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</p:sldMasterIdLst>
  <p:notesMasterIdLst>
    <p:notesMasterId r:id="rId107"/>
  </p:notesMasterIdLst>
  <p:sldIdLst>
    <p:sldId id="256" r:id="rId5"/>
    <p:sldId id="2147474281" r:id="rId6"/>
    <p:sldId id="261" r:id="rId7"/>
    <p:sldId id="257" r:id="rId8"/>
    <p:sldId id="258" r:id="rId9"/>
    <p:sldId id="273" r:id="rId10"/>
    <p:sldId id="2147474335" r:id="rId11"/>
    <p:sldId id="274" r:id="rId12"/>
    <p:sldId id="319" r:id="rId13"/>
    <p:sldId id="321" r:id="rId14"/>
    <p:sldId id="214747439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147474392" r:id="rId27"/>
    <p:sldId id="2147474393" r:id="rId28"/>
    <p:sldId id="275" r:id="rId29"/>
    <p:sldId id="276" r:id="rId30"/>
    <p:sldId id="277" r:id="rId31"/>
    <p:sldId id="278" r:id="rId32"/>
    <p:sldId id="279" r:id="rId33"/>
    <p:sldId id="280" r:id="rId34"/>
    <p:sldId id="2147474394" r:id="rId35"/>
    <p:sldId id="282" r:id="rId36"/>
    <p:sldId id="2147474395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293" r:id="rId47"/>
    <p:sldId id="294" r:id="rId48"/>
    <p:sldId id="295" r:id="rId49"/>
    <p:sldId id="296" r:id="rId50"/>
    <p:sldId id="297" r:id="rId51"/>
    <p:sldId id="298" r:id="rId52"/>
    <p:sldId id="299" r:id="rId53"/>
    <p:sldId id="2147474373" r:id="rId54"/>
    <p:sldId id="2147474374" r:id="rId55"/>
    <p:sldId id="322" r:id="rId56"/>
    <p:sldId id="323" r:id="rId57"/>
    <p:sldId id="324" r:id="rId58"/>
    <p:sldId id="325" r:id="rId59"/>
    <p:sldId id="326" r:id="rId60"/>
    <p:sldId id="2147474339" r:id="rId61"/>
    <p:sldId id="2147474340" r:id="rId62"/>
    <p:sldId id="2147474341" r:id="rId63"/>
    <p:sldId id="2147474352" r:id="rId64"/>
    <p:sldId id="281" r:id="rId65"/>
    <p:sldId id="283" r:id="rId66"/>
    <p:sldId id="327" r:id="rId67"/>
    <p:sldId id="328" r:id="rId68"/>
    <p:sldId id="329" r:id="rId69"/>
    <p:sldId id="330" r:id="rId70"/>
    <p:sldId id="331" r:id="rId71"/>
    <p:sldId id="316" r:id="rId72"/>
    <p:sldId id="346" r:id="rId73"/>
    <p:sldId id="347" r:id="rId74"/>
    <p:sldId id="348" r:id="rId75"/>
    <p:sldId id="349" r:id="rId76"/>
    <p:sldId id="350" r:id="rId77"/>
    <p:sldId id="351" r:id="rId78"/>
    <p:sldId id="342" r:id="rId79"/>
    <p:sldId id="352" r:id="rId80"/>
    <p:sldId id="353" r:id="rId81"/>
    <p:sldId id="2147474387" r:id="rId82"/>
    <p:sldId id="2147474263" r:id="rId83"/>
    <p:sldId id="2147474264" r:id="rId84"/>
    <p:sldId id="2147474266" r:id="rId85"/>
    <p:sldId id="2147474267" r:id="rId86"/>
    <p:sldId id="2147474268" r:id="rId87"/>
    <p:sldId id="2147474269" r:id="rId88"/>
    <p:sldId id="2147474265" r:id="rId89"/>
    <p:sldId id="2147474270" r:id="rId90"/>
    <p:sldId id="2147474271" r:id="rId91"/>
    <p:sldId id="2147474272" r:id="rId92"/>
    <p:sldId id="2147474273" r:id="rId93"/>
    <p:sldId id="2147474274" r:id="rId94"/>
    <p:sldId id="2147474275" r:id="rId95"/>
    <p:sldId id="2147474276" r:id="rId96"/>
    <p:sldId id="2147474277" r:id="rId97"/>
    <p:sldId id="2147474278" r:id="rId98"/>
    <p:sldId id="2147474279" r:id="rId99"/>
    <p:sldId id="2147474388" r:id="rId100"/>
    <p:sldId id="2147474355" r:id="rId101"/>
    <p:sldId id="2147474358" r:id="rId102"/>
    <p:sldId id="2147474389" r:id="rId103"/>
    <p:sldId id="2147474362" r:id="rId104"/>
    <p:sldId id="344" r:id="rId105"/>
    <p:sldId id="2147474390" r:id="rId106"/>
  </p:sldIdLst>
  <p:sldSz cx="12192000" cy="6858000"/>
  <p:notesSz cx="6858000" cy="9144000"/>
  <p:embeddedFontLst>
    <p:embeddedFont>
      <p:font typeface="AMX" panose="020B0604020202020204" charset="0"/>
      <p:regular r:id="rId108"/>
      <p:bold r:id="rId109"/>
      <p:italic r:id="rId110"/>
      <p:boldItalic r:id="rId111"/>
    </p:embeddedFont>
    <p:embeddedFont>
      <p:font typeface="AMX Black" panose="020B0604020202020204" charset="0"/>
      <p:bold r:id="rId112"/>
      <p:italic r:id="rId113"/>
      <p:boldItalic r:id="rId114"/>
    </p:embeddedFont>
    <p:embeddedFont>
      <p:font typeface="AMX Medium" panose="020B0604020202020204" charset="0"/>
      <p:regular r:id="rId115"/>
      <p:italic r:id="rId116"/>
    </p:embeddedFont>
    <p:embeddedFont>
      <p:font typeface="Corbel" panose="020B0503020204020204" pitchFamily="34" charset="0"/>
      <p:regular r:id="rId117"/>
      <p:bold r:id="rId118"/>
      <p:italic r:id="rId119"/>
      <p:boldItalic r:id="rId120"/>
    </p:embeddedFont>
    <p:embeddedFont>
      <p:font typeface="Lucida Sans Unicode" panose="020B0602030504020204" pitchFamily="34" charset="0"/>
      <p:regular r:id="rId121"/>
    </p:embeddedFont>
    <p:embeddedFont>
      <p:font typeface="Microsoft YaHei UI" panose="020B0503020204020204" pitchFamily="34" charset="-122"/>
      <p:regular r:id="rId122"/>
      <p:bold r:id="rId123"/>
    </p:embeddedFont>
    <p:embeddedFont>
      <p:font typeface="Trebuchet MS" panose="020B0603020202020204" pitchFamily="34" charset="0"/>
      <p:regular r:id="rId124"/>
      <p:bold r:id="rId125"/>
      <p:italic r:id="rId126"/>
      <p:boldItalic r:id="rId1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7409"/>
    <a:srgbClr val="D17D0D"/>
    <a:srgbClr val="965806"/>
    <a:srgbClr val="F9EBDC"/>
    <a:srgbClr val="7F5357"/>
    <a:srgbClr val="D2D2D2"/>
    <a:srgbClr val="EA8F0C"/>
    <a:srgbClr val="F2BD74"/>
    <a:srgbClr val="EFE1AD"/>
    <a:srgbClr val="EFE6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79" autoAdjust="0"/>
    <p:restoredTop sz="91877" autoAdjust="0"/>
  </p:normalViewPr>
  <p:slideViewPr>
    <p:cSldViewPr snapToGrid="0">
      <p:cViewPr varScale="1">
        <p:scale>
          <a:sx n="102" d="100"/>
          <a:sy n="102" d="100"/>
        </p:scale>
        <p:origin x="124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font" Target="fonts/font10.fntdata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font" Target="fonts/font5.fntdata"/><Relationship Id="rId16" Type="http://schemas.openxmlformats.org/officeDocument/2006/relationships/slide" Target="slides/slide12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font" Target="fonts/font16.fntdata"/><Relationship Id="rId128" Type="http://schemas.openxmlformats.org/officeDocument/2006/relationships/presProps" Target="presProps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font" Target="fonts/font6.fntdata"/><Relationship Id="rId118" Type="http://schemas.openxmlformats.org/officeDocument/2006/relationships/font" Target="fonts/font11.fntdata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font" Target="fonts/font1.fntdata"/><Relationship Id="rId124" Type="http://schemas.openxmlformats.org/officeDocument/2006/relationships/font" Target="fonts/font17.fntdata"/><Relationship Id="rId129" Type="http://schemas.openxmlformats.org/officeDocument/2006/relationships/viewProps" Target="viewProps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font" Target="fonts/font7.fntdata"/><Relationship Id="rId119" Type="http://schemas.openxmlformats.org/officeDocument/2006/relationships/font" Target="fonts/font12.fntdata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theme" Target="theme/theme1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font" Target="fonts/font2.fntdata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font" Target="fonts/font13.fntdata"/><Relationship Id="rId125" Type="http://schemas.openxmlformats.org/officeDocument/2006/relationships/font" Target="fonts/font18.fntdata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font" Target="fonts/font3.fntdata"/><Relationship Id="rId115" Type="http://schemas.openxmlformats.org/officeDocument/2006/relationships/font" Target="fonts/font8.fntdata"/><Relationship Id="rId131" Type="http://schemas.openxmlformats.org/officeDocument/2006/relationships/tableStyles" Target="tableStyle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font" Target="fonts/font19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font" Target="fonts/font14.fntdata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font" Target="fonts/font9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font" Target="fonts/font4.fntdata"/><Relationship Id="rId132" Type="http://schemas.microsoft.com/office/2016/11/relationships/changesInfo" Target="changesInfos/changesInfo1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font" Target="fonts/font20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font" Target="fonts/font1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IAN HIROSHI DE SOUZA TERASHIMA" userId="a7c02fab-7939-497f-8a2a-4586a0d94533" providerId="ADAL" clId="{94D87327-EB41-4949-BA37-635ADF9F4B97}"/>
    <pc:docChg chg="undo custSel addSld delSld modSld">
      <pc:chgData name="WILLIAN HIROSHI DE SOUZA TERASHIMA" userId="a7c02fab-7939-497f-8a2a-4586a0d94533" providerId="ADAL" clId="{94D87327-EB41-4949-BA37-635ADF9F4B97}" dt="2026-05-05T13:38:24.585" v="194" actId="20577"/>
      <pc:docMkLst>
        <pc:docMk/>
      </pc:docMkLst>
      <pc:sldChg chg="add">
        <pc:chgData name="WILLIAN HIROSHI DE SOUZA TERASHIMA" userId="a7c02fab-7939-497f-8a2a-4586a0d94533" providerId="ADAL" clId="{94D87327-EB41-4949-BA37-635ADF9F4B97}" dt="2026-04-28T19:19:48.708" v="45"/>
        <pc:sldMkLst>
          <pc:docMk/>
          <pc:sldMk cId="0" sldId="262"/>
        </pc:sldMkLst>
      </pc:sldChg>
      <pc:sldChg chg="add del">
        <pc:chgData name="WILLIAN HIROSHI DE SOUZA TERASHIMA" userId="a7c02fab-7939-497f-8a2a-4586a0d94533" providerId="ADAL" clId="{94D87327-EB41-4949-BA37-635ADF9F4B97}" dt="2026-04-28T19:19:48.708" v="45"/>
        <pc:sldMkLst>
          <pc:docMk/>
          <pc:sldMk cId="0" sldId="263"/>
        </pc:sldMkLst>
      </pc:sldChg>
      <pc:sldChg chg="add del">
        <pc:chgData name="WILLIAN HIROSHI DE SOUZA TERASHIMA" userId="a7c02fab-7939-497f-8a2a-4586a0d94533" providerId="ADAL" clId="{94D87327-EB41-4949-BA37-635ADF9F4B97}" dt="2026-04-28T19:19:48.708" v="45"/>
        <pc:sldMkLst>
          <pc:docMk/>
          <pc:sldMk cId="0" sldId="264"/>
        </pc:sldMkLst>
      </pc:sldChg>
      <pc:sldChg chg="add del">
        <pc:chgData name="WILLIAN HIROSHI DE SOUZA TERASHIMA" userId="a7c02fab-7939-497f-8a2a-4586a0d94533" providerId="ADAL" clId="{94D87327-EB41-4949-BA37-635ADF9F4B97}" dt="2026-04-28T19:19:48.708" v="45"/>
        <pc:sldMkLst>
          <pc:docMk/>
          <pc:sldMk cId="0" sldId="265"/>
        </pc:sldMkLst>
      </pc:sldChg>
      <pc:sldChg chg="add">
        <pc:chgData name="WILLIAN HIROSHI DE SOUZA TERASHIMA" userId="a7c02fab-7939-497f-8a2a-4586a0d94533" providerId="ADAL" clId="{94D87327-EB41-4949-BA37-635ADF9F4B97}" dt="2026-04-28T19:19:48.708" v="45"/>
        <pc:sldMkLst>
          <pc:docMk/>
          <pc:sldMk cId="0" sldId="266"/>
        </pc:sldMkLst>
      </pc:sldChg>
      <pc:sldChg chg="add">
        <pc:chgData name="WILLIAN HIROSHI DE SOUZA TERASHIMA" userId="a7c02fab-7939-497f-8a2a-4586a0d94533" providerId="ADAL" clId="{94D87327-EB41-4949-BA37-635ADF9F4B97}" dt="2026-04-28T19:19:48.708" v="45"/>
        <pc:sldMkLst>
          <pc:docMk/>
          <pc:sldMk cId="0" sldId="267"/>
        </pc:sldMkLst>
      </pc:sldChg>
      <pc:sldChg chg="add">
        <pc:chgData name="WILLIAN HIROSHI DE SOUZA TERASHIMA" userId="a7c02fab-7939-497f-8a2a-4586a0d94533" providerId="ADAL" clId="{94D87327-EB41-4949-BA37-635ADF9F4B97}" dt="2026-04-28T19:19:48.708" v="45"/>
        <pc:sldMkLst>
          <pc:docMk/>
          <pc:sldMk cId="0" sldId="268"/>
        </pc:sldMkLst>
      </pc:sldChg>
      <pc:sldChg chg="add">
        <pc:chgData name="WILLIAN HIROSHI DE SOUZA TERASHIMA" userId="a7c02fab-7939-497f-8a2a-4586a0d94533" providerId="ADAL" clId="{94D87327-EB41-4949-BA37-635ADF9F4B97}" dt="2026-04-28T19:19:48.708" v="45"/>
        <pc:sldMkLst>
          <pc:docMk/>
          <pc:sldMk cId="0" sldId="269"/>
        </pc:sldMkLst>
      </pc:sldChg>
      <pc:sldChg chg="add">
        <pc:chgData name="WILLIAN HIROSHI DE SOUZA TERASHIMA" userId="a7c02fab-7939-497f-8a2a-4586a0d94533" providerId="ADAL" clId="{94D87327-EB41-4949-BA37-635ADF9F4B97}" dt="2026-04-28T19:19:48.708" v="45"/>
        <pc:sldMkLst>
          <pc:docMk/>
          <pc:sldMk cId="0" sldId="270"/>
        </pc:sldMkLst>
      </pc:sldChg>
      <pc:sldChg chg="add">
        <pc:chgData name="WILLIAN HIROSHI DE SOUZA TERASHIMA" userId="a7c02fab-7939-497f-8a2a-4586a0d94533" providerId="ADAL" clId="{94D87327-EB41-4949-BA37-635ADF9F4B97}" dt="2026-04-28T19:19:48.708" v="45"/>
        <pc:sldMkLst>
          <pc:docMk/>
          <pc:sldMk cId="0" sldId="271"/>
        </pc:sldMkLst>
      </pc:sldChg>
      <pc:sldChg chg="add">
        <pc:chgData name="WILLIAN HIROSHI DE SOUZA TERASHIMA" userId="a7c02fab-7939-497f-8a2a-4586a0d94533" providerId="ADAL" clId="{94D87327-EB41-4949-BA37-635ADF9F4B97}" dt="2026-04-28T19:19:48.708" v="45"/>
        <pc:sldMkLst>
          <pc:docMk/>
          <pc:sldMk cId="0" sldId="272"/>
        </pc:sldMkLst>
      </pc:sldChg>
      <pc:sldChg chg="add">
        <pc:chgData name="WILLIAN HIROSHI DE SOUZA TERASHIMA" userId="a7c02fab-7939-497f-8a2a-4586a0d94533" providerId="ADAL" clId="{94D87327-EB41-4949-BA37-635ADF9F4B97}" dt="2026-04-28T19:19:48.708" v="45"/>
        <pc:sldMkLst>
          <pc:docMk/>
          <pc:sldMk cId="0" sldId="275"/>
        </pc:sldMkLst>
      </pc:sldChg>
      <pc:sldChg chg="add">
        <pc:chgData name="WILLIAN HIROSHI DE SOUZA TERASHIMA" userId="a7c02fab-7939-497f-8a2a-4586a0d94533" providerId="ADAL" clId="{94D87327-EB41-4949-BA37-635ADF9F4B97}" dt="2026-04-28T19:19:48.708" v="45"/>
        <pc:sldMkLst>
          <pc:docMk/>
          <pc:sldMk cId="0" sldId="276"/>
        </pc:sldMkLst>
      </pc:sldChg>
      <pc:sldChg chg="add">
        <pc:chgData name="WILLIAN HIROSHI DE SOUZA TERASHIMA" userId="a7c02fab-7939-497f-8a2a-4586a0d94533" providerId="ADAL" clId="{94D87327-EB41-4949-BA37-635ADF9F4B97}" dt="2026-04-28T19:19:48.708" v="45"/>
        <pc:sldMkLst>
          <pc:docMk/>
          <pc:sldMk cId="0" sldId="277"/>
        </pc:sldMkLst>
      </pc:sldChg>
      <pc:sldChg chg="add">
        <pc:chgData name="WILLIAN HIROSHI DE SOUZA TERASHIMA" userId="a7c02fab-7939-497f-8a2a-4586a0d94533" providerId="ADAL" clId="{94D87327-EB41-4949-BA37-635ADF9F4B97}" dt="2026-04-28T19:19:48.708" v="45"/>
        <pc:sldMkLst>
          <pc:docMk/>
          <pc:sldMk cId="0" sldId="278"/>
        </pc:sldMkLst>
      </pc:sldChg>
      <pc:sldChg chg="add">
        <pc:chgData name="WILLIAN HIROSHI DE SOUZA TERASHIMA" userId="a7c02fab-7939-497f-8a2a-4586a0d94533" providerId="ADAL" clId="{94D87327-EB41-4949-BA37-635ADF9F4B97}" dt="2026-04-28T19:19:48.708" v="45"/>
        <pc:sldMkLst>
          <pc:docMk/>
          <pc:sldMk cId="0" sldId="279"/>
        </pc:sldMkLst>
      </pc:sldChg>
      <pc:sldChg chg="add del">
        <pc:chgData name="WILLIAN HIROSHI DE SOUZA TERASHIMA" userId="a7c02fab-7939-497f-8a2a-4586a0d94533" providerId="ADAL" clId="{94D87327-EB41-4949-BA37-635ADF9F4B97}" dt="2026-04-28T19:19:48.708" v="45"/>
        <pc:sldMkLst>
          <pc:docMk/>
          <pc:sldMk cId="0" sldId="280"/>
        </pc:sldMkLst>
      </pc:sldChg>
      <pc:sldChg chg="add del">
        <pc:chgData name="WILLIAN HIROSHI DE SOUZA TERASHIMA" userId="a7c02fab-7939-497f-8a2a-4586a0d94533" providerId="ADAL" clId="{94D87327-EB41-4949-BA37-635ADF9F4B97}" dt="2026-04-28T19:19:48.708" v="45"/>
        <pc:sldMkLst>
          <pc:docMk/>
          <pc:sldMk cId="0" sldId="282"/>
        </pc:sldMkLst>
      </pc:sldChg>
      <pc:sldChg chg="add del">
        <pc:chgData name="WILLIAN HIROSHI DE SOUZA TERASHIMA" userId="a7c02fab-7939-497f-8a2a-4586a0d94533" providerId="ADAL" clId="{94D87327-EB41-4949-BA37-635ADF9F4B97}" dt="2026-04-28T19:19:48.708" v="45"/>
        <pc:sldMkLst>
          <pc:docMk/>
          <pc:sldMk cId="0" sldId="284"/>
        </pc:sldMkLst>
      </pc:sldChg>
      <pc:sldChg chg="add del">
        <pc:chgData name="WILLIAN HIROSHI DE SOUZA TERASHIMA" userId="a7c02fab-7939-497f-8a2a-4586a0d94533" providerId="ADAL" clId="{94D87327-EB41-4949-BA37-635ADF9F4B97}" dt="2026-04-28T19:19:48.708" v="45"/>
        <pc:sldMkLst>
          <pc:docMk/>
          <pc:sldMk cId="0" sldId="285"/>
        </pc:sldMkLst>
      </pc:sldChg>
      <pc:sldChg chg="add del">
        <pc:chgData name="WILLIAN HIROSHI DE SOUZA TERASHIMA" userId="a7c02fab-7939-497f-8a2a-4586a0d94533" providerId="ADAL" clId="{94D87327-EB41-4949-BA37-635ADF9F4B97}" dt="2026-04-28T19:19:48.708" v="45"/>
        <pc:sldMkLst>
          <pc:docMk/>
          <pc:sldMk cId="0" sldId="286"/>
        </pc:sldMkLst>
      </pc:sldChg>
      <pc:sldChg chg="add del">
        <pc:chgData name="WILLIAN HIROSHI DE SOUZA TERASHIMA" userId="a7c02fab-7939-497f-8a2a-4586a0d94533" providerId="ADAL" clId="{94D87327-EB41-4949-BA37-635ADF9F4B97}" dt="2026-04-28T19:19:48.708" v="45"/>
        <pc:sldMkLst>
          <pc:docMk/>
          <pc:sldMk cId="0" sldId="287"/>
        </pc:sldMkLst>
      </pc:sldChg>
      <pc:sldChg chg="add del">
        <pc:chgData name="WILLIAN HIROSHI DE SOUZA TERASHIMA" userId="a7c02fab-7939-497f-8a2a-4586a0d94533" providerId="ADAL" clId="{94D87327-EB41-4949-BA37-635ADF9F4B97}" dt="2026-04-28T19:19:48.708" v="45"/>
        <pc:sldMkLst>
          <pc:docMk/>
          <pc:sldMk cId="0" sldId="288"/>
        </pc:sldMkLst>
      </pc:sldChg>
      <pc:sldChg chg="add del">
        <pc:chgData name="WILLIAN HIROSHI DE SOUZA TERASHIMA" userId="a7c02fab-7939-497f-8a2a-4586a0d94533" providerId="ADAL" clId="{94D87327-EB41-4949-BA37-635ADF9F4B97}" dt="2026-04-28T19:19:48.708" v="45"/>
        <pc:sldMkLst>
          <pc:docMk/>
          <pc:sldMk cId="0" sldId="289"/>
        </pc:sldMkLst>
      </pc:sldChg>
      <pc:sldChg chg="add del">
        <pc:chgData name="WILLIAN HIROSHI DE SOUZA TERASHIMA" userId="a7c02fab-7939-497f-8a2a-4586a0d94533" providerId="ADAL" clId="{94D87327-EB41-4949-BA37-635ADF9F4B97}" dt="2026-04-28T19:19:48.708" v="45"/>
        <pc:sldMkLst>
          <pc:docMk/>
          <pc:sldMk cId="0" sldId="290"/>
        </pc:sldMkLst>
      </pc:sldChg>
      <pc:sldChg chg="add del">
        <pc:chgData name="WILLIAN HIROSHI DE SOUZA TERASHIMA" userId="a7c02fab-7939-497f-8a2a-4586a0d94533" providerId="ADAL" clId="{94D87327-EB41-4949-BA37-635ADF9F4B97}" dt="2026-04-28T19:19:48.708" v="45"/>
        <pc:sldMkLst>
          <pc:docMk/>
          <pc:sldMk cId="0" sldId="291"/>
        </pc:sldMkLst>
      </pc:sldChg>
      <pc:sldChg chg="add del">
        <pc:chgData name="WILLIAN HIROSHI DE SOUZA TERASHIMA" userId="a7c02fab-7939-497f-8a2a-4586a0d94533" providerId="ADAL" clId="{94D87327-EB41-4949-BA37-635ADF9F4B97}" dt="2026-04-28T19:19:48.708" v="45"/>
        <pc:sldMkLst>
          <pc:docMk/>
          <pc:sldMk cId="0" sldId="292"/>
        </pc:sldMkLst>
      </pc:sldChg>
      <pc:sldChg chg="add del">
        <pc:chgData name="WILLIAN HIROSHI DE SOUZA TERASHIMA" userId="a7c02fab-7939-497f-8a2a-4586a0d94533" providerId="ADAL" clId="{94D87327-EB41-4949-BA37-635ADF9F4B97}" dt="2026-04-28T19:19:48.708" v="45"/>
        <pc:sldMkLst>
          <pc:docMk/>
          <pc:sldMk cId="0" sldId="293"/>
        </pc:sldMkLst>
      </pc:sldChg>
      <pc:sldChg chg="add del">
        <pc:chgData name="WILLIAN HIROSHI DE SOUZA TERASHIMA" userId="a7c02fab-7939-497f-8a2a-4586a0d94533" providerId="ADAL" clId="{94D87327-EB41-4949-BA37-635ADF9F4B97}" dt="2026-04-28T19:19:48.708" v="45"/>
        <pc:sldMkLst>
          <pc:docMk/>
          <pc:sldMk cId="0" sldId="294"/>
        </pc:sldMkLst>
      </pc:sldChg>
      <pc:sldChg chg="add del">
        <pc:chgData name="WILLIAN HIROSHI DE SOUZA TERASHIMA" userId="a7c02fab-7939-497f-8a2a-4586a0d94533" providerId="ADAL" clId="{94D87327-EB41-4949-BA37-635ADF9F4B97}" dt="2026-04-28T19:19:48.708" v="45"/>
        <pc:sldMkLst>
          <pc:docMk/>
          <pc:sldMk cId="0" sldId="295"/>
        </pc:sldMkLst>
      </pc:sldChg>
      <pc:sldChg chg="add del">
        <pc:chgData name="WILLIAN HIROSHI DE SOUZA TERASHIMA" userId="a7c02fab-7939-497f-8a2a-4586a0d94533" providerId="ADAL" clId="{94D87327-EB41-4949-BA37-635ADF9F4B97}" dt="2026-04-28T19:19:48.708" v="45"/>
        <pc:sldMkLst>
          <pc:docMk/>
          <pc:sldMk cId="0" sldId="296"/>
        </pc:sldMkLst>
      </pc:sldChg>
      <pc:sldChg chg="add del">
        <pc:chgData name="WILLIAN HIROSHI DE SOUZA TERASHIMA" userId="a7c02fab-7939-497f-8a2a-4586a0d94533" providerId="ADAL" clId="{94D87327-EB41-4949-BA37-635ADF9F4B97}" dt="2026-04-28T19:19:48.708" v="45"/>
        <pc:sldMkLst>
          <pc:docMk/>
          <pc:sldMk cId="0" sldId="297"/>
        </pc:sldMkLst>
      </pc:sldChg>
      <pc:sldChg chg="add del">
        <pc:chgData name="WILLIAN HIROSHI DE SOUZA TERASHIMA" userId="a7c02fab-7939-497f-8a2a-4586a0d94533" providerId="ADAL" clId="{94D87327-EB41-4949-BA37-635ADF9F4B97}" dt="2026-04-28T19:19:48.708" v="45"/>
        <pc:sldMkLst>
          <pc:docMk/>
          <pc:sldMk cId="0" sldId="298"/>
        </pc:sldMkLst>
      </pc:sldChg>
      <pc:sldChg chg="add del">
        <pc:chgData name="WILLIAN HIROSHI DE SOUZA TERASHIMA" userId="a7c02fab-7939-497f-8a2a-4586a0d94533" providerId="ADAL" clId="{94D87327-EB41-4949-BA37-635ADF9F4B97}" dt="2026-04-28T19:19:48.708" v="45"/>
        <pc:sldMkLst>
          <pc:docMk/>
          <pc:sldMk cId="0" sldId="299"/>
        </pc:sldMkLst>
      </pc:sldChg>
      <pc:sldChg chg="addSp modSp mod">
        <pc:chgData name="WILLIAN HIROSHI DE SOUZA TERASHIMA" userId="a7c02fab-7939-497f-8a2a-4586a0d94533" providerId="ADAL" clId="{94D87327-EB41-4949-BA37-635ADF9F4B97}" dt="2026-05-05T13:38:00.097" v="155" actId="14100"/>
        <pc:sldMkLst>
          <pc:docMk/>
          <pc:sldMk cId="2376171867" sldId="2147474281"/>
        </pc:sldMkLst>
        <pc:spChg chg="add mod">
          <ac:chgData name="WILLIAN HIROSHI DE SOUZA TERASHIMA" userId="a7c02fab-7939-497f-8a2a-4586a0d94533" providerId="ADAL" clId="{94D87327-EB41-4949-BA37-635ADF9F4B97}" dt="2026-05-05T13:38:00.097" v="155" actId="14100"/>
          <ac:spMkLst>
            <pc:docMk/>
            <pc:sldMk cId="2376171867" sldId="2147474281"/>
            <ac:spMk id="4" creationId="{CDF9E25F-B163-A215-CCA6-46B975059102}"/>
          </ac:spMkLst>
        </pc:spChg>
      </pc:sldChg>
      <pc:sldChg chg="addSp modSp add mod">
        <pc:chgData name="WILLIAN HIROSHI DE SOUZA TERASHIMA" userId="a7c02fab-7939-497f-8a2a-4586a0d94533" providerId="ADAL" clId="{94D87327-EB41-4949-BA37-635ADF9F4B97}" dt="2026-05-05T13:38:24.585" v="194" actId="20577"/>
        <pc:sldMkLst>
          <pc:docMk/>
          <pc:sldMk cId="0" sldId="2147474391"/>
        </pc:sldMkLst>
        <pc:spChg chg="add mod">
          <ac:chgData name="WILLIAN HIROSHI DE SOUZA TERASHIMA" userId="a7c02fab-7939-497f-8a2a-4586a0d94533" providerId="ADAL" clId="{94D87327-EB41-4949-BA37-635ADF9F4B97}" dt="2026-05-05T13:38:24.585" v="194" actId="20577"/>
          <ac:spMkLst>
            <pc:docMk/>
            <pc:sldMk cId="0" sldId="2147474391"/>
            <ac:spMk id="9" creationId="{0CBF0778-48B2-F3E3-65B9-97178FEBACF4}"/>
          </ac:spMkLst>
        </pc:spChg>
      </pc:sldChg>
      <pc:sldChg chg="add del">
        <pc:chgData name="WILLIAN HIROSHI DE SOUZA TERASHIMA" userId="a7c02fab-7939-497f-8a2a-4586a0d94533" providerId="ADAL" clId="{94D87327-EB41-4949-BA37-635ADF9F4B97}" dt="2026-04-28T19:19:48.708" v="45"/>
        <pc:sldMkLst>
          <pc:docMk/>
          <pc:sldMk cId="0" sldId="2147474392"/>
        </pc:sldMkLst>
      </pc:sldChg>
      <pc:sldChg chg="add del">
        <pc:chgData name="WILLIAN HIROSHI DE SOUZA TERASHIMA" userId="a7c02fab-7939-497f-8a2a-4586a0d94533" providerId="ADAL" clId="{94D87327-EB41-4949-BA37-635ADF9F4B97}" dt="2026-04-28T19:19:48.708" v="45"/>
        <pc:sldMkLst>
          <pc:docMk/>
          <pc:sldMk cId="0" sldId="2147474393"/>
        </pc:sldMkLst>
      </pc:sldChg>
      <pc:sldChg chg="add del">
        <pc:chgData name="WILLIAN HIROSHI DE SOUZA TERASHIMA" userId="a7c02fab-7939-497f-8a2a-4586a0d94533" providerId="ADAL" clId="{94D87327-EB41-4949-BA37-635ADF9F4B97}" dt="2026-04-28T19:19:48.708" v="45"/>
        <pc:sldMkLst>
          <pc:docMk/>
          <pc:sldMk cId="0" sldId="2147474394"/>
        </pc:sldMkLst>
      </pc:sldChg>
      <pc:sldChg chg="add del">
        <pc:chgData name="WILLIAN HIROSHI DE SOUZA TERASHIMA" userId="a7c02fab-7939-497f-8a2a-4586a0d94533" providerId="ADAL" clId="{94D87327-EB41-4949-BA37-635ADF9F4B97}" dt="2026-04-28T19:19:48.708" v="45"/>
        <pc:sldMkLst>
          <pc:docMk/>
          <pc:sldMk cId="0" sldId="2147474395"/>
        </pc:sldMkLst>
      </pc:sldChg>
      <pc:sldMasterChg chg="delSldLayout">
        <pc:chgData name="WILLIAN HIROSHI DE SOUZA TERASHIMA" userId="a7c02fab-7939-497f-8a2a-4586a0d94533" providerId="ADAL" clId="{94D87327-EB41-4949-BA37-635ADF9F4B97}" dt="2026-04-28T19:19:15.753" v="44" actId="47"/>
        <pc:sldMasterMkLst>
          <pc:docMk/>
          <pc:sldMasterMk cId="1439491555" sldId="2147483648"/>
        </pc:sldMasterMkLst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07DA92-3DFB-4878-A16C-0F02C493205D}" type="datetimeFigureOut">
              <a:rPr lang="pt-BR" smtClean="0"/>
              <a:t>05/05/2026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1E15B4-2B06-4721-8585-5DD52AB3FD9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1668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1E15B4-2B06-4721-8585-5DD52AB3FD99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1096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Destacar o desconto adquirindo o Multi </a:t>
            </a:r>
            <a:br>
              <a:rPr lang="pt-BR"/>
            </a:br>
            <a:br>
              <a:rPr lang="pt-BR"/>
            </a:br>
            <a:r>
              <a:rPr lang="pt-BR"/>
              <a:t>Destacar os itens do BKOs </a:t>
            </a:r>
          </a:p>
          <a:p>
            <a:endParaRPr lang="pt-BR"/>
          </a:p>
          <a:p>
            <a:r>
              <a:rPr lang="pt-BR"/>
              <a:t>BKOs  - *1052 </a:t>
            </a:r>
          </a:p>
          <a:p>
            <a:endParaRPr lang="pt-BR"/>
          </a:p>
          <a:p>
            <a:r>
              <a:rPr lang="pt-BR"/>
              <a:t>Procedimento nessa frente </a:t>
            </a:r>
            <a:br>
              <a:rPr lang="pt-BR"/>
            </a:br>
            <a:br>
              <a:rPr lang="pt-BR"/>
            </a:br>
            <a:r>
              <a:rPr lang="pt-BR"/>
              <a:t>Amanhã um treinamento com os BKOs das agencias </a:t>
            </a:r>
            <a:br>
              <a:rPr lang="pt-BR"/>
            </a:br>
            <a:br>
              <a:rPr lang="pt-BR"/>
            </a:br>
            <a:br>
              <a:rPr lang="pt-BR"/>
            </a:br>
            <a:r>
              <a:rPr lang="pt-BR"/>
              <a:t>O que muda ao residencial entrega no chip na hora, depois que o contrato é gerado ele receberia o chip, no varejo entrega o chip prioriza o BKO com esse fluxo </a:t>
            </a:r>
            <a:br>
              <a:rPr lang="pt-BR"/>
            </a:br>
            <a:br>
              <a:rPr lang="pt-BR"/>
            </a:br>
            <a:r>
              <a:rPr lang="pt-BR"/>
              <a:t>Via integração </a:t>
            </a:r>
            <a:br>
              <a:rPr lang="pt-BR"/>
            </a:br>
            <a:br>
              <a:rPr lang="pt-BR"/>
            </a:br>
            <a:r>
              <a:rPr lang="pt-BR"/>
              <a:t>Tem uma janela, mas caso dependente de uma instalação em loja um </a:t>
            </a:r>
            <a:r>
              <a:rPr lang="pt-BR" err="1"/>
              <a:t>multi</a:t>
            </a:r>
            <a:r>
              <a:rPr lang="pt-BR"/>
              <a:t> marcado mais efetivo. </a:t>
            </a:r>
            <a:br>
              <a:rPr lang="pt-BR"/>
            </a:br>
            <a:br>
              <a:rPr lang="pt-BR"/>
            </a:br>
            <a:r>
              <a:rPr lang="pt-BR"/>
              <a:t>E do BKO </a:t>
            </a:r>
            <a:br>
              <a:rPr lang="pt-BR"/>
            </a:br>
            <a:br>
              <a:rPr lang="pt-BR"/>
            </a:br>
            <a:br>
              <a:rPr lang="pt-BR"/>
            </a:b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5F7F4-0D9A-40FB-A266-49B940BDF81E}" type="slidenum">
              <a:rPr lang="pt-BR" smtClean="0"/>
              <a:t>60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6192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E118A-41E2-8165-8754-6BBD72481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C8D5E62-9249-9263-708E-A257B344EC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9004B26-90A4-44C1-5978-EACF343EE8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Oriente o cliente que entregue o chip, aguarda alguns instantes e poderá acompanhar o status da venda do SIV, e o tempo de aguardar, e que após e a instalação, caso haja algum problema o BKO ira 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897F3C4-9DBE-4747-2177-91CF5D8ECB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5F7F4-0D9A-40FB-A266-49B940BDF81E}" type="slidenum">
              <a:rPr lang="pt-BR" smtClean="0"/>
              <a:t>97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0241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B9FC91-815B-30A4-93C8-91A5AF168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1C984C9-0C47-3DC4-2A1D-1AE85ECA4B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47261DB-0120-6E72-4DEA-0CC25B1EB2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Entender com as redes a parte da triangulação</a:t>
            </a:r>
            <a:br>
              <a:rPr lang="pt-BR"/>
            </a:br>
            <a:br>
              <a:rPr lang="pt-BR"/>
            </a:br>
            <a:r>
              <a:rPr lang="pt-BR"/>
              <a:t>Entender com as redes Multi Marcado mas a instalação será feito </a:t>
            </a:r>
            <a:br>
              <a:rPr lang="pt-BR"/>
            </a:br>
            <a:br>
              <a:rPr lang="pt-BR"/>
            </a:br>
            <a:r>
              <a:rPr lang="pt-BR"/>
              <a:t>chip entregue na hora e a marcação, nesse momento não </a:t>
            </a:r>
            <a:br>
              <a:rPr lang="pt-BR"/>
            </a:br>
            <a:br>
              <a:rPr lang="pt-BR"/>
            </a:br>
            <a:r>
              <a:rPr lang="pt-BR"/>
              <a:t>Triangulação – negociação com a rede e matriz   mesmo com a ativação e portabilidade  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891121B-63CF-42FF-560C-B1836C70AA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5F7F4-0D9A-40FB-A266-49B940BDF81E}" type="slidenum">
              <a:rPr lang="pt-BR" smtClean="0"/>
              <a:t>100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5812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8.sv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0331422-49CC-83E0-EE67-0E8AA0CCE1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92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rectangular object with a gray border&#10;&#10;Description automatically generated with medium confidence">
            <a:extLst>
              <a:ext uri="{FF2B5EF4-FFF2-40B4-BE49-F238E27FC236}">
                <a16:creationId xmlns:a16="http://schemas.microsoft.com/office/drawing/2014/main" id="{7D61556E-1D4F-852F-39D5-93AED8788E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7D5372C0-271B-4294-475C-DAB256C4FD7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8630" y="6321683"/>
            <a:ext cx="657745" cy="237519"/>
          </a:xfrm>
          <a:prstGeom prst="rect">
            <a:avLst/>
          </a:prstGeom>
        </p:spPr>
      </p:pic>
      <p:pic>
        <p:nvPicPr>
          <p:cNvPr id="14" name="Picture 1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A0B0EA7-FC7C-4386-B5E3-DB85B65987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9742" y="6329654"/>
            <a:ext cx="623628" cy="221577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16C1D5D-CCE1-F3CA-7394-619544B231E3}"/>
              </a:ext>
            </a:extLst>
          </p:cNvPr>
          <p:cNvSpPr/>
          <p:nvPr userDrawn="1"/>
        </p:nvSpPr>
        <p:spPr>
          <a:xfrm>
            <a:off x="5237018" y="6118167"/>
            <a:ext cx="1720735" cy="648393"/>
          </a:xfrm>
          <a:prstGeom prst="roundRect">
            <a:avLst>
              <a:gd name="adj" fmla="val 50000"/>
            </a:avLst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B18D03B-C10C-A6CB-AF4E-F5A5774E5D9D}"/>
              </a:ext>
            </a:extLst>
          </p:cNvPr>
          <p:cNvGrpSpPr/>
          <p:nvPr userDrawn="1"/>
        </p:nvGrpSpPr>
        <p:grpSpPr>
          <a:xfrm>
            <a:off x="5326755" y="6176356"/>
            <a:ext cx="532015" cy="532015"/>
            <a:chOff x="5326755" y="6176356"/>
            <a:chExt cx="532015" cy="532015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61EA7DE-72AB-B0BF-D6C5-B0B37211CEF5}"/>
                </a:ext>
              </a:extLst>
            </p:cNvPr>
            <p:cNvSpPr/>
            <p:nvPr userDrawn="1"/>
          </p:nvSpPr>
          <p:spPr>
            <a:xfrm>
              <a:off x="5326755" y="6176356"/>
              <a:ext cx="532015" cy="532015"/>
            </a:xfrm>
            <a:prstGeom prst="ellipse">
              <a:avLst/>
            </a:prstGeom>
            <a:gradFill>
              <a:gsLst>
                <a:gs pos="0">
                  <a:srgbClr val="D17D0D"/>
                </a:gs>
                <a:gs pos="100000">
                  <a:srgbClr val="B5680D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7E6D5B17-D51E-DBF5-A3B0-97E9562803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5432078" y="6365126"/>
              <a:ext cx="243725" cy="14443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974B1A1-8F49-5FAA-BD4D-1A10A94BAC2C}"/>
              </a:ext>
            </a:extLst>
          </p:cNvPr>
          <p:cNvGrpSpPr/>
          <p:nvPr userDrawn="1"/>
        </p:nvGrpSpPr>
        <p:grpSpPr>
          <a:xfrm>
            <a:off x="6333230" y="6176356"/>
            <a:ext cx="532015" cy="532015"/>
            <a:chOff x="6333230" y="6176356"/>
            <a:chExt cx="532015" cy="532015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A4A3F45-A04F-D62A-8CDB-DCB7AA102787}"/>
                </a:ext>
              </a:extLst>
            </p:cNvPr>
            <p:cNvSpPr/>
            <p:nvPr userDrawn="1"/>
          </p:nvSpPr>
          <p:spPr>
            <a:xfrm>
              <a:off x="6333230" y="6176356"/>
              <a:ext cx="532015" cy="532015"/>
            </a:xfrm>
            <a:prstGeom prst="ellipse">
              <a:avLst/>
            </a:prstGeom>
            <a:gradFill>
              <a:gsLst>
                <a:gs pos="0">
                  <a:srgbClr val="D17D0D"/>
                </a:gs>
                <a:gs pos="100000">
                  <a:srgbClr val="B5680D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6E265380-D0B0-916D-BD4A-FE431D19A8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6200000" flipH="1">
              <a:off x="6516197" y="6365128"/>
              <a:ext cx="243725" cy="144430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BE2A6E3-4AF2-E2D2-FA20-C481DF8E7D92}"/>
              </a:ext>
            </a:extLst>
          </p:cNvPr>
          <p:cNvSpPr txBox="1"/>
          <p:nvPr userDrawn="1"/>
        </p:nvSpPr>
        <p:spPr>
          <a:xfrm>
            <a:off x="5021028" y="172509"/>
            <a:ext cx="2149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0" spc="50" baseline="0" dirty="0">
                <a:solidFill>
                  <a:srgbClr val="380B14"/>
                </a:solidFill>
                <a:latin typeface="AMX" pitchFamily="2" charset="77"/>
              </a:rPr>
              <a:t>[</a:t>
            </a:r>
            <a:r>
              <a:rPr lang="en-US" sz="1400" b="1" i="0" spc="50" baseline="0" dirty="0">
                <a:solidFill>
                  <a:srgbClr val="380B14"/>
                </a:solidFill>
                <a:latin typeface="AMX Black" pitchFamily="2" charset="77"/>
              </a:rPr>
              <a:t> SIV – CLARO MULTI ]</a:t>
            </a:r>
            <a:endParaRPr lang="en-US" sz="1400" b="0" i="0" spc="50" baseline="0" dirty="0">
              <a:solidFill>
                <a:srgbClr val="380B14"/>
              </a:solidFill>
              <a:latin typeface="AMX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0D0CED-5BA7-9056-E288-7BC95A660C0E}"/>
              </a:ext>
            </a:extLst>
          </p:cNvPr>
          <p:cNvSpPr/>
          <p:nvPr userDrawn="1"/>
        </p:nvSpPr>
        <p:spPr>
          <a:xfrm>
            <a:off x="4622800" y="437159"/>
            <a:ext cx="2946400" cy="45719"/>
          </a:xfrm>
          <a:prstGeom prst="rect">
            <a:avLst/>
          </a:prstGeom>
          <a:gradFill>
            <a:gsLst>
              <a:gs pos="0">
                <a:srgbClr val="B5680D">
                  <a:alpha val="20000"/>
                </a:srgbClr>
              </a:gs>
              <a:gs pos="50000">
                <a:srgbClr val="B5680D"/>
              </a:gs>
              <a:gs pos="100000">
                <a:srgbClr val="B5680D">
                  <a:alpha val="2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" dirty="0"/>
              <a:t>VAREJO | BACKOFFICE</a:t>
            </a:r>
            <a:endParaRPr lang="en-US" sz="400" b="0" i="0" spc="250" dirty="0">
              <a:solidFill>
                <a:schemeClr val="bg1"/>
              </a:solidFill>
              <a:latin typeface="AMX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5588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0284377-CC43-D277-B331-EDC8B4DBF7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31EF124-80B6-BF84-7EFA-474D877EB55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8630" y="6321683"/>
            <a:ext cx="657745" cy="237519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9789DC7-EDF6-131A-1B9C-330FE6FE86CE}"/>
              </a:ext>
            </a:extLst>
          </p:cNvPr>
          <p:cNvSpPr/>
          <p:nvPr userDrawn="1"/>
        </p:nvSpPr>
        <p:spPr>
          <a:xfrm>
            <a:off x="5237018" y="6118167"/>
            <a:ext cx="1720735" cy="648393"/>
          </a:xfrm>
          <a:prstGeom prst="roundRect">
            <a:avLst>
              <a:gd name="adj" fmla="val 50000"/>
            </a:avLst>
          </a:prstGeom>
          <a:solidFill>
            <a:srgbClr val="FFFFFF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09E9676F-F3FA-3CA8-36CD-F55872910DB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49742" y="6326935"/>
            <a:ext cx="622800" cy="22081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C078D5B-6DA9-3F7D-26B0-54A917E01CE6}"/>
              </a:ext>
            </a:extLst>
          </p:cNvPr>
          <p:cNvSpPr txBox="1"/>
          <p:nvPr userDrawn="1"/>
        </p:nvSpPr>
        <p:spPr>
          <a:xfrm>
            <a:off x="5021029" y="172509"/>
            <a:ext cx="2149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0" spc="50" baseline="0" dirty="0">
                <a:solidFill>
                  <a:schemeClr val="bg1"/>
                </a:solidFill>
                <a:latin typeface="AMX" pitchFamily="2" charset="77"/>
              </a:rPr>
              <a:t>[</a:t>
            </a:r>
            <a:r>
              <a:rPr lang="en-US" sz="1400" b="1" i="0" spc="50" baseline="0" dirty="0">
                <a:solidFill>
                  <a:schemeClr val="bg1"/>
                </a:solidFill>
                <a:latin typeface="AMX Black" pitchFamily="2" charset="77"/>
              </a:rPr>
              <a:t> SIV – CLARO MULTI </a:t>
            </a:r>
            <a:r>
              <a:rPr lang="en-US" sz="1400" b="0" i="0" spc="50" baseline="0" dirty="0">
                <a:solidFill>
                  <a:schemeClr val="bg1"/>
                </a:solidFill>
                <a:latin typeface="AMX Black" pitchFamily="2" charset="77"/>
              </a:rPr>
              <a:t>]</a:t>
            </a:r>
            <a:endParaRPr lang="en-US" sz="1400" b="0" i="0" spc="50" baseline="0" dirty="0">
              <a:solidFill>
                <a:schemeClr val="bg1"/>
              </a:solidFill>
              <a:latin typeface="AMX" pitchFamily="2" charset="77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2D3F8B6-8CD3-BF88-6D77-FD3289641074}"/>
              </a:ext>
            </a:extLst>
          </p:cNvPr>
          <p:cNvGrpSpPr/>
          <p:nvPr userDrawn="1"/>
        </p:nvGrpSpPr>
        <p:grpSpPr>
          <a:xfrm>
            <a:off x="5326755" y="6176356"/>
            <a:ext cx="532015" cy="532015"/>
            <a:chOff x="5326755" y="6176356"/>
            <a:chExt cx="532015" cy="53201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CFF42C7-1960-5C12-23CE-E94CF7ED5B82}"/>
                </a:ext>
              </a:extLst>
            </p:cNvPr>
            <p:cNvSpPr/>
            <p:nvPr userDrawn="1"/>
          </p:nvSpPr>
          <p:spPr>
            <a:xfrm>
              <a:off x="5326755" y="6176356"/>
              <a:ext cx="532015" cy="532015"/>
            </a:xfrm>
            <a:prstGeom prst="ellipse">
              <a:avLst/>
            </a:prstGeom>
            <a:gradFill>
              <a:gsLst>
                <a:gs pos="0">
                  <a:srgbClr val="D17D0D"/>
                </a:gs>
                <a:gs pos="100000">
                  <a:srgbClr val="B5680D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906C676C-DEC9-4F9E-4E7A-EFC299612E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5432078" y="6365126"/>
              <a:ext cx="243725" cy="14443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39B051D-9697-2335-D2BD-AA55A77E7152}"/>
              </a:ext>
            </a:extLst>
          </p:cNvPr>
          <p:cNvGrpSpPr/>
          <p:nvPr userDrawn="1"/>
        </p:nvGrpSpPr>
        <p:grpSpPr>
          <a:xfrm>
            <a:off x="6333230" y="6176356"/>
            <a:ext cx="532015" cy="532015"/>
            <a:chOff x="6333230" y="6176356"/>
            <a:chExt cx="532015" cy="53201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624F7F3-B1A1-5539-7027-2B18D33D2546}"/>
                </a:ext>
              </a:extLst>
            </p:cNvPr>
            <p:cNvSpPr/>
            <p:nvPr userDrawn="1"/>
          </p:nvSpPr>
          <p:spPr>
            <a:xfrm>
              <a:off x="6333230" y="6176356"/>
              <a:ext cx="532015" cy="532015"/>
            </a:xfrm>
            <a:prstGeom prst="ellipse">
              <a:avLst/>
            </a:prstGeom>
            <a:gradFill>
              <a:gsLst>
                <a:gs pos="0">
                  <a:srgbClr val="D17D0D"/>
                </a:gs>
                <a:gs pos="100000">
                  <a:srgbClr val="B5680D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D827F750-E0B8-A6AB-6E18-CF71FDAD53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6200000" flipH="1">
              <a:off x="6516197" y="6365128"/>
              <a:ext cx="243725" cy="144430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64873029-07CB-9BDC-B961-1911EEC7EB14}"/>
              </a:ext>
            </a:extLst>
          </p:cNvPr>
          <p:cNvSpPr/>
          <p:nvPr userDrawn="1"/>
        </p:nvSpPr>
        <p:spPr>
          <a:xfrm>
            <a:off x="4622800" y="437159"/>
            <a:ext cx="2946400" cy="45719"/>
          </a:xfrm>
          <a:prstGeom prst="rect">
            <a:avLst/>
          </a:prstGeom>
          <a:gradFill>
            <a:gsLst>
              <a:gs pos="0">
                <a:srgbClr val="B5680D">
                  <a:alpha val="20000"/>
                </a:srgbClr>
              </a:gs>
              <a:gs pos="50000">
                <a:srgbClr val="B5680D"/>
              </a:gs>
              <a:gs pos="100000">
                <a:srgbClr val="B5680D">
                  <a:alpha val="2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"/>
              <a:t>VAREJO | BACKOFFICE</a:t>
            </a:r>
            <a:endParaRPr lang="en-US" sz="400" b="0" i="0" spc="250">
              <a:solidFill>
                <a:schemeClr val="bg1"/>
              </a:solidFill>
              <a:latin typeface="AMX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4945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17" y="0"/>
            <a:ext cx="12164905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60" b="0" i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8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5240">
              <a:spcBef>
                <a:spcPts val="174"/>
              </a:spcBef>
            </a:pPr>
            <a:r>
              <a:rPr lang="pt-BR" b="0" spc="-48">
                <a:latin typeface="Lucida Sans Unicode"/>
                <a:cs typeface="Lucida Sans Unicode"/>
              </a:rPr>
              <a:t>ACEITE</a:t>
            </a:r>
            <a:r>
              <a:rPr lang="pt-BR" b="0" spc="-66">
                <a:latin typeface="Lucida Sans Unicode"/>
                <a:cs typeface="Lucida Sans Unicode"/>
              </a:rPr>
              <a:t> </a:t>
            </a:r>
            <a:r>
              <a:rPr lang="pt-BR" b="0" spc="-54">
                <a:latin typeface="Lucida Sans Unicode"/>
                <a:cs typeface="Lucida Sans Unicode"/>
              </a:rPr>
              <a:t>ELETRÔNICO</a:t>
            </a:r>
            <a:r>
              <a:rPr lang="pt-BR" b="0" spc="-60">
                <a:latin typeface="Lucida Sans Unicode"/>
                <a:cs typeface="Lucida Sans Unicode"/>
              </a:rPr>
              <a:t> </a:t>
            </a:r>
            <a:r>
              <a:rPr lang="pt-BR" b="0">
                <a:latin typeface="Lucida Sans Unicode"/>
                <a:cs typeface="Lucida Sans Unicode"/>
              </a:rPr>
              <a:t>|</a:t>
            </a:r>
            <a:r>
              <a:rPr lang="pt-BR" b="0" spc="282">
                <a:latin typeface="Lucida Sans Unicode"/>
                <a:cs typeface="Lucida Sans Unicode"/>
              </a:rPr>
              <a:t> </a:t>
            </a:r>
            <a:r>
              <a:rPr lang="pt-BR" spc="-30">
                <a:latin typeface="Arial"/>
                <a:cs typeface="Arial"/>
              </a:rPr>
              <a:t>MANUAL </a:t>
            </a:r>
            <a:r>
              <a:rPr lang="pt-BR" spc="-48">
                <a:latin typeface="Arial"/>
                <a:cs typeface="Arial"/>
              </a:rPr>
              <a:t>PARA</a:t>
            </a:r>
            <a:r>
              <a:rPr lang="pt-BR" spc="-30">
                <a:latin typeface="Arial"/>
                <a:cs typeface="Arial"/>
              </a:rPr>
              <a:t> </a:t>
            </a:r>
            <a:r>
              <a:rPr lang="pt-BR" spc="-36">
                <a:latin typeface="Arial"/>
                <a:cs typeface="Arial"/>
              </a:rPr>
              <a:t>CADASTRAR </a:t>
            </a:r>
            <a:r>
              <a:rPr lang="pt-BR" spc="-24">
                <a:latin typeface="Arial"/>
                <a:cs typeface="Arial"/>
              </a:rPr>
              <a:t>VENDA</a:t>
            </a:r>
            <a:r>
              <a:rPr lang="pt-BR" spc="-36">
                <a:latin typeface="Arial"/>
                <a:cs typeface="Arial"/>
              </a:rPr>
              <a:t> RESIDENCIAL</a:t>
            </a:r>
            <a:endParaRPr lang="pt-BR" spc="-36" dirty="0">
              <a:latin typeface="Arial"/>
              <a:cs typeface="Arial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9611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8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5240">
              <a:spcBef>
                <a:spcPts val="174"/>
              </a:spcBef>
            </a:pPr>
            <a:r>
              <a:rPr lang="pt-BR" b="0" spc="-48">
                <a:latin typeface="Lucida Sans Unicode"/>
                <a:cs typeface="Lucida Sans Unicode"/>
              </a:rPr>
              <a:t>ACEITE</a:t>
            </a:r>
            <a:r>
              <a:rPr lang="pt-BR" b="0" spc="-66">
                <a:latin typeface="Lucida Sans Unicode"/>
                <a:cs typeface="Lucida Sans Unicode"/>
              </a:rPr>
              <a:t> </a:t>
            </a:r>
            <a:r>
              <a:rPr lang="pt-BR" b="0" spc="-54">
                <a:latin typeface="Lucida Sans Unicode"/>
                <a:cs typeface="Lucida Sans Unicode"/>
              </a:rPr>
              <a:t>ELETRÔNICO</a:t>
            </a:r>
            <a:r>
              <a:rPr lang="pt-BR" b="0" spc="-60">
                <a:latin typeface="Lucida Sans Unicode"/>
                <a:cs typeface="Lucida Sans Unicode"/>
              </a:rPr>
              <a:t> </a:t>
            </a:r>
            <a:r>
              <a:rPr lang="pt-BR" b="0">
                <a:latin typeface="Lucida Sans Unicode"/>
                <a:cs typeface="Lucida Sans Unicode"/>
              </a:rPr>
              <a:t>|</a:t>
            </a:r>
            <a:r>
              <a:rPr lang="pt-BR" b="0" spc="282">
                <a:latin typeface="Lucida Sans Unicode"/>
                <a:cs typeface="Lucida Sans Unicode"/>
              </a:rPr>
              <a:t> </a:t>
            </a:r>
            <a:r>
              <a:rPr lang="pt-BR" spc="-30">
                <a:latin typeface="Arial"/>
                <a:cs typeface="Arial"/>
              </a:rPr>
              <a:t>MANUAL </a:t>
            </a:r>
            <a:r>
              <a:rPr lang="pt-BR" spc="-48">
                <a:latin typeface="Arial"/>
                <a:cs typeface="Arial"/>
              </a:rPr>
              <a:t>PARA</a:t>
            </a:r>
            <a:r>
              <a:rPr lang="pt-BR" spc="-30">
                <a:latin typeface="Arial"/>
                <a:cs typeface="Arial"/>
              </a:rPr>
              <a:t> </a:t>
            </a:r>
            <a:r>
              <a:rPr lang="pt-BR" spc="-36">
                <a:latin typeface="Arial"/>
                <a:cs typeface="Arial"/>
              </a:rPr>
              <a:t>CADASTRAR </a:t>
            </a:r>
            <a:r>
              <a:rPr lang="pt-BR" spc="-24">
                <a:latin typeface="Arial"/>
                <a:cs typeface="Arial"/>
              </a:rPr>
              <a:t>VENDA</a:t>
            </a:r>
            <a:r>
              <a:rPr lang="pt-BR" spc="-36">
                <a:latin typeface="Arial"/>
                <a:cs typeface="Arial"/>
              </a:rPr>
              <a:t> RESIDENCIAL</a:t>
            </a:r>
            <a:endParaRPr lang="pt-BR" spc="-36" dirty="0">
              <a:latin typeface="Arial"/>
              <a:cs typeface="Arial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0237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60" b="0" i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160" b="0" i="0">
                <a:solidFill>
                  <a:srgbClr val="C00000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8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5240">
              <a:spcBef>
                <a:spcPts val="174"/>
              </a:spcBef>
            </a:pPr>
            <a:r>
              <a:rPr lang="pt-BR" b="0" spc="-48">
                <a:latin typeface="Lucida Sans Unicode"/>
                <a:cs typeface="Lucida Sans Unicode"/>
              </a:rPr>
              <a:t>ACEITE</a:t>
            </a:r>
            <a:r>
              <a:rPr lang="pt-BR" b="0" spc="-66">
                <a:latin typeface="Lucida Sans Unicode"/>
                <a:cs typeface="Lucida Sans Unicode"/>
              </a:rPr>
              <a:t> </a:t>
            </a:r>
            <a:r>
              <a:rPr lang="pt-BR" b="0" spc="-54">
                <a:latin typeface="Lucida Sans Unicode"/>
                <a:cs typeface="Lucida Sans Unicode"/>
              </a:rPr>
              <a:t>ELETRÔNICO</a:t>
            </a:r>
            <a:r>
              <a:rPr lang="pt-BR" b="0" spc="-60">
                <a:latin typeface="Lucida Sans Unicode"/>
                <a:cs typeface="Lucida Sans Unicode"/>
              </a:rPr>
              <a:t> </a:t>
            </a:r>
            <a:r>
              <a:rPr lang="pt-BR" b="0">
                <a:latin typeface="Lucida Sans Unicode"/>
                <a:cs typeface="Lucida Sans Unicode"/>
              </a:rPr>
              <a:t>|</a:t>
            </a:r>
            <a:r>
              <a:rPr lang="pt-BR" b="0" spc="282">
                <a:latin typeface="Lucida Sans Unicode"/>
                <a:cs typeface="Lucida Sans Unicode"/>
              </a:rPr>
              <a:t> </a:t>
            </a:r>
            <a:r>
              <a:rPr lang="pt-BR" spc="-30">
                <a:latin typeface="Arial"/>
                <a:cs typeface="Arial"/>
              </a:rPr>
              <a:t>MANUAL </a:t>
            </a:r>
            <a:r>
              <a:rPr lang="pt-BR" spc="-48">
                <a:latin typeface="Arial"/>
                <a:cs typeface="Arial"/>
              </a:rPr>
              <a:t>PARA</a:t>
            </a:r>
            <a:r>
              <a:rPr lang="pt-BR" spc="-30">
                <a:latin typeface="Arial"/>
                <a:cs typeface="Arial"/>
              </a:rPr>
              <a:t> </a:t>
            </a:r>
            <a:r>
              <a:rPr lang="pt-BR" spc="-36">
                <a:latin typeface="Arial"/>
                <a:cs typeface="Arial"/>
              </a:rPr>
              <a:t>CADASTRAR </a:t>
            </a:r>
            <a:r>
              <a:rPr lang="pt-BR" spc="-24">
                <a:latin typeface="Arial"/>
                <a:cs typeface="Arial"/>
              </a:rPr>
              <a:t>VENDA</a:t>
            </a:r>
            <a:r>
              <a:rPr lang="pt-BR" spc="-36">
                <a:latin typeface="Arial"/>
                <a:cs typeface="Arial"/>
              </a:rPr>
              <a:t> RESIDENCIAL</a:t>
            </a:r>
            <a:endParaRPr lang="pt-BR" spc="-36" dirty="0">
              <a:latin typeface="Arial"/>
              <a:cs typeface="Arial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7163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17" y="0"/>
            <a:ext cx="12164905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57918" y="3175255"/>
            <a:ext cx="5570220" cy="2991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60" b="0" i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991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60" b="0" i="0">
                <a:solidFill>
                  <a:srgbClr val="C00000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8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5240">
              <a:spcBef>
                <a:spcPts val="174"/>
              </a:spcBef>
            </a:pPr>
            <a:r>
              <a:rPr lang="pt-BR" b="0" spc="-48">
                <a:latin typeface="Lucida Sans Unicode"/>
                <a:cs typeface="Lucida Sans Unicode"/>
              </a:rPr>
              <a:t>ACEITE</a:t>
            </a:r>
            <a:r>
              <a:rPr lang="pt-BR" b="0" spc="-66">
                <a:latin typeface="Lucida Sans Unicode"/>
                <a:cs typeface="Lucida Sans Unicode"/>
              </a:rPr>
              <a:t> </a:t>
            </a:r>
            <a:r>
              <a:rPr lang="pt-BR" b="0" spc="-54">
                <a:latin typeface="Lucida Sans Unicode"/>
                <a:cs typeface="Lucida Sans Unicode"/>
              </a:rPr>
              <a:t>ELETRÔNICO</a:t>
            </a:r>
            <a:r>
              <a:rPr lang="pt-BR" b="0" spc="-60">
                <a:latin typeface="Lucida Sans Unicode"/>
                <a:cs typeface="Lucida Sans Unicode"/>
              </a:rPr>
              <a:t> </a:t>
            </a:r>
            <a:r>
              <a:rPr lang="pt-BR" b="0">
                <a:latin typeface="Lucida Sans Unicode"/>
                <a:cs typeface="Lucida Sans Unicode"/>
              </a:rPr>
              <a:t>|</a:t>
            </a:r>
            <a:r>
              <a:rPr lang="pt-BR" b="0" spc="282">
                <a:latin typeface="Lucida Sans Unicode"/>
                <a:cs typeface="Lucida Sans Unicode"/>
              </a:rPr>
              <a:t> </a:t>
            </a:r>
            <a:r>
              <a:rPr lang="pt-BR" spc="-30">
                <a:latin typeface="Arial"/>
                <a:cs typeface="Arial"/>
              </a:rPr>
              <a:t>MANUAL </a:t>
            </a:r>
            <a:r>
              <a:rPr lang="pt-BR" spc="-48">
                <a:latin typeface="Arial"/>
                <a:cs typeface="Arial"/>
              </a:rPr>
              <a:t>PARA</a:t>
            </a:r>
            <a:r>
              <a:rPr lang="pt-BR" spc="-30">
                <a:latin typeface="Arial"/>
                <a:cs typeface="Arial"/>
              </a:rPr>
              <a:t> </a:t>
            </a:r>
            <a:r>
              <a:rPr lang="pt-BR" spc="-36">
                <a:latin typeface="Arial"/>
                <a:cs typeface="Arial"/>
              </a:rPr>
              <a:t>CADASTRAR </a:t>
            </a:r>
            <a:r>
              <a:rPr lang="pt-BR" spc="-24">
                <a:latin typeface="Arial"/>
                <a:cs typeface="Arial"/>
              </a:rPr>
              <a:t>VENDA</a:t>
            </a:r>
            <a:r>
              <a:rPr lang="pt-BR" spc="-36">
                <a:latin typeface="Arial"/>
                <a:cs typeface="Arial"/>
              </a:rPr>
              <a:t> RESIDENCIAL</a:t>
            </a:r>
            <a:endParaRPr lang="pt-BR" spc="-36" dirty="0">
              <a:latin typeface="Arial"/>
              <a:cs typeface="Arial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4049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491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0" r:id="rId2"/>
    <p:sldLayoutId id="2147483649" r:id="rId3"/>
    <p:sldLayoutId id="2147483652" r:id="rId4"/>
    <p:sldLayoutId id="2147483653" r:id="rId5"/>
    <p:sldLayoutId id="2147483654" r:id="rId6"/>
    <p:sldLayoutId id="2147483655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svg"/><Relationship Id="rId3" Type="http://schemas.openxmlformats.org/officeDocument/2006/relationships/image" Target="../media/image192.png"/><Relationship Id="rId7" Type="http://schemas.openxmlformats.org/officeDocument/2006/relationships/image" Target="../media/image19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svg"/><Relationship Id="rId5" Type="http://schemas.openxmlformats.org/officeDocument/2006/relationships/image" Target="../media/image194.svg"/><Relationship Id="rId10" Type="http://schemas.openxmlformats.org/officeDocument/2006/relationships/image" Target="../media/image199.svg"/><Relationship Id="rId4" Type="http://schemas.openxmlformats.org/officeDocument/2006/relationships/image" Target="../media/image193.svg"/><Relationship Id="rId9" Type="http://schemas.openxmlformats.org/officeDocument/2006/relationships/image" Target="../media/image198.sv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16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6.png"/><Relationship Id="rId7" Type="http://schemas.openxmlformats.org/officeDocument/2006/relationships/image" Target="../media/image53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16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6.png"/><Relationship Id="rId7" Type="http://schemas.openxmlformats.org/officeDocument/2006/relationships/image" Target="../media/image59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6.png"/><Relationship Id="rId7" Type="http://schemas.openxmlformats.org/officeDocument/2006/relationships/image" Target="../media/image66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36.png"/><Relationship Id="rId7" Type="http://schemas.openxmlformats.org/officeDocument/2006/relationships/image" Target="../media/image71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36.png"/><Relationship Id="rId7" Type="http://schemas.openxmlformats.org/officeDocument/2006/relationships/image" Target="../media/image7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png"/><Relationship Id="rId5" Type="http://schemas.openxmlformats.org/officeDocument/2006/relationships/image" Target="../media/image50.png"/><Relationship Id="rId10" Type="http://schemas.openxmlformats.org/officeDocument/2006/relationships/image" Target="../media/image16.png"/><Relationship Id="rId4" Type="http://schemas.openxmlformats.org/officeDocument/2006/relationships/image" Target="../media/image74.png"/><Relationship Id="rId9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3" Type="http://schemas.openxmlformats.org/officeDocument/2006/relationships/image" Target="../media/image16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5" Type="http://schemas.openxmlformats.org/officeDocument/2006/relationships/image" Target="../media/image9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hyperlink" Target="mailto:relacionamento@minhaclaro.com.br" TargetMode="External"/><Relationship Id="rId7" Type="http://schemas.openxmlformats.org/officeDocument/2006/relationships/image" Target="../media/image9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2.png"/><Relationship Id="rId5" Type="http://schemas.openxmlformats.org/officeDocument/2006/relationships/image" Target="../media/image16.png"/><Relationship Id="rId4" Type="http://schemas.openxmlformats.org/officeDocument/2006/relationships/image" Target="../media/image101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4.png"/><Relationship Id="rId7" Type="http://schemas.openxmlformats.org/officeDocument/2006/relationships/image" Target="../media/image107.jpg"/><Relationship Id="rId12" Type="http://schemas.openxmlformats.org/officeDocument/2006/relationships/image" Target="../media/image112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jpg"/><Relationship Id="rId10" Type="http://schemas.openxmlformats.org/officeDocument/2006/relationships/image" Target="../media/image110.png"/><Relationship Id="rId4" Type="http://schemas.openxmlformats.org/officeDocument/2006/relationships/image" Target="../media/image16.png"/><Relationship Id="rId9" Type="http://schemas.openxmlformats.org/officeDocument/2006/relationships/image" Target="../media/image10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6.png"/><Relationship Id="rId7" Type="http://schemas.openxmlformats.org/officeDocument/2006/relationships/image" Target="../media/image117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6.png"/><Relationship Id="rId5" Type="http://schemas.openxmlformats.org/officeDocument/2006/relationships/image" Target="../media/image115.jpg"/><Relationship Id="rId4" Type="http://schemas.openxmlformats.org/officeDocument/2006/relationships/image" Target="../media/image114.png"/><Relationship Id="rId9" Type="http://schemas.openxmlformats.org/officeDocument/2006/relationships/image" Target="../media/image11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121.png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13.png"/><Relationship Id="rId7" Type="http://schemas.openxmlformats.org/officeDocument/2006/relationships/image" Target="../media/image125.pn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2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3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3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42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4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5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hyperlink" Target="https://extranetsafe.claro.com.br/logon/LogonPoint/tmindex.html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extranetsafe.claro.com.br/autenticar.php" TargetMode="External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svg"/><Relationship Id="rId2" Type="http://schemas.openxmlformats.org/officeDocument/2006/relationships/image" Target="../media/image169.sv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laro-link.brsafe.com.br/" TargetMode="External"/><Relationship Id="rId5" Type="http://schemas.openxmlformats.org/officeDocument/2006/relationships/image" Target="../media/image172.png"/><Relationship Id="rId4" Type="http://schemas.openxmlformats.org/officeDocument/2006/relationships/image" Target="../media/image171.sv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hyperlink" Target="https://extranetsafe.claro.com.br/logon/LogonPoint/tmindex.html" TargetMode="Externa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svg"/><Relationship Id="rId2" Type="http://schemas.openxmlformats.org/officeDocument/2006/relationships/image" Target="../media/image190.svg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2BCDECD-2920-4E30-78AB-7B365244DC07}"/>
              </a:ext>
            </a:extLst>
          </p:cNvPr>
          <p:cNvSpPr/>
          <p:nvPr/>
        </p:nvSpPr>
        <p:spPr>
          <a:xfrm>
            <a:off x="1256922" y="1192600"/>
            <a:ext cx="9701917" cy="3288906"/>
          </a:xfrm>
          <a:prstGeom prst="rect">
            <a:avLst/>
          </a:prstGeom>
          <a:solidFill>
            <a:schemeClr val="bg1">
              <a:alpha val="1469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F8FC6DB-56B8-A188-DE92-88E81834BDA2}"/>
              </a:ext>
            </a:extLst>
          </p:cNvPr>
          <p:cNvGrpSpPr/>
          <p:nvPr/>
        </p:nvGrpSpPr>
        <p:grpSpPr>
          <a:xfrm>
            <a:off x="1246712" y="1161322"/>
            <a:ext cx="9848007" cy="3548784"/>
            <a:chOff x="1237632" y="1831882"/>
            <a:chExt cx="9713662" cy="2968718"/>
          </a:xfrm>
        </p:grpSpPr>
        <p:sp>
          <p:nvSpPr>
            <p:cNvPr id="13" name="L-shape 12">
              <a:extLst>
                <a:ext uri="{FF2B5EF4-FFF2-40B4-BE49-F238E27FC236}">
                  <a16:creationId xmlns:a16="http://schemas.microsoft.com/office/drawing/2014/main" id="{8F04853A-C022-BA64-710D-0BAA991C3A6B}"/>
                </a:ext>
              </a:extLst>
            </p:cNvPr>
            <p:cNvSpPr/>
            <p:nvPr/>
          </p:nvSpPr>
          <p:spPr>
            <a:xfrm>
              <a:off x="1240706" y="4494329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L-shape 14">
              <a:extLst>
                <a:ext uri="{FF2B5EF4-FFF2-40B4-BE49-F238E27FC236}">
                  <a16:creationId xmlns:a16="http://schemas.microsoft.com/office/drawing/2014/main" id="{3D8F6B7B-0A3B-0D6D-92BF-0F9407B37A23}"/>
                </a:ext>
              </a:extLst>
            </p:cNvPr>
            <p:cNvSpPr/>
            <p:nvPr/>
          </p:nvSpPr>
          <p:spPr>
            <a:xfrm rot="5400000">
              <a:off x="1239169" y="1830345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L-shape 15">
              <a:extLst>
                <a:ext uri="{FF2B5EF4-FFF2-40B4-BE49-F238E27FC236}">
                  <a16:creationId xmlns:a16="http://schemas.microsoft.com/office/drawing/2014/main" id="{C158F968-E81B-4927-D63A-F0AE3ED65294}"/>
                </a:ext>
              </a:extLst>
            </p:cNvPr>
            <p:cNvSpPr/>
            <p:nvPr/>
          </p:nvSpPr>
          <p:spPr>
            <a:xfrm flipH="1">
              <a:off x="10646561" y="4494329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L-shape 16">
              <a:extLst>
                <a:ext uri="{FF2B5EF4-FFF2-40B4-BE49-F238E27FC236}">
                  <a16:creationId xmlns:a16="http://schemas.microsoft.com/office/drawing/2014/main" id="{E9C4AF49-A392-040B-F327-2D7DA63891D6}"/>
                </a:ext>
              </a:extLst>
            </p:cNvPr>
            <p:cNvSpPr/>
            <p:nvPr/>
          </p:nvSpPr>
          <p:spPr>
            <a:xfrm rot="16200000" flipH="1">
              <a:off x="10646560" y="1830345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425D376B-3A93-E459-A07F-6AD8EEBD915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495854" y="175838"/>
            <a:ext cx="1200292" cy="43343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3037BF8-88FE-8952-2269-F4817195DAF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28853" y="6127759"/>
            <a:ext cx="734295" cy="260341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3DC115D-0EE8-E49A-5A11-172112FFC586}"/>
              </a:ext>
            </a:extLst>
          </p:cNvPr>
          <p:cNvSpPr/>
          <p:nvPr/>
        </p:nvSpPr>
        <p:spPr>
          <a:xfrm>
            <a:off x="5085029" y="5235743"/>
            <a:ext cx="2037030" cy="552262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B5680D"/>
              </a:gs>
              <a:gs pos="0">
                <a:srgbClr val="D17D0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solidFill>
                  <a:srgbClr val="FFFFFF"/>
                </a:solidFill>
                <a:latin typeface="AMX" pitchFamily="2" charset="77"/>
              </a:rPr>
              <a:t>INICIAR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34C2241-B94B-0855-78AA-A3765B6314C7}"/>
              </a:ext>
            </a:extLst>
          </p:cNvPr>
          <p:cNvSpPr/>
          <p:nvPr/>
        </p:nvSpPr>
        <p:spPr>
          <a:xfrm>
            <a:off x="2941748" y="1600980"/>
            <a:ext cx="6323592" cy="8600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200" b="1" spc="300" dirty="0">
                <a:solidFill>
                  <a:srgbClr val="B5680D"/>
                </a:solidFill>
                <a:latin typeface="AMX Black" pitchFamily="2" charset="77"/>
              </a:rPr>
              <a:t>[ SIV- CLARO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F850F9C-AEB0-8674-C4B7-8613A7998882}"/>
              </a:ext>
            </a:extLst>
          </p:cNvPr>
          <p:cNvSpPr/>
          <p:nvPr/>
        </p:nvSpPr>
        <p:spPr>
          <a:xfrm>
            <a:off x="1908771" y="4819789"/>
            <a:ext cx="8374455" cy="306271"/>
          </a:xfrm>
          <a:prstGeom prst="rect">
            <a:avLst/>
          </a:prstGeom>
          <a:gradFill>
            <a:gsLst>
              <a:gs pos="0">
                <a:srgbClr val="B5680D">
                  <a:alpha val="20000"/>
                </a:srgbClr>
              </a:gs>
              <a:gs pos="50000">
                <a:srgbClr val="B5680D"/>
              </a:gs>
              <a:gs pos="100000">
                <a:srgbClr val="B5680D">
                  <a:alpha val="2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/>
              <a:t>VAREJO| BACKOFFICE</a:t>
            </a:r>
            <a:endParaRPr lang="en-US" sz="2000" b="0" i="0" spc="250" dirty="0">
              <a:solidFill>
                <a:schemeClr val="bg1"/>
              </a:solidFill>
              <a:latin typeface="AMX Medium" pitchFamily="2" charset="77"/>
            </a:endParaRPr>
          </a:p>
        </p:txBody>
      </p:sp>
      <p:sp>
        <p:nvSpPr>
          <p:cNvPr id="3" name="Rectangle 17">
            <a:extLst>
              <a:ext uri="{FF2B5EF4-FFF2-40B4-BE49-F238E27FC236}">
                <a16:creationId xmlns:a16="http://schemas.microsoft.com/office/drawing/2014/main" id="{FB4F89F9-09BB-72AA-BC7C-452264548C06}"/>
              </a:ext>
            </a:extLst>
          </p:cNvPr>
          <p:cNvSpPr/>
          <p:nvPr/>
        </p:nvSpPr>
        <p:spPr>
          <a:xfrm>
            <a:off x="3355923" y="2891257"/>
            <a:ext cx="5495242" cy="8600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200" b="1" spc="300" dirty="0">
                <a:solidFill>
                  <a:srgbClr val="B5680D"/>
                </a:solidFill>
                <a:latin typeface="AMX Black" pitchFamily="2" charset="77"/>
              </a:rPr>
              <a:t>MULTI ]</a:t>
            </a:r>
          </a:p>
        </p:txBody>
      </p:sp>
    </p:spTree>
    <p:extLst>
      <p:ext uri="{BB962C8B-B14F-4D97-AF65-F5344CB8AC3E}">
        <p14:creationId xmlns:p14="http://schemas.microsoft.com/office/powerpoint/2010/main" val="336260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01E9C0C-E957-595B-4E49-A2858C139967}"/>
              </a:ext>
            </a:extLst>
          </p:cNvPr>
          <p:cNvGrpSpPr/>
          <p:nvPr/>
        </p:nvGrpSpPr>
        <p:grpSpPr>
          <a:xfrm>
            <a:off x="882974" y="1199602"/>
            <a:ext cx="10410962" cy="4694202"/>
            <a:chOff x="882974" y="1199602"/>
            <a:chExt cx="10410962" cy="4694202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CC2FE1C0-A3E8-7A12-15E4-96894A9CA442}"/>
                </a:ext>
              </a:extLst>
            </p:cNvPr>
            <p:cNvSpPr/>
            <p:nvPr/>
          </p:nvSpPr>
          <p:spPr>
            <a:xfrm>
              <a:off x="1828800" y="1199602"/>
              <a:ext cx="8519312" cy="4440707"/>
            </a:xfrm>
            <a:prstGeom prst="roundRect">
              <a:avLst>
                <a:gd name="adj" fmla="val 765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411FE228-0E38-FCCA-C9B6-304393C5A1DD}"/>
                </a:ext>
              </a:extLst>
            </p:cNvPr>
            <p:cNvSpPr/>
            <p:nvPr/>
          </p:nvSpPr>
          <p:spPr>
            <a:xfrm>
              <a:off x="1828799" y="5496139"/>
              <a:ext cx="8519312" cy="144000"/>
            </a:xfrm>
            <a:prstGeom prst="roundRect">
              <a:avLst>
                <a:gd name="adj" fmla="val 765"/>
              </a:avLst>
            </a:prstGeom>
            <a:solidFill>
              <a:srgbClr val="BEBE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5938D5E0-361D-76EF-5287-BC5616559222}"/>
                </a:ext>
              </a:extLst>
            </p:cNvPr>
            <p:cNvSpPr/>
            <p:nvPr/>
          </p:nvSpPr>
          <p:spPr>
            <a:xfrm>
              <a:off x="882974" y="5640993"/>
              <a:ext cx="10410962" cy="252811"/>
            </a:xfrm>
            <a:prstGeom prst="roundRect">
              <a:avLst>
                <a:gd name="adj" fmla="val 11509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AEF479F2-579B-55D3-AFBD-F1CB99C2C9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03"/>
          <a:stretch/>
        </p:blipFill>
        <p:spPr bwMode="auto">
          <a:xfrm>
            <a:off x="2137526" y="1524488"/>
            <a:ext cx="7924800" cy="390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E4F4FC28-DAA7-B42C-499F-0A0BA3247E1B}"/>
              </a:ext>
            </a:extLst>
          </p:cNvPr>
          <p:cNvGrpSpPr/>
          <p:nvPr/>
        </p:nvGrpSpPr>
        <p:grpSpPr>
          <a:xfrm flipH="1">
            <a:off x="4174222" y="2348731"/>
            <a:ext cx="3506942" cy="655757"/>
            <a:chOff x="6815413" y="4019426"/>
            <a:chExt cx="3506942" cy="655757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A1CC506-A7DA-5A26-1D0D-D2B78F82D210}"/>
                </a:ext>
              </a:extLst>
            </p:cNvPr>
            <p:cNvSpPr/>
            <p:nvPr/>
          </p:nvSpPr>
          <p:spPr>
            <a:xfrm>
              <a:off x="7315200" y="4019427"/>
              <a:ext cx="3007155" cy="655756"/>
            </a:xfrm>
            <a:prstGeom prst="rect">
              <a:avLst/>
            </a:prstGeom>
            <a:solidFill>
              <a:srgbClr val="C0740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b="1" dirty="0">
                  <a:solidFill>
                    <a:schemeClr val="tx1"/>
                  </a:solidFill>
                  <a:latin typeface="AMX" pitchFamily="2" charset="77"/>
                </a:rPr>
                <a:t>6. </a:t>
              </a:r>
              <a:r>
                <a:rPr kumimoji="0" lang="pt-BR" sz="14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MX" pitchFamily="2" charset="0"/>
                </a:rPr>
                <a:t>Verifique todas as informações do serviço contratado e insira no </a:t>
              </a:r>
              <a:r>
                <a:rPr kumimoji="0" lang="pt-BR" sz="14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MX" pitchFamily="2" charset="0"/>
                </a:rPr>
                <a:t>Net Sales.</a:t>
              </a:r>
            </a:p>
          </p:txBody>
        </p:sp>
        <p:sp>
          <p:nvSpPr>
            <p:cNvPr id="32" name="Right Bracket 31">
              <a:extLst>
                <a:ext uri="{FF2B5EF4-FFF2-40B4-BE49-F238E27FC236}">
                  <a16:creationId xmlns:a16="http://schemas.microsoft.com/office/drawing/2014/main" id="{7F665119-0079-E996-DFF2-F253A6A0FC88}"/>
                </a:ext>
              </a:extLst>
            </p:cNvPr>
            <p:cNvSpPr/>
            <p:nvPr/>
          </p:nvSpPr>
          <p:spPr>
            <a:xfrm flipH="1">
              <a:off x="7179394" y="4019426"/>
              <a:ext cx="135802" cy="655756"/>
            </a:xfrm>
            <a:prstGeom prst="rightBracket">
              <a:avLst/>
            </a:prstGeom>
            <a:ln w="38100">
              <a:solidFill>
                <a:srgbClr val="B568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81F705C-5A5A-D74A-57ED-4D1EE4CE1333}"/>
                </a:ext>
              </a:extLst>
            </p:cNvPr>
            <p:cNvCxnSpPr>
              <a:cxnSpLocks/>
            </p:cNvCxnSpPr>
            <p:nvPr/>
          </p:nvCxnSpPr>
          <p:spPr>
            <a:xfrm>
              <a:off x="6815413" y="4347307"/>
              <a:ext cx="363986" cy="0"/>
            </a:xfrm>
            <a:prstGeom prst="line">
              <a:avLst/>
            </a:prstGeom>
            <a:ln w="38100">
              <a:solidFill>
                <a:srgbClr val="B568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1">
            <a:extLst>
              <a:ext uri="{FF2B5EF4-FFF2-40B4-BE49-F238E27FC236}">
                <a16:creationId xmlns:a16="http://schemas.microsoft.com/office/drawing/2014/main" id="{956745D8-A845-96EA-88F6-E50CE13DBF73}"/>
              </a:ext>
            </a:extLst>
          </p:cNvPr>
          <p:cNvSpPr/>
          <p:nvPr/>
        </p:nvSpPr>
        <p:spPr>
          <a:xfrm>
            <a:off x="4003772" y="615635"/>
            <a:ext cx="4169366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B5680D"/>
                </a:solidFill>
                <a:latin typeface="AMX" pitchFamily="2" charset="77"/>
              </a:rPr>
              <a:t>VERIFICANDO OS DADOS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15C8C7-0865-01B4-DB89-6632DC8068D1}"/>
              </a:ext>
            </a:extLst>
          </p:cNvPr>
          <p:cNvGrpSpPr/>
          <p:nvPr/>
        </p:nvGrpSpPr>
        <p:grpSpPr>
          <a:xfrm>
            <a:off x="3981125" y="869006"/>
            <a:ext cx="4214660" cy="194430"/>
            <a:chOff x="4080869" y="850900"/>
            <a:chExt cx="4214660" cy="194430"/>
          </a:xfrm>
        </p:grpSpPr>
        <p:sp>
          <p:nvSpPr>
            <p:cNvPr id="3" name="L-shape 2">
              <a:extLst>
                <a:ext uri="{FF2B5EF4-FFF2-40B4-BE49-F238E27FC236}">
                  <a16:creationId xmlns:a16="http://schemas.microsoft.com/office/drawing/2014/main" id="{4EEDC9D0-18AA-7B0C-1429-E7255AD7CA6A}"/>
                </a:ext>
              </a:extLst>
            </p:cNvPr>
            <p:cNvSpPr/>
            <p:nvPr/>
          </p:nvSpPr>
          <p:spPr>
            <a:xfrm>
              <a:off x="4080869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" name="L-shape 4">
              <a:extLst>
                <a:ext uri="{FF2B5EF4-FFF2-40B4-BE49-F238E27FC236}">
                  <a16:creationId xmlns:a16="http://schemas.microsoft.com/office/drawing/2014/main" id="{1B0465D3-89FA-3A06-4370-019989E7BC87}"/>
                </a:ext>
              </a:extLst>
            </p:cNvPr>
            <p:cNvSpPr/>
            <p:nvPr/>
          </p:nvSpPr>
          <p:spPr>
            <a:xfrm flipH="1">
              <a:off x="8102431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2" name="Retângulo 1">
            <a:extLst>
              <a:ext uri="{FF2B5EF4-FFF2-40B4-BE49-F238E27FC236}">
                <a16:creationId xmlns:a16="http://schemas.microsoft.com/office/drawing/2014/main" id="{A62918DA-2719-B221-F83C-F249C77FB8FD}"/>
              </a:ext>
            </a:extLst>
          </p:cNvPr>
          <p:cNvSpPr/>
          <p:nvPr/>
        </p:nvSpPr>
        <p:spPr>
          <a:xfrm>
            <a:off x="2450206" y="1577662"/>
            <a:ext cx="473298" cy="177084"/>
          </a:xfrm>
          <a:prstGeom prst="rect">
            <a:avLst/>
          </a:prstGeom>
          <a:solidFill>
            <a:srgbClr val="7F53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FD65C82-CE31-A913-6D53-8E7FDB0752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D0261A"/>
              </a:clrFrom>
              <a:clrTo>
                <a:srgbClr val="D0261A">
                  <a:alpha val="0"/>
                </a:srgbClr>
              </a:clrTo>
            </a:clrChange>
            <a:alphaModFix amt="50000"/>
          </a:blip>
          <a:srcRect l="3082" t="10985" r="90465" b="85329"/>
          <a:stretch/>
        </p:blipFill>
        <p:spPr>
          <a:xfrm>
            <a:off x="2525332" y="1602225"/>
            <a:ext cx="398172" cy="12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4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2D464-BC7E-8EB7-BD91-9A0F0508C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tângulo 93">
            <a:extLst>
              <a:ext uri="{FF2B5EF4-FFF2-40B4-BE49-F238E27FC236}">
                <a16:creationId xmlns:a16="http://schemas.microsoft.com/office/drawing/2014/main" id="{CB677368-3E92-7A6B-5DAF-C8BFB56AAB32}"/>
              </a:ext>
            </a:extLst>
          </p:cNvPr>
          <p:cNvSpPr/>
          <p:nvPr/>
        </p:nvSpPr>
        <p:spPr>
          <a:xfrm>
            <a:off x="1592584" y="977565"/>
            <a:ext cx="9097693" cy="722133"/>
          </a:xfrm>
          <a:prstGeom prst="rect">
            <a:avLst/>
          </a:prstGeom>
          <a:solidFill>
            <a:srgbClr val="D2D2D2">
              <a:alpha val="50000"/>
            </a:srgbClr>
          </a:solidFill>
          <a:ln>
            <a:noFill/>
            <a:prstDash val="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</p:txBody>
      </p:sp>
      <p:sp>
        <p:nvSpPr>
          <p:cNvPr id="59" name="Retângulo 93">
            <a:extLst>
              <a:ext uri="{FF2B5EF4-FFF2-40B4-BE49-F238E27FC236}">
                <a16:creationId xmlns:a16="http://schemas.microsoft.com/office/drawing/2014/main" id="{D443428E-55F8-DFB4-E765-1361F44BE2E5}"/>
              </a:ext>
            </a:extLst>
          </p:cNvPr>
          <p:cNvSpPr/>
          <p:nvPr/>
        </p:nvSpPr>
        <p:spPr>
          <a:xfrm>
            <a:off x="555010" y="4999283"/>
            <a:ext cx="10884133" cy="680911"/>
          </a:xfrm>
          <a:prstGeom prst="rect">
            <a:avLst/>
          </a:prstGeom>
          <a:solidFill>
            <a:srgbClr val="D2D2D2">
              <a:alpha val="50000"/>
            </a:srgbClr>
          </a:solidFill>
          <a:ln>
            <a:noFill/>
            <a:prstDash val="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7D1710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</p:txBody>
      </p:sp>
      <p:sp>
        <p:nvSpPr>
          <p:cNvPr id="25" name="Retângulo 93">
            <a:extLst>
              <a:ext uri="{FF2B5EF4-FFF2-40B4-BE49-F238E27FC236}">
                <a16:creationId xmlns:a16="http://schemas.microsoft.com/office/drawing/2014/main" id="{B7C79ABC-6605-A6A0-345F-3B5744B33CC1}"/>
              </a:ext>
            </a:extLst>
          </p:cNvPr>
          <p:cNvSpPr/>
          <p:nvPr/>
        </p:nvSpPr>
        <p:spPr>
          <a:xfrm>
            <a:off x="555010" y="1927060"/>
            <a:ext cx="10884134" cy="2692465"/>
          </a:xfrm>
          <a:prstGeom prst="rect">
            <a:avLst/>
          </a:prstGeom>
          <a:solidFill>
            <a:srgbClr val="D2D2D2">
              <a:alpha val="50000"/>
            </a:srgbClr>
          </a:solidFill>
          <a:ln>
            <a:noFill/>
            <a:prstDash val="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AF4176-20E2-E766-5178-91CEC600FCD6}"/>
              </a:ext>
            </a:extLst>
          </p:cNvPr>
          <p:cNvSpPr txBox="1"/>
          <p:nvPr/>
        </p:nvSpPr>
        <p:spPr>
          <a:xfrm>
            <a:off x="1732232" y="1131261"/>
            <a:ext cx="10459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C07409"/>
                </a:solidFill>
                <a:latin typeface="AMX" pitchFamily="2" charset="0"/>
              </a:rPr>
              <a:t>CANCELAMENTO DE LINHA MÓVEL EM CASO DE NÃO INSTALAÇÃO DA RESIDENCIAL </a:t>
            </a:r>
          </a:p>
          <a:p>
            <a:r>
              <a:rPr lang="pt-BR" dirty="0">
                <a:solidFill>
                  <a:srgbClr val="C07409"/>
                </a:solidFill>
              </a:rPr>
              <a:t> 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C07409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6D52880-A86B-2E8A-1344-5CA38A684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131" y="2644404"/>
            <a:ext cx="448906" cy="448906"/>
          </a:xfrm>
          <a:prstGeom prst="rect">
            <a:avLst/>
          </a:prstGeom>
        </p:spPr>
      </p:pic>
      <p:cxnSp>
        <p:nvCxnSpPr>
          <p:cNvPr id="11" name="Conector de seta reta 133">
            <a:extLst>
              <a:ext uri="{FF2B5EF4-FFF2-40B4-BE49-F238E27FC236}">
                <a16:creationId xmlns:a16="http://schemas.microsoft.com/office/drawing/2014/main" id="{8C043F69-416A-2A44-8F76-7CB070D3C2E9}"/>
              </a:ext>
            </a:extLst>
          </p:cNvPr>
          <p:cNvCxnSpPr>
            <a:cxnSpLocks/>
          </p:cNvCxnSpPr>
          <p:nvPr/>
        </p:nvCxnSpPr>
        <p:spPr>
          <a:xfrm>
            <a:off x="1901969" y="2919386"/>
            <a:ext cx="216000" cy="0"/>
          </a:xfrm>
          <a:prstGeom prst="straightConnector1">
            <a:avLst/>
          </a:prstGeom>
          <a:ln w="25400">
            <a:solidFill>
              <a:srgbClr val="D17D0D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33">
            <a:extLst>
              <a:ext uri="{FF2B5EF4-FFF2-40B4-BE49-F238E27FC236}">
                <a16:creationId xmlns:a16="http://schemas.microsoft.com/office/drawing/2014/main" id="{5949460F-E611-EAA4-5215-1213A270C377}"/>
              </a:ext>
            </a:extLst>
          </p:cNvPr>
          <p:cNvCxnSpPr>
            <a:cxnSpLocks/>
          </p:cNvCxnSpPr>
          <p:nvPr/>
        </p:nvCxnSpPr>
        <p:spPr>
          <a:xfrm>
            <a:off x="3111108" y="2919736"/>
            <a:ext cx="216000" cy="0"/>
          </a:xfrm>
          <a:prstGeom prst="straightConnector1">
            <a:avLst/>
          </a:prstGeom>
          <a:ln w="25400">
            <a:solidFill>
              <a:srgbClr val="D17D0D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345D55F0-14CE-2287-ECF5-6FC88CA6303D}"/>
              </a:ext>
            </a:extLst>
          </p:cNvPr>
          <p:cNvGrpSpPr/>
          <p:nvPr/>
        </p:nvGrpSpPr>
        <p:grpSpPr>
          <a:xfrm>
            <a:off x="1198921" y="3153784"/>
            <a:ext cx="9806990" cy="834442"/>
            <a:chOff x="2008219" y="2724554"/>
            <a:chExt cx="9806990" cy="834442"/>
          </a:xfrm>
        </p:grpSpPr>
        <p:sp>
          <p:nvSpPr>
            <p:cNvPr id="13" name="CaixaDeTexto 77">
              <a:extLst>
                <a:ext uri="{FF2B5EF4-FFF2-40B4-BE49-F238E27FC236}">
                  <a16:creationId xmlns:a16="http://schemas.microsoft.com/office/drawing/2014/main" id="{CA0B076C-A09F-247E-7B86-DD58D0EB52B2}"/>
                </a:ext>
              </a:extLst>
            </p:cNvPr>
            <p:cNvSpPr txBox="1"/>
            <p:nvPr/>
          </p:nvSpPr>
          <p:spPr>
            <a:xfrm>
              <a:off x="2008219" y="2724554"/>
              <a:ext cx="77322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pt-BR" sz="900" b="1" noProof="0" dirty="0">
                  <a:solidFill>
                    <a:srgbClr val="380B14"/>
                  </a:solidFill>
                  <a:latin typeface="AMX" pitchFamily="2" charset="77"/>
                  <a:cs typeface="Arial" panose="020B0604020202020204" pitchFamily="34" charset="0"/>
                </a:rPr>
                <a:t>BKO envia 1 x por semana ao Ponto focal regional</a:t>
              </a:r>
              <a:endPara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CaixaDeTexto 75">
              <a:extLst>
                <a:ext uri="{FF2B5EF4-FFF2-40B4-BE49-F238E27FC236}">
                  <a16:creationId xmlns:a16="http://schemas.microsoft.com/office/drawing/2014/main" id="{5F1DD594-6FF2-A272-F496-23C4BA93C887}"/>
                </a:ext>
              </a:extLst>
            </p:cNvPr>
            <p:cNvSpPr txBox="1"/>
            <p:nvPr/>
          </p:nvSpPr>
          <p:spPr>
            <a:xfrm>
              <a:off x="2901157" y="2783090"/>
              <a:ext cx="10759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pt-BR" sz="900" b="1" noProof="0" dirty="0">
                  <a:solidFill>
                    <a:srgbClr val="380B14"/>
                  </a:solidFill>
                  <a:latin typeface="AMX" pitchFamily="2" charset="77"/>
                  <a:cs typeface="Arial" panose="020B0604020202020204" pitchFamily="34" charset="0"/>
                </a:rPr>
                <a:t>Ponto Focal Regional consolida os cancelamentos</a:t>
              </a:r>
              <a:endPara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CaixaDeTexto 75">
              <a:extLst>
                <a:ext uri="{FF2B5EF4-FFF2-40B4-BE49-F238E27FC236}">
                  <a16:creationId xmlns:a16="http://schemas.microsoft.com/office/drawing/2014/main" id="{56914470-AD7F-953F-2C42-395B5C4DFF16}"/>
                </a:ext>
              </a:extLst>
            </p:cNvPr>
            <p:cNvSpPr txBox="1"/>
            <p:nvPr/>
          </p:nvSpPr>
          <p:spPr>
            <a:xfrm>
              <a:off x="4096872" y="2798142"/>
              <a:ext cx="10759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pt-BR" sz="900" b="1" noProof="0" dirty="0">
                  <a:solidFill>
                    <a:srgbClr val="380B14"/>
                  </a:solidFill>
                  <a:latin typeface="AMX" pitchFamily="2" charset="77"/>
                  <a:cs typeface="Arial" panose="020B0604020202020204" pitchFamily="34" charset="0"/>
                </a:rPr>
                <a:t>Ponto Focal Regional envia consolidado para a Matriz </a:t>
              </a:r>
              <a:endPara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CaixaDeTexto 75">
              <a:extLst>
                <a:ext uri="{FF2B5EF4-FFF2-40B4-BE49-F238E27FC236}">
                  <a16:creationId xmlns:a16="http://schemas.microsoft.com/office/drawing/2014/main" id="{3A0B3F70-83C1-ECB9-5E99-CECDCAC57A7E}"/>
                </a:ext>
              </a:extLst>
            </p:cNvPr>
            <p:cNvSpPr txBox="1"/>
            <p:nvPr/>
          </p:nvSpPr>
          <p:spPr>
            <a:xfrm>
              <a:off x="5292587" y="2835899"/>
              <a:ext cx="10759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pt-BR" sz="900" b="1" noProof="0" dirty="0">
                  <a:solidFill>
                    <a:srgbClr val="380B14"/>
                  </a:solidFill>
                  <a:latin typeface="AMX" pitchFamily="2" charset="77"/>
                  <a:cs typeface="Arial" panose="020B0604020202020204" pitchFamily="34" charset="0"/>
                </a:rPr>
                <a:t>Matriz solicita a aprovação interna da Diretoria</a:t>
              </a:r>
              <a:endPara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CaixaDeTexto 75">
              <a:extLst>
                <a:ext uri="{FF2B5EF4-FFF2-40B4-BE49-F238E27FC236}">
                  <a16:creationId xmlns:a16="http://schemas.microsoft.com/office/drawing/2014/main" id="{232B1331-AC76-B885-A093-DB0C68C14B3C}"/>
                </a:ext>
              </a:extLst>
            </p:cNvPr>
            <p:cNvSpPr txBox="1"/>
            <p:nvPr/>
          </p:nvSpPr>
          <p:spPr>
            <a:xfrm>
              <a:off x="6509355" y="2873475"/>
              <a:ext cx="1075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pt-BR" sz="900" b="1" noProof="0" dirty="0">
                  <a:solidFill>
                    <a:srgbClr val="380B14"/>
                  </a:solidFill>
                  <a:latin typeface="AMX" pitchFamily="2" charset="77"/>
                  <a:cs typeface="Arial" panose="020B0604020202020204" pitchFamily="34" charset="0"/>
                </a:rPr>
                <a:t>Diretoria Matriz </a:t>
              </a:r>
              <a:br>
                <a:rPr lang="pt-BR" sz="900" b="1" noProof="0" dirty="0">
                  <a:solidFill>
                    <a:srgbClr val="380B14"/>
                  </a:solidFill>
                  <a:latin typeface="AMX" pitchFamily="2" charset="77"/>
                  <a:cs typeface="Arial" panose="020B0604020202020204" pitchFamily="34" charset="0"/>
                </a:rPr>
              </a:br>
              <a:r>
                <a:rPr lang="pt-BR" sz="900" b="1" noProof="0" dirty="0">
                  <a:solidFill>
                    <a:srgbClr val="380B14"/>
                  </a:solidFill>
                  <a:latin typeface="AMX" pitchFamily="2" charset="77"/>
                  <a:cs typeface="Arial" panose="020B0604020202020204" pitchFamily="34" charset="0"/>
                </a:rPr>
                <a:t>aprova</a:t>
              </a:r>
              <a:endPara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CaixaDeTexto 75">
              <a:extLst>
                <a:ext uri="{FF2B5EF4-FFF2-40B4-BE49-F238E27FC236}">
                  <a16:creationId xmlns:a16="http://schemas.microsoft.com/office/drawing/2014/main" id="{F69E1F9E-3F46-1924-2ABE-0FCC17B1DEFB}"/>
                </a:ext>
              </a:extLst>
            </p:cNvPr>
            <p:cNvSpPr txBox="1"/>
            <p:nvPr/>
          </p:nvSpPr>
          <p:spPr>
            <a:xfrm>
              <a:off x="7705070" y="2774166"/>
              <a:ext cx="1383739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pt-BR" sz="900" b="1" noProof="0" dirty="0">
                  <a:solidFill>
                    <a:srgbClr val="380B14"/>
                  </a:solidFill>
                  <a:latin typeface="AMX" pitchFamily="2" charset="77"/>
                  <a:cs typeface="Arial" panose="020B0604020202020204" pitchFamily="34" charset="0"/>
                </a:rPr>
                <a:t>Matriz abrirá um chamado  via PS8: Cancelamento de Venda fora do prazo – SLA: até 3 dias úteis) </a:t>
              </a:r>
              <a:endPara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CaixaDeTexto 75">
              <a:extLst>
                <a:ext uri="{FF2B5EF4-FFF2-40B4-BE49-F238E27FC236}">
                  <a16:creationId xmlns:a16="http://schemas.microsoft.com/office/drawing/2014/main" id="{2F162A33-18E9-1AF9-1C0C-0BFCB0E6C26F}"/>
                </a:ext>
              </a:extLst>
            </p:cNvPr>
            <p:cNvSpPr txBox="1"/>
            <p:nvPr/>
          </p:nvSpPr>
          <p:spPr>
            <a:xfrm>
              <a:off x="9157183" y="2797249"/>
              <a:ext cx="12886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pt-BR" sz="900" b="1" noProof="0" dirty="0">
                  <a:solidFill>
                    <a:srgbClr val="380B14"/>
                  </a:solidFill>
                  <a:latin typeface="AMX" pitchFamily="2" charset="77"/>
                  <a:cs typeface="Arial" panose="020B0604020202020204" pitchFamily="34" charset="0"/>
                </a:rPr>
                <a:t>Matriz acompanhará até a resolução</a:t>
              </a:r>
              <a:endPara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77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CaixaDeTexto 75">
              <a:extLst>
                <a:ext uri="{FF2B5EF4-FFF2-40B4-BE49-F238E27FC236}">
                  <a16:creationId xmlns:a16="http://schemas.microsoft.com/office/drawing/2014/main" id="{1A1F713D-CA05-823D-7B82-CBA9337F6C08}"/>
                </a:ext>
              </a:extLst>
            </p:cNvPr>
            <p:cNvSpPr txBox="1"/>
            <p:nvPr/>
          </p:nvSpPr>
          <p:spPr>
            <a:xfrm>
              <a:off x="10526530" y="2843415"/>
              <a:ext cx="12886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pt-BR" sz="900" b="1" noProof="0" dirty="0">
                  <a:solidFill>
                    <a:srgbClr val="380B14"/>
                  </a:solidFill>
                  <a:latin typeface="AMX" pitchFamily="2" charset="0"/>
                  <a:cs typeface="Arial" panose="020B0604020202020204" pitchFamily="34" charset="0"/>
                </a:rPr>
                <a:t>Matriz informa aos pontos focais </a:t>
              </a:r>
              <a:r>
                <a:rPr lang="pt-BR" sz="900" b="1" dirty="0">
                  <a:latin typeface="AMX" pitchFamily="2" charset="0"/>
                </a:rPr>
                <a:t>om as linhas que foram canceladas </a:t>
              </a:r>
              <a:endPara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380B14"/>
                </a:solidFill>
                <a:effectLst/>
                <a:uLnTx/>
                <a:uFillTx/>
                <a:latin typeface="AMX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CaixaDeTexto 94">
            <a:extLst>
              <a:ext uri="{FF2B5EF4-FFF2-40B4-BE49-F238E27FC236}">
                <a16:creationId xmlns:a16="http://schemas.microsoft.com/office/drawing/2014/main" id="{85613638-890D-AE43-2652-C4A59382E071}"/>
              </a:ext>
            </a:extLst>
          </p:cNvPr>
          <p:cNvSpPr txBox="1"/>
          <p:nvPr/>
        </p:nvSpPr>
        <p:spPr>
          <a:xfrm>
            <a:off x="555010" y="1905093"/>
            <a:ext cx="2772098" cy="261610"/>
          </a:xfrm>
          <a:prstGeom prst="rect">
            <a:avLst/>
          </a:prstGeom>
          <a:solidFill>
            <a:srgbClr val="C0740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Arial" panose="020B0604020202020204" pitchFamily="34" charset="0"/>
              </a:rPr>
              <a:t>FLUXO CANCELAMENTO PILOTO</a:t>
            </a:r>
          </a:p>
        </p:txBody>
      </p:sp>
      <p:pic>
        <p:nvPicPr>
          <p:cNvPr id="28" name="Graphic 131">
            <a:extLst>
              <a:ext uri="{FF2B5EF4-FFF2-40B4-BE49-F238E27FC236}">
                <a16:creationId xmlns:a16="http://schemas.microsoft.com/office/drawing/2014/main" id="{578E2B88-E324-41F2-5C49-6ADB635E956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42513" y="2785750"/>
            <a:ext cx="339376" cy="307560"/>
          </a:xfrm>
          <a:prstGeom prst="rect">
            <a:avLst/>
          </a:prstGeom>
        </p:spPr>
      </p:pic>
      <p:pic>
        <p:nvPicPr>
          <p:cNvPr id="34" name="Gráfico 33">
            <a:extLst>
              <a:ext uri="{FF2B5EF4-FFF2-40B4-BE49-F238E27FC236}">
                <a16:creationId xmlns:a16="http://schemas.microsoft.com/office/drawing/2014/main" id="{0671DA89-8800-30E6-E7F0-3684A51EE11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23086"/>
          <a:stretch>
            <a:fillRect/>
          </a:stretch>
        </p:blipFill>
        <p:spPr>
          <a:xfrm>
            <a:off x="2302381" y="2527367"/>
            <a:ext cx="685907" cy="647455"/>
          </a:xfrm>
          <a:prstGeom prst="rect">
            <a:avLst/>
          </a:prstGeom>
        </p:spPr>
      </p:pic>
      <p:pic>
        <p:nvPicPr>
          <p:cNvPr id="41" name="Gráfico 40">
            <a:extLst>
              <a:ext uri="{FF2B5EF4-FFF2-40B4-BE49-F238E27FC236}">
                <a16:creationId xmlns:a16="http://schemas.microsoft.com/office/drawing/2014/main" id="{4C0A4909-EB7C-3618-991C-880D4CBA460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b="23148"/>
          <a:stretch>
            <a:fillRect/>
          </a:stretch>
        </p:blipFill>
        <p:spPr>
          <a:xfrm>
            <a:off x="3400374" y="2596092"/>
            <a:ext cx="668220" cy="630254"/>
          </a:xfrm>
          <a:prstGeom prst="rect">
            <a:avLst/>
          </a:prstGeom>
        </p:spPr>
      </p:pic>
      <p:pic>
        <p:nvPicPr>
          <p:cNvPr id="50" name="Gráfico 49">
            <a:extLst>
              <a:ext uri="{FF2B5EF4-FFF2-40B4-BE49-F238E27FC236}">
                <a16:creationId xmlns:a16="http://schemas.microsoft.com/office/drawing/2014/main" id="{896EB977-BF9B-9408-B6A7-482BDD1D2A1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b="26186"/>
          <a:stretch>
            <a:fillRect/>
          </a:stretch>
        </p:blipFill>
        <p:spPr>
          <a:xfrm>
            <a:off x="4672140" y="2574519"/>
            <a:ext cx="694200" cy="628877"/>
          </a:xfrm>
          <a:prstGeom prst="rect">
            <a:avLst/>
          </a:prstGeom>
        </p:spPr>
      </p:pic>
      <p:cxnSp>
        <p:nvCxnSpPr>
          <p:cNvPr id="54" name="Conector de seta reta 133">
            <a:extLst>
              <a:ext uri="{FF2B5EF4-FFF2-40B4-BE49-F238E27FC236}">
                <a16:creationId xmlns:a16="http://schemas.microsoft.com/office/drawing/2014/main" id="{C6079FE5-328F-E194-0637-100795297229}"/>
              </a:ext>
            </a:extLst>
          </p:cNvPr>
          <p:cNvCxnSpPr>
            <a:cxnSpLocks/>
          </p:cNvCxnSpPr>
          <p:nvPr/>
        </p:nvCxnSpPr>
        <p:spPr>
          <a:xfrm>
            <a:off x="4256638" y="2919386"/>
            <a:ext cx="216000" cy="0"/>
          </a:xfrm>
          <a:prstGeom prst="straightConnector1">
            <a:avLst/>
          </a:prstGeom>
          <a:ln w="25400">
            <a:solidFill>
              <a:srgbClr val="D17D0D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de seta reta 133">
            <a:extLst>
              <a:ext uri="{FF2B5EF4-FFF2-40B4-BE49-F238E27FC236}">
                <a16:creationId xmlns:a16="http://schemas.microsoft.com/office/drawing/2014/main" id="{A148B3BF-0D77-6D73-0BE1-12AED07993EF}"/>
              </a:ext>
            </a:extLst>
          </p:cNvPr>
          <p:cNvCxnSpPr>
            <a:cxnSpLocks/>
          </p:cNvCxnSpPr>
          <p:nvPr/>
        </p:nvCxnSpPr>
        <p:spPr>
          <a:xfrm>
            <a:off x="5570844" y="2919386"/>
            <a:ext cx="216000" cy="0"/>
          </a:xfrm>
          <a:prstGeom prst="straightConnector1">
            <a:avLst/>
          </a:prstGeom>
          <a:ln w="25400">
            <a:solidFill>
              <a:srgbClr val="D17D0D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de seta reta 133">
            <a:extLst>
              <a:ext uri="{FF2B5EF4-FFF2-40B4-BE49-F238E27FC236}">
                <a16:creationId xmlns:a16="http://schemas.microsoft.com/office/drawing/2014/main" id="{7E465FDC-0870-D0DB-8E60-35BE3C668949}"/>
              </a:ext>
            </a:extLst>
          </p:cNvPr>
          <p:cNvCxnSpPr>
            <a:cxnSpLocks/>
          </p:cNvCxnSpPr>
          <p:nvPr/>
        </p:nvCxnSpPr>
        <p:spPr>
          <a:xfrm>
            <a:off x="6811898" y="2919386"/>
            <a:ext cx="216000" cy="0"/>
          </a:xfrm>
          <a:prstGeom prst="straightConnector1">
            <a:avLst/>
          </a:prstGeom>
          <a:ln w="25400">
            <a:solidFill>
              <a:srgbClr val="D17D0D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de seta reta 133">
            <a:extLst>
              <a:ext uri="{FF2B5EF4-FFF2-40B4-BE49-F238E27FC236}">
                <a16:creationId xmlns:a16="http://schemas.microsoft.com/office/drawing/2014/main" id="{74CAAC0F-FFB0-3174-6510-C72969B48CF8}"/>
              </a:ext>
            </a:extLst>
          </p:cNvPr>
          <p:cNvCxnSpPr>
            <a:cxnSpLocks/>
          </p:cNvCxnSpPr>
          <p:nvPr/>
        </p:nvCxnSpPr>
        <p:spPr>
          <a:xfrm>
            <a:off x="8152203" y="2919386"/>
            <a:ext cx="216000" cy="0"/>
          </a:xfrm>
          <a:prstGeom prst="straightConnector1">
            <a:avLst/>
          </a:prstGeom>
          <a:ln w="25400">
            <a:solidFill>
              <a:srgbClr val="D17D0D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de seta reta 133">
            <a:extLst>
              <a:ext uri="{FF2B5EF4-FFF2-40B4-BE49-F238E27FC236}">
                <a16:creationId xmlns:a16="http://schemas.microsoft.com/office/drawing/2014/main" id="{8FB8BAAD-8743-0CC0-6695-A88246D8E7C7}"/>
              </a:ext>
            </a:extLst>
          </p:cNvPr>
          <p:cNvCxnSpPr>
            <a:cxnSpLocks/>
          </p:cNvCxnSpPr>
          <p:nvPr/>
        </p:nvCxnSpPr>
        <p:spPr>
          <a:xfrm>
            <a:off x="9609232" y="2919386"/>
            <a:ext cx="216000" cy="0"/>
          </a:xfrm>
          <a:prstGeom prst="straightConnector1">
            <a:avLst/>
          </a:prstGeom>
          <a:ln w="25400">
            <a:solidFill>
              <a:srgbClr val="D17D0D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áfico 4">
            <a:extLst>
              <a:ext uri="{FF2B5EF4-FFF2-40B4-BE49-F238E27FC236}">
                <a16:creationId xmlns:a16="http://schemas.microsoft.com/office/drawing/2014/main" id="{30884FE0-236C-5392-7F56-5BBEFAB9007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b="27630"/>
          <a:stretch>
            <a:fillRect/>
          </a:stretch>
        </p:blipFill>
        <p:spPr>
          <a:xfrm>
            <a:off x="8493779" y="2434544"/>
            <a:ext cx="833475" cy="740278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83156E66-3D63-5898-EFFB-E7518539A33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b="25893"/>
          <a:stretch>
            <a:fillRect/>
          </a:stretch>
        </p:blipFill>
        <p:spPr>
          <a:xfrm>
            <a:off x="7225414" y="2590903"/>
            <a:ext cx="685907" cy="635378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FB176D36-BC49-CE98-3D3D-21FB3EED4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075" y="5196541"/>
            <a:ext cx="10993715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500" b="1" i="0" u="none" strike="noStrike" cap="none" normalizeH="0" baseline="0" dirty="0">
                <a:ln>
                  <a:noFill/>
                </a:ln>
                <a:solidFill>
                  <a:srgbClr val="C07409"/>
                </a:solidFill>
                <a:effectLst/>
                <a:latin typeface="AMX" pitchFamily="2" charset="0"/>
              </a:rPr>
              <a:t>Esse processo pode levar aproximadamente 10 dias úteis, por isso é importante comunicar e alinhar esse prazo com o cliente.</a:t>
            </a:r>
            <a:endParaRPr kumimoji="0" lang="pt-BR" altLang="pt-BR" sz="1500" b="0" i="0" u="none" strike="noStrike" cap="none" normalizeH="0" baseline="0" dirty="0">
              <a:ln>
                <a:noFill/>
              </a:ln>
              <a:solidFill>
                <a:srgbClr val="C07409"/>
              </a:solidFill>
              <a:effectLst/>
              <a:latin typeface="AMX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F8B6D7AD-62D2-915F-D912-F355967D455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16586"/>
          <a:stretch>
            <a:fillRect/>
          </a:stretch>
        </p:blipFill>
        <p:spPr>
          <a:xfrm>
            <a:off x="9961077" y="2521406"/>
            <a:ext cx="762899" cy="78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55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46684A-3622-692C-C10E-81AAE8063DA7}"/>
              </a:ext>
            </a:extLst>
          </p:cNvPr>
          <p:cNvSpPr txBox="1"/>
          <p:nvPr/>
        </p:nvSpPr>
        <p:spPr>
          <a:xfrm>
            <a:off x="1753356" y="2189534"/>
            <a:ext cx="86852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MX" pitchFamily="2" charset="77"/>
              </a:rPr>
              <a:t>Com </a:t>
            </a:r>
            <a:r>
              <a:rPr lang="en-US" sz="2800" dirty="0" err="1">
                <a:solidFill>
                  <a:schemeClr val="bg1"/>
                </a:solidFill>
                <a:latin typeface="AMX" pitchFamily="2" charset="77"/>
              </a:rPr>
              <a:t>isso</a:t>
            </a:r>
            <a:r>
              <a:rPr lang="en-US" sz="2800" dirty="0">
                <a:solidFill>
                  <a:schemeClr val="bg1"/>
                </a:solidFill>
                <a:latin typeface="AMX" pitchFamily="2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MX" pitchFamily="2" charset="77"/>
              </a:rPr>
              <a:t>finalizamos</a:t>
            </a:r>
            <a:r>
              <a:rPr lang="en-US" sz="2800" dirty="0">
                <a:solidFill>
                  <a:schemeClr val="bg1"/>
                </a:solidFill>
                <a:latin typeface="AMX" pitchFamily="2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MX" pitchFamily="2" charset="77"/>
              </a:rPr>
              <a:t>este</a:t>
            </a:r>
            <a:r>
              <a:rPr lang="en-US" sz="2800" dirty="0">
                <a:solidFill>
                  <a:schemeClr val="bg1"/>
                </a:solidFill>
                <a:latin typeface="AMX" pitchFamily="2" charset="77"/>
              </a:rPr>
              <a:t> material.</a:t>
            </a:r>
          </a:p>
          <a:p>
            <a:pPr algn="ctr"/>
            <a:r>
              <a:rPr lang="en-US" sz="2800" b="1" dirty="0" err="1">
                <a:solidFill>
                  <a:schemeClr val="bg1"/>
                </a:solidFill>
                <a:latin typeface="AMX" pitchFamily="2" charset="77"/>
              </a:rPr>
              <a:t>Esperamos</a:t>
            </a:r>
            <a:r>
              <a:rPr lang="en-US" sz="2800" b="1" dirty="0">
                <a:solidFill>
                  <a:schemeClr val="bg1"/>
                </a:solidFill>
                <a:latin typeface="AMX" pitchFamily="2" charset="77"/>
              </a:rPr>
              <a:t> que </a:t>
            </a:r>
            <a:r>
              <a:rPr lang="en-US" sz="2800" b="1" dirty="0" err="1">
                <a:solidFill>
                  <a:schemeClr val="bg1"/>
                </a:solidFill>
                <a:latin typeface="AMX" pitchFamily="2" charset="77"/>
              </a:rPr>
              <a:t>ele</a:t>
            </a:r>
            <a:r>
              <a:rPr lang="en-US" sz="2800" b="1" dirty="0">
                <a:solidFill>
                  <a:schemeClr val="bg1"/>
                </a:solidFill>
                <a:latin typeface="AMX" pitchFamily="2" charset="77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MX" pitchFamily="2" charset="77"/>
              </a:rPr>
              <a:t>tenha</a:t>
            </a:r>
            <a:r>
              <a:rPr lang="en-US" sz="2800" b="1" dirty="0">
                <a:solidFill>
                  <a:schemeClr val="bg1"/>
                </a:solidFill>
                <a:latin typeface="AMX" pitchFamily="2" charset="77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MX" pitchFamily="2" charset="77"/>
              </a:rPr>
              <a:t>sido</a:t>
            </a:r>
            <a:r>
              <a:rPr lang="en-US" sz="2800" b="1" dirty="0">
                <a:solidFill>
                  <a:schemeClr val="bg1"/>
                </a:solidFill>
                <a:latin typeface="AMX" pitchFamily="2" charset="77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MX" pitchFamily="2" charset="77"/>
              </a:rPr>
              <a:t>útil</a:t>
            </a:r>
            <a:r>
              <a:rPr lang="en-US" sz="2800" b="1" dirty="0">
                <a:solidFill>
                  <a:schemeClr val="bg1"/>
                </a:solidFill>
                <a:latin typeface="AMX" pitchFamily="2" charset="77"/>
              </a:rPr>
              <a:t> para </a:t>
            </a:r>
            <a:r>
              <a:rPr lang="en-US" sz="2800" b="1" dirty="0" err="1">
                <a:solidFill>
                  <a:schemeClr val="bg1"/>
                </a:solidFill>
                <a:latin typeface="AMX" pitchFamily="2" charset="77"/>
              </a:rPr>
              <a:t>você</a:t>
            </a:r>
            <a:r>
              <a:rPr lang="en-US" sz="2800" b="1" dirty="0">
                <a:solidFill>
                  <a:schemeClr val="bg1"/>
                </a:solidFill>
                <a:latin typeface="AMX" pitchFamily="2" charset="77"/>
              </a:rPr>
              <a:t>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E5C8B0-6566-8D3A-5C64-96805FF9EC9D}"/>
              </a:ext>
            </a:extLst>
          </p:cNvPr>
          <p:cNvSpPr txBox="1"/>
          <p:nvPr/>
        </p:nvSpPr>
        <p:spPr>
          <a:xfrm>
            <a:off x="2528049" y="3321423"/>
            <a:ext cx="713590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spc="150" dirty="0">
                <a:solidFill>
                  <a:srgbClr val="7C1520"/>
                </a:solidFill>
                <a:latin typeface="AMX" pitchFamily="2" charset="77"/>
              </a:rPr>
              <a:t>OBRIGADO E ATÉ A PRÓXIMA!</a:t>
            </a:r>
          </a:p>
        </p:txBody>
      </p:sp>
    </p:spTree>
    <p:extLst>
      <p:ext uri="{BB962C8B-B14F-4D97-AF65-F5344CB8AC3E}">
        <p14:creationId xmlns:p14="http://schemas.microsoft.com/office/powerpoint/2010/main" val="113077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591BF-2B06-5939-0B44-EDF324632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CD01A9-3EF1-63C4-8159-1714F404FABC}"/>
              </a:ext>
            </a:extLst>
          </p:cNvPr>
          <p:cNvSpPr/>
          <p:nvPr/>
        </p:nvSpPr>
        <p:spPr>
          <a:xfrm>
            <a:off x="1256922" y="1192600"/>
            <a:ext cx="9701917" cy="3288906"/>
          </a:xfrm>
          <a:prstGeom prst="rect">
            <a:avLst/>
          </a:prstGeom>
          <a:solidFill>
            <a:schemeClr val="bg1">
              <a:alpha val="1469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F0BFC25-BCC2-3F73-A0AB-6233CF38F59E}"/>
              </a:ext>
            </a:extLst>
          </p:cNvPr>
          <p:cNvGrpSpPr/>
          <p:nvPr/>
        </p:nvGrpSpPr>
        <p:grpSpPr>
          <a:xfrm>
            <a:off x="1246712" y="1161322"/>
            <a:ext cx="9848007" cy="3548784"/>
            <a:chOff x="1237632" y="1831882"/>
            <a:chExt cx="9713662" cy="2968718"/>
          </a:xfrm>
        </p:grpSpPr>
        <p:sp>
          <p:nvSpPr>
            <p:cNvPr id="13" name="L-shape 12">
              <a:extLst>
                <a:ext uri="{FF2B5EF4-FFF2-40B4-BE49-F238E27FC236}">
                  <a16:creationId xmlns:a16="http://schemas.microsoft.com/office/drawing/2014/main" id="{3E5C5366-C882-63E1-A7E3-497585012F66}"/>
                </a:ext>
              </a:extLst>
            </p:cNvPr>
            <p:cNvSpPr/>
            <p:nvPr/>
          </p:nvSpPr>
          <p:spPr>
            <a:xfrm>
              <a:off x="1240706" y="4494329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L-shape 14">
              <a:extLst>
                <a:ext uri="{FF2B5EF4-FFF2-40B4-BE49-F238E27FC236}">
                  <a16:creationId xmlns:a16="http://schemas.microsoft.com/office/drawing/2014/main" id="{44375D28-9379-6871-F532-CB8DC7597CD9}"/>
                </a:ext>
              </a:extLst>
            </p:cNvPr>
            <p:cNvSpPr/>
            <p:nvPr/>
          </p:nvSpPr>
          <p:spPr>
            <a:xfrm rot="5400000">
              <a:off x="1239169" y="1830345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L-shape 15">
              <a:extLst>
                <a:ext uri="{FF2B5EF4-FFF2-40B4-BE49-F238E27FC236}">
                  <a16:creationId xmlns:a16="http://schemas.microsoft.com/office/drawing/2014/main" id="{BCC00026-BB3F-C976-E33C-A086C1F858EF}"/>
                </a:ext>
              </a:extLst>
            </p:cNvPr>
            <p:cNvSpPr/>
            <p:nvPr/>
          </p:nvSpPr>
          <p:spPr>
            <a:xfrm flipH="1">
              <a:off x="10646561" y="4494329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L-shape 16">
              <a:extLst>
                <a:ext uri="{FF2B5EF4-FFF2-40B4-BE49-F238E27FC236}">
                  <a16:creationId xmlns:a16="http://schemas.microsoft.com/office/drawing/2014/main" id="{C7CD4AEC-B39D-D8F3-58A3-CAE593A3A8B6}"/>
                </a:ext>
              </a:extLst>
            </p:cNvPr>
            <p:cNvSpPr/>
            <p:nvPr/>
          </p:nvSpPr>
          <p:spPr>
            <a:xfrm rot="16200000" flipH="1">
              <a:off x="10646560" y="1830345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385FE571-F965-C548-EBB1-DCEAAFE36F0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495854" y="175838"/>
            <a:ext cx="1200292" cy="43343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E3EA0AF-39DA-B24A-397F-09AD9160188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28853" y="6127759"/>
            <a:ext cx="734295" cy="260341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0624F1-B755-F6F1-0AF5-1C4D0D2D91C1}"/>
              </a:ext>
            </a:extLst>
          </p:cNvPr>
          <p:cNvSpPr/>
          <p:nvPr/>
        </p:nvSpPr>
        <p:spPr>
          <a:xfrm>
            <a:off x="5085029" y="5235743"/>
            <a:ext cx="2037030" cy="552262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B5680D"/>
              </a:gs>
              <a:gs pos="0">
                <a:srgbClr val="D17D0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solidFill>
                  <a:srgbClr val="FFFFFF"/>
                </a:solidFill>
                <a:latin typeface="AMX" pitchFamily="2" charset="77"/>
              </a:rPr>
              <a:t>INICIAR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44788B-625D-F78C-B29B-72E8088DE00B}"/>
              </a:ext>
            </a:extLst>
          </p:cNvPr>
          <p:cNvSpPr/>
          <p:nvPr/>
        </p:nvSpPr>
        <p:spPr>
          <a:xfrm>
            <a:off x="2941748" y="1600980"/>
            <a:ext cx="6323592" cy="8600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200" b="1" spc="300" dirty="0">
                <a:solidFill>
                  <a:srgbClr val="B5680D"/>
                </a:solidFill>
                <a:latin typeface="AMX Black" pitchFamily="2" charset="77"/>
              </a:rPr>
              <a:t>[ SIV- CLARO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46984B-DB97-12D6-C754-676FAD8C1BB0}"/>
              </a:ext>
            </a:extLst>
          </p:cNvPr>
          <p:cNvSpPr/>
          <p:nvPr/>
        </p:nvSpPr>
        <p:spPr>
          <a:xfrm>
            <a:off x="1908771" y="4819789"/>
            <a:ext cx="8374455" cy="306271"/>
          </a:xfrm>
          <a:prstGeom prst="rect">
            <a:avLst/>
          </a:prstGeom>
          <a:gradFill>
            <a:gsLst>
              <a:gs pos="0">
                <a:srgbClr val="B5680D">
                  <a:alpha val="20000"/>
                </a:srgbClr>
              </a:gs>
              <a:gs pos="50000">
                <a:srgbClr val="B5680D"/>
              </a:gs>
              <a:gs pos="100000">
                <a:srgbClr val="B5680D">
                  <a:alpha val="2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/>
              <a:t>VAREJO| BACKOFFICE</a:t>
            </a:r>
            <a:endParaRPr lang="en-US" sz="2000" b="0" i="0" spc="250" dirty="0">
              <a:solidFill>
                <a:schemeClr val="bg1"/>
              </a:solidFill>
              <a:latin typeface="AMX Medium" pitchFamily="2" charset="77"/>
            </a:endParaRPr>
          </a:p>
        </p:txBody>
      </p:sp>
      <p:sp>
        <p:nvSpPr>
          <p:cNvPr id="3" name="Rectangle 17">
            <a:extLst>
              <a:ext uri="{FF2B5EF4-FFF2-40B4-BE49-F238E27FC236}">
                <a16:creationId xmlns:a16="http://schemas.microsoft.com/office/drawing/2014/main" id="{323A95C4-F444-D5BB-11D1-AFC16AC7B1DE}"/>
              </a:ext>
            </a:extLst>
          </p:cNvPr>
          <p:cNvSpPr/>
          <p:nvPr/>
        </p:nvSpPr>
        <p:spPr>
          <a:xfrm>
            <a:off x="3244682" y="2869439"/>
            <a:ext cx="5702631" cy="8600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200" b="1" spc="300" dirty="0">
                <a:solidFill>
                  <a:srgbClr val="B5680D"/>
                </a:solidFill>
                <a:latin typeface="AMX Black" pitchFamily="2" charset="77"/>
              </a:rPr>
              <a:t>MULTI ]</a:t>
            </a:r>
          </a:p>
        </p:txBody>
      </p:sp>
    </p:spTree>
    <p:extLst>
      <p:ext uri="{BB962C8B-B14F-4D97-AF65-F5344CB8AC3E}">
        <p14:creationId xmlns:p14="http://schemas.microsoft.com/office/powerpoint/2010/main" val="398055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201570" y="2735214"/>
            <a:ext cx="4303014" cy="134498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 marR="6096">
              <a:lnSpc>
                <a:spcPct val="100000"/>
              </a:lnSpc>
              <a:spcBef>
                <a:spcPts val="120"/>
              </a:spcBef>
            </a:pPr>
            <a:r>
              <a:rPr sz="4320" dirty="0"/>
              <a:t>O</a:t>
            </a:r>
            <a:r>
              <a:rPr sz="4320" spc="-186" dirty="0"/>
              <a:t> </a:t>
            </a:r>
            <a:r>
              <a:rPr sz="4320" dirty="0"/>
              <a:t>QUE</a:t>
            </a:r>
            <a:r>
              <a:rPr sz="4320" spc="-6" dirty="0"/>
              <a:t> </a:t>
            </a:r>
            <a:r>
              <a:rPr sz="4320" dirty="0"/>
              <a:t>É</a:t>
            </a:r>
            <a:r>
              <a:rPr sz="4320" spc="-156" dirty="0"/>
              <a:t> </a:t>
            </a:r>
            <a:r>
              <a:rPr sz="4320" dirty="0"/>
              <a:t>O</a:t>
            </a:r>
            <a:r>
              <a:rPr sz="4320" spc="-198" dirty="0"/>
              <a:t> </a:t>
            </a:r>
            <a:r>
              <a:rPr sz="4320" spc="-12" dirty="0"/>
              <a:t>ACEITE ELETRÔNICO?</a:t>
            </a:r>
            <a:endParaRPr sz="4320"/>
          </a:p>
        </p:txBody>
      </p:sp>
      <p:sp>
        <p:nvSpPr>
          <p:cNvPr id="3" name="object 3"/>
          <p:cNvSpPr/>
          <p:nvPr/>
        </p:nvSpPr>
        <p:spPr>
          <a:xfrm>
            <a:off x="10834267" y="674218"/>
            <a:ext cx="358140" cy="477012"/>
          </a:xfrm>
          <a:custGeom>
            <a:avLst/>
            <a:gdLst/>
            <a:ahLst/>
            <a:cxnLst/>
            <a:rect l="l" t="t" r="r" b="b"/>
            <a:pathLst>
              <a:path w="298450" h="397509">
                <a:moveTo>
                  <a:pt x="248539" y="0"/>
                </a:moveTo>
                <a:lnTo>
                  <a:pt x="49657" y="0"/>
                </a:lnTo>
                <a:lnTo>
                  <a:pt x="30325" y="3903"/>
                </a:lnTo>
                <a:lnTo>
                  <a:pt x="14541" y="14557"/>
                </a:lnTo>
                <a:lnTo>
                  <a:pt x="3901" y="30378"/>
                </a:lnTo>
                <a:lnTo>
                  <a:pt x="0" y="49784"/>
                </a:lnTo>
                <a:lnTo>
                  <a:pt x="0" y="347472"/>
                </a:lnTo>
                <a:lnTo>
                  <a:pt x="3901" y="366803"/>
                </a:lnTo>
                <a:lnTo>
                  <a:pt x="14541" y="382587"/>
                </a:lnTo>
                <a:lnTo>
                  <a:pt x="30325" y="393227"/>
                </a:lnTo>
                <a:lnTo>
                  <a:pt x="49657" y="397128"/>
                </a:lnTo>
                <a:lnTo>
                  <a:pt x="248539" y="397128"/>
                </a:lnTo>
                <a:lnTo>
                  <a:pt x="267870" y="393227"/>
                </a:lnTo>
                <a:lnTo>
                  <a:pt x="283654" y="382587"/>
                </a:lnTo>
                <a:lnTo>
                  <a:pt x="294294" y="366803"/>
                </a:lnTo>
                <a:lnTo>
                  <a:pt x="298196" y="347472"/>
                </a:lnTo>
                <a:lnTo>
                  <a:pt x="298196" y="49784"/>
                </a:lnTo>
                <a:lnTo>
                  <a:pt x="294294" y="30378"/>
                </a:lnTo>
                <a:lnTo>
                  <a:pt x="283654" y="14557"/>
                </a:lnTo>
                <a:lnTo>
                  <a:pt x="267870" y="3903"/>
                </a:lnTo>
                <a:lnTo>
                  <a:pt x="24853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4" name="object 4"/>
          <p:cNvSpPr txBox="1"/>
          <p:nvPr/>
        </p:nvSpPr>
        <p:spPr>
          <a:xfrm>
            <a:off x="10924945" y="868833"/>
            <a:ext cx="184404" cy="199285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06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0717682" y="263803"/>
            <a:ext cx="589788" cy="589788"/>
            <a:chOff x="8423402" y="219836"/>
            <a:chExt cx="491490" cy="491490"/>
          </a:xfrm>
        </p:grpSpPr>
        <p:sp>
          <p:nvSpPr>
            <p:cNvPr id="6" name="object 6"/>
            <p:cNvSpPr/>
            <p:nvPr/>
          </p:nvSpPr>
          <p:spPr>
            <a:xfrm>
              <a:off x="8429752" y="226186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239141" y="0"/>
                  </a:moveTo>
                  <a:lnTo>
                    <a:pt x="190944" y="4863"/>
                  </a:lnTo>
                  <a:lnTo>
                    <a:pt x="146053" y="18811"/>
                  </a:lnTo>
                  <a:lnTo>
                    <a:pt x="105432" y="40880"/>
                  </a:lnTo>
                  <a:lnTo>
                    <a:pt x="70040" y="70103"/>
                  </a:lnTo>
                  <a:lnTo>
                    <a:pt x="40839" y="105519"/>
                  </a:lnTo>
                  <a:lnTo>
                    <a:pt x="18792" y="146161"/>
                  </a:lnTo>
                  <a:lnTo>
                    <a:pt x="4858" y="191065"/>
                  </a:lnTo>
                  <a:lnTo>
                    <a:pt x="0" y="239267"/>
                  </a:lnTo>
                  <a:lnTo>
                    <a:pt x="4858" y="287470"/>
                  </a:lnTo>
                  <a:lnTo>
                    <a:pt x="18792" y="332374"/>
                  </a:lnTo>
                  <a:lnTo>
                    <a:pt x="40839" y="373016"/>
                  </a:lnTo>
                  <a:lnTo>
                    <a:pt x="70040" y="408432"/>
                  </a:lnTo>
                  <a:lnTo>
                    <a:pt x="105432" y="437655"/>
                  </a:lnTo>
                  <a:lnTo>
                    <a:pt x="146053" y="459724"/>
                  </a:lnTo>
                  <a:lnTo>
                    <a:pt x="190944" y="473672"/>
                  </a:lnTo>
                  <a:lnTo>
                    <a:pt x="239141" y="478536"/>
                  </a:lnTo>
                  <a:lnTo>
                    <a:pt x="287379" y="473672"/>
                  </a:lnTo>
                  <a:lnTo>
                    <a:pt x="332301" y="459724"/>
                  </a:lnTo>
                  <a:lnTo>
                    <a:pt x="372945" y="437655"/>
                  </a:lnTo>
                  <a:lnTo>
                    <a:pt x="408352" y="408432"/>
                  </a:lnTo>
                  <a:lnTo>
                    <a:pt x="437562" y="373016"/>
                  </a:lnTo>
                  <a:lnTo>
                    <a:pt x="459614" y="332374"/>
                  </a:lnTo>
                  <a:lnTo>
                    <a:pt x="473550" y="287470"/>
                  </a:lnTo>
                  <a:lnTo>
                    <a:pt x="478408" y="239267"/>
                  </a:lnTo>
                  <a:lnTo>
                    <a:pt x="473550" y="191065"/>
                  </a:lnTo>
                  <a:lnTo>
                    <a:pt x="459614" y="146161"/>
                  </a:lnTo>
                  <a:lnTo>
                    <a:pt x="437562" y="105519"/>
                  </a:lnTo>
                  <a:lnTo>
                    <a:pt x="408352" y="70103"/>
                  </a:lnTo>
                  <a:lnTo>
                    <a:pt x="372945" y="40880"/>
                  </a:lnTo>
                  <a:lnTo>
                    <a:pt x="332301" y="18811"/>
                  </a:lnTo>
                  <a:lnTo>
                    <a:pt x="287379" y="4863"/>
                  </a:lnTo>
                  <a:lnTo>
                    <a:pt x="239141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7" name="object 7"/>
            <p:cNvSpPr/>
            <p:nvPr/>
          </p:nvSpPr>
          <p:spPr>
            <a:xfrm>
              <a:off x="8429752" y="226186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0" y="239267"/>
                  </a:moveTo>
                  <a:lnTo>
                    <a:pt x="4858" y="191065"/>
                  </a:lnTo>
                  <a:lnTo>
                    <a:pt x="18792" y="146161"/>
                  </a:lnTo>
                  <a:lnTo>
                    <a:pt x="40839" y="105519"/>
                  </a:lnTo>
                  <a:lnTo>
                    <a:pt x="70040" y="70103"/>
                  </a:lnTo>
                  <a:lnTo>
                    <a:pt x="105432" y="40880"/>
                  </a:lnTo>
                  <a:lnTo>
                    <a:pt x="146053" y="18811"/>
                  </a:lnTo>
                  <a:lnTo>
                    <a:pt x="190944" y="4863"/>
                  </a:lnTo>
                  <a:lnTo>
                    <a:pt x="239141" y="0"/>
                  </a:lnTo>
                  <a:lnTo>
                    <a:pt x="287379" y="4863"/>
                  </a:lnTo>
                  <a:lnTo>
                    <a:pt x="332301" y="18811"/>
                  </a:lnTo>
                  <a:lnTo>
                    <a:pt x="372945" y="40880"/>
                  </a:lnTo>
                  <a:lnTo>
                    <a:pt x="408352" y="70103"/>
                  </a:lnTo>
                  <a:lnTo>
                    <a:pt x="437562" y="105519"/>
                  </a:lnTo>
                  <a:lnTo>
                    <a:pt x="459614" y="146161"/>
                  </a:lnTo>
                  <a:lnTo>
                    <a:pt x="473550" y="191065"/>
                  </a:lnTo>
                  <a:lnTo>
                    <a:pt x="478408" y="239267"/>
                  </a:lnTo>
                  <a:lnTo>
                    <a:pt x="473550" y="287470"/>
                  </a:lnTo>
                  <a:lnTo>
                    <a:pt x="459614" y="332374"/>
                  </a:lnTo>
                  <a:lnTo>
                    <a:pt x="437562" y="373016"/>
                  </a:lnTo>
                  <a:lnTo>
                    <a:pt x="408352" y="408432"/>
                  </a:lnTo>
                  <a:lnTo>
                    <a:pt x="372945" y="437655"/>
                  </a:lnTo>
                  <a:lnTo>
                    <a:pt x="332301" y="459724"/>
                  </a:lnTo>
                  <a:lnTo>
                    <a:pt x="287379" y="473672"/>
                  </a:lnTo>
                  <a:lnTo>
                    <a:pt x="239141" y="478536"/>
                  </a:lnTo>
                  <a:lnTo>
                    <a:pt x="190944" y="473672"/>
                  </a:lnTo>
                  <a:lnTo>
                    <a:pt x="146053" y="459724"/>
                  </a:lnTo>
                  <a:lnTo>
                    <a:pt x="105432" y="437655"/>
                  </a:lnTo>
                  <a:lnTo>
                    <a:pt x="70040" y="408432"/>
                  </a:lnTo>
                  <a:lnTo>
                    <a:pt x="40839" y="373016"/>
                  </a:lnTo>
                  <a:lnTo>
                    <a:pt x="18792" y="332374"/>
                  </a:lnTo>
                  <a:lnTo>
                    <a:pt x="4858" y="287470"/>
                  </a:lnTo>
                  <a:lnTo>
                    <a:pt x="0" y="239267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67534" y="356945"/>
              <a:ext cx="224050" cy="192048"/>
            </a:xfrm>
            <a:prstGeom prst="rect">
              <a:avLst/>
            </a:prstGeom>
          </p:spPr>
        </p:pic>
      </p:grpSp>
      <p:sp>
        <p:nvSpPr>
          <p:cNvPr id="9" name="Retângulo 8">
            <a:extLst>
              <a:ext uri="{FF2B5EF4-FFF2-40B4-BE49-F238E27FC236}">
                <a16:creationId xmlns:a16="http://schemas.microsoft.com/office/drawing/2014/main" id="{0CBF0778-48B2-F3E3-65B9-97178FEBACF4}"/>
              </a:ext>
            </a:extLst>
          </p:cNvPr>
          <p:cNvSpPr/>
          <p:nvPr/>
        </p:nvSpPr>
        <p:spPr>
          <a:xfrm>
            <a:off x="5316718" y="1068118"/>
            <a:ext cx="4303014" cy="287228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Deixar </a:t>
            </a:r>
            <a:r>
              <a:rPr lang="pt-BR"/>
              <a:t>no mesmo PIV Slide 11 ao 49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9599" y="1"/>
            <a:ext cx="4929378" cy="883158"/>
          </a:xfrm>
          <a:custGeom>
            <a:avLst/>
            <a:gdLst/>
            <a:ahLst/>
            <a:cxnLst/>
            <a:rect l="l" t="t" r="r" b="b"/>
            <a:pathLst>
              <a:path w="4107815" h="735965">
                <a:moveTo>
                  <a:pt x="4107522" y="0"/>
                </a:moveTo>
                <a:lnTo>
                  <a:pt x="0" y="0"/>
                </a:lnTo>
                <a:lnTo>
                  <a:pt x="0" y="510794"/>
                </a:lnTo>
                <a:lnTo>
                  <a:pt x="4570" y="556119"/>
                </a:lnTo>
                <a:lnTo>
                  <a:pt x="17677" y="598336"/>
                </a:lnTo>
                <a:lnTo>
                  <a:pt x="38416" y="636541"/>
                </a:lnTo>
                <a:lnTo>
                  <a:pt x="65882" y="669829"/>
                </a:lnTo>
                <a:lnTo>
                  <a:pt x="99172" y="697295"/>
                </a:lnTo>
                <a:lnTo>
                  <a:pt x="137379" y="718034"/>
                </a:lnTo>
                <a:lnTo>
                  <a:pt x="179600" y="731140"/>
                </a:lnTo>
                <a:lnTo>
                  <a:pt x="224929" y="735711"/>
                </a:lnTo>
                <a:lnTo>
                  <a:pt x="3882605" y="735711"/>
                </a:lnTo>
                <a:lnTo>
                  <a:pt x="3927931" y="731140"/>
                </a:lnTo>
                <a:lnTo>
                  <a:pt x="3970148" y="718034"/>
                </a:lnTo>
                <a:lnTo>
                  <a:pt x="4008353" y="697295"/>
                </a:lnTo>
                <a:lnTo>
                  <a:pt x="4041641" y="669829"/>
                </a:lnTo>
                <a:lnTo>
                  <a:pt x="4069107" y="636541"/>
                </a:lnTo>
                <a:lnTo>
                  <a:pt x="4089846" y="598336"/>
                </a:lnTo>
                <a:lnTo>
                  <a:pt x="4102952" y="556119"/>
                </a:lnTo>
                <a:lnTo>
                  <a:pt x="4107522" y="510794"/>
                </a:lnTo>
                <a:lnTo>
                  <a:pt x="4107522" y="0"/>
                </a:lnTo>
                <a:close/>
              </a:path>
            </a:pathLst>
          </a:custGeom>
          <a:solidFill>
            <a:srgbClr val="A61D18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3" name="object 3"/>
          <p:cNvSpPr txBox="1"/>
          <p:nvPr/>
        </p:nvSpPr>
        <p:spPr>
          <a:xfrm>
            <a:off x="1658356" y="235002"/>
            <a:ext cx="3911345" cy="3477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2160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2160" spc="-96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160" dirty="0">
                <a:solidFill>
                  <a:srgbClr val="FFFFFF"/>
                </a:solidFill>
                <a:latin typeface="Corbel"/>
                <a:cs typeface="Corbel"/>
              </a:rPr>
              <a:t>QUE</a:t>
            </a:r>
            <a:r>
              <a:rPr sz="2160" spc="-24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160" dirty="0">
                <a:solidFill>
                  <a:srgbClr val="FFFFFF"/>
                </a:solidFill>
                <a:latin typeface="Corbel"/>
                <a:cs typeface="Corbel"/>
              </a:rPr>
              <a:t>É</a:t>
            </a:r>
            <a:r>
              <a:rPr sz="2160" spc="-102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160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2160" spc="-108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160" dirty="0">
                <a:solidFill>
                  <a:srgbClr val="FFFFFF"/>
                </a:solidFill>
                <a:latin typeface="Corbel"/>
                <a:cs typeface="Corbel"/>
              </a:rPr>
              <a:t>ACEITE</a:t>
            </a:r>
            <a:r>
              <a:rPr sz="2160" spc="-18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160" spc="-12" dirty="0">
                <a:solidFill>
                  <a:srgbClr val="FFFFFF"/>
                </a:solidFill>
                <a:latin typeface="Corbel"/>
                <a:cs typeface="Corbel"/>
              </a:rPr>
              <a:t>ELETRÔNICO?</a:t>
            </a:r>
            <a:endParaRPr sz="2160">
              <a:latin typeface="Corbel"/>
              <a:cs typeface="Corbe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09600" y="145907"/>
            <a:ext cx="10972800" cy="6712458"/>
            <a:chOff x="0" y="121589"/>
            <a:chExt cx="9144000" cy="5593715"/>
          </a:xfrm>
        </p:grpSpPr>
        <p:sp>
          <p:nvSpPr>
            <p:cNvPr id="5" name="object 5"/>
            <p:cNvSpPr/>
            <p:nvPr/>
          </p:nvSpPr>
          <p:spPr>
            <a:xfrm>
              <a:off x="0" y="5445912"/>
              <a:ext cx="9144000" cy="269240"/>
            </a:xfrm>
            <a:custGeom>
              <a:avLst/>
              <a:gdLst/>
              <a:ahLst/>
              <a:cxnLst/>
              <a:rect l="l" t="t" r="r" b="b"/>
              <a:pathLst>
                <a:path w="9144000" h="269239">
                  <a:moveTo>
                    <a:pt x="9144000" y="0"/>
                  </a:moveTo>
                  <a:lnTo>
                    <a:pt x="0" y="0"/>
                  </a:lnTo>
                  <a:lnTo>
                    <a:pt x="0" y="269087"/>
                  </a:lnTo>
                  <a:lnTo>
                    <a:pt x="9144000" y="269087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A61D18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6" name="object 6" descr="Uma imagem contendo Diagrama  Descrição gerada automaticamente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1589"/>
              <a:ext cx="9143999" cy="547179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520556" y="418973"/>
              <a:ext cx="298450" cy="397510"/>
            </a:xfrm>
            <a:custGeom>
              <a:avLst/>
              <a:gdLst/>
              <a:ahLst/>
              <a:cxnLst/>
              <a:rect l="l" t="t" r="r" b="b"/>
              <a:pathLst>
                <a:path w="298450" h="397509">
                  <a:moveTo>
                    <a:pt x="248539" y="0"/>
                  </a:moveTo>
                  <a:lnTo>
                    <a:pt x="49657" y="0"/>
                  </a:lnTo>
                  <a:lnTo>
                    <a:pt x="30325" y="3903"/>
                  </a:lnTo>
                  <a:lnTo>
                    <a:pt x="14541" y="14557"/>
                  </a:lnTo>
                  <a:lnTo>
                    <a:pt x="3901" y="30378"/>
                  </a:lnTo>
                  <a:lnTo>
                    <a:pt x="0" y="49784"/>
                  </a:lnTo>
                  <a:lnTo>
                    <a:pt x="0" y="347472"/>
                  </a:lnTo>
                  <a:lnTo>
                    <a:pt x="3901" y="366803"/>
                  </a:lnTo>
                  <a:lnTo>
                    <a:pt x="14541" y="382587"/>
                  </a:lnTo>
                  <a:lnTo>
                    <a:pt x="30325" y="393227"/>
                  </a:lnTo>
                  <a:lnTo>
                    <a:pt x="49657" y="397128"/>
                  </a:lnTo>
                  <a:lnTo>
                    <a:pt x="248539" y="397128"/>
                  </a:lnTo>
                  <a:lnTo>
                    <a:pt x="267870" y="393227"/>
                  </a:lnTo>
                  <a:lnTo>
                    <a:pt x="283654" y="382587"/>
                  </a:lnTo>
                  <a:lnTo>
                    <a:pt x="294294" y="366803"/>
                  </a:lnTo>
                  <a:lnTo>
                    <a:pt x="298196" y="347472"/>
                  </a:lnTo>
                  <a:lnTo>
                    <a:pt x="298196" y="49784"/>
                  </a:lnTo>
                  <a:lnTo>
                    <a:pt x="294294" y="30378"/>
                  </a:lnTo>
                  <a:lnTo>
                    <a:pt x="283654" y="14557"/>
                  </a:lnTo>
                  <a:lnTo>
                    <a:pt x="267870" y="3903"/>
                  </a:lnTo>
                  <a:lnTo>
                    <a:pt x="248539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0924945" y="697229"/>
            <a:ext cx="184404" cy="199285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07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0717682" y="92353"/>
            <a:ext cx="589788" cy="589788"/>
            <a:chOff x="8423402" y="76961"/>
            <a:chExt cx="491490" cy="491490"/>
          </a:xfrm>
        </p:grpSpPr>
        <p:sp>
          <p:nvSpPr>
            <p:cNvPr id="10" name="object 10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239141" y="0"/>
                  </a:moveTo>
                  <a:lnTo>
                    <a:pt x="190944" y="4863"/>
                  </a:lnTo>
                  <a:lnTo>
                    <a:pt x="146053" y="18811"/>
                  </a:lnTo>
                  <a:lnTo>
                    <a:pt x="105432" y="40880"/>
                  </a:lnTo>
                  <a:lnTo>
                    <a:pt x="70040" y="70103"/>
                  </a:lnTo>
                  <a:lnTo>
                    <a:pt x="40839" y="105519"/>
                  </a:lnTo>
                  <a:lnTo>
                    <a:pt x="18792" y="146161"/>
                  </a:lnTo>
                  <a:lnTo>
                    <a:pt x="4858" y="191065"/>
                  </a:lnTo>
                  <a:lnTo>
                    <a:pt x="0" y="239267"/>
                  </a:lnTo>
                  <a:lnTo>
                    <a:pt x="4858" y="287470"/>
                  </a:lnTo>
                  <a:lnTo>
                    <a:pt x="18792" y="332374"/>
                  </a:lnTo>
                  <a:lnTo>
                    <a:pt x="40839" y="373016"/>
                  </a:lnTo>
                  <a:lnTo>
                    <a:pt x="70040" y="408432"/>
                  </a:lnTo>
                  <a:lnTo>
                    <a:pt x="105432" y="437655"/>
                  </a:lnTo>
                  <a:lnTo>
                    <a:pt x="146053" y="459724"/>
                  </a:lnTo>
                  <a:lnTo>
                    <a:pt x="190944" y="473672"/>
                  </a:lnTo>
                  <a:lnTo>
                    <a:pt x="239141" y="478536"/>
                  </a:lnTo>
                  <a:lnTo>
                    <a:pt x="287379" y="473672"/>
                  </a:lnTo>
                  <a:lnTo>
                    <a:pt x="332301" y="459724"/>
                  </a:lnTo>
                  <a:lnTo>
                    <a:pt x="372945" y="437655"/>
                  </a:lnTo>
                  <a:lnTo>
                    <a:pt x="408352" y="408432"/>
                  </a:lnTo>
                  <a:lnTo>
                    <a:pt x="437562" y="373016"/>
                  </a:lnTo>
                  <a:lnTo>
                    <a:pt x="459614" y="332374"/>
                  </a:lnTo>
                  <a:lnTo>
                    <a:pt x="473550" y="287470"/>
                  </a:lnTo>
                  <a:lnTo>
                    <a:pt x="478408" y="239267"/>
                  </a:lnTo>
                  <a:lnTo>
                    <a:pt x="473550" y="191065"/>
                  </a:lnTo>
                  <a:lnTo>
                    <a:pt x="459614" y="146161"/>
                  </a:lnTo>
                  <a:lnTo>
                    <a:pt x="437562" y="105519"/>
                  </a:lnTo>
                  <a:lnTo>
                    <a:pt x="408352" y="70103"/>
                  </a:lnTo>
                  <a:lnTo>
                    <a:pt x="372945" y="40880"/>
                  </a:lnTo>
                  <a:lnTo>
                    <a:pt x="332301" y="18811"/>
                  </a:lnTo>
                  <a:lnTo>
                    <a:pt x="287379" y="4863"/>
                  </a:lnTo>
                  <a:lnTo>
                    <a:pt x="239141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11" name="object 11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0" y="239267"/>
                  </a:moveTo>
                  <a:lnTo>
                    <a:pt x="4858" y="191065"/>
                  </a:lnTo>
                  <a:lnTo>
                    <a:pt x="18792" y="146161"/>
                  </a:lnTo>
                  <a:lnTo>
                    <a:pt x="40839" y="105519"/>
                  </a:lnTo>
                  <a:lnTo>
                    <a:pt x="70040" y="70103"/>
                  </a:lnTo>
                  <a:lnTo>
                    <a:pt x="105432" y="40880"/>
                  </a:lnTo>
                  <a:lnTo>
                    <a:pt x="146053" y="18811"/>
                  </a:lnTo>
                  <a:lnTo>
                    <a:pt x="190944" y="4863"/>
                  </a:lnTo>
                  <a:lnTo>
                    <a:pt x="239141" y="0"/>
                  </a:lnTo>
                  <a:lnTo>
                    <a:pt x="287379" y="4863"/>
                  </a:lnTo>
                  <a:lnTo>
                    <a:pt x="332301" y="18811"/>
                  </a:lnTo>
                  <a:lnTo>
                    <a:pt x="372945" y="40880"/>
                  </a:lnTo>
                  <a:lnTo>
                    <a:pt x="408352" y="70103"/>
                  </a:lnTo>
                  <a:lnTo>
                    <a:pt x="437562" y="105519"/>
                  </a:lnTo>
                  <a:lnTo>
                    <a:pt x="459614" y="146161"/>
                  </a:lnTo>
                  <a:lnTo>
                    <a:pt x="473550" y="191065"/>
                  </a:lnTo>
                  <a:lnTo>
                    <a:pt x="478408" y="239267"/>
                  </a:lnTo>
                  <a:lnTo>
                    <a:pt x="473550" y="287470"/>
                  </a:lnTo>
                  <a:lnTo>
                    <a:pt x="459614" y="332374"/>
                  </a:lnTo>
                  <a:lnTo>
                    <a:pt x="437562" y="373016"/>
                  </a:lnTo>
                  <a:lnTo>
                    <a:pt x="408352" y="408432"/>
                  </a:lnTo>
                  <a:lnTo>
                    <a:pt x="372945" y="437655"/>
                  </a:lnTo>
                  <a:lnTo>
                    <a:pt x="332301" y="459724"/>
                  </a:lnTo>
                  <a:lnTo>
                    <a:pt x="287379" y="473672"/>
                  </a:lnTo>
                  <a:lnTo>
                    <a:pt x="239141" y="478536"/>
                  </a:lnTo>
                  <a:lnTo>
                    <a:pt x="190944" y="473672"/>
                  </a:lnTo>
                  <a:lnTo>
                    <a:pt x="146053" y="459724"/>
                  </a:lnTo>
                  <a:lnTo>
                    <a:pt x="105432" y="437655"/>
                  </a:lnTo>
                  <a:lnTo>
                    <a:pt x="70040" y="408432"/>
                  </a:lnTo>
                  <a:lnTo>
                    <a:pt x="40839" y="373016"/>
                  </a:lnTo>
                  <a:lnTo>
                    <a:pt x="18792" y="332374"/>
                  </a:lnTo>
                  <a:lnTo>
                    <a:pt x="4858" y="287470"/>
                  </a:lnTo>
                  <a:lnTo>
                    <a:pt x="0" y="239267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67534" y="214070"/>
              <a:ext cx="224050" cy="192048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xfrm>
            <a:off x="609600" y="1"/>
            <a:ext cx="0" cy="8664680"/>
          </a:xfrm>
          <a:prstGeom prst="rect">
            <a:avLst/>
          </a:prstGeom>
        </p:spPr>
        <p:txBody>
          <a:bodyPr vert="horz" wrap="square" lIns="0" tIns="22098" rIns="0" bIns="0" rtlCol="0">
            <a:spAutoFit/>
          </a:bodyPr>
          <a:lstStyle/>
          <a:p>
            <a:pPr marL="15240">
              <a:spcBef>
                <a:spcPts val="174"/>
              </a:spcBef>
            </a:pPr>
            <a:r>
              <a:rPr b="0" spc="-48" dirty="0">
                <a:latin typeface="Lucida Sans Unicode"/>
                <a:cs typeface="Lucida Sans Unicode"/>
              </a:rPr>
              <a:t>ACEITE</a:t>
            </a:r>
            <a:r>
              <a:rPr b="0" spc="-66" dirty="0">
                <a:latin typeface="Lucida Sans Unicode"/>
                <a:cs typeface="Lucida Sans Unicode"/>
              </a:rPr>
              <a:t> </a:t>
            </a:r>
            <a:r>
              <a:rPr b="0" spc="-54" dirty="0">
                <a:latin typeface="Lucida Sans Unicode"/>
                <a:cs typeface="Lucida Sans Unicode"/>
              </a:rPr>
              <a:t>ELETRÔNICO</a:t>
            </a:r>
            <a:r>
              <a:rPr b="0" spc="-60" dirty="0">
                <a:latin typeface="Lucida Sans Unicode"/>
                <a:cs typeface="Lucida Sans Unicode"/>
              </a:rPr>
              <a:t> </a:t>
            </a:r>
            <a:r>
              <a:rPr b="0" dirty="0">
                <a:latin typeface="Lucida Sans Unicode"/>
                <a:cs typeface="Lucida Sans Unicode"/>
              </a:rPr>
              <a:t>|</a:t>
            </a:r>
            <a:r>
              <a:rPr b="0" spc="282" dirty="0">
                <a:latin typeface="Lucida Sans Unicode"/>
                <a:cs typeface="Lucida Sans Unicode"/>
              </a:rPr>
              <a:t> </a:t>
            </a:r>
            <a:r>
              <a:rPr spc="-30" dirty="0">
                <a:latin typeface="Arial"/>
                <a:cs typeface="Arial"/>
              </a:rPr>
              <a:t>MANUAL </a:t>
            </a:r>
            <a:r>
              <a:rPr spc="-48" dirty="0">
                <a:latin typeface="Arial"/>
                <a:cs typeface="Arial"/>
              </a:rPr>
              <a:t>PARA</a:t>
            </a:r>
            <a:r>
              <a:rPr spc="-30" dirty="0">
                <a:latin typeface="Arial"/>
                <a:cs typeface="Arial"/>
              </a:rPr>
              <a:t> </a:t>
            </a:r>
            <a:r>
              <a:rPr spc="-36" dirty="0">
                <a:latin typeface="Arial"/>
                <a:cs typeface="Arial"/>
              </a:rPr>
              <a:t>CADASTRAR </a:t>
            </a:r>
            <a:r>
              <a:rPr spc="-24" dirty="0">
                <a:latin typeface="Arial"/>
                <a:cs typeface="Arial"/>
              </a:rPr>
              <a:t>VENDA</a:t>
            </a:r>
            <a:r>
              <a:rPr spc="-36" dirty="0">
                <a:latin typeface="Arial"/>
                <a:cs typeface="Arial"/>
              </a:rPr>
              <a:t> RESIDENCIAL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9599" y="1"/>
            <a:ext cx="4929378" cy="883158"/>
          </a:xfrm>
          <a:custGeom>
            <a:avLst/>
            <a:gdLst/>
            <a:ahLst/>
            <a:cxnLst/>
            <a:rect l="l" t="t" r="r" b="b"/>
            <a:pathLst>
              <a:path w="4107815" h="735965">
                <a:moveTo>
                  <a:pt x="4107522" y="0"/>
                </a:moveTo>
                <a:lnTo>
                  <a:pt x="0" y="0"/>
                </a:lnTo>
                <a:lnTo>
                  <a:pt x="0" y="510794"/>
                </a:lnTo>
                <a:lnTo>
                  <a:pt x="4570" y="556119"/>
                </a:lnTo>
                <a:lnTo>
                  <a:pt x="17677" y="598336"/>
                </a:lnTo>
                <a:lnTo>
                  <a:pt x="38416" y="636541"/>
                </a:lnTo>
                <a:lnTo>
                  <a:pt x="65882" y="669829"/>
                </a:lnTo>
                <a:lnTo>
                  <a:pt x="99172" y="697295"/>
                </a:lnTo>
                <a:lnTo>
                  <a:pt x="137379" y="718034"/>
                </a:lnTo>
                <a:lnTo>
                  <a:pt x="179600" y="731140"/>
                </a:lnTo>
                <a:lnTo>
                  <a:pt x="224929" y="735711"/>
                </a:lnTo>
                <a:lnTo>
                  <a:pt x="3882605" y="735711"/>
                </a:lnTo>
                <a:lnTo>
                  <a:pt x="3927931" y="731140"/>
                </a:lnTo>
                <a:lnTo>
                  <a:pt x="3970148" y="718034"/>
                </a:lnTo>
                <a:lnTo>
                  <a:pt x="4008353" y="697295"/>
                </a:lnTo>
                <a:lnTo>
                  <a:pt x="4041641" y="669829"/>
                </a:lnTo>
                <a:lnTo>
                  <a:pt x="4069107" y="636541"/>
                </a:lnTo>
                <a:lnTo>
                  <a:pt x="4089846" y="598336"/>
                </a:lnTo>
                <a:lnTo>
                  <a:pt x="4102952" y="556119"/>
                </a:lnTo>
                <a:lnTo>
                  <a:pt x="4107522" y="510794"/>
                </a:lnTo>
                <a:lnTo>
                  <a:pt x="4107522" y="0"/>
                </a:lnTo>
                <a:close/>
              </a:path>
            </a:pathLst>
          </a:custGeom>
          <a:solidFill>
            <a:srgbClr val="A61D18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3" name="object 3"/>
          <p:cNvSpPr txBox="1"/>
          <p:nvPr/>
        </p:nvSpPr>
        <p:spPr>
          <a:xfrm>
            <a:off x="1393180" y="235002"/>
            <a:ext cx="4440174" cy="3477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2160" dirty="0">
                <a:solidFill>
                  <a:srgbClr val="FFFFFF"/>
                </a:solidFill>
                <a:latin typeface="Corbel"/>
                <a:cs typeface="Corbel"/>
              </a:rPr>
              <a:t>BENEFÍCIOS</a:t>
            </a:r>
            <a:r>
              <a:rPr sz="2160" spc="-36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160" spc="-30" dirty="0">
                <a:solidFill>
                  <a:srgbClr val="FFFFFF"/>
                </a:solidFill>
                <a:latin typeface="Corbel"/>
                <a:cs typeface="Corbel"/>
              </a:rPr>
              <a:t>DO</a:t>
            </a:r>
            <a:r>
              <a:rPr sz="2160" spc="-126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160" dirty="0">
                <a:solidFill>
                  <a:srgbClr val="FFFFFF"/>
                </a:solidFill>
                <a:latin typeface="Corbel"/>
                <a:cs typeface="Corbel"/>
              </a:rPr>
              <a:t>ACEITE</a:t>
            </a:r>
            <a:r>
              <a:rPr sz="2160" spc="-48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160" spc="-12" dirty="0">
                <a:solidFill>
                  <a:srgbClr val="FFFFFF"/>
                </a:solidFill>
                <a:latin typeface="Corbel"/>
                <a:cs typeface="Corbel"/>
              </a:rPr>
              <a:t>ELETRÔNICO</a:t>
            </a:r>
            <a:endParaRPr sz="2160">
              <a:latin typeface="Corbel"/>
              <a:cs typeface="Corbe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09600" y="6535094"/>
            <a:ext cx="10972800" cy="323088"/>
          </a:xfrm>
          <a:custGeom>
            <a:avLst/>
            <a:gdLst/>
            <a:ahLst/>
            <a:cxnLst/>
            <a:rect l="l" t="t" r="r" b="b"/>
            <a:pathLst>
              <a:path w="9144000" h="269239">
                <a:moveTo>
                  <a:pt x="9144000" y="0"/>
                </a:moveTo>
                <a:lnTo>
                  <a:pt x="0" y="0"/>
                </a:lnTo>
                <a:lnTo>
                  <a:pt x="0" y="269087"/>
                </a:lnTo>
                <a:lnTo>
                  <a:pt x="9144000" y="269087"/>
                </a:lnTo>
                <a:lnTo>
                  <a:pt x="9144000" y="0"/>
                </a:lnTo>
                <a:close/>
              </a:path>
            </a:pathLst>
          </a:custGeom>
          <a:solidFill>
            <a:srgbClr val="A61D18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5" name="object 5"/>
          <p:cNvSpPr/>
          <p:nvPr/>
        </p:nvSpPr>
        <p:spPr>
          <a:xfrm>
            <a:off x="10834267" y="502768"/>
            <a:ext cx="358140" cy="477012"/>
          </a:xfrm>
          <a:custGeom>
            <a:avLst/>
            <a:gdLst/>
            <a:ahLst/>
            <a:cxnLst/>
            <a:rect l="l" t="t" r="r" b="b"/>
            <a:pathLst>
              <a:path w="298450" h="397509">
                <a:moveTo>
                  <a:pt x="248539" y="0"/>
                </a:moveTo>
                <a:lnTo>
                  <a:pt x="49657" y="0"/>
                </a:lnTo>
                <a:lnTo>
                  <a:pt x="30325" y="3903"/>
                </a:lnTo>
                <a:lnTo>
                  <a:pt x="14541" y="14557"/>
                </a:lnTo>
                <a:lnTo>
                  <a:pt x="3901" y="30378"/>
                </a:lnTo>
                <a:lnTo>
                  <a:pt x="0" y="49784"/>
                </a:lnTo>
                <a:lnTo>
                  <a:pt x="0" y="347472"/>
                </a:lnTo>
                <a:lnTo>
                  <a:pt x="3901" y="366803"/>
                </a:lnTo>
                <a:lnTo>
                  <a:pt x="14541" y="382587"/>
                </a:lnTo>
                <a:lnTo>
                  <a:pt x="30325" y="393227"/>
                </a:lnTo>
                <a:lnTo>
                  <a:pt x="49657" y="397128"/>
                </a:lnTo>
                <a:lnTo>
                  <a:pt x="248539" y="397128"/>
                </a:lnTo>
                <a:lnTo>
                  <a:pt x="267870" y="393227"/>
                </a:lnTo>
                <a:lnTo>
                  <a:pt x="283654" y="382587"/>
                </a:lnTo>
                <a:lnTo>
                  <a:pt x="294294" y="366803"/>
                </a:lnTo>
                <a:lnTo>
                  <a:pt x="298196" y="347472"/>
                </a:lnTo>
                <a:lnTo>
                  <a:pt x="298196" y="49784"/>
                </a:lnTo>
                <a:lnTo>
                  <a:pt x="294294" y="30378"/>
                </a:lnTo>
                <a:lnTo>
                  <a:pt x="283654" y="14557"/>
                </a:lnTo>
                <a:lnTo>
                  <a:pt x="267870" y="3903"/>
                </a:lnTo>
                <a:lnTo>
                  <a:pt x="24853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6" name="object 6"/>
          <p:cNvSpPr txBox="1"/>
          <p:nvPr/>
        </p:nvSpPr>
        <p:spPr>
          <a:xfrm>
            <a:off x="10924945" y="697229"/>
            <a:ext cx="184404" cy="199285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08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0717682" y="92353"/>
            <a:ext cx="589788" cy="589788"/>
            <a:chOff x="8423402" y="76961"/>
            <a:chExt cx="491490" cy="491490"/>
          </a:xfrm>
        </p:grpSpPr>
        <p:sp>
          <p:nvSpPr>
            <p:cNvPr id="8" name="object 8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239141" y="0"/>
                  </a:moveTo>
                  <a:lnTo>
                    <a:pt x="190944" y="4863"/>
                  </a:lnTo>
                  <a:lnTo>
                    <a:pt x="146053" y="18811"/>
                  </a:lnTo>
                  <a:lnTo>
                    <a:pt x="105432" y="40880"/>
                  </a:lnTo>
                  <a:lnTo>
                    <a:pt x="70040" y="70103"/>
                  </a:lnTo>
                  <a:lnTo>
                    <a:pt x="40839" y="105519"/>
                  </a:lnTo>
                  <a:lnTo>
                    <a:pt x="18792" y="146161"/>
                  </a:lnTo>
                  <a:lnTo>
                    <a:pt x="4858" y="191065"/>
                  </a:lnTo>
                  <a:lnTo>
                    <a:pt x="0" y="239267"/>
                  </a:lnTo>
                  <a:lnTo>
                    <a:pt x="4858" y="287470"/>
                  </a:lnTo>
                  <a:lnTo>
                    <a:pt x="18792" y="332374"/>
                  </a:lnTo>
                  <a:lnTo>
                    <a:pt x="40839" y="373016"/>
                  </a:lnTo>
                  <a:lnTo>
                    <a:pt x="70040" y="408432"/>
                  </a:lnTo>
                  <a:lnTo>
                    <a:pt x="105432" y="437655"/>
                  </a:lnTo>
                  <a:lnTo>
                    <a:pt x="146053" y="459724"/>
                  </a:lnTo>
                  <a:lnTo>
                    <a:pt x="190944" y="473672"/>
                  </a:lnTo>
                  <a:lnTo>
                    <a:pt x="239141" y="478536"/>
                  </a:lnTo>
                  <a:lnTo>
                    <a:pt x="287379" y="473672"/>
                  </a:lnTo>
                  <a:lnTo>
                    <a:pt x="332301" y="459724"/>
                  </a:lnTo>
                  <a:lnTo>
                    <a:pt x="372945" y="437655"/>
                  </a:lnTo>
                  <a:lnTo>
                    <a:pt x="408352" y="408432"/>
                  </a:lnTo>
                  <a:lnTo>
                    <a:pt x="437562" y="373016"/>
                  </a:lnTo>
                  <a:lnTo>
                    <a:pt x="459614" y="332374"/>
                  </a:lnTo>
                  <a:lnTo>
                    <a:pt x="473550" y="287470"/>
                  </a:lnTo>
                  <a:lnTo>
                    <a:pt x="478408" y="239267"/>
                  </a:lnTo>
                  <a:lnTo>
                    <a:pt x="473550" y="191065"/>
                  </a:lnTo>
                  <a:lnTo>
                    <a:pt x="459614" y="146161"/>
                  </a:lnTo>
                  <a:lnTo>
                    <a:pt x="437562" y="105519"/>
                  </a:lnTo>
                  <a:lnTo>
                    <a:pt x="408352" y="70103"/>
                  </a:lnTo>
                  <a:lnTo>
                    <a:pt x="372945" y="40880"/>
                  </a:lnTo>
                  <a:lnTo>
                    <a:pt x="332301" y="18811"/>
                  </a:lnTo>
                  <a:lnTo>
                    <a:pt x="287379" y="4863"/>
                  </a:lnTo>
                  <a:lnTo>
                    <a:pt x="239141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9" name="object 9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0" y="239267"/>
                  </a:moveTo>
                  <a:lnTo>
                    <a:pt x="4858" y="191065"/>
                  </a:lnTo>
                  <a:lnTo>
                    <a:pt x="18792" y="146161"/>
                  </a:lnTo>
                  <a:lnTo>
                    <a:pt x="40839" y="105519"/>
                  </a:lnTo>
                  <a:lnTo>
                    <a:pt x="70040" y="70103"/>
                  </a:lnTo>
                  <a:lnTo>
                    <a:pt x="105432" y="40880"/>
                  </a:lnTo>
                  <a:lnTo>
                    <a:pt x="146053" y="18811"/>
                  </a:lnTo>
                  <a:lnTo>
                    <a:pt x="190944" y="4863"/>
                  </a:lnTo>
                  <a:lnTo>
                    <a:pt x="239141" y="0"/>
                  </a:lnTo>
                  <a:lnTo>
                    <a:pt x="287379" y="4863"/>
                  </a:lnTo>
                  <a:lnTo>
                    <a:pt x="332301" y="18811"/>
                  </a:lnTo>
                  <a:lnTo>
                    <a:pt x="372945" y="40880"/>
                  </a:lnTo>
                  <a:lnTo>
                    <a:pt x="408352" y="70103"/>
                  </a:lnTo>
                  <a:lnTo>
                    <a:pt x="437562" y="105519"/>
                  </a:lnTo>
                  <a:lnTo>
                    <a:pt x="459614" y="146161"/>
                  </a:lnTo>
                  <a:lnTo>
                    <a:pt x="473550" y="191065"/>
                  </a:lnTo>
                  <a:lnTo>
                    <a:pt x="478408" y="239267"/>
                  </a:lnTo>
                  <a:lnTo>
                    <a:pt x="473550" y="287470"/>
                  </a:lnTo>
                  <a:lnTo>
                    <a:pt x="459614" y="332374"/>
                  </a:lnTo>
                  <a:lnTo>
                    <a:pt x="437562" y="373016"/>
                  </a:lnTo>
                  <a:lnTo>
                    <a:pt x="408352" y="408432"/>
                  </a:lnTo>
                  <a:lnTo>
                    <a:pt x="372945" y="437655"/>
                  </a:lnTo>
                  <a:lnTo>
                    <a:pt x="332301" y="459724"/>
                  </a:lnTo>
                  <a:lnTo>
                    <a:pt x="287379" y="473672"/>
                  </a:lnTo>
                  <a:lnTo>
                    <a:pt x="239141" y="478536"/>
                  </a:lnTo>
                  <a:lnTo>
                    <a:pt x="190944" y="473672"/>
                  </a:lnTo>
                  <a:lnTo>
                    <a:pt x="146053" y="459724"/>
                  </a:lnTo>
                  <a:lnTo>
                    <a:pt x="105432" y="437655"/>
                  </a:lnTo>
                  <a:lnTo>
                    <a:pt x="70040" y="408432"/>
                  </a:lnTo>
                  <a:lnTo>
                    <a:pt x="40839" y="373016"/>
                  </a:lnTo>
                  <a:lnTo>
                    <a:pt x="18792" y="332374"/>
                  </a:lnTo>
                  <a:lnTo>
                    <a:pt x="4858" y="287470"/>
                  </a:lnTo>
                  <a:lnTo>
                    <a:pt x="0" y="239267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67534" y="214070"/>
              <a:ext cx="224050" cy="192048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978408" y="1197253"/>
            <a:ext cx="3762756" cy="254685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4686" indent="-139446">
              <a:spcBef>
                <a:spcPts val="114"/>
              </a:spcBef>
              <a:buClr>
                <a:srgbClr val="C00000"/>
              </a:buClr>
              <a:buFont typeface="Calibri Light"/>
              <a:buChar char="•"/>
              <a:tabLst>
                <a:tab pos="154686" algn="l"/>
              </a:tabLst>
            </a:pPr>
            <a:r>
              <a:rPr sz="1560" dirty="0">
                <a:latin typeface="Corbel"/>
                <a:cs typeface="Corbel"/>
              </a:rPr>
              <a:t>Estes</a:t>
            </a:r>
            <a:r>
              <a:rPr sz="1560" spc="-8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são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os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benefícios</a:t>
            </a:r>
            <a:r>
              <a:rPr sz="1560" spc="-12" dirty="0">
                <a:latin typeface="Corbel"/>
                <a:cs typeface="Corbel"/>
              </a:rPr>
              <a:t> do</a:t>
            </a:r>
            <a:r>
              <a:rPr sz="1560" spc="-7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Aceite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Eletrônico!</a:t>
            </a:r>
            <a:endParaRPr sz="1560">
              <a:latin typeface="Corbel"/>
              <a:cs typeface="Corbel"/>
            </a:endParaRPr>
          </a:p>
        </p:txBody>
      </p:sp>
      <p:pic>
        <p:nvPicPr>
          <p:cNvPr id="12" name="object 12" descr="Texto  Descrição gerada automaticamente com confiança média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67398" y="1172668"/>
            <a:ext cx="9257232" cy="5539128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xfrm>
            <a:off x="609600" y="1"/>
            <a:ext cx="0" cy="8664680"/>
          </a:xfrm>
          <a:prstGeom prst="rect">
            <a:avLst/>
          </a:prstGeom>
        </p:spPr>
        <p:txBody>
          <a:bodyPr vert="horz" wrap="square" lIns="0" tIns="22098" rIns="0" bIns="0" rtlCol="0">
            <a:spAutoFit/>
          </a:bodyPr>
          <a:lstStyle/>
          <a:p>
            <a:pPr marL="15240">
              <a:spcBef>
                <a:spcPts val="174"/>
              </a:spcBef>
            </a:pPr>
            <a:r>
              <a:rPr b="0" spc="-48" dirty="0">
                <a:latin typeface="Lucida Sans Unicode"/>
                <a:cs typeface="Lucida Sans Unicode"/>
              </a:rPr>
              <a:t>ACEITE</a:t>
            </a:r>
            <a:r>
              <a:rPr b="0" spc="-66" dirty="0">
                <a:latin typeface="Lucida Sans Unicode"/>
                <a:cs typeface="Lucida Sans Unicode"/>
              </a:rPr>
              <a:t> </a:t>
            </a:r>
            <a:r>
              <a:rPr b="0" spc="-54" dirty="0">
                <a:latin typeface="Lucida Sans Unicode"/>
                <a:cs typeface="Lucida Sans Unicode"/>
              </a:rPr>
              <a:t>ELETRÔNICO</a:t>
            </a:r>
            <a:r>
              <a:rPr b="0" spc="-60" dirty="0">
                <a:latin typeface="Lucida Sans Unicode"/>
                <a:cs typeface="Lucida Sans Unicode"/>
              </a:rPr>
              <a:t> </a:t>
            </a:r>
            <a:r>
              <a:rPr b="0" dirty="0">
                <a:latin typeface="Lucida Sans Unicode"/>
                <a:cs typeface="Lucida Sans Unicode"/>
              </a:rPr>
              <a:t>|</a:t>
            </a:r>
            <a:r>
              <a:rPr b="0" spc="282" dirty="0">
                <a:latin typeface="Lucida Sans Unicode"/>
                <a:cs typeface="Lucida Sans Unicode"/>
              </a:rPr>
              <a:t> </a:t>
            </a:r>
            <a:r>
              <a:rPr spc="-30" dirty="0">
                <a:latin typeface="Arial"/>
                <a:cs typeface="Arial"/>
              </a:rPr>
              <a:t>MANUAL </a:t>
            </a:r>
            <a:r>
              <a:rPr spc="-48" dirty="0">
                <a:latin typeface="Arial"/>
                <a:cs typeface="Arial"/>
              </a:rPr>
              <a:t>PARA</a:t>
            </a:r>
            <a:r>
              <a:rPr spc="-30" dirty="0">
                <a:latin typeface="Arial"/>
                <a:cs typeface="Arial"/>
              </a:rPr>
              <a:t> </a:t>
            </a:r>
            <a:r>
              <a:rPr spc="-36" dirty="0">
                <a:latin typeface="Arial"/>
                <a:cs typeface="Arial"/>
              </a:rPr>
              <a:t>CADASTRAR </a:t>
            </a:r>
            <a:r>
              <a:rPr spc="-24" dirty="0">
                <a:latin typeface="Arial"/>
                <a:cs typeface="Arial"/>
              </a:rPr>
              <a:t>VENDA</a:t>
            </a:r>
            <a:r>
              <a:rPr spc="-36" dirty="0">
                <a:latin typeface="Arial"/>
                <a:cs typeface="Arial"/>
              </a:rPr>
              <a:t> RESIDENCIAL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1798807" y="3175255"/>
            <a:ext cx="5079492" cy="68018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120"/>
              </a:spcBef>
            </a:pPr>
            <a:r>
              <a:rPr sz="4320" spc="-36" dirty="0"/>
              <a:t>ACESSO</a:t>
            </a:r>
            <a:r>
              <a:rPr sz="4320" spc="-186" dirty="0"/>
              <a:t> </a:t>
            </a:r>
            <a:r>
              <a:rPr sz="4320" dirty="0"/>
              <a:t>AO</a:t>
            </a:r>
            <a:r>
              <a:rPr sz="4320" spc="-180" dirty="0"/>
              <a:t> </a:t>
            </a:r>
            <a:r>
              <a:rPr sz="4320" spc="-12" dirty="0"/>
              <a:t>SISTEMA</a:t>
            </a:r>
            <a:endParaRPr sz="4320"/>
          </a:p>
        </p:txBody>
      </p:sp>
      <p:sp>
        <p:nvSpPr>
          <p:cNvPr id="3" name="object 3"/>
          <p:cNvSpPr/>
          <p:nvPr/>
        </p:nvSpPr>
        <p:spPr>
          <a:xfrm>
            <a:off x="10834267" y="674218"/>
            <a:ext cx="358140" cy="477012"/>
          </a:xfrm>
          <a:custGeom>
            <a:avLst/>
            <a:gdLst/>
            <a:ahLst/>
            <a:cxnLst/>
            <a:rect l="l" t="t" r="r" b="b"/>
            <a:pathLst>
              <a:path w="298450" h="397509">
                <a:moveTo>
                  <a:pt x="248539" y="0"/>
                </a:moveTo>
                <a:lnTo>
                  <a:pt x="49657" y="0"/>
                </a:lnTo>
                <a:lnTo>
                  <a:pt x="30325" y="3903"/>
                </a:lnTo>
                <a:lnTo>
                  <a:pt x="14541" y="14557"/>
                </a:lnTo>
                <a:lnTo>
                  <a:pt x="3901" y="30378"/>
                </a:lnTo>
                <a:lnTo>
                  <a:pt x="0" y="49784"/>
                </a:lnTo>
                <a:lnTo>
                  <a:pt x="0" y="347472"/>
                </a:lnTo>
                <a:lnTo>
                  <a:pt x="3901" y="366803"/>
                </a:lnTo>
                <a:lnTo>
                  <a:pt x="14541" y="382587"/>
                </a:lnTo>
                <a:lnTo>
                  <a:pt x="30325" y="393227"/>
                </a:lnTo>
                <a:lnTo>
                  <a:pt x="49657" y="397128"/>
                </a:lnTo>
                <a:lnTo>
                  <a:pt x="248539" y="397128"/>
                </a:lnTo>
                <a:lnTo>
                  <a:pt x="267870" y="393227"/>
                </a:lnTo>
                <a:lnTo>
                  <a:pt x="283654" y="382587"/>
                </a:lnTo>
                <a:lnTo>
                  <a:pt x="294294" y="366803"/>
                </a:lnTo>
                <a:lnTo>
                  <a:pt x="298196" y="347472"/>
                </a:lnTo>
                <a:lnTo>
                  <a:pt x="298196" y="49784"/>
                </a:lnTo>
                <a:lnTo>
                  <a:pt x="294294" y="30378"/>
                </a:lnTo>
                <a:lnTo>
                  <a:pt x="283654" y="14557"/>
                </a:lnTo>
                <a:lnTo>
                  <a:pt x="267870" y="3903"/>
                </a:lnTo>
                <a:lnTo>
                  <a:pt x="24853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4" name="object 4"/>
          <p:cNvSpPr txBox="1"/>
          <p:nvPr/>
        </p:nvSpPr>
        <p:spPr>
          <a:xfrm>
            <a:off x="10924945" y="868833"/>
            <a:ext cx="184404" cy="199285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09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0717682" y="263803"/>
            <a:ext cx="589788" cy="589788"/>
            <a:chOff x="8423402" y="219836"/>
            <a:chExt cx="491490" cy="491490"/>
          </a:xfrm>
        </p:grpSpPr>
        <p:sp>
          <p:nvSpPr>
            <p:cNvPr id="6" name="object 6"/>
            <p:cNvSpPr/>
            <p:nvPr/>
          </p:nvSpPr>
          <p:spPr>
            <a:xfrm>
              <a:off x="8429752" y="226186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239141" y="0"/>
                  </a:moveTo>
                  <a:lnTo>
                    <a:pt x="190944" y="4863"/>
                  </a:lnTo>
                  <a:lnTo>
                    <a:pt x="146053" y="18811"/>
                  </a:lnTo>
                  <a:lnTo>
                    <a:pt x="105432" y="40880"/>
                  </a:lnTo>
                  <a:lnTo>
                    <a:pt x="70040" y="70103"/>
                  </a:lnTo>
                  <a:lnTo>
                    <a:pt x="40839" y="105519"/>
                  </a:lnTo>
                  <a:lnTo>
                    <a:pt x="18792" y="146161"/>
                  </a:lnTo>
                  <a:lnTo>
                    <a:pt x="4858" y="191065"/>
                  </a:lnTo>
                  <a:lnTo>
                    <a:pt x="0" y="239267"/>
                  </a:lnTo>
                  <a:lnTo>
                    <a:pt x="4858" y="287470"/>
                  </a:lnTo>
                  <a:lnTo>
                    <a:pt x="18792" y="332374"/>
                  </a:lnTo>
                  <a:lnTo>
                    <a:pt x="40839" y="373016"/>
                  </a:lnTo>
                  <a:lnTo>
                    <a:pt x="70040" y="408432"/>
                  </a:lnTo>
                  <a:lnTo>
                    <a:pt x="105432" y="437655"/>
                  </a:lnTo>
                  <a:lnTo>
                    <a:pt x="146053" y="459724"/>
                  </a:lnTo>
                  <a:lnTo>
                    <a:pt x="190944" y="473672"/>
                  </a:lnTo>
                  <a:lnTo>
                    <a:pt x="239141" y="478536"/>
                  </a:lnTo>
                  <a:lnTo>
                    <a:pt x="287379" y="473672"/>
                  </a:lnTo>
                  <a:lnTo>
                    <a:pt x="332301" y="459724"/>
                  </a:lnTo>
                  <a:lnTo>
                    <a:pt x="372945" y="437655"/>
                  </a:lnTo>
                  <a:lnTo>
                    <a:pt x="408352" y="408432"/>
                  </a:lnTo>
                  <a:lnTo>
                    <a:pt x="437562" y="373016"/>
                  </a:lnTo>
                  <a:lnTo>
                    <a:pt x="459614" y="332374"/>
                  </a:lnTo>
                  <a:lnTo>
                    <a:pt x="473550" y="287470"/>
                  </a:lnTo>
                  <a:lnTo>
                    <a:pt x="478408" y="239267"/>
                  </a:lnTo>
                  <a:lnTo>
                    <a:pt x="473550" y="191065"/>
                  </a:lnTo>
                  <a:lnTo>
                    <a:pt x="459614" y="146161"/>
                  </a:lnTo>
                  <a:lnTo>
                    <a:pt x="437562" y="105519"/>
                  </a:lnTo>
                  <a:lnTo>
                    <a:pt x="408352" y="70103"/>
                  </a:lnTo>
                  <a:lnTo>
                    <a:pt x="372945" y="40880"/>
                  </a:lnTo>
                  <a:lnTo>
                    <a:pt x="332301" y="18811"/>
                  </a:lnTo>
                  <a:lnTo>
                    <a:pt x="287379" y="4863"/>
                  </a:lnTo>
                  <a:lnTo>
                    <a:pt x="239141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7" name="object 7"/>
            <p:cNvSpPr/>
            <p:nvPr/>
          </p:nvSpPr>
          <p:spPr>
            <a:xfrm>
              <a:off x="8429752" y="226186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0" y="239267"/>
                  </a:moveTo>
                  <a:lnTo>
                    <a:pt x="4858" y="191065"/>
                  </a:lnTo>
                  <a:lnTo>
                    <a:pt x="18792" y="146161"/>
                  </a:lnTo>
                  <a:lnTo>
                    <a:pt x="40839" y="105519"/>
                  </a:lnTo>
                  <a:lnTo>
                    <a:pt x="70040" y="70103"/>
                  </a:lnTo>
                  <a:lnTo>
                    <a:pt x="105432" y="40880"/>
                  </a:lnTo>
                  <a:lnTo>
                    <a:pt x="146053" y="18811"/>
                  </a:lnTo>
                  <a:lnTo>
                    <a:pt x="190944" y="4863"/>
                  </a:lnTo>
                  <a:lnTo>
                    <a:pt x="239141" y="0"/>
                  </a:lnTo>
                  <a:lnTo>
                    <a:pt x="287379" y="4863"/>
                  </a:lnTo>
                  <a:lnTo>
                    <a:pt x="332301" y="18811"/>
                  </a:lnTo>
                  <a:lnTo>
                    <a:pt x="372945" y="40880"/>
                  </a:lnTo>
                  <a:lnTo>
                    <a:pt x="408352" y="70103"/>
                  </a:lnTo>
                  <a:lnTo>
                    <a:pt x="437562" y="105519"/>
                  </a:lnTo>
                  <a:lnTo>
                    <a:pt x="459614" y="146161"/>
                  </a:lnTo>
                  <a:lnTo>
                    <a:pt x="473550" y="191065"/>
                  </a:lnTo>
                  <a:lnTo>
                    <a:pt x="478408" y="239267"/>
                  </a:lnTo>
                  <a:lnTo>
                    <a:pt x="473550" y="287470"/>
                  </a:lnTo>
                  <a:lnTo>
                    <a:pt x="459614" y="332374"/>
                  </a:lnTo>
                  <a:lnTo>
                    <a:pt x="437562" y="373016"/>
                  </a:lnTo>
                  <a:lnTo>
                    <a:pt x="408352" y="408432"/>
                  </a:lnTo>
                  <a:lnTo>
                    <a:pt x="372945" y="437655"/>
                  </a:lnTo>
                  <a:lnTo>
                    <a:pt x="332301" y="459724"/>
                  </a:lnTo>
                  <a:lnTo>
                    <a:pt x="287379" y="473672"/>
                  </a:lnTo>
                  <a:lnTo>
                    <a:pt x="239141" y="478536"/>
                  </a:lnTo>
                  <a:lnTo>
                    <a:pt x="190944" y="473672"/>
                  </a:lnTo>
                  <a:lnTo>
                    <a:pt x="146053" y="459724"/>
                  </a:lnTo>
                  <a:lnTo>
                    <a:pt x="105432" y="437655"/>
                  </a:lnTo>
                  <a:lnTo>
                    <a:pt x="70040" y="408432"/>
                  </a:lnTo>
                  <a:lnTo>
                    <a:pt x="40839" y="373016"/>
                  </a:lnTo>
                  <a:lnTo>
                    <a:pt x="18792" y="332374"/>
                  </a:lnTo>
                  <a:lnTo>
                    <a:pt x="4858" y="287470"/>
                  </a:lnTo>
                  <a:lnTo>
                    <a:pt x="0" y="239267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67534" y="356945"/>
              <a:ext cx="224050" cy="19204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9599" y="1"/>
            <a:ext cx="4929378" cy="883158"/>
          </a:xfrm>
          <a:custGeom>
            <a:avLst/>
            <a:gdLst/>
            <a:ahLst/>
            <a:cxnLst/>
            <a:rect l="l" t="t" r="r" b="b"/>
            <a:pathLst>
              <a:path w="4107815" h="735965">
                <a:moveTo>
                  <a:pt x="4107522" y="0"/>
                </a:moveTo>
                <a:lnTo>
                  <a:pt x="0" y="0"/>
                </a:lnTo>
                <a:lnTo>
                  <a:pt x="0" y="510794"/>
                </a:lnTo>
                <a:lnTo>
                  <a:pt x="4570" y="556119"/>
                </a:lnTo>
                <a:lnTo>
                  <a:pt x="17677" y="598336"/>
                </a:lnTo>
                <a:lnTo>
                  <a:pt x="38416" y="636541"/>
                </a:lnTo>
                <a:lnTo>
                  <a:pt x="65882" y="669829"/>
                </a:lnTo>
                <a:lnTo>
                  <a:pt x="99172" y="697295"/>
                </a:lnTo>
                <a:lnTo>
                  <a:pt x="137379" y="718034"/>
                </a:lnTo>
                <a:lnTo>
                  <a:pt x="179600" y="731140"/>
                </a:lnTo>
                <a:lnTo>
                  <a:pt x="224929" y="735711"/>
                </a:lnTo>
                <a:lnTo>
                  <a:pt x="3882605" y="735711"/>
                </a:lnTo>
                <a:lnTo>
                  <a:pt x="3927931" y="731140"/>
                </a:lnTo>
                <a:lnTo>
                  <a:pt x="3970148" y="718034"/>
                </a:lnTo>
                <a:lnTo>
                  <a:pt x="4008353" y="697295"/>
                </a:lnTo>
                <a:lnTo>
                  <a:pt x="4041641" y="669829"/>
                </a:lnTo>
                <a:lnTo>
                  <a:pt x="4069107" y="636541"/>
                </a:lnTo>
                <a:lnTo>
                  <a:pt x="4089846" y="598336"/>
                </a:lnTo>
                <a:lnTo>
                  <a:pt x="4102952" y="556119"/>
                </a:lnTo>
                <a:lnTo>
                  <a:pt x="4107522" y="510794"/>
                </a:lnTo>
                <a:lnTo>
                  <a:pt x="4107522" y="0"/>
                </a:lnTo>
                <a:close/>
              </a:path>
            </a:pathLst>
          </a:custGeom>
          <a:solidFill>
            <a:srgbClr val="A61D18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0" cy="500136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875538">
              <a:lnSpc>
                <a:spcPct val="100000"/>
              </a:lnSpc>
              <a:spcBef>
                <a:spcPts val="120"/>
              </a:spcBef>
            </a:pPr>
            <a:r>
              <a:rPr spc="-12" dirty="0"/>
              <a:t>ACESSO</a:t>
            </a:r>
            <a:r>
              <a:rPr spc="-137" dirty="0"/>
              <a:t> </a:t>
            </a:r>
            <a:r>
              <a:rPr dirty="0"/>
              <a:t>AO</a:t>
            </a:r>
            <a:r>
              <a:rPr spc="-60" dirty="0"/>
              <a:t> </a:t>
            </a:r>
            <a:r>
              <a:rPr spc="-12" dirty="0"/>
              <a:t>SISTEMA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609600" y="502768"/>
            <a:ext cx="10972800" cy="6355842"/>
            <a:chOff x="0" y="418973"/>
            <a:chExt cx="9144000" cy="5296535"/>
          </a:xfrm>
        </p:grpSpPr>
        <p:sp>
          <p:nvSpPr>
            <p:cNvPr id="5" name="object 5"/>
            <p:cNvSpPr/>
            <p:nvPr/>
          </p:nvSpPr>
          <p:spPr>
            <a:xfrm>
              <a:off x="0" y="5445911"/>
              <a:ext cx="9144000" cy="269240"/>
            </a:xfrm>
            <a:custGeom>
              <a:avLst/>
              <a:gdLst/>
              <a:ahLst/>
              <a:cxnLst/>
              <a:rect l="l" t="t" r="r" b="b"/>
              <a:pathLst>
                <a:path w="9144000" h="269239">
                  <a:moveTo>
                    <a:pt x="9144000" y="0"/>
                  </a:moveTo>
                  <a:lnTo>
                    <a:pt x="0" y="0"/>
                  </a:lnTo>
                  <a:lnTo>
                    <a:pt x="0" y="269087"/>
                  </a:lnTo>
                  <a:lnTo>
                    <a:pt x="9144000" y="269087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A61D18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12872" y="1094486"/>
              <a:ext cx="6085458" cy="158076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596" y="2606954"/>
              <a:ext cx="5707761" cy="283895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03801" y="2505964"/>
              <a:ext cx="4494530" cy="151942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520556" y="418973"/>
              <a:ext cx="298450" cy="397510"/>
            </a:xfrm>
            <a:custGeom>
              <a:avLst/>
              <a:gdLst/>
              <a:ahLst/>
              <a:cxnLst/>
              <a:rect l="l" t="t" r="r" b="b"/>
              <a:pathLst>
                <a:path w="298450" h="397509">
                  <a:moveTo>
                    <a:pt x="248539" y="0"/>
                  </a:moveTo>
                  <a:lnTo>
                    <a:pt x="49657" y="0"/>
                  </a:lnTo>
                  <a:lnTo>
                    <a:pt x="30325" y="3903"/>
                  </a:lnTo>
                  <a:lnTo>
                    <a:pt x="14541" y="14557"/>
                  </a:lnTo>
                  <a:lnTo>
                    <a:pt x="3901" y="30378"/>
                  </a:lnTo>
                  <a:lnTo>
                    <a:pt x="0" y="49784"/>
                  </a:lnTo>
                  <a:lnTo>
                    <a:pt x="0" y="347472"/>
                  </a:lnTo>
                  <a:lnTo>
                    <a:pt x="3901" y="366803"/>
                  </a:lnTo>
                  <a:lnTo>
                    <a:pt x="14541" y="382587"/>
                  </a:lnTo>
                  <a:lnTo>
                    <a:pt x="30325" y="393227"/>
                  </a:lnTo>
                  <a:lnTo>
                    <a:pt x="49657" y="397128"/>
                  </a:lnTo>
                  <a:lnTo>
                    <a:pt x="248539" y="397128"/>
                  </a:lnTo>
                  <a:lnTo>
                    <a:pt x="267870" y="393227"/>
                  </a:lnTo>
                  <a:lnTo>
                    <a:pt x="283654" y="382587"/>
                  </a:lnTo>
                  <a:lnTo>
                    <a:pt x="294294" y="366803"/>
                  </a:lnTo>
                  <a:lnTo>
                    <a:pt x="298196" y="347472"/>
                  </a:lnTo>
                  <a:lnTo>
                    <a:pt x="298196" y="49784"/>
                  </a:lnTo>
                  <a:lnTo>
                    <a:pt x="294294" y="30378"/>
                  </a:lnTo>
                  <a:lnTo>
                    <a:pt x="283654" y="14557"/>
                  </a:lnTo>
                  <a:lnTo>
                    <a:pt x="267870" y="3903"/>
                  </a:lnTo>
                  <a:lnTo>
                    <a:pt x="248539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244315" y="1340662"/>
            <a:ext cx="2605278" cy="1455014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 marR="6096" indent="144780">
              <a:spcBef>
                <a:spcPts val="114"/>
              </a:spcBef>
              <a:buClr>
                <a:srgbClr val="C00000"/>
              </a:buClr>
              <a:buFont typeface="Calibri Light"/>
              <a:buChar char="•"/>
              <a:tabLst>
                <a:tab pos="160020" algn="l"/>
              </a:tabLst>
            </a:pPr>
            <a:r>
              <a:rPr sz="1560" dirty="0">
                <a:latin typeface="Corbel"/>
                <a:cs typeface="Corbel"/>
              </a:rPr>
              <a:t>O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acesso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à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ferramenta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deverá </a:t>
            </a:r>
            <a:r>
              <a:rPr sz="1560" dirty="0">
                <a:latin typeface="Corbel"/>
                <a:cs typeface="Corbel"/>
              </a:rPr>
              <a:t>ser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tanto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para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a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consulta</a:t>
            </a:r>
            <a:r>
              <a:rPr sz="1560" spc="-30" dirty="0">
                <a:latin typeface="Corbel"/>
                <a:cs typeface="Corbel"/>
              </a:rPr>
              <a:t> de </a:t>
            </a:r>
            <a:r>
              <a:rPr sz="1560" dirty="0">
                <a:latin typeface="Corbel"/>
                <a:cs typeface="Corbel"/>
              </a:rPr>
              <a:t>viabilidade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de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endereço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quanto </a:t>
            </a:r>
            <a:r>
              <a:rPr sz="1560" dirty="0">
                <a:latin typeface="Corbel"/>
                <a:cs typeface="Corbel"/>
              </a:rPr>
              <a:t>para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cadastro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da</a:t>
            </a:r>
            <a:r>
              <a:rPr sz="1560" spc="-6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venda.</a:t>
            </a:r>
            <a:r>
              <a:rPr sz="1560" spc="-108" dirty="0">
                <a:latin typeface="Corbel"/>
                <a:cs typeface="Corbel"/>
              </a:rPr>
              <a:t> </a:t>
            </a:r>
            <a:r>
              <a:rPr sz="1560" spc="-24" dirty="0">
                <a:latin typeface="Corbel"/>
                <a:cs typeface="Corbel"/>
              </a:rPr>
              <a:t>Veja </a:t>
            </a:r>
            <a:r>
              <a:rPr sz="1560" dirty="0">
                <a:latin typeface="Corbel"/>
                <a:cs typeface="Corbel"/>
              </a:rPr>
              <a:t>abaixo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passo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a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passo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spc="-24" dirty="0">
                <a:latin typeface="Corbel"/>
                <a:cs typeface="Corbel"/>
              </a:rPr>
              <a:t>para </a:t>
            </a:r>
            <a:r>
              <a:rPr sz="1560" dirty="0">
                <a:latin typeface="Corbel"/>
                <a:cs typeface="Corbel"/>
              </a:rPr>
              <a:t>acessar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sistema!</a:t>
            </a:r>
            <a:endParaRPr sz="1560">
              <a:latin typeface="Corbel"/>
              <a:cs typeface="Corbe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924945" y="697229"/>
            <a:ext cx="184404" cy="199285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10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0717682" y="92353"/>
            <a:ext cx="589788" cy="589788"/>
            <a:chOff x="8423402" y="76961"/>
            <a:chExt cx="491490" cy="491490"/>
          </a:xfrm>
        </p:grpSpPr>
        <p:sp>
          <p:nvSpPr>
            <p:cNvPr id="13" name="object 13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239141" y="0"/>
                  </a:moveTo>
                  <a:lnTo>
                    <a:pt x="190944" y="4863"/>
                  </a:lnTo>
                  <a:lnTo>
                    <a:pt x="146053" y="18811"/>
                  </a:lnTo>
                  <a:lnTo>
                    <a:pt x="105432" y="40880"/>
                  </a:lnTo>
                  <a:lnTo>
                    <a:pt x="70040" y="70103"/>
                  </a:lnTo>
                  <a:lnTo>
                    <a:pt x="40839" y="105519"/>
                  </a:lnTo>
                  <a:lnTo>
                    <a:pt x="18792" y="146161"/>
                  </a:lnTo>
                  <a:lnTo>
                    <a:pt x="4858" y="191065"/>
                  </a:lnTo>
                  <a:lnTo>
                    <a:pt x="0" y="239267"/>
                  </a:lnTo>
                  <a:lnTo>
                    <a:pt x="4858" y="287470"/>
                  </a:lnTo>
                  <a:lnTo>
                    <a:pt x="18792" y="332374"/>
                  </a:lnTo>
                  <a:lnTo>
                    <a:pt x="40839" y="373016"/>
                  </a:lnTo>
                  <a:lnTo>
                    <a:pt x="70040" y="408432"/>
                  </a:lnTo>
                  <a:lnTo>
                    <a:pt x="105432" y="437655"/>
                  </a:lnTo>
                  <a:lnTo>
                    <a:pt x="146053" y="459724"/>
                  </a:lnTo>
                  <a:lnTo>
                    <a:pt x="190944" y="473672"/>
                  </a:lnTo>
                  <a:lnTo>
                    <a:pt x="239141" y="478536"/>
                  </a:lnTo>
                  <a:lnTo>
                    <a:pt x="287379" y="473672"/>
                  </a:lnTo>
                  <a:lnTo>
                    <a:pt x="332301" y="459724"/>
                  </a:lnTo>
                  <a:lnTo>
                    <a:pt x="372945" y="437655"/>
                  </a:lnTo>
                  <a:lnTo>
                    <a:pt x="408352" y="408432"/>
                  </a:lnTo>
                  <a:lnTo>
                    <a:pt x="437562" y="373016"/>
                  </a:lnTo>
                  <a:lnTo>
                    <a:pt x="459614" y="332374"/>
                  </a:lnTo>
                  <a:lnTo>
                    <a:pt x="473550" y="287470"/>
                  </a:lnTo>
                  <a:lnTo>
                    <a:pt x="478408" y="239267"/>
                  </a:lnTo>
                  <a:lnTo>
                    <a:pt x="473550" y="191065"/>
                  </a:lnTo>
                  <a:lnTo>
                    <a:pt x="459614" y="146161"/>
                  </a:lnTo>
                  <a:lnTo>
                    <a:pt x="437562" y="105519"/>
                  </a:lnTo>
                  <a:lnTo>
                    <a:pt x="408352" y="70103"/>
                  </a:lnTo>
                  <a:lnTo>
                    <a:pt x="372945" y="40880"/>
                  </a:lnTo>
                  <a:lnTo>
                    <a:pt x="332301" y="18811"/>
                  </a:lnTo>
                  <a:lnTo>
                    <a:pt x="287379" y="4863"/>
                  </a:lnTo>
                  <a:lnTo>
                    <a:pt x="239141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0" y="239267"/>
                  </a:moveTo>
                  <a:lnTo>
                    <a:pt x="4858" y="191065"/>
                  </a:lnTo>
                  <a:lnTo>
                    <a:pt x="18792" y="146161"/>
                  </a:lnTo>
                  <a:lnTo>
                    <a:pt x="40839" y="105519"/>
                  </a:lnTo>
                  <a:lnTo>
                    <a:pt x="70040" y="70103"/>
                  </a:lnTo>
                  <a:lnTo>
                    <a:pt x="105432" y="40880"/>
                  </a:lnTo>
                  <a:lnTo>
                    <a:pt x="146053" y="18811"/>
                  </a:lnTo>
                  <a:lnTo>
                    <a:pt x="190944" y="4863"/>
                  </a:lnTo>
                  <a:lnTo>
                    <a:pt x="239141" y="0"/>
                  </a:lnTo>
                  <a:lnTo>
                    <a:pt x="287379" y="4863"/>
                  </a:lnTo>
                  <a:lnTo>
                    <a:pt x="332301" y="18811"/>
                  </a:lnTo>
                  <a:lnTo>
                    <a:pt x="372945" y="40880"/>
                  </a:lnTo>
                  <a:lnTo>
                    <a:pt x="408352" y="70103"/>
                  </a:lnTo>
                  <a:lnTo>
                    <a:pt x="437562" y="105519"/>
                  </a:lnTo>
                  <a:lnTo>
                    <a:pt x="459614" y="146161"/>
                  </a:lnTo>
                  <a:lnTo>
                    <a:pt x="473550" y="191065"/>
                  </a:lnTo>
                  <a:lnTo>
                    <a:pt x="478408" y="239267"/>
                  </a:lnTo>
                  <a:lnTo>
                    <a:pt x="473550" y="287470"/>
                  </a:lnTo>
                  <a:lnTo>
                    <a:pt x="459614" y="332374"/>
                  </a:lnTo>
                  <a:lnTo>
                    <a:pt x="437562" y="373016"/>
                  </a:lnTo>
                  <a:lnTo>
                    <a:pt x="408352" y="408432"/>
                  </a:lnTo>
                  <a:lnTo>
                    <a:pt x="372945" y="437655"/>
                  </a:lnTo>
                  <a:lnTo>
                    <a:pt x="332301" y="459724"/>
                  </a:lnTo>
                  <a:lnTo>
                    <a:pt x="287379" y="473672"/>
                  </a:lnTo>
                  <a:lnTo>
                    <a:pt x="239141" y="478536"/>
                  </a:lnTo>
                  <a:lnTo>
                    <a:pt x="190944" y="473672"/>
                  </a:lnTo>
                  <a:lnTo>
                    <a:pt x="146053" y="459724"/>
                  </a:lnTo>
                  <a:lnTo>
                    <a:pt x="105432" y="437655"/>
                  </a:lnTo>
                  <a:lnTo>
                    <a:pt x="70040" y="408432"/>
                  </a:lnTo>
                  <a:lnTo>
                    <a:pt x="40839" y="373016"/>
                  </a:lnTo>
                  <a:lnTo>
                    <a:pt x="18792" y="332374"/>
                  </a:lnTo>
                  <a:lnTo>
                    <a:pt x="4858" y="287470"/>
                  </a:lnTo>
                  <a:lnTo>
                    <a:pt x="0" y="239267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67534" y="214070"/>
              <a:ext cx="224050" cy="192048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xfrm>
            <a:off x="609600" y="1"/>
            <a:ext cx="0" cy="8664680"/>
          </a:xfrm>
          <a:prstGeom prst="rect">
            <a:avLst/>
          </a:prstGeom>
        </p:spPr>
        <p:txBody>
          <a:bodyPr vert="horz" wrap="square" lIns="0" tIns="22098" rIns="0" bIns="0" rtlCol="0">
            <a:spAutoFit/>
          </a:bodyPr>
          <a:lstStyle/>
          <a:p>
            <a:pPr marL="15240">
              <a:spcBef>
                <a:spcPts val="174"/>
              </a:spcBef>
            </a:pPr>
            <a:r>
              <a:rPr b="0" spc="-48" dirty="0">
                <a:latin typeface="Lucida Sans Unicode"/>
                <a:cs typeface="Lucida Sans Unicode"/>
              </a:rPr>
              <a:t>ACEITE</a:t>
            </a:r>
            <a:r>
              <a:rPr b="0" spc="-66" dirty="0">
                <a:latin typeface="Lucida Sans Unicode"/>
                <a:cs typeface="Lucida Sans Unicode"/>
              </a:rPr>
              <a:t> </a:t>
            </a:r>
            <a:r>
              <a:rPr b="0" spc="-54" dirty="0">
                <a:latin typeface="Lucida Sans Unicode"/>
                <a:cs typeface="Lucida Sans Unicode"/>
              </a:rPr>
              <a:t>ELETRÔNICO</a:t>
            </a:r>
            <a:r>
              <a:rPr b="0" spc="-60" dirty="0">
                <a:latin typeface="Lucida Sans Unicode"/>
                <a:cs typeface="Lucida Sans Unicode"/>
              </a:rPr>
              <a:t> </a:t>
            </a:r>
            <a:r>
              <a:rPr b="0" dirty="0">
                <a:latin typeface="Lucida Sans Unicode"/>
                <a:cs typeface="Lucida Sans Unicode"/>
              </a:rPr>
              <a:t>|</a:t>
            </a:r>
            <a:r>
              <a:rPr b="0" spc="282" dirty="0">
                <a:latin typeface="Lucida Sans Unicode"/>
                <a:cs typeface="Lucida Sans Unicode"/>
              </a:rPr>
              <a:t> </a:t>
            </a:r>
            <a:r>
              <a:rPr spc="-30" dirty="0">
                <a:latin typeface="Arial"/>
                <a:cs typeface="Arial"/>
              </a:rPr>
              <a:t>MANUAL </a:t>
            </a:r>
            <a:r>
              <a:rPr spc="-48" dirty="0">
                <a:latin typeface="Arial"/>
                <a:cs typeface="Arial"/>
              </a:rPr>
              <a:t>PARA</a:t>
            </a:r>
            <a:r>
              <a:rPr spc="-30" dirty="0">
                <a:latin typeface="Arial"/>
                <a:cs typeface="Arial"/>
              </a:rPr>
              <a:t> </a:t>
            </a:r>
            <a:r>
              <a:rPr spc="-36" dirty="0">
                <a:latin typeface="Arial"/>
                <a:cs typeface="Arial"/>
              </a:rPr>
              <a:t>CADASTRAR </a:t>
            </a:r>
            <a:r>
              <a:rPr spc="-24" dirty="0">
                <a:latin typeface="Arial"/>
                <a:cs typeface="Arial"/>
              </a:rPr>
              <a:t>VENDA</a:t>
            </a:r>
            <a:r>
              <a:rPr spc="-36" dirty="0">
                <a:latin typeface="Arial"/>
                <a:cs typeface="Arial"/>
              </a:rPr>
              <a:t> RESIDENCIAL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1924994" y="3175255"/>
            <a:ext cx="4826508" cy="68018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120"/>
              </a:spcBef>
            </a:pPr>
            <a:r>
              <a:rPr sz="4320" spc="-30" dirty="0"/>
              <a:t>CADASTRAR</a:t>
            </a:r>
            <a:r>
              <a:rPr sz="4320" spc="-245" dirty="0"/>
              <a:t> </a:t>
            </a:r>
            <a:r>
              <a:rPr sz="4320" spc="-12" dirty="0"/>
              <a:t>VENDA</a:t>
            </a:r>
            <a:endParaRPr sz="4320"/>
          </a:p>
        </p:txBody>
      </p:sp>
      <p:sp>
        <p:nvSpPr>
          <p:cNvPr id="3" name="object 3"/>
          <p:cNvSpPr/>
          <p:nvPr/>
        </p:nvSpPr>
        <p:spPr>
          <a:xfrm>
            <a:off x="10834267" y="674218"/>
            <a:ext cx="358140" cy="477012"/>
          </a:xfrm>
          <a:custGeom>
            <a:avLst/>
            <a:gdLst/>
            <a:ahLst/>
            <a:cxnLst/>
            <a:rect l="l" t="t" r="r" b="b"/>
            <a:pathLst>
              <a:path w="298450" h="397509">
                <a:moveTo>
                  <a:pt x="248539" y="0"/>
                </a:moveTo>
                <a:lnTo>
                  <a:pt x="49657" y="0"/>
                </a:lnTo>
                <a:lnTo>
                  <a:pt x="30325" y="3903"/>
                </a:lnTo>
                <a:lnTo>
                  <a:pt x="14541" y="14557"/>
                </a:lnTo>
                <a:lnTo>
                  <a:pt x="3901" y="30378"/>
                </a:lnTo>
                <a:lnTo>
                  <a:pt x="0" y="49784"/>
                </a:lnTo>
                <a:lnTo>
                  <a:pt x="0" y="347472"/>
                </a:lnTo>
                <a:lnTo>
                  <a:pt x="3901" y="366803"/>
                </a:lnTo>
                <a:lnTo>
                  <a:pt x="14541" y="382587"/>
                </a:lnTo>
                <a:lnTo>
                  <a:pt x="30325" y="393227"/>
                </a:lnTo>
                <a:lnTo>
                  <a:pt x="49657" y="397128"/>
                </a:lnTo>
                <a:lnTo>
                  <a:pt x="248539" y="397128"/>
                </a:lnTo>
                <a:lnTo>
                  <a:pt x="267870" y="393227"/>
                </a:lnTo>
                <a:lnTo>
                  <a:pt x="283654" y="382587"/>
                </a:lnTo>
                <a:lnTo>
                  <a:pt x="294294" y="366803"/>
                </a:lnTo>
                <a:lnTo>
                  <a:pt x="298196" y="347472"/>
                </a:lnTo>
                <a:lnTo>
                  <a:pt x="298196" y="49784"/>
                </a:lnTo>
                <a:lnTo>
                  <a:pt x="294294" y="30378"/>
                </a:lnTo>
                <a:lnTo>
                  <a:pt x="283654" y="14557"/>
                </a:lnTo>
                <a:lnTo>
                  <a:pt x="267870" y="3903"/>
                </a:lnTo>
                <a:lnTo>
                  <a:pt x="24853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4" name="object 4"/>
          <p:cNvSpPr txBox="1"/>
          <p:nvPr/>
        </p:nvSpPr>
        <p:spPr>
          <a:xfrm>
            <a:off x="10924945" y="868833"/>
            <a:ext cx="184404" cy="199285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11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0717682" y="263803"/>
            <a:ext cx="589788" cy="589788"/>
            <a:chOff x="8423402" y="219836"/>
            <a:chExt cx="491490" cy="491490"/>
          </a:xfrm>
        </p:grpSpPr>
        <p:sp>
          <p:nvSpPr>
            <p:cNvPr id="6" name="object 6"/>
            <p:cNvSpPr/>
            <p:nvPr/>
          </p:nvSpPr>
          <p:spPr>
            <a:xfrm>
              <a:off x="8429752" y="226186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239141" y="0"/>
                  </a:moveTo>
                  <a:lnTo>
                    <a:pt x="190944" y="4863"/>
                  </a:lnTo>
                  <a:lnTo>
                    <a:pt x="146053" y="18811"/>
                  </a:lnTo>
                  <a:lnTo>
                    <a:pt x="105432" y="40880"/>
                  </a:lnTo>
                  <a:lnTo>
                    <a:pt x="70040" y="70103"/>
                  </a:lnTo>
                  <a:lnTo>
                    <a:pt x="40839" y="105519"/>
                  </a:lnTo>
                  <a:lnTo>
                    <a:pt x="18792" y="146161"/>
                  </a:lnTo>
                  <a:lnTo>
                    <a:pt x="4858" y="191065"/>
                  </a:lnTo>
                  <a:lnTo>
                    <a:pt x="0" y="239267"/>
                  </a:lnTo>
                  <a:lnTo>
                    <a:pt x="4858" y="287470"/>
                  </a:lnTo>
                  <a:lnTo>
                    <a:pt x="18792" y="332374"/>
                  </a:lnTo>
                  <a:lnTo>
                    <a:pt x="40839" y="373016"/>
                  </a:lnTo>
                  <a:lnTo>
                    <a:pt x="70040" y="408432"/>
                  </a:lnTo>
                  <a:lnTo>
                    <a:pt x="105432" y="437655"/>
                  </a:lnTo>
                  <a:lnTo>
                    <a:pt x="146053" y="459724"/>
                  </a:lnTo>
                  <a:lnTo>
                    <a:pt x="190944" y="473672"/>
                  </a:lnTo>
                  <a:lnTo>
                    <a:pt x="239141" y="478536"/>
                  </a:lnTo>
                  <a:lnTo>
                    <a:pt x="287379" y="473672"/>
                  </a:lnTo>
                  <a:lnTo>
                    <a:pt x="332301" y="459724"/>
                  </a:lnTo>
                  <a:lnTo>
                    <a:pt x="372945" y="437655"/>
                  </a:lnTo>
                  <a:lnTo>
                    <a:pt x="408352" y="408432"/>
                  </a:lnTo>
                  <a:lnTo>
                    <a:pt x="437562" y="373016"/>
                  </a:lnTo>
                  <a:lnTo>
                    <a:pt x="459614" y="332374"/>
                  </a:lnTo>
                  <a:lnTo>
                    <a:pt x="473550" y="287470"/>
                  </a:lnTo>
                  <a:lnTo>
                    <a:pt x="478408" y="239267"/>
                  </a:lnTo>
                  <a:lnTo>
                    <a:pt x="473550" y="191065"/>
                  </a:lnTo>
                  <a:lnTo>
                    <a:pt x="459614" y="146161"/>
                  </a:lnTo>
                  <a:lnTo>
                    <a:pt x="437562" y="105519"/>
                  </a:lnTo>
                  <a:lnTo>
                    <a:pt x="408352" y="70103"/>
                  </a:lnTo>
                  <a:lnTo>
                    <a:pt x="372945" y="40880"/>
                  </a:lnTo>
                  <a:lnTo>
                    <a:pt x="332301" y="18811"/>
                  </a:lnTo>
                  <a:lnTo>
                    <a:pt x="287379" y="4863"/>
                  </a:lnTo>
                  <a:lnTo>
                    <a:pt x="239141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7" name="object 7"/>
            <p:cNvSpPr/>
            <p:nvPr/>
          </p:nvSpPr>
          <p:spPr>
            <a:xfrm>
              <a:off x="8429752" y="226186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0" y="239267"/>
                  </a:moveTo>
                  <a:lnTo>
                    <a:pt x="4858" y="191065"/>
                  </a:lnTo>
                  <a:lnTo>
                    <a:pt x="18792" y="146161"/>
                  </a:lnTo>
                  <a:lnTo>
                    <a:pt x="40839" y="105519"/>
                  </a:lnTo>
                  <a:lnTo>
                    <a:pt x="70040" y="70103"/>
                  </a:lnTo>
                  <a:lnTo>
                    <a:pt x="105432" y="40880"/>
                  </a:lnTo>
                  <a:lnTo>
                    <a:pt x="146053" y="18811"/>
                  </a:lnTo>
                  <a:lnTo>
                    <a:pt x="190944" y="4863"/>
                  </a:lnTo>
                  <a:lnTo>
                    <a:pt x="239141" y="0"/>
                  </a:lnTo>
                  <a:lnTo>
                    <a:pt x="287379" y="4863"/>
                  </a:lnTo>
                  <a:lnTo>
                    <a:pt x="332301" y="18811"/>
                  </a:lnTo>
                  <a:lnTo>
                    <a:pt x="372945" y="40880"/>
                  </a:lnTo>
                  <a:lnTo>
                    <a:pt x="408352" y="70103"/>
                  </a:lnTo>
                  <a:lnTo>
                    <a:pt x="437562" y="105519"/>
                  </a:lnTo>
                  <a:lnTo>
                    <a:pt x="459614" y="146161"/>
                  </a:lnTo>
                  <a:lnTo>
                    <a:pt x="473550" y="191065"/>
                  </a:lnTo>
                  <a:lnTo>
                    <a:pt x="478408" y="239267"/>
                  </a:lnTo>
                  <a:lnTo>
                    <a:pt x="473550" y="287470"/>
                  </a:lnTo>
                  <a:lnTo>
                    <a:pt x="459614" y="332374"/>
                  </a:lnTo>
                  <a:lnTo>
                    <a:pt x="437562" y="373016"/>
                  </a:lnTo>
                  <a:lnTo>
                    <a:pt x="408352" y="408432"/>
                  </a:lnTo>
                  <a:lnTo>
                    <a:pt x="372945" y="437655"/>
                  </a:lnTo>
                  <a:lnTo>
                    <a:pt x="332301" y="459724"/>
                  </a:lnTo>
                  <a:lnTo>
                    <a:pt x="287379" y="473672"/>
                  </a:lnTo>
                  <a:lnTo>
                    <a:pt x="239141" y="478536"/>
                  </a:lnTo>
                  <a:lnTo>
                    <a:pt x="190944" y="473672"/>
                  </a:lnTo>
                  <a:lnTo>
                    <a:pt x="146053" y="459724"/>
                  </a:lnTo>
                  <a:lnTo>
                    <a:pt x="105432" y="437655"/>
                  </a:lnTo>
                  <a:lnTo>
                    <a:pt x="70040" y="408432"/>
                  </a:lnTo>
                  <a:lnTo>
                    <a:pt x="40839" y="373016"/>
                  </a:lnTo>
                  <a:lnTo>
                    <a:pt x="18792" y="332374"/>
                  </a:lnTo>
                  <a:lnTo>
                    <a:pt x="4858" y="287470"/>
                  </a:lnTo>
                  <a:lnTo>
                    <a:pt x="0" y="239267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67534" y="356945"/>
              <a:ext cx="224050" cy="19204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9599" y="1"/>
            <a:ext cx="4929378" cy="883158"/>
          </a:xfrm>
          <a:custGeom>
            <a:avLst/>
            <a:gdLst/>
            <a:ahLst/>
            <a:cxnLst/>
            <a:rect l="l" t="t" r="r" b="b"/>
            <a:pathLst>
              <a:path w="4107815" h="735965">
                <a:moveTo>
                  <a:pt x="4107522" y="0"/>
                </a:moveTo>
                <a:lnTo>
                  <a:pt x="0" y="0"/>
                </a:lnTo>
                <a:lnTo>
                  <a:pt x="0" y="510794"/>
                </a:lnTo>
                <a:lnTo>
                  <a:pt x="4570" y="556119"/>
                </a:lnTo>
                <a:lnTo>
                  <a:pt x="17677" y="598336"/>
                </a:lnTo>
                <a:lnTo>
                  <a:pt x="38416" y="636541"/>
                </a:lnTo>
                <a:lnTo>
                  <a:pt x="65882" y="669829"/>
                </a:lnTo>
                <a:lnTo>
                  <a:pt x="99172" y="697295"/>
                </a:lnTo>
                <a:lnTo>
                  <a:pt x="137379" y="718034"/>
                </a:lnTo>
                <a:lnTo>
                  <a:pt x="179600" y="731140"/>
                </a:lnTo>
                <a:lnTo>
                  <a:pt x="224929" y="735711"/>
                </a:lnTo>
                <a:lnTo>
                  <a:pt x="3882605" y="735711"/>
                </a:lnTo>
                <a:lnTo>
                  <a:pt x="3927931" y="731140"/>
                </a:lnTo>
                <a:lnTo>
                  <a:pt x="3970148" y="718034"/>
                </a:lnTo>
                <a:lnTo>
                  <a:pt x="4008353" y="697295"/>
                </a:lnTo>
                <a:lnTo>
                  <a:pt x="4041641" y="669829"/>
                </a:lnTo>
                <a:lnTo>
                  <a:pt x="4069107" y="636541"/>
                </a:lnTo>
                <a:lnTo>
                  <a:pt x="4089846" y="598336"/>
                </a:lnTo>
                <a:lnTo>
                  <a:pt x="4102952" y="556119"/>
                </a:lnTo>
                <a:lnTo>
                  <a:pt x="4107522" y="510794"/>
                </a:lnTo>
                <a:lnTo>
                  <a:pt x="4107522" y="0"/>
                </a:lnTo>
                <a:close/>
              </a:path>
            </a:pathLst>
          </a:custGeom>
          <a:solidFill>
            <a:srgbClr val="A61D18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0" cy="46689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937260">
              <a:lnSpc>
                <a:spcPct val="100000"/>
              </a:lnSpc>
              <a:spcBef>
                <a:spcPts val="120"/>
              </a:spcBef>
            </a:pPr>
            <a:r>
              <a:rPr spc="-12" dirty="0"/>
              <a:t>CADASTRAR</a:t>
            </a:r>
            <a:r>
              <a:rPr spc="-66" dirty="0"/>
              <a:t> </a:t>
            </a:r>
            <a:r>
              <a:rPr spc="-12" dirty="0"/>
              <a:t>VENDA</a:t>
            </a:r>
          </a:p>
        </p:txBody>
      </p:sp>
      <p:sp>
        <p:nvSpPr>
          <p:cNvPr id="4" name="object 4"/>
          <p:cNvSpPr/>
          <p:nvPr/>
        </p:nvSpPr>
        <p:spPr>
          <a:xfrm>
            <a:off x="609600" y="6535094"/>
            <a:ext cx="10972800" cy="323088"/>
          </a:xfrm>
          <a:custGeom>
            <a:avLst/>
            <a:gdLst/>
            <a:ahLst/>
            <a:cxnLst/>
            <a:rect l="l" t="t" r="r" b="b"/>
            <a:pathLst>
              <a:path w="9144000" h="269239">
                <a:moveTo>
                  <a:pt x="9144000" y="0"/>
                </a:moveTo>
                <a:lnTo>
                  <a:pt x="0" y="0"/>
                </a:lnTo>
                <a:lnTo>
                  <a:pt x="0" y="269087"/>
                </a:lnTo>
                <a:lnTo>
                  <a:pt x="9144000" y="269087"/>
                </a:lnTo>
                <a:lnTo>
                  <a:pt x="9144000" y="0"/>
                </a:lnTo>
                <a:close/>
              </a:path>
            </a:pathLst>
          </a:custGeom>
          <a:solidFill>
            <a:srgbClr val="A61D18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5" name="object 5"/>
          <p:cNvSpPr txBox="1"/>
          <p:nvPr/>
        </p:nvSpPr>
        <p:spPr>
          <a:xfrm>
            <a:off x="978408" y="1156960"/>
            <a:ext cx="5993892" cy="254685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47066" indent="-131826">
              <a:spcBef>
                <a:spcPts val="114"/>
              </a:spcBef>
              <a:buClr>
                <a:srgbClr val="C00000"/>
              </a:buClr>
              <a:buFont typeface="Calibri Light"/>
              <a:buChar char="•"/>
              <a:tabLst>
                <a:tab pos="147066" algn="l"/>
              </a:tabLst>
            </a:pPr>
            <a:r>
              <a:rPr sz="1560" dirty="0">
                <a:latin typeface="Corbel"/>
                <a:cs typeface="Corbel"/>
              </a:rPr>
              <a:t>O</a:t>
            </a:r>
            <a:r>
              <a:rPr sz="1560" spc="-5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cadastro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de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vendas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no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b="1" spc="-12" dirty="0">
                <a:latin typeface="Corbel"/>
                <a:cs typeface="Corbel"/>
              </a:rPr>
              <a:t>NET</a:t>
            </a:r>
            <a:r>
              <a:rPr sz="1560" b="1" spc="-66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Sales</a:t>
            </a:r>
            <a:r>
              <a:rPr sz="1560" b="1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é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composto</a:t>
            </a:r>
            <a:r>
              <a:rPr sz="1560" spc="-4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pelas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seguintes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etapas:</a:t>
            </a:r>
            <a:endParaRPr sz="1560">
              <a:latin typeface="Corbel"/>
              <a:cs typeface="Corbe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953231" y="1872690"/>
            <a:ext cx="2618232" cy="496824"/>
            <a:chOff x="286359" y="1560575"/>
            <a:chExt cx="2181860" cy="414020"/>
          </a:xfrm>
        </p:grpSpPr>
        <p:sp>
          <p:nvSpPr>
            <p:cNvPr id="7" name="object 7"/>
            <p:cNvSpPr/>
            <p:nvPr/>
          </p:nvSpPr>
          <p:spPr>
            <a:xfrm>
              <a:off x="314934" y="1589150"/>
              <a:ext cx="2124710" cy="356870"/>
            </a:xfrm>
            <a:custGeom>
              <a:avLst/>
              <a:gdLst/>
              <a:ahLst/>
              <a:cxnLst/>
              <a:rect l="l" t="t" r="r" b="b"/>
              <a:pathLst>
                <a:path w="2124710" h="356869">
                  <a:moveTo>
                    <a:pt x="2064664" y="0"/>
                  </a:moveTo>
                  <a:lnTo>
                    <a:pt x="59461" y="0"/>
                  </a:lnTo>
                  <a:lnTo>
                    <a:pt x="36315" y="4679"/>
                  </a:lnTo>
                  <a:lnTo>
                    <a:pt x="17414" y="17430"/>
                  </a:lnTo>
                  <a:lnTo>
                    <a:pt x="4672" y="36325"/>
                  </a:lnTo>
                  <a:lnTo>
                    <a:pt x="0" y="59436"/>
                  </a:lnTo>
                  <a:lnTo>
                    <a:pt x="0" y="297307"/>
                  </a:lnTo>
                  <a:lnTo>
                    <a:pt x="4672" y="320417"/>
                  </a:lnTo>
                  <a:lnTo>
                    <a:pt x="17414" y="339312"/>
                  </a:lnTo>
                  <a:lnTo>
                    <a:pt x="36315" y="352063"/>
                  </a:lnTo>
                  <a:lnTo>
                    <a:pt x="59461" y="356743"/>
                  </a:lnTo>
                  <a:lnTo>
                    <a:pt x="2064664" y="356743"/>
                  </a:lnTo>
                  <a:lnTo>
                    <a:pt x="2087847" y="352063"/>
                  </a:lnTo>
                  <a:lnTo>
                    <a:pt x="2106780" y="339312"/>
                  </a:lnTo>
                  <a:lnTo>
                    <a:pt x="2119546" y="320417"/>
                  </a:lnTo>
                  <a:lnTo>
                    <a:pt x="2124227" y="297307"/>
                  </a:lnTo>
                  <a:lnTo>
                    <a:pt x="2124227" y="59436"/>
                  </a:lnTo>
                  <a:lnTo>
                    <a:pt x="2119546" y="36325"/>
                  </a:lnTo>
                  <a:lnTo>
                    <a:pt x="2106780" y="17430"/>
                  </a:lnTo>
                  <a:lnTo>
                    <a:pt x="2087847" y="4679"/>
                  </a:lnTo>
                  <a:lnTo>
                    <a:pt x="2064664" y="0"/>
                  </a:lnTo>
                  <a:close/>
                </a:path>
              </a:pathLst>
            </a:custGeom>
            <a:solidFill>
              <a:srgbClr val="A61D18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8" name="object 8"/>
            <p:cNvSpPr/>
            <p:nvPr/>
          </p:nvSpPr>
          <p:spPr>
            <a:xfrm>
              <a:off x="314934" y="1589150"/>
              <a:ext cx="2124710" cy="356870"/>
            </a:xfrm>
            <a:custGeom>
              <a:avLst/>
              <a:gdLst/>
              <a:ahLst/>
              <a:cxnLst/>
              <a:rect l="l" t="t" r="r" b="b"/>
              <a:pathLst>
                <a:path w="2124710" h="356869">
                  <a:moveTo>
                    <a:pt x="0" y="59436"/>
                  </a:moveTo>
                  <a:lnTo>
                    <a:pt x="4672" y="36325"/>
                  </a:lnTo>
                  <a:lnTo>
                    <a:pt x="17414" y="17430"/>
                  </a:lnTo>
                  <a:lnTo>
                    <a:pt x="36315" y="4679"/>
                  </a:lnTo>
                  <a:lnTo>
                    <a:pt x="59461" y="0"/>
                  </a:lnTo>
                  <a:lnTo>
                    <a:pt x="2064664" y="0"/>
                  </a:lnTo>
                  <a:lnTo>
                    <a:pt x="2087847" y="4679"/>
                  </a:lnTo>
                  <a:lnTo>
                    <a:pt x="2106780" y="17430"/>
                  </a:lnTo>
                  <a:lnTo>
                    <a:pt x="2119546" y="36325"/>
                  </a:lnTo>
                  <a:lnTo>
                    <a:pt x="2124227" y="59436"/>
                  </a:lnTo>
                  <a:lnTo>
                    <a:pt x="2124227" y="297307"/>
                  </a:lnTo>
                  <a:lnTo>
                    <a:pt x="2119546" y="320417"/>
                  </a:lnTo>
                  <a:lnTo>
                    <a:pt x="2106780" y="339312"/>
                  </a:lnTo>
                  <a:lnTo>
                    <a:pt x="2087847" y="352063"/>
                  </a:lnTo>
                  <a:lnTo>
                    <a:pt x="2064664" y="356743"/>
                  </a:lnTo>
                  <a:lnTo>
                    <a:pt x="59461" y="356743"/>
                  </a:lnTo>
                  <a:lnTo>
                    <a:pt x="36315" y="352063"/>
                  </a:lnTo>
                  <a:lnTo>
                    <a:pt x="17414" y="339312"/>
                  </a:lnTo>
                  <a:lnTo>
                    <a:pt x="4672" y="320417"/>
                  </a:lnTo>
                  <a:lnTo>
                    <a:pt x="0" y="297307"/>
                  </a:lnTo>
                  <a:lnTo>
                    <a:pt x="0" y="59436"/>
                  </a:lnTo>
                  <a:close/>
                </a:path>
              </a:pathLst>
            </a:custGeom>
            <a:ln w="57150">
              <a:solidFill>
                <a:srgbClr val="A61D18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109350" y="1963826"/>
            <a:ext cx="2304287" cy="274691"/>
          </a:xfrm>
          <a:prstGeom prst="rect">
            <a:avLst/>
          </a:prstGeom>
        </p:spPr>
        <p:txBody>
          <a:bodyPr vert="horz" wrap="square" lIns="0" tIns="16002" rIns="0" bIns="0" rtlCol="0">
            <a:spAutoFit/>
          </a:bodyPr>
          <a:lstStyle/>
          <a:p>
            <a:pPr marL="15240">
              <a:spcBef>
                <a:spcPts val="126"/>
              </a:spcBef>
            </a:pPr>
            <a:r>
              <a:rPr sz="1680" dirty="0">
                <a:solidFill>
                  <a:srgbClr val="FFFFFF"/>
                </a:solidFill>
                <a:latin typeface="Corbel"/>
                <a:cs typeface="Corbel"/>
              </a:rPr>
              <a:t>Dados</a:t>
            </a:r>
            <a:r>
              <a:rPr sz="1680" spc="-42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680" dirty="0">
                <a:solidFill>
                  <a:srgbClr val="FFFFFF"/>
                </a:solidFill>
                <a:latin typeface="Corbel"/>
                <a:cs typeface="Corbel"/>
              </a:rPr>
              <a:t>iniciais</a:t>
            </a:r>
            <a:r>
              <a:rPr sz="1680" spc="-24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680" dirty="0">
                <a:solidFill>
                  <a:srgbClr val="FFFFFF"/>
                </a:solidFill>
                <a:latin typeface="Corbel"/>
                <a:cs typeface="Corbel"/>
              </a:rPr>
              <a:t>do</a:t>
            </a:r>
            <a:r>
              <a:rPr sz="1680" spc="-24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680" spc="-12" dirty="0">
                <a:solidFill>
                  <a:srgbClr val="FFFFFF"/>
                </a:solidFill>
                <a:latin typeface="Corbel"/>
                <a:cs typeface="Corbel"/>
              </a:rPr>
              <a:t>cadastro</a:t>
            </a:r>
            <a:endParaRPr sz="1680">
              <a:latin typeface="Corbel"/>
              <a:cs typeface="Corbe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388815" y="1872690"/>
            <a:ext cx="1768602" cy="496824"/>
            <a:chOff x="3149345" y="1560575"/>
            <a:chExt cx="1473835" cy="414020"/>
          </a:xfrm>
        </p:grpSpPr>
        <p:sp>
          <p:nvSpPr>
            <p:cNvPr id="11" name="object 11"/>
            <p:cNvSpPr/>
            <p:nvPr/>
          </p:nvSpPr>
          <p:spPr>
            <a:xfrm>
              <a:off x="3177920" y="1589150"/>
              <a:ext cx="1416685" cy="356870"/>
            </a:xfrm>
            <a:custGeom>
              <a:avLst/>
              <a:gdLst/>
              <a:ahLst/>
              <a:cxnLst/>
              <a:rect l="l" t="t" r="r" b="b"/>
              <a:pathLst>
                <a:path w="1416685" h="356869">
                  <a:moveTo>
                    <a:pt x="1356995" y="0"/>
                  </a:moveTo>
                  <a:lnTo>
                    <a:pt x="59562" y="0"/>
                  </a:lnTo>
                  <a:lnTo>
                    <a:pt x="36379" y="4679"/>
                  </a:lnTo>
                  <a:lnTo>
                    <a:pt x="17446" y="17430"/>
                  </a:lnTo>
                  <a:lnTo>
                    <a:pt x="4681" y="36325"/>
                  </a:lnTo>
                  <a:lnTo>
                    <a:pt x="0" y="59436"/>
                  </a:lnTo>
                  <a:lnTo>
                    <a:pt x="0" y="297307"/>
                  </a:lnTo>
                  <a:lnTo>
                    <a:pt x="4681" y="320417"/>
                  </a:lnTo>
                  <a:lnTo>
                    <a:pt x="17446" y="339312"/>
                  </a:lnTo>
                  <a:lnTo>
                    <a:pt x="36379" y="352063"/>
                  </a:lnTo>
                  <a:lnTo>
                    <a:pt x="59562" y="356743"/>
                  </a:lnTo>
                  <a:lnTo>
                    <a:pt x="1356995" y="356743"/>
                  </a:lnTo>
                  <a:lnTo>
                    <a:pt x="1380158" y="352063"/>
                  </a:lnTo>
                  <a:lnTo>
                    <a:pt x="1399047" y="339312"/>
                  </a:lnTo>
                  <a:lnTo>
                    <a:pt x="1411769" y="320417"/>
                  </a:lnTo>
                  <a:lnTo>
                    <a:pt x="1416431" y="297307"/>
                  </a:lnTo>
                  <a:lnTo>
                    <a:pt x="1416431" y="59436"/>
                  </a:lnTo>
                  <a:lnTo>
                    <a:pt x="1411769" y="36325"/>
                  </a:lnTo>
                  <a:lnTo>
                    <a:pt x="1399047" y="17430"/>
                  </a:lnTo>
                  <a:lnTo>
                    <a:pt x="1380158" y="4679"/>
                  </a:lnTo>
                  <a:lnTo>
                    <a:pt x="1356995" y="0"/>
                  </a:lnTo>
                  <a:close/>
                </a:path>
              </a:pathLst>
            </a:custGeom>
            <a:solidFill>
              <a:srgbClr val="A61D18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12" name="object 12"/>
            <p:cNvSpPr/>
            <p:nvPr/>
          </p:nvSpPr>
          <p:spPr>
            <a:xfrm>
              <a:off x="3177920" y="1589150"/>
              <a:ext cx="1416685" cy="356870"/>
            </a:xfrm>
            <a:custGeom>
              <a:avLst/>
              <a:gdLst/>
              <a:ahLst/>
              <a:cxnLst/>
              <a:rect l="l" t="t" r="r" b="b"/>
              <a:pathLst>
                <a:path w="1416685" h="356869">
                  <a:moveTo>
                    <a:pt x="0" y="59436"/>
                  </a:moveTo>
                  <a:lnTo>
                    <a:pt x="4681" y="36325"/>
                  </a:lnTo>
                  <a:lnTo>
                    <a:pt x="17446" y="17430"/>
                  </a:lnTo>
                  <a:lnTo>
                    <a:pt x="36379" y="4679"/>
                  </a:lnTo>
                  <a:lnTo>
                    <a:pt x="59562" y="0"/>
                  </a:lnTo>
                  <a:lnTo>
                    <a:pt x="1356995" y="0"/>
                  </a:lnTo>
                  <a:lnTo>
                    <a:pt x="1380158" y="4679"/>
                  </a:lnTo>
                  <a:lnTo>
                    <a:pt x="1399047" y="17430"/>
                  </a:lnTo>
                  <a:lnTo>
                    <a:pt x="1411769" y="36325"/>
                  </a:lnTo>
                  <a:lnTo>
                    <a:pt x="1416431" y="59436"/>
                  </a:lnTo>
                  <a:lnTo>
                    <a:pt x="1416431" y="297307"/>
                  </a:lnTo>
                  <a:lnTo>
                    <a:pt x="1411769" y="320417"/>
                  </a:lnTo>
                  <a:lnTo>
                    <a:pt x="1399047" y="339312"/>
                  </a:lnTo>
                  <a:lnTo>
                    <a:pt x="1380158" y="352063"/>
                  </a:lnTo>
                  <a:lnTo>
                    <a:pt x="1356995" y="356743"/>
                  </a:lnTo>
                  <a:lnTo>
                    <a:pt x="59562" y="356743"/>
                  </a:lnTo>
                  <a:lnTo>
                    <a:pt x="36379" y="352063"/>
                  </a:lnTo>
                  <a:lnTo>
                    <a:pt x="17446" y="339312"/>
                  </a:lnTo>
                  <a:lnTo>
                    <a:pt x="4681" y="320417"/>
                  </a:lnTo>
                  <a:lnTo>
                    <a:pt x="0" y="297307"/>
                  </a:lnTo>
                  <a:lnTo>
                    <a:pt x="0" y="59436"/>
                  </a:lnTo>
                  <a:close/>
                </a:path>
              </a:pathLst>
            </a:custGeom>
            <a:ln w="57150">
              <a:solidFill>
                <a:srgbClr val="A61D18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555846" y="1963826"/>
            <a:ext cx="1433322" cy="274691"/>
          </a:xfrm>
          <a:prstGeom prst="rect">
            <a:avLst/>
          </a:prstGeom>
        </p:spPr>
        <p:txBody>
          <a:bodyPr vert="horz" wrap="square" lIns="0" tIns="16002" rIns="0" bIns="0" rtlCol="0">
            <a:spAutoFit/>
          </a:bodyPr>
          <a:lstStyle/>
          <a:p>
            <a:pPr marL="15240">
              <a:spcBef>
                <a:spcPts val="126"/>
              </a:spcBef>
            </a:pPr>
            <a:r>
              <a:rPr sz="1680" dirty="0">
                <a:solidFill>
                  <a:srgbClr val="FFFFFF"/>
                </a:solidFill>
                <a:latin typeface="Corbel"/>
                <a:cs typeface="Corbel"/>
              </a:rPr>
              <a:t>Dados</a:t>
            </a:r>
            <a:r>
              <a:rPr sz="1680" spc="-36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680" dirty="0">
                <a:solidFill>
                  <a:srgbClr val="FFFFFF"/>
                </a:solidFill>
                <a:latin typeface="Corbel"/>
                <a:cs typeface="Corbel"/>
              </a:rPr>
              <a:t>da</a:t>
            </a:r>
            <a:r>
              <a:rPr sz="1680" spc="-12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680" spc="-24" dirty="0">
                <a:solidFill>
                  <a:srgbClr val="FFFFFF"/>
                </a:solidFill>
                <a:latin typeface="Corbel"/>
                <a:cs typeface="Corbel"/>
              </a:rPr>
              <a:t>venda</a:t>
            </a:r>
            <a:endParaRPr sz="1680">
              <a:latin typeface="Corbel"/>
              <a:cs typeface="Corbe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6975196" y="1872690"/>
            <a:ext cx="4264152" cy="496824"/>
            <a:chOff x="5304663" y="1560575"/>
            <a:chExt cx="3553460" cy="414020"/>
          </a:xfrm>
        </p:grpSpPr>
        <p:sp>
          <p:nvSpPr>
            <p:cNvPr id="15" name="object 15"/>
            <p:cNvSpPr/>
            <p:nvPr/>
          </p:nvSpPr>
          <p:spPr>
            <a:xfrm>
              <a:off x="5333238" y="1589150"/>
              <a:ext cx="3496310" cy="356870"/>
            </a:xfrm>
            <a:custGeom>
              <a:avLst/>
              <a:gdLst/>
              <a:ahLst/>
              <a:cxnLst/>
              <a:rect l="l" t="t" r="r" b="b"/>
              <a:pathLst>
                <a:path w="3496309" h="356869">
                  <a:moveTo>
                    <a:pt x="3436366" y="0"/>
                  </a:moveTo>
                  <a:lnTo>
                    <a:pt x="59562" y="0"/>
                  </a:lnTo>
                  <a:lnTo>
                    <a:pt x="36379" y="4679"/>
                  </a:lnTo>
                  <a:lnTo>
                    <a:pt x="17446" y="17430"/>
                  </a:lnTo>
                  <a:lnTo>
                    <a:pt x="4681" y="36325"/>
                  </a:lnTo>
                  <a:lnTo>
                    <a:pt x="0" y="59436"/>
                  </a:lnTo>
                  <a:lnTo>
                    <a:pt x="0" y="297307"/>
                  </a:lnTo>
                  <a:lnTo>
                    <a:pt x="4681" y="320417"/>
                  </a:lnTo>
                  <a:lnTo>
                    <a:pt x="17446" y="339312"/>
                  </a:lnTo>
                  <a:lnTo>
                    <a:pt x="36379" y="352063"/>
                  </a:lnTo>
                  <a:lnTo>
                    <a:pt x="59562" y="356743"/>
                  </a:lnTo>
                  <a:lnTo>
                    <a:pt x="3436366" y="356743"/>
                  </a:lnTo>
                  <a:lnTo>
                    <a:pt x="3459529" y="352063"/>
                  </a:lnTo>
                  <a:lnTo>
                    <a:pt x="3478418" y="339312"/>
                  </a:lnTo>
                  <a:lnTo>
                    <a:pt x="3491140" y="320417"/>
                  </a:lnTo>
                  <a:lnTo>
                    <a:pt x="3495802" y="297307"/>
                  </a:lnTo>
                  <a:lnTo>
                    <a:pt x="3495802" y="59436"/>
                  </a:lnTo>
                  <a:lnTo>
                    <a:pt x="3491140" y="36325"/>
                  </a:lnTo>
                  <a:lnTo>
                    <a:pt x="3478418" y="17430"/>
                  </a:lnTo>
                  <a:lnTo>
                    <a:pt x="3459529" y="4679"/>
                  </a:lnTo>
                  <a:lnTo>
                    <a:pt x="3436366" y="0"/>
                  </a:lnTo>
                  <a:close/>
                </a:path>
              </a:pathLst>
            </a:custGeom>
            <a:solidFill>
              <a:srgbClr val="A61D18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16" name="object 16"/>
            <p:cNvSpPr/>
            <p:nvPr/>
          </p:nvSpPr>
          <p:spPr>
            <a:xfrm>
              <a:off x="5333238" y="1589150"/>
              <a:ext cx="3496310" cy="356870"/>
            </a:xfrm>
            <a:custGeom>
              <a:avLst/>
              <a:gdLst/>
              <a:ahLst/>
              <a:cxnLst/>
              <a:rect l="l" t="t" r="r" b="b"/>
              <a:pathLst>
                <a:path w="3496309" h="356869">
                  <a:moveTo>
                    <a:pt x="0" y="59436"/>
                  </a:moveTo>
                  <a:lnTo>
                    <a:pt x="4681" y="36325"/>
                  </a:lnTo>
                  <a:lnTo>
                    <a:pt x="17446" y="17430"/>
                  </a:lnTo>
                  <a:lnTo>
                    <a:pt x="36379" y="4679"/>
                  </a:lnTo>
                  <a:lnTo>
                    <a:pt x="59562" y="0"/>
                  </a:lnTo>
                  <a:lnTo>
                    <a:pt x="3436366" y="0"/>
                  </a:lnTo>
                  <a:lnTo>
                    <a:pt x="3459529" y="4679"/>
                  </a:lnTo>
                  <a:lnTo>
                    <a:pt x="3478418" y="17430"/>
                  </a:lnTo>
                  <a:lnTo>
                    <a:pt x="3491140" y="36325"/>
                  </a:lnTo>
                  <a:lnTo>
                    <a:pt x="3495802" y="59436"/>
                  </a:lnTo>
                  <a:lnTo>
                    <a:pt x="3495802" y="297307"/>
                  </a:lnTo>
                  <a:lnTo>
                    <a:pt x="3491140" y="320417"/>
                  </a:lnTo>
                  <a:lnTo>
                    <a:pt x="3478418" y="339312"/>
                  </a:lnTo>
                  <a:lnTo>
                    <a:pt x="3459529" y="352063"/>
                  </a:lnTo>
                  <a:lnTo>
                    <a:pt x="3436366" y="356743"/>
                  </a:lnTo>
                  <a:lnTo>
                    <a:pt x="59562" y="356743"/>
                  </a:lnTo>
                  <a:lnTo>
                    <a:pt x="36379" y="352063"/>
                  </a:lnTo>
                  <a:lnTo>
                    <a:pt x="17446" y="339312"/>
                  </a:lnTo>
                  <a:lnTo>
                    <a:pt x="4681" y="320417"/>
                  </a:lnTo>
                  <a:lnTo>
                    <a:pt x="0" y="297307"/>
                  </a:lnTo>
                  <a:lnTo>
                    <a:pt x="0" y="59436"/>
                  </a:lnTo>
                  <a:close/>
                </a:path>
              </a:pathLst>
            </a:custGeom>
            <a:ln w="57150">
              <a:solidFill>
                <a:srgbClr val="A61D18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7139636" y="1963826"/>
            <a:ext cx="3937254" cy="274691"/>
          </a:xfrm>
          <a:prstGeom prst="rect">
            <a:avLst/>
          </a:prstGeom>
        </p:spPr>
        <p:txBody>
          <a:bodyPr vert="horz" wrap="square" lIns="0" tIns="16002" rIns="0" bIns="0" rtlCol="0">
            <a:spAutoFit/>
          </a:bodyPr>
          <a:lstStyle/>
          <a:p>
            <a:pPr marL="15240">
              <a:spcBef>
                <a:spcPts val="126"/>
              </a:spcBef>
            </a:pPr>
            <a:r>
              <a:rPr sz="1680" spc="-12" dirty="0">
                <a:solidFill>
                  <a:srgbClr val="FFFFFF"/>
                </a:solidFill>
                <a:latin typeface="Corbel"/>
                <a:cs typeface="Corbel"/>
              </a:rPr>
              <a:t>Portabilidade</a:t>
            </a:r>
            <a:r>
              <a:rPr sz="1680" spc="-18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680" dirty="0">
                <a:solidFill>
                  <a:srgbClr val="FFFFFF"/>
                </a:solidFill>
                <a:latin typeface="Corbel"/>
                <a:cs typeface="Corbel"/>
              </a:rPr>
              <a:t>em</a:t>
            </a:r>
            <a:r>
              <a:rPr sz="1680" spc="-12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680" dirty="0">
                <a:solidFill>
                  <a:srgbClr val="FFFFFF"/>
                </a:solidFill>
                <a:latin typeface="Corbel"/>
                <a:cs typeface="Corbel"/>
              </a:rPr>
              <a:t>caso</a:t>
            </a:r>
            <a:r>
              <a:rPr sz="1680" spc="-6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680" dirty="0">
                <a:solidFill>
                  <a:srgbClr val="FFFFFF"/>
                </a:solidFill>
                <a:latin typeface="Corbel"/>
                <a:cs typeface="Corbel"/>
              </a:rPr>
              <a:t>de</a:t>
            </a:r>
            <a:r>
              <a:rPr sz="1680" spc="-24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680" dirty="0">
                <a:solidFill>
                  <a:srgbClr val="FFFFFF"/>
                </a:solidFill>
                <a:latin typeface="Corbel"/>
                <a:cs typeface="Corbel"/>
              </a:rPr>
              <a:t>venda</a:t>
            </a:r>
            <a:r>
              <a:rPr sz="1680" spc="-6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680" dirty="0">
                <a:solidFill>
                  <a:srgbClr val="FFFFFF"/>
                </a:solidFill>
                <a:latin typeface="Corbel"/>
                <a:cs typeface="Corbel"/>
              </a:rPr>
              <a:t>de</a:t>
            </a:r>
            <a:r>
              <a:rPr sz="1680" spc="-6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680" dirty="0">
                <a:solidFill>
                  <a:srgbClr val="FFFFFF"/>
                </a:solidFill>
                <a:latin typeface="Corbel"/>
                <a:cs typeface="Corbel"/>
              </a:rPr>
              <a:t>Net </a:t>
            </a:r>
            <a:r>
              <a:rPr sz="1680" spc="-24" dirty="0">
                <a:solidFill>
                  <a:srgbClr val="FFFFFF"/>
                </a:solidFill>
                <a:latin typeface="Corbel"/>
                <a:cs typeface="Corbel"/>
              </a:rPr>
              <a:t>Fone</a:t>
            </a:r>
            <a:endParaRPr sz="1680">
              <a:latin typeface="Corbel"/>
              <a:cs typeface="Corbe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317026" y="2654350"/>
            <a:ext cx="1203198" cy="496824"/>
            <a:chOff x="589521" y="2211958"/>
            <a:chExt cx="1002665" cy="414020"/>
          </a:xfrm>
        </p:grpSpPr>
        <p:sp>
          <p:nvSpPr>
            <p:cNvPr id="19" name="object 19"/>
            <p:cNvSpPr/>
            <p:nvPr/>
          </p:nvSpPr>
          <p:spPr>
            <a:xfrm>
              <a:off x="618096" y="2240533"/>
              <a:ext cx="945515" cy="356870"/>
            </a:xfrm>
            <a:custGeom>
              <a:avLst/>
              <a:gdLst/>
              <a:ahLst/>
              <a:cxnLst/>
              <a:rect l="l" t="t" r="r" b="b"/>
              <a:pathLst>
                <a:path w="945515" h="356869">
                  <a:moveTo>
                    <a:pt x="885583" y="0"/>
                  </a:moveTo>
                  <a:lnTo>
                    <a:pt x="59461" y="0"/>
                  </a:lnTo>
                  <a:lnTo>
                    <a:pt x="36315" y="4679"/>
                  </a:lnTo>
                  <a:lnTo>
                    <a:pt x="17414" y="17430"/>
                  </a:lnTo>
                  <a:lnTo>
                    <a:pt x="4672" y="36325"/>
                  </a:lnTo>
                  <a:lnTo>
                    <a:pt x="0" y="59436"/>
                  </a:lnTo>
                  <a:lnTo>
                    <a:pt x="0" y="297306"/>
                  </a:lnTo>
                  <a:lnTo>
                    <a:pt x="4672" y="320470"/>
                  </a:lnTo>
                  <a:lnTo>
                    <a:pt x="17414" y="339359"/>
                  </a:lnTo>
                  <a:lnTo>
                    <a:pt x="36315" y="352081"/>
                  </a:lnTo>
                  <a:lnTo>
                    <a:pt x="59461" y="356742"/>
                  </a:lnTo>
                  <a:lnTo>
                    <a:pt x="885583" y="356742"/>
                  </a:lnTo>
                  <a:lnTo>
                    <a:pt x="908767" y="352081"/>
                  </a:lnTo>
                  <a:lnTo>
                    <a:pt x="927700" y="339359"/>
                  </a:lnTo>
                  <a:lnTo>
                    <a:pt x="940465" y="320470"/>
                  </a:lnTo>
                  <a:lnTo>
                    <a:pt x="945146" y="297306"/>
                  </a:lnTo>
                  <a:lnTo>
                    <a:pt x="945146" y="59436"/>
                  </a:lnTo>
                  <a:lnTo>
                    <a:pt x="940465" y="36325"/>
                  </a:lnTo>
                  <a:lnTo>
                    <a:pt x="927700" y="17430"/>
                  </a:lnTo>
                  <a:lnTo>
                    <a:pt x="908767" y="4679"/>
                  </a:lnTo>
                  <a:lnTo>
                    <a:pt x="885583" y="0"/>
                  </a:lnTo>
                  <a:close/>
                </a:path>
              </a:pathLst>
            </a:custGeom>
            <a:solidFill>
              <a:srgbClr val="A61D18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20" name="object 20"/>
            <p:cNvSpPr/>
            <p:nvPr/>
          </p:nvSpPr>
          <p:spPr>
            <a:xfrm>
              <a:off x="618096" y="2240533"/>
              <a:ext cx="945515" cy="356870"/>
            </a:xfrm>
            <a:custGeom>
              <a:avLst/>
              <a:gdLst/>
              <a:ahLst/>
              <a:cxnLst/>
              <a:rect l="l" t="t" r="r" b="b"/>
              <a:pathLst>
                <a:path w="945515" h="356869">
                  <a:moveTo>
                    <a:pt x="0" y="59436"/>
                  </a:moveTo>
                  <a:lnTo>
                    <a:pt x="4672" y="36325"/>
                  </a:lnTo>
                  <a:lnTo>
                    <a:pt x="17414" y="17430"/>
                  </a:lnTo>
                  <a:lnTo>
                    <a:pt x="36315" y="4679"/>
                  </a:lnTo>
                  <a:lnTo>
                    <a:pt x="59461" y="0"/>
                  </a:lnTo>
                  <a:lnTo>
                    <a:pt x="885583" y="0"/>
                  </a:lnTo>
                  <a:lnTo>
                    <a:pt x="908767" y="4679"/>
                  </a:lnTo>
                  <a:lnTo>
                    <a:pt x="927700" y="17430"/>
                  </a:lnTo>
                  <a:lnTo>
                    <a:pt x="940465" y="36325"/>
                  </a:lnTo>
                  <a:lnTo>
                    <a:pt x="945146" y="59436"/>
                  </a:lnTo>
                  <a:lnTo>
                    <a:pt x="945146" y="297306"/>
                  </a:lnTo>
                  <a:lnTo>
                    <a:pt x="940465" y="320470"/>
                  </a:lnTo>
                  <a:lnTo>
                    <a:pt x="927700" y="339359"/>
                  </a:lnTo>
                  <a:lnTo>
                    <a:pt x="908767" y="352081"/>
                  </a:lnTo>
                  <a:lnTo>
                    <a:pt x="885583" y="356742"/>
                  </a:lnTo>
                  <a:lnTo>
                    <a:pt x="59461" y="356742"/>
                  </a:lnTo>
                  <a:lnTo>
                    <a:pt x="36315" y="352081"/>
                  </a:lnTo>
                  <a:lnTo>
                    <a:pt x="17414" y="339359"/>
                  </a:lnTo>
                  <a:lnTo>
                    <a:pt x="4672" y="320470"/>
                  </a:lnTo>
                  <a:lnTo>
                    <a:pt x="0" y="297306"/>
                  </a:lnTo>
                  <a:lnTo>
                    <a:pt x="0" y="59436"/>
                  </a:lnTo>
                  <a:close/>
                </a:path>
              </a:pathLst>
            </a:custGeom>
            <a:ln w="57149">
              <a:solidFill>
                <a:srgbClr val="A61D18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481693" y="2745120"/>
            <a:ext cx="873252" cy="274691"/>
          </a:xfrm>
          <a:prstGeom prst="rect">
            <a:avLst/>
          </a:prstGeom>
        </p:spPr>
        <p:txBody>
          <a:bodyPr vert="horz" wrap="square" lIns="0" tIns="16002" rIns="0" bIns="0" rtlCol="0">
            <a:spAutoFit/>
          </a:bodyPr>
          <a:lstStyle/>
          <a:p>
            <a:pPr marL="15240">
              <a:spcBef>
                <a:spcPts val="126"/>
              </a:spcBef>
            </a:pPr>
            <a:r>
              <a:rPr sz="1680" spc="-12" dirty="0">
                <a:solidFill>
                  <a:srgbClr val="FFFFFF"/>
                </a:solidFill>
                <a:latin typeface="Corbel"/>
                <a:cs typeface="Corbel"/>
              </a:rPr>
              <a:t>Cobrança</a:t>
            </a:r>
            <a:endParaRPr sz="1680">
              <a:latin typeface="Corbel"/>
              <a:cs typeface="Corbe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3383585" y="2637890"/>
            <a:ext cx="1768602" cy="496824"/>
            <a:chOff x="2311654" y="2198242"/>
            <a:chExt cx="1473835" cy="414020"/>
          </a:xfrm>
        </p:grpSpPr>
        <p:sp>
          <p:nvSpPr>
            <p:cNvPr id="23" name="object 23"/>
            <p:cNvSpPr/>
            <p:nvPr/>
          </p:nvSpPr>
          <p:spPr>
            <a:xfrm>
              <a:off x="2340229" y="2226817"/>
              <a:ext cx="1416685" cy="356870"/>
            </a:xfrm>
            <a:custGeom>
              <a:avLst/>
              <a:gdLst/>
              <a:ahLst/>
              <a:cxnLst/>
              <a:rect l="l" t="t" r="r" b="b"/>
              <a:pathLst>
                <a:path w="1416685" h="356869">
                  <a:moveTo>
                    <a:pt x="1356995" y="0"/>
                  </a:moveTo>
                  <a:lnTo>
                    <a:pt x="59435" y="0"/>
                  </a:lnTo>
                  <a:lnTo>
                    <a:pt x="36272" y="4679"/>
                  </a:lnTo>
                  <a:lnTo>
                    <a:pt x="17383" y="17430"/>
                  </a:lnTo>
                  <a:lnTo>
                    <a:pt x="4661" y="36325"/>
                  </a:lnTo>
                  <a:lnTo>
                    <a:pt x="0" y="59436"/>
                  </a:lnTo>
                  <a:lnTo>
                    <a:pt x="0" y="297307"/>
                  </a:lnTo>
                  <a:lnTo>
                    <a:pt x="4661" y="320417"/>
                  </a:lnTo>
                  <a:lnTo>
                    <a:pt x="17383" y="339312"/>
                  </a:lnTo>
                  <a:lnTo>
                    <a:pt x="36272" y="352063"/>
                  </a:lnTo>
                  <a:lnTo>
                    <a:pt x="59435" y="356743"/>
                  </a:lnTo>
                  <a:lnTo>
                    <a:pt x="1356995" y="356743"/>
                  </a:lnTo>
                  <a:lnTo>
                    <a:pt x="1380105" y="352063"/>
                  </a:lnTo>
                  <a:lnTo>
                    <a:pt x="1399000" y="339312"/>
                  </a:lnTo>
                  <a:lnTo>
                    <a:pt x="1411751" y="320417"/>
                  </a:lnTo>
                  <a:lnTo>
                    <a:pt x="1416431" y="297307"/>
                  </a:lnTo>
                  <a:lnTo>
                    <a:pt x="1416431" y="59436"/>
                  </a:lnTo>
                  <a:lnTo>
                    <a:pt x="1411751" y="36325"/>
                  </a:lnTo>
                  <a:lnTo>
                    <a:pt x="1399000" y="17430"/>
                  </a:lnTo>
                  <a:lnTo>
                    <a:pt x="1380105" y="4679"/>
                  </a:lnTo>
                  <a:lnTo>
                    <a:pt x="1356995" y="0"/>
                  </a:lnTo>
                  <a:close/>
                </a:path>
              </a:pathLst>
            </a:custGeom>
            <a:solidFill>
              <a:srgbClr val="A61D18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24" name="object 24"/>
            <p:cNvSpPr/>
            <p:nvPr/>
          </p:nvSpPr>
          <p:spPr>
            <a:xfrm>
              <a:off x="2340229" y="2226817"/>
              <a:ext cx="1416685" cy="356870"/>
            </a:xfrm>
            <a:custGeom>
              <a:avLst/>
              <a:gdLst/>
              <a:ahLst/>
              <a:cxnLst/>
              <a:rect l="l" t="t" r="r" b="b"/>
              <a:pathLst>
                <a:path w="1416685" h="356869">
                  <a:moveTo>
                    <a:pt x="0" y="59436"/>
                  </a:moveTo>
                  <a:lnTo>
                    <a:pt x="4661" y="36325"/>
                  </a:lnTo>
                  <a:lnTo>
                    <a:pt x="17383" y="17430"/>
                  </a:lnTo>
                  <a:lnTo>
                    <a:pt x="36272" y="4679"/>
                  </a:lnTo>
                  <a:lnTo>
                    <a:pt x="59435" y="0"/>
                  </a:lnTo>
                  <a:lnTo>
                    <a:pt x="1356995" y="0"/>
                  </a:lnTo>
                  <a:lnTo>
                    <a:pt x="1380105" y="4679"/>
                  </a:lnTo>
                  <a:lnTo>
                    <a:pt x="1399000" y="17430"/>
                  </a:lnTo>
                  <a:lnTo>
                    <a:pt x="1411751" y="36325"/>
                  </a:lnTo>
                  <a:lnTo>
                    <a:pt x="1416431" y="59436"/>
                  </a:lnTo>
                  <a:lnTo>
                    <a:pt x="1416431" y="297307"/>
                  </a:lnTo>
                  <a:lnTo>
                    <a:pt x="1411751" y="320417"/>
                  </a:lnTo>
                  <a:lnTo>
                    <a:pt x="1399000" y="339312"/>
                  </a:lnTo>
                  <a:lnTo>
                    <a:pt x="1380105" y="352063"/>
                  </a:lnTo>
                  <a:lnTo>
                    <a:pt x="1356995" y="356743"/>
                  </a:lnTo>
                  <a:lnTo>
                    <a:pt x="59435" y="356743"/>
                  </a:lnTo>
                  <a:lnTo>
                    <a:pt x="36272" y="352063"/>
                  </a:lnTo>
                  <a:lnTo>
                    <a:pt x="17383" y="339312"/>
                  </a:lnTo>
                  <a:lnTo>
                    <a:pt x="4661" y="320417"/>
                  </a:lnTo>
                  <a:lnTo>
                    <a:pt x="0" y="297307"/>
                  </a:lnTo>
                  <a:lnTo>
                    <a:pt x="0" y="59436"/>
                  </a:lnTo>
                  <a:close/>
                </a:path>
              </a:pathLst>
            </a:custGeom>
            <a:ln w="57150">
              <a:solidFill>
                <a:srgbClr val="A61D18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3577895" y="2728661"/>
            <a:ext cx="1379220" cy="274691"/>
          </a:xfrm>
          <a:prstGeom prst="rect">
            <a:avLst/>
          </a:prstGeom>
        </p:spPr>
        <p:txBody>
          <a:bodyPr vert="horz" wrap="square" lIns="0" tIns="16002" rIns="0" bIns="0" rtlCol="0">
            <a:spAutoFit/>
          </a:bodyPr>
          <a:lstStyle/>
          <a:p>
            <a:pPr marL="15240">
              <a:spcBef>
                <a:spcPts val="126"/>
              </a:spcBef>
            </a:pPr>
            <a:r>
              <a:rPr sz="1680" dirty="0">
                <a:solidFill>
                  <a:srgbClr val="FFFFFF"/>
                </a:solidFill>
                <a:latin typeface="Corbel"/>
                <a:cs typeface="Corbel"/>
              </a:rPr>
              <a:t>Dados</a:t>
            </a:r>
            <a:r>
              <a:rPr sz="1680" spc="-54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680" spc="-12" dirty="0">
                <a:solidFill>
                  <a:srgbClr val="FFFFFF"/>
                </a:solidFill>
                <a:latin typeface="Corbel"/>
                <a:cs typeface="Corbel"/>
              </a:rPr>
              <a:t>pessoais</a:t>
            </a:r>
            <a:endParaRPr sz="1680">
              <a:latin typeface="Corbel"/>
              <a:cs typeface="Corbe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5875020" y="2661665"/>
            <a:ext cx="1147572" cy="496824"/>
            <a:chOff x="4387850" y="2218054"/>
            <a:chExt cx="956310" cy="414020"/>
          </a:xfrm>
        </p:grpSpPr>
        <p:sp>
          <p:nvSpPr>
            <p:cNvPr id="27" name="object 27"/>
            <p:cNvSpPr/>
            <p:nvPr/>
          </p:nvSpPr>
          <p:spPr>
            <a:xfrm>
              <a:off x="4416425" y="2246629"/>
              <a:ext cx="899160" cy="356870"/>
            </a:xfrm>
            <a:custGeom>
              <a:avLst/>
              <a:gdLst/>
              <a:ahLst/>
              <a:cxnLst/>
              <a:rect l="l" t="t" r="r" b="b"/>
              <a:pathLst>
                <a:path w="899160" h="356869">
                  <a:moveTo>
                    <a:pt x="839342" y="0"/>
                  </a:moveTo>
                  <a:lnTo>
                    <a:pt x="59436" y="0"/>
                  </a:lnTo>
                  <a:lnTo>
                    <a:pt x="36325" y="4679"/>
                  </a:lnTo>
                  <a:lnTo>
                    <a:pt x="17430" y="17430"/>
                  </a:lnTo>
                  <a:lnTo>
                    <a:pt x="4679" y="36325"/>
                  </a:lnTo>
                  <a:lnTo>
                    <a:pt x="0" y="59436"/>
                  </a:lnTo>
                  <a:lnTo>
                    <a:pt x="0" y="297307"/>
                  </a:lnTo>
                  <a:lnTo>
                    <a:pt x="4679" y="320417"/>
                  </a:lnTo>
                  <a:lnTo>
                    <a:pt x="17430" y="339312"/>
                  </a:lnTo>
                  <a:lnTo>
                    <a:pt x="36325" y="352063"/>
                  </a:lnTo>
                  <a:lnTo>
                    <a:pt x="59436" y="356743"/>
                  </a:lnTo>
                  <a:lnTo>
                    <a:pt x="839342" y="356743"/>
                  </a:lnTo>
                  <a:lnTo>
                    <a:pt x="862453" y="352063"/>
                  </a:lnTo>
                  <a:lnTo>
                    <a:pt x="881348" y="339312"/>
                  </a:lnTo>
                  <a:lnTo>
                    <a:pt x="894099" y="320417"/>
                  </a:lnTo>
                  <a:lnTo>
                    <a:pt x="898778" y="297307"/>
                  </a:lnTo>
                  <a:lnTo>
                    <a:pt x="898778" y="59436"/>
                  </a:lnTo>
                  <a:lnTo>
                    <a:pt x="894099" y="36325"/>
                  </a:lnTo>
                  <a:lnTo>
                    <a:pt x="881348" y="17430"/>
                  </a:lnTo>
                  <a:lnTo>
                    <a:pt x="862453" y="4679"/>
                  </a:lnTo>
                  <a:lnTo>
                    <a:pt x="839342" y="0"/>
                  </a:lnTo>
                  <a:close/>
                </a:path>
              </a:pathLst>
            </a:custGeom>
            <a:solidFill>
              <a:srgbClr val="A61D18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28" name="object 28"/>
            <p:cNvSpPr/>
            <p:nvPr/>
          </p:nvSpPr>
          <p:spPr>
            <a:xfrm>
              <a:off x="4416425" y="2246629"/>
              <a:ext cx="899160" cy="356870"/>
            </a:xfrm>
            <a:custGeom>
              <a:avLst/>
              <a:gdLst/>
              <a:ahLst/>
              <a:cxnLst/>
              <a:rect l="l" t="t" r="r" b="b"/>
              <a:pathLst>
                <a:path w="899160" h="356869">
                  <a:moveTo>
                    <a:pt x="0" y="59436"/>
                  </a:moveTo>
                  <a:lnTo>
                    <a:pt x="4679" y="36325"/>
                  </a:lnTo>
                  <a:lnTo>
                    <a:pt x="17430" y="17430"/>
                  </a:lnTo>
                  <a:lnTo>
                    <a:pt x="36325" y="4679"/>
                  </a:lnTo>
                  <a:lnTo>
                    <a:pt x="59436" y="0"/>
                  </a:lnTo>
                  <a:lnTo>
                    <a:pt x="839342" y="0"/>
                  </a:lnTo>
                  <a:lnTo>
                    <a:pt x="862453" y="4679"/>
                  </a:lnTo>
                  <a:lnTo>
                    <a:pt x="881348" y="17430"/>
                  </a:lnTo>
                  <a:lnTo>
                    <a:pt x="894099" y="36325"/>
                  </a:lnTo>
                  <a:lnTo>
                    <a:pt x="898778" y="59436"/>
                  </a:lnTo>
                  <a:lnTo>
                    <a:pt x="898778" y="297307"/>
                  </a:lnTo>
                  <a:lnTo>
                    <a:pt x="894099" y="320417"/>
                  </a:lnTo>
                  <a:lnTo>
                    <a:pt x="881348" y="339312"/>
                  </a:lnTo>
                  <a:lnTo>
                    <a:pt x="862453" y="352063"/>
                  </a:lnTo>
                  <a:lnTo>
                    <a:pt x="839342" y="356743"/>
                  </a:lnTo>
                  <a:lnTo>
                    <a:pt x="59436" y="356743"/>
                  </a:lnTo>
                  <a:lnTo>
                    <a:pt x="36325" y="352063"/>
                  </a:lnTo>
                  <a:lnTo>
                    <a:pt x="17430" y="339312"/>
                  </a:lnTo>
                  <a:lnTo>
                    <a:pt x="4679" y="320417"/>
                  </a:lnTo>
                  <a:lnTo>
                    <a:pt x="0" y="297307"/>
                  </a:lnTo>
                  <a:lnTo>
                    <a:pt x="0" y="59436"/>
                  </a:lnTo>
                  <a:close/>
                </a:path>
              </a:pathLst>
            </a:custGeom>
            <a:ln w="57150">
              <a:solidFill>
                <a:srgbClr val="A61D18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6029248" y="2752435"/>
            <a:ext cx="839724" cy="274691"/>
          </a:xfrm>
          <a:prstGeom prst="rect">
            <a:avLst/>
          </a:prstGeom>
        </p:spPr>
        <p:txBody>
          <a:bodyPr vert="horz" wrap="square" lIns="0" tIns="16002" rIns="0" bIns="0" rtlCol="0">
            <a:spAutoFit/>
          </a:bodyPr>
          <a:lstStyle/>
          <a:p>
            <a:pPr marL="15240">
              <a:spcBef>
                <a:spcPts val="126"/>
              </a:spcBef>
            </a:pPr>
            <a:r>
              <a:rPr sz="1680" spc="-12" dirty="0">
                <a:solidFill>
                  <a:srgbClr val="FFFFFF"/>
                </a:solidFill>
                <a:latin typeface="Corbel"/>
                <a:cs typeface="Corbel"/>
              </a:rPr>
              <a:t>Produtos</a:t>
            </a:r>
            <a:endParaRPr sz="1680">
              <a:latin typeface="Corbel"/>
              <a:cs typeface="Corbe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7765847" y="2661665"/>
            <a:ext cx="1857756" cy="496824"/>
            <a:chOff x="5963539" y="2218054"/>
            <a:chExt cx="1548130" cy="414020"/>
          </a:xfrm>
        </p:grpSpPr>
        <p:sp>
          <p:nvSpPr>
            <p:cNvPr id="31" name="object 31"/>
            <p:cNvSpPr/>
            <p:nvPr/>
          </p:nvSpPr>
          <p:spPr>
            <a:xfrm>
              <a:off x="5992114" y="2246629"/>
              <a:ext cx="1490980" cy="356870"/>
            </a:xfrm>
            <a:custGeom>
              <a:avLst/>
              <a:gdLst/>
              <a:ahLst/>
              <a:cxnLst/>
              <a:rect l="l" t="t" r="r" b="b"/>
              <a:pathLst>
                <a:path w="1490979" h="356869">
                  <a:moveTo>
                    <a:pt x="1431036" y="0"/>
                  </a:moveTo>
                  <a:lnTo>
                    <a:pt x="59436" y="0"/>
                  </a:lnTo>
                  <a:lnTo>
                    <a:pt x="36325" y="4679"/>
                  </a:lnTo>
                  <a:lnTo>
                    <a:pt x="17430" y="17430"/>
                  </a:lnTo>
                  <a:lnTo>
                    <a:pt x="4679" y="36325"/>
                  </a:lnTo>
                  <a:lnTo>
                    <a:pt x="0" y="59436"/>
                  </a:lnTo>
                  <a:lnTo>
                    <a:pt x="0" y="297307"/>
                  </a:lnTo>
                  <a:lnTo>
                    <a:pt x="4679" y="320417"/>
                  </a:lnTo>
                  <a:lnTo>
                    <a:pt x="17430" y="339312"/>
                  </a:lnTo>
                  <a:lnTo>
                    <a:pt x="36325" y="352063"/>
                  </a:lnTo>
                  <a:lnTo>
                    <a:pt x="59436" y="356743"/>
                  </a:lnTo>
                  <a:lnTo>
                    <a:pt x="1431036" y="356743"/>
                  </a:lnTo>
                  <a:lnTo>
                    <a:pt x="1454146" y="352063"/>
                  </a:lnTo>
                  <a:lnTo>
                    <a:pt x="1473041" y="339312"/>
                  </a:lnTo>
                  <a:lnTo>
                    <a:pt x="1485792" y="320417"/>
                  </a:lnTo>
                  <a:lnTo>
                    <a:pt x="1490471" y="297307"/>
                  </a:lnTo>
                  <a:lnTo>
                    <a:pt x="1490471" y="59436"/>
                  </a:lnTo>
                  <a:lnTo>
                    <a:pt x="1485792" y="36325"/>
                  </a:lnTo>
                  <a:lnTo>
                    <a:pt x="1473041" y="17430"/>
                  </a:lnTo>
                  <a:lnTo>
                    <a:pt x="1454146" y="4679"/>
                  </a:lnTo>
                  <a:lnTo>
                    <a:pt x="1431036" y="0"/>
                  </a:lnTo>
                  <a:close/>
                </a:path>
              </a:pathLst>
            </a:custGeom>
            <a:solidFill>
              <a:srgbClr val="A61D18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32" name="object 32"/>
            <p:cNvSpPr/>
            <p:nvPr/>
          </p:nvSpPr>
          <p:spPr>
            <a:xfrm>
              <a:off x="5992114" y="2246629"/>
              <a:ext cx="1490980" cy="356870"/>
            </a:xfrm>
            <a:custGeom>
              <a:avLst/>
              <a:gdLst/>
              <a:ahLst/>
              <a:cxnLst/>
              <a:rect l="l" t="t" r="r" b="b"/>
              <a:pathLst>
                <a:path w="1490979" h="356869">
                  <a:moveTo>
                    <a:pt x="0" y="59436"/>
                  </a:moveTo>
                  <a:lnTo>
                    <a:pt x="4679" y="36325"/>
                  </a:lnTo>
                  <a:lnTo>
                    <a:pt x="17430" y="17430"/>
                  </a:lnTo>
                  <a:lnTo>
                    <a:pt x="36325" y="4679"/>
                  </a:lnTo>
                  <a:lnTo>
                    <a:pt x="59436" y="0"/>
                  </a:lnTo>
                  <a:lnTo>
                    <a:pt x="1431036" y="0"/>
                  </a:lnTo>
                  <a:lnTo>
                    <a:pt x="1454146" y="4679"/>
                  </a:lnTo>
                  <a:lnTo>
                    <a:pt x="1473041" y="17430"/>
                  </a:lnTo>
                  <a:lnTo>
                    <a:pt x="1485792" y="36325"/>
                  </a:lnTo>
                  <a:lnTo>
                    <a:pt x="1490471" y="59436"/>
                  </a:lnTo>
                  <a:lnTo>
                    <a:pt x="1490471" y="297307"/>
                  </a:lnTo>
                  <a:lnTo>
                    <a:pt x="1485792" y="320417"/>
                  </a:lnTo>
                  <a:lnTo>
                    <a:pt x="1473041" y="339312"/>
                  </a:lnTo>
                  <a:lnTo>
                    <a:pt x="1454146" y="352063"/>
                  </a:lnTo>
                  <a:lnTo>
                    <a:pt x="1431036" y="356743"/>
                  </a:lnTo>
                  <a:lnTo>
                    <a:pt x="59436" y="356743"/>
                  </a:lnTo>
                  <a:lnTo>
                    <a:pt x="36325" y="352063"/>
                  </a:lnTo>
                  <a:lnTo>
                    <a:pt x="17430" y="339312"/>
                  </a:lnTo>
                  <a:lnTo>
                    <a:pt x="4679" y="320417"/>
                  </a:lnTo>
                  <a:lnTo>
                    <a:pt x="0" y="297307"/>
                  </a:lnTo>
                  <a:lnTo>
                    <a:pt x="0" y="59436"/>
                  </a:lnTo>
                  <a:close/>
                </a:path>
              </a:pathLst>
            </a:custGeom>
            <a:ln w="57150">
              <a:solidFill>
                <a:srgbClr val="A61D18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7939583" y="2752435"/>
            <a:ext cx="1512570" cy="274691"/>
          </a:xfrm>
          <a:prstGeom prst="rect">
            <a:avLst/>
          </a:prstGeom>
        </p:spPr>
        <p:txBody>
          <a:bodyPr vert="horz" wrap="square" lIns="0" tIns="16002" rIns="0" bIns="0" rtlCol="0">
            <a:spAutoFit/>
          </a:bodyPr>
          <a:lstStyle/>
          <a:p>
            <a:pPr marL="15240">
              <a:spcBef>
                <a:spcPts val="126"/>
              </a:spcBef>
            </a:pPr>
            <a:r>
              <a:rPr sz="1680" dirty="0">
                <a:solidFill>
                  <a:srgbClr val="FFFFFF"/>
                </a:solidFill>
                <a:latin typeface="Corbel"/>
                <a:cs typeface="Corbel"/>
              </a:rPr>
              <a:t>Dados</a:t>
            </a:r>
            <a:r>
              <a:rPr sz="1680" spc="-54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680" spc="-12" dirty="0">
                <a:solidFill>
                  <a:srgbClr val="FFFFFF"/>
                </a:solidFill>
                <a:latin typeface="Corbel"/>
                <a:cs typeface="Corbel"/>
              </a:rPr>
              <a:t>adicionais</a:t>
            </a:r>
            <a:endParaRPr sz="1680">
              <a:latin typeface="Corbel"/>
              <a:cs typeface="Corbe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978409" y="3569971"/>
            <a:ext cx="2548890" cy="974882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 marR="6096" indent="144780">
              <a:spcBef>
                <a:spcPts val="114"/>
              </a:spcBef>
              <a:buClr>
                <a:srgbClr val="C00000"/>
              </a:buClr>
              <a:buFont typeface="Calibri Light"/>
              <a:buChar char="•"/>
              <a:tabLst>
                <a:tab pos="160020" algn="l"/>
              </a:tabLst>
            </a:pPr>
            <a:r>
              <a:rPr sz="1560" dirty="0">
                <a:latin typeface="Corbel"/>
                <a:cs typeface="Corbel"/>
              </a:rPr>
              <a:t>Para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começar</a:t>
            </a:r>
            <a:r>
              <a:rPr sz="1560" spc="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</a:t>
            </a:r>
            <a:r>
              <a:rPr sz="1560" spc="-4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cadastro</a:t>
            </a:r>
            <a:r>
              <a:rPr sz="1560" spc="-30" dirty="0">
                <a:latin typeface="Corbel"/>
                <a:cs typeface="Corbel"/>
              </a:rPr>
              <a:t> de </a:t>
            </a:r>
            <a:r>
              <a:rPr sz="1560" dirty="0">
                <a:latin typeface="Corbel"/>
                <a:cs typeface="Corbel"/>
              </a:rPr>
              <a:t>vendas,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você</a:t>
            </a:r>
            <a:r>
              <a:rPr sz="1560" spc="-5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deverá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selecionar </a:t>
            </a:r>
            <a:r>
              <a:rPr sz="1560" dirty="0">
                <a:latin typeface="Corbel"/>
                <a:cs typeface="Corbel"/>
              </a:rPr>
              <a:t>a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opção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“</a:t>
            </a:r>
            <a:r>
              <a:rPr sz="1560" b="1" dirty="0">
                <a:latin typeface="Corbel"/>
                <a:cs typeface="Corbel"/>
              </a:rPr>
              <a:t>Nova</a:t>
            </a:r>
            <a:r>
              <a:rPr sz="1560" b="1" spc="-36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Proposta</a:t>
            </a:r>
            <a:r>
              <a:rPr sz="1560" dirty="0">
                <a:latin typeface="Corbel"/>
                <a:cs typeface="Corbel"/>
              </a:rPr>
              <a:t>”</a:t>
            </a:r>
            <a:r>
              <a:rPr sz="1560" spc="-30" dirty="0">
                <a:latin typeface="Corbel"/>
                <a:cs typeface="Corbel"/>
              </a:rPr>
              <a:t> no </a:t>
            </a:r>
            <a:r>
              <a:rPr sz="1560" b="1" dirty="0">
                <a:latin typeface="Corbel"/>
                <a:cs typeface="Corbel"/>
              </a:rPr>
              <a:t>NET</a:t>
            </a:r>
            <a:r>
              <a:rPr sz="1560" b="1" spc="-78" dirty="0">
                <a:latin typeface="Corbel"/>
                <a:cs typeface="Corbel"/>
              </a:rPr>
              <a:t> </a:t>
            </a:r>
            <a:r>
              <a:rPr sz="1560" b="1" spc="-12" dirty="0">
                <a:latin typeface="Corbel"/>
                <a:cs typeface="Corbel"/>
              </a:rPr>
              <a:t>Sales</a:t>
            </a:r>
            <a:r>
              <a:rPr sz="1560" spc="-12" dirty="0">
                <a:latin typeface="Corbel"/>
                <a:cs typeface="Corbel"/>
              </a:rPr>
              <a:t>.</a:t>
            </a:r>
            <a:endParaRPr sz="1560">
              <a:latin typeface="Corbel"/>
              <a:cs typeface="Corbel"/>
            </a:endParaRPr>
          </a:p>
        </p:txBody>
      </p:sp>
      <p:pic>
        <p:nvPicPr>
          <p:cNvPr id="35" name="object 3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99637" y="3562030"/>
            <a:ext cx="7404964" cy="2754935"/>
          </a:xfrm>
          <a:prstGeom prst="rect">
            <a:avLst/>
          </a:prstGeom>
        </p:spPr>
      </p:pic>
      <p:grpSp>
        <p:nvGrpSpPr>
          <p:cNvPr id="36" name="object 36"/>
          <p:cNvGrpSpPr/>
          <p:nvPr/>
        </p:nvGrpSpPr>
        <p:grpSpPr>
          <a:xfrm>
            <a:off x="3799637" y="502768"/>
            <a:ext cx="7392924" cy="1732026"/>
            <a:chOff x="2658364" y="418973"/>
            <a:chExt cx="6160770" cy="1443355"/>
          </a:xfrm>
        </p:grpSpPr>
        <p:sp>
          <p:nvSpPr>
            <p:cNvPr id="37" name="object 37"/>
            <p:cNvSpPr/>
            <p:nvPr/>
          </p:nvSpPr>
          <p:spPr>
            <a:xfrm>
              <a:off x="2658364" y="1672716"/>
              <a:ext cx="2480310" cy="189865"/>
            </a:xfrm>
            <a:custGeom>
              <a:avLst/>
              <a:gdLst/>
              <a:ahLst/>
              <a:cxnLst/>
              <a:rect l="l" t="t" r="r" b="b"/>
              <a:pathLst>
                <a:path w="2480310" h="189864">
                  <a:moveTo>
                    <a:pt x="349504" y="94869"/>
                  </a:moveTo>
                  <a:lnTo>
                    <a:pt x="254635" y="0"/>
                  </a:lnTo>
                  <a:lnTo>
                    <a:pt x="254635" y="47371"/>
                  </a:lnTo>
                  <a:lnTo>
                    <a:pt x="0" y="47371"/>
                  </a:lnTo>
                  <a:lnTo>
                    <a:pt x="0" y="142240"/>
                  </a:lnTo>
                  <a:lnTo>
                    <a:pt x="254635" y="142240"/>
                  </a:lnTo>
                  <a:lnTo>
                    <a:pt x="254635" y="189611"/>
                  </a:lnTo>
                  <a:lnTo>
                    <a:pt x="349504" y="94869"/>
                  </a:lnTo>
                  <a:close/>
                </a:path>
                <a:path w="2480310" h="189864">
                  <a:moveTo>
                    <a:pt x="2480310" y="94869"/>
                  </a:moveTo>
                  <a:lnTo>
                    <a:pt x="2385441" y="0"/>
                  </a:lnTo>
                  <a:lnTo>
                    <a:pt x="2385441" y="47371"/>
                  </a:lnTo>
                  <a:lnTo>
                    <a:pt x="2130679" y="47371"/>
                  </a:lnTo>
                  <a:lnTo>
                    <a:pt x="2130679" y="142240"/>
                  </a:lnTo>
                  <a:lnTo>
                    <a:pt x="2385441" y="142240"/>
                  </a:lnTo>
                  <a:lnTo>
                    <a:pt x="2385441" y="189611"/>
                  </a:lnTo>
                  <a:lnTo>
                    <a:pt x="2480310" y="94869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38" name="object 38"/>
            <p:cNvSpPr/>
            <p:nvPr/>
          </p:nvSpPr>
          <p:spPr>
            <a:xfrm>
              <a:off x="8520557" y="418973"/>
              <a:ext cx="298450" cy="397510"/>
            </a:xfrm>
            <a:custGeom>
              <a:avLst/>
              <a:gdLst/>
              <a:ahLst/>
              <a:cxnLst/>
              <a:rect l="l" t="t" r="r" b="b"/>
              <a:pathLst>
                <a:path w="298450" h="397509">
                  <a:moveTo>
                    <a:pt x="248539" y="0"/>
                  </a:moveTo>
                  <a:lnTo>
                    <a:pt x="49657" y="0"/>
                  </a:lnTo>
                  <a:lnTo>
                    <a:pt x="30325" y="3903"/>
                  </a:lnTo>
                  <a:lnTo>
                    <a:pt x="14541" y="14557"/>
                  </a:lnTo>
                  <a:lnTo>
                    <a:pt x="3901" y="30378"/>
                  </a:lnTo>
                  <a:lnTo>
                    <a:pt x="0" y="49784"/>
                  </a:lnTo>
                  <a:lnTo>
                    <a:pt x="0" y="347472"/>
                  </a:lnTo>
                  <a:lnTo>
                    <a:pt x="3901" y="366803"/>
                  </a:lnTo>
                  <a:lnTo>
                    <a:pt x="14541" y="382587"/>
                  </a:lnTo>
                  <a:lnTo>
                    <a:pt x="30325" y="393227"/>
                  </a:lnTo>
                  <a:lnTo>
                    <a:pt x="49657" y="397128"/>
                  </a:lnTo>
                  <a:lnTo>
                    <a:pt x="248539" y="397128"/>
                  </a:lnTo>
                  <a:lnTo>
                    <a:pt x="267870" y="393227"/>
                  </a:lnTo>
                  <a:lnTo>
                    <a:pt x="283654" y="382587"/>
                  </a:lnTo>
                  <a:lnTo>
                    <a:pt x="294294" y="366803"/>
                  </a:lnTo>
                  <a:lnTo>
                    <a:pt x="298196" y="347472"/>
                  </a:lnTo>
                  <a:lnTo>
                    <a:pt x="298196" y="49784"/>
                  </a:lnTo>
                  <a:lnTo>
                    <a:pt x="294294" y="30378"/>
                  </a:lnTo>
                  <a:lnTo>
                    <a:pt x="283654" y="14557"/>
                  </a:lnTo>
                  <a:lnTo>
                    <a:pt x="267870" y="3903"/>
                  </a:lnTo>
                  <a:lnTo>
                    <a:pt x="248539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</p:grpSp>
      <p:sp>
        <p:nvSpPr>
          <p:cNvPr id="39" name="object 39"/>
          <p:cNvSpPr/>
          <p:nvPr/>
        </p:nvSpPr>
        <p:spPr>
          <a:xfrm>
            <a:off x="2763013" y="2802332"/>
            <a:ext cx="419862" cy="227838"/>
          </a:xfrm>
          <a:custGeom>
            <a:avLst/>
            <a:gdLst/>
            <a:ahLst/>
            <a:cxnLst/>
            <a:rect l="l" t="t" r="r" b="b"/>
            <a:pathLst>
              <a:path w="349885" h="189864">
                <a:moveTo>
                  <a:pt x="254634" y="0"/>
                </a:moveTo>
                <a:lnTo>
                  <a:pt x="254634" y="47498"/>
                </a:lnTo>
                <a:lnTo>
                  <a:pt x="0" y="47498"/>
                </a:lnTo>
                <a:lnTo>
                  <a:pt x="0" y="142367"/>
                </a:lnTo>
                <a:lnTo>
                  <a:pt x="254634" y="142367"/>
                </a:lnTo>
                <a:lnTo>
                  <a:pt x="254634" y="189737"/>
                </a:lnTo>
                <a:lnTo>
                  <a:pt x="349503" y="94869"/>
                </a:lnTo>
                <a:lnTo>
                  <a:pt x="254634" y="0"/>
                </a:lnTo>
                <a:close/>
              </a:path>
            </a:pathLst>
          </a:custGeom>
          <a:solidFill>
            <a:srgbClr val="414142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40" name="object 40"/>
          <p:cNvSpPr/>
          <p:nvPr/>
        </p:nvSpPr>
        <p:spPr>
          <a:xfrm>
            <a:off x="5326227" y="2795473"/>
            <a:ext cx="419862" cy="227838"/>
          </a:xfrm>
          <a:custGeom>
            <a:avLst/>
            <a:gdLst/>
            <a:ahLst/>
            <a:cxnLst/>
            <a:rect l="l" t="t" r="r" b="b"/>
            <a:pathLst>
              <a:path w="349885" h="189864">
                <a:moveTo>
                  <a:pt x="254635" y="0"/>
                </a:moveTo>
                <a:lnTo>
                  <a:pt x="254635" y="47498"/>
                </a:lnTo>
                <a:lnTo>
                  <a:pt x="0" y="47498"/>
                </a:lnTo>
                <a:lnTo>
                  <a:pt x="0" y="142366"/>
                </a:lnTo>
                <a:lnTo>
                  <a:pt x="254635" y="142366"/>
                </a:lnTo>
                <a:lnTo>
                  <a:pt x="254635" y="189737"/>
                </a:lnTo>
                <a:lnTo>
                  <a:pt x="349503" y="94868"/>
                </a:lnTo>
                <a:lnTo>
                  <a:pt x="254635" y="0"/>
                </a:lnTo>
                <a:close/>
              </a:path>
            </a:pathLst>
          </a:custGeom>
          <a:solidFill>
            <a:srgbClr val="414142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41" name="object 41"/>
          <p:cNvSpPr/>
          <p:nvPr/>
        </p:nvSpPr>
        <p:spPr>
          <a:xfrm>
            <a:off x="7191298" y="2788921"/>
            <a:ext cx="419862" cy="227838"/>
          </a:xfrm>
          <a:custGeom>
            <a:avLst/>
            <a:gdLst/>
            <a:ahLst/>
            <a:cxnLst/>
            <a:rect l="l" t="t" r="r" b="b"/>
            <a:pathLst>
              <a:path w="349885" h="189864">
                <a:moveTo>
                  <a:pt x="254762" y="0"/>
                </a:moveTo>
                <a:lnTo>
                  <a:pt x="254762" y="47371"/>
                </a:lnTo>
                <a:lnTo>
                  <a:pt x="0" y="47371"/>
                </a:lnTo>
                <a:lnTo>
                  <a:pt x="0" y="142239"/>
                </a:lnTo>
                <a:lnTo>
                  <a:pt x="254762" y="142239"/>
                </a:lnTo>
                <a:lnTo>
                  <a:pt x="254762" y="189737"/>
                </a:lnTo>
                <a:lnTo>
                  <a:pt x="349630" y="94869"/>
                </a:lnTo>
                <a:lnTo>
                  <a:pt x="254762" y="0"/>
                </a:lnTo>
                <a:close/>
              </a:path>
            </a:pathLst>
          </a:custGeom>
          <a:solidFill>
            <a:srgbClr val="414142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42" name="object 42"/>
          <p:cNvSpPr/>
          <p:nvPr/>
        </p:nvSpPr>
        <p:spPr>
          <a:xfrm>
            <a:off x="740073" y="2783890"/>
            <a:ext cx="419862" cy="227838"/>
          </a:xfrm>
          <a:custGeom>
            <a:avLst/>
            <a:gdLst/>
            <a:ahLst/>
            <a:cxnLst/>
            <a:rect l="l" t="t" r="r" b="b"/>
            <a:pathLst>
              <a:path w="349884" h="189864">
                <a:moveTo>
                  <a:pt x="254708" y="0"/>
                </a:moveTo>
                <a:lnTo>
                  <a:pt x="254708" y="47370"/>
                </a:lnTo>
                <a:lnTo>
                  <a:pt x="0" y="47370"/>
                </a:lnTo>
                <a:lnTo>
                  <a:pt x="0" y="142239"/>
                </a:lnTo>
                <a:lnTo>
                  <a:pt x="254708" y="142239"/>
                </a:lnTo>
                <a:lnTo>
                  <a:pt x="254708" y="189737"/>
                </a:lnTo>
                <a:lnTo>
                  <a:pt x="349564" y="94868"/>
                </a:lnTo>
                <a:lnTo>
                  <a:pt x="254708" y="0"/>
                </a:lnTo>
                <a:close/>
              </a:path>
            </a:pathLst>
          </a:custGeom>
          <a:solidFill>
            <a:srgbClr val="414142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43" name="object 43"/>
          <p:cNvSpPr txBox="1"/>
          <p:nvPr/>
        </p:nvSpPr>
        <p:spPr>
          <a:xfrm>
            <a:off x="10924945" y="697229"/>
            <a:ext cx="184404" cy="199285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12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10717682" y="92353"/>
            <a:ext cx="589788" cy="589788"/>
            <a:chOff x="8423402" y="76961"/>
            <a:chExt cx="491490" cy="491490"/>
          </a:xfrm>
        </p:grpSpPr>
        <p:sp>
          <p:nvSpPr>
            <p:cNvPr id="45" name="object 45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239141" y="0"/>
                  </a:moveTo>
                  <a:lnTo>
                    <a:pt x="190944" y="4863"/>
                  </a:lnTo>
                  <a:lnTo>
                    <a:pt x="146053" y="18811"/>
                  </a:lnTo>
                  <a:lnTo>
                    <a:pt x="105432" y="40880"/>
                  </a:lnTo>
                  <a:lnTo>
                    <a:pt x="70040" y="70103"/>
                  </a:lnTo>
                  <a:lnTo>
                    <a:pt x="40839" y="105519"/>
                  </a:lnTo>
                  <a:lnTo>
                    <a:pt x="18792" y="146161"/>
                  </a:lnTo>
                  <a:lnTo>
                    <a:pt x="4858" y="191065"/>
                  </a:lnTo>
                  <a:lnTo>
                    <a:pt x="0" y="239267"/>
                  </a:lnTo>
                  <a:lnTo>
                    <a:pt x="4858" y="287470"/>
                  </a:lnTo>
                  <a:lnTo>
                    <a:pt x="18792" y="332374"/>
                  </a:lnTo>
                  <a:lnTo>
                    <a:pt x="40839" y="373016"/>
                  </a:lnTo>
                  <a:lnTo>
                    <a:pt x="70040" y="408432"/>
                  </a:lnTo>
                  <a:lnTo>
                    <a:pt x="105432" y="437655"/>
                  </a:lnTo>
                  <a:lnTo>
                    <a:pt x="146053" y="459724"/>
                  </a:lnTo>
                  <a:lnTo>
                    <a:pt x="190944" y="473672"/>
                  </a:lnTo>
                  <a:lnTo>
                    <a:pt x="239141" y="478536"/>
                  </a:lnTo>
                  <a:lnTo>
                    <a:pt x="287379" y="473672"/>
                  </a:lnTo>
                  <a:lnTo>
                    <a:pt x="332301" y="459724"/>
                  </a:lnTo>
                  <a:lnTo>
                    <a:pt x="372945" y="437655"/>
                  </a:lnTo>
                  <a:lnTo>
                    <a:pt x="408352" y="408432"/>
                  </a:lnTo>
                  <a:lnTo>
                    <a:pt x="437562" y="373016"/>
                  </a:lnTo>
                  <a:lnTo>
                    <a:pt x="459614" y="332374"/>
                  </a:lnTo>
                  <a:lnTo>
                    <a:pt x="473550" y="287470"/>
                  </a:lnTo>
                  <a:lnTo>
                    <a:pt x="478408" y="239267"/>
                  </a:lnTo>
                  <a:lnTo>
                    <a:pt x="473550" y="191065"/>
                  </a:lnTo>
                  <a:lnTo>
                    <a:pt x="459614" y="146161"/>
                  </a:lnTo>
                  <a:lnTo>
                    <a:pt x="437562" y="105519"/>
                  </a:lnTo>
                  <a:lnTo>
                    <a:pt x="408352" y="70103"/>
                  </a:lnTo>
                  <a:lnTo>
                    <a:pt x="372945" y="40880"/>
                  </a:lnTo>
                  <a:lnTo>
                    <a:pt x="332301" y="18811"/>
                  </a:lnTo>
                  <a:lnTo>
                    <a:pt x="287379" y="4863"/>
                  </a:lnTo>
                  <a:lnTo>
                    <a:pt x="239141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46" name="object 46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0" y="239267"/>
                  </a:moveTo>
                  <a:lnTo>
                    <a:pt x="4858" y="191065"/>
                  </a:lnTo>
                  <a:lnTo>
                    <a:pt x="18792" y="146161"/>
                  </a:lnTo>
                  <a:lnTo>
                    <a:pt x="40839" y="105519"/>
                  </a:lnTo>
                  <a:lnTo>
                    <a:pt x="70040" y="70103"/>
                  </a:lnTo>
                  <a:lnTo>
                    <a:pt x="105432" y="40880"/>
                  </a:lnTo>
                  <a:lnTo>
                    <a:pt x="146053" y="18811"/>
                  </a:lnTo>
                  <a:lnTo>
                    <a:pt x="190944" y="4863"/>
                  </a:lnTo>
                  <a:lnTo>
                    <a:pt x="239141" y="0"/>
                  </a:lnTo>
                  <a:lnTo>
                    <a:pt x="287379" y="4863"/>
                  </a:lnTo>
                  <a:lnTo>
                    <a:pt x="332301" y="18811"/>
                  </a:lnTo>
                  <a:lnTo>
                    <a:pt x="372945" y="40880"/>
                  </a:lnTo>
                  <a:lnTo>
                    <a:pt x="408352" y="70103"/>
                  </a:lnTo>
                  <a:lnTo>
                    <a:pt x="437562" y="105519"/>
                  </a:lnTo>
                  <a:lnTo>
                    <a:pt x="459614" y="146161"/>
                  </a:lnTo>
                  <a:lnTo>
                    <a:pt x="473550" y="191065"/>
                  </a:lnTo>
                  <a:lnTo>
                    <a:pt x="478408" y="239267"/>
                  </a:lnTo>
                  <a:lnTo>
                    <a:pt x="473550" y="287470"/>
                  </a:lnTo>
                  <a:lnTo>
                    <a:pt x="459614" y="332374"/>
                  </a:lnTo>
                  <a:lnTo>
                    <a:pt x="437562" y="373016"/>
                  </a:lnTo>
                  <a:lnTo>
                    <a:pt x="408352" y="408432"/>
                  </a:lnTo>
                  <a:lnTo>
                    <a:pt x="372945" y="437655"/>
                  </a:lnTo>
                  <a:lnTo>
                    <a:pt x="332301" y="459724"/>
                  </a:lnTo>
                  <a:lnTo>
                    <a:pt x="287379" y="473672"/>
                  </a:lnTo>
                  <a:lnTo>
                    <a:pt x="239141" y="478536"/>
                  </a:lnTo>
                  <a:lnTo>
                    <a:pt x="190944" y="473672"/>
                  </a:lnTo>
                  <a:lnTo>
                    <a:pt x="146053" y="459724"/>
                  </a:lnTo>
                  <a:lnTo>
                    <a:pt x="105432" y="437655"/>
                  </a:lnTo>
                  <a:lnTo>
                    <a:pt x="70040" y="408432"/>
                  </a:lnTo>
                  <a:lnTo>
                    <a:pt x="40839" y="373016"/>
                  </a:lnTo>
                  <a:lnTo>
                    <a:pt x="18792" y="332374"/>
                  </a:lnTo>
                  <a:lnTo>
                    <a:pt x="4858" y="287470"/>
                  </a:lnTo>
                  <a:lnTo>
                    <a:pt x="0" y="239267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47" name="object 4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67534" y="214070"/>
              <a:ext cx="224050" cy="192048"/>
            </a:xfrm>
            <a:prstGeom prst="rect">
              <a:avLst/>
            </a:prstGeom>
          </p:spPr>
        </p:pic>
      </p:grpSp>
      <p:grpSp>
        <p:nvGrpSpPr>
          <p:cNvPr id="48" name="object 48"/>
          <p:cNvGrpSpPr/>
          <p:nvPr/>
        </p:nvGrpSpPr>
        <p:grpSpPr>
          <a:xfrm>
            <a:off x="10294772" y="2661056"/>
            <a:ext cx="1147572" cy="496824"/>
            <a:chOff x="8070977" y="2217547"/>
            <a:chExt cx="956310" cy="414020"/>
          </a:xfrm>
        </p:grpSpPr>
        <p:sp>
          <p:nvSpPr>
            <p:cNvPr id="49" name="object 49"/>
            <p:cNvSpPr/>
            <p:nvPr/>
          </p:nvSpPr>
          <p:spPr>
            <a:xfrm>
              <a:off x="8099552" y="2246122"/>
              <a:ext cx="899160" cy="356870"/>
            </a:xfrm>
            <a:custGeom>
              <a:avLst/>
              <a:gdLst/>
              <a:ahLst/>
              <a:cxnLst/>
              <a:rect l="l" t="t" r="r" b="b"/>
              <a:pathLst>
                <a:path w="899159" h="356869">
                  <a:moveTo>
                    <a:pt x="839343" y="0"/>
                  </a:moveTo>
                  <a:lnTo>
                    <a:pt x="59436" y="0"/>
                  </a:lnTo>
                  <a:lnTo>
                    <a:pt x="36272" y="4661"/>
                  </a:lnTo>
                  <a:lnTo>
                    <a:pt x="17383" y="17383"/>
                  </a:lnTo>
                  <a:lnTo>
                    <a:pt x="4661" y="36272"/>
                  </a:lnTo>
                  <a:lnTo>
                    <a:pt x="0" y="59436"/>
                  </a:lnTo>
                  <a:lnTo>
                    <a:pt x="0" y="297306"/>
                  </a:lnTo>
                  <a:lnTo>
                    <a:pt x="4661" y="320417"/>
                  </a:lnTo>
                  <a:lnTo>
                    <a:pt x="17383" y="339312"/>
                  </a:lnTo>
                  <a:lnTo>
                    <a:pt x="36272" y="352063"/>
                  </a:lnTo>
                  <a:lnTo>
                    <a:pt x="59436" y="356742"/>
                  </a:lnTo>
                  <a:lnTo>
                    <a:pt x="839343" y="356742"/>
                  </a:lnTo>
                  <a:lnTo>
                    <a:pt x="862453" y="352063"/>
                  </a:lnTo>
                  <a:lnTo>
                    <a:pt x="881348" y="339312"/>
                  </a:lnTo>
                  <a:lnTo>
                    <a:pt x="894099" y="320417"/>
                  </a:lnTo>
                  <a:lnTo>
                    <a:pt x="898778" y="297306"/>
                  </a:lnTo>
                  <a:lnTo>
                    <a:pt x="898778" y="59436"/>
                  </a:lnTo>
                  <a:lnTo>
                    <a:pt x="894099" y="36272"/>
                  </a:lnTo>
                  <a:lnTo>
                    <a:pt x="881348" y="17383"/>
                  </a:lnTo>
                  <a:lnTo>
                    <a:pt x="862453" y="4661"/>
                  </a:lnTo>
                  <a:lnTo>
                    <a:pt x="839343" y="0"/>
                  </a:lnTo>
                  <a:close/>
                </a:path>
              </a:pathLst>
            </a:custGeom>
            <a:solidFill>
              <a:srgbClr val="A61D18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50" name="object 50"/>
            <p:cNvSpPr/>
            <p:nvPr/>
          </p:nvSpPr>
          <p:spPr>
            <a:xfrm>
              <a:off x="8099552" y="2246122"/>
              <a:ext cx="899160" cy="356870"/>
            </a:xfrm>
            <a:custGeom>
              <a:avLst/>
              <a:gdLst/>
              <a:ahLst/>
              <a:cxnLst/>
              <a:rect l="l" t="t" r="r" b="b"/>
              <a:pathLst>
                <a:path w="899159" h="356869">
                  <a:moveTo>
                    <a:pt x="0" y="59436"/>
                  </a:moveTo>
                  <a:lnTo>
                    <a:pt x="4661" y="36272"/>
                  </a:lnTo>
                  <a:lnTo>
                    <a:pt x="17383" y="17383"/>
                  </a:lnTo>
                  <a:lnTo>
                    <a:pt x="36272" y="4661"/>
                  </a:lnTo>
                  <a:lnTo>
                    <a:pt x="59436" y="0"/>
                  </a:lnTo>
                  <a:lnTo>
                    <a:pt x="839343" y="0"/>
                  </a:lnTo>
                  <a:lnTo>
                    <a:pt x="862453" y="4661"/>
                  </a:lnTo>
                  <a:lnTo>
                    <a:pt x="881348" y="17383"/>
                  </a:lnTo>
                  <a:lnTo>
                    <a:pt x="894099" y="36272"/>
                  </a:lnTo>
                  <a:lnTo>
                    <a:pt x="898778" y="59436"/>
                  </a:lnTo>
                  <a:lnTo>
                    <a:pt x="898778" y="297306"/>
                  </a:lnTo>
                  <a:lnTo>
                    <a:pt x="894099" y="320417"/>
                  </a:lnTo>
                  <a:lnTo>
                    <a:pt x="881348" y="339312"/>
                  </a:lnTo>
                  <a:lnTo>
                    <a:pt x="862453" y="352063"/>
                  </a:lnTo>
                  <a:lnTo>
                    <a:pt x="839343" y="356742"/>
                  </a:lnTo>
                  <a:lnTo>
                    <a:pt x="59436" y="356742"/>
                  </a:lnTo>
                  <a:lnTo>
                    <a:pt x="36272" y="352063"/>
                  </a:lnTo>
                  <a:lnTo>
                    <a:pt x="17383" y="339312"/>
                  </a:lnTo>
                  <a:lnTo>
                    <a:pt x="4661" y="320417"/>
                  </a:lnTo>
                  <a:lnTo>
                    <a:pt x="0" y="297306"/>
                  </a:lnTo>
                  <a:lnTo>
                    <a:pt x="0" y="59436"/>
                  </a:lnTo>
                  <a:close/>
                </a:path>
              </a:pathLst>
            </a:custGeom>
            <a:ln w="57150">
              <a:solidFill>
                <a:srgbClr val="A61D18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10495483" y="2752496"/>
            <a:ext cx="747522" cy="274691"/>
          </a:xfrm>
          <a:prstGeom prst="rect">
            <a:avLst/>
          </a:prstGeom>
        </p:spPr>
        <p:txBody>
          <a:bodyPr vert="horz" wrap="square" lIns="0" tIns="16002" rIns="0" bIns="0" rtlCol="0">
            <a:spAutoFit/>
          </a:bodyPr>
          <a:lstStyle/>
          <a:p>
            <a:pPr marL="15240">
              <a:spcBef>
                <a:spcPts val="126"/>
              </a:spcBef>
            </a:pPr>
            <a:r>
              <a:rPr sz="1680" spc="-12" dirty="0">
                <a:solidFill>
                  <a:srgbClr val="FFFFFF"/>
                </a:solidFill>
                <a:latin typeface="Corbel"/>
                <a:cs typeface="Corbel"/>
              </a:rPr>
              <a:t>Resumo</a:t>
            </a:r>
            <a:endParaRPr sz="1680">
              <a:latin typeface="Corbel"/>
              <a:cs typeface="Corbel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9779661" y="2801113"/>
            <a:ext cx="419862" cy="227838"/>
          </a:xfrm>
          <a:custGeom>
            <a:avLst/>
            <a:gdLst/>
            <a:ahLst/>
            <a:cxnLst/>
            <a:rect l="l" t="t" r="r" b="b"/>
            <a:pathLst>
              <a:path w="349884" h="189864">
                <a:moveTo>
                  <a:pt x="254761" y="0"/>
                </a:moveTo>
                <a:lnTo>
                  <a:pt x="254761" y="47370"/>
                </a:lnTo>
                <a:lnTo>
                  <a:pt x="0" y="47370"/>
                </a:lnTo>
                <a:lnTo>
                  <a:pt x="0" y="142239"/>
                </a:lnTo>
                <a:lnTo>
                  <a:pt x="254761" y="142239"/>
                </a:lnTo>
                <a:lnTo>
                  <a:pt x="254761" y="189737"/>
                </a:lnTo>
                <a:lnTo>
                  <a:pt x="349630" y="94868"/>
                </a:lnTo>
                <a:lnTo>
                  <a:pt x="254761" y="0"/>
                </a:lnTo>
                <a:close/>
              </a:path>
            </a:pathLst>
          </a:custGeom>
          <a:solidFill>
            <a:srgbClr val="414142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53" name="object 53"/>
          <p:cNvSpPr txBox="1">
            <a:spLocks noGrp="1"/>
          </p:cNvSpPr>
          <p:nvPr>
            <p:ph type="ftr" sz="quarter" idx="5"/>
          </p:nvPr>
        </p:nvSpPr>
        <p:spPr>
          <a:xfrm>
            <a:off x="609600" y="1"/>
            <a:ext cx="0" cy="8664680"/>
          </a:xfrm>
          <a:prstGeom prst="rect">
            <a:avLst/>
          </a:prstGeom>
        </p:spPr>
        <p:txBody>
          <a:bodyPr vert="horz" wrap="square" lIns="0" tIns="22098" rIns="0" bIns="0" rtlCol="0">
            <a:spAutoFit/>
          </a:bodyPr>
          <a:lstStyle/>
          <a:p>
            <a:pPr marL="15240">
              <a:spcBef>
                <a:spcPts val="174"/>
              </a:spcBef>
            </a:pPr>
            <a:r>
              <a:rPr b="0" spc="-48" dirty="0">
                <a:latin typeface="Lucida Sans Unicode"/>
                <a:cs typeface="Lucida Sans Unicode"/>
              </a:rPr>
              <a:t>ACEITE</a:t>
            </a:r>
            <a:r>
              <a:rPr b="0" spc="-66" dirty="0">
                <a:latin typeface="Lucida Sans Unicode"/>
                <a:cs typeface="Lucida Sans Unicode"/>
              </a:rPr>
              <a:t> </a:t>
            </a:r>
            <a:r>
              <a:rPr b="0" spc="-54" dirty="0">
                <a:latin typeface="Lucida Sans Unicode"/>
                <a:cs typeface="Lucida Sans Unicode"/>
              </a:rPr>
              <a:t>ELETRÔNICO</a:t>
            </a:r>
            <a:r>
              <a:rPr b="0" spc="-60" dirty="0">
                <a:latin typeface="Lucida Sans Unicode"/>
                <a:cs typeface="Lucida Sans Unicode"/>
              </a:rPr>
              <a:t> </a:t>
            </a:r>
            <a:r>
              <a:rPr b="0" dirty="0">
                <a:latin typeface="Lucida Sans Unicode"/>
                <a:cs typeface="Lucida Sans Unicode"/>
              </a:rPr>
              <a:t>|</a:t>
            </a:r>
            <a:r>
              <a:rPr b="0" spc="282" dirty="0">
                <a:latin typeface="Lucida Sans Unicode"/>
                <a:cs typeface="Lucida Sans Unicode"/>
              </a:rPr>
              <a:t> </a:t>
            </a:r>
            <a:r>
              <a:rPr spc="-30" dirty="0">
                <a:latin typeface="Arial"/>
                <a:cs typeface="Arial"/>
              </a:rPr>
              <a:t>MANUAL </a:t>
            </a:r>
            <a:r>
              <a:rPr spc="-48" dirty="0">
                <a:latin typeface="Arial"/>
                <a:cs typeface="Arial"/>
              </a:rPr>
              <a:t>PARA</a:t>
            </a:r>
            <a:r>
              <a:rPr spc="-30" dirty="0">
                <a:latin typeface="Arial"/>
                <a:cs typeface="Arial"/>
              </a:rPr>
              <a:t> </a:t>
            </a:r>
            <a:r>
              <a:rPr spc="-36" dirty="0">
                <a:latin typeface="Arial"/>
                <a:cs typeface="Arial"/>
              </a:rPr>
              <a:t>CADASTRAR </a:t>
            </a:r>
            <a:r>
              <a:rPr spc="-24" dirty="0">
                <a:latin typeface="Arial"/>
                <a:cs typeface="Arial"/>
              </a:rPr>
              <a:t>VENDA</a:t>
            </a:r>
            <a:r>
              <a:rPr spc="-36" dirty="0">
                <a:latin typeface="Arial"/>
                <a:cs typeface="Arial"/>
              </a:rPr>
              <a:t> RESIDENCIAL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9599" y="1"/>
            <a:ext cx="4929378" cy="883158"/>
          </a:xfrm>
          <a:custGeom>
            <a:avLst/>
            <a:gdLst/>
            <a:ahLst/>
            <a:cxnLst/>
            <a:rect l="l" t="t" r="r" b="b"/>
            <a:pathLst>
              <a:path w="4107815" h="735965">
                <a:moveTo>
                  <a:pt x="4107522" y="0"/>
                </a:moveTo>
                <a:lnTo>
                  <a:pt x="0" y="0"/>
                </a:lnTo>
                <a:lnTo>
                  <a:pt x="0" y="510794"/>
                </a:lnTo>
                <a:lnTo>
                  <a:pt x="4570" y="556119"/>
                </a:lnTo>
                <a:lnTo>
                  <a:pt x="17677" y="598336"/>
                </a:lnTo>
                <a:lnTo>
                  <a:pt x="38416" y="636541"/>
                </a:lnTo>
                <a:lnTo>
                  <a:pt x="65882" y="669829"/>
                </a:lnTo>
                <a:lnTo>
                  <a:pt x="99172" y="697295"/>
                </a:lnTo>
                <a:lnTo>
                  <a:pt x="137379" y="718034"/>
                </a:lnTo>
                <a:lnTo>
                  <a:pt x="179600" y="731140"/>
                </a:lnTo>
                <a:lnTo>
                  <a:pt x="224929" y="735711"/>
                </a:lnTo>
                <a:lnTo>
                  <a:pt x="3882605" y="735711"/>
                </a:lnTo>
                <a:lnTo>
                  <a:pt x="3927931" y="731140"/>
                </a:lnTo>
                <a:lnTo>
                  <a:pt x="3970148" y="718034"/>
                </a:lnTo>
                <a:lnTo>
                  <a:pt x="4008353" y="697295"/>
                </a:lnTo>
                <a:lnTo>
                  <a:pt x="4041641" y="669829"/>
                </a:lnTo>
                <a:lnTo>
                  <a:pt x="4069107" y="636541"/>
                </a:lnTo>
                <a:lnTo>
                  <a:pt x="4089846" y="598336"/>
                </a:lnTo>
                <a:lnTo>
                  <a:pt x="4102952" y="556119"/>
                </a:lnTo>
                <a:lnTo>
                  <a:pt x="4107522" y="510794"/>
                </a:lnTo>
                <a:lnTo>
                  <a:pt x="4107522" y="0"/>
                </a:lnTo>
                <a:close/>
              </a:path>
            </a:pathLst>
          </a:custGeom>
          <a:solidFill>
            <a:srgbClr val="A61D18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0" cy="46689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937260">
              <a:lnSpc>
                <a:spcPct val="100000"/>
              </a:lnSpc>
              <a:spcBef>
                <a:spcPts val="120"/>
              </a:spcBef>
            </a:pPr>
            <a:r>
              <a:rPr spc="-12" dirty="0"/>
              <a:t>CADASTRAR</a:t>
            </a:r>
            <a:r>
              <a:rPr spc="-66" dirty="0"/>
              <a:t> </a:t>
            </a:r>
            <a:r>
              <a:rPr spc="-12" dirty="0"/>
              <a:t>VENDA</a:t>
            </a:r>
          </a:p>
        </p:txBody>
      </p:sp>
      <p:sp>
        <p:nvSpPr>
          <p:cNvPr id="4" name="object 4"/>
          <p:cNvSpPr/>
          <p:nvPr/>
        </p:nvSpPr>
        <p:spPr>
          <a:xfrm>
            <a:off x="609600" y="6535094"/>
            <a:ext cx="10972800" cy="323088"/>
          </a:xfrm>
          <a:custGeom>
            <a:avLst/>
            <a:gdLst/>
            <a:ahLst/>
            <a:cxnLst/>
            <a:rect l="l" t="t" r="r" b="b"/>
            <a:pathLst>
              <a:path w="9144000" h="269239">
                <a:moveTo>
                  <a:pt x="9144000" y="0"/>
                </a:moveTo>
                <a:lnTo>
                  <a:pt x="0" y="0"/>
                </a:lnTo>
                <a:lnTo>
                  <a:pt x="0" y="269087"/>
                </a:lnTo>
                <a:lnTo>
                  <a:pt x="9144000" y="269087"/>
                </a:lnTo>
                <a:lnTo>
                  <a:pt x="9144000" y="0"/>
                </a:lnTo>
                <a:close/>
              </a:path>
            </a:pathLst>
          </a:custGeom>
          <a:solidFill>
            <a:srgbClr val="A61D18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5" name="object 5"/>
          <p:cNvSpPr txBox="1"/>
          <p:nvPr/>
        </p:nvSpPr>
        <p:spPr>
          <a:xfrm>
            <a:off x="978408" y="1156960"/>
            <a:ext cx="9845040" cy="494751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41732" indent="-126492">
              <a:spcBef>
                <a:spcPts val="114"/>
              </a:spcBef>
              <a:buClr>
                <a:srgbClr val="C00000"/>
              </a:buClr>
              <a:buFont typeface="Calibri Light"/>
              <a:buChar char="•"/>
              <a:tabLst>
                <a:tab pos="141732" algn="l"/>
              </a:tabLst>
            </a:pPr>
            <a:r>
              <a:rPr sz="1560" spc="-12" dirty="0">
                <a:latin typeface="Corbel"/>
                <a:cs typeface="Corbel"/>
              </a:rPr>
              <a:t>Você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será,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então,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direcionado </a:t>
            </a:r>
            <a:r>
              <a:rPr sz="1560" dirty="0">
                <a:latin typeface="Corbel"/>
                <a:cs typeface="Corbel"/>
              </a:rPr>
              <a:t>para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a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tela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de</a:t>
            </a:r>
            <a:r>
              <a:rPr sz="1560" spc="-6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Dados</a:t>
            </a:r>
            <a:r>
              <a:rPr sz="1560" b="1" spc="-6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Iniciais</a:t>
            </a:r>
            <a:r>
              <a:rPr sz="1560" b="1" spc="-1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e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deverá</a:t>
            </a:r>
            <a:r>
              <a:rPr sz="1560" spc="-1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preencher</a:t>
            </a:r>
            <a:r>
              <a:rPr sz="1560" spc="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os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campos</a:t>
            </a:r>
            <a:r>
              <a:rPr sz="1560" spc="-1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“</a:t>
            </a:r>
            <a:r>
              <a:rPr sz="1560" b="1" dirty="0">
                <a:latin typeface="Corbel"/>
                <a:cs typeface="Corbel"/>
              </a:rPr>
              <a:t>Nome</a:t>
            </a:r>
            <a:r>
              <a:rPr sz="1560" b="1" spc="-30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Prospect</a:t>
            </a:r>
            <a:r>
              <a:rPr sz="1560" dirty="0">
                <a:latin typeface="Corbel"/>
                <a:cs typeface="Corbel"/>
              </a:rPr>
              <a:t>”,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“</a:t>
            </a:r>
            <a:r>
              <a:rPr sz="1560" b="1" spc="-12" dirty="0">
                <a:latin typeface="Corbel"/>
                <a:cs typeface="Corbel"/>
              </a:rPr>
              <a:t>Estado</a:t>
            </a:r>
            <a:r>
              <a:rPr sz="1560" spc="-12" dirty="0">
                <a:latin typeface="Corbel"/>
                <a:cs typeface="Corbel"/>
              </a:rPr>
              <a:t>”,</a:t>
            </a:r>
            <a:endParaRPr sz="1560">
              <a:latin typeface="Corbel"/>
              <a:cs typeface="Corbel"/>
            </a:endParaRPr>
          </a:p>
          <a:p>
            <a:pPr marL="15240">
              <a:spcBef>
                <a:spcPts val="6"/>
              </a:spcBef>
            </a:pPr>
            <a:r>
              <a:rPr sz="1560" dirty="0">
                <a:latin typeface="Corbel"/>
                <a:cs typeface="Corbel"/>
              </a:rPr>
              <a:t>“</a:t>
            </a:r>
            <a:r>
              <a:rPr sz="1560" b="1" dirty="0">
                <a:latin typeface="Corbel"/>
                <a:cs typeface="Corbel"/>
              </a:rPr>
              <a:t>Cidade</a:t>
            </a:r>
            <a:r>
              <a:rPr sz="1560" dirty="0">
                <a:latin typeface="Corbel"/>
                <a:cs typeface="Corbel"/>
              </a:rPr>
              <a:t>”,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“</a:t>
            </a:r>
            <a:r>
              <a:rPr sz="1560" b="1" spc="-12" dirty="0">
                <a:latin typeface="Corbel"/>
                <a:cs typeface="Corbel"/>
              </a:rPr>
              <a:t>Telefone</a:t>
            </a:r>
            <a:r>
              <a:rPr sz="1560" b="1" spc="-30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Principal</a:t>
            </a:r>
            <a:r>
              <a:rPr sz="1560" dirty="0">
                <a:latin typeface="Corbel"/>
                <a:cs typeface="Corbel"/>
              </a:rPr>
              <a:t>”,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“</a:t>
            </a:r>
            <a:r>
              <a:rPr sz="1560" b="1" dirty="0">
                <a:latin typeface="Corbel"/>
                <a:cs typeface="Corbel"/>
              </a:rPr>
              <a:t>Mídia</a:t>
            </a:r>
            <a:r>
              <a:rPr sz="1560" dirty="0">
                <a:latin typeface="Corbel"/>
                <a:cs typeface="Corbel"/>
              </a:rPr>
              <a:t>”</a:t>
            </a:r>
            <a:r>
              <a:rPr sz="1560" spc="-1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e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“</a:t>
            </a:r>
            <a:r>
              <a:rPr sz="1560" b="1" spc="-12" dirty="0">
                <a:latin typeface="Corbel"/>
                <a:cs typeface="Corbel"/>
              </a:rPr>
              <a:t>Origem</a:t>
            </a:r>
            <a:r>
              <a:rPr sz="1560" spc="-12" dirty="0">
                <a:latin typeface="Corbel"/>
                <a:cs typeface="Corbel"/>
              </a:rPr>
              <a:t>”.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Em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seguida,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deverá</a:t>
            </a:r>
            <a:r>
              <a:rPr sz="1560" spc="-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clicar</a:t>
            </a:r>
            <a:r>
              <a:rPr sz="1560" spc="-1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no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botão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“</a:t>
            </a:r>
            <a:r>
              <a:rPr sz="1560" b="1" spc="-12" dirty="0">
                <a:latin typeface="Corbel"/>
                <a:cs typeface="Corbel"/>
              </a:rPr>
              <a:t>Pesquisar</a:t>
            </a:r>
            <a:r>
              <a:rPr sz="1560" b="1" spc="-42" dirty="0">
                <a:latin typeface="Corbel"/>
                <a:cs typeface="Corbel"/>
              </a:rPr>
              <a:t> </a:t>
            </a:r>
            <a:r>
              <a:rPr sz="1560" b="1" spc="-12" dirty="0">
                <a:latin typeface="Corbel"/>
                <a:cs typeface="Corbel"/>
              </a:rPr>
              <a:t>Endereço</a:t>
            </a:r>
            <a:r>
              <a:rPr sz="1560" spc="-12" dirty="0">
                <a:latin typeface="Corbel"/>
                <a:cs typeface="Corbel"/>
              </a:rPr>
              <a:t>”.</a:t>
            </a:r>
            <a:endParaRPr sz="1560">
              <a:latin typeface="Corbel"/>
              <a:cs typeface="Corbe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043757" y="1909221"/>
            <a:ext cx="10203942" cy="4534662"/>
            <a:chOff x="361797" y="1591017"/>
            <a:chExt cx="8503285" cy="3778885"/>
          </a:xfrm>
        </p:grpSpPr>
        <p:pic>
          <p:nvPicPr>
            <p:cNvPr id="7" name="object 7" descr="Interface gráfica do usuário, Texto, Aplicativo, Email  Descrição gerada automaticamente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1797" y="1591017"/>
              <a:ext cx="8503285" cy="377888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08978" y="3112388"/>
              <a:ext cx="3296920" cy="107950"/>
            </a:xfrm>
            <a:custGeom>
              <a:avLst/>
              <a:gdLst/>
              <a:ahLst/>
              <a:cxnLst/>
              <a:rect l="l" t="t" r="r" b="b"/>
              <a:pathLst>
                <a:path w="3296920" h="107950">
                  <a:moveTo>
                    <a:pt x="0" y="12827"/>
                  </a:moveTo>
                  <a:lnTo>
                    <a:pt x="0" y="5715"/>
                  </a:lnTo>
                  <a:lnTo>
                    <a:pt x="5714" y="0"/>
                  </a:lnTo>
                  <a:lnTo>
                    <a:pt x="12763" y="0"/>
                  </a:lnTo>
                  <a:lnTo>
                    <a:pt x="3283927" y="0"/>
                  </a:lnTo>
                  <a:lnTo>
                    <a:pt x="3291039" y="0"/>
                  </a:lnTo>
                  <a:lnTo>
                    <a:pt x="3296754" y="5715"/>
                  </a:lnTo>
                  <a:lnTo>
                    <a:pt x="3296754" y="12827"/>
                  </a:lnTo>
                  <a:lnTo>
                    <a:pt x="3296754" y="94868"/>
                  </a:lnTo>
                  <a:lnTo>
                    <a:pt x="3296754" y="101854"/>
                  </a:lnTo>
                  <a:lnTo>
                    <a:pt x="3291039" y="107568"/>
                  </a:lnTo>
                  <a:lnTo>
                    <a:pt x="3283927" y="107568"/>
                  </a:lnTo>
                  <a:lnTo>
                    <a:pt x="12763" y="107568"/>
                  </a:lnTo>
                  <a:lnTo>
                    <a:pt x="5714" y="107568"/>
                  </a:lnTo>
                  <a:lnTo>
                    <a:pt x="0" y="101854"/>
                  </a:lnTo>
                  <a:lnTo>
                    <a:pt x="0" y="94868"/>
                  </a:lnTo>
                  <a:lnTo>
                    <a:pt x="0" y="12827"/>
                  </a:lnTo>
                  <a:close/>
                </a:path>
              </a:pathLst>
            </a:custGeom>
            <a:ln w="12699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08959" y="2994025"/>
              <a:ext cx="193548" cy="19367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5007558" y="3602828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08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853836" y="3604411"/>
            <a:ext cx="2097786" cy="281940"/>
            <a:chOff x="4370196" y="3003676"/>
            <a:chExt cx="1748155" cy="234950"/>
          </a:xfrm>
        </p:grpSpPr>
        <p:sp>
          <p:nvSpPr>
            <p:cNvPr id="12" name="object 12"/>
            <p:cNvSpPr/>
            <p:nvPr/>
          </p:nvSpPr>
          <p:spPr>
            <a:xfrm>
              <a:off x="4510912" y="3112388"/>
              <a:ext cx="1601470" cy="120014"/>
            </a:xfrm>
            <a:custGeom>
              <a:avLst/>
              <a:gdLst/>
              <a:ahLst/>
              <a:cxnLst/>
              <a:rect l="l" t="t" r="r" b="b"/>
              <a:pathLst>
                <a:path w="1601470" h="120014">
                  <a:moveTo>
                    <a:pt x="0" y="14224"/>
                  </a:moveTo>
                  <a:lnTo>
                    <a:pt x="0" y="6350"/>
                  </a:lnTo>
                  <a:lnTo>
                    <a:pt x="6476" y="0"/>
                  </a:lnTo>
                  <a:lnTo>
                    <a:pt x="14224" y="0"/>
                  </a:lnTo>
                  <a:lnTo>
                    <a:pt x="1586864" y="0"/>
                  </a:lnTo>
                  <a:lnTo>
                    <a:pt x="1594739" y="0"/>
                  </a:lnTo>
                  <a:lnTo>
                    <a:pt x="1601089" y="6350"/>
                  </a:lnTo>
                  <a:lnTo>
                    <a:pt x="1601089" y="14224"/>
                  </a:lnTo>
                  <a:lnTo>
                    <a:pt x="1601089" y="105410"/>
                  </a:lnTo>
                  <a:lnTo>
                    <a:pt x="1601089" y="113284"/>
                  </a:lnTo>
                  <a:lnTo>
                    <a:pt x="1594739" y="119634"/>
                  </a:lnTo>
                  <a:lnTo>
                    <a:pt x="1586864" y="119634"/>
                  </a:lnTo>
                  <a:lnTo>
                    <a:pt x="14224" y="119634"/>
                  </a:lnTo>
                  <a:lnTo>
                    <a:pt x="6476" y="119634"/>
                  </a:lnTo>
                  <a:lnTo>
                    <a:pt x="0" y="113284"/>
                  </a:lnTo>
                  <a:lnTo>
                    <a:pt x="0" y="105410"/>
                  </a:lnTo>
                  <a:lnTo>
                    <a:pt x="0" y="14224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70196" y="3003676"/>
              <a:ext cx="193675" cy="193548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5921350" y="3614927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08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6071006" y="3801009"/>
            <a:ext cx="2934462" cy="240030"/>
            <a:chOff x="4551171" y="3167507"/>
            <a:chExt cx="2445385" cy="200025"/>
          </a:xfrm>
        </p:grpSpPr>
        <p:sp>
          <p:nvSpPr>
            <p:cNvPr id="16" name="object 16"/>
            <p:cNvSpPr/>
            <p:nvPr/>
          </p:nvSpPr>
          <p:spPr>
            <a:xfrm>
              <a:off x="4557521" y="3250692"/>
              <a:ext cx="2287270" cy="107314"/>
            </a:xfrm>
            <a:custGeom>
              <a:avLst/>
              <a:gdLst/>
              <a:ahLst/>
              <a:cxnLst/>
              <a:rect l="l" t="t" r="r" b="b"/>
              <a:pathLst>
                <a:path w="2287270" h="107314">
                  <a:moveTo>
                    <a:pt x="0" y="12700"/>
                  </a:moveTo>
                  <a:lnTo>
                    <a:pt x="0" y="5714"/>
                  </a:lnTo>
                  <a:lnTo>
                    <a:pt x="5714" y="0"/>
                  </a:lnTo>
                  <a:lnTo>
                    <a:pt x="12700" y="0"/>
                  </a:lnTo>
                  <a:lnTo>
                    <a:pt x="2274443" y="0"/>
                  </a:lnTo>
                  <a:lnTo>
                    <a:pt x="2281428" y="0"/>
                  </a:lnTo>
                  <a:lnTo>
                    <a:pt x="2287143" y="5714"/>
                  </a:lnTo>
                  <a:lnTo>
                    <a:pt x="2287143" y="12700"/>
                  </a:lnTo>
                  <a:lnTo>
                    <a:pt x="2287143" y="94487"/>
                  </a:lnTo>
                  <a:lnTo>
                    <a:pt x="2287143" y="101472"/>
                  </a:lnTo>
                  <a:lnTo>
                    <a:pt x="2281428" y="107187"/>
                  </a:lnTo>
                  <a:lnTo>
                    <a:pt x="2274443" y="107187"/>
                  </a:lnTo>
                  <a:lnTo>
                    <a:pt x="12700" y="107187"/>
                  </a:lnTo>
                  <a:lnTo>
                    <a:pt x="5714" y="107187"/>
                  </a:lnTo>
                  <a:lnTo>
                    <a:pt x="0" y="101472"/>
                  </a:lnTo>
                  <a:lnTo>
                    <a:pt x="0" y="94487"/>
                  </a:lnTo>
                  <a:lnTo>
                    <a:pt x="0" y="12700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96150" y="3167507"/>
              <a:ext cx="199898" cy="199898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8836762" y="3815334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08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092754" y="3881170"/>
            <a:ext cx="4226052" cy="252222"/>
            <a:chOff x="402628" y="3234308"/>
            <a:chExt cx="3521710" cy="210185"/>
          </a:xfrm>
        </p:grpSpPr>
        <p:sp>
          <p:nvSpPr>
            <p:cNvPr id="20" name="object 20"/>
            <p:cNvSpPr/>
            <p:nvPr/>
          </p:nvSpPr>
          <p:spPr>
            <a:xfrm>
              <a:off x="408978" y="3240658"/>
              <a:ext cx="3347720" cy="117475"/>
            </a:xfrm>
            <a:custGeom>
              <a:avLst/>
              <a:gdLst/>
              <a:ahLst/>
              <a:cxnLst/>
              <a:rect l="l" t="t" r="r" b="b"/>
              <a:pathLst>
                <a:path w="3347720" h="117475">
                  <a:moveTo>
                    <a:pt x="0" y="13970"/>
                  </a:moveTo>
                  <a:lnTo>
                    <a:pt x="0" y="6223"/>
                  </a:lnTo>
                  <a:lnTo>
                    <a:pt x="6222" y="0"/>
                  </a:lnTo>
                  <a:lnTo>
                    <a:pt x="13919" y="0"/>
                  </a:lnTo>
                  <a:lnTo>
                    <a:pt x="3333457" y="0"/>
                  </a:lnTo>
                  <a:lnTo>
                    <a:pt x="3341204" y="0"/>
                  </a:lnTo>
                  <a:lnTo>
                    <a:pt x="3347427" y="6223"/>
                  </a:lnTo>
                  <a:lnTo>
                    <a:pt x="3347427" y="13970"/>
                  </a:lnTo>
                  <a:lnTo>
                    <a:pt x="3347427" y="103251"/>
                  </a:lnTo>
                  <a:lnTo>
                    <a:pt x="3347427" y="110998"/>
                  </a:lnTo>
                  <a:lnTo>
                    <a:pt x="3341204" y="117221"/>
                  </a:lnTo>
                  <a:lnTo>
                    <a:pt x="3333457" y="117221"/>
                  </a:lnTo>
                  <a:lnTo>
                    <a:pt x="13919" y="117221"/>
                  </a:lnTo>
                  <a:lnTo>
                    <a:pt x="6222" y="117221"/>
                  </a:lnTo>
                  <a:lnTo>
                    <a:pt x="0" y="110998"/>
                  </a:lnTo>
                  <a:lnTo>
                    <a:pt x="0" y="103251"/>
                  </a:lnTo>
                  <a:lnTo>
                    <a:pt x="0" y="13970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30497" y="3250945"/>
              <a:ext cx="193675" cy="193548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5153558" y="3911956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08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8153247" y="5996178"/>
            <a:ext cx="2995422" cy="374904"/>
            <a:chOff x="6286372" y="4996815"/>
            <a:chExt cx="2496185" cy="312420"/>
          </a:xfrm>
        </p:grpSpPr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86372" y="5102745"/>
              <a:ext cx="2495804" cy="205930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7538465" y="5134787"/>
              <a:ext cx="1193165" cy="161290"/>
            </a:xfrm>
            <a:custGeom>
              <a:avLst/>
              <a:gdLst/>
              <a:ahLst/>
              <a:cxnLst/>
              <a:rect l="l" t="t" r="r" b="b"/>
              <a:pathLst>
                <a:path w="1193165" h="161289">
                  <a:moveTo>
                    <a:pt x="0" y="19138"/>
                  </a:moveTo>
                  <a:lnTo>
                    <a:pt x="1514" y="11690"/>
                  </a:lnTo>
                  <a:lnTo>
                    <a:pt x="5635" y="5607"/>
                  </a:lnTo>
                  <a:lnTo>
                    <a:pt x="11733" y="1504"/>
                  </a:lnTo>
                  <a:lnTo>
                    <a:pt x="19176" y="0"/>
                  </a:lnTo>
                  <a:lnTo>
                    <a:pt x="1173733" y="0"/>
                  </a:lnTo>
                  <a:lnTo>
                    <a:pt x="1181230" y="1504"/>
                  </a:lnTo>
                  <a:lnTo>
                    <a:pt x="1187322" y="5607"/>
                  </a:lnTo>
                  <a:lnTo>
                    <a:pt x="1191414" y="11690"/>
                  </a:lnTo>
                  <a:lnTo>
                    <a:pt x="1192910" y="19138"/>
                  </a:lnTo>
                  <a:lnTo>
                    <a:pt x="1192910" y="142062"/>
                  </a:lnTo>
                  <a:lnTo>
                    <a:pt x="1191414" y="149517"/>
                  </a:lnTo>
                  <a:lnTo>
                    <a:pt x="1187322" y="155605"/>
                  </a:lnTo>
                  <a:lnTo>
                    <a:pt x="1181230" y="159709"/>
                  </a:lnTo>
                  <a:lnTo>
                    <a:pt x="1173733" y="161213"/>
                  </a:lnTo>
                  <a:lnTo>
                    <a:pt x="19176" y="161213"/>
                  </a:lnTo>
                  <a:lnTo>
                    <a:pt x="11733" y="159709"/>
                  </a:lnTo>
                  <a:lnTo>
                    <a:pt x="5635" y="155605"/>
                  </a:lnTo>
                  <a:lnTo>
                    <a:pt x="1514" y="149517"/>
                  </a:lnTo>
                  <a:lnTo>
                    <a:pt x="0" y="142062"/>
                  </a:lnTo>
                  <a:lnTo>
                    <a:pt x="0" y="19138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36611" y="4996815"/>
              <a:ext cx="199898" cy="199936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9605162" y="6010655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endParaRPr sz="108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0834267" y="502768"/>
            <a:ext cx="358140" cy="477012"/>
          </a:xfrm>
          <a:custGeom>
            <a:avLst/>
            <a:gdLst/>
            <a:ahLst/>
            <a:cxnLst/>
            <a:rect l="l" t="t" r="r" b="b"/>
            <a:pathLst>
              <a:path w="298450" h="397509">
                <a:moveTo>
                  <a:pt x="248539" y="0"/>
                </a:moveTo>
                <a:lnTo>
                  <a:pt x="49657" y="0"/>
                </a:lnTo>
                <a:lnTo>
                  <a:pt x="30325" y="3903"/>
                </a:lnTo>
                <a:lnTo>
                  <a:pt x="14541" y="14557"/>
                </a:lnTo>
                <a:lnTo>
                  <a:pt x="3901" y="30378"/>
                </a:lnTo>
                <a:lnTo>
                  <a:pt x="0" y="49784"/>
                </a:lnTo>
                <a:lnTo>
                  <a:pt x="0" y="347472"/>
                </a:lnTo>
                <a:lnTo>
                  <a:pt x="3901" y="366803"/>
                </a:lnTo>
                <a:lnTo>
                  <a:pt x="14541" y="382587"/>
                </a:lnTo>
                <a:lnTo>
                  <a:pt x="30325" y="393227"/>
                </a:lnTo>
                <a:lnTo>
                  <a:pt x="49657" y="397128"/>
                </a:lnTo>
                <a:lnTo>
                  <a:pt x="248539" y="397128"/>
                </a:lnTo>
                <a:lnTo>
                  <a:pt x="267870" y="393227"/>
                </a:lnTo>
                <a:lnTo>
                  <a:pt x="283654" y="382587"/>
                </a:lnTo>
                <a:lnTo>
                  <a:pt x="294294" y="366803"/>
                </a:lnTo>
                <a:lnTo>
                  <a:pt x="298196" y="347472"/>
                </a:lnTo>
                <a:lnTo>
                  <a:pt x="298196" y="49784"/>
                </a:lnTo>
                <a:lnTo>
                  <a:pt x="294294" y="30378"/>
                </a:lnTo>
                <a:lnTo>
                  <a:pt x="283654" y="14557"/>
                </a:lnTo>
                <a:lnTo>
                  <a:pt x="267870" y="3903"/>
                </a:lnTo>
                <a:lnTo>
                  <a:pt x="24853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29" name="object 29"/>
          <p:cNvSpPr txBox="1"/>
          <p:nvPr/>
        </p:nvSpPr>
        <p:spPr>
          <a:xfrm>
            <a:off x="10924945" y="697229"/>
            <a:ext cx="184404" cy="199285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13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5850025" y="92354"/>
            <a:ext cx="5457444" cy="4258818"/>
            <a:chOff x="4367021" y="76961"/>
            <a:chExt cx="4547870" cy="3549015"/>
          </a:xfrm>
        </p:grpSpPr>
        <p:sp>
          <p:nvSpPr>
            <p:cNvPr id="31" name="object 31"/>
            <p:cNvSpPr/>
            <p:nvPr/>
          </p:nvSpPr>
          <p:spPr>
            <a:xfrm>
              <a:off x="8429751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239141" y="0"/>
                  </a:moveTo>
                  <a:lnTo>
                    <a:pt x="190944" y="4863"/>
                  </a:lnTo>
                  <a:lnTo>
                    <a:pt x="146053" y="18811"/>
                  </a:lnTo>
                  <a:lnTo>
                    <a:pt x="105432" y="40880"/>
                  </a:lnTo>
                  <a:lnTo>
                    <a:pt x="70040" y="70103"/>
                  </a:lnTo>
                  <a:lnTo>
                    <a:pt x="40839" y="105519"/>
                  </a:lnTo>
                  <a:lnTo>
                    <a:pt x="18792" y="146161"/>
                  </a:lnTo>
                  <a:lnTo>
                    <a:pt x="4858" y="191065"/>
                  </a:lnTo>
                  <a:lnTo>
                    <a:pt x="0" y="239267"/>
                  </a:lnTo>
                  <a:lnTo>
                    <a:pt x="4858" y="287470"/>
                  </a:lnTo>
                  <a:lnTo>
                    <a:pt x="18792" y="332374"/>
                  </a:lnTo>
                  <a:lnTo>
                    <a:pt x="40839" y="373016"/>
                  </a:lnTo>
                  <a:lnTo>
                    <a:pt x="70040" y="408432"/>
                  </a:lnTo>
                  <a:lnTo>
                    <a:pt x="105432" y="437655"/>
                  </a:lnTo>
                  <a:lnTo>
                    <a:pt x="146053" y="459724"/>
                  </a:lnTo>
                  <a:lnTo>
                    <a:pt x="190944" y="473672"/>
                  </a:lnTo>
                  <a:lnTo>
                    <a:pt x="239141" y="478536"/>
                  </a:lnTo>
                  <a:lnTo>
                    <a:pt x="287379" y="473672"/>
                  </a:lnTo>
                  <a:lnTo>
                    <a:pt x="332301" y="459724"/>
                  </a:lnTo>
                  <a:lnTo>
                    <a:pt x="372945" y="437655"/>
                  </a:lnTo>
                  <a:lnTo>
                    <a:pt x="408352" y="408432"/>
                  </a:lnTo>
                  <a:lnTo>
                    <a:pt x="437562" y="373016"/>
                  </a:lnTo>
                  <a:lnTo>
                    <a:pt x="459614" y="332374"/>
                  </a:lnTo>
                  <a:lnTo>
                    <a:pt x="473550" y="287470"/>
                  </a:lnTo>
                  <a:lnTo>
                    <a:pt x="478408" y="239267"/>
                  </a:lnTo>
                  <a:lnTo>
                    <a:pt x="473550" y="191065"/>
                  </a:lnTo>
                  <a:lnTo>
                    <a:pt x="459614" y="146161"/>
                  </a:lnTo>
                  <a:lnTo>
                    <a:pt x="437562" y="105519"/>
                  </a:lnTo>
                  <a:lnTo>
                    <a:pt x="408352" y="70103"/>
                  </a:lnTo>
                  <a:lnTo>
                    <a:pt x="372945" y="40880"/>
                  </a:lnTo>
                  <a:lnTo>
                    <a:pt x="332301" y="18811"/>
                  </a:lnTo>
                  <a:lnTo>
                    <a:pt x="287379" y="4863"/>
                  </a:lnTo>
                  <a:lnTo>
                    <a:pt x="239141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32" name="object 32"/>
            <p:cNvSpPr/>
            <p:nvPr/>
          </p:nvSpPr>
          <p:spPr>
            <a:xfrm>
              <a:off x="8429751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0" y="239267"/>
                  </a:moveTo>
                  <a:lnTo>
                    <a:pt x="4858" y="191065"/>
                  </a:lnTo>
                  <a:lnTo>
                    <a:pt x="18792" y="146161"/>
                  </a:lnTo>
                  <a:lnTo>
                    <a:pt x="40839" y="105519"/>
                  </a:lnTo>
                  <a:lnTo>
                    <a:pt x="70040" y="70103"/>
                  </a:lnTo>
                  <a:lnTo>
                    <a:pt x="105432" y="40880"/>
                  </a:lnTo>
                  <a:lnTo>
                    <a:pt x="146053" y="18811"/>
                  </a:lnTo>
                  <a:lnTo>
                    <a:pt x="190944" y="4863"/>
                  </a:lnTo>
                  <a:lnTo>
                    <a:pt x="239141" y="0"/>
                  </a:lnTo>
                  <a:lnTo>
                    <a:pt x="287379" y="4863"/>
                  </a:lnTo>
                  <a:lnTo>
                    <a:pt x="332301" y="18811"/>
                  </a:lnTo>
                  <a:lnTo>
                    <a:pt x="372945" y="40880"/>
                  </a:lnTo>
                  <a:lnTo>
                    <a:pt x="408352" y="70103"/>
                  </a:lnTo>
                  <a:lnTo>
                    <a:pt x="437562" y="105519"/>
                  </a:lnTo>
                  <a:lnTo>
                    <a:pt x="459614" y="146161"/>
                  </a:lnTo>
                  <a:lnTo>
                    <a:pt x="473550" y="191065"/>
                  </a:lnTo>
                  <a:lnTo>
                    <a:pt x="478408" y="239267"/>
                  </a:lnTo>
                  <a:lnTo>
                    <a:pt x="473550" y="287470"/>
                  </a:lnTo>
                  <a:lnTo>
                    <a:pt x="459614" y="332374"/>
                  </a:lnTo>
                  <a:lnTo>
                    <a:pt x="437562" y="373016"/>
                  </a:lnTo>
                  <a:lnTo>
                    <a:pt x="408352" y="408432"/>
                  </a:lnTo>
                  <a:lnTo>
                    <a:pt x="372945" y="437655"/>
                  </a:lnTo>
                  <a:lnTo>
                    <a:pt x="332301" y="459724"/>
                  </a:lnTo>
                  <a:lnTo>
                    <a:pt x="287379" y="473672"/>
                  </a:lnTo>
                  <a:lnTo>
                    <a:pt x="239141" y="478536"/>
                  </a:lnTo>
                  <a:lnTo>
                    <a:pt x="190944" y="473672"/>
                  </a:lnTo>
                  <a:lnTo>
                    <a:pt x="146053" y="459724"/>
                  </a:lnTo>
                  <a:lnTo>
                    <a:pt x="105432" y="437655"/>
                  </a:lnTo>
                  <a:lnTo>
                    <a:pt x="70040" y="408432"/>
                  </a:lnTo>
                  <a:lnTo>
                    <a:pt x="40839" y="373016"/>
                  </a:lnTo>
                  <a:lnTo>
                    <a:pt x="18792" y="332374"/>
                  </a:lnTo>
                  <a:lnTo>
                    <a:pt x="4858" y="287470"/>
                  </a:lnTo>
                  <a:lnTo>
                    <a:pt x="0" y="239267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567534" y="214070"/>
              <a:ext cx="224050" cy="192048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4501768" y="3512058"/>
              <a:ext cx="3061970" cy="107314"/>
            </a:xfrm>
            <a:custGeom>
              <a:avLst/>
              <a:gdLst/>
              <a:ahLst/>
              <a:cxnLst/>
              <a:rect l="l" t="t" r="r" b="b"/>
              <a:pathLst>
                <a:path w="3061970" h="107314">
                  <a:moveTo>
                    <a:pt x="0" y="12700"/>
                  </a:moveTo>
                  <a:lnTo>
                    <a:pt x="0" y="5715"/>
                  </a:lnTo>
                  <a:lnTo>
                    <a:pt x="5714" y="0"/>
                  </a:lnTo>
                  <a:lnTo>
                    <a:pt x="12826" y="0"/>
                  </a:lnTo>
                  <a:lnTo>
                    <a:pt x="3048888" y="0"/>
                  </a:lnTo>
                  <a:lnTo>
                    <a:pt x="3055874" y="0"/>
                  </a:lnTo>
                  <a:lnTo>
                    <a:pt x="3061588" y="5715"/>
                  </a:lnTo>
                  <a:lnTo>
                    <a:pt x="3061588" y="12700"/>
                  </a:lnTo>
                  <a:lnTo>
                    <a:pt x="3061588" y="94488"/>
                  </a:lnTo>
                  <a:lnTo>
                    <a:pt x="3061588" y="101473"/>
                  </a:lnTo>
                  <a:lnTo>
                    <a:pt x="3055874" y="107188"/>
                  </a:lnTo>
                  <a:lnTo>
                    <a:pt x="3048888" y="107188"/>
                  </a:lnTo>
                  <a:lnTo>
                    <a:pt x="12826" y="107188"/>
                  </a:lnTo>
                  <a:lnTo>
                    <a:pt x="5714" y="107188"/>
                  </a:lnTo>
                  <a:lnTo>
                    <a:pt x="0" y="101473"/>
                  </a:lnTo>
                  <a:lnTo>
                    <a:pt x="0" y="94488"/>
                  </a:lnTo>
                  <a:lnTo>
                    <a:pt x="0" y="12700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35" name="object 3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367021" y="3414521"/>
              <a:ext cx="200025" cy="199897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5921350" y="4112057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1080">
              <a:latin typeface="Calibri"/>
              <a:cs typeface="Calibri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1082055" y="4144366"/>
            <a:ext cx="3601974" cy="232410"/>
            <a:chOff x="393712" y="3453638"/>
            <a:chExt cx="3001645" cy="193675"/>
          </a:xfrm>
        </p:grpSpPr>
        <p:sp>
          <p:nvSpPr>
            <p:cNvPr id="38" name="object 38"/>
            <p:cNvSpPr/>
            <p:nvPr/>
          </p:nvSpPr>
          <p:spPr>
            <a:xfrm>
              <a:off x="400062" y="3520059"/>
              <a:ext cx="2860675" cy="93345"/>
            </a:xfrm>
            <a:custGeom>
              <a:avLst/>
              <a:gdLst/>
              <a:ahLst/>
              <a:cxnLst/>
              <a:rect l="l" t="t" r="r" b="b"/>
              <a:pathLst>
                <a:path w="2860675" h="93345">
                  <a:moveTo>
                    <a:pt x="0" y="11049"/>
                  </a:moveTo>
                  <a:lnTo>
                    <a:pt x="0" y="4953"/>
                  </a:lnTo>
                  <a:lnTo>
                    <a:pt x="4927" y="0"/>
                  </a:lnTo>
                  <a:lnTo>
                    <a:pt x="11010" y="0"/>
                  </a:lnTo>
                  <a:lnTo>
                    <a:pt x="2849105" y="0"/>
                  </a:lnTo>
                  <a:lnTo>
                    <a:pt x="2855201" y="0"/>
                  </a:lnTo>
                  <a:lnTo>
                    <a:pt x="2860154" y="4953"/>
                  </a:lnTo>
                  <a:lnTo>
                    <a:pt x="2860154" y="11049"/>
                  </a:lnTo>
                  <a:lnTo>
                    <a:pt x="2860154" y="81788"/>
                  </a:lnTo>
                  <a:lnTo>
                    <a:pt x="2860154" y="87884"/>
                  </a:lnTo>
                  <a:lnTo>
                    <a:pt x="2855201" y="92837"/>
                  </a:lnTo>
                  <a:lnTo>
                    <a:pt x="2849105" y="92837"/>
                  </a:lnTo>
                  <a:lnTo>
                    <a:pt x="11010" y="92837"/>
                  </a:lnTo>
                  <a:lnTo>
                    <a:pt x="4927" y="92837"/>
                  </a:lnTo>
                  <a:lnTo>
                    <a:pt x="0" y="87884"/>
                  </a:lnTo>
                  <a:lnTo>
                    <a:pt x="0" y="81788"/>
                  </a:lnTo>
                  <a:lnTo>
                    <a:pt x="0" y="11049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39" name="object 3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01669" y="3453638"/>
              <a:ext cx="193547" cy="193548"/>
            </a:xfrm>
            <a:prstGeom prst="rect">
              <a:avLst/>
            </a:prstGeom>
          </p:spPr>
        </p:pic>
      </p:grpSp>
      <p:sp>
        <p:nvSpPr>
          <p:cNvPr id="40" name="object 40"/>
          <p:cNvSpPr txBox="1"/>
          <p:nvPr/>
        </p:nvSpPr>
        <p:spPr>
          <a:xfrm>
            <a:off x="4518964" y="4155185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1080">
              <a:latin typeface="Calibri"/>
              <a:cs typeface="Calibri"/>
            </a:endParaRPr>
          </a:p>
        </p:txBody>
      </p:sp>
      <p:sp>
        <p:nvSpPr>
          <p:cNvPr id="41" name="object 41"/>
          <p:cNvSpPr txBox="1">
            <a:spLocks noGrp="1"/>
          </p:cNvSpPr>
          <p:nvPr>
            <p:ph type="ftr" sz="quarter" idx="5"/>
          </p:nvPr>
        </p:nvSpPr>
        <p:spPr>
          <a:xfrm>
            <a:off x="609600" y="1"/>
            <a:ext cx="0" cy="8664680"/>
          </a:xfrm>
          <a:prstGeom prst="rect">
            <a:avLst/>
          </a:prstGeom>
        </p:spPr>
        <p:txBody>
          <a:bodyPr vert="horz" wrap="square" lIns="0" tIns="22098" rIns="0" bIns="0" rtlCol="0">
            <a:spAutoFit/>
          </a:bodyPr>
          <a:lstStyle/>
          <a:p>
            <a:pPr marL="15240">
              <a:spcBef>
                <a:spcPts val="174"/>
              </a:spcBef>
            </a:pPr>
            <a:r>
              <a:rPr b="0" spc="-48" dirty="0">
                <a:latin typeface="Lucida Sans Unicode"/>
                <a:cs typeface="Lucida Sans Unicode"/>
              </a:rPr>
              <a:t>ACEITE</a:t>
            </a:r>
            <a:r>
              <a:rPr b="0" spc="-66" dirty="0">
                <a:latin typeface="Lucida Sans Unicode"/>
                <a:cs typeface="Lucida Sans Unicode"/>
              </a:rPr>
              <a:t> </a:t>
            </a:r>
            <a:r>
              <a:rPr b="0" spc="-54" dirty="0">
                <a:latin typeface="Lucida Sans Unicode"/>
                <a:cs typeface="Lucida Sans Unicode"/>
              </a:rPr>
              <a:t>ELETRÔNICO</a:t>
            </a:r>
            <a:r>
              <a:rPr b="0" spc="-60" dirty="0">
                <a:latin typeface="Lucida Sans Unicode"/>
                <a:cs typeface="Lucida Sans Unicode"/>
              </a:rPr>
              <a:t> </a:t>
            </a:r>
            <a:r>
              <a:rPr b="0" dirty="0">
                <a:latin typeface="Lucida Sans Unicode"/>
                <a:cs typeface="Lucida Sans Unicode"/>
              </a:rPr>
              <a:t>|</a:t>
            </a:r>
            <a:r>
              <a:rPr b="0" spc="282" dirty="0">
                <a:latin typeface="Lucida Sans Unicode"/>
                <a:cs typeface="Lucida Sans Unicode"/>
              </a:rPr>
              <a:t> </a:t>
            </a:r>
            <a:r>
              <a:rPr spc="-30" dirty="0">
                <a:latin typeface="Arial"/>
                <a:cs typeface="Arial"/>
              </a:rPr>
              <a:t>MANUAL </a:t>
            </a:r>
            <a:r>
              <a:rPr spc="-48" dirty="0">
                <a:latin typeface="Arial"/>
                <a:cs typeface="Arial"/>
              </a:rPr>
              <a:t>PARA</a:t>
            </a:r>
            <a:r>
              <a:rPr spc="-30" dirty="0">
                <a:latin typeface="Arial"/>
                <a:cs typeface="Arial"/>
              </a:rPr>
              <a:t> </a:t>
            </a:r>
            <a:r>
              <a:rPr spc="-36" dirty="0">
                <a:latin typeface="Arial"/>
                <a:cs typeface="Arial"/>
              </a:rPr>
              <a:t>CADASTRAR </a:t>
            </a:r>
            <a:r>
              <a:rPr spc="-24" dirty="0">
                <a:latin typeface="Arial"/>
                <a:cs typeface="Arial"/>
              </a:rPr>
              <a:t>VENDA</a:t>
            </a:r>
            <a:r>
              <a:rPr spc="-36" dirty="0">
                <a:latin typeface="Arial"/>
                <a:cs typeface="Arial"/>
              </a:rPr>
              <a:t> RESIDENCIAL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14181" y="2310765"/>
            <a:ext cx="10529316" cy="4210050"/>
            <a:chOff x="170484" y="1925637"/>
            <a:chExt cx="8774430" cy="3508375"/>
          </a:xfrm>
        </p:grpSpPr>
        <p:pic>
          <p:nvPicPr>
            <p:cNvPr id="3" name="object 3" descr="Tela de computador com texto preto sobre fundo branco  Descrição gerada automaticamente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0484" y="1925637"/>
              <a:ext cx="8774049" cy="350824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42354" y="3951477"/>
              <a:ext cx="4973320" cy="80645"/>
            </a:xfrm>
            <a:custGeom>
              <a:avLst/>
              <a:gdLst/>
              <a:ahLst/>
              <a:cxnLst/>
              <a:rect l="l" t="t" r="r" b="b"/>
              <a:pathLst>
                <a:path w="4973320" h="80645">
                  <a:moveTo>
                    <a:pt x="0" y="9525"/>
                  </a:moveTo>
                  <a:lnTo>
                    <a:pt x="0" y="4318"/>
                  </a:lnTo>
                  <a:lnTo>
                    <a:pt x="4279" y="0"/>
                  </a:lnTo>
                  <a:lnTo>
                    <a:pt x="9550" y="0"/>
                  </a:lnTo>
                  <a:lnTo>
                    <a:pt x="4963248" y="0"/>
                  </a:lnTo>
                  <a:lnTo>
                    <a:pt x="4968455" y="0"/>
                  </a:lnTo>
                  <a:lnTo>
                    <a:pt x="4972773" y="4318"/>
                  </a:lnTo>
                  <a:lnTo>
                    <a:pt x="4972773" y="9525"/>
                  </a:lnTo>
                  <a:lnTo>
                    <a:pt x="4972773" y="70739"/>
                  </a:lnTo>
                  <a:lnTo>
                    <a:pt x="4972773" y="76073"/>
                  </a:lnTo>
                  <a:lnTo>
                    <a:pt x="4968455" y="80391"/>
                  </a:lnTo>
                  <a:lnTo>
                    <a:pt x="4963248" y="80391"/>
                  </a:lnTo>
                  <a:lnTo>
                    <a:pt x="9550" y="80391"/>
                  </a:lnTo>
                  <a:lnTo>
                    <a:pt x="4279" y="80391"/>
                  </a:lnTo>
                  <a:lnTo>
                    <a:pt x="0" y="76073"/>
                  </a:lnTo>
                  <a:lnTo>
                    <a:pt x="0" y="70739"/>
                  </a:lnTo>
                  <a:lnTo>
                    <a:pt x="0" y="9525"/>
                  </a:lnTo>
                  <a:close/>
                </a:path>
              </a:pathLst>
            </a:custGeom>
            <a:ln w="12699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99685" y="3894835"/>
              <a:ext cx="193675" cy="19354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900425" y="4684775"/>
            <a:ext cx="5981700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r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08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278885" y="5497676"/>
            <a:ext cx="1836420" cy="315468"/>
            <a:chOff x="2224404" y="4581397"/>
            <a:chExt cx="1530350" cy="262890"/>
          </a:xfrm>
        </p:grpSpPr>
        <p:sp>
          <p:nvSpPr>
            <p:cNvPr id="8" name="object 8"/>
            <p:cNvSpPr/>
            <p:nvPr/>
          </p:nvSpPr>
          <p:spPr>
            <a:xfrm>
              <a:off x="2230754" y="4697183"/>
              <a:ext cx="1426845" cy="140970"/>
            </a:xfrm>
            <a:custGeom>
              <a:avLst/>
              <a:gdLst/>
              <a:ahLst/>
              <a:cxnLst/>
              <a:rect l="l" t="t" r="r" b="b"/>
              <a:pathLst>
                <a:path w="1426845" h="140970">
                  <a:moveTo>
                    <a:pt x="0" y="16700"/>
                  </a:moveTo>
                  <a:lnTo>
                    <a:pt x="0" y="7480"/>
                  </a:lnTo>
                  <a:lnTo>
                    <a:pt x="7493" y="0"/>
                  </a:lnTo>
                  <a:lnTo>
                    <a:pt x="16637" y="0"/>
                  </a:lnTo>
                  <a:lnTo>
                    <a:pt x="1410081" y="0"/>
                  </a:lnTo>
                  <a:lnTo>
                    <a:pt x="1419352" y="0"/>
                  </a:lnTo>
                  <a:lnTo>
                    <a:pt x="1426845" y="7480"/>
                  </a:lnTo>
                  <a:lnTo>
                    <a:pt x="1426845" y="16700"/>
                  </a:lnTo>
                  <a:lnTo>
                    <a:pt x="1426845" y="123964"/>
                  </a:lnTo>
                  <a:lnTo>
                    <a:pt x="1426845" y="133184"/>
                  </a:lnTo>
                  <a:lnTo>
                    <a:pt x="1419352" y="140665"/>
                  </a:lnTo>
                  <a:lnTo>
                    <a:pt x="1410081" y="140665"/>
                  </a:lnTo>
                  <a:lnTo>
                    <a:pt x="16637" y="140665"/>
                  </a:lnTo>
                  <a:lnTo>
                    <a:pt x="7493" y="140665"/>
                  </a:lnTo>
                  <a:lnTo>
                    <a:pt x="0" y="133184"/>
                  </a:lnTo>
                  <a:lnTo>
                    <a:pt x="0" y="123964"/>
                  </a:lnTo>
                  <a:lnTo>
                    <a:pt x="0" y="16700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60825" y="4581397"/>
              <a:ext cx="193548" cy="193586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949800" y="5508833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08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500513" y="5251398"/>
            <a:ext cx="474572" cy="316656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0568634" y="5262311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108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609600" y="1"/>
            <a:ext cx="10972800" cy="2017014"/>
            <a:chOff x="0" y="0"/>
            <a:chExt cx="9144000" cy="1680845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9144000" cy="168059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49999" y="0"/>
              <a:ext cx="4107815" cy="735965"/>
            </a:xfrm>
            <a:custGeom>
              <a:avLst/>
              <a:gdLst/>
              <a:ahLst/>
              <a:cxnLst/>
              <a:rect l="l" t="t" r="r" b="b"/>
              <a:pathLst>
                <a:path w="4107815" h="735965">
                  <a:moveTo>
                    <a:pt x="4107522" y="0"/>
                  </a:moveTo>
                  <a:lnTo>
                    <a:pt x="0" y="0"/>
                  </a:lnTo>
                  <a:lnTo>
                    <a:pt x="0" y="510794"/>
                  </a:lnTo>
                  <a:lnTo>
                    <a:pt x="4570" y="556119"/>
                  </a:lnTo>
                  <a:lnTo>
                    <a:pt x="17677" y="598336"/>
                  </a:lnTo>
                  <a:lnTo>
                    <a:pt x="38416" y="636541"/>
                  </a:lnTo>
                  <a:lnTo>
                    <a:pt x="65882" y="669829"/>
                  </a:lnTo>
                  <a:lnTo>
                    <a:pt x="99172" y="697295"/>
                  </a:lnTo>
                  <a:lnTo>
                    <a:pt x="137379" y="718034"/>
                  </a:lnTo>
                  <a:lnTo>
                    <a:pt x="179600" y="731140"/>
                  </a:lnTo>
                  <a:lnTo>
                    <a:pt x="224929" y="735711"/>
                  </a:lnTo>
                  <a:lnTo>
                    <a:pt x="3882605" y="735711"/>
                  </a:lnTo>
                  <a:lnTo>
                    <a:pt x="3927931" y="731140"/>
                  </a:lnTo>
                  <a:lnTo>
                    <a:pt x="3970148" y="718034"/>
                  </a:lnTo>
                  <a:lnTo>
                    <a:pt x="4008353" y="697295"/>
                  </a:lnTo>
                  <a:lnTo>
                    <a:pt x="4041641" y="669829"/>
                  </a:lnTo>
                  <a:lnTo>
                    <a:pt x="4069107" y="636541"/>
                  </a:lnTo>
                  <a:lnTo>
                    <a:pt x="4089846" y="598336"/>
                  </a:lnTo>
                  <a:lnTo>
                    <a:pt x="4102952" y="556119"/>
                  </a:lnTo>
                  <a:lnTo>
                    <a:pt x="4107522" y="510794"/>
                  </a:lnTo>
                  <a:lnTo>
                    <a:pt x="4107522" y="0"/>
                  </a:lnTo>
                  <a:close/>
                </a:path>
              </a:pathLst>
            </a:custGeom>
            <a:solidFill>
              <a:srgbClr val="A61D18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</p:grpSp>
      <p:sp>
        <p:nvSpPr>
          <p:cNvPr id="16" name="object 16" descr="$PPTXTitle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0" cy="46689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937260">
              <a:lnSpc>
                <a:spcPct val="100000"/>
              </a:lnSpc>
              <a:spcBef>
                <a:spcPts val="120"/>
              </a:spcBef>
            </a:pPr>
            <a:r>
              <a:rPr spc="-12" dirty="0"/>
              <a:t>CADASTRAR</a:t>
            </a:r>
            <a:r>
              <a:rPr spc="-66" dirty="0"/>
              <a:t> </a:t>
            </a:r>
            <a:r>
              <a:rPr spc="-12" dirty="0"/>
              <a:t>VENDA</a:t>
            </a:r>
          </a:p>
        </p:txBody>
      </p:sp>
      <p:grpSp>
        <p:nvGrpSpPr>
          <p:cNvPr id="17" name="object 17"/>
          <p:cNvGrpSpPr/>
          <p:nvPr/>
        </p:nvGrpSpPr>
        <p:grpSpPr>
          <a:xfrm>
            <a:off x="609600" y="4301643"/>
            <a:ext cx="10972800" cy="2556510"/>
            <a:chOff x="0" y="3584702"/>
            <a:chExt cx="9144000" cy="2130425"/>
          </a:xfrm>
        </p:grpSpPr>
        <p:sp>
          <p:nvSpPr>
            <p:cNvPr id="18" name="object 18"/>
            <p:cNvSpPr/>
            <p:nvPr/>
          </p:nvSpPr>
          <p:spPr>
            <a:xfrm>
              <a:off x="0" y="5445912"/>
              <a:ext cx="9144000" cy="269240"/>
            </a:xfrm>
            <a:custGeom>
              <a:avLst/>
              <a:gdLst/>
              <a:ahLst/>
              <a:cxnLst/>
              <a:rect l="l" t="t" r="r" b="b"/>
              <a:pathLst>
                <a:path w="9144000" h="269239">
                  <a:moveTo>
                    <a:pt x="9144000" y="0"/>
                  </a:moveTo>
                  <a:lnTo>
                    <a:pt x="0" y="0"/>
                  </a:lnTo>
                  <a:lnTo>
                    <a:pt x="0" y="269087"/>
                  </a:lnTo>
                  <a:lnTo>
                    <a:pt x="9144000" y="269087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A61D18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19" name="object 19"/>
            <p:cNvSpPr/>
            <p:nvPr/>
          </p:nvSpPr>
          <p:spPr>
            <a:xfrm>
              <a:off x="2627629" y="3665855"/>
              <a:ext cx="1120775" cy="132080"/>
            </a:xfrm>
            <a:custGeom>
              <a:avLst/>
              <a:gdLst/>
              <a:ahLst/>
              <a:cxnLst/>
              <a:rect l="l" t="t" r="r" b="b"/>
              <a:pathLst>
                <a:path w="1120775" h="132079">
                  <a:moveTo>
                    <a:pt x="0" y="15748"/>
                  </a:moveTo>
                  <a:lnTo>
                    <a:pt x="0" y="6985"/>
                  </a:lnTo>
                  <a:lnTo>
                    <a:pt x="7112" y="0"/>
                  </a:lnTo>
                  <a:lnTo>
                    <a:pt x="15747" y="0"/>
                  </a:lnTo>
                  <a:lnTo>
                    <a:pt x="1104772" y="0"/>
                  </a:lnTo>
                  <a:lnTo>
                    <a:pt x="1113408" y="0"/>
                  </a:lnTo>
                  <a:lnTo>
                    <a:pt x="1120394" y="6985"/>
                  </a:lnTo>
                  <a:lnTo>
                    <a:pt x="1120394" y="15748"/>
                  </a:lnTo>
                  <a:lnTo>
                    <a:pt x="1120394" y="116459"/>
                  </a:lnTo>
                  <a:lnTo>
                    <a:pt x="1120394" y="125095"/>
                  </a:lnTo>
                  <a:lnTo>
                    <a:pt x="1113408" y="132080"/>
                  </a:lnTo>
                  <a:lnTo>
                    <a:pt x="1104772" y="132080"/>
                  </a:lnTo>
                  <a:lnTo>
                    <a:pt x="15747" y="132080"/>
                  </a:lnTo>
                  <a:lnTo>
                    <a:pt x="7112" y="132080"/>
                  </a:lnTo>
                  <a:lnTo>
                    <a:pt x="0" y="125095"/>
                  </a:lnTo>
                  <a:lnTo>
                    <a:pt x="0" y="116459"/>
                  </a:lnTo>
                  <a:lnTo>
                    <a:pt x="0" y="15748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51250" y="3584702"/>
              <a:ext cx="193548" cy="193548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10717682" y="92353"/>
            <a:ext cx="589788" cy="886968"/>
            <a:chOff x="8423402" y="76961"/>
            <a:chExt cx="491490" cy="739140"/>
          </a:xfrm>
        </p:grpSpPr>
        <p:sp>
          <p:nvSpPr>
            <p:cNvPr id="22" name="object 22"/>
            <p:cNvSpPr/>
            <p:nvPr/>
          </p:nvSpPr>
          <p:spPr>
            <a:xfrm>
              <a:off x="8520557" y="418973"/>
              <a:ext cx="298450" cy="397510"/>
            </a:xfrm>
            <a:custGeom>
              <a:avLst/>
              <a:gdLst/>
              <a:ahLst/>
              <a:cxnLst/>
              <a:rect l="l" t="t" r="r" b="b"/>
              <a:pathLst>
                <a:path w="298450" h="397509">
                  <a:moveTo>
                    <a:pt x="248539" y="0"/>
                  </a:moveTo>
                  <a:lnTo>
                    <a:pt x="49657" y="0"/>
                  </a:lnTo>
                  <a:lnTo>
                    <a:pt x="30325" y="3903"/>
                  </a:lnTo>
                  <a:lnTo>
                    <a:pt x="14541" y="14557"/>
                  </a:lnTo>
                  <a:lnTo>
                    <a:pt x="3901" y="30378"/>
                  </a:lnTo>
                  <a:lnTo>
                    <a:pt x="0" y="49784"/>
                  </a:lnTo>
                  <a:lnTo>
                    <a:pt x="0" y="347472"/>
                  </a:lnTo>
                  <a:lnTo>
                    <a:pt x="3901" y="366803"/>
                  </a:lnTo>
                  <a:lnTo>
                    <a:pt x="14541" y="382587"/>
                  </a:lnTo>
                  <a:lnTo>
                    <a:pt x="30325" y="393227"/>
                  </a:lnTo>
                  <a:lnTo>
                    <a:pt x="49657" y="397128"/>
                  </a:lnTo>
                  <a:lnTo>
                    <a:pt x="248539" y="397128"/>
                  </a:lnTo>
                  <a:lnTo>
                    <a:pt x="267870" y="393227"/>
                  </a:lnTo>
                  <a:lnTo>
                    <a:pt x="283654" y="382587"/>
                  </a:lnTo>
                  <a:lnTo>
                    <a:pt x="294294" y="366803"/>
                  </a:lnTo>
                  <a:lnTo>
                    <a:pt x="298196" y="347472"/>
                  </a:lnTo>
                  <a:lnTo>
                    <a:pt x="298196" y="49784"/>
                  </a:lnTo>
                  <a:lnTo>
                    <a:pt x="294294" y="30378"/>
                  </a:lnTo>
                  <a:lnTo>
                    <a:pt x="283654" y="14557"/>
                  </a:lnTo>
                  <a:lnTo>
                    <a:pt x="267870" y="3903"/>
                  </a:lnTo>
                  <a:lnTo>
                    <a:pt x="248539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23" name="object 23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239141" y="0"/>
                  </a:moveTo>
                  <a:lnTo>
                    <a:pt x="190944" y="4863"/>
                  </a:lnTo>
                  <a:lnTo>
                    <a:pt x="146053" y="18811"/>
                  </a:lnTo>
                  <a:lnTo>
                    <a:pt x="105432" y="40880"/>
                  </a:lnTo>
                  <a:lnTo>
                    <a:pt x="70040" y="70103"/>
                  </a:lnTo>
                  <a:lnTo>
                    <a:pt x="40839" y="105519"/>
                  </a:lnTo>
                  <a:lnTo>
                    <a:pt x="18792" y="146161"/>
                  </a:lnTo>
                  <a:lnTo>
                    <a:pt x="4858" y="191065"/>
                  </a:lnTo>
                  <a:lnTo>
                    <a:pt x="0" y="239267"/>
                  </a:lnTo>
                  <a:lnTo>
                    <a:pt x="4858" y="287470"/>
                  </a:lnTo>
                  <a:lnTo>
                    <a:pt x="18792" y="332374"/>
                  </a:lnTo>
                  <a:lnTo>
                    <a:pt x="40839" y="373016"/>
                  </a:lnTo>
                  <a:lnTo>
                    <a:pt x="70040" y="408432"/>
                  </a:lnTo>
                  <a:lnTo>
                    <a:pt x="105432" y="437655"/>
                  </a:lnTo>
                  <a:lnTo>
                    <a:pt x="146053" y="459724"/>
                  </a:lnTo>
                  <a:lnTo>
                    <a:pt x="190944" y="473672"/>
                  </a:lnTo>
                  <a:lnTo>
                    <a:pt x="239141" y="478536"/>
                  </a:lnTo>
                  <a:lnTo>
                    <a:pt x="287379" y="473672"/>
                  </a:lnTo>
                  <a:lnTo>
                    <a:pt x="332301" y="459724"/>
                  </a:lnTo>
                  <a:lnTo>
                    <a:pt x="372945" y="437655"/>
                  </a:lnTo>
                  <a:lnTo>
                    <a:pt x="408352" y="408432"/>
                  </a:lnTo>
                  <a:lnTo>
                    <a:pt x="437562" y="373016"/>
                  </a:lnTo>
                  <a:lnTo>
                    <a:pt x="459614" y="332374"/>
                  </a:lnTo>
                  <a:lnTo>
                    <a:pt x="473550" y="287470"/>
                  </a:lnTo>
                  <a:lnTo>
                    <a:pt x="478408" y="239267"/>
                  </a:lnTo>
                  <a:lnTo>
                    <a:pt x="473550" y="191065"/>
                  </a:lnTo>
                  <a:lnTo>
                    <a:pt x="459614" y="146161"/>
                  </a:lnTo>
                  <a:lnTo>
                    <a:pt x="437562" y="105519"/>
                  </a:lnTo>
                  <a:lnTo>
                    <a:pt x="408352" y="70103"/>
                  </a:lnTo>
                  <a:lnTo>
                    <a:pt x="372945" y="40880"/>
                  </a:lnTo>
                  <a:lnTo>
                    <a:pt x="332301" y="18811"/>
                  </a:lnTo>
                  <a:lnTo>
                    <a:pt x="287379" y="4863"/>
                  </a:lnTo>
                  <a:lnTo>
                    <a:pt x="239141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24" name="object 24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0" y="239267"/>
                  </a:moveTo>
                  <a:lnTo>
                    <a:pt x="4858" y="191065"/>
                  </a:lnTo>
                  <a:lnTo>
                    <a:pt x="18792" y="146161"/>
                  </a:lnTo>
                  <a:lnTo>
                    <a:pt x="40839" y="105519"/>
                  </a:lnTo>
                  <a:lnTo>
                    <a:pt x="70040" y="70103"/>
                  </a:lnTo>
                  <a:lnTo>
                    <a:pt x="105432" y="40880"/>
                  </a:lnTo>
                  <a:lnTo>
                    <a:pt x="146053" y="18811"/>
                  </a:lnTo>
                  <a:lnTo>
                    <a:pt x="190944" y="4863"/>
                  </a:lnTo>
                  <a:lnTo>
                    <a:pt x="239141" y="0"/>
                  </a:lnTo>
                  <a:lnTo>
                    <a:pt x="287379" y="4863"/>
                  </a:lnTo>
                  <a:lnTo>
                    <a:pt x="332301" y="18811"/>
                  </a:lnTo>
                  <a:lnTo>
                    <a:pt x="372945" y="40880"/>
                  </a:lnTo>
                  <a:lnTo>
                    <a:pt x="408352" y="70103"/>
                  </a:lnTo>
                  <a:lnTo>
                    <a:pt x="437562" y="105519"/>
                  </a:lnTo>
                  <a:lnTo>
                    <a:pt x="459614" y="146161"/>
                  </a:lnTo>
                  <a:lnTo>
                    <a:pt x="473550" y="191065"/>
                  </a:lnTo>
                  <a:lnTo>
                    <a:pt x="478408" y="239267"/>
                  </a:lnTo>
                  <a:lnTo>
                    <a:pt x="473550" y="287470"/>
                  </a:lnTo>
                  <a:lnTo>
                    <a:pt x="459614" y="332374"/>
                  </a:lnTo>
                  <a:lnTo>
                    <a:pt x="437562" y="373016"/>
                  </a:lnTo>
                  <a:lnTo>
                    <a:pt x="408352" y="408432"/>
                  </a:lnTo>
                  <a:lnTo>
                    <a:pt x="372945" y="437655"/>
                  </a:lnTo>
                  <a:lnTo>
                    <a:pt x="332301" y="459724"/>
                  </a:lnTo>
                  <a:lnTo>
                    <a:pt x="287379" y="473672"/>
                  </a:lnTo>
                  <a:lnTo>
                    <a:pt x="239141" y="478536"/>
                  </a:lnTo>
                  <a:lnTo>
                    <a:pt x="190944" y="473672"/>
                  </a:lnTo>
                  <a:lnTo>
                    <a:pt x="146053" y="459724"/>
                  </a:lnTo>
                  <a:lnTo>
                    <a:pt x="105432" y="437655"/>
                  </a:lnTo>
                  <a:lnTo>
                    <a:pt x="70040" y="408432"/>
                  </a:lnTo>
                  <a:lnTo>
                    <a:pt x="40839" y="373016"/>
                  </a:lnTo>
                  <a:lnTo>
                    <a:pt x="18792" y="332374"/>
                  </a:lnTo>
                  <a:lnTo>
                    <a:pt x="4858" y="287470"/>
                  </a:lnTo>
                  <a:lnTo>
                    <a:pt x="0" y="239267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567534" y="214070"/>
              <a:ext cx="224050" cy="192048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933785" y="591843"/>
            <a:ext cx="10175748" cy="1646861"/>
          </a:xfrm>
          <a:prstGeom prst="rect">
            <a:avLst/>
          </a:prstGeom>
        </p:spPr>
        <p:txBody>
          <a:bodyPr vert="horz" wrap="square" lIns="0" tIns="119634" rIns="0" bIns="0" rtlCol="0">
            <a:spAutoFit/>
          </a:bodyPr>
          <a:lstStyle/>
          <a:p>
            <a:pPr marR="6096" algn="r">
              <a:spcBef>
                <a:spcPts val="942"/>
              </a:spcBef>
            </a:pP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14</a:t>
            </a:r>
            <a:endParaRPr sz="1200">
              <a:latin typeface="Calibri"/>
              <a:cs typeface="Calibri"/>
            </a:endParaRPr>
          </a:p>
          <a:p>
            <a:pPr marL="15240" marR="57912" indent="130302">
              <a:spcBef>
                <a:spcPts val="1073"/>
              </a:spcBef>
              <a:buClr>
                <a:srgbClr val="C00000"/>
              </a:buClr>
              <a:buFont typeface="Calibri Light"/>
              <a:buChar char="•"/>
              <a:tabLst>
                <a:tab pos="145542" algn="l"/>
              </a:tabLst>
            </a:pPr>
            <a:r>
              <a:rPr sz="1560" spc="-24" dirty="0">
                <a:latin typeface="Corbel"/>
                <a:cs typeface="Corbel"/>
              </a:rPr>
              <a:t>Agora,</a:t>
            </a:r>
            <a:r>
              <a:rPr sz="1560" spc="-7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preencha</a:t>
            </a:r>
            <a:r>
              <a:rPr sz="1560" spc="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as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spc="-24" dirty="0">
                <a:latin typeface="Corbel"/>
                <a:cs typeface="Corbel"/>
              </a:rPr>
              <a:t>informações</a:t>
            </a:r>
            <a:r>
              <a:rPr sz="1560" spc="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de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endereço</a:t>
            </a:r>
            <a:r>
              <a:rPr sz="1560" spc="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pelas</a:t>
            </a:r>
            <a:r>
              <a:rPr sz="1560" spc="-6" dirty="0">
                <a:latin typeface="Corbel"/>
                <a:cs typeface="Corbel"/>
              </a:rPr>
              <a:t> </a:t>
            </a:r>
            <a:r>
              <a:rPr sz="1560" spc="-24" dirty="0">
                <a:latin typeface="Corbel"/>
                <a:cs typeface="Corbel"/>
              </a:rPr>
              <a:t>opções:</a:t>
            </a:r>
            <a:r>
              <a:rPr sz="1560" spc="-78" dirty="0">
                <a:latin typeface="Corbel"/>
                <a:cs typeface="Corbel"/>
              </a:rPr>
              <a:t> </a:t>
            </a:r>
            <a:r>
              <a:rPr sz="1560" spc="-24" dirty="0">
                <a:latin typeface="Corbel"/>
                <a:cs typeface="Corbel"/>
              </a:rPr>
              <a:t>“</a:t>
            </a:r>
            <a:r>
              <a:rPr sz="1560" b="1" spc="-24" dirty="0">
                <a:latin typeface="Corbel"/>
                <a:cs typeface="Corbel"/>
              </a:rPr>
              <a:t>Logradouro</a:t>
            </a:r>
            <a:r>
              <a:rPr sz="1560" b="1" dirty="0">
                <a:latin typeface="Corbel"/>
                <a:cs typeface="Corbel"/>
              </a:rPr>
              <a:t> </a:t>
            </a:r>
            <a:r>
              <a:rPr sz="1560" b="1" spc="-24" dirty="0">
                <a:latin typeface="Corbel"/>
                <a:cs typeface="Corbel"/>
              </a:rPr>
              <a:t>ou</a:t>
            </a:r>
            <a:r>
              <a:rPr sz="1560" b="1" spc="-132" dirty="0">
                <a:latin typeface="Corbel"/>
                <a:cs typeface="Corbel"/>
              </a:rPr>
              <a:t> </a:t>
            </a:r>
            <a:r>
              <a:rPr sz="1560" b="1" spc="-48" dirty="0">
                <a:latin typeface="Corbel"/>
                <a:cs typeface="Corbel"/>
              </a:rPr>
              <a:t>CEP</a:t>
            </a:r>
            <a:r>
              <a:rPr sz="1560" spc="-48" dirty="0">
                <a:latin typeface="Corbel"/>
                <a:cs typeface="Corbel"/>
              </a:rPr>
              <a:t>”.</a:t>
            </a:r>
            <a:r>
              <a:rPr sz="1560" spc="-6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Em</a:t>
            </a:r>
            <a:r>
              <a:rPr sz="1560" spc="-78" dirty="0">
                <a:latin typeface="Corbel"/>
                <a:cs typeface="Corbel"/>
              </a:rPr>
              <a:t> </a:t>
            </a:r>
            <a:r>
              <a:rPr sz="1560" spc="-24" dirty="0">
                <a:latin typeface="Corbel"/>
                <a:cs typeface="Corbel"/>
              </a:rPr>
              <a:t>seguida, </a:t>
            </a:r>
            <a:r>
              <a:rPr sz="1560" dirty="0">
                <a:latin typeface="Corbel"/>
                <a:cs typeface="Corbel"/>
              </a:rPr>
              <a:t>clique</a:t>
            </a:r>
            <a:r>
              <a:rPr sz="1560" spc="-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em</a:t>
            </a:r>
            <a:r>
              <a:rPr sz="1560" spc="-54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“P</a:t>
            </a:r>
            <a:r>
              <a:rPr sz="1560" b="1" spc="-12" dirty="0">
                <a:latin typeface="Corbel"/>
                <a:cs typeface="Corbel"/>
              </a:rPr>
              <a:t>esquisa </a:t>
            </a:r>
            <a:r>
              <a:rPr sz="1560" b="1" spc="-24" dirty="0">
                <a:latin typeface="Corbel"/>
                <a:cs typeface="Corbel"/>
              </a:rPr>
              <a:t>logradouros</a:t>
            </a:r>
            <a:r>
              <a:rPr sz="1560" spc="-24" dirty="0">
                <a:latin typeface="Corbel"/>
                <a:cs typeface="Corbel"/>
              </a:rPr>
              <a:t>”,</a:t>
            </a:r>
            <a:r>
              <a:rPr sz="1560" spc="-6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selecione</a:t>
            </a:r>
            <a:r>
              <a:rPr sz="1560" spc="-5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</a:t>
            </a:r>
            <a:r>
              <a:rPr sz="1560" spc="-8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endereço</a:t>
            </a:r>
            <a:r>
              <a:rPr sz="1560" spc="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no</a:t>
            </a:r>
            <a:r>
              <a:rPr sz="1560" spc="-60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campo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spc="-30" dirty="0">
                <a:latin typeface="Corbel"/>
                <a:cs typeface="Corbel"/>
              </a:rPr>
              <a:t>“</a:t>
            </a:r>
            <a:r>
              <a:rPr sz="1560" b="1" spc="-30" dirty="0">
                <a:latin typeface="Corbel"/>
                <a:cs typeface="Corbel"/>
              </a:rPr>
              <a:t>Resultado</a:t>
            </a:r>
            <a:r>
              <a:rPr sz="1560" spc="-30" dirty="0">
                <a:latin typeface="Corbel"/>
                <a:cs typeface="Corbel"/>
              </a:rPr>
              <a:t>”,</a:t>
            </a:r>
            <a:r>
              <a:rPr sz="1560" spc="-4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informe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</a:t>
            </a:r>
            <a:r>
              <a:rPr sz="1560" spc="-7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n°</a:t>
            </a:r>
            <a:r>
              <a:rPr sz="1560" spc="-78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do</a:t>
            </a:r>
            <a:r>
              <a:rPr sz="1560" spc="-7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endereço</a:t>
            </a:r>
            <a:r>
              <a:rPr sz="1560" spc="36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do</a:t>
            </a:r>
            <a:r>
              <a:rPr sz="1560" spc="-7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cliente</a:t>
            </a:r>
            <a:r>
              <a:rPr sz="1560" spc="-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no</a:t>
            </a:r>
            <a:r>
              <a:rPr sz="1560" spc="-6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campo</a:t>
            </a:r>
            <a:r>
              <a:rPr sz="1560" spc="-24" dirty="0">
                <a:latin typeface="Corbel"/>
                <a:cs typeface="Corbel"/>
              </a:rPr>
              <a:t> “</a:t>
            </a:r>
            <a:r>
              <a:rPr sz="1560" b="1" spc="-24" dirty="0">
                <a:latin typeface="Corbel"/>
                <a:cs typeface="Corbel"/>
              </a:rPr>
              <a:t>Número</a:t>
            </a:r>
            <a:r>
              <a:rPr sz="1560" spc="-24" dirty="0">
                <a:latin typeface="Corbel"/>
                <a:cs typeface="Corbel"/>
              </a:rPr>
              <a:t>”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e</a:t>
            </a:r>
            <a:r>
              <a:rPr sz="1560" spc="-54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após, </a:t>
            </a:r>
            <a:r>
              <a:rPr sz="1560" spc="-24" dirty="0">
                <a:latin typeface="Corbel"/>
                <a:cs typeface="Corbel"/>
              </a:rPr>
              <a:t>clique</a:t>
            </a:r>
            <a:r>
              <a:rPr sz="1560" spc="-5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em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spc="-42" dirty="0">
                <a:latin typeface="Corbel"/>
                <a:cs typeface="Corbel"/>
              </a:rPr>
              <a:t>“</a:t>
            </a:r>
            <a:r>
              <a:rPr sz="1560" b="1" spc="-42" dirty="0">
                <a:latin typeface="Corbel"/>
                <a:cs typeface="Corbel"/>
              </a:rPr>
              <a:t>Pesquisa</a:t>
            </a:r>
            <a:r>
              <a:rPr sz="1560" b="1" spc="-24" dirty="0">
                <a:latin typeface="Corbel"/>
                <a:cs typeface="Corbel"/>
              </a:rPr>
              <a:t> </a:t>
            </a:r>
            <a:r>
              <a:rPr sz="1560" b="1" spc="-60" dirty="0">
                <a:latin typeface="Corbel"/>
                <a:cs typeface="Corbel"/>
              </a:rPr>
              <a:t>HP’s</a:t>
            </a:r>
            <a:r>
              <a:rPr sz="1560" spc="-60" dirty="0">
                <a:latin typeface="Corbel"/>
                <a:cs typeface="Corbel"/>
              </a:rPr>
              <a:t>”.</a:t>
            </a:r>
            <a:r>
              <a:rPr sz="1560" spc="-90" dirty="0">
                <a:latin typeface="Corbel"/>
                <a:cs typeface="Corbel"/>
              </a:rPr>
              <a:t> </a:t>
            </a:r>
            <a:r>
              <a:rPr sz="1560" spc="-30" dirty="0">
                <a:latin typeface="Corbel"/>
                <a:cs typeface="Corbel"/>
              </a:rPr>
              <a:t>Por</a:t>
            </a:r>
            <a:r>
              <a:rPr sz="1560" spc="-72" dirty="0">
                <a:latin typeface="Corbel"/>
                <a:cs typeface="Corbel"/>
              </a:rPr>
              <a:t> </a:t>
            </a:r>
            <a:r>
              <a:rPr sz="1560" spc="-24" dirty="0">
                <a:latin typeface="Corbel"/>
                <a:cs typeface="Corbel"/>
              </a:rPr>
              <a:t>último,</a:t>
            </a:r>
            <a:r>
              <a:rPr sz="1560" spc="-6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selecione</a:t>
            </a:r>
            <a:r>
              <a:rPr sz="1560" spc="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</a:t>
            </a:r>
            <a:r>
              <a:rPr sz="1560" spc="-4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endereço</a:t>
            </a:r>
            <a:r>
              <a:rPr sz="1560" spc="5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correto</a:t>
            </a:r>
            <a:r>
              <a:rPr sz="1560" spc="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do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cliente</a:t>
            </a:r>
            <a:r>
              <a:rPr sz="1560" spc="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e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clique</a:t>
            </a:r>
            <a:r>
              <a:rPr sz="1560" spc="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em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spc="-36" dirty="0">
                <a:latin typeface="Corbel"/>
                <a:cs typeface="Corbel"/>
              </a:rPr>
              <a:t>“</a:t>
            </a:r>
            <a:r>
              <a:rPr sz="1560" b="1" spc="-36" dirty="0">
                <a:latin typeface="Corbel"/>
                <a:cs typeface="Corbel"/>
              </a:rPr>
              <a:t>PesquisaViabilidadeTécnica</a:t>
            </a:r>
            <a:r>
              <a:rPr sz="1560" spc="-36" dirty="0">
                <a:latin typeface="Corbel"/>
                <a:cs typeface="Corbel"/>
              </a:rPr>
              <a:t>”</a:t>
            </a:r>
            <a:r>
              <a:rPr sz="1560" spc="-6" dirty="0">
                <a:latin typeface="Corbel"/>
                <a:cs typeface="Corbel"/>
              </a:rPr>
              <a:t> </a:t>
            </a:r>
            <a:r>
              <a:rPr sz="1560" spc="-24" dirty="0">
                <a:latin typeface="Corbel"/>
                <a:cs typeface="Corbel"/>
              </a:rPr>
              <a:t>para </a:t>
            </a:r>
            <a:r>
              <a:rPr sz="1560" spc="-12" dirty="0">
                <a:latin typeface="Corbel"/>
                <a:cs typeface="Corbel"/>
              </a:rPr>
              <a:t>saber</a:t>
            </a:r>
            <a:r>
              <a:rPr sz="1560" spc="-66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se</a:t>
            </a:r>
            <a:r>
              <a:rPr sz="1560" spc="-6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</a:t>
            </a:r>
            <a:r>
              <a:rPr sz="1560" spc="-54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endereço</a:t>
            </a:r>
            <a:r>
              <a:rPr sz="1560" spc="18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possui</a:t>
            </a:r>
            <a:r>
              <a:rPr sz="1560" spc="-6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rede para</a:t>
            </a:r>
            <a:r>
              <a:rPr sz="1560" spc="-42" dirty="0">
                <a:latin typeface="Corbel"/>
                <a:cs typeface="Corbel"/>
              </a:rPr>
              <a:t> atendimento.</a:t>
            </a:r>
            <a:r>
              <a:rPr sz="1560" spc="-84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Caso</a:t>
            </a:r>
            <a:r>
              <a:rPr sz="1560" spc="-7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</a:t>
            </a:r>
            <a:r>
              <a:rPr sz="1560" spc="-72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endereço</a:t>
            </a:r>
            <a:r>
              <a:rPr sz="1560" spc="30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possua</a:t>
            </a:r>
            <a:r>
              <a:rPr sz="1560" spc="-72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viabilidade,</a:t>
            </a:r>
            <a:r>
              <a:rPr sz="1560" spc="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você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deverá</a:t>
            </a:r>
            <a:r>
              <a:rPr sz="1560" spc="12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assinalar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os</a:t>
            </a:r>
            <a:r>
              <a:rPr sz="1560" spc="-72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campos </a:t>
            </a:r>
            <a:r>
              <a:rPr sz="1560" spc="-24" dirty="0">
                <a:latin typeface="Corbel"/>
                <a:cs typeface="Corbel"/>
              </a:rPr>
              <a:t>“</a:t>
            </a:r>
            <a:r>
              <a:rPr sz="1560" b="1" spc="-24" dirty="0">
                <a:latin typeface="Corbel"/>
                <a:cs typeface="Corbel"/>
              </a:rPr>
              <a:t>Efetivar</a:t>
            </a:r>
            <a:r>
              <a:rPr sz="1560" b="1" spc="-60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venda</a:t>
            </a:r>
            <a:r>
              <a:rPr sz="1560" b="1" spc="42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NET</a:t>
            </a:r>
            <a:r>
              <a:rPr sz="1560" dirty="0">
                <a:latin typeface="Corbel"/>
                <a:cs typeface="Corbel"/>
              </a:rPr>
              <a:t>”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ou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spc="-24" dirty="0">
                <a:latin typeface="Corbel"/>
                <a:cs typeface="Corbel"/>
              </a:rPr>
              <a:t>“</a:t>
            </a:r>
            <a:r>
              <a:rPr sz="1560" b="1" spc="-24" dirty="0">
                <a:latin typeface="Corbel"/>
                <a:cs typeface="Corbel"/>
              </a:rPr>
              <a:t>Efetivar </a:t>
            </a:r>
            <a:r>
              <a:rPr sz="1560" b="1" spc="-42" dirty="0">
                <a:latin typeface="Corbel"/>
                <a:cs typeface="Corbel"/>
              </a:rPr>
              <a:t>venda</a:t>
            </a:r>
            <a:r>
              <a:rPr sz="1560" b="1" spc="-84" dirty="0">
                <a:latin typeface="Corbel"/>
                <a:cs typeface="Corbel"/>
              </a:rPr>
              <a:t> </a:t>
            </a:r>
            <a:r>
              <a:rPr sz="1560" b="1" spc="-12" dirty="0">
                <a:latin typeface="Corbel"/>
                <a:cs typeface="Corbel"/>
              </a:rPr>
              <a:t>ClaroTV</a:t>
            </a:r>
            <a:r>
              <a:rPr sz="1560" spc="-12" dirty="0">
                <a:latin typeface="Corbel"/>
                <a:cs typeface="Corbel"/>
              </a:rPr>
              <a:t>”</a:t>
            </a:r>
            <a:r>
              <a:rPr sz="1560" spc="-6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e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clicar</a:t>
            </a:r>
            <a:r>
              <a:rPr sz="1560" spc="6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em</a:t>
            </a:r>
            <a:r>
              <a:rPr sz="1560" spc="-12" dirty="0">
                <a:latin typeface="Corbel"/>
                <a:cs typeface="Corbel"/>
              </a:rPr>
              <a:t> “</a:t>
            </a:r>
            <a:r>
              <a:rPr sz="1560" b="1" spc="-12" dirty="0">
                <a:latin typeface="Corbel"/>
                <a:cs typeface="Corbel"/>
              </a:rPr>
              <a:t>OK</a:t>
            </a:r>
            <a:r>
              <a:rPr sz="1560" spc="-12" dirty="0">
                <a:latin typeface="Corbel"/>
                <a:cs typeface="Corbel"/>
              </a:rPr>
              <a:t>”.</a:t>
            </a:r>
            <a:endParaRPr sz="1560">
              <a:latin typeface="Corbel"/>
              <a:cs typeface="Corbe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058461" y="4312463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080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806561" y="2963571"/>
            <a:ext cx="6297930" cy="1617726"/>
            <a:chOff x="164134" y="2469642"/>
            <a:chExt cx="5248275" cy="1348105"/>
          </a:xfrm>
        </p:grpSpPr>
        <p:sp>
          <p:nvSpPr>
            <p:cNvPr id="29" name="object 29"/>
            <p:cNvSpPr/>
            <p:nvPr/>
          </p:nvSpPr>
          <p:spPr>
            <a:xfrm>
              <a:off x="170484" y="2475992"/>
              <a:ext cx="5135245" cy="1335405"/>
            </a:xfrm>
            <a:custGeom>
              <a:avLst/>
              <a:gdLst/>
              <a:ahLst/>
              <a:cxnLst/>
              <a:rect l="l" t="t" r="r" b="b"/>
              <a:pathLst>
                <a:path w="5135245" h="1335404">
                  <a:moveTo>
                    <a:pt x="29032" y="415289"/>
                  </a:moveTo>
                  <a:lnTo>
                    <a:pt x="30503" y="407959"/>
                  </a:lnTo>
                  <a:lnTo>
                    <a:pt x="34517" y="401986"/>
                  </a:lnTo>
                  <a:lnTo>
                    <a:pt x="40471" y="397966"/>
                  </a:lnTo>
                  <a:lnTo>
                    <a:pt x="47764" y="396494"/>
                  </a:lnTo>
                  <a:lnTo>
                    <a:pt x="1575765" y="396494"/>
                  </a:lnTo>
                  <a:lnTo>
                    <a:pt x="1583095" y="397966"/>
                  </a:lnTo>
                  <a:lnTo>
                    <a:pt x="1589068" y="401986"/>
                  </a:lnTo>
                  <a:lnTo>
                    <a:pt x="1593088" y="407959"/>
                  </a:lnTo>
                  <a:lnTo>
                    <a:pt x="1594561" y="415289"/>
                  </a:lnTo>
                  <a:lnTo>
                    <a:pt x="1594561" y="535558"/>
                  </a:lnTo>
                  <a:lnTo>
                    <a:pt x="1593088" y="542815"/>
                  </a:lnTo>
                  <a:lnTo>
                    <a:pt x="1589068" y="548751"/>
                  </a:lnTo>
                  <a:lnTo>
                    <a:pt x="1583095" y="552757"/>
                  </a:lnTo>
                  <a:lnTo>
                    <a:pt x="1575765" y="554227"/>
                  </a:lnTo>
                  <a:lnTo>
                    <a:pt x="47764" y="554227"/>
                  </a:lnTo>
                  <a:lnTo>
                    <a:pt x="40471" y="552757"/>
                  </a:lnTo>
                  <a:lnTo>
                    <a:pt x="34517" y="548751"/>
                  </a:lnTo>
                  <a:lnTo>
                    <a:pt x="30503" y="542815"/>
                  </a:lnTo>
                  <a:lnTo>
                    <a:pt x="29032" y="535558"/>
                  </a:lnTo>
                  <a:lnTo>
                    <a:pt x="29032" y="415289"/>
                  </a:lnTo>
                  <a:close/>
                </a:path>
                <a:path w="5135245" h="1335404">
                  <a:moveTo>
                    <a:pt x="0" y="14858"/>
                  </a:moveTo>
                  <a:lnTo>
                    <a:pt x="0" y="6603"/>
                  </a:lnTo>
                  <a:lnTo>
                    <a:pt x="6692" y="0"/>
                  </a:lnTo>
                  <a:lnTo>
                    <a:pt x="14947" y="0"/>
                  </a:lnTo>
                  <a:lnTo>
                    <a:pt x="3174441" y="0"/>
                  </a:lnTo>
                  <a:lnTo>
                    <a:pt x="3182696" y="0"/>
                  </a:lnTo>
                  <a:lnTo>
                    <a:pt x="3189427" y="6603"/>
                  </a:lnTo>
                  <a:lnTo>
                    <a:pt x="3189427" y="14858"/>
                  </a:lnTo>
                  <a:lnTo>
                    <a:pt x="3189427" y="110870"/>
                  </a:lnTo>
                  <a:lnTo>
                    <a:pt x="3189427" y="119125"/>
                  </a:lnTo>
                  <a:lnTo>
                    <a:pt x="3182696" y="125856"/>
                  </a:lnTo>
                  <a:lnTo>
                    <a:pt x="3174441" y="125856"/>
                  </a:lnTo>
                  <a:lnTo>
                    <a:pt x="14947" y="125856"/>
                  </a:lnTo>
                  <a:lnTo>
                    <a:pt x="6692" y="125856"/>
                  </a:lnTo>
                  <a:lnTo>
                    <a:pt x="0" y="119125"/>
                  </a:lnTo>
                  <a:lnTo>
                    <a:pt x="0" y="110870"/>
                  </a:lnTo>
                  <a:lnTo>
                    <a:pt x="0" y="14858"/>
                  </a:lnTo>
                  <a:close/>
                </a:path>
                <a:path w="5135245" h="1335404">
                  <a:moveTo>
                    <a:pt x="20904" y="152019"/>
                  </a:moveTo>
                  <a:lnTo>
                    <a:pt x="20904" y="142620"/>
                  </a:lnTo>
                  <a:lnTo>
                    <a:pt x="28575" y="134874"/>
                  </a:lnTo>
                  <a:lnTo>
                    <a:pt x="38049" y="134874"/>
                  </a:lnTo>
                  <a:lnTo>
                    <a:pt x="2043125" y="134874"/>
                  </a:lnTo>
                  <a:lnTo>
                    <a:pt x="2052523" y="134874"/>
                  </a:lnTo>
                  <a:lnTo>
                    <a:pt x="2060270" y="142620"/>
                  </a:lnTo>
                  <a:lnTo>
                    <a:pt x="2060270" y="152019"/>
                  </a:lnTo>
                  <a:lnTo>
                    <a:pt x="2060270" y="262127"/>
                  </a:lnTo>
                  <a:lnTo>
                    <a:pt x="2060270" y="271652"/>
                  </a:lnTo>
                  <a:lnTo>
                    <a:pt x="2052523" y="279272"/>
                  </a:lnTo>
                  <a:lnTo>
                    <a:pt x="2043125" y="279272"/>
                  </a:lnTo>
                  <a:lnTo>
                    <a:pt x="38049" y="279272"/>
                  </a:lnTo>
                  <a:lnTo>
                    <a:pt x="28575" y="279272"/>
                  </a:lnTo>
                  <a:lnTo>
                    <a:pt x="20904" y="271652"/>
                  </a:lnTo>
                  <a:lnTo>
                    <a:pt x="20904" y="262127"/>
                  </a:lnTo>
                  <a:lnTo>
                    <a:pt x="20904" y="152019"/>
                  </a:lnTo>
                  <a:close/>
                </a:path>
                <a:path w="5135245" h="1335404">
                  <a:moveTo>
                    <a:pt x="4450029" y="1219072"/>
                  </a:moveTo>
                  <a:lnTo>
                    <a:pt x="4450029" y="1210437"/>
                  </a:lnTo>
                  <a:lnTo>
                    <a:pt x="4457014" y="1203325"/>
                  </a:lnTo>
                  <a:lnTo>
                    <a:pt x="4465650" y="1203325"/>
                  </a:lnTo>
                  <a:lnTo>
                    <a:pt x="5119319" y="1203325"/>
                  </a:lnTo>
                  <a:lnTo>
                    <a:pt x="5127955" y="1203325"/>
                  </a:lnTo>
                  <a:lnTo>
                    <a:pt x="5135067" y="1210437"/>
                  </a:lnTo>
                  <a:lnTo>
                    <a:pt x="5135067" y="1219072"/>
                  </a:lnTo>
                  <a:lnTo>
                    <a:pt x="5135067" y="1319783"/>
                  </a:lnTo>
                  <a:lnTo>
                    <a:pt x="5135067" y="1328420"/>
                  </a:lnTo>
                  <a:lnTo>
                    <a:pt x="5127955" y="1335405"/>
                  </a:lnTo>
                  <a:lnTo>
                    <a:pt x="5119319" y="1335405"/>
                  </a:lnTo>
                  <a:lnTo>
                    <a:pt x="4465650" y="1335405"/>
                  </a:lnTo>
                  <a:lnTo>
                    <a:pt x="4457014" y="1335405"/>
                  </a:lnTo>
                  <a:lnTo>
                    <a:pt x="4450029" y="1328420"/>
                  </a:lnTo>
                  <a:lnTo>
                    <a:pt x="4450029" y="1319783"/>
                  </a:lnTo>
                  <a:lnTo>
                    <a:pt x="4450029" y="1219072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218556" y="3558159"/>
              <a:ext cx="193547" cy="193548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6939534" y="4280612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080">
              <a:latin typeface="Calibri"/>
              <a:cs typeface="Calibri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ftr" sz="quarter" idx="5"/>
          </p:nvPr>
        </p:nvSpPr>
        <p:spPr>
          <a:xfrm>
            <a:off x="609600" y="1"/>
            <a:ext cx="0" cy="8664680"/>
          </a:xfrm>
          <a:prstGeom prst="rect">
            <a:avLst/>
          </a:prstGeom>
        </p:spPr>
        <p:txBody>
          <a:bodyPr vert="horz" wrap="square" lIns="0" tIns="22098" rIns="0" bIns="0" rtlCol="0">
            <a:spAutoFit/>
          </a:bodyPr>
          <a:lstStyle/>
          <a:p>
            <a:pPr marL="15240">
              <a:spcBef>
                <a:spcPts val="174"/>
              </a:spcBef>
            </a:pPr>
            <a:r>
              <a:rPr b="0" spc="-48" dirty="0">
                <a:latin typeface="Lucida Sans Unicode"/>
                <a:cs typeface="Lucida Sans Unicode"/>
              </a:rPr>
              <a:t>ACEITE</a:t>
            </a:r>
            <a:r>
              <a:rPr b="0" spc="-66" dirty="0">
                <a:latin typeface="Lucida Sans Unicode"/>
                <a:cs typeface="Lucida Sans Unicode"/>
              </a:rPr>
              <a:t> </a:t>
            </a:r>
            <a:r>
              <a:rPr b="0" spc="-54" dirty="0">
                <a:latin typeface="Lucida Sans Unicode"/>
                <a:cs typeface="Lucida Sans Unicode"/>
              </a:rPr>
              <a:t>ELETRÔNICO</a:t>
            </a:r>
            <a:r>
              <a:rPr b="0" spc="-60" dirty="0">
                <a:latin typeface="Lucida Sans Unicode"/>
                <a:cs typeface="Lucida Sans Unicode"/>
              </a:rPr>
              <a:t> </a:t>
            </a:r>
            <a:r>
              <a:rPr b="0" dirty="0">
                <a:latin typeface="Lucida Sans Unicode"/>
                <a:cs typeface="Lucida Sans Unicode"/>
              </a:rPr>
              <a:t>|</a:t>
            </a:r>
            <a:r>
              <a:rPr b="0" spc="282" dirty="0">
                <a:latin typeface="Lucida Sans Unicode"/>
                <a:cs typeface="Lucida Sans Unicode"/>
              </a:rPr>
              <a:t> </a:t>
            </a:r>
            <a:r>
              <a:rPr spc="-30" dirty="0">
                <a:latin typeface="Arial"/>
                <a:cs typeface="Arial"/>
              </a:rPr>
              <a:t>MANUAL </a:t>
            </a:r>
            <a:r>
              <a:rPr spc="-48" dirty="0">
                <a:latin typeface="Arial"/>
                <a:cs typeface="Arial"/>
              </a:rPr>
              <a:t>PARA</a:t>
            </a:r>
            <a:r>
              <a:rPr spc="-30" dirty="0">
                <a:latin typeface="Arial"/>
                <a:cs typeface="Arial"/>
              </a:rPr>
              <a:t> </a:t>
            </a:r>
            <a:r>
              <a:rPr spc="-36" dirty="0">
                <a:latin typeface="Arial"/>
                <a:cs typeface="Arial"/>
              </a:rPr>
              <a:t>CADASTRAR </a:t>
            </a:r>
            <a:r>
              <a:rPr spc="-24" dirty="0">
                <a:latin typeface="Arial"/>
                <a:cs typeface="Arial"/>
              </a:rPr>
              <a:t>VENDA</a:t>
            </a:r>
            <a:r>
              <a:rPr spc="-36" dirty="0">
                <a:latin typeface="Arial"/>
                <a:cs typeface="Arial"/>
              </a:rPr>
              <a:t> RESIDENCIAL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BC76C-663C-DDD8-69F2-F47366799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B5DC91-2203-26DF-1799-A9958DB0C25F}"/>
              </a:ext>
            </a:extLst>
          </p:cNvPr>
          <p:cNvSpPr txBox="1"/>
          <p:nvPr/>
        </p:nvSpPr>
        <p:spPr>
          <a:xfrm>
            <a:off x="4660352" y="929417"/>
            <a:ext cx="290007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spc="150" dirty="0">
                <a:solidFill>
                  <a:srgbClr val="380B14"/>
                </a:solidFill>
                <a:latin typeface="AMX" pitchFamily="2" charset="77"/>
              </a:rPr>
              <a:t>BEM-VINDO!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C077A7-98C7-0B09-77E5-D8E8DA96ADCD}"/>
              </a:ext>
            </a:extLst>
          </p:cNvPr>
          <p:cNvSpPr txBox="1"/>
          <p:nvPr/>
        </p:nvSpPr>
        <p:spPr>
          <a:xfrm>
            <a:off x="866117" y="1856043"/>
            <a:ext cx="10459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380B14"/>
                </a:solidFill>
                <a:latin typeface="AMX" pitchFamily="2" charset="77"/>
              </a:rPr>
              <a:t>Navegue</a:t>
            </a:r>
            <a:r>
              <a:rPr lang="en-US" dirty="0">
                <a:solidFill>
                  <a:srgbClr val="380B14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rgbClr val="380B14"/>
                </a:solidFill>
                <a:latin typeface="AMX" pitchFamily="2" charset="77"/>
              </a:rPr>
              <a:t>por</a:t>
            </a:r>
            <a:r>
              <a:rPr lang="en-US" dirty="0">
                <a:solidFill>
                  <a:srgbClr val="380B14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rgbClr val="380B14"/>
                </a:solidFill>
                <a:latin typeface="AMX" pitchFamily="2" charset="77"/>
              </a:rPr>
              <a:t>este</a:t>
            </a:r>
            <a:r>
              <a:rPr lang="en-US" dirty="0">
                <a:solidFill>
                  <a:srgbClr val="380B14"/>
                </a:solidFill>
                <a:latin typeface="AMX" pitchFamily="2" charset="77"/>
              </a:rPr>
              <a:t> material para </a:t>
            </a:r>
            <a:r>
              <a:rPr lang="en-US" dirty="0" err="1">
                <a:solidFill>
                  <a:srgbClr val="380B14"/>
                </a:solidFill>
                <a:latin typeface="AMX" pitchFamily="2" charset="77"/>
              </a:rPr>
              <a:t>conhecer</a:t>
            </a:r>
            <a:r>
              <a:rPr lang="en-US" dirty="0">
                <a:solidFill>
                  <a:srgbClr val="380B14"/>
                </a:solidFill>
                <a:latin typeface="AMX" pitchFamily="2" charset="77"/>
              </a:rPr>
              <a:t> o </a:t>
            </a:r>
            <a:r>
              <a:rPr lang="en-US" dirty="0" err="1">
                <a:solidFill>
                  <a:srgbClr val="380B14"/>
                </a:solidFill>
                <a:latin typeface="AMX" pitchFamily="2" charset="77"/>
              </a:rPr>
              <a:t>fluxo</a:t>
            </a:r>
            <a:r>
              <a:rPr lang="en-US" dirty="0">
                <a:solidFill>
                  <a:srgbClr val="380B14"/>
                </a:solidFill>
                <a:latin typeface="AMX" pitchFamily="2" charset="77"/>
              </a:rPr>
              <a:t> dos </a:t>
            </a:r>
            <a:r>
              <a:rPr lang="en-US" dirty="0" err="1">
                <a:solidFill>
                  <a:srgbClr val="380B14"/>
                </a:solidFill>
                <a:latin typeface="AMX" pitchFamily="2" charset="77"/>
              </a:rPr>
              <a:t>procedimentos</a:t>
            </a:r>
            <a:r>
              <a:rPr lang="en-US" dirty="0">
                <a:solidFill>
                  <a:srgbClr val="380B14"/>
                </a:solidFill>
                <a:latin typeface="AMX" pitchFamily="2" charset="77"/>
              </a:rPr>
              <a:t> do SIV com o </a:t>
            </a:r>
            <a:r>
              <a:rPr lang="en-US" dirty="0" err="1">
                <a:solidFill>
                  <a:srgbClr val="380B14"/>
                </a:solidFill>
                <a:latin typeface="AMX" pitchFamily="2" charset="77"/>
              </a:rPr>
              <a:t>uso</a:t>
            </a:r>
            <a:r>
              <a:rPr lang="en-US" dirty="0">
                <a:solidFill>
                  <a:srgbClr val="380B14"/>
                </a:solidFill>
                <a:latin typeface="AMX" pitchFamily="2" charset="77"/>
              </a:rPr>
              <a:t> da </a:t>
            </a:r>
            <a:r>
              <a:rPr lang="en-US" dirty="0" err="1">
                <a:solidFill>
                  <a:srgbClr val="380B14"/>
                </a:solidFill>
                <a:latin typeface="AMX" pitchFamily="2" charset="77"/>
              </a:rPr>
              <a:t>biometria</a:t>
            </a:r>
            <a:r>
              <a:rPr lang="en-US" dirty="0">
                <a:solidFill>
                  <a:srgbClr val="380B14"/>
                </a:solidFill>
                <a:latin typeface="AMX" pitchFamily="2" charset="77"/>
              </a:rPr>
              <a:t>.</a:t>
            </a:r>
          </a:p>
          <a:p>
            <a:pPr algn="ctr"/>
            <a:r>
              <a:rPr lang="en-US" dirty="0" err="1">
                <a:solidFill>
                  <a:srgbClr val="380B14"/>
                </a:solidFill>
                <a:latin typeface="AMX" pitchFamily="2" charset="77"/>
              </a:rPr>
              <a:t>Confira</a:t>
            </a:r>
            <a:r>
              <a:rPr lang="en-US" dirty="0">
                <a:solidFill>
                  <a:srgbClr val="380B14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rgbClr val="380B14"/>
                </a:solidFill>
                <a:latin typeface="AMX" pitchFamily="2" charset="77"/>
              </a:rPr>
              <a:t>os</a:t>
            </a:r>
            <a:r>
              <a:rPr lang="en-US" dirty="0">
                <a:solidFill>
                  <a:srgbClr val="380B14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rgbClr val="380B14"/>
                </a:solidFill>
                <a:latin typeface="AMX" pitchFamily="2" charset="77"/>
              </a:rPr>
              <a:t>tópicos</a:t>
            </a:r>
            <a:r>
              <a:rPr lang="en-US" dirty="0">
                <a:solidFill>
                  <a:srgbClr val="380B14"/>
                </a:solidFill>
                <a:latin typeface="AMX" pitchFamily="2" charset="77"/>
              </a:rPr>
              <a:t> que </a:t>
            </a:r>
            <a:r>
              <a:rPr lang="en-US" dirty="0" err="1">
                <a:solidFill>
                  <a:srgbClr val="380B14"/>
                </a:solidFill>
                <a:latin typeface="AMX" pitchFamily="2" charset="77"/>
              </a:rPr>
              <a:t>iremos</a:t>
            </a:r>
            <a:r>
              <a:rPr lang="en-US" dirty="0">
                <a:solidFill>
                  <a:srgbClr val="380B14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rgbClr val="380B14"/>
                </a:solidFill>
                <a:latin typeface="AMX" pitchFamily="2" charset="77"/>
              </a:rPr>
              <a:t>ver</a:t>
            </a:r>
            <a:r>
              <a:rPr lang="en-US" dirty="0">
                <a:solidFill>
                  <a:srgbClr val="380B14"/>
                </a:solidFill>
                <a:latin typeface="AMX" pitchFamily="2" charset="77"/>
              </a:rPr>
              <a:t>: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0F2BDD-7ABB-F780-AA60-DC3C4AAE3603}"/>
              </a:ext>
            </a:extLst>
          </p:cNvPr>
          <p:cNvSpPr/>
          <p:nvPr/>
        </p:nvSpPr>
        <p:spPr>
          <a:xfrm>
            <a:off x="3116699" y="2862331"/>
            <a:ext cx="1677910" cy="1001461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pc="100" dirty="0">
                <a:solidFill>
                  <a:srgbClr val="380B14"/>
                </a:solidFill>
                <a:latin typeface="AMX Medium" pitchFamily="2" charset="77"/>
              </a:rPr>
              <a:t>Como começar?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213FBBA-44AB-5133-12D9-6B23ECA520E1}"/>
              </a:ext>
            </a:extLst>
          </p:cNvPr>
          <p:cNvGrpSpPr/>
          <p:nvPr/>
        </p:nvGrpSpPr>
        <p:grpSpPr>
          <a:xfrm>
            <a:off x="3101592" y="2844225"/>
            <a:ext cx="1717177" cy="1037673"/>
            <a:chOff x="1146756" y="2386581"/>
            <a:chExt cx="1717177" cy="1037673"/>
          </a:xfrm>
          <a:solidFill>
            <a:srgbClr val="D17D0D"/>
          </a:solidFill>
        </p:grpSpPr>
        <p:sp>
          <p:nvSpPr>
            <p:cNvPr id="36" name="L-shape 35">
              <a:extLst>
                <a:ext uri="{FF2B5EF4-FFF2-40B4-BE49-F238E27FC236}">
                  <a16:creationId xmlns:a16="http://schemas.microsoft.com/office/drawing/2014/main" id="{D48EC535-A968-82A2-F2D7-1116E3CBA5E5}"/>
                </a:ext>
              </a:extLst>
            </p:cNvPr>
            <p:cNvSpPr/>
            <p:nvPr/>
          </p:nvSpPr>
          <p:spPr>
            <a:xfrm>
              <a:off x="1146756" y="3229824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AMX Medium" pitchFamily="2" charset="77"/>
              </a:endParaRPr>
            </a:p>
          </p:txBody>
        </p:sp>
        <p:sp>
          <p:nvSpPr>
            <p:cNvPr id="37" name="L-shape 36">
              <a:extLst>
                <a:ext uri="{FF2B5EF4-FFF2-40B4-BE49-F238E27FC236}">
                  <a16:creationId xmlns:a16="http://schemas.microsoft.com/office/drawing/2014/main" id="{F1BF701E-52ED-7379-CD5C-1A317D44129B}"/>
                </a:ext>
              </a:extLst>
            </p:cNvPr>
            <p:cNvSpPr/>
            <p:nvPr/>
          </p:nvSpPr>
          <p:spPr>
            <a:xfrm flipH="1">
              <a:off x="2670835" y="3229824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AMX Medium" pitchFamily="2" charset="77"/>
              </a:endParaRPr>
            </a:p>
          </p:txBody>
        </p:sp>
        <p:sp>
          <p:nvSpPr>
            <p:cNvPr id="38" name="L-shape 37">
              <a:extLst>
                <a:ext uri="{FF2B5EF4-FFF2-40B4-BE49-F238E27FC236}">
                  <a16:creationId xmlns:a16="http://schemas.microsoft.com/office/drawing/2014/main" id="{75BB2547-5FA1-7BA9-AF0A-4C5014273F2F}"/>
                </a:ext>
              </a:extLst>
            </p:cNvPr>
            <p:cNvSpPr/>
            <p:nvPr/>
          </p:nvSpPr>
          <p:spPr>
            <a:xfrm flipV="1">
              <a:off x="1146756" y="2386581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AMX Medium" pitchFamily="2" charset="77"/>
              </a:endParaRPr>
            </a:p>
          </p:txBody>
        </p:sp>
        <p:sp>
          <p:nvSpPr>
            <p:cNvPr id="39" name="L-shape 38">
              <a:extLst>
                <a:ext uri="{FF2B5EF4-FFF2-40B4-BE49-F238E27FC236}">
                  <a16:creationId xmlns:a16="http://schemas.microsoft.com/office/drawing/2014/main" id="{A30B7404-67ED-AC39-C206-23F391CC81DE}"/>
                </a:ext>
              </a:extLst>
            </p:cNvPr>
            <p:cNvSpPr/>
            <p:nvPr/>
          </p:nvSpPr>
          <p:spPr>
            <a:xfrm flipH="1" flipV="1">
              <a:off x="2670835" y="2386581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AMX Medium" pitchFamily="2" charset="77"/>
              </a:endParaRPr>
            </a:p>
          </p:txBody>
        </p:sp>
      </p:grpSp>
      <p:sp>
        <p:nvSpPr>
          <p:cNvPr id="92" name="Rectangle 91">
            <a:extLst>
              <a:ext uri="{FF2B5EF4-FFF2-40B4-BE49-F238E27FC236}">
                <a16:creationId xmlns:a16="http://schemas.microsoft.com/office/drawing/2014/main" id="{AC7745DB-17CD-EEFD-A2CE-4B07BFBD36E1}"/>
              </a:ext>
            </a:extLst>
          </p:cNvPr>
          <p:cNvSpPr/>
          <p:nvPr/>
        </p:nvSpPr>
        <p:spPr>
          <a:xfrm>
            <a:off x="7575531" y="2862331"/>
            <a:ext cx="1677910" cy="1001461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pc="100" dirty="0">
                <a:solidFill>
                  <a:srgbClr val="380B14"/>
                </a:solidFill>
                <a:latin typeface="AMX Medium" pitchFamily="2" charset="77"/>
              </a:rPr>
              <a:t>Tratamento de vendas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D93DFF7-F3FC-ED7D-441F-AFFE6E7A2D52}"/>
              </a:ext>
            </a:extLst>
          </p:cNvPr>
          <p:cNvGrpSpPr/>
          <p:nvPr/>
        </p:nvGrpSpPr>
        <p:grpSpPr>
          <a:xfrm>
            <a:off x="7560424" y="2844225"/>
            <a:ext cx="1717177" cy="1037673"/>
            <a:chOff x="1146756" y="2386581"/>
            <a:chExt cx="1717177" cy="1037673"/>
          </a:xfrm>
          <a:solidFill>
            <a:srgbClr val="D17D0D"/>
          </a:solidFill>
        </p:grpSpPr>
        <p:sp>
          <p:nvSpPr>
            <p:cNvPr id="94" name="L-shape 93">
              <a:extLst>
                <a:ext uri="{FF2B5EF4-FFF2-40B4-BE49-F238E27FC236}">
                  <a16:creationId xmlns:a16="http://schemas.microsoft.com/office/drawing/2014/main" id="{0CE14CEF-9D3A-3CAE-73FC-F2210B361FEF}"/>
                </a:ext>
              </a:extLst>
            </p:cNvPr>
            <p:cNvSpPr/>
            <p:nvPr/>
          </p:nvSpPr>
          <p:spPr>
            <a:xfrm>
              <a:off x="1146756" y="3229824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AMX Medium" pitchFamily="2" charset="77"/>
              </a:endParaRPr>
            </a:p>
          </p:txBody>
        </p:sp>
        <p:sp>
          <p:nvSpPr>
            <p:cNvPr id="95" name="L-shape 94">
              <a:extLst>
                <a:ext uri="{FF2B5EF4-FFF2-40B4-BE49-F238E27FC236}">
                  <a16:creationId xmlns:a16="http://schemas.microsoft.com/office/drawing/2014/main" id="{78BADB4B-5C08-357B-9A2B-15C04182DDD4}"/>
                </a:ext>
              </a:extLst>
            </p:cNvPr>
            <p:cNvSpPr/>
            <p:nvPr/>
          </p:nvSpPr>
          <p:spPr>
            <a:xfrm flipH="1">
              <a:off x="2670835" y="3229824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AMX Medium" pitchFamily="2" charset="77"/>
              </a:endParaRPr>
            </a:p>
          </p:txBody>
        </p:sp>
        <p:sp>
          <p:nvSpPr>
            <p:cNvPr id="96" name="L-shape 95">
              <a:extLst>
                <a:ext uri="{FF2B5EF4-FFF2-40B4-BE49-F238E27FC236}">
                  <a16:creationId xmlns:a16="http://schemas.microsoft.com/office/drawing/2014/main" id="{3B189D65-AADE-0A8F-0DDF-B1391E4A6159}"/>
                </a:ext>
              </a:extLst>
            </p:cNvPr>
            <p:cNvSpPr/>
            <p:nvPr/>
          </p:nvSpPr>
          <p:spPr>
            <a:xfrm flipV="1">
              <a:off x="1146756" y="2386581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AMX Medium" pitchFamily="2" charset="77"/>
              </a:endParaRPr>
            </a:p>
          </p:txBody>
        </p:sp>
        <p:sp>
          <p:nvSpPr>
            <p:cNvPr id="97" name="L-shape 96">
              <a:extLst>
                <a:ext uri="{FF2B5EF4-FFF2-40B4-BE49-F238E27FC236}">
                  <a16:creationId xmlns:a16="http://schemas.microsoft.com/office/drawing/2014/main" id="{60DC1325-675C-050F-F9E9-32F958FE0242}"/>
                </a:ext>
              </a:extLst>
            </p:cNvPr>
            <p:cNvSpPr/>
            <p:nvPr/>
          </p:nvSpPr>
          <p:spPr>
            <a:xfrm flipH="1" flipV="1">
              <a:off x="2670835" y="2386581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AMX Medium" pitchFamily="2" charset="77"/>
              </a:endParaRPr>
            </a:p>
          </p:txBody>
        </p:sp>
      </p:grpSp>
      <p:sp>
        <p:nvSpPr>
          <p:cNvPr id="99" name="Rectangle 98">
            <a:extLst>
              <a:ext uri="{FF2B5EF4-FFF2-40B4-BE49-F238E27FC236}">
                <a16:creationId xmlns:a16="http://schemas.microsoft.com/office/drawing/2014/main" id="{948B4FBD-BE87-05A2-6422-F9EDA5853D8D}"/>
              </a:ext>
            </a:extLst>
          </p:cNvPr>
          <p:cNvSpPr/>
          <p:nvPr/>
        </p:nvSpPr>
        <p:spPr>
          <a:xfrm>
            <a:off x="5346115" y="2862331"/>
            <a:ext cx="1677910" cy="1001461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pc="100" dirty="0">
                <a:solidFill>
                  <a:srgbClr val="380B14"/>
                </a:solidFill>
                <a:latin typeface="AMX Medium" pitchFamily="2" charset="77"/>
              </a:rPr>
              <a:t>Acesso aos Dados da Venda no SIV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412B9D46-5275-9145-0077-BAEBC88A5F8A}"/>
              </a:ext>
            </a:extLst>
          </p:cNvPr>
          <p:cNvGrpSpPr/>
          <p:nvPr/>
        </p:nvGrpSpPr>
        <p:grpSpPr>
          <a:xfrm>
            <a:off x="5331008" y="2844225"/>
            <a:ext cx="1717177" cy="1037673"/>
            <a:chOff x="1146756" y="2386581"/>
            <a:chExt cx="1717177" cy="1037673"/>
          </a:xfrm>
          <a:solidFill>
            <a:srgbClr val="D17D0D"/>
          </a:solidFill>
        </p:grpSpPr>
        <p:sp>
          <p:nvSpPr>
            <p:cNvPr id="101" name="L-shape 100">
              <a:extLst>
                <a:ext uri="{FF2B5EF4-FFF2-40B4-BE49-F238E27FC236}">
                  <a16:creationId xmlns:a16="http://schemas.microsoft.com/office/drawing/2014/main" id="{E0251147-7ABC-20F4-5295-EA4E1666C790}"/>
                </a:ext>
              </a:extLst>
            </p:cNvPr>
            <p:cNvSpPr/>
            <p:nvPr/>
          </p:nvSpPr>
          <p:spPr>
            <a:xfrm>
              <a:off x="1146756" y="3229824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AMX Medium" pitchFamily="2" charset="77"/>
              </a:endParaRPr>
            </a:p>
          </p:txBody>
        </p:sp>
        <p:sp>
          <p:nvSpPr>
            <p:cNvPr id="102" name="L-shape 101">
              <a:extLst>
                <a:ext uri="{FF2B5EF4-FFF2-40B4-BE49-F238E27FC236}">
                  <a16:creationId xmlns:a16="http://schemas.microsoft.com/office/drawing/2014/main" id="{1EAEBEF7-0157-C78E-A22B-C532C0B0981F}"/>
                </a:ext>
              </a:extLst>
            </p:cNvPr>
            <p:cNvSpPr/>
            <p:nvPr/>
          </p:nvSpPr>
          <p:spPr>
            <a:xfrm flipH="1">
              <a:off x="2670835" y="3229824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AMX Medium" pitchFamily="2" charset="77"/>
              </a:endParaRPr>
            </a:p>
          </p:txBody>
        </p:sp>
        <p:sp>
          <p:nvSpPr>
            <p:cNvPr id="103" name="L-shape 102">
              <a:extLst>
                <a:ext uri="{FF2B5EF4-FFF2-40B4-BE49-F238E27FC236}">
                  <a16:creationId xmlns:a16="http://schemas.microsoft.com/office/drawing/2014/main" id="{A9F07E59-C54F-A34B-C9E5-24438A216CA4}"/>
                </a:ext>
              </a:extLst>
            </p:cNvPr>
            <p:cNvSpPr/>
            <p:nvPr/>
          </p:nvSpPr>
          <p:spPr>
            <a:xfrm flipV="1">
              <a:off x="1146756" y="2386581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AMX Medium" pitchFamily="2" charset="77"/>
              </a:endParaRPr>
            </a:p>
          </p:txBody>
        </p:sp>
        <p:sp>
          <p:nvSpPr>
            <p:cNvPr id="104" name="L-shape 103">
              <a:extLst>
                <a:ext uri="{FF2B5EF4-FFF2-40B4-BE49-F238E27FC236}">
                  <a16:creationId xmlns:a16="http://schemas.microsoft.com/office/drawing/2014/main" id="{1124E43B-E917-FAEA-0580-9B0070D0590E}"/>
                </a:ext>
              </a:extLst>
            </p:cNvPr>
            <p:cNvSpPr/>
            <p:nvPr/>
          </p:nvSpPr>
          <p:spPr>
            <a:xfrm flipH="1" flipV="1">
              <a:off x="2670835" y="2386581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AMX Medium" pitchFamily="2" charset="77"/>
              </a:endParaRPr>
            </a:p>
          </p:txBody>
        </p:sp>
      </p:grpSp>
      <p:sp>
        <p:nvSpPr>
          <p:cNvPr id="106" name="Rectangle 105">
            <a:extLst>
              <a:ext uri="{FF2B5EF4-FFF2-40B4-BE49-F238E27FC236}">
                <a16:creationId xmlns:a16="http://schemas.microsoft.com/office/drawing/2014/main" id="{B6FB1D0A-5A6C-8182-55ED-CAB365FEDDA0}"/>
              </a:ext>
            </a:extLst>
          </p:cNvPr>
          <p:cNvSpPr/>
          <p:nvPr/>
        </p:nvSpPr>
        <p:spPr>
          <a:xfrm>
            <a:off x="7753522" y="4289687"/>
            <a:ext cx="1677910" cy="1001461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pc="100" dirty="0">
                <a:solidFill>
                  <a:srgbClr val="380B14"/>
                </a:solidFill>
                <a:latin typeface="AMX Medium" pitchFamily="2" charset="77"/>
              </a:rPr>
              <a:t>Relatórios</a:t>
            </a: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068F388C-9AFA-9C01-8FD8-22B8DD4F2B99}"/>
              </a:ext>
            </a:extLst>
          </p:cNvPr>
          <p:cNvGrpSpPr/>
          <p:nvPr/>
        </p:nvGrpSpPr>
        <p:grpSpPr>
          <a:xfrm>
            <a:off x="7738415" y="4271581"/>
            <a:ext cx="1717177" cy="1037673"/>
            <a:chOff x="1146756" y="2386581"/>
            <a:chExt cx="1717177" cy="1037673"/>
          </a:xfrm>
          <a:solidFill>
            <a:srgbClr val="D17D0D"/>
          </a:solidFill>
        </p:grpSpPr>
        <p:sp>
          <p:nvSpPr>
            <p:cNvPr id="108" name="L-shape 107">
              <a:extLst>
                <a:ext uri="{FF2B5EF4-FFF2-40B4-BE49-F238E27FC236}">
                  <a16:creationId xmlns:a16="http://schemas.microsoft.com/office/drawing/2014/main" id="{08F26B78-FEAA-8731-21B9-4D5EABAAAF11}"/>
                </a:ext>
              </a:extLst>
            </p:cNvPr>
            <p:cNvSpPr/>
            <p:nvPr/>
          </p:nvSpPr>
          <p:spPr>
            <a:xfrm>
              <a:off x="1146756" y="3229824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AMX Medium" pitchFamily="2" charset="77"/>
              </a:endParaRPr>
            </a:p>
          </p:txBody>
        </p:sp>
        <p:sp>
          <p:nvSpPr>
            <p:cNvPr id="109" name="L-shape 108">
              <a:extLst>
                <a:ext uri="{FF2B5EF4-FFF2-40B4-BE49-F238E27FC236}">
                  <a16:creationId xmlns:a16="http://schemas.microsoft.com/office/drawing/2014/main" id="{C9B5B26B-533C-4C3B-C231-DAB7D38A795E}"/>
                </a:ext>
              </a:extLst>
            </p:cNvPr>
            <p:cNvSpPr/>
            <p:nvPr/>
          </p:nvSpPr>
          <p:spPr>
            <a:xfrm flipH="1">
              <a:off x="2670835" y="3229824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AMX Medium" pitchFamily="2" charset="77"/>
              </a:endParaRPr>
            </a:p>
          </p:txBody>
        </p:sp>
        <p:sp>
          <p:nvSpPr>
            <p:cNvPr id="110" name="L-shape 109">
              <a:extLst>
                <a:ext uri="{FF2B5EF4-FFF2-40B4-BE49-F238E27FC236}">
                  <a16:creationId xmlns:a16="http://schemas.microsoft.com/office/drawing/2014/main" id="{EDC59867-9B89-557A-E501-8C6A33551679}"/>
                </a:ext>
              </a:extLst>
            </p:cNvPr>
            <p:cNvSpPr/>
            <p:nvPr/>
          </p:nvSpPr>
          <p:spPr>
            <a:xfrm flipV="1">
              <a:off x="1146756" y="2386581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AMX Medium" pitchFamily="2" charset="77"/>
              </a:endParaRPr>
            </a:p>
          </p:txBody>
        </p:sp>
        <p:sp>
          <p:nvSpPr>
            <p:cNvPr id="111" name="L-shape 110">
              <a:extLst>
                <a:ext uri="{FF2B5EF4-FFF2-40B4-BE49-F238E27FC236}">
                  <a16:creationId xmlns:a16="http://schemas.microsoft.com/office/drawing/2014/main" id="{7314A900-D4DB-F315-7F7C-5A0E15871F91}"/>
                </a:ext>
              </a:extLst>
            </p:cNvPr>
            <p:cNvSpPr/>
            <p:nvPr/>
          </p:nvSpPr>
          <p:spPr>
            <a:xfrm flipH="1" flipV="1">
              <a:off x="2670835" y="2386581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AMX Medium" pitchFamily="2" charset="77"/>
              </a:endParaRPr>
            </a:p>
          </p:txBody>
        </p:sp>
      </p:grp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FFE1B6B2-E39C-960F-A7A0-EB1463B98F54}"/>
              </a:ext>
            </a:extLst>
          </p:cNvPr>
          <p:cNvCxnSpPr>
            <a:cxnSpLocks/>
            <a:stCxn id="34" idx="3"/>
            <a:endCxn id="99" idx="1"/>
          </p:cNvCxnSpPr>
          <p:nvPr/>
        </p:nvCxnSpPr>
        <p:spPr>
          <a:xfrm>
            <a:off x="4794609" y="3363062"/>
            <a:ext cx="551506" cy="0"/>
          </a:xfrm>
          <a:prstGeom prst="line">
            <a:avLst/>
          </a:prstGeom>
          <a:ln w="63500">
            <a:solidFill>
              <a:srgbClr val="B5680D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1556E6E9-0B12-5D75-C342-94E4C85203A1}"/>
              </a:ext>
            </a:extLst>
          </p:cNvPr>
          <p:cNvCxnSpPr>
            <a:cxnSpLocks/>
          </p:cNvCxnSpPr>
          <p:nvPr/>
        </p:nvCxnSpPr>
        <p:spPr>
          <a:xfrm>
            <a:off x="7012708" y="3363062"/>
            <a:ext cx="551506" cy="0"/>
          </a:xfrm>
          <a:prstGeom prst="line">
            <a:avLst/>
          </a:prstGeom>
          <a:ln w="63500">
            <a:solidFill>
              <a:srgbClr val="B5680D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2E9B7326-D9C6-9D0F-2847-8E6092AA4A36}"/>
              </a:ext>
            </a:extLst>
          </p:cNvPr>
          <p:cNvCxnSpPr>
            <a:cxnSpLocks/>
          </p:cNvCxnSpPr>
          <p:nvPr/>
        </p:nvCxnSpPr>
        <p:spPr>
          <a:xfrm>
            <a:off x="8443739" y="3851466"/>
            <a:ext cx="0" cy="414792"/>
          </a:xfrm>
          <a:prstGeom prst="line">
            <a:avLst/>
          </a:prstGeom>
          <a:ln w="63500">
            <a:solidFill>
              <a:srgbClr val="B5680D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05">
            <a:extLst>
              <a:ext uri="{FF2B5EF4-FFF2-40B4-BE49-F238E27FC236}">
                <a16:creationId xmlns:a16="http://schemas.microsoft.com/office/drawing/2014/main" id="{4CACEDDF-7AEC-9D6A-6EE4-7BF733173434}"/>
              </a:ext>
            </a:extLst>
          </p:cNvPr>
          <p:cNvSpPr/>
          <p:nvPr/>
        </p:nvSpPr>
        <p:spPr>
          <a:xfrm>
            <a:off x="5328356" y="4266258"/>
            <a:ext cx="1677910" cy="1001461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pc="100" dirty="0">
                <a:solidFill>
                  <a:srgbClr val="380B14"/>
                </a:solidFill>
                <a:latin typeface="AMX Medium" pitchFamily="2" charset="77"/>
              </a:rPr>
              <a:t>Dicas de Ouro</a:t>
            </a:r>
          </a:p>
        </p:txBody>
      </p:sp>
      <p:grpSp>
        <p:nvGrpSpPr>
          <p:cNvPr id="21" name="Group 106">
            <a:extLst>
              <a:ext uri="{FF2B5EF4-FFF2-40B4-BE49-F238E27FC236}">
                <a16:creationId xmlns:a16="http://schemas.microsoft.com/office/drawing/2014/main" id="{31049817-1BD9-249F-0EA4-7672690960CB}"/>
              </a:ext>
            </a:extLst>
          </p:cNvPr>
          <p:cNvGrpSpPr/>
          <p:nvPr/>
        </p:nvGrpSpPr>
        <p:grpSpPr>
          <a:xfrm>
            <a:off x="5314506" y="4251622"/>
            <a:ext cx="1717177" cy="1037673"/>
            <a:chOff x="1146756" y="2386581"/>
            <a:chExt cx="1717177" cy="1037673"/>
          </a:xfrm>
          <a:solidFill>
            <a:srgbClr val="D17D0D"/>
          </a:solidFill>
        </p:grpSpPr>
        <p:sp>
          <p:nvSpPr>
            <p:cNvPr id="22" name="L-shape 107">
              <a:extLst>
                <a:ext uri="{FF2B5EF4-FFF2-40B4-BE49-F238E27FC236}">
                  <a16:creationId xmlns:a16="http://schemas.microsoft.com/office/drawing/2014/main" id="{DFDEE833-54AC-32CE-0EDA-2BD25A1DAF21}"/>
                </a:ext>
              </a:extLst>
            </p:cNvPr>
            <p:cNvSpPr/>
            <p:nvPr/>
          </p:nvSpPr>
          <p:spPr>
            <a:xfrm>
              <a:off x="1146756" y="3229824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AMX Medium" pitchFamily="2" charset="77"/>
              </a:endParaRPr>
            </a:p>
          </p:txBody>
        </p:sp>
        <p:sp>
          <p:nvSpPr>
            <p:cNvPr id="23" name="L-shape 108">
              <a:extLst>
                <a:ext uri="{FF2B5EF4-FFF2-40B4-BE49-F238E27FC236}">
                  <a16:creationId xmlns:a16="http://schemas.microsoft.com/office/drawing/2014/main" id="{97DEB1FD-6DDE-16A3-DB20-05E6EAA697B5}"/>
                </a:ext>
              </a:extLst>
            </p:cNvPr>
            <p:cNvSpPr/>
            <p:nvPr/>
          </p:nvSpPr>
          <p:spPr>
            <a:xfrm flipH="1">
              <a:off x="2670835" y="3229824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AMX Medium" pitchFamily="2" charset="77"/>
              </a:endParaRPr>
            </a:p>
          </p:txBody>
        </p:sp>
        <p:sp>
          <p:nvSpPr>
            <p:cNvPr id="24" name="L-shape 109">
              <a:extLst>
                <a:ext uri="{FF2B5EF4-FFF2-40B4-BE49-F238E27FC236}">
                  <a16:creationId xmlns:a16="http://schemas.microsoft.com/office/drawing/2014/main" id="{70FE3E41-670C-0688-C6BD-F96AE630F11B}"/>
                </a:ext>
              </a:extLst>
            </p:cNvPr>
            <p:cNvSpPr/>
            <p:nvPr/>
          </p:nvSpPr>
          <p:spPr>
            <a:xfrm flipV="1">
              <a:off x="1146756" y="2386581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AMX Medium" pitchFamily="2" charset="77"/>
              </a:endParaRPr>
            </a:p>
          </p:txBody>
        </p:sp>
        <p:sp>
          <p:nvSpPr>
            <p:cNvPr id="25" name="L-shape 110">
              <a:extLst>
                <a:ext uri="{FF2B5EF4-FFF2-40B4-BE49-F238E27FC236}">
                  <a16:creationId xmlns:a16="http://schemas.microsoft.com/office/drawing/2014/main" id="{E72BF92E-5528-2673-62BB-19C36386E74A}"/>
                </a:ext>
              </a:extLst>
            </p:cNvPr>
            <p:cNvSpPr/>
            <p:nvPr/>
          </p:nvSpPr>
          <p:spPr>
            <a:xfrm flipH="1" flipV="1">
              <a:off x="2670835" y="2386581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AMX Medium" pitchFamily="2" charset="77"/>
              </a:endParaRPr>
            </a:p>
          </p:txBody>
        </p:sp>
      </p:grpSp>
      <p:cxnSp>
        <p:nvCxnSpPr>
          <p:cNvPr id="27" name="Straight Connector 169">
            <a:extLst>
              <a:ext uri="{FF2B5EF4-FFF2-40B4-BE49-F238E27FC236}">
                <a16:creationId xmlns:a16="http://schemas.microsoft.com/office/drawing/2014/main" id="{9E8F0719-0073-62EB-AD82-2EFCFB73C939}"/>
              </a:ext>
            </a:extLst>
          </p:cNvPr>
          <p:cNvCxnSpPr>
            <a:cxnSpLocks/>
          </p:cNvCxnSpPr>
          <p:nvPr/>
        </p:nvCxnSpPr>
        <p:spPr>
          <a:xfrm flipH="1">
            <a:off x="7126977" y="4766988"/>
            <a:ext cx="529996" cy="0"/>
          </a:xfrm>
          <a:prstGeom prst="line">
            <a:avLst/>
          </a:prstGeom>
          <a:ln w="63500">
            <a:solidFill>
              <a:srgbClr val="B5680D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105">
            <a:extLst>
              <a:ext uri="{FF2B5EF4-FFF2-40B4-BE49-F238E27FC236}">
                <a16:creationId xmlns:a16="http://schemas.microsoft.com/office/drawing/2014/main" id="{A03BE117-1931-20F6-6756-155615EC67DE}"/>
              </a:ext>
            </a:extLst>
          </p:cNvPr>
          <p:cNvSpPr/>
          <p:nvPr/>
        </p:nvSpPr>
        <p:spPr>
          <a:xfrm>
            <a:off x="2913135" y="4244682"/>
            <a:ext cx="1774458" cy="1001461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pc="100" dirty="0">
                <a:solidFill>
                  <a:srgbClr val="380B14"/>
                </a:solidFill>
                <a:latin typeface="AMX Medium" pitchFamily="2" charset="77"/>
              </a:rPr>
              <a:t>Fluxo de cancelamento</a:t>
            </a:r>
          </a:p>
        </p:txBody>
      </p:sp>
      <p:grpSp>
        <p:nvGrpSpPr>
          <p:cNvPr id="31" name="Group 106">
            <a:extLst>
              <a:ext uri="{FF2B5EF4-FFF2-40B4-BE49-F238E27FC236}">
                <a16:creationId xmlns:a16="http://schemas.microsoft.com/office/drawing/2014/main" id="{5CDBAA56-A2DD-93DD-8041-2EFD086EFB64}"/>
              </a:ext>
            </a:extLst>
          </p:cNvPr>
          <p:cNvGrpSpPr/>
          <p:nvPr/>
        </p:nvGrpSpPr>
        <p:grpSpPr>
          <a:xfrm>
            <a:off x="2906029" y="4230046"/>
            <a:ext cx="1806981" cy="1037673"/>
            <a:chOff x="1056952" y="2386581"/>
            <a:chExt cx="1806981" cy="1037673"/>
          </a:xfrm>
          <a:solidFill>
            <a:srgbClr val="D17D0D"/>
          </a:solidFill>
        </p:grpSpPr>
        <p:sp>
          <p:nvSpPr>
            <p:cNvPr id="32" name="L-shape 107">
              <a:extLst>
                <a:ext uri="{FF2B5EF4-FFF2-40B4-BE49-F238E27FC236}">
                  <a16:creationId xmlns:a16="http://schemas.microsoft.com/office/drawing/2014/main" id="{1D2E3D4D-E7F7-D66E-A65A-A4385663138F}"/>
                </a:ext>
              </a:extLst>
            </p:cNvPr>
            <p:cNvSpPr/>
            <p:nvPr/>
          </p:nvSpPr>
          <p:spPr>
            <a:xfrm>
              <a:off x="1056952" y="3229824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AMX Medium" pitchFamily="2" charset="77"/>
              </a:endParaRPr>
            </a:p>
          </p:txBody>
        </p:sp>
        <p:sp>
          <p:nvSpPr>
            <p:cNvPr id="33" name="L-shape 108">
              <a:extLst>
                <a:ext uri="{FF2B5EF4-FFF2-40B4-BE49-F238E27FC236}">
                  <a16:creationId xmlns:a16="http://schemas.microsoft.com/office/drawing/2014/main" id="{435FAFB9-EC3B-9B03-F7B9-96DEDE50CAAC}"/>
                </a:ext>
              </a:extLst>
            </p:cNvPr>
            <p:cNvSpPr/>
            <p:nvPr/>
          </p:nvSpPr>
          <p:spPr>
            <a:xfrm flipH="1">
              <a:off x="2670835" y="3229824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AMX Medium" pitchFamily="2" charset="77"/>
              </a:endParaRPr>
            </a:p>
          </p:txBody>
        </p:sp>
        <p:sp>
          <p:nvSpPr>
            <p:cNvPr id="40" name="L-shape 109">
              <a:extLst>
                <a:ext uri="{FF2B5EF4-FFF2-40B4-BE49-F238E27FC236}">
                  <a16:creationId xmlns:a16="http://schemas.microsoft.com/office/drawing/2014/main" id="{9193D091-F2B5-3DC9-A6C5-1CE3E3095DFF}"/>
                </a:ext>
              </a:extLst>
            </p:cNvPr>
            <p:cNvSpPr/>
            <p:nvPr/>
          </p:nvSpPr>
          <p:spPr>
            <a:xfrm flipV="1">
              <a:off x="1056952" y="2386581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AMX Medium" pitchFamily="2" charset="77"/>
              </a:endParaRPr>
            </a:p>
          </p:txBody>
        </p:sp>
        <p:sp>
          <p:nvSpPr>
            <p:cNvPr id="41" name="L-shape 110">
              <a:extLst>
                <a:ext uri="{FF2B5EF4-FFF2-40B4-BE49-F238E27FC236}">
                  <a16:creationId xmlns:a16="http://schemas.microsoft.com/office/drawing/2014/main" id="{A8D20E24-479D-054B-2E67-674AB3BD33BF}"/>
                </a:ext>
              </a:extLst>
            </p:cNvPr>
            <p:cNvSpPr/>
            <p:nvPr/>
          </p:nvSpPr>
          <p:spPr>
            <a:xfrm flipH="1" flipV="1">
              <a:off x="2670835" y="2386581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AMX Medium" pitchFamily="2" charset="77"/>
              </a:endParaRPr>
            </a:p>
          </p:txBody>
        </p:sp>
      </p:grpSp>
      <p:cxnSp>
        <p:nvCxnSpPr>
          <p:cNvPr id="42" name="Straight Connector 169">
            <a:extLst>
              <a:ext uri="{FF2B5EF4-FFF2-40B4-BE49-F238E27FC236}">
                <a16:creationId xmlns:a16="http://schemas.microsoft.com/office/drawing/2014/main" id="{A4EB80B0-5A43-BD71-1628-9282AEF38871}"/>
              </a:ext>
            </a:extLst>
          </p:cNvPr>
          <p:cNvCxnSpPr>
            <a:cxnSpLocks/>
          </p:cNvCxnSpPr>
          <p:nvPr/>
        </p:nvCxnSpPr>
        <p:spPr>
          <a:xfrm flipH="1">
            <a:off x="4808304" y="4745412"/>
            <a:ext cx="529996" cy="0"/>
          </a:xfrm>
          <a:prstGeom prst="line">
            <a:avLst/>
          </a:prstGeom>
          <a:ln w="63500">
            <a:solidFill>
              <a:srgbClr val="B5680D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CDF9E25F-B163-A215-CCA6-46B975059102}"/>
              </a:ext>
            </a:extLst>
          </p:cNvPr>
          <p:cNvSpPr/>
          <p:nvPr/>
        </p:nvSpPr>
        <p:spPr>
          <a:xfrm>
            <a:off x="7126977" y="2366128"/>
            <a:ext cx="2103830" cy="186391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Incluir no fluxo após Acesso aos dados da venda no </a:t>
            </a:r>
            <a:r>
              <a:rPr lang="pt-BR" dirty="0" err="1"/>
              <a:t>Siv</a:t>
            </a:r>
            <a:r>
              <a:rPr lang="pt-BR" dirty="0"/>
              <a:t> o “O que é Aceite eletrônico”</a:t>
            </a:r>
          </a:p>
        </p:txBody>
      </p:sp>
    </p:spTree>
    <p:extLst>
      <p:ext uri="{BB962C8B-B14F-4D97-AF65-F5344CB8AC3E}">
        <p14:creationId xmlns:p14="http://schemas.microsoft.com/office/powerpoint/2010/main" val="237617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9599" y="1"/>
            <a:ext cx="4929378" cy="883158"/>
          </a:xfrm>
          <a:custGeom>
            <a:avLst/>
            <a:gdLst/>
            <a:ahLst/>
            <a:cxnLst/>
            <a:rect l="l" t="t" r="r" b="b"/>
            <a:pathLst>
              <a:path w="4107815" h="735965">
                <a:moveTo>
                  <a:pt x="4107522" y="0"/>
                </a:moveTo>
                <a:lnTo>
                  <a:pt x="0" y="0"/>
                </a:lnTo>
                <a:lnTo>
                  <a:pt x="0" y="510794"/>
                </a:lnTo>
                <a:lnTo>
                  <a:pt x="4570" y="556119"/>
                </a:lnTo>
                <a:lnTo>
                  <a:pt x="17677" y="598336"/>
                </a:lnTo>
                <a:lnTo>
                  <a:pt x="38416" y="636541"/>
                </a:lnTo>
                <a:lnTo>
                  <a:pt x="65882" y="669829"/>
                </a:lnTo>
                <a:lnTo>
                  <a:pt x="99172" y="697295"/>
                </a:lnTo>
                <a:lnTo>
                  <a:pt x="137379" y="718034"/>
                </a:lnTo>
                <a:lnTo>
                  <a:pt x="179600" y="731140"/>
                </a:lnTo>
                <a:lnTo>
                  <a:pt x="224929" y="735711"/>
                </a:lnTo>
                <a:lnTo>
                  <a:pt x="3882605" y="735711"/>
                </a:lnTo>
                <a:lnTo>
                  <a:pt x="3927931" y="731140"/>
                </a:lnTo>
                <a:lnTo>
                  <a:pt x="3970148" y="718034"/>
                </a:lnTo>
                <a:lnTo>
                  <a:pt x="4008353" y="697295"/>
                </a:lnTo>
                <a:lnTo>
                  <a:pt x="4041641" y="669829"/>
                </a:lnTo>
                <a:lnTo>
                  <a:pt x="4069107" y="636541"/>
                </a:lnTo>
                <a:lnTo>
                  <a:pt x="4089846" y="598336"/>
                </a:lnTo>
                <a:lnTo>
                  <a:pt x="4102952" y="556119"/>
                </a:lnTo>
                <a:lnTo>
                  <a:pt x="4107522" y="510794"/>
                </a:lnTo>
                <a:lnTo>
                  <a:pt x="4107522" y="0"/>
                </a:lnTo>
                <a:close/>
              </a:path>
            </a:pathLst>
          </a:custGeom>
          <a:solidFill>
            <a:srgbClr val="A61D18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3" name="object 3"/>
          <p:cNvSpPr txBox="1"/>
          <p:nvPr/>
        </p:nvSpPr>
        <p:spPr>
          <a:xfrm>
            <a:off x="2400910" y="235002"/>
            <a:ext cx="2428494" cy="3477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2160" spc="-12" dirty="0">
                <a:solidFill>
                  <a:srgbClr val="FFFFFF"/>
                </a:solidFill>
                <a:latin typeface="Corbel"/>
                <a:cs typeface="Corbel"/>
              </a:rPr>
              <a:t>CADASTRAR</a:t>
            </a:r>
            <a:r>
              <a:rPr sz="2160" spc="-66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160" spc="-12" dirty="0">
                <a:solidFill>
                  <a:srgbClr val="FFFFFF"/>
                </a:solidFill>
                <a:latin typeface="Corbel"/>
                <a:cs typeface="Corbel"/>
              </a:rPr>
              <a:t>VENDA</a:t>
            </a:r>
            <a:endParaRPr sz="2160">
              <a:latin typeface="Corbel"/>
              <a:cs typeface="Corbe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09600" y="6535094"/>
            <a:ext cx="10972800" cy="323088"/>
          </a:xfrm>
          <a:custGeom>
            <a:avLst/>
            <a:gdLst/>
            <a:ahLst/>
            <a:cxnLst/>
            <a:rect l="l" t="t" r="r" b="b"/>
            <a:pathLst>
              <a:path w="9144000" h="269239">
                <a:moveTo>
                  <a:pt x="9144000" y="0"/>
                </a:moveTo>
                <a:lnTo>
                  <a:pt x="0" y="0"/>
                </a:lnTo>
                <a:lnTo>
                  <a:pt x="0" y="269087"/>
                </a:lnTo>
                <a:lnTo>
                  <a:pt x="9144000" y="269087"/>
                </a:lnTo>
                <a:lnTo>
                  <a:pt x="9144000" y="0"/>
                </a:lnTo>
                <a:close/>
              </a:path>
            </a:pathLst>
          </a:custGeom>
          <a:solidFill>
            <a:srgbClr val="A61D18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5" name="object 5"/>
          <p:cNvSpPr txBox="1"/>
          <p:nvPr/>
        </p:nvSpPr>
        <p:spPr>
          <a:xfrm>
            <a:off x="978409" y="1156960"/>
            <a:ext cx="4425695" cy="254685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4686" indent="-139446">
              <a:spcBef>
                <a:spcPts val="114"/>
              </a:spcBef>
              <a:buClr>
                <a:srgbClr val="C00000"/>
              </a:buClr>
              <a:buFont typeface="Calibri Light"/>
              <a:buChar char="•"/>
              <a:tabLst>
                <a:tab pos="154686" algn="l"/>
              </a:tabLst>
            </a:pPr>
            <a:r>
              <a:rPr sz="1560" dirty="0">
                <a:latin typeface="Corbel"/>
                <a:cs typeface="Corbel"/>
              </a:rPr>
              <a:t>Em</a:t>
            </a:r>
            <a:r>
              <a:rPr sz="1560" spc="-6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seguida,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deverá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clicar</a:t>
            </a:r>
            <a:r>
              <a:rPr sz="1560" spc="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na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aba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“</a:t>
            </a:r>
            <a:r>
              <a:rPr sz="1560" b="1" dirty="0">
                <a:latin typeface="Corbel"/>
                <a:cs typeface="Corbel"/>
              </a:rPr>
              <a:t>Dados</a:t>
            </a:r>
            <a:r>
              <a:rPr sz="1560" b="1" spc="-12" dirty="0">
                <a:latin typeface="Corbel"/>
                <a:cs typeface="Corbel"/>
              </a:rPr>
              <a:t> da</a:t>
            </a:r>
            <a:r>
              <a:rPr sz="1560" b="1" spc="-102" dirty="0">
                <a:latin typeface="Corbel"/>
                <a:cs typeface="Corbel"/>
              </a:rPr>
              <a:t> </a:t>
            </a:r>
            <a:r>
              <a:rPr sz="1560" b="1" spc="-12" dirty="0">
                <a:latin typeface="Corbel"/>
                <a:cs typeface="Corbel"/>
              </a:rPr>
              <a:t>Venda</a:t>
            </a:r>
            <a:r>
              <a:rPr sz="1560" spc="-12" dirty="0">
                <a:latin typeface="Corbel"/>
                <a:cs typeface="Corbel"/>
              </a:rPr>
              <a:t>”.</a:t>
            </a:r>
            <a:endParaRPr sz="1560">
              <a:latin typeface="Corbel"/>
              <a:cs typeface="Corbe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838581" y="1786706"/>
            <a:ext cx="10514838" cy="4568952"/>
            <a:chOff x="190817" y="1488922"/>
            <a:chExt cx="8762365" cy="3807460"/>
          </a:xfrm>
        </p:grpSpPr>
        <p:pic>
          <p:nvPicPr>
            <p:cNvPr id="7" name="object 7" descr="Tela de computador com texto preto sobre fundo branco  Descrição gerada automaticamente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817" y="1488922"/>
              <a:ext cx="8762365" cy="380707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76985" y="2021712"/>
              <a:ext cx="815340" cy="97790"/>
            </a:xfrm>
            <a:custGeom>
              <a:avLst/>
              <a:gdLst/>
              <a:ahLst/>
              <a:cxnLst/>
              <a:rect l="l" t="t" r="r" b="b"/>
              <a:pathLst>
                <a:path w="815339" h="97789">
                  <a:moveTo>
                    <a:pt x="0" y="11557"/>
                  </a:moveTo>
                  <a:lnTo>
                    <a:pt x="0" y="5079"/>
                  </a:lnTo>
                  <a:lnTo>
                    <a:pt x="5181" y="0"/>
                  </a:lnTo>
                  <a:lnTo>
                    <a:pt x="11569" y="0"/>
                  </a:lnTo>
                  <a:lnTo>
                    <a:pt x="803732" y="0"/>
                  </a:lnTo>
                  <a:lnTo>
                    <a:pt x="810209" y="0"/>
                  </a:lnTo>
                  <a:lnTo>
                    <a:pt x="815289" y="5079"/>
                  </a:lnTo>
                  <a:lnTo>
                    <a:pt x="815289" y="11557"/>
                  </a:lnTo>
                  <a:lnTo>
                    <a:pt x="815289" y="85851"/>
                  </a:lnTo>
                  <a:lnTo>
                    <a:pt x="815289" y="92201"/>
                  </a:lnTo>
                  <a:lnTo>
                    <a:pt x="810209" y="97409"/>
                  </a:lnTo>
                  <a:lnTo>
                    <a:pt x="803732" y="97409"/>
                  </a:lnTo>
                  <a:lnTo>
                    <a:pt x="11569" y="97409"/>
                  </a:lnTo>
                  <a:lnTo>
                    <a:pt x="5181" y="97409"/>
                  </a:lnTo>
                  <a:lnTo>
                    <a:pt x="0" y="92201"/>
                  </a:lnTo>
                  <a:lnTo>
                    <a:pt x="0" y="85851"/>
                  </a:lnTo>
                  <a:lnTo>
                    <a:pt x="0" y="11557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0186" y="1895729"/>
              <a:ext cx="193586" cy="19367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612636" y="2285086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08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834267" y="502768"/>
            <a:ext cx="358140" cy="477012"/>
          </a:xfrm>
          <a:custGeom>
            <a:avLst/>
            <a:gdLst/>
            <a:ahLst/>
            <a:cxnLst/>
            <a:rect l="l" t="t" r="r" b="b"/>
            <a:pathLst>
              <a:path w="298450" h="397509">
                <a:moveTo>
                  <a:pt x="248539" y="0"/>
                </a:moveTo>
                <a:lnTo>
                  <a:pt x="49657" y="0"/>
                </a:lnTo>
                <a:lnTo>
                  <a:pt x="30325" y="3903"/>
                </a:lnTo>
                <a:lnTo>
                  <a:pt x="14541" y="14557"/>
                </a:lnTo>
                <a:lnTo>
                  <a:pt x="3901" y="30378"/>
                </a:lnTo>
                <a:lnTo>
                  <a:pt x="0" y="49784"/>
                </a:lnTo>
                <a:lnTo>
                  <a:pt x="0" y="347472"/>
                </a:lnTo>
                <a:lnTo>
                  <a:pt x="3901" y="366803"/>
                </a:lnTo>
                <a:lnTo>
                  <a:pt x="14541" y="382587"/>
                </a:lnTo>
                <a:lnTo>
                  <a:pt x="30325" y="393227"/>
                </a:lnTo>
                <a:lnTo>
                  <a:pt x="49657" y="397128"/>
                </a:lnTo>
                <a:lnTo>
                  <a:pt x="248539" y="397128"/>
                </a:lnTo>
                <a:lnTo>
                  <a:pt x="267870" y="393227"/>
                </a:lnTo>
                <a:lnTo>
                  <a:pt x="283654" y="382587"/>
                </a:lnTo>
                <a:lnTo>
                  <a:pt x="294294" y="366803"/>
                </a:lnTo>
                <a:lnTo>
                  <a:pt x="298196" y="347472"/>
                </a:lnTo>
                <a:lnTo>
                  <a:pt x="298196" y="49784"/>
                </a:lnTo>
                <a:lnTo>
                  <a:pt x="294294" y="30378"/>
                </a:lnTo>
                <a:lnTo>
                  <a:pt x="283654" y="14557"/>
                </a:lnTo>
                <a:lnTo>
                  <a:pt x="267870" y="3903"/>
                </a:lnTo>
                <a:lnTo>
                  <a:pt x="24853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12" name="object 12"/>
          <p:cNvSpPr txBox="1"/>
          <p:nvPr/>
        </p:nvSpPr>
        <p:spPr>
          <a:xfrm>
            <a:off x="10924945" y="697229"/>
            <a:ext cx="184404" cy="199285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15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0717682" y="92353"/>
            <a:ext cx="589788" cy="589788"/>
            <a:chOff x="8423402" y="76961"/>
            <a:chExt cx="491490" cy="491490"/>
          </a:xfrm>
        </p:grpSpPr>
        <p:sp>
          <p:nvSpPr>
            <p:cNvPr id="14" name="object 14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239141" y="0"/>
                  </a:moveTo>
                  <a:lnTo>
                    <a:pt x="190944" y="4863"/>
                  </a:lnTo>
                  <a:lnTo>
                    <a:pt x="146053" y="18811"/>
                  </a:lnTo>
                  <a:lnTo>
                    <a:pt x="105432" y="40880"/>
                  </a:lnTo>
                  <a:lnTo>
                    <a:pt x="70040" y="70103"/>
                  </a:lnTo>
                  <a:lnTo>
                    <a:pt x="40839" y="105519"/>
                  </a:lnTo>
                  <a:lnTo>
                    <a:pt x="18792" y="146161"/>
                  </a:lnTo>
                  <a:lnTo>
                    <a:pt x="4858" y="191065"/>
                  </a:lnTo>
                  <a:lnTo>
                    <a:pt x="0" y="239267"/>
                  </a:lnTo>
                  <a:lnTo>
                    <a:pt x="4858" y="287470"/>
                  </a:lnTo>
                  <a:lnTo>
                    <a:pt x="18792" y="332374"/>
                  </a:lnTo>
                  <a:lnTo>
                    <a:pt x="40839" y="373016"/>
                  </a:lnTo>
                  <a:lnTo>
                    <a:pt x="70040" y="408432"/>
                  </a:lnTo>
                  <a:lnTo>
                    <a:pt x="105432" y="437655"/>
                  </a:lnTo>
                  <a:lnTo>
                    <a:pt x="146053" y="459724"/>
                  </a:lnTo>
                  <a:lnTo>
                    <a:pt x="190944" y="473672"/>
                  </a:lnTo>
                  <a:lnTo>
                    <a:pt x="239141" y="478536"/>
                  </a:lnTo>
                  <a:lnTo>
                    <a:pt x="287379" y="473672"/>
                  </a:lnTo>
                  <a:lnTo>
                    <a:pt x="332301" y="459724"/>
                  </a:lnTo>
                  <a:lnTo>
                    <a:pt x="372945" y="437655"/>
                  </a:lnTo>
                  <a:lnTo>
                    <a:pt x="408352" y="408432"/>
                  </a:lnTo>
                  <a:lnTo>
                    <a:pt x="437562" y="373016"/>
                  </a:lnTo>
                  <a:lnTo>
                    <a:pt x="459614" y="332374"/>
                  </a:lnTo>
                  <a:lnTo>
                    <a:pt x="473550" y="287470"/>
                  </a:lnTo>
                  <a:lnTo>
                    <a:pt x="478408" y="239267"/>
                  </a:lnTo>
                  <a:lnTo>
                    <a:pt x="473550" y="191065"/>
                  </a:lnTo>
                  <a:lnTo>
                    <a:pt x="459614" y="146161"/>
                  </a:lnTo>
                  <a:lnTo>
                    <a:pt x="437562" y="105519"/>
                  </a:lnTo>
                  <a:lnTo>
                    <a:pt x="408352" y="70103"/>
                  </a:lnTo>
                  <a:lnTo>
                    <a:pt x="372945" y="40880"/>
                  </a:lnTo>
                  <a:lnTo>
                    <a:pt x="332301" y="18811"/>
                  </a:lnTo>
                  <a:lnTo>
                    <a:pt x="287379" y="4863"/>
                  </a:lnTo>
                  <a:lnTo>
                    <a:pt x="239141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15" name="object 15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0" y="239267"/>
                  </a:moveTo>
                  <a:lnTo>
                    <a:pt x="4858" y="191065"/>
                  </a:lnTo>
                  <a:lnTo>
                    <a:pt x="18792" y="146161"/>
                  </a:lnTo>
                  <a:lnTo>
                    <a:pt x="40839" y="105519"/>
                  </a:lnTo>
                  <a:lnTo>
                    <a:pt x="70040" y="70103"/>
                  </a:lnTo>
                  <a:lnTo>
                    <a:pt x="105432" y="40880"/>
                  </a:lnTo>
                  <a:lnTo>
                    <a:pt x="146053" y="18811"/>
                  </a:lnTo>
                  <a:lnTo>
                    <a:pt x="190944" y="4863"/>
                  </a:lnTo>
                  <a:lnTo>
                    <a:pt x="239141" y="0"/>
                  </a:lnTo>
                  <a:lnTo>
                    <a:pt x="287379" y="4863"/>
                  </a:lnTo>
                  <a:lnTo>
                    <a:pt x="332301" y="18811"/>
                  </a:lnTo>
                  <a:lnTo>
                    <a:pt x="372945" y="40880"/>
                  </a:lnTo>
                  <a:lnTo>
                    <a:pt x="408352" y="70103"/>
                  </a:lnTo>
                  <a:lnTo>
                    <a:pt x="437562" y="105519"/>
                  </a:lnTo>
                  <a:lnTo>
                    <a:pt x="459614" y="146161"/>
                  </a:lnTo>
                  <a:lnTo>
                    <a:pt x="473550" y="191065"/>
                  </a:lnTo>
                  <a:lnTo>
                    <a:pt x="478408" y="239267"/>
                  </a:lnTo>
                  <a:lnTo>
                    <a:pt x="473550" y="287470"/>
                  </a:lnTo>
                  <a:lnTo>
                    <a:pt x="459614" y="332374"/>
                  </a:lnTo>
                  <a:lnTo>
                    <a:pt x="437562" y="373016"/>
                  </a:lnTo>
                  <a:lnTo>
                    <a:pt x="408352" y="408432"/>
                  </a:lnTo>
                  <a:lnTo>
                    <a:pt x="372945" y="437655"/>
                  </a:lnTo>
                  <a:lnTo>
                    <a:pt x="332301" y="459724"/>
                  </a:lnTo>
                  <a:lnTo>
                    <a:pt x="287379" y="473672"/>
                  </a:lnTo>
                  <a:lnTo>
                    <a:pt x="239141" y="478536"/>
                  </a:lnTo>
                  <a:lnTo>
                    <a:pt x="190944" y="473672"/>
                  </a:lnTo>
                  <a:lnTo>
                    <a:pt x="146053" y="459724"/>
                  </a:lnTo>
                  <a:lnTo>
                    <a:pt x="105432" y="437655"/>
                  </a:lnTo>
                  <a:lnTo>
                    <a:pt x="70040" y="408432"/>
                  </a:lnTo>
                  <a:lnTo>
                    <a:pt x="40839" y="373016"/>
                  </a:lnTo>
                  <a:lnTo>
                    <a:pt x="18792" y="332374"/>
                  </a:lnTo>
                  <a:lnTo>
                    <a:pt x="4858" y="287470"/>
                  </a:lnTo>
                  <a:lnTo>
                    <a:pt x="0" y="239267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67534" y="214070"/>
              <a:ext cx="224050" cy="192048"/>
            </a:xfrm>
            <a:prstGeom prst="rect">
              <a:avLst/>
            </a:prstGeom>
          </p:spPr>
        </p:pic>
      </p:grp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xfrm>
            <a:off x="609600" y="1"/>
            <a:ext cx="0" cy="8664680"/>
          </a:xfrm>
          <a:prstGeom prst="rect">
            <a:avLst/>
          </a:prstGeom>
        </p:spPr>
        <p:txBody>
          <a:bodyPr vert="horz" wrap="square" lIns="0" tIns="22098" rIns="0" bIns="0" rtlCol="0">
            <a:spAutoFit/>
          </a:bodyPr>
          <a:lstStyle/>
          <a:p>
            <a:pPr marL="15240">
              <a:spcBef>
                <a:spcPts val="174"/>
              </a:spcBef>
            </a:pPr>
            <a:r>
              <a:rPr b="0" spc="-48" dirty="0">
                <a:latin typeface="Lucida Sans Unicode"/>
                <a:cs typeface="Lucida Sans Unicode"/>
              </a:rPr>
              <a:t>ACEITE</a:t>
            </a:r>
            <a:r>
              <a:rPr b="0" spc="-66" dirty="0">
                <a:latin typeface="Lucida Sans Unicode"/>
                <a:cs typeface="Lucida Sans Unicode"/>
              </a:rPr>
              <a:t> </a:t>
            </a:r>
            <a:r>
              <a:rPr b="0" spc="-54" dirty="0">
                <a:latin typeface="Lucida Sans Unicode"/>
                <a:cs typeface="Lucida Sans Unicode"/>
              </a:rPr>
              <a:t>ELETRÔNICO</a:t>
            </a:r>
            <a:r>
              <a:rPr b="0" spc="-60" dirty="0">
                <a:latin typeface="Lucida Sans Unicode"/>
                <a:cs typeface="Lucida Sans Unicode"/>
              </a:rPr>
              <a:t> </a:t>
            </a:r>
            <a:r>
              <a:rPr b="0" dirty="0">
                <a:latin typeface="Lucida Sans Unicode"/>
                <a:cs typeface="Lucida Sans Unicode"/>
              </a:rPr>
              <a:t>|</a:t>
            </a:r>
            <a:r>
              <a:rPr b="0" spc="282" dirty="0">
                <a:latin typeface="Lucida Sans Unicode"/>
                <a:cs typeface="Lucida Sans Unicode"/>
              </a:rPr>
              <a:t> </a:t>
            </a:r>
            <a:r>
              <a:rPr spc="-30" dirty="0">
                <a:latin typeface="Arial"/>
                <a:cs typeface="Arial"/>
              </a:rPr>
              <a:t>MANUAL </a:t>
            </a:r>
            <a:r>
              <a:rPr spc="-48" dirty="0">
                <a:latin typeface="Arial"/>
                <a:cs typeface="Arial"/>
              </a:rPr>
              <a:t>PARA</a:t>
            </a:r>
            <a:r>
              <a:rPr spc="-30" dirty="0">
                <a:latin typeface="Arial"/>
                <a:cs typeface="Arial"/>
              </a:rPr>
              <a:t> </a:t>
            </a:r>
            <a:r>
              <a:rPr spc="-36" dirty="0">
                <a:latin typeface="Arial"/>
                <a:cs typeface="Arial"/>
              </a:rPr>
              <a:t>CADASTRAR </a:t>
            </a:r>
            <a:r>
              <a:rPr spc="-24" dirty="0">
                <a:latin typeface="Arial"/>
                <a:cs typeface="Arial"/>
              </a:rPr>
              <a:t>VENDA</a:t>
            </a:r>
            <a:r>
              <a:rPr spc="-36" dirty="0">
                <a:latin typeface="Arial"/>
                <a:cs typeface="Arial"/>
              </a:rPr>
              <a:t> RESIDENCIAL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9599" y="1"/>
            <a:ext cx="4929378" cy="883158"/>
          </a:xfrm>
          <a:custGeom>
            <a:avLst/>
            <a:gdLst/>
            <a:ahLst/>
            <a:cxnLst/>
            <a:rect l="l" t="t" r="r" b="b"/>
            <a:pathLst>
              <a:path w="4107815" h="735965">
                <a:moveTo>
                  <a:pt x="4107522" y="0"/>
                </a:moveTo>
                <a:lnTo>
                  <a:pt x="0" y="0"/>
                </a:lnTo>
                <a:lnTo>
                  <a:pt x="0" y="510794"/>
                </a:lnTo>
                <a:lnTo>
                  <a:pt x="4570" y="556119"/>
                </a:lnTo>
                <a:lnTo>
                  <a:pt x="17677" y="598336"/>
                </a:lnTo>
                <a:lnTo>
                  <a:pt x="38416" y="636541"/>
                </a:lnTo>
                <a:lnTo>
                  <a:pt x="65882" y="669829"/>
                </a:lnTo>
                <a:lnTo>
                  <a:pt x="99172" y="697295"/>
                </a:lnTo>
                <a:lnTo>
                  <a:pt x="137379" y="718034"/>
                </a:lnTo>
                <a:lnTo>
                  <a:pt x="179600" y="731140"/>
                </a:lnTo>
                <a:lnTo>
                  <a:pt x="224929" y="735711"/>
                </a:lnTo>
                <a:lnTo>
                  <a:pt x="3882605" y="735711"/>
                </a:lnTo>
                <a:lnTo>
                  <a:pt x="3927931" y="731140"/>
                </a:lnTo>
                <a:lnTo>
                  <a:pt x="3970148" y="718034"/>
                </a:lnTo>
                <a:lnTo>
                  <a:pt x="4008353" y="697295"/>
                </a:lnTo>
                <a:lnTo>
                  <a:pt x="4041641" y="669829"/>
                </a:lnTo>
                <a:lnTo>
                  <a:pt x="4069107" y="636541"/>
                </a:lnTo>
                <a:lnTo>
                  <a:pt x="4089846" y="598336"/>
                </a:lnTo>
                <a:lnTo>
                  <a:pt x="4102952" y="556119"/>
                </a:lnTo>
                <a:lnTo>
                  <a:pt x="4107522" y="510794"/>
                </a:lnTo>
                <a:lnTo>
                  <a:pt x="4107522" y="0"/>
                </a:lnTo>
                <a:close/>
              </a:path>
            </a:pathLst>
          </a:custGeom>
          <a:solidFill>
            <a:srgbClr val="A61D18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0" cy="46689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937260">
              <a:lnSpc>
                <a:spcPct val="100000"/>
              </a:lnSpc>
              <a:spcBef>
                <a:spcPts val="120"/>
              </a:spcBef>
            </a:pPr>
            <a:r>
              <a:rPr spc="-12" dirty="0"/>
              <a:t>CADASTRAR</a:t>
            </a:r>
            <a:r>
              <a:rPr spc="-66" dirty="0"/>
              <a:t> </a:t>
            </a:r>
            <a:r>
              <a:rPr spc="-12" dirty="0"/>
              <a:t>VENDA</a:t>
            </a:r>
          </a:p>
        </p:txBody>
      </p:sp>
      <p:sp>
        <p:nvSpPr>
          <p:cNvPr id="4" name="object 4"/>
          <p:cNvSpPr/>
          <p:nvPr/>
        </p:nvSpPr>
        <p:spPr>
          <a:xfrm>
            <a:off x="609600" y="6535094"/>
            <a:ext cx="10972800" cy="323088"/>
          </a:xfrm>
          <a:custGeom>
            <a:avLst/>
            <a:gdLst/>
            <a:ahLst/>
            <a:cxnLst/>
            <a:rect l="l" t="t" r="r" b="b"/>
            <a:pathLst>
              <a:path w="9144000" h="269239">
                <a:moveTo>
                  <a:pt x="9144000" y="0"/>
                </a:moveTo>
                <a:lnTo>
                  <a:pt x="0" y="0"/>
                </a:lnTo>
                <a:lnTo>
                  <a:pt x="0" y="269087"/>
                </a:lnTo>
                <a:lnTo>
                  <a:pt x="9144000" y="269087"/>
                </a:lnTo>
                <a:lnTo>
                  <a:pt x="9144000" y="0"/>
                </a:lnTo>
                <a:close/>
              </a:path>
            </a:pathLst>
          </a:custGeom>
          <a:solidFill>
            <a:srgbClr val="A61D18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grpSp>
        <p:nvGrpSpPr>
          <p:cNvPr id="5" name="object 5"/>
          <p:cNvGrpSpPr/>
          <p:nvPr/>
        </p:nvGrpSpPr>
        <p:grpSpPr>
          <a:xfrm>
            <a:off x="678373" y="1786813"/>
            <a:ext cx="10827258" cy="4626864"/>
            <a:chOff x="57310" y="1489011"/>
            <a:chExt cx="9022715" cy="3855720"/>
          </a:xfrm>
        </p:grpSpPr>
        <p:pic>
          <p:nvPicPr>
            <p:cNvPr id="6" name="object 6" descr="Interface gráfica do usuário, Texto, Aplicativo  Descrição gerada automaticamente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660" y="1489011"/>
              <a:ext cx="9016238" cy="385572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3660" y="3205353"/>
              <a:ext cx="1617980" cy="124460"/>
            </a:xfrm>
            <a:custGeom>
              <a:avLst/>
              <a:gdLst/>
              <a:ahLst/>
              <a:cxnLst/>
              <a:rect l="l" t="t" r="r" b="b"/>
              <a:pathLst>
                <a:path w="1617980" h="124460">
                  <a:moveTo>
                    <a:pt x="0" y="14732"/>
                  </a:moveTo>
                  <a:lnTo>
                    <a:pt x="0" y="6604"/>
                  </a:lnTo>
                  <a:lnTo>
                    <a:pt x="6597" y="0"/>
                  </a:lnTo>
                  <a:lnTo>
                    <a:pt x="14737" y="0"/>
                  </a:lnTo>
                  <a:lnTo>
                    <a:pt x="1602960" y="0"/>
                  </a:lnTo>
                  <a:lnTo>
                    <a:pt x="1611088" y="0"/>
                  </a:lnTo>
                  <a:lnTo>
                    <a:pt x="1617692" y="6604"/>
                  </a:lnTo>
                  <a:lnTo>
                    <a:pt x="1617692" y="14732"/>
                  </a:lnTo>
                  <a:lnTo>
                    <a:pt x="1617692" y="109347"/>
                  </a:lnTo>
                  <a:lnTo>
                    <a:pt x="1617692" y="117475"/>
                  </a:lnTo>
                  <a:lnTo>
                    <a:pt x="1611088" y="124079"/>
                  </a:lnTo>
                  <a:lnTo>
                    <a:pt x="1602960" y="124079"/>
                  </a:lnTo>
                  <a:lnTo>
                    <a:pt x="14737" y="124079"/>
                  </a:lnTo>
                  <a:lnTo>
                    <a:pt x="6597" y="124079"/>
                  </a:lnTo>
                  <a:lnTo>
                    <a:pt x="0" y="117475"/>
                  </a:lnTo>
                  <a:lnTo>
                    <a:pt x="0" y="109347"/>
                  </a:lnTo>
                  <a:lnTo>
                    <a:pt x="0" y="14732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84579" y="3075559"/>
              <a:ext cx="193547" cy="193548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2577845" y="3701187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08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392120" y="3093720"/>
            <a:ext cx="802386" cy="316992"/>
            <a:chOff x="2318766" y="2578100"/>
            <a:chExt cx="668655" cy="264160"/>
          </a:xfrm>
        </p:grpSpPr>
        <p:sp>
          <p:nvSpPr>
            <p:cNvPr id="11" name="object 11"/>
            <p:cNvSpPr/>
            <p:nvPr/>
          </p:nvSpPr>
          <p:spPr>
            <a:xfrm>
              <a:off x="2325116" y="2703956"/>
              <a:ext cx="565785" cy="131445"/>
            </a:xfrm>
            <a:custGeom>
              <a:avLst/>
              <a:gdLst/>
              <a:ahLst/>
              <a:cxnLst/>
              <a:rect l="l" t="t" r="r" b="b"/>
              <a:pathLst>
                <a:path w="565785" h="131444">
                  <a:moveTo>
                    <a:pt x="0" y="15620"/>
                  </a:moveTo>
                  <a:lnTo>
                    <a:pt x="0" y="6985"/>
                  </a:lnTo>
                  <a:lnTo>
                    <a:pt x="6984" y="0"/>
                  </a:lnTo>
                  <a:lnTo>
                    <a:pt x="15620" y="0"/>
                  </a:lnTo>
                  <a:lnTo>
                    <a:pt x="549909" y="0"/>
                  </a:lnTo>
                  <a:lnTo>
                    <a:pt x="558545" y="0"/>
                  </a:lnTo>
                  <a:lnTo>
                    <a:pt x="565531" y="6985"/>
                  </a:lnTo>
                  <a:lnTo>
                    <a:pt x="565531" y="15620"/>
                  </a:lnTo>
                  <a:lnTo>
                    <a:pt x="565531" y="115824"/>
                  </a:lnTo>
                  <a:lnTo>
                    <a:pt x="565531" y="124460"/>
                  </a:lnTo>
                  <a:lnTo>
                    <a:pt x="558545" y="131444"/>
                  </a:lnTo>
                  <a:lnTo>
                    <a:pt x="549909" y="131444"/>
                  </a:lnTo>
                  <a:lnTo>
                    <a:pt x="15620" y="131444"/>
                  </a:lnTo>
                  <a:lnTo>
                    <a:pt x="6984" y="131444"/>
                  </a:lnTo>
                  <a:lnTo>
                    <a:pt x="0" y="124460"/>
                  </a:lnTo>
                  <a:lnTo>
                    <a:pt x="0" y="115824"/>
                  </a:lnTo>
                  <a:lnTo>
                    <a:pt x="0" y="15620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93873" y="2578100"/>
              <a:ext cx="193547" cy="193548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4029608" y="3103930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08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0834267" y="502768"/>
            <a:ext cx="358140" cy="477012"/>
          </a:xfrm>
          <a:custGeom>
            <a:avLst/>
            <a:gdLst/>
            <a:ahLst/>
            <a:cxnLst/>
            <a:rect l="l" t="t" r="r" b="b"/>
            <a:pathLst>
              <a:path w="298450" h="397509">
                <a:moveTo>
                  <a:pt x="248539" y="0"/>
                </a:moveTo>
                <a:lnTo>
                  <a:pt x="49657" y="0"/>
                </a:lnTo>
                <a:lnTo>
                  <a:pt x="30325" y="3903"/>
                </a:lnTo>
                <a:lnTo>
                  <a:pt x="14541" y="14557"/>
                </a:lnTo>
                <a:lnTo>
                  <a:pt x="3901" y="30378"/>
                </a:lnTo>
                <a:lnTo>
                  <a:pt x="0" y="49784"/>
                </a:lnTo>
                <a:lnTo>
                  <a:pt x="0" y="347472"/>
                </a:lnTo>
                <a:lnTo>
                  <a:pt x="3901" y="366803"/>
                </a:lnTo>
                <a:lnTo>
                  <a:pt x="14541" y="382587"/>
                </a:lnTo>
                <a:lnTo>
                  <a:pt x="30325" y="393227"/>
                </a:lnTo>
                <a:lnTo>
                  <a:pt x="49657" y="397128"/>
                </a:lnTo>
                <a:lnTo>
                  <a:pt x="248539" y="397128"/>
                </a:lnTo>
                <a:lnTo>
                  <a:pt x="267870" y="393227"/>
                </a:lnTo>
                <a:lnTo>
                  <a:pt x="283654" y="382587"/>
                </a:lnTo>
                <a:lnTo>
                  <a:pt x="294294" y="366803"/>
                </a:lnTo>
                <a:lnTo>
                  <a:pt x="298196" y="347472"/>
                </a:lnTo>
                <a:lnTo>
                  <a:pt x="298196" y="49784"/>
                </a:lnTo>
                <a:lnTo>
                  <a:pt x="294294" y="30378"/>
                </a:lnTo>
                <a:lnTo>
                  <a:pt x="283654" y="14557"/>
                </a:lnTo>
                <a:lnTo>
                  <a:pt x="267870" y="3903"/>
                </a:lnTo>
                <a:lnTo>
                  <a:pt x="24853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15" name="object 15"/>
          <p:cNvSpPr txBox="1"/>
          <p:nvPr/>
        </p:nvSpPr>
        <p:spPr>
          <a:xfrm>
            <a:off x="978408" y="697229"/>
            <a:ext cx="10256520" cy="1060547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R="131064" algn="r">
              <a:spcBef>
                <a:spcPts val="114"/>
              </a:spcBef>
            </a:pP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16</a:t>
            </a:r>
            <a:endParaRPr sz="1200">
              <a:latin typeface="Calibri"/>
              <a:cs typeface="Calibri"/>
            </a:endParaRPr>
          </a:p>
          <a:p>
            <a:pPr marL="15240" marR="6096" indent="139446">
              <a:spcBef>
                <a:spcPts val="1103"/>
              </a:spcBef>
              <a:buClr>
                <a:srgbClr val="C00000"/>
              </a:buClr>
              <a:buFont typeface="Calibri Light"/>
              <a:buChar char="•"/>
              <a:tabLst>
                <a:tab pos="154686" algn="l"/>
              </a:tabLst>
            </a:pPr>
            <a:r>
              <a:rPr sz="1560" dirty="0">
                <a:latin typeface="Corbel"/>
                <a:cs typeface="Corbel"/>
              </a:rPr>
              <a:t>Nesta</a:t>
            </a:r>
            <a:r>
              <a:rPr sz="1560" spc="-4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tela,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clique</a:t>
            </a:r>
            <a:r>
              <a:rPr sz="1560" spc="-1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no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campo</a:t>
            </a:r>
            <a:r>
              <a:rPr sz="1560" spc="-12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CPF</a:t>
            </a:r>
            <a:r>
              <a:rPr sz="1560" b="1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e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preencha</a:t>
            </a:r>
            <a:r>
              <a:rPr sz="1560" spc="-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com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um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número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válido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(não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associado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a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nenhum</a:t>
            </a:r>
            <a:r>
              <a:rPr sz="1560" spc="-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contrato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da</a:t>
            </a:r>
            <a:r>
              <a:rPr sz="1560" spc="-1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base),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clique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spc="-30" dirty="0">
                <a:latin typeface="Corbel"/>
                <a:cs typeface="Corbel"/>
              </a:rPr>
              <a:t>em </a:t>
            </a:r>
            <a:r>
              <a:rPr sz="1560" dirty="0">
                <a:latin typeface="Corbel"/>
                <a:cs typeface="Corbel"/>
              </a:rPr>
              <a:t>“</a:t>
            </a:r>
            <a:r>
              <a:rPr sz="1560" b="1" dirty="0">
                <a:latin typeface="Corbel"/>
                <a:cs typeface="Corbel"/>
              </a:rPr>
              <a:t>Consultar</a:t>
            </a:r>
            <a:r>
              <a:rPr sz="1560" b="1" spc="-30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base</a:t>
            </a:r>
            <a:r>
              <a:rPr sz="1560" b="1" spc="-48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claro</a:t>
            </a:r>
            <a:r>
              <a:rPr sz="1560" dirty="0">
                <a:latin typeface="Corbel"/>
                <a:cs typeface="Corbel"/>
              </a:rPr>
              <a:t>”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no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canal</a:t>
            </a:r>
            <a:r>
              <a:rPr sz="1560" spc="-1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referente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ao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"Lojas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Próprias”.</a:t>
            </a:r>
            <a:r>
              <a:rPr sz="1560" spc="21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Para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continuar,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preencha</a:t>
            </a:r>
            <a:r>
              <a:rPr sz="1560" spc="-1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os</a:t>
            </a:r>
            <a:r>
              <a:rPr sz="1560" spc="-4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demais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campos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obrigatórios</a:t>
            </a:r>
            <a:r>
              <a:rPr sz="1560" spc="-6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e,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spc="-30" dirty="0">
                <a:latin typeface="Corbel"/>
                <a:cs typeface="Corbel"/>
              </a:rPr>
              <a:t>por </a:t>
            </a:r>
            <a:r>
              <a:rPr sz="1560" dirty="0">
                <a:latin typeface="Corbel"/>
                <a:cs typeface="Corbel"/>
              </a:rPr>
              <a:t>fim,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clique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na</a:t>
            </a:r>
            <a:r>
              <a:rPr sz="1560" spc="-1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aba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“</a:t>
            </a:r>
            <a:r>
              <a:rPr sz="1560" b="1" spc="-12" dirty="0">
                <a:latin typeface="Corbel"/>
                <a:cs typeface="Corbel"/>
              </a:rPr>
              <a:t>Cobrança</a:t>
            </a:r>
            <a:r>
              <a:rPr sz="1560" spc="-12" dirty="0">
                <a:latin typeface="Corbel"/>
                <a:cs typeface="Corbel"/>
              </a:rPr>
              <a:t>”.</a:t>
            </a:r>
            <a:endParaRPr sz="1560">
              <a:latin typeface="Corbel"/>
              <a:cs typeface="Corbe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2923489" y="92354"/>
            <a:ext cx="8383524" cy="4092702"/>
            <a:chOff x="1928241" y="76961"/>
            <a:chExt cx="6986270" cy="3410585"/>
          </a:xfrm>
        </p:grpSpPr>
        <p:sp>
          <p:nvSpPr>
            <p:cNvPr id="17" name="object 17"/>
            <p:cNvSpPr/>
            <p:nvPr/>
          </p:nvSpPr>
          <p:spPr>
            <a:xfrm>
              <a:off x="8429751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239141" y="0"/>
                  </a:moveTo>
                  <a:lnTo>
                    <a:pt x="190944" y="4863"/>
                  </a:lnTo>
                  <a:lnTo>
                    <a:pt x="146053" y="18811"/>
                  </a:lnTo>
                  <a:lnTo>
                    <a:pt x="105432" y="40880"/>
                  </a:lnTo>
                  <a:lnTo>
                    <a:pt x="70040" y="70103"/>
                  </a:lnTo>
                  <a:lnTo>
                    <a:pt x="40839" y="105519"/>
                  </a:lnTo>
                  <a:lnTo>
                    <a:pt x="18792" y="146161"/>
                  </a:lnTo>
                  <a:lnTo>
                    <a:pt x="4858" y="191065"/>
                  </a:lnTo>
                  <a:lnTo>
                    <a:pt x="0" y="239267"/>
                  </a:lnTo>
                  <a:lnTo>
                    <a:pt x="4858" y="287470"/>
                  </a:lnTo>
                  <a:lnTo>
                    <a:pt x="18792" y="332374"/>
                  </a:lnTo>
                  <a:lnTo>
                    <a:pt x="40839" y="373016"/>
                  </a:lnTo>
                  <a:lnTo>
                    <a:pt x="70040" y="408432"/>
                  </a:lnTo>
                  <a:lnTo>
                    <a:pt x="105432" y="437655"/>
                  </a:lnTo>
                  <a:lnTo>
                    <a:pt x="146053" y="459724"/>
                  </a:lnTo>
                  <a:lnTo>
                    <a:pt x="190944" y="473672"/>
                  </a:lnTo>
                  <a:lnTo>
                    <a:pt x="239141" y="478536"/>
                  </a:lnTo>
                  <a:lnTo>
                    <a:pt x="287379" y="473672"/>
                  </a:lnTo>
                  <a:lnTo>
                    <a:pt x="332301" y="459724"/>
                  </a:lnTo>
                  <a:lnTo>
                    <a:pt x="372945" y="437655"/>
                  </a:lnTo>
                  <a:lnTo>
                    <a:pt x="408352" y="408432"/>
                  </a:lnTo>
                  <a:lnTo>
                    <a:pt x="437562" y="373016"/>
                  </a:lnTo>
                  <a:lnTo>
                    <a:pt x="459614" y="332374"/>
                  </a:lnTo>
                  <a:lnTo>
                    <a:pt x="473550" y="287470"/>
                  </a:lnTo>
                  <a:lnTo>
                    <a:pt x="478408" y="239267"/>
                  </a:lnTo>
                  <a:lnTo>
                    <a:pt x="473550" y="191065"/>
                  </a:lnTo>
                  <a:lnTo>
                    <a:pt x="459614" y="146161"/>
                  </a:lnTo>
                  <a:lnTo>
                    <a:pt x="437562" y="105519"/>
                  </a:lnTo>
                  <a:lnTo>
                    <a:pt x="408352" y="70103"/>
                  </a:lnTo>
                  <a:lnTo>
                    <a:pt x="372945" y="40880"/>
                  </a:lnTo>
                  <a:lnTo>
                    <a:pt x="332301" y="18811"/>
                  </a:lnTo>
                  <a:lnTo>
                    <a:pt x="287379" y="4863"/>
                  </a:lnTo>
                  <a:lnTo>
                    <a:pt x="239141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18" name="object 18"/>
            <p:cNvSpPr/>
            <p:nvPr/>
          </p:nvSpPr>
          <p:spPr>
            <a:xfrm>
              <a:off x="8429751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0" y="239267"/>
                  </a:moveTo>
                  <a:lnTo>
                    <a:pt x="4858" y="191065"/>
                  </a:lnTo>
                  <a:lnTo>
                    <a:pt x="18792" y="146161"/>
                  </a:lnTo>
                  <a:lnTo>
                    <a:pt x="40839" y="105519"/>
                  </a:lnTo>
                  <a:lnTo>
                    <a:pt x="70040" y="70103"/>
                  </a:lnTo>
                  <a:lnTo>
                    <a:pt x="105432" y="40880"/>
                  </a:lnTo>
                  <a:lnTo>
                    <a:pt x="146053" y="18811"/>
                  </a:lnTo>
                  <a:lnTo>
                    <a:pt x="190944" y="4863"/>
                  </a:lnTo>
                  <a:lnTo>
                    <a:pt x="239141" y="0"/>
                  </a:lnTo>
                  <a:lnTo>
                    <a:pt x="287379" y="4863"/>
                  </a:lnTo>
                  <a:lnTo>
                    <a:pt x="332301" y="18811"/>
                  </a:lnTo>
                  <a:lnTo>
                    <a:pt x="372945" y="40880"/>
                  </a:lnTo>
                  <a:lnTo>
                    <a:pt x="408352" y="70103"/>
                  </a:lnTo>
                  <a:lnTo>
                    <a:pt x="437562" y="105519"/>
                  </a:lnTo>
                  <a:lnTo>
                    <a:pt x="459614" y="146161"/>
                  </a:lnTo>
                  <a:lnTo>
                    <a:pt x="473550" y="191065"/>
                  </a:lnTo>
                  <a:lnTo>
                    <a:pt x="478408" y="239267"/>
                  </a:lnTo>
                  <a:lnTo>
                    <a:pt x="473550" y="287470"/>
                  </a:lnTo>
                  <a:lnTo>
                    <a:pt x="459614" y="332374"/>
                  </a:lnTo>
                  <a:lnTo>
                    <a:pt x="437562" y="373016"/>
                  </a:lnTo>
                  <a:lnTo>
                    <a:pt x="408352" y="408432"/>
                  </a:lnTo>
                  <a:lnTo>
                    <a:pt x="372945" y="437655"/>
                  </a:lnTo>
                  <a:lnTo>
                    <a:pt x="332301" y="459724"/>
                  </a:lnTo>
                  <a:lnTo>
                    <a:pt x="287379" y="473672"/>
                  </a:lnTo>
                  <a:lnTo>
                    <a:pt x="239141" y="478536"/>
                  </a:lnTo>
                  <a:lnTo>
                    <a:pt x="190944" y="473672"/>
                  </a:lnTo>
                  <a:lnTo>
                    <a:pt x="146053" y="459724"/>
                  </a:lnTo>
                  <a:lnTo>
                    <a:pt x="105432" y="437655"/>
                  </a:lnTo>
                  <a:lnTo>
                    <a:pt x="70040" y="408432"/>
                  </a:lnTo>
                  <a:lnTo>
                    <a:pt x="40839" y="373016"/>
                  </a:lnTo>
                  <a:lnTo>
                    <a:pt x="18792" y="332374"/>
                  </a:lnTo>
                  <a:lnTo>
                    <a:pt x="4858" y="287470"/>
                  </a:lnTo>
                  <a:lnTo>
                    <a:pt x="0" y="239267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67534" y="214070"/>
              <a:ext cx="224050" cy="192048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934591" y="3349497"/>
              <a:ext cx="1046480" cy="131445"/>
            </a:xfrm>
            <a:custGeom>
              <a:avLst/>
              <a:gdLst/>
              <a:ahLst/>
              <a:cxnLst/>
              <a:rect l="l" t="t" r="r" b="b"/>
              <a:pathLst>
                <a:path w="1046480" h="131445">
                  <a:moveTo>
                    <a:pt x="0" y="15620"/>
                  </a:moveTo>
                  <a:lnTo>
                    <a:pt x="0" y="6984"/>
                  </a:lnTo>
                  <a:lnTo>
                    <a:pt x="6984" y="0"/>
                  </a:lnTo>
                  <a:lnTo>
                    <a:pt x="15620" y="0"/>
                  </a:lnTo>
                  <a:lnTo>
                    <a:pt x="1030985" y="0"/>
                  </a:lnTo>
                  <a:lnTo>
                    <a:pt x="1039494" y="0"/>
                  </a:lnTo>
                  <a:lnTo>
                    <a:pt x="1046479" y="6984"/>
                  </a:lnTo>
                  <a:lnTo>
                    <a:pt x="1046479" y="15620"/>
                  </a:lnTo>
                  <a:lnTo>
                    <a:pt x="1046479" y="115824"/>
                  </a:lnTo>
                  <a:lnTo>
                    <a:pt x="1046479" y="124459"/>
                  </a:lnTo>
                  <a:lnTo>
                    <a:pt x="1039494" y="131444"/>
                  </a:lnTo>
                  <a:lnTo>
                    <a:pt x="1030985" y="131444"/>
                  </a:lnTo>
                  <a:lnTo>
                    <a:pt x="15620" y="131444"/>
                  </a:lnTo>
                  <a:lnTo>
                    <a:pt x="6984" y="131444"/>
                  </a:lnTo>
                  <a:lnTo>
                    <a:pt x="0" y="124459"/>
                  </a:lnTo>
                  <a:lnTo>
                    <a:pt x="0" y="115824"/>
                  </a:lnTo>
                  <a:lnTo>
                    <a:pt x="0" y="15620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84297" y="3199003"/>
              <a:ext cx="193675" cy="193548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4137811" y="3849320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080">
              <a:latin typeface="Calibri"/>
              <a:cs typeface="Calibri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xfrm>
            <a:off x="609600" y="1"/>
            <a:ext cx="0" cy="8664680"/>
          </a:xfrm>
          <a:prstGeom prst="rect">
            <a:avLst/>
          </a:prstGeom>
        </p:spPr>
        <p:txBody>
          <a:bodyPr vert="horz" wrap="square" lIns="0" tIns="22098" rIns="0" bIns="0" rtlCol="0">
            <a:spAutoFit/>
          </a:bodyPr>
          <a:lstStyle/>
          <a:p>
            <a:pPr marL="15240">
              <a:spcBef>
                <a:spcPts val="174"/>
              </a:spcBef>
            </a:pPr>
            <a:r>
              <a:rPr b="0" spc="-48" dirty="0">
                <a:latin typeface="Lucida Sans Unicode"/>
                <a:cs typeface="Lucida Sans Unicode"/>
              </a:rPr>
              <a:t>ACEITE</a:t>
            </a:r>
            <a:r>
              <a:rPr b="0" spc="-66" dirty="0">
                <a:latin typeface="Lucida Sans Unicode"/>
                <a:cs typeface="Lucida Sans Unicode"/>
              </a:rPr>
              <a:t> </a:t>
            </a:r>
            <a:r>
              <a:rPr b="0" spc="-54" dirty="0">
                <a:latin typeface="Lucida Sans Unicode"/>
                <a:cs typeface="Lucida Sans Unicode"/>
              </a:rPr>
              <a:t>ELETRÔNICO</a:t>
            </a:r>
            <a:r>
              <a:rPr b="0" spc="-60" dirty="0">
                <a:latin typeface="Lucida Sans Unicode"/>
                <a:cs typeface="Lucida Sans Unicode"/>
              </a:rPr>
              <a:t> </a:t>
            </a:r>
            <a:r>
              <a:rPr b="0" dirty="0">
                <a:latin typeface="Lucida Sans Unicode"/>
                <a:cs typeface="Lucida Sans Unicode"/>
              </a:rPr>
              <a:t>|</a:t>
            </a:r>
            <a:r>
              <a:rPr b="0" spc="282" dirty="0">
                <a:latin typeface="Lucida Sans Unicode"/>
                <a:cs typeface="Lucida Sans Unicode"/>
              </a:rPr>
              <a:t> </a:t>
            </a:r>
            <a:r>
              <a:rPr spc="-30" dirty="0">
                <a:latin typeface="Arial"/>
                <a:cs typeface="Arial"/>
              </a:rPr>
              <a:t>MANUAL </a:t>
            </a:r>
            <a:r>
              <a:rPr spc="-48" dirty="0">
                <a:latin typeface="Arial"/>
                <a:cs typeface="Arial"/>
              </a:rPr>
              <a:t>PARA</a:t>
            </a:r>
            <a:r>
              <a:rPr spc="-30" dirty="0">
                <a:latin typeface="Arial"/>
                <a:cs typeface="Arial"/>
              </a:rPr>
              <a:t> </a:t>
            </a:r>
            <a:r>
              <a:rPr spc="-36" dirty="0">
                <a:latin typeface="Arial"/>
                <a:cs typeface="Arial"/>
              </a:rPr>
              <a:t>CADASTRAR </a:t>
            </a:r>
            <a:r>
              <a:rPr spc="-24" dirty="0">
                <a:latin typeface="Arial"/>
                <a:cs typeface="Arial"/>
              </a:rPr>
              <a:t>VENDA</a:t>
            </a:r>
            <a:r>
              <a:rPr spc="-36" dirty="0">
                <a:latin typeface="Arial"/>
                <a:cs typeface="Arial"/>
              </a:rPr>
              <a:t> RESIDENCIAL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9599" y="1"/>
            <a:ext cx="4929378" cy="883158"/>
          </a:xfrm>
          <a:custGeom>
            <a:avLst/>
            <a:gdLst/>
            <a:ahLst/>
            <a:cxnLst/>
            <a:rect l="l" t="t" r="r" b="b"/>
            <a:pathLst>
              <a:path w="4107815" h="735965">
                <a:moveTo>
                  <a:pt x="4107522" y="0"/>
                </a:moveTo>
                <a:lnTo>
                  <a:pt x="0" y="0"/>
                </a:lnTo>
                <a:lnTo>
                  <a:pt x="0" y="510794"/>
                </a:lnTo>
                <a:lnTo>
                  <a:pt x="4570" y="556119"/>
                </a:lnTo>
                <a:lnTo>
                  <a:pt x="17677" y="598336"/>
                </a:lnTo>
                <a:lnTo>
                  <a:pt x="38416" y="636541"/>
                </a:lnTo>
                <a:lnTo>
                  <a:pt x="65882" y="669829"/>
                </a:lnTo>
                <a:lnTo>
                  <a:pt x="99172" y="697295"/>
                </a:lnTo>
                <a:lnTo>
                  <a:pt x="137379" y="718034"/>
                </a:lnTo>
                <a:lnTo>
                  <a:pt x="179600" y="731140"/>
                </a:lnTo>
                <a:lnTo>
                  <a:pt x="224929" y="735711"/>
                </a:lnTo>
                <a:lnTo>
                  <a:pt x="3882605" y="735711"/>
                </a:lnTo>
                <a:lnTo>
                  <a:pt x="3927931" y="731140"/>
                </a:lnTo>
                <a:lnTo>
                  <a:pt x="3970148" y="718034"/>
                </a:lnTo>
                <a:lnTo>
                  <a:pt x="4008353" y="697295"/>
                </a:lnTo>
                <a:lnTo>
                  <a:pt x="4041641" y="669829"/>
                </a:lnTo>
                <a:lnTo>
                  <a:pt x="4069107" y="636541"/>
                </a:lnTo>
                <a:lnTo>
                  <a:pt x="4089846" y="598336"/>
                </a:lnTo>
                <a:lnTo>
                  <a:pt x="4102952" y="556119"/>
                </a:lnTo>
                <a:lnTo>
                  <a:pt x="4107522" y="510794"/>
                </a:lnTo>
                <a:lnTo>
                  <a:pt x="4107522" y="0"/>
                </a:lnTo>
                <a:close/>
              </a:path>
            </a:pathLst>
          </a:custGeom>
          <a:solidFill>
            <a:srgbClr val="A61D18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0" cy="46689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937260">
              <a:lnSpc>
                <a:spcPct val="100000"/>
              </a:lnSpc>
              <a:spcBef>
                <a:spcPts val="120"/>
              </a:spcBef>
            </a:pPr>
            <a:r>
              <a:rPr spc="-12" dirty="0"/>
              <a:t>CADASTRAR</a:t>
            </a:r>
            <a:r>
              <a:rPr spc="-66" dirty="0"/>
              <a:t> </a:t>
            </a:r>
            <a:r>
              <a:rPr spc="-12" dirty="0"/>
              <a:t>VENDA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609600" y="2254513"/>
            <a:ext cx="10972800" cy="4604004"/>
            <a:chOff x="0" y="1878761"/>
            <a:chExt cx="9144000" cy="3836670"/>
          </a:xfrm>
        </p:grpSpPr>
        <p:sp>
          <p:nvSpPr>
            <p:cNvPr id="5" name="object 5"/>
            <p:cNvSpPr/>
            <p:nvPr/>
          </p:nvSpPr>
          <p:spPr>
            <a:xfrm>
              <a:off x="0" y="5445911"/>
              <a:ext cx="9144000" cy="269240"/>
            </a:xfrm>
            <a:custGeom>
              <a:avLst/>
              <a:gdLst/>
              <a:ahLst/>
              <a:cxnLst/>
              <a:rect l="l" t="t" r="r" b="b"/>
              <a:pathLst>
                <a:path w="9144000" h="269239">
                  <a:moveTo>
                    <a:pt x="9144000" y="0"/>
                  </a:moveTo>
                  <a:lnTo>
                    <a:pt x="0" y="0"/>
                  </a:lnTo>
                  <a:lnTo>
                    <a:pt x="0" y="269087"/>
                  </a:lnTo>
                  <a:lnTo>
                    <a:pt x="9144000" y="269087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A61D18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6" name="object 6" descr="Interface gráfica do usuário, Texto, Aplicativo  Descrição gerada automaticamente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9528" y="1878761"/>
              <a:ext cx="7537704" cy="353910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06729" y="3187192"/>
              <a:ext cx="2032000" cy="104775"/>
            </a:xfrm>
            <a:custGeom>
              <a:avLst/>
              <a:gdLst/>
              <a:ahLst/>
              <a:cxnLst/>
              <a:rect l="l" t="t" r="r" b="b"/>
              <a:pathLst>
                <a:path w="2032000" h="104775">
                  <a:moveTo>
                    <a:pt x="0" y="12445"/>
                  </a:moveTo>
                  <a:lnTo>
                    <a:pt x="0" y="5587"/>
                  </a:lnTo>
                  <a:lnTo>
                    <a:pt x="5562" y="0"/>
                  </a:lnTo>
                  <a:lnTo>
                    <a:pt x="12433" y="0"/>
                  </a:lnTo>
                  <a:lnTo>
                    <a:pt x="2019401" y="0"/>
                  </a:lnTo>
                  <a:lnTo>
                    <a:pt x="2026386" y="0"/>
                  </a:lnTo>
                  <a:lnTo>
                    <a:pt x="2031847" y="5587"/>
                  </a:lnTo>
                  <a:lnTo>
                    <a:pt x="2031847" y="12445"/>
                  </a:lnTo>
                  <a:lnTo>
                    <a:pt x="2031847" y="92201"/>
                  </a:lnTo>
                  <a:lnTo>
                    <a:pt x="2031847" y="99059"/>
                  </a:lnTo>
                  <a:lnTo>
                    <a:pt x="2026386" y="104647"/>
                  </a:lnTo>
                  <a:lnTo>
                    <a:pt x="2019401" y="104647"/>
                  </a:lnTo>
                  <a:lnTo>
                    <a:pt x="12433" y="104647"/>
                  </a:lnTo>
                  <a:lnTo>
                    <a:pt x="5562" y="104647"/>
                  </a:lnTo>
                  <a:lnTo>
                    <a:pt x="0" y="99059"/>
                  </a:lnTo>
                  <a:lnTo>
                    <a:pt x="0" y="92201"/>
                  </a:lnTo>
                  <a:lnTo>
                    <a:pt x="0" y="12445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32226" y="3054731"/>
              <a:ext cx="193675" cy="193675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075632" y="3676344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08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603699" y="3639006"/>
            <a:ext cx="1251966" cy="341376"/>
            <a:chOff x="3328415" y="3032505"/>
            <a:chExt cx="1043305" cy="284480"/>
          </a:xfrm>
        </p:grpSpPr>
        <p:sp>
          <p:nvSpPr>
            <p:cNvPr id="11" name="object 11"/>
            <p:cNvSpPr/>
            <p:nvPr/>
          </p:nvSpPr>
          <p:spPr>
            <a:xfrm>
              <a:off x="3399027" y="3180460"/>
              <a:ext cx="966469" cy="130175"/>
            </a:xfrm>
            <a:custGeom>
              <a:avLst/>
              <a:gdLst/>
              <a:ahLst/>
              <a:cxnLst/>
              <a:rect l="l" t="t" r="r" b="b"/>
              <a:pathLst>
                <a:path w="966470" h="130175">
                  <a:moveTo>
                    <a:pt x="0" y="15493"/>
                  </a:moveTo>
                  <a:lnTo>
                    <a:pt x="0" y="6984"/>
                  </a:lnTo>
                  <a:lnTo>
                    <a:pt x="6858" y="0"/>
                  </a:lnTo>
                  <a:lnTo>
                    <a:pt x="15367" y="0"/>
                  </a:lnTo>
                  <a:lnTo>
                    <a:pt x="950849" y="0"/>
                  </a:lnTo>
                  <a:lnTo>
                    <a:pt x="959358" y="0"/>
                  </a:lnTo>
                  <a:lnTo>
                    <a:pt x="966216" y="6984"/>
                  </a:lnTo>
                  <a:lnTo>
                    <a:pt x="966216" y="15493"/>
                  </a:lnTo>
                  <a:lnTo>
                    <a:pt x="966216" y="114426"/>
                  </a:lnTo>
                  <a:lnTo>
                    <a:pt x="966216" y="122936"/>
                  </a:lnTo>
                  <a:lnTo>
                    <a:pt x="959358" y="129793"/>
                  </a:lnTo>
                  <a:lnTo>
                    <a:pt x="950849" y="129793"/>
                  </a:lnTo>
                  <a:lnTo>
                    <a:pt x="15367" y="129793"/>
                  </a:lnTo>
                  <a:lnTo>
                    <a:pt x="6858" y="129793"/>
                  </a:lnTo>
                  <a:lnTo>
                    <a:pt x="0" y="122936"/>
                  </a:lnTo>
                  <a:lnTo>
                    <a:pt x="0" y="114426"/>
                  </a:lnTo>
                  <a:lnTo>
                    <a:pt x="0" y="15493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28415" y="3032505"/>
              <a:ext cx="193548" cy="193675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4671060" y="3649674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08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319015" y="3014319"/>
            <a:ext cx="887730" cy="336042"/>
            <a:chOff x="3091179" y="2511932"/>
            <a:chExt cx="739775" cy="280035"/>
          </a:xfrm>
        </p:grpSpPr>
        <p:sp>
          <p:nvSpPr>
            <p:cNvPr id="15" name="object 15"/>
            <p:cNvSpPr/>
            <p:nvPr/>
          </p:nvSpPr>
          <p:spPr>
            <a:xfrm>
              <a:off x="3161791" y="2659887"/>
              <a:ext cx="662940" cy="125730"/>
            </a:xfrm>
            <a:custGeom>
              <a:avLst/>
              <a:gdLst/>
              <a:ahLst/>
              <a:cxnLst/>
              <a:rect l="l" t="t" r="r" b="b"/>
              <a:pathLst>
                <a:path w="662939" h="125730">
                  <a:moveTo>
                    <a:pt x="0" y="14859"/>
                  </a:moveTo>
                  <a:lnTo>
                    <a:pt x="0" y="6731"/>
                  </a:lnTo>
                  <a:lnTo>
                    <a:pt x="6731" y="0"/>
                  </a:lnTo>
                  <a:lnTo>
                    <a:pt x="14858" y="0"/>
                  </a:lnTo>
                  <a:lnTo>
                    <a:pt x="647954" y="0"/>
                  </a:lnTo>
                  <a:lnTo>
                    <a:pt x="656082" y="0"/>
                  </a:lnTo>
                  <a:lnTo>
                    <a:pt x="662812" y="6731"/>
                  </a:lnTo>
                  <a:lnTo>
                    <a:pt x="662812" y="14859"/>
                  </a:lnTo>
                  <a:lnTo>
                    <a:pt x="662812" y="110362"/>
                  </a:lnTo>
                  <a:lnTo>
                    <a:pt x="662812" y="118491"/>
                  </a:lnTo>
                  <a:lnTo>
                    <a:pt x="656082" y="125222"/>
                  </a:lnTo>
                  <a:lnTo>
                    <a:pt x="647954" y="125222"/>
                  </a:lnTo>
                  <a:lnTo>
                    <a:pt x="14858" y="125222"/>
                  </a:lnTo>
                  <a:lnTo>
                    <a:pt x="6731" y="125222"/>
                  </a:lnTo>
                  <a:lnTo>
                    <a:pt x="0" y="118491"/>
                  </a:lnTo>
                  <a:lnTo>
                    <a:pt x="0" y="110362"/>
                  </a:lnTo>
                  <a:lnTo>
                    <a:pt x="0" y="14859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91179" y="2511932"/>
              <a:ext cx="193674" cy="193675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4386223" y="3024165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08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0834267" y="502768"/>
            <a:ext cx="358140" cy="477012"/>
          </a:xfrm>
          <a:custGeom>
            <a:avLst/>
            <a:gdLst/>
            <a:ahLst/>
            <a:cxnLst/>
            <a:rect l="l" t="t" r="r" b="b"/>
            <a:pathLst>
              <a:path w="298450" h="397509">
                <a:moveTo>
                  <a:pt x="248539" y="0"/>
                </a:moveTo>
                <a:lnTo>
                  <a:pt x="49657" y="0"/>
                </a:lnTo>
                <a:lnTo>
                  <a:pt x="30325" y="3903"/>
                </a:lnTo>
                <a:lnTo>
                  <a:pt x="14541" y="14557"/>
                </a:lnTo>
                <a:lnTo>
                  <a:pt x="3901" y="30378"/>
                </a:lnTo>
                <a:lnTo>
                  <a:pt x="0" y="49784"/>
                </a:lnTo>
                <a:lnTo>
                  <a:pt x="0" y="347472"/>
                </a:lnTo>
                <a:lnTo>
                  <a:pt x="3901" y="366803"/>
                </a:lnTo>
                <a:lnTo>
                  <a:pt x="14541" y="382587"/>
                </a:lnTo>
                <a:lnTo>
                  <a:pt x="30325" y="393227"/>
                </a:lnTo>
                <a:lnTo>
                  <a:pt x="49657" y="397128"/>
                </a:lnTo>
                <a:lnTo>
                  <a:pt x="248539" y="397128"/>
                </a:lnTo>
                <a:lnTo>
                  <a:pt x="267870" y="393227"/>
                </a:lnTo>
                <a:lnTo>
                  <a:pt x="283654" y="382587"/>
                </a:lnTo>
                <a:lnTo>
                  <a:pt x="294294" y="366803"/>
                </a:lnTo>
                <a:lnTo>
                  <a:pt x="298196" y="347472"/>
                </a:lnTo>
                <a:lnTo>
                  <a:pt x="298196" y="49784"/>
                </a:lnTo>
                <a:lnTo>
                  <a:pt x="294294" y="30378"/>
                </a:lnTo>
                <a:lnTo>
                  <a:pt x="283654" y="14557"/>
                </a:lnTo>
                <a:lnTo>
                  <a:pt x="267870" y="3903"/>
                </a:lnTo>
                <a:lnTo>
                  <a:pt x="24853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19" name="object 19"/>
          <p:cNvSpPr txBox="1"/>
          <p:nvPr/>
        </p:nvSpPr>
        <p:spPr>
          <a:xfrm>
            <a:off x="993037" y="626629"/>
            <a:ext cx="10116312" cy="1320874"/>
          </a:xfrm>
          <a:prstGeom prst="rect">
            <a:avLst/>
          </a:prstGeom>
        </p:spPr>
        <p:txBody>
          <a:bodyPr vert="horz" wrap="square" lIns="0" tIns="85344" rIns="0" bIns="0" rtlCol="0">
            <a:spAutoFit/>
          </a:bodyPr>
          <a:lstStyle/>
          <a:p>
            <a:pPr marR="6096" algn="r">
              <a:spcBef>
                <a:spcPts val="672"/>
              </a:spcBef>
            </a:pP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17</a:t>
            </a:r>
            <a:endParaRPr sz="1200">
              <a:latin typeface="Calibri"/>
              <a:cs typeface="Calibri"/>
            </a:endParaRPr>
          </a:p>
          <a:p>
            <a:pPr marL="15240" marR="544068" indent="182118">
              <a:spcBef>
                <a:spcPts val="714"/>
              </a:spcBef>
              <a:buClr>
                <a:srgbClr val="C00000"/>
              </a:buClr>
              <a:buFont typeface="Calibri Light"/>
              <a:buChar char="•"/>
              <a:tabLst>
                <a:tab pos="197358" algn="l"/>
              </a:tabLst>
            </a:pPr>
            <a:r>
              <a:rPr sz="1560" spc="-24" dirty="0">
                <a:latin typeface="Corbel"/>
                <a:cs typeface="Corbel"/>
              </a:rPr>
              <a:t>Nesta</a:t>
            </a:r>
            <a:r>
              <a:rPr sz="1560" spc="-78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etapa,</a:t>
            </a:r>
            <a:r>
              <a:rPr sz="1560" spc="-7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os</a:t>
            </a:r>
            <a:r>
              <a:rPr sz="1560" spc="-7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campos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b="1" spc="-12" dirty="0">
                <a:latin typeface="Corbel"/>
                <a:cs typeface="Corbel"/>
              </a:rPr>
              <a:t>“Cobrança”</a:t>
            </a:r>
            <a:r>
              <a:rPr sz="1560" b="1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e</a:t>
            </a:r>
            <a:r>
              <a:rPr sz="1560" spc="-48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“Forma</a:t>
            </a:r>
            <a:r>
              <a:rPr sz="1560" b="1" spc="-18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de</a:t>
            </a:r>
            <a:r>
              <a:rPr sz="1560" b="1" spc="-66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Envio</a:t>
            </a:r>
            <a:r>
              <a:rPr sz="1560" b="1" spc="-18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da</a:t>
            </a:r>
            <a:r>
              <a:rPr sz="1560" b="1" spc="-42" dirty="0">
                <a:latin typeface="Corbel"/>
                <a:cs typeface="Corbel"/>
              </a:rPr>
              <a:t> </a:t>
            </a:r>
            <a:r>
              <a:rPr sz="1560" b="1" spc="-24" dirty="0">
                <a:latin typeface="Corbel"/>
                <a:cs typeface="Corbel"/>
              </a:rPr>
              <a:t>Fatura”</a:t>
            </a:r>
            <a:r>
              <a:rPr sz="1560" b="1" spc="-5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deverão ser</a:t>
            </a:r>
            <a:r>
              <a:rPr sz="1560" spc="-36" dirty="0">
                <a:latin typeface="Corbel"/>
                <a:cs typeface="Corbel"/>
              </a:rPr>
              <a:t> selecionados,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conforme a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spc="-30" dirty="0">
                <a:latin typeface="Corbel"/>
                <a:cs typeface="Corbel"/>
              </a:rPr>
              <a:t>escolha do </a:t>
            </a:r>
            <a:r>
              <a:rPr sz="1560" spc="-24" dirty="0">
                <a:latin typeface="Corbel"/>
                <a:cs typeface="Corbel"/>
              </a:rPr>
              <a:t>cliente.</a:t>
            </a:r>
            <a:r>
              <a:rPr sz="1560" spc="-60" dirty="0">
                <a:latin typeface="Corbel"/>
                <a:cs typeface="Corbel"/>
              </a:rPr>
              <a:t> </a:t>
            </a:r>
            <a:r>
              <a:rPr sz="1560" spc="-24" dirty="0">
                <a:latin typeface="Corbel"/>
                <a:cs typeface="Corbel"/>
              </a:rPr>
              <a:t>Neste</a:t>
            </a:r>
            <a:r>
              <a:rPr sz="1560" spc="-72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exemplo,</a:t>
            </a:r>
            <a:r>
              <a:rPr sz="1560" spc="-5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foram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spc="-36" dirty="0">
                <a:latin typeface="Corbel"/>
                <a:cs typeface="Corbel"/>
              </a:rPr>
              <a:t>utilizadas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as</a:t>
            </a:r>
            <a:r>
              <a:rPr sz="1560" spc="-54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opções:</a:t>
            </a:r>
            <a:r>
              <a:rPr sz="1560" spc="-60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cobrança</a:t>
            </a:r>
            <a:r>
              <a:rPr sz="1560" b="1" spc="-18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em</a:t>
            </a:r>
            <a:r>
              <a:rPr sz="1560" b="1" spc="-42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Boleto</a:t>
            </a:r>
            <a:r>
              <a:rPr sz="1560" dirty="0">
                <a:latin typeface="Corbel"/>
                <a:cs typeface="Corbel"/>
              </a:rPr>
              <a:t>,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com</a:t>
            </a:r>
            <a:r>
              <a:rPr sz="1560" spc="-48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forma</a:t>
            </a:r>
            <a:r>
              <a:rPr sz="1560" b="1" spc="-36" dirty="0">
                <a:latin typeface="Corbel"/>
                <a:cs typeface="Corbel"/>
              </a:rPr>
              <a:t> </a:t>
            </a:r>
            <a:r>
              <a:rPr sz="1560" b="1" spc="-12" dirty="0">
                <a:latin typeface="Corbel"/>
                <a:cs typeface="Corbel"/>
              </a:rPr>
              <a:t>de</a:t>
            </a:r>
            <a:r>
              <a:rPr sz="1560" b="1" spc="-72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envio</a:t>
            </a:r>
            <a:r>
              <a:rPr sz="1560" b="1" spc="-36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via</a:t>
            </a:r>
            <a:r>
              <a:rPr sz="1560" b="1" spc="-48" dirty="0">
                <a:latin typeface="Corbel"/>
                <a:cs typeface="Corbel"/>
              </a:rPr>
              <a:t> </a:t>
            </a:r>
            <a:r>
              <a:rPr sz="1560" b="1" spc="-12" dirty="0">
                <a:latin typeface="Corbel"/>
                <a:cs typeface="Corbel"/>
              </a:rPr>
              <a:t>correio</a:t>
            </a:r>
            <a:r>
              <a:rPr sz="1560" spc="-12" dirty="0">
                <a:latin typeface="Corbel"/>
                <a:cs typeface="Corbel"/>
              </a:rPr>
              <a:t>.</a:t>
            </a:r>
            <a:endParaRPr sz="1560">
              <a:latin typeface="Corbel"/>
              <a:cs typeface="Corbel"/>
            </a:endParaRPr>
          </a:p>
          <a:p>
            <a:pPr marL="15240" marR="105156">
              <a:spcBef>
                <a:spcPts val="6"/>
              </a:spcBef>
            </a:pPr>
            <a:r>
              <a:rPr sz="1560" spc="-42" dirty="0">
                <a:latin typeface="Corbel"/>
                <a:cs typeface="Corbel"/>
              </a:rPr>
              <a:t>Por</a:t>
            </a:r>
            <a:r>
              <a:rPr sz="1560" spc="-90" dirty="0">
                <a:latin typeface="Corbel"/>
                <a:cs typeface="Corbel"/>
              </a:rPr>
              <a:t> </a:t>
            </a:r>
            <a:r>
              <a:rPr sz="1560" spc="-24" dirty="0">
                <a:latin typeface="Corbel"/>
                <a:cs typeface="Corbel"/>
              </a:rPr>
              <a:t>último,</a:t>
            </a:r>
            <a:r>
              <a:rPr sz="1560" spc="-72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informe</a:t>
            </a:r>
            <a:r>
              <a:rPr sz="1560" spc="-7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os</a:t>
            </a:r>
            <a:r>
              <a:rPr sz="1560" spc="-7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demais</a:t>
            </a:r>
            <a:r>
              <a:rPr sz="1560" spc="-1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campos</a:t>
            </a:r>
            <a:r>
              <a:rPr sz="1560" spc="6" dirty="0">
                <a:latin typeface="Corbel"/>
                <a:cs typeface="Corbel"/>
              </a:rPr>
              <a:t> </a:t>
            </a:r>
            <a:r>
              <a:rPr sz="1560" spc="-36" dirty="0">
                <a:latin typeface="Corbel"/>
                <a:cs typeface="Corbel"/>
              </a:rPr>
              <a:t>obrigatórios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e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continue </a:t>
            </a:r>
            <a:r>
              <a:rPr sz="1560" dirty="0">
                <a:latin typeface="Corbel"/>
                <a:cs typeface="Corbel"/>
              </a:rPr>
              <a:t>para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a</a:t>
            </a:r>
            <a:r>
              <a:rPr sz="1560" spc="-6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aba </a:t>
            </a:r>
            <a:r>
              <a:rPr sz="1560" b="1" dirty="0">
                <a:latin typeface="Corbel"/>
                <a:cs typeface="Corbel"/>
              </a:rPr>
              <a:t>“Dados</a:t>
            </a:r>
            <a:r>
              <a:rPr sz="1560" b="1" spc="6" dirty="0">
                <a:latin typeface="Corbel"/>
                <a:cs typeface="Corbel"/>
              </a:rPr>
              <a:t> </a:t>
            </a:r>
            <a:r>
              <a:rPr sz="1560" b="1" spc="-48" dirty="0">
                <a:latin typeface="Corbel"/>
                <a:cs typeface="Corbel"/>
              </a:rPr>
              <a:t>Pessoais”</a:t>
            </a:r>
            <a:r>
              <a:rPr sz="1560" spc="-48" dirty="0">
                <a:latin typeface="Corbel"/>
                <a:cs typeface="Corbel"/>
              </a:rPr>
              <a:t>. </a:t>
            </a:r>
            <a:r>
              <a:rPr sz="1560" dirty="0">
                <a:latin typeface="Corbel"/>
                <a:cs typeface="Corbel"/>
              </a:rPr>
              <a:t>Informe</a:t>
            </a:r>
            <a:r>
              <a:rPr sz="1560" spc="12" dirty="0">
                <a:latin typeface="Corbel"/>
                <a:cs typeface="Corbel"/>
              </a:rPr>
              <a:t> </a:t>
            </a:r>
            <a:r>
              <a:rPr sz="1560" spc="-24" dirty="0">
                <a:latin typeface="Corbel"/>
                <a:cs typeface="Corbel"/>
              </a:rPr>
              <a:t>novamente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como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serão </a:t>
            </a:r>
            <a:r>
              <a:rPr sz="1560" spc="-30" dirty="0">
                <a:latin typeface="Corbel"/>
                <a:cs typeface="Corbel"/>
              </a:rPr>
              <a:t>realizadas</a:t>
            </a:r>
            <a:r>
              <a:rPr sz="1560" spc="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a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b="1" spc="-24" dirty="0">
                <a:latin typeface="Corbel"/>
                <a:cs typeface="Corbel"/>
              </a:rPr>
              <a:t>“cobrança”</a:t>
            </a:r>
            <a:r>
              <a:rPr sz="1560" b="1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e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b="1" spc="-24" dirty="0">
                <a:latin typeface="Corbel"/>
                <a:cs typeface="Corbel"/>
              </a:rPr>
              <a:t>“Forma</a:t>
            </a:r>
            <a:r>
              <a:rPr sz="1560" b="1" spc="-30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de</a:t>
            </a:r>
            <a:r>
              <a:rPr sz="1560" b="1" spc="-48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envio</a:t>
            </a:r>
            <a:r>
              <a:rPr sz="1560" b="1" spc="-18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da</a:t>
            </a:r>
            <a:r>
              <a:rPr sz="1560" b="1" spc="-30" dirty="0">
                <a:latin typeface="Corbel"/>
                <a:cs typeface="Corbel"/>
              </a:rPr>
              <a:t> </a:t>
            </a:r>
            <a:r>
              <a:rPr sz="1560" b="1" spc="-24" dirty="0">
                <a:latin typeface="Corbel"/>
                <a:cs typeface="Corbel"/>
              </a:rPr>
              <a:t>fatura”</a:t>
            </a:r>
            <a:r>
              <a:rPr sz="1560" spc="-24" dirty="0">
                <a:latin typeface="Corbel"/>
                <a:cs typeface="Corbel"/>
              </a:rPr>
              <a:t>,</a:t>
            </a:r>
            <a:r>
              <a:rPr sz="1560" spc="-48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escolhida</a:t>
            </a:r>
            <a:r>
              <a:rPr sz="1560" spc="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pelo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cliente.</a:t>
            </a:r>
            <a:endParaRPr sz="1560">
              <a:latin typeface="Corbel"/>
              <a:cs typeface="Corbe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0717682" y="92353"/>
            <a:ext cx="589788" cy="589788"/>
            <a:chOff x="8423402" y="76961"/>
            <a:chExt cx="491490" cy="491490"/>
          </a:xfrm>
        </p:grpSpPr>
        <p:sp>
          <p:nvSpPr>
            <p:cNvPr id="21" name="object 21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239141" y="0"/>
                  </a:moveTo>
                  <a:lnTo>
                    <a:pt x="190944" y="4863"/>
                  </a:lnTo>
                  <a:lnTo>
                    <a:pt x="146053" y="18811"/>
                  </a:lnTo>
                  <a:lnTo>
                    <a:pt x="105432" y="40880"/>
                  </a:lnTo>
                  <a:lnTo>
                    <a:pt x="70040" y="70103"/>
                  </a:lnTo>
                  <a:lnTo>
                    <a:pt x="40839" y="105519"/>
                  </a:lnTo>
                  <a:lnTo>
                    <a:pt x="18792" y="146161"/>
                  </a:lnTo>
                  <a:lnTo>
                    <a:pt x="4858" y="191065"/>
                  </a:lnTo>
                  <a:lnTo>
                    <a:pt x="0" y="239267"/>
                  </a:lnTo>
                  <a:lnTo>
                    <a:pt x="4858" y="287470"/>
                  </a:lnTo>
                  <a:lnTo>
                    <a:pt x="18792" y="332374"/>
                  </a:lnTo>
                  <a:lnTo>
                    <a:pt x="40839" y="373016"/>
                  </a:lnTo>
                  <a:lnTo>
                    <a:pt x="70040" y="408432"/>
                  </a:lnTo>
                  <a:lnTo>
                    <a:pt x="105432" y="437655"/>
                  </a:lnTo>
                  <a:lnTo>
                    <a:pt x="146053" y="459724"/>
                  </a:lnTo>
                  <a:lnTo>
                    <a:pt x="190944" y="473672"/>
                  </a:lnTo>
                  <a:lnTo>
                    <a:pt x="239141" y="478536"/>
                  </a:lnTo>
                  <a:lnTo>
                    <a:pt x="287379" y="473672"/>
                  </a:lnTo>
                  <a:lnTo>
                    <a:pt x="332301" y="459724"/>
                  </a:lnTo>
                  <a:lnTo>
                    <a:pt x="372945" y="437655"/>
                  </a:lnTo>
                  <a:lnTo>
                    <a:pt x="408352" y="408432"/>
                  </a:lnTo>
                  <a:lnTo>
                    <a:pt x="437562" y="373016"/>
                  </a:lnTo>
                  <a:lnTo>
                    <a:pt x="459614" y="332374"/>
                  </a:lnTo>
                  <a:lnTo>
                    <a:pt x="473550" y="287470"/>
                  </a:lnTo>
                  <a:lnTo>
                    <a:pt x="478408" y="239267"/>
                  </a:lnTo>
                  <a:lnTo>
                    <a:pt x="473550" y="191065"/>
                  </a:lnTo>
                  <a:lnTo>
                    <a:pt x="459614" y="146161"/>
                  </a:lnTo>
                  <a:lnTo>
                    <a:pt x="437562" y="105519"/>
                  </a:lnTo>
                  <a:lnTo>
                    <a:pt x="408352" y="70103"/>
                  </a:lnTo>
                  <a:lnTo>
                    <a:pt x="372945" y="40880"/>
                  </a:lnTo>
                  <a:lnTo>
                    <a:pt x="332301" y="18811"/>
                  </a:lnTo>
                  <a:lnTo>
                    <a:pt x="287379" y="4863"/>
                  </a:lnTo>
                  <a:lnTo>
                    <a:pt x="239141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22" name="object 22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0" y="239267"/>
                  </a:moveTo>
                  <a:lnTo>
                    <a:pt x="4858" y="191065"/>
                  </a:lnTo>
                  <a:lnTo>
                    <a:pt x="18792" y="146161"/>
                  </a:lnTo>
                  <a:lnTo>
                    <a:pt x="40839" y="105519"/>
                  </a:lnTo>
                  <a:lnTo>
                    <a:pt x="70040" y="70103"/>
                  </a:lnTo>
                  <a:lnTo>
                    <a:pt x="105432" y="40880"/>
                  </a:lnTo>
                  <a:lnTo>
                    <a:pt x="146053" y="18811"/>
                  </a:lnTo>
                  <a:lnTo>
                    <a:pt x="190944" y="4863"/>
                  </a:lnTo>
                  <a:lnTo>
                    <a:pt x="239141" y="0"/>
                  </a:lnTo>
                  <a:lnTo>
                    <a:pt x="287379" y="4863"/>
                  </a:lnTo>
                  <a:lnTo>
                    <a:pt x="332301" y="18811"/>
                  </a:lnTo>
                  <a:lnTo>
                    <a:pt x="372945" y="40880"/>
                  </a:lnTo>
                  <a:lnTo>
                    <a:pt x="408352" y="70103"/>
                  </a:lnTo>
                  <a:lnTo>
                    <a:pt x="437562" y="105519"/>
                  </a:lnTo>
                  <a:lnTo>
                    <a:pt x="459614" y="146161"/>
                  </a:lnTo>
                  <a:lnTo>
                    <a:pt x="473550" y="191065"/>
                  </a:lnTo>
                  <a:lnTo>
                    <a:pt x="478408" y="239267"/>
                  </a:lnTo>
                  <a:lnTo>
                    <a:pt x="473550" y="287470"/>
                  </a:lnTo>
                  <a:lnTo>
                    <a:pt x="459614" y="332374"/>
                  </a:lnTo>
                  <a:lnTo>
                    <a:pt x="437562" y="373016"/>
                  </a:lnTo>
                  <a:lnTo>
                    <a:pt x="408352" y="408432"/>
                  </a:lnTo>
                  <a:lnTo>
                    <a:pt x="372945" y="437655"/>
                  </a:lnTo>
                  <a:lnTo>
                    <a:pt x="332301" y="459724"/>
                  </a:lnTo>
                  <a:lnTo>
                    <a:pt x="287379" y="473672"/>
                  </a:lnTo>
                  <a:lnTo>
                    <a:pt x="239141" y="478536"/>
                  </a:lnTo>
                  <a:lnTo>
                    <a:pt x="190944" y="473672"/>
                  </a:lnTo>
                  <a:lnTo>
                    <a:pt x="146053" y="459724"/>
                  </a:lnTo>
                  <a:lnTo>
                    <a:pt x="105432" y="437655"/>
                  </a:lnTo>
                  <a:lnTo>
                    <a:pt x="70040" y="408432"/>
                  </a:lnTo>
                  <a:lnTo>
                    <a:pt x="40839" y="373016"/>
                  </a:lnTo>
                  <a:lnTo>
                    <a:pt x="18792" y="332374"/>
                  </a:lnTo>
                  <a:lnTo>
                    <a:pt x="4858" y="287470"/>
                  </a:lnTo>
                  <a:lnTo>
                    <a:pt x="0" y="239267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567534" y="214070"/>
              <a:ext cx="224050" cy="192048"/>
            </a:xfrm>
            <a:prstGeom prst="rect">
              <a:avLst/>
            </a:prstGeom>
          </p:spPr>
        </p:pic>
      </p:grpSp>
      <p:sp>
        <p:nvSpPr>
          <p:cNvPr id="24" name="object 24"/>
          <p:cNvSpPr txBox="1">
            <a:spLocks noGrp="1"/>
          </p:cNvSpPr>
          <p:nvPr>
            <p:ph type="ftr" sz="quarter" idx="5"/>
          </p:nvPr>
        </p:nvSpPr>
        <p:spPr>
          <a:xfrm>
            <a:off x="609600" y="1"/>
            <a:ext cx="0" cy="8664680"/>
          </a:xfrm>
          <a:prstGeom prst="rect">
            <a:avLst/>
          </a:prstGeom>
        </p:spPr>
        <p:txBody>
          <a:bodyPr vert="horz" wrap="square" lIns="0" tIns="22098" rIns="0" bIns="0" rtlCol="0">
            <a:spAutoFit/>
          </a:bodyPr>
          <a:lstStyle/>
          <a:p>
            <a:pPr marL="15240">
              <a:spcBef>
                <a:spcPts val="174"/>
              </a:spcBef>
            </a:pPr>
            <a:r>
              <a:rPr b="0" spc="-48" dirty="0">
                <a:latin typeface="Lucida Sans Unicode"/>
                <a:cs typeface="Lucida Sans Unicode"/>
              </a:rPr>
              <a:t>ACEITE</a:t>
            </a:r>
            <a:r>
              <a:rPr b="0" spc="-66" dirty="0">
                <a:latin typeface="Lucida Sans Unicode"/>
                <a:cs typeface="Lucida Sans Unicode"/>
              </a:rPr>
              <a:t> </a:t>
            </a:r>
            <a:r>
              <a:rPr b="0" spc="-54" dirty="0">
                <a:latin typeface="Lucida Sans Unicode"/>
                <a:cs typeface="Lucida Sans Unicode"/>
              </a:rPr>
              <a:t>ELETRÔNICO</a:t>
            </a:r>
            <a:r>
              <a:rPr b="0" spc="-60" dirty="0">
                <a:latin typeface="Lucida Sans Unicode"/>
                <a:cs typeface="Lucida Sans Unicode"/>
              </a:rPr>
              <a:t> </a:t>
            </a:r>
            <a:r>
              <a:rPr b="0" dirty="0">
                <a:latin typeface="Lucida Sans Unicode"/>
                <a:cs typeface="Lucida Sans Unicode"/>
              </a:rPr>
              <a:t>|</a:t>
            </a:r>
            <a:r>
              <a:rPr b="0" spc="282" dirty="0">
                <a:latin typeface="Lucida Sans Unicode"/>
                <a:cs typeface="Lucida Sans Unicode"/>
              </a:rPr>
              <a:t> </a:t>
            </a:r>
            <a:r>
              <a:rPr spc="-30" dirty="0">
                <a:latin typeface="Arial"/>
                <a:cs typeface="Arial"/>
              </a:rPr>
              <a:t>MANUAL </a:t>
            </a:r>
            <a:r>
              <a:rPr spc="-48" dirty="0">
                <a:latin typeface="Arial"/>
                <a:cs typeface="Arial"/>
              </a:rPr>
              <a:t>PARA</a:t>
            </a:r>
            <a:r>
              <a:rPr spc="-30" dirty="0">
                <a:latin typeface="Arial"/>
                <a:cs typeface="Arial"/>
              </a:rPr>
              <a:t> </a:t>
            </a:r>
            <a:r>
              <a:rPr spc="-36" dirty="0">
                <a:latin typeface="Arial"/>
                <a:cs typeface="Arial"/>
              </a:rPr>
              <a:t>CADASTRAR </a:t>
            </a:r>
            <a:r>
              <a:rPr spc="-24" dirty="0">
                <a:latin typeface="Arial"/>
                <a:cs typeface="Arial"/>
              </a:rPr>
              <a:t>VENDA</a:t>
            </a:r>
            <a:r>
              <a:rPr spc="-36" dirty="0">
                <a:latin typeface="Arial"/>
                <a:cs typeface="Arial"/>
              </a:rPr>
              <a:t> RESIDENCIAL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9600" y="1"/>
            <a:ext cx="10972800" cy="6531102"/>
            <a:chOff x="0" y="0"/>
            <a:chExt cx="9144000" cy="5442585"/>
          </a:xfrm>
        </p:grpSpPr>
        <p:pic>
          <p:nvPicPr>
            <p:cNvPr id="3" name="object 3" descr="Interface gráfica do usuário, Texto, Aplicativo  Descrição gerada automaticamente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0110" y="1443353"/>
              <a:ext cx="7983728" cy="399920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168059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49999" y="0"/>
              <a:ext cx="4107815" cy="735965"/>
            </a:xfrm>
            <a:custGeom>
              <a:avLst/>
              <a:gdLst/>
              <a:ahLst/>
              <a:cxnLst/>
              <a:rect l="l" t="t" r="r" b="b"/>
              <a:pathLst>
                <a:path w="4107815" h="735965">
                  <a:moveTo>
                    <a:pt x="4107522" y="0"/>
                  </a:moveTo>
                  <a:lnTo>
                    <a:pt x="0" y="0"/>
                  </a:lnTo>
                  <a:lnTo>
                    <a:pt x="0" y="510794"/>
                  </a:lnTo>
                  <a:lnTo>
                    <a:pt x="4570" y="556119"/>
                  </a:lnTo>
                  <a:lnTo>
                    <a:pt x="17677" y="598336"/>
                  </a:lnTo>
                  <a:lnTo>
                    <a:pt x="38416" y="636541"/>
                  </a:lnTo>
                  <a:lnTo>
                    <a:pt x="65882" y="669829"/>
                  </a:lnTo>
                  <a:lnTo>
                    <a:pt x="99172" y="697295"/>
                  </a:lnTo>
                  <a:lnTo>
                    <a:pt x="137379" y="718034"/>
                  </a:lnTo>
                  <a:lnTo>
                    <a:pt x="179600" y="731140"/>
                  </a:lnTo>
                  <a:lnTo>
                    <a:pt x="224929" y="735711"/>
                  </a:lnTo>
                  <a:lnTo>
                    <a:pt x="3882605" y="735711"/>
                  </a:lnTo>
                  <a:lnTo>
                    <a:pt x="3927931" y="731140"/>
                  </a:lnTo>
                  <a:lnTo>
                    <a:pt x="3970148" y="718034"/>
                  </a:lnTo>
                  <a:lnTo>
                    <a:pt x="4008353" y="697295"/>
                  </a:lnTo>
                  <a:lnTo>
                    <a:pt x="4041641" y="669829"/>
                  </a:lnTo>
                  <a:lnTo>
                    <a:pt x="4069107" y="636541"/>
                  </a:lnTo>
                  <a:lnTo>
                    <a:pt x="4089846" y="598336"/>
                  </a:lnTo>
                  <a:lnTo>
                    <a:pt x="4102952" y="556119"/>
                  </a:lnTo>
                  <a:lnTo>
                    <a:pt x="4107522" y="510794"/>
                  </a:lnTo>
                  <a:lnTo>
                    <a:pt x="4107522" y="0"/>
                  </a:lnTo>
                  <a:close/>
                </a:path>
              </a:pathLst>
            </a:custGeom>
            <a:solidFill>
              <a:srgbClr val="A61D18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</p:grp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0" cy="46689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937260">
              <a:lnSpc>
                <a:spcPct val="100000"/>
              </a:lnSpc>
              <a:spcBef>
                <a:spcPts val="120"/>
              </a:spcBef>
            </a:pPr>
            <a:r>
              <a:rPr spc="-12" dirty="0"/>
              <a:t>CADASTRAR</a:t>
            </a:r>
            <a:r>
              <a:rPr spc="-66" dirty="0"/>
              <a:t> </a:t>
            </a:r>
            <a:r>
              <a:rPr spc="-12" dirty="0"/>
              <a:t>VENDA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609600" y="3646475"/>
            <a:ext cx="10972800" cy="3211830"/>
            <a:chOff x="0" y="3038729"/>
            <a:chExt cx="9144000" cy="2676525"/>
          </a:xfrm>
        </p:grpSpPr>
        <p:sp>
          <p:nvSpPr>
            <p:cNvPr id="8" name="object 8"/>
            <p:cNvSpPr/>
            <p:nvPr/>
          </p:nvSpPr>
          <p:spPr>
            <a:xfrm>
              <a:off x="0" y="5445912"/>
              <a:ext cx="9144000" cy="269240"/>
            </a:xfrm>
            <a:custGeom>
              <a:avLst/>
              <a:gdLst/>
              <a:ahLst/>
              <a:cxnLst/>
              <a:rect l="l" t="t" r="r" b="b"/>
              <a:pathLst>
                <a:path w="9144000" h="269239">
                  <a:moveTo>
                    <a:pt x="9144000" y="0"/>
                  </a:moveTo>
                  <a:lnTo>
                    <a:pt x="0" y="0"/>
                  </a:lnTo>
                  <a:lnTo>
                    <a:pt x="0" y="269087"/>
                  </a:lnTo>
                  <a:lnTo>
                    <a:pt x="9144000" y="269087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A61D18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9" name="object 9"/>
            <p:cNvSpPr/>
            <p:nvPr/>
          </p:nvSpPr>
          <p:spPr>
            <a:xfrm>
              <a:off x="1045883" y="3180461"/>
              <a:ext cx="1117600" cy="130175"/>
            </a:xfrm>
            <a:custGeom>
              <a:avLst/>
              <a:gdLst/>
              <a:ahLst/>
              <a:cxnLst/>
              <a:rect l="l" t="t" r="r" b="b"/>
              <a:pathLst>
                <a:path w="1117600" h="130175">
                  <a:moveTo>
                    <a:pt x="0" y="15493"/>
                  </a:moveTo>
                  <a:lnTo>
                    <a:pt x="0" y="6984"/>
                  </a:lnTo>
                  <a:lnTo>
                    <a:pt x="6896" y="0"/>
                  </a:lnTo>
                  <a:lnTo>
                    <a:pt x="15405" y="0"/>
                  </a:lnTo>
                  <a:lnTo>
                    <a:pt x="1102194" y="0"/>
                  </a:lnTo>
                  <a:lnTo>
                    <a:pt x="1110703" y="0"/>
                  </a:lnTo>
                  <a:lnTo>
                    <a:pt x="1117561" y="6984"/>
                  </a:lnTo>
                  <a:lnTo>
                    <a:pt x="1117561" y="15493"/>
                  </a:lnTo>
                  <a:lnTo>
                    <a:pt x="1117561" y="114426"/>
                  </a:lnTo>
                  <a:lnTo>
                    <a:pt x="1117561" y="122936"/>
                  </a:lnTo>
                  <a:lnTo>
                    <a:pt x="1110703" y="129793"/>
                  </a:lnTo>
                  <a:lnTo>
                    <a:pt x="1102194" y="129793"/>
                  </a:lnTo>
                  <a:lnTo>
                    <a:pt x="15405" y="129793"/>
                  </a:lnTo>
                  <a:lnTo>
                    <a:pt x="6896" y="129793"/>
                  </a:lnTo>
                  <a:lnTo>
                    <a:pt x="0" y="122936"/>
                  </a:lnTo>
                  <a:lnTo>
                    <a:pt x="0" y="114426"/>
                  </a:lnTo>
                  <a:lnTo>
                    <a:pt x="0" y="15493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66670" y="3038729"/>
              <a:ext cx="193548" cy="193675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3156508" y="3656991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08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563417" y="3631843"/>
            <a:ext cx="1623060" cy="341376"/>
            <a:chOff x="2461514" y="3026536"/>
            <a:chExt cx="1352550" cy="284480"/>
          </a:xfrm>
        </p:grpSpPr>
        <p:sp>
          <p:nvSpPr>
            <p:cNvPr id="13" name="object 13"/>
            <p:cNvSpPr/>
            <p:nvPr/>
          </p:nvSpPr>
          <p:spPr>
            <a:xfrm>
              <a:off x="2467864" y="3174491"/>
              <a:ext cx="1249045" cy="130175"/>
            </a:xfrm>
            <a:custGeom>
              <a:avLst/>
              <a:gdLst/>
              <a:ahLst/>
              <a:cxnLst/>
              <a:rect l="l" t="t" r="r" b="b"/>
              <a:pathLst>
                <a:path w="1249045" h="130175">
                  <a:moveTo>
                    <a:pt x="0" y="15493"/>
                  </a:moveTo>
                  <a:lnTo>
                    <a:pt x="0" y="6984"/>
                  </a:lnTo>
                  <a:lnTo>
                    <a:pt x="6858" y="0"/>
                  </a:lnTo>
                  <a:lnTo>
                    <a:pt x="15367" y="0"/>
                  </a:lnTo>
                  <a:lnTo>
                    <a:pt x="1233677" y="0"/>
                  </a:lnTo>
                  <a:lnTo>
                    <a:pt x="1242187" y="0"/>
                  </a:lnTo>
                  <a:lnTo>
                    <a:pt x="1249045" y="6984"/>
                  </a:lnTo>
                  <a:lnTo>
                    <a:pt x="1249045" y="15493"/>
                  </a:lnTo>
                  <a:lnTo>
                    <a:pt x="1249045" y="114426"/>
                  </a:lnTo>
                  <a:lnTo>
                    <a:pt x="1249045" y="122935"/>
                  </a:lnTo>
                  <a:lnTo>
                    <a:pt x="1242187" y="129793"/>
                  </a:lnTo>
                  <a:lnTo>
                    <a:pt x="1233677" y="129793"/>
                  </a:lnTo>
                  <a:lnTo>
                    <a:pt x="15367" y="129793"/>
                  </a:lnTo>
                  <a:lnTo>
                    <a:pt x="6858" y="129793"/>
                  </a:lnTo>
                  <a:lnTo>
                    <a:pt x="0" y="122935"/>
                  </a:lnTo>
                  <a:lnTo>
                    <a:pt x="0" y="114426"/>
                  </a:lnTo>
                  <a:lnTo>
                    <a:pt x="0" y="15493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20135" y="3026536"/>
              <a:ext cx="193675" cy="193675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5021123" y="3642360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08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163160" y="3039923"/>
            <a:ext cx="704850" cy="310134"/>
            <a:chOff x="3794633" y="2533269"/>
            <a:chExt cx="587375" cy="258445"/>
          </a:xfrm>
        </p:grpSpPr>
        <p:sp>
          <p:nvSpPr>
            <p:cNvPr id="17" name="object 17"/>
            <p:cNvSpPr/>
            <p:nvPr/>
          </p:nvSpPr>
          <p:spPr>
            <a:xfrm>
              <a:off x="3800983" y="2655570"/>
              <a:ext cx="484505" cy="130175"/>
            </a:xfrm>
            <a:custGeom>
              <a:avLst/>
              <a:gdLst/>
              <a:ahLst/>
              <a:cxnLst/>
              <a:rect l="l" t="t" r="r" b="b"/>
              <a:pathLst>
                <a:path w="484504" h="130175">
                  <a:moveTo>
                    <a:pt x="0" y="15493"/>
                  </a:moveTo>
                  <a:lnTo>
                    <a:pt x="0" y="6985"/>
                  </a:lnTo>
                  <a:lnTo>
                    <a:pt x="6984" y="0"/>
                  </a:lnTo>
                  <a:lnTo>
                    <a:pt x="15493" y="0"/>
                  </a:lnTo>
                  <a:lnTo>
                    <a:pt x="468756" y="0"/>
                  </a:lnTo>
                  <a:lnTo>
                    <a:pt x="477265" y="0"/>
                  </a:lnTo>
                  <a:lnTo>
                    <a:pt x="484124" y="6985"/>
                  </a:lnTo>
                  <a:lnTo>
                    <a:pt x="484124" y="15493"/>
                  </a:lnTo>
                  <a:lnTo>
                    <a:pt x="484124" y="114300"/>
                  </a:lnTo>
                  <a:lnTo>
                    <a:pt x="484124" y="122809"/>
                  </a:lnTo>
                  <a:lnTo>
                    <a:pt x="477265" y="129793"/>
                  </a:lnTo>
                  <a:lnTo>
                    <a:pt x="468756" y="129793"/>
                  </a:lnTo>
                  <a:lnTo>
                    <a:pt x="15493" y="129793"/>
                  </a:lnTo>
                  <a:lnTo>
                    <a:pt x="6984" y="129793"/>
                  </a:lnTo>
                  <a:lnTo>
                    <a:pt x="0" y="122809"/>
                  </a:lnTo>
                  <a:lnTo>
                    <a:pt x="0" y="114300"/>
                  </a:lnTo>
                  <a:lnTo>
                    <a:pt x="0" y="15493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88333" y="2533269"/>
              <a:ext cx="193547" cy="193548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5702959" y="3050133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108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6920941" y="3929329"/>
            <a:ext cx="1173480" cy="302514"/>
            <a:chOff x="5259451" y="3274440"/>
            <a:chExt cx="977900" cy="252095"/>
          </a:xfrm>
        </p:grpSpPr>
        <p:sp>
          <p:nvSpPr>
            <p:cNvPr id="21" name="object 21"/>
            <p:cNvSpPr/>
            <p:nvPr/>
          </p:nvSpPr>
          <p:spPr>
            <a:xfrm>
              <a:off x="5265801" y="3398519"/>
              <a:ext cx="890269" cy="121920"/>
            </a:xfrm>
            <a:custGeom>
              <a:avLst/>
              <a:gdLst/>
              <a:ahLst/>
              <a:cxnLst/>
              <a:rect l="l" t="t" r="r" b="b"/>
              <a:pathLst>
                <a:path w="890270" h="121920">
                  <a:moveTo>
                    <a:pt x="0" y="14477"/>
                  </a:moveTo>
                  <a:lnTo>
                    <a:pt x="0" y="6476"/>
                  </a:lnTo>
                  <a:lnTo>
                    <a:pt x="6476" y="0"/>
                  </a:lnTo>
                  <a:lnTo>
                    <a:pt x="14477" y="0"/>
                  </a:lnTo>
                  <a:lnTo>
                    <a:pt x="875538" y="0"/>
                  </a:lnTo>
                  <a:lnTo>
                    <a:pt x="883538" y="0"/>
                  </a:lnTo>
                  <a:lnTo>
                    <a:pt x="890015" y="6476"/>
                  </a:lnTo>
                  <a:lnTo>
                    <a:pt x="890015" y="14477"/>
                  </a:lnTo>
                  <a:lnTo>
                    <a:pt x="890015" y="107187"/>
                  </a:lnTo>
                  <a:lnTo>
                    <a:pt x="890015" y="115188"/>
                  </a:lnTo>
                  <a:lnTo>
                    <a:pt x="883538" y="121665"/>
                  </a:lnTo>
                  <a:lnTo>
                    <a:pt x="875538" y="121665"/>
                  </a:lnTo>
                  <a:lnTo>
                    <a:pt x="14477" y="121665"/>
                  </a:lnTo>
                  <a:lnTo>
                    <a:pt x="6476" y="121665"/>
                  </a:lnTo>
                  <a:lnTo>
                    <a:pt x="0" y="115188"/>
                  </a:lnTo>
                  <a:lnTo>
                    <a:pt x="0" y="107187"/>
                  </a:lnTo>
                  <a:lnTo>
                    <a:pt x="0" y="14477"/>
                  </a:lnTo>
                  <a:close/>
                </a:path>
              </a:pathLst>
            </a:custGeom>
            <a:ln w="12699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43676" y="3274440"/>
              <a:ext cx="193548" cy="193675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7929677" y="3940149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080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1603141" y="4835500"/>
            <a:ext cx="1563624" cy="325374"/>
            <a:chOff x="827951" y="4029583"/>
            <a:chExt cx="1303020" cy="271145"/>
          </a:xfrm>
        </p:grpSpPr>
        <p:sp>
          <p:nvSpPr>
            <p:cNvPr id="25" name="object 25"/>
            <p:cNvSpPr/>
            <p:nvPr/>
          </p:nvSpPr>
          <p:spPr>
            <a:xfrm>
              <a:off x="834301" y="4172331"/>
              <a:ext cx="1200150" cy="121920"/>
            </a:xfrm>
            <a:custGeom>
              <a:avLst/>
              <a:gdLst/>
              <a:ahLst/>
              <a:cxnLst/>
              <a:rect l="l" t="t" r="r" b="b"/>
              <a:pathLst>
                <a:path w="1200150" h="121920">
                  <a:moveTo>
                    <a:pt x="0" y="14478"/>
                  </a:moveTo>
                  <a:lnTo>
                    <a:pt x="0" y="6477"/>
                  </a:lnTo>
                  <a:lnTo>
                    <a:pt x="6464" y="0"/>
                  </a:lnTo>
                  <a:lnTo>
                    <a:pt x="14439" y="0"/>
                  </a:lnTo>
                  <a:lnTo>
                    <a:pt x="1185506" y="0"/>
                  </a:lnTo>
                  <a:lnTo>
                    <a:pt x="1193380" y="0"/>
                  </a:lnTo>
                  <a:lnTo>
                    <a:pt x="1199857" y="6477"/>
                  </a:lnTo>
                  <a:lnTo>
                    <a:pt x="1199857" y="14478"/>
                  </a:lnTo>
                  <a:lnTo>
                    <a:pt x="1199857" y="107188"/>
                  </a:lnTo>
                  <a:lnTo>
                    <a:pt x="1199857" y="115189"/>
                  </a:lnTo>
                  <a:lnTo>
                    <a:pt x="1193380" y="121539"/>
                  </a:lnTo>
                  <a:lnTo>
                    <a:pt x="1185506" y="121539"/>
                  </a:lnTo>
                  <a:lnTo>
                    <a:pt x="14439" y="121539"/>
                  </a:lnTo>
                  <a:lnTo>
                    <a:pt x="6464" y="121539"/>
                  </a:lnTo>
                  <a:lnTo>
                    <a:pt x="0" y="115189"/>
                  </a:lnTo>
                  <a:lnTo>
                    <a:pt x="0" y="107188"/>
                  </a:lnTo>
                  <a:lnTo>
                    <a:pt x="0" y="14478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37385" y="4029583"/>
              <a:ext cx="193547" cy="193548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3001366" y="4846473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080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4052315" y="5344866"/>
            <a:ext cx="2841498" cy="283464"/>
            <a:chOff x="2868929" y="4454055"/>
            <a:chExt cx="2367915" cy="236220"/>
          </a:xfrm>
        </p:grpSpPr>
        <p:sp>
          <p:nvSpPr>
            <p:cNvPr id="29" name="object 29"/>
            <p:cNvSpPr/>
            <p:nvPr/>
          </p:nvSpPr>
          <p:spPr>
            <a:xfrm>
              <a:off x="2875279" y="4554194"/>
              <a:ext cx="2265045" cy="130175"/>
            </a:xfrm>
            <a:custGeom>
              <a:avLst/>
              <a:gdLst/>
              <a:ahLst/>
              <a:cxnLst/>
              <a:rect l="l" t="t" r="r" b="b"/>
              <a:pathLst>
                <a:path w="2265045" h="130175">
                  <a:moveTo>
                    <a:pt x="0" y="15405"/>
                  </a:moveTo>
                  <a:lnTo>
                    <a:pt x="0" y="6896"/>
                  </a:lnTo>
                  <a:lnTo>
                    <a:pt x="6857" y="0"/>
                  </a:lnTo>
                  <a:lnTo>
                    <a:pt x="15367" y="0"/>
                  </a:lnTo>
                  <a:lnTo>
                    <a:pt x="2249043" y="0"/>
                  </a:lnTo>
                  <a:lnTo>
                    <a:pt x="2257552" y="0"/>
                  </a:lnTo>
                  <a:lnTo>
                    <a:pt x="2264536" y="6896"/>
                  </a:lnTo>
                  <a:lnTo>
                    <a:pt x="2264536" y="15405"/>
                  </a:lnTo>
                  <a:lnTo>
                    <a:pt x="2264536" y="114325"/>
                  </a:lnTo>
                  <a:lnTo>
                    <a:pt x="2264536" y="122834"/>
                  </a:lnTo>
                  <a:lnTo>
                    <a:pt x="2257552" y="129730"/>
                  </a:lnTo>
                  <a:lnTo>
                    <a:pt x="2249043" y="129730"/>
                  </a:lnTo>
                  <a:lnTo>
                    <a:pt x="15367" y="129730"/>
                  </a:lnTo>
                  <a:lnTo>
                    <a:pt x="6857" y="129730"/>
                  </a:lnTo>
                  <a:lnTo>
                    <a:pt x="0" y="122834"/>
                  </a:lnTo>
                  <a:lnTo>
                    <a:pt x="0" y="114325"/>
                  </a:lnTo>
                  <a:lnTo>
                    <a:pt x="0" y="15405"/>
                  </a:lnTo>
                  <a:close/>
                </a:path>
              </a:pathLst>
            </a:custGeom>
            <a:ln w="12699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42915" y="4454055"/>
              <a:ext cx="193675" cy="193586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6728916" y="5355946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1080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0834267" y="502768"/>
            <a:ext cx="358140" cy="477012"/>
          </a:xfrm>
          <a:custGeom>
            <a:avLst/>
            <a:gdLst/>
            <a:ahLst/>
            <a:cxnLst/>
            <a:rect l="l" t="t" r="r" b="b"/>
            <a:pathLst>
              <a:path w="298450" h="397509">
                <a:moveTo>
                  <a:pt x="248539" y="0"/>
                </a:moveTo>
                <a:lnTo>
                  <a:pt x="49657" y="0"/>
                </a:lnTo>
                <a:lnTo>
                  <a:pt x="30325" y="3903"/>
                </a:lnTo>
                <a:lnTo>
                  <a:pt x="14541" y="14557"/>
                </a:lnTo>
                <a:lnTo>
                  <a:pt x="3901" y="30378"/>
                </a:lnTo>
                <a:lnTo>
                  <a:pt x="0" y="49784"/>
                </a:lnTo>
                <a:lnTo>
                  <a:pt x="0" y="347472"/>
                </a:lnTo>
                <a:lnTo>
                  <a:pt x="3901" y="366803"/>
                </a:lnTo>
                <a:lnTo>
                  <a:pt x="14541" y="382587"/>
                </a:lnTo>
                <a:lnTo>
                  <a:pt x="30325" y="393227"/>
                </a:lnTo>
                <a:lnTo>
                  <a:pt x="49657" y="397128"/>
                </a:lnTo>
                <a:lnTo>
                  <a:pt x="248539" y="397128"/>
                </a:lnTo>
                <a:lnTo>
                  <a:pt x="267870" y="393227"/>
                </a:lnTo>
                <a:lnTo>
                  <a:pt x="283654" y="382587"/>
                </a:lnTo>
                <a:lnTo>
                  <a:pt x="294294" y="366803"/>
                </a:lnTo>
                <a:lnTo>
                  <a:pt x="298196" y="347472"/>
                </a:lnTo>
                <a:lnTo>
                  <a:pt x="298196" y="49784"/>
                </a:lnTo>
                <a:lnTo>
                  <a:pt x="294294" y="30378"/>
                </a:lnTo>
                <a:lnTo>
                  <a:pt x="283654" y="14557"/>
                </a:lnTo>
                <a:lnTo>
                  <a:pt x="267870" y="3903"/>
                </a:lnTo>
                <a:lnTo>
                  <a:pt x="24853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33" name="object 33"/>
          <p:cNvSpPr txBox="1"/>
          <p:nvPr/>
        </p:nvSpPr>
        <p:spPr>
          <a:xfrm>
            <a:off x="978409" y="697229"/>
            <a:ext cx="10130790" cy="876907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R="6096" algn="r">
              <a:spcBef>
                <a:spcPts val="114"/>
              </a:spcBef>
            </a:pP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18</a:t>
            </a:r>
            <a:endParaRPr sz="1200">
              <a:latin typeface="Calibri"/>
              <a:cs typeface="Calibri"/>
            </a:endParaRPr>
          </a:p>
          <a:p>
            <a:pPr>
              <a:spcBef>
                <a:spcPts val="78"/>
              </a:spcBef>
            </a:pPr>
            <a:endParaRPr sz="1200">
              <a:latin typeface="Calibri"/>
              <a:cs typeface="Calibri"/>
            </a:endParaRPr>
          </a:p>
          <a:p>
            <a:pPr marL="15240" marR="256794" indent="130302">
              <a:buClr>
                <a:srgbClr val="C00000"/>
              </a:buClr>
              <a:buFont typeface="Calibri Light"/>
              <a:buChar char="•"/>
              <a:tabLst>
                <a:tab pos="145542" algn="l"/>
              </a:tabLst>
            </a:pPr>
            <a:r>
              <a:rPr sz="1560" dirty="0">
                <a:latin typeface="Corbel"/>
                <a:cs typeface="Corbel"/>
              </a:rPr>
              <a:t>Aqui,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em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Dados</a:t>
            </a:r>
            <a:r>
              <a:rPr sz="1560" b="1" spc="-12" dirty="0">
                <a:latin typeface="Corbel"/>
                <a:cs typeface="Corbel"/>
              </a:rPr>
              <a:t> Pessoais</a:t>
            </a:r>
            <a:r>
              <a:rPr sz="1560" spc="-12" dirty="0">
                <a:latin typeface="Corbel"/>
                <a:cs typeface="Corbel"/>
              </a:rPr>
              <a:t>,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você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precisa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informar</a:t>
            </a:r>
            <a:r>
              <a:rPr sz="1560" spc="-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todos</a:t>
            </a:r>
            <a:r>
              <a:rPr sz="1560" spc="-5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os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campos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obrigatórios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(contendo</a:t>
            </a:r>
            <a:r>
              <a:rPr sz="1560" b="1" dirty="0">
                <a:latin typeface="Corbel"/>
                <a:cs typeface="Corbel"/>
              </a:rPr>
              <a:t>*</a:t>
            </a:r>
            <a:r>
              <a:rPr sz="1560" dirty="0">
                <a:latin typeface="Corbel"/>
                <a:cs typeface="Corbel"/>
              </a:rPr>
              <a:t>),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incluindo</a:t>
            </a:r>
            <a:r>
              <a:rPr sz="1560" spc="-6" dirty="0">
                <a:latin typeface="Corbel"/>
                <a:cs typeface="Corbel"/>
              </a:rPr>
              <a:t> </a:t>
            </a:r>
            <a:r>
              <a:rPr sz="1560" b="1" spc="-12" dirty="0">
                <a:latin typeface="Corbel"/>
                <a:cs typeface="Corbel"/>
              </a:rPr>
              <a:t>e-</a:t>
            </a:r>
            <a:r>
              <a:rPr sz="1560" b="1" dirty="0">
                <a:latin typeface="Corbel"/>
                <a:cs typeface="Corbel"/>
              </a:rPr>
              <a:t>mail</a:t>
            </a:r>
            <a:r>
              <a:rPr sz="1560" b="1" spc="-1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e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celular</a:t>
            </a:r>
            <a:r>
              <a:rPr sz="1560" b="1" spc="-30" dirty="0">
                <a:latin typeface="Corbel"/>
                <a:cs typeface="Corbel"/>
              </a:rPr>
              <a:t> </a:t>
            </a:r>
            <a:r>
              <a:rPr sz="1560" spc="-60" dirty="0">
                <a:latin typeface="Corbel"/>
                <a:cs typeface="Corbel"/>
              </a:rPr>
              <a:t>e </a:t>
            </a:r>
            <a:r>
              <a:rPr sz="1560" dirty="0">
                <a:latin typeface="Corbel"/>
                <a:cs typeface="Corbel"/>
              </a:rPr>
              <a:t>clicar</a:t>
            </a:r>
            <a:r>
              <a:rPr sz="1560" spc="-1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na</a:t>
            </a:r>
            <a:r>
              <a:rPr sz="1560" spc="-1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aba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“</a:t>
            </a:r>
            <a:r>
              <a:rPr sz="1560" b="1" spc="-12" dirty="0">
                <a:latin typeface="Corbel"/>
                <a:cs typeface="Corbel"/>
              </a:rPr>
              <a:t>Produtos</a:t>
            </a:r>
            <a:r>
              <a:rPr sz="1560" spc="-12" dirty="0">
                <a:latin typeface="Corbel"/>
                <a:cs typeface="Corbel"/>
              </a:rPr>
              <a:t>”.</a:t>
            </a:r>
            <a:endParaRPr sz="1560">
              <a:latin typeface="Corbel"/>
              <a:cs typeface="Corbel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10717682" y="92353"/>
            <a:ext cx="589788" cy="589788"/>
            <a:chOff x="8423402" y="76961"/>
            <a:chExt cx="491490" cy="491490"/>
          </a:xfrm>
        </p:grpSpPr>
        <p:sp>
          <p:nvSpPr>
            <p:cNvPr id="35" name="object 35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239141" y="0"/>
                  </a:moveTo>
                  <a:lnTo>
                    <a:pt x="190944" y="4863"/>
                  </a:lnTo>
                  <a:lnTo>
                    <a:pt x="146053" y="18811"/>
                  </a:lnTo>
                  <a:lnTo>
                    <a:pt x="105432" y="40880"/>
                  </a:lnTo>
                  <a:lnTo>
                    <a:pt x="70040" y="70103"/>
                  </a:lnTo>
                  <a:lnTo>
                    <a:pt x="40839" y="105519"/>
                  </a:lnTo>
                  <a:lnTo>
                    <a:pt x="18792" y="146161"/>
                  </a:lnTo>
                  <a:lnTo>
                    <a:pt x="4858" y="191065"/>
                  </a:lnTo>
                  <a:lnTo>
                    <a:pt x="0" y="239267"/>
                  </a:lnTo>
                  <a:lnTo>
                    <a:pt x="4858" y="287470"/>
                  </a:lnTo>
                  <a:lnTo>
                    <a:pt x="18792" y="332374"/>
                  </a:lnTo>
                  <a:lnTo>
                    <a:pt x="40839" y="373016"/>
                  </a:lnTo>
                  <a:lnTo>
                    <a:pt x="70040" y="408432"/>
                  </a:lnTo>
                  <a:lnTo>
                    <a:pt x="105432" y="437655"/>
                  </a:lnTo>
                  <a:lnTo>
                    <a:pt x="146053" y="459724"/>
                  </a:lnTo>
                  <a:lnTo>
                    <a:pt x="190944" y="473672"/>
                  </a:lnTo>
                  <a:lnTo>
                    <a:pt x="239141" y="478536"/>
                  </a:lnTo>
                  <a:lnTo>
                    <a:pt x="287379" y="473672"/>
                  </a:lnTo>
                  <a:lnTo>
                    <a:pt x="332301" y="459724"/>
                  </a:lnTo>
                  <a:lnTo>
                    <a:pt x="372945" y="437655"/>
                  </a:lnTo>
                  <a:lnTo>
                    <a:pt x="408352" y="408432"/>
                  </a:lnTo>
                  <a:lnTo>
                    <a:pt x="437562" y="373016"/>
                  </a:lnTo>
                  <a:lnTo>
                    <a:pt x="459614" y="332374"/>
                  </a:lnTo>
                  <a:lnTo>
                    <a:pt x="473550" y="287470"/>
                  </a:lnTo>
                  <a:lnTo>
                    <a:pt x="478408" y="239267"/>
                  </a:lnTo>
                  <a:lnTo>
                    <a:pt x="473550" y="191065"/>
                  </a:lnTo>
                  <a:lnTo>
                    <a:pt x="459614" y="146161"/>
                  </a:lnTo>
                  <a:lnTo>
                    <a:pt x="437562" y="105519"/>
                  </a:lnTo>
                  <a:lnTo>
                    <a:pt x="408352" y="70103"/>
                  </a:lnTo>
                  <a:lnTo>
                    <a:pt x="372945" y="40880"/>
                  </a:lnTo>
                  <a:lnTo>
                    <a:pt x="332301" y="18811"/>
                  </a:lnTo>
                  <a:lnTo>
                    <a:pt x="287379" y="4863"/>
                  </a:lnTo>
                  <a:lnTo>
                    <a:pt x="239141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36" name="object 36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0" y="239267"/>
                  </a:moveTo>
                  <a:lnTo>
                    <a:pt x="4858" y="191065"/>
                  </a:lnTo>
                  <a:lnTo>
                    <a:pt x="18792" y="146161"/>
                  </a:lnTo>
                  <a:lnTo>
                    <a:pt x="40839" y="105519"/>
                  </a:lnTo>
                  <a:lnTo>
                    <a:pt x="70040" y="70103"/>
                  </a:lnTo>
                  <a:lnTo>
                    <a:pt x="105432" y="40880"/>
                  </a:lnTo>
                  <a:lnTo>
                    <a:pt x="146053" y="18811"/>
                  </a:lnTo>
                  <a:lnTo>
                    <a:pt x="190944" y="4863"/>
                  </a:lnTo>
                  <a:lnTo>
                    <a:pt x="239141" y="0"/>
                  </a:lnTo>
                  <a:lnTo>
                    <a:pt x="287379" y="4863"/>
                  </a:lnTo>
                  <a:lnTo>
                    <a:pt x="332301" y="18811"/>
                  </a:lnTo>
                  <a:lnTo>
                    <a:pt x="372945" y="40880"/>
                  </a:lnTo>
                  <a:lnTo>
                    <a:pt x="408352" y="70103"/>
                  </a:lnTo>
                  <a:lnTo>
                    <a:pt x="437562" y="105519"/>
                  </a:lnTo>
                  <a:lnTo>
                    <a:pt x="459614" y="146161"/>
                  </a:lnTo>
                  <a:lnTo>
                    <a:pt x="473550" y="191065"/>
                  </a:lnTo>
                  <a:lnTo>
                    <a:pt x="478408" y="239267"/>
                  </a:lnTo>
                  <a:lnTo>
                    <a:pt x="473550" y="287470"/>
                  </a:lnTo>
                  <a:lnTo>
                    <a:pt x="459614" y="332374"/>
                  </a:lnTo>
                  <a:lnTo>
                    <a:pt x="437562" y="373016"/>
                  </a:lnTo>
                  <a:lnTo>
                    <a:pt x="408352" y="408432"/>
                  </a:lnTo>
                  <a:lnTo>
                    <a:pt x="372945" y="437655"/>
                  </a:lnTo>
                  <a:lnTo>
                    <a:pt x="332301" y="459724"/>
                  </a:lnTo>
                  <a:lnTo>
                    <a:pt x="287379" y="473672"/>
                  </a:lnTo>
                  <a:lnTo>
                    <a:pt x="239141" y="478536"/>
                  </a:lnTo>
                  <a:lnTo>
                    <a:pt x="190944" y="473672"/>
                  </a:lnTo>
                  <a:lnTo>
                    <a:pt x="146053" y="459724"/>
                  </a:lnTo>
                  <a:lnTo>
                    <a:pt x="105432" y="437655"/>
                  </a:lnTo>
                  <a:lnTo>
                    <a:pt x="70040" y="408432"/>
                  </a:lnTo>
                  <a:lnTo>
                    <a:pt x="40839" y="373016"/>
                  </a:lnTo>
                  <a:lnTo>
                    <a:pt x="18792" y="332374"/>
                  </a:lnTo>
                  <a:lnTo>
                    <a:pt x="4858" y="287470"/>
                  </a:lnTo>
                  <a:lnTo>
                    <a:pt x="0" y="239267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37" name="object 3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567534" y="214070"/>
              <a:ext cx="224050" cy="192048"/>
            </a:xfrm>
            <a:prstGeom prst="rect">
              <a:avLst/>
            </a:prstGeom>
          </p:spPr>
        </p:pic>
      </p:grpSp>
      <p:sp>
        <p:nvSpPr>
          <p:cNvPr id="38" name="object 38"/>
          <p:cNvSpPr txBox="1">
            <a:spLocks noGrp="1"/>
          </p:cNvSpPr>
          <p:nvPr>
            <p:ph type="ftr" sz="quarter" idx="5"/>
          </p:nvPr>
        </p:nvSpPr>
        <p:spPr>
          <a:xfrm>
            <a:off x="609600" y="1"/>
            <a:ext cx="0" cy="8664680"/>
          </a:xfrm>
          <a:prstGeom prst="rect">
            <a:avLst/>
          </a:prstGeom>
        </p:spPr>
        <p:txBody>
          <a:bodyPr vert="horz" wrap="square" lIns="0" tIns="22098" rIns="0" bIns="0" rtlCol="0">
            <a:spAutoFit/>
          </a:bodyPr>
          <a:lstStyle/>
          <a:p>
            <a:pPr marL="15240">
              <a:spcBef>
                <a:spcPts val="174"/>
              </a:spcBef>
            </a:pPr>
            <a:r>
              <a:rPr b="0" spc="-48" dirty="0">
                <a:latin typeface="Lucida Sans Unicode"/>
                <a:cs typeface="Lucida Sans Unicode"/>
              </a:rPr>
              <a:t>ACEITE</a:t>
            </a:r>
            <a:r>
              <a:rPr b="0" spc="-66" dirty="0">
                <a:latin typeface="Lucida Sans Unicode"/>
                <a:cs typeface="Lucida Sans Unicode"/>
              </a:rPr>
              <a:t> </a:t>
            </a:r>
            <a:r>
              <a:rPr b="0" spc="-54" dirty="0">
                <a:latin typeface="Lucida Sans Unicode"/>
                <a:cs typeface="Lucida Sans Unicode"/>
              </a:rPr>
              <a:t>ELETRÔNICO</a:t>
            </a:r>
            <a:r>
              <a:rPr b="0" spc="-60" dirty="0">
                <a:latin typeface="Lucida Sans Unicode"/>
                <a:cs typeface="Lucida Sans Unicode"/>
              </a:rPr>
              <a:t> </a:t>
            </a:r>
            <a:r>
              <a:rPr b="0" dirty="0">
                <a:latin typeface="Lucida Sans Unicode"/>
                <a:cs typeface="Lucida Sans Unicode"/>
              </a:rPr>
              <a:t>|</a:t>
            </a:r>
            <a:r>
              <a:rPr b="0" spc="282" dirty="0">
                <a:latin typeface="Lucida Sans Unicode"/>
                <a:cs typeface="Lucida Sans Unicode"/>
              </a:rPr>
              <a:t> </a:t>
            </a:r>
            <a:r>
              <a:rPr spc="-30" dirty="0">
                <a:latin typeface="Arial"/>
                <a:cs typeface="Arial"/>
              </a:rPr>
              <a:t>MANUAL </a:t>
            </a:r>
            <a:r>
              <a:rPr spc="-48" dirty="0">
                <a:latin typeface="Arial"/>
                <a:cs typeface="Arial"/>
              </a:rPr>
              <a:t>PARA</a:t>
            </a:r>
            <a:r>
              <a:rPr spc="-30" dirty="0">
                <a:latin typeface="Arial"/>
                <a:cs typeface="Arial"/>
              </a:rPr>
              <a:t> </a:t>
            </a:r>
            <a:r>
              <a:rPr spc="-36" dirty="0">
                <a:latin typeface="Arial"/>
                <a:cs typeface="Arial"/>
              </a:rPr>
              <a:t>CADASTRAR </a:t>
            </a:r>
            <a:r>
              <a:rPr spc="-24" dirty="0">
                <a:latin typeface="Arial"/>
                <a:cs typeface="Arial"/>
              </a:rPr>
              <a:t>VENDA</a:t>
            </a:r>
            <a:r>
              <a:rPr spc="-36" dirty="0">
                <a:latin typeface="Arial"/>
                <a:cs typeface="Arial"/>
              </a:rPr>
              <a:t> RESIDENCIAL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Tela de computador com texto preto sobre fundo branco  Descrição gerada automaticamente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02457" y="2285878"/>
            <a:ext cx="9578492" cy="424921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09600" y="1"/>
            <a:ext cx="10972800" cy="2017014"/>
            <a:chOff x="0" y="0"/>
            <a:chExt cx="9144000" cy="168084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168059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49999" y="0"/>
              <a:ext cx="4107815" cy="735965"/>
            </a:xfrm>
            <a:custGeom>
              <a:avLst/>
              <a:gdLst/>
              <a:ahLst/>
              <a:cxnLst/>
              <a:rect l="l" t="t" r="r" b="b"/>
              <a:pathLst>
                <a:path w="4107815" h="735965">
                  <a:moveTo>
                    <a:pt x="4107522" y="0"/>
                  </a:moveTo>
                  <a:lnTo>
                    <a:pt x="0" y="0"/>
                  </a:lnTo>
                  <a:lnTo>
                    <a:pt x="0" y="510794"/>
                  </a:lnTo>
                  <a:lnTo>
                    <a:pt x="4570" y="556119"/>
                  </a:lnTo>
                  <a:lnTo>
                    <a:pt x="17677" y="598336"/>
                  </a:lnTo>
                  <a:lnTo>
                    <a:pt x="38416" y="636541"/>
                  </a:lnTo>
                  <a:lnTo>
                    <a:pt x="65882" y="669829"/>
                  </a:lnTo>
                  <a:lnTo>
                    <a:pt x="99172" y="697295"/>
                  </a:lnTo>
                  <a:lnTo>
                    <a:pt x="137379" y="718034"/>
                  </a:lnTo>
                  <a:lnTo>
                    <a:pt x="179600" y="731140"/>
                  </a:lnTo>
                  <a:lnTo>
                    <a:pt x="224929" y="735711"/>
                  </a:lnTo>
                  <a:lnTo>
                    <a:pt x="3882605" y="735711"/>
                  </a:lnTo>
                  <a:lnTo>
                    <a:pt x="3927931" y="731140"/>
                  </a:lnTo>
                  <a:lnTo>
                    <a:pt x="3970148" y="718034"/>
                  </a:lnTo>
                  <a:lnTo>
                    <a:pt x="4008353" y="697295"/>
                  </a:lnTo>
                  <a:lnTo>
                    <a:pt x="4041641" y="669829"/>
                  </a:lnTo>
                  <a:lnTo>
                    <a:pt x="4069107" y="636541"/>
                  </a:lnTo>
                  <a:lnTo>
                    <a:pt x="4089846" y="598336"/>
                  </a:lnTo>
                  <a:lnTo>
                    <a:pt x="4102952" y="556119"/>
                  </a:lnTo>
                  <a:lnTo>
                    <a:pt x="4107522" y="510794"/>
                  </a:lnTo>
                  <a:lnTo>
                    <a:pt x="4107522" y="0"/>
                  </a:lnTo>
                  <a:close/>
                </a:path>
              </a:pathLst>
            </a:custGeom>
            <a:solidFill>
              <a:srgbClr val="A61D18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</p:grp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0" cy="46689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937260">
              <a:lnSpc>
                <a:spcPct val="100000"/>
              </a:lnSpc>
              <a:spcBef>
                <a:spcPts val="120"/>
              </a:spcBef>
            </a:pPr>
            <a:r>
              <a:rPr spc="-12" dirty="0"/>
              <a:t>CADASTRAR</a:t>
            </a:r>
            <a:r>
              <a:rPr spc="-66" dirty="0"/>
              <a:t> </a:t>
            </a:r>
            <a:r>
              <a:rPr spc="-12" dirty="0"/>
              <a:t>VENDA</a:t>
            </a:r>
          </a:p>
        </p:txBody>
      </p:sp>
      <p:sp>
        <p:nvSpPr>
          <p:cNvPr id="7" name="object 7"/>
          <p:cNvSpPr/>
          <p:nvPr/>
        </p:nvSpPr>
        <p:spPr>
          <a:xfrm>
            <a:off x="609600" y="6535094"/>
            <a:ext cx="10972800" cy="323088"/>
          </a:xfrm>
          <a:custGeom>
            <a:avLst/>
            <a:gdLst/>
            <a:ahLst/>
            <a:cxnLst/>
            <a:rect l="l" t="t" r="r" b="b"/>
            <a:pathLst>
              <a:path w="9144000" h="269239">
                <a:moveTo>
                  <a:pt x="9144000" y="0"/>
                </a:moveTo>
                <a:lnTo>
                  <a:pt x="0" y="0"/>
                </a:lnTo>
                <a:lnTo>
                  <a:pt x="0" y="269087"/>
                </a:lnTo>
                <a:lnTo>
                  <a:pt x="9144000" y="269087"/>
                </a:lnTo>
                <a:lnTo>
                  <a:pt x="9144000" y="0"/>
                </a:lnTo>
                <a:close/>
              </a:path>
            </a:pathLst>
          </a:custGeom>
          <a:solidFill>
            <a:srgbClr val="A61D18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grpSp>
        <p:nvGrpSpPr>
          <p:cNvPr id="8" name="object 8"/>
          <p:cNvGrpSpPr/>
          <p:nvPr/>
        </p:nvGrpSpPr>
        <p:grpSpPr>
          <a:xfrm>
            <a:off x="1303477" y="3770071"/>
            <a:ext cx="1415034" cy="461772"/>
            <a:chOff x="578230" y="3141726"/>
            <a:chExt cx="1179195" cy="384810"/>
          </a:xfrm>
        </p:grpSpPr>
        <p:sp>
          <p:nvSpPr>
            <p:cNvPr id="9" name="object 9"/>
            <p:cNvSpPr/>
            <p:nvPr/>
          </p:nvSpPr>
          <p:spPr>
            <a:xfrm>
              <a:off x="584580" y="3262122"/>
              <a:ext cx="1082040" cy="258445"/>
            </a:xfrm>
            <a:custGeom>
              <a:avLst/>
              <a:gdLst/>
              <a:ahLst/>
              <a:cxnLst/>
              <a:rect l="l" t="t" r="r" b="b"/>
              <a:pathLst>
                <a:path w="1082039" h="258445">
                  <a:moveTo>
                    <a:pt x="0" y="30606"/>
                  </a:moveTo>
                  <a:lnTo>
                    <a:pt x="2407" y="18698"/>
                  </a:lnTo>
                  <a:lnTo>
                    <a:pt x="8974" y="8969"/>
                  </a:lnTo>
                  <a:lnTo>
                    <a:pt x="18714" y="2407"/>
                  </a:lnTo>
                  <a:lnTo>
                    <a:pt x="30645" y="0"/>
                  </a:lnTo>
                  <a:lnTo>
                    <a:pt x="1051306" y="0"/>
                  </a:lnTo>
                  <a:lnTo>
                    <a:pt x="1063287" y="2407"/>
                  </a:lnTo>
                  <a:lnTo>
                    <a:pt x="1073054" y="8969"/>
                  </a:lnTo>
                  <a:lnTo>
                    <a:pt x="1079630" y="18698"/>
                  </a:lnTo>
                  <a:lnTo>
                    <a:pt x="1082039" y="30606"/>
                  </a:lnTo>
                  <a:lnTo>
                    <a:pt x="1082039" y="227329"/>
                  </a:lnTo>
                  <a:lnTo>
                    <a:pt x="1079630" y="239311"/>
                  </a:lnTo>
                  <a:lnTo>
                    <a:pt x="1073054" y="249078"/>
                  </a:lnTo>
                  <a:lnTo>
                    <a:pt x="1063287" y="255654"/>
                  </a:lnTo>
                  <a:lnTo>
                    <a:pt x="1051306" y="258063"/>
                  </a:lnTo>
                  <a:lnTo>
                    <a:pt x="30645" y="258063"/>
                  </a:lnTo>
                  <a:lnTo>
                    <a:pt x="18714" y="255654"/>
                  </a:lnTo>
                  <a:lnTo>
                    <a:pt x="8974" y="249078"/>
                  </a:lnTo>
                  <a:lnTo>
                    <a:pt x="2407" y="239311"/>
                  </a:lnTo>
                  <a:lnTo>
                    <a:pt x="0" y="227329"/>
                  </a:lnTo>
                  <a:lnTo>
                    <a:pt x="0" y="30606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63242" y="3141726"/>
              <a:ext cx="193675" cy="193548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2552700" y="3780587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08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253741" y="3780128"/>
            <a:ext cx="846582" cy="445008"/>
            <a:chOff x="2203450" y="3150107"/>
            <a:chExt cx="705485" cy="370840"/>
          </a:xfrm>
        </p:grpSpPr>
        <p:sp>
          <p:nvSpPr>
            <p:cNvPr id="13" name="object 13"/>
            <p:cNvSpPr/>
            <p:nvPr/>
          </p:nvSpPr>
          <p:spPr>
            <a:xfrm>
              <a:off x="2209800" y="3270503"/>
              <a:ext cx="577850" cy="243840"/>
            </a:xfrm>
            <a:custGeom>
              <a:avLst/>
              <a:gdLst/>
              <a:ahLst/>
              <a:cxnLst/>
              <a:rect l="l" t="t" r="r" b="b"/>
              <a:pathLst>
                <a:path w="577850" h="243839">
                  <a:moveTo>
                    <a:pt x="0" y="28956"/>
                  </a:moveTo>
                  <a:lnTo>
                    <a:pt x="2274" y="17680"/>
                  </a:lnTo>
                  <a:lnTo>
                    <a:pt x="8477" y="8477"/>
                  </a:lnTo>
                  <a:lnTo>
                    <a:pt x="17680" y="2274"/>
                  </a:lnTo>
                  <a:lnTo>
                    <a:pt x="28956" y="0"/>
                  </a:lnTo>
                  <a:lnTo>
                    <a:pt x="548639" y="0"/>
                  </a:lnTo>
                  <a:lnTo>
                    <a:pt x="559915" y="2274"/>
                  </a:lnTo>
                  <a:lnTo>
                    <a:pt x="569118" y="8477"/>
                  </a:lnTo>
                  <a:lnTo>
                    <a:pt x="575321" y="17680"/>
                  </a:lnTo>
                  <a:lnTo>
                    <a:pt x="577595" y="28956"/>
                  </a:lnTo>
                  <a:lnTo>
                    <a:pt x="577595" y="214884"/>
                  </a:lnTo>
                  <a:lnTo>
                    <a:pt x="575321" y="226159"/>
                  </a:lnTo>
                  <a:lnTo>
                    <a:pt x="569118" y="235362"/>
                  </a:lnTo>
                  <a:lnTo>
                    <a:pt x="559915" y="241565"/>
                  </a:lnTo>
                  <a:lnTo>
                    <a:pt x="548639" y="243840"/>
                  </a:lnTo>
                  <a:lnTo>
                    <a:pt x="28956" y="243840"/>
                  </a:lnTo>
                  <a:lnTo>
                    <a:pt x="17680" y="241565"/>
                  </a:lnTo>
                  <a:lnTo>
                    <a:pt x="8477" y="235362"/>
                  </a:lnTo>
                  <a:lnTo>
                    <a:pt x="2274" y="226159"/>
                  </a:lnTo>
                  <a:lnTo>
                    <a:pt x="0" y="214884"/>
                  </a:lnTo>
                  <a:lnTo>
                    <a:pt x="0" y="28956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14879" y="3150107"/>
              <a:ext cx="193547" cy="193548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3934510" y="3790798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08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6966661" y="3820820"/>
            <a:ext cx="1002792" cy="391668"/>
            <a:chOff x="5297551" y="3184017"/>
            <a:chExt cx="835660" cy="326390"/>
          </a:xfrm>
        </p:grpSpPr>
        <p:sp>
          <p:nvSpPr>
            <p:cNvPr id="17" name="object 17"/>
            <p:cNvSpPr/>
            <p:nvPr/>
          </p:nvSpPr>
          <p:spPr>
            <a:xfrm>
              <a:off x="5303901" y="3270250"/>
              <a:ext cx="739140" cy="233679"/>
            </a:xfrm>
            <a:custGeom>
              <a:avLst/>
              <a:gdLst/>
              <a:ahLst/>
              <a:cxnLst/>
              <a:rect l="l" t="t" r="r" b="b"/>
              <a:pathLst>
                <a:path w="739139" h="233679">
                  <a:moveTo>
                    <a:pt x="0" y="27686"/>
                  </a:moveTo>
                  <a:lnTo>
                    <a:pt x="2182" y="16877"/>
                  </a:lnTo>
                  <a:lnTo>
                    <a:pt x="8127" y="8080"/>
                  </a:lnTo>
                  <a:lnTo>
                    <a:pt x="16930" y="2164"/>
                  </a:lnTo>
                  <a:lnTo>
                    <a:pt x="27686" y="0"/>
                  </a:lnTo>
                  <a:lnTo>
                    <a:pt x="710946" y="0"/>
                  </a:lnTo>
                  <a:lnTo>
                    <a:pt x="721774" y="2164"/>
                  </a:lnTo>
                  <a:lnTo>
                    <a:pt x="730615" y="8080"/>
                  </a:lnTo>
                  <a:lnTo>
                    <a:pt x="736574" y="16877"/>
                  </a:lnTo>
                  <a:lnTo>
                    <a:pt x="738759" y="27686"/>
                  </a:lnTo>
                  <a:lnTo>
                    <a:pt x="738759" y="205739"/>
                  </a:lnTo>
                  <a:lnTo>
                    <a:pt x="736574" y="216548"/>
                  </a:lnTo>
                  <a:lnTo>
                    <a:pt x="730615" y="225345"/>
                  </a:lnTo>
                  <a:lnTo>
                    <a:pt x="721774" y="231261"/>
                  </a:lnTo>
                  <a:lnTo>
                    <a:pt x="710946" y="233425"/>
                  </a:lnTo>
                  <a:lnTo>
                    <a:pt x="27686" y="233425"/>
                  </a:lnTo>
                  <a:lnTo>
                    <a:pt x="16930" y="231261"/>
                  </a:lnTo>
                  <a:lnTo>
                    <a:pt x="8127" y="225345"/>
                  </a:lnTo>
                  <a:lnTo>
                    <a:pt x="2182" y="216548"/>
                  </a:lnTo>
                  <a:lnTo>
                    <a:pt x="0" y="205739"/>
                  </a:lnTo>
                  <a:lnTo>
                    <a:pt x="0" y="27686"/>
                  </a:lnTo>
                  <a:close/>
                </a:path>
              </a:pathLst>
            </a:custGeom>
            <a:ln w="12699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39282" y="3184017"/>
              <a:ext cx="193675" cy="193675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7804555" y="3831489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08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9685020" y="6036533"/>
            <a:ext cx="650748" cy="307085"/>
            <a:chOff x="7562850" y="5030444"/>
            <a:chExt cx="542290" cy="255904"/>
          </a:xfrm>
        </p:grpSpPr>
        <p:sp>
          <p:nvSpPr>
            <p:cNvPr id="21" name="object 21"/>
            <p:cNvSpPr/>
            <p:nvPr/>
          </p:nvSpPr>
          <p:spPr>
            <a:xfrm>
              <a:off x="7569200" y="5173217"/>
              <a:ext cx="439420" cy="107314"/>
            </a:xfrm>
            <a:custGeom>
              <a:avLst/>
              <a:gdLst/>
              <a:ahLst/>
              <a:cxnLst/>
              <a:rect l="l" t="t" r="r" b="b"/>
              <a:pathLst>
                <a:path w="439420" h="107314">
                  <a:moveTo>
                    <a:pt x="0" y="12674"/>
                  </a:moveTo>
                  <a:lnTo>
                    <a:pt x="0" y="5676"/>
                  </a:lnTo>
                  <a:lnTo>
                    <a:pt x="5715" y="0"/>
                  </a:lnTo>
                  <a:lnTo>
                    <a:pt x="12700" y="0"/>
                  </a:lnTo>
                  <a:lnTo>
                    <a:pt x="426593" y="0"/>
                  </a:lnTo>
                  <a:lnTo>
                    <a:pt x="433577" y="0"/>
                  </a:lnTo>
                  <a:lnTo>
                    <a:pt x="439166" y="5676"/>
                  </a:lnTo>
                  <a:lnTo>
                    <a:pt x="439166" y="12674"/>
                  </a:lnTo>
                  <a:lnTo>
                    <a:pt x="439166" y="94030"/>
                  </a:lnTo>
                  <a:lnTo>
                    <a:pt x="439166" y="101028"/>
                  </a:lnTo>
                  <a:lnTo>
                    <a:pt x="433577" y="106705"/>
                  </a:lnTo>
                  <a:lnTo>
                    <a:pt x="426593" y="106705"/>
                  </a:lnTo>
                  <a:lnTo>
                    <a:pt x="12700" y="106705"/>
                  </a:lnTo>
                  <a:lnTo>
                    <a:pt x="5715" y="106705"/>
                  </a:lnTo>
                  <a:lnTo>
                    <a:pt x="0" y="101028"/>
                  </a:lnTo>
                  <a:lnTo>
                    <a:pt x="0" y="94030"/>
                  </a:lnTo>
                  <a:lnTo>
                    <a:pt x="0" y="12674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911591" y="5030444"/>
              <a:ext cx="193548" cy="193586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10171786" y="6047231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08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0834267" y="502768"/>
            <a:ext cx="358140" cy="477012"/>
          </a:xfrm>
          <a:custGeom>
            <a:avLst/>
            <a:gdLst/>
            <a:ahLst/>
            <a:cxnLst/>
            <a:rect l="l" t="t" r="r" b="b"/>
            <a:pathLst>
              <a:path w="298450" h="397509">
                <a:moveTo>
                  <a:pt x="248539" y="0"/>
                </a:moveTo>
                <a:lnTo>
                  <a:pt x="49657" y="0"/>
                </a:lnTo>
                <a:lnTo>
                  <a:pt x="30325" y="3903"/>
                </a:lnTo>
                <a:lnTo>
                  <a:pt x="14541" y="14557"/>
                </a:lnTo>
                <a:lnTo>
                  <a:pt x="3901" y="30378"/>
                </a:lnTo>
                <a:lnTo>
                  <a:pt x="0" y="49784"/>
                </a:lnTo>
                <a:lnTo>
                  <a:pt x="0" y="347472"/>
                </a:lnTo>
                <a:lnTo>
                  <a:pt x="3901" y="366803"/>
                </a:lnTo>
                <a:lnTo>
                  <a:pt x="14541" y="382587"/>
                </a:lnTo>
                <a:lnTo>
                  <a:pt x="30325" y="393227"/>
                </a:lnTo>
                <a:lnTo>
                  <a:pt x="49657" y="397128"/>
                </a:lnTo>
                <a:lnTo>
                  <a:pt x="248539" y="397128"/>
                </a:lnTo>
                <a:lnTo>
                  <a:pt x="267870" y="393227"/>
                </a:lnTo>
                <a:lnTo>
                  <a:pt x="283654" y="382587"/>
                </a:lnTo>
                <a:lnTo>
                  <a:pt x="294294" y="366803"/>
                </a:lnTo>
                <a:lnTo>
                  <a:pt x="298196" y="347472"/>
                </a:lnTo>
                <a:lnTo>
                  <a:pt x="298196" y="49784"/>
                </a:lnTo>
                <a:lnTo>
                  <a:pt x="294294" y="30378"/>
                </a:lnTo>
                <a:lnTo>
                  <a:pt x="283654" y="14557"/>
                </a:lnTo>
                <a:lnTo>
                  <a:pt x="267870" y="3903"/>
                </a:lnTo>
                <a:lnTo>
                  <a:pt x="24853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25" name="object 25"/>
          <p:cNvSpPr txBox="1"/>
          <p:nvPr/>
        </p:nvSpPr>
        <p:spPr>
          <a:xfrm>
            <a:off x="978409" y="640097"/>
            <a:ext cx="10130790" cy="1294200"/>
          </a:xfrm>
          <a:prstGeom prst="rect">
            <a:avLst/>
          </a:prstGeom>
        </p:spPr>
        <p:txBody>
          <a:bodyPr vert="horz" wrap="square" lIns="0" tIns="71628" rIns="0" bIns="0" rtlCol="0">
            <a:spAutoFit/>
          </a:bodyPr>
          <a:lstStyle/>
          <a:p>
            <a:pPr marR="6096" algn="r">
              <a:spcBef>
                <a:spcPts val="564"/>
              </a:spcBef>
            </a:pP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19</a:t>
            </a:r>
            <a:endParaRPr sz="1200">
              <a:latin typeface="Calibri"/>
              <a:cs typeface="Calibri"/>
            </a:endParaRPr>
          </a:p>
          <a:p>
            <a:pPr marL="15240" marR="311658" indent="139446">
              <a:spcBef>
                <a:spcPts val="576"/>
              </a:spcBef>
              <a:buClr>
                <a:srgbClr val="C00000"/>
              </a:buClr>
              <a:buFont typeface="Calibri Light"/>
              <a:buChar char="•"/>
              <a:tabLst>
                <a:tab pos="154686" algn="l"/>
              </a:tabLst>
            </a:pPr>
            <a:r>
              <a:rPr sz="1560" spc="-24" dirty="0">
                <a:latin typeface="Corbel"/>
                <a:cs typeface="Corbel"/>
              </a:rPr>
              <a:t>Nesta</a:t>
            </a:r>
            <a:r>
              <a:rPr sz="1560" spc="-84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aba,</a:t>
            </a:r>
            <a:r>
              <a:rPr sz="1560" spc="-7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</a:t>
            </a:r>
            <a:r>
              <a:rPr sz="1560" spc="-9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primeiro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passo</a:t>
            </a:r>
            <a:r>
              <a:rPr sz="1560" spc="-6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é</a:t>
            </a:r>
            <a:r>
              <a:rPr sz="1560" spc="-4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selecionar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</a:t>
            </a:r>
            <a:r>
              <a:rPr sz="1560" spc="-7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perfil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do</a:t>
            </a:r>
            <a:r>
              <a:rPr sz="1560" spc="-66" dirty="0">
                <a:latin typeface="Corbel"/>
                <a:cs typeface="Corbel"/>
              </a:rPr>
              <a:t> </a:t>
            </a:r>
            <a:r>
              <a:rPr sz="1560" spc="-24" dirty="0">
                <a:latin typeface="Corbel"/>
                <a:cs typeface="Corbel"/>
              </a:rPr>
              <a:t>ponto</a:t>
            </a:r>
            <a:r>
              <a:rPr sz="1560" spc="-8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principal,</a:t>
            </a:r>
            <a:r>
              <a:rPr sz="1560" spc="42" dirty="0">
                <a:latin typeface="Corbel"/>
                <a:cs typeface="Corbel"/>
              </a:rPr>
              <a:t> </a:t>
            </a:r>
            <a:r>
              <a:rPr sz="1560" b="1" spc="-24" dirty="0">
                <a:latin typeface="Corbel"/>
                <a:cs typeface="Corbel"/>
              </a:rPr>
              <a:t>usaremos</a:t>
            </a:r>
            <a:r>
              <a:rPr sz="1560" b="1" spc="-48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como </a:t>
            </a:r>
            <a:r>
              <a:rPr sz="1560" b="1" spc="-12" dirty="0">
                <a:latin typeface="Corbel"/>
                <a:cs typeface="Corbel"/>
              </a:rPr>
              <a:t>exemplo</a:t>
            </a:r>
            <a:r>
              <a:rPr sz="1560" b="1" spc="-18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a</a:t>
            </a:r>
            <a:r>
              <a:rPr sz="1560" b="1" spc="-66" dirty="0">
                <a:latin typeface="Corbel"/>
                <a:cs typeface="Corbel"/>
              </a:rPr>
              <a:t> </a:t>
            </a:r>
            <a:r>
              <a:rPr sz="1560" b="1" spc="-12" dirty="0">
                <a:latin typeface="Corbel"/>
                <a:cs typeface="Corbel"/>
              </a:rPr>
              <a:t>combinação: </a:t>
            </a:r>
            <a:r>
              <a:rPr sz="1560" b="1" spc="-36" dirty="0">
                <a:latin typeface="Corbel"/>
                <a:cs typeface="Corbel"/>
              </a:rPr>
              <a:t>“PTV+VIRTUA+FONE+CELULAR”</a:t>
            </a:r>
            <a:r>
              <a:rPr sz="1560" spc="-36" dirty="0">
                <a:latin typeface="Corbel"/>
                <a:cs typeface="Corbel"/>
              </a:rPr>
              <a:t>.</a:t>
            </a:r>
            <a:r>
              <a:rPr sz="1560" spc="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Em seguida,</a:t>
            </a:r>
            <a:r>
              <a:rPr sz="1560" spc="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selecione</a:t>
            </a:r>
            <a:r>
              <a:rPr sz="1560" spc="6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a</a:t>
            </a:r>
            <a:r>
              <a:rPr sz="1560" spc="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opção</a:t>
            </a:r>
            <a:r>
              <a:rPr sz="1560" spc="30" dirty="0">
                <a:latin typeface="Corbel"/>
                <a:cs typeface="Corbel"/>
              </a:rPr>
              <a:t> </a:t>
            </a:r>
            <a:r>
              <a:rPr sz="1560" b="1" spc="-30" dirty="0">
                <a:latin typeface="Corbel"/>
                <a:cs typeface="Corbel"/>
              </a:rPr>
              <a:t>"Analógico"</a:t>
            </a:r>
            <a:r>
              <a:rPr sz="1560" b="1" spc="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no</a:t>
            </a:r>
            <a:r>
              <a:rPr sz="1560" spc="30" dirty="0">
                <a:latin typeface="Corbel"/>
                <a:cs typeface="Corbel"/>
              </a:rPr>
              <a:t> </a:t>
            </a:r>
            <a:r>
              <a:rPr sz="1560" b="1" spc="-24" dirty="0">
                <a:latin typeface="Corbel"/>
                <a:cs typeface="Corbel"/>
              </a:rPr>
              <a:t>campo</a:t>
            </a:r>
            <a:r>
              <a:rPr sz="1560" b="1" spc="-90" dirty="0">
                <a:latin typeface="Corbel"/>
                <a:cs typeface="Corbel"/>
              </a:rPr>
              <a:t> </a:t>
            </a:r>
            <a:r>
              <a:rPr sz="1560" b="1" spc="-30" dirty="0">
                <a:latin typeface="Corbel"/>
                <a:cs typeface="Corbel"/>
              </a:rPr>
              <a:t>Tecnologia</a:t>
            </a:r>
            <a:r>
              <a:rPr sz="1560" b="1" spc="6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e</a:t>
            </a:r>
            <a:r>
              <a:rPr sz="1560" spc="30" dirty="0">
                <a:latin typeface="Corbel"/>
                <a:cs typeface="Corbel"/>
              </a:rPr>
              <a:t> </a:t>
            </a:r>
            <a:r>
              <a:rPr sz="1560" b="1" spc="-54" dirty="0">
                <a:latin typeface="Corbel"/>
                <a:cs typeface="Corbel"/>
              </a:rPr>
              <a:t>"Acesso</a:t>
            </a:r>
            <a:r>
              <a:rPr sz="1560" b="1" spc="-162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App"</a:t>
            </a:r>
            <a:r>
              <a:rPr sz="1560" b="1" spc="18" dirty="0">
                <a:latin typeface="Corbel"/>
                <a:cs typeface="Corbel"/>
              </a:rPr>
              <a:t> </a:t>
            </a:r>
            <a:r>
              <a:rPr sz="1560" spc="-30" dirty="0">
                <a:latin typeface="Corbel"/>
                <a:cs typeface="Corbel"/>
              </a:rPr>
              <a:t>no </a:t>
            </a:r>
            <a:r>
              <a:rPr sz="1560" b="1" dirty="0">
                <a:latin typeface="Corbel"/>
                <a:cs typeface="Corbel"/>
              </a:rPr>
              <a:t>campo</a:t>
            </a:r>
            <a:r>
              <a:rPr sz="1560" b="1" spc="-12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Família</a:t>
            </a:r>
            <a:r>
              <a:rPr sz="1560" dirty="0">
                <a:latin typeface="Corbel"/>
                <a:cs typeface="Corbel"/>
              </a:rPr>
              <a:t>.</a:t>
            </a:r>
            <a:r>
              <a:rPr sz="1560" spc="-1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Na</a:t>
            </a:r>
            <a:r>
              <a:rPr sz="1560" spc="-1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sequência,</a:t>
            </a:r>
            <a:r>
              <a:rPr sz="1560" spc="-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informe</a:t>
            </a:r>
            <a:r>
              <a:rPr sz="1560" spc="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os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demais</a:t>
            </a:r>
            <a:r>
              <a:rPr sz="1560" spc="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campos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spc="-24" dirty="0">
                <a:latin typeface="Corbel"/>
                <a:cs typeface="Corbel"/>
              </a:rPr>
              <a:t>obrigatórios,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clique</a:t>
            </a:r>
            <a:r>
              <a:rPr sz="1560" spc="-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no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botão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b="1" spc="-24" dirty="0">
                <a:latin typeface="Corbel"/>
                <a:cs typeface="Corbel"/>
              </a:rPr>
              <a:t>“Adicionar”</a:t>
            </a:r>
            <a:r>
              <a:rPr sz="1560" spc="-24" dirty="0">
                <a:latin typeface="Corbel"/>
                <a:cs typeface="Corbel"/>
              </a:rPr>
              <a:t>,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preencha</a:t>
            </a:r>
            <a:r>
              <a:rPr sz="1560" spc="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as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demais </a:t>
            </a:r>
            <a:r>
              <a:rPr sz="1560" dirty="0">
                <a:latin typeface="Corbel"/>
                <a:cs typeface="Corbel"/>
              </a:rPr>
              <a:t>abas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b="1" spc="-48" dirty="0">
                <a:latin typeface="Corbel"/>
                <a:cs typeface="Corbel"/>
              </a:rPr>
              <a:t>“Ponto</a:t>
            </a:r>
            <a:r>
              <a:rPr sz="1560" b="1" spc="-30" dirty="0">
                <a:latin typeface="Corbel"/>
                <a:cs typeface="Corbel"/>
              </a:rPr>
              <a:t> </a:t>
            </a:r>
            <a:r>
              <a:rPr sz="1560" b="1" spc="-24" dirty="0">
                <a:latin typeface="Corbel"/>
                <a:cs typeface="Corbel"/>
              </a:rPr>
              <a:t>adicional”</a:t>
            </a:r>
            <a:r>
              <a:rPr sz="1560" b="1" spc="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e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b="1" spc="-24" dirty="0">
                <a:latin typeface="Corbel"/>
                <a:cs typeface="Corbel"/>
              </a:rPr>
              <a:t>“Serviços</a:t>
            </a:r>
            <a:r>
              <a:rPr sz="1560" b="1" spc="-42" dirty="0">
                <a:latin typeface="Corbel"/>
                <a:cs typeface="Corbel"/>
              </a:rPr>
              <a:t> </a:t>
            </a:r>
            <a:r>
              <a:rPr sz="1560" b="1" spc="-24" dirty="0">
                <a:latin typeface="Corbel"/>
                <a:cs typeface="Corbel"/>
              </a:rPr>
              <a:t>avançados”</a:t>
            </a:r>
            <a:r>
              <a:rPr sz="1560" b="1" spc="-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(se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spc="-36" dirty="0">
                <a:latin typeface="Corbel"/>
                <a:cs typeface="Corbel"/>
              </a:rPr>
              <a:t>necessário),</a:t>
            </a:r>
            <a:r>
              <a:rPr sz="1560" spc="1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e,</a:t>
            </a:r>
            <a:r>
              <a:rPr sz="1560" spc="-6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por</a:t>
            </a:r>
            <a:r>
              <a:rPr sz="1560" spc="-5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fim,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clique</a:t>
            </a:r>
            <a:r>
              <a:rPr sz="1560" spc="-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no</a:t>
            </a:r>
            <a:r>
              <a:rPr sz="1560" spc="-6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campo</a:t>
            </a:r>
            <a:r>
              <a:rPr sz="1560" spc="24" dirty="0">
                <a:latin typeface="Corbel"/>
                <a:cs typeface="Corbel"/>
              </a:rPr>
              <a:t> </a:t>
            </a:r>
            <a:r>
              <a:rPr sz="1560" b="1" spc="-12" dirty="0">
                <a:latin typeface="Corbel"/>
                <a:cs typeface="Corbel"/>
              </a:rPr>
              <a:t>“Checagem</a:t>
            </a:r>
            <a:r>
              <a:rPr sz="1560" b="1" spc="6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de</a:t>
            </a:r>
            <a:r>
              <a:rPr sz="1560" b="1" spc="-54" dirty="0">
                <a:latin typeface="Corbel"/>
                <a:cs typeface="Corbel"/>
              </a:rPr>
              <a:t> </a:t>
            </a:r>
            <a:r>
              <a:rPr sz="1560" b="1" spc="-12" dirty="0">
                <a:latin typeface="Corbel"/>
                <a:cs typeface="Corbel"/>
              </a:rPr>
              <a:t>crédito”</a:t>
            </a:r>
            <a:r>
              <a:rPr sz="1560" spc="-12" dirty="0">
                <a:latin typeface="Corbel"/>
                <a:cs typeface="Corbel"/>
              </a:rPr>
              <a:t>.</a:t>
            </a:r>
            <a:endParaRPr sz="1560">
              <a:latin typeface="Corbel"/>
              <a:cs typeface="Corbe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10717682" y="92353"/>
            <a:ext cx="589788" cy="589788"/>
            <a:chOff x="8423402" y="76961"/>
            <a:chExt cx="491490" cy="491490"/>
          </a:xfrm>
        </p:grpSpPr>
        <p:sp>
          <p:nvSpPr>
            <p:cNvPr id="27" name="object 27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239141" y="0"/>
                  </a:moveTo>
                  <a:lnTo>
                    <a:pt x="190944" y="4863"/>
                  </a:lnTo>
                  <a:lnTo>
                    <a:pt x="146053" y="18811"/>
                  </a:lnTo>
                  <a:lnTo>
                    <a:pt x="105432" y="40880"/>
                  </a:lnTo>
                  <a:lnTo>
                    <a:pt x="70040" y="70103"/>
                  </a:lnTo>
                  <a:lnTo>
                    <a:pt x="40839" y="105519"/>
                  </a:lnTo>
                  <a:lnTo>
                    <a:pt x="18792" y="146161"/>
                  </a:lnTo>
                  <a:lnTo>
                    <a:pt x="4858" y="191065"/>
                  </a:lnTo>
                  <a:lnTo>
                    <a:pt x="0" y="239267"/>
                  </a:lnTo>
                  <a:lnTo>
                    <a:pt x="4858" y="287470"/>
                  </a:lnTo>
                  <a:lnTo>
                    <a:pt x="18792" y="332374"/>
                  </a:lnTo>
                  <a:lnTo>
                    <a:pt x="40839" y="373016"/>
                  </a:lnTo>
                  <a:lnTo>
                    <a:pt x="70040" y="408432"/>
                  </a:lnTo>
                  <a:lnTo>
                    <a:pt x="105432" y="437655"/>
                  </a:lnTo>
                  <a:lnTo>
                    <a:pt x="146053" y="459724"/>
                  </a:lnTo>
                  <a:lnTo>
                    <a:pt x="190944" y="473672"/>
                  </a:lnTo>
                  <a:lnTo>
                    <a:pt x="239141" y="478536"/>
                  </a:lnTo>
                  <a:lnTo>
                    <a:pt x="287379" y="473672"/>
                  </a:lnTo>
                  <a:lnTo>
                    <a:pt x="332301" y="459724"/>
                  </a:lnTo>
                  <a:lnTo>
                    <a:pt x="372945" y="437655"/>
                  </a:lnTo>
                  <a:lnTo>
                    <a:pt x="408352" y="408432"/>
                  </a:lnTo>
                  <a:lnTo>
                    <a:pt x="437562" y="373016"/>
                  </a:lnTo>
                  <a:lnTo>
                    <a:pt x="459614" y="332374"/>
                  </a:lnTo>
                  <a:lnTo>
                    <a:pt x="473550" y="287470"/>
                  </a:lnTo>
                  <a:lnTo>
                    <a:pt x="478408" y="239267"/>
                  </a:lnTo>
                  <a:lnTo>
                    <a:pt x="473550" y="191065"/>
                  </a:lnTo>
                  <a:lnTo>
                    <a:pt x="459614" y="146161"/>
                  </a:lnTo>
                  <a:lnTo>
                    <a:pt x="437562" y="105519"/>
                  </a:lnTo>
                  <a:lnTo>
                    <a:pt x="408352" y="70103"/>
                  </a:lnTo>
                  <a:lnTo>
                    <a:pt x="372945" y="40880"/>
                  </a:lnTo>
                  <a:lnTo>
                    <a:pt x="332301" y="18811"/>
                  </a:lnTo>
                  <a:lnTo>
                    <a:pt x="287379" y="4863"/>
                  </a:lnTo>
                  <a:lnTo>
                    <a:pt x="239141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28" name="object 28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0" y="239267"/>
                  </a:moveTo>
                  <a:lnTo>
                    <a:pt x="4858" y="191065"/>
                  </a:lnTo>
                  <a:lnTo>
                    <a:pt x="18792" y="146161"/>
                  </a:lnTo>
                  <a:lnTo>
                    <a:pt x="40839" y="105519"/>
                  </a:lnTo>
                  <a:lnTo>
                    <a:pt x="70040" y="70103"/>
                  </a:lnTo>
                  <a:lnTo>
                    <a:pt x="105432" y="40880"/>
                  </a:lnTo>
                  <a:lnTo>
                    <a:pt x="146053" y="18811"/>
                  </a:lnTo>
                  <a:lnTo>
                    <a:pt x="190944" y="4863"/>
                  </a:lnTo>
                  <a:lnTo>
                    <a:pt x="239141" y="0"/>
                  </a:lnTo>
                  <a:lnTo>
                    <a:pt x="287379" y="4863"/>
                  </a:lnTo>
                  <a:lnTo>
                    <a:pt x="332301" y="18811"/>
                  </a:lnTo>
                  <a:lnTo>
                    <a:pt x="372945" y="40880"/>
                  </a:lnTo>
                  <a:lnTo>
                    <a:pt x="408352" y="70103"/>
                  </a:lnTo>
                  <a:lnTo>
                    <a:pt x="437562" y="105519"/>
                  </a:lnTo>
                  <a:lnTo>
                    <a:pt x="459614" y="146161"/>
                  </a:lnTo>
                  <a:lnTo>
                    <a:pt x="473550" y="191065"/>
                  </a:lnTo>
                  <a:lnTo>
                    <a:pt x="478408" y="239267"/>
                  </a:lnTo>
                  <a:lnTo>
                    <a:pt x="473550" y="287470"/>
                  </a:lnTo>
                  <a:lnTo>
                    <a:pt x="459614" y="332374"/>
                  </a:lnTo>
                  <a:lnTo>
                    <a:pt x="437562" y="373016"/>
                  </a:lnTo>
                  <a:lnTo>
                    <a:pt x="408352" y="408432"/>
                  </a:lnTo>
                  <a:lnTo>
                    <a:pt x="372945" y="437655"/>
                  </a:lnTo>
                  <a:lnTo>
                    <a:pt x="332301" y="459724"/>
                  </a:lnTo>
                  <a:lnTo>
                    <a:pt x="287379" y="473672"/>
                  </a:lnTo>
                  <a:lnTo>
                    <a:pt x="239141" y="478536"/>
                  </a:lnTo>
                  <a:lnTo>
                    <a:pt x="190944" y="473672"/>
                  </a:lnTo>
                  <a:lnTo>
                    <a:pt x="146053" y="459724"/>
                  </a:lnTo>
                  <a:lnTo>
                    <a:pt x="105432" y="437655"/>
                  </a:lnTo>
                  <a:lnTo>
                    <a:pt x="70040" y="408432"/>
                  </a:lnTo>
                  <a:lnTo>
                    <a:pt x="40839" y="373016"/>
                  </a:lnTo>
                  <a:lnTo>
                    <a:pt x="18792" y="332374"/>
                  </a:lnTo>
                  <a:lnTo>
                    <a:pt x="4858" y="287470"/>
                  </a:lnTo>
                  <a:lnTo>
                    <a:pt x="0" y="239267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567534" y="214070"/>
              <a:ext cx="224050" cy="192048"/>
            </a:xfrm>
            <a:prstGeom prst="rect">
              <a:avLst/>
            </a:prstGeom>
          </p:spPr>
        </p:pic>
      </p:grpSp>
      <p:sp>
        <p:nvSpPr>
          <p:cNvPr id="30" name="object 30"/>
          <p:cNvSpPr txBox="1">
            <a:spLocks noGrp="1"/>
          </p:cNvSpPr>
          <p:nvPr>
            <p:ph type="ftr" sz="quarter" idx="5"/>
          </p:nvPr>
        </p:nvSpPr>
        <p:spPr>
          <a:xfrm>
            <a:off x="609600" y="1"/>
            <a:ext cx="0" cy="8664680"/>
          </a:xfrm>
          <a:prstGeom prst="rect">
            <a:avLst/>
          </a:prstGeom>
        </p:spPr>
        <p:txBody>
          <a:bodyPr vert="horz" wrap="square" lIns="0" tIns="22098" rIns="0" bIns="0" rtlCol="0">
            <a:spAutoFit/>
          </a:bodyPr>
          <a:lstStyle/>
          <a:p>
            <a:pPr marL="15240">
              <a:spcBef>
                <a:spcPts val="174"/>
              </a:spcBef>
            </a:pPr>
            <a:r>
              <a:rPr b="0" spc="-48" dirty="0">
                <a:latin typeface="Lucida Sans Unicode"/>
                <a:cs typeface="Lucida Sans Unicode"/>
              </a:rPr>
              <a:t>ACEITE</a:t>
            </a:r>
            <a:r>
              <a:rPr b="0" spc="-66" dirty="0">
                <a:latin typeface="Lucida Sans Unicode"/>
                <a:cs typeface="Lucida Sans Unicode"/>
              </a:rPr>
              <a:t> </a:t>
            </a:r>
            <a:r>
              <a:rPr b="0" spc="-54" dirty="0">
                <a:latin typeface="Lucida Sans Unicode"/>
                <a:cs typeface="Lucida Sans Unicode"/>
              </a:rPr>
              <a:t>ELETRÔNICO</a:t>
            </a:r>
            <a:r>
              <a:rPr b="0" spc="-60" dirty="0">
                <a:latin typeface="Lucida Sans Unicode"/>
                <a:cs typeface="Lucida Sans Unicode"/>
              </a:rPr>
              <a:t> </a:t>
            </a:r>
            <a:r>
              <a:rPr b="0" dirty="0">
                <a:latin typeface="Lucida Sans Unicode"/>
                <a:cs typeface="Lucida Sans Unicode"/>
              </a:rPr>
              <a:t>|</a:t>
            </a:r>
            <a:r>
              <a:rPr b="0" spc="282" dirty="0">
                <a:latin typeface="Lucida Sans Unicode"/>
                <a:cs typeface="Lucida Sans Unicode"/>
              </a:rPr>
              <a:t> </a:t>
            </a:r>
            <a:r>
              <a:rPr spc="-30" dirty="0">
                <a:latin typeface="Arial"/>
                <a:cs typeface="Arial"/>
              </a:rPr>
              <a:t>MANUAL </a:t>
            </a:r>
            <a:r>
              <a:rPr spc="-48" dirty="0">
                <a:latin typeface="Arial"/>
                <a:cs typeface="Arial"/>
              </a:rPr>
              <a:t>PARA</a:t>
            </a:r>
            <a:r>
              <a:rPr spc="-30" dirty="0">
                <a:latin typeface="Arial"/>
                <a:cs typeface="Arial"/>
              </a:rPr>
              <a:t> </a:t>
            </a:r>
            <a:r>
              <a:rPr spc="-36" dirty="0">
                <a:latin typeface="Arial"/>
                <a:cs typeface="Arial"/>
              </a:rPr>
              <a:t>CADASTRAR </a:t>
            </a:r>
            <a:r>
              <a:rPr spc="-24" dirty="0">
                <a:latin typeface="Arial"/>
                <a:cs typeface="Arial"/>
              </a:rPr>
              <a:t>VENDA</a:t>
            </a:r>
            <a:r>
              <a:rPr spc="-36" dirty="0">
                <a:latin typeface="Arial"/>
                <a:cs typeface="Arial"/>
              </a:rPr>
              <a:t> RESIDENCIAL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9599" y="1"/>
            <a:ext cx="4929378" cy="883158"/>
          </a:xfrm>
          <a:custGeom>
            <a:avLst/>
            <a:gdLst/>
            <a:ahLst/>
            <a:cxnLst/>
            <a:rect l="l" t="t" r="r" b="b"/>
            <a:pathLst>
              <a:path w="4107815" h="735965">
                <a:moveTo>
                  <a:pt x="4107522" y="0"/>
                </a:moveTo>
                <a:lnTo>
                  <a:pt x="0" y="0"/>
                </a:lnTo>
                <a:lnTo>
                  <a:pt x="0" y="510794"/>
                </a:lnTo>
                <a:lnTo>
                  <a:pt x="4570" y="556119"/>
                </a:lnTo>
                <a:lnTo>
                  <a:pt x="17677" y="598336"/>
                </a:lnTo>
                <a:lnTo>
                  <a:pt x="38416" y="636541"/>
                </a:lnTo>
                <a:lnTo>
                  <a:pt x="65882" y="669829"/>
                </a:lnTo>
                <a:lnTo>
                  <a:pt x="99172" y="697295"/>
                </a:lnTo>
                <a:lnTo>
                  <a:pt x="137379" y="718034"/>
                </a:lnTo>
                <a:lnTo>
                  <a:pt x="179600" y="731140"/>
                </a:lnTo>
                <a:lnTo>
                  <a:pt x="224929" y="735711"/>
                </a:lnTo>
                <a:lnTo>
                  <a:pt x="3882605" y="735711"/>
                </a:lnTo>
                <a:lnTo>
                  <a:pt x="3927931" y="731140"/>
                </a:lnTo>
                <a:lnTo>
                  <a:pt x="3970148" y="718034"/>
                </a:lnTo>
                <a:lnTo>
                  <a:pt x="4008353" y="697295"/>
                </a:lnTo>
                <a:lnTo>
                  <a:pt x="4041641" y="669829"/>
                </a:lnTo>
                <a:lnTo>
                  <a:pt x="4069107" y="636541"/>
                </a:lnTo>
                <a:lnTo>
                  <a:pt x="4089846" y="598336"/>
                </a:lnTo>
                <a:lnTo>
                  <a:pt x="4102952" y="556119"/>
                </a:lnTo>
                <a:lnTo>
                  <a:pt x="4107522" y="510794"/>
                </a:lnTo>
                <a:lnTo>
                  <a:pt x="4107522" y="0"/>
                </a:lnTo>
                <a:close/>
              </a:path>
            </a:pathLst>
          </a:custGeom>
          <a:solidFill>
            <a:srgbClr val="A61D18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0" cy="46689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937260">
              <a:lnSpc>
                <a:spcPct val="100000"/>
              </a:lnSpc>
              <a:spcBef>
                <a:spcPts val="120"/>
              </a:spcBef>
            </a:pPr>
            <a:r>
              <a:rPr spc="-12" dirty="0"/>
              <a:t>CADASTRAR</a:t>
            </a:r>
            <a:r>
              <a:rPr spc="-66" dirty="0"/>
              <a:t> </a:t>
            </a:r>
            <a:r>
              <a:rPr spc="-12" dirty="0"/>
              <a:t>VENDA</a:t>
            </a:r>
          </a:p>
        </p:txBody>
      </p:sp>
      <p:sp>
        <p:nvSpPr>
          <p:cNvPr id="4" name="object 4"/>
          <p:cNvSpPr/>
          <p:nvPr/>
        </p:nvSpPr>
        <p:spPr>
          <a:xfrm>
            <a:off x="609600" y="6535094"/>
            <a:ext cx="10972800" cy="323088"/>
          </a:xfrm>
          <a:custGeom>
            <a:avLst/>
            <a:gdLst/>
            <a:ahLst/>
            <a:cxnLst/>
            <a:rect l="l" t="t" r="r" b="b"/>
            <a:pathLst>
              <a:path w="9144000" h="269239">
                <a:moveTo>
                  <a:pt x="9144000" y="0"/>
                </a:moveTo>
                <a:lnTo>
                  <a:pt x="0" y="0"/>
                </a:lnTo>
                <a:lnTo>
                  <a:pt x="0" y="269087"/>
                </a:lnTo>
                <a:lnTo>
                  <a:pt x="9144000" y="269087"/>
                </a:lnTo>
                <a:lnTo>
                  <a:pt x="9144000" y="0"/>
                </a:lnTo>
                <a:close/>
              </a:path>
            </a:pathLst>
          </a:custGeom>
          <a:solidFill>
            <a:srgbClr val="A61D18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5" name="object 5"/>
          <p:cNvSpPr/>
          <p:nvPr/>
        </p:nvSpPr>
        <p:spPr>
          <a:xfrm>
            <a:off x="10834267" y="502768"/>
            <a:ext cx="358140" cy="477012"/>
          </a:xfrm>
          <a:custGeom>
            <a:avLst/>
            <a:gdLst/>
            <a:ahLst/>
            <a:cxnLst/>
            <a:rect l="l" t="t" r="r" b="b"/>
            <a:pathLst>
              <a:path w="298450" h="397509">
                <a:moveTo>
                  <a:pt x="248539" y="0"/>
                </a:moveTo>
                <a:lnTo>
                  <a:pt x="49657" y="0"/>
                </a:lnTo>
                <a:lnTo>
                  <a:pt x="30325" y="3903"/>
                </a:lnTo>
                <a:lnTo>
                  <a:pt x="14541" y="14557"/>
                </a:lnTo>
                <a:lnTo>
                  <a:pt x="3901" y="30378"/>
                </a:lnTo>
                <a:lnTo>
                  <a:pt x="0" y="49784"/>
                </a:lnTo>
                <a:lnTo>
                  <a:pt x="0" y="347472"/>
                </a:lnTo>
                <a:lnTo>
                  <a:pt x="3901" y="366803"/>
                </a:lnTo>
                <a:lnTo>
                  <a:pt x="14541" y="382587"/>
                </a:lnTo>
                <a:lnTo>
                  <a:pt x="30325" y="393227"/>
                </a:lnTo>
                <a:lnTo>
                  <a:pt x="49657" y="397128"/>
                </a:lnTo>
                <a:lnTo>
                  <a:pt x="248539" y="397128"/>
                </a:lnTo>
                <a:lnTo>
                  <a:pt x="267870" y="393227"/>
                </a:lnTo>
                <a:lnTo>
                  <a:pt x="283654" y="382587"/>
                </a:lnTo>
                <a:lnTo>
                  <a:pt x="294294" y="366803"/>
                </a:lnTo>
                <a:lnTo>
                  <a:pt x="298196" y="347472"/>
                </a:lnTo>
                <a:lnTo>
                  <a:pt x="298196" y="49784"/>
                </a:lnTo>
                <a:lnTo>
                  <a:pt x="294294" y="30378"/>
                </a:lnTo>
                <a:lnTo>
                  <a:pt x="283654" y="14557"/>
                </a:lnTo>
                <a:lnTo>
                  <a:pt x="267870" y="3903"/>
                </a:lnTo>
                <a:lnTo>
                  <a:pt x="24853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6" name="object 6"/>
          <p:cNvSpPr txBox="1"/>
          <p:nvPr/>
        </p:nvSpPr>
        <p:spPr>
          <a:xfrm>
            <a:off x="978408" y="697229"/>
            <a:ext cx="10190988" cy="858953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R="66293" algn="r">
              <a:spcBef>
                <a:spcPts val="114"/>
              </a:spcBef>
            </a:pP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20</a:t>
            </a:r>
            <a:endParaRPr sz="1200">
              <a:latin typeface="Calibri"/>
              <a:cs typeface="Calibri"/>
            </a:endParaRPr>
          </a:p>
          <a:p>
            <a:pPr marL="154686" indent="-139446">
              <a:spcBef>
                <a:spcPts val="1374"/>
              </a:spcBef>
              <a:buClr>
                <a:srgbClr val="C00000"/>
              </a:buClr>
              <a:buFont typeface="Calibri Light"/>
              <a:buChar char="•"/>
              <a:tabLst>
                <a:tab pos="154686" algn="l"/>
              </a:tabLst>
            </a:pPr>
            <a:r>
              <a:rPr sz="1560" dirty="0">
                <a:latin typeface="Corbel"/>
                <a:cs typeface="Corbel"/>
              </a:rPr>
              <a:t>Nesta</a:t>
            </a:r>
            <a:r>
              <a:rPr sz="1560" spc="-5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tela,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você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deverá</a:t>
            </a:r>
            <a:r>
              <a:rPr sz="1560" spc="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realizar</a:t>
            </a:r>
            <a:r>
              <a:rPr sz="1560" spc="-1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a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checagem</a:t>
            </a:r>
            <a:r>
              <a:rPr sz="1560" spc="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de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crédito.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Para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isso,</a:t>
            </a:r>
            <a:r>
              <a:rPr sz="1560" spc="-6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siga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as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informações</a:t>
            </a:r>
            <a:r>
              <a:rPr sz="1560" spc="-6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destacadas</a:t>
            </a:r>
            <a:r>
              <a:rPr sz="1560" spc="-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na</a:t>
            </a:r>
            <a:r>
              <a:rPr sz="1560" spc="-1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tela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abaixo.</a:t>
            </a:r>
            <a:r>
              <a:rPr sz="1560" spc="-7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Após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fazer</a:t>
            </a:r>
            <a:endParaRPr sz="1560">
              <a:latin typeface="Corbel"/>
              <a:cs typeface="Corbel"/>
            </a:endParaRPr>
          </a:p>
          <a:p>
            <a:pPr marL="15240"/>
            <a:r>
              <a:rPr sz="1560" dirty="0">
                <a:latin typeface="Corbel"/>
                <a:cs typeface="Corbel"/>
              </a:rPr>
              <a:t>isso,</a:t>
            </a:r>
            <a:r>
              <a:rPr sz="1560" spc="-5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vá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para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a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aba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“</a:t>
            </a:r>
            <a:r>
              <a:rPr sz="1560" b="1" dirty="0">
                <a:latin typeface="Corbel"/>
                <a:cs typeface="Corbel"/>
              </a:rPr>
              <a:t>Resumo</a:t>
            </a:r>
            <a:r>
              <a:rPr sz="1560" dirty="0">
                <a:latin typeface="Corbel"/>
                <a:cs typeface="Corbel"/>
              </a:rPr>
              <a:t>”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para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verificar as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informações.</a:t>
            </a:r>
            <a:endParaRPr sz="1560">
              <a:latin typeface="Corbel"/>
              <a:cs typeface="Corbe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162781" y="92354"/>
            <a:ext cx="10144506" cy="6262878"/>
            <a:chOff x="460984" y="76961"/>
            <a:chExt cx="8453755" cy="5219065"/>
          </a:xfrm>
        </p:grpSpPr>
        <p:sp>
          <p:nvSpPr>
            <p:cNvPr id="8" name="object 8"/>
            <p:cNvSpPr/>
            <p:nvPr/>
          </p:nvSpPr>
          <p:spPr>
            <a:xfrm>
              <a:off x="8429751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239141" y="0"/>
                  </a:moveTo>
                  <a:lnTo>
                    <a:pt x="190944" y="4863"/>
                  </a:lnTo>
                  <a:lnTo>
                    <a:pt x="146053" y="18811"/>
                  </a:lnTo>
                  <a:lnTo>
                    <a:pt x="105432" y="40880"/>
                  </a:lnTo>
                  <a:lnTo>
                    <a:pt x="70040" y="70103"/>
                  </a:lnTo>
                  <a:lnTo>
                    <a:pt x="40839" y="105519"/>
                  </a:lnTo>
                  <a:lnTo>
                    <a:pt x="18792" y="146161"/>
                  </a:lnTo>
                  <a:lnTo>
                    <a:pt x="4858" y="191065"/>
                  </a:lnTo>
                  <a:lnTo>
                    <a:pt x="0" y="239267"/>
                  </a:lnTo>
                  <a:lnTo>
                    <a:pt x="4858" y="287470"/>
                  </a:lnTo>
                  <a:lnTo>
                    <a:pt x="18792" y="332374"/>
                  </a:lnTo>
                  <a:lnTo>
                    <a:pt x="40839" y="373016"/>
                  </a:lnTo>
                  <a:lnTo>
                    <a:pt x="70040" y="408432"/>
                  </a:lnTo>
                  <a:lnTo>
                    <a:pt x="105432" y="437655"/>
                  </a:lnTo>
                  <a:lnTo>
                    <a:pt x="146053" y="459724"/>
                  </a:lnTo>
                  <a:lnTo>
                    <a:pt x="190944" y="473672"/>
                  </a:lnTo>
                  <a:lnTo>
                    <a:pt x="239141" y="478536"/>
                  </a:lnTo>
                  <a:lnTo>
                    <a:pt x="287379" y="473672"/>
                  </a:lnTo>
                  <a:lnTo>
                    <a:pt x="332301" y="459724"/>
                  </a:lnTo>
                  <a:lnTo>
                    <a:pt x="372945" y="437655"/>
                  </a:lnTo>
                  <a:lnTo>
                    <a:pt x="408352" y="408432"/>
                  </a:lnTo>
                  <a:lnTo>
                    <a:pt x="437562" y="373016"/>
                  </a:lnTo>
                  <a:lnTo>
                    <a:pt x="459614" y="332374"/>
                  </a:lnTo>
                  <a:lnTo>
                    <a:pt x="473550" y="287470"/>
                  </a:lnTo>
                  <a:lnTo>
                    <a:pt x="478408" y="239267"/>
                  </a:lnTo>
                  <a:lnTo>
                    <a:pt x="473550" y="191065"/>
                  </a:lnTo>
                  <a:lnTo>
                    <a:pt x="459614" y="146161"/>
                  </a:lnTo>
                  <a:lnTo>
                    <a:pt x="437562" y="105519"/>
                  </a:lnTo>
                  <a:lnTo>
                    <a:pt x="408352" y="70103"/>
                  </a:lnTo>
                  <a:lnTo>
                    <a:pt x="372945" y="40880"/>
                  </a:lnTo>
                  <a:lnTo>
                    <a:pt x="332301" y="18811"/>
                  </a:lnTo>
                  <a:lnTo>
                    <a:pt x="287379" y="4863"/>
                  </a:lnTo>
                  <a:lnTo>
                    <a:pt x="239141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9" name="object 9"/>
            <p:cNvSpPr/>
            <p:nvPr/>
          </p:nvSpPr>
          <p:spPr>
            <a:xfrm>
              <a:off x="8429751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0" y="239267"/>
                  </a:moveTo>
                  <a:lnTo>
                    <a:pt x="4858" y="191065"/>
                  </a:lnTo>
                  <a:lnTo>
                    <a:pt x="18792" y="146161"/>
                  </a:lnTo>
                  <a:lnTo>
                    <a:pt x="40839" y="105519"/>
                  </a:lnTo>
                  <a:lnTo>
                    <a:pt x="70040" y="70103"/>
                  </a:lnTo>
                  <a:lnTo>
                    <a:pt x="105432" y="40880"/>
                  </a:lnTo>
                  <a:lnTo>
                    <a:pt x="146053" y="18811"/>
                  </a:lnTo>
                  <a:lnTo>
                    <a:pt x="190944" y="4863"/>
                  </a:lnTo>
                  <a:lnTo>
                    <a:pt x="239141" y="0"/>
                  </a:lnTo>
                  <a:lnTo>
                    <a:pt x="287379" y="4863"/>
                  </a:lnTo>
                  <a:lnTo>
                    <a:pt x="332301" y="18811"/>
                  </a:lnTo>
                  <a:lnTo>
                    <a:pt x="372945" y="40880"/>
                  </a:lnTo>
                  <a:lnTo>
                    <a:pt x="408352" y="70103"/>
                  </a:lnTo>
                  <a:lnTo>
                    <a:pt x="437562" y="105519"/>
                  </a:lnTo>
                  <a:lnTo>
                    <a:pt x="459614" y="146161"/>
                  </a:lnTo>
                  <a:lnTo>
                    <a:pt x="473550" y="191065"/>
                  </a:lnTo>
                  <a:lnTo>
                    <a:pt x="478408" y="239267"/>
                  </a:lnTo>
                  <a:lnTo>
                    <a:pt x="473550" y="287470"/>
                  </a:lnTo>
                  <a:lnTo>
                    <a:pt x="459614" y="332374"/>
                  </a:lnTo>
                  <a:lnTo>
                    <a:pt x="437562" y="373016"/>
                  </a:lnTo>
                  <a:lnTo>
                    <a:pt x="408352" y="408432"/>
                  </a:lnTo>
                  <a:lnTo>
                    <a:pt x="372945" y="437655"/>
                  </a:lnTo>
                  <a:lnTo>
                    <a:pt x="332301" y="459724"/>
                  </a:lnTo>
                  <a:lnTo>
                    <a:pt x="287379" y="473672"/>
                  </a:lnTo>
                  <a:lnTo>
                    <a:pt x="239141" y="478536"/>
                  </a:lnTo>
                  <a:lnTo>
                    <a:pt x="190944" y="473672"/>
                  </a:lnTo>
                  <a:lnTo>
                    <a:pt x="146053" y="459724"/>
                  </a:lnTo>
                  <a:lnTo>
                    <a:pt x="105432" y="437655"/>
                  </a:lnTo>
                  <a:lnTo>
                    <a:pt x="70040" y="408432"/>
                  </a:lnTo>
                  <a:lnTo>
                    <a:pt x="40839" y="373016"/>
                  </a:lnTo>
                  <a:lnTo>
                    <a:pt x="18792" y="332374"/>
                  </a:lnTo>
                  <a:lnTo>
                    <a:pt x="4858" y="287470"/>
                  </a:lnTo>
                  <a:lnTo>
                    <a:pt x="0" y="239267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67533" y="214070"/>
              <a:ext cx="224050" cy="19204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0984" y="1397609"/>
              <a:ext cx="8218297" cy="3898391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xfrm>
            <a:off x="609600" y="1"/>
            <a:ext cx="0" cy="8664680"/>
          </a:xfrm>
          <a:prstGeom prst="rect">
            <a:avLst/>
          </a:prstGeom>
        </p:spPr>
        <p:txBody>
          <a:bodyPr vert="horz" wrap="square" lIns="0" tIns="22098" rIns="0" bIns="0" rtlCol="0">
            <a:spAutoFit/>
          </a:bodyPr>
          <a:lstStyle/>
          <a:p>
            <a:pPr marL="15240">
              <a:spcBef>
                <a:spcPts val="174"/>
              </a:spcBef>
            </a:pPr>
            <a:r>
              <a:rPr b="0" spc="-48" dirty="0">
                <a:latin typeface="Lucida Sans Unicode"/>
                <a:cs typeface="Lucida Sans Unicode"/>
              </a:rPr>
              <a:t>ACEITE</a:t>
            </a:r>
            <a:r>
              <a:rPr b="0" spc="-66" dirty="0">
                <a:latin typeface="Lucida Sans Unicode"/>
                <a:cs typeface="Lucida Sans Unicode"/>
              </a:rPr>
              <a:t> </a:t>
            </a:r>
            <a:r>
              <a:rPr b="0" spc="-54" dirty="0">
                <a:latin typeface="Lucida Sans Unicode"/>
                <a:cs typeface="Lucida Sans Unicode"/>
              </a:rPr>
              <a:t>ELETRÔNICO</a:t>
            </a:r>
            <a:r>
              <a:rPr b="0" spc="-60" dirty="0">
                <a:latin typeface="Lucida Sans Unicode"/>
                <a:cs typeface="Lucida Sans Unicode"/>
              </a:rPr>
              <a:t> </a:t>
            </a:r>
            <a:r>
              <a:rPr b="0" dirty="0">
                <a:latin typeface="Lucida Sans Unicode"/>
                <a:cs typeface="Lucida Sans Unicode"/>
              </a:rPr>
              <a:t>|</a:t>
            </a:r>
            <a:r>
              <a:rPr b="0" spc="282" dirty="0">
                <a:latin typeface="Lucida Sans Unicode"/>
                <a:cs typeface="Lucida Sans Unicode"/>
              </a:rPr>
              <a:t> </a:t>
            </a:r>
            <a:r>
              <a:rPr spc="-30" dirty="0">
                <a:latin typeface="Arial"/>
                <a:cs typeface="Arial"/>
              </a:rPr>
              <a:t>MANUAL </a:t>
            </a:r>
            <a:r>
              <a:rPr spc="-48" dirty="0">
                <a:latin typeface="Arial"/>
                <a:cs typeface="Arial"/>
              </a:rPr>
              <a:t>PARA</a:t>
            </a:r>
            <a:r>
              <a:rPr spc="-30" dirty="0">
                <a:latin typeface="Arial"/>
                <a:cs typeface="Arial"/>
              </a:rPr>
              <a:t> </a:t>
            </a:r>
            <a:r>
              <a:rPr spc="-36" dirty="0">
                <a:latin typeface="Arial"/>
                <a:cs typeface="Arial"/>
              </a:rPr>
              <a:t>CADASTRAR </a:t>
            </a:r>
            <a:r>
              <a:rPr spc="-24" dirty="0">
                <a:latin typeface="Arial"/>
                <a:cs typeface="Arial"/>
              </a:rPr>
              <a:t>VENDA</a:t>
            </a:r>
            <a:r>
              <a:rPr spc="-36" dirty="0">
                <a:latin typeface="Arial"/>
                <a:cs typeface="Arial"/>
              </a:rPr>
              <a:t> RESIDENCIAL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9599" y="1"/>
            <a:ext cx="4929378" cy="883158"/>
          </a:xfrm>
          <a:custGeom>
            <a:avLst/>
            <a:gdLst/>
            <a:ahLst/>
            <a:cxnLst/>
            <a:rect l="l" t="t" r="r" b="b"/>
            <a:pathLst>
              <a:path w="4107815" h="735965">
                <a:moveTo>
                  <a:pt x="4107522" y="0"/>
                </a:moveTo>
                <a:lnTo>
                  <a:pt x="0" y="0"/>
                </a:lnTo>
                <a:lnTo>
                  <a:pt x="0" y="510794"/>
                </a:lnTo>
                <a:lnTo>
                  <a:pt x="4570" y="556119"/>
                </a:lnTo>
                <a:lnTo>
                  <a:pt x="17677" y="598336"/>
                </a:lnTo>
                <a:lnTo>
                  <a:pt x="38416" y="636541"/>
                </a:lnTo>
                <a:lnTo>
                  <a:pt x="65882" y="669829"/>
                </a:lnTo>
                <a:lnTo>
                  <a:pt x="99172" y="697295"/>
                </a:lnTo>
                <a:lnTo>
                  <a:pt x="137379" y="718034"/>
                </a:lnTo>
                <a:lnTo>
                  <a:pt x="179600" y="731140"/>
                </a:lnTo>
                <a:lnTo>
                  <a:pt x="224929" y="735711"/>
                </a:lnTo>
                <a:lnTo>
                  <a:pt x="3882605" y="735711"/>
                </a:lnTo>
                <a:lnTo>
                  <a:pt x="3927931" y="731140"/>
                </a:lnTo>
                <a:lnTo>
                  <a:pt x="3970148" y="718034"/>
                </a:lnTo>
                <a:lnTo>
                  <a:pt x="4008353" y="697295"/>
                </a:lnTo>
                <a:lnTo>
                  <a:pt x="4041641" y="669829"/>
                </a:lnTo>
                <a:lnTo>
                  <a:pt x="4069107" y="636541"/>
                </a:lnTo>
                <a:lnTo>
                  <a:pt x="4089846" y="598336"/>
                </a:lnTo>
                <a:lnTo>
                  <a:pt x="4102952" y="556119"/>
                </a:lnTo>
                <a:lnTo>
                  <a:pt x="4107522" y="510794"/>
                </a:lnTo>
                <a:lnTo>
                  <a:pt x="4107522" y="0"/>
                </a:lnTo>
                <a:close/>
              </a:path>
            </a:pathLst>
          </a:custGeom>
          <a:solidFill>
            <a:srgbClr val="A61D18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0" cy="46689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937260">
              <a:lnSpc>
                <a:spcPct val="100000"/>
              </a:lnSpc>
              <a:spcBef>
                <a:spcPts val="120"/>
              </a:spcBef>
            </a:pPr>
            <a:r>
              <a:rPr spc="-12" dirty="0"/>
              <a:t>CADASTRAR</a:t>
            </a:r>
            <a:r>
              <a:rPr spc="-66" dirty="0"/>
              <a:t> </a:t>
            </a:r>
            <a:r>
              <a:rPr spc="-12" dirty="0"/>
              <a:t>VENDA</a:t>
            </a:r>
          </a:p>
        </p:txBody>
      </p:sp>
      <p:sp>
        <p:nvSpPr>
          <p:cNvPr id="4" name="object 4"/>
          <p:cNvSpPr/>
          <p:nvPr/>
        </p:nvSpPr>
        <p:spPr>
          <a:xfrm>
            <a:off x="609600" y="6535094"/>
            <a:ext cx="10972800" cy="323088"/>
          </a:xfrm>
          <a:custGeom>
            <a:avLst/>
            <a:gdLst/>
            <a:ahLst/>
            <a:cxnLst/>
            <a:rect l="l" t="t" r="r" b="b"/>
            <a:pathLst>
              <a:path w="9144000" h="269239">
                <a:moveTo>
                  <a:pt x="9144000" y="0"/>
                </a:moveTo>
                <a:lnTo>
                  <a:pt x="0" y="0"/>
                </a:lnTo>
                <a:lnTo>
                  <a:pt x="0" y="269087"/>
                </a:lnTo>
                <a:lnTo>
                  <a:pt x="9144000" y="269087"/>
                </a:lnTo>
                <a:lnTo>
                  <a:pt x="9144000" y="0"/>
                </a:lnTo>
                <a:close/>
              </a:path>
            </a:pathLst>
          </a:custGeom>
          <a:solidFill>
            <a:srgbClr val="A61D18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grpSp>
        <p:nvGrpSpPr>
          <p:cNvPr id="5" name="object 5"/>
          <p:cNvGrpSpPr/>
          <p:nvPr/>
        </p:nvGrpSpPr>
        <p:grpSpPr>
          <a:xfrm>
            <a:off x="1830994" y="502768"/>
            <a:ext cx="9361170" cy="5930646"/>
            <a:chOff x="1017828" y="418973"/>
            <a:chExt cx="7800975" cy="4942205"/>
          </a:xfrm>
        </p:grpSpPr>
        <p:pic>
          <p:nvPicPr>
            <p:cNvPr id="6" name="object 6" descr="Interface gráfica do usuário, Texto, Aplicativo, Email  Descrição gerada automaticamente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7828" y="1495463"/>
              <a:ext cx="7079360" cy="386511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520556" y="418973"/>
              <a:ext cx="298450" cy="397510"/>
            </a:xfrm>
            <a:custGeom>
              <a:avLst/>
              <a:gdLst/>
              <a:ahLst/>
              <a:cxnLst/>
              <a:rect l="l" t="t" r="r" b="b"/>
              <a:pathLst>
                <a:path w="298450" h="397509">
                  <a:moveTo>
                    <a:pt x="248539" y="0"/>
                  </a:moveTo>
                  <a:lnTo>
                    <a:pt x="49657" y="0"/>
                  </a:lnTo>
                  <a:lnTo>
                    <a:pt x="30325" y="3903"/>
                  </a:lnTo>
                  <a:lnTo>
                    <a:pt x="14541" y="14557"/>
                  </a:lnTo>
                  <a:lnTo>
                    <a:pt x="3901" y="30378"/>
                  </a:lnTo>
                  <a:lnTo>
                    <a:pt x="0" y="49784"/>
                  </a:lnTo>
                  <a:lnTo>
                    <a:pt x="0" y="347472"/>
                  </a:lnTo>
                  <a:lnTo>
                    <a:pt x="3901" y="366803"/>
                  </a:lnTo>
                  <a:lnTo>
                    <a:pt x="14541" y="382587"/>
                  </a:lnTo>
                  <a:lnTo>
                    <a:pt x="30325" y="393227"/>
                  </a:lnTo>
                  <a:lnTo>
                    <a:pt x="49657" y="397128"/>
                  </a:lnTo>
                  <a:lnTo>
                    <a:pt x="248539" y="397128"/>
                  </a:lnTo>
                  <a:lnTo>
                    <a:pt x="267870" y="393227"/>
                  </a:lnTo>
                  <a:lnTo>
                    <a:pt x="283654" y="382587"/>
                  </a:lnTo>
                  <a:lnTo>
                    <a:pt x="294294" y="366803"/>
                  </a:lnTo>
                  <a:lnTo>
                    <a:pt x="298196" y="347472"/>
                  </a:lnTo>
                  <a:lnTo>
                    <a:pt x="298196" y="49784"/>
                  </a:lnTo>
                  <a:lnTo>
                    <a:pt x="294294" y="30378"/>
                  </a:lnTo>
                  <a:lnTo>
                    <a:pt x="283654" y="14557"/>
                  </a:lnTo>
                  <a:lnTo>
                    <a:pt x="267870" y="3903"/>
                  </a:lnTo>
                  <a:lnTo>
                    <a:pt x="248539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978409" y="697229"/>
            <a:ext cx="10130790" cy="876907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R="6096" algn="r">
              <a:spcBef>
                <a:spcPts val="114"/>
              </a:spcBef>
            </a:pP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21</a:t>
            </a:r>
            <a:endParaRPr sz="1200">
              <a:latin typeface="Calibri"/>
              <a:cs typeface="Calibri"/>
            </a:endParaRPr>
          </a:p>
          <a:p>
            <a:pPr>
              <a:spcBef>
                <a:spcPts val="78"/>
              </a:spcBef>
            </a:pPr>
            <a:endParaRPr sz="1200">
              <a:latin typeface="Calibri"/>
              <a:cs typeface="Calibri"/>
            </a:endParaRPr>
          </a:p>
          <a:p>
            <a:pPr marL="15240" marR="541020" indent="139446">
              <a:buClr>
                <a:srgbClr val="C00000"/>
              </a:buClr>
              <a:buFont typeface="Calibri Light"/>
              <a:buChar char="•"/>
              <a:tabLst>
                <a:tab pos="154686" algn="l"/>
              </a:tabLst>
            </a:pPr>
            <a:r>
              <a:rPr sz="1560" dirty="0">
                <a:latin typeface="Corbel"/>
                <a:cs typeface="Corbel"/>
              </a:rPr>
              <a:t>Nesta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tela</a:t>
            </a:r>
            <a:r>
              <a:rPr sz="1560" spc="-1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de</a:t>
            </a:r>
            <a:r>
              <a:rPr sz="1560" spc="-12" dirty="0">
                <a:latin typeface="Corbel"/>
                <a:cs typeface="Corbel"/>
              </a:rPr>
              <a:t> Resumo,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serão</a:t>
            </a:r>
            <a:r>
              <a:rPr sz="1560" spc="-12" dirty="0">
                <a:latin typeface="Corbel"/>
                <a:cs typeface="Corbel"/>
              </a:rPr>
              <a:t> exibidos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todos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os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produtos/serviços contratados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pelo</a:t>
            </a:r>
            <a:r>
              <a:rPr sz="1560" spc="-1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cliente,</a:t>
            </a:r>
            <a:r>
              <a:rPr sz="1560" spc="-1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se</a:t>
            </a:r>
            <a:r>
              <a:rPr sz="1560" spc="-1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há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pendências</a:t>
            </a:r>
            <a:r>
              <a:rPr sz="1560" spc="1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a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serem </a:t>
            </a:r>
            <a:r>
              <a:rPr sz="1560" dirty="0">
                <a:latin typeface="Corbel"/>
                <a:cs typeface="Corbel"/>
              </a:rPr>
              <a:t>tratadas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pelo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BackOffice</a:t>
            </a:r>
            <a:r>
              <a:rPr sz="1560" spc="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ou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se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pedido</a:t>
            </a:r>
            <a:r>
              <a:rPr sz="1560" spc="-12" dirty="0">
                <a:latin typeface="Corbel"/>
                <a:cs typeface="Corbel"/>
              </a:rPr>
              <a:t> encontra-</a:t>
            </a:r>
            <a:r>
              <a:rPr sz="1560" dirty="0">
                <a:latin typeface="Corbel"/>
                <a:cs typeface="Corbel"/>
              </a:rPr>
              <a:t>se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pendente</a:t>
            </a:r>
            <a:r>
              <a:rPr sz="1560" spc="-1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de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agendamento.</a:t>
            </a:r>
            <a:endParaRPr sz="1560">
              <a:latin typeface="Corbel"/>
              <a:cs typeface="Corbe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0717682" y="92353"/>
            <a:ext cx="589788" cy="589788"/>
            <a:chOff x="8423402" y="76961"/>
            <a:chExt cx="491490" cy="491490"/>
          </a:xfrm>
        </p:grpSpPr>
        <p:sp>
          <p:nvSpPr>
            <p:cNvPr id="10" name="object 10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239141" y="0"/>
                  </a:moveTo>
                  <a:lnTo>
                    <a:pt x="190944" y="4863"/>
                  </a:lnTo>
                  <a:lnTo>
                    <a:pt x="146053" y="18811"/>
                  </a:lnTo>
                  <a:lnTo>
                    <a:pt x="105432" y="40880"/>
                  </a:lnTo>
                  <a:lnTo>
                    <a:pt x="70040" y="70103"/>
                  </a:lnTo>
                  <a:lnTo>
                    <a:pt x="40839" y="105519"/>
                  </a:lnTo>
                  <a:lnTo>
                    <a:pt x="18792" y="146161"/>
                  </a:lnTo>
                  <a:lnTo>
                    <a:pt x="4858" y="191065"/>
                  </a:lnTo>
                  <a:lnTo>
                    <a:pt x="0" y="239267"/>
                  </a:lnTo>
                  <a:lnTo>
                    <a:pt x="4858" y="287470"/>
                  </a:lnTo>
                  <a:lnTo>
                    <a:pt x="18792" y="332374"/>
                  </a:lnTo>
                  <a:lnTo>
                    <a:pt x="40839" y="373016"/>
                  </a:lnTo>
                  <a:lnTo>
                    <a:pt x="70040" y="408432"/>
                  </a:lnTo>
                  <a:lnTo>
                    <a:pt x="105432" y="437655"/>
                  </a:lnTo>
                  <a:lnTo>
                    <a:pt x="146053" y="459724"/>
                  </a:lnTo>
                  <a:lnTo>
                    <a:pt x="190944" y="473672"/>
                  </a:lnTo>
                  <a:lnTo>
                    <a:pt x="239141" y="478536"/>
                  </a:lnTo>
                  <a:lnTo>
                    <a:pt x="287379" y="473672"/>
                  </a:lnTo>
                  <a:lnTo>
                    <a:pt x="332301" y="459724"/>
                  </a:lnTo>
                  <a:lnTo>
                    <a:pt x="372945" y="437655"/>
                  </a:lnTo>
                  <a:lnTo>
                    <a:pt x="408352" y="408432"/>
                  </a:lnTo>
                  <a:lnTo>
                    <a:pt x="437562" y="373016"/>
                  </a:lnTo>
                  <a:lnTo>
                    <a:pt x="459614" y="332374"/>
                  </a:lnTo>
                  <a:lnTo>
                    <a:pt x="473550" y="287470"/>
                  </a:lnTo>
                  <a:lnTo>
                    <a:pt x="478408" y="239267"/>
                  </a:lnTo>
                  <a:lnTo>
                    <a:pt x="473550" y="191065"/>
                  </a:lnTo>
                  <a:lnTo>
                    <a:pt x="459614" y="146161"/>
                  </a:lnTo>
                  <a:lnTo>
                    <a:pt x="437562" y="105519"/>
                  </a:lnTo>
                  <a:lnTo>
                    <a:pt x="408352" y="70103"/>
                  </a:lnTo>
                  <a:lnTo>
                    <a:pt x="372945" y="40880"/>
                  </a:lnTo>
                  <a:lnTo>
                    <a:pt x="332301" y="18811"/>
                  </a:lnTo>
                  <a:lnTo>
                    <a:pt x="287379" y="4863"/>
                  </a:lnTo>
                  <a:lnTo>
                    <a:pt x="239141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11" name="object 11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0" y="239267"/>
                  </a:moveTo>
                  <a:lnTo>
                    <a:pt x="4858" y="191065"/>
                  </a:lnTo>
                  <a:lnTo>
                    <a:pt x="18792" y="146161"/>
                  </a:lnTo>
                  <a:lnTo>
                    <a:pt x="40839" y="105519"/>
                  </a:lnTo>
                  <a:lnTo>
                    <a:pt x="70040" y="70103"/>
                  </a:lnTo>
                  <a:lnTo>
                    <a:pt x="105432" y="40880"/>
                  </a:lnTo>
                  <a:lnTo>
                    <a:pt x="146053" y="18811"/>
                  </a:lnTo>
                  <a:lnTo>
                    <a:pt x="190944" y="4863"/>
                  </a:lnTo>
                  <a:lnTo>
                    <a:pt x="239141" y="0"/>
                  </a:lnTo>
                  <a:lnTo>
                    <a:pt x="287379" y="4863"/>
                  </a:lnTo>
                  <a:lnTo>
                    <a:pt x="332301" y="18811"/>
                  </a:lnTo>
                  <a:lnTo>
                    <a:pt x="372945" y="40880"/>
                  </a:lnTo>
                  <a:lnTo>
                    <a:pt x="408352" y="70103"/>
                  </a:lnTo>
                  <a:lnTo>
                    <a:pt x="437562" y="105519"/>
                  </a:lnTo>
                  <a:lnTo>
                    <a:pt x="459614" y="146161"/>
                  </a:lnTo>
                  <a:lnTo>
                    <a:pt x="473550" y="191065"/>
                  </a:lnTo>
                  <a:lnTo>
                    <a:pt x="478408" y="239267"/>
                  </a:lnTo>
                  <a:lnTo>
                    <a:pt x="473550" y="287470"/>
                  </a:lnTo>
                  <a:lnTo>
                    <a:pt x="459614" y="332374"/>
                  </a:lnTo>
                  <a:lnTo>
                    <a:pt x="437562" y="373016"/>
                  </a:lnTo>
                  <a:lnTo>
                    <a:pt x="408352" y="408432"/>
                  </a:lnTo>
                  <a:lnTo>
                    <a:pt x="372945" y="437655"/>
                  </a:lnTo>
                  <a:lnTo>
                    <a:pt x="332301" y="459724"/>
                  </a:lnTo>
                  <a:lnTo>
                    <a:pt x="287379" y="473672"/>
                  </a:lnTo>
                  <a:lnTo>
                    <a:pt x="239141" y="478536"/>
                  </a:lnTo>
                  <a:lnTo>
                    <a:pt x="190944" y="473672"/>
                  </a:lnTo>
                  <a:lnTo>
                    <a:pt x="146053" y="459724"/>
                  </a:lnTo>
                  <a:lnTo>
                    <a:pt x="105432" y="437655"/>
                  </a:lnTo>
                  <a:lnTo>
                    <a:pt x="70040" y="408432"/>
                  </a:lnTo>
                  <a:lnTo>
                    <a:pt x="40839" y="373016"/>
                  </a:lnTo>
                  <a:lnTo>
                    <a:pt x="18792" y="332374"/>
                  </a:lnTo>
                  <a:lnTo>
                    <a:pt x="4858" y="287470"/>
                  </a:lnTo>
                  <a:lnTo>
                    <a:pt x="0" y="239267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67534" y="214070"/>
              <a:ext cx="224050" cy="192048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xfrm>
            <a:off x="609600" y="1"/>
            <a:ext cx="0" cy="8664680"/>
          </a:xfrm>
          <a:prstGeom prst="rect">
            <a:avLst/>
          </a:prstGeom>
        </p:spPr>
        <p:txBody>
          <a:bodyPr vert="horz" wrap="square" lIns="0" tIns="22098" rIns="0" bIns="0" rtlCol="0">
            <a:spAutoFit/>
          </a:bodyPr>
          <a:lstStyle/>
          <a:p>
            <a:pPr marL="15240">
              <a:spcBef>
                <a:spcPts val="174"/>
              </a:spcBef>
            </a:pPr>
            <a:r>
              <a:rPr b="0" spc="-48" dirty="0">
                <a:latin typeface="Lucida Sans Unicode"/>
                <a:cs typeface="Lucida Sans Unicode"/>
              </a:rPr>
              <a:t>ACEITE</a:t>
            </a:r>
            <a:r>
              <a:rPr b="0" spc="-66" dirty="0">
                <a:latin typeface="Lucida Sans Unicode"/>
                <a:cs typeface="Lucida Sans Unicode"/>
              </a:rPr>
              <a:t> </a:t>
            </a:r>
            <a:r>
              <a:rPr b="0" spc="-54" dirty="0">
                <a:latin typeface="Lucida Sans Unicode"/>
                <a:cs typeface="Lucida Sans Unicode"/>
              </a:rPr>
              <a:t>ELETRÔNICO</a:t>
            </a:r>
            <a:r>
              <a:rPr b="0" spc="-60" dirty="0">
                <a:latin typeface="Lucida Sans Unicode"/>
                <a:cs typeface="Lucida Sans Unicode"/>
              </a:rPr>
              <a:t> </a:t>
            </a:r>
            <a:r>
              <a:rPr b="0" dirty="0">
                <a:latin typeface="Lucida Sans Unicode"/>
                <a:cs typeface="Lucida Sans Unicode"/>
              </a:rPr>
              <a:t>|</a:t>
            </a:r>
            <a:r>
              <a:rPr b="0" spc="282" dirty="0">
                <a:latin typeface="Lucida Sans Unicode"/>
                <a:cs typeface="Lucida Sans Unicode"/>
              </a:rPr>
              <a:t> </a:t>
            </a:r>
            <a:r>
              <a:rPr spc="-30" dirty="0">
                <a:latin typeface="Arial"/>
                <a:cs typeface="Arial"/>
              </a:rPr>
              <a:t>MANUAL </a:t>
            </a:r>
            <a:r>
              <a:rPr spc="-48" dirty="0">
                <a:latin typeface="Arial"/>
                <a:cs typeface="Arial"/>
              </a:rPr>
              <a:t>PARA</a:t>
            </a:r>
            <a:r>
              <a:rPr spc="-30" dirty="0">
                <a:latin typeface="Arial"/>
                <a:cs typeface="Arial"/>
              </a:rPr>
              <a:t> </a:t>
            </a:r>
            <a:r>
              <a:rPr spc="-36" dirty="0">
                <a:latin typeface="Arial"/>
                <a:cs typeface="Arial"/>
              </a:rPr>
              <a:t>CADASTRAR </a:t>
            </a:r>
            <a:r>
              <a:rPr spc="-24" dirty="0">
                <a:latin typeface="Arial"/>
                <a:cs typeface="Arial"/>
              </a:rPr>
              <a:t>VENDA</a:t>
            </a:r>
            <a:r>
              <a:rPr spc="-36" dirty="0">
                <a:latin typeface="Arial"/>
                <a:cs typeface="Arial"/>
              </a:rPr>
              <a:t> RESIDENCIAL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9600" y="1"/>
            <a:ext cx="10972800" cy="6430518"/>
            <a:chOff x="0" y="0"/>
            <a:chExt cx="9144000" cy="5358765"/>
          </a:xfrm>
        </p:grpSpPr>
        <p:pic>
          <p:nvPicPr>
            <p:cNvPr id="3" name="object 3" descr="Interface gráfica do usuário, Aplicativo  Descrição gerada automaticamente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9999" y="1327157"/>
              <a:ext cx="6894449" cy="403125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168059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49999" y="0"/>
              <a:ext cx="4107815" cy="735965"/>
            </a:xfrm>
            <a:custGeom>
              <a:avLst/>
              <a:gdLst/>
              <a:ahLst/>
              <a:cxnLst/>
              <a:rect l="l" t="t" r="r" b="b"/>
              <a:pathLst>
                <a:path w="4107815" h="735965">
                  <a:moveTo>
                    <a:pt x="4107522" y="0"/>
                  </a:moveTo>
                  <a:lnTo>
                    <a:pt x="0" y="0"/>
                  </a:lnTo>
                  <a:lnTo>
                    <a:pt x="0" y="510794"/>
                  </a:lnTo>
                  <a:lnTo>
                    <a:pt x="4570" y="556119"/>
                  </a:lnTo>
                  <a:lnTo>
                    <a:pt x="17677" y="598336"/>
                  </a:lnTo>
                  <a:lnTo>
                    <a:pt x="38416" y="636541"/>
                  </a:lnTo>
                  <a:lnTo>
                    <a:pt x="65882" y="669829"/>
                  </a:lnTo>
                  <a:lnTo>
                    <a:pt x="99172" y="697295"/>
                  </a:lnTo>
                  <a:lnTo>
                    <a:pt x="137379" y="718034"/>
                  </a:lnTo>
                  <a:lnTo>
                    <a:pt x="179600" y="731140"/>
                  </a:lnTo>
                  <a:lnTo>
                    <a:pt x="224929" y="735711"/>
                  </a:lnTo>
                  <a:lnTo>
                    <a:pt x="3882605" y="735711"/>
                  </a:lnTo>
                  <a:lnTo>
                    <a:pt x="3927931" y="731140"/>
                  </a:lnTo>
                  <a:lnTo>
                    <a:pt x="3970148" y="718034"/>
                  </a:lnTo>
                  <a:lnTo>
                    <a:pt x="4008353" y="697295"/>
                  </a:lnTo>
                  <a:lnTo>
                    <a:pt x="4041641" y="669829"/>
                  </a:lnTo>
                  <a:lnTo>
                    <a:pt x="4069107" y="636541"/>
                  </a:lnTo>
                  <a:lnTo>
                    <a:pt x="4089846" y="598336"/>
                  </a:lnTo>
                  <a:lnTo>
                    <a:pt x="4102952" y="556119"/>
                  </a:lnTo>
                  <a:lnTo>
                    <a:pt x="4107522" y="510794"/>
                  </a:lnTo>
                  <a:lnTo>
                    <a:pt x="4107522" y="0"/>
                  </a:lnTo>
                  <a:close/>
                </a:path>
              </a:pathLst>
            </a:custGeom>
            <a:solidFill>
              <a:srgbClr val="A61D18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</p:grp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0" cy="46689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937260">
              <a:lnSpc>
                <a:spcPct val="100000"/>
              </a:lnSpc>
              <a:spcBef>
                <a:spcPts val="120"/>
              </a:spcBef>
            </a:pPr>
            <a:r>
              <a:rPr spc="-12" dirty="0"/>
              <a:t>CADASTRAR</a:t>
            </a:r>
            <a:r>
              <a:rPr spc="-66" dirty="0"/>
              <a:t> </a:t>
            </a:r>
            <a:r>
              <a:rPr spc="-12" dirty="0"/>
              <a:t>VENDA</a:t>
            </a:r>
          </a:p>
        </p:txBody>
      </p:sp>
      <p:sp>
        <p:nvSpPr>
          <p:cNvPr id="7" name="object 7"/>
          <p:cNvSpPr/>
          <p:nvPr/>
        </p:nvSpPr>
        <p:spPr>
          <a:xfrm>
            <a:off x="609600" y="6535094"/>
            <a:ext cx="10972800" cy="323088"/>
          </a:xfrm>
          <a:custGeom>
            <a:avLst/>
            <a:gdLst/>
            <a:ahLst/>
            <a:cxnLst/>
            <a:rect l="l" t="t" r="r" b="b"/>
            <a:pathLst>
              <a:path w="9144000" h="269239">
                <a:moveTo>
                  <a:pt x="9144000" y="0"/>
                </a:moveTo>
                <a:lnTo>
                  <a:pt x="0" y="0"/>
                </a:lnTo>
                <a:lnTo>
                  <a:pt x="0" y="269087"/>
                </a:lnTo>
                <a:lnTo>
                  <a:pt x="9144000" y="269087"/>
                </a:lnTo>
                <a:lnTo>
                  <a:pt x="9144000" y="0"/>
                </a:lnTo>
                <a:close/>
              </a:path>
            </a:pathLst>
          </a:custGeom>
          <a:solidFill>
            <a:srgbClr val="A61D18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91635" y="3349295"/>
            <a:ext cx="340919" cy="432815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4867504" y="3359963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08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948733" y="5165141"/>
            <a:ext cx="660654" cy="398526"/>
            <a:chOff x="3615944" y="4304284"/>
            <a:chExt cx="550545" cy="332105"/>
          </a:xfrm>
        </p:grpSpPr>
        <p:sp>
          <p:nvSpPr>
            <p:cNvPr id="11" name="object 11"/>
            <p:cNvSpPr/>
            <p:nvPr/>
          </p:nvSpPr>
          <p:spPr>
            <a:xfrm>
              <a:off x="3712718" y="4448657"/>
              <a:ext cx="447040" cy="180975"/>
            </a:xfrm>
            <a:custGeom>
              <a:avLst/>
              <a:gdLst/>
              <a:ahLst/>
              <a:cxnLst/>
              <a:rect l="l" t="t" r="r" b="b"/>
              <a:pathLst>
                <a:path w="447039" h="180975">
                  <a:moveTo>
                    <a:pt x="0" y="21475"/>
                  </a:moveTo>
                  <a:lnTo>
                    <a:pt x="1692" y="13115"/>
                  </a:lnTo>
                  <a:lnTo>
                    <a:pt x="6302" y="6289"/>
                  </a:lnTo>
                  <a:lnTo>
                    <a:pt x="13126" y="1687"/>
                  </a:lnTo>
                  <a:lnTo>
                    <a:pt x="21462" y="0"/>
                  </a:lnTo>
                  <a:lnTo>
                    <a:pt x="425577" y="0"/>
                  </a:lnTo>
                  <a:lnTo>
                    <a:pt x="433913" y="1687"/>
                  </a:lnTo>
                  <a:lnTo>
                    <a:pt x="440737" y="6289"/>
                  </a:lnTo>
                  <a:lnTo>
                    <a:pt x="445347" y="13115"/>
                  </a:lnTo>
                  <a:lnTo>
                    <a:pt x="447040" y="21475"/>
                  </a:lnTo>
                  <a:lnTo>
                    <a:pt x="447040" y="159397"/>
                  </a:lnTo>
                  <a:lnTo>
                    <a:pt x="445347" y="167759"/>
                  </a:lnTo>
                  <a:lnTo>
                    <a:pt x="440737" y="174590"/>
                  </a:lnTo>
                  <a:lnTo>
                    <a:pt x="433913" y="179196"/>
                  </a:lnTo>
                  <a:lnTo>
                    <a:pt x="425577" y="180886"/>
                  </a:lnTo>
                  <a:lnTo>
                    <a:pt x="21462" y="180886"/>
                  </a:lnTo>
                  <a:lnTo>
                    <a:pt x="13126" y="179196"/>
                  </a:lnTo>
                  <a:lnTo>
                    <a:pt x="6302" y="174590"/>
                  </a:lnTo>
                  <a:lnTo>
                    <a:pt x="1692" y="167759"/>
                  </a:lnTo>
                  <a:lnTo>
                    <a:pt x="0" y="159397"/>
                  </a:lnTo>
                  <a:lnTo>
                    <a:pt x="0" y="21475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15944" y="4304284"/>
              <a:ext cx="193547" cy="193535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5016094" y="5175962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08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7748779" y="2742682"/>
            <a:ext cx="3120390" cy="3430524"/>
            <a:chOff x="5949315" y="2285568"/>
            <a:chExt cx="2600325" cy="2858770"/>
          </a:xfrm>
        </p:grpSpPr>
        <p:pic>
          <p:nvPicPr>
            <p:cNvPr id="15" name="object 15" descr="Interface gráfica do usuário, Aplicativo  Descrição gerada automaticamente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49315" y="2285568"/>
              <a:ext cx="2600325" cy="285826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937375" y="4496282"/>
              <a:ext cx="609600" cy="180975"/>
            </a:xfrm>
            <a:custGeom>
              <a:avLst/>
              <a:gdLst/>
              <a:ahLst/>
              <a:cxnLst/>
              <a:rect l="l" t="t" r="r" b="b"/>
              <a:pathLst>
                <a:path w="609600" h="180975">
                  <a:moveTo>
                    <a:pt x="0" y="21475"/>
                  </a:moveTo>
                  <a:lnTo>
                    <a:pt x="1692" y="13115"/>
                  </a:lnTo>
                  <a:lnTo>
                    <a:pt x="6302" y="6289"/>
                  </a:lnTo>
                  <a:lnTo>
                    <a:pt x="13126" y="1687"/>
                  </a:lnTo>
                  <a:lnTo>
                    <a:pt x="21463" y="0"/>
                  </a:lnTo>
                  <a:lnTo>
                    <a:pt x="588009" y="0"/>
                  </a:lnTo>
                  <a:lnTo>
                    <a:pt x="596346" y="1687"/>
                  </a:lnTo>
                  <a:lnTo>
                    <a:pt x="603170" y="6289"/>
                  </a:lnTo>
                  <a:lnTo>
                    <a:pt x="607780" y="13115"/>
                  </a:lnTo>
                  <a:lnTo>
                    <a:pt x="609473" y="21475"/>
                  </a:lnTo>
                  <a:lnTo>
                    <a:pt x="609473" y="159397"/>
                  </a:lnTo>
                  <a:lnTo>
                    <a:pt x="607780" y="167759"/>
                  </a:lnTo>
                  <a:lnTo>
                    <a:pt x="603170" y="174590"/>
                  </a:lnTo>
                  <a:lnTo>
                    <a:pt x="596346" y="179196"/>
                  </a:lnTo>
                  <a:lnTo>
                    <a:pt x="588009" y="180886"/>
                  </a:lnTo>
                  <a:lnTo>
                    <a:pt x="21463" y="180886"/>
                  </a:lnTo>
                  <a:lnTo>
                    <a:pt x="13126" y="179196"/>
                  </a:lnTo>
                  <a:lnTo>
                    <a:pt x="6302" y="174590"/>
                  </a:lnTo>
                  <a:lnTo>
                    <a:pt x="1692" y="167759"/>
                  </a:lnTo>
                  <a:lnTo>
                    <a:pt x="0" y="159397"/>
                  </a:lnTo>
                  <a:lnTo>
                    <a:pt x="0" y="21475"/>
                  </a:lnTo>
                  <a:close/>
                </a:path>
              </a:pathLst>
            </a:custGeom>
            <a:ln w="12699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59651" y="4351908"/>
              <a:ext cx="193548" cy="193535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8909152" y="5232684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08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0834267" y="502768"/>
            <a:ext cx="358140" cy="477012"/>
          </a:xfrm>
          <a:custGeom>
            <a:avLst/>
            <a:gdLst/>
            <a:ahLst/>
            <a:cxnLst/>
            <a:rect l="l" t="t" r="r" b="b"/>
            <a:pathLst>
              <a:path w="298450" h="397509">
                <a:moveTo>
                  <a:pt x="248539" y="0"/>
                </a:moveTo>
                <a:lnTo>
                  <a:pt x="49657" y="0"/>
                </a:lnTo>
                <a:lnTo>
                  <a:pt x="30325" y="3903"/>
                </a:lnTo>
                <a:lnTo>
                  <a:pt x="14541" y="14557"/>
                </a:lnTo>
                <a:lnTo>
                  <a:pt x="3901" y="30378"/>
                </a:lnTo>
                <a:lnTo>
                  <a:pt x="0" y="49784"/>
                </a:lnTo>
                <a:lnTo>
                  <a:pt x="0" y="347472"/>
                </a:lnTo>
                <a:lnTo>
                  <a:pt x="3901" y="366803"/>
                </a:lnTo>
                <a:lnTo>
                  <a:pt x="14541" y="382587"/>
                </a:lnTo>
                <a:lnTo>
                  <a:pt x="30325" y="393227"/>
                </a:lnTo>
                <a:lnTo>
                  <a:pt x="49657" y="397128"/>
                </a:lnTo>
                <a:lnTo>
                  <a:pt x="248539" y="397128"/>
                </a:lnTo>
                <a:lnTo>
                  <a:pt x="267870" y="393227"/>
                </a:lnTo>
                <a:lnTo>
                  <a:pt x="283654" y="382587"/>
                </a:lnTo>
                <a:lnTo>
                  <a:pt x="294294" y="366803"/>
                </a:lnTo>
                <a:lnTo>
                  <a:pt x="298196" y="347472"/>
                </a:lnTo>
                <a:lnTo>
                  <a:pt x="298196" y="49784"/>
                </a:lnTo>
                <a:lnTo>
                  <a:pt x="294294" y="30378"/>
                </a:lnTo>
                <a:lnTo>
                  <a:pt x="283654" y="14557"/>
                </a:lnTo>
                <a:lnTo>
                  <a:pt x="267870" y="3903"/>
                </a:lnTo>
                <a:lnTo>
                  <a:pt x="24853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20" name="object 20"/>
          <p:cNvSpPr txBox="1"/>
          <p:nvPr/>
        </p:nvSpPr>
        <p:spPr>
          <a:xfrm>
            <a:off x="978408" y="604492"/>
            <a:ext cx="10224516" cy="1128771"/>
          </a:xfrm>
          <a:prstGeom prst="rect">
            <a:avLst/>
          </a:prstGeom>
        </p:spPr>
        <p:txBody>
          <a:bodyPr vert="horz" wrap="square" lIns="0" tIns="107442" rIns="0" bIns="0" rtlCol="0">
            <a:spAutoFit/>
          </a:bodyPr>
          <a:lstStyle/>
          <a:p>
            <a:pPr marR="99060" algn="r">
              <a:spcBef>
                <a:spcPts val="846"/>
              </a:spcBef>
            </a:pP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22</a:t>
            </a:r>
            <a:endParaRPr sz="1200">
              <a:latin typeface="Calibri"/>
              <a:cs typeface="Calibri"/>
            </a:endParaRPr>
          </a:p>
          <a:p>
            <a:pPr marL="15240" marR="6096" indent="130302">
              <a:spcBef>
                <a:spcPts val="942"/>
              </a:spcBef>
              <a:buClr>
                <a:srgbClr val="C00000"/>
              </a:buClr>
              <a:buFont typeface="Calibri Light"/>
              <a:buChar char="•"/>
              <a:tabLst>
                <a:tab pos="145542" algn="l"/>
              </a:tabLst>
            </a:pPr>
            <a:r>
              <a:rPr sz="1560" spc="-12" dirty="0">
                <a:latin typeface="Corbel"/>
                <a:cs typeface="Corbel"/>
              </a:rPr>
              <a:t>Antes</a:t>
            </a:r>
            <a:r>
              <a:rPr sz="1560" spc="-7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de</a:t>
            </a:r>
            <a:r>
              <a:rPr sz="1560" spc="-6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realizar</a:t>
            </a:r>
            <a:r>
              <a:rPr sz="1560" spc="-1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</a:t>
            </a:r>
            <a:r>
              <a:rPr sz="1560" spc="-78" dirty="0">
                <a:latin typeface="Corbel"/>
                <a:cs typeface="Corbel"/>
              </a:rPr>
              <a:t> </a:t>
            </a:r>
            <a:r>
              <a:rPr sz="1560" spc="-30" dirty="0">
                <a:latin typeface="Corbel"/>
                <a:cs typeface="Corbel"/>
              </a:rPr>
              <a:t>agendamento</a:t>
            </a:r>
            <a:r>
              <a:rPr sz="1560" spc="36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ou</a:t>
            </a:r>
            <a:r>
              <a:rPr sz="1560" spc="-7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a</a:t>
            </a:r>
            <a:r>
              <a:rPr sz="1560" spc="-48" dirty="0">
                <a:latin typeface="Corbel"/>
                <a:cs typeface="Corbel"/>
              </a:rPr>
              <a:t> </a:t>
            </a:r>
            <a:r>
              <a:rPr sz="1560" spc="-24" dirty="0">
                <a:latin typeface="Corbel"/>
                <a:cs typeface="Corbel"/>
              </a:rPr>
              <a:t>tratativa</a:t>
            </a:r>
            <a:r>
              <a:rPr sz="1560" spc="-5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de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pendências,</a:t>
            </a:r>
            <a:r>
              <a:rPr sz="1560" spc="36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clique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no</a:t>
            </a:r>
            <a:r>
              <a:rPr sz="1560" spc="-54" dirty="0">
                <a:latin typeface="Corbel"/>
                <a:cs typeface="Corbel"/>
              </a:rPr>
              <a:t> </a:t>
            </a:r>
            <a:r>
              <a:rPr sz="1560" spc="-24" dirty="0">
                <a:latin typeface="Corbel"/>
                <a:cs typeface="Corbel"/>
              </a:rPr>
              <a:t>botão</a:t>
            </a:r>
            <a:r>
              <a:rPr sz="1560" spc="-78" dirty="0">
                <a:latin typeface="Corbel"/>
                <a:cs typeface="Corbel"/>
              </a:rPr>
              <a:t> </a:t>
            </a:r>
            <a:r>
              <a:rPr sz="1560" spc="-30" dirty="0">
                <a:latin typeface="Corbel"/>
                <a:cs typeface="Corbel"/>
              </a:rPr>
              <a:t>“</a:t>
            </a:r>
            <a:r>
              <a:rPr sz="1560" b="1" spc="-30" dirty="0">
                <a:latin typeface="Corbel"/>
                <a:cs typeface="Corbel"/>
              </a:rPr>
              <a:t>Reserva</a:t>
            </a:r>
            <a:r>
              <a:rPr sz="1560" b="1" spc="-72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telefone</a:t>
            </a:r>
            <a:r>
              <a:rPr sz="1560" dirty="0">
                <a:latin typeface="Corbel"/>
                <a:cs typeface="Corbel"/>
              </a:rPr>
              <a:t>”,</a:t>
            </a:r>
            <a:r>
              <a:rPr sz="1560" spc="-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selecione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a</a:t>
            </a:r>
            <a:r>
              <a:rPr sz="1560" spc="-54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opção </a:t>
            </a:r>
            <a:r>
              <a:rPr sz="1560" dirty="0">
                <a:latin typeface="Corbel"/>
                <a:cs typeface="Corbel"/>
              </a:rPr>
              <a:t>“</a:t>
            </a:r>
            <a:r>
              <a:rPr sz="1560" b="1" dirty="0">
                <a:latin typeface="Corbel"/>
                <a:cs typeface="Corbel"/>
              </a:rPr>
              <a:t>Comum</a:t>
            </a:r>
            <a:r>
              <a:rPr sz="1560" dirty="0">
                <a:latin typeface="Corbel"/>
                <a:cs typeface="Corbel"/>
              </a:rPr>
              <a:t>”</a:t>
            </a:r>
            <a:r>
              <a:rPr sz="1560" spc="-8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para</a:t>
            </a:r>
            <a:r>
              <a:rPr sz="1560" spc="-6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realizar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a</a:t>
            </a:r>
            <a:r>
              <a:rPr sz="1560" spc="-7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reserva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de</a:t>
            </a:r>
            <a:r>
              <a:rPr sz="1560" spc="-6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número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novo</a:t>
            </a:r>
            <a:r>
              <a:rPr sz="1560" spc="-78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ou</a:t>
            </a:r>
            <a:r>
              <a:rPr sz="1560" spc="-7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selecione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a</a:t>
            </a:r>
            <a:r>
              <a:rPr sz="1560" spc="-60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opção</a:t>
            </a:r>
            <a:r>
              <a:rPr sz="1560" spc="-66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“</a:t>
            </a:r>
            <a:r>
              <a:rPr sz="1560" b="1" spc="-12" dirty="0">
                <a:latin typeface="Corbel"/>
                <a:cs typeface="Corbel"/>
              </a:rPr>
              <a:t>N°</a:t>
            </a:r>
            <a:r>
              <a:rPr sz="1560" b="1" spc="-96" dirty="0">
                <a:latin typeface="Corbel"/>
                <a:cs typeface="Corbel"/>
              </a:rPr>
              <a:t> </a:t>
            </a:r>
            <a:r>
              <a:rPr sz="1560" b="1" spc="-36" dirty="0">
                <a:latin typeface="Corbel"/>
                <a:cs typeface="Corbel"/>
              </a:rPr>
              <a:t>portabilidade</a:t>
            </a:r>
            <a:r>
              <a:rPr sz="1560" spc="-36" dirty="0">
                <a:latin typeface="Corbel"/>
                <a:cs typeface="Corbel"/>
              </a:rPr>
              <a:t>”</a:t>
            </a:r>
            <a:r>
              <a:rPr sz="1560" spc="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para</a:t>
            </a:r>
            <a:r>
              <a:rPr sz="1560" spc="-4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buscar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</a:t>
            </a:r>
            <a:r>
              <a:rPr sz="1560" spc="-7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número</a:t>
            </a:r>
            <a:r>
              <a:rPr sz="1560" spc="-30" dirty="0">
                <a:latin typeface="Corbel"/>
                <a:cs typeface="Corbel"/>
              </a:rPr>
              <a:t> de </a:t>
            </a:r>
            <a:r>
              <a:rPr sz="1560" spc="-36" dirty="0">
                <a:latin typeface="Corbel"/>
                <a:cs typeface="Corbel"/>
              </a:rPr>
              <a:t>portabilidade.</a:t>
            </a:r>
            <a:r>
              <a:rPr sz="1560" spc="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Em</a:t>
            </a:r>
            <a:r>
              <a:rPr sz="1560" spc="-7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ambos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os</a:t>
            </a:r>
            <a:r>
              <a:rPr sz="1560" spc="-96" dirty="0">
                <a:latin typeface="Corbel"/>
                <a:cs typeface="Corbel"/>
              </a:rPr>
              <a:t> </a:t>
            </a:r>
            <a:r>
              <a:rPr sz="1560" spc="-24" dirty="0">
                <a:latin typeface="Corbel"/>
                <a:cs typeface="Corbel"/>
              </a:rPr>
              <a:t>casos,</a:t>
            </a:r>
            <a:r>
              <a:rPr sz="1560" spc="-54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mova</a:t>
            </a:r>
            <a:r>
              <a:rPr sz="1560" spc="-4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</a:t>
            </a:r>
            <a:r>
              <a:rPr sz="1560" spc="-6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número </a:t>
            </a:r>
            <a:r>
              <a:rPr sz="1560" spc="-12" dirty="0">
                <a:latin typeface="Corbel"/>
                <a:cs typeface="Corbel"/>
              </a:rPr>
              <a:t>selecionado</a:t>
            </a:r>
            <a:r>
              <a:rPr sz="1560" spc="1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para</a:t>
            </a:r>
            <a:r>
              <a:rPr sz="1560" spc="1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</a:t>
            </a:r>
            <a:r>
              <a:rPr sz="1560" spc="-84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lado</a:t>
            </a:r>
            <a:r>
              <a:rPr sz="1560" spc="-48" dirty="0">
                <a:latin typeface="Corbel"/>
                <a:cs typeface="Corbel"/>
              </a:rPr>
              <a:t> </a:t>
            </a:r>
            <a:r>
              <a:rPr sz="1560" spc="-30" dirty="0">
                <a:latin typeface="Corbel"/>
                <a:cs typeface="Corbel"/>
              </a:rPr>
              <a:t>“Telefone</a:t>
            </a:r>
            <a:r>
              <a:rPr sz="1560" spc="18" dirty="0">
                <a:latin typeface="Corbel"/>
                <a:cs typeface="Corbel"/>
              </a:rPr>
              <a:t> </a:t>
            </a:r>
            <a:r>
              <a:rPr sz="1560" spc="-24" dirty="0">
                <a:latin typeface="Corbel"/>
                <a:cs typeface="Corbel"/>
              </a:rPr>
              <a:t>reservado” </a:t>
            </a:r>
            <a:r>
              <a:rPr sz="1560" dirty="0">
                <a:latin typeface="Corbel"/>
                <a:cs typeface="Corbel"/>
              </a:rPr>
              <a:t>e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clique</a:t>
            </a:r>
            <a:r>
              <a:rPr sz="1560" spc="-1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no</a:t>
            </a:r>
            <a:r>
              <a:rPr sz="1560" spc="-48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botão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“</a:t>
            </a:r>
            <a:r>
              <a:rPr sz="1560" b="1" spc="-12" dirty="0">
                <a:latin typeface="Corbel"/>
                <a:cs typeface="Corbel"/>
              </a:rPr>
              <a:t>Confirmar</a:t>
            </a:r>
            <a:r>
              <a:rPr sz="1560" spc="-12" dirty="0">
                <a:latin typeface="Corbel"/>
                <a:cs typeface="Corbel"/>
              </a:rPr>
              <a:t>”.</a:t>
            </a:r>
            <a:endParaRPr sz="1560">
              <a:latin typeface="Corbel"/>
              <a:cs typeface="Corbe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10717682" y="92353"/>
            <a:ext cx="589788" cy="589788"/>
            <a:chOff x="8423402" y="76961"/>
            <a:chExt cx="491490" cy="491490"/>
          </a:xfrm>
        </p:grpSpPr>
        <p:sp>
          <p:nvSpPr>
            <p:cNvPr id="22" name="object 22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239141" y="0"/>
                  </a:moveTo>
                  <a:lnTo>
                    <a:pt x="190944" y="4863"/>
                  </a:lnTo>
                  <a:lnTo>
                    <a:pt x="146053" y="18811"/>
                  </a:lnTo>
                  <a:lnTo>
                    <a:pt x="105432" y="40880"/>
                  </a:lnTo>
                  <a:lnTo>
                    <a:pt x="70040" y="70103"/>
                  </a:lnTo>
                  <a:lnTo>
                    <a:pt x="40839" y="105519"/>
                  </a:lnTo>
                  <a:lnTo>
                    <a:pt x="18792" y="146161"/>
                  </a:lnTo>
                  <a:lnTo>
                    <a:pt x="4858" y="191065"/>
                  </a:lnTo>
                  <a:lnTo>
                    <a:pt x="0" y="239267"/>
                  </a:lnTo>
                  <a:lnTo>
                    <a:pt x="4858" y="287470"/>
                  </a:lnTo>
                  <a:lnTo>
                    <a:pt x="18792" y="332374"/>
                  </a:lnTo>
                  <a:lnTo>
                    <a:pt x="40839" y="373016"/>
                  </a:lnTo>
                  <a:lnTo>
                    <a:pt x="70040" y="408432"/>
                  </a:lnTo>
                  <a:lnTo>
                    <a:pt x="105432" y="437655"/>
                  </a:lnTo>
                  <a:lnTo>
                    <a:pt x="146053" y="459724"/>
                  </a:lnTo>
                  <a:lnTo>
                    <a:pt x="190944" y="473672"/>
                  </a:lnTo>
                  <a:lnTo>
                    <a:pt x="239141" y="478536"/>
                  </a:lnTo>
                  <a:lnTo>
                    <a:pt x="287379" y="473672"/>
                  </a:lnTo>
                  <a:lnTo>
                    <a:pt x="332301" y="459724"/>
                  </a:lnTo>
                  <a:lnTo>
                    <a:pt x="372945" y="437655"/>
                  </a:lnTo>
                  <a:lnTo>
                    <a:pt x="408352" y="408432"/>
                  </a:lnTo>
                  <a:lnTo>
                    <a:pt x="437562" y="373016"/>
                  </a:lnTo>
                  <a:lnTo>
                    <a:pt x="459614" y="332374"/>
                  </a:lnTo>
                  <a:lnTo>
                    <a:pt x="473550" y="287470"/>
                  </a:lnTo>
                  <a:lnTo>
                    <a:pt x="478408" y="239267"/>
                  </a:lnTo>
                  <a:lnTo>
                    <a:pt x="473550" y="191065"/>
                  </a:lnTo>
                  <a:lnTo>
                    <a:pt x="459614" y="146161"/>
                  </a:lnTo>
                  <a:lnTo>
                    <a:pt x="437562" y="105519"/>
                  </a:lnTo>
                  <a:lnTo>
                    <a:pt x="408352" y="70103"/>
                  </a:lnTo>
                  <a:lnTo>
                    <a:pt x="372945" y="40880"/>
                  </a:lnTo>
                  <a:lnTo>
                    <a:pt x="332301" y="18811"/>
                  </a:lnTo>
                  <a:lnTo>
                    <a:pt x="287379" y="4863"/>
                  </a:lnTo>
                  <a:lnTo>
                    <a:pt x="239141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23" name="object 23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0" y="239267"/>
                  </a:moveTo>
                  <a:lnTo>
                    <a:pt x="4858" y="191065"/>
                  </a:lnTo>
                  <a:lnTo>
                    <a:pt x="18792" y="146161"/>
                  </a:lnTo>
                  <a:lnTo>
                    <a:pt x="40839" y="105519"/>
                  </a:lnTo>
                  <a:lnTo>
                    <a:pt x="70040" y="70103"/>
                  </a:lnTo>
                  <a:lnTo>
                    <a:pt x="105432" y="40880"/>
                  </a:lnTo>
                  <a:lnTo>
                    <a:pt x="146053" y="18811"/>
                  </a:lnTo>
                  <a:lnTo>
                    <a:pt x="190944" y="4863"/>
                  </a:lnTo>
                  <a:lnTo>
                    <a:pt x="239141" y="0"/>
                  </a:lnTo>
                  <a:lnTo>
                    <a:pt x="287379" y="4863"/>
                  </a:lnTo>
                  <a:lnTo>
                    <a:pt x="332301" y="18811"/>
                  </a:lnTo>
                  <a:lnTo>
                    <a:pt x="372945" y="40880"/>
                  </a:lnTo>
                  <a:lnTo>
                    <a:pt x="408352" y="70103"/>
                  </a:lnTo>
                  <a:lnTo>
                    <a:pt x="437562" y="105519"/>
                  </a:lnTo>
                  <a:lnTo>
                    <a:pt x="459614" y="146161"/>
                  </a:lnTo>
                  <a:lnTo>
                    <a:pt x="473550" y="191065"/>
                  </a:lnTo>
                  <a:lnTo>
                    <a:pt x="478408" y="239267"/>
                  </a:lnTo>
                  <a:lnTo>
                    <a:pt x="473550" y="287470"/>
                  </a:lnTo>
                  <a:lnTo>
                    <a:pt x="459614" y="332374"/>
                  </a:lnTo>
                  <a:lnTo>
                    <a:pt x="437562" y="373016"/>
                  </a:lnTo>
                  <a:lnTo>
                    <a:pt x="408352" y="408432"/>
                  </a:lnTo>
                  <a:lnTo>
                    <a:pt x="372945" y="437655"/>
                  </a:lnTo>
                  <a:lnTo>
                    <a:pt x="332301" y="459724"/>
                  </a:lnTo>
                  <a:lnTo>
                    <a:pt x="287379" y="473672"/>
                  </a:lnTo>
                  <a:lnTo>
                    <a:pt x="239141" y="478536"/>
                  </a:lnTo>
                  <a:lnTo>
                    <a:pt x="190944" y="473672"/>
                  </a:lnTo>
                  <a:lnTo>
                    <a:pt x="146053" y="459724"/>
                  </a:lnTo>
                  <a:lnTo>
                    <a:pt x="105432" y="437655"/>
                  </a:lnTo>
                  <a:lnTo>
                    <a:pt x="70040" y="408432"/>
                  </a:lnTo>
                  <a:lnTo>
                    <a:pt x="40839" y="373016"/>
                  </a:lnTo>
                  <a:lnTo>
                    <a:pt x="18792" y="332374"/>
                  </a:lnTo>
                  <a:lnTo>
                    <a:pt x="4858" y="287470"/>
                  </a:lnTo>
                  <a:lnTo>
                    <a:pt x="0" y="239267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567534" y="214070"/>
              <a:ext cx="224050" cy="192048"/>
            </a:xfrm>
            <a:prstGeom prst="rect">
              <a:avLst/>
            </a:prstGeom>
          </p:spPr>
        </p:pic>
      </p:grpSp>
      <p:sp>
        <p:nvSpPr>
          <p:cNvPr id="25" name="object 25"/>
          <p:cNvSpPr txBox="1">
            <a:spLocks noGrp="1"/>
          </p:cNvSpPr>
          <p:nvPr>
            <p:ph type="ftr" sz="quarter" idx="5"/>
          </p:nvPr>
        </p:nvSpPr>
        <p:spPr>
          <a:xfrm>
            <a:off x="609600" y="1"/>
            <a:ext cx="0" cy="8664680"/>
          </a:xfrm>
          <a:prstGeom prst="rect">
            <a:avLst/>
          </a:prstGeom>
        </p:spPr>
        <p:txBody>
          <a:bodyPr vert="horz" wrap="square" lIns="0" tIns="22098" rIns="0" bIns="0" rtlCol="0">
            <a:spAutoFit/>
          </a:bodyPr>
          <a:lstStyle/>
          <a:p>
            <a:pPr marL="15240">
              <a:spcBef>
                <a:spcPts val="174"/>
              </a:spcBef>
            </a:pPr>
            <a:r>
              <a:rPr b="0" spc="-48" dirty="0">
                <a:latin typeface="Lucida Sans Unicode"/>
                <a:cs typeface="Lucida Sans Unicode"/>
              </a:rPr>
              <a:t>ACEITE</a:t>
            </a:r>
            <a:r>
              <a:rPr b="0" spc="-66" dirty="0">
                <a:latin typeface="Lucida Sans Unicode"/>
                <a:cs typeface="Lucida Sans Unicode"/>
              </a:rPr>
              <a:t> </a:t>
            </a:r>
            <a:r>
              <a:rPr b="0" spc="-54" dirty="0">
                <a:latin typeface="Lucida Sans Unicode"/>
                <a:cs typeface="Lucida Sans Unicode"/>
              </a:rPr>
              <a:t>ELETRÔNICO</a:t>
            </a:r>
            <a:r>
              <a:rPr b="0" spc="-60" dirty="0">
                <a:latin typeface="Lucida Sans Unicode"/>
                <a:cs typeface="Lucida Sans Unicode"/>
              </a:rPr>
              <a:t> </a:t>
            </a:r>
            <a:r>
              <a:rPr b="0" dirty="0">
                <a:latin typeface="Lucida Sans Unicode"/>
                <a:cs typeface="Lucida Sans Unicode"/>
              </a:rPr>
              <a:t>|</a:t>
            </a:r>
            <a:r>
              <a:rPr b="0" spc="282" dirty="0">
                <a:latin typeface="Lucida Sans Unicode"/>
                <a:cs typeface="Lucida Sans Unicode"/>
              </a:rPr>
              <a:t> </a:t>
            </a:r>
            <a:r>
              <a:rPr spc="-30" dirty="0">
                <a:latin typeface="Arial"/>
                <a:cs typeface="Arial"/>
              </a:rPr>
              <a:t>MANUAL </a:t>
            </a:r>
            <a:r>
              <a:rPr spc="-48" dirty="0">
                <a:latin typeface="Arial"/>
                <a:cs typeface="Arial"/>
              </a:rPr>
              <a:t>PARA</a:t>
            </a:r>
            <a:r>
              <a:rPr spc="-30" dirty="0">
                <a:latin typeface="Arial"/>
                <a:cs typeface="Arial"/>
              </a:rPr>
              <a:t> </a:t>
            </a:r>
            <a:r>
              <a:rPr spc="-36" dirty="0">
                <a:latin typeface="Arial"/>
                <a:cs typeface="Arial"/>
              </a:rPr>
              <a:t>CADASTRAR </a:t>
            </a:r>
            <a:r>
              <a:rPr spc="-24" dirty="0">
                <a:latin typeface="Arial"/>
                <a:cs typeface="Arial"/>
              </a:rPr>
              <a:t>VENDA</a:t>
            </a:r>
            <a:r>
              <a:rPr spc="-36" dirty="0">
                <a:latin typeface="Arial"/>
                <a:cs typeface="Arial"/>
              </a:rPr>
              <a:t> RESIDENCIAL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9600" y="1"/>
            <a:ext cx="10972800" cy="6535674"/>
            <a:chOff x="0" y="0"/>
            <a:chExt cx="9144000" cy="5446395"/>
          </a:xfrm>
        </p:grpSpPr>
        <p:pic>
          <p:nvPicPr>
            <p:cNvPr id="3" name="object 3" descr="Tela de computador com texto preto sobre fundo branco  Descrição gerada automaticamente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6716" y="1495684"/>
              <a:ext cx="7701533" cy="395022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168059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49999" y="0"/>
              <a:ext cx="4107815" cy="735965"/>
            </a:xfrm>
            <a:custGeom>
              <a:avLst/>
              <a:gdLst/>
              <a:ahLst/>
              <a:cxnLst/>
              <a:rect l="l" t="t" r="r" b="b"/>
              <a:pathLst>
                <a:path w="4107815" h="735965">
                  <a:moveTo>
                    <a:pt x="4107522" y="0"/>
                  </a:moveTo>
                  <a:lnTo>
                    <a:pt x="0" y="0"/>
                  </a:lnTo>
                  <a:lnTo>
                    <a:pt x="0" y="510794"/>
                  </a:lnTo>
                  <a:lnTo>
                    <a:pt x="4570" y="556119"/>
                  </a:lnTo>
                  <a:lnTo>
                    <a:pt x="17677" y="598336"/>
                  </a:lnTo>
                  <a:lnTo>
                    <a:pt x="38416" y="636541"/>
                  </a:lnTo>
                  <a:lnTo>
                    <a:pt x="65882" y="669829"/>
                  </a:lnTo>
                  <a:lnTo>
                    <a:pt x="99172" y="697295"/>
                  </a:lnTo>
                  <a:lnTo>
                    <a:pt x="137379" y="718034"/>
                  </a:lnTo>
                  <a:lnTo>
                    <a:pt x="179600" y="731140"/>
                  </a:lnTo>
                  <a:lnTo>
                    <a:pt x="224929" y="735711"/>
                  </a:lnTo>
                  <a:lnTo>
                    <a:pt x="3882605" y="735711"/>
                  </a:lnTo>
                  <a:lnTo>
                    <a:pt x="3927931" y="731140"/>
                  </a:lnTo>
                  <a:lnTo>
                    <a:pt x="3970148" y="718034"/>
                  </a:lnTo>
                  <a:lnTo>
                    <a:pt x="4008353" y="697295"/>
                  </a:lnTo>
                  <a:lnTo>
                    <a:pt x="4041641" y="669829"/>
                  </a:lnTo>
                  <a:lnTo>
                    <a:pt x="4069107" y="636541"/>
                  </a:lnTo>
                  <a:lnTo>
                    <a:pt x="4089846" y="598336"/>
                  </a:lnTo>
                  <a:lnTo>
                    <a:pt x="4102952" y="556119"/>
                  </a:lnTo>
                  <a:lnTo>
                    <a:pt x="4107522" y="510794"/>
                  </a:lnTo>
                  <a:lnTo>
                    <a:pt x="4107522" y="0"/>
                  </a:lnTo>
                  <a:close/>
                </a:path>
              </a:pathLst>
            </a:custGeom>
            <a:solidFill>
              <a:srgbClr val="A61D18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</p:grp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0" cy="46689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937260">
              <a:lnSpc>
                <a:spcPct val="100000"/>
              </a:lnSpc>
              <a:spcBef>
                <a:spcPts val="120"/>
              </a:spcBef>
            </a:pPr>
            <a:r>
              <a:rPr spc="-12" dirty="0"/>
              <a:t>CADASTRAR</a:t>
            </a:r>
            <a:r>
              <a:rPr spc="-66" dirty="0"/>
              <a:t> </a:t>
            </a:r>
            <a:r>
              <a:rPr spc="-12" dirty="0"/>
              <a:t>VENDA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609600" y="4921606"/>
            <a:ext cx="10972800" cy="1937004"/>
            <a:chOff x="0" y="4101338"/>
            <a:chExt cx="9144000" cy="1614170"/>
          </a:xfrm>
        </p:grpSpPr>
        <p:sp>
          <p:nvSpPr>
            <p:cNvPr id="8" name="object 8"/>
            <p:cNvSpPr/>
            <p:nvPr/>
          </p:nvSpPr>
          <p:spPr>
            <a:xfrm>
              <a:off x="0" y="5445912"/>
              <a:ext cx="9144000" cy="269240"/>
            </a:xfrm>
            <a:custGeom>
              <a:avLst/>
              <a:gdLst/>
              <a:ahLst/>
              <a:cxnLst/>
              <a:rect l="l" t="t" r="r" b="b"/>
              <a:pathLst>
                <a:path w="9144000" h="269239">
                  <a:moveTo>
                    <a:pt x="9144000" y="0"/>
                  </a:moveTo>
                  <a:lnTo>
                    <a:pt x="0" y="0"/>
                  </a:lnTo>
                  <a:lnTo>
                    <a:pt x="0" y="269087"/>
                  </a:lnTo>
                  <a:lnTo>
                    <a:pt x="9144000" y="269087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A61D18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9" name="object 9"/>
            <p:cNvSpPr/>
            <p:nvPr/>
          </p:nvSpPr>
          <p:spPr>
            <a:xfrm>
              <a:off x="3952875" y="4298061"/>
              <a:ext cx="1009650" cy="112395"/>
            </a:xfrm>
            <a:custGeom>
              <a:avLst/>
              <a:gdLst/>
              <a:ahLst/>
              <a:cxnLst/>
              <a:rect l="l" t="t" r="r" b="b"/>
              <a:pathLst>
                <a:path w="1009650" h="112395">
                  <a:moveTo>
                    <a:pt x="0" y="13334"/>
                  </a:moveTo>
                  <a:lnTo>
                    <a:pt x="0" y="5968"/>
                  </a:lnTo>
                  <a:lnTo>
                    <a:pt x="5969" y="0"/>
                  </a:lnTo>
                  <a:lnTo>
                    <a:pt x="13335" y="0"/>
                  </a:lnTo>
                  <a:lnTo>
                    <a:pt x="996314" y="0"/>
                  </a:lnTo>
                  <a:lnTo>
                    <a:pt x="1003680" y="0"/>
                  </a:lnTo>
                  <a:lnTo>
                    <a:pt x="1009650" y="5968"/>
                  </a:lnTo>
                  <a:lnTo>
                    <a:pt x="1009650" y="13334"/>
                  </a:lnTo>
                  <a:lnTo>
                    <a:pt x="1009650" y="98678"/>
                  </a:lnTo>
                  <a:lnTo>
                    <a:pt x="1009650" y="106044"/>
                  </a:lnTo>
                  <a:lnTo>
                    <a:pt x="1003680" y="112013"/>
                  </a:lnTo>
                  <a:lnTo>
                    <a:pt x="996314" y="112013"/>
                  </a:lnTo>
                  <a:lnTo>
                    <a:pt x="13335" y="112013"/>
                  </a:lnTo>
                  <a:lnTo>
                    <a:pt x="5969" y="112013"/>
                  </a:lnTo>
                  <a:lnTo>
                    <a:pt x="0" y="106044"/>
                  </a:lnTo>
                  <a:lnTo>
                    <a:pt x="0" y="98678"/>
                  </a:lnTo>
                  <a:lnTo>
                    <a:pt x="0" y="13334"/>
                  </a:lnTo>
                  <a:close/>
                </a:path>
              </a:pathLst>
            </a:custGeom>
            <a:ln w="12699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65626" y="4101338"/>
              <a:ext cx="193548" cy="19354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929126" y="4435475"/>
              <a:ext cx="2054225" cy="112395"/>
            </a:xfrm>
            <a:custGeom>
              <a:avLst/>
              <a:gdLst/>
              <a:ahLst/>
              <a:cxnLst/>
              <a:rect l="l" t="t" r="r" b="b"/>
              <a:pathLst>
                <a:path w="2054225" h="112395">
                  <a:moveTo>
                    <a:pt x="0" y="13284"/>
                  </a:moveTo>
                  <a:lnTo>
                    <a:pt x="0" y="5968"/>
                  </a:lnTo>
                  <a:lnTo>
                    <a:pt x="5969" y="0"/>
                  </a:lnTo>
                  <a:lnTo>
                    <a:pt x="13335" y="0"/>
                  </a:lnTo>
                  <a:lnTo>
                    <a:pt x="2040636" y="0"/>
                  </a:lnTo>
                  <a:lnTo>
                    <a:pt x="2048002" y="0"/>
                  </a:lnTo>
                  <a:lnTo>
                    <a:pt x="2053971" y="5968"/>
                  </a:lnTo>
                  <a:lnTo>
                    <a:pt x="2053971" y="13284"/>
                  </a:lnTo>
                  <a:lnTo>
                    <a:pt x="2053971" y="98704"/>
                  </a:lnTo>
                  <a:lnTo>
                    <a:pt x="2053971" y="106057"/>
                  </a:lnTo>
                  <a:lnTo>
                    <a:pt x="2048002" y="112013"/>
                  </a:lnTo>
                  <a:lnTo>
                    <a:pt x="2040636" y="112013"/>
                  </a:lnTo>
                  <a:lnTo>
                    <a:pt x="13335" y="112013"/>
                  </a:lnTo>
                  <a:lnTo>
                    <a:pt x="5969" y="112013"/>
                  </a:lnTo>
                  <a:lnTo>
                    <a:pt x="0" y="106057"/>
                  </a:lnTo>
                  <a:lnTo>
                    <a:pt x="0" y="98704"/>
                  </a:lnTo>
                  <a:lnTo>
                    <a:pt x="0" y="13284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86322" y="4324604"/>
              <a:ext cx="193548" cy="193535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7741006" y="5200497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08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025286" y="5445937"/>
            <a:ext cx="421996" cy="232303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6092800" y="5456895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08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465368" y="3854806"/>
            <a:ext cx="2154174" cy="611124"/>
            <a:chOff x="4046473" y="3212338"/>
            <a:chExt cx="1795145" cy="509270"/>
          </a:xfrm>
        </p:grpSpPr>
        <p:sp>
          <p:nvSpPr>
            <p:cNvPr id="17" name="object 17"/>
            <p:cNvSpPr/>
            <p:nvPr/>
          </p:nvSpPr>
          <p:spPr>
            <a:xfrm>
              <a:off x="4052823" y="3309239"/>
              <a:ext cx="1692275" cy="405765"/>
            </a:xfrm>
            <a:custGeom>
              <a:avLst/>
              <a:gdLst/>
              <a:ahLst/>
              <a:cxnLst/>
              <a:rect l="l" t="t" r="r" b="b"/>
              <a:pathLst>
                <a:path w="1692275" h="405764">
                  <a:moveTo>
                    <a:pt x="0" y="48133"/>
                  </a:moveTo>
                  <a:lnTo>
                    <a:pt x="3790" y="29360"/>
                  </a:lnTo>
                  <a:lnTo>
                    <a:pt x="14128" y="14065"/>
                  </a:lnTo>
                  <a:lnTo>
                    <a:pt x="29467" y="3770"/>
                  </a:lnTo>
                  <a:lnTo>
                    <a:pt x="48260" y="0"/>
                  </a:lnTo>
                  <a:lnTo>
                    <a:pt x="1643634" y="0"/>
                  </a:lnTo>
                  <a:lnTo>
                    <a:pt x="1662426" y="3770"/>
                  </a:lnTo>
                  <a:lnTo>
                    <a:pt x="1677765" y="14065"/>
                  </a:lnTo>
                  <a:lnTo>
                    <a:pt x="1688103" y="29360"/>
                  </a:lnTo>
                  <a:lnTo>
                    <a:pt x="1691893" y="48133"/>
                  </a:lnTo>
                  <a:lnTo>
                    <a:pt x="1691893" y="357631"/>
                  </a:lnTo>
                  <a:lnTo>
                    <a:pt x="1688103" y="376404"/>
                  </a:lnTo>
                  <a:lnTo>
                    <a:pt x="1677765" y="391699"/>
                  </a:lnTo>
                  <a:lnTo>
                    <a:pt x="1662426" y="401994"/>
                  </a:lnTo>
                  <a:lnTo>
                    <a:pt x="1643634" y="405765"/>
                  </a:lnTo>
                  <a:lnTo>
                    <a:pt x="48260" y="405765"/>
                  </a:lnTo>
                  <a:lnTo>
                    <a:pt x="29467" y="401994"/>
                  </a:lnTo>
                  <a:lnTo>
                    <a:pt x="14128" y="391699"/>
                  </a:lnTo>
                  <a:lnTo>
                    <a:pt x="3790" y="376404"/>
                  </a:lnTo>
                  <a:lnTo>
                    <a:pt x="0" y="357631"/>
                  </a:lnTo>
                  <a:lnTo>
                    <a:pt x="0" y="48133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47943" y="3212338"/>
              <a:ext cx="193547" cy="193675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7454951" y="3865473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080">
              <a:latin typeface="Calibri"/>
              <a:cs typeface="Calibri"/>
            </a:endParaRPr>
          </a:p>
        </p:txBody>
      </p:sp>
      <p:pic>
        <p:nvPicPr>
          <p:cNvPr id="20" name="object 2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662270" y="4439717"/>
            <a:ext cx="421996" cy="232258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5315560" y="4450019"/>
            <a:ext cx="514350" cy="6678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6096" algn="r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1080">
              <a:latin typeface="Calibri"/>
              <a:cs typeface="Calibri"/>
            </a:endParaRPr>
          </a:p>
          <a:p>
            <a:pPr>
              <a:spcBef>
                <a:spcPts val="1182"/>
              </a:spcBef>
            </a:pPr>
            <a:endParaRPr sz="1080">
              <a:latin typeface="Calibri"/>
              <a:cs typeface="Calibri"/>
            </a:endParaRPr>
          </a:p>
          <a:p>
            <a:pPr marL="15240"/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08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0834267" y="502768"/>
            <a:ext cx="358140" cy="477012"/>
          </a:xfrm>
          <a:custGeom>
            <a:avLst/>
            <a:gdLst/>
            <a:ahLst/>
            <a:cxnLst/>
            <a:rect l="l" t="t" r="r" b="b"/>
            <a:pathLst>
              <a:path w="298450" h="397509">
                <a:moveTo>
                  <a:pt x="248539" y="0"/>
                </a:moveTo>
                <a:lnTo>
                  <a:pt x="49657" y="0"/>
                </a:lnTo>
                <a:lnTo>
                  <a:pt x="30325" y="3903"/>
                </a:lnTo>
                <a:lnTo>
                  <a:pt x="14541" y="14557"/>
                </a:lnTo>
                <a:lnTo>
                  <a:pt x="3901" y="30378"/>
                </a:lnTo>
                <a:lnTo>
                  <a:pt x="0" y="49784"/>
                </a:lnTo>
                <a:lnTo>
                  <a:pt x="0" y="347472"/>
                </a:lnTo>
                <a:lnTo>
                  <a:pt x="3901" y="366803"/>
                </a:lnTo>
                <a:lnTo>
                  <a:pt x="14541" y="382587"/>
                </a:lnTo>
                <a:lnTo>
                  <a:pt x="30325" y="393227"/>
                </a:lnTo>
                <a:lnTo>
                  <a:pt x="49657" y="397128"/>
                </a:lnTo>
                <a:lnTo>
                  <a:pt x="248539" y="397128"/>
                </a:lnTo>
                <a:lnTo>
                  <a:pt x="267870" y="393227"/>
                </a:lnTo>
                <a:lnTo>
                  <a:pt x="283654" y="382587"/>
                </a:lnTo>
                <a:lnTo>
                  <a:pt x="294294" y="366803"/>
                </a:lnTo>
                <a:lnTo>
                  <a:pt x="298196" y="347472"/>
                </a:lnTo>
                <a:lnTo>
                  <a:pt x="298196" y="49784"/>
                </a:lnTo>
                <a:lnTo>
                  <a:pt x="294294" y="30378"/>
                </a:lnTo>
                <a:lnTo>
                  <a:pt x="283654" y="14557"/>
                </a:lnTo>
                <a:lnTo>
                  <a:pt x="267870" y="3903"/>
                </a:lnTo>
                <a:lnTo>
                  <a:pt x="24853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23" name="object 23"/>
          <p:cNvSpPr txBox="1"/>
          <p:nvPr/>
        </p:nvSpPr>
        <p:spPr>
          <a:xfrm>
            <a:off x="978409" y="697229"/>
            <a:ext cx="10130790" cy="1116972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R="6096" algn="r">
              <a:spcBef>
                <a:spcPts val="114"/>
              </a:spcBef>
            </a:pP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23</a:t>
            </a:r>
            <a:endParaRPr sz="1200">
              <a:latin typeface="Calibri"/>
              <a:cs typeface="Calibri"/>
            </a:endParaRPr>
          </a:p>
          <a:p>
            <a:pPr>
              <a:spcBef>
                <a:spcPts val="78"/>
              </a:spcBef>
            </a:pPr>
            <a:endParaRPr sz="1200">
              <a:latin typeface="Calibri"/>
              <a:cs typeface="Calibri"/>
            </a:endParaRPr>
          </a:p>
          <a:p>
            <a:pPr marL="15240" marR="374142" indent="130302">
              <a:buClr>
                <a:srgbClr val="C00000"/>
              </a:buClr>
              <a:buFont typeface="Calibri Light"/>
              <a:buChar char="•"/>
              <a:tabLst>
                <a:tab pos="145542" algn="l"/>
              </a:tabLst>
            </a:pPr>
            <a:r>
              <a:rPr sz="1560" dirty="0">
                <a:latin typeface="Corbel"/>
                <a:cs typeface="Corbel"/>
              </a:rPr>
              <a:t>Após</a:t>
            </a:r>
            <a:r>
              <a:rPr sz="1560" spc="-4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um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novo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número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gerado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pelo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sistema,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você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deverá</a:t>
            </a:r>
            <a:r>
              <a:rPr sz="1560" spc="-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informar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os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campos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“</a:t>
            </a:r>
            <a:r>
              <a:rPr sz="1560" b="1" dirty="0">
                <a:latin typeface="Corbel"/>
                <a:cs typeface="Corbel"/>
              </a:rPr>
              <a:t>Publicar</a:t>
            </a:r>
            <a:r>
              <a:rPr sz="1560" dirty="0">
                <a:latin typeface="Corbel"/>
                <a:cs typeface="Corbel"/>
              </a:rPr>
              <a:t>”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e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“</a:t>
            </a:r>
            <a:r>
              <a:rPr sz="1560" b="1" dirty="0">
                <a:latin typeface="Corbel"/>
                <a:cs typeface="Corbel"/>
              </a:rPr>
              <a:t>Nome</a:t>
            </a:r>
            <a:r>
              <a:rPr sz="1560" b="1" spc="-36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para</a:t>
            </a:r>
            <a:r>
              <a:rPr sz="1560" b="1" spc="-18" dirty="0">
                <a:latin typeface="Corbel"/>
                <a:cs typeface="Corbel"/>
              </a:rPr>
              <a:t> </a:t>
            </a:r>
            <a:r>
              <a:rPr sz="1560" b="1" spc="-12" dirty="0">
                <a:latin typeface="Corbel"/>
                <a:cs typeface="Corbel"/>
              </a:rPr>
              <a:t>Publicação</a:t>
            </a:r>
            <a:r>
              <a:rPr sz="1560" spc="-12" dirty="0">
                <a:latin typeface="Corbel"/>
                <a:cs typeface="Corbel"/>
              </a:rPr>
              <a:t>”,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spc="-60" dirty="0">
                <a:latin typeface="Corbel"/>
                <a:cs typeface="Corbel"/>
              </a:rPr>
              <a:t>e </a:t>
            </a:r>
            <a:r>
              <a:rPr sz="1560" dirty="0">
                <a:latin typeface="Corbel"/>
                <a:cs typeface="Corbel"/>
              </a:rPr>
              <a:t>clicar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no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botão</a:t>
            </a:r>
            <a:r>
              <a:rPr sz="1560" spc="-60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“</a:t>
            </a:r>
            <a:r>
              <a:rPr sz="1560" b="1" spc="-12" dirty="0">
                <a:latin typeface="Corbel"/>
                <a:cs typeface="Corbel"/>
              </a:rPr>
              <a:t>OK</a:t>
            </a:r>
            <a:r>
              <a:rPr sz="1560" spc="-12" dirty="0">
                <a:latin typeface="Corbel"/>
                <a:cs typeface="Corbel"/>
              </a:rPr>
              <a:t>”.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Por</a:t>
            </a:r>
            <a:r>
              <a:rPr sz="1560" spc="-4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último,</a:t>
            </a:r>
            <a:r>
              <a:rPr sz="1560" spc="-5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é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preciso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marcar</a:t>
            </a:r>
            <a:r>
              <a:rPr sz="1560" spc="-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a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opção</a:t>
            </a:r>
            <a:r>
              <a:rPr sz="1560" spc="-5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“</a:t>
            </a:r>
            <a:r>
              <a:rPr sz="1560" b="1" dirty="0">
                <a:latin typeface="Corbel"/>
                <a:cs typeface="Corbel"/>
              </a:rPr>
              <a:t>Foi</a:t>
            </a:r>
            <a:r>
              <a:rPr sz="1560" b="1" spc="-36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informado</a:t>
            </a:r>
            <a:r>
              <a:rPr sz="1560" b="1" spc="-24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o</a:t>
            </a:r>
            <a:r>
              <a:rPr sz="1560" b="1" spc="-42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número</a:t>
            </a:r>
            <a:r>
              <a:rPr sz="1560" b="1" spc="-24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telefônico</a:t>
            </a:r>
            <a:r>
              <a:rPr sz="1560" b="1" spc="-18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reservado</a:t>
            </a:r>
            <a:r>
              <a:rPr sz="1560" b="1" spc="-42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para</a:t>
            </a:r>
            <a:r>
              <a:rPr sz="1560" b="1" spc="-42" dirty="0">
                <a:latin typeface="Corbel"/>
                <a:cs typeface="Corbel"/>
              </a:rPr>
              <a:t> </a:t>
            </a:r>
            <a:r>
              <a:rPr sz="1560" b="1" spc="-60" dirty="0">
                <a:latin typeface="Corbel"/>
                <a:cs typeface="Corbel"/>
              </a:rPr>
              <a:t>o </a:t>
            </a:r>
            <a:r>
              <a:rPr sz="1560" b="1" dirty="0">
                <a:latin typeface="Corbel"/>
                <a:cs typeface="Corbel"/>
              </a:rPr>
              <a:t>Assinante</a:t>
            </a:r>
            <a:r>
              <a:rPr sz="1560" dirty="0">
                <a:latin typeface="Corbel"/>
                <a:cs typeface="Corbel"/>
              </a:rPr>
              <a:t>”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e</a:t>
            </a:r>
            <a:r>
              <a:rPr sz="1560" spc="-12" dirty="0">
                <a:latin typeface="Corbel"/>
                <a:cs typeface="Corbel"/>
              </a:rPr>
              <a:t> novamente </a:t>
            </a:r>
            <a:r>
              <a:rPr sz="1560" dirty="0">
                <a:latin typeface="Corbel"/>
                <a:cs typeface="Corbel"/>
              </a:rPr>
              <a:t>clicar</a:t>
            </a:r>
            <a:r>
              <a:rPr sz="1560" spc="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no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botão</a:t>
            </a:r>
            <a:r>
              <a:rPr sz="1560" spc="-24" dirty="0">
                <a:latin typeface="Corbel"/>
                <a:cs typeface="Corbel"/>
              </a:rPr>
              <a:t> “</a:t>
            </a:r>
            <a:r>
              <a:rPr sz="1560" b="1" spc="-24" dirty="0">
                <a:latin typeface="Corbel"/>
                <a:cs typeface="Corbel"/>
              </a:rPr>
              <a:t>OK</a:t>
            </a:r>
            <a:r>
              <a:rPr sz="1560" spc="-24" dirty="0">
                <a:latin typeface="Corbel"/>
                <a:cs typeface="Corbel"/>
              </a:rPr>
              <a:t>”.</a:t>
            </a:r>
            <a:endParaRPr sz="1560">
              <a:latin typeface="Corbel"/>
              <a:cs typeface="Corbe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10717682" y="92353"/>
            <a:ext cx="589788" cy="589788"/>
            <a:chOff x="8423402" y="76961"/>
            <a:chExt cx="491490" cy="491490"/>
          </a:xfrm>
        </p:grpSpPr>
        <p:sp>
          <p:nvSpPr>
            <p:cNvPr id="25" name="object 25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239141" y="0"/>
                  </a:moveTo>
                  <a:lnTo>
                    <a:pt x="190944" y="4863"/>
                  </a:lnTo>
                  <a:lnTo>
                    <a:pt x="146053" y="18811"/>
                  </a:lnTo>
                  <a:lnTo>
                    <a:pt x="105432" y="40880"/>
                  </a:lnTo>
                  <a:lnTo>
                    <a:pt x="70040" y="70103"/>
                  </a:lnTo>
                  <a:lnTo>
                    <a:pt x="40839" y="105519"/>
                  </a:lnTo>
                  <a:lnTo>
                    <a:pt x="18792" y="146161"/>
                  </a:lnTo>
                  <a:lnTo>
                    <a:pt x="4858" y="191065"/>
                  </a:lnTo>
                  <a:lnTo>
                    <a:pt x="0" y="239267"/>
                  </a:lnTo>
                  <a:lnTo>
                    <a:pt x="4858" y="287470"/>
                  </a:lnTo>
                  <a:lnTo>
                    <a:pt x="18792" y="332374"/>
                  </a:lnTo>
                  <a:lnTo>
                    <a:pt x="40839" y="373016"/>
                  </a:lnTo>
                  <a:lnTo>
                    <a:pt x="70040" y="408432"/>
                  </a:lnTo>
                  <a:lnTo>
                    <a:pt x="105432" y="437655"/>
                  </a:lnTo>
                  <a:lnTo>
                    <a:pt x="146053" y="459724"/>
                  </a:lnTo>
                  <a:lnTo>
                    <a:pt x="190944" y="473672"/>
                  </a:lnTo>
                  <a:lnTo>
                    <a:pt x="239141" y="478536"/>
                  </a:lnTo>
                  <a:lnTo>
                    <a:pt x="287379" y="473672"/>
                  </a:lnTo>
                  <a:lnTo>
                    <a:pt x="332301" y="459724"/>
                  </a:lnTo>
                  <a:lnTo>
                    <a:pt x="372945" y="437655"/>
                  </a:lnTo>
                  <a:lnTo>
                    <a:pt x="408352" y="408432"/>
                  </a:lnTo>
                  <a:lnTo>
                    <a:pt x="437562" y="373016"/>
                  </a:lnTo>
                  <a:lnTo>
                    <a:pt x="459614" y="332374"/>
                  </a:lnTo>
                  <a:lnTo>
                    <a:pt x="473550" y="287470"/>
                  </a:lnTo>
                  <a:lnTo>
                    <a:pt x="478408" y="239267"/>
                  </a:lnTo>
                  <a:lnTo>
                    <a:pt x="473550" y="191065"/>
                  </a:lnTo>
                  <a:lnTo>
                    <a:pt x="459614" y="146161"/>
                  </a:lnTo>
                  <a:lnTo>
                    <a:pt x="437562" y="105519"/>
                  </a:lnTo>
                  <a:lnTo>
                    <a:pt x="408352" y="70103"/>
                  </a:lnTo>
                  <a:lnTo>
                    <a:pt x="372945" y="40880"/>
                  </a:lnTo>
                  <a:lnTo>
                    <a:pt x="332301" y="18811"/>
                  </a:lnTo>
                  <a:lnTo>
                    <a:pt x="287379" y="4863"/>
                  </a:lnTo>
                  <a:lnTo>
                    <a:pt x="239141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26" name="object 26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0" y="239267"/>
                  </a:moveTo>
                  <a:lnTo>
                    <a:pt x="4858" y="191065"/>
                  </a:lnTo>
                  <a:lnTo>
                    <a:pt x="18792" y="146161"/>
                  </a:lnTo>
                  <a:lnTo>
                    <a:pt x="40839" y="105519"/>
                  </a:lnTo>
                  <a:lnTo>
                    <a:pt x="70040" y="70103"/>
                  </a:lnTo>
                  <a:lnTo>
                    <a:pt x="105432" y="40880"/>
                  </a:lnTo>
                  <a:lnTo>
                    <a:pt x="146053" y="18811"/>
                  </a:lnTo>
                  <a:lnTo>
                    <a:pt x="190944" y="4863"/>
                  </a:lnTo>
                  <a:lnTo>
                    <a:pt x="239141" y="0"/>
                  </a:lnTo>
                  <a:lnTo>
                    <a:pt x="287379" y="4863"/>
                  </a:lnTo>
                  <a:lnTo>
                    <a:pt x="332301" y="18811"/>
                  </a:lnTo>
                  <a:lnTo>
                    <a:pt x="372945" y="40880"/>
                  </a:lnTo>
                  <a:lnTo>
                    <a:pt x="408352" y="70103"/>
                  </a:lnTo>
                  <a:lnTo>
                    <a:pt x="437562" y="105519"/>
                  </a:lnTo>
                  <a:lnTo>
                    <a:pt x="459614" y="146161"/>
                  </a:lnTo>
                  <a:lnTo>
                    <a:pt x="473550" y="191065"/>
                  </a:lnTo>
                  <a:lnTo>
                    <a:pt x="478408" y="239267"/>
                  </a:lnTo>
                  <a:lnTo>
                    <a:pt x="473550" y="287470"/>
                  </a:lnTo>
                  <a:lnTo>
                    <a:pt x="459614" y="332374"/>
                  </a:lnTo>
                  <a:lnTo>
                    <a:pt x="437562" y="373016"/>
                  </a:lnTo>
                  <a:lnTo>
                    <a:pt x="408352" y="408432"/>
                  </a:lnTo>
                  <a:lnTo>
                    <a:pt x="372945" y="437655"/>
                  </a:lnTo>
                  <a:lnTo>
                    <a:pt x="332301" y="459724"/>
                  </a:lnTo>
                  <a:lnTo>
                    <a:pt x="287379" y="473672"/>
                  </a:lnTo>
                  <a:lnTo>
                    <a:pt x="239141" y="478536"/>
                  </a:lnTo>
                  <a:lnTo>
                    <a:pt x="190944" y="473672"/>
                  </a:lnTo>
                  <a:lnTo>
                    <a:pt x="146053" y="459724"/>
                  </a:lnTo>
                  <a:lnTo>
                    <a:pt x="105432" y="437655"/>
                  </a:lnTo>
                  <a:lnTo>
                    <a:pt x="70040" y="408432"/>
                  </a:lnTo>
                  <a:lnTo>
                    <a:pt x="40839" y="373016"/>
                  </a:lnTo>
                  <a:lnTo>
                    <a:pt x="18792" y="332374"/>
                  </a:lnTo>
                  <a:lnTo>
                    <a:pt x="4858" y="287470"/>
                  </a:lnTo>
                  <a:lnTo>
                    <a:pt x="0" y="239267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567534" y="214070"/>
              <a:ext cx="224050" cy="192048"/>
            </a:xfrm>
            <a:prstGeom prst="rect">
              <a:avLst/>
            </a:prstGeom>
          </p:spPr>
        </p:pic>
      </p:grpSp>
      <p:sp>
        <p:nvSpPr>
          <p:cNvPr id="28" name="object 28"/>
          <p:cNvSpPr txBox="1">
            <a:spLocks noGrp="1"/>
          </p:cNvSpPr>
          <p:nvPr>
            <p:ph type="ftr" sz="quarter" idx="5"/>
          </p:nvPr>
        </p:nvSpPr>
        <p:spPr>
          <a:xfrm>
            <a:off x="609600" y="1"/>
            <a:ext cx="0" cy="8664680"/>
          </a:xfrm>
          <a:prstGeom prst="rect">
            <a:avLst/>
          </a:prstGeom>
        </p:spPr>
        <p:txBody>
          <a:bodyPr vert="horz" wrap="square" lIns="0" tIns="22098" rIns="0" bIns="0" rtlCol="0">
            <a:spAutoFit/>
          </a:bodyPr>
          <a:lstStyle/>
          <a:p>
            <a:pPr marL="15240">
              <a:spcBef>
                <a:spcPts val="174"/>
              </a:spcBef>
            </a:pPr>
            <a:r>
              <a:rPr b="0" spc="-48" dirty="0">
                <a:latin typeface="Lucida Sans Unicode"/>
                <a:cs typeface="Lucida Sans Unicode"/>
              </a:rPr>
              <a:t>ACEITE</a:t>
            </a:r>
            <a:r>
              <a:rPr b="0" spc="-66" dirty="0">
                <a:latin typeface="Lucida Sans Unicode"/>
                <a:cs typeface="Lucida Sans Unicode"/>
              </a:rPr>
              <a:t> </a:t>
            </a:r>
            <a:r>
              <a:rPr b="0" spc="-54" dirty="0">
                <a:latin typeface="Lucida Sans Unicode"/>
                <a:cs typeface="Lucida Sans Unicode"/>
              </a:rPr>
              <a:t>ELETRÔNICO</a:t>
            </a:r>
            <a:r>
              <a:rPr b="0" spc="-60" dirty="0">
                <a:latin typeface="Lucida Sans Unicode"/>
                <a:cs typeface="Lucida Sans Unicode"/>
              </a:rPr>
              <a:t> </a:t>
            </a:r>
            <a:r>
              <a:rPr b="0" dirty="0">
                <a:latin typeface="Lucida Sans Unicode"/>
                <a:cs typeface="Lucida Sans Unicode"/>
              </a:rPr>
              <a:t>|</a:t>
            </a:r>
            <a:r>
              <a:rPr b="0" spc="282" dirty="0">
                <a:latin typeface="Lucida Sans Unicode"/>
                <a:cs typeface="Lucida Sans Unicode"/>
              </a:rPr>
              <a:t> </a:t>
            </a:r>
            <a:r>
              <a:rPr spc="-30" dirty="0">
                <a:latin typeface="Arial"/>
                <a:cs typeface="Arial"/>
              </a:rPr>
              <a:t>MANUAL </a:t>
            </a:r>
            <a:r>
              <a:rPr spc="-48" dirty="0">
                <a:latin typeface="Arial"/>
                <a:cs typeface="Arial"/>
              </a:rPr>
              <a:t>PARA</a:t>
            </a:r>
            <a:r>
              <a:rPr spc="-30" dirty="0">
                <a:latin typeface="Arial"/>
                <a:cs typeface="Arial"/>
              </a:rPr>
              <a:t> </a:t>
            </a:r>
            <a:r>
              <a:rPr spc="-36" dirty="0">
                <a:latin typeface="Arial"/>
                <a:cs typeface="Arial"/>
              </a:rPr>
              <a:t>CADASTRAR </a:t>
            </a:r>
            <a:r>
              <a:rPr spc="-24" dirty="0">
                <a:latin typeface="Arial"/>
                <a:cs typeface="Arial"/>
              </a:rPr>
              <a:t>VENDA</a:t>
            </a:r>
            <a:r>
              <a:rPr spc="-36" dirty="0">
                <a:latin typeface="Arial"/>
                <a:cs typeface="Arial"/>
              </a:rPr>
              <a:t> RESIDENCIAL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9600" y="0"/>
            <a:ext cx="10972800" cy="5311140"/>
            <a:chOff x="0" y="0"/>
            <a:chExt cx="9144000" cy="4425950"/>
          </a:xfrm>
        </p:grpSpPr>
        <p:pic>
          <p:nvPicPr>
            <p:cNvPr id="3" name="object 3" descr="Interface gráfica do usuário, Texto, Aplicativo, Email  Descrição gerada automaticamente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3957" y="1402950"/>
              <a:ext cx="6776084" cy="302249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168059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49999" y="0"/>
              <a:ext cx="4107815" cy="735965"/>
            </a:xfrm>
            <a:custGeom>
              <a:avLst/>
              <a:gdLst/>
              <a:ahLst/>
              <a:cxnLst/>
              <a:rect l="l" t="t" r="r" b="b"/>
              <a:pathLst>
                <a:path w="4107815" h="735965">
                  <a:moveTo>
                    <a:pt x="4107522" y="0"/>
                  </a:moveTo>
                  <a:lnTo>
                    <a:pt x="0" y="0"/>
                  </a:lnTo>
                  <a:lnTo>
                    <a:pt x="0" y="510794"/>
                  </a:lnTo>
                  <a:lnTo>
                    <a:pt x="4570" y="556119"/>
                  </a:lnTo>
                  <a:lnTo>
                    <a:pt x="17677" y="598336"/>
                  </a:lnTo>
                  <a:lnTo>
                    <a:pt x="38416" y="636541"/>
                  </a:lnTo>
                  <a:lnTo>
                    <a:pt x="65882" y="669829"/>
                  </a:lnTo>
                  <a:lnTo>
                    <a:pt x="99172" y="697295"/>
                  </a:lnTo>
                  <a:lnTo>
                    <a:pt x="137379" y="718034"/>
                  </a:lnTo>
                  <a:lnTo>
                    <a:pt x="179600" y="731140"/>
                  </a:lnTo>
                  <a:lnTo>
                    <a:pt x="224929" y="735711"/>
                  </a:lnTo>
                  <a:lnTo>
                    <a:pt x="3882605" y="735711"/>
                  </a:lnTo>
                  <a:lnTo>
                    <a:pt x="3927931" y="731140"/>
                  </a:lnTo>
                  <a:lnTo>
                    <a:pt x="3970148" y="718034"/>
                  </a:lnTo>
                  <a:lnTo>
                    <a:pt x="4008353" y="697295"/>
                  </a:lnTo>
                  <a:lnTo>
                    <a:pt x="4041641" y="669829"/>
                  </a:lnTo>
                  <a:lnTo>
                    <a:pt x="4069107" y="636541"/>
                  </a:lnTo>
                  <a:lnTo>
                    <a:pt x="4089846" y="598336"/>
                  </a:lnTo>
                  <a:lnTo>
                    <a:pt x="4102952" y="556119"/>
                  </a:lnTo>
                  <a:lnTo>
                    <a:pt x="4107522" y="510794"/>
                  </a:lnTo>
                  <a:lnTo>
                    <a:pt x="4107522" y="0"/>
                  </a:lnTo>
                  <a:close/>
                </a:path>
              </a:pathLst>
            </a:custGeom>
            <a:solidFill>
              <a:srgbClr val="A61D18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</p:grp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0" cy="46689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937260">
              <a:lnSpc>
                <a:spcPct val="100000"/>
              </a:lnSpc>
              <a:spcBef>
                <a:spcPts val="120"/>
              </a:spcBef>
            </a:pPr>
            <a:r>
              <a:rPr spc="-12" dirty="0"/>
              <a:t>CADASTRAR</a:t>
            </a:r>
            <a:r>
              <a:rPr spc="-66" dirty="0"/>
              <a:t> </a:t>
            </a:r>
            <a:r>
              <a:rPr spc="-12" dirty="0"/>
              <a:t>VENDA</a:t>
            </a:r>
          </a:p>
        </p:txBody>
      </p:sp>
      <p:sp>
        <p:nvSpPr>
          <p:cNvPr id="7" name="object 7"/>
          <p:cNvSpPr/>
          <p:nvPr/>
        </p:nvSpPr>
        <p:spPr>
          <a:xfrm>
            <a:off x="609600" y="6535094"/>
            <a:ext cx="10972800" cy="323088"/>
          </a:xfrm>
          <a:custGeom>
            <a:avLst/>
            <a:gdLst/>
            <a:ahLst/>
            <a:cxnLst/>
            <a:rect l="l" t="t" r="r" b="b"/>
            <a:pathLst>
              <a:path w="9144000" h="269239">
                <a:moveTo>
                  <a:pt x="9144000" y="0"/>
                </a:moveTo>
                <a:lnTo>
                  <a:pt x="0" y="0"/>
                </a:lnTo>
                <a:lnTo>
                  <a:pt x="0" y="269087"/>
                </a:lnTo>
                <a:lnTo>
                  <a:pt x="9144000" y="269087"/>
                </a:lnTo>
                <a:lnTo>
                  <a:pt x="9144000" y="0"/>
                </a:lnTo>
                <a:close/>
              </a:path>
            </a:pathLst>
          </a:custGeom>
          <a:solidFill>
            <a:srgbClr val="A61D18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grpSp>
        <p:nvGrpSpPr>
          <p:cNvPr id="8" name="object 8"/>
          <p:cNvGrpSpPr/>
          <p:nvPr/>
        </p:nvGrpSpPr>
        <p:grpSpPr>
          <a:xfrm>
            <a:off x="1283420" y="1080562"/>
            <a:ext cx="9320784" cy="877062"/>
            <a:chOff x="561517" y="900468"/>
            <a:chExt cx="7767320" cy="730885"/>
          </a:xfrm>
        </p:grpSpPr>
        <p:sp>
          <p:nvSpPr>
            <p:cNvPr id="9" name="object 9"/>
            <p:cNvSpPr/>
            <p:nvPr/>
          </p:nvSpPr>
          <p:spPr>
            <a:xfrm>
              <a:off x="580567" y="919518"/>
              <a:ext cx="7729220" cy="692785"/>
            </a:xfrm>
            <a:custGeom>
              <a:avLst/>
              <a:gdLst/>
              <a:ahLst/>
              <a:cxnLst/>
              <a:rect l="l" t="t" r="r" b="b"/>
              <a:pathLst>
                <a:path w="7729220" h="692785">
                  <a:moveTo>
                    <a:pt x="7728839" y="0"/>
                  </a:moveTo>
                  <a:lnTo>
                    <a:pt x="0" y="0"/>
                  </a:lnTo>
                  <a:lnTo>
                    <a:pt x="0" y="692492"/>
                  </a:lnTo>
                  <a:lnTo>
                    <a:pt x="7728839" y="692492"/>
                  </a:lnTo>
                  <a:lnTo>
                    <a:pt x="77288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10" name="object 10"/>
            <p:cNvSpPr/>
            <p:nvPr/>
          </p:nvSpPr>
          <p:spPr>
            <a:xfrm>
              <a:off x="580567" y="919518"/>
              <a:ext cx="7729220" cy="692785"/>
            </a:xfrm>
            <a:custGeom>
              <a:avLst/>
              <a:gdLst/>
              <a:ahLst/>
              <a:cxnLst/>
              <a:rect l="l" t="t" r="r" b="b"/>
              <a:pathLst>
                <a:path w="7729220" h="692785">
                  <a:moveTo>
                    <a:pt x="0" y="692492"/>
                  </a:moveTo>
                  <a:lnTo>
                    <a:pt x="7728839" y="692492"/>
                  </a:lnTo>
                  <a:lnTo>
                    <a:pt x="7728839" y="0"/>
                  </a:lnTo>
                  <a:lnTo>
                    <a:pt x="0" y="0"/>
                  </a:lnTo>
                  <a:lnTo>
                    <a:pt x="0" y="692492"/>
                  </a:lnTo>
                  <a:close/>
                </a:path>
              </a:pathLst>
            </a:custGeom>
            <a:ln w="38100">
              <a:solidFill>
                <a:srgbClr val="A61D18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400860" y="1130654"/>
            <a:ext cx="8862060" cy="494751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 marR="6096">
              <a:spcBef>
                <a:spcPts val="114"/>
              </a:spcBef>
            </a:pPr>
            <a:r>
              <a:rPr sz="1560" dirty="0">
                <a:latin typeface="Corbel"/>
                <a:cs typeface="Corbel"/>
              </a:rPr>
              <a:t>Para</a:t>
            </a:r>
            <a:r>
              <a:rPr sz="1560" spc="-5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as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vendas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com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pendência</a:t>
            </a:r>
            <a:r>
              <a:rPr sz="1560" spc="6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N2</a:t>
            </a:r>
            <a:r>
              <a:rPr sz="1560" dirty="0">
                <a:latin typeface="Corbel"/>
                <a:cs typeface="Corbel"/>
              </a:rPr>
              <a:t>,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será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necessário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abrir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um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chamado</a:t>
            </a:r>
            <a:r>
              <a:rPr sz="1560" spc="-1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através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do</a:t>
            </a:r>
            <a:r>
              <a:rPr sz="1560" spc="-72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Conexão.</a:t>
            </a:r>
            <a:r>
              <a:rPr sz="1560" spc="-9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Antes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da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abertura </a:t>
            </a:r>
            <a:r>
              <a:rPr sz="1560" dirty="0">
                <a:latin typeface="Corbel"/>
                <a:cs typeface="Corbel"/>
              </a:rPr>
              <a:t>do</a:t>
            </a:r>
            <a:r>
              <a:rPr sz="1560" spc="-6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chamado,</a:t>
            </a:r>
            <a:r>
              <a:rPr sz="1560" spc="-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cliente</a:t>
            </a:r>
            <a:r>
              <a:rPr sz="1560" spc="-1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precisa</a:t>
            </a:r>
            <a:r>
              <a:rPr sz="1560" spc="-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realizar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</a:t>
            </a:r>
            <a:r>
              <a:rPr sz="1560" spc="-78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Aceite.</a:t>
            </a:r>
            <a:r>
              <a:rPr sz="1560" spc="-6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Caso</a:t>
            </a:r>
            <a:r>
              <a:rPr sz="1560" spc="-4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processo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não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seja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realizado,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</a:t>
            </a:r>
            <a:r>
              <a:rPr sz="1560" spc="18" dirty="0">
                <a:latin typeface="Corbel"/>
                <a:cs typeface="Corbel"/>
              </a:rPr>
              <a:t> </a:t>
            </a:r>
            <a:r>
              <a:rPr sz="1560" b="1" spc="-12" dirty="0">
                <a:latin typeface="Corbel"/>
                <a:cs typeface="Corbel"/>
              </a:rPr>
              <a:t>BKO </a:t>
            </a:r>
            <a:r>
              <a:rPr sz="1560" dirty="0">
                <a:latin typeface="Corbel"/>
                <a:cs typeface="Corbel"/>
              </a:rPr>
              <a:t>irá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cancelar</a:t>
            </a:r>
            <a:r>
              <a:rPr sz="1560" spc="12" dirty="0">
                <a:latin typeface="Corbel"/>
                <a:cs typeface="Corbel"/>
              </a:rPr>
              <a:t> </a:t>
            </a:r>
            <a:r>
              <a:rPr sz="1560" spc="-60" dirty="0">
                <a:latin typeface="Corbel"/>
                <a:cs typeface="Corbel"/>
              </a:rPr>
              <a:t>a</a:t>
            </a:r>
            <a:endParaRPr sz="1560">
              <a:latin typeface="Corbel"/>
              <a:cs typeface="Corbe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00860" y="1606144"/>
            <a:ext cx="1594866" cy="254685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1560" dirty="0">
                <a:latin typeface="Corbel"/>
                <a:cs typeface="Corbel"/>
              </a:rPr>
              <a:t>proposta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de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venda.</a:t>
            </a:r>
            <a:endParaRPr sz="1560">
              <a:latin typeface="Corbel"/>
              <a:cs typeface="Corbe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53093" y="5556016"/>
            <a:ext cx="5862828" cy="734817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 marR="6096" indent="130302">
              <a:spcBef>
                <a:spcPts val="114"/>
              </a:spcBef>
              <a:buClr>
                <a:srgbClr val="C00000"/>
              </a:buClr>
              <a:buFont typeface="Calibri Light"/>
              <a:buChar char="•"/>
              <a:tabLst>
                <a:tab pos="145542" algn="l"/>
              </a:tabLst>
            </a:pPr>
            <a:r>
              <a:rPr sz="1560" dirty="0">
                <a:latin typeface="Corbel"/>
                <a:cs typeface="Corbel"/>
              </a:rPr>
              <a:t>Antes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da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abertura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do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chamado,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você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deverá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marcar</a:t>
            </a:r>
            <a:r>
              <a:rPr sz="1560" spc="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a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opção</a:t>
            </a:r>
            <a:r>
              <a:rPr sz="1560" spc="-6" dirty="0">
                <a:latin typeface="Corbel"/>
                <a:cs typeface="Corbel"/>
              </a:rPr>
              <a:t> </a:t>
            </a:r>
            <a:r>
              <a:rPr sz="1560" b="1" spc="-12" dirty="0">
                <a:latin typeface="Corbel"/>
                <a:cs typeface="Corbel"/>
              </a:rPr>
              <a:t>“Aceite Eletrônico” </a:t>
            </a:r>
            <a:r>
              <a:rPr sz="1560" dirty="0">
                <a:latin typeface="Corbel"/>
                <a:cs typeface="Corbel"/>
              </a:rPr>
              <a:t>no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campo Meios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de</a:t>
            </a:r>
            <a:r>
              <a:rPr sz="1560" spc="-66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Assinatura,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marcar</a:t>
            </a:r>
            <a:r>
              <a:rPr sz="1560" spc="1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a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opção</a:t>
            </a:r>
            <a:r>
              <a:rPr sz="1560" spc="-6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“</a:t>
            </a:r>
            <a:r>
              <a:rPr sz="1560" b="1" spc="-12" dirty="0">
                <a:latin typeface="Corbel"/>
                <a:cs typeface="Corbel"/>
              </a:rPr>
              <a:t>E-</a:t>
            </a:r>
            <a:r>
              <a:rPr sz="1560" b="1" dirty="0">
                <a:latin typeface="Corbel"/>
                <a:cs typeface="Corbel"/>
              </a:rPr>
              <a:t>mail</a:t>
            </a:r>
            <a:r>
              <a:rPr sz="1560" dirty="0">
                <a:latin typeface="Corbel"/>
                <a:cs typeface="Corbel"/>
              </a:rPr>
              <a:t>” </a:t>
            </a:r>
            <a:r>
              <a:rPr sz="1560" spc="-30" dirty="0">
                <a:latin typeface="Corbel"/>
                <a:cs typeface="Corbel"/>
              </a:rPr>
              <a:t>no </a:t>
            </a:r>
            <a:r>
              <a:rPr sz="1560" dirty="0">
                <a:latin typeface="Corbel"/>
                <a:cs typeface="Corbel"/>
              </a:rPr>
              <a:t>campo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Meios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de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Envio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e,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por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último,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clicar</a:t>
            </a:r>
            <a:r>
              <a:rPr sz="1560" spc="-1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no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botão</a:t>
            </a:r>
            <a:r>
              <a:rPr sz="1560" spc="-12" dirty="0">
                <a:latin typeface="Corbel"/>
                <a:cs typeface="Corbel"/>
              </a:rPr>
              <a:t> </a:t>
            </a:r>
            <a:r>
              <a:rPr sz="1560" b="1" spc="-12" dirty="0">
                <a:latin typeface="Corbel"/>
                <a:cs typeface="Corbel"/>
              </a:rPr>
              <a:t>“Enviar”</a:t>
            </a:r>
            <a:r>
              <a:rPr sz="1560" spc="-12" dirty="0">
                <a:latin typeface="Corbel"/>
                <a:cs typeface="Corbel"/>
              </a:rPr>
              <a:t>.</a:t>
            </a:r>
            <a:endParaRPr sz="1560">
              <a:latin typeface="Corbel"/>
              <a:cs typeface="Corbe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419600" y="4166158"/>
            <a:ext cx="1684020" cy="887730"/>
            <a:chOff x="3175000" y="3471798"/>
            <a:chExt cx="1403350" cy="739775"/>
          </a:xfrm>
        </p:grpSpPr>
        <p:sp>
          <p:nvSpPr>
            <p:cNvPr id="15" name="object 15"/>
            <p:cNvSpPr/>
            <p:nvPr/>
          </p:nvSpPr>
          <p:spPr>
            <a:xfrm>
              <a:off x="3181350" y="3594988"/>
              <a:ext cx="1352550" cy="180975"/>
            </a:xfrm>
            <a:custGeom>
              <a:avLst/>
              <a:gdLst/>
              <a:ahLst/>
              <a:cxnLst/>
              <a:rect l="l" t="t" r="r" b="b"/>
              <a:pathLst>
                <a:path w="1352550" h="180975">
                  <a:moveTo>
                    <a:pt x="0" y="21462"/>
                  </a:moveTo>
                  <a:lnTo>
                    <a:pt x="1692" y="13126"/>
                  </a:lnTo>
                  <a:lnTo>
                    <a:pt x="6302" y="6302"/>
                  </a:lnTo>
                  <a:lnTo>
                    <a:pt x="13126" y="1692"/>
                  </a:lnTo>
                  <a:lnTo>
                    <a:pt x="21462" y="0"/>
                  </a:lnTo>
                  <a:lnTo>
                    <a:pt x="1331087" y="0"/>
                  </a:lnTo>
                  <a:lnTo>
                    <a:pt x="1339423" y="1692"/>
                  </a:lnTo>
                  <a:lnTo>
                    <a:pt x="1346247" y="6302"/>
                  </a:lnTo>
                  <a:lnTo>
                    <a:pt x="1350857" y="13126"/>
                  </a:lnTo>
                  <a:lnTo>
                    <a:pt x="1352550" y="21462"/>
                  </a:lnTo>
                  <a:lnTo>
                    <a:pt x="1352550" y="159385"/>
                  </a:lnTo>
                  <a:lnTo>
                    <a:pt x="1350857" y="167721"/>
                  </a:lnTo>
                  <a:lnTo>
                    <a:pt x="1346247" y="174545"/>
                  </a:lnTo>
                  <a:lnTo>
                    <a:pt x="1339423" y="179155"/>
                  </a:lnTo>
                  <a:lnTo>
                    <a:pt x="1331087" y="180848"/>
                  </a:lnTo>
                  <a:lnTo>
                    <a:pt x="21462" y="180848"/>
                  </a:lnTo>
                  <a:lnTo>
                    <a:pt x="13126" y="179155"/>
                  </a:lnTo>
                  <a:lnTo>
                    <a:pt x="6302" y="174545"/>
                  </a:lnTo>
                  <a:lnTo>
                    <a:pt x="1692" y="167721"/>
                  </a:lnTo>
                  <a:lnTo>
                    <a:pt x="0" y="159385"/>
                  </a:lnTo>
                  <a:lnTo>
                    <a:pt x="0" y="21462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84802" y="3471798"/>
              <a:ext cx="193548" cy="193548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194303" y="3829049"/>
              <a:ext cx="815975" cy="180975"/>
            </a:xfrm>
            <a:custGeom>
              <a:avLst/>
              <a:gdLst/>
              <a:ahLst/>
              <a:cxnLst/>
              <a:rect l="l" t="t" r="r" b="b"/>
              <a:pathLst>
                <a:path w="815975" h="180975">
                  <a:moveTo>
                    <a:pt x="0" y="21462"/>
                  </a:moveTo>
                  <a:lnTo>
                    <a:pt x="1694" y="13126"/>
                  </a:lnTo>
                  <a:lnTo>
                    <a:pt x="6318" y="6302"/>
                  </a:lnTo>
                  <a:lnTo>
                    <a:pt x="13180" y="1692"/>
                  </a:lnTo>
                  <a:lnTo>
                    <a:pt x="21589" y="0"/>
                  </a:lnTo>
                  <a:lnTo>
                    <a:pt x="794257" y="0"/>
                  </a:lnTo>
                  <a:lnTo>
                    <a:pt x="802594" y="1692"/>
                  </a:lnTo>
                  <a:lnTo>
                    <a:pt x="809418" y="6302"/>
                  </a:lnTo>
                  <a:lnTo>
                    <a:pt x="814028" y="13126"/>
                  </a:lnTo>
                  <a:lnTo>
                    <a:pt x="815720" y="21462"/>
                  </a:lnTo>
                  <a:lnTo>
                    <a:pt x="815720" y="159385"/>
                  </a:lnTo>
                  <a:lnTo>
                    <a:pt x="814028" y="167721"/>
                  </a:lnTo>
                  <a:lnTo>
                    <a:pt x="809418" y="174545"/>
                  </a:lnTo>
                  <a:lnTo>
                    <a:pt x="802594" y="179155"/>
                  </a:lnTo>
                  <a:lnTo>
                    <a:pt x="794257" y="180848"/>
                  </a:lnTo>
                  <a:lnTo>
                    <a:pt x="21589" y="180848"/>
                  </a:lnTo>
                  <a:lnTo>
                    <a:pt x="13180" y="179155"/>
                  </a:lnTo>
                  <a:lnTo>
                    <a:pt x="6318" y="174545"/>
                  </a:lnTo>
                  <a:lnTo>
                    <a:pt x="1694" y="167721"/>
                  </a:lnTo>
                  <a:lnTo>
                    <a:pt x="0" y="159385"/>
                  </a:lnTo>
                  <a:lnTo>
                    <a:pt x="0" y="21462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40555" y="3763771"/>
              <a:ext cx="193548" cy="193675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231260" y="4015358"/>
              <a:ext cx="274320" cy="118745"/>
            </a:xfrm>
            <a:custGeom>
              <a:avLst/>
              <a:gdLst/>
              <a:ahLst/>
              <a:cxnLst/>
              <a:rect l="l" t="t" r="r" b="b"/>
              <a:pathLst>
                <a:path w="274320" h="118745">
                  <a:moveTo>
                    <a:pt x="0" y="14097"/>
                  </a:moveTo>
                  <a:lnTo>
                    <a:pt x="0" y="6223"/>
                  </a:lnTo>
                  <a:lnTo>
                    <a:pt x="6222" y="0"/>
                  </a:lnTo>
                  <a:lnTo>
                    <a:pt x="13969" y="0"/>
                  </a:lnTo>
                  <a:lnTo>
                    <a:pt x="259841" y="0"/>
                  </a:lnTo>
                  <a:lnTo>
                    <a:pt x="267588" y="0"/>
                  </a:lnTo>
                  <a:lnTo>
                    <a:pt x="273938" y="6223"/>
                  </a:lnTo>
                  <a:lnTo>
                    <a:pt x="273938" y="14097"/>
                  </a:lnTo>
                  <a:lnTo>
                    <a:pt x="273938" y="104521"/>
                  </a:lnTo>
                  <a:lnTo>
                    <a:pt x="273938" y="112268"/>
                  </a:lnTo>
                  <a:lnTo>
                    <a:pt x="267588" y="118618"/>
                  </a:lnTo>
                  <a:lnTo>
                    <a:pt x="259841" y="118618"/>
                  </a:lnTo>
                  <a:lnTo>
                    <a:pt x="13969" y="118618"/>
                  </a:lnTo>
                  <a:lnTo>
                    <a:pt x="6222" y="118618"/>
                  </a:lnTo>
                  <a:lnTo>
                    <a:pt x="0" y="112268"/>
                  </a:lnTo>
                  <a:lnTo>
                    <a:pt x="0" y="104521"/>
                  </a:lnTo>
                  <a:lnTo>
                    <a:pt x="0" y="14097"/>
                  </a:lnTo>
                  <a:close/>
                </a:path>
              </a:pathLst>
            </a:custGeom>
            <a:ln w="12699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79927" y="4017517"/>
              <a:ext cx="193548" cy="193675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4852872" y="4176673"/>
            <a:ext cx="1186433" cy="83407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6096" algn="r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080">
              <a:latin typeface="Calibri"/>
              <a:cs typeface="Calibri"/>
            </a:endParaRPr>
          </a:p>
          <a:p>
            <a:pPr>
              <a:spcBef>
                <a:spcPts val="144"/>
              </a:spcBef>
            </a:pPr>
            <a:endParaRPr sz="1080">
              <a:latin typeface="Calibri"/>
              <a:cs typeface="Calibri"/>
            </a:endParaRPr>
          </a:p>
          <a:p>
            <a:pPr marL="19050" algn="ctr"/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080">
              <a:latin typeface="Calibri"/>
              <a:cs typeface="Calibri"/>
            </a:endParaRPr>
          </a:p>
          <a:p>
            <a:pPr marL="15240">
              <a:spcBef>
                <a:spcPts val="1103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08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8756141" y="1497177"/>
            <a:ext cx="2672334" cy="1786890"/>
            <a:chOff x="6788784" y="1247647"/>
            <a:chExt cx="2226945" cy="1489075"/>
          </a:xfrm>
        </p:grpSpPr>
        <p:pic>
          <p:nvPicPr>
            <p:cNvPr id="23" name="object 23" descr="Interface gráfica do usuário, Texto, Aplicativo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88784" y="1782686"/>
              <a:ext cx="1752600" cy="95390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36509" y="1247647"/>
              <a:ext cx="1378839" cy="688848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10004298" y="1566976"/>
            <a:ext cx="246125" cy="753283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4800" b="1" spc="-60" dirty="0">
                <a:solidFill>
                  <a:srgbClr val="FFFFFF"/>
                </a:solidFill>
                <a:latin typeface="Microsoft YaHei UI"/>
                <a:cs typeface="Microsoft YaHei UI"/>
              </a:rPr>
              <a:t>!</a:t>
            </a:r>
            <a:endParaRPr sz="4800">
              <a:latin typeface="Microsoft YaHei UI"/>
              <a:cs typeface="Microsoft YaHei U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7397192" y="502768"/>
            <a:ext cx="3795522" cy="4620768"/>
            <a:chOff x="5656326" y="418973"/>
            <a:chExt cx="3162935" cy="3850640"/>
          </a:xfrm>
        </p:grpSpPr>
        <p:pic>
          <p:nvPicPr>
            <p:cNvPr id="27" name="object 27" descr="Interface gráfica do usuário, Texto, Aplicativo  Descrição gerada automaticamente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56326" y="3632974"/>
              <a:ext cx="2502916" cy="63613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8520557" y="418973"/>
              <a:ext cx="298450" cy="397510"/>
            </a:xfrm>
            <a:custGeom>
              <a:avLst/>
              <a:gdLst/>
              <a:ahLst/>
              <a:cxnLst/>
              <a:rect l="l" t="t" r="r" b="b"/>
              <a:pathLst>
                <a:path w="298450" h="397509">
                  <a:moveTo>
                    <a:pt x="248539" y="0"/>
                  </a:moveTo>
                  <a:lnTo>
                    <a:pt x="49657" y="0"/>
                  </a:lnTo>
                  <a:lnTo>
                    <a:pt x="30325" y="3903"/>
                  </a:lnTo>
                  <a:lnTo>
                    <a:pt x="14541" y="14557"/>
                  </a:lnTo>
                  <a:lnTo>
                    <a:pt x="3901" y="30378"/>
                  </a:lnTo>
                  <a:lnTo>
                    <a:pt x="0" y="49784"/>
                  </a:lnTo>
                  <a:lnTo>
                    <a:pt x="0" y="347472"/>
                  </a:lnTo>
                  <a:lnTo>
                    <a:pt x="3901" y="366803"/>
                  </a:lnTo>
                  <a:lnTo>
                    <a:pt x="14541" y="382587"/>
                  </a:lnTo>
                  <a:lnTo>
                    <a:pt x="30325" y="393227"/>
                  </a:lnTo>
                  <a:lnTo>
                    <a:pt x="49657" y="397128"/>
                  </a:lnTo>
                  <a:lnTo>
                    <a:pt x="248539" y="397128"/>
                  </a:lnTo>
                  <a:lnTo>
                    <a:pt x="267870" y="393227"/>
                  </a:lnTo>
                  <a:lnTo>
                    <a:pt x="283654" y="382587"/>
                  </a:lnTo>
                  <a:lnTo>
                    <a:pt x="294294" y="366803"/>
                  </a:lnTo>
                  <a:lnTo>
                    <a:pt x="298196" y="347472"/>
                  </a:lnTo>
                  <a:lnTo>
                    <a:pt x="298196" y="49784"/>
                  </a:lnTo>
                  <a:lnTo>
                    <a:pt x="294294" y="30378"/>
                  </a:lnTo>
                  <a:lnTo>
                    <a:pt x="283654" y="14557"/>
                  </a:lnTo>
                  <a:lnTo>
                    <a:pt x="267870" y="3903"/>
                  </a:lnTo>
                  <a:lnTo>
                    <a:pt x="248539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7936230" y="5556016"/>
            <a:ext cx="3084576" cy="734817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60020" indent="-144780">
              <a:spcBef>
                <a:spcPts val="114"/>
              </a:spcBef>
              <a:buClr>
                <a:srgbClr val="C00000"/>
              </a:buClr>
              <a:buFont typeface="Calibri Light"/>
              <a:buChar char="•"/>
              <a:tabLst>
                <a:tab pos="160020" algn="l"/>
              </a:tabLst>
            </a:pPr>
            <a:r>
              <a:rPr sz="1560" dirty="0">
                <a:latin typeface="Corbel"/>
                <a:cs typeface="Corbel"/>
              </a:rPr>
              <a:t>No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campo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Histórico,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você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consegue</a:t>
            </a:r>
            <a:endParaRPr sz="1560">
              <a:latin typeface="Corbel"/>
              <a:cs typeface="Corbel"/>
            </a:endParaRPr>
          </a:p>
          <a:p>
            <a:pPr marL="15240"/>
            <a:r>
              <a:rPr sz="1560" dirty="0">
                <a:latin typeface="Corbel"/>
                <a:cs typeface="Corbel"/>
              </a:rPr>
              <a:t>ter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visibilidade</a:t>
            </a:r>
            <a:r>
              <a:rPr sz="1560" spc="-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do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status</a:t>
            </a:r>
            <a:endParaRPr sz="1560">
              <a:latin typeface="Corbel"/>
              <a:cs typeface="Corbel"/>
            </a:endParaRPr>
          </a:p>
          <a:p>
            <a:pPr marL="15240"/>
            <a:r>
              <a:rPr sz="1560" spc="-12" dirty="0">
                <a:latin typeface="Corbel"/>
                <a:cs typeface="Corbel"/>
              </a:rPr>
              <a:t>do</a:t>
            </a:r>
            <a:r>
              <a:rPr sz="1560" spc="-7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Aceite</a:t>
            </a:r>
            <a:r>
              <a:rPr sz="1560" spc="-48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Eletrônico.</a:t>
            </a:r>
            <a:endParaRPr sz="1560">
              <a:latin typeface="Corbel"/>
              <a:cs typeface="Corbe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924945" y="697229"/>
            <a:ext cx="184404" cy="199285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24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10717682" y="92353"/>
            <a:ext cx="589788" cy="589788"/>
            <a:chOff x="8423402" y="76961"/>
            <a:chExt cx="491490" cy="491490"/>
          </a:xfrm>
        </p:grpSpPr>
        <p:sp>
          <p:nvSpPr>
            <p:cNvPr id="32" name="object 32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239141" y="0"/>
                  </a:moveTo>
                  <a:lnTo>
                    <a:pt x="190944" y="4863"/>
                  </a:lnTo>
                  <a:lnTo>
                    <a:pt x="146053" y="18811"/>
                  </a:lnTo>
                  <a:lnTo>
                    <a:pt x="105432" y="40880"/>
                  </a:lnTo>
                  <a:lnTo>
                    <a:pt x="70040" y="70103"/>
                  </a:lnTo>
                  <a:lnTo>
                    <a:pt x="40839" y="105519"/>
                  </a:lnTo>
                  <a:lnTo>
                    <a:pt x="18792" y="146161"/>
                  </a:lnTo>
                  <a:lnTo>
                    <a:pt x="4858" y="191065"/>
                  </a:lnTo>
                  <a:lnTo>
                    <a:pt x="0" y="239267"/>
                  </a:lnTo>
                  <a:lnTo>
                    <a:pt x="4858" y="287470"/>
                  </a:lnTo>
                  <a:lnTo>
                    <a:pt x="18792" y="332374"/>
                  </a:lnTo>
                  <a:lnTo>
                    <a:pt x="40839" y="373016"/>
                  </a:lnTo>
                  <a:lnTo>
                    <a:pt x="70040" y="408432"/>
                  </a:lnTo>
                  <a:lnTo>
                    <a:pt x="105432" y="437655"/>
                  </a:lnTo>
                  <a:lnTo>
                    <a:pt x="146053" y="459724"/>
                  </a:lnTo>
                  <a:lnTo>
                    <a:pt x="190944" y="473672"/>
                  </a:lnTo>
                  <a:lnTo>
                    <a:pt x="239141" y="478536"/>
                  </a:lnTo>
                  <a:lnTo>
                    <a:pt x="287379" y="473672"/>
                  </a:lnTo>
                  <a:lnTo>
                    <a:pt x="332301" y="459724"/>
                  </a:lnTo>
                  <a:lnTo>
                    <a:pt x="372945" y="437655"/>
                  </a:lnTo>
                  <a:lnTo>
                    <a:pt x="408352" y="408432"/>
                  </a:lnTo>
                  <a:lnTo>
                    <a:pt x="437562" y="373016"/>
                  </a:lnTo>
                  <a:lnTo>
                    <a:pt x="459614" y="332374"/>
                  </a:lnTo>
                  <a:lnTo>
                    <a:pt x="473550" y="287470"/>
                  </a:lnTo>
                  <a:lnTo>
                    <a:pt x="478408" y="239267"/>
                  </a:lnTo>
                  <a:lnTo>
                    <a:pt x="473550" y="191065"/>
                  </a:lnTo>
                  <a:lnTo>
                    <a:pt x="459614" y="146161"/>
                  </a:lnTo>
                  <a:lnTo>
                    <a:pt x="437562" y="105519"/>
                  </a:lnTo>
                  <a:lnTo>
                    <a:pt x="408352" y="70103"/>
                  </a:lnTo>
                  <a:lnTo>
                    <a:pt x="372945" y="40880"/>
                  </a:lnTo>
                  <a:lnTo>
                    <a:pt x="332301" y="18811"/>
                  </a:lnTo>
                  <a:lnTo>
                    <a:pt x="287379" y="4863"/>
                  </a:lnTo>
                  <a:lnTo>
                    <a:pt x="239141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33" name="object 33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0" y="239267"/>
                  </a:moveTo>
                  <a:lnTo>
                    <a:pt x="4858" y="191065"/>
                  </a:lnTo>
                  <a:lnTo>
                    <a:pt x="18792" y="146161"/>
                  </a:lnTo>
                  <a:lnTo>
                    <a:pt x="40839" y="105519"/>
                  </a:lnTo>
                  <a:lnTo>
                    <a:pt x="70040" y="70103"/>
                  </a:lnTo>
                  <a:lnTo>
                    <a:pt x="105432" y="40880"/>
                  </a:lnTo>
                  <a:lnTo>
                    <a:pt x="146053" y="18811"/>
                  </a:lnTo>
                  <a:lnTo>
                    <a:pt x="190944" y="4863"/>
                  </a:lnTo>
                  <a:lnTo>
                    <a:pt x="239141" y="0"/>
                  </a:lnTo>
                  <a:lnTo>
                    <a:pt x="287379" y="4863"/>
                  </a:lnTo>
                  <a:lnTo>
                    <a:pt x="332301" y="18811"/>
                  </a:lnTo>
                  <a:lnTo>
                    <a:pt x="372945" y="40880"/>
                  </a:lnTo>
                  <a:lnTo>
                    <a:pt x="408352" y="70103"/>
                  </a:lnTo>
                  <a:lnTo>
                    <a:pt x="437562" y="105519"/>
                  </a:lnTo>
                  <a:lnTo>
                    <a:pt x="459614" y="146161"/>
                  </a:lnTo>
                  <a:lnTo>
                    <a:pt x="473550" y="191065"/>
                  </a:lnTo>
                  <a:lnTo>
                    <a:pt x="478408" y="239267"/>
                  </a:lnTo>
                  <a:lnTo>
                    <a:pt x="473550" y="287470"/>
                  </a:lnTo>
                  <a:lnTo>
                    <a:pt x="459614" y="332374"/>
                  </a:lnTo>
                  <a:lnTo>
                    <a:pt x="437562" y="373016"/>
                  </a:lnTo>
                  <a:lnTo>
                    <a:pt x="408352" y="408432"/>
                  </a:lnTo>
                  <a:lnTo>
                    <a:pt x="372945" y="437655"/>
                  </a:lnTo>
                  <a:lnTo>
                    <a:pt x="332301" y="459724"/>
                  </a:lnTo>
                  <a:lnTo>
                    <a:pt x="287379" y="473672"/>
                  </a:lnTo>
                  <a:lnTo>
                    <a:pt x="239141" y="478536"/>
                  </a:lnTo>
                  <a:lnTo>
                    <a:pt x="190944" y="473672"/>
                  </a:lnTo>
                  <a:lnTo>
                    <a:pt x="146053" y="459724"/>
                  </a:lnTo>
                  <a:lnTo>
                    <a:pt x="105432" y="437655"/>
                  </a:lnTo>
                  <a:lnTo>
                    <a:pt x="70040" y="408432"/>
                  </a:lnTo>
                  <a:lnTo>
                    <a:pt x="40839" y="373016"/>
                  </a:lnTo>
                  <a:lnTo>
                    <a:pt x="18792" y="332374"/>
                  </a:lnTo>
                  <a:lnTo>
                    <a:pt x="4858" y="287470"/>
                  </a:lnTo>
                  <a:lnTo>
                    <a:pt x="0" y="239267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34" name="object 3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567534" y="214070"/>
              <a:ext cx="224050" cy="192048"/>
            </a:xfrm>
            <a:prstGeom prst="rect">
              <a:avLst/>
            </a:prstGeom>
          </p:spPr>
        </p:pic>
      </p:grpSp>
      <p:sp>
        <p:nvSpPr>
          <p:cNvPr id="35" name="object 35"/>
          <p:cNvSpPr txBox="1">
            <a:spLocks noGrp="1"/>
          </p:cNvSpPr>
          <p:nvPr>
            <p:ph type="ftr" sz="quarter" idx="5"/>
          </p:nvPr>
        </p:nvSpPr>
        <p:spPr>
          <a:xfrm>
            <a:off x="609600" y="1"/>
            <a:ext cx="0" cy="8664680"/>
          </a:xfrm>
          <a:prstGeom prst="rect">
            <a:avLst/>
          </a:prstGeom>
        </p:spPr>
        <p:txBody>
          <a:bodyPr vert="horz" wrap="square" lIns="0" tIns="22098" rIns="0" bIns="0" rtlCol="0">
            <a:spAutoFit/>
          </a:bodyPr>
          <a:lstStyle/>
          <a:p>
            <a:pPr marL="15240">
              <a:spcBef>
                <a:spcPts val="174"/>
              </a:spcBef>
            </a:pPr>
            <a:r>
              <a:rPr b="0" spc="-48" dirty="0">
                <a:latin typeface="Lucida Sans Unicode"/>
                <a:cs typeface="Lucida Sans Unicode"/>
              </a:rPr>
              <a:t>ACEITE</a:t>
            </a:r>
            <a:r>
              <a:rPr b="0" spc="-66" dirty="0">
                <a:latin typeface="Lucida Sans Unicode"/>
                <a:cs typeface="Lucida Sans Unicode"/>
              </a:rPr>
              <a:t> </a:t>
            </a:r>
            <a:r>
              <a:rPr b="0" spc="-54" dirty="0">
                <a:latin typeface="Lucida Sans Unicode"/>
                <a:cs typeface="Lucida Sans Unicode"/>
              </a:rPr>
              <a:t>ELETRÔNICO</a:t>
            </a:r>
            <a:r>
              <a:rPr b="0" spc="-60" dirty="0">
                <a:latin typeface="Lucida Sans Unicode"/>
                <a:cs typeface="Lucida Sans Unicode"/>
              </a:rPr>
              <a:t> </a:t>
            </a:r>
            <a:r>
              <a:rPr b="0" dirty="0">
                <a:latin typeface="Lucida Sans Unicode"/>
                <a:cs typeface="Lucida Sans Unicode"/>
              </a:rPr>
              <a:t>|</a:t>
            </a:r>
            <a:r>
              <a:rPr b="0" spc="282" dirty="0">
                <a:latin typeface="Lucida Sans Unicode"/>
                <a:cs typeface="Lucida Sans Unicode"/>
              </a:rPr>
              <a:t> </a:t>
            </a:r>
            <a:r>
              <a:rPr spc="-30" dirty="0">
                <a:latin typeface="Arial"/>
                <a:cs typeface="Arial"/>
              </a:rPr>
              <a:t>MANUAL </a:t>
            </a:r>
            <a:r>
              <a:rPr spc="-48" dirty="0">
                <a:latin typeface="Arial"/>
                <a:cs typeface="Arial"/>
              </a:rPr>
              <a:t>PARA</a:t>
            </a:r>
            <a:r>
              <a:rPr spc="-30" dirty="0">
                <a:latin typeface="Arial"/>
                <a:cs typeface="Arial"/>
              </a:rPr>
              <a:t> </a:t>
            </a:r>
            <a:r>
              <a:rPr spc="-36" dirty="0">
                <a:latin typeface="Arial"/>
                <a:cs typeface="Arial"/>
              </a:rPr>
              <a:t>CADASTRAR </a:t>
            </a:r>
            <a:r>
              <a:rPr spc="-24" dirty="0">
                <a:latin typeface="Arial"/>
                <a:cs typeface="Arial"/>
              </a:rPr>
              <a:t>VENDA</a:t>
            </a:r>
            <a:r>
              <a:rPr spc="-36" dirty="0">
                <a:latin typeface="Arial"/>
                <a:cs typeface="Arial"/>
              </a:rPr>
              <a:t> RESIDENCIAL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8ADAF1-CFBC-FD40-3B87-E1CE1D7787B2}"/>
              </a:ext>
            </a:extLst>
          </p:cNvPr>
          <p:cNvSpPr txBox="1"/>
          <p:nvPr/>
        </p:nvSpPr>
        <p:spPr>
          <a:xfrm>
            <a:off x="1753356" y="2198500"/>
            <a:ext cx="86852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380B14"/>
                </a:solidFill>
                <a:latin typeface="AMX" pitchFamily="2" charset="77"/>
              </a:rPr>
              <a:t>E </a:t>
            </a:r>
            <a:r>
              <a:rPr lang="en-US" sz="2800" dirty="0" err="1">
                <a:solidFill>
                  <a:srgbClr val="380B14"/>
                </a:solidFill>
                <a:latin typeface="AMX" pitchFamily="2" charset="77"/>
              </a:rPr>
              <a:t>ao</a:t>
            </a:r>
            <a:r>
              <a:rPr lang="en-US" sz="2800" dirty="0">
                <a:solidFill>
                  <a:srgbClr val="380B14"/>
                </a:solidFill>
                <a:latin typeface="AMX" pitchFamily="2" charset="77"/>
              </a:rPr>
              <a:t> final, </a:t>
            </a:r>
            <a:r>
              <a:rPr lang="en-US" sz="2800" dirty="0" err="1">
                <a:solidFill>
                  <a:srgbClr val="380B14"/>
                </a:solidFill>
                <a:latin typeface="AMX" pitchFamily="2" charset="77"/>
              </a:rPr>
              <a:t>temos</a:t>
            </a:r>
            <a:r>
              <a:rPr lang="en-US" sz="2800" dirty="0">
                <a:solidFill>
                  <a:srgbClr val="380B14"/>
                </a:solidFill>
                <a:latin typeface="AMX" pitchFamily="2" charset="77"/>
              </a:rPr>
              <a:t> um </a:t>
            </a:r>
            <a:r>
              <a:rPr lang="en-US" sz="2800" dirty="0" err="1">
                <a:solidFill>
                  <a:srgbClr val="380B14"/>
                </a:solidFill>
                <a:latin typeface="AMX" pitchFamily="2" charset="77"/>
              </a:rPr>
              <a:t>conteúdo</a:t>
            </a:r>
            <a:r>
              <a:rPr lang="en-US" sz="2800" dirty="0">
                <a:solidFill>
                  <a:srgbClr val="380B14"/>
                </a:solidFill>
                <a:latin typeface="AMX" pitchFamily="2" charset="77"/>
              </a:rPr>
              <a:t> </a:t>
            </a:r>
            <a:r>
              <a:rPr lang="en-US" sz="2800" dirty="0" err="1">
                <a:solidFill>
                  <a:srgbClr val="380B14"/>
                </a:solidFill>
                <a:latin typeface="AMX" pitchFamily="2" charset="77"/>
              </a:rPr>
              <a:t>bônus</a:t>
            </a:r>
            <a:r>
              <a:rPr lang="en-US" sz="2800" dirty="0">
                <a:solidFill>
                  <a:srgbClr val="380B14"/>
                </a:solidFill>
                <a:latin typeface="AMX" pitchFamily="2" charset="77"/>
              </a:rPr>
              <a:t> </a:t>
            </a:r>
            <a:r>
              <a:rPr lang="en-US" sz="2800" dirty="0" err="1">
                <a:solidFill>
                  <a:srgbClr val="380B14"/>
                </a:solidFill>
                <a:latin typeface="AMX" pitchFamily="2" charset="77"/>
              </a:rPr>
              <a:t>sobre</a:t>
            </a:r>
            <a:r>
              <a:rPr lang="en-US" sz="2800" dirty="0">
                <a:solidFill>
                  <a:srgbClr val="380B14"/>
                </a:solidFill>
                <a:latin typeface="AMX" pitchFamily="2" charset="77"/>
              </a:rPr>
              <a:t> </a:t>
            </a:r>
            <a:r>
              <a:rPr lang="en-US" sz="2800" b="1" dirty="0" err="1">
                <a:solidFill>
                  <a:srgbClr val="380B14"/>
                </a:solidFill>
                <a:latin typeface="AMX" pitchFamily="2" charset="77"/>
              </a:rPr>
              <a:t>biometria</a:t>
            </a:r>
            <a:r>
              <a:rPr lang="en-US" sz="2800" dirty="0">
                <a:solidFill>
                  <a:srgbClr val="380B14"/>
                </a:solidFill>
                <a:latin typeface="AMX" pitchFamily="2" charset="77"/>
              </a:rPr>
              <a:t>, para </a:t>
            </a:r>
            <a:r>
              <a:rPr lang="en-US" sz="2800" dirty="0" err="1">
                <a:solidFill>
                  <a:srgbClr val="380B14"/>
                </a:solidFill>
                <a:latin typeface="AMX" pitchFamily="2" charset="77"/>
              </a:rPr>
              <a:t>você</a:t>
            </a:r>
            <a:r>
              <a:rPr lang="en-US" sz="2800" dirty="0">
                <a:solidFill>
                  <a:srgbClr val="380B14"/>
                </a:solidFill>
                <a:latin typeface="AMX" pitchFamily="2" charset="77"/>
              </a:rPr>
              <a:t> saber </a:t>
            </a:r>
            <a:r>
              <a:rPr lang="en-US" sz="2800" dirty="0" err="1">
                <a:solidFill>
                  <a:srgbClr val="380B14"/>
                </a:solidFill>
                <a:latin typeface="AMX" pitchFamily="2" charset="77"/>
              </a:rPr>
              <a:t>tudo</a:t>
            </a:r>
            <a:r>
              <a:rPr lang="en-US" sz="2800" dirty="0">
                <a:solidFill>
                  <a:srgbClr val="380B14"/>
                </a:solidFill>
                <a:latin typeface="AMX" pitchFamily="2" charset="77"/>
              </a:rPr>
              <a:t> </a:t>
            </a:r>
            <a:r>
              <a:rPr lang="en-US" sz="2800" dirty="0" err="1">
                <a:solidFill>
                  <a:srgbClr val="380B14"/>
                </a:solidFill>
                <a:latin typeface="AMX" pitchFamily="2" charset="77"/>
              </a:rPr>
              <a:t>sobre</a:t>
            </a:r>
            <a:r>
              <a:rPr lang="en-US" sz="2800" dirty="0">
                <a:solidFill>
                  <a:srgbClr val="380B14"/>
                </a:solidFill>
                <a:latin typeface="AMX" pitchFamily="2" charset="77"/>
              </a:rPr>
              <a:t> </a:t>
            </a:r>
            <a:r>
              <a:rPr lang="en-US" sz="2800" dirty="0" err="1">
                <a:solidFill>
                  <a:srgbClr val="380B14"/>
                </a:solidFill>
                <a:latin typeface="AMX" pitchFamily="2" charset="77"/>
              </a:rPr>
              <a:t>esta</a:t>
            </a:r>
            <a:r>
              <a:rPr lang="en-US" sz="2800" dirty="0">
                <a:solidFill>
                  <a:srgbClr val="380B14"/>
                </a:solidFill>
                <a:latin typeface="AMX" pitchFamily="2" charset="77"/>
              </a:rPr>
              <a:t> </a:t>
            </a:r>
            <a:r>
              <a:rPr lang="en-US" sz="2800" dirty="0" err="1">
                <a:solidFill>
                  <a:srgbClr val="380B14"/>
                </a:solidFill>
                <a:latin typeface="AMX" pitchFamily="2" charset="77"/>
              </a:rPr>
              <a:t>funcionalidade</a:t>
            </a:r>
            <a:r>
              <a:rPr lang="en-US" sz="2800" dirty="0">
                <a:solidFill>
                  <a:srgbClr val="380B14"/>
                </a:solidFill>
                <a:latin typeface="AMX" pitchFamily="2" charset="77"/>
              </a:rPr>
              <a:t>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9EDBDF-FBC9-F641-2659-B5C78B302278}"/>
              </a:ext>
            </a:extLst>
          </p:cNvPr>
          <p:cNvSpPr txBox="1"/>
          <p:nvPr/>
        </p:nvSpPr>
        <p:spPr>
          <a:xfrm>
            <a:off x="4342648" y="3436475"/>
            <a:ext cx="350670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spc="150" dirty="0" err="1">
                <a:solidFill>
                  <a:srgbClr val="380B14"/>
                </a:solidFill>
                <a:latin typeface="AMX" pitchFamily="2" charset="77"/>
              </a:rPr>
              <a:t>Então</a:t>
            </a:r>
            <a:r>
              <a:rPr lang="en-US" sz="3200" b="1" spc="150" dirty="0">
                <a:solidFill>
                  <a:srgbClr val="380B14"/>
                </a:solidFill>
                <a:latin typeface="AMX" pitchFamily="2" charset="77"/>
              </a:rPr>
              <a:t>, </a:t>
            </a:r>
            <a:r>
              <a:rPr lang="en-US" sz="3200" b="1" i="1" spc="150" dirty="0" err="1">
                <a:solidFill>
                  <a:srgbClr val="380B14"/>
                </a:solidFill>
                <a:latin typeface="AMX" pitchFamily="2" charset="77"/>
              </a:rPr>
              <a:t>vamos</a:t>
            </a:r>
            <a:r>
              <a:rPr lang="en-US" sz="3200" b="1" i="1" spc="150" dirty="0">
                <a:solidFill>
                  <a:srgbClr val="380B14"/>
                </a:solidFill>
                <a:latin typeface="AMX" pitchFamily="2" charset="77"/>
              </a:rPr>
              <a:t> </a:t>
            </a:r>
            <a:r>
              <a:rPr lang="en-US" sz="3200" b="1" i="1" spc="150" dirty="0" err="1">
                <a:solidFill>
                  <a:srgbClr val="380B14"/>
                </a:solidFill>
                <a:latin typeface="AMX" pitchFamily="2" charset="77"/>
              </a:rPr>
              <a:t>lá</a:t>
            </a:r>
            <a:r>
              <a:rPr lang="en-US" sz="3200" b="1" spc="150" dirty="0">
                <a:solidFill>
                  <a:srgbClr val="380B14"/>
                </a:solidFill>
                <a:latin typeface="AMX" pitchFamily="2" charset="77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6478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ctrTitle"/>
          </p:nvPr>
        </p:nvSpPr>
        <p:spPr>
          <a:xfrm>
            <a:off x="2239102" y="3810306"/>
            <a:ext cx="6684264" cy="113620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120"/>
              </a:spcBef>
            </a:pPr>
            <a:r>
              <a:rPr sz="4320" dirty="0"/>
              <a:t>ACEITE</a:t>
            </a:r>
            <a:r>
              <a:rPr sz="4320" spc="-186" dirty="0"/>
              <a:t> </a:t>
            </a:r>
            <a:r>
              <a:rPr sz="4320" spc="-12" dirty="0"/>
              <a:t>ELETRÔNICO</a:t>
            </a:r>
            <a:endParaRPr sz="4320"/>
          </a:p>
          <a:p>
            <a:pPr marL="29718">
              <a:lnSpc>
                <a:spcPct val="100000"/>
              </a:lnSpc>
              <a:spcBef>
                <a:spcPts val="84"/>
              </a:spcBef>
            </a:pPr>
            <a:r>
              <a:rPr sz="2880" b="1" dirty="0"/>
              <a:t>RESIDENCIAL</a:t>
            </a:r>
            <a:r>
              <a:rPr sz="2880" dirty="0"/>
              <a:t>:</a:t>
            </a:r>
            <a:r>
              <a:rPr sz="2880" spc="-102" dirty="0"/>
              <a:t> </a:t>
            </a:r>
            <a:r>
              <a:rPr sz="2880" dirty="0"/>
              <a:t>etapas</a:t>
            </a:r>
            <a:r>
              <a:rPr sz="2880" spc="-72" dirty="0"/>
              <a:t> </a:t>
            </a:r>
            <a:r>
              <a:rPr sz="2880" dirty="0"/>
              <a:t>do</a:t>
            </a:r>
            <a:r>
              <a:rPr sz="2880" spc="-90" dirty="0"/>
              <a:t> </a:t>
            </a:r>
            <a:r>
              <a:rPr sz="2880" spc="-12" dirty="0"/>
              <a:t>cliente</a:t>
            </a:r>
            <a:endParaRPr sz="2880"/>
          </a:p>
        </p:txBody>
      </p:sp>
      <p:sp>
        <p:nvSpPr>
          <p:cNvPr id="3" name="object 3"/>
          <p:cNvSpPr/>
          <p:nvPr/>
        </p:nvSpPr>
        <p:spPr>
          <a:xfrm>
            <a:off x="10834267" y="674218"/>
            <a:ext cx="358140" cy="477012"/>
          </a:xfrm>
          <a:custGeom>
            <a:avLst/>
            <a:gdLst/>
            <a:ahLst/>
            <a:cxnLst/>
            <a:rect l="l" t="t" r="r" b="b"/>
            <a:pathLst>
              <a:path w="298450" h="397509">
                <a:moveTo>
                  <a:pt x="248539" y="0"/>
                </a:moveTo>
                <a:lnTo>
                  <a:pt x="49657" y="0"/>
                </a:lnTo>
                <a:lnTo>
                  <a:pt x="30325" y="3903"/>
                </a:lnTo>
                <a:lnTo>
                  <a:pt x="14541" y="14557"/>
                </a:lnTo>
                <a:lnTo>
                  <a:pt x="3901" y="30378"/>
                </a:lnTo>
                <a:lnTo>
                  <a:pt x="0" y="49784"/>
                </a:lnTo>
                <a:lnTo>
                  <a:pt x="0" y="347472"/>
                </a:lnTo>
                <a:lnTo>
                  <a:pt x="3901" y="366803"/>
                </a:lnTo>
                <a:lnTo>
                  <a:pt x="14541" y="382587"/>
                </a:lnTo>
                <a:lnTo>
                  <a:pt x="30325" y="393227"/>
                </a:lnTo>
                <a:lnTo>
                  <a:pt x="49657" y="397128"/>
                </a:lnTo>
                <a:lnTo>
                  <a:pt x="248539" y="397128"/>
                </a:lnTo>
                <a:lnTo>
                  <a:pt x="267870" y="393227"/>
                </a:lnTo>
                <a:lnTo>
                  <a:pt x="283654" y="382587"/>
                </a:lnTo>
                <a:lnTo>
                  <a:pt x="294294" y="366803"/>
                </a:lnTo>
                <a:lnTo>
                  <a:pt x="298196" y="347472"/>
                </a:lnTo>
                <a:lnTo>
                  <a:pt x="298196" y="49784"/>
                </a:lnTo>
                <a:lnTo>
                  <a:pt x="294294" y="30378"/>
                </a:lnTo>
                <a:lnTo>
                  <a:pt x="283654" y="14557"/>
                </a:lnTo>
                <a:lnTo>
                  <a:pt x="267870" y="3903"/>
                </a:lnTo>
                <a:lnTo>
                  <a:pt x="24853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4" name="object 4"/>
          <p:cNvSpPr txBox="1"/>
          <p:nvPr/>
        </p:nvSpPr>
        <p:spPr>
          <a:xfrm>
            <a:off x="10924945" y="868833"/>
            <a:ext cx="184404" cy="199285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25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0717682" y="263803"/>
            <a:ext cx="589788" cy="589788"/>
            <a:chOff x="8423402" y="219836"/>
            <a:chExt cx="491490" cy="491490"/>
          </a:xfrm>
        </p:grpSpPr>
        <p:sp>
          <p:nvSpPr>
            <p:cNvPr id="6" name="object 6"/>
            <p:cNvSpPr/>
            <p:nvPr/>
          </p:nvSpPr>
          <p:spPr>
            <a:xfrm>
              <a:off x="8429752" y="226186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239141" y="0"/>
                  </a:moveTo>
                  <a:lnTo>
                    <a:pt x="190944" y="4863"/>
                  </a:lnTo>
                  <a:lnTo>
                    <a:pt x="146053" y="18811"/>
                  </a:lnTo>
                  <a:lnTo>
                    <a:pt x="105432" y="40880"/>
                  </a:lnTo>
                  <a:lnTo>
                    <a:pt x="70040" y="70103"/>
                  </a:lnTo>
                  <a:lnTo>
                    <a:pt x="40839" y="105519"/>
                  </a:lnTo>
                  <a:lnTo>
                    <a:pt x="18792" y="146161"/>
                  </a:lnTo>
                  <a:lnTo>
                    <a:pt x="4858" y="191065"/>
                  </a:lnTo>
                  <a:lnTo>
                    <a:pt x="0" y="239267"/>
                  </a:lnTo>
                  <a:lnTo>
                    <a:pt x="4858" y="287470"/>
                  </a:lnTo>
                  <a:lnTo>
                    <a:pt x="18792" y="332374"/>
                  </a:lnTo>
                  <a:lnTo>
                    <a:pt x="40839" y="373016"/>
                  </a:lnTo>
                  <a:lnTo>
                    <a:pt x="70040" y="408432"/>
                  </a:lnTo>
                  <a:lnTo>
                    <a:pt x="105432" y="437655"/>
                  </a:lnTo>
                  <a:lnTo>
                    <a:pt x="146053" y="459724"/>
                  </a:lnTo>
                  <a:lnTo>
                    <a:pt x="190944" y="473672"/>
                  </a:lnTo>
                  <a:lnTo>
                    <a:pt x="239141" y="478536"/>
                  </a:lnTo>
                  <a:lnTo>
                    <a:pt x="287379" y="473672"/>
                  </a:lnTo>
                  <a:lnTo>
                    <a:pt x="332301" y="459724"/>
                  </a:lnTo>
                  <a:lnTo>
                    <a:pt x="372945" y="437655"/>
                  </a:lnTo>
                  <a:lnTo>
                    <a:pt x="408352" y="408432"/>
                  </a:lnTo>
                  <a:lnTo>
                    <a:pt x="437562" y="373016"/>
                  </a:lnTo>
                  <a:lnTo>
                    <a:pt x="459614" y="332374"/>
                  </a:lnTo>
                  <a:lnTo>
                    <a:pt x="473550" y="287470"/>
                  </a:lnTo>
                  <a:lnTo>
                    <a:pt x="478408" y="239267"/>
                  </a:lnTo>
                  <a:lnTo>
                    <a:pt x="473550" y="191065"/>
                  </a:lnTo>
                  <a:lnTo>
                    <a:pt x="459614" y="146161"/>
                  </a:lnTo>
                  <a:lnTo>
                    <a:pt x="437562" y="105519"/>
                  </a:lnTo>
                  <a:lnTo>
                    <a:pt x="408352" y="70103"/>
                  </a:lnTo>
                  <a:lnTo>
                    <a:pt x="372945" y="40880"/>
                  </a:lnTo>
                  <a:lnTo>
                    <a:pt x="332301" y="18811"/>
                  </a:lnTo>
                  <a:lnTo>
                    <a:pt x="287379" y="4863"/>
                  </a:lnTo>
                  <a:lnTo>
                    <a:pt x="239141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7" name="object 7"/>
            <p:cNvSpPr/>
            <p:nvPr/>
          </p:nvSpPr>
          <p:spPr>
            <a:xfrm>
              <a:off x="8429752" y="226186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0" y="239267"/>
                  </a:moveTo>
                  <a:lnTo>
                    <a:pt x="4858" y="191065"/>
                  </a:lnTo>
                  <a:lnTo>
                    <a:pt x="18792" y="146161"/>
                  </a:lnTo>
                  <a:lnTo>
                    <a:pt x="40839" y="105519"/>
                  </a:lnTo>
                  <a:lnTo>
                    <a:pt x="70040" y="70103"/>
                  </a:lnTo>
                  <a:lnTo>
                    <a:pt x="105432" y="40880"/>
                  </a:lnTo>
                  <a:lnTo>
                    <a:pt x="146053" y="18811"/>
                  </a:lnTo>
                  <a:lnTo>
                    <a:pt x="190944" y="4863"/>
                  </a:lnTo>
                  <a:lnTo>
                    <a:pt x="239141" y="0"/>
                  </a:lnTo>
                  <a:lnTo>
                    <a:pt x="287379" y="4863"/>
                  </a:lnTo>
                  <a:lnTo>
                    <a:pt x="332301" y="18811"/>
                  </a:lnTo>
                  <a:lnTo>
                    <a:pt x="372945" y="40880"/>
                  </a:lnTo>
                  <a:lnTo>
                    <a:pt x="408352" y="70103"/>
                  </a:lnTo>
                  <a:lnTo>
                    <a:pt x="437562" y="105519"/>
                  </a:lnTo>
                  <a:lnTo>
                    <a:pt x="459614" y="146161"/>
                  </a:lnTo>
                  <a:lnTo>
                    <a:pt x="473550" y="191065"/>
                  </a:lnTo>
                  <a:lnTo>
                    <a:pt x="478408" y="239267"/>
                  </a:lnTo>
                  <a:lnTo>
                    <a:pt x="473550" y="287470"/>
                  </a:lnTo>
                  <a:lnTo>
                    <a:pt x="459614" y="332374"/>
                  </a:lnTo>
                  <a:lnTo>
                    <a:pt x="437562" y="373016"/>
                  </a:lnTo>
                  <a:lnTo>
                    <a:pt x="408352" y="408432"/>
                  </a:lnTo>
                  <a:lnTo>
                    <a:pt x="372945" y="437655"/>
                  </a:lnTo>
                  <a:lnTo>
                    <a:pt x="332301" y="459724"/>
                  </a:lnTo>
                  <a:lnTo>
                    <a:pt x="287379" y="473672"/>
                  </a:lnTo>
                  <a:lnTo>
                    <a:pt x="239141" y="478536"/>
                  </a:lnTo>
                  <a:lnTo>
                    <a:pt x="190944" y="473672"/>
                  </a:lnTo>
                  <a:lnTo>
                    <a:pt x="146053" y="459724"/>
                  </a:lnTo>
                  <a:lnTo>
                    <a:pt x="105432" y="437655"/>
                  </a:lnTo>
                  <a:lnTo>
                    <a:pt x="70040" y="408432"/>
                  </a:lnTo>
                  <a:lnTo>
                    <a:pt x="40839" y="373016"/>
                  </a:lnTo>
                  <a:lnTo>
                    <a:pt x="18792" y="332374"/>
                  </a:lnTo>
                  <a:lnTo>
                    <a:pt x="4858" y="287470"/>
                  </a:lnTo>
                  <a:lnTo>
                    <a:pt x="0" y="239267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67534" y="356945"/>
              <a:ext cx="224050" cy="19204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9600" y="0"/>
            <a:ext cx="10972800" cy="6858000"/>
            <a:chOff x="0" y="0"/>
            <a:chExt cx="9144000" cy="5715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68475"/>
              <a:ext cx="2813811" cy="444652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49999" y="0"/>
              <a:ext cx="4107815" cy="735965"/>
            </a:xfrm>
            <a:custGeom>
              <a:avLst/>
              <a:gdLst/>
              <a:ahLst/>
              <a:cxnLst/>
              <a:rect l="l" t="t" r="r" b="b"/>
              <a:pathLst>
                <a:path w="4107815" h="735965">
                  <a:moveTo>
                    <a:pt x="4107522" y="0"/>
                  </a:moveTo>
                  <a:lnTo>
                    <a:pt x="0" y="0"/>
                  </a:lnTo>
                  <a:lnTo>
                    <a:pt x="0" y="510794"/>
                  </a:lnTo>
                  <a:lnTo>
                    <a:pt x="4570" y="556119"/>
                  </a:lnTo>
                  <a:lnTo>
                    <a:pt x="17677" y="598336"/>
                  </a:lnTo>
                  <a:lnTo>
                    <a:pt x="38416" y="636541"/>
                  </a:lnTo>
                  <a:lnTo>
                    <a:pt x="65882" y="669829"/>
                  </a:lnTo>
                  <a:lnTo>
                    <a:pt x="99172" y="697295"/>
                  </a:lnTo>
                  <a:lnTo>
                    <a:pt x="137379" y="718034"/>
                  </a:lnTo>
                  <a:lnTo>
                    <a:pt x="179600" y="731140"/>
                  </a:lnTo>
                  <a:lnTo>
                    <a:pt x="224929" y="735711"/>
                  </a:lnTo>
                  <a:lnTo>
                    <a:pt x="3882605" y="735711"/>
                  </a:lnTo>
                  <a:lnTo>
                    <a:pt x="3927931" y="731140"/>
                  </a:lnTo>
                  <a:lnTo>
                    <a:pt x="3970148" y="718034"/>
                  </a:lnTo>
                  <a:lnTo>
                    <a:pt x="4008353" y="697295"/>
                  </a:lnTo>
                  <a:lnTo>
                    <a:pt x="4041641" y="669829"/>
                  </a:lnTo>
                  <a:lnTo>
                    <a:pt x="4069107" y="636541"/>
                  </a:lnTo>
                  <a:lnTo>
                    <a:pt x="4089846" y="598336"/>
                  </a:lnTo>
                  <a:lnTo>
                    <a:pt x="4102952" y="556119"/>
                  </a:lnTo>
                  <a:lnTo>
                    <a:pt x="4107522" y="510794"/>
                  </a:lnTo>
                  <a:lnTo>
                    <a:pt x="4107522" y="0"/>
                  </a:lnTo>
                  <a:close/>
                </a:path>
              </a:pathLst>
            </a:custGeom>
            <a:solidFill>
              <a:srgbClr val="A61D18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</p:grp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1526683" y="106984"/>
            <a:ext cx="4174998" cy="60632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dirty="0"/>
              <a:t>ACEITE</a:t>
            </a:r>
            <a:r>
              <a:rPr spc="-78" dirty="0"/>
              <a:t> </a:t>
            </a:r>
            <a:r>
              <a:rPr dirty="0"/>
              <a:t>ELETRÔNICO</a:t>
            </a:r>
            <a:r>
              <a:rPr spc="-72" dirty="0"/>
              <a:t> </a:t>
            </a:r>
            <a:r>
              <a:rPr spc="-12" dirty="0"/>
              <a:t>RESIDENCIAL</a:t>
            </a:r>
          </a:p>
          <a:p>
            <a:pPr algn="ctr">
              <a:lnSpc>
                <a:spcPct val="100000"/>
              </a:lnSpc>
              <a:spcBef>
                <a:spcPts val="30"/>
              </a:spcBef>
            </a:pPr>
            <a:r>
              <a:rPr sz="1680" spc="-42" dirty="0"/>
              <a:t>ETAPAS</a:t>
            </a:r>
            <a:r>
              <a:rPr sz="1680" spc="-30" dirty="0"/>
              <a:t> </a:t>
            </a:r>
            <a:r>
              <a:rPr sz="1680" dirty="0"/>
              <a:t>DO</a:t>
            </a:r>
            <a:r>
              <a:rPr sz="1680" spc="-90" dirty="0"/>
              <a:t> </a:t>
            </a:r>
            <a:r>
              <a:rPr sz="1680" spc="-12" dirty="0"/>
              <a:t>CLIENTE</a:t>
            </a:r>
            <a:endParaRPr sz="1680"/>
          </a:p>
        </p:txBody>
      </p:sp>
      <p:sp>
        <p:nvSpPr>
          <p:cNvPr id="6" name="object 6"/>
          <p:cNvSpPr/>
          <p:nvPr/>
        </p:nvSpPr>
        <p:spPr>
          <a:xfrm>
            <a:off x="10834267" y="502768"/>
            <a:ext cx="358140" cy="477012"/>
          </a:xfrm>
          <a:custGeom>
            <a:avLst/>
            <a:gdLst/>
            <a:ahLst/>
            <a:cxnLst/>
            <a:rect l="l" t="t" r="r" b="b"/>
            <a:pathLst>
              <a:path w="298450" h="397509">
                <a:moveTo>
                  <a:pt x="248539" y="0"/>
                </a:moveTo>
                <a:lnTo>
                  <a:pt x="49657" y="0"/>
                </a:lnTo>
                <a:lnTo>
                  <a:pt x="30325" y="3903"/>
                </a:lnTo>
                <a:lnTo>
                  <a:pt x="14541" y="14557"/>
                </a:lnTo>
                <a:lnTo>
                  <a:pt x="3901" y="30378"/>
                </a:lnTo>
                <a:lnTo>
                  <a:pt x="0" y="49784"/>
                </a:lnTo>
                <a:lnTo>
                  <a:pt x="0" y="347472"/>
                </a:lnTo>
                <a:lnTo>
                  <a:pt x="3901" y="366803"/>
                </a:lnTo>
                <a:lnTo>
                  <a:pt x="14541" y="382587"/>
                </a:lnTo>
                <a:lnTo>
                  <a:pt x="30325" y="393227"/>
                </a:lnTo>
                <a:lnTo>
                  <a:pt x="49657" y="397128"/>
                </a:lnTo>
                <a:lnTo>
                  <a:pt x="248539" y="397128"/>
                </a:lnTo>
                <a:lnTo>
                  <a:pt x="267870" y="393227"/>
                </a:lnTo>
                <a:lnTo>
                  <a:pt x="283654" y="382587"/>
                </a:lnTo>
                <a:lnTo>
                  <a:pt x="294294" y="366803"/>
                </a:lnTo>
                <a:lnTo>
                  <a:pt x="298196" y="347472"/>
                </a:lnTo>
                <a:lnTo>
                  <a:pt x="298196" y="49784"/>
                </a:lnTo>
                <a:lnTo>
                  <a:pt x="294294" y="30378"/>
                </a:lnTo>
                <a:lnTo>
                  <a:pt x="283654" y="14557"/>
                </a:lnTo>
                <a:lnTo>
                  <a:pt x="267870" y="3903"/>
                </a:lnTo>
                <a:lnTo>
                  <a:pt x="24853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7" name="object 7"/>
          <p:cNvSpPr txBox="1"/>
          <p:nvPr/>
        </p:nvSpPr>
        <p:spPr>
          <a:xfrm>
            <a:off x="10924945" y="697229"/>
            <a:ext cx="184404" cy="199285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26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09600" y="92354"/>
            <a:ext cx="10972800" cy="6765798"/>
            <a:chOff x="0" y="76961"/>
            <a:chExt cx="9144000" cy="5638165"/>
          </a:xfrm>
        </p:grpSpPr>
        <p:sp>
          <p:nvSpPr>
            <p:cNvPr id="9" name="object 9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239141" y="0"/>
                  </a:moveTo>
                  <a:lnTo>
                    <a:pt x="190944" y="4863"/>
                  </a:lnTo>
                  <a:lnTo>
                    <a:pt x="146053" y="18811"/>
                  </a:lnTo>
                  <a:lnTo>
                    <a:pt x="105432" y="40880"/>
                  </a:lnTo>
                  <a:lnTo>
                    <a:pt x="70040" y="70103"/>
                  </a:lnTo>
                  <a:lnTo>
                    <a:pt x="40839" y="105519"/>
                  </a:lnTo>
                  <a:lnTo>
                    <a:pt x="18792" y="146161"/>
                  </a:lnTo>
                  <a:lnTo>
                    <a:pt x="4858" y="191065"/>
                  </a:lnTo>
                  <a:lnTo>
                    <a:pt x="0" y="239267"/>
                  </a:lnTo>
                  <a:lnTo>
                    <a:pt x="4858" y="287470"/>
                  </a:lnTo>
                  <a:lnTo>
                    <a:pt x="18792" y="332374"/>
                  </a:lnTo>
                  <a:lnTo>
                    <a:pt x="40839" y="373016"/>
                  </a:lnTo>
                  <a:lnTo>
                    <a:pt x="70040" y="408432"/>
                  </a:lnTo>
                  <a:lnTo>
                    <a:pt x="105432" y="437655"/>
                  </a:lnTo>
                  <a:lnTo>
                    <a:pt x="146053" y="459724"/>
                  </a:lnTo>
                  <a:lnTo>
                    <a:pt x="190944" y="473672"/>
                  </a:lnTo>
                  <a:lnTo>
                    <a:pt x="239141" y="478536"/>
                  </a:lnTo>
                  <a:lnTo>
                    <a:pt x="287379" y="473672"/>
                  </a:lnTo>
                  <a:lnTo>
                    <a:pt x="332301" y="459724"/>
                  </a:lnTo>
                  <a:lnTo>
                    <a:pt x="372945" y="437655"/>
                  </a:lnTo>
                  <a:lnTo>
                    <a:pt x="408352" y="408432"/>
                  </a:lnTo>
                  <a:lnTo>
                    <a:pt x="437562" y="373016"/>
                  </a:lnTo>
                  <a:lnTo>
                    <a:pt x="459614" y="332374"/>
                  </a:lnTo>
                  <a:lnTo>
                    <a:pt x="473550" y="287470"/>
                  </a:lnTo>
                  <a:lnTo>
                    <a:pt x="478408" y="239267"/>
                  </a:lnTo>
                  <a:lnTo>
                    <a:pt x="473550" y="191065"/>
                  </a:lnTo>
                  <a:lnTo>
                    <a:pt x="459614" y="146161"/>
                  </a:lnTo>
                  <a:lnTo>
                    <a:pt x="437562" y="105519"/>
                  </a:lnTo>
                  <a:lnTo>
                    <a:pt x="408352" y="70103"/>
                  </a:lnTo>
                  <a:lnTo>
                    <a:pt x="372945" y="40880"/>
                  </a:lnTo>
                  <a:lnTo>
                    <a:pt x="332301" y="18811"/>
                  </a:lnTo>
                  <a:lnTo>
                    <a:pt x="287379" y="4863"/>
                  </a:lnTo>
                  <a:lnTo>
                    <a:pt x="239141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10" name="object 10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0" y="239267"/>
                  </a:moveTo>
                  <a:lnTo>
                    <a:pt x="4858" y="191065"/>
                  </a:lnTo>
                  <a:lnTo>
                    <a:pt x="18792" y="146161"/>
                  </a:lnTo>
                  <a:lnTo>
                    <a:pt x="40839" y="105519"/>
                  </a:lnTo>
                  <a:lnTo>
                    <a:pt x="70040" y="70103"/>
                  </a:lnTo>
                  <a:lnTo>
                    <a:pt x="105432" y="40880"/>
                  </a:lnTo>
                  <a:lnTo>
                    <a:pt x="146053" y="18811"/>
                  </a:lnTo>
                  <a:lnTo>
                    <a:pt x="190944" y="4863"/>
                  </a:lnTo>
                  <a:lnTo>
                    <a:pt x="239141" y="0"/>
                  </a:lnTo>
                  <a:lnTo>
                    <a:pt x="287379" y="4863"/>
                  </a:lnTo>
                  <a:lnTo>
                    <a:pt x="332301" y="18811"/>
                  </a:lnTo>
                  <a:lnTo>
                    <a:pt x="372945" y="40880"/>
                  </a:lnTo>
                  <a:lnTo>
                    <a:pt x="408352" y="70103"/>
                  </a:lnTo>
                  <a:lnTo>
                    <a:pt x="437562" y="105519"/>
                  </a:lnTo>
                  <a:lnTo>
                    <a:pt x="459614" y="146161"/>
                  </a:lnTo>
                  <a:lnTo>
                    <a:pt x="473550" y="191065"/>
                  </a:lnTo>
                  <a:lnTo>
                    <a:pt x="478408" y="239267"/>
                  </a:lnTo>
                  <a:lnTo>
                    <a:pt x="473550" y="287470"/>
                  </a:lnTo>
                  <a:lnTo>
                    <a:pt x="459614" y="332374"/>
                  </a:lnTo>
                  <a:lnTo>
                    <a:pt x="437562" y="373016"/>
                  </a:lnTo>
                  <a:lnTo>
                    <a:pt x="408352" y="408432"/>
                  </a:lnTo>
                  <a:lnTo>
                    <a:pt x="372945" y="437655"/>
                  </a:lnTo>
                  <a:lnTo>
                    <a:pt x="332301" y="459724"/>
                  </a:lnTo>
                  <a:lnTo>
                    <a:pt x="287379" y="473672"/>
                  </a:lnTo>
                  <a:lnTo>
                    <a:pt x="239141" y="478536"/>
                  </a:lnTo>
                  <a:lnTo>
                    <a:pt x="190944" y="473672"/>
                  </a:lnTo>
                  <a:lnTo>
                    <a:pt x="146053" y="459724"/>
                  </a:lnTo>
                  <a:lnTo>
                    <a:pt x="105432" y="437655"/>
                  </a:lnTo>
                  <a:lnTo>
                    <a:pt x="70040" y="408432"/>
                  </a:lnTo>
                  <a:lnTo>
                    <a:pt x="40839" y="373016"/>
                  </a:lnTo>
                  <a:lnTo>
                    <a:pt x="18792" y="332374"/>
                  </a:lnTo>
                  <a:lnTo>
                    <a:pt x="4858" y="287470"/>
                  </a:lnTo>
                  <a:lnTo>
                    <a:pt x="0" y="239267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67534" y="214070"/>
              <a:ext cx="224050" cy="19204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0" y="5445912"/>
              <a:ext cx="9144000" cy="269240"/>
            </a:xfrm>
            <a:custGeom>
              <a:avLst/>
              <a:gdLst/>
              <a:ahLst/>
              <a:cxnLst/>
              <a:rect l="l" t="t" r="r" b="b"/>
              <a:pathLst>
                <a:path w="9144000" h="269239">
                  <a:moveTo>
                    <a:pt x="9144000" y="0"/>
                  </a:moveTo>
                  <a:lnTo>
                    <a:pt x="0" y="0"/>
                  </a:lnTo>
                  <a:lnTo>
                    <a:pt x="0" y="269087"/>
                  </a:lnTo>
                  <a:lnTo>
                    <a:pt x="9144000" y="269087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A61D18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27932" y="1527048"/>
              <a:ext cx="3896867" cy="51663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26152" y="1574253"/>
              <a:ext cx="1898903" cy="47552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110101" y="1570989"/>
              <a:ext cx="3737610" cy="356870"/>
            </a:xfrm>
            <a:custGeom>
              <a:avLst/>
              <a:gdLst/>
              <a:ahLst/>
              <a:cxnLst/>
              <a:rect l="l" t="t" r="r" b="b"/>
              <a:pathLst>
                <a:path w="3737609" h="356869">
                  <a:moveTo>
                    <a:pt x="3678174" y="0"/>
                  </a:moveTo>
                  <a:lnTo>
                    <a:pt x="59436" y="0"/>
                  </a:lnTo>
                  <a:lnTo>
                    <a:pt x="36325" y="4679"/>
                  </a:lnTo>
                  <a:lnTo>
                    <a:pt x="17430" y="17430"/>
                  </a:lnTo>
                  <a:lnTo>
                    <a:pt x="4679" y="36325"/>
                  </a:lnTo>
                  <a:lnTo>
                    <a:pt x="0" y="59436"/>
                  </a:lnTo>
                  <a:lnTo>
                    <a:pt x="0" y="297307"/>
                  </a:lnTo>
                  <a:lnTo>
                    <a:pt x="4679" y="320470"/>
                  </a:lnTo>
                  <a:lnTo>
                    <a:pt x="17430" y="339359"/>
                  </a:lnTo>
                  <a:lnTo>
                    <a:pt x="36325" y="352081"/>
                  </a:lnTo>
                  <a:lnTo>
                    <a:pt x="59436" y="356743"/>
                  </a:lnTo>
                  <a:lnTo>
                    <a:pt x="3678174" y="356743"/>
                  </a:lnTo>
                  <a:lnTo>
                    <a:pt x="3701337" y="352081"/>
                  </a:lnTo>
                  <a:lnTo>
                    <a:pt x="3720226" y="339359"/>
                  </a:lnTo>
                  <a:lnTo>
                    <a:pt x="3732948" y="320470"/>
                  </a:lnTo>
                  <a:lnTo>
                    <a:pt x="3737609" y="297307"/>
                  </a:lnTo>
                  <a:lnTo>
                    <a:pt x="3737609" y="59436"/>
                  </a:lnTo>
                  <a:lnTo>
                    <a:pt x="3732948" y="36325"/>
                  </a:lnTo>
                  <a:lnTo>
                    <a:pt x="3720226" y="17430"/>
                  </a:lnTo>
                  <a:lnTo>
                    <a:pt x="3701337" y="4679"/>
                  </a:lnTo>
                  <a:lnTo>
                    <a:pt x="3678174" y="0"/>
                  </a:lnTo>
                  <a:close/>
                </a:path>
              </a:pathLst>
            </a:custGeom>
            <a:solidFill>
              <a:srgbClr val="A61D18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16" name="object 16"/>
            <p:cNvSpPr/>
            <p:nvPr/>
          </p:nvSpPr>
          <p:spPr>
            <a:xfrm>
              <a:off x="4110101" y="1570989"/>
              <a:ext cx="3737610" cy="356870"/>
            </a:xfrm>
            <a:custGeom>
              <a:avLst/>
              <a:gdLst/>
              <a:ahLst/>
              <a:cxnLst/>
              <a:rect l="l" t="t" r="r" b="b"/>
              <a:pathLst>
                <a:path w="3737609" h="356869">
                  <a:moveTo>
                    <a:pt x="0" y="59436"/>
                  </a:moveTo>
                  <a:lnTo>
                    <a:pt x="4679" y="36325"/>
                  </a:lnTo>
                  <a:lnTo>
                    <a:pt x="17430" y="17430"/>
                  </a:lnTo>
                  <a:lnTo>
                    <a:pt x="36325" y="4679"/>
                  </a:lnTo>
                  <a:lnTo>
                    <a:pt x="59436" y="0"/>
                  </a:lnTo>
                  <a:lnTo>
                    <a:pt x="3678174" y="0"/>
                  </a:lnTo>
                  <a:lnTo>
                    <a:pt x="3701337" y="4679"/>
                  </a:lnTo>
                  <a:lnTo>
                    <a:pt x="3720226" y="17430"/>
                  </a:lnTo>
                  <a:lnTo>
                    <a:pt x="3732948" y="36325"/>
                  </a:lnTo>
                  <a:lnTo>
                    <a:pt x="3737609" y="59436"/>
                  </a:lnTo>
                  <a:lnTo>
                    <a:pt x="3737609" y="297307"/>
                  </a:lnTo>
                  <a:lnTo>
                    <a:pt x="3732948" y="320470"/>
                  </a:lnTo>
                  <a:lnTo>
                    <a:pt x="3720226" y="339359"/>
                  </a:lnTo>
                  <a:lnTo>
                    <a:pt x="3701337" y="352081"/>
                  </a:lnTo>
                  <a:lnTo>
                    <a:pt x="3678174" y="356743"/>
                  </a:lnTo>
                  <a:lnTo>
                    <a:pt x="59436" y="356743"/>
                  </a:lnTo>
                  <a:lnTo>
                    <a:pt x="36325" y="352081"/>
                  </a:lnTo>
                  <a:lnTo>
                    <a:pt x="17430" y="339359"/>
                  </a:lnTo>
                  <a:lnTo>
                    <a:pt x="4679" y="320470"/>
                  </a:lnTo>
                  <a:lnTo>
                    <a:pt x="0" y="297307"/>
                  </a:lnTo>
                  <a:lnTo>
                    <a:pt x="0" y="59436"/>
                  </a:lnTo>
                  <a:close/>
                </a:path>
              </a:pathLst>
            </a:custGeom>
            <a:ln w="57150">
              <a:solidFill>
                <a:srgbClr val="A61D18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262695" y="1893874"/>
            <a:ext cx="2105406" cy="2884379"/>
          </a:xfrm>
          <a:prstGeom prst="rect">
            <a:avLst/>
          </a:prstGeom>
          <a:solidFill>
            <a:srgbClr val="BB071C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56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6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6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60">
              <a:latin typeface="Times New Roman"/>
              <a:cs typeface="Times New Roman"/>
            </a:endParaRPr>
          </a:p>
          <a:p>
            <a:pPr marL="109728" marR="177546"/>
            <a:r>
              <a:rPr sz="1560" dirty="0">
                <a:solidFill>
                  <a:srgbClr val="FFFFFF"/>
                </a:solidFill>
                <a:latin typeface="Corbel"/>
                <a:cs typeface="Corbel"/>
              </a:rPr>
              <a:t>Estas</a:t>
            </a:r>
            <a:r>
              <a:rPr sz="1560" spc="-54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60" dirty="0">
                <a:solidFill>
                  <a:srgbClr val="FFFFFF"/>
                </a:solidFill>
                <a:latin typeface="Corbel"/>
                <a:cs typeface="Corbel"/>
              </a:rPr>
              <a:t>são</a:t>
            </a:r>
            <a:r>
              <a:rPr sz="1560" spc="-36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60" dirty="0">
                <a:solidFill>
                  <a:srgbClr val="FFFFFF"/>
                </a:solidFill>
                <a:latin typeface="Corbel"/>
                <a:cs typeface="Corbel"/>
              </a:rPr>
              <a:t>as</a:t>
            </a:r>
            <a:r>
              <a:rPr sz="1560" spc="-24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60" dirty="0">
                <a:solidFill>
                  <a:srgbClr val="FFFFFF"/>
                </a:solidFill>
                <a:latin typeface="Corbel"/>
                <a:cs typeface="Corbel"/>
              </a:rPr>
              <a:t>etapas</a:t>
            </a:r>
            <a:r>
              <a:rPr sz="1560" spc="-30" dirty="0">
                <a:solidFill>
                  <a:srgbClr val="FFFFFF"/>
                </a:solidFill>
                <a:latin typeface="Corbel"/>
                <a:cs typeface="Corbel"/>
              </a:rPr>
              <a:t> do </a:t>
            </a:r>
            <a:r>
              <a:rPr sz="1560" dirty="0">
                <a:solidFill>
                  <a:srgbClr val="FFFFFF"/>
                </a:solidFill>
                <a:latin typeface="Corbel"/>
                <a:cs typeface="Corbel"/>
              </a:rPr>
              <a:t>cliente</a:t>
            </a:r>
            <a:r>
              <a:rPr sz="1560" spc="-18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60" dirty="0">
                <a:solidFill>
                  <a:srgbClr val="FFFFFF"/>
                </a:solidFill>
                <a:latin typeface="Corbel"/>
                <a:cs typeface="Corbel"/>
              </a:rPr>
              <a:t>na</a:t>
            </a:r>
            <a:r>
              <a:rPr sz="1560" spc="-36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60" dirty="0">
                <a:solidFill>
                  <a:srgbClr val="FFFFFF"/>
                </a:solidFill>
                <a:latin typeface="Corbel"/>
                <a:cs typeface="Corbel"/>
              </a:rPr>
              <a:t>hora</a:t>
            </a:r>
            <a:r>
              <a:rPr sz="1560" spc="-42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60" spc="-30" dirty="0">
                <a:solidFill>
                  <a:srgbClr val="FFFFFF"/>
                </a:solidFill>
                <a:latin typeface="Corbel"/>
                <a:cs typeface="Corbel"/>
              </a:rPr>
              <a:t>de </a:t>
            </a:r>
            <a:r>
              <a:rPr sz="1560" dirty="0">
                <a:solidFill>
                  <a:srgbClr val="FFFFFF"/>
                </a:solidFill>
                <a:latin typeface="Corbel"/>
                <a:cs typeface="Corbel"/>
              </a:rPr>
              <a:t>realizar</a:t>
            </a:r>
            <a:r>
              <a:rPr sz="1560" spc="-18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60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1560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60" b="1" spc="-12" dirty="0">
                <a:solidFill>
                  <a:srgbClr val="FFFFFF"/>
                </a:solidFill>
                <a:latin typeface="Corbel"/>
                <a:cs typeface="Corbel"/>
              </a:rPr>
              <a:t>Aceite Eletrônico </a:t>
            </a:r>
            <a:r>
              <a:rPr sz="1560" spc="-12" dirty="0">
                <a:solidFill>
                  <a:srgbClr val="FFFFFF"/>
                </a:solidFill>
                <a:latin typeface="Corbel"/>
                <a:cs typeface="Corbel"/>
              </a:rPr>
              <a:t>RESIDENCIAL.</a:t>
            </a:r>
            <a:endParaRPr sz="1560">
              <a:latin typeface="Corbel"/>
              <a:cs typeface="Corbel"/>
            </a:endParaRPr>
          </a:p>
          <a:p>
            <a:pPr marL="109728" marR="162306">
              <a:spcBef>
                <a:spcPts val="1878"/>
              </a:spcBef>
            </a:pPr>
            <a:r>
              <a:rPr sz="1560" dirty="0">
                <a:solidFill>
                  <a:srgbClr val="FFFFFF"/>
                </a:solidFill>
                <a:latin typeface="Corbel"/>
                <a:cs typeface="Corbel"/>
              </a:rPr>
              <a:t>Acompanhe</a:t>
            </a:r>
            <a:r>
              <a:rPr sz="1560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60" dirty="0">
                <a:solidFill>
                  <a:srgbClr val="FFFFFF"/>
                </a:solidFill>
                <a:latin typeface="Corbel"/>
                <a:cs typeface="Corbel"/>
              </a:rPr>
              <a:t>cada</a:t>
            </a:r>
            <a:r>
              <a:rPr sz="1560" spc="-42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60" spc="-30" dirty="0">
                <a:solidFill>
                  <a:srgbClr val="FFFFFF"/>
                </a:solidFill>
                <a:latin typeface="Corbel"/>
                <a:cs typeface="Corbel"/>
              </a:rPr>
              <a:t>uma </a:t>
            </a:r>
            <a:r>
              <a:rPr sz="1560" dirty="0">
                <a:solidFill>
                  <a:srgbClr val="FFFFFF"/>
                </a:solidFill>
                <a:latin typeface="Corbel"/>
                <a:cs typeface="Corbel"/>
              </a:rPr>
              <a:t>em</a:t>
            </a:r>
            <a:r>
              <a:rPr sz="1560" spc="-18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60" dirty="0">
                <a:solidFill>
                  <a:srgbClr val="FFFFFF"/>
                </a:solidFill>
                <a:latin typeface="Corbel"/>
                <a:cs typeface="Corbel"/>
              </a:rPr>
              <a:t>detalhes,</a:t>
            </a:r>
            <a:r>
              <a:rPr sz="1560" spc="-36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60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1560" spc="-24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60" spc="-12" dirty="0">
                <a:solidFill>
                  <a:srgbClr val="FFFFFF"/>
                </a:solidFill>
                <a:latin typeface="Corbel"/>
                <a:cs typeface="Corbel"/>
              </a:rPr>
              <a:t>seguir!</a:t>
            </a:r>
            <a:endParaRPr sz="1560">
              <a:latin typeface="Corbel"/>
              <a:cs typeface="Corbe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819596" y="1941880"/>
            <a:ext cx="1931670" cy="274691"/>
          </a:xfrm>
          <a:prstGeom prst="rect">
            <a:avLst/>
          </a:prstGeom>
        </p:spPr>
        <p:txBody>
          <a:bodyPr vert="horz" wrap="square" lIns="0" tIns="16002" rIns="0" bIns="0" rtlCol="0">
            <a:spAutoFit/>
          </a:bodyPr>
          <a:lstStyle/>
          <a:p>
            <a:pPr marL="15240">
              <a:spcBef>
                <a:spcPts val="126"/>
              </a:spcBef>
            </a:pPr>
            <a:r>
              <a:rPr sz="1680" spc="-12" dirty="0">
                <a:solidFill>
                  <a:srgbClr val="FFFFFF"/>
                </a:solidFill>
                <a:latin typeface="Corbel"/>
                <a:cs typeface="Corbel"/>
              </a:rPr>
              <a:t>Recebimento</a:t>
            </a:r>
            <a:r>
              <a:rPr sz="1680" spc="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680" spc="-24" dirty="0">
                <a:solidFill>
                  <a:srgbClr val="FFFFFF"/>
                </a:solidFill>
                <a:latin typeface="Corbel"/>
                <a:cs typeface="Corbel"/>
              </a:rPr>
              <a:t>(e-</a:t>
            </a:r>
            <a:r>
              <a:rPr sz="1680" spc="-12" dirty="0">
                <a:solidFill>
                  <a:srgbClr val="FFFFFF"/>
                </a:solidFill>
                <a:latin typeface="Corbel"/>
                <a:cs typeface="Corbel"/>
              </a:rPr>
              <a:t>mail)</a:t>
            </a:r>
            <a:endParaRPr sz="1680">
              <a:latin typeface="Corbel"/>
              <a:cs typeface="Corbe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465021" y="2992831"/>
            <a:ext cx="4643628" cy="608076"/>
            <a:chOff x="4046184" y="2494026"/>
            <a:chExt cx="3869690" cy="506730"/>
          </a:xfrm>
        </p:grpSpPr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46184" y="2496151"/>
              <a:ext cx="3869489" cy="48944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98720" y="2525229"/>
              <a:ext cx="1952244" cy="475526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110101" y="2522601"/>
              <a:ext cx="3737610" cy="356870"/>
            </a:xfrm>
            <a:custGeom>
              <a:avLst/>
              <a:gdLst/>
              <a:ahLst/>
              <a:cxnLst/>
              <a:rect l="l" t="t" r="r" b="b"/>
              <a:pathLst>
                <a:path w="3737609" h="356869">
                  <a:moveTo>
                    <a:pt x="3678174" y="0"/>
                  </a:moveTo>
                  <a:lnTo>
                    <a:pt x="59436" y="0"/>
                  </a:lnTo>
                  <a:lnTo>
                    <a:pt x="36325" y="4661"/>
                  </a:lnTo>
                  <a:lnTo>
                    <a:pt x="17430" y="17383"/>
                  </a:lnTo>
                  <a:lnTo>
                    <a:pt x="4679" y="36272"/>
                  </a:lnTo>
                  <a:lnTo>
                    <a:pt x="0" y="59436"/>
                  </a:lnTo>
                  <a:lnTo>
                    <a:pt x="0" y="297306"/>
                  </a:lnTo>
                  <a:lnTo>
                    <a:pt x="4679" y="320417"/>
                  </a:lnTo>
                  <a:lnTo>
                    <a:pt x="17430" y="339312"/>
                  </a:lnTo>
                  <a:lnTo>
                    <a:pt x="36325" y="352063"/>
                  </a:lnTo>
                  <a:lnTo>
                    <a:pt x="59436" y="356743"/>
                  </a:lnTo>
                  <a:lnTo>
                    <a:pt x="3678174" y="356743"/>
                  </a:lnTo>
                  <a:lnTo>
                    <a:pt x="3701337" y="352063"/>
                  </a:lnTo>
                  <a:lnTo>
                    <a:pt x="3720226" y="339312"/>
                  </a:lnTo>
                  <a:lnTo>
                    <a:pt x="3732948" y="320417"/>
                  </a:lnTo>
                  <a:lnTo>
                    <a:pt x="3737609" y="297306"/>
                  </a:lnTo>
                  <a:lnTo>
                    <a:pt x="3737609" y="59436"/>
                  </a:lnTo>
                  <a:lnTo>
                    <a:pt x="3732948" y="36272"/>
                  </a:lnTo>
                  <a:lnTo>
                    <a:pt x="3720226" y="17383"/>
                  </a:lnTo>
                  <a:lnTo>
                    <a:pt x="3701337" y="4661"/>
                  </a:lnTo>
                  <a:lnTo>
                    <a:pt x="3678174" y="0"/>
                  </a:lnTo>
                  <a:close/>
                </a:path>
              </a:pathLst>
            </a:custGeom>
            <a:solidFill>
              <a:srgbClr val="A61D18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23" name="object 23"/>
            <p:cNvSpPr/>
            <p:nvPr/>
          </p:nvSpPr>
          <p:spPr>
            <a:xfrm>
              <a:off x="4110101" y="2522601"/>
              <a:ext cx="3737610" cy="356870"/>
            </a:xfrm>
            <a:custGeom>
              <a:avLst/>
              <a:gdLst/>
              <a:ahLst/>
              <a:cxnLst/>
              <a:rect l="l" t="t" r="r" b="b"/>
              <a:pathLst>
                <a:path w="3737609" h="356869">
                  <a:moveTo>
                    <a:pt x="0" y="59436"/>
                  </a:moveTo>
                  <a:lnTo>
                    <a:pt x="4679" y="36272"/>
                  </a:lnTo>
                  <a:lnTo>
                    <a:pt x="17430" y="17383"/>
                  </a:lnTo>
                  <a:lnTo>
                    <a:pt x="36325" y="4661"/>
                  </a:lnTo>
                  <a:lnTo>
                    <a:pt x="59436" y="0"/>
                  </a:lnTo>
                  <a:lnTo>
                    <a:pt x="3678174" y="0"/>
                  </a:lnTo>
                  <a:lnTo>
                    <a:pt x="3701337" y="4661"/>
                  </a:lnTo>
                  <a:lnTo>
                    <a:pt x="3720226" y="17383"/>
                  </a:lnTo>
                  <a:lnTo>
                    <a:pt x="3732948" y="36272"/>
                  </a:lnTo>
                  <a:lnTo>
                    <a:pt x="3737609" y="59436"/>
                  </a:lnTo>
                  <a:lnTo>
                    <a:pt x="3737609" y="297306"/>
                  </a:lnTo>
                  <a:lnTo>
                    <a:pt x="3732948" y="320417"/>
                  </a:lnTo>
                  <a:lnTo>
                    <a:pt x="3720226" y="339312"/>
                  </a:lnTo>
                  <a:lnTo>
                    <a:pt x="3701337" y="352063"/>
                  </a:lnTo>
                  <a:lnTo>
                    <a:pt x="3678174" y="356743"/>
                  </a:lnTo>
                  <a:lnTo>
                    <a:pt x="59436" y="356743"/>
                  </a:lnTo>
                  <a:lnTo>
                    <a:pt x="36325" y="352063"/>
                  </a:lnTo>
                  <a:lnTo>
                    <a:pt x="17430" y="339312"/>
                  </a:lnTo>
                  <a:lnTo>
                    <a:pt x="4679" y="320417"/>
                  </a:lnTo>
                  <a:lnTo>
                    <a:pt x="0" y="297306"/>
                  </a:lnTo>
                  <a:lnTo>
                    <a:pt x="0" y="59436"/>
                  </a:lnTo>
                  <a:close/>
                </a:path>
              </a:pathLst>
            </a:custGeom>
            <a:ln w="57150">
              <a:solidFill>
                <a:srgbClr val="A61D18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6786677" y="3084272"/>
            <a:ext cx="1994916" cy="27392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680" spc="-12" dirty="0">
                <a:solidFill>
                  <a:srgbClr val="FFFFFF"/>
                </a:solidFill>
                <a:latin typeface="Corbel"/>
                <a:cs typeface="Corbel"/>
              </a:rPr>
              <a:t>Visualização</a:t>
            </a:r>
            <a:r>
              <a:rPr sz="1680" spc="42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680" spc="-12" dirty="0">
                <a:solidFill>
                  <a:srgbClr val="FFFFFF"/>
                </a:solidFill>
                <a:latin typeface="Corbel"/>
                <a:cs typeface="Corbel"/>
              </a:rPr>
              <a:t>do</a:t>
            </a:r>
            <a:r>
              <a:rPr sz="1680" spc="-96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680" spc="-24" dirty="0">
                <a:solidFill>
                  <a:srgbClr val="FFFFFF"/>
                </a:solidFill>
                <a:latin typeface="Corbel"/>
                <a:cs typeface="Corbel"/>
              </a:rPr>
              <a:t>Termo</a:t>
            </a:r>
            <a:endParaRPr sz="1680">
              <a:latin typeface="Corbel"/>
              <a:cs typeface="Corbe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4181247" y="1973335"/>
            <a:ext cx="5927598" cy="2770632"/>
            <a:chOff x="2976372" y="1644446"/>
            <a:chExt cx="4939665" cy="2308860"/>
          </a:xfrm>
        </p:grpSpPr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76372" y="1644446"/>
              <a:ext cx="451116" cy="291033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3029712" y="1659508"/>
              <a:ext cx="349885" cy="189865"/>
            </a:xfrm>
            <a:custGeom>
              <a:avLst/>
              <a:gdLst/>
              <a:ahLst/>
              <a:cxnLst/>
              <a:rect l="l" t="t" r="r" b="b"/>
              <a:pathLst>
                <a:path w="349885" h="189864">
                  <a:moveTo>
                    <a:pt x="254635" y="0"/>
                  </a:moveTo>
                  <a:lnTo>
                    <a:pt x="254635" y="47370"/>
                  </a:lnTo>
                  <a:lnTo>
                    <a:pt x="0" y="47370"/>
                  </a:lnTo>
                  <a:lnTo>
                    <a:pt x="0" y="142239"/>
                  </a:lnTo>
                  <a:lnTo>
                    <a:pt x="254635" y="142239"/>
                  </a:lnTo>
                  <a:lnTo>
                    <a:pt x="254635" y="189611"/>
                  </a:lnTo>
                  <a:lnTo>
                    <a:pt x="349503" y="94868"/>
                  </a:lnTo>
                  <a:lnTo>
                    <a:pt x="254635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046184" y="3448585"/>
              <a:ext cx="3869489" cy="48801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090160" y="3477729"/>
              <a:ext cx="1772412" cy="475526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4110100" y="3474211"/>
              <a:ext cx="3737610" cy="356870"/>
            </a:xfrm>
            <a:custGeom>
              <a:avLst/>
              <a:gdLst/>
              <a:ahLst/>
              <a:cxnLst/>
              <a:rect l="l" t="t" r="r" b="b"/>
              <a:pathLst>
                <a:path w="3737609" h="356870">
                  <a:moveTo>
                    <a:pt x="3678174" y="0"/>
                  </a:moveTo>
                  <a:lnTo>
                    <a:pt x="59436" y="0"/>
                  </a:lnTo>
                  <a:lnTo>
                    <a:pt x="36325" y="4661"/>
                  </a:lnTo>
                  <a:lnTo>
                    <a:pt x="17430" y="17383"/>
                  </a:lnTo>
                  <a:lnTo>
                    <a:pt x="4679" y="36272"/>
                  </a:lnTo>
                  <a:lnTo>
                    <a:pt x="0" y="59436"/>
                  </a:lnTo>
                  <a:lnTo>
                    <a:pt x="0" y="297180"/>
                  </a:lnTo>
                  <a:lnTo>
                    <a:pt x="4679" y="320363"/>
                  </a:lnTo>
                  <a:lnTo>
                    <a:pt x="17430" y="339296"/>
                  </a:lnTo>
                  <a:lnTo>
                    <a:pt x="36325" y="352061"/>
                  </a:lnTo>
                  <a:lnTo>
                    <a:pt x="59436" y="356743"/>
                  </a:lnTo>
                  <a:lnTo>
                    <a:pt x="3678174" y="356743"/>
                  </a:lnTo>
                  <a:lnTo>
                    <a:pt x="3701337" y="352061"/>
                  </a:lnTo>
                  <a:lnTo>
                    <a:pt x="3720226" y="339296"/>
                  </a:lnTo>
                  <a:lnTo>
                    <a:pt x="3732948" y="320363"/>
                  </a:lnTo>
                  <a:lnTo>
                    <a:pt x="3737609" y="297180"/>
                  </a:lnTo>
                  <a:lnTo>
                    <a:pt x="3737609" y="59436"/>
                  </a:lnTo>
                  <a:lnTo>
                    <a:pt x="3732948" y="36272"/>
                  </a:lnTo>
                  <a:lnTo>
                    <a:pt x="3720226" y="17383"/>
                  </a:lnTo>
                  <a:lnTo>
                    <a:pt x="3701337" y="4661"/>
                  </a:lnTo>
                  <a:lnTo>
                    <a:pt x="3678174" y="0"/>
                  </a:lnTo>
                  <a:close/>
                </a:path>
              </a:pathLst>
            </a:custGeom>
            <a:solidFill>
              <a:srgbClr val="A61D18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31" name="object 31"/>
            <p:cNvSpPr/>
            <p:nvPr/>
          </p:nvSpPr>
          <p:spPr>
            <a:xfrm>
              <a:off x="4110100" y="3474211"/>
              <a:ext cx="3737610" cy="356870"/>
            </a:xfrm>
            <a:custGeom>
              <a:avLst/>
              <a:gdLst/>
              <a:ahLst/>
              <a:cxnLst/>
              <a:rect l="l" t="t" r="r" b="b"/>
              <a:pathLst>
                <a:path w="3737609" h="356870">
                  <a:moveTo>
                    <a:pt x="0" y="59436"/>
                  </a:moveTo>
                  <a:lnTo>
                    <a:pt x="4679" y="36272"/>
                  </a:lnTo>
                  <a:lnTo>
                    <a:pt x="17430" y="17383"/>
                  </a:lnTo>
                  <a:lnTo>
                    <a:pt x="36325" y="4661"/>
                  </a:lnTo>
                  <a:lnTo>
                    <a:pt x="59436" y="0"/>
                  </a:lnTo>
                  <a:lnTo>
                    <a:pt x="3678174" y="0"/>
                  </a:lnTo>
                  <a:lnTo>
                    <a:pt x="3701337" y="4661"/>
                  </a:lnTo>
                  <a:lnTo>
                    <a:pt x="3720226" y="17383"/>
                  </a:lnTo>
                  <a:lnTo>
                    <a:pt x="3732948" y="36272"/>
                  </a:lnTo>
                  <a:lnTo>
                    <a:pt x="3737609" y="59436"/>
                  </a:lnTo>
                  <a:lnTo>
                    <a:pt x="3737609" y="297180"/>
                  </a:lnTo>
                  <a:lnTo>
                    <a:pt x="3732948" y="320363"/>
                  </a:lnTo>
                  <a:lnTo>
                    <a:pt x="3720226" y="339296"/>
                  </a:lnTo>
                  <a:lnTo>
                    <a:pt x="3701337" y="352061"/>
                  </a:lnTo>
                  <a:lnTo>
                    <a:pt x="3678174" y="356743"/>
                  </a:lnTo>
                  <a:lnTo>
                    <a:pt x="59436" y="356743"/>
                  </a:lnTo>
                  <a:lnTo>
                    <a:pt x="36325" y="352061"/>
                  </a:lnTo>
                  <a:lnTo>
                    <a:pt x="17430" y="339296"/>
                  </a:lnTo>
                  <a:lnTo>
                    <a:pt x="4679" y="320363"/>
                  </a:lnTo>
                  <a:lnTo>
                    <a:pt x="0" y="297180"/>
                  </a:lnTo>
                  <a:lnTo>
                    <a:pt x="0" y="59436"/>
                  </a:lnTo>
                  <a:close/>
                </a:path>
              </a:pathLst>
            </a:custGeom>
            <a:ln w="57150">
              <a:solidFill>
                <a:srgbClr val="A61D18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6894575" y="4226509"/>
            <a:ext cx="1778508" cy="27392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680" spc="-12" dirty="0">
                <a:solidFill>
                  <a:srgbClr val="FFFFFF"/>
                </a:solidFill>
                <a:latin typeface="Corbel"/>
                <a:cs typeface="Corbel"/>
              </a:rPr>
              <a:t>Aceitação</a:t>
            </a:r>
            <a:r>
              <a:rPr sz="1680" spc="12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680" spc="-12" dirty="0">
                <a:solidFill>
                  <a:srgbClr val="FFFFFF"/>
                </a:solidFill>
                <a:latin typeface="Corbel"/>
                <a:cs typeface="Corbel"/>
              </a:rPr>
              <a:t>do</a:t>
            </a:r>
            <a:r>
              <a:rPr sz="1680" spc="-108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680" spc="-24" dirty="0">
                <a:solidFill>
                  <a:srgbClr val="FFFFFF"/>
                </a:solidFill>
                <a:latin typeface="Corbel"/>
                <a:cs typeface="Corbel"/>
              </a:rPr>
              <a:t>Termo</a:t>
            </a:r>
            <a:endParaRPr sz="1680">
              <a:latin typeface="Corbel"/>
              <a:cs typeface="Corbel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5465021" y="5276546"/>
            <a:ext cx="4643628" cy="608838"/>
            <a:chOff x="4046184" y="4397121"/>
            <a:chExt cx="3869690" cy="507365"/>
          </a:xfrm>
        </p:grpSpPr>
        <p:pic>
          <p:nvPicPr>
            <p:cNvPr id="34" name="object 3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046184" y="4399627"/>
              <a:ext cx="3869489" cy="489444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026152" y="4428744"/>
              <a:ext cx="1900427" cy="475526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4110101" y="4425696"/>
              <a:ext cx="3737610" cy="356870"/>
            </a:xfrm>
            <a:custGeom>
              <a:avLst/>
              <a:gdLst/>
              <a:ahLst/>
              <a:cxnLst/>
              <a:rect l="l" t="t" r="r" b="b"/>
              <a:pathLst>
                <a:path w="3737609" h="356870">
                  <a:moveTo>
                    <a:pt x="3678174" y="0"/>
                  </a:moveTo>
                  <a:lnTo>
                    <a:pt x="59436" y="0"/>
                  </a:lnTo>
                  <a:lnTo>
                    <a:pt x="36325" y="4678"/>
                  </a:lnTo>
                  <a:lnTo>
                    <a:pt x="17430" y="17433"/>
                  </a:lnTo>
                  <a:lnTo>
                    <a:pt x="4679" y="36347"/>
                  </a:lnTo>
                  <a:lnTo>
                    <a:pt x="0" y="59499"/>
                  </a:lnTo>
                  <a:lnTo>
                    <a:pt x="0" y="297332"/>
                  </a:lnTo>
                  <a:lnTo>
                    <a:pt x="4679" y="320478"/>
                  </a:lnTo>
                  <a:lnTo>
                    <a:pt x="17430" y="339378"/>
                  </a:lnTo>
                  <a:lnTo>
                    <a:pt x="36325" y="352121"/>
                  </a:lnTo>
                  <a:lnTo>
                    <a:pt x="59436" y="356793"/>
                  </a:lnTo>
                  <a:lnTo>
                    <a:pt x="3678174" y="356793"/>
                  </a:lnTo>
                  <a:lnTo>
                    <a:pt x="3701337" y="352121"/>
                  </a:lnTo>
                  <a:lnTo>
                    <a:pt x="3720226" y="339378"/>
                  </a:lnTo>
                  <a:lnTo>
                    <a:pt x="3732948" y="320478"/>
                  </a:lnTo>
                  <a:lnTo>
                    <a:pt x="3737609" y="297332"/>
                  </a:lnTo>
                  <a:lnTo>
                    <a:pt x="3737609" y="59499"/>
                  </a:lnTo>
                  <a:lnTo>
                    <a:pt x="3732948" y="36347"/>
                  </a:lnTo>
                  <a:lnTo>
                    <a:pt x="3720226" y="17433"/>
                  </a:lnTo>
                  <a:lnTo>
                    <a:pt x="3701337" y="4678"/>
                  </a:lnTo>
                  <a:lnTo>
                    <a:pt x="3678174" y="0"/>
                  </a:lnTo>
                  <a:close/>
                </a:path>
              </a:pathLst>
            </a:custGeom>
            <a:solidFill>
              <a:srgbClr val="A61D18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37" name="object 37"/>
            <p:cNvSpPr/>
            <p:nvPr/>
          </p:nvSpPr>
          <p:spPr>
            <a:xfrm>
              <a:off x="4110101" y="4425696"/>
              <a:ext cx="3737610" cy="356870"/>
            </a:xfrm>
            <a:custGeom>
              <a:avLst/>
              <a:gdLst/>
              <a:ahLst/>
              <a:cxnLst/>
              <a:rect l="l" t="t" r="r" b="b"/>
              <a:pathLst>
                <a:path w="3737609" h="356870">
                  <a:moveTo>
                    <a:pt x="0" y="59499"/>
                  </a:moveTo>
                  <a:lnTo>
                    <a:pt x="4679" y="36347"/>
                  </a:lnTo>
                  <a:lnTo>
                    <a:pt x="17430" y="17433"/>
                  </a:lnTo>
                  <a:lnTo>
                    <a:pt x="36325" y="4678"/>
                  </a:lnTo>
                  <a:lnTo>
                    <a:pt x="59436" y="0"/>
                  </a:lnTo>
                  <a:lnTo>
                    <a:pt x="3678174" y="0"/>
                  </a:lnTo>
                  <a:lnTo>
                    <a:pt x="3701337" y="4678"/>
                  </a:lnTo>
                  <a:lnTo>
                    <a:pt x="3720226" y="17433"/>
                  </a:lnTo>
                  <a:lnTo>
                    <a:pt x="3732948" y="36347"/>
                  </a:lnTo>
                  <a:lnTo>
                    <a:pt x="3737609" y="59499"/>
                  </a:lnTo>
                  <a:lnTo>
                    <a:pt x="3737609" y="297332"/>
                  </a:lnTo>
                  <a:lnTo>
                    <a:pt x="3732948" y="320478"/>
                  </a:lnTo>
                  <a:lnTo>
                    <a:pt x="3720226" y="339378"/>
                  </a:lnTo>
                  <a:lnTo>
                    <a:pt x="3701337" y="352121"/>
                  </a:lnTo>
                  <a:lnTo>
                    <a:pt x="3678174" y="356793"/>
                  </a:lnTo>
                  <a:lnTo>
                    <a:pt x="59436" y="356793"/>
                  </a:lnTo>
                  <a:lnTo>
                    <a:pt x="36325" y="352121"/>
                  </a:lnTo>
                  <a:lnTo>
                    <a:pt x="17430" y="339378"/>
                  </a:lnTo>
                  <a:lnTo>
                    <a:pt x="4679" y="320478"/>
                  </a:lnTo>
                  <a:lnTo>
                    <a:pt x="0" y="297332"/>
                  </a:lnTo>
                  <a:lnTo>
                    <a:pt x="0" y="59499"/>
                  </a:lnTo>
                  <a:close/>
                </a:path>
              </a:pathLst>
            </a:custGeom>
            <a:ln w="57149">
              <a:solidFill>
                <a:srgbClr val="A61D18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6817765" y="5368747"/>
            <a:ext cx="1932432" cy="27392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680" dirty="0">
                <a:solidFill>
                  <a:srgbClr val="FFFFFF"/>
                </a:solidFill>
                <a:latin typeface="Corbel"/>
                <a:cs typeface="Corbel"/>
              </a:rPr>
              <a:t>Envio</a:t>
            </a:r>
            <a:r>
              <a:rPr sz="1680" spc="-24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680" dirty="0">
                <a:solidFill>
                  <a:srgbClr val="FFFFFF"/>
                </a:solidFill>
                <a:latin typeface="Corbel"/>
                <a:cs typeface="Corbel"/>
              </a:rPr>
              <a:t>de</a:t>
            </a:r>
            <a:r>
              <a:rPr sz="1680" spc="-36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680" spc="-12" dirty="0">
                <a:solidFill>
                  <a:srgbClr val="FFFFFF"/>
                </a:solidFill>
                <a:latin typeface="Corbel"/>
                <a:cs typeface="Corbel"/>
              </a:rPr>
              <a:t>documentos</a:t>
            </a:r>
            <a:endParaRPr sz="1680">
              <a:latin typeface="Corbel"/>
              <a:cs typeface="Corbel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7606588" y="2441447"/>
            <a:ext cx="349758" cy="2827782"/>
            <a:chOff x="5830823" y="2034539"/>
            <a:chExt cx="291465" cy="2356485"/>
          </a:xfrm>
        </p:grpSpPr>
        <p:pic>
          <p:nvPicPr>
            <p:cNvPr id="40" name="object 4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830823" y="2034539"/>
              <a:ext cx="291033" cy="452628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5884036" y="2050414"/>
              <a:ext cx="189865" cy="349885"/>
            </a:xfrm>
            <a:custGeom>
              <a:avLst/>
              <a:gdLst/>
              <a:ahLst/>
              <a:cxnLst/>
              <a:rect l="l" t="t" r="r" b="b"/>
              <a:pathLst>
                <a:path w="189864" h="349885">
                  <a:moveTo>
                    <a:pt x="142366" y="0"/>
                  </a:moveTo>
                  <a:lnTo>
                    <a:pt x="47498" y="0"/>
                  </a:lnTo>
                  <a:lnTo>
                    <a:pt x="47498" y="254635"/>
                  </a:lnTo>
                  <a:lnTo>
                    <a:pt x="0" y="254635"/>
                  </a:lnTo>
                  <a:lnTo>
                    <a:pt x="94868" y="349504"/>
                  </a:lnTo>
                  <a:lnTo>
                    <a:pt x="189737" y="254635"/>
                  </a:lnTo>
                  <a:lnTo>
                    <a:pt x="142366" y="254635"/>
                  </a:lnTo>
                  <a:lnTo>
                    <a:pt x="142366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42" name="object 4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830823" y="2987027"/>
              <a:ext cx="291033" cy="451116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5884036" y="3001898"/>
              <a:ext cx="189865" cy="349885"/>
            </a:xfrm>
            <a:custGeom>
              <a:avLst/>
              <a:gdLst/>
              <a:ahLst/>
              <a:cxnLst/>
              <a:rect l="l" t="t" r="r" b="b"/>
              <a:pathLst>
                <a:path w="189864" h="349885">
                  <a:moveTo>
                    <a:pt x="142366" y="0"/>
                  </a:moveTo>
                  <a:lnTo>
                    <a:pt x="47498" y="0"/>
                  </a:lnTo>
                  <a:lnTo>
                    <a:pt x="47498" y="254762"/>
                  </a:lnTo>
                  <a:lnTo>
                    <a:pt x="0" y="254762"/>
                  </a:lnTo>
                  <a:lnTo>
                    <a:pt x="94868" y="349631"/>
                  </a:lnTo>
                  <a:lnTo>
                    <a:pt x="189737" y="254762"/>
                  </a:lnTo>
                  <a:lnTo>
                    <a:pt x="142366" y="254762"/>
                  </a:lnTo>
                  <a:lnTo>
                    <a:pt x="142366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44" name="object 4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830823" y="3938016"/>
              <a:ext cx="291033" cy="452628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5884036" y="3953510"/>
              <a:ext cx="189865" cy="349885"/>
            </a:xfrm>
            <a:custGeom>
              <a:avLst/>
              <a:gdLst/>
              <a:ahLst/>
              <a:cxnLst/>
              <a:rect l="l" t="t" r="r" b="b"/>
              <a:pathLst>
                <a:path w="189864" h="349885">
                  <a:moveTo>
                    <a:pt x="142366" y="0"/>
                  </a:moveTo>
                  <a:lnTo>
                    <a:pt x="47498" y="0"/>
                  </a:lnTo>
                  <a:lnTo>
                    <a:pt x="47498" y="254761"/>
                  </a:lnTo>
                  <a:lnTo>
                    <a:pt x="0" y="254761"/>
                  </a:lnTo>
                  <a:lnTo>
                    <a:pt x="94868" y="349630"/>
                  </a:lnTo>
                  <a:lnTo>
                    <a:pt x="189737" y="254761"/>
                  </a:lnTo>
                  <a:lnTo>
                    <a:pt x="142366" y="254761"/>
                  </a:lnTo>
                  <a:lnTo>
                    <a:pt x="142366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</p:grpSp>
      <p:sp>
        <p:nvSpPr>
          <p:cNvPr id="46" name="object 46"/>
          <p:cNvSpPr txBox="1">
            <a:spLocks noGrp="1"/>
          </p:cNvSpPr>
          <p:nvPr>
            <p:ph type="ftr" sz="quarter" idx="5"/>
          </p:nvPr>
        </p:nvSpPr>
        <p:spPr>
          <a:xfrm>
            <a:off x="609600" y="1"/>
            <a:ext cx="0" cy="8664680"/>
          </a:xfrm>
          <a:prstGeom prst="rect">
            <a:avLst/>
          </a:prstGeom>
        </p:spPr>
        <p:txBody>
          <a:bodyPr vert="horz" wrap="square" lIns="0" tIns="22098" rIns="0" bIns="0" rtlCol="0">
            <a:spAutoFit/>
          </a:bodyPr>
          <a:lstStyle/>
          <a:p>
            <a:pPr marL="15240">
              <a:spcBef>
                <a:spcPts val="174"/>
              </a:spcBef>
            </a:pPr>
            <a:r>
              <a:rPr b="0" spc="-48" dirty="0">
                <a:latin typeface="Lucida Sans Unicode"/>
                <a:cs typeface="Lucida Sans Unicode"/>
              </a:rPr>
              <a:t>ACEITE</a:t>
            </a:r>
            <a:r>
              <a:rPr b="0" spc="-66" dirty="0">
                <a:latin typeface="Lucida Sans Unicode"/>
                <a:cs typeface="Lucida Sans Unicode"/>
              </a:rPr>
              <a:t> </a:t>
            </a:r>
            <a:r>
              <a:rPr b="0" spc="-54" dirty="0">
                <a:latin typeface="Lucida Sans Unicode"/>
                <a:cs typeface="Lucida Sans Unicode"/>
              </a:rPr>
              <a:t>ELETRÔNICO</a:t>
            </a:r>
            <a:r>
              <a:rPr b="0" spc="-60" dirty="0">
                <a:latin typeface="Lucida Sans Unicode"/>
                <a:cs typeface="Lucida Sans Unicode"/>
              </a:rPr>
              <a:t> </a:t>
            </a:r>
            <a:r>
              <a:rPr b="0" dirty="0">
                <a:latin typeface="Lucida Sans Unicode"/>
                <a:cs typeface="Lucida Sans Unicode"/>
              </a:rPr>
              <a:t>|</a:t>
            </a:r>
            <a:r>
              <a:rPr b="0" spc="282" dirty="0">
                <a:latin typeface="Lucida Sans Unicode"/>
                <a:cs typeface="Lucida Sans Unicode"/>
              </a:rPr>
              <a:t> </a:t>
            </a:r>
            <a:r>
              <a:rPr spc="-30" dirty="0">
                <a:latin typeface="Arial"/>
                <a:cs typeface="Arial"/>
              </a:rPr>
              <a:t>MANUAL </a:t>
            </a:r>
            <a:r>
              <a:rPr spc="-48" dirty="0">
                <a:latin typeface="Arial"/>
                <a:cs typeface="Arial"/>
              </a:rPr>
              <a:t>PARA</a:t>
            </a:r>
            <a:r>
              <a:rPr spc="-30" dirty="0">
                <a:latin typeface="Arial"/>
                <a:cs typeface="Arial"/>
              </a:rPr>
              <a:t> </a:t>
            </a:r>
            <a:r>
              <a:rPr spc="-36" dirty="0">
                <a:latin typeface="Arial"/>
                <a:cs typeface="Arial"/>
              </a:rPr>
              <a:t>CADASTRAR </a:t>
            </a:r>
            <a:r>
              <a:rPr spc="-24" dirty="0">
                <a:latin typeface="Arial"/>
                <a:cs typeface="Arial"/>
              </a:rPr>
              <a:t>VENDA</a:t>
            </a:r>
            <a:r>
              <a:rPr spc="-36" dirty="0">
                <a:latin typeface="Arial"/>
                <a:cs typeface="Arial"/>
              </a:rPr>
              <a:t> RESIDENCIAL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62873" y="4016746"/>
            <a:ext cx="3236976" cy="1551432"/>
          </a:xfrm>
          <a:custGeom>
            <a:avLst/>
            <a:gdLst/>
            <a:ahLst/>
            <a:cxnLst/>
            <a:rect l="l" t="t" r="r" b="b"/>
            <a:pathLst>
              <a:path w="2697479" h="1292860">
                <a:moveTo>
                  <a:pt x="0" y="1292605"/>
                </a:moveTo>
                <a:lnTo>
                  <a:pt x="2697099" y="1292605"/>
                </a:lnTo>
                <a:lnTo>
                  <a:pt x="2697099" y="0"/>
                </a:lnTo>
                <a:lnTo>
                  <a:pt x="0" y="0"/>
                </a:lnTo>
                <a:lnTo>
                  <a:pt x="0" y="1292605"/>
                </a:lnTo>
                <a:close/>
              </a:path>
            </a:pathLst>
          </a:custGeom>
          <a:ln w="38100">
            <a:solidFill>
              <a:srgbClr val="A61D18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3" name="object 3"/>
          <p:cNvSpPr/>
          <p:nvPr/>
        </p:nvSpPr>
        <p:spPr>
          <a:xfrm>
            <a:off x="1149599" y="1"/>
            <a:ext cx="4929378" cy="883158"/>
          </a:xfrm>
          <a:custGeom>
            <a:avLst/>
            <a:gdLst/>
            <a:ahLst/>
            <a:cxnLst/>
            <a:rect l="l" t="t" r="r" b="b"/>
            <a:pathLst>
              <a:path w="4107815" h="735965">
                <a:moveTo>
                  <a:pt x="4107522" y="0"/>
                </a:moveTo>
                <a:lnTo>
                  <a:pt x="0" y="0"/>
                </a:lnTo>
                <a:lnTo>
                  <a:pt x="0" y="510794"/>
                </a:lnTo>
                <a:lnTo>
                  <a:pt x="4570" y="556119"/>
                </a:lnTo>
                <a:lnTo>
                  <a:pt x="17677" y="598336"/>
                </a:lnTo>
                <a:lnTo>
                  <a:pt x="38416" y="636541"/>
                </a:lnTo>
                <a:lnTo>
                  <a:pt x="65882" y="669829"/>
                </a:lnTo>
                <a:lnTo>
                  <a:pt x="99172" y="697295"/>
                </a:lnTo>
                <a:lnTo>
                  <a:pt x="137379" y="718034"/>
                </a:lnTo>
                <a:lnTo>
                  <a:pt x="179600" y="731140"/>
                </a:lnTo>
                <a:lnTo>
                  <a:pt x="224929" y="735711"/>
                </a:lnTo>
                <a:lnTo>
                  <a:pt x="3882605" y="735711"/>
                </a:lnTo>
                <a:lnTo>
                  <a:pt x="3927931" y="731140"/>
                </a:lnTo>
                <a:lnTo>
                  <a:pt x="3970148" y="718034"/>
                </a:lnTo>
                <a:lnTo>
                  <a:pt x="4008353" y="697295"/>
                </a:lnTo>
                <a:lnTo>
                  <a:pt x="4041641" y="669829"/>
                </a:lnTo>
                <a:lnTo>
                  <a:pt x="4069107" y="636541"/>
                </a:lnTo>
                <a:lnTo>
                  <a:pt x="4089846" y="598336"/>
                </a:lnTo>
                <a:lnTo>
                  <a:pt x="4102952" y="556119"/>
                </a:lnTo>
                <a:lnTo>
                  <a:pt x="4107522" y="510794"/>
                </a:lnTo>
                <a:lnTo>
                  <a:pt x="4107522" y="0"/>
                </a:lnTo>
                <a:close/>
              </a:path>
            </a:pathLst>
          </a:custGeom>
          <a:solidFill>
            <a:srgbClr val="A61D18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1526683" y="106984"/>
            <a:ext cx="4174998" cy="60632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dirty="0"/>
              <a:t>ACEITE</a:t>
            </a:r>
            <a:r>
              <a:rPr spc="-78" dirty="0"/>
              <a:t> </a:t>
            </a:r>
            <a:r>
              <a:rPr dirty="0"/>
              <a:t>ELETRÔNICO</a:t>
            </a:r>
            <a:r>
              <a:rPr spc="-72" dirty="0"/>
              <a:t> </a:t>
            </a:r>
            <a:r>
              <a:rPr spc="-12" dirty="0"/>
              <a:t>RESIDENCIAL</a:t>
            </a:r>
          </a:p>
          <a:p>
            <a:pPr algn="ctr">
              <a:lnSpc>
                <a:spcPct val="100000"/>
              </a:lnSpc>
              <a:spcBef>
                <a:spcPts val="30"/>
              </a:spcBef>
            </a:pPr>
            <a:r>
              <a:rPr sz="1680" spc="-42" dirty="0"/>
              <a:t>ETAPAS</a:t>
            </a:r>
            <a:r>
              <a:rPr sz="1680" spc="-30" dirty="0"/>
              <a:t> </a:t>
            </a:r>
            <a:r>
              <a:rPr sz="1680" dirty="0"/>
              <a:t>DO</a:t>
            </a:r>
            <a:r>
              <a:rPr sz="1680" spc="-90" dirty="0"/>
              <a:t> </a:t>
            </a:r>
            <a:r>
              <a:rPr sz="1680" spc="-12" dirty="0"/>
              <a:t>CLIENTE</a:t>
            </a:r>
            <a:endParaRPr sz="1680"/>
          </a:p>
        </p:txBody>
      </p:sp>
      <p:sp>
        <p:nvSpPr>
          <p:cNvPr id="5" name="object 5"/>
          <p:cNvSpPr/>
          <p:nvPr/>
        </p:nvSpPr>
        <p:spPr>
          <a:xfrm>
            <a:off x="10834267" y="502768"/>
            <a:ext cx="358140" cy="477012"/>
          </a:xfrm>
          <a:custGeom>
            <a:avLst/>
            <a:gdLst/>
            <a:ahLst/>
            <a:cxnLst/>
            <a:rect l="l" t="t" r="r" b="b"/>
            <a:pathLst>
              <a:path w="298450" h="397509">
                <a:moveTo>
                  <a:pt x="248539" y="0"/>
                </a:moveTo>
                <a:lnTo>
                  <a:pt x="49657" y="0"/>
                </a:lnTo>
                <a:lnTo>
                  <a:pt x="30325" y="3903"/>
                </a:lnTo>
                <a:lnTo>
                  <a:pt x="14541" y="14557"/>
                </a:lnTo>
                <a:lnTo>
                  <a:pt x="3901" y="30378"/>
                </a:lnTo>
                <a:lnTo>
                  <a:pt x="0" y="49784"/>
                </a:lnTo>
                <a:lnTo>
                  <a:pt x="0" y="347472"/>
                </a:lnTo>
                <a:lnTo>
                  <a:pt x="3901" y="366803"/>
                </a:lnTo>
                <a:lnTo>
                  <a:pt x="14541" y="382587"/>
                </a:lnTo>
                <a:lnTo>
                  <a:pt x="30325" y="393227"/>
                </a:lnTo>
                <a:lnTo>
                  <a:pt x="49657" y="397128"/>
                </a:lnTo>
                <a:lnTo>
                  <a:pt x="248539" y="397128"/>
                </a:lnTo>
                <a:lnTo>
                  <a:pt x="267870" y="393227"/>
                </a:lnTo>
                <a:lnTo>
                  <a:pt x="283654" y="382587"/>
                </a:lnTo>
                <a:lnTo>
                  <a:pt x="294294" y="366803"/>
                </a:lnTo>
                <a:lnTo>
                  <a:pt x="298196" y="347472"/>
                </a:lnTo>
                <a:lnTo>
                  <a:pt x="298196" y="49784"/>
                </a:lnTo>
                <a:lnTo>
                  <a:pt x="294294" y="30378"/>
                </a:lnTo>
                <a:lnTo>
                  <a:pt x="283654" y="14557"/>
                </a:lnTo>
                <a:lnTo>
                  <a:pt x="267870" y="3903"/>
                </a:lnTo>
                <a:lnTo>
                  <a:pt x="24853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6" name="object 6"/>
          <p:cNvSpPr txBox="1"/>
          <p:nvPr/>
        </p:nvSpPr>
        <p:spPr>
          <a:xfrm>
            <a:off x="10924945" y="697229"/>
            <a:ext cx="184404" cy="199285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27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0717682" y="92353"/>
            <a:ext cx="589788" cy="589788"/>
            <a:chOff x="8423402" y="76961"/>
            <a:chExt cx="491490" cy="491490"/>
          </a:xfrm>
        </p:grpSpPr>
        <p:sp>
          <p:nvSpPr>
            <p:cNvPr id="8" name="object 8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239141" y="0"/>
                  </a:moveTo>
                  <a:lnTo>
                    <a:pt x="190944" y="4863"/>
                  </a:lnTo>
                  <a:lnTo>
                    <a:pt x="146053" y="18811"/>
                  </a:lnTo>
                  <a:lnTo>
                    <a:pt x="105432" y="40880"/>
                  </a:lnTo>
                  <a:lnTo>
                    <a:pt x="70040" y="70103"/>
                  </a:lnTo>
                  <a:lnTo>
                    <a:pt x="40839" y="105519"/>
                  </a:lnTo>
                  <a:lnTo>
                    <a:pt x="18792" y="146161"/>
                  </a:lnTo>
                  <a:lnTo>
                    <a:pt x="4858" y="191065"/>
                  </a:lnTo>
                  <a:lnTo>
                    <a:pt x="0" y="239267"/>
                  </a:lnTo>
                  <a:lnTo>
                    <a:pt x="4858" y="287470"/>
                  </a:lnTo>
                  <a:lnTo>
                    <a:pt x="18792" y="332374"/>
                  </a:lnTo>
                  <a:lnTo>
                    <a:pt x="40839" y="373016"/>
                  </a:lnTo>
                  <a:lnTo>
                    <a:pt x="70040" y="408432"/>
                  </a:lnTo>
                  <a:lnTo>
                    <a:pt x="105432" y="437655"/>
                  </a:lnTo>
                  <a:lnTo>
                    <a:pt x="146053" y="459724"/>
                  </a:lnTo>
                  <a:lnTo>
                    <a:pt x="190944" y="473672"/>
                  </a:lnTo>
                  <a:lnTo>
                    <a:pt x="239141" y="478536"/>
                  </a:lnTo>
                  <a:lnTo>
                    <a:pt x="287379" y="473672"/>
                  </a:lnTo>
                  <a:lnTo>
                    <a:pt x="332301" y="459724"/>
                  </a:lnTo>
                  <a:lnTo>
                    <a:pt x="372945" y="437655"/>
                  </a:lnTo>
                  <a:lnTo>
                    <a:pt x="408352" y="408432"/>
                  </a:lnTo>
                  <a:lnTo>
                    <a:pt x="437562" y="373016"/>
                  </a:lnTo>
                  <a:lnTo>
                    <a:pt x="459614" y="332374"/>
                  </a:lnTo>
                  <a:lnTo>
                    <a:pt x="473550" y="287470"/>
                  </a:lnTo>
                  <a:lnTo>
                    <a:pt x="478408" y="239267"/>
                  </a:lnTo>
                  <a:lnTo>
                    <a:pt x="473550" y="191065"/>
                  </a:lnTo>
                  <a:lnTo>
                    <a:pt x="459614" y="146161"/>
                  </a:lnTo>
                  <a:lnTo>
                    <a:pt x="437562" y="105519"/>
                  </a:lnTo>
                  <a:lnTo>
                    <a:pt x="408352" y="70103"/>
                  </a:lnTo>
                  <a:lnTo>
                    <a:pt x="372945" y="40880"/>
                  </a:lnTo>
                  <a:lnTo>
                    <a:pt x="332301" y="18811"/>
                  </a:lnTo>
                  <a:lnTo>
                    <a:pt x="287379" y="4863"/>
                  </a:lnTo>
                  <a:lnTo>
                    <a:pt x="239141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9" name="object 9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0" y="239267"/>
                  </a:moveTo>
                  <a:lnTo>
                    <a:pt x="4858" y="191065"/>
                  </a:lnTo>
                  <a:lnTo>
                    <a:pt x="18792" y="146161"/>
                  </a:lnTo>
                  <a:lnTo>
                    <a:pt x="40839" y="105519"/>
                  </a:lnTo>
                  <a:lnTo>
                    <a:pt x="70040" y="70103"/>
                  </a:lnTo>
                  <a:lnTo>
                    <a:pt x="105432" y="40880"/>
                  </a:lnTo>
                  <a:lnTo>
                    <a:pt x="146053" y="18811"/>
                  </a:lnTo>
                  <a:lnTo>
                    <a:pt x="190944" y="4863"/>
                  </a:lnTo>
                  <a:lnTo>
                    <a:pt x="239141" y="0"/>
                  </a:lnTo>
                  <a:lnTo>
                    <a:pt x="287379" y="4863"/>
                  </a:lnTo>
                  <a:lnTo>
                    <a:pt x="332301" y="18811"/>
                  </a:lnTo>
                  <a:lnTo>
                    <a:pt x="372945" y="40880"/>
                  </a:lnTo>
                  <a:lnTo>
                    <a:pt x="408352" y="70103"/>
                  </a:lnTo>
                  <a:lnTo>
                    <a:pt x="437562" y="105519"/>
                  </a:lnTo>
                  <a:lnTo>
                    <a:pt x="459614" y="146161"/>
                  </a:lnTo>
                  <a:lnTo>
                    <a:pt x="473550" y="191065"/>
                  </a:lnTo>
                  <a:lnTo>
                    <a:pt x="478408" y="239267"/>
                  </a:lnTo>
                  <a:lnTo>
                    <a:pt x="473550" y="287470"/>
                  </a:lnTo>
                  <a:lnTo>
                    <a:pt x="459614" y="332374"/>
                  </a:lnTo>
                  <a:lnTo>
                    <a:pt x="437562" y="373016"/>
                  </a:lnTo>
                  <a:lnTo>
                    <a:pt x="408352" y="408432"/>
                  </a:lnTo>
                  <a:lnTo>
                    <a:pt x="372945" y="437655"/>
                  </a:lnTo>
                  <a:lnTo>
                    <a:pt x="332301" y="459724"/>
                  </a:lnTo>
                  <a:lnTo>
                    <a:pt x="287379" y="473672"/>
                  </a:lnTo>
                  <a:lnTo>
                    <a:pt x="239141" y="478536"/>
                  </a:lnTo>
                  <a:lnTo>
                    <a:pt x="190944" y="473672"/>
                  </a:lnTo>
                  <a:lnTo>
                    <a:pt x="146053" y="459724"/>
                  </a:lnTo>
                  <a:lnTo>
                    <a:pt x="105432" y="437655"/>
                  </a:lnTo>
                  <a:lnTo>
                    <a:pt x="70040" y="408432"/>
                  </a:lnTo>
                  <a:lnTo>
                    <a:pt x="40839" y="373016"/>
                  </a:lnTo>
                  <a:lnTo>
                    <a:pt x="18792" y="332374"/>
                  </a:lnTo>
                  <a:lnTo>
                    <a:pt x="4858" y="287470"/>
                  </a:lnTo>
                  <a:lnTo>
                    <a:pt x="0" y="239267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67534" y="214070"/>
              <a:ext cx="224050" cy="192048"/>
            </a:xfrm>
            <a:prstGeom prst="rect">
              <a:avLst/>
            </a:prstGeom>
          </p:spPr>
        </p:pic>
      </p:grpSp>
      <p:sp>
        <p:nvSpPr>
          <p:cNvPr id="11" name="object 11"/>
          <p:cNvSpPr/>
          <p:nvPr/>
        </p:nvSpPr>
        <p:spPr>
          <a:xfrm>
            <a:off x="609600" y="6535094"/>
            <a:ext cx="10972800" cy="323088"/>
          </a:xfrm>
          <a:custGeom>
            <a:avLst/>
            <a:gdLst/>
            <a:ahLst/>
            <a:cxnLst/>
            <a:rect l="l" t="t" r="r" b="b"/>
            <a:pathLst>
              <a:path w="9144000" h="269239">
                <a:moveTo>
                  <a:pt x="9144000" y="0"/>
                </a:moveTo>
                <a:lnTo>
                  <a:pt x="0" y="0"/>
                </a:lnTo>
                <a:lnTo>
                  <a:pt x="0" y="269087"/>
                </a:lnTo>
                <a:lnTo>
                  <a:pt x="9144000" y="269087"/>
                </a:lnTo>
                <a:lnTo>
                  <a:pt x="9144000" y="0"/>
                </a:lnTo>
                <a:close/>
              </a:path>
            </a:pathLst>
          </a:custGeom>
          <a:solidFill>
            <a:srgbClr val="A61D18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12" name="object 12"/>
          <p:cNvSpPr txBox="1"/>
          <p:nvPr/>
        </p:nvSpPr>
        <p:spPr>
          <a:xfrm>
            <a:off x="1137878" y="1263092"/>
            <a:ext cx="2359152" cy="3477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2160" spc="-36" dirty="0">
                <a:solidFill>
                  <a:srgbClr val="C00000"/>
                </a:solidFill>
                <a:latin typeface="Calibri Light"/>
                <a:cs typeface="Calibri Light"/>
              </a:rPr>
              <a:t>Recebimento</a:t>
            </a:r>
            <a:r>
              <a:rPr sz="2160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2160" spc="-12" dirty="0">
                <a:solidFill>
                  <a:srgbClr val="C00000"/>
                </a:solidFill>
                <a:latin typeface="Calibri Light"/>
                <a:cs typeface="Calibri Light"/>
              </a:rPr>
              <a:t>(e-</a:t>
            </a:r>
            <a:r>
              <a:rPr sz="2160" spc="-24" dirty="0">
                <a:solidFill>
                  <a:srgbClr val="C00000"/>
                </a:solidFill>
                <a:latin typeface="Calibri Light"/>
                <a:cs typeface="Calibri Light"/>
              </a:rPr>
              <a:t>mail)</a:t>
            </a:r>
            <a:endParaRPr sz="2160">
              <a:latin typeface="Calibri Light"/>
              <a:cs typeface="Calibri Ligh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37878" y="1926944"/>
            <a:ext cx="3194304" cy="734817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 marR="6096" indent="131826">
              <a:spcBef>
                <a:spcPts val="114"/>
              </a:spcBef>
              <a:buClr>
                <a:srgbClr val="C00000"/>
              </a:buClr>
              <a:buFont typeface="Calibri Light"/>
              <a:buChar char="•"/>
              <a:tabLst>
                <a:tab pos="147066" algn="l"/>
              </a:tabLst>
            </a:pPr>
            <a:r>
              <a:rPr sz="1560" dirty="0">
                <a:latin typeface="Corbel"/>
                <a:cs typeface="Corbel"/>
              </a:rPr>
              <a:t>O</a:t>
            </a:r>
            <a:r>
              <a:rPr sz="1560" spc="-6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cliente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deverá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conferir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sua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caixa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spc="-30" dirty="0">
                <a:latin typeface="Corbel"/>
                <a:cs typeface="Corbel"/>
              </a:rPr>
              <a:t>de </a:t>
            </a:r>
            <a:r>
              <a:rPr sz="1560" spc="-12" dirty="0">
                <a:latin typeface="Corbel"/>
                <a:cs typeface="Corbel"/>
              </a:rPr>
              <a:t>e-</a:t>
            </a:r>
            <a:r>
              <a:rPr sz="1560" dirty="0">
                <a:latin typeface="Corbel"/>
                <a:cs typeface="Corbel"/>
              </a:rPr>
              <a:t>mail,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por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onde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ele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receberá</a:t>
            </a:r>
            <a:r>
              <a:rPr sz="1560" spc="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</a:t>
            </a:r>
            <a:r>
              <a:rPr sz="1560" spc="-78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Aceite Eletrônico!</a:t>
            </a:r>
            <a:endParaRPr sz="1560">
              <a:latin typeface="Corbel"/>
              <a:cs typeface="Corbe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27730" y="3300846"/>
            <a:ext cx="4091940" cy="2511552"/>
          </a:xfrm>
          <a:custGeom>
            <a:avLst/>
            <a:gdLst/>
            <a:ahLst/>
            <a:cxnLst/>
            <a:rect l="l" t="t" r="r" b="b"/>
            <a:pathLst>
              <a:path w="3409950" h="2092960">
                <a:moveTo>
                  <a:pt x="0" y="2092833"/>
                </a:moveTo>
                <a:lnTo>
                  <a:pt x="3409696" y="2092833"/>
                </a:lnTo>
                <a:lnTo>
                  <a:pt x="3409696" y="0"/>
                </a:lnTo>
                <a:lnTo>
                  <a:pt x="0" y="0"/>
                </a:lnTo>
                <a:lnTo>
                  <a:pt x="0" y="2092833"/>
                </a:lnTo>
                <a:close/>
              </a:path>
            </a:pathLst>
          </a:custGeom>
          <a:ln w="38100">
            <a:solidFill>
              <a:srgbClr val="A61D18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15" name="object 15"/>
          <p:cNvSpPr txBox="1"/>
          <p:nvPr/>
        </p:nvSpPr>
        <p:spPr>
          <a:xfrm>
            <a:off x="922446" y="3566311"/>
            <a:ext cx="3195828" cy="494751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1560" dirty="0">
                <a:latin typeface="Corbel"/>
                <a:cs typeface="Corbel"/>
              </a:rPr>
              <a:t>O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e-</a:t>
            </a:r>
            <a:r>
              <a:rPr sz="1560" dirty="0">
                <a:latin typeface="Corbel"/>
                <a:cs typeface="Corbel"/>
              </a:rPr>
              <a:t>mail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será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enviado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pelo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remetente</a:t>
            </a:r>
            <a:endParaRPr sz="1560">
              <a:latin typeface="Corbel"/>
              <a:cs typeface="Corbel"/>
            </a:endParaRPr>
          </a:p>
          <a:p>
            <a:pPr marL="15240"/>
            <a:r>
              <a:rPr sz="1560" b="1" u="sng" spc="-12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orbel"/>
                <a:cs typeface="Corbel"/>
                <a:hlinkClick r:id="rId3"/>
              </a:rPr>
              <a:t>relacionamento@minhaclaro.com.br</a:t>
            </a:r>
            <a:endParaRPr sz="1560">
              <a:latin typeface="Corbel"/>
              <a:cs typeface="Corbe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22447" y="4279848"/>
            <a:ext cx="834390" cy="254685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1560" b="1" spc="-12" dirty="0">
                <a:latin typeface="Corbel"/>
                <a:cs typeface="Corbel"/>
              </a:rPr>
              <a:t>Exemplo:</a:t>
            </a:r>
            <a:endParaRPr sz="1560">
              <a:latin typeface="Corbel"/>
              <a:cs typeface="Corbel"/>
            </a:endParaRPr>
          </a:p>
        </p:txBody>
      </p:sp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750551" y="3459786"/>
            <a:ext cx="1654607" cy="826616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9981590" y="3529676"/>
            <a:ext cx="246888" cy="753283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4800" b="1" spc="-60" dirty="0">
                <a:solidFill>
                  <a:srgbClr val="FFFFFF"/>
                </a:solidFill>
                <a:latin typeface="Microsoft YaHei UI"/>
                <a:cs typeface="Microsoft YaHei UI"/>
              </a:rPr>
              <a:t>!</a:t>
            </a:r>
            <a:endParaRPr sz="4800">
              <a:latin typeface="Microsoft YaHei UI"/>
              <a:cs typeface="Microsoft YaHei U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977179" y="3046811"/>
            <a:ext cx="3760470" cy="2566416"/>
            <a:chOff x="306315" y="2539009"/>
            <a:chExt cx="3133725" cy="2138680"/>
          </a:xfrm>
        </p:grpSpPr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6315" y="3945418"/>
              <a:ext cx="3133361" cy="73187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3298" y="3962996"/>
              <a:ext cx="3030601" cy="637755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328536" y="3958234"/>
              <a:ext cx="3040380" cy="647700"/>
            </a:xfrm>
            <a:custGeom>
              <a:avLst/>
              <a:gdLst/>
              <a:ahLst/>
              <a:cxnLst/>
              <a:rect l="l" t="t" r="r" b="b"/>
              <a:pathLst>
                <a:path w="3040379" h="647700">
                  <a:moveTo>
                    <a:pt x="0" y="647280"/>
                  </a:moveTo>
                  <a:lnTo>
                    <a:pt x="3040126" y="647280"/>
                  </a:lnTo>
                  <a:lnTo>
                    <a:pt x="3040126" y="0"/>
                  </a:lnTo>
                  <a:lnTo>
                    <a:pt x="0" y="0"/>
                  </a:lnTo>
                  <a:lnTo>
                    <a:pt x="0" y="647280"/>
                  </a:lnTo>
                  <a:close/>
                </a:path>
              </a:pathLst>
            </a:custGeom>
            <a:ln w="9524">
              <a:solidFill>
                <a:srgbClr val="414142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31748" y="2574035"/>
              <a:ext cx="1629155" cy="39776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55192" y="2539009"/>
              <a:ext cx="1382268" cy="52880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084719" y="2588894"/>
              <a:ext cx="1527810" cy="295910"/>
            </a:xfrm>
            <a:custGeom>
              <a:avLst/>
              <a:gdLst/>
              <a:ahLst/>
              <a:cxnLst/>
              <a:rect l="l" t="t" r="r" b="b"/>
              <a:pathLst>
                <a:path w="1527810" h="295910">
                  <a:moveTo>
                    <a:pt x="1380096" y="0"/>
                  </a:moveTo>
                  <a:lnTo>
                    <a:pt x="147739" y="0"/>
                  </a:lnTo>
                  <a:lnTo>
                    <a:pt x="101040" y="7533"/>
                  </a:lnTo>
                  <a:lnTo>
                    <a:pt x="60484" y="28508"/>
                  </a:lnTo>
                  <a:lnTo>
                    <a:pt x="28504" y="60487"/>
                  </a:lnTo>
                  <a:lnTo>
                    <a:pt x="7531" y="101031"/>
                  </a:lnTo>
                  <a:lnTo>
                    <a:pt x="0" y="147700"/>
                  </a:lnTo>
                  <a:lnTo>
                    <a:pt x="7531" y="194419"/>
                  </a:lnTo>
                  <a:lnTo>
                    <a:pt x="28504" y="234969"/>
                  </a:lnTo>
                  <a:lnTo>
                    <a:pt x="60484" y="266929"/>
                  </a:lnTo>
                  <a:lnTo>
                    <a:pt x="101040" y="287880"/>
                  </a:lnTo>
                  <a:lnTo>
                    <a:pt x="147739" y="295402"/>
                  </a:lnTo>
                  <a:lnTo>
                    <a:pt x="1380096" y="295402"/>
                  </a:lnTo>
                  <a:lnTo>
                    <a:pt x="1426766" y="287880"/>
                  </a:lnTo>
                  <a:lnTo>
                    <a:pt x="1467309" y="266929"/>
                  </a:lnTo>
                  <a:lnTo>
                    <a:pt x="1499288" y="234969"/>
                  </a:lnTo>
                  <a:lnTo>
                    <a:pt x="1520263" y="194419"/>
                  </a:lnTo>
                  <a:lnTo>
                    <a:pt x="1527797" y="147700"/>
                  </a:lnTo>
                  <a:lnTo>
                    <a:pt x="1520263" y="101031"/>
                  </a:lnTo>
                  <a:lnTo>
                    <a:pt x="1499288" y="60487"/>
                  </a:lnTo>
                  <a:lnTo>
                    <a:pt x="1467309" y="28508"/>
                  </a:lnTo>
                  <a:lnTo>
                    <a:pt x="1426766" y="7533"/>
                  </a:lnTo>
                  <a:lnTo>
                    <a:pt x="1380096" y="0"/>
                  </a:lnTo>
                  <a:close/>
                </a:path>
              </a:pathLst>
            </a:custGeom>
            <a:solidFill>
              <a:srgbClr val="A61D18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8029955" y="2160727"/>
            <a:ext cx="3252216" cy="974882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 marR="6096" indent="139446">
              <a:spcBef>
                <a:spcPts val="114"/>
              </a:spcBef>
              <a:buClr>
                <a:srgbClr val="C00000"/>
              </a:buClr>
              <a:buFont typeface="Calibri Light"/>
              <a:buChar char="•"/>
              <a:tabLst>
                <a:tab pos="154686" algn="l"/>
              </a:tabLst>
            </a:pPr>
            <a:r>
              <a:rPr sz="1560" dirty="0">
                <a:latin typeface="Corbel"/>
                <a:cs typeface="Corbel"/>
              </a:rPr>
              <a:t>Depois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de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acessar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e-</a:t>
            </a:r>
            <a:r>
              <a:rPr sz="1560" dirty="0">
                <a:latin typeface="Corbel"/>
                <a:cs typeface="Corbel"/>
              </a:rPr>
              <a:t>mail,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spc="-24" dirty="0">
                <a:latin typeface="Corbel"/>
                <a:cs typeface="Corbel"/>
              </a:rPr>
              <a:t>basta </a:t>
            </a:r>
            <a:r>
              <a:rPr sz="1560" dirty="0">
                <a:latin typeface="Corbel"/>
                <a:cs typeface="Corbel"/>
              </a:rPr>
              <a:t>clicar</a:t>
            </a:r>
            <a:r>
              <a:rPr sz="1560" spc="-1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no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botão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Confira</a:t>
            </a:r>
            <a:r>
              <a:rPr sz="1560" b="1" spc="-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(</a:t>
            </a:r>
            <a:r>
              <a:rPr sz="1560" b="1" dirty="0">
                <a:solidFill>
                  <a:srgbClr val="A61D18"/>
                </a:solidFill>
                <a:latin typeface="Corbel"/>
                <a:cs typeface="Corbel"/>
              </a:rPr>
              <a:t>1</a:t>
            </a:r>
            <a:r>
              <a:rPr sz="1560" dirty="0">
                <a:latin typeface="Corbel"/>
                <a:cs typeface="Corbel"/>
              </a:rPr>
              <a:t>),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para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acessar </a:t>
            </a:r>
            <a:r>
              <a:rPr sz="1560" dirty="0">
                <a:latin typeface="Corbel"/>
                <a:cs typeface="Corbel"/>
              </a:rPr>
              <a:t>a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página</a:t>
            </a:r>
            <a:r>
              <a:rPr sz="1560" spc="-6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Assinatura</a:t>
            </a:r>
            <a:r>
              <a:rPr sz="1560" b="1" spc="-24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e</a:t>
            </a:r>
            <a:r>
              <a:rPr sz="1560" b="1" spc="-90" dirty="0">
                <a:latin typeface="Corbel"/>
                <a:cs typeface="Corbel"/>
              </a:rPr>
              <a:t> </a:t>
            </a:r>
            <a:r>
              <a:rPr sz="1560" b="1" spc="-12" dirty="0">
                <a:latin typeface="Corbel"/>
                <a:cs typeface="Corbel"/>
              </a:rPr>
              <a:t>Aceite</a:t>
            </a:r>
            <a:r>
              <a:rPr sz="1560" b="1" dirty="0">
                <a:latin typeface="Corbel"/>
                <a:cs typeface="Corbel"/>
              </a:rPr>
              <a:t> Eletrônico</a:t>
            </a:r>
            <a:r>
              <a:rPr sz="1560" b="1" spc="-72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da</a:t>
            </a:r>
            <a:r>
              <a:rPr sz="1560" b="1" spc="-78" dirty="0">
                <a:latin typeface="Corbel"/>
                <a:cs typeface="Corbel"/>
              </a:rPr>
              <a:t> </a:t>
            </a:r>
            <a:r>
              <a:rPr sz="1560" b="1" spc="-12" dirty="0">
                <a:latin typeface="Corbel"/>
                <a:cs typeface="Corbel"/>
              </a:rPr>
              <a:t>Contratação</a:t>
            </a:r>
            <a:r>
              <a:rPr sz="1560" spc="-12" dirty="0">
                <a:latin typeface="Corbel"/>
                <a:cs typeface="Corbel"/>
              </a:rPr>
              <a:t>.</a:t>
            </a:r>
            <a:endParaRPr sz="1560">
              <a:latin typeface="Corbel"/>
              <a:cs typeface="Corbe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5133137" y="1266140"/>
            <a:ext cx="2587752" cy="4768595"/>
            <a:chOff x="3769614" y="1055116"/>
            <a:chExt cx="2156460" cy="3973829"/>
          </a:xfrm>
        </p:grpSpPr>
        <p:sp>
          <p:nvSpPr>
            <p:cNvPr id="28" name="object 28"/>
            <p:cNvSpPr/>
            <p:nvPr/>
          </p:nvSpPr>
          <p:spPr>
            <a:xfrm>
              <a:off x="3775964" y="1061466"/>
              <a:ext cx="2143760" cy="3961129"/>
            </a:xfrm>
            <a:custGeom>
              <a:avLst/>
              <a:gdLst/>
              <a:ahLst/>
              <a:cxnLst/>
              <a:rect l="l" t="t" r="r" b="b"/>
              <a:pathLst>
                <a:path w="2143760" h="3961129">
                  <a:moveTo>
                    <a:pt x="2027809" y="0"/>
                  </a:moveTo>
                  <a:lnTo>
                    <a:pt x="115570" y="0"/>
                  </a:lnTo>
                  <a:lnTo>
                    <a:pt x="70562" y="9072"/>
                  </a:lnTo>
                  <a:lnTo>
                    <a:pt x="33829" y="33813"/>
                  </a:lnTo>
                  <a:lnTo>
                    <a:pt x="9074" y="70508"/>
                  </a:lnTo>
                  <a:lnTo>
                    <a:pt x="0" y="115443"/>
                  </a:lnTo>
                  <a:lnTo>
                    <a:pt x="0" y="3845179"/>
                  </a:lnTo>
                  <a:lnTo>
                    <a:pt x="9074" y="3890129"/>
                  </a:lnTo>
                  <a:lnTo>
                    <a:pt x="33829" y="3926836"/>
                  </a:lnTo>
                  <a:lnTo>
                    <a:pt x="70562" y="3951585"/>
                  </a:lnTo>
                  <a:lnTo>
                    <a:pt x="115570" y="3960660"/>
                  </a:lnTo>
                  <a:lnTo>
                    <a:pt x="2027809" y="3960660"/>
                  </a:lnTo>
                  <a:lnTo>
                    <a:pt x="2072743" y="3951585"/>
                  </a:lnTo>
                  <a:lnTo>
                    <a:pt x="2109438" y="3926836"/>
                  </a:lnTo>
                  <a:lnTo>
                    <a:pt x="2134179" y="3890129"/>
                  </a:lnTo>
                  <a:lnTo>
                    <a:pt x="2143252" y="3845179"/>
                  </a:lnTo>
                  <a:lnTo>
                    <a:pt x="2143252" y="115443"/>
                  </a:lnTo>
                  <a:lnTo>
                    <a:pt x="2134179" y="70508"/>
                  </a:lnTo>
                  <a:lnTo>
                    <a:pt x="2109438" y="33813"/>
                  </a:lnTo>
                  <a:lnTo>
                    <a:pt x="2072743" y="9072"/>
                  </a:lnTo>
                  <a:lnTo>
                    <a:pt x="202780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29" name="object 29"/>
            <p:cNvSpPr/>
            <p:nvPr/>
          </p:nvSpPr>
          <p:spPr>
            <a:xfrm>
              <a:off x="3775964" y="1061466"/>
              <a:ext cx="2143760" cy="3961129"/>
            </a:xfrm>
            <a:custGeom>
              <a:avLst/>
              <a:gdLst/>
              <a:ahLst/>
              <a:cxnLst/>
              <a:rect l="l" t="t" r="r" b="b"/>
              <a:pathLst>
                <a:path w="2143760" h="3961129">
                  <a:moveTo>
                    <a:pt x="0" y="115443"/>
                  </a:moveTo>
                  <a:lnTo>
                    <a:pt x="9074" y="70508"/>
                  </a:lnTo>
                  <a:lnTo>
                    <a:pt x="33829" y="33813"/>
                  </a:lnTo>
                  <a:lnTo>
                    <a:pt x="70562" y="9072"/>
                  </a:lnTo>
                  <a:lnTo>
                    <a:pt x="115570" y="0"/>
                  </a:lnTo>
                  <a:lnTo>
                    <a:pt x="2027809" y="0"/>
                  </a:lnTo>
                  <a:lnTo>
                    <a:pt x="2072743" y="9072"/>
                  </a:lnTo>
                  <a:lnTo>
                    <a:pt x="2109438" y="33813"/>
                  </a:lnTo>
                  <a:lnTo>
                    <a:pt x="2134179" y="70508"/>
                  </a:lnTo>
                  <a:lnTo>
                    <a:pt x="2143252" y="115443"/>
                  </a:lnTo>
                  <a:lnTo>
                    <a:pt x="2143252" y="3845179"/>
                  </a:lnTo>
                  <a:lnTo>
                    <a:pt x="2134179" y="3890129"/>
                  </a:lnTo>
                  <a:lnTo>
                    <a:pt x="2109438" y="3926836"/>
                  </a:lnTo>
                  <a:lnTo>
                    <a:pt x="2072743" y="3951585"/>
                  </a:lnTo>
                  <a:lnTo>
                    <a:pt x="2027809" y="3960660"/>
                  </a:lnTo>
                  <a:lnTo>
                    <a:pt x="115570" y="3960660"/>
                  </a:lnTo>
                  <a:lnTo>
                    <a:pt x="70562" y="3951585"/>
                  </a:lnTo>
                  <a:lnTo>
                    <a:pt x="33829" y="3926836"/>
                  </a:lnTo>
                  <a:lnTo>
                    <a:pt x="9074" y="3890129"/>
                  </a:lnTo>
                  <a:lnTo>
                    <a:pt x="0" y="3845179"/>
                  </a:lnTo>
                  <a:lnTo>
                    <a:pt x="0" y="115443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08823" y="1212977"/>
              <a:ext cx="2078180" cy="3630549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5647720" y="3578530"/>
            <a:ext cx="1427226" cy="12824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02"/>
              </a:lnSpc>
            </a:pPr>
            <a:r>
              <a:rPr sz="840" dirty="0">
                <a:solidFill>
                  <a:srgbClr val="FFFFFF"/>
                </a:solidFill>
                <a:latin typeface="Calibri"/>
                <a:cs typeface="Calibri"/>
              </a:rPr>
              <a:t>IRINEU</a:t>
            </a:r>
            <a:r>
              <a:rPr sz="840" spc="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40" dirty="0">
                <a:solidFill>
                  <a:srgbClr val="FFFFFF"/>
                </a:solidFill>
                <a:latin typeface="Calibri"/>
                <a:cs typeface="Calibri"/>
              </a:rPr>
              <a:t>EVANGELISTA</a:t>
            </a:r>
            <a:r>
              <a:rPr sz="840" spc="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4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840" spc="6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40" spc="-24" dirty="0">
                <a:solidFill>
                  <a:srgbClr val="FFFFFF"/>
                </a:solidFill>
                <a:latin typeface="Calibri"/>
                <a:cs typeface="Calibri"/>
              </a:rPr>
              <a:t>SOUSA</a:t>
            </a:r>
            <a:endParaRPr sz="84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5924702" y="5275936"/>
            <a:ext cx="1125473" cy="480822"/>
            <a:chOff x="4429252" y="4396613"/>
            <a:chExt cx="937894" cy="400685"/>
          </a:xfrm>
        </p:grpSpPr>
        <p:sp>
          <p:nvSpPr>
            <p:cNvPr id="33" name="object 33"/>
            <p:cNvSpPr/>
            <p:nvPr/>
          </p:nvSpPr>
          <p:spPr>
            <a:xfrm>
              <a:off x="4435602" y="4492002"/>
              <a:ext cx="840105" cy="298450"/>
            </a:xfrm>
            <a:custGeom>
              <a:avLst/>
              <a:gdLst/>
              <a:ahLst/>
              <a:cxnLst/>
              <a:rect l="l" t="t" r="r" b="b"/>
              <a:pathLst>
                <a:path w="840104" h="298450">
                  <a:moveTo>
                    <a:pt x="0" y="123901"/>
                  </a:moveTo>
                  <a:lnTo>
                    <a:pt x="9741" y="75673"/>
                  </a:lnTo>
                  <a:lnTo>
                    <a:pt x="36306" y="36290"/>
                  </a:lnTo>
                  <a:lnTo>
                    <a:pt x="75705" y="9736"/>
                  </a:lnTo>
                  <a:lnTo>
                    <a:pt x="123951" y="0"/>
                  </a:lnTo>
                  <a:lnTo>
                    <a:pt x="715899" y="0"/>
                  </a:lnTo>
                  <a:lnTo>
                    <a:pt x="764145" y="9736"/>
                  </a:lnTo>
                  <a:lnTo>
                    <a:pt x="803544" y="36290"/>
                  </a:lnTo>
                  <a:lnTo>
                    <a:pt x="830109" y="75673"/>
                  </a:lnTo>
                  <a:lnTo>
                    <a:pt x="839851" y="123901"/>
                  </a:lnTo>
                  <a:lnTo>
                    <a:pt x="839851" y="174421"/>
                  </a:lnTo>
                  <a:lnTo>
                    <a:pt x="830109" y="222649"/>
                  </a:lnTo>
                  <a:lnTo>
                    <a:pt x="803544" y="262032"/>
                  </a:lnTo>
                  <a:lnTo>
                    <a:pt x="764145" y="288586"/>
                  </a:lnTo>
                  <a:lnTo>
                    <a:pt x="715899" y="298322"/>
                  </a:lnTo>
                  <a:lnTo>
                    <a:pt x="123951" y="298322"/>
                  </a:lnTo>
                  <a:lnTo>
                    <a:pt x="75705" y="288586"/>
                  </a:lnTo>
                  <a:lnTo>
                    <a:pt x="36306" y="262032"/>
                  </a:lnTo>
                  <a:lnTo>
                    <a:pt x="9741" y="222649"/>
                  </a:lnTo>
                  <a:lnTo>
                    <a:pt x="0" y="174421"/>
                  </a:lnTo>
                  <a:lnTo>
                    <a:pt x="0" y="123901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34" name="object 3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173091" y="4396613"/>
              <a:ext cx="193548" cy="193611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6885126" y="5286452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080">
              <a:latin typeface="Calibri"/>
              <a:cs typeface="Calibri"/>
            </a:endParaRPr>
          </a:p>
        </p:txBody>
      </p:sp>
      <p:sp>
        <p:nvSpPr>
          <p:cNvPr id="38" name="object 38"/>
          <p:cNvSpPr txBox="1">
            <a:spLocks noGrp="1"/>
          </p:cNvSpPr>
          <p:nvPr>
            <p:ph type="ftr" sz="quarter" idx="5"/>
          </p:nvPr>
        </p:nvSpPr>
        <p:spPr>
          <a:xfrm>
            <a:off x="609600" y="1"/>
            <a:ext cx="0" cy="8664680"/>
          </a:xfrm>
          <a:prstGeom prst="rect">
            <a:avLst/>
          </a:prstGeom>
        </p:spPr>
        <p:txBody>
          <a:bodyPr vert="horz" wrap="square" lIns="0" tIns="22098" rIns="0" bIns="0" rtlCol="0">
            <a:spAutoFit/>
          </a:bodyPr>
          <a:lstStyle/>
          <a:p>
            <a:pPr marL="15240">
              <a:spcBef>
                <a:spcPts val="174"/>
              </a:spcBef>
            </a:pPr>
            <a:r>
              <a:rPr b="0" spc="-48" dirty="0">
                <a:latin typeface="Lucida Sans Unicode"/>
                <a:cs typeface="Lucida Sans Unicode"/>
              </a:rPr>
              <a:t>ACEITE</a:t>
            </a:r>
            <a:r>
              <a:rPr b="0" spc="-66" dirty="0">
                <a:latin typeface="Lucida Sans Unicode"/>
                <a:cs typeface="Lucida Sans Unicode"/>
              </a:rPr>
              <a:t> </a:t>
            </a:r>
            <a:r>
              <a:rPr b="0" spc="-54" dirty="0">
                <a:latin typeface="Lucida Sans Unicode"/>
                <a:cs typeface="Lucida Sans Unicode"/>
              </a:rPr>
              <a:t>ELETRÔNICO</a:t>
            </a:r>
            <a:r>
              <a:rPr b="0" spc="-60" dirty="0">
                <a:latin typeface="Lucida Sans Unicode"/>
                <a:cs typeface="Lucida Sans Unicode"/>
              </a:rPr>
              <a:t> </a:t>
            </a:r>
            <a:r>
              <a:rPr b="0" dirty="0">
                <a:latin typeface="Lucida Sans Unicode"/>
                <a:cs typeface="Lucida Sans Unicode"/>
              </a:rPr>
              <a:t>|</a:t>
            </a:r>
            <a:r>
              <a:rPr b="0" spc="282" dirty="0">
                <a:latin typeface="Lucida Sans Unicode"/>
                <a:cs typeface="Lucida Sans Unicode"/>
              </a:rPr>
              <a:t> </a:t>
            </a:r>
            <a:r>
              <a:rPr spc="-30" dirty="0">
                <a:latin typeface="Arial"/>
                <a:cs typeface="Arial"/>
              </a:rPr>
              <a:t>MANUAL </a:t>
            </a:r>
            <a:r>
              <a:rPr spc="-48" dirty="0">
                <a:latin typeface="Arial"/>
                <a:cs typeface="Arial"/>
              </a:rPr>
              <a:t>PARA</a:t>
            </a:r>
            <a:r>
              <a:rPr spc="-30" dirty="0">
                <a:latin typeface="Arial"/>
                <a:cs typeface="Arial"/>
              </a:rPr>
              <a:t> </a:t>
            </a:r>
            <a:r>
              <a:rPr spc="-36" dirty="0">
                <a:latin typeface="Arial"/>
                <a:cs typeface="Arial"/>
              </a:rPr>
              <a:t>CADASTRAR </a:t>
            </a:r>
            <a:r>
              <a:rPr spc="-24" dirty="0">
                <a:latin typeface="Arial"/>
                <a:cs typeface="Arial"/>
              </a:rPr>
              <a:t>VENDA</a:t>
            </a:r>
            <a:r>
              <a:rPr spc="-36" dirty="0">
                <a:latin typeface="Arial"/>
                <a:cs typeface="Arial"/>
              </a:rPr>
              <a:t> RESIDENCIAL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8312201" y="4312006"/>
            <a:ext cx="2654046" cy="974882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 marR="6096">
              <a:spcBef>
                <a:spcPts val="114"/>
              </a:spcBef>
            </a:pPr>
            <a:r>
              <a:rPr sz="1560" dirty="0">
                <a:latin typeface="Calibri Light"/>
                <a:cs typeface="Calibri Light"/>
              </a:rPr>
              <a:t>O</a:t>
            </a:r>
            <a:r>
              <a:rPr sz="1560" spc="-24" dirty="0">
                <a:latin typeface="Calibri Light"/>
                <a:cs typeface="Calibri Light"/>
              </a:rPr>
              <a:t> </a:t>
            </a:r>
            <a:r>
              <a:rPr sz="1560" i="1" dirty="0">
                <a:latin typeface="Calibri Light"/>
                <a:cs typeface="Calibri Light"/>
              </a:rPr>
              <a:t>link</a:t>
            </a:r>
            <a:r>
              <a:rPr sz="1560" i="1" spc="-24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enviado</a:t>
            </a:r>
            <a:r>
              <a:rPr sz="1560" spc="-24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por</a:t>
            </a:r>
            <a:r>
              <a:rPr sz="1560" spc="-24" dirty="0">
                <a:latin typeface="Calibri Light"/>
                <a:cs typeface="Calibri Light"/>
              </a:rPr>
              <a:t> </a:t>
            </a:r>
            <a:r>
              <a:rPr sz="1560" spc="-12" dirty="0">
                <a:latin typeface="Calibri Light"/>
                <a:cs typeface="Calibri Light"/>
              </a:rPr>
              <a:t>e-</a:t>
            </a:r>
            <a:r>
              <a:rPr sz="1560" dirty="0">
                <a:latin typeface="Calibri Light"/>
                <a:cs typeface="Calibri Light"/>
              </a:rPr>
              <a:t>mail</a:t>
            </a:r>
            <a:r>
              <a:rPr sz="1560" spc="-12" dirty="0">
                <a:latin typeface="Calibri Light"/>
                <a:cs typeface="Calibri Light"/>
              </a:rPr>
              <a:t> </a:t>
            </a:r>
            <a:r>
              <a:rPr sz="1560" spc="-30" dirty="0">
                <a:latin typeface="Calibri Light"/>
                <a:cs typeface="Calibri Light"/>
              </a:rPr>
              <a:t>tem </a:t>
            </a:r>
            <a:r>
              <a:rPr sz="1560" dirty="0">
                <a:latin typeface="Calibri Light"/>
                <a:cs typeface="Calibri Light"/>
              </a:rPr>
              <a:t>validade</a:t>
            </a:r>
            <a:r>
              <a:rPr sz="1560" spc="-36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de</a:t>
            </a:r>
            <a:r>
              <a:rPr sz="1560" spc="-36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até</a:t>
            </a:r>
            <a:r>
              <a:rPr sz="1560" spc="-72" dirty="0">
                <a:latin typeface="Calibri Light"/>
                <a:cs typeface="Calibri Light"/>
              </a:rPr>
              <a:t> </a:t>
            </a:r>
            <a:r>
              <a:rPr sz="1560" spc="-12" dirty="0">
                <a:latin typeface="Calibri Light"/>
                <a:cs typeface="Calibri Light"/>
              </a:rPr>
              <a:t>cinco</a:t>
            </a:r>
            <a:r>
              <a:rPr sz="1560" spc="-78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dias,</a:t>
            </a:r>
            <a:r>
              <a:rPr sz="1560" spc="-72" dirty="0">
                <a:latin typeface="Calibri Light"/>
                <a:cs typeface="Calibri Light"/>
              </a:rPr>
              <a:t> </a:t>
            </a:r>
            <a:r>
              <a:rPr sz="1560" spc="-24" dirty="0">
                <a:latin typeface="Calibri Light"/>
                <a:cs typeface="Calibri Light"/>
              </a:rPr>
              <a:t>porém </a:t>
            </a:r>
            <a:r>
              <a:rPr sz="1560" dirty="0">
                <a:latin typeface="Calibri Light"/>
                <a:cs typeface="Calibri Light"/>
              </a:rPr>
              <a:t>a</a:t>
            </a:r>
            <a:r>
              <a:rPr sz="1560" spc="-24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venda</a:t>
            </a:r>
            <a:r>
              <a:rPr sz="1560" spc="-6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só</a:t>
            </a:r>
            <a:r>
              <a:rPr sz="1560" spc="-30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seguirá</a:t>
            </a:r>
            <a:r>
              <a:rPr sz="1560" spc="-12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se</a:t>
            </a:r>
            <a:r>
              <a:rPr sz="1560" spc="-30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o</a:t>
            </a:r>
            <a:r>
              <a:rPr sz="1560" spc="-18" dirty="0">
                <a:latin typeface="Calibri Light"/>
                <a:cs typeface="Calibri Light"/>
              </a:rPr>
              <a:t> </a:t>
            </a:r>
            <a:r>
              <a:rPr sz="1560" spc="-12" dirty="0">
                <a:latin typeface="Calibri Light"/>
                <a:cs typeface="Calibri Light"/>
              </a:rPr>
              <a:t>cliente </a:t>
            </a:r>
            <a:r>
              <a:rPr sz="1560" dirty="0">
                <a:latin typeface="Calibri Light"/>
                <a:cs typeface="Calibri Light"/>
              </a:rPr>
              <a:t>concluir</a:t>
            </a:r>
            <a:r>
              <a:rPr sz="1560" spc="-30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o</a:t>
            </a:r>
            <a:r>
              <a:rPr sz="1560" spc="-48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fluxo</a:t>
            </a:r>
            <a:r>
              <a:rPr sz="1560" spc="-36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do</a:t>
            </a:r>
            <a:r>
              <a:rPr sz="1560" spc="-30" dirty="0">
                <a:latin typeface="Calibri Light"/>
                <a:cs typeface="Calibri Light"/>
              </a:rPr>
              <a:t> </a:t>
            </a:r>
            <a:r>
              <a:rPr sz="1560" spc="-12" dirty="0">
                <a:latin typeface="Calibri Light"/>
                <a:cs typeface="Calibri Light"/>
              </a:rPr>
              <a:t>aceite!</a:t>
            </a:r>
            <a:endParaRPr sz="1560">
              <a:latin typeface="Calibri Light"/>
              <a:cs typeface="Calibri Light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90140" y="3108654"/>
            <a:ext cx="1274826" cy="310085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1920" spc="-12" dirty="0">
                <a:solidFill>
                  <a:srgbClr val="E7E6E6"/>
                </a:solidFill>
                <a:latin typeface="Calibri"/>
                <a:cs typeface="Calibri"/>
              </a:rPr>
              <a:t>#FICAaDICA!</a:t>
            </a:r>
            <a:endParaRPr sz="192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903013" y="1155190"/>
            <a:ext cx="6679692" cy="5702808"/>
            <a:chOff x="3577844" y="962658"/>
            <a:chExt cx="5566410" cy="4752340"/>
          </a:xfrm>
        </p:grpSpPr>
        <p:sp>
          <p:nvSpPr>
            <p:cNvPr id="3" name="object 3"/>
            <p:cNvSpPr/>
            <p:nvPr/>
          </p:nvSpPr>
          <p:spPr>
            <a:xfrm>
              <a:off x="3577844" y="3254120"/>
              <a:ext cx="4809490" cy="1129665"/>
            </a:xfrm>
            <a:custGeom>
              <a:avLst/>
              <a:gdLst/>
              <a:ahLst/>
              <a:cxnLst/>
              <a:rect l="l" t="t" r="r" b="b"/>
              <a:pathLst>
                <a:path w="4809490" h="1129664">
                  <a:moveTo>
                    <a:pt x="4408551" y="0"/>
                  </a:moveTo>
                  <a:lnTo>
                    <a:pt x="400430" y="0"/>
                  </a:lnTo>
                  <a:lnTo>
                    <a:pt x="353740" y="2694"/>
                  </a:lnTo>
                  <a:lnTo>
                    <a:pt x="308629" y="10578"/>
                  </a:lnTo>
                  <a:lnTo>
                    <a:pt x="265399" y="23349"/>
                  </a:lnTo>
                  <a:lnTo>
                    <a:pt x="224351" y="40708"/>
                  </a:lnTo>
                  <a:lnTo>
                    <a:pt x="185784" y="62353"/>
                  </a:lnTo>
                  <a:lnTo>
                    <a:pt x="150000" y="87984"/>
                  </a:lnTo>
                  <a:lnTo>
                    <a:pt x="117300" y="117300"/>
                  </a:lnTo>
                  <a:lnTo>
                    <a:pt x="87984" y="150000"/>
                  </a:lnTo>
                  <a:lnTo>
                    <a:pt x="62353" y="185784"/>
                  </a:lnTo>
                  <a:lnTo>
                    <a:pt x="40708" y="224351"/>
                  </a:lnTo>
                  <a:lnTo>
                    <a:pt x="23349" y="265399"/>
                  </a:lnTo>
                  <a:lnTo>
                    <a:pt x="10578" y="308629"/>
                  </a:lnTo>
                  <a:lnTo>
                    <a:pt x="2694" y="353740"/>
                  </a:lnTo>
                  <a:lnTo>
                    <a:pt x="0" y="400430"/>
                  </a:lnTo>
                  <a:lnTo>
                    <a:pt x="0" y="729233"/>
                  </a:lnTo>
                  <a:lnTo>
                    <a:pt x="2694" y="775947"/>
                  </a:lnTo>
                  <a:lnTo>
                    <a:pt x="10578" y="821074"/>
                  </a:lnTo>
                  <a:lnTo>
                    <a:pt x="23349" y="864315"/>
                  </a:lnTo>
                  <a:lnTo>
                    <a:pt x="40708" y="905369"/>
                  </a:lnTo>
                  <a:lnTo>
                    <a:pt x="62353" y="943936"/>
                  </a:lnTo>
                  <a:lnTo>
                    <a:pt x="87984" y="979717"/>
                  </a:lnTo>
                  <a:lnTo>
                    <a:pt x="117300" y="1012412"/>
                  </a:lnTo>
                  <a:lnTo>
                    <a:pt x="150000" y="1041720"/>
                  </a:lnTo>
                  <a:lnTo>
                    <a:pt x="185784" y="1067342"/>
                  </a:lnTo>
                  <a:lnTo>
                    <a:pt x="224351" y="1088979"/>
                  </a:lnTo>
                  <a:lnTo>
                    <a:pt x="265399" y="1106329"/>
                  </a:lnTo>
                  <a:lnTo>
                    <a:pt x="308629" y="1119093"/>
                  </a:lnTo>
                  <a:lnTo>
                    <a:pt x="353740" y="1126972"/>
                  </a:lnTo>
                  <a:lnTo>
                    <a:pt x="400430" y="1129664"/>
                  </a:lnTo>
                  <a:lnTo>
                    <a:pt x="4408551" y="1129664"/>
                  </a:lnTo>
                  <a:lnTo>
                    <a:pt x="4455241" y="1126972"/>
                  </a:lnTo>
                  <a:lnTo>
                    <a:pt x="4500352" y="1119093"/>
                  </a:lnTo>
                  <a:lnTo>
                    <a:pt x="4543582" y="1106329"/>
                  </a:lnTo>
                  <a:lnTo>
                    <a:pt x="4584630" y="1088979"/>
                  </a:lnTo>
                  <a:lnTo>
                    <a:pt x="4623197" y="1067342"/>
                  </a:lnTo>
                  <a:lnTo>
                    <a:pt x="4658981" y="1041720"/>
                  </a:lnTo>
                  <a:lnTo>
                    <a:pt x="4691681" y="1012412"/>
                  </a:lnTo>
                  <a:lnTo>
                    <a:pt x="4720997" y="979717"/>
                  </a:lnTo>
                  <a:lnTo>
                    <a:pt x="4746628" y="943936"/>
                  </a:lnTo>
                  <a:lnTo>
                    <a:pt x="4768273" y="905369"/>
                  </a:lnTo>
                  <a:lnTo>
                    <a:pt x="4785632" y="864315"/>
                  </a:lnTo>
                  <a:lnTo>
                    <a:pt x="4798403" y="821074"/>
                  </a:lnTo>
                  <a:lnTo>
                    <a:pt x="4806287" y="775947"/>
                  </a:lnTo>
                  <a:lnTo>
                    <a:pt x="4808982" y="729233"/>
                  </a:lnTo>
                  <a:lnTo>
                    <a:pt x="4808982" y="400430"/>
                  </a:lnTo>
                  <a:lnTo>
                    <a:pt x="4806287" y="353740"/>
                  </a:lnTo>
                  <a:lnTo>
                    <a:pt x="4798403" y="308629"/>
                  </a:lnTo>
                  <a:lnTo>
                    <a:pt x="4785632" y="265399"/>
                  </a:lnTo>
                  <a:lnTo>
                    <a:pt x="4768273" y="224351"/>
                  </a:lnTo>
                  <a:lnTo>
                    <a:pt x="4746628" y="185784"/>
                  </a:lnTo>
                  <a:lnTo>
                    <a:pt x="4720997" y="150000"/>
                  </a:lnTo>
                  <a:lnTo>
                    <a:pt x="4691681" y="117300"/>
                  </a:lnTo>
                  <a:lnTo>
                    <a:pt x="4658981" y="87984"/>
                  </a:lnTo>
                  <a:lnTo>
                    <a:pt x="4623197" y="62353"/>
                  </a:lnTo>
                  <a:lnTo>
                    <a:pt x="4584630" y="40708"/>
                  </a:lnTo>
                  <a:lnTo>
                    <a:pt x="4543582" y="23349"/>
                  </a:lnTo>
                  <a:lnTo>
                    <a:pt x="4500352" y="10578"/>
                  </a:lnTo>
                  <a:lnTo>
                    <a:pt x="4455241" y="2694"/>
                  </a:lnTo>
                  <a:lnTo>
                    <a:pt x="4408551" y="0"/>
                  </a:lnTo>
                  <a:close/>
                </a:path>
              </a:pathLst>
            </a:custGeom>
            <a:solidFill>
              <a:srgbClr val="A61D18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64529" y="962658"/>
              <a:ext cx="3379470" cy="4752338"/>
            </a:xfrm>
            <a:prstGeom prst="rect">
              <a:avLst/>
            </a:prstGeom>
          </p:spPr>
        </p:pic>
      </p:grpSp>
      <p:pic>
        <p:nvPicPr>
          <p:cNvPr id="5" name="object 5" descr="Pessoa posando para foto  Descrição gerada automaticament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1289" y="1013459"/>
            <a:ext cx="3504743" cy="584453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30210" y="1597456"/>
            <a:ext cx="2495092" cy="4506163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1149599" y="1"/>
            <a:ext cx="4929378" cy="883158"/>
          </a:xfrm>
          <a:custGeom>
            <a:avLst/>
            <a:gdLst/>
            <a:ahLst/>
            <a:cxnLst/>
            <a:rect l="l" t="t" r="r" b="b"/>
            <a:pathLst>
              <a:path w="4107815" h="735965">
                <a:moveTo>
                  <a:pt x="4107522" y="0"/>
                </a:moveTo>
                <a:lnTo>
                  <a:pt x="0" y="0"/>
                </a:lnTo>
                <a:lnTo>
                  <a:pt x="0" y="510794"/>
                </a:lnTo>
                <a:lnTo>
                  <a:pt x="4570" y="556119"/>
                </a:lnTo>
                <a:lnTo>
                  <a:pt x="17677" y="598336"/>
                </a:lnTo>
                <a:lnTo>
                  <a:pt x="38416" y="636541"/>
                </a:lnTo>
                <a:lnTo>
                  <a:pt x="65882" y="669829"/>
                </a:lnTo>
                <a:lnTo>
                  <a:pt x="99172" y="697295"/>
                </a:lnTo>
                <a:lnTo>
                  <a:pt x="137379" y="718034"/>
                </a:lnTo>
                <a:lnTo>
                  <a:pt x="179600" y="731140"/>
                </a:lnTo>
                <a:lnTo>
                  <a:pt x="224929" y="735711"/>
                </a:lnTo>
                <a:lnTo>
                  <a:pt x="3882605" y="735711"/>
                </a:lnTo>
                <a:lnTo>
                  <a:pt x="3927931" y="731140"/>
                </a:lnTo>
                <a:lnTo>
                  <a:pt x="3970148" y="718034"/>
                </a:lnTo>
                <a:lnTo>
                  <a:pt x="4008353" y="697295"/>
                </a:lnTo>
                <a:lnTo>
                  <a:pt x="4041641" y="669829"/>
                </a:lnTo>
                <a:lnTo>
                  <a:pt x="4069107" y="636541"/>
                </a:lnTo>
                <a:lnTo>
                  <a:pt x="4089846" y="598336"/>
                </a:lnTo>
                <a:lnTo>
                  <a:pt x="4102952" y="556119"/>
                </a:lnTo>
                <a:lnTo>
                  <a:pt x="4107522" y="510794"/>
                </a:lnTo>
                <a:lnTo>
                  <a:pt x="4107522" y="0"/>
                </a:lnTo>
                <a:close/>
              </a:path>
            </a:pathLst>
          </a:custGeom>
          <a:solidFill>
            <a:srgbClr val="A61D18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8" name="object 8" descr="$PPTXTitle"/>
          <p:cNvSpPr txBox="1">
            <a:spLocks noGrp="1"/>
          </p:cNvSpPr>
          <p:nvPr>
            <p:ph type="title"/>
          </p:nvPr>
        </p:nvSpPr>
        <p:spPr>
          <a:xfrm>
            <a:off x="1526683" y="106984"/>
            <a:ext cx="4174998" cy="60632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dirty="0"/>
              <a:t>ACEITE</a:t>
            </a:r>
            <a:r>
              <a:rPr spc="-78" dirty="0"/>
              <a:t> </a:t>
            </a:r>
            <a:r>
              <a:rPr dirty="0"/>
              <a:t>ELETRÔNICO</a:t>
            </a:r>
            <a:r>
              <a:rPr spc="-72" dirty="0"/>
              <a:t> </a:t>
            </a:r>
            <a:r>
              <a:rPr spc="-12" dirty="0"/>
              <a:t>RESIDENCIAL</a:t>
            </a:r>
          </a:p>
          <a:p>
            <a:pPr algn="ctr">
              <a:lnSpc>
                <a:spcPct val="100000"/>
              </a:lnSpc>
              <a:spcBef>
                <a:spcPts val="30"/>
              </a:spcBef>
            </a:pPr>
            <a:r>
              <a:rPr sz="1680" spc="-42" dirty="0"/>
              <a:t>ETAPAS</a:t>
            </a:r>
            <a:r>
              <a:rPr sz="1680" spc="-30" dirty="0"/>
              <a:t> </a:t>
            </a:r>
            <a:r>
              <a:rPr sz="1680" dirty="0"/>
              <a:t>DO</a:t>
            </a:r>
            <a:r>
              <a:rPr sz="1680" spc="-90" dirty="0"/>
              <a:t> </a:t>
            </a:r>
            <a:r>
              <a:rPr sz="1680" spc="-12" dirty="0"/>
              <a:t>CLIENTE</a:t>
            </a:r>
            <a:endParaRPr sz="1680"/>
          </a:p>
        </p:txBody>
      </p:sp>
      <p:sp>
        <p:nvSpPr>
          <p:cNvPr id="9" name="object 9"/>
          <p:cNvSpPr/>
          <p:nvPr/>
        </p:nvSpPr>
        <p:spPr>
          <a:xfrm>
            <a:off x="10834267" y="502768"/>
            <a:ext cx="358140" cy="477012"/>
          </a:xfrm>
          <a:custGeom>
            <a:avLst/>
            <a:gdLst/>
            <a:ahLst/>
            <a:cxnLst/>
            <a:rect l="l" t="t" r="r" b="b"/>
            <a:pathLst>
              <a:path w="298450" h="397509">
                <a:moveTo>
                  <a:pt x="248539" y="0"/>
                </a:moveTo>
                <a:lnTo>
                  <a:pt x="49657" y="0"/>
                </a:lnTo>
                <a:lnTo>
                  <a:pt x="30325" y="3903"/>
                </a:lnTo>
                <a:lnTo>
                  <a:pt x="14541" y="14557"/>
                </a:lnTo>
                <a:lnTo>
                  <a:pt x="3901" y="30378"/>
                </a:lnTo>
                <a:lnTo>
                  <a:pt x="0" y="49784"/>
                </a:lnTo>
                <a:lnTo>
                  <a:pt x="0" y="347472"/>
                </a:lnTo>
                <a:lnTo>
                  <a:pt x="3901" y="366803"/>
                </a:lnTo>
                <a:lnTo>
                  <a:pt x="14541" y="382587"/>
                </a:lnTo>
                <a:lnTo>
                  <a:pt x="30325" y="393227"/>
                </a:lnTo>
                <a:lnTo>
                  <a:pt x="49657" y="397128"/>
                </a:lnTo>
                <a:lnTo>
                  <a:pt x="248539" y="397128"/>
                </a:lnTo>
                <a:lnTo>
                  <a:pt x="267870" y="393227"/>
                </a:lnTo>
                <a:lnTo>
                  <a:pt x="283654" y="382587"/>
                </a:lnTo>
                <a:lnTo>
                  <a:pt x="294294" y="366803"/>
                </a:lnTo>
                <a:lnTo>
                  <a:pt x="298196" y="347472"/>
                </a:lnTo>
                <a:lnTo>
                  <a:pt x="298196" y="49784"/>
                </a:lnTo>
                <a:lnTo>
                  <a:pt x="294294" y="30378"/>
                </a:lnTo>
                <a:lnTo>
                  <a:pt x="283654" y="14557"/>
                </a:lnTo>
                <a:lnTo>
                  <a:pt x="267870" y="3903"/>
                </a:lnTo>
                <a:lnTo>
                  <a:pt x="24853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10" name="object 10"/>
          <p:cNvSpPr txBox="1"/>
          <p:nvPr/>
        </p:nvSpPr>
        <p:spPr>
          <a:xfrm>
            <a:off x="10924945" y="697229"/>
            <a:ext cx="184404" cy="199285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28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0717682" y="92353"/>
            <a:ext cx="589788" cy="589788"/>
            <a:chOff x="8423402" y="76961"/>
            <a:chExt cx="491490" cy="491490"/>
          </a:xfrm>
        </p:grpSpPr>
        <p:sp>
          <p:nvSpPr>
            <p:cNvPr id="12" name="object 12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239141" y="0"/>
                  </a:moveTo>
                  <a:lnTo>
                    <a:pt x="190944" y="4863"/>
                  </a:lnTo>
                  <a:lnTo>
                    <a:pt x="146053" y="18811"/>
                  </a:lnTo>
                  <a:lnTo>
                    <a:pt x="105432" y="40880"/>
                  </a:lnTo>
                  <a:lnTo>
                    <a:pt x="70040" y="70103"/>
                  </a:lnTo>
                  <a:lnTo>
                    <a:pt x="40839" y="105519"/>
                  </a:lnTo>
                  <a:lnTo>
                    <a:pt x="18792" y="146161"/>
                  </a:lnTo>
                  <a:lnTo>
                    <a:pt x="4858" y="191065"/>
                  </a:lnTo>
                  <a:lnTo>
                    <a:pt x="0" y="239267"/>
                  </a:lnTo>
                  <a:lnTo>
                    <a:pt x="4858" y="287470"/>
                  </a:lnTo>
                  <a:lnTo>
                    <a:pt x="18792" y="332374"/>
                  </a:lnTo>
                  <a:lnTo>
                    <a:pt x="40839" y="373016"/>
                  </a:lnTo>
                  <a:lnTo>
                    <a:pt x="70040" y="408432"/>
                  </a:lnTo>
                  <a:lnTo>
                    <a:pt x="105432" y="437655"/>
                  </a:lnTo>
                  <a:lnTo>
                    <a:pt x="146053" y="459724"/>
                  </a:lnTo>
                  <a:lnTo>
                    <a:pt x="190944" y="473672"/>
                  </a:lnTo>
                  <a:lnTo>
                    <a:pt x="239141" y="478536"/>
                  </a:lnTo>
                  <a:lnTo>
                    <a:pt x="287379" y="473672"/>
                  </a:lnTo>
                  <a:lnTo>
                    <a:pt x="332301" y="459724"/>
                  </a:lnTo>
                  <a:lnTo>
                    <a:pt x="372945" y="437655"/>
                  </a:lnTo>
                  <a:lnTo>
                    <a:pt x="408352" y="408432"/>
                  </a:lnTo>
                  <a:lnTo>
                    <a:pt x="437562" y="373016"/>
                  </a:lnTo>
                  <a:lnTo>
                    <a:pt x="459614" y="332374"/>
                  </a:lnTo>
                  <a:lnTo>
                    <a:pt x="473550" y="287470"/>
                  </a:lnTo>
                  <a:lnTo>
                    <a:pt x="478408" y="239267"/>
                  </a:lnTo>
                  <a:lnTo>
                    <a:pt x="473550" y="191065"/>
                  </a:lnTo>
                  <a:lnTo>
                    <a:pt x="459614" y="146161"/>
                  </a:lnTo>
                  <a:lnTo>
                    <a:pt x="437562" y="105519"/>
                  </a:lnTo>
                  <a:lnTo>
                    <a:pt x="408352" y="70103"/>
                  </a:lnTo>
                  <a:lnTo>
                    <a:pt x="372945" y="40880"/>
                  </a:lnTo>
                  <a:lnTo>
                    <a:pt x="332301" y="18811"/>
                  </a:lnTo>
                  <a:lnTo>
                    <a:pt x="287379" y="4863"/>
                  </a:lnTo>
                  <a:lnTo>
                    <a:pt x="239141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13" name="object 13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0" y="239267"/>
                  </a:moveTo>
                  <a:lnTo>
                    <a:pt x="4858" y="191065"/>
                  </a:lnTo>
                  <a:lnTo>
                    <a:pt x="18792" y="146161"/>
                  </a:lnTo>
                  <a:lnTo>
                    <a:pt x="40839" y="105519"/>
                  </a:lnTo>
                  <a:lnTo>
                    <a:pt x="70040" y="70103"/>
                  </a:lnTo>
                  <a:lnTo>
                    <a:pt x="105432" y="40880"/>
                  </a:lnTo>
                  <a:lnTo>
                    <a:pt x="146053" y="18811"/>
                  </a:lnTo>
                  <a:lnTo>
                    <a:pt x="190944" y="4863"/>
                  </a:lnTo>
                  <a:lnTo>
                    <a:pt x="239141" y="0"/>
                  </a:lnTo>
                  <a:lnTo>
                    <a:pt x="287379" y="4863"/>
                  </a:lnTo>
                  <a:lnTo>
                    <a:pt x="332301" y="18811"/>
                  </a:lnTo>
                  <a:lnTo>
                    <a:pt x="372945" y="40880"/>
                  </a:lnTo>
                  <a:lnTo>
                    <a:pt x="408352" y="70103"/>
                  </a:lnTo>
                  <a:lnTo>
                    <a:pt x="437562" y="105519"/>
                  </a:lnTo>
                  <a:lnTo>
                    <a:pt x="459614" y="146161"/>
                  </a:lnTo>
                  <a:lnTo>
                    <a:pt x="473550" y="191065"/>
                  </a:lnTo>
                  <a:lnTo>
                    <a:pt x="478408" y="239267"/>
                  </a:lnTo>
                  <a:lnTo>
                    <a:pt x="473550" y="287470"/>
                  </a:lnTo>
                  <a:lnTo>
                    <a:pt x="459614" y="332374"/>
                  </a:lnTo>
                  <a:lnTo>
                    <a:pt x="437562" y="373016"/>
                  </a:lnTo>
                  <a:lnTo>
                    <a:pt x="408352" y="408432"/>
                  </a:lnTo>
                  <a:lnTo>
                    <a:pt x="372945" y="437655"/>
                  </a:lnTo>
                  <a:lnTo>
                    <a:pt x="332301" y="459724"/>
                  </a:lnTo>
                  <a:lnTo>
                    <a:pt x="287379" y="473672"/>
                  </a:lnTo>
                  <a:lnTo>
                    <a:pt x="239141" y="478536"/>
                  </a:lnTo>
                  <a:lnTo>
                    <a:pt x="190944" y="473672"/>
                  </a:lnTo>
                  <a:lnTo>
                    <a:pt x="146053" y="459724"/>
                  </a:lnTo>
                  <a:lnTo>
                    <a:pt x="105432" y="437655"/>
                  </a:lnTo>
                  <a:lnTo>
                    <a:pt x="70040" y="408432"/>
                  </a:lnTo>
                  <a:lnTo>
                    <a:pt x="40839" y="373016"/>
                  </a:lnTo>
                  <a:lnTo>
                    <a:pt x="18792" y="332374"/>
                  </a:lnTo>
                  <a:lnTo>
                    <a:pt x="4858" y="287470"/>
                  </a:lnTo>
                  <a:lnTo>
                    <a:pt x="0" y="239267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67534" y="214070"/>
              <a:ext cx="224050" cy="192048"/>
            </a:xfrm>
            <a:prstGeom prst="rect">
              <a:avLst/>
            </a:prstGeom>
          </p:spPr>
        </p:pic>
      </p:grpSp>
      <p:sp>
        <p:nvSpPr>
          <p:cNvPr id="15" name="object 15"/>
          <p:cNvSpPr/>
          <p:nvPr/>
        </p:nvSpPr>
        <p:spPr>
          <a:xfrm>
            <a:off x="609600" y="6535094"/>
            <a:ext cx="10972800" cy="323088"/>
          </a:xfrm>
          <a:custGeom>
            <a:avLst/>
            <a:gdLst/>
            <a:ahLst/>
            <a:cxnLst/>
            <a:rect l="l" t="t" r="r" b="b"/>
            <a:pathLst>
              <a:path w="9144000" h="269239">
                <a:moveTo>
                  <a:pt x="9144000" y="0"/>
                </a:moveTo>
                <a:lnTo>
                  <a:pt x="0" y="0"/>
                </a:lnTo>
                <a:lnTo>
                  <a:pt x="0" y="269087"/>
                </a:lnTo>
                <a:lnTo>
                  <a:pt x="9144000" y="269087"/>
                </a:lnTo>
                <a:lnTo>
                  <a:pt x="9144000" y="0"/>
                </a:lnTo>
                <a:close/>
              </a:path>
            </a:pathLst>
          </a:custGeom>
          <a:solidFill>
            <a:srgbClr val="A61D18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grpSp>
        <p:nvGrpSpPr>
          <p:cNvPr id="16" name="object 16"/>
          <p:cNvGrpSpPr/>
          <p:nvPr/>
        </p:nvGrpSpPr>
        <p:grpSpPr>
          <a:xfrm>
            <a:off x="8397697" y="4559351"/>
            <a:ext cx="2283714" cy="486156"/>
            <a:chOff x="6490080" y="3799459"/>
            <a:chExt cx="1903095" cy="405130"/>
          </a:xfrm>
        </p:grpSpPr>
        <p:sp>
          <p:nvSpPr>
            <p:cNvPr id="17" name="object 17"/>
            <p:cNvSpPr/>
            <p:nvPr/>
          </p:nvSpPr>
          <p:spPr>
            <a:xfrm>
              <a:off x="6496430" y="3899662"/>
              <a:ext cx="1791335" cy="298450"/>
            </a:xfrm>
            <a:custGeom>
              <a:avLst/>
              <a:gdLst/>
              <a:ahLst/>
              <a:cxnLst/>
              <a:rect l="l" t="t" r="r" b="b"/>
              <a:pathLst>
                <a:path w="1791334" h="298450">
                  <a:moveTo>
                    <a:pt x="0" y="47625"/>
                  </a:moveTo>
                  <a:lnTo>
                    <a:pt x="3764" y="29092"/>
                  </a:lnTo>
                  <a:lnTo>
                    <a:pt x="14017" y="13954"/>
                  </a:lnTo>
                  <a:lnTo>
                    <a:pt x="29200" y="3744"/>
                  </a:lnTo>
                  <a:lnTo>
                    <a:pt x="47751" y="0"/>
                  </a:lnTo>
                  <a:lnTo>
                    <a:pt x="1743455" y="0"/>
                  </a:lnTo>
                  <a:lnTo>
                    <a:pt x="1762061" y="3744"/>
                  </a:lnTo>
                  <a:lnTo>
                    <a:pt x="1777238" y="13954"/>
                  </a:lnTo>
                  <a:lnTo>
                    <a:pt x="1787461" y="29092"/>
                  </a:lnTo>
                  <a:lnTo>
                    <a:pt x="1791208" y="47625"/>
                  </a:lnTo>
                  <a:lnTo>
                    <a:pt x="1791208" y="250571"/>
                  </a:lnTo>
                  <a:lnTo>
                    <a:pt x="1787461" y="269176"/>
                  </a:lnTo>
                  <a:lnTo>
                    <a:pt x="1777238" y="284353"/>
                  </a:lnTo>
                  <a:lnTo>
                    <a:pt x="1762061" y="294576"/>
                  </a:lnTo>
                  <a:lnTo>
                    <a:pt x="1743455" y="298322"/>
                  </a:lnTo>
                  <a:lnTo>
                    <a:pt x="47751" y="298322"/>
                  </a:lnTo>
                  <a:lnTo>
                    <a:pt x="29200" y="294576"/>
                  </a:lnTo>
                  <a:lnTo>
                    <a:pt x="14017" y="284353"/>
                  </a:lnTo>
                  <a:lnTo>
                    <a:pt x="3764" y="269176"/>
                  </a:lnTo>
                  <a:lnTo>
                    <a:pt x="0" y="250571"/>
                  </a:lnTo>
                  <a:lnTo>
                    <a:pt x="0" y="47625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99627" y="3799459"/>
              <a:ext cx="193548" cy="193675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10517428" y="4570324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080">
              <a:latin typeface="Calibri"/>
              <a:cs typeface="Calibri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5"/>
          </p:nvPr>
        </p:nvSpPr>
        <p:spPr>
          <a:xfrm>
            <a:off x="609600" y="1"/>
            <a:ext cx="0" cy="8664680"/>
          </a:xfrm>
          <a:prstGeom prst="rect">
            <a:avLst/>
          </a:prstGeom>
        </p:spPr>
        <p:txBody>
          <a:bodyPr vert="horz" wrap="square" lIns="0" tIns="22098" rIns="0" bIns="0" rtlCol="0">
            <a:spAutoFit/>
          </a:bodyPr>
          <a:lstStyle/>
          <a:p>
            <a:pPr marL="15240">
              <a:spcBef>
                <a:spcPts val="174"/>
              </a:spcBef>
            </a:pPr>
            <a:r>
              <a:rPr b="0" spc="-48" dirty="0">
                <a:latin typeface="Lucida Sans Unicode"/>
                <a:cs typeface="Lucida Sans Unicode"/>
              </a:rPr>
              <a:t>ACEITE</a:t>
            </a:r>
            <a:r>
              <a:rPr b="0" spc="-66" dirty="0">
                <a:latin typeface="Lucida Sans Unicode"/>
                <a:cs typeface="Lucida Sans Unicode"/>
              </a:rPr>
              <a:t> </a:t>
            </a:r>
            <a:r>
              <a:rPr b="0" spc="-54" dirty="0">
                <a:latin typeface="Lucida Sans Unicode"/>
                <a:cs typeface="Lucida Sans Unicode"/>
              </a:rPr>
              <a:t>ELETRÔNICO</a:t>
            </a:r>
            <a:r>
              <a:rPr b="0" spc="-60" dirty="0">
                <a:latin typeface="Lucida Sans Unicode"/>
                <a:cs typeface="Lucida Sans Unicode"/>
              </a:rPr>
              <a:t> </a:t>
            </a:r>
            <a:r>
              <a:rPr b="0" dirty="0">
                <a:latin typeface="Lucida Sans Unicode"/>
                <a:cs typeface="Lucida Sans Unicode"/>
              </a:rPr>
              <a:t>|</a:t>
            </a:r>
            <a:r>
              <a:rPr b="0" spc="282" dirty="0">
                <a:latin typeface="Lucida Sans Unicode"/>
                <a:cs typeface="Lucida Sans Unicode"/>
              </a:rPr>
              <a:t> </a:t>
            </a:r>
            <a:r>
              <a:rPr spc="-30" dirty="0">
                <a:latin typeface="Arial"/>
                <a:cs typeface="Arial"/>
              </a:rPr>
              <a:t>MANUAL </a:t>
            </a:r>
            <a:r>
              <a:rPr spc="-48" dirty="0">
                <a:latin typeface="Arial"/>
                <a:cs typeface="Arial"/>
              </a:rPr>
              <a:t>PARA</a:t>
            </a:r>
            <a:r>
              <a:rPr spc="-30" dirty="0">
                <a:latin typeface="Arial"/>
                <a:cs typeface="Arial"/>
              </a:rPr>
              <a:t> </a:t>
            </a:r>
            <a:r>
              <a:rPr spc="-36" dirty="0">
                <a:latin typeface="Arial"/>
                <a:cs typeface="Arial"/>
              </a:rPr>
              <a:t>CADASTRAR </a:t>
            </a:r>
            <a:r>
              <a:rPr spc="-24" dirty="0">
                <a:latin typeface="Arial"/>
                <a:cs typeface="Arial"/>
              </a:rPr>
              <a:t>VENDA</a:t>
            </a:r>
            <a:r>
              <a:rPr spc="-36" dirty="0">
                <a:latin typeface="Arial"/>
                <a:cs typeface="Arial"/>
              </a:rPr>
              <a:t> RESIDENCIAL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5145939" y="4315358"/>
            <a:ext cx="2410967" cy="494751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 marR="6096">
              <a:spcBef>
                <a:spcPts val="114"/>
              </a:spcBef>
            </a:pPr>
            <a:r>
              <a:rPr sz="1560" dirty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sz="1560" spc="-36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560" dirty="0">
                <a:solidFill>
                  <a:srgbClr val="FFFFFF"/>
                </a:solidFill>
                <a:latin typeface="Calibri Light"/>
                <a:cs typeface="Calibri Light"/>
              </a:rPr>
              <a:t>cliente</a:t>
            </a:r>
            <a:r>
              <a:rPr sz="1560" spc="-36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560" dirty="0">
                <a:solidFill>
                  <a:srgbClr val="FFFFFF"/>
                </a:solidFill>
                <a:latin typeface="Calibri Light"/>
                <a:cs typeface="Calibri Light"/>
              </a:rPr>
              <a:t>deve</a:t>
            </a:r>
            <a:r>
              <a:rPr sz="1560" spc="-3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560" dirty="0">
                <a:solidFill>
                  <a:srgbClr val="FFFFFF"/>
                </a:solidFill>
                <a:latin typeface="Calibri Light"/>
                <a:cs typeface="Calibri Light"/>
              </a:rPr>
              <a:t>clicar</a:t>
            </a:r>
            <a:r>
              <a:rPr sz="1560" spc="-36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560" dirty="0">
                <a:solidFill>
                  <a:srgbClr val="FFFFFF"/>
                </a:solidFill>
                <a:latin typeface="Calibri Light"/>
                <a:cs typeface="Calibri Light"/>
              </a:rPr>
              <a:t>no</a:t>
            </a:r>
            <a:r>
              <a:rPr sz="1560" spc="-3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560" spc="-24" dirty="0">
                <a:solidFill>
                  <a:srgbClr val="FFFFFF"/>
                </a:solidFill>
                <a:latin typeface="Calibri Light"/>
                <a:cs typeface="Calibri Light"/>
              </a:rPr>
              <a:t>botão </a:t>
            </a:r>
            <a:r>
              <a:rPr sz="1560" spc="-12" dirty="0">
                <a:solidFill>
                  <a:srgbClr val="FFFFFF"/>
                </a:solidFill>
                <a:latin typeface="Calibri Light"/>
                <a:cs typeface="Calibri Light"/>
              </a:rPr>
              <a:t>Visualize</a:t>
            </a:r>
            <a:r>
              <a:rPr sz="1560" spc="-48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560" dirty="0">
                <a:solidFill>
                  <a:srgbClr val="FFFFFF"/>
                </a:solidFill>
                <a:latin typeface="Calibri Light"/>
                <a:cs typeface="Calibri Light"/>
              </a:rPr>
              <a:t>seu</a:t>
            </a:r>
            <a:r>
              <a:rPr sz="1560" spc="-12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560" spc="-24" dirty="0">
                <a:solidFill>
                  <a:srgbClr val="FFFFFF"/>
                </a:solidFill>
                <a:latin typeface="Calibri Light"/>
                <a:cs typeface="Calibri Light"/>
              </a:rPr>
              <a:t>Regulamento</a:t>
            </a:r>
            <a:r>
              <a:rPr sz="1560" spc="-36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560" spc="-24" dirty="0">
                <a:solidFill>
                  <a:srgbClr val="FFFFFF"/>
                </a:solidFill>
                <a:latin typeface="Calibri Light"/>
                <a:cs typeface="Calibri Light"/>
              </a:rPr>
              <a:t>(</a:t>
            </a:r>
            <a:r>
              <a:rPr sz="1560" spc="-24" dirty="0">
                <a:solidFill>
                  <a:srgbClr val="FFC000"/>
                </a:solidFill>
                <a:latin typeface="Calibri Light"/>
                <a:cs typeface="Calibri Light"/>
              </a:rPr>
              <a:t>1</a:t>
            </a:r>
            <a:r>
              <a:rPr sz="1560" spc="-24" dirty="0">
                <a:solidFill>
                  <a:srgbClr val="FFFFFF"/>
                </a:solidFill>
                <a:latin typeface="Calibri Light"/>
                <a:cs typeface="Calibri Light"/>
              </a:rPr>
              <a:t>).</a:t>
            </a:r>
            <a:endParaRPr sz="1560">
              <a:latin typeface="Calibri Light"/>
              <a:cs typeface="Calibri Ligh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522622" y="1771802"/>
            <a:ext cx="3133344" cy="140140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2160" spc="-30" dirty="0">
                <a:solidFill>
                  <a:srgbClr val="C00000"/>
                </a:solidFill>
                <a:latin typeface="Calibri Light"/>
                <a:cs typeface="Calibri Light"/>
              </a:rPr>
              <a:t>Visualização</a:t>
            </a:r>
            <a:r>
              <a:rPr sz="2160" spc="-54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2160" dirty="0">
                <a:solidFill>
                  <a:srgbClr val="C00000"/>
                </a:solidFill>
                <a:latin typeface="Calibri Light"/>
                <a:cs typeface="Calibri Light"/>
              </a:rPr>
              <a:t>do</a:t>
            </a:r>
            <a:r>
              <a:rPr sz="2160" spc="-12" dirty="0">
                <a:solidFill>
                  <a:srgbClr val="C00000"/>
                </a:solidFill>
                <a:latin typeface="Calibri Light"/>
                <a:cs typeface="Calibri Light"/>
              </a:rPr>
              <a:t> Termo</a:t>
            </a:r>
            <a:endParaRPr sz="2160">
              <a:latin typeface="Calibri Light"/>
              <a:cs typeface="Calibri Light"/>
            </a:endParaRPr>
          </a:p>
          <a:p>
            <a:pPr marL="15240" marR="6096" indent="130302">
              <a:spcBef>
                <a:spcPts val="2628"/>
              </a:spcBef>
              <a:buClr>
                <a:srgbClr val="C00000"/>
              </a:buClr>
              <a:buFont typeface="Calibri Light"/>
              <a:buChar char="•"/>
              <a:tabLst>
                <a:tab pos="145542" algn="l"/>
              </a:tabLst>
            </a:pPr>
            <a:r>
              <a:rPr sz="1560" dirty="0">
                <a:latin typeface="Corbel"/>
                <a:cs typeface="Corbel"/>
              </a:rPr>
              <a:t>Antes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de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assinar,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cliente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precisa, obrigatoriamente</a:t>
            </a:r>
            <a:r>
              <a:rPr sz="1560" spc="54" dirty="0">
                <a:latin typeface="Corbel"/>
                <a:cs typeface="Corbel"/>
              </a:rPr>
              <a:t> </a:t>
            </a:r>
            <a:r>
              <a:rPr sz="1560" b="1" spc="-12" dirty="0">
                <a:latin typeface="Corbel"/>
                <a:cs typeface="Corbel"/>
              </a:rPr>
              <a:t>VISUALIZAR</a:t>
            </a:r>
            <a:r>
              <a:rPr sz="1560" b="1" spc="54" dirty="0">
                <a:latin typeface="Corbel"/>
                <a:cs typeface="Corbel"/>
              </a:rPr>
              <a:t> </a:t>
            </a:r>
            <a:r>
              <a:rPr sz="1560" b="1" spc="-12" dirty="0">
                <a:latin typeface="Corbel"/>
                <a:cs typeface="Corbel"/>
              </a:rPr>
              <a:t>todas </a:t>
            </a:r>
            <a:r>
              <a:rPr sz="1560" b="1" dirty="0">
                <a:latin typeface="Corbel"/>
                <a:cs typeface="Corbel"/>
              </a:rPr>
              <a:t>as</a:t>
            </a:r>
            <a:r>
              <a:rPr sz="1560" b="1" spc="-36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páginas</a:t>
            </a:r>
            <a:r>
              <a:rPr sz="1560" b="1" spc="-24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do</a:t>
            </a:r>
            <a:r>
              <a:rPr sz="1560" b="1" spc="-24" dirty="0">
                <a:latin typeface="Corbel"/>
                <a:cs typeface="Corbel"/>
              </a:rPr>
              <a:t> </a:t>
            </a:r>
            <a:r>
              <a:rPr sz="1560" b="1" spc="-12" dirty="0">
                <a:latin typeface="Corbel"/>
                <a:cs typeface="Corbel"/>
              </a:rPr>
              <a:t>contrato/termo</a:t>
            </a:r>
            <a:r>
              <a:rPr sz="1560" spc="-12" dirty="0">
                <a:latin typeface="Corbel"/>
                <a:cs typeface="Corbel"/>
              </a:rPr>
              <a:t>.</a:t>
            </a:r>
            <a:endParaRPr sz="156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1" y="4660513"/>
            <a:ext cx="10972799" cy="209748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09600" y="0"/>
            <a:ext cx="10972800" cy="2011680"/>
            <a:chOff x="0" y="0"/>
            <a:chExt cx="9144000" cy="16764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167601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49999" y="0"/>
              <a:ext cx="4107815" cy="735965"/>
            </a:xfrm>
            <a:custGeom>
              <a:avLst/>
              <a:gdLst/>
              <a:ahLst/>
              <a:cxnLst/>
              <a:rect l="l" t="t" r="r" b="b"/>
              <a:pathLst>
                <a:path w="4107815" h="735965">
                  <a:moveTo>
                    <a:pt x="4107522" y="0"/>
                  </a:moveTo>
                  <a:lnTo>
                    <a:pt x="0" y="0"/>
                  </a:lnTo>
                  <a:lnTo>
                    <a:pt x="0" y="510794"/>
                  </a:lnTo>
                  <a:lnTo>
                    <a:pt x="4570" y="556119"/>
                  </a:lnTo>
                  <a:lnTo>
                    <a:pt x="17677" y="598336"/>
                  </a:lnTo>
                  <a:lnTo>
                    <a:pt x="38416" y="636541"/>
                  </a:lnTo>
                  <a:lnTo>
                    <a:pt x="65882" y="669829"/>
                  </a:lnTo>
                  <a:lnTo>
                    <a:pt x="99172" y="697295"/>
                  </a:lnTo>
                  <a:lnTo>
                    <a:pt x="137379" y="718034"/>
                  </a:lnTo>
                  <a:lnTo>
                    <a:pt x="179600" y="731140"/>
                  </a:lnTo>
                  <a:lnTo>
                    <a:pt x="224929" y="735711"/>
                  </a:lnTo>
                  <a:lnTo>
                    <a:pt x="3882605" y="735711"/>
                  </a:lnTo>
                  <a:lnTo>
                    <a:pt x="3927931" y="731140"/>
                  </a:lnTo>
                  <a:lnTo>
                    <a:pt x="3970148" y="718034"/>
                  </a:lnTo>
                  <a:lnTo>
                    <a:pt x="4008353" y="697295"/>
                  </a:lnTo>
                  <a:lnTo>
                    <a:pt x="4041641" y="669829"/>
                  </a:lnTo>
                  <a:lnTo>
                    <a:pt x="4069107" y="636541"/>
                  </a:lnTo>
                  <a:lnTo>
                    <a:pt x="4089846" y="598336"/>
                  </a:lnTo>
                  <a:lnTo>
                    <a:pt x="4102952" y="556119"/>
                  </a:lnTo>
                  <a:lnTo>
                    <a:pt x="4107522" y="510794"/>
                  </a:lnTo>
                  <a:lnTo>
                    <a:pt x="4107522" y="0"/>
                  </a:lnTo>
                  <a:close/>
                </a:path>
              </a:pathLst>
            </a:custGeom>
            <a:solidFill>
              <a:srgbClr val="A61D18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</p:grp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1526683" y="106984"/>
            <a:ext cx="4174998" cy="60632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dirty="0"/>
              <a:t>ACEITE</a:t>
            </a:r>
            <a:r>
              <a:rPr spc="-78" dirty="0"/>
              <a:t> </a:t>
            </a:r>
            <a:r>
              <a:rPr dirty="0"/>
              <a:t>ELETRÔNICO</a:t>
            </a:r>
            <a:r>
              <a:rPr spc="-72" dirty="0"/>
              <a:t> </a:t>
            </a:r>
            <a:r>
              <a:rPr spc="-12" dirty="0"/>
              <a:t>RESIDENCIAL</a:t>
            </a:r>
          </a:p>
          <a:p>
            <a:pPr algn="ctr">
              <a:lnSpc>
                <a:spcPct val="100000"/>
              </a:lnSpc>
              <a:spcBef>
                <a:spcPts val="30"/>
              </a:spcBef>
            </a:pPr>
            <a:r>
              <a:rPr sz="1680" spc="-42" dirty="0"/>
              <a:t>ETAPAS</a:t>
            </a:r>
            <a:r>
              <a:rPr sz="1680" spc="-30" dirty="0"/>
              <a:t> </a:t>
            </a:r>
            <a:r>
              <a:rPr sz="1680" dirty="0"/>
              <a:t>DO</a:t>
            </a:r>
            <a:r>
              <a:rPr sz="1680" spc="-90" dirty="0"/>
              <a:t> </a:t>
            </a:r>
            <a:r>
              <a:rPr sz="1680" spc="-12" dirty="0"/>
              <a:t>CLIENTE</a:t>
            </a:r>
            <a:endParaRPr sz="1680"/>
          </a:p>
        </p:txBody>
      </p:sp>
      <p:sp>
        <p:nvSpPr>
          <p:cNvPr id="7" name="object 7"/>
          <p:cNvSpPr/>
          <p:nvPr/>
        </p:nvSpPr>
        <p:spPr>
          <a:xfrm>
            <a:off x="10834267" y="502768"/>
            <a:ext cx="358140" cy="477012"/>
          </a:xfrm>
          <a:custGeom>
            <a:avLst/>
            <a:gdLst/>
            <a:ahLst/>
            <a:cxnLst/>
            <a:rect l="l" t="t" r="r" b="b"/>
            <a:pathLst>
              <a:path w="298450" h="397509">
                <a:moveTo>
                  <a:pt x="248539" y="0"/>
                </a:moveTo>
                <a:lnTo>
                  <a:pt x="49657" y="0"/>
                </a:lnTo>
                <a:lnTo>
                  <a:pt x="30325" y="3903"/>
                </a:lnTo>
                <a:lnTo>
                  <a:pt x="14541" y="14557"/>
                </a:lnTo>
                <a:lnTo>
                  <a:pt x="3901" y="30378"/>
                </a:lnTo>
                <a:lnTo>
                  <a:pt x="0" y="49784"/>
                </a:lnTo>
                <a:lnTo>
                  <a:pt x="0" y="347472"/>
                </a:lnTo>
                <a:lnTo>
                  <a:pt x="3901" y="366803"/>
                </a:lnTo>
                <a:lnTo>
                  <a:pt x="14541" y="382587"/>
                </a:lnTo>
                <a:lnTo>
                  <a:pt x="30325" y="393227"/>
                </a:lnTo>
                <a:lnTo>
                  <a:pt x="49657" y="397128"/>
                </a:lnTo>
                <a:lnTo>
                  <a:pt x="248539" y="397128"/>
                </a:lnTo>
                <a:lnTo>
                  <a:pt x="267870" y="393227"/>
                </a:lnTo>
                <a:lnTo>
                  <a:pt x="283654" y="382587"/>
                </a:lnTo>
                <a:lnTo>
                  <a:pt x="294294" y="366803"/>
                </a:lnTo>
                <a:lnTo>
                  <a:pt x="298196" y="347472"/>
                </a:lnTo>
                <a:lnTo>
                  <a:pt x="298196" y="49784"/>
                </a:lnTo>
                <a:lnTo>
                  <a:pt x="294294" y="30378"/>
                </a:lnTo>
                <a:lnTo>
                  <a:pt x="283654" y="14557"/>
                </a:lnTo>
                <a:lnTo>
                  <a:pt x="267870" y="3903"/>
                </a:lnTo>
                <a:lnTo>
                  <a:pt x="24853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8" name="object 8"/>
          <p:cNvSpPr txBox="1"/>
          <p:nvPr/>
        </p:nvSpPr>
        <p:spPr>
          <a:xfrm>
            <a:off x="10924945" y="697229"/>
            <a:ext cx="184404" cy="199285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29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09600" y="6535094"/>
            <a:ext cx="10972800" cy="323088"/>
          </a:xfrm>
          <a:custGeom>
            <a:avLst/>
            <a:gdLst/>
            <a:ahLst/>
            <a:cxnLst/>
            <a:rect l="l" t="t" r="r" b="b"/>
            <a:pathLst>
              <a:path w="9144000" h="269239">
                <a:moveTo>
                  <a:pt x="9144000" y="0"/>
                </a:moveTo>
                <a:lnTo>
                  <a:pt x="0" y="0"/>
                </a:lnTo>
                <a:lnTo>
                  <a:pt x="0" y="269087"/>
                </a:lnTo>
                <a:lnTo>
                  <a:pt x="9144000" y="269087"/>
                </a:lnTo>
                <a:lnTo>
                  <a:pt x="9144000" y="0"/>
                </a:lnTo>
                <a:close/>
              </a:path>
            </a:pathLst>
          </a:custGeom>
          <a:solidFill>
            <a:srgbClr val="A61D18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grpSp>
        <p:nvGrpSpPr>
          <p:cNvPr id="10" name="object 10"/>
          <p:cNvGrpSpPr/>
          <p:nvPr/>
        </p:nvGrpSpPr>
        <p:grpSpPr>
          <a:xfrm>
            <a:off x="8543848" y="92354"/>
            <a:ext cx="2763774" cy="6230874"/>
            <a:chOff x="6611873" y="76961"/>
            <a:chExt cx="2303145" cy="5192395"/>
          </a:xfrm>
        </p:grpSpPr>
        <p:sp>
          <p:nvSpPr>
            <p:cNvPr id="11" name="object 11"/>
            <p:cNvSpPr/>
            <p:nvPr/>
          </p:nvSpPr>
          <p:spPr>
            <a:xfrm>
              <a:off x="8429751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239141" y="0"/>
                  </a:moveTo>
                  <a:lnTo>
                    <a:pt x="190944" y="4863"/>
                  </a:lnTo>
                  <a:lnTo>
                    <a:pt x="146053" y="18811"/>
                  </a:lnTo>
                  <a:lnTo>
                    <a:pt x="105432" y="40880"/>
                  </a:lnTo>
                  <a:lnTo>
                    <a:pt x="70040" y="70103"/>
                  </a:lnTo>
                  <a:lnTo>
                    <a:pt x="40839" y="105519"/>
                  </a:lnTo>
                  <a:lnTo>
                    <a:pt x="18792" y="146161"/>
                  </a:lnTo>
                  <a:lnTo>
                    <a:pt x="4858" y="191065"/>
                  </a:lnTo>
                  <a:lnTo>
                    <a:pt x="0" y="239267"/>
                  </a:lnTo>
                  <a:lnTo>
                    <a:pt x="4858" y="287470"/>
                  </a:lnTo>
                  <a:lnTo>
                    <a:pt x="18792" y="332374"/>
                  </a:lnTo>
                  <a:lnTo>
                    <a:pt x="40839" y="373016"/>
                  </a:lnTo>
                  <a:lnTo>
                    <a:pt x="70040" y="408432"/>
                  </a:lnTo>
                  <a:lnTo>
                    <a:pt x="105432" y="437655"/>
                  </a:lnTo>
                  <a:lnTo>
                    <a:pt x="146053" y="459724"/>
                  </a:lnTo>
                  <a:lnTo>
                    <a:pt x="190944" y="473672"/>
                  </a:lnTo>
                  <a:lnTo>
                    <a:pt x="239141" y="478536"/>
                  </a:lnTo>
                  <a:lnTo>
                    <a:pt x="287379" y="473672"/>
                  </a:lnTo>
                  <a:lnTo>
                    <a:pt x="332301" y="459724"/>
                  </a:lnTo>
                  <a:lnTo>
                    <a:pt x="372945" y="437655"/>
                  </a:lnTo>
                  <a:lnTo>
                    <a:pt x="408352" y="408432"/>
                  </a:lnTo>
                  <a:lnTo>
                    <a:pt x="437562" y="373016"/>
                  </a:lnTo>
                  <a:lnTo>
                    <a:pt x="459614" y="332374"/>
                  </a:lnTo>
                  <a:lnTo>
                    <a:pt x="473550" y="287470"/>
                  </a:lnTo>
                  <a:lnTo>
                    <a:pt x="478408" y="239267"/>
                  </a:lnTo>
                  <a:lnTo>
                    <a:pt x="473550" y="191065"/>
                  </a:lnTo>
                  <a:lnTo>
                    <a:pt x="459614" y="146161"/>
                  </a:lnTo>
                  <a:lnTo>
                    <a:pt x="437562" y="105519"/>
                  </a:lnTo>
                  <a:lnTo>
                    <a:pt x="408352" y="70103"/>
                  </a:lnTo>
                  <a:lnTo>
                    <a:pt x="372945" y="40880"/>
                  </a:lnTo>
                  <a:lnTo>
                    <a:pt x="332301" y="18811"/>
                  </a:lnTo>
                  <a:lnTo>
                    <a:pt x="287379" y="4863"/>
                  </a:lnTo>
                  <a:lnTo>
                    <a:pt x="239141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429751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0" y="239267"/>
                  </a:moveTo>
                  <a:lnTo>
                    <a:pt x="4858" y="191065"/>
                  </a:lnTo>
                  <a:lnTo>
                    <a:pt x="18792" y="146161"/>
                  </a:lnTo>
                  <a:lnTo>
                    <a:pt x="40839" y="105519"/>
                  </a:lnTo>
                  <a:lnTo>
                    <a:pt x="70040" y="70103"/>
                  </a:lnTo>
                  <a:lnTo>
                    <a:pt x="105432" y="40880"/>
                  </a:lnTo>
                  <a:lnTo>
                    <a:pt x="146053" y="18811"/>
                  </a:lnTo>
                  <a:lnTo>
                    <a:pt x="190944" y="4863"/>
                  </a:lnTo>
                  <a:lnTo>
                    <a:pt x="239141" y="0"/>
                  </a:lnTo>
                  <a:lnTo>
                    <a:pt x="287379" y="4863"/>
                  </a:lnTo>
                  <a:lnTo>
                    <a:pt x="332301" y="18811"/>
                  </a:lnTo>
                  <a:lnTo>
                    <a:pt x="372945" y="40880"/>
                  </a:lnTo>
                  <a:lnTo>
                    <a:pt x="408352" y="70103"/>
                  </a:lnTo>
                  <a:lnTo>
                    <a:pt x="437562" y="105519"/>
                  </a:lnTo>
                  <a:lnTo>
                    <a:pt x="459614" y="146161"/>
                  </a:lnTo>
                  <a:lnTo>
                    <a:pt x="473550" y="191065"/>
                  </a:lnTo>
                  <a:lnTo>
                    <a:pt x="478408" y="239267"/>
                  </a:lnTo>
                  <a:lnTo>
                    <a:pt x="473550" y="287470"/>
                  </a:lnTo>
                  <a:lnTo>
                    <a:pt x="459614" y="332374"/>
                  </a:lnTo>
                  <a:lnTo>
                    <a:pt x="437562" y="373016"/>
                  </a:lnTo>
                  <a:lnTo>
                    <a:pt x="408352" y="408432"/>
                  </a:lnTo>
                  <a:lnTo>
                    <a:pt x="372945" y="437655"/>
                  </a:lnTo>
                  <a:lnTo>
                    <a:pt x="332301" y="459724"/>
                  </a:lnTo>
                  <a:lnTo>
                    <a:pt x="287379" y="473672"/>
                  </a:lnTo>
                  <a:lnTo>
                    <a:pt x="239141" y="478536"/>
                  </a:lnTo>
                  <a:lnTo>
                    <a:pt x="190944" y="473672"/>
                  </a:lnTo>
                  <a:lnTo>
                    <a:pt x="146053" y="459724"/>
                  </a:lnTo>
                  <a:lnTo>
                    <a:pt x="105432" y="437655"/>
                  </a:lnTo>
                  <a:lnTo>
                    <a:pt x="70040" y="408432"/>
                  </a:lnTo>
                  <a:lnTo>
                    <a:pt x="40839" y="373016"/>
                  </a:lnTo>
                  <a:lnTo>
                    <a:pt x="18792" y="332374"/>
                  </a:lnTo>
                  <a:lnTo>
                    <a:pt x="4858" y="287470"/>
                  </a:lnTo>
                  <a:lnTo>
                    <a:pt x="0" y="239267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67534" y="214070"/>
              <a:ext cx="224050" cy="19204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611873" y="1398270"/>
              <a:ext cx="2091689" cy="3870960"/>
            </a:xfrm>
            <a:custGeom>
              <a:avLst/>
              <a:gdLst/>
              <a:ahLst/>
              <a:cxnLst/>
              <a:rect l="l" t="t" r="r" b="b"/>
              <a:pathLst>
                <a:path w="2091690" h="3870960">
                  <a:moveTo>
                    <a:pt x="1953514" y="0"/>
                  </a:moveTo>
                  <a:lnTo>
                    <a:pt x="137668" y="0"/>
                  </a:lnTo>
                  <a:lnTo>
                    <a:pt x="94138" y="7014"/>
                  </a:lnTo>
                  <a:lnTo>
                    <a:pt x="56345" y="26550"/>
                  </a:lnTo>
                  <a:lnTo>
                    <a:pt x="26550" y="56345"/>
                  </a:lnTo>
                  <a:lnTo>
                    <a:pt x="7014" y="94138"/>
                  </a:lnTo>
                  <a:lnTo>
                    <a:pt x="0" y="137667"/>
                  </a:lnTo>
                  <a:lnTo>
                    <a:pt x="0" y="3733165"/>
                  </a:lnTo>
                  <a:lnTo>
                    <a:pt x="7014" y="3776672"/>
                  </a:lnTo>
                  <a:lnTo>
                    <a:pt x="26550" y="3814456"/>
                  </a:lnTo>
                  <a:lnTo>
                    <a:pt x="56345" y="3844251"/>
                  </a:lnTo>
                  <a:lnTo>
                    <a:pt x="94138" y="3863790"/>
                  </a:lnTo>
                  <a:lnTo>
                    <a:pt x="137668" y="3870807"/>
                  </a:lnTo>
                  <a:lnTo>
                    <a:pt x="1953514" y="3870807"/>
                  </a:lnTo>
                  <a:lnTo>
                    <a:pt x="1997043" y="3863790"/>
                  </a:lnTo>
                  <a:lnTo>
                    <a:pt x="2034836" y="3844251"/>
                  </a:lnTo>
                  <a:lnTo>
                    <a:pt x="2064631" y="3814456"/>
                  </a:lnTo>
                  <a:lnTo>
                    <a:pt x="2084167" y="3776672"/>
                  </a:lnTo>
                  <a:lnTo>
                    <a:pt x="2091181" y="3733165"/>
                  </a:lnTo>
                  <a:lnTo>
                    <a:pt x="2091181" y="137667"/>
                  </a:lnTo>
                  <a:lnTo>
                    <a:pt x="2084167" y="94138"/>
                  </a:lnTo>
                  <a:lnTo>
                    <a:pt x="2064631" y="56345"/>
                  </a:lnTo>
                  <a:lnTo>
                    <a:pt x="2034836" y="26550"/>
                  </a:lnTo>
                  <a:lnTo>
                    <a:pt x="1997043" y="7014"/>
                  </a:lnTo>
                  <a:lnTo>
                    <a:pt x="1953514" y="0"/>
                  </a:lnTo>
                  <a:close/>
                </a:path>
              </a:pathLst>
            </a:custGeom>
            <a:solidFill>
              <a:srgbClr val="E3242C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5" name="object 15" descr="Texto  Descrição gerada automaticamente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40448" y="1462087"/>
              <a:ext cx="2034031" cy="370217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726681" y="1532254"/>
              <a:ext cx="1876425" cy="262255"/>
            </a:xfrm>
            <a:custGeom>
              <a:avLst/>
              <a:gdLst/>
              <a:ahLst/>
              <a:cxnLst/>
              <a:rect l="l" t="t" r="r" b="b"/>
              <a:pathLst>
                <a:path w="1876425" h="262255">
                  <a:moveTo>
                    <a:pt x="0" y="41783"/>
                  </a:moveTo>
                  <a:lnTo>
                    <a:pt x="3278" y="25503"/>
                  </a:lnTo>
                  <a:lnTo>
                    <a:pt x="12223" y="12223"/>
                  </a:lnTo>
                  <a:lnTo>
                    <a:pt x="25503" y="3278"/>
                  </a:lnTo>
                  <a:lnTo>
                    <a:pt x="41783" y="0"/>
                  </a:lnTo>
                  <a:lnTo>
                    <a:pt x="1834515" y="0"/>
                  </a:lnTo>
                  <a:lnTo>
                    <a:pt x="1850814" y="3278"/>
                  </a:lnTo>
                  <a:lnTo>
                    <a:pt x="1864137" y="12223"/>
                  </a:lnTo>
                  <a:lnTo>
                    <a:pt x="1873126" y="25503"/>
                  </a:lnTo>
                  <a:lnTo>
                    <a:pt x="1876425" y="41783"/>
                  </a:lnTo>
                  <a:lnTo>
                    <a:pt x="1876425" y="219837"/>
                  </a:lnTo>
                  <a:lnTo>
                    <a:pt x="1873126" y="236136"/>
                  </a:lnTo>
                  <a:lnTo>
                    <a:pt x="1864137" y="249459"/>
                  </a:lnTo>
                  <a:lnTo>
                    <a:pt x="1850814" y="258448"/>
                  </a:lnTo>
                  <a:lnTo>
                    <a:pt x="1834515" y="261747"/>
                  </a:lnTo>
                  <a:lnTo>
                    <a:pt x="41783" y="261747"/>
                  </a:lnTo>
                  <a:lnTo>
                    <a:pt x="25503" y="258448"/>
                  </a:lnTo>
                  <a:lnTo>
                    <a:pt x="12223" y="249459"/>
                  </a:lnTo>
                  <a:lnTo>
                    <a:pt x="3278" y="236136"/>
                  </a:lnTo>
                  <a:lnTo>
                    <a:pt x="0" y="219837"/>
                  </a:lnTo>
                  <a:lnTo>
                    <a:pt x="0" y="41783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15581" y="1440687"/>
              <a:ext cx="193675" cy="193675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8856115" y="1738884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08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078528" y="1150467"/>
            <a:ext cx="2436114" cy="3477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2160" spc="-30" dirty="0">
                <a:solidFill>
                  <a:srgbClr val="C00000"/>
                </a:solidFill>
                <a:latin typeface="Calibri Light"/>
                <a:cs typeface="Calibri Light"/>
              </a:rPr>
              <a:t>Visualização</a:t>
            </a:r>
            <a:r>
              <a:rPr sz="2160" spc="-54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2160" dirty="0">
                <a:solidFill>
                  <a:srgbClr val="C00000"/>
                </a:solidFill>
                <a:latin typeface="Calibri Light"/>
                <a:cs typeface="Calibri Light"/>
              </a:rPr>
              <a:t>do</a:t>
            </a:r>
            <a:r>
              <a:rPr sz="2160" spc="-12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2160" spc="-24" dirty="0">
                <a:solidFill>
                  <a:srgbClr val="C00000"/>
                </a:solidFill>
                <a:latin typeface="Calibri Light"/>
                <a:cs typeface="Calibri Light"/>
              </a:rPr>
              <a:t>Termo</a:t>
            </a:r>
            <a:endParaRPr sz="2160">
              <a:latin typeface="Calibri Light"/>
              <a:cs typeface="Calibri Ligh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78528" y="1723186"/>
            <a:ext cx="3957828" cy="1214948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 marR="6096" indent="139446">
              <a:spcBef>
                <a:spcPts val="114"/>
              </a:spcBef>
              <a:buClr>
                <a:srgbClr val="C00000"/>
              </a:buClr>
              <a:buFont typeface="Calibri Light"/>
              <a:buChar char="•"/>
              <a:tabLst>
                <a:tab pos="154686" algn="l"/>
              </a:tabLst>
            </a:pPr>
            <a:r>
              <a:rPr sz="1560" dirty="0">
                <a:latin typeface="Corbel"/>
                <a:cs typeface="Corbel"/>
              </a:rPr>
              <a:t>Em</a:t>
            </a:r>
            <a:r>
              <a:rPr sz="1560" spc="-4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seguida,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</a:t>
            </a:r>
            <a:r>
              <a:rPr sz="1560" spc="-4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cliente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deverá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navegar</a:t>
            </a:r>
            <a:r>
              <a:rPr sz="1560" b="1" spc="-30" dirty="0">
                <a:latin typeface="Corbel"/>
                <a:cs typeface="Corbel"/>
              </a:rPr>
              <a:t> por </a:t>
            </a:r>
            <a:r>
              <a:rPr sz="1560" b="1" dirty="0">
                <a:latin typeface="Corbel"/>
                <a:cs typeface="Corbel"/>
              </a:rPr>
              <a:t>todas</a:t>
            </a:r>
            <a:r>
              <a:rPr sz="1560" b="1" spc="-36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as</a:t>
            </a:r>
            <a:r>
              <a:rPr sz="1560" b="1" spc="-30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páginas</a:t>
            </a:r>
            <a:r>
              <a:rPr sz="1560" b="1" spc="-6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do</a:t>
            </a:r>
            <a:r>
              <a:rPr sz="1560" b="1" spc="-18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termo</a:t>
            </a:r>
            <a:r>
              <a:rPr sz="1560" dirty="0">
                <a:latin typeface="Corbel"/>
                <a:cs typeface="Corbel"/>
              </a:rPr>
              <a:t>,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para</a:t>
            </a:r>
            <a:r>
              <a:rPr sz="1560" spc="-1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isso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ele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deverá </a:t>
            </a:r>
            <a:r>
              <a:rPr sz="1560" dirty="0">
                <a:latin typeface="Corbel"/>
                <a:cs typeface="Corbel"/>
              </a:rPr>
              <a:t>utilizar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botão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Próxima</a:t>
            </a:r>
            <a:r>
              <a:rPr sz="1560" b="1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(</a:t>
            </a:r>
            <a:r>
              <a:rPr sz="1560" b="1" dirty="0">
                <a:solidFill>
                  <a:srgbClr val="A61D18"/>
                </a:solidFill>
                <a:latin typeface="Corbel"/>
                <a:cs typeface="Corbel"/>
              </a:rPr>
              <a:t>1</a:t>
            </a:r>
            <a:r>
              <a:rPr sz="1560" dirty="0">
                <a:latin typeface="Corbel"/>
                <a:cs typeface="Corbel"/>
              </a:rPr>
              <a:t>).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Na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última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página, </a:t>
            </a:r>
            <a:r>
              <a:rPr sz="1560" dirty="0">
                <a:latin typeface="Corbel"/>
                <a:cs typeface="Corbel"/>
              </a:rPr>
              <a:t>basta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clicar</a:t>
            </a:r>
            <a:r>
              <a:rPr sz="1560" spc="1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em</a:t>
            </a:r>
            <a:r>
              <a:rPr sz="1560" spc="12" dirty="0">
                <a:latin typeface="Corbel"/>
                <a:cs typeface="Corbel"/>
              </a:rPr>
              <a:t> </a:t>
            </a:r>
            <a:r>
              <a:rPr sz="1560" b="1" spc="-12" dirty="0">
                <a:latin typeface="Corbel"/>
                <a:cs typeface="Corbel"/>
              </a:rPr>
              <a:t>Fechar</a:t>
            </a:r>
            <a:r>
              <a:rPr sz="1560" b="1" spc="-102" dirty="0">
                <a:latin typeface="Corbel"/>
                <a:cs typeface="Corbel"/>
              </a:rPr>
              <a:t> </a:t>
            </a:r>
            <a:r>
              <a:rPr sz="1560" b="1" spc="-12" dirty="0">
                <a:latin typeface="Corbel"/>
                <a:cs typeface="Corbel"/>
              </a:rPr>
              <a:t>Visualização</a:t>
            </a:r>
            <a:r>
              <a:rPr sz="1560" b="1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(</a:t>
            </a:r>
            <a:r>
              <a:rPr sz="1560" b="1" dirty="0">
                <a:solidFill>
                  <a:srgbClr val="A61D18"/>
                </a:solidFill>
                <a:latin typeface="Corbel"/>
                <a:cs typeface="Corbel"/>
              </a:rPr>
              <a:t>2</a:t>
            </a:r>
            <a:r>
              <a:rPr sz="1560" dirty="0">
                <a:latin typeface="Corbel"/>
                <a:cs typeface="Corbel"/>
              </a:rPr>
              <a:t>)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spc="-24" dirty="0">
                <a:latin typeface="Corbel"/>
                <a:cs typeface="Corbel"/>
              </a:rPr>
              <a:t>para </a:t>
            </a:r>
            <a:r>
              <a:rPr sz="1560" dirty="0">
                <a:latin typeface="Corbel"/>
                <a:cs typeface="Corbel"/>
              </a:rPr>
              <a:t>retornar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ao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fluxo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da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assinatura.</a:t>
            </a:r>
            <a:endParaRPr sz="1560">
              <a:latin typeface="Corbel"/>
              <a:cs typeface="Corbe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1116131" y="1677923"/>
            <a:ext cx="2510027" cy="4645152"/>
            <a:chOff x="422109" y="1398269"/>
            <a:chExt cx="2091689" cy="3870960"/>
          </a:xfrm>
        </p:grpSpPr>
        <p:sp>
          <p:nvSpPr>
            <p:cNvPr id="22" name="object 22"/>
            <p:cNvSpPr/>
            <p:nvPr/>
          </p:nvSpPr>
          <p:spPr>
            <a:xfrm>
              <a:off x="422109" y="1398269"/>
              <a:ext cx="2091689" cy="3870960"/>
            </a:xfrm>
            <a:custGeom>
              <a:avLst/>
              <a:gdLst/>
              <a:ahLst/>
              <a:cxnLst/>
              <a:rect l="l" t="t" r="r" b="b"/>
              <a:pathLst>
                <a:path w="2091689" h="3870960">
                  <a:moveTo>
                    <a:pt x="1953552" y="0"/>
                  </a:moveTo>
                  <a:lnTo>
                    <a:pt x="137642" y="0"/>
                  </a:lnTo>
                  <a:lnTo>
                    <a:pt x="94135" y="7014"/>
                  </a:lnTo>
                  <a:lnTo>
                    <a:pt x="56350" y="26550"/>
                  </a:lnTo>
                  <a:lnTo>
                    <a:pt x="26555" y="56345"/>
                  </a:lnTo>
                  <a:lnTo>
                    <a:pt x="7016" y="94138"/>
                  </a:lnTo>
                  <a:lnTo>
                    <a:pt x="0" y="137667"/>
                  </a:lnTo>
                  <a:lnTo>
                    <a:pt x="0" y="3733165"/>
                  </a:lnTo>
                  <a:lnTo>
                    <a:pt x="7016" y="3776672"/>
                  </a:lnTo>
                  <a:lnTo>
                    <a:pt x="26555" y="3814456"/>
                  </a:lnTo>
                  <a:lnTo>
                    <a:pt x="56350" y="3844251"/>
                  </a:lnTo>
                  <a:lnTo>
                    <a:pt x="94135" y="3863790"/>
                  </a:lnTo>
                  <a:lnTo>
                    <a:pt x="137642" y="3870807"/>
                  </a:lnTo>
                  <a:lnTo>
                    <a:pt x="1953552" y="3870807"/>
                  </a:lnTo>
                  <a:lnTo>
                    <a:pt x="1997032" y="3863790"/>
                  </a:lnTo>
                  <a:lnTo>
                    <a:pt x="2034819" y="3844251"/>
                  </a:lnTo>
                  <a:lnTo>
                    <a:pt x="2064633" y="3814456"/>
                  </a:lnTo>
                  <a:lnTo>
                    <a:pt x="2084193" y="3776672"/>
                  </a:lnTo>
                  <a:lnTo>
                    <a:pt x="2091220" y="3733165"/>
                  </a:lnTo>
                  <a:lnTo>
                    <a:pt x="2091220" y="137667"/>
                  </a:lnTo>
                  <a:lnTo>
                    <a:pt x="2084193" y="94138"/>
                  </a:lnTo>
                  <a:lnTo>
                    <a:pt x="2064633" y="56345"/>
                  </a:lnTo>
                  <a:lnTo>
                    <a:pt x="2034819" y="26550"/>
                  </a:lnTo>
                  <a:lnTo>
                    <a:pt x="1997032" y="7014"/>
                  </a:lnTo>
                  <a:lnTo>
                    <a:pt x="1953552" y="0"/>
                  </a:lnTo>
                  <a:close/>
                </a:path>
              </a:pathLst>
            </a:custGeom>
            <a:solidFill>
              <a:srgbClr val="E3242C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23" name="object 23" descr="Tabela  Descrição gerada automaticamente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9999" y="1444243"/>
              <a:ext cx="2035429" cy="3715258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342516" y="4675555"/>
              <a:ext cx="622935" cy="283845"/>
            </a:xfrm>
            <a:custGeom>
              <a:avLst/>
              <a:gdLst/>
              <a:ahLst/>
              <a:cxnLst/>
              <a:rect l="l" t="t" r="r" b="b"/>
              <a:pathLst>
                <a:path w="622935" h="283845">
                  <a:moveTo>
                    <a:pt x="0" y="45377"/>
                  </a:moveTo>
                  <a:lnTo>
                    <a:pt x="3565" y="27715"/>
                  </a:lnTo>
                  <a:lnTo>
                    <a:pt x="13287" y="13292"/>
                  </a:lnTo>
                  <a:lnTo>
                    <a:pt x="27699" y="3566"/>
                  </a:lnTo>
                  <a:lnTo>
                    <a:pt x="45339" y="0"/>
                  </a:lnTo>
                  <a:lnTo>
                    <a:pt x="577088" y="0"/>
                  </a:lnTo>
                  <a:lnTo>
                    <a:pt x="594727" y="3566"/>
                  </a:lnTo>
                  <a:lnTo>
                    <a:pt x="609139" y="13292"/>
                  </a:lnTo>
                  <a:lnTo>
                    <a:pt x="618861" y="27715"/>
                  </a:lnTo>
                  <a:lnTo>
                    <a:pt x="622427" y="45377"/>
                  </a:lnTo>
                  <a:lnTo>
                    <a:pt x="622427" y="238455"/>
                  </a:lnTo>
                  <a:lnTo>
                    <a:pt x="618861" y="256123"/>
                  </a:lnTo>
                  <a:lnTo>
                    <a:pt x="609139" y="270551"/>
                  </a:lnTo>
                  <a:lnTo>
                    <a:pt x="594727" y="280278"/>
                  </a:lnTo>
                  <a:lnTo>
                    <a:pt x="577088" y="283845"/>
                  </a:lnTo>
                  <a:lnTo>
                    <a:pt x="45339" y="283845"/>
                  </a:lnTo>
                  <a:lnTo>
                    <a:pt x="27699" y="280278"/>
                  </a:lnTo>
                  <a:lnTo>
                    <a:pt x="13287" y="270551"/>
                  </a:lnTo>
                  <a:lnTo>
                    <a:pt x="3565" y="256123"/>
                  </a:lnTo>
                  <a:lnTo>
                    <a:pt x="0" y="238455"/>
                  </a:lnTo>
                  <a:lnTo>
                    <a:pt x="0" y="45377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5742" y="4578756"/>
              <a:ext cx="193547" cy="193586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2171546" y="5505540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080">
              <a:latin typeface="Calibri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3709415" y="3321252"/>
            <a:ext cx="4749545" cy="3034284"/>
            <a:chOff x="2583179" y="2767710"/>
            <a:chExt cx="3957954" cy="2528570"/>
          </a:xfrm>
        </p:grpSpPr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236972" y="2767710"/>
              <a:ext cx="1079753" cy="200781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183506" y="3076955"/>
              <a:ext cx="758189" cy="137598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808477" y="2767710"/>
              <a:ext cx="1079754" cy="200781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583179" y="5003291"/>
              <a:ext cx="3957828" cy="292671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2636773" y="5018633"/>
              <a:ext cx="3855720" cy="189865"/>
            </a:xfrm>
            <a:custGeom>
              <a:avLst/>
              <a:gdLst/>
              <a:ahLst/>
              <a:cxnLst/>
              <a:rect l="l" t="t" r="r" b="b"/>
              <a:pathLst>
                <a:path w="3855720" h="189864">
                  <a:moveTo>
                    <a:pt x="3760597" y="0"/>
                  </a:moveTo>
                  <a:lnTo>
                    <a:pt x="3760597" y="47434"/>
                  </a:lnTo>
                  <a:lnTo>
                    <a:pt x="0" y="47434"/>
                  </a:lnTo>
                  <a:lnTo>
                    <a:pt x="0" y="142290"/>
                  </a:lnTo>
                  <a:lnTo>
                    <a:pt x="3760597" y="142290"/>
                  </a:lnTo>
                  <a:lnTo>
                    <a:pt x="3760597" y="189725"/>
                  </a:lnTo>
                  <a:lnTo>
                    <a:pt x="3855466" y="94868"/>
                  </a:lnTo>
                  <a:lnTo>
                    <a:pt x="3760597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</p:grpSp>
      <p:sp>
        <p:nvSpPr>
          <p:cNvPr id="33" name="object 33"/>
          <p:cNvSpPr txBox="1">
            <a:spLocks noGrp="1"/>
          </p:cNvSpPr>
          <p:nvPr>
            <p:ph type="ftr" sz="quarter" idx="5"/>
          </p:nvPr>
        </p:nvSpPr>
        <p:spPr>
          <a:xfrm>
            <a:off x="609600" y="1"/>
            <a:ext cx="0" cy="8664680"/>
          </a:xfrm>
          <a:prstGeom prst="rect">
            <a:avLst/>
          </a:prstGeom>
        </p:spPr>
        <p:txBody>
          <a:bodyPr vert="horz" wrap="square" lIns="0" tIns="22098" rIns="0" bIns="0" rtlCol="0">
            <a:spAutoFit/>
          </a:bodyPr>
          <a:lstStyle/>
          <a:p>
            <a:pPr marL="15240">
              <a:spcBef>
                <a:spcPts val="174"/>
              </a:spcBef>
            </a:pPr>
            <a:r>
              <a:rPr b="0" spc="-48" dirty="0">
                <a:latin typeface="Lucida Sans Unicode"/>
                <a:cs typeface="Lucida Sans Unicode"/>
              </a:rPr>
              <a:t>ACEITE</a:t>
            </a:r>
            <a:r>
              <a:rPr b="0" spc="-66" dirty="0">
                <a:latin typeface="Lucida Sans Unicode"/>
                <a:cs typeface="Lucida Sans Unicode"/>
              </a:rPr>
              <a:t> </a:t>
            </a:r>
            <a:r>
              <a:rPr b="0" spc="-54" dirty="0">
                <a:latin typeface="Lucida Sans Unicode"/>
                <a:cs typeface="Lucida Sans Unicode"/>
              </a:rPr>
              <a:t>ELETRÔNICO</a:t>
            </a:r>
            <a:r>
              <a:rPr b="0" spc="-60" dirty="0">
                <a:latin typeface="Lucida Sans Unicode"/>
                <a:cs typeface="Lucida Sans Unicode"/>
              </a:rPr>
              <a:t> </a:t>
            </a:r>
            <a:r>
              <a:rPr b="0" dirty="0">
                <a:latin typeface="Lucida Sans Unicode"/>
                <a:cs typeface="Lucida Sans Unicode"/>
              </a:rPr>
              <a:t>|</a:t>
            </a:r>
            <a:r>
              <a:rPr b="0" spc="282" dirty="0">
                <a:latin typeface="Lucida Sans Unicode"/>
                <a:cs typeface="Lucida Sans Unicode"/>
              </a:rPr>
              <a:t> </a:t>
            </a:r>
            <a:r>
              <a:rPr spc="-30" dirty="0">
                <a:latin typeface="Arial"/>
                <a:cs typeface="Arial"/>
              </a:rPr>
              <a:t>MANUAL </a:t>
            </a:r>
            <a:r>
              <a:rPr spc="-48" dirty="0">
                <a:latin typeface="Arial"/>
                <a:cs typeface="Arial"/>
              </a:rPr>
              <a:t>PARA</a:t>
            </a:r>
            <a:r>
              <a:rPr spc="-30" dirty="0">
                <a:latin typeface="Arial"/>
                <a:cs typeface="Arial"/>
              </a:rPr>
              <a:t> </a:t>
            </a:r>
            <a:r>
              <a:rPr spc="-36" dirty="0">
                <a:latin typeface="Arial"/>
                <a:cs typeface="Arial"/>
              </a:rPr>
              <a:t>CADASTRAR </a:t>
            </a:r>
            <a:r>
              <a:rPr spc="-24" dirty="0">
                <a:latin typeface="Arial"/>
                <a:cs typeface="Arial"/>
              </a:rPr>
              <a:t>VENDA</a:t>
            </a:r>
            <a:r>
              <a:rPr spc="-36" dirty="0">
                <a:latin typeface="Arial"/>
                <a:cs typeface="Arial"/>
              </a:rPr>
              <a:t> RESIDENCIAL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9600" y="0"/>
            <a:ext cx="10972800" cy="6858000"/>
            <a:chOff x="0" y="0"/>
            <a:chExt cx="9144000" cy="5715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94122" y="701419"/>
              <a:ext cx="4349877" cy="501357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49999" y="0"/>
              <a:ext cx="4107815" cy="735965"/>
            </a:xfrm>
            <a:custGeom>
              <a:avLst/>
              <a:gdLst/>
              <a:ahLst/>
              <a:cxnLst/>
              <a:rect l="l" t="t" r="r" b="b"/>
              <a:pathLst>
                <a:path w="4107815" h="735965">
                  <a:moveTo>
                    <a:pt x="4107522" y="0"/>
                  </a:moveTo>
                  <a:lnTo>
                    <a:pt x="0" y="0"/>
                  </a:lnTo>
                  <a:lnTo>
                    <a:pt x="0" y="510794"/>
                  </a:lnTo>
                  <a:lnTo>
                    <a:pt x="4570" y="556119"/>
                  </a:lnTo>
                  <a:lnTo>
                    <a:pt x="17677" y="598336"/>
                  </a:lnTo>
                  <a:lnTo>
                    <a:pt x="38416" y="636541"/>
                  </a:lnTo>
                  <a:lnTo>
                    <a:pt x="65882" y="669829"/>
                  </a:lnTo>
                  <a:lnTo>
                    <a:pt x="99172" y="697295"/>
                  </a:lnTo>
                  <a:lnTo>
                    <a:pt x="137379" y="718034"/>
                  </a:lnTo>
                  <a:lnTo>
                    <a:pt x="179600" y="731140"/>
                  </a:lnTo>
                  <a:lnTo>
                    <a:pt x="224929" y="735711"/>
                  </a:lnTo>
                  <a:lnTo>
                    <a:pt x="3882605" y="735711"/>
                  </a:lnTo>
                  <a:lnTo>
                    <a:pt x="3927931" y="731140"/>
                  </a:lnTo>
                  <a:lnTo>
                    <a:pt x="3970148" y="718034"/>
                  </a:lnTo>
                  <a:lnTo>
                    <a:pt x="4008353" y="697295"/>
                  </a:lnTo>
                  <a:lnTo>
                    <a:pt x="4041641" y="669829"/>
                  </a:lnTo>
                  <a:lnTo>
                    <a:pt x="4069107" y="636541"/>
                  </a:lnTo>
                  <a:lnTo>
                    <a:pt x="4089846" y="598336"/>
                  </a:lnTo>
                  <a:lnTo>
                    <a:pt x="4102952" y="556119"/>
                  </a:lnTo>
                  <a:lnTo>
                    <a:pt x="4107522" y="510794"/>
                  </a:lnTo>
                  <a:lnTo>
                    <a:pt x="4107522" y="0"/>
                  </a:lnTo>
                  <a:close/>
                </a:path>
              </a:pathLst>
            </a:custGeom>
            <a:solidFill>
              <a:srgbClr val="A61D18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</p:grp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1526683" y="106984"/>
            <a:ext cx="4174998" cy="60632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dirty="0"/>
              <a:t>ACEITE</a:t>
            </a:r>
            <a:r>
              <a:rPr spc="-78" dirty="0"/>
              <a:t> </a:t>
            </a:r>
            <a:r>
              <a:rPr dirty="0"/>
              <a:t>ELETRÔNICO</a:t>
            </a:r>
            <a:r>
              <a:rPr spc="-72" dirty="0"/>
              <a:t> </a:t>
            </a:r>
            <a:r>
              <a:rPr spc="-12" dirty="0"/>
              <a:t>RESIDENCIAL</a:t>
            </a:r>
          </a:p>
          <a:p>
            <a:pPr algn="ctr">
              <a:lnSpc>
                <a:spcPct val="100000"/>
              </a:lnSpc>
              <a:spcBef>
                <a:spcPts val="30"/>
              </a:spcBef>
            </a:pPr>
            <a:r>
              <a:rPr sz="1680" spc="-42" dirty="0"/>
              <a:t>ETAPAS</a:t>
            </a:r>
            <a:r>
              <a:rPr sz="1680" spc="-30" dirty="0"/>
              <a:t> </a:t>
            </a:r>
            <a:r>
              <a:rPr sz="1680" dirty="0"/>
              <a:t>DO</a:t>
            </a:r>
            <a:r>
              <a:rPr sz="1680" spc="-90" dirty="0"/>
              <a:t> </a:t>
            </a:r>
            <a:r>
              <a:rPr sz="1680" spc="-12" dirty="0"/>
              <a:t>CLIENTE</a:t>
            </a:r>
            <a:endParaRPr sz="1680"/>
          </a:p>
        </p:txBody>
      </p:sp>
      <p:sp>
        <p:nvSpPr>
          <p:cNvPr id="6" name="object 6"/>
          <p:cNvSpPr/>
          <p:nvPr/>
        </p:nvSpPr>
        <p:spPr>
          <a:xfrm>
            <a:off x="10834267" y="502768"/>
            <a:ext cx="358140" cy="477012"/>
          </a:xfrm>
          <a:custGeom>
            <a:avLst/>
            <a:gdLst/>
            <a:ahLst/>
            <a:cxnLst/>
            <a:rect l="l" t="t" r="r" b="b"/>
            <a:pathLst>
              <a:path w="298450" h="397509">
                <a:moveTo>
                  <a:pt x="248539" y="0"/>
                </a:moveTo>
                <a:lnTo>
                  <a:pt x="49657" y="0"/>
                </a:lnTo>
                <a:lnTo>
                  <a:pt x="30325" y="3903"/>
                </a:lnTo>
                <a:lnTo>
                  <a:pt x="14541" y="14557"/>
                </a:lnTo>
                <a:lnTo>
                  <a:pt x="3901" y="30378"/>
                </a:lnTo>
                <a:lnTo>
                  <a:pt x="0" y="49784"/>
                </a:lnTo>
                <a:lnTo>
                  <a:pt x="0" y="347472"/>
                </a:lnTo>
                <a:lnTo>
                  <a:pt x="3901" y="366803"/>
                </a:lnTo>
                <a:lnTo>
                  <a:pt x="14541" y="382587"/>
                </a:lnTo>
                <a:lnTo>
                  <a:pt x="30325" y="393227"/>
                </a:lnTo>
                <a:lnTo>
                  <a:pt x="49657" y="397128"/>
                </a:lnTo>
                <a:lnTo>
                  <a:pt x="248539" y="397128"/>
                </a:lnTo>
                <a:lnTo>
                  <a:pt x="267870" y="393227"/>
                </a:lnTo>
                <a:lnTo>
                  <a:pt x="283654" y="382587"/>
                </a:lnTo>
                <a:lnTo>
                  <a:pt x="294294" y="366803"/>
                </a:lnTo>
                <a:lnTo>
                  <a:pt x="298196" y="347472"/>
                </a:lnTo>
                <a:lnTo>
                  <a:pt x="298196" y="49784"/>
                </a:lnTo>
                <a:lnTo>
                  <a:pt x="294294" y="30378"/>
                </a:lnTo>
                <a:lnTo>
                  <a:pt x="283654" y="14557"/>
                </a:lnTo>
                <a:lnTo>
                  <a:pt x="267870" y="3903"/>
                </a:lnTo>
                <a:lnTo>
                  <a:pt x="24853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7" name="object 7"/>
          <p:cNvSpPr txBox="1"/>
          <p:nvPr/>
        </p:nvSpPr>
        <p:spPr>
          <a:xfrm>
            <a:off x="10924945" y="697229"/>
            <a:ext cx="184404" cy="199285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30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09600" y="92354"/>
            <a:ext cx="10972800" cy="6765798"/>
            <a:chOff x="0" y="76961"/>
            <a:chExt cx="9144000" cy="5638165"/>
          </a:xfrm>
        </p:grpSpPr>
        <p:sp>
          <p:nvSpPr>
            <p:cNvPr id="9" name="object 9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239141" y="0"/>
                  </a:moveTo>
                  <a:lnTo>
                    <a:pt x="190944" y="4863"/>
                  </a:lnTo>
                  <a:lnTo>
                    <a:pt x="146053" y="18811"/>
                  </a:lnTo>
                  <a:lnTo>
                    <a:pt x="105432" y="40880"/>
                  </a:lnTo>
                  <a:lnTo>
                    <a:pt x="70040" y="70103"/>
                  </a:lnTo>
                  <a:lnTo>
                    <a:pt x="40839" y="105519"/>
                  </a:lnTo>
                  <a:lnTo>
                    <a:pt x="18792" y="146161"/>
                  </a:lnTo>
                  <a:lnTo>
                    <a:pt x="4858" y="191065"/>
                  </a:lnTo>
                  <a:lnTo>
                    <a:pt x="0" y="239267"/>
                  </a:lnTo>
                  <a:lnTo>
                    <a:pt x="4858" y="287470"/>
                  </a:lnTo>
                  <a:lnTo>
                    <a:pt x="18792" y="332374"/>
                  </a:lnTo>
                  <a:lnTo>
                    <a:pt x="40839" y="373016"/>
                  </a:lnTo>
                  <a:lnTo>
                    <a:pt x="70040" y="408432"/>
                  </a:lnTo>
                  <a:lnTo>
                    <a:pt x="105432" y="437655"/>
                  </a:lnTo>
                  <a:lnTo>
                    <a:pt x="146053" y="459724"/>
                  </a:lnTo>
                  <a:lnTo>
                    <a:pt x="190944" y="473672"/>
                  </a:lnTo>
                  <a:lnTo>
                    <a:pt x="239141" y="478536"/>
                  </a:lnTo>
                  <a:lnTo>
                    <a:pt x="287379" y="473672"/>
                  </a:lnTo>
                  <a:lnTo>
                    <a:pt x="332301" y="459724"/>
                  </a:lnTo>
                  <a:lnTo>
                    <a:pt x="372945" y="437655"/>
                  </a:lnTo>
                  <a:lnTo>
                    <a:pt x="408352" y="408432"/>
                  </a:lnTo>
                  <a:lnTo>
                    <a:pt x="437562" y="373016"/>
                  </a:lnTo>
                  <a:lnTo>
                    <a:pt x="459614" y="332374"/>
                  </a:lnTo>
                  <a:lnTo>
                    <a:pt x="473550" y="287470"/>
                  </a:lnTo>
                  <a:lnTo>
                    <a:pt x="478408" y="239267"/>
                  </a:lnTo>
                  <a:lnTo>
                    <a:pt x="473550" y="191065"/>
                  </a:lnTo>
                  <a:lnTo>
                    <a:pt x="459614" y="146161"/>
                  </a:lnTo>
                  <a:lnTo>
                    <a:pt x="437562" y="105519"/>
                  </a:lnTo>
                  <a:lnTo>
                    <a:pt x="408352" y="70103"/>
                  </a:lnTo>
                  <a:lnTo>
                    <a:pt x="372945" y="40880"/>
                  </a:lnTo>
                  <a:lnTo>
                    <a:pt x="332301" y="18811"/>
                  </a:lnTo>
                  <a:lnTo>
                    <a:pt x="287379" y="4863"/>
                  </a:lnTo>
                  <a:lnTo>
                    <a:pt x="239141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10" name="object 10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0" y="239267"/>
                  </a:moveTo>
                  <a:lnTo>
                    <a:pt x="4858" y="191065"/>
                  </a:lnTo>
                  <a:lnTo>
                    <a:pt x="18792" y="146161"/>
                  </a:lnTo>
                  <a:lnTo>
                    <a:pt x="40839" y="105519"/>
                  </a:lnTo>
                  <a:lnTo>
                    <a:pt x="70040" y="70103"/>
                  </a:lnTo>
                  <a:lnTo>
                    <a:pt x="105432" y="40880"/>
                  </a:lnTo>
                  <a:lnTo>
                    <a:pt x="146053" y="18811"/>
                  </a:lnTo>
                  <a:lnTo>
                    <a:pt x="190944" y="4863"/>
                  </a:lnTo>
                  <a:lnTo>
                    <a:pt x="239141" y="0"/>
                  </a:lnTo>
                  <a:lnTo>
                    <a:pt x="287379" y="4863"/>
                  </a:lnTo>
                  <a:lnTo>
                    <a:pt x="332301" y="18811"/>
                  </a:lnTo>
                  <a:lnTo>
                    <a:pt x="372945" y="40880"/>
                  </a:lnTo>
                  <a:lnTo>
                    <a:pt x="408352" y="70103"/>
                  </a:lnTo>
                  <a:lnTo>
                    <a:pt x="437562" y="105519"/>
                  </a:lnTo>
                  <a:lnTo>
                    <a:pt x="459614" y="146161"/>
                  </a:lnTo>
                  <a:lnTo>
                    <a:pt x="473550" y="191065"/>
                  </a:lnTo>
                  <a:lnTo>
                    <a:pt x="478408" y="239267"/>
                  </a:lnTo>
                  <a:lnTo>
                    <a:pt x="473550" y="287470"/>
                  </a:lnTo>
                  <a:lnTo>
                    <a:pt x="459614" y="332374"/>
                  </a:lnTo>
                  <a:lnTo>
                    <a:pt x="437562" y="373016"/>
                  </a:lnTo>
                  <a:lnTo>
                    <a:pt x="408352" y="408432"/>
                  </a:lnTo>
                  <a:lnTo>
                    <a:pt x="372945" y="437655"/>
                  </a:lnTo>
                  <a:lnTo>
                    <a:pt x="332301" y="459724"/>
                  </a:lnTo>
                  <a:lnTo>
                    <a:pt x="287379" y="473672"/>
                  </a:lnTo>
                  <a:lnTo>
                    <a:pt x="239141" y="478536"/>
                  </a:lnTo>
                  <a:lnTo>
                    <a:pt x="190944" y="473672"/>
                  </a:lnTo>
                  <a:lnTo>
                    <a:pt x="146053" y="459724"/>
                  </a:lnTo>
                  <a:lnTo>
                    <a:pt x="105432" y="437655"/>
                  </a:lnTo>
                  <a:lnTo>
                    <a:pt x="70040" y="408432"/>
                  </a:lnTo>
                  <a:lnTo>
                    <a:pt x="40839" y="373016"/>
                  </a:lnTo>
                  <a:lnTo>
                    <a:pt x="18792" y="332374"/>
                  </a:lnTo>
                  <a:lnTo>
                    <a:pt x="4858" y="287470"/>
                  </a:lnTo>
                  <a:lnTo>
                    <a:pt x="0" y="239267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67534" y="214070"/>
              <a:ext cx="224050" cy="19204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0" y="5445912"/>
              <a:ext cx="9144000" cy="269240"/>
            </a:xfrm>
            <a:custGeom>
              <a:avLst/>
              <a:gdLst/>
              <a:ahLst/>
              <a:cxnLst/>
              <a:rect l="l" t="t" r="r" b="b"/>
              <a:pathLst>
                <a:path w="9144000" h="269239">
                  <a:moveTo>
                    <a:pt x="9144000" y="0"/>
                  </a:moveTo>
                  <a:lnTo>
                    <a:pt x="0" y="0"/>
                  </a:lnTo>
                  <a:lnTo>
                    <a:pt x="0" y="269087"/>
                  </a:lnTo>
                  <a:lnTo>
                    <a:pt x="9144000" y="269087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A61D18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13" name="object 13"/>
            <p:cNvSpPr/>
            <p:nvPr/>
          </p:nvSpPr>
          <p:spPr>
            <a:xfrm>
              <a:off x="5526151" y="3638422"/>
              <a:ext cx="1791335" cy="298450"/>
            </a:xfrm>
            <a:custGeom>
              <a:avLst/>
              <a:gdLst/>
              <a:ahLst/>
              <a:cxnLst/>
              <a:rect l="l" t="t" r="r" b="b"/>
              <a:pathLst>
                <a:path w="1791334" h="298450">
                  <a:moveTo>
                    <a:pt x="0" y="47625"/>
                  </a:moveTo>
                  <a:lnTo>
                    <a:pt x="3744" y="29092"/>
                  </a:lnTo>
                  <a:lnTo>
                    <a:pt x="13954" y="13954"/>
                  </a:lnTo>
                  <a:lnTo>
                    <a:pt x="29092" y="3744"/>
                  </a:lnTo>
                  <a:lnTo>
                    <a:pt x="47625" y="0"/>
                  </a:lnTo>
                  <a:lnTo>
                    <a:pt x="1743455" y="0"/>
                  </a:lnTo>
                  <a:lnTo>
                    <a:pt x="1761988" y="3744"/>
                  </a:lnTo>
                  <a:lnTo>
                    <a:pt x="1777126" y="13954"/>
                  </a:lnTo>
                  <a:lnTo>
                    <a:pt x="1787336" y="29092"/>
                  </a:lnTo>
                  <a:lnTo>
                    <a:pt x="1791080" y="47625"/>
                  </a:lnTo>
                  <a:lnTo>
                    <a:pt x="1791080" y="250570"/>
                  </a:lnTo>
                  <a:lnTo>
                    <a:pt x="1787336" y="269176"/>
                  </a:lnTo>
                  <a:lnTo>
                    <a:pt x="1777126" y="284352"/>
                  </a:lnTo>
                  <a:lnTo>
                    <a:pt x="1761988" y="294576"/>
                  </a:lnTo>
                  <a:lnTo>
                    <a:pt x="1743455" y="298322"/>
                  </a:lnTo>
                  <a:lnTo>
                    <a:pt x="47625" y="298322"/>
                  </a:lnTo>
                  <a:lnTo>
                    <a:pt x="29092" y="294576"/>
                  </a:lnTo>
                  <a:lnTo>
                    <a:pt x="13954" y="284352"/>
                  </a:lnTo>
                  <a:lnTo>
                    <a:pt x="3744" y="269176"/>
                  </a:lnTo>
                  <a:lnTo>
                    <a:pt x="0" y="250570"/>
                  </a:lnTo>
                  <a:lnTo>
                    <a:pt x="0" y="47625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29220" y="3538220"/>
              <a:ext cx="193548" cy="193675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9368029" y="4305788"/>
            <a:ext cx="70103" cy="1327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26"/>
              </a:lnSpc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08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44315" y="2463088"/>
            <a:ext cx="4298442" cy="116134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2160" spc="-24" dirty="0">
                <a:solidFill>
                  <a:srgbClr val="C00000"/>
                </a:solidFill>
                <a:latin typeface="Calibri Light"/>
                <a:cs typeface="Calibri Light"/>
              </a:rPr>
              <a:t>Aceitação</a:t>
            </a:r>
            <a:r>
              <a:rPr sz="2160" spc="-72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2160" dirty="0">
                <a:solidFill>
                  <a:srgbClr val="C00000"/>
                </a:solidFill>
                <a:latin typeface="Calibri Light"/>
                <a:cs typeface="Calibri Light"/>
              </a:rPr>
              <a:t>do</a:t>
            </a:r>
            <a:r>
              <a:rPr sz="2160" spc="-36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2160" spc="-24" dirty="0">
                <a:solidFill>
                  <a:srgbClr val="C00000"/>
                </a:solidFill>
                <a:latin typeface="Calibri Light"/>
                <a:cs typeface="Calibri Light"/>
              </a:rPr>
              <a:t>Termo</a:t>
            </a:r>
            <a:endParaRPr sz="2160">
              <a:latin typeface="Calibri Light"/>
              <a:cs typeface="Calibri Light"/>
            </a:endParaRPr>
          </a:p>
          <a:p>
            <a:pPr marL="154686" indent="-139446">
              <a:spcBef>
                <a:spcPts val="2628"/>
              </a:spcBef>
              <a:buClr>
                <a:srgbClr val="C00000"/>
              </a:buClr>
              <a:buFont typeface="Calibri Light"/>
              <a:buChar char="•"/>
              <a:tabLst>
                <a:tab pos="154686" algn="l"/>
              </a:tabLst>
            </a:pPr>
            <a:r>
              <a:rPr sz="1560" dirty="0">
                <a:latin typeface="Corbel"/>
                <a:cs typeface="Corbel"/>
              </a:rPr>
              <a:t>Para</a:t>
            </a:r>
            <a:r>
              <a:rPr sz="1560" spc="-4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aceitar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</a:t>
            </a:r>
            <a:r>
              <a:rPr sz="1560" spc="-4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termo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será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preciso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marcar as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opções</a:t>
            </a:r>
            <a:endParaRPr sz="1560">
              <a:latin typeface="Corbel"/>
              <a:cs typeface="Corbel"/>
            </a:endParaRPr>
          </a:p>
          <a:p>
            <a:pPr marL="15240">
              <a:spcBef>
                <a:spcPts val="6"/>
              </a:spcBef>
            </a:pPr>
            <a:r>
              <a:rPr sz="1560" b="1" spc="-12" dirty="0">
                <a:latin typeface="Corbel"/>
                <a:cs typeface="Corbel"/>
              </a:rPr>
              <a:t>“Aceito </a:t>
            </a:r>
            <a:r>
              <a:rPr sz="1560" b="1" dirty="0">
                <a:latin typeface="Corbel"/>
                <a:cs typeface="Corbel"/>
              </a:rPr>
              <a:t>os</a:t>
            </a:r>
            <a:r>
              <a:rPr sz="1560" b="1" spc="-18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termos...”</a:t>
            </a:r>
            <a:r>
              <a:rPr sz="1560" b="1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(</a:t>
            </a:r>
            <a:r>
              <a:rPr sz="1560" b="1" dirty="0">
                <a:solidFill>
                  <a:srgbClr val="A61D18"/>
                </a:solidFill>
                <a:latin typeface="Corbel"/>
                <a:cs typeface="Corbel"/>
              </a:rPr>
              <a:t>1</a:t>
            </a:r>
            <a:r>
              <a:rPr sz="1560" dirty="0">
                <a:latin typeface="Corbel"/>
                <a:cs typeface="Corbel"/>
              </a:rPr>
              <a:t>)</a:t>
            </a:r>
            <a:r>
              <a:rPr sz="1560" spc="-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e </a:t>
            </a:r>
            <a:r>
              <a:rPr sz="1560" b="1" dirty="0">
                <a:latin typeface="Corbel"/>
                <a:cs typeface="Corbel"/>
              </a:rPr>
              <a:t>“Eu</a:t>
            </a:r>
            <a:r>
              <a:rPr sz="1560" b="1" spc="-18" dirty="0">
                <a:latin typeface="Corbel"/>
                <a:cs typeface="Corbel"/>
              </a:rPr>
              <a:t> </a:t>
            </a:r>
            <a:r>
              <a:rPr sz="1560" b="1" spc="-12" dirty="0">
                <a:latin typeface="Corbel"/>
                <a:cs typeface="Corbel"/>
              </a:rPr>
              <a:t>concordo...”</a:t>
            </a:r>
            <a:r>
              <a:rPr sz="1560" b="1" spc="-18" dirty="0">
                <a:latin typeface="Corbel"/>
                <a:cs typeface="Corbel"/>
              </a:rPr>
              <a:t> </a:t>
            </a:r>
            <a:r>
              <a:rPr sz="1560" spc="-24" dirty="0">
                <a:latin typeface="Corbel"/>
                <a:cs typeface="Corbel"/>
              </a:rPr>
              <a:t>(</a:t>
            </a:r>
            <a:r>
              <a:rPr sz="1560" b="1" spc="-24" dirty="0">
                <a:solidFill>
                  <a:srgbClr val="A61D18"/>
                </a:solidFill>
                <a:latin typeface="Corbel"/>
                <a:cs typeface="Corbel"/>
              </a:rPr>
              <a:t>2</a:t>
            </a:r>
            <a:r>
              <a:rPr sz="1560" spc="-24" dirty="0">
                <a:latin typeface="Corbel"/>
                <a:cs typeface="Corbel"/>
              </a:rPr>
              <a:t>).</a:t>
            </a:r>
            <a:endParaRPr sz="1560">
              <a:latin typeface="Corbel"/>
              <a:cs typeface="Corbe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44315" y="3840631"/>
            <a:ext cx="4301490" cy="734817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1560" dirty="0">
                <a:latin typeface="Corbel"/>
                <a:cs typeface="Corbel"/>
              </a:rPr>
              <a:t>Em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seguida,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</a:t>
            </a:r>
            <a:r>
              <a:rPr sz="1560" spc="-4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cliente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deve</a:t>
            </a:r>
            <a:r>
              <a:rPr sz="1560" spc="-6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escolher</a:t>
            </a:r>
            <a:r>
              <a:rPr sz="1560" b="1" spc="-42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uma</a:t>
            </a:r>
            <a:r>
              <a:rPr sz="1560" b="1" spc="-12" dirty="0">
                <a:latin typeface="Corbel"/>
                <a:cs typeface="Corbel"/>
              </a:rPr>
              <a:t> assinatura</a:t>
            </a:r>
            <a:endParaRPr sz="1560">
              <a:latin typeface="Corbel"/>
              <a:cs typeface="Corbel"/>
            </a:endParaRPr>
          </a:p>
          <a:p>
            <a:pPr marL="15240" marR="185928"/>
            <a:r>
              <a:rPr sz="1560" dirty="0">
                <a:latin typeface="Corbel"/>
                <a:cs typeface="Corbel"/>
              </a:rPr>
              <a:t>(</a:t>
            </a:r>
            <a:r>
              <a:rPr sz="1560" b="1" dirty="0">
                <a:solidFill>
                  <a:srgbClr val="A61D18"/>
                </a:solidFill>
                <a:latin typeface="Corbel"/>
                <a:cs typeface="Corbel"/>
              </a:rPr>
              <a:t>3</a:t>
            </a:r>
            <a:r>
              <a:rPr sz="1560" dirty="0">
                <a:latin typeface="Corbel"/>
                <a:cs typeface="Corbel"/>
              </a:rPr>
              <a:t>)</a:t>
            </a:r>
            <a:r>
              <a:rPr sz="1560" spc="-1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entre</a:t>
            </a:r>
            <a:r>
              <a:rPr sz="1560" spc="-1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as</a:t>
            </a:r>
            <a:r>
              <a:rPr sz="1560" spc="-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opções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apresentadas.</a:t>
            </a:r>
            <a:r>
              <a:rPr sz="1560" spc="-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E,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por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fim,</a:t>
            </a:r>
            <a:r>
              <a:rPr sz="1560" spc="-12" dirty="0">
                <a:latin typeface="Corbel"/>
                <a:cs typeface="Corbel"/>
              </a:rPr>
              <a:t> basta </a:t>
            </a:r>
            <a:r>
              <a:rPr sz="1560" dirty="0">
                <a:latin typeface="Corbel"/>
                <a:cs typeface="Corbel"/>
              </a:rPr>
              <a:t>clicar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no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botão</a:t>
            </a:r>
            <a:r>
              <a:rPr sz="1560" spc="-48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Continuar</a:t>
            </a:r>
            <a:r>
              <a:rPr sz="1560" b="1" spc="-12" dirty="0">
                <a:latin typeface="Corbel"/>
                <a:cs typeface="Corbel"/>
              </a:rPr>
              <a:t> </a:t>
            </a:r>
            <a:r>
              <a:rPr sz="1560" spc="-24" dirty="0">
                <a:latin typeface="Corbel"/>
                <a:cs typeface="Corbel"/>
              </a:rPr>
              <a:t>(</a:t>
            </a:r>
            <a:r>
              <a:rPr sz="1560" b="1" spc="-24" dirty="0">
                <a:solidFill>
                  <a:srgbClr val="A61D18"/>
                </a:solidFill>
                <a:latin typeface="Corbel"/>
                <a:cs typeface="Corbel"/>
              </a:rPr>
              <a:t>4</a:t>
            </a:r>
            <a:r>
              <a:rPr sz="1560" spc="-24" dirty="0">
                <a:latin typeface="Corbel"/>
                <a:cs typeface="Corbel"/>
              </a:rPr>
              <a:t>).</a:t>
            </a:r>
            <a:endParaRPr sz="1560">
              <a:latin typeface="Corbel"/>
              <a:cs typeface="Corbe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6997141" y="1247241"/>
            <a:ext cx="2589276" cy="4501895"/>
            <a:chOff x="5322951" y="1039367"/>
            <a:chExt cx="2157730" cy="3751579"/>
          </a:xfrm>
        </p:grpSpPr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34254" y="1062735"/>
              <a:ext cx="2146173" cy="372783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22951" y="1039367"/>
              <a:ext cx="312293" cy="302260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7064958" y="1256477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080">
              <a:latin typeface="Calibri"/>
              <a:cs typeface="Calibri"/>
            </a:endParaRPr>
          </a:p>
        </p:txBody>
      </p:sp>
      <p:pic>
        <p:nvPicPr>
          <p:cNvPr id="22" name="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997142" y="1851203"/>
            <a:ext cx="374752" cy="362711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7064958" y="1861108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080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7192519" y="2378660"/>
            <a:ext cx="2311146" cy="2865882"/>
            <a:chOff x="5485765" y="1982216"/>
            <a:chExt cx="1925955" cy="2388235"/>
          </a:xfrm>
        </p:grpSpPr>
        <p:sp>
          <p:nvSpPr>
            <p:cNvPr id="25" name="object 25"/>
            <p:cNvSpPr/>
            <p:nvPr/>
          </p:nvSpPr>
          <p:spPr>
            <a:xfrm>
              <a:off x="5492115" y="2073275"/>
              <a:ext cx="1843405" cy="2291080"/>
            </a:xfrm>
            <a:custGeom>
              <a:avLst/>
              <a:gdLst/>
              <a:ahLst/>
              <a:cxnLst/>
              <a:rect l="l" t="t" r="r" b="b"/>
              <a:pathLst>
                <a:path w="1843404" h="2291079">
                  <a:moveTo>
                    <a:pt x="0" y="48387"/>
                  </a:moveTo>
                  <a:lnTo>
                    <a:pt x="3790" y="29575"/>
                  </a:lnTo>
                  <a:lnTo>
                    <a:pt x="14128" y="14192"/>
                  </a:lnTo>
                  <a:lnTo>
                    <a:pt x="29467" y="3810"/>
                  </a:lnTo>
                  <a:lnTo>
                    <a:pt x="48260" y="0"/>
                  </a:lnTo>
                  <a:lnTo>
                    <a:pt x="1794890" y="0"/>
                  </a:lnTo>
                  <a:lnTo>
                    <a:pt x="1813756" y="3810"/>
                  </a:lnTo>
                  <a:lnTo>
                    <a:pt x="1829133" y="14192"/>
                  </a:lnTo>
                  <a:lnTo>
                    <a:pt x="1839485" y="29575"/>
                  </a:lnTo>
                  <a:lnTo>
                    <a:pt x="1843278" y="48387"/>
                  </a:lnTo>
                  <a:lnTo>
                    <a:pt x="1843278" y="2242566"/>
                  </a:lnTo>
                  <a:lnTo>
                    <a:pt x="1839485" y="2261358"/>
                  </a:lnTo>
                  <a:lnTo>
                    <a:pt x="1829133" y="2276697"/>
                  </a:lnTo>
                  <a:lnTo>
                    <a:pt x="1813756" y="2287035"/>
                  </a:lnTo>
                  <a:lnTo>
                    <a:pt x="1794890" y="2290826"/>
                  </a:lnTo>
                  <a:lnTo>
                    <a:pt x="48260" y="2290826"/>
                  </a:lnTo>
                  <a:lnTo>
                    <a:pt x="29467" y="2287035"/>
                  </a:lnTo>
                  <a:lnTo>
                    <a:pt x="14128" y="2276697"/>
                  </a:lnTo>
                  <a:lnTo>
                    <a:pt x="3790" y="2261358"/>
                  </a:lnTo>
                  <a:lnTo>
                    <a:pt x="0" y="2242566"/>
                  </a:lnTo>
                  <a:lnTo>
                    <a:pt x="0" y="48387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17918" y="1982216"/>
              <a:ext cx="193675" cy="193675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9339377" y="2388870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080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7186727" y="5284926"/>
            <a:ext cx="2337054" cy="417576"/>
            <a:chOff x="5480939" y="4404105"/>
            <a:chExt cx="1947545" cy="347980"/>
          </a:xfrm>
        </p:grpSpPr>
        <p:sp>
          <p:nvSpPr>
            <p:cNvPr id="29" name="object 29"/>
            <p:cNvSpPr/>
            <p:nvPr/>
          </p:nvSpPr>
          <p:spPr>
            <a:xfrm>
              <a:off x="5487289" y="4410455"/>
              <a:ext cx="1843405" cy="238125"/>
            </a:xfrm>
            <a:custGeom>
              <a:avLst/>
              <a:gdLst/>
              <a:ahLst/>
              <a:cxnLst/>
              <a:rect l="l" t="t" r="r" b="b"/>
              <a:pathLst>
                <a:path w="1843404" h="238125">
                  <a:moveTo>
                    <a:pt x="0" y="51054"/>
                  </a:moveTo>
                  <a:lnTo>
                    <a:pt x="4014" y="31182"/>
                  </a:lnTo>
                  <a:lnTo>
                    <a:pt x="14970" y="14954"/>
                  </a:lnTo>
                  <a:lnTo>
                    <a:pt x="31236" y="4012"/>
                  </a:lnTo>
                  <a:lnTo>
                    <a:pt x="51181" y="0"/>
                  </a:lnTo>
                  <a:lnTo>
                    <a:pt x="1792224" y="0"/>
                  </a:lnTo>
                  <a:lnTo>
                    <a:pt x="1812168" y="4012"/>
                  </a:lnTo>
                  <a:lnTo>
                    <a:pt x="1828434" y="14954"/>
                  </a:lnTo>
                  <a:lnTo>
                    <a:pt x="1839390" y="31182"/>
                  </a:lnTo>
                  <a:lnTo>
                    <a:pt x="1843405" y="51054"/>
                  </a:lnTo>
                  <a:lnTo>
                    <a:pt x="1843405" y="186842"/>
                  </a:lnTo>
                  <a:lnTo>
                    <a:pt x="1839390" y="206737"/>
                  </a:lnTo>
                  <a:lnTo>
                    <a:pt x="1828434" y="222981"/>
                  </a:lnTo>
                  <a:lnTo>
                    <a:pt x="1812168" y="233932"/>
                  </a:lnTo>
                  <a:lnTo>
                    <a:pt x="1792224" y="237947"/>
                  </a:lnTo>
                  <a:lnTo>
                    <a:pt x="51181" y="237947"/>
                  </a:lnTo>
                  <a:lnTo>
                    <a:pt x="31236" y="233932"/>
                  </a:lnTo>
                  <a:lnTo>
                    <a:pt x="14970" y="222981"/>
                  </a:lnTo>
                  <a:lnTo>
                    <a:pt x="4014" y="206737"/>
                  </a:lnTo>
                  <a:lnTo>
                    <a:pt x="0" y="186842"/>
                  </a:lnTo>
                  <a:lnTo>
                    <a:pt x="0" y="51054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234682" y="4558017"/>
              <a:ext cx="193548" cy="193586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9359035" y="5480669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080">
              <a:latin typeface="Calibri"/>
              <a:cs typeface="Calibri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ftr" sz="quarter" idx="5"/>
          </p:nvPr>
        </p:nvSpPr>
        <p:spPr>
          <a:xfrm>
            <a:off x="609600" y="1"/>
            <a:ext cx="0" cy="8664680"/>
          </a:xfrm>
          <a:prstGeom prst="rect">
            <a:avLst/>
          </a:prstGeom>
        </p:spPr>
        <p:txBody>
          <a:bodyPr vert="horz" wrap="square" lIns="0" tIns="22098" rIns="0" bIns="0" rtlCol="0">
            <a:spAutoFit/>
          </a:bodyPr>
          <a:lstStyle/>
          <a:p>
            <a:pPr marL="15240">
              <a:spcBef>
                <a:spcPts val="174"/>
              </a:spcBef>
            </a:pPr>
            <a:r>
              <a:rPr b="0" spc="-48" dirty="0">
                <a:latin typeface="Lucida Sans Unicode"/>
                <a:cs typeface="Lucida Sans Unicode"/>
              </a:rPr>
              <a:t>ACEITE</a:t>
            </a:r>
            <a:r>
              <a:rPr b="0" spc="-66" dirty="0">
                <a:latin typeface="Lucida Sans Unicode"/>
                <a:cs typeface="Lucida Sans Unicode"/>
              </a:rPr>
              <a:t> </a:t>
            </a:r>
            <a:r>
              <a:rPr b="0" spc="-54" dirty="0">
                <a:latin typeface="Lucida Sans Unicode"/>
                <a:cs typeface="Lucida Sans Unicode"/>
              </a:rPr>
              <a:t>ELETRÔNICO</a:t>
            </a:r>
            <a:r>
              <a:rPr b="0" spc="-60" dirty="0">
                <a:latin typeface="Lucida Sans Unicode"/>
                <a:cs typeface="Lucida Sans Unicode"/>
              </a:rPr>
              <a:t> </a:t>
            </a:r>
            <a:r>
              <a:rPr b="0" dirty="0">
                <a:latin typeface="Lucida Sans Unicode"/>
                <a:cs typeface="Lucida Sans Unicode"/>
              </a:rPr>
              <a:t>|</a:t>
            </a:r>
            <a:r>
              <a:rPr b="0" spc="282" dirty="0">
                <a:latin typeface="Lucida Sans Unicode"/>
                <a:cs typeface="Lucida Sans Unicode"/>
              </a:rPr>
              <a:t> </a:t>
            </a:r>
            <a:r>
              <a:rPr spc="-30" dirty="0">
                <a:latin typeface="Arial"/>
                <a:cs typeface="Arial"/>
              </a:rPr>
              <a:t>MANUAL </a:t>
            </a:r>
            <a:r>
              <a:rPr spc="-48" dirty="0">
                <a:latin typeface="Arial"/>
                <a:cs typeface="Arial"/>
              </a:rPr>
              <a:t>PARA</a:t>
            </a:r>
            <a:r>
              <a:rPr spc="-30" dirty="0">
                <a:latin typeface="Arial"/>
                <a:cs typeface="Arial"/>
              </a:rPr>
              <a:t> </a:t>
            </a:r>
            <a:r>
              <a:rPr spc="-36" dirty="0">
                <a:latin typeface="Arial"/>
                <a:cs typeface="Arial"/>
              </a:rPr>
              <a:t>CADASTRAR </a:t>
            </a:r>
            <a:r>
              <a:rPr spc="-24" dirty="0">
                <a:latin typeface="Arial"/>
                <a:cs typeface="Arial"/>
              </a:rPr>
              <a:t>VENDA</a:t>
            </a:r>
            <a:r>
              <a:rPr spc="-36" dirty="0">
                <a:latin typeface="Arial"/>
                <a:cs typeface="Arial"/>
              </a:rPr>
              <a:t> RESIDENCIAL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9600" y="0"/>
            <a:ext cx="10972800" cy="6858000"/>
            <a:chOff x="0" y="0"/>
            <a:chExt cx="9144000" cy="5715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06868" y="1210678"/>
              <a:ext cx="2201799" cy="369265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2912" y="848358"/>
              <a:ext cx="4627829" cy="486663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49999" y="0"/>
              <a:ext cx="4107815" cy="735965"/>
            </a:xfrm>
            <a:custGeom>
              <a:avLst/>
              <a:gdLst/>
              <a:ahLst/>
              <a:cxnLst/>
              <a:rect l="l" t="t" r="r" b="b"/>
              <a:pathLst>
                <a:path w="4107815" h="735965">
                  <a:moveTo>
                    <a:pt x="4107522" y="0"/>
                  </a:moveTo>
                  <a:lnTo>
                    <a:pt x="0" y="0"/>
                  </a:lnTo>
                  <a:lnTo>
                    <a:pt x="0" y="510794"/>
                  </a:lnTo>
                  <a:lnTo>
                    <a:pt x="4570" y="556119"/>
                  </a:lnTo>
                  <a:lnTo>
                    <a:pt x="17677" y="598336"/>
                  </a:lnTo>
                  <a:lnTo>
                    <a:pt x="38416" y="636541"/>
                  </a:lnTo>
                  <a:lnTo>
                    <a:pt x="65882" y="669829"/>
                  </a:lnTo>
                  <a:lnTo>
                    <a:pt x="99172" y="697295"/>
                  </a:lnTo>
                  <a:lnTo>
                    <a:pt x="137379" y="718034"/>
                  </a:lnTo>
                  <a:lnTo>
                    <a:pt x="179600" y="731140"/>
                  </a:lnTo>
                  <a:lnTo>
                    <a:pt x="224929" y="735711"/>
                  </a:lnTo>
                  <a:lnTo>
                    <a:pt x="3882605" y="735711"/>
                  </a:lnTo>
                  <a:lnTo>
                    <a:pt x="3927931" y="731140"/>
                  </a:lnTo>
                  <a:lnTo>
                    <a:pt x="3970148" y="718034"/>
                  </a:lnTo>
                  <a:lnTo>
                    <a:pt x="4008353" y="697295"/>
                  </a:lnTo>
                  <a:lnTo>
                    <a:pt x="4041641" y="669829"/>
                  </a:lnTo>
                  <a:lnTo>
                    <a:pt x="4069107" y="636541"/>
                  </a:lnTo>
                  <a:lnTo>
                    <a:pt x="4089846" y="598336"/>
                  </a:lnTo>
                  <a:lnTo>
                    <a:pt x="4102952" y="556119"/>
                  </a:lnTo>
                  <a:lnTo>
                    <a:pt x="4107522" y="510794"/>
                  </a:lnTo>
                  <a:lnTo>
                    <a:pt x="4107522" y="0"/>
                  </a:lnTo>
                  <a:close/>
                </a:path>
              </a:pathLst>
            </a:custGeom>
            <a:solidFill>
              <a:srgbClr val="A61D18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</p:grp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1526683" y="106984"/>
            <a:ext cx="4174998" cy="60632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dirty="0"/>
              <a:t>ACEITE</a:t>
            </a:r>
            <a:r>
              <a:rPr spc="-78" dirty="0"/>
              <a:t> </a:t>
            </a:r>
            <a:r>
              <a:rPr dirty="0"/>
              <a:t>ELETRÔNICO</a:t>
            </a:r>
            <a:r>
              <a:rPr spc="-72" dirty="0"/>
              <a:t> </a:t>
            </a:r>
            <a:r>
              <a:rPr spc="-12" dirty="0"/>
              <a:t>RESIDENCIAL</a:t>
            </a:r>
          </a:p>
          <a:p>
            <a:pPr algn="ctr">
              <a:lnSpc>
                <a:spcPct val="100000"/>
              </a:lnSpc>
              <a:spcBef>
                <a:spcPts val="30"/>
              </a:spcBef>
            </a:pPr>
            <a:r>
              <a:rPr sz="1680" spc="-42" dirty="0"/>
              <a:t>ETAPAS</a:t>
            </a:r>
            <a:r>
              <a:rPr sz="1680" spc="-30" dirty="0"/>
              <a:t> </a:t>
            </a:r>
            <a:r>
              <a:rPr sz="1680" dirty="0"/>
              <a:t>DO</a:t>
            </a:r>
            <a:r>
              <a:rPr sz="1680" spc="-90" dirty="0"/>
              <a:t> </a:t>
            </a:r>
            <a:r>
              <a:rPr sz="1680" spc="-12" dirty="0"/>
              <a:t>CLIENTE</a:t>
            </a:r>
            <a:endParaRPr sz="1680"/>
          </a:p>
        </p:txBody>
      </p:sp>
      <p:sp>
        <p:nvSpPr>
          <p:cNvPr id="7" name="object 7"/>
          <p:cNvSpPr/>
          <p:nvPr/>
        </p:nvSpPr>
        <p:spPr>
          <a:xfrm>
            <a:off x="10834267" y="502768"/>
            <a:ext cx="358140" cy="477012"/>
          </a:xfrm>
          <a:custGeom>
            <a:avLst/>
            <a:gdLst/>
            <a:ahLst/>
            <a:cxnLst/>
            <a:rect l="l" t="t" r="r" b="b"/>
            <a:pathLst>
              <a:path w="298450" h="397509">
                <a:moveTo>
                  <a:pt x="248539" y="0"/>
                </a:moveTo>
                <a:lnTo>
                  <a:pt x="49657" y="0"/>
                </a:lnTo>
                <a:lnTo>
                  <a:pt x="30325" y="3903"/>
                </a:lnTo>
                <a:lnTo>
                  <a:pt x="14541" y="14557"/>
                </a:lnTo>
                <a:lnTo>
                  <a:pt x="3901" y="30378"/>
                </a:lnTo>
                <a:lnTo>
                  <a:pt x="0" y="49784"/>
                </a:lnTo>
                <a:lnTo>
                  <a:pt x="0" y="347472"/>
                </a:lnTo>
                <a:lnTo>
                  <a:pt x="3901" y="366803"/>
                </a:lnTo>
                <a:lnTo>
                  <a:pt x="14541" y="382587"/>
                </a:lnTo>
                <a:lnTo>
                  <a:pt x="30325" y="393227"/>
                </a:lnTo>
                <a:lnTo>
                  <a:pt x="49657" y="397128"/>
                </a:lnTo>
                <a:lnTo>
                  <a:pt x="248539" y="397128"/>
                </a:lnTo>
                <a:lnTo>
                  <a:pt x="267870" y="393227"/>
                </a:lnTo>
                <a:lnTo>
                  <a:pt x="283654" y="382587"/>
                </a:lnTo>
                <a:lnTo>
                  <a:pt x="294294" y="366803"/>
                </a:lnTo>
                <a:lnTo>
                  <a:pt x="298196" y="347472"/>
                </a:lnTo>
                <a:lnTo>
                  <a:pt x="298196" y="49784"/>
                </a:lnTo>
                <a:lnTo>
                  <a:pt x="294294" y="30378"/>
                </a:lnTo>
                <a:lnTo>
                  <a:pt x="283654" y="14557"/>
                </a:lnTo>
                <a:lnTo>
                  <a:pt x="267870" y="3903"/>
                </a:lnTo>
                <a:lnTo>
                  <a:pt x="24853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8" name="object 8"/>
          <p:cNvSpPr txBox="1"/>
          <p:nvPr/>
        </p:nvSpPr>
        <p:spPr>
          <a:xfrm>
            <a:off x="10924945" y="697229"/>
            <a:ext cx="184404" cy="199285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31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09600" y="92354"/>
            <a:ext cx="10972800" cy="6765798"/>
            <a:chOff x="0" y="76961"/>
            <a:chExt cx="9144000" cy="5638165"/>
          </a:xfrm>
        </p:grpSpPr>
        <p:sp>
          <p:nvSpPr>
            <p:cNvPr id="10" name="object 10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239141" y="0"/>
                  </a:moveTo>
                  <a:lnTo>
                    <a:pt x="190944" y="4863"/>
                  </a:lnTo>
                  <a:lnTo>
                    <a:pt x="146053" y="18811"/>
                  </a:lnTo>
                  <a:lnTo>
                    <a:pt x="105432" y="40880"/>
                  </a:lnTo>
                  <a:lnTo>
                    <a:pt x="70040" y="70103"/>
                  </a:lnTo>
                  <a:lnTo>
                    <a:pt x="40839" y="105519"/>
                  </a:lnTo>
                  <a:lnTo>
                    <a:pt x="18792" y="146161"/>
                  </a:lnTo>
                  <a:lnTo>
                    <a:pt x="4858" y="191065"/>
                  </a:lnTo>
                  <a:lnTo>
                    <a:pt x="0" y="239267"/>
                  </a:lnTo>
                  <a:lnTo>
                    <a:pt x="4858" y="287470"/>
                  </a:lnTo>
                  <a:lnTo>
                    <a:pt x="18792" y="332374"/>
                  </a:lnTo>
                  <a:lnTo>
                    <a:pt x="40839" y="373016"/>
                  </a:lnTo>
                  <a:lnTo>
                    <a:pt x="70040" y="408432"/>
                  </a:lnTo>
                  <a:lnTo>
                    <a:pt x="105432" y="437655"/>
                  </a:lnTo>
                  <a:lnTo>
                    <a:pt x="146053" y="459724"/>
                  </a:lnTo>
                  <a:lnTo>
                    <a:pt x="190944" y="473672"/>
                  </a:lnTo>
                  <a:lnTo>
                    <a:pt x="239141" y="478536"/>
                  </a:lnTo>
                  <a:lnTo>
                    <a:pt x="287379" y="473672"/>
                  </a:lnTo>
                  <a:lnTo>
                    <a:pt x="332301" y="459724"/>
                  </a:lnTo>
                  <a:lnTo>
                    <a:pt x="372945" y="437655"/>
                  </a:lnTo>
                  <a:lnTo>
                    <a:pt x="408352" y="408432"/>
                  </a:lnTo>
                  <a:lnTo>
                    <a:pt x="437562" y="373016"/>
                  </a:lnTo>
                  <a:lnTo>
                    <a:pt x="459614" y="332374"/>
                  </a:lnTo>
                  <a:lnTo>
                    <a:pt x="473550" y="287470"/>
                  </a:lnTo>
                  <a:lnTo>
                    <a:pt x="478408" y="239267"/>
                  </a:lnTo>
                  <a:lnTo>
                    <a:pt x="473550" y="191065"/>
                  </a:lnTo>
                  <a:lnTo>
                    <a:pt x="459614" y="146161"/>
                  </a:lnTo>
                  <a:lnTo>
                    <a:pt x="437562" y="105519"/>
                  </a:lnTo>
                  <a:lnTo>
                    <a:pt x="408352" y="70103"/>
                  </a:lnTo>
                  <a:lnTo>
                    <a:pt x="372945" y="40880"/>
                  </a:lnTo>
                  <a:lnTo>
                    <a:pt x="332301" y="18811"/>
                  </a:lnTo>
                  <a:lnTo>
                    <a:pt x="287379" y="4863"/>
                  </a:lnTo>
                  <a:lnTo>
                    <a:pt x="239141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11" name="object 11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0" y="239267"/>
                  </a:moveTo>
                  <a:lnTo>
                    <a:pt x="4858" y="191065"/>
                  </a:lnTo>
                  <a:lnTo>
                    <a:pt x="18792" y="146161"/>
                  </a:lnTo>
                  <a:lnTo>
                    <a:pt x="40839" y="105519"/>
                  </a:lnTo>
                  <a:lnTo>
                    <a:pt x="70040" y="70103"/>
                  </a:lnTo>
                  <a:lnTo>
                    <a:pt x="105432" y="40880"/>
                  </a:lnTo>
                  <a:lnTo>
                    <a:pt x="146053" y="18811"/>
                  </a:lnTo>
                  <a:lnTo>
                    <a:pt x="190944" y="4863"/>
                  </a:lnTo>
                  <a:lnTo>
                    <a:pt x="239141" y="0"/>
                  </a:lnTo>
                  <a:lnTo>
                    <a:pt x="287379" y="4863"/>
                  </a:lnTo>
                  <a:lnTo>
                    <a:pt x="332301" y="18811"/>
                  </a:lnTo>
                  <a:lnTo>
                    <a:pt x="372945" y="40880"/>
                  </a:lnTo>
                  <a:lnTo>
                    <a:pt x="408352" y="70103"/>
                  </a:lnTo>
                  <a:lnTo>
                    <a:pt x="437562" y="105519"/>
                  </a:lnTo>
                  <a:lnTo>
                    <a:pt x="459614" y="146161"/>
                  </a:lnTo>
                  <a:lnTo>
                    <a:pt x="473550" y="191065"/>
                  </a:lnTo>
                  <a:lnTo>
                    <a:pt x="478408" y="239267"/>
                  </a:lnTo>
                  <a:lnTo>
                    <a:pt x="473550" y="287470"/>
                  </a:lnTo>
                  <a:lnTo>
                    <a:pt x="459614" y="332374"/>
                  </a:lnTo>
                  <a:lnTo>
                    <a:pt x="437562" y="373016"/>
                  </a:lnTo>
                  <a:lnTo>
                    <a:pt x="408352" y="408432"/>
                  </a:lnTo>
                  <a:lnTo>
                    <a:pt x="372945" y="437655"/>
                  </a:lnTo>
                  <a:lnTo>
                    <a:pt x="332301" y="459724"/>
                  </a:lnTo>
                  <a:lnTo>
                    <a:pt x="287379" y="473672"/>
                  </a:lnTo>
                  <a:lnTo>
                    <a:pt x="239141" y="478536"/>
                  </a:lnTo>
                  <a:lnTo>
                    <a:pt x="190944" y="473672"/>
                  </a:lnTo>
                  <a:lnTo>
                    <a:pt x="146053" y="459724"/>
                  </a:lnTo>
                  <a:lnTo>
                    <a:pt x="105432" y="437655"/>
                  </a:lnTo>
                  <a:lnTo>
                    <a:pt x="70040" y="408432"/>
                  </a:lnTo>
                  <a:lnTo>
                    <a:pt x="40839" y="373016"/>
                  </a:lnTo>
                  <a:lnTo>
                    <a:pt x="18792" y="332374"/>
                  </a:lnTo>
                  <a:lnTo>
                    <a:pt x="4858" y="287470"/>
                  </a:lnTo>
                  <a:lnTo>
                    <a:pt x="0" y="239267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67534" y="214070"/>
              <a:ext cx="224050" cy="19204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5445912"/>
              <a:ext cx="9144000" cy="269240"/>
            </a:xfrm>
            <a:custGeom>
              <a:avLst/>
              <a:gdLst/>
              <a:ahLst/>
              <a:cxnLst/>
              <a:rect l="l" t="t" r="r" b="b"/>
              <a:pathLst>
                <a:path w="9144000" h="269239">
                  <a:moveTo>
                    <a:pt x="9144000" y="0"/>
                  </a:moveTo>
                  <a:lnTo>
                    <a:pt x="0" y="0"/>
                  </a:lnTo>
                  <a:lnTo>
                    <a:pt x="0" y="269087"/>
                  </a:lnTo>
                  <a:lnTo>
                    <a:pt x="9144000" y="269087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A61D18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14" name="object 14"/>
            <p:cNvSpPr/>
            <p:nvPr/>
          </p:nvSpPr>
          <p:spPr>
            <a:xfrm>
              <a:off x="1366900" y="3331717"/>
              <a:ext cx="1858645" cy="365760"/>
            </a:xfrm>
            <a:custGeom>
              <a:avLst/>
              <a:gdLst/>
              <a:ahLst/>
              <a:cxnLst/>
              <a:rect l="l" t="t" r="r" b="b"/>
              <a:pathLst>
                <a:path w="1858645" h="365760">
                  <a:moveTo>
                    <a:pt x="0" y="58546"/>
                  </a:moveTo>
                  <a:lnTo>
                    <a:pt x="4591" y="35790"/>
                  </a:lnTo>
                  <a:lnTo>
                    <a:pt x="17113" y="17176"/>
                  </a:lnTo>
                  <a:lnTo>
                    <a:pt x="35683" y="4611"/>
                  </a:lnTo>
                  <a:lnTo>
                    <a:pt x="58420" y="0"/>
                  </a:lnTo>
                  <a:lnTo>
                    <a:pt x="1799971" y="0"/>
                  </a:lnTo>
                  <a:lnTo>
                    <a:pt x="1822707" y="4611"/>
                  </a:lnTo>
                  <a:lnTo>
                    <a:pt x="1841277" y="17176"/>
                  </a:lnTo>
                  <a:lnTo>
                    <a:pt x="1853799" y="35790"/>
                  </a:lnTo>
                  <a:lnTo>
                    <a:pt x="1858391" y="58546"/>
                  </a:lnTo>
                  <a:lnTo>
                    <a:pt x="1858391" y="307339"/>
                  </a:lnTo>
                  <a:lnTo>
                    <a:pt x="1853799" y="330076"/>
                  </a:lnTo>
                  <a:lnTo>
                    <a:pt x="1841277" y="348646"/>
                  </a:lnTo>
                  <a:lnTo>
                    <a:pt x="1822707" y="361168"/>
                  </a:lnTo>
                  <a:lnTo>
                    <a:pt x="1799971" y="365759"/>
                  </a:lnTo>
                  <a:lnTo>
                    <a:pt x="58420" y="365759"/>
                  </a:lnTo>
                  <a:lnTo>
                    <a:pt x="35683" y="361168"/>
                  </a:lnTo>
                  <a:lnTo>
                    <a:pt x="17113" y="348646"/>
                  </a:lnTo>
                  <a:lnTo>
                    <a:pt x="4591" y="330076"/>
                  </a:lnTo>
                  <a:lnTo>
                    <a:pt x="0" y="307339"/>
                  </a:lnTo>
                  <a:lnTo>
                    <a:pt x="0" y="58546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28517" y="3234944"/>
              <a:ext cx="193547" cy="193675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6035801" y="2583180"/>
            <a:ext cx="4709160" cy="116134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2160" spc="-24" dirty="0">
                <a:solidFill>
                  <a:srgbClr val="C00000"/>
                </a:solidFill>
                <a:latin typeface="Calibri Light"/>
                <a:cs typeface="Calibri Light"/>
              </a:rPr>
              <a:t>Aceitação</a:t>
            </a:r>
            <a:r>
              <a:rPr sz="2160" spc="-72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2160" dirty="0">
                <a:solidFill>
                  <a:srgbClr val="C00000"/>
                </a:solidFill>
                <a:latin typeface="Calibri Light"/>
                <a:cs typeface="Calibri Light"/>
              </a:rPr>
              <a:t>do</a:t>
            </a:r>
            <a:r>
              <a:rPr sz="2160" spc="-36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2160" spc="-24" dirty="0">
                <a:solidFill>
                  <a:srgbClr val="C00000"/>
                </a:solidFill>
                <a:latin typeface="Calibri Light"/>
                <a:cs typeface="Calibri Light"/>
              </a:rPr>
              <a:t>Termo</a:t>
            </a:r>
            <a:endParaRPr sz="2160">
              <a:latin typeface="Calibri Light"/>
              <a:cs typeface="Calibri Light"/>
            </a:endParaRPr>
          </a:p>
          <a:p>
            <a:pPr marL="15240" marR="6096" indent="139446">
              <a:spcBef>
                <a:spcPts val="2628"/>
              </a:spcBef>
              <a:buClr>
                <a:srgbClr val="C00000"/>
              </a:buClr>
              <a:buFont typeface="Calibri Light"/>
              <a:buChar char="•"/>
              <a:tabLst>
                <a:tab pos="154686" algn="l"/>
              </a:tabLst>
            </a:pPr>
            <a:r>
              <a:rPr sz="1560" spc="-12" dirty="0">
                <a:latin typeface="Corbel"/>
                <a:cs typeface="Corbel"/>
              </a:rPr>
              <a:t>Imediatamente,</a:t>
            </a:r>
            <a:r>
              <a:rPr sz="1560" spc="-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contrato</a:t>
            </a:r>
            <a:r>
              <a:rPr sz="1560" b="1" spc="-30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assinado</a:t>
            </a:r>
            <a:r>
              <a:rPr sz="1560" b="1" spc="-18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será</a:t>
            </a:r>
            <a:r>
              <a:rPr sz="1560" b="1" spc="-24" dirty="0">
                <a:latin typeface="Corbel"/>
                <a:cs typeface="Corbel"/>
              </a:rPr>
              <a:t> </a:t>
            </a:r>
            <a:r>
              <a:rPr sz="1560" b="1" spc="-12" dirty="0">
                <a:latin typeface="Corbel"/>
                <a:cs typeface="Corbel"/>
              </a:rPr>
              <a:t>apresentado </a:t>
            </a:r>
            <a:r>
              <a:rPr sz="1560" dirty="0">
                <a:latin typeface="Corbel"/>
                <a:cs typeface="Corbel"/>
              </a:rPr>
              <a:t>para</a:t>
            </a:r>
            <a:r>
              <a:rPr sz="1560" spc="-1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que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cliente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possa </a:t>
            </a:r>
            <a:r>
              <a:rPr sz="1560" b="1" dirty="0">
                <a:latin typeface="Corbel"/>
                <a:cs typeface="Corbel"/>
              </a:rPr>
              <a:t>confirmar</a:t>
            </a:r>
            <a:r>
              <a:rPr sz="1560" b="1" spc="-12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a</a:t>
            </a:r>
            <a:r>
              <a:rPr sz="1560" b="1" spc="-24" dirty="0">
                <a:latin typeface="Corbel"/>
                <a:cs typeface="Corbel"/>
              </a:rPr>
              <a:t> </a:t>
            </a:r>
            <a:r>
              <a:rPr sz="1560" b="1" spc="-12" dirty="0">
                <a:latin typeface="Corbel"/>
                <a:cs typeface="Corbel"/>
              </a:rPr>
              <a:t>assinatura</a:t>
            </a:r>
            <a:r>
              <a:rPr sz="1560" b="1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(</a:t>
            </a:r>
            <a:r>
              <a:rPr sz="1560" b="1" dirty="0">
                <a:solidFill>
                  <a:srgbClr val="A61D18"/>
                </a:solidFill>
                <a:latin typeface="Corbel"/>
                <a:cs typeface="Corbel"/>
              </a:rPr>
              <a:t>1</a:t>
            </a:r>
            <a:r>
              <a:rPr sz="1560" dirty="0">
                <a:latin typeface="Corbel"/>
                <a:cs typeface="Corbel"/>
              </a:rPr>
              <a:t>).</a:t>
            </a:r>
            <a:r>
              <a:rPr sz="1560" spc="-12" dirty="0">
                <a:latin typeface="Corbel"/>
                <a:cs typeface="Corbel"/>
              </a:rPr>
              <a:t> </a:t>
            </a:r>
            <a:r>
              <a:rPr sz="1560" spc="-24" dirty="0">
                <a:latin typeface="Corbel"/>
                <a:cs typeface="Corbel"/>
              </a:rPr>
              <a:t>Para</a:t>
            </a:r>
            <a:endParaRPr sz="1560">
              <a:latin typeface="Corbel"/>
              <a:cs typeface="Corbe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035801" y="3722826"/>
            <a:ext cx="4443222" cy="494751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 marR="6096">
              <a:spcBef>
                <a:spcPts val="114"/>
              </a:spcBef>
            </a:pPr>
            <a:r>
              <a:rPr sz="1560" dirty="0">
                <a:latin typeface="Corbel"/>
                <a:cs typeface="Corbel"/>
              </a:rPr>
              <a:t>isso,</a:t>
            </a:r>
            <a:r>
              <a:rPr sz="1560" spc="-5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basta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conferir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todas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as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informações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necessárias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spc="-60" dirty="0">
                <a:latin typeface="Corbel"/>
                <a:cs typeface="Corbel"/>
              </a:rPr>
              <a:t>e </a:t>
            </a:r>
            <a:r>
              <a:rPr sz="1560" dirty="0">
                <a:latin typeface="Corbel"/>
                <a:cs typeface="Corbel"/>
              </a:rPr>
              <a:t>em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seguida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clicar no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botão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Enviar</a:t>
            </a:r>
            <a:r>
              <a:rPr sz="1560" b="1" spc="-42" dirty="0">
                <a:latin typeface="Corbel"/>
                <a:cs typeface="Corbel"/>
              </a:rPr>
              <a:t> </a:t>
            </a:r>
            <a:r>
              <a:rPr sz="1560" spc="-24" dirty="0">
                <a:latin typeface="Corbel"/>
                <a:cs typeface="Corbel"/>
              </a:rPr>
              <a:t>(</a:t>
            </a:r>
            <a:r>
              <a:rPr sz="1560" b="1" spc="-24" dirty="0">
                <a:solidFill>
                  <a:srgbClr val="A61D18"/>
                </a:solidFill>
                <a:latin typeface="Corbel"/>
                <a:cs typeface="Corbel"/>
              </a:rPr>
              <a:t>2</a:t>
            </a:r>
            <a:r>
              <a:rPr sz="1560" spc="-24" dirty="0">
                <a:latin typeface="Corbel"/>
                <a:cs typeface="Corbel"/>
              </a:rPr>
              <a:t>).</a:t>
            </a:r>
            <a:endParaRPr sz="1560">
              <a:latin typeface="Corbel"/>
              <a:cs typeface="Corbe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431181" y="3892600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08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575304" y="5097475"/>
            <a:ext cx="923544" cy="487680"/>
            <a:chOff x="2471420" y="4247896"/>
            <a:chExt cx="769620" cy="406400"/>
          </a:xfrm>
        </p:grpSpPr>
        <p:sp>
          <p:nvSpPr>
            <p:cNvPr id="20" name="object 20"/>
            <p:cNvSpPr/>
            <p:nvPr/>
          </p:nvSpPr>
          <p:spPr>
            <a:xfrm>
              <a:off x="2571623" y="4342511"/>
              <a:ext cx="662940" cy="305435"/>
            </a:xfrm>
            <a:custGeom>
              <a:avLst/>
              <a:gdLst/>
              <a:ahLst/>
              <a:cxnLst/>
              <a:rect l="l" t="t" r="r" b="b"/>
              <a:pathLst>
                <a:path w="662939" h="305435">
                  <a:moveTo>
                    <a:pt x="0" y="48767"/>
                  </a:moveTo>
                  <a:lnTo>
                    <a:pt x="3833" y="29789"/>
                  </a:lnTo>
                  <a:lnTo>
                    <a:pt x="14287" y="14287"/>
                  </a:lnTo>
                  <a:lnTo>
                    <a:pt x="29789" y="3833"/>
                  </a:lnTo>
                  <a:lnTo>
                    <a:pt x="48768" y="0"/>
                  </a:lnTo>
                  <a:lnTo>
                    <a:pt x="614171" y="0"/>
                  </a:lnTo>
                  <a:lnTo>
                    <a:pt x="633150" y="3833"/>
                  </a:lnTo>
                  <a:lnTo>
                    <a:pt x="648652" y="14287"/>
                  </a:lnTo>
                  <a:lnTo>
                    <a:pt x="659106" y="29789"/>
                  </a:lnTo>
                  <a:lnTo>
                    <a:pt x="662939" y="48767"/>
                  </a:lnTo>
                  <a:lnTo>
                    <a:pt x="662939" y="256400"/>
                  </a:lnTo>
                  <a:lnTo>
                    <a:pt x="659106" y="275393"/>
                  </a:lnTo>
                  <a:lnTo>
                    <a:pt x="648652" y="290903"/>
                  </a:lnTo>
                  <a:lnTo>
                    <a:pt x="633150" y="301359"/>
                  </a:lnTo>
                  <a:lnTo>
                    <a:pt x="614171" y="305193"/>
                  </a:lnTo>
                  <a:lnTo>
                    <a:pt x="48768" y="305193"/>
                  </a:lnTo>
                  <a:lnTo>
                    <a:pt x="29789" y="301359"/>
                  </a:lnTo>
                  <a:lnTo>
                    <a:pt x="14287" y="290903"/>
                  </a:lnTo>
                  <a:lnTo>
                    <a:pt x="3833" y="275393"/>
                  </a:lnTo>
                  <a:lnTo>
                    <a:pt x="0" y="256400"/>
                  </a:lnTo>
                  <a:lnTo>
                    <a:pt x="0" y="48767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71420" y="4247896"/>
              <a:ext cx="193548" cy="193547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3642665" y="5108296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080">
              <a:latin typeface="Calibri"/>
              <a:cs typeface="Calibri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xfrm>
            <a:off x="609600" y="1"/>
            <a:ext cx="0" cy="8664680"/>
          </a:xfrm>
          <a:prstGeom prst="rect">
            <a:avLst/>
          </a:prstGeom>
        </p:spPr>
        <p:txBody>
          <a:bodyPr vert="horz" wrap="square" lIns="0" tIns="22098" rIns="0" bIns="0" rtlCol="0">
            <a:spAutoFit/>
          </a:bodyPr>
          <a:lstStyle/>
          <a:p>
            <a:pPr marL="15240">
              <a:spcBef>
                <a:spcPts val="174"/>
              </a:spcBef>
            </a:pPr>
            <a:r>
              <a:rPr b="0" spc="-48" dirty="0">
                <a:latin typeface="Lucida Sans Unicode"/>
                <a:cs typeface="Lucida Sans Unicode"/>
              </a:rPr>
              <a:t>ACEITE</a:t>
            </a:r>
            <a:r>
              <a:rPr b="0" spc="-66" dirty="0">
                <a:latin typeface="Lucida Sans Unicode"/>
                <a:cs typeface="Lucida Sans Unicode"/>
              </a:rPr>
              <a:t> </a:t>
            </a:r>
            <a:r>
              <a:rPr b="0" spc="-54" dirty="0">
                <a:latin typeface="Lucida Sans Unicode"/>
                <a:cs typeface="Lucida Sans Unicode"/>
              </a:rPr>
              <a:t>ELETRÔNICO</a:t>
            </a:r>
            <a:r>
              <a:rPr b="0" spc="-60" dirty="0">
                <a:latin typeface="Lucida Sans Unicode"/>
                <a:cs typeface="Lucida Sans Unicode"/>
              </a:rPr>
              <a:t> </a:t>
            </a:r>
            <a:r>
              <a:rPr b="0" dirty="0">
                <a:latin typeface="Lucida Sans Unicode"/>
                <a:cs typeface="Lucida Sans Unicode"/>
              </a:rPr>
              <a:t>|</a:t>
            </a:r>
            <a:r>
              <a:rPr b="0" spc="282" dirty="0">
                <a:latin typeface="Lucida Sans Unicode"/>
                <a:cs typeface="Lucida Sans Unicode"/>
              </a:rPr>
              <a:t> </a:t>
            </a:r>
            <a:r>
              <a:rPr spc="-30" dirty="0">
                <a:latin typeface="Arial"/>
                <a:cs typeface="Arial"/>
              </a:rPr>
              <a:t>MANUAL </a:t>
            </a:r>
            <a:r>
              <a:rPr spc="-48" dirty="0">
                <a:latin typeface="Arial"/>
                <a:cs typeface="Arial"/>
              </a:rPr>
              <a:t>PARA</a:t>
            </a:r>
            <a:r>
              <a:rPr spc="-30" dirty="0">
                <a:latin typeface="Arial"/>
                <a:cs typeface="Arial"/>
              </a:rPr>
              <a:t> </a:t>
            </a:r>
            <a:r>
              <a:rPr spc="-36" dirty="0">
                <a:latin typeface="Arial"/>
                <a:cs typeface="Arial"/>
              </a:rPr>
              <a:t>CADASTRAR </a:t>
            </a:r>
            <a:r>
              <a:rPr spc="-24" dirty="0">
                <a:latin typeface="Arial"/>
                <a:cs typeface="Arial"/>
              </a:rPr>
              <a:t>VENDA</a:t>
            </a:r>
            <a:r>
              <a:rPr spc="-36" dirty="0">
                <a:latin typeface="Arial"/>
                <a:cs typeface="Arial"/>
              </a:rPr>
              <a:t> RESIDENCIAL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9600" y="0"/>
            <a:ext cx="10972800" cy="6858000"/>
            <a:chOff x="0" y="0"/>
            <a:chExt cx="9144000" cy="5715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78703" y="1075499"/>
              <a:ext cx="2041398" cy="371398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94122" y="701419"/>
              <a:ext cx="4349877" cy="501357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49999" y="0"/>
              <a:ext cx="4107815" cy="735965"/>
            </a:xfrm>
            <a:custGeom>
              <a:avLst/>
              <a:gdLst/>
              <a:ahLst/>
              <a:cxnLst/>
              <a:rect l="l" t="t" r="r" b="b"/>
              <a:pathLst>
                <a:path w="4107815" h="735965">
                  <a:moveTo>
                    <a:pt x="4107522" y="0"/>
                  </a:moveTo>
                  <a:lnTo>
                    <a:pt x="0" y="0"/>
                  </a:lnTo>
                  <a:lnTo>
                    <a:pt x="0" y="510794"/>
                  </a:lnTo>
                  <a:lnTo>
                    <a:pt x="4570" y="556119"/>
                  </a:lnTo>
                  <a:lnTo>
                    <a:pt x="17677" y="598336"/>
                  </a:lnTo>
                  <a:lnTo>
                    <a:pt x="38416" y="636541"/>
                  </a:lnTo>
                  <a:lnTo>
                    <a:pt x="65882" y="669829"/>
                  </a:lnTo>
                  <a:lnTo>
                    <a:pt x="99172" y="697295"/>
                  </a:lnTo>
                  <a:lnTo>
                    <a:pt x="137379" y="718034"/>
                  </a:lnTo>
                  <a:lnTo>
                    <a:pt x="179600" y="731140"/>
                  </a:lnTo>
                  <a:lnTo>
                    <a:pt x="224929" y="735711"/>
                  </a:lnTo>
                  <a:lnTo>
                    <a:pt x="3882605" y="735711"/>
                  </a:lnTo>
                  <a:lnTo>
                    <a:pt x="3927931" y="731140"/>
                  </a:lnTo>
                  <a:lnTo>
                    <a:pt x="3970148" y="718034"/>
                  </a:lnTo>
                  <a:lnTo>
                    <a:pt x="4008353" y="697295"/>
                  </a:lnTo>
                  <a:lnTo>
                    <a:pt x="4041641" y="669829"/>
                  </a:lnTo>
                  <a:lnTo>
                    <a:pt x="4069107" y="636541"/>
                  </a:lnTo>
                  <a:lnTo>
                    <a:pt x="4089846" y="598336"/>
                  </a:lnTo>
                  <a:lnTo>
                    <a:pt x="4102952" y="556119"/>
                  </a:lnTo>
                  <a:lnTo>
                    <a:pt x="4107522" y="510794"/>
                  </a:lnTo>
                  <a:lnTo>
                    <a:pt x="4107522" y="0"/>
                  </a:lnTo>
                  <a:close/>
                </a:path>
              </a:pathLst>
            </a:custGeom>
            <a:solidFill>
              <a:srgbClr val="A61D18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</p:grp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1526683" y="106984"/>
            <a:ext cx="4174998" cy="60632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dirty="0"/>
              <a:t>ACEITE</a:t>
            </a:r>
            <a:r>
              <a:rPr spc="-78" dirty="0"/>
              <a:t> </a:t>
            </a:r>
            <a:r>
              <a:rPr dirty="0"/>
              <a:t>ELETRÔNICO</a:t>
            </a:r>
            <a:r>
              <a:rPr spc="-72" dirty="0"/>
              <a:t> </a:t>
            </a:r>
            <a:r>
              <a:rPr spc="-12" dirty="0"/>
              <a:t>RESIDENCIAL</a:t>
            </a:r>
          </a:p>
          <a:p>
            <a:pPr algn="ctr">
              <a:lnSpc>
                <a:spcPct val="100000"/>
              </a:lnSpc>
              <a:spcBef>
                <a:spcPts val="30"/>
              </a:spcBef>
            </a:pPr>
            <a:r>
              <a:rPr sz="1680" spc="-42" dirty="0"/>
              <a:t>ETAPAS</a:t>
            </a:r>
            <a:r>
              <a:rPr sz="1680" spc="-30" dirty="0"/>
              <a:t> </a:t>
            </a:r>
            <a:r>
              <a:rPr sz="1680" dirty="0"/>
              <a:t>DO</a:t>
            </a:r>
            <a:r>
              <a:rPr sz="1680" spc="-90" dirty="0"/>
              <a:t> </a:t>
            </a:r>
            <a:r>
              <a:rPr sz="1680" spc="-12" dirty="0"/>
              <a:t>CLIENTE</a:t>
            </a:r>
            <a:endParaRPr sz="1680"/>
          </a:p>
        </p:txBody>
      </p:sp>
      <p:sp>
        <p:nvSpPr>
          <p:cNvPr id="7" name="object 7"/>
          <p:cNvSpPr/>
          <p:nvPr/>
        </p:nvSpPr>
        <p:spPr>
          <a:xfrm>
            <a:off x="10834267" y="502768"/>
            <a:ext cx="358140" cy="477012"/>
          </a:xfrm>
          <a:custGeom>
            <a:avLst/>
            <a:gdLst/>
            <a:ahLst/>
            <a:cxnLst/>
            <a:rect l="l" t="t" r="r" b="b"/>
            <a:pathLst>
              <a:path w="298450" h="397509">
                <a:moveTo>
                  <a:pt x="248539" y="0"/>
                </a:moveTo>
                <a:lnTo>
                  <a:pt x="49657" y="0"/>
                </a:lnTo>
                <a:lnTo>
                  <a:pt x="30325" y="3903"/>
                </a:lnTo>
                <a:lnTo>
                  <a:pt x="14541" y="14557"/>
                </a:lnTo>
                <a:lnTo>
                  <a:pt x="3901" y="30378"/>
                </a:lnTo>
                <a:lnTo>
                  <a:pt x="0" y="49784"/>
                </a:lnTo>
                <a:lnTo>
                  <a:pt x="0" y="347472"/>
                </a:lnTo>
                <a:lnTo>
                  <a:pt x="3901" y="366803"/>
                </a:lnTo>
                <a:lnTo>
                  <a:pt x="14541" y="382587"/>
                </a:lnTo>
                <a:lnTo>
                  <a:pt x="30325" y="393227"/>
                </a:lnTo>
                <a:lnTo>
                  <a:pt x="49657" y="397128"/>
                </a:lnTo>
                <a:lnTo>
                  <a:pt x="248539" y="397128"/>
                </a:lnTo>
                <a:lnTo>
                  <a:pt x="267870" y="393227"/>
                </a:lnTo>
                <a:lnTo>
                  <a:pt x="283654" y="382587"/>
                </a:lnTo>
                <a:lnTo>
                  <a:pt x="294294" y="366803"/>
                </a:lnTo>
                <a:lnTo>
                  <a:pt x="298196" y="347472"/>
                </a:lnTo>
                <a:lnTo>
                  <a:pt x="298196" y="49784"/>
                </a:lnTo>
                <a:lnTo>
                  <a:pt x="294294" y="30378"/>
                </a:lnTo>
                <a:lnTo>
                  <a:pt x="283654" y="14557"/>
                </a:lnTo>
                <a:lnTo>
                  <a:pt x="267870" y="3903"/>
                </a:lnTo>
                <a:lnTo>
                  <a:pt x="24853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8" name="object 8"/>
          <p:cNvSpPr txBox="1"/>
          <p:nvPr/>
        </p:nvSpPr>
        <p:spPr>
          <a:xfrm>
            <a:off x="10924945" y="697229"/>
            <a:ext cx="184404" cy="199285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32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09600" y="92354"/>
            <a:ext cx="10972800" cy="6765798"/>
            <a:chOff x="0" y="76961"/>
            <a:chExt cx="9144000" cy="5638165"/>
          </a:xfrm>
        </p:grpSpPr>
        <p:sp>
          <p:nvSpPr>
            <p:cNvPr id="10" name="object 10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239141" y="0"/>
                  </a:moveTo>
                  <a:lnTo>
                    <a:pt x="190944" y="4863"/>
                  </a:lnTo>
                  <a:lnTo>
                    <a:pt x="146053" y="18811"/>
                  </a:lnTo>
                  <a:lnTo>
                    <a:pt x="105432" y="40880"/>
                  </a:lnTo>
                  <a:lnTo>
                    <a:pt x="70040" y="70103"/>
                  </a:lnTo>
                  <a:lnTo>
                    <a:pt x="40839" y="105519"/>
                  </a:lnTo>
                  <a:lnTo>
                    <a:pt x="18792" y="146161"/>
                  </a:lnTo>
                  <a:lnTo>
                    <a:pt x="4858" y="191065"/>
                  </a:lnTo>
                  <a:lnTo>
                    <a:pt x="0" y="239267"/>
                  </a:lnTo>
                  <a:lnTo>
                    <a:pt x="4858" y="287470"/>
                  </a:lnTo>
                  <a:lnTo>
                    <a:pt x="18792" y="332374"/>
                  </a:lnTo>
                  <a:lnTo>
                    <a:pt x="40839" y="373016"/>
                  </a:lnTo>
                  <a:lnTo>
                    <a:pt x="70040" y="408432"/>
                  </a:lnTo>
                  <a:lnTo>
                    <a:pt x="105432" y="437655"/>
                  </a:lnTo>
                  <a:lnTo>
                    <a:pt x="146053" y="459724"/>
                  </a:lnTo>
                  <a:lnTo>
                    <a:pt x="190944" y="473672"/>
                  </a:lnTo>
                  <a:lnTo>
                    <a:pt x="239141" y="478536"/>
                  </a:lnTo>
                  <a:lnTo>
                    <a:pt x="287379" y="473672"/>
                  </a:lnTo>
                  <a:lnTo>
                    <a:pt x="332301" y="459724"/>
                  </a:lnTo>
                  <a:lnTo>
                    <a:pt x="372945" y="437655"/>
                  </a:lnTo>
                  <a:lnTo>
                    <a:pt x="408352" y="408432"/>
                  </a:lnTo>
                  <a:lnTo>
                    <a:pt x="437562" y="373016"/>
                  </a:lnTo>
                  <a:lnTo>
                    <a:pt x="459614" y="332374"/>
                  </a:lnTo>
                  <a:lnTo>
                    <a:pt x="473550" y="287470"/>
                  </a:lnTo>
                  <a:lnTo>
                    <a:pt x="478408" y="239267"/>
                  </a:lnTo>
                  <a:lnTo>
                    <a:pt x="473550" y="191065"/>
                  </a:lnTo>
                  <a:lnTo>
                    <a:pt x="459614" y="146161"/>
                  </a:lnTo>
                  <a:lnTo>
                    <a:pt x="437562" y="105519"/>
                  </a:lnTo>
                  <a:lnTo>
                    <a:pt x="408352" y="70103"/>
                  </a:lnTo>
                  <a:lnTo>
                    <a:pt x="372945" y="40880"/>
                  </a:lnTo>
                  <a:lnTo>
                    <a:pt x="332301" y="18811"/>
                  </a:lnTo>
                  <a:lnTo>
                    <a:pt x="287379" y="4863"/>
                  </a:lnTo>
                  <a:lnTo>
                    <a:pt x="239141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11" name="object 11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0" y="239267"/>
                  </a:moveTo>
                  <a:lnTo>
                    <a:pt x="4858" y="191065"/>
                  </a:lnTo>
                  <a:lnTo>
                    <a:pt x="18792" y="146161"/>
                  </a:lnTo>
                  <a:lnTo>
                    <a:pt x="40839" y="105519"/>
                  </a:lnTo>
                  <a:lnTo>
                    <a:pt x="70040" y="70103"/>
                  </a:lnTo>
                  <a:lnTo>
                    <a:pt x="105432" y="40880"/>
                  </a:lnTo>
                  <a:lnTo>
                    <a:pt x="146053" y="18811"/>
                  </a:lnTo>
                  <a:lnTo>
                    <a:pt x="190944" y="4863"/>
                  </a:lnTo>
                  <a:lnTo>
                    <a:pt x="239141" y="0"/>
                  </a:lnTo>
                  <a:lnTo>
                    <a:pt x="287379" y="4863"/>
                  </a:lnTo>
                  <a:lnTo>
                    <a:pt x="332301" y="18811"/>
                  </a:lnTo>
                  <a:lnTo>
                    <a:pt x="372945" y="40880"/>
                  </a:lnTo>
                  <a:lnTo>
                    <a:pt x="408352" y="70103"/>
                  </a:lnTo>
                  <a:lnTo>
                    <a:pt x="437562" y="105519"/>
                  </a:lnTo>
                  <a:lnTo>
                    <a:pt x="459614" y="146161"/>
                  </a:lnTo>
                  <a:lnTo>
                    <a:pt x="473550" y="191065"/>
                  </a:lnTo>
                  <a:lnTo>
                    <a:pt x="478408" y="239267"/>
                  </a:lnTo>
                  <a:lnTo>
                    <a:pt x="473550" y="287470"/>
                  </a:lnTo>
                  <a:lnTo>
                    <a:pt x="459614" y="332374"/>
                  </a:lnTo>
                  <a:lnTo>
                    <a:pt x="437562" y="373016"/>
                  </a:lnTo>
                  <a:lnTo>
                    <a:pt x="408352" y="408432"/>
                  </a:lnTo>
                  <a:lnTo>
                    <a:pt x="372945" y="437655"/>
                  </a:lnTo>
                  <a:lnTo>
                    <a:pt x="332301" y="459724"/>
                  </a:lnTo>
                  <a:lnTo>
                    <a:pt x="287379" y="473672"/>
                  </a:lnTo>
                  <a:lnTo>
                    <a:pt x="239141" y="478536"/>
                  </a:lnTo>
                  <a:lnTo>
                    <a:pt x="190944" y="473672"/>
                  </a:lnTo>
                  <a:lnTo>
                    <a:pt x="146053" y="459724"/>
                  </a:lnTo>
                  <a:lnTo>
                    <a:pt x="105432" y="437655"/>
                  </a:lnTo>
                  <a:lnTo>
                    <a:pt x="70040" y="408432"/>
                  </a:lnTo>
                  <a:lnTo>
                    <a:pt x="40839" y="373016"/>
                  </a:lnTo>
                  <a:lnTo>
                    <a:pt x="18792" y="332374"/>
                  </a:lnTo>
                  <a:lnTo>
                    <a:pt x="4858" y="287470"/>
                  </a:lnTo>
                  <a:lnTo>
                    <a:pt x="0" y="239267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67534" y="214070"/>
              <a:ext cx="224050" cy="19204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5445912"/>
              <a:ext cx="9144000" cy="269240"/>
            </a:xfrm>
            <a:custGeom>
              <a:avLst/>
              <a:gdLst/>
              <a:ahLst/>
              <a:cxnLst/>
              <a:rect l="l" t="t" r="r" b="b"/>
              <a:pathLst>
                <a:path w="9144000" h="269239">
                  <a:moveTo>
                    <a:pt x="9144000" y="0"/>
                  </a:moveTo>
                  <a:lnTo>
                    <a:pt x="0" y="0"/>
                  </a:lnTo>
                  <a:lnTo>
                    <a:pt x="0" y="269087"/>
                  </a:lnTo>
                  <a:lnTo>
                    <a:pt x="9144000" y="269087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A61D18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14" name="object 14"/>
            <p:cNvSpPr/>
            <p:nvPr/>
          </p:nvSpPr>
          <p:spPr>
            <a:xfrm>
              <a:off x="5527040" y="3732276"/>
              <a:ext cx="1746885" cy="384175"/>
            </a:xfrm>
            <a:custGeom>
              <a:avLst/>
              <a:gdLst/>
              <a:ahLst/>
              <a:cxnLst/>
              <a:rect l="l" t="t" r="r" b="b"/>
              <a:pathLst>
                <a:path w="1746884" h="384175">
                  <a:moveTo>
                    <a:pt x="0" y="28067"/>
                  </a:moveTo>
                  <a:lnTo>
                    <a:pt x="2188" y="17144"/>
                  </a:lnTo>
                  <a:lnTo>
                    <a:pt x="8175" y="8223"/>
                  </a:lnTo>
                  <a:lnTo>
                    <a:pt x="17091" y="2206"/>
                  </a:lnTo>
                  <a:lnTo>
                    <a:pt x="28067" y="0"/>
                  </a:lnTo>
                  <a:lnTo>
                    <a:pt x="1718690" y="0"/>
                  </a:lnTo>
                  <a:lnTo>
                    <a:pt x="1729613" y="2206"/>
                  </a:lnTo>
                  <a:lnTo>
                    <a:pt x="1738534" y="8223"/>
                  </a:lnTo>
                  <a:lnTo>
                    <a:pt x="1744551" y="17145"/>
                  </a:lnTo>
                  <a:lnTo>
                    <a:pt x="1746758" y="28067"/>
                  </a:lnTo>
                  <a:lnTo>
                    <a:pt x="1746758" y="356107"/>
                  </a:lnTo>
                  <a:lnTo>
                    <a:pt x="1744551" y="367030"/>
                  </a:lnTo>
                  <a:lnTo>
                    <a:pt x="1738534" y="375951"/>
                  </a:lnTo>
                  <a:lnTo>
                    <a:pt x="1729613" y="381968"/>
                  </a:lnTo>
                  <a:lnTo>
                    <a:pt x="1718690" y="384175"/>
                  </a:lnTo>
                  <a:lnTo>
                    <a:pt x="28067" y="384175"/>
                  </a:lnTo>
                  <a:lnTo>
                    <a:pt x="17091" y="381968"/>
                  </a:lnTo>
                  <a:lnTo>
                    <a:pt x="8175" y="375951"/>
                  </a:lnTo>
                  <a:lnTo>
                    <a:pt x="2188" y="367030"/>
                  </a:lnTo>
                  <a:lnTo>
                    <a:pt x="0" y="356107"/>
                  </a:lnTo>
                  <a:lnTo>
                    <a:pt x="0" y="28067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33695" y="4024376"/>
              <a:ext cx="193675" cy="193548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7197851" y="4840224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08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44315" y="1132483"/>
            <a:ext cx="4653534" cy="16414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2160" spc="-12" dirty="0">
                <a:solidFill>
                  <a:srgbClr val="C00000"/>
                </a:solidFill>
                <a:latin typeface="Calibri Light"/>
                <a:cs typeface="Calibri Light"/>
              </a:rPr>
              <a:t>Envio</a:t>
            </a:r>
            <a:r>
              <a:rPr sz="2160" spc="-90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2160" dirty="0">
                <a:solidFill>
                  <a:srgbClr val="C00000"/>
                </a:solidFill>
                <a:latin typeface="Calibri Light"/>
                <a:cs typeface="Calibri Light"/>
              </a:rPr>
              <a:t>de</a:t>
            </a:r>
            <a:r>
              <a:rPr sz="2160" spc="-90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2160" spc="-12" dirty="0">
                <a:solidFill>
                  <a:srgbClr val="C00000"/>
                </a:solidFill>
                <a:latin typeface="Calibri Light"/>
                <a:cs typeface="Calibri Light"/>
              </a:rPr>
              <a:t>documentos</a:t>
            </a:r>
            <a:endParaRPr sz="2160">
              <a:latin typeface="Calibri Light"/>
              <a:cs typeface="Calibri Light"/>
            </a:endParaRPr>
          </a:p>
          <a:p>
            <a:pPr marL="15240" marR="6096" indent="139446">
              <a:spcBef>
                <a:spcPts val="2628"/>
              </a:spcBef>
              <a:buClr>
                <a:srgbClr val="C00000"/>
              </a:buClr>
              <a:buFont typeface="Calibri Light"/>
              <a:buChar char="•"/>
              <a:tabLst>
                <a:tab pos="154686" algn="l"/>
              </a:tabLst>
            </a:pPr>
            <a:r>
              <a:rPr sz="1560" spc="-12" dirty="0">
                <a:latin typeface="Corbel"/>
                <a:cs typeface="Corbel"/>
              </a:rPr>
              <a:t>Por</a:t>
            </a:r>
            <a:r>
              <a:rPr sz="1560" spc="-5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fim,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cliente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deve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enviar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Comprovante</a:t>
            </a:r>
            <a:r>
              <a:rPr sz="1560" b="1" spc="-18" dirty="0">
                <a:latin typeface="Corbel"/>
                <a:cs typeface="Corbel"/>
              </a:rPr>
              <a:t> </a:t>
            </a:r>
            <a:r>
              <a:rPr sz="1560" b="1" spc="-42" dirty="0">
                <a:latin typeface="Corbel"/>
                <a:cs typeface="Corbel"/>
              </a:rPr>
              <a:t>de </a:t>
            </a:r>
            <a:r>
              <a:rPr sz="1560" b="1" dirty="0">
                <a:latin typeface="Corbel"/>
                <a:cs typeface="Corbel"/>
              </a:rPr>
              <a:t>endereço</a:t>
            </a:r>
            <a:r>
              <a:rPr sz="1560" b="1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(</a:t>
            </a:r>
            <a:r>
              <a:rPr sz="1560" b="1" dirty="0">
                <a:solidFill>
                  <a:srgbClr val="A61D18"/>
                </a:solidFill>
                <a:latin typeface="Corbel"/>
                <a:cs typeface="Corbel"/>
              </a:rPr>
              <a:t>1</a:t>
            </a:r>
            <a:r>
              <a:rPr sz="1560" dirty="0">
                <a:latin typeface="Corbel"/>
                <a:cs typeface="Corbel"/>
              </a:rPr>
              <a:t>)</a:t>
            </a:r>
            <a:r>
              <a:rPr sz="1560" spc="-1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junto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com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contrato.</a:t>
            </a:r>
            <a:r>
              <a:rPr sz="1560" spc="-4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Pode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ser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uma</a:t>
            </a:r>
            <a:r>
              <a:rPr sz="1560" spc="-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foto</a:t>
            </a:r>
            <a:r>
              <a:rPr sz="1560" spc="-48" dirty="0">
                <a:latin typeface="Corbel"/>
                <a:cs typeface="Corbel"/>
              </a:rPr>
              <a:t> </a:t>
            </a:r>
            <a:r>
              <a:rPr sz="1560" spc="-30" dirty="0">
                <a:latin typeface="Corbel"/>
                <a:cs typeface="Corbel"/>
              </a:rPr>
              <a:t>do </a:t>
            </a:r>
            <a:r>
              <a:rPr sz="1560" spc="-12" dirty="0">
                <a:latin typeface="Corbel"/>
                <a:cs typeface="Corbel"/>
              </a:rPr>
              <a:t>Comprovante</a:t>
            </a:r>
            <a:r>
              <a:rPr sz="1560" spc="-4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ou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da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Declaração</a:t>
            </a:r>
            <a:r>
              <a:rPr sz="1560" spc="1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preenchida</a:t>
            </a:r>
            <a:r>
              <a:rPr sz="1560" spc="1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na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loja,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spc="-30" dirty="0">
                <a:latin typeface="Corbel"/>
                <a:cs typeface="Corbel"/>
              </a:rPr>
              <a:t>em </a:t>
            </a:r>
            <a:r>
              <a:rPr sz="1560" dirty="0">
                <a:latin typeface="Corbel"/>
                <a:cs typeface="Corbel"/>
              </a:rPr>
              <a:t>formato</a:t>
            </a:r>
            <a:r>
              <a:rPr sz="1560" spc="-66" dirty="0">
                <a:latin typeface="Corbel"/>
                <a:cs typeface="Corbel"/>
              </a:rPr>
              <a:t> </a:t>
            </a:r>
            <a:r>
              <a:rPr sz="1560" b="1" spc="-12" dirty="0">
                <a:latin typeface="Corbel"/>
                <a:cs typeface="Corbel"/>
              </a:rPr>
              <a:t>.jpg</a:t>
            </a:r>
            <a:r>
              <a:rPr sz="1560" spc="-12" dirty="0">
                <a:latin typeface="Corbel"/>
                <a:cs typeface="Corbel"/>
              </a:rPr>
              <a:t>.</a:t>
            </a:r>
            <a:endParaRPr sz="1560">
              <a:latin typeface="Corbel"/>
              <a:cs typeface="Corbe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828237" y="3330703"/>
            <a:ext cx="3917442" cy="1791462"/>
          </a:xfrm>
          <a:custGeom>
            <a:avLst/>
            <a:gdLst/>
            <a:ahLst/>
            <a:cxnLst/>
            <a:rect l="l" t="t" r="r" b="b"/>
            <a:pathLst>
              <a:path w="3264535" h="1492885">
                <a:moveTo>
                  <a:pt x="0" y="1492758"/>
                </a:moveTo>
                <a:lnTo>
                  <a:pt x="3264027" y="1492758"/>
                </a:lnTo>
                <a:lnTo>
                  <a:pt x="3264027" y="0"/>
                </a:lnTo>
                <a:lnTo>
                  <a:pt x="0" y="0"/>
                </a:lnTo>
                <a:lnTo>
                  <a:pt x="0" y="1492758"/>
                </a:lnTo>
                <a:close/>
              </a:path>
            </a:pathLst>
          </a:custGeom>
          <a:ln w="38100">
            <a:solidFill>
              <a:srgbClr val="A61D18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19" name="object 19"/>
          <p:cNvSpPr txBox="1"/>
          <p:nvPr/>
        </p:nvSpPr>
        <p:spPr>
          <a:xfrm>
            <a:off x="1922800" y="3595970"/>
            <a:ext cx="3701034" cy="1214948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 marR="6096">
              <a:spcBef>
                <a:spcPts val="114"/>
              </a:spcBef>
            </a:pPr>
            <a:r>
              <a:rPr sz="1560" dirty="0">
                <a:latin typeface="Calibri Light"/>
                <a:cs typeface="Calibri Light"/>
              </a:rPr>
              <a:t>No</a:t>
            </a:r>
            <a:r>
              <a:rPr sz="1560" spc="-36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caso</a:t>
            </a:r>
            <a:r>
              <a:rPr sz="1560" spc="-24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do</a:t>
            </a:r>
            <a:r>
              <a:rPr sz="1560" spc="-18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CPF</a:t>
            </a:r>
            <a:r>
              <a:rPr sz="1560" spc="-60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e</a:t>
            </a:r>
            <a:r>
              <a:rPr sz="1560" spc="-30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do</a:t>
            </a:r>
            <a:r>
              <a:rPr sz="1560" spc="-24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RG,</a:t>
            </a:r>
            <a:r>
              <a:rPr sz="1560" spc="-72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serão</a:t>
            </a:r>
            <a:r>
              <a:rPr sz="1560" spc="-12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utilizadas</a:t>
            </a:r>
            <a:r>
              <a:rPr sz="1560" spc="-24" dirty="0">
                <a:latin typeface="Calibri Light"/>
                <a:cs typeface="Calibri Light"/>
              </a:rPr>
              <a:t> </a:t>
            </a:r>
            <a:r>
              <a:rPr sz="1560" spc="-30" dirty="0">
                <a:latin typeface="Calibri Light"/>
                <a:cs typeface="Calibri Light"/>
              </a:rPr>
              <a:t>as </a:t>
            </a:r>
            <a:r>
              <a:rPr sz="1560" dirty="0">
                <a:latin typeface="Calibri Light"/>
                <a:cs typeface="Calibri Light"/>
              </a:rPr>
              <a:t>mesmas</a:t>
            </a:r>
            <a:r>
              <a:rPr sz="1560" spc="12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imagens</a:t>
            </a:r>
            <a:r>
              <a:rPr sz="1560" spc="30" dirty="0">
                <a:latin typeface="Calibri Light"/>
                <a:cs typeface="Calibri Light"/>
              </a:rPr>
              <a:t> </a:t>
            </a:r>
            <a:r>
              <a:rPr sz="1560" spc="-24" dirty="0">
                <a:latin typeface="Calibri Light"/>
                <a:cs typeface="Calibri Light"/>
              </a:rPr>
              <a:t>coletadas</a:t>
            </a:r>
            <a:r>
              <a:rPr sz="1560" spc="-60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na</a:t>
            </a:r>
            <a:r>
              <a:rPr sz="1560" spc="-36" dirty="0">
                <a:latin typeface="Calibri Light"/>
                <a:cs typeface="Calibri Light"/>
              </a:rPr>
              <a:t> </a:t>
            </a:r>
            <a:r>
              <a:rPr sz="1560" spc="-12" dirty="0">
                <a:latin typeface="Calibri Light"/>
                <a:cs typeface="Calibri Light"/>
              </a:rPr>
              <a:t>Biometria</a:t>
            </a:r>
            <a:r>
              <a:rPr sz="1560" spc="-54" dirty="0">
                <a:latin typeface="Calibri Light"/>
                <a:cs typeface="Calibri Light"/>
              </a:rPr>
              <a:t> </a:t>
            </a:r>
            <a:r>
              <a:rPr sz="1560" spc="-24" dirty="0">
                <a:latin typeface="Corbel"/>
                <a:cs typeface="Corbel"/>
              </a:rPr>
              <a:t>(</a:t>
            </a:r>
            <a:r>
              <a:rPr sz="1560" b="1" spc="-24" dirty="0">
                <a:solidFill>
                  <a:srgbClr val="A61D18"/>
                </a:solidFill>
                <a:latin typeface="Corbel"/>
                <a:cs typeface="Corbel"/>
              </a:rPr>
              <a:t>2</a:t>
            </a:r>
            <a:r>
              <a:rPr sz="1560" spc="-24" dirty="0">
                <a:latin typeface="Corbel"/>
                <a:cs typeface="Corbel"/>
              </a:rPr>
              <a:t>)</a:t>
            </a:r>
            <a:r>
              <a:rPr sz="1560" spc="-24" dirty="0">
                <a:latin typeface="Calibri Light"/>
                <a:cs typeface="Calibri Light"/>
              </a:rPr>
              <a:t>, </a:t>
            </a:r>
            <a:r>
              <a:rPr sz="1560" dirty="0">
                <a:latin typeface="Calibri Light"/>
                <a:cs typeface="Calibri Light"/>
              </a:rPr>
              <a:t>mas,</a:t>
            </a:r>
            <a:r>
              <a:rPr sz="1560" spc="-42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caso</a:t>
            </a:r>
            <a:r>
              <a:rPr sz="1560" spc="-36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o</a:t>
            </a:r>
            <a:r>
              <a:rPr sz="1560" spc="-30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sistema</a:t>
            </a:r>
            <a:r>
              <a:rPr sz="1560" spc="-30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solicite</a:t>
            </a:r>
            <a:r>
              <a:rPr sz="1560" spc="-30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esses</a:t>
            </a:r>
            <a:r>
              <a:rPr sz="1560" spc="-36" dirty="0">
                <a:latin typeface="Calibri Light"/>
                <a:cs typeface="Calibri Light"/>
              </a:rPr>
              <a:t> </a:t>
            </a:r>
            <a:r>
              <a:rPr sz="1560" spc="-12" dirty="0">
                <a:latin typeface="Calibri Light"/>
                <a:cs typeface="Calibri Light"/>
              </a:rPr>
              <a:t>documentos </a:t>
            </a:r>
            <a:r>
              <a:rPr sz="1560" dirty="0">
                <a:latin typeface="Calibri Light"/>
                <a:cs typeface="Calibri Light"/>
              </a:rPr>
              <a:t>aqui,</a:t>
            </a:r>
            <a:r>
              <a:rPr sz="1560" spc="-30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oriente</a:t>
            </a:r>
            <a:r>
              <a:rPr sz="1560" spc="-30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o</a:t>
            </a:r>
            <a:r>
              <a:rPr sz="1560" spc="-48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cliente</a:t>
            </a:r>
            <a:r>
              <a:rPr sz="1560" spc="-30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a</a:t>
            </a:r>
            <a:r>
              <a:rPr sz="1560" spc="-36" dirty="0">
                <a:latin typeface="Calibri Light"/>
                <a:cs typeface="Calibri Light"/>
              </a:rPr>
              <a:t> </a:t>
            </a:r>
            <a:r>
              <a:rPr sz="1560" spc="-12" dirty="0">
                <a:latin typeface="Calibri Light"/>
                <a:cs typeface="Calibri Light"/>
              </a:rPr>
              <a:t>fotografar</a:t>
            </a:r>
            <a:r>
              <a:rPr sz="1560" dirty="0">
                <a:latin typeface="Calibri Light"/>
                <a:cs typeface="Calibri Light"/>
              </a:rPr>
              <a:t> e</a:t>
            </a:r>
            <a:r>
              <a:rPr sz="1560" spc="-42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inserir</a:t>
            </a:r>
            <a:r>
              <a:rPr sz="1560" spc="-24" dirty="0">
                <a:latin typeface="Calibri Light"/>
                <a:cs typeface="Calibri Light"/>
              </a:rPr>
              <a:t> </a:t>
            </a:r>
            <a:r>
              <a:rPr sz="1560" spc="-30" dirty="0">
                <a:latin typeface="Calibri Light"/>
                <a:cs typeface="Calibri Light"/>
              </a:rPr>
              <a:t>os </a:t>
            </a:r>
            <a:r>
              <a:rPr sz="1560" spc="-12" dirty="0">
                <a:latin typeface="Calibri Light"/>
                <a:cs typeface="Calibri Light"/>
              </a:rPr>
              <a:t>documentos</a:t>
            </a:r>
            <a:r>
              <a:rPr sz="1560" dirty="0">
                <a:latin typeface="Calibri Light"/>
                <a:cs typeface="Calibri Light"/>
              </a:rPr>
              <a:t> no</a:t>
            </a:r>
            <a:r>
              <a:rPr sz="1560" spc="-36" dirty="0">
                <a:latin typeface="Calibri Light"/>
                <a:cs typeface="Calibri Light"/>
              </a:rPr>
              <a:t> </a:t>
            </a:r>
            <a:r>
              <a:rPr sz="1560" dirty="0">
                <a:latin typeface="Calibri Light"/>
                <a:cs typeface="Calibri Light"/>
              </a:rPr>
              <a:t>campo </a:t>
            </a:r>
            <a:r>
              <a:rPr sz="1560" spc="-12" dirty="0">
                <a:latin typeface="Calibri Light"/>
                <a:cs typeface="Calibri Light"/>
              </a:rPr>
              <a:t>CPF/RG.</a:t>
            </a:r>
            <a:endParaRPr sz="1560">
              <a:latin typeface="Calibri Light"/>
              <a:cs typeface="Calibri Light"/>
            </a:endParaRPr>
          </a:p>
        </p:txBody>
      </p:sp>
      <p:pic>
        <p:nvPicPr>
          <p:cNvPr id="20" name="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196181" y="2764078"/>
            <a:ext cx="1654607" cy="826464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4426000" y="2834335"/>
            <a:ext cx="246125" cy="753283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4800" b="1" spc="-60" dirty="0">
                <a:solidFill>
                  <a:srgbClr val="FFFFFF"/>
                </a:solidFill>
                <a:latin typeface="Microsoft YaHei UI"/>
                <a:cs typeface="Microsoft YaHei UI"/>
              </a:rPr>
              <a:t>!</a:t>
            </a:r>
            <a:endParaRPr sz="4800">
              <a:latin typeface="Microsoft YaHei UI"/>
              <a:cs typeface="Microsoft YaHei U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7234429" y="3634588"/>
            <a:ext cx="2222754" cy="792480"/>
            <a:chOff x="5520690" y="3028823"/>
            <a:chExt cx="1852295" cy="660400"/>
          </a:xfrm>
        </p:grpSpPr>
        <p:sp>
          <p:nvSpPr>
            <p:cNvPr id="23" name="object 23"/>
            <p:cNvSpPr/>
            <p:nvPr/>
          </p:nvSpPr>
          <p:spPr>
            <a:xfrm>
              <a:off x="5527040" y="3123184"/>
              <a:ext cx="1746885" cy="559435"/>
            </a:xfrm>
            <a:custGeom>
              <a:avLst/>
              <a:gdLst/>
              <a:ahLst/>
              <a:cxnLst/>
              <a:rect l="l" t="t" r="r" b="b"/>
              <a:pathLst>
                <a:path w="1746884" h="559435">
                  <a:moveTo>
                    <a:pt x="0" y="37084"/>
                  </a:moveTo>
                  <a:lnTo>
                    <a:pt x="2899" y="22663"/>
                  </a:lnTo>
                  <a:lnTo>
                    <a:pt x="10810" y="10874"/>
                  </a:lnTo>
                  <a:lnTo>
                    <a:pt x="22556" y="2919"/>
                  </a:lnTo>
                  <a:lnTo>
                    <a:pt x="36957" y="0"/>
                  </a:lnTo>
                  <a:lnTo>
                    <a:pt x="1709801" y="0"/>
                  </a:lnTo>
                  <a:lnTo>
                    <a:pt x="1724201" y="2919"/>
                  </a:lnTo>
                  <a:lnTo>
                    <a:pt x="1735947" y="10874"/>
                  </a:lnTo>
                  <a:lnTo>
                    <a:pt x="1743858" y="22663"/>
                  </a:lnTo>
                  <a:lnTo>
                    <a:pt x="1746758" y="37084"/>
                  </a:lnTo>
                  <a:lnTo>
                    <a:pt x="1746758" y="522224"/>
                  </a:lnTo>
                  <a:lnTo>
                    <a:pt x="1743858" y="536571"/>
                  </a:lnTo>
                  <a:lnTo>
                    <a:pt x="1735947" y="548322"/>
                  </a:lnTo>
                  <a:lnTo>
                    <a:pt x="1724201" y="556263"/>
                  </a:lnTo>
                  <a:lnTo>
                    <a:pt x="1709801" y="559181"/>
                  </a:lnTo>
                  <a:lnTo>
                    <a:pt x="36957" y="559181"/>
                  </a:lnTo>
                  <a:lnTo>
                    <a:pt x="22556" y="556263"/>
                  </a:lnTo>
                  <a:lnTo>
                    <a:pt x="10810" y="548322"/>
                  </a:lnTo>
                  <a:lnTo>
                    <a:pt x="2899" y="536571"/>
                  </a:lnTo>
                  <a:lnTo>
                    <a:pt x="0" y="522224"/>
                  </a:lnTo>
                  <a:lnTo>
                    <a:pt x="0" y="37084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79310" y="3028823"/>
              <a:ext cx="193675" cy="193547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9292895" y="3644585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08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244315" y="5533704"/>
            <a:ext cx="4558284" cy="254685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4686" indent="-139446">
              <a:spcBef>
                <a:spcPts val="114"/>
              </a:spcBef>
              <a:buClr>
                <a:srgbClr val="C00000"/>
              </a:buClr>
              <a:buFont typeface="Calibri Light"/>
              <a:buChar char="•"/>
              <a:tabLst>
                <a:tab pos="154686" algn="l"/>
              </a:tabLst>
            </a:pPr>
            <a:r>
              <a:rPr sz="1560" dirty="0">
                <a:latin typeface="Corbel"/>
                <a:cs typeface="Corbel"/>
              </a:rPr>
              <a:t>Para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concluir,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basta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clicar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em</a:t>
            </a:r>
            <a:r>
              <a:rPr sz="1560" spc="-12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Enviar</a:t>
            </a:r>
            <a:r>
              <a:rPr sz="1560" b="1" spc="-48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Documentos</a:t>
            </a:r>
            <a:r>
              <a:rPr sz="1560" b="1" spc="30" dirty="0">
                <a:latin typeface="Corbel"/>
                <a:cs typeface="Corbel"/>
              </a:rPr>
              <a:t> </a:t>
            </a:r>
            <a:r>
              <a:rPr sz="1560" spc="-24" dirty="0">
                <a:latin typeface="Corbel"/>
                <a:cs typeface="Corbel"/>
              </a:rPr>
              <a:t>(</a:t>
            </a:r>
            <a:r>
              <a:rPr sz="1560" b="1" spc="-24" dirty="0">
                <a:solidFill>
                  <a:srgbClr val="A61D18"/>
                </a:solidFill>
                <a:latin typeface="Corbel"/>
                <a:cs typeface="Corbel"/>
              </a:rPr>
              <a:t>3</a:t>
            </a:r>
            <a:r>
              <a:rPr sz="1560" spc="-24" dirty="0">
                <a:latin typeface="Corbel"/>
                <a:cs typeface="Corbel"/>
              </a:rPr>
              <a:t>).</a:t>
            </a:r>
            <a:endParaRPr sz="1560">
              <a:latin typeface="Corbel"/>
              <a:cs typeface="Corbe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7234429" y="5101133"/>
            <a:ext cx="2225802" cy="389382"/>
            <a:chOff x="5520690" y="4250944"/>
            <a:chExt cx="1854835" cy="324485"/>
          </a:xfrm>
        </p:grpSpPr>
        <p:sp>
          <p:nvSpPr>
            <p:cNvPr id="28" name="object 28"/>
            <p:cNvSpPr/>
            <p:nvPr/>
          </p:nvSpPr>
          <p:spPr>
            <a:xfrm>
              <a:off x="5527040" y="4257294"/>
              <a:ext cx="1746885" cy="217170"/>
            </a:xfrm>
            <a:custGeom>
              <a:avLst/>
              <a:gdLst/>
              <a:ahLst/>
              <a:cxnLst/>
              <a:rect l="l" t="t" r="r" b="b"/>
              <a:pathLst>
                <a:path w="1746884" h="217170">
                  <a:moveTo>
                    <a:pt x="0" y="22986"/>
                  </a:moveTo>
                  <a:lnTo>
                    <a:pt x="1805" y="14037"/>
                  </a:lnTo>
                  <a:lnTo>
                    <a:pt x="6730" y="6730"/>
                  </a:lnTo>
                  <a:lnTo>
                    <a:pt x="14037" y="1805"/>
                  </a:lnTo>
                  <a:lnTo>
                    <a:pt x="22987" y="0"/>
                  </a:lnTo>
                  <a:lnTo>
                    <a:pt x="1723770" y="0"/>
                  </a:lnTo>
                  <a:lnTo>
                    <a:pt x="1732720" y="1805"/>
                  </a:lnTo>
                  <a:lnTo>
                    <a:pt x="1740026" y="6730"/>
                  </a:lnTo>
                  <a:lnTo>
                    <a:pt x="1744952" y="14037"/>
                  </a:lnTo>
                  <a:lnTo>
                    <a:pt x="1746758" y="22986"/>
                  </a:lnTo>
                  <a:lnTo>
                    <a:pt x="1746758" y="193865"/>
                  </a:lnTo>
                  <a:lnTo>
                    <a:pt x="1744952" y="202815"/>
                  </a:lnTo>
                  <a:lnTo>
                    <a:pt x="1740027" y="210121"/>
                  </a:lnTo>
                  <a:lnTo>
                    <a:pt x="1732720" y="215046"/>
                  </a:lnTo>
                  <a:lnTo>
                    <a:pt x="1723770" y="216852"/>
                  </a:lnTo>
                  <a:lnTo>
                    <a:pt x="22987" y="216852"/>
                  </a:lnTo>
                  <a:lnTo>
                    <a:pt x="14037" y="215046"/>
                  </a:lnTo>
                  <a:lnTo>
                    <a:pt x="6731" y="210121"/>
                  </a:lnTo>
                  <a:lnTo>
                    <a:pt x="1805" y="202815"/>
                  </a:lnTo>
                  <a:lnTo>
                    <a:pt x="0" y="193865"/>
                  </a:lnTo>
                  <a:lnTo>
                    <a:pt x="0" y="22986"/>
                  </a:lnTo>
                  <a:close/>
                </a:path>
              </a:pathLst>
            </a:custGeom>
            <a:ln w="12699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181850" y="4381373"/>
              <a:ext cx="193548" cy="193636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9295790" y="5268162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080">
              <a:latin typeface="Calibri"/>
              <a:cs typeface="Calibri"/>
            </a:endParaRPr>
          </a:p>
        </p:txBody>
      </p:sp>
      <p:sp>
        <p:nvSpPr>
          <p:cNvPr id="31" name="object 31"/>
          <p:cNvSpPr txBox="1">
            <a:spLocks noGrp="1"/>
          </p:cNvSpPr>
          <p:nvPr>
            <p:ph type="ftr" sz="quarter" idx="5"/>
          </p:nvPr>
        </p:nvSpPr>
        <p:spPr>
          <a:xfrm>
            <a:off x="609600" y="1"/>
            <a:ext cx="0" cy="8664680"/>
          </a:xfrm>
          <a:prstGeom prst="rect">
            <a:avLst/>
          </a:prstGeom>
        </p:spPr>
        <p:txBody>
          <a:bodyPr vert="horz" wrap="square" lIns="0" tIns="22098" rIns="0" bIns="0" rtlCol="0">
            <a:spAutoFit/>
          </a:bodyPr>
          <a:lstStyle/>
          <a:p>
            <a:pPr marL="15240">
              <a:spcBef>
                <a:spcPts val="174"/>
              </a:spcBef>
            </a:pPr>
            <a:r>
              <a:rPr b="0" spc="-48" dirty="0">
                <a:latin typeface="Lucida Sans Unicode"/>
                <a:cs typeface="Lucida Sans Unicode"/>
              </a:rPr>
              <a:t>ACEITE</a:t>
            </a:r>
            <a:r>
              <a:rPr b="0" spc="-66" dirty="0">
                <a:latin typeface="Lucida Sans Unicode"/>
                <a:cs typeface="Lucida Sans Unicode"/>
              </a:rPr>
              <a:t> </a:t>
            </a:r>
            <a:r>
              <a:rPr b="0" spc="-54" dirty="0">
                <a:latin typeface="Lucida Sans Unicode"/>
                <a:cs typeface="Lucida Sans Unicode"/>
              </a:rPr>
              <a:t>ELETRÔNICO</a:t>
            </a:r>
            <a:r>
              <a:rPr b="0" spc="-60" dirty="0">
                <a:latin typeface="Lucida Sans Unicode"/>
                <a:cs typeface="Lucida Sans Unicode"/>
              </a:rPr>
              <a:t> </a:t>
            </a:r>
            <a:r>
              <a:rPr b="0" dirty="0">
                <a:latin typeface="Lucida Sans Unicode"/>
                <a:cs typeface="Lucida Sans Unicode"/>
              </a:rPr>
              <a:t>|</a:t>
            </a:r>
            <a:r>
              <a:rPr b="0" spc="282" dirty="0">
                <a:latin typeface="Lucida Sans Unicode"/>
                <a:cs typeface="Lucida Sans Unicode"/>
              </a:rPr>
              <a:t> </a:t>
            </a:r>
            <a:r>
              <a:rPr spc="-30" dirty="0">
                <a:latin typeface="Arial"/>
                <a:cs typeface="Arial"/>
              </a:rPr>
              <a:t>MANUAL </a:t>
            </a:r>
            <a:r>
              <a:rPr spc="-48" dirty="0">
                <a:latin typeface="Arial"/>
                <a:cs typeface="Arial"/>
              </a:rPr>
              <a:t>PARA</a:t>
            </a:r>
            <a:r>
              <a:rPr spc="-30" dirty="0">
                <a:latin typeface="Arial"/>
                <a:cs typeface="Arial"/>
              </a:rPr>
              <a:t> </a:t>
            </a:r>
            <a:r>
              <a:rPr spc="-36" dirty="0">
                <a:latin typeface="Arial"/>
                <a:cs typeface="Arial"/>
              </a:rPr>
              <a:t>CADASTRAR </a:t>
            </a:r>
            <a:r>
              <a:rPr spc="-24" dirty="0">
                <a:latin typeface="Arial"/>
                <a:cs typeface="Arial"/>
              </a:rPr>
              <a:t>VENDA</a:t>
            </a:r>
            <a:r>
              <a:rPr spc="-36" dirty="0">
                <a:latin typeface="Arial"/>
                <a:cs typeface="Arial"/>
              </a:rPr>
              <a:t> RESIDENCIAL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03013" y="4370680"/>
            <a:ext cx="5771388" cy="1232916"/>
          </a:xfrm>
          <a:custGeom>
            <a:avLst/>
            <a:gdLst/>
            <a:ahLst/>
            <a:cxnLst/>
            <a:rect l="l" t="t" r="r" b="b"/>
            <a:pathLst>
              <a:path w="4809490" h="1027429">
                <a:moveTo>
                  <a:pt x="4445000" y="0"/>
                </a:moveTo>
                <a:lnTo>
                  <a:pt x="364108" y="0"/>
                </a:lnTo>
                <a:lnTo>
                  <a:pt x="314685" y="3324"/>
                </a:lnTo>
                <a:lnTo>
                  <a:pt x="267287" y="13009"/>
                </a:lnTo>
                <a:lnTo>
                  <a:pt x="222349" y="28620"/>
                </a:lnTo>
                <a:lnTo>
                  <a:pt x="180302" y="49722"/>
                </a:lnTo>
                <a:lnTo>
                  <a:pt x="141580" y="75882"/>
                </a:lnTo>
                <a:lnTo>
                  <a:pt x="106616" y="106664"/>
                </a:lnTo>
                <a:lnTo>
                  <a:pt x="75843" y="141634"/>
                </a:lnTo>
                <a:lnTo>
                  <a:pt x="49694" y="180358"/>
                </a:lnTo>
                <a:lnTo>
                  <a:pt x="28602" y="222402"/>
                </a:lnTo>
                <a:lnTo>
                  <a:pt x="13001" y="267332"/>
                </a:lnTo>
                <a:lnTo>
                  <a:pt x="3322" y="314712"/>
                </a:lnTo>
                <a:lnTo>
                  <a:pt x="0" y="364109"/>
                </a:lnTo>
                <a:lnTo>
                  <a:pt x="0" y="662940"/>
                </a:lnTo>
                <a:lnTo>
                  <a:pt x="3322" y="712346"/>
                </a:lnTo>
                <a:lnTo>
                  <a:pt x="13001" y="759732"/>
                </a:lnTo>
                <a:lnTo>
                  <a:pt x="28602" y="804663"/>
                </a:lnTo>
                <a:lnTo>
                  <a:pt x="49694" y="846706"/>
                </a:lnTo>
                <a:lnTo>
                  <a:pt x="75843" y="885426"/>
                </a:lnTo>
                <a:lnTo>
                  <a:pt x="106616" y="920391"/>
                </a:lnTo>
                <a:lnTo>
                  <a:pt x="141580" y="951166"/>
                </a:lnTo>
                <a:lnTo>
                  <a:pt x="180302" y="977318"/>
                </a:lnTo>
                <a:lnTo>
                  <a:pt x="222349" y="998414"/>
                </a:lnTo>
                <a:lnTo>
                  <a:pt x="267287" y="1014019"/>
                </a:lnTo>
                <a:lnTo>
                  <a:pt x="314685" y="1023700"/>
                </a:lnTo>
                <a:lnTo>
                  <a:pt x="364108" y="1027023"/>
                </a:lnTo>
                <a:lnTo>
                  <a:pt x="4445000" y="1027023"/>
                </a:lnTo>
                <a:lnTo>
                  <a:pt x="4494394" y="1023700"/>
                </a:lnTo>
                <a:lnTo>
                  <a:pt x="4541767" y="1014019"/>
                </a:lnTo>
                <a:lnTo>
                  <a:pt x="4586686" y="998414"/>
                </a:lnTo>
                <a:lnTo>
                  <a:pt x="4628717" y="977318"/>
                </a:lnTo>
                <a:lnTo>
                  <a:pt x="4667426" y="951166"/>
                </a:lnTo>
                <a:lnTo>
                  <a:pt x="4702381" y="920391"/>
                </a:lnTo>
                <a:lnTo>
                  <a:pt x="4733147" y="885426"/>
                </a:lnTo>
                <a:lnTo>
                  <a:pt x="4759292" y="846706"/>
                </a:lnTo>
                <a:lnTo>
                  <a:pt x="4780381" y="804663"/>
                </a:lnTo>
                <a:lnTo>
                  <a:pt x="4795981" y="759732"/>
                </a:lnTo>
                <a:lnTo>
                  <a:pt x="4805659" y="712346"/>
                </a:lnTo>
                <a:lnTo>
                  <a:pt x="4808982" y="662940"/>
                </a:lnTo>
                <a:lnTo>
                  <a:pt x="4808982" y="364109"/>
                </a:lnTo>
                <a:lnTo>
                  <a:pt x="4805659" y="314712"/>
                </a:lnTo>
                <a:lnTo>
                  <a:pt x="4795981" y="267332"/>
                </a:lnTo>
                <a:lnTo>
                  <a:pt x="4780381" y="222402"/>
                </a:lnTo>
                <a:lnTo>
                  <a:pt x="4759292" y="180358"/>
                </a:lnTo>
                <a:lnTo>
                  <a:pt x="4733147" y="141634"/>
                </a:lnTo>
                <a:lnTo>
                  <a:pt x="4702381" y="106664"/>
                </a:lnTo>
                <a:lnTo>
                  <a:pt x="4667426" y="75882"/>
                </a:lnTo>
                <a:lnTo>
                  <a:pt x="4628717" y="49722"/>
                </a:lnTo>
                <a:lnTo>
                  <a:pt x="4586686" y="28620"/>
                </a:lnTo>
                <a:lnTo>
                  <a:pt x="4541767" y="13009"/>
                </a:lnTo>
                <a:lnTo>
                  <a:pt x="4494394" y="3324"/>
                </a:lnTo>
                <a:lnTo>
                  <a:pt x="4445000" y="0"/>
                </a:lnTo>
                <a:close/>
              </a:path>
            </a:pathLst>
          </a:custGeom>
          <a:solidFill>
            <a:srgbClr val="A61D18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grpSp>
        <p:nvGrpSpPr>
          <p:cNvPr id="3" name="object 3"/>
          <p:cNvGrpSpPr/>
          <p:nvPr/>
        </p:nvGrpSpPr>
        <p:grpSpPr>
          <a:xfrm>
            <a:off x="609600" y="0"/>
            <a:ext cx="10972800" cy="6858000"/>
            <a:chOff x="0" y="0"/>
            <a:chExt cx="9144000" cy="5715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168059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92225" y="1108417"/>
              <a:ext cx="2048382" cy="412127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2912" y="848358"/>
              <a:ext cx="4627829" cy="486663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49999" y="0"/>
              <a:ext cx="4107815" cy="735965"/>
            </a:xfrm>
            <a:custGeom>
              <a:avLst/>
              <a:gdLst/>
              <a:ahLst/>
              <a:cxnLst/>
              <a:rect l="l" t="t" r="r" b="b"/>
              <a:pathLst>
                <a:path w="4107815" h="735965">
                  <a:moveTo>
                    <a:pt x="4107522" y="0"/>
                  </a:moveTo>
                  <a:lnTo>
                    <a:pt x="0" y="0"/>
                  </a:lnTo>
                  <a:lnTo>
                    <a:pt x="0" y="510794"/>
                  </a:lnTo>
                  <a:lnTo>
                    <a:pt x="4570" y="556119"/>
                  </a:lnTo>
                  <a:lnTo>
                    <a:pt x="17677" y="598336"/>
                  </a:lnTo>
                  <a:lnTo>
                    <a:pt x="38416" y="636541"/>
                  </a:lnTo>
                  <a:lnTo>
                    <a:pt x="65882" y="669829"/>
                  </a:lnTo>
                  <a:lnTo>
                    <a:pt x="99172" y="697295"/>
                  </a:lnTo>
                  <a:lnTo>
                    <a:pt x="137379" y="718034"/>
                  </a:lnTo>
                  <a:lnTo>
                    <a:pt x="179600" y="731140"/>
                  </a:lnTo>
                  <a:lnTo>
                    <a:pt x="224929" y="735711"/>
                  </a:lnTo>
                  <a:lnTo>
                    <a:pt x="3882605" y="735711"/>
                  </a:lnTo>
                  <a:lnTo>
                    <a:pt x="3927931" y="731140"/>
                  </a:lnTo>
                  <a:lnTo>
                    <a:pt x="3970148" y="718034"/>
                  </a:lnTo>
                  <a:lnTo>
                    <a:pt x="4008353" y="697295"/>
                  </a:lnTo>
                  <a:lnTo>
                    <a:pt x="4041641" y="669829"/>
                  </a:lnTo>
                  <a:lnTo>
                    <a:pt x="4069107" y="636541"/>
                  </a:lnTo>
                  <a:lnTo>
                    <a:pt x="4089846" y="598336"/>
                  </a:lnTo>
                  <a:lnTo>
                    <a:pt x="4102952" y="556119"/>
                  </a:lnTo>
                  <a:lnTo>
                    <a:pt x="4107522" y="510794"/>
                  </a:lnTo>
                  <a:lnTo>
                    <a:pt x="4107522" y="0"/>
                  </a:lnTo>
                  <a:close/>
                </a:path>
              </a:pathLst>
            </a:custGeom>
            <a:solidFill>
              <a:srgbClr val="A61D18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</p:grpSp>
      <p:sp>
        <p:nvSpPr>
          <p:cNvPr id="8" name="object 8" descr="$PPTXTitle"/>
          <p:cNvSpPr txBox="1">
            <a:spLocks noGrp="1"/>
          </p:cNvSpPr>
          <p:nvPr>
            <p:ph type="title"/>
          </p:nvPr>
        </p:nvSpPr>
        <p:spPr>
          <a:xfrm>
            <a:off x="1526683" y="106984"/>
            <a:ext cx="4174998" cy="60632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dirty="0"/>
              <a:t>ACEITE</a:t>
            </a:r>
            <a:r>
              <a:rPr spc="-78" dirty="0"/>
              <a:t> </a:t>
            </a:r>
            <a:r>
              <a:rPr dirty="0"/>
              <a:t>ELETRÔNICO</a:t>
            </a:r>
            <a:r>
              <a:rPr spc="-72" dirty="0"/>
              <a:t> </a:t>
            </a:r>
            <a:r>
              <a:rPr spc="-12" dirty="0"/>
              <a:t>RESIDENCIAL</a:t>
            </a:r>
          </a:p>
          <a:p>
            <a:pPr algn="ctr">
              <a:lnSpc>
                <a:spcPct val="100000"/>
              </a:lnSpc>
              <a:spcBef>
                <a:spcPts val="30"/>
              </a:spcBef>
            </a:pPr>
            <a:r>
              <a:rPr sz="1680" spc="-42" dirty="0"/>
              <a:t>ETAPAS</a:t>
            </a:r>
            <a:r>
              <a:rPr sz="1680" spc="-30" dirty="0"/>
              <a:t> </a:t>
            </a:r>
            <a:r>
              <a:rPr sz="1680" dirty="0"/>
              <a:t>DO</a:t>
            </a:r>
            <a:r>
              <a:rPr sz="1680" spc="-90" dirty="0"/>
              <a:t> </a:t>
            </a:r>
            <a:r>
              <a:rPr sz="1680" spc="-12" dirty="0"/>
              <a:t>CLIENTE</a:t>
            </a:r>
            <a:endParaRPr sz="1680"/>
          </a:p>
        </p:txBody>
      </p:sp>
      <p:sp>
        <p:nvSpPr>
          <p:cNvPr id="9" name="object 9"/>
          <p:cNvSpPr/>
          <p:nvPr/>
        </p:nvSpPr>
        <p:spPr>
          <a:xfrm>
            <a:off x="10834267" y="502768"/>
            <a:ext cx="358140" cy="477012"/>
          </a:xfrm>
          <a:custGeom>
            <a:avLst/>
            <a:gdLst/>
            <a:ahLst/>
            <a:cxnLst/>
            <a:rect l="l" t="t" r="r" b="b"/>
            <a:pathLst>
              <a:path w="298450" h="397509">
                <a:moveTo>
                  <a:pt x="248539" y="0"/>
                </a:moveTo>
                <a:lnTo>
                  <a:pt x="49657" y="0"/>
                </a:lnTo>
                <a:lnTo>
                  <a:pt x="30325" y="3903"/>
                </a:lnTo>
                <a:lnTo>
                  <a:pt x="14541" y="14557"/>
                </a:lnTo>
                <a:lnTo>
                  <a:pt x="3901" y="30378"/>
                </a:lnTo>
                <a:lnTo>
                  <a:pt x="0" y="49784"/>
                </a:lnTo>
                <a:lnTo>
                  <a:pt x="0" y="347472"/>
                </a:lnTo>
                <a:lnTo>
                  <a:pt x="3901" y="366803"/>
                </a:lnTo>
                <a:lnTo>
                  <a:pt x="14541" y="382587"/>
                </a:lnTo>
                <a:lnTo>
                  <a:pt x="30325" y="393227"/>
                </a:lnTo>
                <a:lnTo>
                  <a:pt x="49657" y="397128"/>
                </a:lnTo>
                <a:lnTo>
                  <a:pt x="248539" y="397128"/>
                </a:lnTo>
                <a:lnTo>
                  <a:pt x="267870" y="393227"/>
                </a:lnTo>
                <a:lnTo>
                  <a:pt x="283654" y="382587"/>
                </a:lnTo>
                <a:lnTo>
                  <a:pt x="294294" y="366803"/>
                </a:lnTo>
                <a:lnTo>
                  <a:pt x="298196" y="347472"/>
                </a:lnTo>
                <a:lnTo>
                  <a:pt x="298196" y="49784"/>
                </a:lnTo>
                <a:lnTo>
                  <a:pt x="294294" y="30378"/>
                </a:lnTo>
                <a:lnTo>
                  <a:pt x="283654" y="14557"/>
                </a:lnTo>
                <a:lnTo>
                  <a:pt x="267870" y="3903"/>
                </a:lnTo>
                <a:lnTo>
                  <a:pt x="24853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10" name="object 10"/>
          <p:cNvSpPr txBox="1"/>
          <p:nvPr/>
        </p:nvSpPr>
        <p:spPr>
          <a:xfrm>
            <a:off x="10924945" y="697229"/>
            <a:ext cx="184404" cy="199285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33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09600" y="92354"/>
            <a:ext cx="10972800" cy="6765798"/>
            <a:chOff x="0" y="76961"/>
            <a:chExt cx="9144000" cy="5638165"/>
          </a:xfrm>
        </p:grpSpPr>
        <p:sp>
          <p:nvSpPr>
            <p:cNvPr id="12" name="object 12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239141" y="0"/>
                  </a:moveTo>
                  <a:lnTo>
                    <a:pt x="190944" y="4863"/>
                  </a:lnTo>
                  <a:lnTo>
                    <a:pt x="146053" y="18811"/>
                  </a:lnTo>
                  <a:lnTo>
                    <a:pt x="105432" y="40880"/>
                  </a:lnTo>
                  <a:lnTo>
                    <a:pt x="70040" y="70103"/>
                  </a:lnTo>
                  <a:lnTo>
                    <a:pt x="40839" y="105519"/>
                  </a:lnTo>
                  <a:lnTo>
                    <a:pt x="18792" y="146161"/>
                  </a:lnTo>
                  <a:lnTo>
                    <a:pt x="4858" y="191065"/>
                  </a:lnTo>
                  <a:lnTo>
                    <a:pt x="0" y="239267"/>
                  </a:lnTo>
                  <a:lnTo>
                    <a:pt x="4858" y="287470"/>
                  </a:lnTo>
                  <a:lnTo>
                    <a:pt x="18792" y="332374"/>
                  </a:lnTo>
                  <a:lnTo>
                    <a:pt x="40839" y="373016"/>
                  </a:lnTo>
                  <a:lnTo>
                    <a:pt x="70040" y="408432"/>
                  </a:lnTo>
                  <a:lnTo>
                    <a:pt x="105432" y="437655"/>
                  </a:lnTo>
                  <a:lnTo>
                    <a:pt x="146053" y="459724"/>
                  </a:lnTo>
                  <a:lnTo>
                    <a:pt x="190944" y="473672"/>
                  </a:lnTo>
                  <a:lnTo>
                    <a:pt x="239141" y="478536"/>
                  </a:lnTo>
                  <a:lnTo>
                    <a:pt x="287379" y="473672"/>
                  </a:lnTo>
                  <a:lnTo>
                    <a:pt x="332301" y="459724"/>
                  </a:lnTo>
                  <a:lnTo>
                    <a:pt x="372945" y="437655"/>
                  </a:lnTo>
                  <a:lnTo>
                    <a:pt x="408352" y="408432"/>
                  </a:lnTo>
                  <a:lnTo>
                    <a:pt x="437562" y="373016"/>
                  </a:lnTo>
                  <a:lnTo>
                    <a:pt x="459614" y="332374"/>
                  </a:lnTo>
                  <a:lnTo>
                    <a:pt x="473550" y="287470"/>
                  </a:lnTo>
                  <a:lnTo>
                    <a:pt x="478408" y="239267"/>
                  </a:lnTo>
                  <a:lnTo>
                    <a:pt x="473550" y="191065"/>
                  </a:lnTo>
                  <a:lnTo>
                    <a:pt x="459614" y="146161"/>
                  </a:lnTo>
                  <a:lnTo>
                    <a:pt x="437562" y="105519"/>
                  </a:lnTo>
                  <a:lnTo>
                    <a:pt x="408352" y="70103"/>
                  </a:lnTo>
                  <a:lnTo>
                    <a:pt x="372945" y="40880"/>
                  </a:lnTo>
                  <a:lnTo>
                    <a:pt x="332301" y="18811"/>
                  </a:lnTo>
                  <a:lnTo>
                    <a:pt x="287379" y="4863"/>
                  </a:lnTo>
                  <a:lnTo>
                    <a:pt x="239141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13" name="object 13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0" y="239267"/>
                  </a:moveTo>
                  <a:lnTo>
                    <a:pt x="4858" y="191065"/>
                  </a:lnTo>
                  <a:lnTo>
                    <a:pt x="18792" y="146161"/>
                  </a:lnTo>
                  <a:lnTo>
                    <a:pt x="40839" y="105519"/>
                  </a:lnTo>
                  <a:lnTo>
                    <a:pt x="70040" y="70103"/>
                  </a:lnTo>
                  <a:lnTo>
                    <a:pt x="105432" y="40880"/>
                  </a:lnTo>
                  <a:lnTo>
                    <a:pt x="146053" y="18811"/>
                  </a:lnTo>
                  <a:lnTo>
                    <a:pt x="190944" y="4863"/>
                  </a:lnTo>
                  <a:lnTo>
                    <a:pt x="239141" y="0"/>
                  </a:lnTo>
                  <a:lnTo>
                    <a:pt x="287379" y="4863"/>
                  </a:lnTo>
                  <a:lnTo>
                    <a:pt x="332301" y="18811"/>
                  </a:lnTo>
                  <a:lnTo>
                    <a:pt x="372945" y="40880"/>
                  </a:lnTo>
                  <a:lnTo>
                    <a:pt x="408352" y="70103"/>
                  </a:lnTo>
                  <a:lnTo>
                    <a:pt x="437562" y="105519"/>
                  </a:lnTo>
                  <a:lnTo>
                    <a:pt x="459614" y="146161"/>
                  </a:lnTo>
                  <a:lnTo>
                    <a:pt x="473550" y="191065"/>
                  </a:lnTo>
                  <a:lnTo>
                    <a:pt x="478408" y="239267"/>
                  </a:lnTo>
                  <a:lnTo>
                    <a:pt x="473550" y="287470"/>
                  </a:lnTo>
                  <a:lnTo>
                    <a:pt x="459614" y="332374"/>
                  </a:lnTo>
                  <a:lnTo>
                    <a:pt x="437562" y="373016"/>
                  </a:lnTo>
                  <a:lnTo>
                    <a:pt x="408352" y="408432"/>
                  </a:lnTo>
                  <a:lnTo>
                    <a:pt x="372945" y="437655"/>
                  </a:lnTo>
                  <a:lnTo>
                    <a:pt x="332301" y="459724"/>
                  </a:lnTo>
                  <a:lnTo>
                    <a:pt x="287379" y="473672"/>
                  </a:lnTo>
                  <a:lnTo>
                    <a:pt x="239141" y="478536"/>
                  </a:lnTo>
                  <a:lnTo>
                    <a:pt x="190944" y="473672"/>
                  </a:lnTo>
                  <a:lnTo>
                    <a:pt x="146053" y="459724"/>
                  </a:lnTo>
                  <a:lnTo>
                    <a:pt x="105432" y="437655"/>
                  </a:lnTo>
                  <a:lnTo>
                    <a:pt x="70040" y="408432"/>
                  </a:lnTo>
                  <a:lnTo>
                    <a:pt x="40839" y="373016"/>
                  </a:lnTo>
                  <a:lnTo>
                    <a:pt x="18792" y="332374"/>
                  </a:lnTo>
                  <a:lnTo>
                    <a:pt x="4858" y="287470"/>
                  </a:lnTo>
                  <a:lnTo>
                    <a:pt x="0" y="239267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67534" y="214070"/>
              <a:ext cx="224050" cy="192048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0" y="5445912"/>
              <a:ext cx="9144000" cy="269240"/>
            </a:xfrm>
            <a:custGeom>
              <a:avLst/>
              <a:gdLst/>
              <a:ahLst/>
              <a:cxnLst/>
              <a:rect l="l" t="t" r="r" b="b"/>
              <a:pathLst>
                <a:path w="9144000" h="269239">
                  <a:moveTo>
                    <a:pt x="9144000" y="0"/>
                  </a:moveTo>
                  <a:lnTo>
                    <a:pt x="0" y="0"/>
                  </a:lnTo>
                  <a:lnTo>
                    <a:pt x="0" y="269087"/>
                  </a:lnTo>
                  <a:lnTo>
                    <a:pt x="9144000" y="269087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A61D18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body" idx="1"/>
          </p:nvPr>
        </p:nvSpPr>
        <p:spPr>
          <a:xfrm>
            <a:off x="609600" y="0"/>
            <a:ext cx="0" cy="3063402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120"/>
              </a:spcBef>
            </a:pPr>
            <a:r>
              <a:rPr spc="-24" dirty="0"/>
              <a:t>Aceitação</a:t>
            </a:r>
            <a:r>
              <a:rPr spc="-72" dirty="0"/>
              <a:t> </a:t>
            </a:r>
            <a:r>
              <a:rPr dirty="0"/>
              <a:t>do</a:t>
            </a:r>
            <a:r>
              <a:rPr spc="-36" dirty="0"/>
              <a:t> </a:t>
            </a:r>
            <a:r>
              <a:rPr spc="-24" dirty="0"/>
              <a:t>Termo</a:t>
            </a:r>
          </a:p>
          <a:p>
            <a:pPr marL="15240" marR="6096" indent="139446">
              <a:lnSpc>
                <a:spcPct val="100000"/>
              </a:lnSpc>
              <a:spcBef>
                <a:spcPts val="2628"/>
              </a:spcBef>
              <a:buClr>
                <a:srgbClr val="C00000"/>
              </a:buClr>
              <a:buFont typeface="Calibri Light"/>
              <a:buChar char="•"/>
              <a:tabLst>
                <a:tab pos="154686" algn="l"/>
              </a:tabLst>
            </a:pPr>
            <a:r>
              <a:rPr sz="1560" dirty="0">
                <a:solidFill>
                  <a:srgbClr val="000000"/>
                </a:solidFill>
                <a:latin typeface="Corbel"/>
                <a:cs typeface="Corbel"/>
              </a:rPr>
              <a:t>Pronto!</a:t>
            </a:r>
            <a:r>
              <a:rPr sz="1560" spc="-78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sz="1560" dirty="0">
                <a:solidFill>
                  <a:srgbClr val="000000"/>
                </a:solidFill>
                <a:latin typeface="Corbel"/>
                <a:cs typeface="Corbel"/>
              </a:rPr>
              <a:t>Finalizamos</a:t>
            </a:r>
            <a:r>
              <a:rPr sz="1560" spc="-30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sz="1560" dirty="0">
                <a:solidFill>
                  <a:srgbClr val="000000"/>
                </a:solidFill>
                <a:latin typeface="Corbel"/>
                <a:cs typeface="Corbel"/>
              </a:rPr>
              <a:t>todas</a:t>
            </a:r>
            <a:r>
              <a:rPr sz="1560" spc="-48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sz="1560" dirty="0">
                <a:solidFill>
                  <a:srgbClr val="000000"/>
                </a:solidFill>
                <a:latin typeface="Corbel"/>
                <a:cs typeface="Corbel"/>
              </a:rPr>
              <a:t>as</a:t>
            </a:r>
            <a:r>
              <a:rPr sz="1560" spc="-36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sz="1560" dirty="0">
                <a:solidFill>
                  <a:srgbClr val="000000"/>
                </a:solidFill>
                <a:latin typeface="Corbel"/>
                <a:cs typeface="Corbel"/>
              </a:rPr>
              <a:t>etapas</a:t>
            </a:r>
            <a:r>
              <a:rPr sz="1560" spc="-42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sz="1560" dirty="0">
                <a:solidFill>
                  <a:srgbClr val="000000"/>
                </a:solidFill>
                <a:latin typeface="Corbel"/>
                <a:cs typeface="Corbel"/>
              </a:rPr>
              <a:t>do</a:t>
            </a:r>
            <a:r>
              <a:rPr sz="1560" spc="-18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sz="1560" b="1" spc="-12" dirty="0">
                <a:solidFill>
                  <a:srgbClr val="000000"/>
                </a:solidFill>
                <a:latin typeface="Corbel"/>
                <a:cs typeface="Corbel"/>
              </a:rPr>
              <a:t>Aceite </a:t>
            </a:r>
            <a:r>
              <a:rPr sz="1560" b="1" dirty="0">
                <a:solidFill>
                  <a:srgbClr val="000000"/>
                </a:solidFill>
                <a:latin typeface="Corbel"/>
                <a:cs typeface="Corbel"/>
              </a:rPr>
              <a:t>Eletrônico</a:t>
            </a:r>
            <a:r>
              <a:rPr sz="1560" b="1" spc="-24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sz="1560" b="1" spc="-12" dirty="0">
                <a:solidFill>
                  <a:srgbClr val="000000"/>
                </a:solidFill>
                <a:latin typeface="Corbel"/>
                <a:cs typeface="Corbel"/>
              </a:rPr>
              <a:t>Residencial </a:t>
            </a:r>
            <a:r>
              <a:rPr sz="1560" dirty="0">
                <a:solidFill>
                  <a:srgbClr val="000000"/>
                </a:solidFill>
                <a:latin typeface="Corbel"/>
                <a:cs typeface="Corbel"/>
              </a:rPr>
              <a:t>e</a:t>
            </a:r>
            <a:r>
              <a:rPr sz="1560" spc="-18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sz="1560" dirty="0">
                <a:solidFill>
                  <a:srgbClr val="000000"/>
                </a:solidFill>
                <a:latin typeface="Corbel"/>
                <a:cs typeface="Corbel"/>
              </a:rPr>
              <a:t>o</a:t>
            </a:r>
            <a:r>
              <a:rPr sz="1560" spc="-36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sz="1560" dirty="0">
                <a:solidFill>
                  <a:srgbClr val="000000"/>
                </a:solidFill>
                <a:latin typeface="Corbel"/>
                <a:cs typeface="Corbel"/>
              </a:rPr>
              <a:t>cliente</a:t>
            </a:r>
            <a:r>
              <a:rPr sz="1560" spc="-6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sz="1560" dirty="0">
                <a:solidFill>
                  <a:srgbClr val="000000"/>
                </a:solidFill>
                <a:latin typeface="Corbel"/>
                <a:cs typeface="Corbel"/>
              </a:rPr>
              <a:t>receberá</a:t>
            </a:r>
            <a:r>
              <a:rPr sz="1560" spc="18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sz="1560" dirty="0">
                <a:solidFill>
                  <a:srgbClr val="000000"/>
                </a:solidFill>
                <a:latin typeface="Corbel"/>
                <a:cs typeface="Corbel"/>
              </a:rPr>
              <a:t>o</a:t>
            </a:r>
            <a:r>
              <a:rPr sz="1560" spc="-36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sz="1560" spc="-12" dirty="0">
                <a:solidFill>
                  <a:srgbClr val="000000"/>
                </a:solidFill>
                <a:latin typeface="Corbel"/>
                <a:cs typeface="Corbel"/>
              </a:rPr>
              <a:t>contrato assinado</a:t>
            </a:r>
            <a:r>
              <a:rPr sz="1560" spc="6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sz="1560" dirty="0">
                <a:solidFill>
                  <a:srgbClr val="000000"/>
                </a:solidFill>
                <a:latin typeface="Corbel"/>
                <a:cs typeface="Corbel"/>
              </a:rPr>
              <a:t>via</a:t>
            </a:r>
            <a:r>
              <a:rPr sz="1560" spc="6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sz="1560" spc="-12" dirty="0">
                <a:solidFill>
                  <a:srgbClr val="000000"/>
                </a:solidFill>
                <a:latin typeface="Corbel"/>
                <a:cs typeface="Corbel"/>
              </a:rPr>
              <a:t>e-</a:t>
            </a:r>
            <a:r>
              <a:rPr sz="1560" spc="-24" dirty="0">
                <a:solidFill>
                  <a:srgbClr val="000000"/>
                </a:solidFill>
                <a:latin typeface="Corbel"/>
                <a:cs typeface="Corbel"/>
              </a:rPr>
              <a:t>mail!</a:t>
            </a:r>
            <a:endParaRPr sz="1560">
              <a:latin typeface="Corbel"/>
              <a:cs typeface="Corbe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xfrm>
            <a:off x="609600" y="1"/>
            <a:ext cx="0" cy="8664680"/>
          </a:xfrm>
          <a:prstGeom prst="rect">
            <a:avLst/>
          </a:prstGeom>
        </p:spPr>
        <p:txBody>
          <a:bodyPr vert="horz" wrap="square" lIns="0" tIns="22098" rIns="0" bIns="0" rtlCol="0">
            <a:spAutoFit/>
          </a:bodyPr>
          <a:lstStyle/>
          <a:p>
            <a:pPr marL="15240">
              <a:spcBef>
                <a:spcPts val="174"/>
              </a:spcBef>
            </a:pPr>
            <a:r>
              <a:rPr b="0" spc="-48" dirty="0">
                <a:latin typeface="Lucida Sans Unicode"/>
                <a:cs typeface="Lucida Sans Unicode"/>
              </a:rPr>
              <a:t>ACEITE</a:t>
            </a:r>
            <a:r>
              <a:rPr b="0" spc="-66" dirty="0">
                <a:latin typeface="Lucida Sans Unicode"/>
                <a:cs typeface="Lucida Sans Unicode"/>
              </a:rPr>
              <a:t> </a:t>
            </a:r>
            <a:r>
              <a:rPr b="0" spc="-54" dirty="0">
                <a:latin typeface="Lucida Sans Unicode"/>
                <a:cs typeface="Lucida Sans Unicode"/>
              </a:rPr>
              <a:t>ELETRÔNICO</a:t>
            </a:r>
            <a:r>
              <a:rPr b="0" spc="-60" dirty="0">
                <a:latin typeface="Lucida Sans Unicode"/>
                <a:cs typeface="Lucida Sans Unicode"/>
              </a:rPr>
              <a:t> </a:t>
            </a:r>
            <a:r>
              <a:rPr b="0" dirty="0">
                <a:latin typeface="Lucida Sans Unicode"/>
                <a:cs typeface="Lucida Sans Unicode"/>
              </a:rPr>
              <a:t>|</a:t>
            </a:r>
            <a:r>
              <a:rPr b="0" spc="282" dirty="0">
                <a:latin typeface="Lucida Sans Unicode"/>
                <a:cs typeface="Lucida Sans Unicode"/>
              </a:rPr>
              <a:t> </a:t>
            </a:r>
            <a:r>
              <a:rPr spc="-30" dirty="0">
                <a:latin typeface="Arial"/>
                <a:cs typeface="Arial"/>
              </a:rPr>
              <a:t>MANUAL </a:t>
            </a:r>
            <a:r>
              <a:rPr spc="-48" dirty="0">
                <a:latin typeface="Arial"/>
                <a:cs typeface="Arial"/>
              </a:rPr>
              <a:t>PARA</a:t>
            </a:r>
            <a:r>
              <a:rPr spc="-30" dirty="0">
                <a:latin typeface="Arial"/>
                <a:cs typeface="Arial"/>
              </a:rPr>
              <a:t> </a:t>
            </a:r>
            <a:r>
              <a:rPr spc="-36" dirty="0">
                <a:latin typeface="Arial"/>
                <a:cs typeface="Arial"/>
              </a:rPr>
              <a:t>CADASTRAR </a:t>
            </a:r>
            <a:r>
              <a:rPr spc="-24" dirty="0">
                <a:latin typeface="Arial"/>
                <a:cs typeface="Arial"/>
              </a:rPr>
              <a:t>VENDA</a:t>
            </a:r>
            <a:r>
              <a:rPr spc="-36" dirty="0">
                <a:latin typeface="Arial"/>
                <a:cs typeface="Arial"/>
              </a:rPr>
              <a:t> RESIDENCIAL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6633820" y="4569500"/>
            <a:ext cx="3431286" cy="791755"/>
          </a:xfrm>
          <a:prstGeom prst="rect">
            <a:avLst/>
          </a:prstGeom>
        </p:spPr>
        <p:txBody>
          <a:bodyPr vert="horz" wrap="square" lIns="0" tIns="16002" rIns="0" bIns="0" rtlCol="0">
            <a:spAutoFit/>
          </a:bodyPr>
          <a:lstStyle/>
          <a:p>
            <a:pPr marL="15240" marR="6096">
              <a:spcBef>
                <a:spcPts val="126"/>
              </a:spcBef>
            </a:pPr>
            <a:r>
              <a:rPr sz="1680" spc="-24" dirty="0">
                <a:solidFill>
                  <a:srgbClr val="FFFFFF"/>
                </a:solidFill>
                <a:latin typeface="Calibri Light"/>
                <a:cs typeface="Calibri Light"/>
              </a:rPr>
              <a:t>Lembre-</a:t>
            </a:r>
            <a:r>
              <a:rPr sz="1680" dirty="0">
                <a:solidFill>
                  <a:srgbClr val="FFFFFF"/>
                </a:solidFill>
                <a:latin typeface="Calibri Light"/>
                <a:cs typeface="Calibri Light"/>
              </a:rPr>
              <a:t>se</a:t>
            </a:r>
            <a:r>
              <a:rPr sz="1680" spc="-66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680" dirty="0">
                <a:solidFill>
                  <a:srgbClr val="FFFFFF"/>
                </a:solidFill>
                <a:latin typeface="Calibri Light"/>
                <a:cs typeface="Calibri Light"/>
              </a:rPr>
              <a:t>de</a:t>
            </a:r>
            <a:r>
              <a:rPr sz="1680" spc="-12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680" dirty="0">
                <a:solidFill>
                  <a:srgbClr val="FFFFFF"/>
                </a:solidFill>
                <a:latin typeface="Calibri Light"/>
                <a:cs typeface="Calibri Light"/>
              </a:rPr>
              <a:t>que</a:t>
            </a:r>
            <a:r>
              <a:rPr sz="1680" spc="-3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680" dirty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sz="1680" spc="-24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680" dirty="0">
                <a:solidFill>
                  <a:srgbClr val="FFFFFF"/>
                </a:solidFill>
                <a:latin typeface="Calibri Light"/>
                <a:cs typeface="Calibri Light"/>
              </a:rPr>
              <a:t>aceite</a:t>
            </a:r>
            <a:r>
              <a:rPr sz="1680" spc="-18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680" spc="-24" dirty="0">
                <a:solidFill>
                  <a:srgbClr val="FFFFFF"/>
                </a:solidFill>
                <a:latin typeface="Calibri Light"/>
                <a:cs typeface="Calibri Light"/>
              </a:rPr>
              <a:t>será </a:t>
            </a:r>
            <a:r>
              <a:rPr sz="1680" spc="-12" dirty="0">
                <a:solidFill>
                  <a:srgbClr val="FFFFFF"/>
                </a:solidFill>
                <a:latin typeface="Calibri Light"/>
                <a:cs typeface="Calibri Light"/>
              </a:rPr>
              <a:t>imediatamente</a:t>
            </a:r>
            <a:r>
              <a:rPr sz="1680" spc="-3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680" spc="-12" dirty="0">
                <a:solidFill>
                  <a:srgbClr val="FFFFFF"/>
                </a:solidFill>
                <a:latin typeface="Calibri Light"/>
                <a:cs typeface="Calibri Light"/>
              </a:rPr>
              <a:t>refletido</a:t>
            </a:r>
            <a:r>
              <a:rPr sz="1680" spc="-3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680" dirty="0">
                <a:solidFill>
                  <a:srgbClr val="FFFFFF"/>
                </a:solidFill>
                <a:latin typeface="Calibri Light"/>
                <a:cs typeface="Calibri Light"/>
              </a:rPr>
              <a:t>no</a:t>
            </a:r>
            <a:r>
              <a:rPr sz="1680" spc="-6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680" spc="-12" dirty="0">
                <a:solidFill>
                  <a:srgbClr val="FFFFFF"/>
                </a:solidFill>
                <a:latin typeface="Calibri Light"/>
                <a:cs typeface="Calibri Light"/>
              </a:rPr>
              <a:t>NetSales, possibilitando </a:t>
            </a:r>
            <a:r>
              <a:rPr sz="1680" dirty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sz="1680" spc="54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680" spc="-12" dirty="0">
                <a:solidFill>
                  <a:srgbClr val="FFFFFF"/>
                </a:solidFill>
                <a:latin typeface="Calibri Light"/>
                <a:cs typeface="Calibri Light"/>
              </a:rPr>
              <a:t>continuidade</a:t>
            </a:r>
            <a:r>
              <a:rPr sz="1680" spc="-24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680" dirty="0">
                <a:solidFill>
                  <a:srgbClr val="FFFFFF"/>
                </a:solidFill>
                <a:latin typeface="Calibri Light"/>
                <a:cs typeface="Calibri Light"/>
              </a:rPr>
              <a:t>da</a:t>
            </a:r>
            <a:r>
              <a:rPr sz="1680" spc="36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680" spc="-12" dirty="0">
                <a:solidFill>
                  <a:srgbClr val="FFFFFF"/>
                </a:solidFill>
                <a:latin typeface="Calibri Light"/>
                <a:cs typeface="Calibri Light"/>
              </a:rPr>
              <a:t>venda!</a:t>
            </a:r>
            <a:endParaRPr sz="168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9599" y="1"/>
            <a:ext cx="4929378" cy="883158"/>
          </a:xfrm>
          <a:custGeom>
            <a:avLst/>
            <a:gdLst/>
            <a:ahLst/>
            <a:cxnLst/>
            <a:rect l="l" t="t" r="r" b="b"/>
            <a:pathLst>
              <a:path w="4107815" h="735965">
                <a:moveTo>
                  <a:pt x="4107522" y="0"/>
                </a:moveTo>
                <a:lnTo>
                  <a:pt x="0" y="0"/>
                </a:lnTo>
                <a:lnTo>
                  <a:pt x="0" y="510794"/>
                </a:lnTo>
                <a:lnTo>
                  <a:pt x="4570" y="556119"/>
                </a:lnTo>
                <a:lnTo>
                  <a:pt x="17677" y="598336"/>
                </a:lnTo>
                <a:lnTo>
                  <a:pt x="38416" y="636541"/>
                </a:lnTo>
                <a:lnTo>
                  <a:pt x="65882" y="669829"/>
                </a:lnTo>
                <a:lnTo>
                  <a:pt x="99172" y="697295"/>
                </a:lnTo>
                <a:lnTo>
                  <a:pt x="137379" y="718034"/>
                </a:lnTo>
                <a:lnTo>
                  <a:pt x="179600" y="731140"/>
                </a:lnTo>
                <a:lnTo>
                  <a:pt x="224929" y="735711"/>
                </a:lnTo>
                <a:lnTo>
                  <a:pt x="3882605" y="735711"/>
                </a:lnTo>
                <a:lnTo>
                  <a:pt x="3927931" y="731140"/>
                </a:lnTo>
                <a:lnTo>
                  <a:pt x="3970148" y="718034"/>
                </a:lnTo>
                <a:lnTo>
                  <a:pt x="4008353" y="697295"/>
                </a:lnTo>
                <a:lnTo>
                  <a:pt x="4041641" y="669829"/>
                </a:lnTo>
                <a:lnTo>
                  <a:pt x="4069107" y="636541"/>
                </a:lnTo>
                <a:lnTo>
                  <a:pt x="4089846" y="598336"/>
                </a:lnTo>
                <a:lnTo>
                  <a:pt x="4102952" y="556119"/>
                </a:lnTo>
                <a:lnTo>
                  <a:pt x="4107522" y="510794"/>
                </a:lnTo>
                <a:lnTo>
                  <a:pt x="4107522" y="0"/>
                </a:lnTo>
                <a:close/>
              </a:path>
            </a:pathLst>
          </a:custGeom>
          <a:solidFill>
            <a:srgbClr val="A61D18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0" cy="533376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891540">
              <a:lnSpc>
                <a:spcPct val="100000"/>
              </a:lnSpc>
              <a:spcBef>
                <a:spcPts val="120"/>
              </a:spcBef>
            </a:pPr>
            <a:r>
              <a:rPr dirty="0"/>
              <a:t>ACEITE</a:t>
            </a:r>
            <a:r>
              <a:rPr spc="-72" dirty="0"/>
              <a:t> </a:t>
            </a:r>
            <a:r>
              <a:rPr spc="-12" dirty="0"/>
              <a:t>ELETRÔNICO</a:t>
            </a:r>
          </a:p>
        </p:txBody>
      </p:sp>
      <p:sp>
        <p:nvSpPr>
          <p:cNvPr id="4" name="object 4"/>
          <p:cNvSpPr/>
          <p:nvPr/>
        </p:nvSpPr>
        <p:spPr>
          <a:xfrm>
            <a:off x="609600" y="6535094"/>
            <a:ext cx="10972800" cy="323088"/>
          </a:xfrm>
          <a:custGeom>
            <a:avLst/>
            <a:gdLst/>
            <a:ahLst/>
            <a:cxnLst/>
            <a:rect l="l" t="t" r="r" b="b"/>
            <a:pathLst>
              <a:path w="9144000" h="269239">
                <a:moveTo>
                  <a:pt x="9144000" y="0"/>
                </a:moveTo>
                <a:lnTo>
                  <a:pt x="0" y="0"/>
                </a:lnTo>
                <a:lnTo>
                  <a:pt x="0" y="269087"/>
                </a:lnTo>
                <a:lnTo>
                  <a:pt x="9144000" y="269087"/>
                </a:lnTo>
                <a:lnTo>
                  <a:pt x="9144000" y="0"/>
                </a:lnTo>
                <a:close/>
              </a:path>
            </a:pathLst>
          </a:custGeom>
          <a:solidFill>
            <a:srgbClr val="A61D18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5" name="object 5"/>
          <p:cNvSpPr txBox="1"/>
          <p:nvPr/>
        </p:nvSpPr>
        <p:spPr>
          <a:xfrm>
            <a:off x="978408" y="1319022"/>
            <a:ext cx="8916161" cy="254685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45542" indent="-130302">
              <a:spcBef>
                <a:spcPts val="114"/>
              </a:spcBef>
              <a:buClr>
                <a:srgbClr val="C00000"/>
              </a:buClr>
              <a:buFont typeface="Calibri Light"/>
              <a:buChar char="•"/>
              <a:tabLst>
                <a:tab pos="145542" algn="l"/>
              </a:tabLst>
            </a:pPr>
            <a:r>
              <a:rPr sz="1560" dirty="0">
                <a:latin typeface="Corbel"/>
                <a:cs typeface="Corbel"/>
              </a:rPr>
              <a:t>Após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a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confirmação</a:t>
            </a:r>
            <a:r>
              <a:rPr sz="1560" dirty="0">
                <a:latin typeface="Corbel"/>
                <a:cs typeface="Corbel"/>
              </a:rPr>
              <a:t> do</a:t>
            </a:r>
            <a:r>
              <a:rPr sz="1560" spc="-12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Aceite</a:t>
            </a:r>
            <a:r>
              <a:rPr sz="1560" b="1" spc="-36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Eletrônico</a:t>
            </a:r>
            <a:r>
              <a:rPr sz="1560" dirty="0">
                <a:latin typeface="Corbel"/>
                <a:cs typeface="Corbel"/>
              </a:rPr>
              <a:t>,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você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deverá atualizar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a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página</a:t>
            </a:r>
            <a:r>
              <a:rPr sz="1560" spc="-1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e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clicar</a:t>
            </a:r>
            <a:r>
              <a:rPr sz="1560" spc="-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no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botão</a:t>
            </a:r>
            <a:r>
              <a:rPr sz="1560" spc="-48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“</a:t>
            </a:r>
            <a:r>
              <a:rPr sz="1560" b="1" spc="-12" dirty="0">
                <a:latin typeface="Corbel"/>
                <a:cs typeface="Corbel"/>
              </a:rPr>
              <a:t>Agendamento</a:t>
            </a:r>
            <a:r>
              <a:rPr sz="1560" spc="-12" dirty="0">
                <a:latin typeface="Corbel"/>
                <a:cs typeface="Corbel"/>
              </a:rPr>
              <a:t>”.</a:t>
            </a:r>
            <a:endParaRPr sz="1560">
              <a:latin typeface="Corbel"/>
              <a:cs typeface="Corbe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562344" y="1760617"/>
            <a:ext cx="9032748" cy="4533138"/>
            <a:chOff x="793953" y="1467180"/>
            <a:chExt cx="7527290" cy="3777615"/>
          </a:xfrm>
        </p:grpSpPr>
        <p:pic>
          <p:nvPicPr>
            <p:cNvPr id="7" name="object 7" descr="Interface gráfica do usuário, Texto, Aplicativo  Descrição gerada automaticamente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3953" y="1467180"/>
              <a:ext cx="7527035" cy="377723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591425" y="4914671"/>
              <a:ext cx="615315" cy="133985"/>
            </a:xfrm>
            <a:custGeom>
              <a:avLst/>
              <a:gdLst/>
              <a:ahLst/>
              <a:cxnLst/>
              <a:rect l="l" t="t" r="r" b="b"/>
              <a:pathLst>
                <a:path w="615315" h="133985">
                  <a:moveTo>
                    <a:pt x="0" y="15862"/>
                  </a:moveTo>
                  <a:lnTo>
                    <a:pt x="0" y="7099"/>
                  </a:lnTo>
                  <a:lnTo>
                    <a:pt x="7111" y="0"/>
                  </a:lnTo>
                  <a:lnTo>
                    <a:pt x="15875" y="0"/>
                  </a:lnTo>
                  <a:lnTo>
                    <a:pt x="599440" y="0"/>
                  </a:lnTo>
                  <a:lnTo>
                    <a:pt x="608202" y="0"/>
                  </a:lnTo>
                  <a:lnTo>
                    <a:pt x="615315" y="7099"/>
                  </a:lnTo>
                  <a:lnTo>
                    <a:pt x="615315" y="15862"/>
                  </a:lnTo>
                  <a:lnTo>
                    <a:pt x="615315" y="117716"/>
                  </a:lnTo>
                  <a:lnTo>
                    <a:pt x="615315" y="126479"/>
                  </a:lnTo>
                  <a:lnTo>
                    <a:pt x="608202" y="133578"/>
                  </a:lnTo>
                  <a:lnTo>
                    <a:pt x="599440" y="133578"/>
                  </a:lnTo>
                  <a:lnTo>
                    <a:pt x="15875" y="133578"/>
                  </a:lnTo>
                  <a:lnTo>
                    <a:pt x="7111" y="133578"/>
                  </a:lnTo>
                  <a:lnTo>
                    <a:pt x="0" y="126479"/>
                  </a:lnTo>
                  <a:lnTo>
                    <a:pt x="0" y="117716"/>
                  </a:lnTo>
                  <a:lnTo>
                    <a:pt x="0" y="15862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94651" y="4794224"/>
              <a:ext cx="193548" cy="193586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9671455" y="5764133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08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834267" y="502768"/>
            <a:ext cx="358140" cy="477012"/>
          </a:xfrm>
          <a:custGeom>
            <a:avLst/>
            <a:gdLst/>
            <a:ahLst/>
            <a:cxnLst/>
            <a:rect l="l" t="t" r="r" b="b"/>
            <a:pathLst>
              <a:path w="298450" h="397509">
                <a:moveTo>
                  <a:pt x="248539" y="0"/>
                </a:moveTo>
                <a:lnTo>
                  <a:pt x="49657" y="0"/>
                </a:lnTo>
                <a:lnTo>
                  <a:pt x="30325" y="3903"/>
                </a:lnTo>
                <a:lnTo>
                  <a:pt x="14541" y="14557"/>
                </a:lnTo>
                <a:lnTo>
                  <a:pt x="3901" y="30378"/>
                </a:lnTo>
                <a:lnTo>
                  <a:pt x="0" y="49784"/>
                </a:lnTo>
                <a:lnTo>
                  <a:pt x="0" y="347472"/>
                </a:lnTo>
                <a:lnTo>
                  <a:pt x="3901" y="366803"/>
                </a:lnTo>
                <a:lnTo>
                  <a:pt x="14541" y="382587"/>
                </a:lnTo>
                <a:lnTo>
                  <a:pt x="30325" y="393227"/>
                </a:lnTo>
                <a:lnTo>
                  <a:pt x="49657" y="397128"/>
                </a:lnTo>
                <a:lnTo>
                  <a:pt x="248539" y="397128"/>
                </a:lnTo>
                <a:lnTo>
                  <a:pt x="267870" y="393227"/>
                </a:lnTo>
                <a:lnTo>
                  <a:pt x="283654" y="382587"/>
                </a:lnTo>
                <a:lnTo>
                  <a:pt x="294294" y="366803"/>
                </a:lnTo>
                <a:lnTo>
                  <a:pt x="298196" y="347472"/>
                </a:lnTo>
                <a:lnTo>
                  <a:pt x="298196" y="49784"/>
                </a:lnTo>
                <a:lnTo>
                  <a:pt x="294294" y="30378"/>
                </a:lnTo>
                <a:lnTo>
                  <a:pt x="283654" y="14557"/>
                </a:lnTo>
                <a:lnTo>
                  <a:pt x="267870" y="3903"/>
                </a:lnTo>
                <a:lnTo>
                  <a:pt x="24853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12" name="object 12"/>
          <p:cNvSpPr txBox="1"/>
          <p:nvPr/>
        </p:nvSpPr>
        <p:spPr>
          <a:xfrm>
            <a:off x="10924945" y="697229"/>
            <a:ext cx="184404" cy="199285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34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0717682" y="92353"/>
            <a:ext cx="589788" cy="589788"/>
            <a:chOff x="8423402" y="76961"/>
            <a:chExt cx="491490" cy="491490"/>
          </a:xfrm>
        </p:grpSpPr>
        <p:sp>
          <p:nvSpPr>
            <p:cNvPr id="14" name="object 14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239141" y="0"/>
                  </a:moveTo>
                  <a:lnTo>
                    <a:pt x="190944" y="4863"/>
                  </a:lnTo>
                  <a:lnTo>
                    <a:pt x="146053" y="18811"/>
                  </a:lnTo>
                  <a:lnTo>
                    <a:pt x="105432" y="40880"/>
                  </a:lnTo>
                  <a:lnTo>
                    <a:pt x="70040" y="70103"/>
                  </a:lnTo>
                  <a:lnTo>
                    <a:pt x="40839" y="105519"/>
                  </a:lnTo>
                  <a:lnTo>
                    <a:pt x="18792" y="146161"/>
                  </a:lnTo>
                  <a:lnTo>
                    <a:pt x="4858" y="191065"/>
                  </a:lnTo>
                  <a:lnTo>
                    <a:pt x="0" y="239267"/>
                  </a:lnTo>
                  <a:lnTo>
                    <a:pt x="4858" y="287470"/>
                  </a:lnTo>
                  <a:lnTo>
                    <a:pt x="18792" y="332374"/>
                  </a:lnTo>
                  <a:lnTo>
                    <a:pt x="40839" y="373016"/>
                  </a:lnTo>
                  <a:lnTo>
                    <a:pt x="70040" y="408432"/>
                  </a:lnTo>
                  <a:lnTo>
                    <a:pt x="105432" y="437655"/>
                  </a:lnTo>
                  <a:lnTo>
                    <a:pt x="146053" y="459724"/>
                  </a:lnTo>
                  <a:lnTo>
                    <a:pt x="190944" y="473672"/>
                  </a:lnTo>
                  <a:lnTo>
                    <a:pt x="239141" y="478536"/>
                  </a:lnTo>
                  <a:lnTo>
                    <a:pt x="287379" y="473672"/>
                  </a:lnTo>
                  <a:lnTo>
                    <a:pt x="332301" y="459724"/>
                  </a:lnTo>
                  <a:lnTo>
                    <a:pt x="372945" y="437655"/>
                  </a:lnTo>
                  <a:lnTo>
                    <a:pt x="408352" y="408432"/>
                  </a:lnTo>
                  <a:lnTo>
                    <a:pt x="437562" y="373016"/>
                  </a:lnTo>
                  <a:lnTo>
                    <a:pt x="459614" y="332374"/>
                  </a:lnTo>
                  <a:lnTo>
                    <a:pt x="473550" y="287470"/>
                  </a:lnTo>
                  <a:lnTo>
                    <a:pt x="478408" y="239267"/>
                  </a:lnTo>
                  <a:lnTo>
                    <a:pt x="473550" y="191065"/>
                  </a:lnTo>
                  <a:lnTo>
                    <a:pt x="459614" y="146161"/>
                  </a:lnTo>
                  <a:lnTo>
                    <a:pt x="437562" y="105519"/>
                  </a:lnTo>
                  <a:lnTo>
                    <a:pt x="408352" y="70103"/>
                  </a:lnTo>
                  <a:lnTo>
                    <a:pt x="372945" y="40880"/>
                  </a:lnTo>
                  <a:lnTo>
                    <a:pt x="332301" y="18811"/>
                  </a:lnTo>
                  <a:lnTo>
                    <a:pt x="287379" y="4863"/>
                  </a:lnTo>
                  <a:lnTo>
                    <a:pt x="239141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15" name="object 15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0" y="239267"/>
                  </a:moveTo>
                  <a:lnTo>
                    <a:pt x="4858" y="191065"/>
                  </a:lnTo>
                  <a:lnTo>
                    <a:pt x="18792" y="146161"/>
                  </a:lnTo>
                  <a:lnTo>
                    <a:pt x="40839" y="105519"/>
                  </a:lnTo>
                  <a:lnTo>
                    <a:pt x="70040" y="70103"/>
                  </a:lnTo>
                  <a:lnTo>
                    <a:pt x="105432" y="40880"/>
                  </a:lnTo>
                  <a:lnTo>
                    <a:pt x="146053" y="18811"/>
                  </a:lnTo>
                  <a:lnTo>
                    <a:pt x="190944" y="4863"/>
                  </a:lnTo>
                  <a:lnTo>
                    <a:pt x="239141" y="0"/>
                  </a:lnTo>
                  <a:lnTo>
                    <a:pt x="287379" y="4863"/>
                  </a:lnTo>
                  <a:lnTo>
                    <a:pt x="332301" y="18811"/>
                  </a:lnTo>
                  <a:lnTo>
                    <a:pt x="372945" y="40880"/>
                  </a:lnTo>
                  <a:lnTo>
                    <a:pt x="408352" y="70103"/>
                  </a:lnTo>
                  <a:lnTo>
                    <a:pt x="437562" y="105519"/>
                  </a:lnTo>
                  <a:lnTo>
                    <a:pt x="459614" y="146161"/>
                  </a:lnTo>
                  <a:lnTo>
                    <a:pt x="473550" y="191065"/>
                  </a:lnTo>
                  <a:lnTo>
                    <a:pt x="478408" y="239267"/>
                  </a:lnTo>
                  <a:lnTo>
                    <a:pt x="473550" y="287470"/>
                  </a:lnTo>
                  <a:lnTo>
                    <a:pt x="459614" y="332374"/>
                  </a:lnTo>
                  <a:lnTo>
                    <a:pt x="437562" y="373016"/>
                  </a:lnTo>
                  <a:lnTo>
                    <a:pt x="408352" y="408432"/>
                  </a:lnTo>
                  <a:lnTo>
                    <a:pt x="372945" y="437655"/>
                  </a:lnTo>
                  <a:lnTo>
                    <a:pt x="332301" y="459724"/>
                  </a:lnTo>
                  <a:lnTo>
                    <a:pt x="287379" y="473672"/>
                  </a:lnTo>
                  <a:lnTo>
                    <a:pt x="239141" y="478536"/>
                  </a:lnTo>
                  <a:lnTo>
                    <a:pt x="190944" y="473672"/>
                  </a:lnTo>
                  <a:lnTo>
                    <a:pt x="146053" y="459724"/>
                  </a:lnTo>
                  <a:lnTo>
                    <a:pt x="105432" y="437655"/>
                  </a:lnTo>
                  <a:lnTo>
                    <a:pt x="70040" y="408432"/>
                  </a:lnTo>
                  <a:lnTo>
                    <a:pt x="40839" y="373016"/>
                  </a:lnTo>
                  <a:lnTo>
                    <a:pt x="18792" y="332374"/>
                  </a:lnTo>
                  <a:lnTo>
                    <a:pt x="4858" y="287470"/>
                  </a:lnTo>
                  <a:lnTo>
                    <a:pt x="0" y="239267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67534" y="214070"/>
              <a:ext cx="224050" cy="192048"/>
            </a:xfrm>
            <a:prstGeom prst="rect">
              <a:avLst/>
            </a:prstGeom>
          </p:spPr>
        </p:pic>
      </p:grp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xfrm>
            <a:off x="609600" y="1"/>
            <a:ext cx="0" cy="8664680"/>
          </a:xfrm>
          <a:prstGeom prst="rect">
            <a:avLst/>
          </a:prstGeom>
        </p:spPr>
        <p:txBody>
          <a:bodyPr vert="horz" wrap="square" lIns="0" tIns="22098" rIns="0" bIns="0" rtlCol="0">
            <a:spAutoFit/>
          </a:bodyPr>
          <a:lstStyle/>
          <a:p>
            <a:pPr marL="15240">
              <a:spcBef>
                <a:spcPts val="174"/>
              </a:spcBef>
            </a:pPr>
            <a:r>
              <a:rPr b="0" spc="-48" dirty="0">
                <a:latin typeface="Lucida Sans Unicode"/>
                <a:cs typeface="Lucida Sans Unicode"/>
              </a:rPr>
              <a:t>ACEITE</a:t>
            </a:r>
            <a:r>
              <a:rPr b="0" spc="-66" dirty="0">
                <a:latin typeface="Lucida Sans Unicode"/>
                <a:cs typeface="Lucida Sans Unicode"/>
              </a:rPr>
              <a:t> </a:t>
            </a:r>
            <a:r>
              <a:rPr b="0" spc="-54" dirty="0">
                <a:latin typeface="Lucida Sans Unicode"/>
                <a:cs typeface="Lucida Sans Unicode"/>
              </a:rPr>
              <a:t>ELETRÔNICO</a:t>
            </a:r>
            <a:r>
              <a:rPr b="0" spc="-60" dirty="0">
                <a:latin typeface="Lucida Sans Unicode"/>
                <a:cs typeface="Lucida Sans Unicode"/>
              </a:rPr>
              <a:t> </a:t>
            </a:r>
            <a:r>
              <a:rPr b="0" dirty="0">
                <a:latin typeface="Lucida Sans Unicode"/>
                <a:cs typeface="Lucida Sans Unicode"/>
              </a:rPr>
              <a:t>|</a:t>
            </a:r>
            <a:r>
              <a:rPr b="0" spc="282" dirty="0">
                <a:latin typeface="Lucida Sans Unicode"/>
                <a:cs typeface="Lucida Sans Unicode"/>
              </a:rPr>
              <a:t> </a:t>
            </a:r>
            <a:r>
              <a:rPr spc="-30" dirty="0">
                <a:latin typeface="Arial"/>
                <a:cs typeface="Arial"/>
              </a:rPr>
              <a:t>MANUAL </a:t>
            </a:r>
            <a:r>
              <a:rPr spc="-48" dirty="0">
                <a:latin typeface="Arial"/>
                <a:cs typeface="Arial"/>
              </a:rPr>
              <a:t>PARA</a:t>
            </a:r>
            <a:r>
              <a:rPr spc="-30" dirty="0">
                <a:latin typeface="Arial"/>
                <a:cs typeface="Arial"/>
              </a:rPr>
              <a:t> </a:t>
            </a:r>
            <a:r>
              <a:rPr spc="-36" dirty="0">
                <a:latin typeface="Arial"/>
                <a:cs typeface="Arial"/>
              </a:rPr>
              <a:t>CADASTRAR </a:t>
            </a:r>
            <a:r>
              <a:rPr spc="-24" dirty="0">
                <a:latin typeface="Arial"/>
                <a:cs typeface="Arial"/>
              </a:rPr>
              <a:t>VENDA</a:t>
            </a:r>
            <a:r>
              <a:rPr spc="-36" dirty="0">
                <a:latin typeface="Arial"/>
                <a:cs typeface="Arial"/>
              </a:rPr>
              <a:t> RESIDENCIAL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E120625-A0AC-67BE-E537-6C83E146BF4A}"/>
              </a:ext>
            </a:extLst>
          </p:cNvPr>
          <p:cNvSpPr/>
          <p:nvPr/>
        </p:nvSpPr>
        <p:spPr>
          <a:xfrm>
            <a:off x="2405204" y="1863160"/>
            <a:ext cx="7381592" cy="2906163"/>
          </a:xfrm>
          <a:prstGeom prst="rect">
            <a:avLst/>
          </a:prstGeom>
          <a:solidFill>
            <a:srgbClr val="F9EBDC">
              <a:alpha val="1494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pc="300" dirty="0">
                <a:solidFill>
                  <a:schemeClr val="bg1"/>
                </a:solidFill>
                <a:latin typeface="AMX" pitchFamily="2" charset="77"/>
              </a:rPr>
              <a:t>COMO ACESSAR?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66791E4-4C8D-0C47-E260-42FF2D8E8ED6}"/>
              </a:ext>
            </a:extLst>
          </p:cNvPr>
          <p:cNvGrpSpPr/>
          <p:nvPr/>
        </p:nvGrpSpPr>
        <p:grpSpPr>
          <a:xfrm>
            <a:off x="2402130" y="1831882"/>
            <a:ext cx="7384666" cy="2968718"/>
            <a:chOff x="2400593" y="1831882"/>
            <a:chExt cx="7384666" cy="2968718"/>
          </a:xfrm>
          <a:solidFill>
            <a:srgbClr val="B5680D"/>
          </a:solidFill>
        </p:grpSpPr>
        <p:sp>
          <p:nvSpPr>
            <p:cNvPr id="5" name="L-shape 4">
              <a:extLst>
                <a:ext uri="{FF2B5EF4-FFF2-40B4-BE49-F238E27FC236}">
                  <a16:creationId xmlns:a16="http://schemas.microsoft.com/office/drawing/2014/main" id="{19EA45E2-0933-33F3-403D-E618A882EE94}"/>
                </a:ext>
              </a:extLst>
            </p:cNvPr>
            <p:cNvSpPr/>
            <p:nvPr/>
          </p:nvSpPr>
          <p:spPr>
            <a:xfrm>
              <a:off x="2403667" y="4494329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L-shape 5">
              <a:extLst>
                <a:ext uri="{FF2B5EF4-FFF2-40B4-BE49-F238E27FC236}">
                  <a16:creationId xmlns:a16="http://schemas.microsoft.com/office/drawing/2014/main" id="{3A3668C5-EE6A-48E7-1453-811287CAD28D}"/>
                </a:ext>
              </a:extLst>
            </p:cNvPr>
            <p:cNvSpPr/>
            <p:nvPr/>
          </p:nvSpPr>
          <p:spPr>
            <a:xfrm rot="5400000">
              <a:off x="2402130" y="1830345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L-shape 6">
              <a:extLst>
                <a:ext uri="{FF2B5EF4-FFF2-40B4-BE49-F238E27FC236}">
                  <a16:creationId xmlns:a16="http://schemas.microsoft.com/office/drawing/2014/main" id="{DEF02AC0-629A-2F34-3A1B-392ECFF67F90}"/>
                </a:ext>
              </a:extLst>
            </p:cNvPr>
            <p:cNvSpPr/>
            <p:nvPr/>
          </p:nvSpPr>
          <p:spPr>
            <a:xfrm flipH="1">
              <a:off x="9480526" y="4494329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L-shape 7">
              <a:extLst>
                <a:ext uri="{FF2B5EF4-FFF2-40B4-BE49-F238E27FC236}">
                  <a16:creationId xmlns:a16="http://schemas.microsoft.com/office/drawing/2014/main" id="{21142271-A090-C9CB-B290-EC769A4E429C}"/>
                </a:ext>
              </a:extLst>
            </p:cNvPr>
            <p:cNvSpPr/>
            <p:nvPr/>
          </p:nvSpPr>
          <p:spPr>
            <a:xfrm rot="16200000" flipH="1">
              <a:off x="9480525" y="1830345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707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9599" y="1"/>
            <a:ext cx="5390388" cy="883158"/>
          </a:xfrm>
          <a:custGeom>
            <a:avLst/>
            <a:gdLst/>
            <a:ahLst/>
            <a:cxnLst/>
            <a:rect l="l" t="t" r="r" b="b"/>
            <a:pathLst>
              <a:path w="4491990" h="735965">
                <a:moveTo>
                  <a:pt x="4491697" y="0"/>
                </a:moveTo>
                <a:lnTo>
                  <a:pt x="0" y="0"/>
                </a:lnTo>
                <a:lnTo>
                  <a:pt x="0" y="510794"/>
                </a:lnTo>
                <a:lnTo>
                  <a:pt x="4570" y="556119"/>
                </a:lnTo>
                <a:lnTo>
                  <a:pt x="17677" y="598336"/>
                </a:lnTo>
                <a:lnTo>
                  <a:pt x="38416" y="636541"/>
                </a:lnTo>
                <a:lnTo>
                  <a:pt x="65882" y="669829"/>
                </a:lnTo>
                <a:lnTo>
                  <a:pt x="99172" y="697295"/>
                </a:lnTo>
                <a:lnTo>
                  <a:pt x="137379" y="718034"/>
                </a:lnTo>
                <a:lnTo>
                  <a:pt x="179600" y="731140"/>
                </a:lnTo>
                <a:lnTo>
                  <a:pt x="224929" y="735711"/>
                </a:lnTo>
                <a:lnTo>
                  <a:pt x="4266780" y="735711"/>
                </a:lnTo>
                <a:lnTo>
                  <a:pt x="4312106" y="731140"/>
                </a:lnTo>
                <a:lnTo>
                  <a:pt x="4354323" y="718034"/>
                </a:lnTo>
                <a:lnTo>
                  <a:pt x="4392528" y="697295"/>
                </a:lnTo>
                <a:lnTo>
                  <a:pt x="4425816" y="669829"/>
                </a:lnTo>
                <a:lnTo>
                  <a:pt x="4453282" y="636541"/>
                </a:lnTo>
                <a:lnTo>
                  <a:pt x="4474021" y="598336"/>
                </a:lnTo>
                <a:lnTo>
                  <a:pt x="4487127" y="556119"/>
                </a:lnTo>
                <a:lnTo>
                  <a:pt x="4491697" y="510794"/>
                </a:lnTo>
                <a:lnTo>
                  <a:pt x="4491697" y="0"/>
                </a:lnTo>
                <a:close/>
              </a:path>
            </a:pathLst>
          </a:custGeom>
          <a:solidFill>
            <a:srgbClr val="A61D18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609600" y="1"/>
            <a:ext cx="0" cy="932255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2860">
              <a:lnSpc>
                <a:spcPct val="100000"/>
              </a:lnSpc>
              <a:spcBef>
                <a:spcPts val="120"/>
              </a:spcBef>
            </a:pPr>
            <a:r>
              <a:rPr dirty="0"/>
              <a:t>ACEITE</a:t>
            </a:r>
            <a:r>
              <a:rPr spc="-90" dirty="0"/>
              <a:t> </a:t>
            </a:r>
            <a:r>
              <a:rPr dirty="0"/>
              <a:t>ELETRÔNICO</a:t>
            </a:r>
            <a:r>
              <a:rPr spc="-48" dirty="0"/>
              <a:t> </a:t>
            </a:r>
            <a:r>
              <a:rPr dirty="0"/>
              <a:t>–</a:t>
            </a:r>
            <a:r>
              <a:rPr spc="-108" dirty="0"/>
              <a:t> </a:t>
            </a:r>
            <a:r>
              <a:rPr spc="-12" dirty="0"/>
              <a:t>AGENDAMENTO</a:t>
            </a:r>
          </a:p>
        </p:txBody>
      </p:sp>
      <p:sp>
        <p:nvSpPr>
          <p:cNvPr id="4" name="object 4"/>
          <p:cNvSpPr/>
          <p:nvPr/>
        </p:nvSpPr>
        <p:spPr>
          <a:xfrm>
            <a:off x="609600" y="6535094"/>
            <a:ext cx="10972800" cy="323088"/>
          </a:xfrm>
          <a:custGeom>
            <a:avLst/>
            <a:gdLst/>
            <a:ahLst/>
            <a:cxnLst/>
            <a:rect l="l" t="t" r="r" b="b"/>
            <a:pathLst>
              <a:path w="9144000" h="269239">
                <a:moveTo>
                  <a:pt x="9144000" y="0"/>
                </a:moveTo>
                <a:lnTo>
                  <a:pt x="0" y="0"/>
                </a:lnTo>
                <a:lnTo>
                  <a:pt x="0" y="269087"/>
                </a:lnTo>
                <a:lnTo>
                  <a:pt x="9144000" y="269087"/>
                </a:lnTo>
                <a:lnTo>
                  <a:pt x="9144000" y="0"/>
                </a:lnTo>
                <a:close/>
              </a:path>
            </a:pathLst>
          </a:custGeom>
          <a:solidFill>
            <a:srgbClr val="A61D18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5" name="object 5"/>
          <p:cNvSpPr txBox="1"/>
          <p:nvPr/>
        </p:nvSpPr>
        <p:spPr>
          <a:xfrm>
            <a:off x="978409" y="1184087"/>
            <a:ext cx="9969246" cy="494751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4686" indent="-139446">
              <a:spcBef>
                <a:spcPts val="114"/>
              </a:spcBef>
              <a:buClr>
                <a:srgbClr val="C00000"/>
              </a:buClr>
              <a:buFont typeface="Calibri Light"/>
              <a:buChar char="•"/>
              <a:tabLst>
                <a:tab pos="154686" algn="l"/>
              </a:tabLst>
            </a:pPr>
            <a:r>
              <a:rPr sz="1560" dirty="0">
                <a:latin typeface="Corbel"/>
                <a:cs typeface="Corbel"/>
              </a:rPr>
              <a:t>Para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fazer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agendamento</a:t>
            </a:r>
            <a:r>
              <a:rPr sz="1560" spc="-1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da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instalação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do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produto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no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endereço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do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cliente,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você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precisa</a:t>
            </a:r>
            <a:r>
              <a:rPr sz="1560" spc="-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selecionar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uma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data,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de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acordo</a:t>
            </a:r>
            <a:endParaRPr sz="1560">
              <a:latin typeface="Corbel"/>
              <a:cs typeface="Corbel"/>
            </a:endParaRPr>
          </a:p>
          <a:p>
            <a:pPr marL="15240">
              <a:spcBef>
                <a:spcPts val="6"/>
              </a:spcBef>
            </a:pPr>
            <a:r>
              <a:rPr sz="1560" dirty="0">
                <a:latin typeface="Corbel"/>
                <a:cs typeface="Corbel"/>
              </a:rPr>
              <a:t>com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a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escolha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do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cliente.</a:t>
            </a:r>
            <a:r>
              <a:rPr sz="1560" spc="-6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Assim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que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selecionar</a:t>
            </a:r>
            <a:r>
              <a:rPr sz="1560" spc="-1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a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data,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basta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clicar no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botão</a:t>
            </a:r>
            <a:r>
              <a:rPr sz="1560" spc="-48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“</a:t>
            </a:r>
            <a:r>
              <a:rPr sz="1560" b="1" spc="-12" dirty="0">
                <a:latin typeface="Corbel"/>
                <a:cs typeface="Corbel"/>
              </a:rPr>
              <a:t>OK</a:t>
            </a:r>
            <a:r>
              <a:rPr sz="1560" spc="-12" dirty="0">
                <a:latin typeface="Corbel"/>
                <a:cs typeface="Corbel"/>
              </a:rPr>
              <a:t>”.</a:t>
            </a:r>
            <a:endParaRPr sz="1560">
              <a:latin typeface="Corbel"/>
              <a:cs typeface="Corbe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535704" y="1879046"/>
            <a:ext cx="9086088" cy="4472178"/>
            <a:chOff x="771753" y="1565871"/>
            <a:chExt cx="7571740" cy="3726815"/>
          </a:xfrm>
        </p:grpSpPr>
        <p:pic>
          <p:nvPicPr>
            <p:cNvPr id="7" name="object 7" descr="Interface gráfica do usuário, Aplicativo, Word  Descrição gerada automaticamente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1753" y="1565871"/>
              <a:ext cx="7571485" cy="372630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429124" y="3819270"/>
              <a:ext cx="431800" cy="162560"/>
            </a:xfrm>
            <a:custGeom>
              <a:avLst/>
              <a:gdLst/>
              <a:ahLst/>
              <a:cxnLst/>
              <a:rect l="l" t="t" r="r" b="b"/>
              <a:pathLst>
                <a:path w="431800" h="162560">
                  <a:moveTo>
                    <a:pt x="0" y="19303"/>
                  </a:moveTo>
                  <a:lnTo>
                    <a:pt x="1516" y="11787"/>
                  </a:lnTo>
                  <a:lnTo>
                    <a:pt x="5651" y="5651"/>
                  </a:lnTo>
                  <a:lnTo>
                    <a:pt x="11787" y="1516"/>
                  </a:lnTo>
                  <a:lnTo>
                    <a:pt x="19303" y="0"/>
                  </a:lnTo>
                  <a:lnTo>
                    <a:pt x="412241" y="0"/>
                  </a:lnTo>
                  <a:lnTo>
                    <a:pt x="419738" y="1516"/>
                  </a:lnTo>
                  <a:lnTo>
                    <a:pt x="425831" y="5651"/>
                  </a:lnTo>
                  <a:lnTo>
                    <a:pt x="429922" y="11787"/>
                  </a:lnTo>
                  <a:lnTo>
                    <a:pt x="431419" y="19303"/>
                  </a:lnTo>
                  <a:lnTo>
                    <a:pt x="431419" y="142874"/>
                  </a:lnTo>
                  <a:lnTo>
                    <a:pt x="429922" y="150391"/>
                  </a:lnTo>
                  <a:lnTo>
                    <a:pt x="425831" y="156527"/>
                  </a:lnTo>
                  <a:lnTo>
                    <a:pt x="419738" y="160662"/>
                  </a:lnTo>
                  <a:lnTo>
                    <a:pt x="412241" y="162178"/>
                  </a:lnTo>
                  <a:lnTo>
                    <a:pt x="19303" y="162178"/>
                  </a:lnTo>
                  <a:lnTo>
                    <a:pt x="11787" y="160662"/>
                  </a:lnTo>
                  <a:lnTo>
                    <a:pt x="5651" y="156527"/>
                  </a:lnTo>
                  <a:lnTo>
                    <a:pt x="1516" y="150391"/>
                  </a:lnTo>
                  <a:lnTo>
                    <a:pt x="0" y="142874"/>
                  </a:lnTo>
                  <a:lnTo>
                    <a:pt x="0" y="19303"/>
                  </a:lnTo>
                  <a:close/>
                </a:path>
              </a:pathLst>
            </a:custGeom>
            <a:ln w="12699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32351" y="3649725"/>
              <a:ext cx="193548" cy="19354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5875933" y="4390340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08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834267" y="502768"/>
            <a:ext cx="358140" cy="477012"/>
          </a:xfrm>
          <a:custGeom>
            <a:avLst/>
            <a:gdLst/>
            <a:ahLst/>
            <a:cxnLst/>
            <a:rect l="l" t="t" r="r" b="b"/>
            <a:pathLst>
              <a:path w="298450" h="397509">
                <a:moveTo>
                  <a:pt x="248539" y="0"/>
                </a:moveTo>
                <a:lnTo>
                  <a:pt x="49657" y="0"/>
                </a:lnTo>
                <a:lnTo>
                  <a:pt x="30325" y="3903"/>
                </a:lnTo>
                <a:lnTo>
                  <a:pt x="14541" y="14557"/>
                </a:lnTo>
                <a:lnTo>
                  <a:pt x="3901" y="30378"/>
                </a:lnTo>
                <a:lnTo>
                  <a:pt x="0" y="49784"/>
                </a:lnTo>
                <a:lnTo>
                  <a:pt x="0" y="347472"/>
                </a:lnTo>
                <a:lnTo>
                  <a:pt x="3901" y="366803"/>
                </a:lnTo>
                <a:lnTo>
                  <a:pt x="14541" y="382587"/>
                </a:lnTo>
                <a:lnTo>
                  <a:pt x="30325" y="393227"/>
                </a:lnTo>
                <a:lnTo>
                  <a:pt x="49657" y="397128"/>
                </a:lnTo>
                <a:lnTo>
                  <a:pt x="248539" y="397128"/>
                </a:lnTo>
                <a:lnTo>
                  <a:pt x="267870" y="393227"/>
                </a:lnTo>
                <a:lnTo>
                  <a:pt x="283654" y="382587"/>
                </a:lnTo>
                <a:lnTo>
                  <a:pt x="294294" y="366803"/>
                </a:lnTo>
                <a:lnTo>
                  <a:pt x="298196" y="347472"/>
                </a:lnTo>
                <a:lnTo>
                  <a:pt x="298196" y="49784"/>
                </a:lnTo>
                <a:lnTo>
                  <a:pt x="294294" y="30378"/>
                </a:lnTo>
                <a:lnTo>
                  <a:pt x="283654" y="14557"/>
                </a:lnTo>
                <a:lnTo>
                  <a:pt x="267870" y="3903"/>
                </a:lnTo>
                <a:lnTo>
                  <a:pt x="24853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12" name="object 12"/>
          <p:cNvSpPr txBox="1"/>
          <p:nvPr/>
        </p:nvSpPr>
        <p:spPr>
          <a:xfrm>
            <a:off x="10924945" y="697229"/>
            <a:ext cx="184404" cy="199285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35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0717682" y="92353"/>
            <a:ext cx="589788" cy="589788"/>
            <a:chOff x="8423402" y="76961"/>
            <a:chExt cx="491490" cy="491490"/>
          </a:xfrm>
        </p:grpSpPr>
        <p:sp>
          <p:nvSpPr>
            <p:cNvPr id="14" name="object 14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239141" y="0"/>
                  </a:moveTo>
                  <a:lnTo>
                    <a:pt x="190944" y="4863"/>
                  </a:lnTo>
                  <a:lnTo>
                    <a:pt x="146053" y="18811"/>
                  </a:lnTo>
                  <a:lnTo>
                    <a:pt x="105432" y="40880"/>
                  </a:lnTo>
                  <a:lnTo>
                    <a:pt x="70040" y="70103"/>
                  </a:lnTo>
                  <a:lnTo>
                    <a:pt x="40839" y="105519"/>
                  </a:lnTo>
                  <a:lnTo>
                    <a:pt x="18792" y="146161"/>
                  </a:lnTo>
                  <a:lnTo>
                    <a:pt x="4858" y="191065"/>
                  </a:lnTo>
                  <a:lnTo>
                    <a:pt x="0" y="239267"/>
                  </a:lnTo>
                  <a:lnTo>
                    <a:pt x="4858" y="287470"/>
                  </a:lnTo>
                  <a:lnTo>
                    <a:pt x="18792" y="332374"/>
                  </a:lnTo>
                  <a:lnTo>
                    <a:pt x="40839" y="373016"/>
                  </a:lnTo>
                  <a:lnTo>
                    <a:pt x="70040" y="408432"/>
                  </a:lnTo>
                  <a:lnTo>
                    <a:pt x="105432" y="437655"/>
                  </a:lnTo>
                  <a:lnTo>
                    <a:pt x="146053" y="459724"/>
                  </a:lnTo>
                  <a:lnTo>
                    <a:pt x="190944" y="473672"/>
                  </a:lnTo>
                  <a:lnTo>
                    <a:pt x="239141" y="478536"/>
                  </a:lnTo>
                  <a:lnTo>
                    <a:pt x="287379" y="473672"/>
                  </a:lnTo>
                  <a:lnTo>
                    <a:pt x="332301" y="459724"/>
                  </a:lnTo>
                  <a:lnTo>
                    <a:pt x="372945" y="437655"/>
                  </a:lnTo>
                  <a:lnTo>
                    <a:pt x="408352" y="408432"/>
                  </a:lnTo>
                  <a:lnTo>
                    <a:pt x="437562" y="373016"/>
                  </a:lnTo>
                  <a:lnTo>
                    <a:pt x="459614" y="332374"/>
                  </a:lnTo>
                  <a:lnTo>
                    <a:pt x="473550" y="287470"/>
                  </a:lnTo>
                  <a:lnTo>
                    <a:pt x="478408" y="239267"/>
                  </a:lnTo>
                  <a:lnTo>
                    <a:pt x="473550" y="191065"/>
                  </a:lnTo>
                  <a:lnTo>
                    <a:pt x="459614" y="146161"/>
                  </a:lnTo>
                  <a:lnTo>
                    <a:pt x="437562" y="105519"/>
                  </a:lnTo>
                  <a:lnTo>
                    <a:pt x="408352" y="70103"/>
                  </a:lnTo>
                  <a:lnTo>
                    <a:pt x="372945" y="40880"/>
                  </a:lnTo>
                  <a:lnTo>
                    <a:pt x="332301" y="18811"/>
                  </a:lnTo>
                  <a:lnTo>
                    <a:pt x="287379" y="4863"/>
                  </a:lnTo>
                  <a:lnTo>
                    <a:pt x="239141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15" name="object 15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0" y="239267"/>
                  </a:moveTo>
                  <a:lnTo>
                    <a:pt x="4858" y="191065"/>
                  </a:lnTo>
                  <a:lnTo>
                    <a:pt x="18792" y="146161"/>
                  </a:lnTo>
                  <a:lnTo>
                    <a:pt x="40839" y="105519"/>
                  </a:lnTo>
                  <a:lnTo>
                    <a:pt x="70040" y="70103"/>
                  </a:lnTo>
                  <a:lnTo>
                    <a:pt x="105432" y="40880"/>
                  </a:lnTo>
                  <a:lnTo>
                    <a:pt x="146053" y="18811"/>
                  </a:lnTo>
                  <a:lnTo>
                    <a:pt x="190944" y="4863"/>
                  </a:lnTo>
                  <a:lnTo>
                    <a:pt x="239141" y="0"/>
                  </a:lnTo>
                  <a:lnTo>
                    <a:pt x="287379" y="4863"/>
                  </a:lnTo>
                  <a:lnTo>
                    <a:pt x="332301" y="18811"/>
                  </a:lnTo>
                  <a:lnTo>
                    <a:pt x="372945" y="40880"/>
                  </a:lnTo>
                  <a:lnTo>
                    <a:pt x="408352" y="70103"/>
                  </a:lnTo>
                  <a:lnTo>
                    <a:pt x="437562" y="105519"/>
                  </a:lnTo>
                  <a:lnTo>
                    <a:pt x="459614" y="146161"/>
                  </a:lnTo>
                  <a:lnTo>
                    <a:pt x="473550" y="191065"/>
                  </a:lnTo>
                  <a:lnTo>
                    <a:pt x="478408" y="239267"/>
                  </a:lnTo>
                  <a:lnTo>
                    <a:pt x="473550" y="287470"/>
                  </a:lnTo>
                  <a:lnTo>
                    <a:pt x="459614" y="332374"/>
                  </a:lnTo>
                  <a:lnTo>
                    <a:pt x="437562" y="373016"/>
                  </a:lnTo>
                  <a:lnTo>
                    <a:pt x="408352" y="408432"/>
                  </a:lnTo>
                  <a:lnTo>
                    <a:pt x="372945" y="437655"/>
                  </a:lnTo>
                  <a:lnTo>
                    <a:pt x="332301" y="459724"/>
                  </a:lnTo>
                  <a:lnTo>
                    <a:pt x="287379" y="473672"/>
                  </a:lnTo>
                  <a:lnTo>
                    <a:pt x="239141" y="478536"/>
                  </a:lnTo>
                  <a:lnTo>
                    <a:pt x="190944" y="473672"/>
                  </a:lnTo>
                  <a:lnTo>
                    <a:pt x="146053" y="459724"/>
                  </a:lnTo>
                  <a:lnTo>
                    <a:pt x="105432" y="437655"/>
                  </a:lnTo>
                  <a:lnTo>
                    <a:pt x="70040" y="408432"/>
                  </a:lnTo>
                  <a:lnTo>
                    <a:pt x="40839" y="373016"/>
                  </a:lnTo>
                  <a:lnTo>
                    <a:pt x="18792" y="332374"/>
                  </a:lnTo>
                  <a:lnTo>
                    <a:pt x="4858" y="287470"/>
                  </a:lnTo>
                  <a:lnTo>
                    <a:pt x="0" y="239267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67534" y="214070"/>
              <a:ext cx="224050" cy="192048"/>
            </a:xfrm>
            <a:prstGeom prst="rect">
              <a:avLst/>
            </a:prstGeom>
          </p:spPr>
        </p:pic>
      </p:grp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xfrm>
            <a:off x="609600" y="1"/>
            <a:ext cx="0" cy="8664680"/>
          </a:xfrm>
          <a:prstGeom prst="rect">
            <a:avLst/>
          </a:prstGeom>
        </p:spPr>
        <p:txBody>
          <a:bodyPr vert="horz" wrap="square" lIns="0" tIns="22098" rIns="0" bIns="0" rtlCol="0">
            <a:spAutoFit/>
          </a:bodyPr>
          <a:lstStyle/>
          <a:p>
            <a:pPr marL="15240">
              <a:spcBef>
                <a:spcPts val="174"/>
              </a:spcBef>
            </a:pPr>
            <a:r>
              <a:rPr b="0" spc="-48" dirty="0">
                <a:latin typeface="Lucida Sans Unicode"/>
                <a:cs typeface="Lucida Sans Unicode"/>
              </a:rPr>
              <a:t>ACEITE</a:t>
            </a:r>
            <a:r>
              <a:rPr b="0" spc="-66" dirty="0">
                <a:latin typeface="Lucida Sans Unicode"/>
                <a:cs typeface="Lucida Sans Unicode"/>
              </a:rPr>
              <a:t> </a:t>
            </a:r>
            <a:r>
              <a:rPr b="0" spc="-54" dirty="0">
                <a:latin typeface="Lucida Sans Unicode"/>
                <a:cs typeface="Lucida Sans Unicode"/>
              </a:rPr>
              <a:t>ELETRÔNICO</a:t>
            </a:r>
            <a:r>
              <a:rPr b="0" spc="-60" dirty="0">
                <a:latin typeface="Lucida Sans Unicode"/>
                <a:cs typeface="Lucida Sans Unicode"/>
              </a:rPr>
              <a:t> </a:t>
            </a:r>
            <a:r>
              <a:rPr b="0" dirty="0">
                <a:latin typeface="Lucida Sans Unicode"/>
                <a:cs typeface="Lucida Sans Unicode"/>
              </a:rPr>
              <a:t>|</a:t>
            </a:r>
            <a:r>
              <a:rPr b="0" spc="282" dirty="0">
                <a:latin typeface="Lucida Sans Unicode"/>
                <a:cs typeface="Lucida Sans Unicode"/>
              </a:rPr>
              <a:t> </a:t>
            </a:r>
            <a:r>
              <a:rPr spc="-30" dirty="0">
                <a:latin typeface="Arial"/>
                <a:cs typeface="Arial"/>
              </a:rPr>
              <a:t>MANUAL </a:t>
            </a:r>
            <a:r>
              <a:rPr spc="-48" dirty="0">
                <a:latin typeface="Arial"/>
                <a:cs typeface="Arial"/>
              </a:rPr>
              <a:t>PARA</a:t>
            </a:r>
            <a:r>
              <a:rPr spc="-30" dirty="0">
                <a:latin typeface="Arial"/>
                <a:cs typeface="Arial"/>
              </a:rPr>
              <a:t> </a:t>
            </a:r>
            <a:r>
              <a:rPr spc="-36" dirty="0">
                <a:latin typeface="Arial"/>
                <a:cs typeface="Arial"/>
              </a:rPr>
              <a:t>CADASTRAR </a:t>
            </a:r>
            <a:r>
              <a:rPr spc="-24" dirty="0">
                <a:latin typeface="Arial"/>
                <a:cs typeface="Arial"/>
              </a:rPr>
              <a:t>VENDA</a:t>
            </a:r>
            <a:r>
              <a:rPr spc="-36" dirty="0">
                <a:latin typeface="Arial"/>
                <a:cs typeface="Arial"/>
              </a:rPr>
              <a:t> RESIDENCIAL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600" y="6535094"/>
            <a:ext cx="10972800" cy="323088"/>
          </a:xfrm>
          <a:custGeom>
            <a:avLst/>
            <a:gdLst/>
            <a:ahLst/>
            <a:cxnLst/>
            <a:rect l="l" t="t" r="r" b="b"/>
            <a:pathLst>
              <a:path w="9144000" h="269239">
                <a:moveTo>
                  <a:pt x="9144000" y="0"/>
                </a:moveTo>
                <a:lnTo>
                  <a:pt x="0" y="0"/>
                </a:lnTo>
                <a:lnTo>
                  <a:pt x="0" y="269087"/>
                </a:lnTo>
                <a:lnTo>
                  <a:pt x="9144000" y="269087"/>
                </a:lnTo>
                <a:lnTo>
                  <a:pt x="9144000" y="0"/>
                </a:lnTo>
                <a:close/>
              </a:path>
            </a:pathLst>
          </a:custGeom>
          <a:solidFill>
            <a:srgbClr val="A61D18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3" name="object 3"/>
          <p:cNvSpPr txBox="1"/>
          <p:nvPr/>
        </p:nvSpPr>
        <p:spPr>
          <a:xfrm>
            <a:off x="978408" y="1319022"/>
            <a:ext cx="4978145" cy="254685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47066" indent="-131826">
              <a:spcBef>
                <a:spcPts val="114"/>
              </a:spcBef>
              <a:buClr>
                <a:srgbClr val="C00000"/>
              </a:buClr>
              <a:buFont typeface="Calibri Light"/>
              <a:buChar char="•"/>
              <a:tabLst>
                <a:tab pos="147066" algn="l"/>
              </a:tabLst>
            </a:pPr>
            <a:r>
              <a:rPr sz="1560" dirty="0">
                <a:latin typeface="Corbel"/>
                <a:cs typeface="Corbel"/>
              </a:rPr>
              <a:t>Caso</a:t>
            </a:r>
            <a:r>
              <a:rPr sz="1560" spc="-6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a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venda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não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tenha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pendência, será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gerado</a:t>
            </a:r>
            <a:r>
              <a:rPr sz="1560" spc="-1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contrato.</a:t>
            </a:r>
            <a:endParaRPr sz="1560">
              <a:latin typeface="Corbel"/>
              <a:cs typeface="Corbel"/>
            </a:endParaRPr>
          </a:p>
        </p:txBody>
      </p:sp>
      <p:grpSp>
        <p:nvGrpSpPr>
          <p:cNvPr id="4" name="object 4" descr="Interface gráfica do usuário, Texto, Aplicativo, Email  Descrição gerada automaticamente"/>
          <p:cNvGrpSpPr/>
          <p:nvPr/>
        </p:nvGrpSpPr>
        <p:grpSpPr>
          <a:xfrm>
            <a:off x="1708418" y="1851629"/>
            <a:ext cx="8740901" cy="4415790"/>
            <a:chOff x="915682" y="1543024"/>
            <a:chExt cx="7284084" cy="3679825"/>
          </a:xfrm>
        </p:grpSpPr>
        <p:pic>
          <p:nvPicPr>
            <p:cNvPr id="5" name="object 5" descr="Interface gráfica do usuário, Texto, Aplicativo, Email  Descrição gerada automaticamente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5682" y="1543024"/>
              <a:ext cx="7283577" cy="367982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361944" y="2417444"/>
              <a:ext cx="2276475" cy="457834"/>
            </a:xfrm>
            <a:custGeom>
              <a:avLst/>
              <a:gdLst/>
              <a:ahLst/>
              <a:cxnLst/>
              <a:rect l="l" t="t" r="r" b="b"/>
              <a:pathLst>
                <a:path w="2276475" h="457835">
                  <a:moveTo>
                    <a:pt x="0" y="54355"/>
                  </a:moveTo>
                  <a:lnTo>
                    <a:pt x="4260" y="33164"/>
                  </a:lnTo>
                  <a:lnTo>
                    <a:pt x="15890" y="15890"/>
                  </a:lnTo>
                  <a:lnTo>
                    <a:pt x="33164" y="4260"/>
                  </a:lnTo>
                  <a:lnTo>
                    <a:pt x="54355" y="0"/>
                  </a:lnTo>
                  <a:lnTo>
                    <a:pt x="2222118" y="0"/>
                  </a:lnTo>
                  <a:lnTo>
                    <a:pt x="2243256" y="4260"/>
                  </a:lnTo>
                  <a:lnTo>
                    <a:pt x="2260536" y="15890"/>
                  </a:lnTo>
                  <a:lnTo>
                    <a:pt x="2272196" y="33164"/>
                  </a:lnTo>
                  <a:lnTo>
                    <a:pt x="2276475" y="54355"/>
                  </a:lnTo>
                  <a:lnTo>
                    <a:pt x="2276475" y="403097"/>
                  </a:lnTo>
                  <a:lnTo>
                    <a:pt x="2272196" y="424235"/>
                  </a:lnTo>
                  <a:lnTo>
                    <a:pt x="2260536" y="441515"/>
                  </a:lnTo>
                  <a:lnTo>
                    <a:pt x="2243256" y="453175"/>
                  </a:lnTo>
                  <a:lnTo>
                    <a:pt x="2222118" y="457453"/>
                  </a:lnTo>
                  <a:lnTo>
                    <a:pt x="54355" y="457453"/>
                  </a:lnTo>
                  <a:lnTo>
                    <a:pt x="33164" y="453175"/>
                  </a:lnTo>
                  <a:lnTo>
                    <a:pt x="15890" y="441515"/>
                  </a:lnTo>
                  <a:lnTo>
                    <a:pt x="4260" y="424235"/>
                  </a:lnTo>
                  <a:lnTo>
                    <a:pt x="0" y="403097"/>
                  </a:lnTo>
                  <a:lnTo>
                    <a:pt x="0" y="54355"/>
                  </a:lnTo>
                  <a:close/>
                </a:path>
              </a:pathLst>
            </a:custGeom>
            <a:ln w="12699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</p:grpSp>
      <p:sp>
        <p:nvSpPr>
          <p:cNvPr id="7" name="object 7"/>
          <p:cNvSpPr/>
          <p:nvPr/>
        </p:nvSpPr>
        <p:spPr>
          <a:xfrm>
            <a:off x="1149599" y="1"/>
            <a:ext cx="5390388" cy="883158"/>
          </a:xfrm>
          <a:custGeom>
            <a:avLst/>
            <a:gdLst/>
            <a:ahLst/>
            <a:cxnLst/>
            <a:rect l="l" t="t" r="r" b="b"/>
            <a:pathLst>
              <a:path w="4491990" h="735965">
                <a:moveTo>
                  <a:pt x="4491697" y="0"/>
                </a:moveTo>
                <a:lnTo>
                  <a:pt x="0" y="0"/>
                </a:lnTo>
                <a:lnTo>
                  <a:pt x="0" y="510794"/>
                </a:lnTo>
                <a:lnTo>
                  <a:pt x="4570" y="556119"/>
                </a:lnTo>
                <a:lnTo>
                  <a:pt x="17677" y="598336"/>
                </a:lnTo>
                <a:lnTo>
                  <a:pt x="38416" y="636541"/>
                </a:lnTo>
                <a:lnTo>
                  <a:pt x="65882" y="669829"/>
                </a:lnTo>
                <a:lnTo>
                  <a:pt x="99172" y="697295"/>
                </a:lnTo>
                <a:lnTo>
                  <a:pt x="137379" y="718034"/>
                </a:lnTo>
                <a:lnTo>
                  <a:pt x="179600" y="731140"/>
                </a:lnTo>
                <a:lnTo>
                  <a:pt x="224929" y="735711"/>
                </a:lnTo>
                <a:lnTo>
                  <a:pt x="4266780" y="735711"/>
                </a:lnTo>
                <a:lnTo>
                  <a:pt x="4312106" y="731140"/>
                </a:lnTo>
                <a:lnTo>
                  <a:pt x="4354323" y="718034"/>
                </a:lnTo>
                <a:lnTo>
                  <a:pt x="4392528" y="697295"/>
                </a:lnTo>
                <a:lnTo>
                  <a:pt x="4425816" y="669829"/>
                </a:lnTo>
                <a:lnTo>
                  <a:pt x="4453282" y="636541"/>
                </a:lnTo>
                <a:lnTo>
                  <a:pt x="4474021" y="598336"/>
                </a:lnTo>
                <a:lnTo>
                  <a:pt x="4487127" y="556119"/>
                </a:lnTo>
                <a:lnTo>
                  <a:pt x="4491697" y="510794"/>
                </a:lnTo>
                <a:lnTo>
                  <a:pt x="4491697" y="0"/>
                </a:lnTo>
                <a:close/>
              </a:path>
            </a:pathLst>
          </a:custGeom>
          <a:solidFill>
            <a:srgbClr val="A61D18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8" name="object 8"/>
          <p:cNvSpPr txBox="1"/>
          <p:nvPr/>
        </p:nvSpPr>
        <p:spPr>
          <a:xfrm>
            <a:off x="1486449" y="235002"/>
            <a:ext cx="4716018" cy="3477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2160" dirty="0">
                <a:solidFill>
                  <a:srgbClr val="FFFFFF"/>
                </a:solidFill>
                <a:latin typeface="Corbel"/>
                <a:cs typeface="Corbel"/>
              </a:rPr>
              <a:t>ACEITE</a:t>
            </a:r>
            <a:r>
              <a:rPr sz="2160" spc="-9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160" dirty="0">
                <a:solidFill>
                  <a:srgbClr val="FFFFFF"/>
                </a:solidFill>
                <a:latin typeface="Corbel"/>
                <a:cs typeface="Corbel"/>
              </a:rPr>
              <a:t>ELETRÔNICO</a:t>
            </a:r>
            <a:r>
              <a:rPr sz="2160" spc="-48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160" dirty="0">
                <a:solidFill>
                  <a:srgbClr val="FFFFFF"/>
                </a:solidFill>
                <a:latin typeface="Corbel"/>
                <a:cs typeface="Corbel"/>
              </a:rPr>
              <a:t>–</a:t>
            </a:r>
            <a:r>
              <a:rPr sz="2160" spc="-108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160" spc="-12" dirty="0">
                <a:solidFill>
                  <a:srgbClr val="FFFFFF"/>
                </a:solidFill>
                <a:latin typeface="Corbel"/>
                <a:cs typeface="Corbel"/>
              </a:rPr>
              <a:t>AGENDAMENTO</a:t>
            </a:r>
            <a:endParaRPr sz="2160">
              <a:latin typeface="Corbel"/>
              <a:cs typeface="Corbe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834267" y="502768"/>
            <a:ext cx="358140" cy="477012"/>
          </a:xfrm>
          <a:custGeom>
            <a:avLst/>
            <a:gdLst/>
            <a:ahLst/>
            <a:cxnLst/>
            <a:rect l="l" t="t" r="r" b="b"/>
            <a:pathLst>
              <a:path w="298450" h="397509">
                <a:moveTo>
                  <a:pt x="248539" y="0"/>
                </a:moveTo>
                <a:lnTo>
                  <a:pt x="49657" y="0"/>
                </a:lnTo>
                <a:lnTo>
                  <a:pt x="30325" y="3903"/>
                </a:lnTo>
                <a:lnTo>
                  <a:pt x="14541" y="14557"/>
                </a:lnTo>
                <a:lnTo>
                  <a:pt x="3901" y="30378"/>
                </a:lnTo>
                <a:lnTo>
                  <a:pt x="0" y="49784"/>
                </a:lnTo>
                <a:lnTo>
                  <a:pt x="0" y="347472"/>
                </a:lnTo>
                <a:lnTo>
                  <a:pt x="3901" y="366803"/>
                </a:lnTo>
                <a:lnTo>
                  <a:pt x="14541" y="382587"/>
                </a:lnTo>
                <a:lnTo>
                  <a:pt x="30325" y="393227"/>
                </a:lnTo>
                <a:lnTo>
                  <a:pt x="49657" y="397128"/>
                </a:lnTo>
                <a:lnTo>
                  <a:pt x="248539" y="397128"/>
                </a:lnTo>
                <a:lnTo>
                  <a:pt x="267870" y="393227"/>
                </a:lnTo>
                <a:lnTo>
                  <a:pt x="283654" y="382587"/>
                </a:lnTo>
                <a:lnTo>
                  <a:pt x="294294" y="366803"/>
                </a:lnTo>
                <a:lnTo>
                  <a:pt x="298196" y="347472"/>
                </a:lnTo>
                <a:lnTo>
                  <a:pt x="298196" y="49784"/>
                </a:lnTo>
                <a:lnTo>
                  <a:pt x="294294" y="30378"/>
                </a:lnTo>
                <a:lnTo>
                  <a:pt x="283654" y="14557"/>
                </a:lnTo>
                <a:lnTo>
                  <a:pt x="267870" y="3903"/>
                </a:lnTo>
                <a:lnTo>
                  <a:pt x="24853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10" name="object 10"/>
          <p:cNvSpPr txBox="1"/>
          <p:nvPr/>
        </p:nvSpPr>
        <p:spPr>
          <a:xfrm>
            <a:off x="10924945" y="697229"/>
            <a:ext cx="184404" cy="199285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36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0717682" y="92353"/>
            <a:ext cx="589788" cy="589788"/>
            <a:chOff x="8423402" y="76961"/>
            <a:chExt cx="491490" cy="491490"/>
          </a:xfrm>
        </p:grpSpPr>
        <p:sp>
          <p:nvSpPr>
            <p:cNvPr id="12" name="object 12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239141" y="0"/>
                  </a:moveTo>
                  <a:lnTo>
                    <a:pt x="190944" y="4863"/>
                  </a:lnTo>
                  <a:lnTo>
                    <a:pt x="146053" y="18811"/>
                  </a:lnTo>
                  <a:lnTo>
                    <a:pt x="105432" y="40880"/>
                  </a:lnTo>
                  <a:lnTo>
                    <a:pt x="70040" y="70103"/>
                  </a:lnTo>
                  <a:lnTo>
                    <a:pt x="40839" y="105519"/>
                  </a:lnTo>
                  <a:lnTo>
                    <a:pt x="18792" y="146161"/>
                  </a:lnTo>
                  <a:lnTo>
                    <a:pt x="4858" y="191065"/>
                  </a:lnTo>
                  <a:lnTo>
                    <a:pt x="0" y="239267"/>
                  </a:lnTo>
                  <a:lnTo>
                    <a:pt x="4858" y="287470"/>
                  </a:lnTo>
                  <a:lnTo>
                    <a:pt x="18792" y="332374"/>
                  </a:lnTo>
                  <a:lnTo>
                    <a:pt x="40839" y="373016"/>
                  </a:lnTo>
                  <a:lnTo>
                    <a:pt x="70040" y="408432"/>
                  </a:lnTo>
                  <a:lnTo>
                    <a:pt x="105432" y="437655"/>
                  </a:lnTo>
                  <a:lnTo>
                    <a:pt x="146053" y="459724"/>
                  </a:lnTo>
                  <a:lnTo>
                    <a:pt x="190944" y="473672"/>
                  </a:lnTo>
                  <a:lnTo>
                    <a:pt x="239141" y="478536"/>
                  </a:lnTo>
                  <a:lnTo>
                    <a:pt x="287379" y="473672"/>
                  </a:lnTo>
                  <a:lnTo>
                    <a:pt x="332301" y="459724"/>
                  </a:lnTo>
                  <a:lnTo>
                    <a:pt x="372945" y="437655"/>
                  </a:lnTo>
                  <a:lnTo>
                    <a:pt x="408352" y="408432"/>
                  </a:lnTo>
                  <a:lnTo>
                    <a:pt x="437562" y="373016"/>
                  </a:lnTo>
                  <a:lnTo>
                    <a:pt x="459614" y="332374"/>
                  </a:lnTo>
                  <a:lnTo>
                    <a:pt x="473550" y="287470"/>
                  </a:lnTo>
                  <a:lnTo>
                    <a:pt x="478408" y="239267"/>
                  </a:lnTo>
                  <a:lnTo>
                    <a:pt x="473550" y="191065"/>
                  </a:lnTo>
                  <a:lnTo>
                    <a:pt x="459614" y="146161"/>
                  </a:lnTo>
                  <a:lnTo>
                    <a:pt x="437562" y="105519"/>
                  </a:lnTo>
                  <a:lnTo>
                    <a:pt x="408352" y="70103"/>
                  </a:lnTo>
                  <a:lnTo>
                    <a:pt x="372945" y="40880"/>
                  </a:lnTo>
                  <a:lnTo>
                    <a:pt x="332301" y="18811"/>
                  </a:lnTo>
                  <a:lnTo>
                    <a:pt x="287379" y="4863"/>
                  </a:lnTo>
                  <a:lnTo>
                    <a:pt x="239141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13" name="object 13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0" y="239267"/>
                  </a:moveTo>
                  <a:lnTo>
                    <a:pt x="4858" y="191065"/>
                  </a:lnTo>
                  <a:lnTo>
                    <a:pt x="18792" y="146161"/>
                  </a:lnTo>
                  <a:lnTo>
                    <a:pt x="40839" y="105519"/>
                  </a:lnTo>
                  <a:lnTo>
                    <a:pt x="70040" y="70103"/>
                  </a:lnTo>
                  <a:lnTo>
                    <a:pt x="105432" y="40880"/>
                  </a:lnTo>
                  <a:lnTo>
                    <a:pt x="146053" y="18811"/>
                  </a:lnTo>
                  <a:lnTo>
                    <a:pt x="190944" y="4863"/>
                  </a:lnTo>
                  <a:lnTo>
                    <a:pt x="239141" y="0"/>
                  </a:lnTo>
                  <a:lnTo>
                    <a:pt x="287379" y="4863"/>
                  </a:lnTo>
                  <a:lnTo>
                    <a:pt x="332301" y="18811"/>
                  </a:lnTo>
                  <a:lnTo>
                    <a:pt x="372945" y="40880"/>
                  </a:lnTo>
                  <a:lnTo>
                    <a:pt x="408352" y="70103"/>
                  </a:lnTo>
                  <a:lnTo>
                    <a:pt x="437562" y="105519"/>
                  </a:lnTo>
                  <a:lnTo>
                    <a:pt x="459614" y="146161"/>
                  </a:lnTo>
                  <a:lnTo>
                    <a:pt x="473550" y="191065"/>
                  </a:lnTo>
                  <a:lnTo>
                    <a:pt x="478408" y="239267"/>
                  </a:lnTo>
                  <a:lnTo>
                    <a:pt x="473550" y="287470"/>
                  </a:lnTo>
                  <a:lnTo>
                    <a:pt x="459614" y="332374"/>
                  </a:lnTo>
                  <a:lnTo>
                    <a:pt x="437562" y="373016"/>
                  </a:lnTo>
                  <a:lnTo>
                    <a:pt x="408352" y="408432"/>
                  </a:lnTo>
                  <a:lnTo>
                    <a:pt x="372945" y="437655"/>
                  </a:lnTo>
                  <a:lnTo>
                    <a:pt x="332301" y="459724"/>
                  </a:lnTo>
                  <a:lnTo>
                    <a:pt x="287379" y="473672"/>
                  </a:lnTo>
                  <a:lnTo>
                    <a:pt x="239141" y="478536"/>
                  </a:lnTo>
                  <a:lnTo>
                    <a:pt x="190944" y="473672"/>
                  </a:lnTo>
                  <a:lnTo>
                    <a:pt x="146053" y="459724"/>
                  </a:lnTo>
                  <a:lnTo>
                    <a:pt x="105432" y="437655"/>
                  </a:lnTo>
                  <a:lnTo>
                    <a:pt x="70040" y="408432"/>
                  </a:lnTo>
                  <a:lnTo>
                    <a:pt x="40839" y="373016"/>
                  </a:lnTo>
                  <a:lnTo>
                    <a:pt x="18792" y="332374"/>
                  </a:lnTo>
                  <a:lnTo>
                    <a:pt x="4858" y="287470"/>
                  </a:lnTo>
                  <a:lnTo>
                    <a:pt x="0" y="239267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67534" y="214070"/>
              <a:ext cx="224050" cy="192048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xfrm>
            <a:off x="609600" y="1"/>
            <a:ext cx="0" cy="8664680"/>
          </a:xfrm>
          <a:prstGeom prst="rect">
            <a:avLst/>
          </a:prstGeom>
        </p:spPr>
        <p:txBody>
          <a:bodyPr vert="horz" wrap="square" lIns="0" tIns="22098" rIns="0" bIns="0" rtlCol="0">
            <a:spAutoFit/>
          </a:bodyPr>
          <a:lstStyle/>
          <a:p>
            <a:pPr marL="15240">
              <a:spcBef>
                <a:spcPts val="174"/>
              </a:spcBef>
            </a:pPr>
            <a:r>
              <a:rPr b="0" spc="-48" dirty="0">
                <a:latin typeface="Lucida Sans Unicode"/>
                <a:cs typeface="Lucida Sans Unicode"/>
              </a:rPr>
              <a:t>ACEITE</a:t>
            </a:r>
            <a:r>
              <a:rPr b="0" spc="-66" dirty="0">
                <a:latin typeface="Lucida Sans Unicode"/>
                <a:cs typeface="Lucida Sans Unicode"/>
              </a:rPr>
              <a:t> </a:t>
            </a:r>
            <a:r>
              <a:rPr b="0" spc="-54" dirty="0">
                <a:latin typeface="Lucida Sans Unicode"/>
                <a:cs typeface="Lucida Sans Unicode"/>
              </a:rPr>
              <a:t>ELETRÔNICO</a:t>
            </a:r>
            <a:r>
              <a:rPr b="0" spc="-60" dirty="0">
                <a:latin typeface="Lucida Sans Unicode"/>
                <a:cs typeface="Lucida Sans Unicode"/>
              </a:rPr>
              <a:t> </a:t>
            </a:r>
            <a:r>
              <a:rPr b="0" dirty="0">
                <a:latin typeface="Lucida Sans Unicode"/>
                <a:cs typeface="Lucida Sans Unicode"/>
              </a:rPr>
              <a:t>|</a:t>
            </a:r>
            <a:r>
              <a:rPr b="0" spc="282" dirty="0">
                <a:latin typeface="Lucida Sans Unicode"/>
                <a:cs typeface="Lucida Sans Unicode"/>
              </a:rPr>
              <a:t> </a:t>
            </a:r>
            <a:r>
              <a:rPr spc="-30" dirty="0">
                <a:latin typeface="Arial"/>
                <a:cs typeface="Arial"/>
              </a:rPr>
              <a:t>MANUAL </a:t>
            </a:r>
            <a:r>
              <a:rPr spc="-48" dirty="0">
                <a:latin typeface="Arial"/>
                <a:cs typeface="Arial"/>
              </a:rPr>
              <a:t>PARA</a:t>
            </a:r>
            <a:r>
              <a:rPr spc="-30" dirty="0">
                <a:latin typeface="Arial"/>
                <a:cs typeface="Arial"/>
              </a:rPr>
              <a:t> </a:t>
            </a:r>
            <a:r>
              <a:rPr spc="-36" dirty="0">
                <a:latin typeface="Arial"/>
                <a:cs typeface="Arial"/>
              </a:rPr>
              <a:t>CADASTRAR </a:t>
            </a:r>
            <a:r>
              <a:rPr spc="-24" dirty="0">
                <a:latin typeface="Arial"/>
                <a:cs typeface="Arial"/>
              </a:rPr>
              <a:t>VENDA</a:t>
            </a:r>
            <a:r>
              <a:rPr spc="-36" dirty="0">
                <a:latin typeface="Arial"/>
                <a:cs typeface="Arial"/>
              </a:rPr>
              <a:t> RESIDENCIAL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9600" y="1"/>
            <a:ext cx="10972800" cy="2022347"/>
            <a:chOff x="0" y="0"/>
            <a:chExt cx="9144000" cy="168528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343"/>
              <a:ext cx="9144000" cy="168056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49999" y="0"/>
              <a:ext cx="5104765" cy="735965"/>
            </a:xfrm>
            <a:custGeom>
              <a:avLst/>
              <a:gdLst/>
              <a:ahLst/>
              <a:cxnLst/>
              <a:rect l="l" t="t" r="r" b="b"/>
              <a:pathLst>
                <a:path w="5104765" h="735965">
                  <a:moveTo>
                    <a:pt x="5104472" y="0"/>
                  </a:moveTo>
                  <a:lnTo>
                    <a:pt x="0" y="0"/>
                  </a:lnTo>
                  <a:lnTo>
                    <a:pt x="0" y="510794"/>
                  </a:lnTo>
                  <a:lnTo>
                    <a:pt x="4569" y="556119"/>
                  </a:lnTo>
                  <a:lnTo>
                    <a:pt x="17675" y="598336"/>
                  </a:lnTo>
                  <a:lnTo>
                    <a:pt x="38412" y="636541"/>
                  </a:lnTo>
                  <a:lnTo>
                    <a:pt x="65878" y="669829"/>
                  </a:lnTo>
                  <a:lnTo>
                    <a:pt x="99166" y="697295"/>
                  </a:lnTo>
                  <a:lnTo>
                    <a:pt x="137374" y="718034"/>
                  </a:lnTo>
                  <a:lnTo>
                    <a:pt x="179596" y="731140"/>
                  </a:lnTo>
                  <a:lnTo>
                    <a:pt x="224929" y="735711"/>
                  </a:lnTo>
                  <a:lnTo>
                    <a:pt x="4879555" y="735711"/>
                  </a:lnTo>
                  <a:lnTo>
                    <a:pt x="4924881" y="731140"/>
                  </a:lnTo>
                  <a:lnTo>
                    <a:pt x="4967098" y="718034"/>
                  </a:lnTo>
                  <a:lnTo>
                    <a:pt x="5005303" y="697295"/>
                  </a:lnTo>
                  <a:lnTo>
                    <a:pt x="5038591" y="669829"/>
                  </a:lnTo>
                  <a:lnTo>
                    <a:pt x="5066057" y="636541"/>
                  </a:lnTo>
                  <a:lnTo>
                    <a:pt x="5086796" y="598336"/>
                  </a:lnTo>
                  <a:lnTo>
                    <a:pt x="5099902" y="556119"/>
                  </a:lnTo>
                  <a:lnTo>
                    <a:pt x="5104472" y="510794"/>
                  </a:lnTo>
                  <a:lnTo>
                    <a:pt x="5104472" y="0"/>
                  </a:lnTo>
                  <a:close/>
                </a:path>
              </a:pathLst>
            </a:custGeom>
            <a:solidFill>
              <a:srgbClr val="A61D18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</p:grp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609600" y="1"/>
            <a:ext cx="0" cy="1131694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8382">
              <a:lnSpc>
                <a:spcPct val="100000"/>
              </a:lnSpc>
              <a:spcBef>
                <a:spcPts val="120"/>
              </a:spcBef>
            </a:pPr>
            <a:r>
              <a:rPr dirty="0"/>
              <a:t>ACEITE</a:t>
            </a:r>
            <a:r>
              <a:rPr spc="-72" dirty="0"/>
              <a:t> </a:t>
            </a:r>
            <a:r>
              <a:rPr dirty="0"/>
              <a:t>ELETRÔNICO</a:t>
            </a:r>
            <a:r>
              <a:rPr spc="-48" dirty="0"/>
              <a:t> </a:t>
            </a:r>
            <a:r>
              <a:rPr dirty="0"/>
              <a:t>–</a:t>
            </a:r>
            <a:r>
              <a:rPr spc="-42" dirty="0"/>
              <a:t> </a:t>
            </a:r>
            <a:r>
              <a:rPr dirty="0"/>
              <a:t>REENVIO</a:t>
            </a:r>
            <a:r>
              <a:rPr spc="-66" dirty="0"/>
              <a:t> </a:t>
            </a:r>
            <a:r>
              <a:rPr spc="-12" dirty="0"/>
              <a:t>ELETRÔNICO</a:t>
            </a:r>
          </a:p>
        </p:txBody>
      </p:sp>
      <p:sp>
        <p:nvSpPr>
          <p:cNvPr id="6" name="object 6"/>
          <p:cNvSpPr/>
          <p:nvPr/>
        </p:nvSpPr>
        <p:spPr>
          <a:xfrm>
            <a:off x="609600" y="6535094"/>
            <a:ext cx="10972800" cy="323088"/>
          </a:xfrm>
          <a:custGeom>
            <a:avLst/>
            <a:gdLst/>
            <a:ahLst/>
            <a:cxnLst/>
            <a:rect l="l" t="t" r="r" b="b"/>
            <a:pathLst>
              <a:path w="9144000" h="269239">
                <a:moveTo>
                  <a:pt x="9144000" y="0"/>
                </a:moveTo>
                <a:lnTo>
                  <a:pt x="0" y="0"/>
                </a:lnTo>
                <a:lnTo>
                  <a:pt x="0" y="269087"/>
                </a:lnTo>
                <a:lnTo>
                  <a:pt x="9144000" y="269087"/>
                </a:lnTo>
                <a:lnTo>
                  <a:pt x="9144000" y="0"/>
                </a:lnTo>
                <a:close/>
              </a:path>
            </a:pathLst>
          </a:custGeom>
          <a:solidFill>
            <a:srgbClr val="A61D18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7" name="object 7"/>
          <p:cNvSpPr txBox="1"/>
          <p:nvPr/>
        </p:nvSpPr>
        <p:spPr>
          <a:xfrm>
            <a:off x="978409" y="1148180"/>
            <a:ext cx="10054590" cy="734817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 marR="6096" indent="139446" algn="just">
              <a:spcBef>
                <a:spcPts val="114"/>
              </a:spcBef>
              <a:buClr>
                <a:srgbClr val="C00000"/>
              </a:buClr>
              <a:buFont typeface="Calibri Light"/>
              <a:buChar char="•"/>
              <a:tabLst>
                <a:tab pos="154686" algn="l"/>
              </a:tabLst>
            </a:pPr>
            <a:r>
              <a:rPr sz="1560" b="1" dirty="0">
                <a:latin typeface="Corbel"/>
                <a:cs typeface="Corbel"/>
              </a:rPr>
              <a:t>Qual</a:t>
            </a:r>
            <a:r>
              <a:rPr sz="1560" b="1" spc="-42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o</a:t>
            </a:r>
            <a:r>
              <a:rPr sz="1560" b="1" spc="-42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caminho</a:t>
            </a:r>
            <a:r>
              <a:rPr sz="1560" b="1" spc="-18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para</a:t>
            </a:r>
            <a:r>
              <a:rPr sz="1560" b="1" spc="-30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realizar</a:t>
            </a:r>
            <a:r>
              <a:rPr sz="1560" b="1" spc="-54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a</a:t>
            </a:r>
            <a:r>
              <a:rPr sz="1560" b="1" spc="-42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busca?</a:t>
            </a:r>
            <a:r>
              <a:rPr sz="1560" b="1" spc="-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Para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reenviar</a:t>
            </a:r>
            <a:r>
              <a:rPr sz="1560" spc="-1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Aceite</a:t>
            </a:r>
            <a:r>
              <a:rPr sz="1560" b="1" spc="-48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Eletrônico</a:t>
            </a:r>
            <a:r>
              <a:rPr sz="1560" b="1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em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uma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proposta,</a:t>
            </a:r>
            <a:r>
              <a:rPr sz="1560" spc="-5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através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do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Meio</a:t>
            </a:r>
            <a:r>
              <a:rPr sz="1560" spc="-6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de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Envio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spc="-30" dirty="0">
                <a:latin typeface="Corbel"/>
                <a:cs typeface="Corbel"/>
              </a:rPr>
              <a:t>“E-</a:t>
            </a:r>
            <a:r>
              <a:rPr sz="1560" dirty="0">
                <a:latin typeface="Corbel"/>
                <a:cs typeface="Corbel"/>
              </a:rPr>
              <a:t>mail”,</a:t>
            </a:r>
            <a:r>
              <a:rPr sz="1560" spc="-4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primeiro</a:t>
            </a:r>
            <a:r>
              <a:rPr sz="1560" spc="-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você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deverá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clicar no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Número</a:t>
            </a:r>
            <a:r>
              <a:rPr sz="1560" b="1" spc="-36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da</a:t>
            </a:r>
            <a:r>
              <a:rPr sz="1560" b="1" spc="-30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Proposta</a:t>
            </a:r>
            <a:r>
              <a:rPr sz="1560" b="1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(proposta</a:t>
            </a:r>
            <a:r>
              <a:rPr sz="1560" spc="-4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criada</a:t>
            </a:r>
            <a:r>
              <a:rPr sz="1560" spc="-1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por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um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perfil</a:t>
            </a:r>
            <a:r>
              <a:rPr sz="1560" spc="-1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de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vendedor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e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spc="-24" dirty="0">
                <a:latin typeface="Corbel"/>
                <a:cs typeface="Corbel"/>
              </a:rPr>
              <a:t>"Aceite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Eletrônico“ </a:t>
            </a:r>
            <a:r>
              <a:rPr sz="1560" dirty="0">
                <a:latin typeface="Corbel"/>
                <a:cs typeface="Corbel"/>
              </a:rPr>
              <a:t>enviado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pelo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Meio</a:t>
            </a:r>
            <a:r>
              <a:rPr sz="1560" spc="-4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de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Envio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“E-</a:t>
            </a:r>
            <a:r>
              <a:rPr sz="1560" spc="-12" dirty="0">
                <a:latin typeface="Corbel"/>
                <a:cs typeface="Corbel"/>
              </a:rPr>
              <a:t>mail”).</a:t>
            </a:r>
            <a:endParaRPr sz="1560">
              <a:latin typeface="Corbel"/>
              <a:cs typeface="Corbe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773799" y="2125446"/>
            <a:ext cx="8609838" cy="4165092"/>
            <a:chOff x="970165" y="1771205"/>
            <a:chExt cx="7174865" cy="3470910"/>
          </a:xfrm>
        </p:grpSpPr>
        <p:pic>
          <p:nvPicPr>
            <p:cNvPr id="9" name="object 9" descr="Interface gráfica do usuário, Texto, Aplicativo, Email  Descrição gerada automaticamente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0165" y="1771205"/>
              <a:ext cx="7174610" cy="347071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400175" y="2814574"/>
              <a:ext cx="431800" cy="162560"/>
            </a:xfrm>
            <a:custGeom>
              <a:avLst/>
              <a:gdLst/>
              <a:ahLst/>
              <a:cxnLst/>
              <a:rect l="l" t="t" r="r" b="b"/>
              <a:pathLst>
                <a:path w="431800" h="162560">
                  <a:moveTo>
                    <a:pt x="0" y="19176"/>
                  </a:moveTo>
                  <a:lnTo>
                    <a:pt x="1516" y="11680"/>
                  </a:lnTo>
                  <a:lnTo>
                    <a:pt x="5651" y="5587"/>
                  </a:lnTo>
                  <a:lnTo>
                    <a:pt x="11787" y="1496"/>
                  </a:lnTo>
                  <a:lnTo>
                    <a:pt x="19303" y="0"/>
                  </a:lnTo>
                  <a:lnTo>
                    <a:pt x="412242" y="0"/>
                  </a:lnTo>
                  <a:lnTo>
                    <a:pt x="419738" y="1496"/>
                  </a:lnTo>
                  <a:lnTo>
                    <a:pt x="425831" y="5587"/>
                  </a:lnTo>
                  <a:lnTo>
                    <a:pt x="429922" y="11680"/>
                  </a:lnTo>
                  <a:lnTo>
                    <a:pt x="431419" y="19176"/>
                  </a:lnTo>
                  <a:lnTo>
                    <a:pt x="431419" y="142875"/>
                  </a:lnTo>
                  <a:lnTo>
                    <a:pt x="429922" y="150371"/>
                  </a:lnTo>
                  <a:lnTo>
                    <a:pt x="425831" y="156463"/>
                  </a:lnTo>
                  <a:lnTo>
                    <a:pt x="419738" y="160555"/>
                  </a:lnTo>
                  <a:lnTo>
                    <a:pt x="412242" y="162051"/>
                  </a:lnTo>
                  <a:lnTo>
                    <a:pt x="19303" y="162051"/>
                  </a:lnTo>
                  <a:lnTo>
                    <a:pt x="11787" y="160555"/>
                  </a:lnTo>
                  <a:lnTo>
                    <a:pt x="5651" y="156464"/>
                  </a:lnTo>
                  <a:lnTo>
                    <a:pt x="1516" y="150371"/>
                  </a:lnTo>
                  <a:lnTo>
                    <a:pt x="0" y="142875"/>
                  </a:lnTo>
                  <a:lnTo>
                    <a:pt x="0" y="19176"/>
                  </a:lnTo>
                  <a:close/>
                </a:path>
              </a:pathLst>
            </a:custGeom>
            <a:ln w="12699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34819" y="2862580"/>
              <a:ext cx="193675" cy="193675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758591" y="3445611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08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0834267" y="502768"/>
            <a:ext cx="358140" cy="477012"/>
          </a:xfrm>
          <a:custGeom>
            <a:avLst/>
            <a:gdLst/>
            <a:ahLst/>
            <a:cxnLst/>
            <a:rect l="l" t="t" r="r" b="b"/>
            <a:pathLst>
              <a:path w="298450" h="397509">
                <a:moveTo>
                  <a:pt x="248539" y="0"/>
                </a:moveTo>
                <a:lnTo>
                  <a:pt x="49657" y="0"/>
                </a:lnTo>
                <a:lnTo>
                  <a:pt x="30325" y="3903"/>
                </a:lnTo>
                <a:lnTo>
                  <a:pt x="14541" y="14557"/>
                </a:lnTo>
                <a:lnTo>
                  <a:pt x="3901" y="30378"/>
                </a:lnTo>
                <a:lnTo>
                  <a:pt x="0" y="49784"/>
                </a:lnTo>
                <a:lnTo>
                  <a:pt x="0" y="347472"/>
                </a:lnTo>
                <a:lnTo>
                  <a:pt x="3901" y="366803"/>
                </a:lnTo>
                <a:lnTo>
                  <a:pt x="14541" y="382587"/>
                </a:lnTo>
                <a:lnTo>
                  <a:pt x="30325" y="393227"/>
                </a:lnTo>
                <a:lnTo>
                  <a:pt x="49657" y="397128"/>
                </a:lnTo>
                <a:lnTo>
                  <a:pt x="248539" y="397128"/>
                </a:lnTo>
                <a:lnTo>
                  <a:pt x="267870" y="393227"/>
                </a:lnTo>
                <a:lnTo>
                  <a:pt x="283654" y="382587"/>
                </a:lnTo>
                <a:lnTo>
                  <a:pt x="294294" y="366803"/>
                </a:lnTo>
                <a:lnTo>
                  <a:pt x="298196" y="347472"/>
                </a:lnTo>
                <a:lnTo>
                  <a:pt x="298196" y="49784"/>
                </a:lnTo>
                <a:lnTo>
                  <a:pt x="294294" y="30378"/>
                </a:lnTo>
                <a:lnTo>
                  <a:pt x="283654" y="14557"/>
                </a:lnTo>
                <a:lnTo>
                  <a:pt x="267870" y="3903"/>
                </a:lnTo>
                <a:lnTo>
                  <a:pt x="24853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14" name="object 14"/>
          <p:cNvSpPr txBox="1"/>
          <p:nvPr/>
        </p:nvSpPr>
        <p:spPr>
          <a:xfrm>
            <a:off x="10924945" y="697229"/>
            <a:ext cx="184404" cy="199285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37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0717682" y="92353"/>
            <a:ext cx="589788" cy="589788"/>
            <a:chOff x="8423402" y="76961"/>
            <a:chExt cx="491490" cy="491490"/>
          </a:xfrm>
        </p:grpSpPr>
        <p:sp>
          <p:nvSpPr>
            <p:cNvPr id="16" name="object 16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239141" y="0"/>
                  </a:moveTo>
                  <a:lnTo>
                    <a:pt x="190944" y="4863"/>
                  </a:lnTo>
                  <a:lnTo>
                    <a:pt x="146053" y="18811"/>
                  </a:lnTo>
                  <a:lnTo>
                    <a:pt x="105432" y="40880"/>
                  </a:lnTo>
                  <a:lnTo>
                    <a:pt x="70040" y="70103"/>
                  </a:lnTo>
                  <a:lnTo>
                    <a:pt x="40839" y="105519"/>
                  </a:lnTo>
                  <a:lnTo>
                    <a:pt x="18792" y="146161"/>
                  </a:lnTo>
                  <a:lnTo>
                    <a:pt x="4858" y="191065"/>
                  </a:lnTo>
                  <a:lnTo>
                    <a:pt x="0" y="239267"/>
                  </a:lnTo>
                  <a:lnTo>
                    <a:pt x="4858" y="287470"/>
                  </a:lnTo>
                  <a:lnTo>
                    <a:pt x="18792" y="332374"/>
                  </a:lnTo>
                  <a:lnTo>
                    <a:pt x="40839" y="373016"/>
                  </a:lnTo>
                  <a:lnTo>
                    <a:pt x="70040" y="408432"/>
                  </a:lnTo>
                  <a:lnTo>
                    <a:pt x="105432" y="437655"/>
                  </a:lnTo>
                  <a:lnTo>
                    <a:pt x="146053" y="459724"/>
                  </a:lnTo>
                  <a:lnTo>
                    <a:pt x="190944" y="473672"/>
                  </a:lnTo>
                  <a:lnTo>
                    <a:pt x="239141" y="478536"/>
                  </a:lnTo>
                  <a:lnTo>
                    <a:pt x="287379" y="473672"/>
                  </a:lnTo>
                  <a:lnTo>
                    <a:pt x="332301" y="459724"/>
                  </a:lnTo>
                  <a:lnTo>
                    <a:pt x="372945" y="437655"/>
                  </a:lnTo>
                  <a:lnTo>
                    <a:pt x="408352" y="408432"/>
                  </a:lnTo>
                  <a:lnTo>
                    <a:pt x="437562" y="373016"/>
                  </a:lnTo>
                  <a:lnTo>
                    <a:pt x="459614" y="332374"/>
                  </a:lnTo>
                  <a:lnTo>
                    <a:pt x="473550" y="287470"/>
                  </a:lnTo>
                  <a:lnTo>
                    <a:pt x="478408" y="239267"/>
                  </a:lnTo>
                  <a:lnTo>
                    <a:pt x="473550" y="191065"/>
                  </a:lnTo>
                  <a:lnTo>
                    <a:pt x="459614" y="146161"/>
                  </a:lnTo>
                  <a:lnTo>
                    <a:pt x="437562" y="105519"/>
                  </a:lnTo>
                  <a:lnTo>
                    <a:pt x="408352" y="70103"/>
                  </a:lnTo>
                  <a:lnTo>
                    <a:pt x="372945" y="40880"/>
                  </a:lnTo>
                  <a:lnTo>
                    <a:pt x="332301" y="18811"/>
                  </a:lnTo>
                  <a:lnTo>
                    <a:pt x="287379" y="4863"/>
                  </a:lnTo>
                  <a:lnTo>
                    <a:pt x="239141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17" name="object 17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0" y="239267"/>
                  </a:moveTo>
                  <a:lnTo>
                    <a:pt x="4858" y="191065"/>
                  </a:lnTo>
                  <a:lnTo>
                    <a:pt x="18792" y="146161"/>
                  </a:lnTo>
                  <a:lnTo>
                    <a:pt x="40839" y="105519"/>
                  </a:lnTo>
                  <a:lnTo>
                    <a:pt x="70040" y="70103"/>
                  </a:lnTo>
                  <a:lnTo>
                    <a:pt x="105432" y="40880"/>
                  </a:lnTo>
                  <a:lnTo>
                    <a:pt x="146053" y="18811"/>
                  </a:lnTo>
                  <a:lnTo>
                    <a:pt x="190944" y="4863"/>
                  </a:lnTo>
                  <a:lnTo>
                    <a:pt x="239141" y="0"/>
                  </a:lnTo>
                  <a:lnTo>
                    <a:pt x="287379" y="4863"/>
                  </a:lnTo>
                  <a:lnTo>
                    <a:pt x="332301" y="18811"/>
                  </a:lnTo>
                  <a:lnTo>
                    <a:pt x="372945" y="40880"/>
                  </a:lnTo>
                  <a:lnTo>
                    <a:pt x="408352" y="70103"/>
                  </a:lnTo>
                  <a:lnTo>
                    <a:pt x="437562" y="105519"/>
                  </a:lnTo>
                  <a:lnTo>
                    <a:pt x="459614" y="146161"/>
                  </a:lnTo>
                  <a:lnTo>
                    <a:pt x="473550" y="191065"/>
                  </a:lnTo>
                  <a:lnTo>
                    <a:pt x="478408" y="239267"/>
                  </a:lnTo>
                  <a:lnTo>
                    <a:pt x="473550" y="287470"/>
                  </a:lnTo>
                  <a:lnTo>
                    <a:pt x="459614" y="332374"/>
                  </a:lnTo>
                  <a:lnTo>
                    <a:pt x="437562" y="373016"/>
                  </a:lnTo>
                  <a:lnTo>
                    <a:pt x="408352" y="408432"/>
                  </a:lnTo>
                  <a:lnTo>
                    <a:pt x="372945" y="437655"/>
                  </a:lnTo>
                  <a:lnTo>
                    <a:pt x="332301" y="459724"/>
                  </a:lnTo>
                  <a:lnTo>
                    <a:pt x="287379" y="473672"/>
                  </a:lnTo>
                  <a:lnTo>
                    <a:pt x="239141" y="478536"/>
                  </a:lnTo>
                  <a:lnTo>
                    <a:pt x="190944" y="473672"/>
                  </a:lnTo>
                  <a:lnTo>
                    <a:pt x="146053" y="459724"/>
                  </a:lnTo>
                  <a:lnTo>
                    <a:pt x="105432" y="437655"/>
                  </a:lnTo>
                  <a:lnTo>
                    <a:pt x="70040" y="408432"/>
                  </a:lnTo>
                  <a:lnTo>
                    <a:pt x="40839" y="373016"/>
                  </a:lnTo>
                  <a:lnTo>
                    <a:pt x="18792" y="332374"/>
                  </a:lnTo>
                  <a:lnTo>
                    <a:pt x="4858" y="287470"/>
                  </a:lnTo>
                  <a:lnTo>
                    <a:pt x="0" y="239267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67534" y="214070"/>
              <a:ext cx="224050" cy="192048"/>
            </a:xfrm>
            <a:prstGeom prst="rect">
              <a:avLst/>
            </a:prstGeom>
          </p:spPr>
        </p:pic>
      </p:grpSp>
      <p:sp>
        <p:nvSpPr>
          <p:cNvPr id="19" name="object 19"/>
          <p:cNvSpPr txBox="1">
            <a:spLocks noGrp="1"/>
          </p:cNvSpPr>
          <p:nvPr>
            <p:ph type="ftr" sz="quarter" idx="5"/>
          </p:nvPr>
        </p:nvSpPr>
        <p:spPr>
          <a:xfrm>
            <a:off x="609600" y="1"/>
            <a:ext cx="0" cy="8664680"/>
          </a:xfrm>
          <a:prstGeom prst="rect">
            <a:avLst/>
          </a:prstGeom>
        </p:spPr>
        <p:txBody>
          <a:bodyPr vert="horz" wrap="square" lIns="0" tIns="22098" rIns="0" bIns="0" rtlCol="0">
            <a:spAutoFit/>
          </a:bodyPr>
          <a:lstStyle/>
          <a:p>
            <a:pPr marL="15240">
              <a:spcBef>
                <a:spcPts val="174"/>
              </a:spcBef>
            </a:pPr>
            <a:r>
              <a:rPr b="0" spc="-48" dirty="0">
                <a:latin typeface="Lucida Sans Unicode"/>
                <a:cs typeface="Lucida Sans Unicode"/>
              </a:rPr>
              <a:t>ACEITE</a:t>
            </a:r>
            <a:r>
              <a:rPr b="0" spc="-66" dirty="0">
                <a:latin typeface="Lucida Sans Unicode"/>
                <a:cs typeface="Lucida Sans Unicode"/>
              </a:rPr>
              <a:t> </a:t>
            </a:r>
            <a:r>
              <a:rPr b="0" spc="-54" dirty="0">
                <a:latin typeface="Lucida Sans Unicode"/>
                <a:cs typeface="Lucida Sans Unicode"/>
              </a:rPr>
              <a:t>ELETRÔNICO</a:t>
            </a:r>
            <a:r>
              <a:rPr b="0" spc="-60" dirty="0">
                <a:latin typeface="Lucida Sans Unicode"/>
                <a:cs typeface="Lucida Sans Unicode"/>
              </a:rPr>
              <a:t> </a:t>
            </a:r>
            <a:r>
              <a:rPr b="0" dirty="0">
                <a:latin typeface="Lucida Sans Unicode"/>
                <a:cs typeface="Lucida Sans Unicode"/>
              </a:rPr>
              <a:t>|</a:t>
            </a:r>
            <a:r>
              <a:rPr b="0" spc="282" dirty="0">
                <a:latin typeface="Lucida Sans Unicode"/>
                <a:cs typeface="Lucida Sans Unicode"/>
              </a:rPr>
              <a:t> </a:t>
            </a:r>
            <a:r>
              <a:rPr spc="-30" dirty="0">
                <a:latin typeface="Arial"/>
                <a:cs typeface="Arial"/>
              </a:rPr>
              <a:t>MANUAL </a:t>
            </a:r>
            <a:r>
              <a:rPr spc="-48" dirty="0">
                <a:latin typeface="Arial"/>
                <a:cs typeface="Arial"/>
              </a:rPr>
              <a:t>PARA</a:t>
            </a:r>
            <a:r>
              <a:rPr spc="-30" dirty="0">
                <a:latin typeface="Arial"/>
                <a:cs typeface="Arial"/>
              </a:rPr>
              <a:t> </a:t>
            </a:r>
            <a:r>
              <a:rPr spc="-36" dirty="0">
                <a:latin typeface="Arial"/>
                <a:cs typeface="Arial"/>
              </a:rPr>
              <a:t>CADASTRAR </a:t>
            </a:r>
            <a:r>
              <a:rPr spc="-24" dirty="0">
                <a:latin typeface="Arial"/>
                <a:cs typeface="Arial"/>
              </a:rPr>
              <a:t>VENDA</a:t>
            </a:r>
            <a:r>
              <a:rPr spc="-36" dirty="0">
                <a:latin typeface="Arial"/>
                <a:cs typeface="Arial"/>
              </a:rPr>
              <a:t> RESIDENCIAL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600" y="6535094"/>
            <a:ext cx="10972800" cy="323088"/>
          </a:xfrm>
          <a:custGeom>
            <a:avLst/>
            <a:gdLst/>
            <a:ahLst/>
            <a:cxnLst/>
            <a:rect l="l" t="t" r="r" b="b"/>
            <a:pathLst>
              <a:path w="9144000" h="269239">
                <a:moveTo>
                  <a:pt x="9144000" y="0"/>
                </a:moveTo>
                <a:lnTo>
                  <a:pt x="0" y="0"/>
                </a:lnTo>
                <a:lnTo>
                  <a:pt x="0" y="269087"/>
                </a:lnTo>
                <a:lnTo>
                  <a:pt x="9144000" y="269087"/>
                </a:lnTo>
                <a:lnTo>
                  <a:pt x="9144000" y="0"/>
                </a:lnTo>
                <a:close/>
              </a:path>
            </a:pathLst>
          </a:custGeom>
          <a:solidFill>
            <a:srgbClr val="A61D18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3" name="object 3"/>
          <p:cNvSpPr txBox="1"/>
          <p:nvPr/>
        </p:nvSpPr>
        <p:spPr>
          <a:xfrm>
            <a:off x="978408" y="1113130"/>
            <a:ext cx="8747760" cy="254685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4686" indent="-139446">
              <a:spcBef>
                <a:spcPts val="114"/>
              </a:spcBef>
              <a:buClr>
                <a:srgbClr val="C00000"/>
              </a:buClr>
              <a:buFont typeface="Calibri Light"/>
              <a:buChar char="•"/>
              <a:tabLst>
                <a:tab pos="154686" algn="l"/>
              </a:tabLst>
            </a:pPr>
            <a:r>
              <a:rPr sz="1560" dirty="0">
                <a:latin typeface="Corbel"/>
                <a:cs typeface="Corbel"/>
              </a:rPr>
              <a:t>Em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seguida,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deverá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marcar a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opção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“</a:t>
            </a:r>
            <a:r>
              <a:rPr sz="1560" b="1" spc="-12" dirty="0">
                <a:latin typeface="Corbel"/>
                <a:cs typeface="Corbel"/>
              </a:rPr>
              <a:t>E-</a:t>
            </a:r>
            <a:r>
              <a:rPr sz="1560" b="1" dirty="0">
                <a:latin typeface="Corbel"/>
                <a:cs typeface="Corbel"/>
              </a:rPr>
              <a:t>mail</a:t>
            </a:r>
            <a:r>
              <a:rPr sz="1560" dirty="0">
                <a:latin typeface="Corbel"/>
                <a:cs typeface="Corbel"/>
              </a:rPr>
              <a:t>”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no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campo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Meios</a:t>
            </a:r>
            <a:r>
              <a:rPr sz="1560" b="1" spc="-24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de</a:t>
            </a:r>
            <a:r>
              <a:rPr sz="1560" b="1" spc="-48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Envio</a:t>
            </a:r>
            <a:r>
              <a:rPr sz="1560" dirty="0">
                <a:latin typeface="Corbel"/>
                <a:cs typeface="Corbel"/>
              </a:rPr>
              <a:t>.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Por</a:t>
            </a:r>
            <a:r>
              <a:rPr sz="1560" spc="-5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último,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clicar</a:t>
            </a:r>
            <a:r>
              <a:rPr sz="1560" spc="-1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no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botão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b="1" spc="-12" dirty="0">
                <a:latin typeface="Corbel"/>
                <a:cs typeface="Corbel"/>
              </a:rPr>
              <a:t>“OK”</a:t>
            </a:r>
            <a:r>
              <a:rPr sz="1560" spc="-12" dirty="0">
                <a:latin typeface="Corbel"/>
                <a:cs typeface="Corbel"/>
              </a:rPr>
              <a:t>.</a:t>
            </a:r>
            <a:endParaRPr sz="1560">
              <a:latin typeface="Corbel"/>
              <a:cs typeface="Corbe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446443" y="1577720"/>
            <a:ext cx="9291066" cy="3971544"/>
            <a:chOff x="697369" y="1314767"/>
            <a:chExt cx="7742555" cy="3309620"/>
          </a:xfrm>
        </p:grpSpPr>
        <p:pic>
          <p:nvPicPr>
            <p:cNvPr id="5" name="object 5" descr="Interface gráfica do usuário, Aplicativo  Descrição gerada automaticamente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7369" y="1314767"/>
              <a:ext cx="7742046" cy="330962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009900" y="4013200"/>
              <a:ext cx="781050" cy="173990"/>
            </a:xfrm>
            <a:custGeom>
              <a:avLst/>
              <a:gdLst/>
              <a:ahLst/>
              <a:cxnLst/>
              <a:rect l="l" t="t" r="r" b="b"/>
              <a:pathLst>
                <a:path w="781050" h="173989">
                  <a:moveTo>
                    <a:pt x="0" y="20574"/>
                  </a:moveTo>
                  <a:lnTo>
                    <a:pt x="1625" y="12590"/>
                  </a:lnTo>
                  <a:lnTo>
                    <a:pt x="6048" y="6048"/>
                  </a:lnTo>
                  <a:lnTo>
                    <a:pt x="12590" y="1625"/>
                  </a:lnTo>
                  <a:lnTo>
                    <a:pt x="20574" y="0"/>
                  </a:lnTo>
                  <a:lnTo>
                    <a:pt x="760476" y="0"/>
                  </a:lnTo>
                  <a:lnTo>
                    <a:pt x="768459" y="1625"/>
                  </a:lnTo>
                  <a:lnTo>
                    <a:pt x="775001" y="6048"/>
                  </a:lnTo>
                  <a:lnTo>
                    <a:pt x="779424" y="12590"/>
                  </a:lnTo>
                  <a:lnTo>
                    <a:pt x="781050" y="20574"/>
                  </a:lnTo>
                  <a:lnTo>
                    <a:pt x="781050" y="152908"/>
                  </a:lnTo>
                  <a:lnTo>
                    <a:pt x="779424" y="160891"/>
                  </a:lnTo>
                  <a:lnTo>
                    <a:pt x="775001" y="167433"/>
                  </a:lnTo>
                  <a:lnTo>
                    <a:pt x="768459" y="171856"/>
                  </a:lnTo>
                  <a:lnTo>
                    <a:pt x="760476" y="173481"/>
                  </a:lnTo>
                  <a:lnTo>
                    <a:pt x="20574" y="173481"/>
                  </a:lnTo>
                  <a:lnTo>
                    <a:pt x="12590" y="171856"/>
                  </a:lnTo>
                  <a:lnTo>
                    <a:pt x="6048" y="167433"/>
                  </a:lnTo>
                  <a:lnTo>
                    <a:pt x="1625" y="160891"/>
                  </a:lnTo>
                  <a:lnTo>
                    <a:pt x="0" y="152908"/>
                  </a:lnTo>
                  <a:lnTo>
                    <a:pt x="0" y="20574"/>
                  </a:lnTo>
                  <a:close/>
                </a:path>
              </a:pathLst>
            </a:custGeom>
            <a:ln w="12699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94175" y="3916425"/>
              <a:ext cx="193548" cy="193548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5109971" y="4710380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08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328411" y="3675582"/>
            <a:ext cx="758190" cy="341376"/>
            <a:chOff x="4765675" y="3062985"/>
            <a:chExt cx="631825" cy="284480"/>
          </a:xfrm>
        </p:grpSpPr>
        <p:sp>
          <p:nvSpPr>
            <p:cNvPr id="10" name="object 10"/>
            <p:cNvSpPr/>
            <p:nvPr/>
          </p:nvSpPr>
          <p:spPr>
            <a:xfrm>
              <a:off x="4772025" y="3159759"/>
              <a:ext cx="528955" cy="180975"/>
            </a:xfrm>
            <a:custGeom>
              <a:avLst/>
              <a:gdLst/>
              <a:ahLst/>
              <a:cxnLst/>
              <a:rect l="l" t="t" r="r" b="b"/>
              <a:pathLst>
                <a:path w="528954" h="180975">
                  <a:moveTo>
                    <a:pt x="0" y="21462"/>
                  </a:moveTo>
                  <a:lnTo>
                    <a:pt x="1692" y="13126"/>
                  </a:lnTo>
                  <a:lnTo>
                    <a:pt x="6302" y="6302"/>
                  </a:lnTo>
                  <a:lnTo>
                    <a:pt x="13126" y="1692"/>
                  </a:lnTo>
                  <a:lnTo>
                    <a:pt x="21462" y="0"/>
                  </a:lnTo>
                  <a:lnTo>
                    <a:pt x="506984" y="0"/>
                  </a:lnTo>
                  <a:lnTo>
                    <a:pt x="515320" y="1692"/>
                  </a:lnTo>
                  <a:lnTo>
                    <a:pt x="522144" y="6302"/>
                  </a:lnTo>
                  <a:lnTo>
                    <a:pt x="526754" y="13126"/>
                  </a:lnTo>
                  <a:lnTo>
                    <a:pt x="528447" y="21462"/>
                  </a:lnTo>
                  <a:lnTo>
                    <a:pt x="528447" y="159384"/>
                  </a:lnTo>
                  <a:lnTo>
                    <a:pt x="526754" y="167794"/>
                  </a:lnTo>
                  <a:lnTo>
                    <a:pt x="522144" y="174656"/>
                  </a:lnTo>
                  <a:lnTo>
                    <a:pt x="515320" y="179280"/>
                  </a:lnTo>
                  <a:lnTo>
                    <a:pt x="506984" y="180975"/>
                  </a:lnTo>
                  <a:lnTo>
                    <a:pt x="21462" y="180975"/>
                  </a:lnTo>
                  <a:lnTo>
                    <a:pt x="13126" y="179280"/>
                  </a:lnTo>
                  <a:lnTo>
                    <a:pt x="6302" y="174656"/>
                  </a:lnTo>
                  <a:lnTo>
                    <a:pt x="1692" y="167794"/>
                  </a:lnTo>
                  <a:lnTo>
                    <a:pt x="0" y="159384"/>
                  </a:lnTo>
                  <a:lnTo>
                    <a:pt x="0" y="21462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03698" y="3062985"/>
              <a:ext cx="193548" cy="193547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6921702" y="3686252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08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757464" y="5730118"/>
            <a:ext cx="3003804" cy="494751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 marR="6096" indent="139446">
              <a:spcBef>
                <a:spcPts val="114"/>
              </a:spcBef>
              <a:buClr>
                <a:srgbClr val="C00000"/>
              </a:buClr>
              <a:buFont typeface="Calibri Light"/>
              <a:buChar char="•"/>
              <a:tabLst>
                <a:tab pos="154686" algn="l"/>
              </a:tabLst>
            </a:pPr>
            <a:r>
              <a:rPr sz="1560" dirty="0">
                <a:latin typeface="Corbel"/>
                <a:cs typeface="Corbel"/>
              </a:rPr>
              <a:t>No</a:t>
            </a:r>
            <a:r>
              <a:rPr sz="1560" spc="-5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campo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Histórico</a:t>
            </a:r>
            <a:r>
              <a:rPr sz="1560" dirty="0">
                <a:latin typeface="Corbel"/>
                <a:cs typeface="Corbel"/>
              </a:rPr>
              <a:t>,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spc="-24" dirty="0">
                <a:latin typeface="Corbel"/>
                <a:cs typeface="Corbel"/>
              </a:rPr>
              <a:t>você </a:t>
            </a:r>
            <a:r>
              <a:rPr sz="1560" dirty="0">
                <a:latin typeface="Corbel"/>
                <a:cs typeface="Corbel"/>
              </a:rPr>
              <a:t>consegue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ter</a:t>
            </a:r>
            <a:r>
              <a:rPr sz="1560" spc="-4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visibilidade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do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reenvio.</a:t>
            </a:r>
            <a:endParaRPr sz="1560">
              <a:latin typeface="Corbel"/>
              <a:cs typeface="Corbe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661910" y="4737201"/>
            <a:ext cx="2857500" cy="543306"/>
          </a:xfrm>
          <a:custGeom>
            <a:avLst/>
            <a:gdLst/>
            <a:ahLst/>
            <a:cxnLst/>
            <a:rect l="l" t="t" r="r" b="b"/>
            <a:pathLst>
              <a:path w="2381250" h="452754">
                <a:moveTo>
                  <a:pt x="0" y="53720"/>
                </a:moveTo>
                <a:lnTo>
                  <a:pt x="4214" y="32789"/>
                </a:lnTo>
                <a:lnTo>
                  <a:pt x="15716" y="15716"/>
                </a:lnTo>
                <a:lnTo>
                  <a:pt x="32789" y="4214"/>
                </a:lnTo>
                <a:lnTo>
                  <a:pt x="53721" y="0"/>
                </a:lnTo>
                <a:lnTo>
                  <a:pt x="2327529" y="0"/>
                </a:lnTo>
                <a:lnTo>
                  <a:pt x="2348460" y="4214"/>
                </a:lnTo>
                <a:lnTo>
                  <a:pt x="2365533" y="15716"/>
                </a:lnTo>
                <a:lnTo>
                  <a:pt x="2377035" y="32789"/>
                </a:lnTo>
                <a:lnTo>
                  <a:pt x="2381250" y="53720"/>
                </a:lnTo>
                <a:lnTo>
                  <a:pt x="2381250" y="398779"/>
                </a:lnTo>
                <a:lnTo>
                  <a:pt x="2377035" y="419711"/>
                </a:lnTo>
                <a:lnTo>
                  <a:pt x="2365533" y="436784"/>
                </a:lnTo>
                <a:lnTo>
                  <a:pt x="2348460" y="448286"/>
                </a:lnTo>
                <a:lnTo>
                  <a:pt x="2327529" y="452500"/>
                </a:lnTo>
                <a:lnTo>
                  <a:pt x="53721" y="452500"/>
                </a:lnTo>
                <a:lnTo>
                  <a:pt x="32789" y="448286"/>
                </a:lnTo>
                <a:lnTo>
                  <a:pt x="15716" y="436784"/>
                </a:lnTo>
                <a:lnTo>
                  <a:pt x="4214" y="419711"/>
                </a:lnTo>
                <a:lnTo>
                  <a:pt x="0" y="398779"/>
                </a:lnTo>
                <a:lnTo>
                  <a:pt x="0" y="53720"/>
                </a:lnTo>
                <a:close/>
              </a:path>
            </a:pathLst>
          </a:custGeom>
          <a:ln w="127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15" name="object 15"/>
          <p:cNvSpPr/>
          <p:nvPr/>
        </p:nvSpPr>
        <p:spPr>
          <a:xfrm>
            <a:off x="1149599" y="1"/>
            <a:ext cx="6125718" cy="883158"/>
          </a:xfrm>
          <a:custGeom>
            <a:avLst/>
            <a:gdLst/>
            <a:ahLst/>
            <a:cxnLst/>
            <a:rect l="l" t="t" r="r" b="b"/>
            <a:pathLst>
              <a:path w="5104765" h="735965">
                <a:moveTo>
                  <a:pt x="5104472" y="0"/>
                </a:moveTo>
                <a:lnTo>
                  <a:pt x="0" y="0"/>
                </a:lnTo>
                <a:lnTo>
                  <a:pt x="0" y="510794"/>
                </a:lnTo>
                <a:lnTo>
                  <a:pt x="4569" y="556119"/>
                </a:lnTo>
                <a:lnTo>
                  <a:pt x="17675" y="598336"/>
                </a:lnTo>
                <a:lnTo>
                  <a:pt x="38412" y="636541"/>
                </a:lnTo>
                <a:lnTo>
                  <a:pt x="65878" y="669829"/>
                </a:lnTo>
                <a:lnTo>
                  <a:pt x="99166" y="697295"/>
                </a:lnTo>
                <a:lnTo>
                  <a:pt x="137374" y="718034"/>
                </a:lnTo>
                <a:lnTo>
                  <a:pt x="179596" y="731140"/>
                </a:lnTo>
                <a:lnTo>
                  <a:pt x="224929" y="735711"/>
                </a:lnTo>
                <a:lnTo>
                  <a:pt x="4879555" y="735711"/>
                </a:lnTo>
                <a:lnTo>
                  <a:pt x="4924881" y="731140"/>
                </a:lnTo>
                <a:lnTo>
                  <a:pt x="4967098" y="718034"/>
                </a:lnTo>
                <a:lnTo>
                  <a:pt x="5005303" y="697295"/>
                </a:lnTo>
                <a:lnTo>
                  <a:pt x="5038591" y="669829"/>
                </a:lnTo>
                <a:lnTo>
                  <a:pt x="5066057" y="636541"/>
                </a:lnTo>
                <a:lnTo>
                  <a:pt x="5086796" y="598336"/>
                </a:lnTo>
                <a:lnTo>
                  <a:pt x="5099902" y="556119"/>
                </a:lnTo>
                <a:lnTo>
                  <a:pt x="5104472" y="510794"/>
                </a:lnTo>
                <a:lnTo>
                  <a:pt x="5104472" y="0"/>
                </a:lnTo>
                <a:close/>
              </a:path>
            </a:pathLst>
          </a:custGeom>
          <a:solidFill>
            <a:srgbClr val="A61D18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16" name="object 16" descr="$PPTXTitle"/>
          <p:cNvSpPr txBox="1">
            <a:spLocks noGrp="1"/>
          </p:cNvSpPr>
          <p:nvPr>
            <p:ph type="title"/>
          </p:nvPr>
        </p:nvSpPr>
        <p:spPr>
          <a:xfrm>
            <a:off x="609600" y="1"/>
            <a:ext cx="0" cy="1131694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8382">
              <a:lnSpc>
                <a:spcPct val="100000"/>
              </a:lnSpc>
              <a:spcBef>
                <a:spcPts val="120"/>
              </a:spcBef>
            </a:pPr>
            <a:r>
              <a:rPr dirty="0"/>
              <a:t>ACEITE</a:t>
            </a:r>
            <a:r>
              <a:rPr spc="-72" dirty="0"/>
              <a:t> </a:t>
            </a:r>
            <a:r>
              <a:rPr dirty="0"/>
              <a:t>ELETRÔNICO</a:t>
            </a:r>
            <a:r>
              <a:rPr spc="-48" dirty="0"/>
              <a:t> </a:t>
            </a:r>
            <a:r>
              <a:rPr dirty="0"/>
              <a:t>–</a:t>
            </a:r>
            <a:r>
              <a:rPr spc="-42" dirty="0"/>
              <a:t> </a:t>
            </a:r>
            <a:r>
              <a:rPr dirty="0"/>
              <a:t>REENVIO</a:t>
            </a:r>
            <a:r>
              <a:rPr spc="-66" dirty="0"/>
              <a:t> </a:t>
            </a:r>
            <a:r>
              <a:rPr spc="-12" dirty="0"/>
              <a:t>ELETRÔNICO</a:t>
            </a:r>
          </a:p>
        </p:txBody>
      </p:sp>
      <p:sp>
        <p:nvSpPr>
          <p:cNvPr id="17" name="object 17"/>
          <p:cNvSpPr/>
          <p:nvPr/>
        </p:nvSpPr>
        <p:spPr>
          <a:xfrm>
            <a:off x="10834267" y="502768"/>
            <a:ext cx="358140" cy="477012"/>
          </a:xfrm>
          <a:custGeom>
            <a:avLst/>
            <a:gdLst/>
            <a:ahLst/>
            <a:cxnLst/>
            <a:rect l="l" t="t" r="r" b="b"/>
            <a:pathLst>
              <a:path w="298450" h="397509">
                <a:moveTo>
                  <a:pt x="248539" y="0"/>
                </a:moveTo>
                <a:lnTo>
                  <a:pt x="49657" y="0"/>
                </a:lnTo>
                <a:lnTo>
                  <a:pt x="30325" y="3903"/>
                </a:lnTo>
                <a:lnTo>
                  <a:pt x="14541" y="14557"/>
                </a:lnTo>
                <a:lnTo>
                  <a:pt x="3901" y="30378"/>
                </a:lnTo>
                <a:lnTo>
                  <a:pt x="0" y="49784"/>
                </a:lnTo>
                <a:lnTo>
                  <a:pt x="0" y="347472"/>
                </a:lnTo>
                <a:lnTo>
                  <a:pt x="3901" y="366803"/>
                </a:lnTo>
                <a:lnTo>
                  <a:pt x="14541" y="382587"/>
                </a:lnTo>
                <a:lnTo>
                  <a:pt x="30325" y="393227"/>
                </a:lnTo>
                <a:lnTo>
                  <a:pt x="49657" y="397128"/>
                </a:lnTo>
                <a:lnTo>
                  <a:pt x="248539" y="397128"/>
                </a:lnTo>
                <a:lnTo>
                  <a:pt x="267870" y="393227"/>
                </a:lnTo>
                <a:lnTo>
                  <a:pt x="283654" y="382587"/>
                </a:lnTo>
                <a:lnTo>
                  <a:pt x="294294" y="366803"/>
                </a:lnTo>
                <a:lnTo>
                  <a:pt x="298196" y="347472"/>
                </a:lnTo>
                <a:lnTo>
                  <a:pt x="298196" y="49784"/>
                </a:lnTo>
                <a:lnTo>
                  <a:pt x="294294" y="30378"/>
                </a:lnTo>
                <a:lnTo>
                  <a:pt x="283654" y="14557"/>
                </a:lnTo>
                <a:lnTo>
                  <a:pt x="267870" y="3903"/>
                </a:lnTo>
                <a:lnTo>
                  <a:pt x="24853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18" name="object 18"/>
          <p:cNvSpPr txBox="1"/>
          <p:nvPr/>
        </p:nvSpPr>
        <p:spPr>
          <a:xfrm>
            <a:off x="10924945" y="697229"/>
            <a:ext cx="184404" cy="199285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38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0717682" y="92353"/>
            <a:ext cx="589788" cy="589788"/>
            <a:chOff x="8423402" y="76961"/>
            <a:chExt cx="491490" cy="491490"/>
          </a:xfrm>
        </p:grpSpPr>
        <p:sp>
          <p:nvSpPr>
            <p:cNvPr id="20" name="object 20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239141" y="0"/>
                  </a:moveTo>
                  <a:lnTo>
                    <a:pt x="190944" y="4863"/>
                  </a:lnTo>
                  <a:lnTo>
                    <a:pt x="146053" y="18811"/>
                  </a:lnTo>
                  <a:lnTo>
                    <a:pt x="105432" y="40880"/>
                  </a:lnTo>
                  <a:lnTo>
                    <a:pt x="70040" y="70103"/>
                  </a:lnTo>
                  <a:lnTo>
                    <a:pt x="40839" y="105519"/>
                  </a:lnTo>
                  <a:lnTo>
                    <a:pt x="18792" y="146161"/>
                  </a:lnTo>
                  <a:lnTo>
                    <a:pt x="4858" y="191065"/>
                  </a:lnTo>
                  <a:lnTo>
                    <a:pt x="0" y="239267"/>
                  </a:lnTo>
                  <a:lnTo>
                    <a:pt x="4858" y="287470"/>
                  </a:lnTo>
                  <a:lnTo>
                    <a:pt x="18792" y="332374"/>
                  </a:lnTo>
                  <a:lnTo>
                    <a:pt x="40839" y="373016"/>
                  </a:lnTo>
                  <a:lnTo>
                    <a:pt x="70040" y="408432"/>
                  </a:lnTo>
                  <a:lnTo>
                    <a:pt x="105432" y="437655"/>
                  </a:lnTo>
                  <a:lnTo>
                    <a:pt x="146053" y="459724"/>
                  </a:lnTo>
                  <a:lnTo>
                    <a:pt x="190944" y="473672"/>
                  </a:lnTo>
                  <a:lnTo>
                    <a:pt x="239141" y="478536"/>
                  </a:lnTo>
                  <a:lnTo>
                    <a:pt x="287379" y="473672"/>
                  </a:lnTo>
                  <a:lnTo>
                    <a:pt x="332301" y="459724"/>
                  </a:lnTo>
                  <a:lnTo>
                    <a:pt x="372945" y="437655"/>
                  </a:lnTo>
                  <a:lnTo>
                    <a:pt x="408352" y="408432"/>
                  </a:lnTo>
                  <a:lnTo>
                    <a:pt x="437562" y="373016"/>
                  </a:lnTo>
                  <a:lnTo>
                    <a:pt x="459614" y="332374"/>
                  </a:lnTo>
                  <a:lnTo>
                    <a:pt x="473550" y="287470"/>
                  </a:lnTo>
                  <a:lnTo>
                    <a:pt x="478408" y="239267"/>
                  </a:lnTo>
                  <a:lnTo>
                    <a:pt x="473550" y="191065"/>
                  </a:lnTo>
                  <a:lnTo>
                    <a:pt x="459614" y="146161"/>
                  </a:lnTo>
                  <a:lnTo>
                    <a:pt x="437562" y="105519"/>
                  </a:lnTo>
                  <a:lnTo>
                    <a:pt x="408352" y="70103"/>
                  </a:lnTo>
                  <a:lnTo>
                    <a:pt x="372945" y="40880"/>
                  </a:lnTo>
                  <a:lnTo>
                    <a:pt x="332301" y="18811"/>
                  </a:lnTo>
                  <a:lnTo>
                    <a:pt x="287379" y="4863"/>
                  </a:lnTo>
                  <a:lnTo>
                    <a:pt x="239141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21" name="object 21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0" y="239267"/>
                  </a:moveTo>
                  <a:lnTo>
                    <a:pt x="4858" y="191065"/>
                  </a:lnTo>
                  <a:lnTo>
                    <a:pt x="18792" y="146161"/>
                  </a:lnTo>
                  <a:lnTo>
                    <a:pt x="40839" y="105519"/>
                  </a:lnTo>
                  <a:lnTo>
                    <a:pt x="70040" y="70103"/>
                  </a:lnTo>
                  <a:lnTo>
                    <a:pt x="105432" y="40880"/>
                  </a:lnTo>
                  <a:lnTo>
                    <a:pt x="146053" y="18811"/>
                  </a:lnTo>
                  <a:lnTo>
                    <a:pt x="190944" y="4863"/>
                  </a:lnTo>
                  <a:lnTo>
                    <a:pt x="239141" y="0"/>
                  </a:lnTo>
                  <a:lnTo>
                    <a:pt x="287379" y="4863"/>
                  </a:lnTo>
                  <a:lnTo>
                    <a:pt x="332301" y="18811"/>
                  </a:lnTo>
                  <a:lnTo>
                    <a:pt x="372945" y="40880"/>
                  </a:lnTo>
                  <a:lnTo>
                    <a:pt x="408352" y="70103"/>
                  </a:lnTo>
                  <a:lnTo>
                    <a:pt x="437562" y="105519"/>
                  </a:lnTo>
                  <a:lnTo>
                    <a:pt x="459614" y="146161"/>
                  </a:lnTo>
                  <a:lnTo>
                    <a:pt x="473550" y="191065"/>
                  </a:lnTo>
                  <a:lnTo>
                    <a:pt x="478408" y="239267"/>
                  </a:lnTo>
                  <a:lnTo>
                    <a:pt x="473550" y="287470"/>
                  </a:lnTo>
                  <a:lnTo>
                    <a:pt x="459614" y="332374"/>
                  </a:lnTo>
                  <a:lnTo>
                    <a:pt x="437562" y="373016"/>
                  </a:lnTo>
                  <a:lnTo>
                    <a:pt x="408352" y="408432"/>
                  </a:lnTo>
                  <a:lnTo>
                    <a:pt x="372945" y="437655"/>
                  </a:lnTo>
                  <a:lnTo>
                    <a:pt x="332301" y="459724"/>
                  </a:lnTo>
                  <a:lnTo>
                    <a:pt x="287379" y="473672"/>
                  </a:lnTo>
                  <a:lnTo>
                    <a:pt x="239141" y="478536"/>
                  </a:lnTo>
                  <a:lnTo>
                    <a:pt x="190944" y="473672"/>
                  </a:lnTo>
                  <a:lnTo>
                    <a:pt x="146053" y="459724"/>
                  </a:lnTo>
                  <a:lnTo>
                    <a:pt x="105432" y="437655"/>
                  </a:lnTo>
                  <a:lnTo>
                    <a:pt x="70040" y="408432"/>
                  </a:lnTo>
                  <a:lnTo>
                    <a:pt x="40839" y="373016"/>
                  </a:lnTo>
                  <a:lnTo>
                    <a:pt x="18792" y="332374"/>
                  </a:lnTo>
                  <a:lnTo>
                    <a:pt x="4858" y="287470"/>
                  </a:lnTo>
                  <a:lnTo>
                    <a:pt x="0" y="239267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67534" y="214070"/>
              <a:ext cx="224050" cy="192048"/>
            </a:xfrm>
            <a:prstGeom prst="rect">
              <a:avLst/>
            </a:prstGeom>
          </p:spPr>
        </p:pic>
      </p:grp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xfrm>
            <a:off x="609600" y="1"/>
            <a:ext cx="0" cy="8664680"/>
          </a:xfrm>
          <a:prstGeom prst="rect">
            <a:avLst/>
          </a:prstGeom>
        </p:spPr>
        <p:txBody>
          <a:bodyPr vert="horz" wrap="square" lIns="0" tIns="22098" rIns="0" bIns="0" rtlCol="0">
            <a:spAutoFit/>
          </a:bodyPr>
          <a:lstStyle/>
          <a:p>
            <a:pPr marL="15240">
              <a:spcBef>
                <a:spcPts val="174"/>
              </a:spcBef>
            </a:pPr>
            <a:r>
              <a:rPr b="0" spc="-48" dirty="0">
                <a:latin typeface="Lucida Sans Unicode"/>
                <a:cs typeface="Lucida Sans Unicode"/>
              </a:rPr>
              <a:t>ACEITE</a:t>
            </a:r>
            <a:r>
              <a:rPr b="0" spc="-66" dirty="0">
                <a:latin typeface="Lucida Sans Unicode"/>
                <a:cs typeface="Lucida Sans Unicode"/>
              </a:rPr>
              <a:t> </a:t>
            </a:r>
            <a:r>
              <a:rPr b="0" spc="-54" dirty="0">
                <a:latin typeface="Lucida Sans Unicode"/>
                <a:cs typeface="Lucida Sans Unicode"/>
              </a:rPr>
              <a:t>ELETRÔNICO</a:t>
            </a:r>
            <a:r>
              <a:rPr b="0" spc="-60" dirty="0">
                <a:latin typeface="Lucida Sans Unicode"/>
                <a:cs typeface="Lucida Sans Unicode"/>
              </a:rPr>
              <a:t> </a:t>
            </a:r>
            <a:r>
              <a:rPr b="0" dirty="0">
                <a:latin typeface="Lucida Sans Unicode"/>
                <a:cs typeface="Lucida Sans Unicode"/>
              </a:rPr>
              <a:t>|</a:t>
            </a:r>
            <a:r>
              <a:rPr b="0" spc="282" dirty="0">
                <a:latin typeface="Lucida Sans Unicode"/>
                <a:cs typeface="Lucida Sans Unicode"/>
              </a:rPr>
              <a:t> </a:t>
            </a:r>
            <a:r>
              <a:rPr spc="-30" dirty="0">
                <a:latin typeface="Arial"/>
                <a:cs typeface="Arial"/>
              </a:rPr>
              <a:t>MANUAL </a:t>
            </a:r>
            <a:r>
              <a:rPr spc="-48" dirty="0">
                <a:latin typeface="Arial"/>
                <a:cs typeface="Arial"/>
              </a:rPr>
              <a:t>PARA</a:t>
            </a:r>
            <a:r>
              <a:rPr spc="-30" dirty="0">
                <a:latin typeface="Arial"/>
                <a:cs typeface="Arial"/>
              </a:rPr>
              <a:t> </a:t>
            </a:r>
            <a:r>
              <a:rPr spc="-36" dirty="0">
                <a:latin typeface="Arial"/>
                <a:cs typeface="Arial"/>
              </a:rPr>
              <a:t>CADASTRAR </a:t>
            </a:r>
            <a:r>
              <a:rPr spc="-24" dirty="0">
                <a:latin typeface="Arial"/>
                <a:cs typeface="Arial"/>
              </a:rPr>
              <a:t>VENDA</a:t>
            </a:r>
            <a:r>
              <a:rPr spc="-36" dirty="0">
                <a:latin typeface="Arial"/>
                <a:cs typeface="Arial"/>
              </a:rPr>
              <a:t> RESIDENCIAL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600" y="6535094"/>
            <a:ext cx="10972800" cy="323088"/>
          </a:xfrm>
          <a:custGeom>
            <a:avLst/>
            <a:gdLst/>
            <a:ahLst/>
            <a:cxnLst/>
            <a:rect l="l" t="t" r="r" b="b"/>
            <a:pathLst>
              <a:path w="9144000" h="269239">
                <a:moveTo>
                  <a:pt x="9144000" y="0"/>
                </a:moveTo>
                <a:lnTo>
                  <a:pt x="0" y="0"/>
                </a:lnTo>
                <a:lnTo>
                  <a:pt x="0" y="269087"/>
                </a:lnTo>
                <a:lnTo>
                  <a:pt x="9144000" y="269087"/>
                </a:lnTo>
                <a:lnTo>
                  <a:pt x="9144000" y="0"/>
                </a:lnTo>
                <a:close/>
              </a:path>
            </a:pathLst>
          </a:custGeom>
          <a:solidFill>
            <a:srgbClr val="A61D18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3" name="object 3"/>
          <p:cNvSpPr txBox="1"/>
          <p:nvPr/>
        </p:nvSpPr>
        <p:spPr>
          <a:xfrm>
            <a:off x="978408" y="1319022"/>
            <a:ext cx="10003536" cy="494751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 marR="6096" indent="139446">
              <a:spcBef>
                <a:spcPts val="114"/>
              </a:spcBef>
              <a:buClr>
                <a:srgbClr val="C00000"/>
              </a:buClr>
              <a:buFont typeface="Calibri Light"/>
              <a:buChar char="•"/>
              <a:tabLst>
                <a:tab pos="154686" algn="l"/>
              </a:tabLst>
            </a:pPr>
            <a:r>
              <a:rPr sz="1560" dirty="0">
                <a:latin typeface="Corbel"/>
                <a:cs typeface="Corbel"/>
              </a:rPr>
              <a:t>Nesta</a:t>
            </a:r>
            <a:r>
              <a:rPr sz="1560" spc="-6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tela,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você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deverá</a:t>
            </a:r>
            <a:r>
              <a:rPr sz="1560" spc="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selecionar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uma</a:t>
            </a:r>
            <a:r>
              <a:rPr sz="1560" spc="-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data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(as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opções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disponíveis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aparecerão</a:t>
            </a:r>
            <a:r>
              <a:rPr sz="1560" spc="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na</a:t>
            </a:r>
            <a:r>
              <a:rPr sz="1560" spc="-1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cor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verde)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e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clicar</a:t>
            </a:r>
            <a:r>
              <a:rPr sz="1560" spc="1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no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botão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“</a:t>
            </a:r>
            <a:r>
              <a:rPr sz="1560" b="1" spc="-12" dirty="0">
                <a:latin typeface="Corbel"/>
                <a:cs typeface="Corbel"/>
              </a:rPr>
              <a:t>OK</a:t>
            </a:r>
            <a:r>
              <a:rPr sz="1560" spc="-12" dirty="0">
                <a:latin typeface="Corbel"/>
                <a:cs typeface="Corbel"/>
              </a:rPr>
              <a:t>”.</a:t>
            </a:r>
            <a:r>
              <a:rPr sz="1560" spc="-78" dirty="0">
                <a:latin typeface="Corbel"/>
                <a:cs typeface="Corbel"/>
              </a:rPr>
              <a:t> </a:t>
            </a:r>
            <a:r>
              <a:rPr sz="1560" spc="-24" dirty="0">
                <a:latin typeface="Corbel"/>
                <a:cs typeface="Corbel"/>
              </a:rPr>
              <a:t>Após </a:t>
            </a:r>
            <a:r>
              <a:rPr sz="1560" dirty="0">
                <a:latin typeface="Corbel"/>
                <a:cs typeface="Corbel"/>
              </a:rPr>
              <a:t>selecionada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a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data,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clicar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no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botão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“Finalizar</a:t>
            </a:r>
            <a:r>
              <a:rPr sz="1560" b="1" spc="-24" dirty="0">
                <a:latin typeface="Corbel"/>
                <a:cs typeface="Corbel"/>
              </a:rPr>
              <a:t> </a:t>
            </a:r>
            <a:r>
              <a:rPr sz="1560" b="1" spc="-12" dirty="0">
                <a:latin typeface="Corbel"/>
                <a:cs typeface="Corbel"/>
              </a:rPr>
              <a:t>proposta”</a:t>
            </a:r>
            <a:r>
              <a:rPr sz="1560" spc="-12" dirty="0">
                <a:latin typeface="Corbel"/>
                <a:cs typeface="Corbel"/>
              </a:rPr>
              <a:t>.</a:t>
            </a:r>
            <a:endParaRPr sz="1560">
              <a:latin typeface="Corbel"/>
              <a:cs typeface="Corbe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08978" y="2001332"/>
            <a:ext cx="9116568" cy="4159758"/>
            <a:chOff x="832815" y="1667776"/>
            <a:chExt cx="7597140" cy="3466465"/>
          </a:xfrm>
        </p:grpSpPr>
        <p:pic>
          <p:nvPicPr>
            <p:cNvPr id="5" name="object 5" descr="Interface gráfica do usuário, Aplicativo, Word  Descrição gerada automaticamente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2815" y="1667776"/>
              <a:ext cx="7596885" cy="346633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91000" y="3588130"/>
              <a:ext cx="374523" cy="22644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816603" y="3354577"/>
              <a:ext cx="460375" cy="180975"/>
            </a:xfrm>
            <a:custGeom>
              <a:avLst/>
              <a:gdLst/>
              <a:ahLst/>
              <a:cxnLst/>
              <a:rect l="l" t="t" r="r" b="b"/>
              <a:pathLst>
                <a:path w="460375" h="180975">
                  <a:moveTo>
                    <a:pt x="0" y="21463"/>
                  </a:moveTo>
                  <a:lnTo>
                    <a:pt x="1692" y="13126"/>
                  </a:lnTo>
                  <a:lnTo>
                    <a:pt x="6302" y="6302"/>
                  </a:lnTo>
                  <a:lnTo>
                    <a:pt x="13126" y="1692"/>
                  </a:lnTo>
                  <a:lnTo>
                    <a:pt x="21462" y="0"/>
                  </a:lnTo>
                  <a:lnTo>
                    <a:pt x="438658" y="0"/>
                  </a:lnTo>
                  <a:lnTo>
                    <a:pt x="446994" y="1692"/>
                  </a:lnTo>
                  <a:lnTo>
                    <a:pt x="453818" y="6302"/>
                  </a:lnTo>
                  <a:lnTo>
                    <a:pt x="458428" y="13126"/>
                  </a:lnTo>
                  <a:lnTo>
                    <a:pt x="460121" y="21463"/>
                  </a:lnTo>
                  <a:lnTo>
                    <a:pt x="460121" y="159385"/>
                  </a:lnTo>
                  <a:lnTo>
                    <a:pt x="458428" y="167774"/>
                  </a:lnTo>
                  <a:lnTo>
                    <a:pt x="453818" y="174593"/>
                  </a:lnTo>
                  <a:lnTo>
                    <a:pt x="446994" y="179173"/>
                  </a:lnTo>
                  <a:lnTo>
                    <a:pt x="438658" y="180848"/>
                  </a:lnTo>
                  <a:lnTo>
                    <a:pt x="21462" y="180848"/>
                  </a:lnTo>
                  <a:lnTo>
                    <a:pt x="13126" y="179173"/>
                  </a:lnTo>
                  <a:lnTo>
                    <a:pt x="6302" y="174593"/>
                  </a:lnTo>
                  <a:lnTo>
                    <a:pt x="1692" y="167774"/>
                  </a:lnTo>
                  <a:lnTo>
                    <a:pt x="0" y="159385"/>
                  </a:lnTo>
                  <a:lnTo>
                    <a:pt x="0" y="21463"/>
                  </a:lnTo>
                  <a:close/>
                </a:path>
              </a:pathLst>
            </a:custGeom>
            <a:ln w="12699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01668" y="3213480"/>
              <a:ext cx="193675" cy="193548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5718962" y="3866174"/>
            <a:ext cx="304800" cy="62940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080">
              <a:latin typeface="Calibri"/>
              <a:cs typeface="Calibri"/>
            </a:endParaRPr>
          </a:p>
          <a:p>
            <a:pPr>
              <a:spcBef>
                <a:spcPts val="930"/>
              </a:spcBef>
            </a:pPr>
            <a:endParaRPr sz="1080">
              <a:latin typeface="Calibri"/>
              <a:cs typeface="Calibri"/>
            </a:endParaRPr>
          </a:p>
          <a:p>
            <a:pPr marR="6096" algn="r"/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08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149599" y="1"/>
            <a:ext cx="6125718" cy="883158"/>
          </a:xfrm>
          <a:custGeom>
            <a:avLst/>
            <a:gdLst/>
            <a:ahLst/>
            <a:cxnLst/>
            <a:rect l="l" t="t" r="r" b="b"/>
            <a:pathLst>
              <a:path w="5104765" h="735965">
                <a:moveTo>
                  <a:pt x="5104472" y="0"/>
                </a:moveTo>
                <a:lnTo>
                  <a:pt x="0" y="0"/>
                </a:lnTo>
                <a:lnTo>
                  <a:pt x="0" y="510794"/>
                </a:lnTo>
                <a:lnTo>
                  <a:pt x="4569" y="556119"/>
                </a:lnTo>
                <a:lnTo>
                  <a:pt x="17675" y="598336"/>
                </a:lnTo>
                <a:lnTo>
                  <a:pt x="38412" y="636541"/>
                </a:lnTo>
                <a:lnTo>
                  <a:pt x="65878" y="669829"/>
                </a:lnTo>
                <a:lnTo>
                  <a:pt x="99166" y="697295"/>
                </a:lnTo>
                <a:lnTo>
                  <a:pt x="137374" y="718034"/>
                </a:lnTo>
                <a:lnTo>
                  <a:pt x="179596" y="731140"/>
                </a:lnTo>
                <a:lnTo>
                  <a:pt x="224929" y="735711"/>
                </a:lnTo>
                <a:lnTo>
                  <a:pt x="4879555" y="735711"/>
                </a:lnTo>
                <a:lnTo>
                  <a:pt x="4924881" y="731140"/>
                </a:lnTo>
                <a:lnTo>
                  <a:pt x="4967098" y="718034"/>
                </a:lnTo>
                <a:lnTo>
                  <a:pt x="5005303" y="697295"/>
                </a:lnTo>
                <a:lnTo>
                  <a:pt x="5038591" y="669829"/>
                </a:lnTo>
                <a:lnTo>
                  <a:pt x="5066057" y="636541"/>
                </a:lnTo>
                <a:lnTo>
                  <a:pt x="5086796" y="598336"/>
                </a:lnTo>
                <a:lnTo>
                  <a:pt x="5099902" y="556119"/>
                </a:lnTo>
                <a:lnTo>
                  <a:pt x="5104472" y="510794"/>
                </a:lnTo>
                <a:lnTo>
                  <a:pt x="5104472" y="0"/>
                </a:lnTo>
                <a:close/>
              </a:path>
            </a:pathLst>
          </a:custGeom>
          <a:solidFill>
            <a:srgbClr val="A61D18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11" name="object 11" descr="$PPTXTitle"/>
          <p:cNvSpPr txBox="1">
            <a:spLocks noGrp="1"/>
          </p:cNvSpPr>
          <p:nvPr>
            <p:ph type="title"/>
          </p:nvPr>
        </p:nvSpPr>
        <p:spPr>
          <a:xfrm>
            <a:off x="609600" y="1"/>
            <a:ext cx="0" cy="1131694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8382">
              <a:lnSpc>
                <a:spcPct val="100000"/>
              </a:lnSpc>
              <a:spcBef>
                <a:spcPts val="120"/>
              </a:spcBef>
            </a:pPr>
            <a:r>
              <a:rPr dirty="0"/>
              <a:t>ACEITE</a:t>
            </a:r>
            <a:r>
              <a:rPr spc="-72" dirty="0"/>
              <a:t> </a:t>
            </a:r>
            <a:r>
              <a:rPr dirty="0"/>
              <a:t>ELETRÔNICO</a:t>
            </a:r>
            <a:r>
              <a:rPr spc="-48" dirty="0"/>
              <a:t> </a:t>
            </a:r>
            <a:r>
              <a:rPr dirty="0"/>
              <a:t>–</a:t>
            </a:r>
            <a:r>
              <a:rPr spc="-42" dirty="0"/>
              <a:t> </a:t>
            </a:r>
            <a:r>
              <a:rPr dirty="0"/>
              <a:t>REENVIO</a:t>
            </a:r>
            <a:r>
              <a:rPr spc="-66" dirty="0"/>
              <a:t> </a:t>
            </a:r>
            <a:r>
              <a:rPr spc="-12" dirty="0"/>
              <a:t>ELETRÔNICO</a:t>
            </a:r>
          </a:p>
        </p:txBody>
      </p:sp>
      <p:sp>
        <p:nvSpPr>
          <p:cNvPr id="12" name="object 12"/>
          <p:cNvSpPr/>
          <p:nvPr/>
        </p:nvSpPr>
        <p:spPr>
          <a:xfrm>
            <a:off x="10834267" y="502768"/>
            <a:ext cx="358140" cy="477012"/>
          </a:xfrm>
          <a:custGeom>
            <a:avLst/>
            <a:gdLst/>
            <a:ahLst/>
            <a:cxnLst/>
            <a:rect l="l" t="t" r="r" b="b"/>
            <a:pathLst>
              <a:path w="298450" h="397509">
                <a:moveTo>
                  <a:pt x="248539" y="0"/>
                </a:moveTo>
                <a:lnTo>
                  <a:pt x="49657" y="0"/>
                </a:lnTo>
                <a:lnTo>
                  <a:pt x="30325" y="3903"/>
                </a:lnTo>
                <a:lnTo>
                  <a:pt x="14541" y="14557"/>
                </a:lnTo>
                <a:lnTo>
                  <a:pt x="3901" y="30378"/>
                </a:lnTo>
                <a:lnTo>
                  <a:pt x="0" y="49784"/>
                </a:lnTo>
                <a:lnTo>
                  <a:pt x="0" y="347472"/>
                </a:lnTo>
                <a:lnTo>
                  <a:pt x="3901" y="366803"/>
                </a:lnTo>
                <a:lnTo>
                  <a:pt x="14541" y="382587"/>
                </a:lnTo>
                <a:lnTo>
                  <a:pt x="30325" y="393227"/>
                </a:lnTo>
                <a:lnTo>
                  <a:pt x="49657" y="397128"/>
                </a:lnTo>
                <a:lnTo>
                  <a:pt x="248539" y="397128"/>
                </a:lnTo>
                <a:lnTo>
                  <a:pt x="267870" y="393227"/>
                </a:lnTo>
                <a:lnTo>
                  <a:pt x="283654" y="382587"/>
                </a:lnTo>
                <a:lnTo>
                  <a:pt x="294294" y="366803"/>
                </a:lnTo>
                <a:lnTo>
                  <a:pt x="298196" y="347472"/>
                </a:lnTo>
                <a:lnTo>
                  <a:pt x="298196" y="49784"/>
                </a:lnTo>
                <a:lnTo>
                  <a:pt x="294294" y="30378"/>
                </a:lnTo>
                <a:lnTo>
                  <a:pt x="283654" y="14557"/>
                </a:lnTo>
                <a:lnTo>
                  <a:pt x="267870" y="3903"/>
                </a:lnTo>
                <a:lnTo>
                  <a:pt x="24853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13" name="object 13"/>
          <p:cNvSpPr txBox="1"/>
          <p:nvPr/>
        </p:nvSpPr>
        <p:spPr>
          <a:xfrm>
            <a:off x="10924945" y="697229"/>
            <a:ext cx="184404" cy="199285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39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0717682" y="92353"/>
            <a:ext cx="589788" cy="589788"/>
            <a:chOff x="8423402" y="76961"/>
            <a:chExt cx="491490" cy="491490"/>
          </a:xfrm>
        </p:grpSpPr>
        <p:sp>
          <p:nvSpPr>
            <p:cNvPr id="15" name="object 15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239141" y="0"/>
                  </a:moveTo>
                  <a:lnTo>
                    <a:pt x="190944" y="4863"/>
                  </a:lnTo>
                  <a:lnTo>
                    <a:pt x="146053" y="18811"/>
                  </a:lnTo>
                  <a:lnTo>
                    <a:pt x="105432" y="40880"/>
                  </a:lnTo>
                  <a:lnTo>
                    <a:pt x="70040" y="70103"/>
                  </a:lnTo>
                  <a:lnTo>
                    <a:pt x="40839" y="105519"/>
                  </a:lnTo>
                  <a:lnTo>
                    <a:pt x="18792" y="146161"/>
                  </a:lnTo>
                  <a:lnTo>
                    <a:pt x="4858" y="191065"/>
                  </a:lnTo>
                  <a:lnTo>
                    <a:pt x="0" y="239267"/>
                  </a:lnTo>
                  <a:lnTo>
                    <a:pt x="4858" y="287470"/>
                  </a:lnTo>
                  <a:lnTo>
                    <a:pt x="18792" y="332374"/>
                  </a:lnTo>
                  <a:lnTo>
                    <a:pt x="40839" y="373016"/>
                  </a:lnTo>
                  <a:lnTo>
                    <a:pt x="70040" y="408432"/>
                  </a:lnTo>
                  <a:lnTo>
                    <a:pt x="105432" y="437655"/>
                  </a:lnTo>
                  <a:lnTo>
                    <a:pt x="146053" y="459724"/>
                  </a:lnTo>
                  <a:lnTo>
                    <a:pt x="190944" y="473672"/>
                  </a:lnTo>
                  <a:lnTo>
                    <a:pt x="239141" y="478536"/>
                  </a:lnTo>
                  <a:lnTo>
                    <a:pt x="287379" y="473672"/>
                  </a:lnTo>
                  <a:lnTo>
                    <a:pt x="332301" y="459724"/>
                  </a:lnTo>
                  <a:lnTo>
                    <a:pt x="372945" y="437655"/>
                  </a:lnTo>
                  <a:lnTo>
                    <a:pt x="408352" y="408432"/>
                  </a:lnTo>
                  <a:lnTo>
                    <a:pt x="437562" y="373016"/>
                  </a:lnTo>
                  <a:lnTo>
                    <a:pt x="459614" y="332374"/>
                  </a:lnTo>
                  <a:lnTo>
                    <a:pt x="473550" y="287470"/>
                  </a:lnTo>
                  <a:lnTo>
                    <a:pt x="478408" y="239267"/>
                  </a:lnTo>
                  <a:lnTo>
                    <a:pt x="473550" y="191065"/>
                  </a:lnTo>
                  <a:lnTo>
                    <a:pt x="459614" y="146161"/>
                  </a:lnTo>
                  <a:lnTo>
                    <a:pt x="437562" y="105519"/>
                  </a:lnTo>
                  <a:lnTo>
                    <a:pt x="408352" y="70103"/>
                  </a:lnTo>
                  <a:lnTo>
                    <a:pt x="372945" y="40880"/>
                  </a:lnTo>
                  <a:lnTo>
                    <a:pt x="332301" y="18811"/>
                  </a:lnTo>
                  <a:lnTo>
                    <a:pt x="287379" y="4863"/>
                  </a:lnTo>
                  <a:lnTo>
                    <a:pt x="239141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0" y="239267"/>
                  </a:moveTo>
                  <a:lnTo>
                    <a:pt x="4858" y="191065"/>
                  </a:lnTo>
                  <a:lnTo>
                    <a:pt x="18792" y="146161"/>
                  </a:lnTo>
                  <a:lnTo>
                    <a:pt x="40839" y="105519"/>
                  </a:lnTo>
                  <a:lnTo>
                    <a:pt x="70040" y="70103"/>
                  </a:lnTo>
                  <a:lnTo>
                    <a:pt x="105432" y="40880"/>
                  </a:lnTo>
                  <a:lnTo>
                    <a:pt x="146053" y="18811"/>
                  </a:lnTo>
                  <a:lnTo>
                    <a:pt x="190944" y="4863"/>
                  </a:lnTo>
                  <a:lnTo>
                    <a:pt x="239141" y="0"/>
                  </a:lnTo>
                  <a:lnTo>
                    <a:pt x="287379" y="4863"/>
                  </a:lnTo>
                  <a:lnTo>
                    <a:pt x="332301" y="18811"/>
                  </a:lnTo>
                  <a:lnTo>
                    <a:pt x="372945" y="40880"/>
                  </a:lnTo>
                  <a:lnTo>
                    <a:pt x="408352" y="70103"/>
                  </a:lnTo>
                  <a:lnTo>
                    <a:pt x="437562" y="105519"/>
                  </a:lnTo>
                  <a:lnTo>
                    <a:pt x="459614" y="146161"/>
                  </a:lnTo>
                  <a:lnTo>
                    <a:pt x="473550" y="191065"/>
                  </a:lnTo>
                  <a:lnTo>
                    <a:pt x="478408" y="239267"/>
                  </a:lnTo>
                  <a:lnTo>
                    <a:pt x="473550" y="287470"/>
                  </a:lnTo>
                  <a:lnTo>
                    <a:pt x="459614" y="332374"/>
                  </a:lnTo>
                  <a:lnTo>
                    <a:pt x="437562" y="373016"/>
                  </a:lnTo>
                  <a:lnTo>
                    <a:pt x="408352" y="408432"/>
                  </a:lnTo>
                  <a:lnTo>
                    <a:pt x="372945" y="437655"/>
                  </a:lnTo>
                  <a:lnTo>
                    <a:pt x="332301" y="459724"/>
                  </a:lnTo>
                  <a:lnTo>
                    <a:pt x="287379" y="473672"/>
                  </a:lnTo>
                  <a:lnTo>
                    <a:pt x="239141" y="478536"/>
                  </a:lnTo>
                  <a:lnTo>
                    <a:pt x="190944" y="473672"/>
                  </a:lnTo>
                  <a:lnTo>
                    <a:pt x="146053" y="459724"/>
                  </a:lnTo>
                  <a:lnTo>
                    <a:pt x="105432" y="437655"/>
                  </a:lnTo>
                  <a:lnTo>
                    <a:pt x="70040" y="408432"/>
                  </a:lnTo>
                  <a:lnTo>
                    <a:pt x="40839" y="373016"/>
                  </a:lnTo>
                  <a:lnTo>
                    <a:pt x="18792" y="332374"/>
                  </a:lnTo>
                  <a:lnTo>
                    <a:pt x="4858" y="287470"/>
                  </a:lnTo>
                  <a:lnTo>
                    <a:pt x="0" y="239267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67534" y="214070"/>
              <a:ext cx="224050" cy="192048"/>
            </a:xfrm>
            <a:prstGeom prst="rect">
              <a:avLst/>
            </a:prstGeom>
          </p:spPr>
        </p:pic>
      </p:grp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xfrm>
            <a:off x="609600" y="1"/>
            <a:ext cx="0" cy="8664680"/>
          </a:xfrm>
          <a:prstGeom prst="rect">
            <a:avLst/>
          </a:prstGeom>
        </p:spPr>
        <p:txBody>
          <a:bodyPr vert="horz" wrap="square" lIns="0" tIns="22098" rIns="0" bIns="0" rtlCol="0">
            <a:spAutoFit/>
          </a:bodyPr>
          <a:lstStyle/>
          <a:p>
            <a:pPr marL="15240">
              <a:spcBef>
                <a:spcPts val="174"/>
              </a:spcBef>
            </a:pPr>
            <a:r>
              <a:rPr b="0" spc="-48" dirty="0">
                <a:latin typeface="Lucida Sans Unicode"/>
                <a:cs typeface="Lucida Sans Unicode"/>
              </a:rPr>
              <a:t>ACEITE</a:t>
            </a:r>
            <a:r>
              <a:rPr b="0" spc="-66" dirty="0">
                <a:latin typeface="Lucida Sans Unicode"/>
                <a:cs typeface="Lucida Sans Unicode"/>
              </a:rPr>
              <a:t> </a:t>
            </a:r>
            <a:r>
              <a:rPr b="0" spc="-54" dirty="0">
                <a:latin typeface="Lucida Sans Unicode"/>
                <a:cs typeface="Lucida Sans Unicode"/>
              </a:rPr>
              <a:t>ELETRÔNICO</a:t>
            </a:r>
            <a:r>
              <a:rPr b="0" spc="-60" dirty="0">
                <a:latin typeface="Lucida Sans Unicode"/>
                <a:cs typeface="Lucida Sans Unicode"/>
              </a:rPr>
              <a:t> </a:t>
            </a:r>
            <a:r>
              <a:rPr b="0" dirty="0">
                <a:latin typeface="Lucida Sans Unicode"/>
                <a:cs typeface="Lucida Sans Unicode"/>
              </a:rPr>
              <a:t>|</a:t>
            </a:r>
            <a:r>
              <a:rPr b="0" spc="282" dirty="0">
                <a:latin typeface="Lucida Sans Unicode"/>
                <a:cs typeface="Lucida Sans Unicode"/>
              </a:rPr>
              <a:t> </a:t>
            </a:r>
            <a:r>
              <a:rPr spc="-30" dirty="0">
                <a:latin typeface="Arial"/>
                <a:cs typeface="Arial"/>
              </a:rPr>
              <a:t>MANUAL </a:t>
            </a:r>
            <a:r>
              <a:rPr spc="-48" dirty="0">
                <a:latin typeface="Arial"/>
                <a:cs typeface="Arial"/>
              </a:rPr>
              <a:t>PARA</a:t>
            </a:r>
            <a:r>
              <a:rPr spc="-30" dirty="0">
                <a:latin typeface="Arial"/>
                <a:cs typeface="Arial"/>
              </a:rPr>
              <a:t> </a:t>
            </a:r>
            <a:r>
              <a:rPr spc="-36" dirty="0">
                <a:latin typeface="Arial"/>
                <a:cs typeface="Arial"/>
              </a:rPr>
              <a:t>CADASTRAR </a:t>
            </a:r>
            <a:r>
              <a:rPr spc="-24" dirty="0">
                <a:latin typeface="Arial"/>
                <a:cs typeface="Arial"/>
              </a:rPr>
              <a:t>VENDA</a:t>
            </a:r>
            <a:r>
              <a:rPr spc="-36" dirty="0">
                <a:latin typeface="Arial"/>
                <a:cs typeface="Arial"/>
              </a:rPr>
              <a:t> RESIDENCIAL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600" y="6535094"/>
            <a:ext cx="10972800" cy="323088"/>
          </a:xfrm>
          <a:custGeom>
            <a:avLst/>
            <a:gdLst/>
            <a:ahLst/>
            <a:cxnLst/>
            <a:rect l="l" t="t" r="r" b="b"/>
            <a:pathLst>
              <a:path w="9144000" h="269239">
                <a:moveTo>
                  <a:pt x="9144000" y="0"/>
                </a:moveTo>
                <a:lnTo>
                  <a:pt x="0" y="0"/>
                </a:lnTo>
                <a:lnTo>
                  <a:pt x="0" y="269087"/>
                </a:lnTo>
                <a:lnTo>
                  <a:pt x="9144000" y="269087"/>
                </a:lnTo>
                <a:lnTo>
                  <a:pt x="9144000" y="0"/>
                </a:lnTo>
                <a:close/>
              </a:path>
            </a:pathLst>
          </a:custGeom>
          <a:solidFill>
            <a:srgbClr val="A61D18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3" name="object 3"/>
          <p:cNvSpPr txBox="1"/>
          <p:nvPr/>
        </p:nvSpPr>
        <p:spPr>
          <a:xfrm>
            <a:off x="978408" y="1319022"/>
            <a:ext cx="5437632" cy="254685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45542" indent="-130302">
              <a:spcBef>
                <a:spcPts val="114"/>
              </a:spcBef>
              <a:buClr>
                <a:srgbClr val="C00000"/>
              </a:buClr>
              <a:buFont typeface="Calibri Light"/>
              <a:buChar char="•"/>
              <a:tabLst>
                <a:tab pos="145542" algn="l"/>
              </a:tabLst>
            </a:pPr>
            <a:r>
              <a:rPr sz="1560" dirty="0">
                <a:latin typeface="Corbel"/>
                <a:cs typeface="Corbel"/>
              </a:rPr>
              <a:t>Ao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clicar no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botão</a:t>
            </a:r>
            <a:r>
              <a:rPr sz="1560" spc="-4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“</a:t>
            </a:r>
            <a:r>
              <a:rPr sz="1560" b="1" dirty="0">
                <a:latin typeface="Corbel"/>
                <a:cs typeface="Corbel"/>
              </a:rPr>
              <a:t>Finalizar</a:t>
            </a:r>
            <a:r>
              <a:rPr sz="1560" b="1" spc="-12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Proposta</a:t>
            </a:r>
            <a:r>
              <a:rPr sz="1560" dirty="0">
                <a:latin typeface="Corbel"/>
                <a:cs typeface="Corbel"/>
              </a:rPr>
              <a:t>”,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contrato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será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enviado.</a:t>
            </a:r>
            <a:endParaRPr sz="1560">
              <a:latin typeface="Corbel"/>
              <a:cs typeface="Corbel"/>
            </a:endParaRPr>
          </a:p>
        </p:txBody>
      </p:sp>
      <p:grpSp>
        <p:nvGrpSpPr>
          <p:cNvPr id="4" name="object 4" descr="Interface gráfica do usuário, Texto, Aplicativo, Email  Descrição gerada automaticamente"/>
          <p:cNvGrpSpPr/>
          <p:nvPr/>
        </p:nvGrpSpPr>
        <p:grpSpPr>
          <a:xfrm>
            <a:off x="1495150" y="2090337"/>
            <a:ext cx="9166860" cy="4021074"/>
            <a:chOff x="737958" y="1741947"/>
            <a:chExt cx="7639050" cy="3350895"/>
          </a:xfrm>
        </p:grpSpPr>
        <p:pic>
          <p:nvPicPr>
            <p:cNvPr id="5" name="object 5" descr="Interface gráfica do usuário, Texto, Aplicativo, Email  Descrição gerada automaticamente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7958" y="1741947"/>
              <a:ext cx="7639050" cy="335075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549903" y="2487929"/>
              <a:ext cx="2022475" cy="370205"/>
            </a:xfrm>
            <a:custGeom>
              <a:avLst/>
              <a:gdLst/>
              <a:ahLst/>
              <a:cxnLst/>
              <a:rect l="l" t="t" r="r" b="b"/>
              <a:pathLst>
                <a:path w="2022475" h="370205">
                  <a:moveTo>
                    <a:pt x="0" y="43942"/>
                  </a:moveTo>
                  <a:lnTo>
                    <a:pt x="3454" y="26842"/>
                  </a:lnTo>
                  <a:lnTo>
                    <a:pt x="12874" y="12874"/>
                  </a:lnTo>
                  <a:lnTo>
                    <a:pt x="26842" y="3454"/>
                  </a:lnTo>
                  <a:lnTo>
                    <a:pt x="43942" y="0"/>
                  </a:lnTo>
                  <a:lnTo>
                    <a:pt x="1978279" y="0"/>
                  </a:lnTo>
                  <a:lnTo>
                    <a:pt x="1995378" y="3454"/>
                  </a:lnTo>
                  <a:lnTo>
                    <a:pt x="2009346" y="12874"/>
                  </a:lnTo>
                  <a:lnTo>
                    <a:pt x="2018766" y="26842"/>
                  </a:lnTo>
                  <a:lnTo>
                    <a:pt x="2022221" y="43942"/>
                  </a:lnTo>
                  <a:lnTo>
                    <a:pt x="2022221" y="325755"/>
                  </a:lnTo>
                  <a:lnTo>
                    <a:pt x="2018766" y="342854"/>
                  </a:lnTo>
                  <a:lnTo>
                    <a:pt x="2009346" y="356822"/>
                  </a:lnTo>
                  <a:lnTo>
                    <a:pt x="1995378" y="366242"/>
                  </a:lnTo>
                  <a:lnTo>
                    <a:pt x="1978279" y="369696"/>
                  </a:lnTo>
                  <a:lnTo>
                    <a:pt x="43942" y="369696"/>
                  </a:lnTo>
                  <a:lnTo>
                    <a:pt x="26842" y="366242"/>
                  </a:lnTo>
                  <a:lnTo>
                    <a:pt x="12874" y="356822"/>
                  </a:lnTo>
                  <a:lnTo>
                    <a:pt x="3454" y="342854"/>
                  </a:lnTo>
                  <a:lnTo>
                    <a:pt x="0" y="325755"/>
                  </a:lnTo>
                  <a:lnTo>
                    <a:pt x="0" y="43942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</p:grpSp>
      <p:sp>
        <p:nvSpPr>
          <p:cNvPr id="7" name="object 7"/>
          <p:cNvSpPr/>
          <p:nvPr/>
        </p:nvSpPr>
        <p:spPr>
          <a:xfrm>
            <a:off x="10834267" y="502768"/>
            <a:ext cx="358140" cy="477012"/>
          </a:xfrm>
          <a:custGeom>
            <a:avLst/>
            <a:gdLst/>
            <a:ahLst/>
            <a:cxnLst/>
            <a:rect l="l" t="t" r="r" b="b"/>
            <a:pathLst>
              <a:path w="298450" h="397509">
                <a:moveTo>
                  <a:pt x="248539" y="0"/>
                </a:moveTo>
                <a:lnTo>
                  <a:pt x="49657" y="0"/>
                </a:lnTo>
                <a:lnTo>
                  <a:pt x="30325" y="3903"/>
                </a:lnTo>
                <a:lnTo>
                  <a:pt x="14541" y="14557"/>
                </a:lnTo>
                <a:lnTo>
                  <a:pt x="3901" y="30378"/>
                </a:lnTo>
                <a:lnTo>
                  <a:pt x="0" y="49784"/>
                </a:lnTo>
                <a:lnTo>
                  <a:pt x="0" y="347472"/>
                </a:lnTo>
                <a:lnTo>
                  <a:pt x="3901" y="366803"/>
                </a:lnTo>
                <a:lnTo>
                  <a:pt x="14541" y="382587"/>
                </a:lnTo>
                <a:lnTo>
                  <a:pt x="30325" y="393227"/>
                </a:lnTo>
                <a:lnTo>
                  <a:pt x="49657" y="397128"/>
                </a:lnTo>
                <a:lnTo>
                  <a:pt x="248539" y="397128"/>
                </a:lnTo>
                <a:lnTo>
                  <a:pt x="267870" y="393227"/>
                </a:lnTo>
                <a:lnTo>
                  <a:pt x="283654" y="382587"/>
                </a:lnTo>
                <a:lnTo>
                  <a:pt x="294294" y="366803"/>
                </a:lnTo>
                <a:lnTo>
                  <a:pt x="298196" y="347472"/>
                </a:lnTo>
                <a:lnTo>
                  <a:pt x="298196" y="49784"/>
                </a:lnTo>
                <a:lnTo>
                  <a:pt x="294294" y="30378"/>
                </a:lnTo>
                <a:lnTo>
                  <a:pt x="283654" y="14557"/>
                </a:lnTo>
                <a:lnTo>
                  <a:pt x="267870" y="3903"/>
                </a:lnTo>
                <a:lnTo>
                  <a:pt x="24853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8" name="object 8"/>
          <p:cNvSpPr txBox="1"/>
          <p:nvPr/>
        </p:nvSpPr>
        <p:spPr>
          <a:xfrm>
            <a:off x="10924945" y="697229"/>
            <a:ext cx="184404" cy="199285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40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0717682" y="92353"/>
            <a:ext cx="589788" cy="589788"/>
            <a:chOff x="8423402" y="76961"/>
            <a:chExt cx="491490" cy="491490"/>
          </a:xfrm>
        </p:grpSpPr>
        <p:sp>
          <p:nvSpPr>
            <p:cNvPr id="10" name="object 10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239141" y="0"/>
                  </a:moveTo>
                  <a:lnTo>
                    <a:pt x="190944" y="4863"/>
                  </a:lnTo>
                  <a:lnTo>
                    <a:pt x="146053" y="18811"/>
                  </a:lnTo>
                  <a:lnTo>
                    <a:pt x="105432" y="40880"/>
                  </a:lnTo>
                  <a:lnTo>
                    <a:pt x="70040" y="70103"/>
                  </a:lnTo>
                  <a:lnTo>
                    <a:pt x="40839" y="105519"/>
                  </a:lnTo>
                  <a:lnTo>
                    <a:pt x="18792" y="146161"/>
                  </a:lnTo>
                  <a:lnTo>
                    <a:pt x="4858" y="191065"/>
                  </a:lnTo>
                  <a:lnTo>
                    <a:pt x="0" y="239267"/>
                  </a:lnTo>
                  <a:lnTo>
                    <a:pt x="4858" y="287470"/>
                  </a:lnTo>
                  <a:lnTo>
                    <a:pt x="18792" y="332374"/>
                  </a:lnTo>
                  <a:lnTo>
                    <a:pt x="40839" y="373016"/>
                  </a:lnTo>
                  <a:lnTo>
                    <a:pt x="70040" y="408432"/>
                  </a:lnTo>
                  <a:lnTo>
                    <a:pt x="105432" y="437655"/>
                  </a:lnTo>
                  <a:lnTo>
                    <a:pt x="146053" y="459724"/>
                  </a:lnTo>
                  <a:lnTo>
                    <a:pt x="190944" y="473672"/>
                  </a:lnTo>
                  <a:lnTo>
                    <a:pt x="239141" y="478536"/>
                  </a:lnTo>
                  <a:lnTo>
                    <a:pt x="287379" y="473672"/>
                  </a:lnTo>
                  <a:lnTo>
                    <a:pt x="332301" y="459724"/>
                  </a:lnTo>
                  <a:lnTo>
                    <a:pt x="372945" y="437655"/>
                  </a:lnTo>
                  <a:lnTo>
                    <a:pt x="408352" y="408432"/>
                  </a:lnTo>
                  <a:lnTo>
                    <a:pt x="437562" y="373016"/>
                  </a:lnTo>
                  <a:lnTo>
                    <a:pt x="459614" y="332374"/>
                  </a:lnTo>
                  <a:lnTo>
                    <a:pt x="473550" y="287470"/>
                  </a:lnTo>
                  <a:lnTo>
                    <a:pt x="478408" y="239267"/>
                  </a:lnTo>
                  <a:lnTo>
                    <a:pt x="473550" y="191065"/>
                  </a:lnTo>
                  <a:lnTo>
                    <a:pt x="459614" y="146161"/>
                  </a:lnTo>
                  <a:lnTo>
                    <a:pt x="437562" y="105519"/>
                  </a:lnTo>
                  <a:lnTo>
                    <a:pt x="408352" y="70103"/>
                  </a:lnTo>
                  <a:lnTo>
                    <a:pt x="372945" y="40880"/>
                  </a:lnTo>
                  <a:lnTo>
                    <a:pt x="332301" y="18811"/>
                  </a:lnTo>
                  <a:lnTo>
                    <a:pt x="287379" y="4863"/>
                  </a:lnTo>
                  <a:lnTo>
                    <a:pt x="239141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11" name="object 11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0" y="239267"/>
                  </a:moveTo>
                  <a:lnTo>
                    <a:pt x="4858" y="191065"/>
                  </a:lnTo>
                  <a:lnTo>
                    <a:pt x="18792" y="146161"/>
                  </a:lnTo>
                  <a:lnTo>
                    <a:pt x="40839" y="105519"/>
                  </a:lnTo>
                  <a:lnTo>
                    <a:pt x="70040" y="70103"/>
                  </a:lnTo>
                  <a:lnTo>
                    <a:pt x="105432" y="40880"/>
                  </a:lnTo>
                  <a:lnTo>
                    <a:pt x="146053" y="18811"/>
                  </a:lnTo>
                  <a:lnTo>
                    <a:pt x="190944" y="4863"/>
                  </a:lnTo>
                  <a:lnTo>
                    <a:pt x="239141" y="0"/>
                  </a:lnTo>
                  <a:lnTo>
                    <a:pt x="287379" y="4863"/>
                  </a:lnTo>
                  <a:lnTo>
                    <a:pt x="332301" y="18811"/>
                  </a:lnTo>
                  <a:lnTo>
                    <a:pt x="372945" y="40880"/>
                  </a:lnTo>
                  <a:lnTo>
                    <a:pt x="408352" y="70103"/>
                  </a:lnTo>
                  <a:lnTo>
                    <a:pt x="437562" y="105519"/>
                  </a:lnTo>
                  <a:lnTo>
                    <a:pt x="459614" y="146161"/>
                  </a:lnTo>
                  <a:lnTo>
                    <a:pt x="473550" y="191065"/>
                  </a:lnTo>
                  <a:lnTo>
                    <a:pt x="478408" y="239267"/>
                  </a:lnTo>
                  <a:lnTo>
                    <a:pt x="473550" y="287470"/>
                  </a:lnTo>
                  <a:lnTo>
                    <a:pt x="459614" y="332374"/>
                  </a:lnTo>
                  <a:lnTo>
                    <a:pt x="437562" y="373016"/>
                  </a:lnTo>
                  <a:lnTo>
                    <a:pt x="408352" y="408432"/>
                  </a:lnTo>
                  <a:lnTo>
                    <a:pt x="372945" y="437655"/>
                  </a:lnTo>
                  <a:lnTo>
                    <a:pt x="332301" y="459724"/>
                  </a:lnTo>
                  <a:lnTo>
                    <a:pt x="287379" y="473672"/>
                  </a:lnTo>
                  <a:lnTo>
                    <a:pt x="239141" y="478536"/>
                  </a:lnTo>
                  <a:lnTo>
                    <a:pt x="190944" y="473672"/>
                  </a:lnTo>
                  <a:lnTo>
                    <a:pt x="146053" y="459724"/>
                  </a:lnTo>
                  <a:lnTo>
                    <a:pt x="105432" y="437655"/>
                  </a:lnTo>
                  <a:lnTo>
                    <a:pt x="70040" y="408432"/>
                  </a:lnTo>
                  <a:lnTo>
                    <a:pt x="40839" y="373016"/>
                  </a:lnTo>
                  <a:lnTo>
                    <a:pt x="18792" y="332374"/>
                  </a:lnTo>
                  <a:lnTo>
                    <a:pt x="4858" y="287470"/>
                  </a:lnTo>
                  <a:lnTo>
                    <a:pt x="0" y="239267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67534" y="214070"/>
              <a:ext cx="224050" cy="192048"/>
            </a:xfrm>
            <a:prstGeom prst="rect">
              <a:avLst/>
            </a:prstGeom>
          </p:spPr>
        </p:pic>
      </p:grpSp>
      <p:sp>
        <p:nvSpPr>
          <p:cNvPr id="13" name="object 13"/>
          <p:cNvSpPr/>
          <p:nvPr/>
        </p:nvSpPr>
        <p:spPr>
          <a:xfrm>
            <a:off x="1149599" y="1"/>
            <a:ext cx="6125718" cy="883158"/>
          </a:xfrm>
          <a:custGeom>
            <a:avLst/>
            <a:gdLst/>
            <a:ahLst/>
            <a:cxnLst/>
            <a:rect l="l" t="t" r="r" b="b"/>
            <a:pathLst>
              <a:path w="5104765" h="735965">
                <a:moveTo>
                  <a:pt x="5104472" y="0"/>
                </a:moveTo>
                <a:lnTo>
                  <a:pt x="0" y="0"/>
                </a:lnTo>
                <a:lnTo>
                  <a:pt x="0" y="510794"/>
                </a:lnTo>
                <a:lnTo>
                  <a:pt x="4569" y="556119"/>
                </a:lnTo>
                <a:lnTo>
                  <a:pt x="17675" y="598336"/>
                </a:lnTo>
                <a:lnTo>
                  <a:pt x="38412" y="636541"/>
                </a:lnTo>
                <a:lnTo>
                  <a:pt x="65878" y="669829"/>
                </a:lnTo>
                <a:lnTo>
                  <a:pt x="99166" y="697295"/>
                </a:lnTo>
                <a:lnTo>
                  <a:pt x="137374" y="718034"/>
                </a:lnTo>
                <a:lnTo>
                  <a:pt x="179596" y="731140"/>
                </a:lnTo>
                <a:lnTo>
                  <a:pt x="224929" y="735711"/>
                </a:lnTo>
                <a:lnTo>
                  <a:pt x="4879555" y="735711"/>
                </a:lnTo>
                <a:lnTo>
                  <a:pt x="4924881" y="731140"/>
                </a:lnTo>
                <a:lnTo>
                  <a:pt x="4967098" y="718034"/>
                </a:lnTo>
                <a:lnTo>
                  <a:pt x="5005303" y="697295"/>
                </a:lnTo>
                <a:lnTo>
                  <a:pt x="5038591" y="669829"/>
                </a:lnTo>
                <a:lnTo>
                  <a:pt x="5066057" y="636541"/>
                </a:lnTo>
                <a:lnTo>
                  <a:pt x="5086796" y="598336"/>
                </a:lnTo>
                <a:lnTo>
                  <a:pt x="5099902" y="556119"/>
                </a:lnTo>
                <a:lnTo>
                  <a:pt x="5104472" y="510794"/>
                </a:lnTo>
                <a:lnTo>
                  <a:pt x="5104472" y="0"/>
                </a:lnTo>
                <a:close/>
              </a:path>
            </a:pathLst>
          </a:custGeom>
          <a:solidFill>
            <a:srgbClr val="A61D18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14" name="object 14" descr="$PPTXTitle"/>
          <p:cNvSpPr txBox="1">
            <a:spLocks noGrp="1"/>
          </p:cNvSpPr>
          <p:nvPr>
            <p:ph type="title"/>
          </p:nvPr>
        </p:nvSpPr>
        <p:spPr>
          <a:xfrm>
            <a:off x="609600" y="1"/>
            <a:ext cx="0" cy="1131694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8382">
              <a:lnSpc>
                <a:spcPct val="100000"/>
              </a:lnSpc>
              <a:spcBef>
                <a:spcPts val="120"/>
              </a:spcBef>
            </a:pPr>
            <a:r>
              <a:rPr dirty="0"/>
              <a:t>ACEITE</a:t>
            </a:r>
            <a:r>
              <a:rPr spc="-72" dirty="0"/>
              <a:t> </a:t>
            </a:r>
            <a:r>
              <a:rPr dirty="0"/>
              <a:t>ELETRÔNICO</a:t>
            </a:r>
            <a:r>
              <a:rPr spc="-48" dirty="0"/>
              <a:t> </a:t>
            </a:r>
            <a:r>
              <a:rPr dirty="0"/>
              <a:t>–</a:t>
            </a:r>
            <a:r>
              <a:rPr spc="-42" dirty="0"/>
              <a:t> </a:t>
            </a:r>
            <a:r>
              <a:rPr dirty="0"/>
              <a:t>REENVIO</a:t>
            </a:r>
            <a:r>
              <a:rPr spc="-66" dirty="0"/>
              <a:t> </a:t>
            </a:r>
            <a:r>
              <a:rPr spc="-12" dirty="0"/>
              <a:t>ELETRÔNICO</a:t>
            </a: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xfrm>
            <a:off x="609600" y="1"/>
            <a:ext cx="0" cy="8664680"/>
          </a:xfrm>
          <a:prstGeom prst="rect">
            <a:avLst/>
          </a:prstGeom>
        </p:spPr>
        <p:txBody>
          <a:bodyPr vert="horz" wrap="square" lIns="0" tIns="22098" rIns="0" bIns="0" rtlCol="0">
            <a:spAutoFit/>
          </a:bodyPr>
          <a:lstStyle/>
          <a:p>
            <a:pPr marL="15240">
              <a:spcBef>
                <a:spcPts val="174"/>
              </a:spcBef>
            </a:pPr>
            <a:r>
              <a:rPr b="0" spc="-48" dirty="0">
                <a:latin typeface="Lucida Sans Unicode"/>
                <a:cs typeface="Lucida Sans Unicode"/>
              </a:rPr>
              <a:t>ACEITE</a:t>
            </a:r>
            <a:r>
              <a:rPr b="0" spc="-66" dirty="0">
                <a:latin typeface="Lucida Sans Unicode"/>
                <a:cs typeface="Lucida Sans Unicode"/>
              </a:rPr>
              <a:t> </a:t>
            </a:r>
            <a:r>
              <a:rPr b="0" spc="-54" dirty="0">
                <a:latin typeface="Lucida Sans Unicode"/>
                <a:cs typeface="Lucida Sans Unicode"/>
              </a:rPr>
              <a:t>ELETRÔNICO</a:t>
            </a:r>
            <a:r>
              <a:rPr b="0" spc="-60" dirty="0">
                <a:latin typeface="Lucida Sans Unicode"/>
                <a:cs typeface="Lucida Sans Unicode"/>
              </a:rPr>
              <a:t> </a:t>
            </a:r>
            <a:r>
              <a:rPr b="0" dirty="0">
                <a:latin typeface="Lucida Sans Unicode"/>
                <a:cs typeface="Lucida Sans Unicode"/>
              </a:rPr>
              <a:t>|</a:t>
            </a:r>
            <a:r>
              <a:rPr b="0" spc="282" dirty="0">
                <a:latin typeface="Lucida Sans Unicode"/>
                <a:cs typeface="Lucida Sans Unicode"/>
              </a:rPr>
              <a:t> </a:t>
            </a:r>
            <a:r>
              <a:rPr spc="-30" dirty="0">
                <a:latin typeface="Arial"/>
                <a:cs typeface="Arial"/>
              </a:rPr>
              <a:t>MANUAL </a:t>
            </a:r>
            <a:r>
              <a:rPr spc="-48" dirty="0">
                <a:latin typeface="Arial"/>
                <a:cs typeface="Arial"/>
              </a:rPr>
              <a:t>PARA</a:t>
            </a:r>
            <a:r>
              <a:rPr spc="-30" dirty="0">
                <a:latin typeface="Arial"/>
                <a:cs typeface="Arial"/>
              </a:rPr>
              <a:t> </a:t>
            </a:r>
            <a:r>
              <a:rPr spc="-36" dirty="0">
                <a:latin typeface="Arial"/>
                <a:cs typeface="Arial"/>
              </a:rPr>
              <a:t>CADASTRAR </a:t>
            </a:r>
            <a:r>
              <a:rPr spc="-24" dirty="0">
                <a:latin typeface="Arial"/>
                <a:cs typeface="Arial"/>
              </a:rPr>
              <a:t>VENDA</a:t>
            </a:r>
            <a:r>
              <a:rPr spc="-36" dirty="0">
                <a:latin typeface="Arial"/>
                <a:cs typeface="Arial"/>
              </a:rPr>
              <a:t> RESIDENCIAL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9599" y="1"/>
            <a:ext cx="5647182" cy="883158"/>
          </a:xfrm>
          <a:custGeom>
            <a:avLst/>
            <a:gdLst/>
            <a:ahLst/>
            <a:cxnLst/>
            <a:rect l="l" t="t" r="r" b="b"/>
            <a:pathLst>
              <a:path w="4705985" h="735965">
                <a:moveTo>
                  <a:pt x="4705692" y="0"/>
                </a:moveTo>
                <a:lnTo>
                  <a:pt x="0" y="0"/>
                </a:lnTo>
                <a:lnTo>
                  <a:pt x="0" y="510794"/>
                </a:lnTo>
                <a:lnTo>
                  <a:pt x="4569" y="556119"/>
                </a:lnTo>
                <a:lnTo>
                  <a:pt x="17675" y="598336"/>
                </a:lnTo>
                <a:lnTo>
                  <a:pt x="38412" y="636541"/>
                </a:lnTo>
                <a:lnTo>
                  <a:pt x="65878" y="669829"/>
                </a:lnTo>
                <a:lnTo>
                  <a:pt x="99166" y="697295"/>
                </a:lnTo>
                <a:lnTo>
                  <a:pt x="137374" y="718034"/>
                </a:lnTo>
                <a:lnTo>
                  <a:pt x="179596" y="731140"/>
                </a:lnTo>
                <a:lnTo>
                  <a:pt x="224929" y="735711"/>
                </a:lnTo>
                <a:lnTo>
                  <a:pt x="4480775" y="735711"/>
                </a:lnTo>
                <a:lnTo>
                  <a:pt x="4526101" y="731140"/>
                </a:lnTo>
                <a:lnTo>
                  <a:pt x="4568318" y="718034"/>
                </a:lnTo>
                <a:lnTo>
                  <a:pt x="4606523" y="697295"/>
                </a:lnTo>
                <a:lnTo>
                  <a:pt x="4639811" y="669829"/>
                </a:lnTo>
                <a:lnTo>
                  <a:pt x="4667277" y="636541"/>
                </a:lnTo>
                <a:lnTo>
                  <a:pt x="4688016" y="598336"/>
                </a:lnTo>
                <a:lnTo>
                  <a:pt x="4701122" y="556119"/>
                </a:lnTo>
                <a:lnTo>
                  <a:pt x="4705692" y="510794"/>
                </a:lnTo>
                <a:lnTo>
                  <a:pt x="4705692" y="0"/>
                </a:lnTo>
                <a:close/>
              </a:path>
            </a:pathLst>
          </a:custGeom>
          <a:solidFill>
            <a:srgbClr val="A61D18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609600" y="1"/>
            <a:ext cx="0" cy="998734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4478">
              <a:lnSpc>
                <a:spcPct val="100000"/>
              </a:lnSpc>
              <a:spcBef>
                <a:spcPts val="120"/>
              </a:spcBef>
            </a:pPr>
            <a:r>
              <a:rPr dirty="0"/>
              <a:t>ACEITE</a:t>
            </a:r>
            <a:r>
              <a:rPr spc="-72" dirty="0"/>
              <a:t> </a:t>
            </a:r>
            <a:r>
              <a:rPr dirty="0"/>
              <a:t>ELETRÔNICO</a:t>
            </a:r>
            <a:r>
              <a:rPr spc="-48" dirty="0"/>
              <a:t> </a:t>
            </a:r>
            <a:r>
              <a:rPr dirty="0"/>
              <a:t>–</a:t>
            </a:r>
            <a:r>
              <a:rPr spc="-42" dirty="0"/>
              <a:t> </a:t>
            </a:r>
            <a:r>
              <a:rPr dirty="0"/>
              <a:t>REENVIO</a:t>
            </a:r>
            <a:r>
              <a:rPr spc="-66" dirty="0"/>
              <a:t> </a:t>
            </a:r>
            <a:r>
              <a:rPr spc="-12" dirty="0"/>
              <a:t>MANUAL</a:t>
            </a:r>
          </a:p>
        </p:txBody>
      </p:sp>
      <p:sp>
        <p:nvSpPr>
          <p:cNvPr id="4" name="object 4"/>
          <p:cNvSpPr/>
          <p:nvPr/>
        </p:nvSpPr>
        <p:spPr>
          <a:xfrm>
            <a:off x="609600" y="6535094"/>
            <a:ext cx="10972800" cy="323088"/>
          </a:xfrm>
          <a:custGeom>
            <a:avLst/>
            <a:gdLst/>
            <a:ahLst/>
            <a:cxnLst/>
            <a:rect l="l" t="t" r="r" b="b"/>
            <a:pathLst>
              <a:path w="9144000" h="269239">
                <a:moveTo>
                  <a:pt x="9144000" y="0"/>
                </a:moveTo>
                <a:lnTo>
                  <a:pt x="0" y="0"/>
                </a:lnTo>
                <a:lnTo>
                  <a:pt x="0" y="269087"/>
                </a:lnTo>
                <a:lnTo>
                  <a:pt x="9144000" y="269087"/>
                </a:lnTo>
                <a:lnTo>
                  <a:pt x="9144000" y="0"/>
                </a:lnTo>
                <a:close/>
              </a:path>
            </a:pathLst>
          </a:custGeom>
          <a:solidFill>
            <a:srgbClr val="A61D18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5" name="object 5"/>
          <p:cNvSpPr txBox="1"/>
          <p:nvPr/>
        </p:nvSpPr>
        <p:spPr>
          <a:xfrm>
            <a:off x="978408" y="1319022"/>
            <a:ext cx="8733281" cy="254685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4686" indent="-139446">
              <a:spcBef>
                <a:spcPts val="114"/>
              </a:spcBef>
              <a:buClr>
                <a:srgbClr val="C00000"/>
              </a:buClr>
              <a:buFont typeface="Calibri Light"/>
              <a:buChar char="•"/>
              <a:tabLst>
                <a:tab pos="154686" algn="l"/>
              </a:tabLst>
            </a:pPr>
            <a:r>
              <a:rPr sz="1560" dirty="0">
                <a:latin typeface="Corbel"/>
                <a:cs typeface="Corbel"/>
              </a:rPr>
              <a:t>Para</a:t>
            </a:r>
            <a:r>
              <a:rPr sz="1560" spc="-7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reenviar</a:t>
            </a:r>
            <a:r>
              <a:rPr sz="1560" spc="-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Aceite</a:t>
            </a:r>
            <a:r>
              <a:rPr sz="1560" b="1" spc="-48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Eletrônico</a:t>
            </a:r>
            <a:r>
              <a:rPr sz="1560" dirty="0">
                <a:latin typeface="Corbel"/>
                <a:cs typeface="Corbel"/>
              </a:rPr>
              <a:t>,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marque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a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opção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“</a:t>
            </a:r>
            <a:r>
              <a:rPr sz="1560" b="1" dirty="0">
                <a:latin typeface="Corbel"/>
                <a:cs typeface="Corbel"/>
              </a:rPr>
              <a:t>Assinatura</a:t>
            </a:r>
            <a:r>
              <a:rPr sz="1560" b="1" spc="-36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Manual</a:t>
            </a:r>
            <a:r>
              <a:rPr sz="1560" dirty="0">
                <a:latin typeface="Corbel"/>
                <a:cs typeface="Corbel"/>
              </a:rPr>
              <a:t>”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no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campo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Meios</a:t>
            </a:r>
            <a:r>
              <a:rPr sz="1560" b="1" spc="-30" dirty="0">
                <a:latin typeface="Corbel"/>
                <a:cs typeface="Corbel"/>
              </a:rPr>
              <a:t> </a:t>
            </a:r>
            <a:r>
              <a:rPr sz="1560" b="1" spc="-12" dirty="0">
                <a:latin typeface="Corbel"/>
                <a:cs typeface="Corbel"/>
              </a:rPr>
              <a:t>de</a:t>
            </a:r>
            <a:r>
              <a:rPr sz="1560" b="1" spc="-72" dirty="0">
                <a:latin typeface="Corbel"/>
                <a:cs typeface="Corbel"/>
              </a:rPr>
              <a:t> </a:t>
            </a:r>
            <a:r>
              <a:rPr sz="1560" b="1" spc="-12" dirty="0">
                <a:latin typeface="Corbel"/>
                <a:cs typeface="Corbel"/>
              </a:rPr>
              <a:t>Assinatura</a:t>
            </a:r>
            <a:r>
              <a:rPr sz="1560" spc="-12" dirty="0">
                <a:latin typeface="Corbel"/>
                <a:cs typeface="Corbel"/>
              </a:rPr>
              <a:t>.</a:t>
            </a:r>
            <a:endParaRPr sz="1560">
              <a:latin typeface="Corbel"/>
              <a:cs typeface="Corbe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975618" y="1948144"/>
            <a:ext cx="10232136" cy="4198620"/>
            <a:chOff x="305015" y="1623453"/>
            <a:chExt cx="8526780" cy="3498850"/>
          </a:xfrm>
        </p:grpSpPr>
        <p:pic>
          <p:nvPicPr>
            <p:cNvPr id="7" name="object 7" descr="Interface gráfica do usuário, Texto, Aplicativo, Email  Descrição gerada automaticamente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5015" y="1623453"/>
              <a:ext cx="8526780" cy="349859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009775" y="4124833"/>
              <a:ext cx="781050" cy="173990"/>
            </a:xfrm>
            <a:custGeom>
              <a:avLst/>
              <a:gdLst/>
              <a:ahLst/>
              <a:cxnLst/>
              <a:rect l="l" t="t" r="r" b="b"/>
              <a:pathLst>
                <a:path w="781050" h="173989">
                  <a:moveTo>
                    <a:pt x="0" y="20573"/>
                  </a:moveTo>
                  <a:lnTo>
                    <a:pt x="1625" y="12590"/>
                  </a:lnTo>
                  <a:lnTo>
                    <a:pt x="6048" y="6048"/>
                  </a:lnTo>
                  <a:lnTo>
                    <a:pt x="12590" y="1625"/>
                  </a:lnTo>
                  <a:lnTo>
                    <a:pt x="20574" y="0"/>
                  </a:lnTo>
                  <a:lnTo>
                    <a:pt x="760476" y="0"/>
                  </a:lnTo>
                  <a:lnTo>
                    <a:pt x="768459" y="1625"/>
                  </a:lnTo>
                  <a:lnTo>
                    <a:pt x="775001" y="6048"/>
                  </a:lnTo>
                  <a:lnTo>
                    <a:pt x="779424" y="12590"/>
                  </a:lnTo>
                  <a:lnTo>
                    <a:pt x="781050" y="20573"/>
                  </a:lnTo>
                  <a:lnTo>
                    <a:pt x="781050" y="152907"/>
                  </a:lnTo>
                  <a:lnTo>
                    <a:pt x="779424" y="160891"/>
                  </a:lnTo>
                  <a:lnTo>
                    <a:pt x="775001" y="167433"/>
                  </a:lnTo>
                  <a:lnTo>
                    <a:pt x="768459" y="171856"/>
                  </a:lnTo>
                  <a:lnTo>
                    <a:pt x="760476" y="173481"/>
                  </a:lnTo>
                  <a:lnTo>
                    <a:pt x="20574" y="173481"/>
                  </a:lnTo>
                  <a:lnTo>
                    <a:pt x="12590" y="171856"/>
                  </a:lnTo>
                  <a:lnTo>
                    <a:pt x="6048" y="167433"/>
                  </a:lnTo>
                  <a:lnTo>
                    <a:pt x="1625" y="160891"/>
                  </a:lnTo>
                  <a:lnTo>
                    <a:pt x="0" y="152907"/>
                  </a:lnTo>
                  <a:lnTo>
                    <a:pt x="0" y="20573"/>
                  </a:lnTo>
                  <a:close/>
                </a:path>
              </a:pathLst>
            </a:custGeom>
            <a:ln w="12699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94051" y="4028059"/>
              <a:ext cx="193548" cy="19354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3909668" y="4844644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08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834267" y="502768"/>
            <a:ext cx="358140" cy="477012"/>
          </a:xfrm>
          <a:custGeom>
            <a:avLst/>
            <a:gdLst/>
            <a:ahLst/>
            <a:cxnLst/>
            <a:rect l="l" t="t" r="r" b="b"/>
            <a:pathLst>
              <a:path w="298450" h="397509">
                <a:moveTo>
                  <a:pt x="248539" y="0"/>
                </a:moveTo>
                <a:lnTo>
                  <a:pt x="49657" y="0"/>
                </a:lnTo>
                <a:lnTo>
                  <a:pt x="30325" y="3903"/>
                </a:lnTo>
                <a:lnTo>
                  <a:pt x="14541" y="14557"/>
                </a:lnTo>
                <a:lnTo>
                  <a:pt x="3901" y="30378"/>
                </a:lnTo>
                <a:lnTo>
                  <a:pt x="0" y="49784"/>
                </a:lnTo>
                <a:lnTo>
                  <a:pt x="0" y="347472"/>
                </a:lnTo>
                <a:lnTo>
                  <a:pt x="3901" y="366803"/>
                </a:lnTo>
                <a:lnTo>
                  <a:pt x="14541" y="382587"/>
                </a:lnTo>
                <a:lnTo>
                  <a:pt x="30325" y="393227"/>
                </a:lnTo>
                <a:lnTo>
                  <a:pt x="49657" y="397128"/>
                </a:lnTo>
                <a:lnTo>
                  <a:pt x="248539" y="397128"/>
                </a:lnTo>
                <a:lnTo>
                  <a:pt x="267870" y="393227"/>
                </a:lnTo>
                <a:lnTo>
                  <a:pt x="283654" y="382587"/>
                </a:lnTo>
                <a:lnTo>
                  <a:pt x="294294" y="366803"/>
                </a:lnTo>
                <a:lnTo>
                  <a:pt x="298196" y="347472"/>
                </a:lnTo>
                <a:lnTo>
                  <a:pt x="298196" y="49784"/>
                </a:lnTo>
                <a:lnTo>
                  <a:pt x="294294" y="30378"/>
                </a:lnTo>
                <a:lnTo>
                  <a:pt x="283654" y="14557"/>
                </a:lnTo>
                <a:lnTo>
                  <a:pt x="267870" y="3903"/>
                </a:lnTo>
                <a:lnTo>
                  <a:pt x="24853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12" name="object 12"/>
          <p:cNvSpPr txBox="1"/>
          <p:nvPr/>
        </p:nvSpPr>
        <p:spPr>
          <a:xfrm>
            <a:off x="10924945" y="697229"/>
            <a:ext cx="184404" cy="199285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41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0717682" y="92353"/>
            <a:ext cx="589788" cy="589788"/>
            <a:chOff x="8423402" y="76961"/>
            <a:chExt cx="491490" cy="491490"/>
          </a:xfrm>
        </p:grpSpPr>
        <p:sp>
          <p:nvSpPr>
            <p:cNvPr id="14" name="object 14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239141" y="0"/>
                  </a:moveTo>
                  <a:lnTo>
                    <a:pt x="190944" y="4863"/>
                  </a:lnTo>
                  <a:lnTo>
                    <a:pt x="146053" y="18811"/>
                  </a:lnTo>
                  <a:lnTo>
                    <a:pt x="105432" y="40880"/>
                  </a:lnTo>
                  <a:lnTo>
                    <a:pt x="70040" y="70103"/>
                  </a:lnTo>
                  <a:lnTo>
                    <a:pt x="40839" y="105519"/>
                  </a:lnTo>
                  <a:lnTo>
                    <a:pt x="18792" y="146161"/>
                  </a:lnTo>
                  <a:lnTo>
                    <a:pt x="4858" y="191065"/>
                  </a:lnTo>
                  <a:lnTo>
                    <a:pt x="0" y="239267"/>
                  </a:lnTo>
                  <a:lnTo>
                    <a:pt x="4858" y="287470"/>
                  </a:lnTo>
                  <a:lnTo>
                    <a:pt x="18792" y="332374"/>
                  </a:lnTo>
                  <a:lnTo>
                    <a:pt x="40839" y="373016"/>
                  </a:lnTo>
                  <a:lnTo>
                    <a:pt x="70040" y="408432"/>
                  </a:lnTo>
                  <a:lnTo>
                    <a:pt x="105432" y="437655"/>
                  </a:lnTo>
                  <a:lnTo>
                    <a:pt x="146053" y="459724"/>
                  </a:lnTo>
                  <a:lnTo>
                    <a:pt x="190944" y="473672"/>
                  </a:lnTo>
                  <a:lnTo>
                    <a:pt x="239141" y="478536"/>
                  </a:lnTo>
                  <a:lnTo>
                    <a:pt x="287379" y="473672"/>
                  </a:lnTo>
                  <a:lnTo>
                    <a:pt x="332301" y="459724"/>
                  </a:lnTo>
                  <a:lnTo>
                    <a:pt x="372945" y="437655"/>
                  </a:lnTo>
                  <a:lnTo>
                    <a:pt x="408352" y="408432"/>
                  </a:lnTo>
                  <a:lnTo>
                    <a:pt x="437562" y="373016"/>
                  </a:lnTo>
                  <a:lnTo>
                    <a:pt x="459614" y="332374"/>
                  </a:lnTo>
                  <a:lnTo>
                    <a:pt x="473550" y="287470"/>
                  </a:lnTo>
                  <a:lnTo>
                    <a:pt x="478408" y="239267"/>
                  </a:lnTo>
                  <a:lnTo>
                    <a:pt x="473550" y="191065"/>
                  </a:lnTo>
                  <a:lnTo>
                    <a:pt x="459614" y="146161"/>
                  </a:lnTo>
                  <a:lnTo>
                    <a:pt x="437562" y="105519"/>
                  </a:lnTo>
                  <a:lnTo>
                    <a:pt x="408352" y="70103"/>
                  </a:lnTo>
                  <a:lnTo>
                    <a:pt x="372945" y="40880"/>
                  </a:lnTo>
                  <a:lnTo>
                    <a:pt x="332301" y="18811"/>
                  </a:lnTo>
                  <a:lnTo>
                    <a:pt x="287379" y="4863"/>
                  </a:lnTo>
                  <a:lnTo>
                    <a:pt x="239141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15" name="object 15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0" y="239267"/>
                  </a:moveTo>
                  <a:lnTo>
                    <a:pt x="4858" y="191065"/>
                  </a:lnTo>
                  <a:lnTo>
                    <a:pt x="18792" y="146161"/>
                  </a:lnTo>
                  <a:lnTo>
                    <a:pt x="40839" y="105519"/>
                  </a:lnTo>
                  <a:lnTo>
                    <a:pt x="70040" y="70103"/>
                  </a:lnTo>
                  <a:lnTo>
                    <a:pt x="105432" y="40880"/>
                  </a:lnTo>
                  <a:lnTo>
                    <a:pt x="146053" y="18811"/>
                  </a:lnTo>
                  <a:lnTo>
                    <a:pt x="190944" y="4863"/>
                  </a:lnTo>
                  <a:lnTo>
                    <a:pt x="239141" y="0"/>
                  </a:lnTo>
                  <a:lnTo>
                    <a:pt x="287379" y="4863"/>
                  </a:lnTo>
                  <a:lnTo>
                    <a:pt x="332301" y="18811"/>
                  </a:lnTo>
                  <a:lnTo>
                    <a:pt x="372945" y="40880"/>
                  </a:lnTo>
                  <a:lnTo>
                    <a:pt x="408352" y="70103"/>
                  </a:lnTo>
                  <a:lnTo>
                    <a:pt x="437562" y="105519"/>
                  </a:lnTo>
                  <a:lnTo>
                    <a:pt x="459614" y="146161"/>
                  </a:lnTo>
                  <a:lnTo>
                    <a:pt x="473550" y="191065"/>
                  </a:lnTo>
                  <a:lnTo>
                    <a:pt x="478408" y="239267"/>
                  </a:lnTo>
                  <a:lnTo>
                    <a:pt x="473550" y="287470"/>
                  </a:lnTo>
                  <a:lnTo>
                    <a:pt x="459614" y="332374"/>
                  </a:lnTo>
                  <a:lnTo>
                    <a:pt x="437562" y="373016"/>
                  </a:lnTo>
                  <a:lnTo>
                    <a:pt x="408352" y="408432"/>
                  </a:lnTo>
                  <a:lnTo>
                    <a:pt x="372945" y="437655"/>
                  </a:lnTo>
                  <a:lnTo>
                    <a:pt x="332301" y="459724"/>
                  </a:lnTo>
                  <a:lnTo>
                    <a:pt x="287379" y="473672"/>
                  </a:lnTo>
                  <a:lnTo>
                    <a:pt x="239141" y="478536"/>
                  </a:lnTo>
                  <a:lnTo>
                    <a:pt x="190944" y="473672"/>
                  </a:lnTo>
                  <a:lnTo>
                    <a:pt x="146053" y="459724"/>
                  </a:lnTo>
                  <a:lnTo>
                    <a:pt x="105432" y="437655"/>
                  </a:lnTo>
                  <a:lnTo>
                    <a:pt x="70040" y="408432"/>
                  </a:lnTo>
                  <a:lnTo>
                    <a:pt x="40839" y="373016"/>
                  </a:lnTo>
                  <a:lnTo>
                    <a:pt x="18792" y="332374"/>
                  </a:lnTo>
                  <a:lnTo>
                    <a:pt x="4858" y="287470"/>
                  </a:lnTo>
                  <a:lnTo>
                    <a:pt x="0" y="239267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67534" y="214070"/>
              <a:ext cx="224050" cy="192048"/>
            </a:xfrm>
            <a:prstGeom prst="rect">
              <a:avLst/>
            </a:prstGeom>
          </p:spPr>
        </p:pic>
      </p:grp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xfrm>
            <a:off x="609600" y="1"/>
            <a:ext cx="0" cy="8664680"/>
          </a:xfrm>
          <a:prstGeom prst="rect">
            <a:avLst/>
          </a:prstGeom>
        </p:spPr>
        <p:txBody>
          <a:bodyPr vert="horz" wrap="square" lIns="0" tIns="22098" rIns="0" bIns="0" rtlCol="0">
            <a:spAutoFit/>
          </a:bodyPr>
          <a:lstStyle/>
          <a:p>
            <a:pPr marL="15240">
              <a:spcBef>
                <a:spcPts val="174"/>
              </a:spcBef>
            </a:pPr>
            <a:r>
              <a:rPr b="0" spc="-48" dirty="0">
                <a:latin typeface="Lucida Sans Unicode"/>
                <a:cs typeface="Lucida Sans Unicode"/>
              </a:rPr>
              <a:t>ACEITE</a:t>
            </a:r>
            <a:r>
              <a:rPr b="0" spc="-66" dirty="0">
                <a:latin typeface="Lucida Sans Unicode"/>
                <a:cs typeface="Lucida Sans Unicode"/>
              </a:rPr>
              <a:t> </a:t>
            </a:r>
            <a:r>
              <a:rPr b="0" spc="-54" dirty="0">
                <a:latin typeface="Lucida Sans Unicode"/>
                <a:cs typeface="Lucida Sans Unicode"/>
              </a:rPr>
              <a:t>ELETRÔNICO</a:t>
            </a:r>
            <a:r>
              <a:rPr b="0" spc="-60" dirty="0">
                <a:latin typeface="Lucida Sans Unicode"/>
                <a:cs typeface="Lucida Sans Unicode"/>
              </a:rPr>
              <a:t> </a:t>
            </a:r>
            <a:r>
              <a:rPr b="0" dirty="0">
                <a:latin typeface="Lucida Sans Unicode"/>
                <a:cs typeface="Lucida Sans Unicode"/>
              </a:rPr>
              <a:t>|</a:t>
            </a:r>
            <a:r>
              <a:rPr b="0" spc="282" dirty="0">
                <a:latin typeface="Lucida Sans Unicode"/>
                <a:cs typeface="Lucida Sans Unicode"/>
              </a:rPr>
              <a:t> </a:t>
            </a:r>
            <a:r>
              <a:rPr spc="-30" dirty="0">
                <a:latin typeface="Arial"/>
                <a:cs typeface="Arial"/>
              </a:rPr>
              <a:t>MANUAL </a:t>
            </a:r>
            <a:r>
              <a:rPr spc="-48" dirty="0">
                <a:latin typeface="Arial"/>
                <a:cs typeface="Arial"/>
              </a:rPr>
              <a:t>PARA</a:t>
            </a:r>
            <a:r>
              <a:rPr spc="-30" dirty="0">
                <a:latin typeface="Arial"/>
                <a:cs typeface="Arial"/>
              </a:rPr>
              <a:t> </a:t>
            </a:r>
            <a:r>
              <a:rPr spc="-36" dirty="0">
                <a:latin typeface="Arial"/>
                <a:cs typeface="Arial"/>
              </a:rPr>
              <a:t>CADASTRAR </a:t>
            </a:r>
            <a:r>
              <a:rPr spc="-24" dirty="0">
                <a:latin typeface="Arial"/>
                <a:cs typeface="Arial"/>
              </a:rPr>
              <a:t>VENDA</a:t>
            </a:r>
            <a:r>
              <a:rPr spc="-36" dirty="0">
                <a:latin typeface="Arial"/>
                <a:cs typeface="Arial"/>
              </a:rPr>
              <a:t> RESIDENCIAL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9600" y="0"/>
            <a:ext cx="10972800" cy="6272784"/>
            <a:chOff x="0" y="0"/>
            <a:chExt cx="9144000" cy="5227320"/>
          </a:xfrm>
        </p:grpSpPr>
        <p:pic>
          <p:nvPicPr>
            <p:cNvPr id="3" name="object 3" descr="Interface gráfica do usuário, Texto, Aplicativo, Email  Descrição gerada automaticamente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9338" y="1492616"/>
              <a:ext cx="8416290" cy="373453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1680590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609600" y="6535094"/>
            <a:ext cx="10972800" cy="323088"/>
          </a:xfrm>
          <a:custGeom>
            <a:avLst/>
            <a:gdLst/>
            <a:ahLst/>
            <a:cxnLst/>
            <a:rect l="l" t="t" r="r" b="b"/>
            <a:pathLst>
              <a:path w="9144000" h="269239">
                <a:moveTo>
                  <a:pt x="9144000" y="0"/>
                </a:moveTo>
                <a:lnTo>
                  <a:pt x="0" y="0"/>
                </a:lnTo>
                <a:lnTo>
                  <a:pt x="0" y="269087"/>
                </a:lnTo>
                <a:lnTo>
                  <a:pt x="9144000" y="269087"/>
                </a:lnTo>
                <a:lnTo>
                  <a:pt x="9144000" y="0"/>
                </a:lnTo>
                <a:close/>
              </a:path>
            </a:pathLst>
          </a:custGeom>
          <a:solidFill>
            <a:srgbClr val="A61D18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6" name="object 6"/>
          <p:cNvSpPr txBox="1"/>
          <p:nvPr/>
        </p:nvSpPr>
        <p:spPr>
          <a:xfrm>
            <a:off x="978408" y="1319022"/>
            <a:ext cx="6252972" cy="494751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45542" indent="-130302">
              <a:spcBef>
                <a:spcPts val="114"/>
              </a:spcBef>
              <a:buClr>
                <a:srgbClr val="C00000"/>
              </a:buClr>
              <a:buFont typeface="Calibri Light"/>
              <a:buChar char="•"/>
              <a:tabLst>
                <a:tab pos="145542" algn="l"/>
              </a:tabLst>
            </a:pPr>
            <a:r>
              <a:rPr sz="1560" dirty="0">
                <a:latin typeface="Corbel"/>
                <a:cs typeface="Corbel"/>
              </a:rPr>
              <a:t>Aqui,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marque</a:t>
            </a:r>
            <a:r>
              <a:rPr sz="1560" spc="-1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todos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os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documentos </a:t>
            </a:r>
            <a:r>
              <a:rPr sz="1560" dirty="0">
                <a:latin typeface="Corbel"/>
                <a:cs typeface="Corbel"/>
              </a:rPr>
              <a:t>e</a:t>
            </a:r>
            <a:r>
              <a:rPr sz="1560" spc="-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clique</a:t>
            </a:r>
            <a:r>
              <a:rPr sz="1560" spc="-1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no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botão</a:t>
            </a:r>
            <a:endParaRPr sz="1560">
              <a:latin typeface="Corbel"/>
              <a:cs typeface="Corbel"/>
            </a:endParaRPr>
          </a:p>
          <a:p>
            <a:pPr marL="15240"/>
            <a:r>
              <a:rPr sz="1560" dirty="0">
                <a:latin typeface="Corbel"/>
                <a:cs typeface="Corbel"/>
              </a:rPr>
              <a:t>"</a:t>
            </a:r>
            <a:r>
              <a:rPr sz="1560" b="1" dirty="0">
                <a:latin typeface="Corbel"/>
                <a:cs typeface="Corbel"/>
              </a:rPr>
              <a:t>Imprimir</a:t>
            </a:r>
            <a:r>
              <a:rPr sz="1560" b="1" spc="-18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e</a:t>
            </a:r>
            <a:r>
              <a:rPr sz="1560" b="1" spc="-42" dirty="0">
                <a:latin typeface="Corbel"/>
                <a:cs typeface="Corbel"/>
              </a:rPr>
              <a:t> </a:t>
            </a:r>
            <a:r>
              <a:rPr sz="1560" b="1" spc="-12" dirty="0">
                <a:latin typeface="Corbel"/>
                <a:cs typeface="Corbel"/>
              </a:rPr>
              <a:t>digitalizar</a:t>
            </a:r>
            <a:r>
              <a:rPr sz="1560" b="1" spc="-36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os</a:t>
            </a:r>
            <a:r>
              <a:rPr sz="1560" b="1" spc="-30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documentos</a:t>
            </a:r>
            <a:r>
              <a:rPr sz="1560" b="1" spc="-12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assináveis</a:t>
            </a:r>
            <a:r>
              <a:rPr sz="1560" b="1" spc="-24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e</a:t>
            </a:r>
            <a:r>
              <a:rPr sz="1560" b="1" spc="-42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documentos</a:t>
            </a:r>
            <a:r>
              <a:rPr sz="1560" b="1" spc="-12" dirty="0">
                <a:latin typeface="Corbel"/>
                <a:cs typeface="Corbel"/>
              </a:rPr>
              <a:t> pessoais</a:t>
            </a:r>
            <a:r>
              <a:rPr sz="1560" spc="-12" dirty="0">
                <a:latin typeface="Corbel"/>
                <a:cs typeface="Corbel"/>
              </a:rPr>
              <a:t>”.</a:t>
            </a:r>
            <a:endParaRPr sz="1560">
              <a:latin typeface="Corbel"/>
              <a:cs typeface="Corbel"/>
            </a:endParaRPr>
          </a:p>
        </p:txBody>
      </p:sp>
      <p:pic>
        <p:nvPicPr>
          <p:cNvPr id="7" name="object 7" descr="Interface gráfica do usuário, Aplicativo, Word  Descrição gerada automaticamente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22417" y="3428954"/>
            <a:ext cx="5546750" cy="2989021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10834267" y="502768"/>
            <a:ext cx="358140" cy="477012"/>
          </a:xfrm>
          <a:custGeom>
            <a:avLst/>
            <a:gdLst/>
            <a:ahLst/>
            <a:cxnLst/>
            <a:rect l="l" t="t" r="r" b="b"/>
            <a:pathLst>
              <a:path w="298450" h="397509">
                <a:moveTo>
                  <a:pt x="248539" y="0"/>
                </a:moveTo>
                <a:lnTo>
                  <a:pt x="49657" y="0"/>
                </a:lnTo>
                <a:lnTo>
                  <a:pt x="30325" y="3903"/>
                </a:lnTo>
                <a:lnTo>
                  <a:pt x="14541" y="14557"/>
                </a:lnTo>
                <a:lnTo>
                  <a:pt x="3901" y="30378"/>
                </a:lnTo>
                <a:lnTo>
                  <a:pt x="0" y="49784"/>
                </a:lnTo>
                <a:lnTo>
                  <a:pt x="0" y="347472"/>
                </a:lnTo>
                <a:lnTo>
                  <a:pt x="3901" y="366803"/>
                </a:lnTo>
                <a:lnTo>
                  <a:pt x="14541" y="382587"/>
                </a:lnTo>
                <a:lnTo>
                  <a:pt x="30325" y="393227"/>
                </a:lnTo>
                <a:lnTo>
                  <a:pt x="49657" y="397128"/>
                </a:lnTo>
                <a:lnTo>
                  <a:pt x="248539" y="397128"/>
                </a:lnTo>
                <a:lnTo>
                  <a:pt x="267870" y="393227"/>
                </a:lnTo>
                <a:lnTo>
                  <a:pt x="283654" y="382587"/>
                </a:lnTo>
                <a:lnTo>
                  <a:pt x="294294" y="366803"/>
                </a:lnTo>
                <a:lnTo>
                  <a:pt x="298196" y="347472"/>
                </a:lnTo>
                <a:lnTo>
                  <a:pt x="298196" y="49784"/>
                </a:lnTo>
                <a:lnTo>
                  <a:pt x="294294" y="30378"/>
                </a:lnTo>
                <a:lnTo>
                  <a:pt x="283654" y="14557"/>
                </a:lnTo>
                <a:lnTo>
                  <a:pt x="267870" y="3903"/>
                </a:lnTo>
                <a:lnTo>
                  <a:pt x="24853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9" name="object 9"/>
          <p:cNvSpPr txBox="1"/>
          <p:nvPr/>
        </p:nvSpPr>
        <p:spPr>
          <a:xfrm>
            <a:off x="10924945" y="697229"/>
            <a:ext cx="184404" cy="199285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42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0717682" y="92353"/>
            <a:ext cx="589788" cy="589788"/>
            <a:chOff x="8423402" y="76961"/>
            <a:chExt cx="491490" cy="491490"/>
          </a:xfrm>
        </p:grpSpPr>
        <p:sp>
          <p:nvSpPr>
            <p:cNvPr id="11" name="object 11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239141" y="0"/>
                  </a:moveTo>
                  <a:lnTo>
                    <a:pt x="190944" y="4863"/>
                  </a:lnTo>
                  <a:lnTo>
                    <a:pt x="146053" y="18811"/>
                  </a:lnTo>
                  <a:lnTo>
                    <a:pt x="105432" y="40880"/>
                  </a:lnTo>
                  <a:lnTo>
                    <a:pt x="70040" y="70103"/>
                  </a:lnTo>
                  <a:lnTo>
                    <a:pt x="40839" y="105519"/>
                  </a:lnTo>
                  <a:lnTo>
                    <a:pt x="18792" y="146161"/>
                  </a:lnTo>
                  <a:lnTo>
                    <a:pt x="4858" y="191065"/>
                  </a:lnTo>
                  <a:lnTo>
                    <a:pt x="0" y="239267"/>
                  </a:lnTo>
                  <a:lnTo>
                    <a:pt x="4858" y="287470"/>
                  </a:lnTo>
                  <a:lnTo>
                    <a:pt x="18792" y="332374"/>
                  </a:lnTo>
                  <a:lnTo>
                    <a:pt x="40839" y="373016"/>
                  </a:lnTo>
                  <a:lnTo>
                    <a:pt x="70040" y="408432"/>
                  </a:lnTo>
                  <a:lnTo>
                    <a:pt x="105432" y="437655"/>
                  </a:lnTo>
                  <a:lnTo>
                    <a:pt x="146053" y="459724"/>
                  </a:lnTo>
                  <a:lnTo>
                    <a:pt x="190944" y="473672"/>
                  </a:lnTo>
                  <a:lnTo>
                    <a:pt x="239141" y="478536"/>
                  </a:lnTo>
                  <a:lnTo>
                    <a:pt x="287379" y="473672"/>
                  </a:lnTo>
                  <a:lnTo>
                    <a:pt x="332301" y="459724"/>
                  </a:lnTo>
                  <a:lnTo>
                    <a:pt x="372945" y="437655"/>
                  </a:lnTo>
                  <a:lnTo>
                    <a:pt x="408352" y="408432"/>
                  </a:lnTo>
                  <a:lnTo>
                    <a:pt x="437562" y="373016"/>
                  </a:lnTo>
                  <a:lnTo>
                    <a:pt x="459614" y="332374"/>
                  </a:lnTo>
                  <a:lnTo>
                    <a:pt x="473550" y="287470"/>
                  </a:lnTo>
                  <a:lnTo>
                    <a:pt x="478408" y="239267"/>
                  </a:lnTo>
                  <a:lnTo>
                    <a:pt x="473550" y="191065"/>
                  </a:lnTo>
                  <a:lnTo>
                    <a:pt x="459614" y="146161"/>
                  </a:lnTo>
                  <a:lnTo>
                    <a:pt x="437562" y="105519"/>
                  </a:lnTo>
                  <a:lnTo>
                    <a:pt x="408352" y="70103"/>
                  </a:lnTo>
                  <a:lnTo>
                    <a:pt x="372945" y="40880"/>
                  </a:lnTo>
                  <a:lnTo>
                    <a:pt x="332301" y="18811"/>
                  </a:lnTo>
                  <a:lnTo>
                    <a:pt x="287379" y="4863"/>
                  </a:lnTo>
                  <a:lnTo>
                    <a:pt x="239141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0" y="239267"/>
                  </a:moveTo>
                  <a:lnTo>
                    <a:pt x="4858" y="191065"/>
                  </a:lnTo>
                  <a:lnTo>
                    <a:pt x="18792" y="146161"/>
                  </a:lnTo>
                  <a:lnTo>
                    <a:pt x="40839" y="105519"/>
                  </a:lnTo>
                  <a:lnTo>
                    <a:pt x="70040" y="70103"/>
                  </a:lnTo>
                  <a:lnTo>
                    <a:pt x="105432" y="40880"/>
                  </a:lnTo>
                  <a:lnTo>
                    <a:pt x="146053" y="18811"/>
                  </a:lnTo>
                  <a:lnTo>
                    <a:pt x="190944" y="4863"/>
                  </a:lnTo>
                  <a:lnTo>
                    <a:pt x="239141" y="0"/>
                  </a:lnTo>
                  <a:lnTo>
                    <a:pt x="287379" y="4863"/>
                  </a:lnTo>
                  <a:lnTo>
                    <a:pt x="332301" y="18811"/>
                  </a:lnTo>
                  <a:lnTo>
                    <a:pt x="372945" y="40880"/>
                  </a:lnTo>
                  <a:lnTo>
                    <a:pt x="408352" y="70103"/>
                  </a:lnTo>
                  <a:lnTo>
                    <a:pt x="437562" y="105519"/>
                  </a:lnTo>
                  <a:lnTo>
                    <a:pt x="459614" y="146161"/>
                  </a:lnTo>
                  <a:lnTo>
                    <a:pt x="473550" y="191065"/>
                  </a:lnTo>
                  <a:lnTo>
                    <a:pt x="478408" y="239267"/>
                  </a:lnTo>
                  <a:lnTo>
                    <a:pt x="473550" y="287470"/>
                  </a:lnTo>
                  <a:lnTo>
                    <a:pt x="459614" y="332374"/>
                  </a:lnTo>
                  <a:lnTo>
                    <a:pt x="437562" y="373016"/>
                  </a:lnTo>
                  <a:lnTo>
                    <a:pt x="408352" y="408432"/>
                  </a:lnTo>
                  <a:lnTo>
                    <a:pt x="372945" y="437655"/>
                  </a:lnTo>
                  <a:lnTo>
                    <a:pt x="332301" y="459724"/>
                  </a:lnTo>
                  <a:lnTo>
                    <a:pt x="287379" y="473672"/>
                  </a:lnTo>
                  <a:lnTo>
                    <a:pt x="239141" y="478536"/>
                  </a:lnTo>
                  <a:lnTo>
                    <a:pt x="190944" y="473672"/>
                  </a:lnTo>
                  <a:lnTo>
                    <a:pt x="146053" y="459724"/>
                  </a:lnTo>
                  <a:lnTo>
                    <a:pt x="105432" y="437655"/>
                  </a:lnTo>
                  <a:lnTo>
                    <a:pt x="70040" y="408432"/>
                  </a:lnTo>
                  <a:lnTo>
                    <a:pt x="40839" y="373016"/>
                  </a:lnTo>
                  <a:lnTo>
                    <a:pt x="18792" y="332374"/>
                  </a:lnTo>
                  <a:lnTo>
                    <a:pt x="4858" y="287470"/>
                  </a:lnTo>
                  <a:lnTo>
                    <a:pt x="0" y="239267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67534" y="214070"/>
              <a:ext cx="224050" cy="192048"/>
            </a:xfrm>
            <a:prstGeom prst="rect">
              <a:avLst/>
            </a:prstGeom>
          </p:spPr>
        </p:pic>
      </p:grpSp>
      <p:sp>
        <p:nvSpPr>
          <p:cNvPr id="14" name="object 14"/>
          <p:cNvSpPr/>
          <p:nvPr/>
        </p:nvSpPr>
        <p:spPr>
          <a:xfrm>
            <a:off x="1149599" y="1"/>
            <a:ext cx="5647182" cy="883158"/>
          </a:xfrm>
          <a:custGeom>
            <a:avLst/>
            <a:gdLst/>
            <a:ahLst/>
            <a:cxnLst/>
            <a:rect l="l" t="t" r="r" b="b"/>
            <a:pathLst>
              <a:path w="4705985" h="735965">
                <a:moveTo>
                  <a:pt x="4705692" y="0"/>
                </a:moveTo>
                <a:lnTo>
                  <a:pt x="0" y="0"/>
                </a:lnTo>
                <a:lnTo>
                  <a:pt x="0" y="510794"/>
                </a:lnTo>
                <a:lnTo>
                  <a:pt x="4569" y="556119"/>
                </a:lnTo>
                <a:lnTo>
                  <a:pt x="17675" y="598336"/>
                </a:lnTo>
                <a:lnTo>
                  <a:pt x="38412" y="636541"/>
                </a:lnTo>
                <a:lnTo>
                  <a:pt x="65878" y="669829"/>
                </a:lnTo>
                <a:lnTo>
                  <a:pt x="99166" y="697295"/>
                </a:lnTo>
                <a:lnTo>
                  <a:pt x="137374" y="718034"/>
                </a:lnTo>
                <a:lnTo>
                  <a:pt x="179596" y="731140"/>
                </a:lnTo>
                <a:lnTo>
                  <a:pt x="224929" y="735711"/>
                </a:lnTo>
                <a:lnTo>
                  <a:pt x="4480775" y="735711"/>
                </a:lnTo>
                <a:lnTo>
                  <a:pt x="4526101" y="731140"/>
                </a:lnTo>
                <a:lnTo>
                  <a:pt x="4568318" y="718034"/>
                </a:lnTo>
                <a:lnTo>
                  <a:pt x="4606523" y="697295"/>
                </a:lnTo>
                <a:lnTo>
                  <a:pt x="4639811" y="669829"/>
                </a:lnTo>
                <a:lnTo>
                  <a:pt x="4667277" y="636541"/>
                </a:lnTo>
                <a:lnTo>
                  <a:pt x="4688016" y="598336"/>
                </a:lnTo>
                <a:lnTo>
                  <a:pt x="4701122" y="556119"/>
                </a:lnTo>
                <a:lnTo>
                  <a:pt x="4705692" y="510794"/>
                </a:lnTo>
                <a:lnTo>
                  <a:pt x="4705692" y="0"/>
                </a:lnTo>
                <a:close/>
              </a:path>
            </a:pathLst>
          </a:custGeom>
          <a:solidFill>
            <a:srgbClr val="A61D18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15" name="object 15" descr="$PPTXTitle"/>
          <p:cNvSpPr txBox="1">
            <a:spLocks noGrp="1"/>
          </p:cNvSpPr>
          <p:nvPr>
            <p:ph type="title"/>
          </p:nvPr>
        </p:nvSpPr>
        <p:spPr>
          <a:xfrm>
            <a:off x="609600" y="1"/>
            <a:ext cx="0" cy="998734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4478">
              <a:lnSpc>
                <a:spcPct val="100000"/>
              </a:lnSpc>
              <a:spcBef>
                <a:spcPts val="120"/>
              </a:spcBef>
            </a:pPr>
            <a:r>
              <a:rPr dirty="0"/>
              <a:t>ACEITE</a:t>
            </a:r>
            <a:r>
              <a:rPr spc="-72" dirty="0"/>
              <a:t> </a:t>
            </a:r>
            <a:r>
              <a:rPr dirty="0"/>
              <a:t>ELETRÔNICO</a:t>
            </a:r>
            <a:r>
              <a:rPr spc="-48" dirty="0"/>
              <a:t> </a:t>
            </a:r>
            <a:r>
              <a:rPr dirty="0"/>
              <a:t>–</a:t>
            </a:r>
            <a:r>
              <a:rPr spc="-42" dirty="0"/>
              <a:t> </a:t>
            </a:r>
            <a:r>
              <a:rPr dirty="0"/>
              <a:t>REENVIO</a:t>
            </a:r>
            <a:r>
              <a:rPr spc="-66" dirty="0"/>
              <a:t> </a:t>
            </a:r>
            <a:r>
              <a:rPr spc="-12" dirty="0"/>
              <a:t>MANUAL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xfrm>
            <a:off x="609600" y="1"/>
            <a:ext cx="0" cy="8664680"/>
          </a:xfrm>
          <a:prstGeom prst="rect">
            <a:avLst/>
          </a:prstGeom>
        </p:spPr>
        <p:txBody>
          <a:bodyPr vert="horz" wrap="square" lIns="0" tIns="22098" rIns="0" bIns="0" rtlCol="0">
            <a:spAutoFit/>
          </a:bodyPr>
          <a:lstStyle/>
          <a:p>
            <a:pPr marL="15240">
              <a:spcBef>
                <a:spcPts val="174"/>
              </a:spcBef>
            </a:pPr>
            <a:r>
              <a:rPr b="0" spc="-48" dirty="0">
                <a:latin typeface="Lucida Sans Unicode"/>
                <a:cs typeface="Lucida Sans Unicode"/>
              </a:rPr>
              <a:t>ACEITE</a:t>
            </a:r>
            <a:r>
              <a:rPr b="0" spc="-66" dirty="0">
                <a:latin typeface="Lucida Sans Unicode"/>
                <a:cs typeface="Lucida Sans Unicode"/>
              </a:rPr>
              <a:t> </a:t>
            </a:r>
            <a:r>
              <a:rPr b="0" spc="-54" dirty="0">
                <a:latin typeface="Lucida Sans Unicode"/>
                <a:cs typeface="Lucida Sans Unicode"/>
              </a:rPr>
              <a:t>ELETRÔNICO</a:t>
            </a:r>
            <a:r>
              <a:rPr b="0" spc="-60" dirty="0">
                <a:latin typeface="Lucida Sans Unicode"/>
                <a:cs typeface="Lucida Sans Unicode"/>
              </a:rPr>
              <a:t> </a:t>
            </a:r>
            <a:r>
              <a:rPr b="0" dirty="0">
                <a:latin typeface="Lucida Sans Unicode"/>
                <a:cs typeface="Lucida Sans Unicode"/>
              </a:rPr>
              <a:t>|</a:t>
            </a:r>
            <a:r>
              <a:rPr b="0" spc="282" dirty="0">
                <a:latin typeface="Lucida Sans Unicode"/>
                <a:cs typeface="Lucida Sans Unicode"/>
              </a:rPr>
              <a:t> </a:t>
            </a:r>
            <a:r>
              <a:rPr spc="-30" dirty="0">
                <a:latin typeface="Arial"/>
                <a:cs typeface="Arial"/>
              </a:rPr>
              <a:t>MANUAL </a:t>
            </a:r>
            <a:r>
              <a:rPr spc="-48" dirty="0">
                <a:latin typeface="Arial"/>
                <a:cs typeface="Arial"/>
              </a:rPr>
              <a:t>PARA</a:t>
            </a:r>
            <a:r>
              <a:rPr spc="-30" dirty="0">
                <a:latin typeface="Arial"/>
                <a:cs typeface="Arial"/>
              </a:rPr>
              <a:t> </a:t>
            </a:r>
            <a:r>
              <a:rPr spc="-36" dirty="0">
                <a:latin typeface="Arial"/>
                <a:cs typeface="Arial"/>
              </a:rPr>
              <a:t>CADASTRAR </a:t>
            </a:r>
            <a:r>
              <a:rPr spc="-24" dirty="0">
                <a:latin typeface="Arial"/>
                <a:cs typeface="Arial"/>
              </a:rPr>
              <a:t>VENDA</a:t>
            </a:r>
            <a:r>
              <a:rPr spc="-36" dirty="0">
                <a:latin typeface="Arial"/>
                <a:cs typeface="Arial"/>
              </a:rPr>
              <a:t> RESIDENCIAL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9600" y="1"/>
            <a:ext cx="10972800" cy="6346698"/>
            <a:chOff x="0" y="0"/>
            <a:chExt cx="9144000" cy="5288915"/>
          </a:xfrm>
        </p:grpSpPr>
        <p:pic>
          <p:nvPicPr>
            <p:cNvPr id="3" name="object 3" descr="Interface gráfica do usuário, Texto, Aplicativo  Descrição gerada automaticamente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1672" y="1483615"/>
              <a:ext cx="7936103" cy="380489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1680590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609600" y="6535094"/>
            <a:ext cx="10972800" cy="323088"/>
          </a:xfrm>
          <a:custGeom>
            <a:avLst/>
            <a:gdLst/>
            <a:ahLst/>
            <a:cxnLst/>
            <a:rect l="l" t="t" r="r" b="b"/>
            <a:pathLst>
              <a:path w="9144000" h="269239">
                <a:moveTo>
                  <a:pt x="9144000" y="0"/>
                </a:moveTo>
                <a:lnTo>
                  <a:pt x="0" y="0"/>
                </a:lnTo>
                <a:lnTo>
                  <a:pt x="0" y="269087"/>
                </a:lnTo>
                <a:lnTo>
                  <a:pt x="9144000" y="269087"/>
                </a:lnTo>
                <a:lnTo>
                  <a:pt x="9144000" y="0"/>
                </a:lnTo>
                <a:close/>
              </a:path>
            </a:pathLst>
          </a:custGeom>
          <a:solidFill>
            <a:srgbClr val="A61D18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6" name="object 6"/>
          <p:cNvSpPr txBox="1"/>
          <p:nvPr/>
        </p:nvSpPr>
        <p:spPr>
          <a:xfrm>
            <a:off x="978408" y="1319022"/>
            <a:ext cx="5747004" cy="254685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4686" indent="-139446">
              <a:spcBef>
                <a:spcPts val="114"/>
              </a:spcBef>
              <a:buClr>
                <a:srgbClr val="C00000"/>
              </a:buClr>
              <a:buFont typeface="Calibri Light"/>
              <a:buChar char="•"/>
              <a:tabLst>
                <a:tab pos="154686" algn="l"/>
              </a:tabLst>
            </a:pPr>
            <a:r>
              <a:rPr sz="1560" dirty="0">
                <a:latin typeface="Corbel"/>
                <a:cs typeface="Corbel"/>
              </a:rPr>
              <a:t>Para</a:t>
            </a:r>
            <a:r>
              <a:rPr sz="1560" spc="-4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concluir a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venda,</a:t>
            </a:r>
            <a:r>
              <a:rPr sz="1560" spc="-12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você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deverá</a:t>
            </a:r>
            <a:r>
              <a:rPr sz="1560" spc="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clicar no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botão</a:t>
            </a:r>
            <a:r>
              <a:rPr sz="1560" spc="-48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“</a:t>
            </a:r>
            <a:r>
              <a:rPr sz="1560" b="1" spc="-12" dirty="0">
                <a:latin typeface="Corbel"/>
                <a:cs typeface="Corbel"/>
              </a:rPr>
              <a:t>Finalizar</a:t>
            </a:r>
            <a:r>
              <a:rPr sz="1560" b="1" spc="-102" dirty="0">
                <a:latin typeface="Corbel"/>
                <a:cs typeface="Corbel"/>
              </a:rPr>
              <a:t> </a:t>
            </a:r>
            <a:r>
              <a:rPr sz="1560" b="1" spc="-12" dirty="0">
                <a:latin typeface="Corbel"/>
                <a:cs typeface="Corbel"/>
              </a:rPr>
              <a:t>Venda</a:t>
            </a:r>
            <a:r>
              <a:rPr sz="1560" spc="-12" dirty="0">
                <a:latin typeface="Corbel"/>
                <a:cs typeface="Corbel"/>
              </a:rPr>
              <a:t>”.</a:t>
            </a:r>
            <a:endParaRPr sz="1560">
              <a:latin typeface="Corbel"/>
              <a:cs typeface="Corbe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9836200" y="5793760"/>
            <a:ext cx="989838" cy="341376"/>
            <a:chOff x="7688833" y="4828133"/>
            <a:chExt cx="824865" cy="284480"/>
          </a:xfrm>
        </p:grpSpPr>
        <p:sp>
          <p:nvSpPr>
            <p:cNvPr id="8" name="object 8"/>
            <p:cNvSpPr/>
            <p:nvPr/>
          </p:nvSpPr>
          <p:spPr>
            <a:xfrm>
              <a:off x="7695183" y="4924920"/>
              <a:ext cx="721360" cy="180975"/>
            </a:xfrm>
            <a:custGeom>
              <a:avLst/>
              <a:gdLst/>
              <a:ahLst/>
              <a:cxnLst/>
              <a:rect l="l" t="t" r="r" b="b"/>
              <a:pathLst>
                <a:path w="721359" h="180975">
                  <a:moveTo>
                    <a:pt x="0" y="21488"/>
                  </a:moveTo>
                  <a:lnTo>
                    <a:pt x="1692" y="13126"/>
                  </a:lnTo>
                  <a:lnTo>
                    <a:pt x="6302" y="6296"/>
                  </a:lnTo>
                  <a:lnTo>
                    <a:pt x="13126" y="1689"/>
                  </a:lnTo>
                  <a:lnTo>
                    <a:pt x="21463" y="0"/>
                  </a:lnTo>
                  <a:lnTo>
                    <a:pt x="699897" y="0"/>
                  </a:lnTo>
                  <a:lnTo>
                    <a:pt x="708233" y="1689"/>
                  </a:lnTo>
                  <a:lnTo>
                    <a:pt x="715057" y="6296"/>
                  </a:lnTo>
                  <a:lnTo>
                    <a:pt x="719667" y="13126"/>
                  </a:lnTo>
                  <a:lnTo>
                    <a:pt x="721360" y="21488"/>
                  </a:lnTo>
                  <a:lnTo>
                    <a:pt x="721360" y="159410"/>
                  </a:lnTo>
                  <a:lnTo>
                    <a:pt x="719667" y="167770"/>
                  </a:lnTo>
                  <a:lnTo>
                    <a:pt x="715057" y="174596"/>
                  </a:lnTo>
                  <a:lnTo>
                    <a:pt x="708233" y="179198"/>
                  </a:lnTo>
                  <a:lnTo>
                    <a:pt x="699897" y="180886"/>
                  </a:lnTo>
                  <a:lnTo>
                    <a:pt x="21463" y="180886"/>
                  </a:lnTo>
                  <a:lnTo>
                    <a:pt x="13126" y="179198"/>
                  </a:lnTo>
                  <a:lnTo>
                    <a:pt x="6302" y="174596"/>
                  </a:lnTo>
                  <a:lnTo>
                    <a:pt x="1692" y="167770"/>
                  </a:lnTo>
                  <a:lnTo>
                    <a:pt x="0" y="159410"/>
                  </a:lnTo>
                  <a:lnTo>
                    <a:pt x="0" y="21488"/>
                  </a:lnTo>
                  <a:close/>
                </a:path>
              </a:pathLst>
            </a:custGeom>
            <a:ln w="12699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19769" y="4828133"/>
              <a:ext cx="193548" cy="193586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0661599" y="5804367"/>
            <a:ext cx="10058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080" b="1" spc="-6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08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834267" y="502768"/>
            <a:ext cx="358140" cy="477012"/>
          </a:xfrm>
          <a:custGeom>
            <a:avLst/>
            <a:gdLst/>
            <a:ahLst/>
            <a:cxnLst/>
            <a:rect l="l" t="t" r="r" b="b"/>
            <a:pathLst>
              <a:path w="298450" h="397509">
                <a:moveTo>
                  <a:pt x="248539" y="0"/>
                </a:moveTo>
                <a:lnTo>
                  <a:pt x="49657" y="0"/>
                </a:lnTo>
                <a:lnTo>
                  <a:pt x="30325" y="3903"/>
                </a:lnTo>
                <a:lnTo>
                  <a:pt x="14541" y="14557"/>
                </a:lnTo>
                <a:lnTo>
                  <a:pt x="3901" y="30378"/>
                </a:lnTo>
                <a:lnTo>
                  <a:pt x="0" y="49784"/>
                </a:lnTo>
                <a:lnTo>
                  <a:pt x="0" y="347472"/>
                </a:lnTo>
                <a:lnTo>
                  <a:pt x="3901" y="366803"/>
                </a:lnTo>
                <a:lnTo>
                  <a:pt x="14541" y="382587"/>
                </a:lnTo>
                <a:lnTo>
                  <a:pt x="30325" y="393227"/>
                </a:lnTo>
                <a:lnTo>
                  <a:pt x="49657" y="397128"/>
                </a:lnTo>
                <a:lnTo>
                  <a:pt x="248539" y="397128"/>
                </a:lnTo>
                <a:lnTo>
                  <a:pt x="267870" y="393227"/>
                </a:lnTo>
                <a:lnTo>
                  <a:pt x="283654" y="382587"/>
                </a:lnTo>
                <a:lnTo>
                  <a:pt x="294294" y="366803"/>
                </a:lnTo>
                <a:lnTo>
                  <a:pt x="298196" y="347472"/>
                </a:lnTo>
                <a:lnTo>
                  <a:pt x="298196" y="49784"/>
                </a:lnTo>
                <a:lnTo>
                  <a:pt x="294294" y="30378"/>
                </a:lnTo>
                <a:lnTo>
                  <a:pt x="283654" y="14557"/>
                </a:lnTo>
                <a:lnTo>
                  <a:pt x="267870" y="3903"/>
                </a:lnTo>
                <a:lnTo>
                  <a:pt x="24853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12" name="object 12"/>
          <p:cNvSpPr txBox="1"/>
          <p:nvPr/>
        </p:nvSpPr>
        <p:spPr>
          <a:xfrm>
            <a:off x="10924945" y="697229"/>
            <a:ext cx="184404" cy="199285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43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0717682" y="92353"/>
            <a:ext cx="589788" cy="589788"/>
            <a:chOff x="8423402" y="76961"/>
            <a:chExt cx="491490" cy="491490"/>
          </a:xfrm>
        </p:grpSpPr>
        <p:sp>
          <p:nvSpPr>
            <p:cNvPr id="14" name="object 14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239141" y="0"/>
                  </a:moveTo>
                  <a:lnTo>
                    <a:pt x="190944" y="4863"/>
                  </a:lnTo>
                  <a:lnTo>
                    <a:pt x="146053" y="18811"/>
                  </a:lnTo>
                  <a:lnTo>
                    <a:pt x="105432" y="40880"/>
                  </a:lnTo>
                  <a:lnTo>
                    <a:pt x="70040" y="70103"/>
                  </a:lnTo>
                  <a:lnTo>
                    <a:pt x="40839" y="105519"/>
                  </a:lnTo>
                  <a:lnTo>
                    <a:pt x="18792" y="146161"/>
                  </a:lnTo>
                  <a:lnTo>
                    <a:pt x="4858" y="191065"/>
                  </a:lnTo>
                  <a:lnTo>
                    <a:pt x="0" y="239267"/>
                  </a:lnTo>
                  <a:lnTo>
                    <a:pt x="4858" y="287470"/>
                  </a:lnTo>
                  <a:lnTo>
                    <a:pt x="18792" y="332374"/>
                  </a:lnTo>
                  <a:lnTo>
                    <a:pt x="40839" y="373016"/>
                  </a:lnTo>
                  <a:lnTo>
                    <a:pt x="70040" y="408432"/>
                  </a:lnTo>
                  <a:lnTo>
                    <a:pt x="105432" y="437655"/>
                  </a:lnTo>
                  <a:lnTo>
                    <a:pt x="146053" y="459724"/>
                  </a:lnTo>
                  <a:lnTo>
                    <a:pt x="190944" y="473672"/>
                  </a:lnTo>
                  <a:lnTo>
                    <a:pt x="239141" y="478536"/>
                  </a:lnTo>
                  <a:lnTo>
                    <a:pt x="287379" y="473672"/>
                  </a:lnTo>
                  <a:lnTo>
                    <a:pt x="332301" y="459724"/>
                  </a:lnTo>
                  <a:lnTo>
                    <a:pt x="372945" y="437655"/>
                  </a:lnTo>
                  <a:lnTo>
                    <a:pt x="408352" y="408432"/>
                  </a:lnTo>
                  <a:lnTo>
                    <a:pt x="437562" y="373016"/>
                  </a:lnTo>
                  <a:lnTo>
                    <a:pt x="459614" y="332374"/>
                  </a:lnTo>
                  <a:lnTo>
                    <a:pt x="473550" y="287470"/>
                  </a:lnTo>
                  <a:lnTo>
                    <a:pt x="478408" y="239267"/>
                  </a:lnTo>
                  <a:lnTo>
                    <a:pt x="473550" y="191065"/>
                  </a:lnTo>
                  <a:lnTo>
                    <a:pt x="459614" y="146161"/>
                  </a:lnTo>
                  <a:lnTo>
                    <a:pt x="437562" y="105519"/>
                  </a:lnTo>
                  <a:lnTo>
                    <a:pt x="408352" y="70103"/>
                  </a:lnTo>
                  <a:lnTo>
                    <a:pt x="372945" y="40880"/>
                  </a:lnTo>
                  <a:lnTo>
                    <a:pt x="332301" y="18811"/>
                  </a:lnTo>
                  <a:lnTo>
                    <a:pt x="287379" y="4863"/>
                  </a:lnTo>
                  <a:lnTo>
                    <a:pt x="239141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15" name="object 15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0" y="239267"/>
                  </a:moveTo>
                  <a:lnTo>
                    <a:pt x="4858" y="191065"/>
                  </a:lnTo>
                  <a:lnTo>
                    <a:pt x="18792" y="146161"/>
                  </a:lnTo>
                  <a:lnTo>
                    <a:pt x="40839" y="105519"/>
                  </a:lnTo>
                  <a:lnTo>
                    <a:pt x="70040" y="70103"/>
                  </a:lnTo>
                  <a:lnTo>
                    <a:pt x="105432" y="40880"/>
                  </a:lnTo>
                  <a:lnTo>
                    <a:pt x="146053" y="18811"/>
                  </a:lnTo>
                  <a:lnTo>
                    <a:pt x="190944" y="4863"/>
                  </a:lnTo>
                  <a:lnTo>
                    <a:pt x="239141" y="0"/>
                  </a:lnTo>
                  <a:lnTo>
                    <a:pt x="287379" y="4863"/>
                  </a:lnTo>
                  <a:lnTo>
                    <a:pt x="332301" y="18811"/>
                  </a:lnTo>
                  <a:lnTo>
                    <a:pt x="372945" y="40880"/>
                  </a:lnTo>
                  <a:lnTo>
                    <a:pt x="408352" y="70103"/>
                  </a:lnTo>
                  <a:lnTo>
                    <a:pt x="437562" y="105519"/>
                  </a:lnTo>
                  <a:lnTo>
                    <a:pt x="459614" y="146161"/>
                  </a:lnTo>
                  <a:lnTo>
                    <a:pt x="473550" y="191065"/>
                  </a:lnTo>
                  <a:lnTo>
                    <a:pt x="478408" y="239267"/>
                  </a:lnTo>
                  <a:lnTo>
                    <a:pt x="473550" y="287470"/>
                  </a:lnTo>
                  <a:lnTo>
                    <a:pt x="459614" y="332374"/>
                  </a:lnTo>
                  <a:lnTo>
                    <a:pt x="437562" y="373016"/>
                  </a:lnTo>
                  <a:lnTo>
                    <a:pt x="408352" y="408432"/>
                  </a:lnTo>
                  <a:lnTo>
                    <a:pt x="372945" y="437655"/>
                  </a:lnTo>
                  <a:lnTo>
                    <a:pt x="332301" y="459724"/>
                  </a:lnTo>
                  <a:lnTo>
                    <a:pt x="287379" y="473672"/>
                  </a:lnTo>
                  <a:lnTo>
                    <a:pt x="239141" y="478536"/>
                  </a:lnTo>
                  <a:lnTo>
                    <a:pt x="190944" y="473672"/>
                  </a:lnTo>
                  <a:lnTo>
                    <a:pt x="146053" y="459724"/>
                  </a:lnTo>
                  <a:lnTo>
                    <a:pt x="105432" y="437655"/>
                  </a:lnTo>
                  <a:lnTo>
                    <a:pt x="70040" y="408432"/>
                  </a:lnTo>
                  <a:lnTo>
                    <a:pt x="40839" y="373016"/>
                  </a:lnTo>
                  <a:lnTo>
                    <a:pt x="18792" y="332374"/>
                  </a:lnTo>
                  <a:lnTo>
                    <a:pt x="4858" y="287470"/>
                  </a:lnTo>
                  <a:lnTo>
                    <a:pt x="0" y="239267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67534" y="214070"/>
              <a:ext cx="224050" cy="192048"/>
            </a:xfrm>
            <a:prstGeom prst="rect">
              <a:avLst/>
            </a:prstGeom>
          </p:spPr>
        </p:pic>
      </p:grpSp>
      <p:sp>
        <p:nvSpPr>
          <p:cNvPr id="17" name="object 17"/>
          <p:cNvSpPr/>
          <p:nvPr/>
        </p:nvSpPr>
        <p:spPr>
          <a:xfrm>
            <a:off x="1149599" y="1"/>
            <a:ext cx="5647182" cy="883158"/>
          </a:xfrm>
          <a:custGeom>
            <a:avLst/>
            <a:gdLst/>
            <a:ahLst/>
            <a:cxnLst/>
            <a:rect l="l" t="t" r="r" b="b"/>
            <a:pathLst>
              <a:path w="4705985" h="735965">
                <a:moveTo>
                  <a:pt x="4705692" y="0"/>
                </a:moveTo>
                <a:lnTo>
                  <a:pt x="0" y="0"/>
                </a:lnTo>
                <a:lnTo>
                  <a:pt x="0" y="510794"/>
                </a:lnTo>
                <a:lnTo>
                  <a:pt x="4569" y="556119"/>
                </a:lnTo>
                <a:lnTo>
                  <a:pt x="17675" y="598336"/>
                </a:lnTo>
                <a:lnTo>
                  <a:pt x="38412" y="636541"/>
                </a:lnTo>
                <a:lnTo>
                  <a:pt x="65878" y="669829"/>
                </a:lnTo>
                <a:lnTo>
                  <a:pt x="99166" y="697295"/>
                </a:lnTo>
                <a:lnTo>
                  <a:pt x="137374" y="718034"/>
                </a:lnTo>
                <a:lnTo>
                  <a:pt x="179596" y="731140"/>
                </a:lnTo>
                <a:lnTo>
                  <a:pt x="224929" y="735711"/>
                </a:lnTo>
                <a:lnTo>
                  <a:pt x="4480775" y="735711"/>
                </a:lnTo>
                <a:lnTo>
                  <a:pt x="4526101" y="731140"/>
                </a:lnTo>
                <a:lnTo>
                  <a:pt x="4568318" y="718034"/>
                </a:lnTo>
                <a:lnTo>
                  <a:pt x="4606523" y="697295"/>
                </a:lnTo>
                <a:lnTo>
                  <a:pt x="4639811" y="669829"/>
                </a:lnTo>
                <a:lnTo>
                  <a:pt x="4667277" y="636541"/>
                </a:lnTo>
                <a:lnTo>
                  <a:pt x="4688016" y="598336"/>
                </a:lnTo>
                <a:lnTo>
                  <a:pt x="4701122" y="556119"/>
                </a:lnTo>
                <a:lnTo>
                  <a:pt x="4705692" y="510794"/>
                </a:lnTo>
                <a:lnTo>
                  <a:pt x="4705692" y="0"/>
                </a:lnTo>
                <a:close/>
              </a:path>
            </a:pathLst>
          </a:custGeom>
          <a:solidFill>
            <a:srgbClr val="A61D18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18" name="object 18" descr="$PPTXTitle"/>
          <p:cNvSpPr txBox="1">
            <a:spLocks noGrp="1"/>
          </p:cNvSpPr>
          <p:nvPr>
            <p:ph type="title"/>
          </p:nvPr>
        </p:nvSpPr>
        <p:spPr>
          <a:xfrm>
            <a:off x="609600" y="1"/>
            <a:ext cx="0" cy="998734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4478">
              <a:lnSpc>
                <a:spcPct val="100000"/>
              </a:lnSpc>
              <a:spcBef>
                <a:spcPts val="120"/>
              </a:spcBef>
            </a:pPr>
            <a:r>
              <a:rPr dirty="0"/>
              <a:t>ACEITE</a:t>
            </a:r>
            <a:r>
              <a:rPr spc="-72" dirty="0"/>
              <a:t> </a:t>
            </a:r>
            <a:r>
              <a:rPr dirty="0"/>
              <a:t>ELETRÔNICO</a:t>
            </a:r>
            <a:r>
              <a:rPr spc="-48" dirty="0"/>
              <a:t> </a:t>
            </a:r>
            <a:r>
              <a:rPr dirty="0"/>
              <a:t>–</a:t>
            </a:r>
            <a:r>
              <a:rPr spc="-42" dirty="0"/>
              <a:t> </a:t>
            </a:r>
            <a:r>
              <a:rPr dirty="0"/>
              <a:t>REENVIO</a:t>
            </a:r>
            <a:r>
              <a:rPr spc="-66" dirty="0"/>
              <a:t> </a:t>
            </a:r>
            <a:r>
              <a:rPr spc="-12" dirty="0"/>
              <a:t>MANUAL</a:t>
            </a:r>
          </a:p>
        </p:txBody>
      </p:sp>
      <p:sp>
        <p:nvSpPr>
          <p:cNvPr id="19" name="object 19"/>
          <p:cNvSpPr txBox="1">
            <a:spLocks noGrp="1"/>
          </p:cNvSpPr>
          <p:nvPr>
            <p:ph type="ftr" sz="quarter" idx="5"/>
          </p:nvPr>
        </p:nvSpPr>
        <p:spPr>
          <a:xfrm>
            <a:off x="609600" y="1"/>
            <a:ext cx="0" cy="8664680"/>
          </a:xfrm>
          <a:prstGeom prst="rect">
            <a:avLst/>
          </a:prstGeom>
        </p:spPr>
        <p:txBody>
          <a:bodyPr vert="horz" wrap="square" lIns="0" tIns="22098" rIns="0" bIns="0" rtlCol="0">
            <a:spAutoFit/>
          </a:bodyPr>
          <a:lstStyle/>
          <a:p>
            <a:pPr marL="15240">
              <a:spcBef>
                <a:spcPts val="174"/>
              </a:spcBef>
            </a:pPr>
            <a:r>
              <a:rPr b="0" spc="-48" dirty="0">
                <a:latin typeface="Lucida Sans Unicode"/>
                <a:cs typeface="Lucida Sans Unicode"/>
              </a:rPr>
              <a:t>ACEITE</a:t>
            </a:r>
            <a:r>
              <a:rPr b="0" spc="-66" dirty="0">
                <a:latin typeface="Lucida Sans Unicode"/>
                <a:cs typeface="Lucida Sans Unicode"/>
              </a:rPr>
              <a:t> </a:t>
            </a:r>
            <a:r>
              <a:rPr b="0" spc="-54" dirty="0">
                <a:latin typeface="Lucida Sans Unicode"/>
                <a:cs typeface="Lucida Sans Unicode"/>
              </a:rPr>
              <a:t>ELETRÔNICO</a:t>
            </a:r>
            <a:r>
              <a:rPr b="0" spc="-60" dirty="0">
                <a:latin typeface="Lucida Sans Unicode"/>
                <a:cs typeface="Lucida Sans Unicode"/>
              </a:rPr>
              <a:t> </a:t>
            </a:r>
            <a:r>
              <a:rPr b="0" dirty="0">
                <a:latin typeface="Lucida Sans Unicode"/>
                <a:cs typeface="Lucida Sans Unicode"/>
              </a:rPr>
              <a:t>|</a:t>
            </a:r>
            <a:r>
              <a:rPr b="0" spc="282" dirty="0">
                <a:latin typeface="Lucida Sans Unicode"/>
                <a:cs typeface="Lucida Sans Unicode"/>
              </a:rPr>
              <a:t> </a:t>
            </a:r>
            <a:r>
              <a:rPr spc="-30" dirty="0">
                <a:latin typeface="Arial"/>
                <a:cs typeface="Arial"/>
              </a:rPr>
              <a:t>MANUAL </a:t>
            </a:r>
            <a:r>
              <a:rPr spc="-48" dirty="0">
                <a:latin typeface="Arial"/>
                <a:cs typeface="Arial"/>
              </a:rPr>
              <a:t>PARA</a:t>
            </a:r>
            <a:r>
              <a:rPr spc="-30" dirty="0">
                <a:latin typeface="Arial"/>
                <a:cs typeface="Arial"/>
              </a:rPr>
              <a:t> </a:t>
            </a:r>
            <a:r>
              <a:rPr spc="-36" dirty="0">
                <a:latin typeface="Arial"/>
                <a:cs typeface="Arial"/>
              </a:rPr>
              <a:t>CADASTRAR </a:t>
            </a:r>
            <a:r>
              <a:rPr spc="-24" dirty="0">
                <a:latin typeface="Arial"/>
                <a:cs typeface="Arial"/>
              </a:rPr>
              <a:t>VENDA</a:t>
            </a:r>
            <a:r>
              <a:rPr spc="-36" dirty="0">
                <a:latin typeface="Arial"/>
                <a:cs typeface="Arial"/>
              </a:rPr>
              <a:t> RESIDENCIAL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600" y="6535094"/>
            <a:ext cx="10972800" cy="323088"/>
          </a:xfrm>
          <a:custGeom>
            <a:avLst/>
            <a:gdLst/>
            <a:ahLst/>
            <a:cxnLst/>
            <a:rect l="l" t="t" r="r" b="b"/>
            <a:pathLst>
              <a:path w="9144000" h="269239">
                <a:moveTo>
                  <a:pt x="9144000" y="0"/>
                </a:moveTo>
                <a:lnTo>
                  <a:pt x="0" y="0"/>
                </a:lnTo>
                <a:lnTo>
                  <a:pt x="0" y="269087"/>
                </a:lnTo>
                <a:lnTo>
                  <a:pt x="9144000" y="269087"/>
                </a:lnTo>
                <a:lnTo>
                  <a:pt x="9144000" y="0"/>
                </a:lnTo>
                <a:close/>
              </a:path>
            </a:pathLst>
          </a:custGeom>
          <a:solidFill>
            <a:srgbClr val="A61D18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3" name="object 3"/>
          <p:cNvSpPr txBox="1"/>
          <p:nvPr/>
        </p:nvSpPr>
        <p:spPr>
          <a:xfrm>
            <a:off x="978408" y="1319022"/>
            <a:ext cx="5437632" cy="254685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45542" indent="-130302">
              <a:spcBef>
                <a:spcPts val="114"/>
              </a:spcBef>
              <a:buClr>
                <a:srgbClr val="C00000"/>
              </a:buClr>
              <a:buFont typeface="Calibri Light"/>
              <a:buChar char="•"/>
              <a:tabLst>
                <a:tab pos="145542" algn="l"/>
              </a:tabLst>
            </a:pPr>
            <a:r>
              <a:rPr sz="1560" dirty="0">
                <a:latin typeface="Corbel"/>
                <a:cs typeface="Corbel"/>
              </a:rPr>
              <a:t>Ao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clicar no</a:t>
            </a:r>
            <a:r>
              <a:rPr sz="1560" spc="-1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botão</a:t>
            </a:r>
            <a:r>
              <a:rPr sz="1560" spc="-48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“</a:t>
            </a:r>
            <a:r>
              <a:rPr sz="1560" b="1" dirty="0">
                <a:latin typeface="Corbel"/>
                <a:cs typeface="Corbel"/>
              </a:rPr>
              <a:t>Finalizar</a:t>
            </a:r>
            <a:r>
              <a:rPr sz="1560" b="1" spc="-12" dirty="0">
                <a:latin typeface="Corbel"/>
                <a:cs typeface="Corbel"/>
              </a:rPr>
              <a:t> </a:t>
            </a:r>
            <a:r>
              <a:rPr sz="1560" b="1" dirty="0">
                <a:latin typeface="Corbel"/>
                <a:cs typeface="Corbel"/>
              </a:rPr>
              <a:t>Proposta</a:t>
            </a:r>
            <a:r>
              <a:rPr sz="1560" dirty="0">
                <a:latin typeface="Corbel"/>
                <a:cs typeface="Corbel"/>
              </a:rPr>
              <a:t>”,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o</a:t>
            </a:r>
            <a:r>
              <a:rPr sz="1560" spc="-30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contrato</a:t>
            </a:r>
            <a:r>
              <a:rPr sz="1560" spc="-36" dirty="0">
                <a:latin typeface="Corbel"/>
                <a:cs typeface="Corbel"/>
              </a:rPr>
              <a:t> </a:t>
            </a:r>
            <a:r>
              <a:rPr sz="1560" dirty="0">
                <a:latin typeface="Corbel"/>
                <a:cs typeface="Corbel"/>
              </a:rPr>
              <a:t>será</a:t>
            </a:r>
            <a:r>
              <a:rPr sz="1560" spc="-24" dirty="0">
                <a:latin typeface="Corbel"/>
                <a:cs typeface="Corbel"/>
              </a:rPr>
              <a:t> </a:t>
            </a:r>
            <a:r>
              <a:rPr sz="1560" spc="-12" dirty="0">
                <a:latin typeface="Corbel"/>
                <a:cs typeface="Corbel"/>
              </a:rPr>
              <a:t>enviado.</a:t>
            </a:r>
            <a:endParaRPr sz="1560">
              <a:latin typeface="Corbel"/>
              <a:cs typeface="Corbel"/>
            </a:endParaRPr>
          </a:p>
        </p:txBody>
      </p:sp>
      <p:grpSp>
        <p:nvGrpSpPr>
          <p:cNvPr id="4" name="object 4" descr="Interface gráfica do usuário, Texto, Aplicativo, Email  Descrição gerada automaticamente"/>
          <p:cNvGrpSpPr/>
          <p:nvPr/>
        </p:nvGrpSpPr>
        <p:grpSpPr>
          <a:xfrm>
            <a:off x="1334597" y="1851584"/>
            <a:ext cx="9496806" cy="4189475"/>
            <a:chOff x="604164" y="1542986"/>
            <a:chExt cx="7914005" cy="3491229"/>
          </a:xfrm>
        </p:grpSpPr>
        <p:pic>
          <p:nvPicPr>
            <p:cNvPr id="5" name="object 5" descr="Interface gráfica do usuário, Texto, Aplicativo, Email  Descrição gerada automaticamente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4164" y="1542986"/>
              <a:ext cx="7913624" cy="349097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546347" y="2322195"/>
              <a:ext cx="2022475" cy="370205"/>
            </a:xfrm>
            <a:custGeom>
              <a:avLst/>
              <a:gdLst/>
              <a:ahLst/>
              <a:cxnLst/>
              <a:rect l="l" t="t" r="r" b="b"/>
              <a:pathLst>
                <a:path w="2022475" h="370205">
                  <a:moveTo>
                    <a:pt x="0" y="43814"/>
                  </a:moveTo>
                  <a:lnTo>
                    <a:pt x="3454" y="26789"/>
                  </a:lnTo>
                  <a:lnTo>
                    <a:pt x="12874" y="12858"/>
                  </a:lnTo>
                  <a:lnTo>
                    <a:pt x="26842" y="3452"/>
                  </a:lnTo>
                  <a:lnTo>
                    <a:pt x="43941" y="0"/>
                  </a:lnTo>
                  <a:lnTo>
                    <a:pt x="1978405" y="0"/>
                  </a:lnTo>
                  <a:lnTo>
                    <a:pt x="1995431" y="3452"/>
                  </a:lnTo>
                  <a:lnTo>
                    <a:pt x="2009362" y="12858"/>
                  </a:lnTo>
                  <a:lnTo>
                    <a:pt x="2018768" y="26789"/>
                  </a:lnTo>
                  <a:lnTo>
                    <a:pt x="2022221" y="43814"/>
                  </a:lnTo>
                  <a:lnTo>
                    <a:pt x="2022221" y="325754"/>
                  </a:lnTo>
                  <a:lnTo>
                    <a:pt x="2018768" y="342854"/>
                  </a:lnTo>
                  <a:lnTo>
                    <a:pt x="2009362" y="356822"/>
                  </a:lnTo>
                  <a:lnTo>
                    <a:pt x="1995431" y="366242"/>
                  </a:lnTo>
                  <a:lnTo>
                    <a:pt x="1978405" y="369696"/>
                  </a:lnTo>
                  <a:lnTo>
                    <a:pt x="43941" y="369696"/>
                  </a:lnTo>
                  <a:lnTo>
                    <a:pt x="26842" y="366242"/>
                  </a:lnTo>
                  <a:lnTo>
                    <a:pt x="12874" y="356822"/>
                  </a:lnTo>
                  <a:lnTo>
                    <a:pt x="3454" y="342854"/>
                  </a:lnTo>
                  <a:lnTo>
                    <a:pt x="0" y="325754"/>
                  </a:lnTo>
                  <a:lnTo>
                    <a:pt x="0" y="43814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</p:grpSp>
      <p:sp>
        <p:nvSpPr>
          <p:cNvPr id="7" name="object 7"/>
          <p:cNvSpPr/>
          <p:nvPr/>
        </p:nvSpPr>
        <p:spPr>
          <a:xfrm>
            <a:off x="10834267" y="502768"/>
            <a:ext cx="358140" cy="477012"/>
          </a:xfrm>
          <a:custGeom>
            <a:avLst/>
            <a:gdLst/>
            <a:ahLst/>
            <a:cxnLst/>
            <a:rect l="l" t="t" r="r" b="b"/>
            <a:pathLst>
              <a:path w="298450" h="397509">
                <a:moveTo>
                  <a:pt x="248539" y="0"/>
                </a:moveTo>
                <a:lnTo>
                  <a:pt x="49657" y="0"/>
                </a:lnTo>
                <a:lnTo>
                  <a:pt x="30325" y="3903"/>
                </a:lnTo>
                <a:lnTo>
                  <a:pt x="14541" y="14557"/>
                </a:lnTo>
                <a:lnTo>
                  <a:pt x="3901" y="30378"/>
                </a:lnTo>
                <a:lnTo>
                  <a:pt x="0" y="49784"/>
                </a:lnTo>
                <a:lnTo>
                  <a:pt x="0" y="347472"/>
                </a:lnTo>
                <a:lnTo>
                  <a:pt x="3901" y="366803"/>
                </a:lnTo>
                <a:lnTo>
                  <a:pt x="14541" y="382587"/>
                </a:lnTo>
                <a:lnTo>
                  <a:pt x="30325" y="393227"/>
                </a:lnTo>
                <a:lnTo>
                  <a:pt x="49657" y="397128"/>
                </a:lnTo>
                <a:lnTo>
                  <a:pt x="248539" y="397128"/>
                </a:lnTo>
                <a:lnTo>
                  <a:pt x="267870" y="393227"/>
                </a:lnTo>
                <a:lnTo>
                  <a:pt x="283654" y="382587"/>
                </a:lnTo>
                <a:lnTo>
                  <a:pt x="294294" y="366803"/>
                </a:lnTo>
                <a:lnTo>
                  <a:pt x="298196" y="347472"/>
                </a:lnTo>
                <a:lnTo>
                  <a:pt x="298196" y="49784"/>
                </a:lnTo>
                <a:lnTo>
                  <a:pt x="294294" y="30378"/>
                </a:lnTo>
                <a:lnTo>
                  <a:pt x="283654" y="14557"/>
                </a:lnTo>
                <a:lnTo>
                  <a:pt x="267870" y="3903"/>
                </a:lnTo>
                <a:lnTo>
                  <a:pt x="24853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8" name="object 8"/>
          <p:cNvSpPr txBox="1"/>
          <p:nvPr/>
        </p:nvSpPr>
        <p:spPr>
          <a:xfrm>
            <a:off x="10924945" y="697229"/>
            <a:ext cx="184404" cy="199285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44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0717682" y="92353"/>
            <a:ext cx="589788" cy="589788"/>
            <a:chOff x="8423402" y="76961"/>
            <a:chExt cx="491490" cy="491490"/>
          </a:xfrm>
        </p:grpSpPr>
        <p:sp>
          <p:nvSpPr>
            <p:cNvPr id="10" name="object 10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239141" y="0"/>
                  </a:moveTo>
                  <a:lnTo>
                    <a:pt x="190944" y="4863"/>
                  </a:lnTo>
                  <a:lnTo>
                    <a:pt x="146053" y="18811"/>
                  </a:lnTo>
                  <a:lnTo>
                    <a:pt x="105432" y="40880"/>
                  </a:lnTo>
                  <a:lnTo>
                    <a:pt x="70040" y="70103"/>
                  </a:lnTo>
                  <a:lnTo>
                    <a:pt x="40839" y="105519"/>
                  </a:lnTo>
                  <a:lnTo>
                    <a:pt x="18792" y="146161"/>
                  </a:lnTo>
                  <a:lnTo>
                    <a:pt x="4858" y="191065"/>
                  </a:lnTo>
                  <a:lnTo>
                    <a:pt x="0" y="239267"/>
                  </a:lnTo>
                  <a:lnTo>
                    <a:pt x="4858" y="287470"/>
                  </a:lnTo>
                  <a:lnTo>
                    <a:pt x="18792" y="332374"/>
                  </a:lnTo>
                  <a:lnTo>
                    <a:pt x="40839" y="373016"/>
                  </a:lnTo>
                  <a:lnTo>
                    <a:pt x="70040" y="408432"/>
                  </a:lnTo>
                  <a:lnTo>
                    <a:pt x="105432" y="437655"/>
                  </a:lnTo>
                  <a:lnTo>
                    <a:pt x="146053" y="459724"/>
                  </a:lnTo>
                  <a:lnTo>
                    <a:pt x="190944" y="473672"/>
                  </a:lnTo>
                  <a:lnTo>
                    <a:pt x="239141" y="478536"/>
                  </a:lnTo>
                  <a:lnTo>
                    <a:pt x="287379" y="473672"/>
                  </a:lnTo>
                  <a:lnTo>
                    <a:pt x="332301" y="459724"/>
                  </a:lnTo>
                  <a:lnTo>
                    <a:pt x="372945" y="437655"/>
                  </a:lnTo>
                  <a:lnTo>
                    <a:pt x="408352" y="408432"/>
                  </a:lnTo>
                  <a:lnTo>
                    <a:pt x="437562" y="373016"/>
                  </a:lnTo>
                  <a:lnTo>
                    <a:pt x="459614" y="332374"/>
                  </a:lnTo>
                  <a:lnTo>
                    <a:pt x="473550" y="287470"/>
                  </a:lnTo>
                  <a:lnTo>
                    <a:pt x="478408" y="239267"/>
                  </a:lnTo>
                  <a:lnTo>
                    <a:pt x="473550" y="191065"/>
                  </a:lnTo>
                  <a:lnTo>
                    <a:pt x="459614" y="146161"/>
                  </a:lnTo>
                  <a:lnTo>
                    <a:pt x="437562" y="105519"/>
                  </a:lnTo>
                  <a:lnTo>
                    <a:pt x="408352" y="70103"/>
                  </a:lnTo>
                  <a:lnTo>
                    <a:pt x="372945" y="40880"/>
                  </a:lnTo>
                  <a:lnTo>
                    <a:pt x="332301" y="18811"/>
                  </a:lnTo>
                  <a:lnTo>
                    <a:pt x="287379" y="4863"/>
                  </a:lnTo>
                  <a:lnTo>
                    <a:pt x="239141" y="0"/>
                  </a:lnTo>
                  <a:close/>
                </a:path>
              </a:pathLst>
            </a:custGeom>
            <a:solidFill>
              <a:srgbClr val="414142"/>
            </a:solidFill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sp>
          <p:nvSpPr>
            <p:cNvPr id="11" name="object 11"/>
            <p:cNvSpPr/>
            <p:nvPr/>
          </p:nvSpPr>
          <p:spPr>
            <a:xfrm>
              <a:off x="8429752" y="83311"/>
              <a:ext cx="478790" cy="478790"/>
            </a:xfrm>
            <a:custGeom>
              <a:avLst/>
              <a:gdLst/>
              <a:ahLst/>
              <a:cxnLst/>
              <a:rect l="l" t="t" r="r" b="b"/>
              <a:pathLst>
                <a:path w="478790" h="478790">
                  <a:moveTo>
                    <a:pt x="0" y="239267"/>
                  </a:moveTo>
                  <a:lnTo>
                    <a:pt x="4858" y="191065"/>
                  </a:lnTo>
                  <a:lnTo>
                    <a:pt x="18792" y="146161"/>
                  </a:lnTo>
                  <a:lnTo>
                    <a:pt x="40839" y="105519"/>
                  </a:lnTo>
                  <a:lnTo>
                    <a:pt x="70040" y="70103"/>
                  </a:lnTo>
                  <a:lnTo>
                    <a:pt x="105432" y="40880"/>
                  </a:lnTo>
                  <a:lnTo>
                    <a:pt x="146053" y="18811"/>
                  </a:lnTo>
                  <a:lnTo>
                    <a:pt x="190944" y="4863"/>
                  </a:lnTo>
                  <a:lnTo>
                    <a:pt x="239141" y="0"/>
                  </a:lnTo>
                  <a:lnTo>
                    <a:pt x="287379" y="4863"/>
                  </a:lnTo>
                  <a:lnTo>
                    <a:pt x="332301" y="18811"/>
                  </a:lnTo>
                  <a:lnTo>
                    <a:pt x="372945" y="40880"/>
                  </a:lnTo>
                  <a:lnTo>
                    <a:pt x="408352" y="70103"/>
                  </a:lnTo>
                  <a:lnTo>
                    <a:pt x="437562" y="105519"/>
                  </a:lnTo>
                  <a:lnTo>
                    <a:pt x="459614" y="146161"/>
                  </a:lnTo>
                  <a:lnTo>
                    <a:pt x="473550" y="191065"/>
                  </a:lnTo>
                  <a:lnTo>
                    <a:pt x="478408" y="239267"/>
                  </a:lnTo>
                  <a:lnTo>
                    <a:pt x="473550" y="287470"/>
                  </a:lnTo>
                  <a:lnTo>
                    <a:pt x="459614" y="332374"/>
                  </a:lnTo>
                  <a:lnTo>
                    <a:pt x="437562" y="373016"/>
                  </a:lnTo>
                  <a:lnTo>
                    <a:pt x="408352" y="408432"/>
                  </a:lnTo>
                  <a:lnTo>
                    <a:pt x="372945" y="437655"/>
                  </a:lnTo>
                  <a:lnTo>
                    <a:pt x="332301" y="459724"/>
                  </a:lnTo>
                  <a:lnTo>
                    <a:pt x="287379" y="473672"/>
                  </a:lnTo>
                  <a:lnTo>
                    <a:pt x="239141" y="478536"/>
                  </a:lnTo>
                  <a:lnTo>
                    <a:pt x="190944" y="473672"/>
                  </a:lnTo>
                  <a:lnTo>
                    <a:pt x="146053" y="459724"/>
                  </a:lnTo>
                  <a:lnTo>
                    <a:pt x="105432" y="437655"/>
                  </a:lnTo>
                  <a:lnTo>
                    <a:pt x="70040" y="408432"/>
                  </a:lnTo>
                  <a:lnTo>
                    <a:pt x="40839" y="373016"/>
                  </a:lnTo>
                  <a:lnTo>
                    <a:pt x="18792" y="332374"/>
                  </a:lnTo>
                  <a:lnTo>
                    <a:pt x="4858" y="287470"/>
                  </a:lnTo>
                  <a:lnTo>
                    <a:pt x="0" y="239267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2160"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67534" y="214070"/>
              <a:ext cx="224050" cy="192048"/>
            </a:xfrm>
            <a:prstGeom prst="rect">
              <a:avLst/>
            </a:prstGeom>
          </p:spPr>
        </p:pic>
      </p:grpSp>
      <p:sp>
        <p:nvSpPr>
          <p:cNvPr id="13" name="object 13"/>
          <p:cNvSpPr/>
          <p:nvPr/>
        </p:nvSpPr>
        <p:spPr>
          <a:xfrm>
            <a:off x="1149599" y="1"/>
            <a:ext cx="5647182" cy="883158"/>
          </a:xfrm>
          <a:custGeom>
            <a:avLst/>
            <a:gdLst/>
            <a:ahLst/>
            <a:cxnLst/>
            <a:rect l="l" t="t" r="r" b="b"/>
            <a:pathLst>
              <a:path w="4705985" h="735965">
                <a:moveTo>
                  <a:pt x="4705692" y="0"/>
                </a:moveTo>
                <a:lnTo>
                  <a:pt x="0" y="0"/>
                </a:lnTo>
                <a:lnTo>
                  <a:pt x="0" y="510794"/>
                </a:lnTo>
                <a:lnTo>
                  <a:pt x="4569" y="556119"/>
                </a:lnTo>
                <a:lnTo>
                  <a:pt x="17675" y="598336"/>
                </a:lnTo>
                <a:lnTo>
                  <a:pt x="38412" y="636541"/>
                </a:lnTo>
                <a:lnTo>
                  <a:pt x="65878" y="669829"/>
                </a:lnTo>
                <a:lnTo>
                  <a:pt x="99166" y="697295"/>
                </a:lnTo>
                <a:lnTo>
                  <a:pt x="137374" y="718034"/>
                </a:lnTo>
                <a:lnTo>
                  <a:pt x="179596" y="731140"/>
                </a:lnTo>
                <a:lnTo>
                  <a:pt x="224929" y="735711"/>
                </a:lnTo>
                <a:lnTo>
                  <a:pt x="4480775" y="735711"/>
                </a:lnTo>
                <a:lnTo>
                  <a:pt x="4526101" y="731140"/>
                </a:lnTo>
                <a:lnTo>
                  <a:pt x="4568318" y="718034"/>
                </a:lnTo>
                <a:lnTo>
                  <a:pt x="4606523" y="697295"/>
                </a:lnTo>
                <a:lnTo>
                  <a:pt x="4639811" y="669829"/>
                </a:lnTo>
                <a:lnTo>
                  <a:pt x="4667277" y="636541"/>
                </a:lnTo>
                <a:lnTo>
                  <a:pt x="4688016" y="598336"/>
                </a:lnTo>
                <a:lnTo>
                  <a:pt x="4701122" y="556119"/>
                </a:lnTo>
                <a:lnTo>
                  <a:pt x="4705692" y="510794"/>
                </a:lnTo>
                <a:lnTo>
                  <a:pt x="4705692" y="0"/>
                </a:lnTo>
                <a:close/>
              </a:path>
            </a:pathLst>
          </a:custGeom>
          <a:solidFill>
            <a:srgbClr val="A61D18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14" name="object 14" descr="$PPTXTitle"/>
          <p:cNvSpPr txBox="1">
            <a:spLocks noGrp="1"/>
          </p:cNvSpPr>
          <p:nvPr>
            <p:ph type="title"/>
          </p:nvPr>
        </p:nvSpPr>
        <p:spPr>
          <a:xfrm>
            <a:off x="609600" y="1"/>
            <a:ext cx="0" cy="998734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4478">
              <a:lnSpc>
                <a:spcPct val="100000"/>
              </a:lnSpc>
              <a:spcBef>
                <a:spcPts val="120"/>
              </a:spcBef>
            </a:pPr>
            <a:r>
              <a:rPr dirty="0"/>
              <a:t>ACEITE</a:t>
            </a:r>
            <a:r>
              <a:rPr spc="-72" dirty="0"/>
              <a:t> </a:t>
            </a:r>
            <a:r>
              <a:rPr dirty="0"/>
              <a:t>ELETRÔNICO</a:t>
            </a:r>
            <a:r>
              <a:rPr spc="-48" dirty="0"/>
              <a:t> </a:t>
            </a:r>
            <a:r>
              <a:rPr dirty="0"/>
              <a:t>–</a:t>
            </a:r>
            <a:r>
              <a:rPr spc="-42" dirty="0"/>
              <a:t> </a:t>
            </a:r>
            <a:r>
              <a:rPr dirty="0"/>
              <a:t>REENVIO</a:t>
            </a:r>
            <a:r>
              <a:rPr spc="-66" dirty="0"/>
              <a:t> </a:t>
            </a:r>
            <a:r>
              <a:rPr spc="-12" dirty="0"/>
              <a:t>MANUAL</a:t>
            </a: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xfrm>
            <a:off x="609600" y="1"/>
            <a:ext cx="0" cy="8664680"/>
          </a:xfrm>
          <a:prstGeom prst="rect">
            <a:avLst/>
          </a:prstGeom>
        </p:spPr>
        <p:txBody>
          <a:bodyPr vert="horz" wrap="square" lIns="0" tIns="22098" rIns="0" bIns="0" rtlCol="0">
            <a:spAutoFit/>
          </a:bodyPr>
          <a:lstStyle/>
          <a:p>
            <a:pPr marL="15240">
              <a:spcBef>
                <a:spcPts val="174"/>
              </a:spcBef>
            </a:pPr>
            <a:r>
              <a:rPr b="0" spc="-48" dirty="0">
                <a:latin typeface="Lucida Sans Unicode"/>
                <a:cs typeface="Lucida Sans Unicode"/>
              </a:rPr>
              <a:t>ACEITE</a:t>
            </a:r>
            <a:r>
              <a:rPr b="0" spc="-66" dirty="0">
                <a:latin typeface="Lucida Sans Unicode"/>
                <a:cs typeface="Lucida Sans Unicode"/>
              </a:rPr>
              <a:t> </a:t>
            </a:r>
            <a:r>
              <a:rPr b="0" spc="-54" dirty="0">
                <a:latin typeface="Lucida Sans Unicode"/>
                <a:cs typeface="Lucida Sans Unicode"/>
              </a:rPr>
              <a:t>ELETRÔNICO</a:t>
            </a:r>
            <a:r>
              <a:rPr b="0" spc="-60" dirty="0">
                <a:latin typeface="Lucida Sans Unicode"/>
                <a:cs typeface="Lucida Sans Unicode"/>
              </a:rPr>
              <a:t> </a:t>
            </a:r>
            <a:r>
              <a:rPr b="0" dirty="0">
                <a:latin typeface="Lucida Sans Unicode"/>
                <a:cs typeface="Lucida Sans Unicode"/>
              </a:rPr>
              <a:t>|</a:t>
            </a:r>
            <a:r>
              <a:rPr b="0" spc="282" dirty="0">
                <a:latin typeface="Lucida Sans Unicode"/>
                <a:cs typeface="Lucida Sans Unicode"/>
              </a:rPr>
              <a:t> </a:t>
            </a:r>
            <a:r>
              <a:rPr spc="-30" dirty="0">
                <a:latin typeface="Arial"/>
                <a:cs typeface="Arial"/>
              </a:rPr>
              <a:t>MANUAL </a:t>
            </a:r>
            <a:r>
              <a:rPr spc="-48" dirty="0">
                <a:latin typeface="Arial"/>
                <a:cs typeface="Arial"/>
              </a:rPr>
              <a:t>PARA</a:t>
            </a:r>
            <a:r>
              <a:rPr spc="-30" dirty="0">
                <a:latin typeface="Arial"/>
                <a:cs typeface="Arial"/>
              </a:rPr>
              <a:t> </a:t>
            </a:r>
            <a:r>
              <a:rPr spc="-36" dirty="0">
                <a:latin typeface="Arial"/>
                <a:cs typeface="Arial"/>
              </a:rPr>
              <a:t>CADASTRAR </a:t>
            </a:r>
            <a:r>
              <a:rPr spc="-24" dirty="0">
                <a:latin typeface="Arial"/>
                <a:cs typeface="Arial"/>
              </a:rPr>
              <a:t>VENDA</a:t>
            </a:r>
            <a:r>
              <a:rPr spc="-36" dirty="0">
                <a:latin typeface="Arial"/>
                <a:cs typeface="Arial"/>
              </a:rPr>
              <a:t> RESIDENCIAL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AD3D0653-6DA0-7213-1C48-8C5AC184EDB4}"/>
              </a:ext>
            </a:extLst>
          </p:cNvPr>
          <p:cNvGrpSpPr/>
          <p:nvPr/>
        </p:nvGrpSpPr>
        <p:grpSpPr>
          <a:xfrm>
            <a:off x="882974" y="1199602"/>
            <a:ext cx="10410962" cy="4694202"/>
            <a:chOff x="882974" y="1199602"/>
            <a:chExt cx="10410962" cy="4694202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73ACC037-C2CC-50F5-FC4F-B7BE37463863}"/>
                </a:ext>
              </a:extLst>
            </p:cNvPr>
            <p:cNvSpPr/>
            <p:nvPr/>
          </p:nvSpPr>
          <p:spPr>
            <a:xfrm>
              <a:off x="1919335" y="1199602"/>
              <a:ext cx="8338242" cy="4440707"/>
            </a:xfrm>
            <a:prstGeom prst="roundRect">
              <a:avLst>
                <a:gd name="adj" fmla="val 765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3CE88C84-5457-2D3C-B0FC-4B21BCB08516}"/>
                </a:ext>
              </a:extLst>
            </p:cNvPr>
            <p:cNvSpPr/>
            <p:nvPr/>
          </p:nvSpPr>
          <p:spPr>
            <a:xfrm>
              <a:off x="1919334" y="5496139"/>
              <a:ext cx="8338242" cy="144000"/>
            </a:xfrm>
            <a:prstGeom prst="roundRect">
              <a:avLst>
                <a:gd name="adj" fmla="val 765"/>
              </a:avLst>
            </a:prstGeom>
            <a:solidFill>
              <a:srgbClr val="BEBE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54CDBB60-1EDD-9BEA-A335-B2987E01A5C1}"/>
                </a:ext>
              </a:extLst>
            </p:cNvPr>
            <p:cNvSpPr/>
            <p:nvPr/>
          </p:nvSpPr>
          <p:spPr>
            <a:xfrm>
              <a:off x="882974" y="5640993"/>
              <a:ext cx="10410962" cy="252811"/>
            </a:xfrm>
            <a:prstGeom prst="roundRect">
              <a:avLst>
                <a:gd name="adj" fmla="val 11509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449CADF-2322-FC72-AA79-8F18C8E65334}"/>
              </a:ext>
            </a:extLst>
          </p:cNvPr>
          <p:cNvSpPr/>
          <p:nvPr/>
        </p:nvSpPr>
        <p:spPr>
          <a:xfrm>
            <a:off x="4362261" y="615635"/>
            <a:ext cx="3467478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B5680D"/>
                </a:solidFill>
                <a:latin typeface="AMX" pitchFamily="2" charset="77"/>
              </a:rPr>
              <a:t>ACESSANDO O SIV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15C8C7-0865-01B4-DB89-6632DC8068D1}"/>
              </a:ext>
            </a:extLst>
          </p:cNvPr>
          <p:cNvGrpSpPr/>
          <p:nvPr/>
        </p:nvGrpSpPr>
        <p:grpSpPr>
          <a:xfrm>
            <a:off x="4337627" y="869006"/>
            <a:ext cx="3516746" cy="194430"/>
            <a:chOff x="4337627" y="850900"/>
            <a:chExt cx="3516746" cy="194430"/>
          </a:xfrm>
        </p:grpSpPr>
        <p:sp>
          <p:nvSpPr>
            <p:cNvPr id="3" name="L-shape 2">
              <a:extLst>
                <a:ext uri="{FF2B5EF4-FFF2-40B4-BE49-F238E27FC236}">
                  <a16:creationId xmlns:a16="http://schemas.microsoft.com/office/drawing/2014/main" id="{4EEDC9D0-18AA-7B0C-1429-E7255AD7CA6A}"/>
                </a:ext>
              </a:extLst>
            </p:cNvPr>
            <p:cNvSpPr/>
            <p:nvPr/>
          </p:nvSpPr>
          <p:spPr>
            <a:xfrm>
              <a:off x="4337627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" name="L-shape 4">
              <a:extLst>
                <a:ext uri="{FF2B5EF4-FFF2-40B4-BE49-F238E27FC236}">
                  <a16:creationId xmlns:a16="http://schemas.microsoft.com/office/drawing/2014/main" id="{1B0465D3-89FA-3A06-4370-019989E7BC87}"/>
                </a:ext>
              </a:extLst>
            </p:cNvPr>
            <p:cNvSpPr/>
            <p:nvPr/>
          </p:nvSpPr>
          <p:spPr>
            <a:xfrm flipH="1">
              <a:off x="7661275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4AE4847C-8DA6-B447-F311-65706A66D9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57" r="1274" b="6496"/>
          <a:stretch/>
        </p:blipFill>
        <p:spPr>
          <a:xfrm>
            <a:off x="2123768" y="1483654"/>
            <a:ext cx="7828892" cy="384497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FAE3646-AE35-EF92-E837-96040E33FA1B}"/>
              </a:ext>
            </a:extLst>
          </p:cNvPr>
          <p:cNvSpPr/>
          <p:nvPr/>
        </p:nvSpPr>
        <p:spPr>
          <a:xfrm>
            <a:off x="344031" y="1203538"/>
            <a:ext cx="1895309" cy="888572"/>
          </a:xfrm>
          <a:prstGeom prst="rect">
            <a:avLst/>
          </a:prstGeom>
          <a:solidFill>
            <a:srgbClr val="D17D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00">
              <a:defRPr/>
            </a:pPr>
            <a:r>
              <a:rPr lang="pt-BR" sz="1400" b="1" dirty="0">
                <a:solidFill>
                  <a:srgbClr val="380B14"/>
                </a:solidFill>
                <a:latin typeface="AMX" pitchFamily="2" charset="77"/>
              </a:rPr>
              <a:t>1. </a:t>
            </a:r>
            <a:r>
              <a:rPr lang="pt-BR" sz="1400" dirty="0">
                <a:solidFill>
                  <a:schemeClr val="bg1"/>
                </a:solidFill>
                <a:latin typeface="AMX" pitchFamily="2" charset="77"/>
              </a:rPr>
              <a:t>Acesse via link</a:t>
            </a:r>
            <a:endParaRPr kumimoji="0" lang="pt-BR" sz="1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MX" pitchFamily="2" charset="77"/>
            </a:endParaRPr>
          </a:p>
          <a:p>
            <a:pPr marL="88900"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4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</a:rPr>
              <a:t>https://</a:t>
            </a:r>
            <a:r>
              <a:rPr lang="pt-BR" sz="1400" b="1" i="1" dirty="0" err="1">
                <a:solidFill>
                  <a:schemeClr val="bg1"/>
                </a:solidFill>
                <a:latin typeface="AMX" pitchFamily="2" charset="77"/>
              </a:rPr>
              <a:t>siv</a:t>
            </a:r>
            <a:r>
              <a:rPr kumimoji="0" lang="pt-BR" sz="14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</a:rPr>
              <a:t>.tradeappone.com.br/</a:t>
            </a:r>
          </a:p>
        </p:txBody>
      </p:sp>
      <p:sp>
        <p:nvSpPr>
          <p:cNvPr id="17" name="Right Bracket 16">
            <a:extLst>
              <a:ext uri="{FF2B5EF4-FFF2-40B4-BE49-F238E27FC236}">
                <a16:creationId xmlns:a16="http://schemas.microsoft.com/office/drawing/2014/main" id="{B4ACE099-896E-8C2E-FCB4-698E58EC289E}"/>
              </a:ext>
            </a:extLst>
          </p:cNvPr>
          <p:cNvSpPr/>
          <p:nvPr/>
        </p:nvSpPr>
        <p:spPr>
          <a:xfrm>
            <a:off x="2239340" y="1162050"/>
            <a:ext cx="135801" cy="971549"/>
          </a:xfrm>
          <a:prstGeom prst="rightBracket">
            <a:avLst/>
          </a:prstGeom>
          <a:ln w="38100">
            <a:solidFill>
              <a:srgbClr val="B568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2393253-A95B-6E52-B196-00931EF55BF1}"/>
              </a:ext>
            </a:extLst>
          </p:cNvPr>
          <p:cNvCxnSpPr>
            <a:cxnSpLocks/>
          </p:cNvCxnSpPr>
          <p:nvPr/>
        </p:nvCxnSpPr>
        <p:spPr>
          <a:xfrm>
            <a:off x="2375142" y="1647824"/>
            <a:ext cx="416459" cy="0"/>
          </a:xfrm>
          <a:prstGeom prst="line">
            <a:avLst/>
          </a:prstGeom>
          <a:ln w="38100">
            <a:solidFill>
              <a:srgbClr val="B568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D1E8141F-FE02-7628-DB64-295FA0D5F9A2}"/>
              </a:ext>
            </a:extLst>
          </p:cNvPr>
          <p:cNvSpPr/>
          <p:nvPr/>
        </p:nvSpPr>
        <p:spPr>
          <a:xfrm>
            <a:off x="3123446" y="2652093"/>
            <a:ext cx="1569383" cy="888572"/>
          </a:xfrm>
          <a:prstGeom prst="rect">
            <a:avLst/>
          </a:prstGeom>
          <a:solidFill>
            <a:srgbClr val="D17D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00">
              <a:defRPr/>
            </a:pPr>
            <a:r>
              <a:rPr lang="pt-BR" sz="1400" b="1" dirty="0">
                <a:solidFill>
                  <a:srgbClr val="380B14"/>
                </a:solidFill>
                <a:latin typeface="AMX" pitchFamily="2" charset="77"/>
              </a:rPr>
              <a:t>2. </a:t>
            </a:r>
            <a:r>
              <a:rPr lang="pt-BR" sz="1400" dirty="0">
                <a:solidFill>
                  <a:schemeClr val="bg1"/>
                </a:solidFill>
                <a:latin typeface="AMX" pitchFamily="2" charset="77"/>
              </a:rPr>
              <a:t>Preencha o login com seu CPF e sua senha.</a:t>
            </a:r>
            <a:endParaRPr kumimoji="0" lang="pt-BR" sz="14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MX" pitchFamily="2" charset="77"/>
            </a:endParaRPr>
          </a:p>
        </p:txBody>
      </p:sp>
      <p:sp>
        <p:nvSpPr>
          <p:cNvPr id="24" name="Right Bracket 23">
            <a:extLst>
              <a:ext uri="{FF2B5EF4-FFF2-40B4-BE49-F238E27FC236}">
                <a16:creationId xmlns:a16="http://schemas.microsoft.com/office/drawing/2014/main" id="{1184C0D7-4F70-176C-E9FD-7600D9986102}"/>
              </a:ext>
            </a:extLst>
          </p:cNvPr>
          <p:cNvSpPr/>
          <p:nvPr/>
        </p:nvSpPr>
        <p:spPr>
          <a:xfrm>
            <a:off x="4692829" y="2610605"/>
            <a:ext cx="135801" cy="971549"/>
          </a:xfrm>
          <a:prstGeom prst="rightBracket">
            <a:avLst/>
          </a:prstGeom>
          <a:ln w="38100">
            <a:solidFill>
              <a:srgbClr val="B568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380CE4C-3655-D19C-9995-A41E535A7025}"/>
              </a:ext>
            </a:extLst>
          </p:cNvPr>
          <p:cNvCxnSpPr>
            <a:cxnSpLocks/>
          </p:cNvCxnSpPr>
          <p:nvPr/>
        </p:nvCxnSpPr>
        <p:spPr>
          <a:xfrm>
            <a:off x="4828631" y="3096379"/>
            <a:ext cx="416459" cy="0"/>
          </a:xfrm>
          <a:prstGeom prst="line">
            <a:avLst/>
          </a:prstGeom>
          <a:ln w="38100">
            <a:solidFill>
              <a:srgbClr val="B568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6F7AF407-7B25-283F-5DB6-A76A80A1AE6D}"/>
              </a:ext>
            </a:extLst>
          </p:cNvPr>
          <p:cNvSpPr/>
          <p:nvPr/>
        </p:nvSpPr>
        <p:spPr>
          <a:xfrm>
            <a:off x="7254910" y="4440060"/>
            <a:ext cx="1511929" cy="888572"/>
          </a:xfrm>
          <a:prstGeom prst="rect">
            <a:avLst/>
          </a:prstGeom>
          <a:solidFill>
            <a:srgbClr val="D17D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00">
              <a:defRPr/>
            </a:pPr>
            <a:r>
              <a:rPr lang="pt-BR" sz="1400" b="1" dirty="0">
                <a:solidFill>
                  <a:srgbClr val="380B14"/>
                </a:solidFill>
                <a:latin typeface="AMX" pitchFamily="2" charset="77"/>
              </a:rPr>
              <a:t>3. </a:t>
            </a:r>
            <a:r>
              <a:rPr lang="pt-BR" sz="1400" dirty="0">
                <a:solidFill>
                  <a:schemeClr val="bg1"/>
                </a:solidFill>
                <a:latin typeface="AMX" pitchFamily="2" charset="77"/>
              </a:rPr>
              <a:t>Preencha o código informado</a:t>
            </a:r>
            <a:endParaRPr kumimoji="0" lang="pt-BR" sz="14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MX" pitchFamily="2" charset="77"/>
            </a:endParaRPr>
          </a:p>
        </p:txBody>
      </p:sp>
      <p:sp>
        <p:nvSpPr>
          <p:cNvPr id="27" name="Right Bracket 26">
            <a:extLst>
              <a:ext uri="{FF2B5EF4-FFF2-40B4-BE49-F238E27FC236}">
                <a16:creationId xmlns:a16="http://schemas.microsoft.com/office/drawing/2014/main" id="{2DE033EE-FCA0-933C-81B0-EB730CBCD353}"/>
              </a:ext>
            </a:extLst>
          </p:cNvPr>
          <p:cNvSpPr/>
          <p:nvPr/>
        </p:nvSpPr>
        <p:spPr>
          <a:xfrm flipH="1">
            <a:off x="7119109" y="4398572"/>
            <a:ext cx="135801" cy="971549"/>
          </a:xfrm>
          <a:prstGeom prst="rightBracket">
            <a:avLst/>
          </a:prstGeom>
          <a:ln w="38100">
            <a:solidFill>
              <a:srgbClr val="B568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13DD94E-8262-17B3-ABB3-664FEEB3109C}"/>
              </a:ext>
            </a:extLst>
          </p:cNvPr>
          <p:cNvCxnSpPr>
            <a:cxnSpLocks/>
          </p:cNvCxnSpPr>
          <p:nvPr/>
        </p:nvCxnSpPr>
        <p:spPr>
          <a:xfrm>
            <a:off x="6702650" y="4884346"/>
            <a:ext cx="416459" cy="0"/>
          </a:xfrm>
          <a:prstGeom prst="line">
            <a:avLst/>
          </a:prstGeom>
          <a:ln w="38100">
            <a:solidFill>
              <a:srgbClr val="B568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3">
            <a:extLst>
              <a:ext uri="{FF2B5EF4-FFF2-40B4-BE49-F238E27FC236}">
                <a16:creationId xmlns:a16="http://schemas.microsoft.com/office/drawing/2014/main" id="{493E546F-1BF3-73DB-4C24-DFB76B098431}"/>
              </a:ext>
            </a:extLst>
          </p:cNvPr>
          <p:cNvCxnSpPr>
            <a:cxnSpLocks/>
          </p:cNvCxnSpPr>
          <p:nvPr/>
        </p:nvCxnSpPr>
        <p:spPr>
          <a:xfrm>
            <a:off x="5245090" y="3146983"/>
            <a:ext cx="92456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826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EC1B5-C1E2-18EA-BCEA-6742BA6F9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97EC6EC5-FE6A-A909-D10A-1007AD52A760}"/>
              </a:ext>
            </a:extLst>
          </p:cNvPr>
          <p:cNvSpPr/>
          <p:nvPr/>
        </p:nvSpPr>
        <p:spPr>
          <a:xfrm>
            <a:off x="2405204" y="1991589"/>
            <a:ext cx="7381592" cy="2906163"/>
          </a:xfrm>
          <a:prstGeom prst="rect">
            <a:avLst/>
          </a:prstGeom>
          <a:solidFill>
            <a:srgbClr val="F9EBDC">
              <a:alpha val="1494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pc="300" dirty="0">
                <a:solidFill>
                  <a:schemeClr val="bg1"/>
                </a:solidFill>
                <a:latin typeface="AMX" pitchFamily="2" charset="77"/>
              </a:rPr>
              <a:t>ATUALIZAÇÃO DA VENDA NO SIV</a:t>
            </a:r>
          </a:p>
        </p:txBody>
      </p:sp>
      <p:grpSp>
        <p:nvGrpSpPr>
          <p:cNvPr id="9" name="Group 3">
            <a:extLst>
              <a:ext uri="{FF2B5EF4-FFF2-40B4-BE49-F238E27FC236}">
                <a16:creationId xmlns:a16="http://schemas.microsoft.com/office/drawing/2014/main" id="{69114003-0368-A4EC-EA53-543BDD3E31E7}"/>
              </a:ext>
            </a:extLst>
          </p:cNvPr>
          <p:cNvGrpSpPr/>
          <p:nvPr/>
        </p:nvGrpSpPr>
        <p:grpSpPr>
          <a:xfrm>
            <a:off x="2402130" y="1991589"/>
            <a:ext cx="7384666" cy="2968718"/>
            <a:chOff x="2400593" y="1831882"/>
            <a:chExt cx="7384666" cy="2968718"/>
          </a:xfrm>
          <a:solidFill>
            <a:srgbClr val="B5680D"/>
          </a:solidFill>
        </p:grpSpPr>
        <p:sp>
          <p:nvSpPr>
            <p:cNvPr id="10" name="L-shape 4">
              <a:extLst>
                <a:ext uri="{FF2B5EF4-FFF2-40B4-BE49-F238E27FC236}">
                  <a16:creationId xmlns:a16="http://schemas.microsoft.com/office/drawing/2014/main" id="{D99BFDC1-8B8B-91FC-00FD-687166A1C0D0}"/>
                </a:ext>
              </a:extLst>
            </p:cNvPr>
            <p:cNvSpPr/>
            <p:nvPr/>
          </p:nvSpPr>
          <p:spPr>
            <a:xfrm>
              <a:off x="2403667" y="4494329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L-shape 5">
              <a:extLst>
                <a:ext uri="{FF2B5EF4-FFF2-40B4-BE49-F238E27FC236}">
                  <a16:creationId xmlns:a16="http://schemas.microsoft.com/office/drawing/2014/main" id="{4D3AB783-B072-9E29-00E0-4196B97D4FD7}"/>
                </a:ext>
              </a:extLst>
            </p:cNvPr>
            <p:cNvSpPr/>
            <p:nvPr/>
          </p:nvSpPr>
          <p:spPr>
            <a:xfrm rot="5400000">
              <a:off x="2402130" y="1830345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L-shape 6">
              <a:extLst>
                <a:ext uri="{FF2B5EF4-FFF2-40B4-BE49-F238E27FC236}">
                  <a16:creationId xmlns:a16="http://schemas.microsoft.com/office/drawing/2014/main" id="{30135668-B39F-5177-BC8B-29EF9B1AEFE1}"/>
                </a:ext>
              </a:extLst>
            </p:cNvPr>
            <p:cNvSpPr/>
            <p:nvPr/>
          </p:nvSpPr>
          <p:spPr>
            <a:xfrm flipH="1">
              <a:off x="9480526" y="4494329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L-shape 7">
              <a:extLst>
                <a:ext uri="{FF2B5EF4-FFF2-40B4-BE49-F238E27FC236}">
                  <a16:creationId xmlns:a16="http://schemas.microsoft.com/office/drawing/2014/main" id="{84D78926-FEC6-B6E3-EE7B-67FA0BD4A36F}"/>
                </a:ext>
              </a:extLst>
            </p:cNvPr>
            <p:cNvSpPr/>
            <p:nvPr/>
          </p:nvSpPr>
          <p:spPr>
            <a:xfrm rot="16200000" flipH="1">
              <a:off x="9480525" y="1830345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5902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36C34-7533-AC70-AC70-AE72C0634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192F7C9-7954-1860-F1E5-D3C2DFA8B18B}"/>
              </a:ext>
            </a:extLst>
          </p:cNvPr>
          <p:cNvSpPr/>
          <p:nvPr/>
        </p:nvSpPr>
        <p:spPr>
          <a:xfrm>
            <a:off x="2405204" y="1863160"/>
            <a:ext cx="7381592" cy="2906163"/>
          </a:xfrm>
          <a:prstGeom prst="rect">
            <a:avLst/>
          </a:prstGeom>
          <a:solidFill>
            <a:srgbClr val="C07409">
              <a:alpha val="3005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ATUALIZAÇÃO STATUS RESIDENCIAL E MÓVEL</a:t>
            </a: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8D212665-E308-73FB-839E-D8A1A3DA7A00}"/>
              </a:ext>
            </a:extLst>
          </p:cNvPr>
          <p:cNvGrpSpPr/>
          <p:nvPr/>
        </p:nvGrpSpPr>
        <p:grpSpPr>
          <a:xfrm>
            <a:off x="2402130" y="1831882"/>
            <a:ext cx="7384666" cy="2968718"/>
            <a:chOff x="2400593" y="1831882"/>
            <a:chExt cx="7384666" cy="2968718"/>
          </a:xfrm>
          <a:solidFill>
            <a:srgbClr val="380B14"/>
          </a:solidFill>
        </p:grpSpPr>
        <p:sp>
          <p:nvSpPr>
            <p:cNvPr id="4" name="L-shape 4">
              <a:extLst>
                <a:ext uri="{FF2B5EF4-FFF2-40B4-BE49-F238E27FC236}">
                  <a16:creationId xmlns:a16="http://schemas.microsoft.com/office/drawing/2014/main" id="{2FB0A128-650E-FBC6-BE33-A77BBB8EED16}"/>
                </a:ext>
              </a:extLst>
            </p:cNvPr>
            <p:cNvSpPr/>
            <p:nvPr/>
          </p:nvSpPr>
          <p:spPr>
            <a:xfrm>
              <a:off x="2403667" y="4494329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L-shape 5">
              <a:extLst>
                <a:ext uri="{FF2B5EF4-FFF2-40B4-BE49-F238E27FC236}">
                  <a16:creationId xmlns:a16="http://schemas.microsoft.com/office/drawing/2014/main" id="{0B1AA0C8-C074-E9B8-A765-94D4B23C80F4}"/>
                </a:ext>
              </a:extLst>
            </p:cNvPr>
            <p:cNvSpPr/>
            <p:nvPr/>
          </p:nvSpPr>
          <p:spPr>
            <a:xfrm rot="5400000">
              <a:off x="2402130" y="1830345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L-shape 6">
              <a:extLst>
                <a:ext uri="{FF2B5EF4-FFF2-40B4-BE49-F238E27FC236}">
                  <a16:creationId xmlns:a16="http://schemas.microsoft.com/office/drawing/2014/main" id="{C6E751AE-4D99-90E2-2AB4-FCE8D8B441E1}"/>
                </a:ext>
              </a:extLst>
            </p:cNvPr>
            <p:cNvSpPr/>
            <p:nvPr/>
          </p:nvSpPr>
          <p:spPr>
            <a:xfrm flipH="1">
              <a:off x="9480526" y="4494329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L-shape 7">
              <a:extLst>
                <a:ext uri="{FF2B5EF4-FFF2-40B4-BE49-F238E27FC236}">
                  <a16:creationId xmlns:a16="http://schemas.microsoft.com/office/drawing/2014/main" id="{275CEEC9-AA7D-CF28-D0FE-DB2DCDD5D05A}"/>
                </a:ext>
              </a:extLst>
            </p:cNvPr>
            <p:cNvSpPr/>
            <p:nvPr/>
          </p:nvSpPr>
          <p:spPr>
            <a:xfrm rot="16200000" flipH="1">
              <a:off x="9480525" y="1830345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751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01E9C0C-E957-595B-4E49-A2858C139967}"/>
              </a:ext>
            </a:extLst>
          </p:cNvPr>
          <p:cNvGrpSpPr/>
          <p:nvPr/>
        </p:nvGrpSpPr>
        <p:grpSpPr>
          <a:xfrm>
            <a:off x="882974" y="1199602"/>
            <a:ext cx="10410962" cy="4694202"/>
            <a:chOff x="882974" y="1199602"/>
            <a:chExt cx="10410962" cy="4694202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CC2FE1C0-A3E8-7A12-15E4-96894A9CA442}"/>
                </a:ext>
              </a:extLst>
            </p:cNvPr>
            <p:cNvSpPr/>
            <p:nvPr/>
          </p:nvSpPr>
          <p:spPr>
            <a:xfrm>
              <a:off x="1828800" y="1199602"/>
              <a:ext cx="8519312" cy="4440707"/>
            </a:xfrm>
            <a:prstGeom prst="roundRect">
              <a:avLst>
                <a:gd name="adj" fmla="val 765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411FE228-0E38-FCCA-C9B6-304393C5A1DD}"/>
                </a:ext>
              </a:extLst>
            </p:cNvPr>
            <p:cNvSpPr/>
            <p:nvPr/>
          </p:nvSpPr>
          <p:spPr>
            <a:xfrm>
              <a:off x="1828799" y="5496139"/>
              <a:ext cx="8519312" cy="144000"/>
            </a:xfrm>
            <a:prstGeom prst="roundRect">
              <a:avLst>
                <a:gd name="adj" fmla="val 765"/>
              </a:avLst>
            </a:prstGeom>
            <a:solidFill>
              <a:srgbClr val="BEBE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5938D5E0-361D-76EF-5287-BC5616559222}"/>
                </a:ext>
              </a:extLst>
            </p:cNvPr>
            <p:cNvSpPr/>
            <p:nvPr/>
          </p:nvSpPr>
          <p:spPr>
            <a:xfrm>
              <a:off x="882974" y="5640993"/>
              <a:ext cx="10410962" cy="252811"/>
            </a:xfrm>
            <a:prstGeom prst="roundRect">
              <a:avLst>
                <a:gd name="adj" fmla="val 11509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11B1821B-BB0E-DA67-D544-2187EF2DA4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8" b="14577"/>
          <a:stretch/>
        </p:blipFill>
        <p:spPr bwMode="auto">
          <a:xfrm>
            <a:off x="2137526" y="1524488"/>
            <a:ext cx="7924800" cy="390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E4F4FC28-DAA7-B42C-499F-0A0BA3247E1B}"/>
              </a:ext>
            </a:extLst>
          </p:cNvPr>
          <p:cNvGrpSpPr/>
          <p:nvPr/>
        </p:nvGrpSpPr>
        <p:grpSpPr>
          <a:xfrm flipH="1">
            <a:off x="4052686" y="2328133"/>
            <a:ext cx="3173366" cy="655761"/>
            <a:chOff x="6815413" y="4019426"/>
            <a:chExt cx="3173366" cy="655761"/>
          </a:xfrm>
          <a:solidFill>
            <a:srgbClr val="C07409"/>
          </a:solidFill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A1CC506-A7DA-5A26-1D0D-D2B78F82D210}"/>
                </a:ext>
              </a:extLst>
            </p:cNvPr>
            <p:cNvSpPr/>
            <p:nvPr/>
          </p:nvSpPr>
          <p:spPr>
            <a:xfrm>
              <a:off x="7315200" y="4019426"/>
              <a:ext cx="2673579" cy="6557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b="1" dirty="0">
                  <a:solidFill>
                    <a:schemeClr val="tx1"/>
                  </a:solidFill>
                  <a:latin typeface="AMX" pitchFamily="2" charset="77"/>
                </a:rPr>
                <a:t>12. </a:t>
              </a:r>
              <a:r>
                <a:rPr kumimoji="0" lang="pt-BR" sz="14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MX" pitchFamily="2" charset="0"/>
                </a:rPr>
                <a:t>Preencha o Número do HP selecionado no Net Sales</a:t>
              </a:r>
              <a:r>
                <a:rPr lang="pt-BR" sz="1400" dirty="0">
                  <a:solidFill>
                    <a:schemeClr val="bg1"/>
                  </a:solidFill>
                  <a:latin typeface="AMX" pitchFamily="2" charset="0"/>
                </a:rPr>
                <a:t>.</a:t>
              </a:r>
              <a:endParaRPr kumimoji="0" lang="pt-BR" sz="1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0"/>
              </a:endParaRPr>
            </a:p>
          </p:txBody>
        </p:sp>
        <p:sp>
          <p:nvSpPr>
            <p:cNvPr id="32" name="Right Bracket 31">
              <a:extLst>
                <a:ext uri="{FF2B5EF4-FFF2-40B4-BE49-F238E27FC236}">
                  <a16:creationId xmlns:a16="http://schemas.microsoft.com/office/drawing/2014/main" id="{7F665119-0079-E996-DFF2-F253A6A0FC88}"/>
                </a:ext>
              </a:extLst>
            </p:cNvPr>
            <p:cNvSpPr/>
            <p:nvPr/>
          </p:nvSpPr>
          <p:spPr>
            <a:xfrm flipH="1">
              <a:off x="7179394" y="4019426"/>
              <a:ext cx="135802" cy="655756"/>
            </a:xfrm>
            <a:prstGeom prst="rightBracket">
              <a:avLst/>
            </a:prstGeom>
            <a:grpFill/>
            <a:ln w="38100">
              <a:solidFill>
                <a:srgbClr val="B568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81F705C-5A5A-D74A-57ED-4D1EE4CE1333}"/>
                </a:ext>
              </a:extLst>
            </p:cNvPr>
            <p:cNvCxnSpPr>
              <a:cxnSpLocks/>
            </p:cNvCxnSpPr>
            <p:nvPr/>
          </p:nvCxnSpPr>
          <p:spPr>
            <a:xfrm>
              <a:off x="6815413" y="4347307"/>
              <a:ext cx="363986" cy="0"/>
            </a:xfrm>
            <a:prstGeom prst="line">
              <a:avLst/>
            </a:prstGeom>
            <a:grpFill/>
            <a:ln w="38100">
              <a:solidFill>
                <a:srgbClr val="B568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1">
            <a:extLst>
              <a:ext uri="{FF2B5EF4-FFF2-40B4-BE49-F238E27FC236}">
                <a16:creationId xmlns:a16="http://schemas.microsoft.com/office/drawing/2014/main" id="{956745D8-A845-96EA-88F6-E50CE13DBF73}"/>
              </a:ext>
            </a:extLst>
          </p:cNvPr>
          <p:cNvSpPr/>
          <p:nvPr/>
        </p:nvSpPr>
        <p:spPr>
          <a:xfrm>
            <a:off x="4003772" y="615634"/>
            <a:ext cx="4408708" cy="447801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B5680D"/>
                </a:solidFill>
                <a:latin typeface="AMX" pitchFamily="2" charset="77"/>
              </a:rPr>
              <a:t>ATUALIZAÇÃO STATUS RESIDENCIAL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15C8C7-0865-01B4-DB89-6632DC8068D1}"/>
              </a:ext>
            </a:extLst>
          </p:cNvPr>
          <p:cNvGrpSpPr/>
          <p:nvPr/>
        </p:nvGrpSpPr>
        <p:grpSpPr>
          <a:xfrm>
            <a:off x="3981125" y="869006"/>
            <a:ext cx="4214660" cy="194430"/>
            <a:chOff x="4080869" y="850900"/>
            <a:chExt cx="4214660" cy="194430"/>
          </a:xfrm>
        </p:grpSpPr>
        <p:sp>
          <p:nvSpPr>
            <p:cNvPr id="3" name="L-shape 2">
              <a:extLst>
                <a:ext uri="{FF2B5EF4-FFF2-40B4-BE49-F238E27FC236}">
                  <a16:creationId xmlns:a16="http://schemas.microsoft.com/office/drawing/2014/main" id="{4EEDC9D0-18AA-7B0C-1429-E7255AD7CA6A}"/>
                </a:ext>
              </a:extLst>
            </p:cNvPr>
            <p:cNvSpPr/>
            <p:nvPr/>
          </p:nvSpPr>
          <p:spPr>
            <a:xfrm>
              <a:off x="4080869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" name="L-shape 4">
              <a:extLst>
                <a:ext uri="{FF2B5EF4-FFF2-40B4-BE49-F238E27FC236}">
                  <a16:creationId xmlns:a16="http://schemas.microsoft.com/office/drawing/2014/main" id="{1B0465D3-89FA-3A06-4370-019989E7BC87}"/>
                </a:ext>
              </a:extLst>
            </p:cNvPr>
            <p:cNvSpPr/>
            <p:nvPr/>
          </p:nvSpPr>
          <p:spPr>
            <a:xfrm flipH="1">
              <a:off x="8102431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29">
            <a:extLst>
              <a:ext uri="{FF2B5EF4-FFF2-40B4-BE49-F238E27FC236}">
                <a16:creationId xmlns:a16="http://schemas.microsoft.com/office/drawing/2014/main" id="{41895E4E-1D86-094F-60F6-389634D67E37}"/>
              </a:ext>
            </a:extLst>
          </p:cNvPr>
          <p:cNvGrpSpPr/>
          <p:nvPr/>
        </p:nvGrpSpPr>
        <p:grpSpPr>
          <a:xfrm>
            <a:off x="9851276" y="3322540"/>
            <a:ext cx="2068097" cy="793377"/>
            <a:chOff x="6815413" y="3950615"/>
            <a:chExt cx="2068097" cy="793377"/>
          </a:xfrm>
          <a:solidFill>
            <a:srgbClr val="C07409"/>
          </a:solidFill>
        </p:grpSpPr>
        <p:sp>
          <p:nvSpPr>
            <p:cNvPr id="20" name="Rectangle 30">
              <a:extLst>
                <a:ext uri="{FF2B5EF4-FFF2-40B4-BE49-F238E27FC236}">
                  <a16:creationId xmlns:a16="http://schemas.microsoft.com/office/drawing/2014/main" id="{3A6485FA-1F49-70C2-5ABB-FF2981DEABEF}"/>
                </a:ext>
              </a:extLst>
            </p:cNvPr>
            <p:cNvSpPr/>
            <p:nvPr/>
          </p:nvSpPr>
          <p:spPr>
            <a:xfrm>
              <a:off x="7315199" y="3950615"/>
              <a:ext cx="1568311" cy="7933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b="1" dirty="0">
                  <a:solidFill>
                    <a:schemeClr val="tx1"/>
                  </a:solidFill>
                  <a:latin typeface="AMX" pitchFamily="2" charset="77"/>
                </a:rPr>
                <a:t>13. </a:t>
              </a:r>
              <a:r>
                <a:rPr kumimoji="0" lang="pt-BR" sz="14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MX" pitchFamily="2" charset="0"/>
                </a:rPr>
                <a:t>Preencha a </a:t>
              </a:r>
              <a:r>
                <a:rPr lang="pt-BR" sz="1400" dirty="0">
                  <a:solidFill>
                    <a:schemeClr val="bg1"/>
                  </a:solidFill>
                  <a:latin typeface="AMX" pitchFamily="2" charset="0"/>
                </a:rPr>
                <a:t>Oferta Vigente </a:t>
              </a:r>
              <a:br>
                <a:rPr lang="pt-BR" sz="1400" dirty="0">
                  <a:solidFill>
                    <a:schemeClr val="bg1"/>
                  </a:solidFill>
                  <a:latin typeface="AMX" pitchFamily="2" charset="0"/>
                </a:rPr>
              </a:br>
              <a:r>
                <a:rPr lang="pt-BR" sz="1400" dirty="0">
                  <a:solidFill>
                    <a:schemeClr val="bg1"/>
                  </a:solidFill>
                  <a:latin typeface="AMX" pitchFamily="2" charset="0"/>
                </a:rPr>
                <a:t>e o Preço Final.</a:t>
              </a:r>
              <a:endParaRPr kumimoji="0" lang="pt-BR" sz="1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0"/>
              </a:endParaRPr>
            </a:p>
          </p:txBody>
        </p:sp>
        <p:sp>
          <p:nvSpPr>
            <p:cNvPr id="21" name="Right Bracket 31">
              <a:extLst>
                <a:ext uri="{FF2B5EF4-FFF2-40B4-BE49-F238E27FC236}">
                  <a16:creationId xmlns:a16="http://schemas.microsoft.com/office/drawing/2014/main" id="{B0854676-3EF7-9C9A-54E2-3FA0F7D66DBE}"/>
                </a:ext>
              </a:extLst>
            </p:cNvPr>
            <p:cNvSpPr/>
            <p:nvPr/>
          </p:nvSpPr>
          <p:spPr>
            <a:xfrm flipH="1">
              <a:off x="7179394" y="3950615"/>
              <a:ext cx="135802" cy="793377"/>
            </a:xfrm>
            <a:prstGeom prst="rightBracket">
              <a:avLst/>
            </a:prstGeom>
            <a:grpFill/>
            <a:ln w="38100">
              <a:solidFill>
                <a:srgbClr val="B568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32">
              <a:extLst>
                <a:ext uri="{FF2B5EF4-FFF2-40B4-BE49-F238E27FC236}">
                  <a16:creationId xmlns:a16="http://schemas.microsoft.com/office/drawing/2014/main" id="{5951ABF6-F418-F3C7-907F-B54A3C40AAAA}"/>
                </a:ext>
              </a:extLst>
            </p:cNvPr>
            <p:cNvCxnSpPr>
              <a:cxnSpLocks/>
            </p:cNvCxnSpPr>
            <p:nvPr/>
          </p:nvCxnSpPr>
          <p:spPr>
            <a:xfrm>
              <a:off x="6815413" y="4347307"/>
              <a:ext cx="363986" cy="0"/>
            </a:xfrm>
            <a:prstGeom prst="line">
              <a:avLst/>
            </a:prstGeom>
            <a:grpFill/>
            <a:ln w="38100">
              <a:solidFill>
                <a:srgbClr val="B568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9671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01E9C0C-E957-595B-4E49-A2858C139967}"/>
              </a:ext>
            </a:extLst>
          </p:cNvPr>
          <p:cNvGrpSpPr/>
          <p:nvPr/>
        </p:nvGrpSpPr>
        <p:grpSpPr>
          <a:xfrm>
            <a:off x="882974" y="1199602"/>
            <a:ext cx="10410962" cy="4694202"/>
            <a:chOff x="882974" y="1199602"/>
            <a:chExt cx="10410962" cy="4694202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CC2FE1C0-A3E8-7A12-15E4-96894A9CA442}"/>
                </a:ext>
              </a:extLst>
            </p:cNvPr>
            <p:cNvSpPr/>
            <p:nvPr/>
          </p:nvSpPr>
          <p:spPr>
            <a:xfrm>
              <a:off x="1828800" y="1199602"/>
              <a:ext cx="8519312" cy="4440707"/>
            </a:xfrm>
            <a:prstGeom prst="roundRect">
              <a:avLst>
                <a:gd name="adj" fmla="val 765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411FE228-0E38-FCCA-C9B6-304393C5A1DD}"/>
                </a:ext>
              </a:extLst>
            </p:cNvPr>
            <p:cNvSpPr/>
            <p:nvPr/>
          </p:nvSpPr>
          <p:spPr>
            <a:xfrm>
              <a:off x="1828799" y="5496139"/>
              <a:ext cx="8519312" cy="144000"/>
            </a:xfrm>
            <a:prstGeom prst="roundRect">
              <a:avLst>
                <a:gd name="adj" fmla="val 765"/>
              </a:avLst>
            </a:prstGeom>
            <a:solidFill>
              <a:srgbClr val="BEBE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5938D5E0-361D-76EF-5287-BC5616559222}"/>
                </a:ext>
              </a:extLst>
            </p:cNvPr>
            <p:cNvSpPr/>
            <p:nvPr/>
          </p:nvSpPr>
          <p:spPr>
            <a:xfrm>
              <a:off x="882974" y="5640993"/>
              <a:ext cx="10410962" cy="252811"/>
            </a:xfrm>
            <a:prstGeom prst="roundRect">
              <a:avLst>
                <a:gd name="adj" fmla="val 11509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Imagem 1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80714E46-0D83-0E8F-714A-D810038618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" t="14587" r="3121" b="14158"/>
          <a:stretch/>
        </p:blipFill>
        <p:spPr>
          <a:xfrm>
            <a:off x="2137527" y="1504390"/>
            <a:ext cx="7916948" cy="3901528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956745D8-A845-96EA-88F6-E50CE13DBF73}"/>
              </a:ext>
            </a:extLst>
          </p:cNvPr>
          <p:cNvSpPr/>
          <p:nvPr/>
        </p:nvSpPr>
        <p:spPr>
          <a:xfrm>
            <a:off x="4003772" y="615635"/>
            <a:ext cx="4169366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B5680D"/>
                </a:solidFill>
                <a:latin typeface="AMX" pitchFamily="2" charset="77"/>
              </a:rPr>
              <a:t>ATUALIZANDO STATUS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15C8C7-0865-01B4-DB89-6632DC8068D1}"/>
              </a:ext>
            </a:extLst>
          </p:cNvPr>
          <p:cNvGrpSpPr/>
          <p:nvPr/>
        </p:nvGrpSpPr>
        <p:grpSpPr>
          <a:xfrm>
            <a:off x="3981125" y="869006"/>
            <a:ext cx="4214660" cy="194430"/>
            <a:chOff x="4080869" y="850900"/>
            <a:chExt cx="4214660" cy="194430"/>
          </a:xfrm>
        </p:grpSpPr>
        <p:sp>
          <p:nvSpPr>
            <p:cNvPr id="3" name="L-shape 2">
              <a:extLst>
                <a:ext uri="{FF2B5EF4-FFF2-40B4-BE49-F238E27FC236}">
                  <a16:creationId xmlns:a16="http://schemas.microsoft.com/office/drawing/2014/main" id="{4EEDC9D0-18AA-7B0C-1429-E7255AD7CA6A}"/>
                </a:ext>
              </a:extLst>
            </p:cNvPr>
            <p:cNvSpPr/>
            <p:nvPr/>
          </p:nvSpPr>
          <p:spPr>
            <a:xfrm>
              <a:off x="4080869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" name="L-shape 4">
              <a:extLst>
                <a:ext uri="{FF2B5EF4-FFF2-40B4-BE49-F238E27FC236}">
                  <a16:creationId xmlns:a16="http://schemas.microsoft.com/office/drawing/2014/main" id="{1B0465D3-89FA-3A06-4370-019989E7BC87}"/>
                </a:ext>
              </a:extLst>
            </p:cNvPr>
            <p:cNvSpPr/>
            <p:nvPr/>
          </p:nvSpPr>
          <p:spPr>
            <a:xfrm flipH="1">
              <a:off x="8102431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29">
            <a:extLst>
              <a:ext uri="{FF2B5EF4-FFF2-40B4-BE49-F238E27FC236}">
                <a16:creationId xmlns:a16="http://schemas.microsoft.com/office/drawing/2014/main" id="{41895E4E-1D86-094F-60F6-389634D67E37}"/>
              </a:ext>
            </a:extLst>
          </p:cNvPr>
          <p:cNvGrpSpPr/>
          <p:nvPr/>
        </p:nvGrpSpPr>
        <p:grpSpPr>
          <a:xfrm>
            <a:off x="9796403" y="3419955"/>
            <a:ext cx="2395597" cy="1095484"/>
            <a:chOff x="6815413" y="3950615"/>
            <a:chExt cx="2395597" cy="1095484"/>
          </a:xfrm>
        </p:grpSpPr>
        <p:sp>
          <p:nvSpPr>
            <p:cNvPr id="20" name="Rectangle 30">
              <a:extLst>
                <a:ext uri="{FF2B5EF4-FFF2-40B4-BE49-F238E27FC236}">
                  <a16:creationId xmlns:a16="http://schemas.microsoft.com/office/drawing/2014/main" id="{3A6485FA-1F49-70C2-5ABB-FF2981DEABEF}"/>
                </a:ext>
              </a:extLst>
            </p:cNvPr>
            <p:cNvSpPr/>
            <p:nvPr/>
          </p:nvSpPr>
          <p:spPr>
            <a:xfrm>
              <a:off x="7179394" y="3950615"/>
              <a:ext cx="2031616" cy="1095484"/>
            </a:xfrm>
            <a:prstGeom prst="rect">
              <a:avLst/>
            </a:prstGeom>
            <a:solidFill>
              <a:srgbClr val="C0740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b="1" dirty="0">
                  <a:solidFill>
                    <a:schemeClr val="tx1"/>
                  </a:solidFill>
                  <a:latin typeface="AMX" pitchFamily="2" charset="77"/>
                </a:rPr>
                <a:t>15. </a:t>
              </a:r>
              <a:r>
                <a:rPr kumimoji="0" lang="pt-BR" sz="14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MX" pitchFamily="2" charset="0"/>
                </a:rPr>
                <a:t>Selecione </a:t>
              </a:r>
              <a:r>
                <a:rPr lang="pt-BR" sz="1400" dirty="0">
                  <a:solidFill>
                    <a:schemeClr val="bg1"/>
                  </a:solidFill>
                  <a:latin typeface="AMX" pitchFamily="2" charset="0"/>
                </a:rPr>
                <a:t>o Sub status/motivo em caso de pendencia na conclusão da venda</a:t>
              </a:r>
              <a:endParaRPr kumimoji="0" lang="pt-BR" sz="14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0"/>
              </a:endParaRPr>
            </a:p>
          </p:txBody>
        </p:sp>
        <p:sp>
          <p:nvSpPr>
            <p:cNvPr id="21" name="Right Bracket 31">
              <a:extLst>
                <a:ext uri="{FF2B5EF4-FFF2-40B4-BE49-F238E27FC236}">
                  <a16:creationId xmlns:a16="http://schemas.microsoft.com/office/drawing/2014/main" id="{B0854676-3EF7-9C9A-54E2-3FA0F7D66DBE}"/>
                </a:ext>
              </a:extLst>
            </p:cNvPr>
            <p:cNvSpPr/>
            <p:nvPr/>
          </p:nvSpPr>
          <p:spPr>
            <a:xfrm flipH="1">
              <a:off x="7179394" y="3950615"/>
              <a:ext cx="135802" cy="1095484"/>
            </a:xfrm>
            <a:prstGeom prst="rightBracket">
              <a:avLst/>
            </a:prstGeom>
            <a:ln w="38100">
              <a:solidFill>
                <a:srgbClr val="B568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32">
              <a:extLst>
                <a:ext uri="{FF2B5EF4-FFF2-40B4-BE49-F238E27FC236}">
                  <a16:creationId xmlns:a16="http://schemas.microsoft.com/office/drawing/2014/main" id="{5951ABF6-F418-F3C7-907F-B54A3C40AAAA}"/>
                </a:ext>
              </a:extLst>
            </p:cNvPr>
            <p:cNvCxnSpPr>
              <a:cxnSpLocks/>
            </p:cNvCxnSpPr>
            <p:nvPr/>
          </p:nvCxnSpPr>
          <p:spPr>
            <a:xfrm>
              <a:off x="6815413" y="4347307"/>
              <a:ext cx="363986" cy="0"/>
            </a:xfrm>
            <a:prstGeom prst="line">
              <a:avLst/>
            </a:prstGeom>
            <a:ln w="38100">
              <a:solidFill>
                <a:srgbClr val="B568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Agrupar 38">
            <a:extLst>
              <a:ext uri="{FF2B5EF4-FFF2-40B4-BE49-F238E27FC236}">
                <a16:creationId xmlns:a16="http://schemas.microsoft.com/office/drawing/2014/main" id="{DD7F53CE-F6AC-E28E-9178-CE24D123A380}"/>
              </a:ext>
            </a:extLst>
          </p:cNvPr>
          <p:cNvGrpSpPr/>
          <p:nvPr/>
        </p:nvGrpSpPr>
        <p:grpSpPr>
          <a:xfrm>
            <a:off x="4553700" y="2328133"/>
            <a:ext cx="4513389" cy="666206"/>
            <a:chOff x="4553700" y="2328133"/>
            <a:chExt cx="4513389" cy="66620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4F4FC28-DAA7-B42C-499F-0A0BA3247E1B}"/>
                </a:ext>
              </a:extLst>
            </p:cNvPr>
            <p:cNvGrpSpPr/>
            <p:nvPr/>
          </p:nvGrpSpPr>
          <p:grpSpPr>
            <a:xfrm flipH="1">
              <a:off x="4553700" y="2328133"/>
              <a:ext cx="2696261" cy="655761"/>
              <a:chOff x="7179394" y="4019426"/>
              <a:chExt cx="2696261" cy="655761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A1CC506-A7DA-5A26-1D0D-D2B78F82D210}"/>
                  </a:ext>
                </a:extLst>
              </p:cNvPr>
              <p:cNvSpPr/>
              <p:nvPr/>
            </p:nvSpPr>
            <p:spPr>
              <a:xfrm>
                <a:off x="7202076" y="4019426"/>
                <a:ext cx="2673579" cy="655761"/>
              </a:xfrm>
              <a:prstGeom prst="rect">
                <a:avLst/>
              </a:prstGeom>
              <a:solidFill>
                <a:srgbClr val="C0740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88900">
                  <a:defRPr/>
                </a:pPr>
                <a:r>
                  <a:rPr lang="pt-BR" sz="1400" b="1" dirty="0">
                    <a:solidFill>
                      <a:schemeClr val="tx1"/>
                    </a:solidFill>
                    <a:latin typeface="AMX" pitchFamily="2" charset="77"/>
                  </a:rPr>
                  <a:t>14. </a:t>
                </a:r>
                <a:r>
                  <a:rPr lang="pt-BR" sz="1400" b="1" dirty="0">
                    <a:solidFill>
                      <a:schemeClr val="bg1"/>
                    </a:solidFill>
                    <a:latin typeface="AMX" pitchFamily="2" charset="0"/>
                  </a:rPr>
                  <a:t>Atualize</a:t>
                </a:r>
                <a:r>
                  <a:rPr kumimoji="0" lang="pt-BR" sz="140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MX" pitchFamily="2" charset="0"/>
                  </a:rPr>
                  <a:t> o status do pedido</a:t>
                </a:r>
                <a:r>
                  <a:rPr lang="pt-BR" sz="1400" dirty="0">
                    <a:solidFill>
                      <a:schemeClr val="bg1"/>
                    </a:solidFill>
                    <a:latin typeface="AMX" pitchFamily="2" charset="0"/>
                  </a:rPr>
                  <a:t>.</a:t>
                </a:r>
                <a:endParaRPr kumimoji="0" lang="pt-BR" sz="14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MX" pitchFamily="2" charset="0"/>
                </a:endParaRPr>
              </a:p>
            </p:txBody>
          </p:sp>
          <p:sp>
            <p:nvSpPr>
              <p:cNvPr id="32" name="Right Bracket 31">
                <a:extLst>
                  <a:ext uri="{FF2B5EF4-FFF2-40B4-BE49-F238E27FC236}">
                    <a16:creationId xmlns:a16="http://schemas.microsoft.com/office/drawing/2014/main" id="{7F665119-0079-E996-DFF2-F253A6A0FC88}"/>
                  </a:ext>
                </a:extLst>
              </p:cNvPr>
              <p:cNvSpPr/>
              <p:nvPr/>
            </p:nvSpPr>
            <p:spPr>
              <a:xfrm flipH="1">
                <a:off x="7179394" y="4019426"/>
                <a:ext cx="135802" cy="655756"/>
              </a:xfrm>
              <a:prstGeom prst="rightBracket">
                <a:avLst/>
              </a:prstGeom>
              <a:ln w="38100">
                <a:solidFill>
                  <a:srgbClr val="B5680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1" name="Conector Angulado 10">
              <a:extLst>
                <a:ext uri="{FF2B5EF4-FFF2-40B4-BE49-F238E27FC236}">
                  <a16:creationId xmlns:a16="http://schemas.microsoft.com/office/drawing/2014/main" id="{346617F1-61E2-DB9B-2A47-AB6A1F787F2F}"/>
                </a:ext>
              </a:extLst>
            </p:cNvPr>
            <p:cNvCxnSpPr>
              <a:cxnSpLocks/>
            </p:cNvCxnSpPr>
            <p:nvPr/>
          </p:nvCxnSpPr>
          <p:spPr>
            <a:xfrm>
              <a:off x="7249961" y="2650233"/>
              <a:ext cx="1817128" cy="344106"/>
            </a:xfrm>
            <a:prstGeom prst="bentConnector3">
              <a:avLst>
                <a:gd name="adj1" fmla="val 99659"/>
              </a:avLst>
            </a:prstGeom>
            <a:ln w="38100">
              <a:solidFill>
                <a:srgbClr val="B568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1476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01E9C0C-E957-595B-4E49-A2858C139967}"/>
              </a:ext>
            </a:extLst>
          </p:cNvPr>
          <p:cNvGrpSpPr/>
          <p:nvPr/>
        </p:nvGrpSpPr>
        <p:grpSpPr>
          <a:xfrm>
            <a:off x="882974" y="1199602"/>
            <a:ext cx="10410962" cy="4694202"/>
            <a:chOff x="882974" y="1199602"/>
            <a:chExt cx="10410962" cy="4694202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CC2FE1C0-A3E8-7A12-15E4-96894A9CA442}"/>
                </a:ext>
              </a:extLst>
            </p:cNvPr>
            <p:cNvSpPr/>
            <p:nvPr/>
          </p:nvSpPr>
          <p:spPr>
            <a:xfrm>
              <a:off x="1828800" y="1199602"/>
              <a:ext cx="8519312" cy="4440707"/>
            </a:xfrm>
            <a:prstGeom prst="roundRect">
              <a:avLst>
                <a:gd name="adj" fmla="val 765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411FE228-0E38-FCCA-C9B6-304393C5A1DD}"/>
                </a:ext>
              </a:extLst>
            </p:cNvPr>
            <p:cNvSpPr/>
            <p:nvPr/>
          </p:nvSpPr>
          <p:spPr>
            <a:xfrm>
              <a:off x="1828799" y="5496139"/>
              <a:ext cx="8519312" cy="144000"/>
            </a:xfrm>
            <a:prstGeom prst="roundRect">
              <a:avLst>
                <a:gd name="adj" fmla="val 765"/>
              </a:avLst>
            </a:prstGeom>
            <a:solidFill>
              <a:srgbClr val="BEBE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5938D5E0-361D-76EF-5287-BC5616559222}"/>
                </a:ext>
              </a:extLst>
            </p:cNvPr>
            <p:cNvSpPr/>
            <p:nvPr/>
          </p:nvSpPr>
          <p:spPr>
            <a:xfrm>
              <a:off x="882974" y="5640993"/>
              <a:ext cx="10410962" cy="252811"/>
            </a:xfrm>
            <a:prstGeom prst="roundRect">
              <a:avLst>
                <a:gd name="adj" fmla="val 11509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Imagem 3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E55826AA-9EAB-10CF-C6CB-D6F17F08D0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6" b="11234"/>
          <a:stretch/>
        </p:blipFill>
        <p:spPr>
          <a:xfrm>
            <a:off x="2133361" y="1504483"/>
            <a:ext cx="7916948" cy="3901435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956745D8-A845-96EA-88F6-E50CE13DBF73}"/>
              </a:ext>
            </a:extLst>
          </p:cNvPr>
          <p:cNvSpPr/>
          <p:nvPr/>
        </p:nvSpPr>
        <p:spPr>
          <a:xfrm>
            <a:off x="3758972" y="615635"/>
            <a:ext cx="4658965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B5680D"/>
                </a:solidFill>
                <a:latin typeface="AMX" pitchFamily="2" charset="77"/>
              </a:rPr>
              <a:t>ATUALIZANDO CAMPO OBSERVAÇÕES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15C8C7-0865-01B4-DB89-6632DC8068D1}"/>
              </a:ext>
            </a:extLst>
          </p:cNvPr>
          <p:cNvGrpSpPr/>
          <p:nvPr/>
        </p:nvGrpSpPr>
        <p:grpSpPr>
          <a:xfrm>
            <a:off x="3736650" y="869006"/>
            <a:ext cx="4703609" cy="194430"/>
            <a:chOff x="3836394" y="850900"/>
            <a:chExt cx="4703609" cy="194430"/>
          </a:xfrm>
        </p:grpSpPr>
        <p:sp>
          <p:nvSpPr>
            <p:cNvPr id="3" name="L-shape 2">
              <a:extLst>
                <a:ext uri="{FF2B5EF4-FFF2-40B4-BE49-F238E27FC236}">
                  <a16:creationId xmlns:a16="http://schemas.microsoft.com/office/drawing/2014/main" id="{4EEDC9D0-18AA-7B0C-1429-E7255AD7CA6A}"/>
                </a:ext>
              </a:extLst>
            </p:cNvPr>
            <p:cNvSpPr/>
            <p:nvPr/>
          </p:nvSpPr>
          <p:spPr>
            <a:xfrm>
              <a:off x="3836394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" name="L-shape 4">
              <a:extLst>
                <a:ext uri="{FF2B5EF4-FFF2-40B4-BE49-F238E27FC236}">
                  <a16:creationId xmlns:a16="http://schemas.microsoft.com/office/drawing/2014/main" id="{1B0465D3-89FA-3A06-4370-019989E7BC87}"/>
                </a:ext>
              </a:extLst>
            </p:cNvPr>
            <p:cNvSpPr/>
            <p:nvPr/>
          </p:nvSpPr>
          <p:spPr>
            <a:xfrm flipH="1">
              <a:off x="8346905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29">
            <a:extLst>
              <a:ext uri="{FF2B5EF4-FFF2-40B4-BE49-F238E27FC236}">
                <a16:creationId xmlns:a16="http://schemas.microsoft.com/office/drawing/2014/main" id="{41895E4E-1D86-094F-60F6-389634D67E37}"/>
              </a:ext>
            </a:extLst>
          </p:cNvPr>
          <p:cNvGrpSpPr/>
          <p:nvPr/>
        </p:nvGrpSpPr>
        <p:grpSpPr>
          <a:xfrm>
            <a:off x="9044372" y="3902840"/>
            <a:ext cx="2812348" cy="984000"/>
            <a:chOff x="6815413" y="3950615"/>
            <a:chExt cx="2637656" cy="793377"/>
          </a:xfrm>
        </p:grpSpPr>
        <p:sp>
          <p:nvSpPr>
            <p:cNvPr id="20" name="Rectangle 30">
              <a:extLst>
                <a:ext uri="{FF2B5EF4-FFF2-40B4-BE49-F238E27FC236}">
                  <a16:creationId xmlns:a16="http://schemas.microsoft.com/office/drawing/2014/main" id="{3A6485FA-1F49-70C2-5ABB-FF2981DEABEF}"/>
                </a:ext>
              </a:extLst>
            </p:cNvPr>
            <p:cNvSpPr/>
            <p:nvPr/>
          </p:nvSpPr>
          <p:spPr>
            <a:xfrm>
              <a:off x="7315199" y="3950615"/>
              <a:ext cx="2137870" cy="793377"/>
            </a:xfrm>
            <a:prstGeom prst="rect">
              <a:avLst/>
            </a:prstGeom>
            <a:solidFill>
              <a:srgbClr val="C0740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b="1" dirty="0">
                  <a:solidFill>
                    <a:schemeClr val="tx1"/>
                  </a:solidFill>
                  <a:latin typeface="AMX" pitchFamily="2" charset="77"/>
                </a:rPr>
                <a:t>18. </a:t>
              </a:r>
              <a:r>
                <a:rPr kumimoji="0" lang="pt-BR" sz="14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MX" pitchFamily="2" charset="0"/>
                </a:rPr>
                <a:t>Após preenchimento das informações clique em </a:t>
              </a:r>
              <a:r>
                <a:rPr kumimoji="0" lang="pt-BR" sz="14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MX" pitchFamily="2" charset="0"/>
                </a:rPr>
                <a:t>Enviar</a:t>
              </a:r>
              <a:r>
                <a:rPr kumimoji="0" lang="pt-BR" sz="14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MX" pitchFamily="2" charset="0"/>
                </a:rPr>
                <a:t> para salvá-las</a:t>
              </a:r>
              <a:r>
                <a:rPr lang="pt-BR" sz="1400" dirty="0">
                  <a:solidFill>
                    <a:schemeClr val="bg1"/>
                  </a:solidFill>
                  <a:latin typeface="AMX" pitchFamily="2" charset="0"/>
                </a:rPr>
                <a:t>.</a:t>
              </a:r>
              <a:endParaRPr kumimoji="0" lang="pt-BR" sz="1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0"/>
              </a:endParaRPr>
            </a:p>
          </p:txBody>
        </p:sp>
        <p:sp>
          <p:nvSpPr>
            <p:cNvPr id="21" name="Right Bracket 31">
              <a:extLst>
                <a:ext uri="{FF2B5EF4-FFF2-40B4-BE49-F238E27FC236}">
                  <a16:creationId xmlns:a16="http://schemas.microsoft.com/office/drawing/2014/main" id="{B0854676-3EF7-9C9A-54E2-3FA0F7D66DBE}"/>
                </a:ext>
              </a:extLst>
            </p:cNvPr>
            <p:cNvSpPr/>
            <p:nvPr/>
          </p:nvSpPr>
          <p:spPr>
            <a:xfrm flipH="1">
              <a:off x="7179394" y="3950615"/>
              <a:ext cx="135802" cy="793377"/>
            </a:xfrm>
            <a:prstGeom prst="rightBracket">
              <a:avLst/>
            </a:prstGeom>
            <a:ln w="38100">
              <a:solidFill>
                <a:srgbClr val="B568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32">
              <a:extLst>
                <a:ext uri="{FF2B5EF4-FFF2-40B4-BE49-F238E27FC236}">
                  <a16:creationId xmlns:a16="http://schemas.microsoft.com/office/drawing/2014/main" id="{5951ABF6-F418-F3C7-907F-B54A3C40AAAA}"/>
                </a:ext>
              </a:extLst>
            </p:cNvPr>
            <p:cNvCxnSpPr>
              <a:cxnSpLocks/>
            </p:cNvCxnSpPr>
            <p:nvPr/>
          </p:nvCxnSpPr>
          <p:spPr>
            <a:xfrm>
              <a:off x="6815413" y="4347307"/>
              <a:ext cx="363986" cy="0"/>
            </a:xfrm>
            <a:prstGeom prst="line">
              <a:avLst/>
            </a:prstGeom>
            <a:ln w="38100">
              <a:solidFill>
                <a:srgbClr val="B568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29">
            <a:extLst>
              <a:ext uri="{FF2B5EF4-FFF2-40B4-BE49-F238E27FC236}">
                <a16:creationId xmlns:a16="http://schemas.microsoft.com/office/drawing/2014/main" id="{834E7D3D-71AA-F362-E045-F503482653D9}"/>
              </a:ext>
            </a:extLst>
          </p:cNvPr>
          <p:cNvGrpSpPr/>
          <p:nvPr/>
        </p:nvGrpSpPr>
        <p:grpSpPr>
          <a:xfrm flipH="1">
            <a:off x="4434840" y="3481157"/>
            <a:ext cx="3085794" cy="1055986"/>
            <a:chOff x="6815413" y="3819310"/>
            <a:chExt cx="3085794" cy="1055986"/>
          </a:xfrm>
        </p:grpSpPr>
        <p:sp>
          <p:nvSpPr>
            <p:cNvPr id="9" name="Rectangle 30">
              <a:extLst>
                <a:ext uri="{FF2B5EF4-FFF2-40B4-BE49-F238E27FC236}">
                  <a16:creationId xmlns:a16="http://schemas.microsoft.com/office/drawing/2014/main" id="{F378AAAB-B32E-8C02-9D1E-EF1317795A26}"/>
                </a:ext>
              </a:extLst>
            </p:cNvPr>
            <p:cNvSpPr/>
            <p:nvPr/>
          </p:nvSpPr>
          <p:spPr>
            <a:xfrm>
              <a:off x="7330439" y="3843353"/>
              <a:ext cx="2570768" cy="976839"/>
            </a:xfrm>
            <a:prstGeom prst="rect">
              <a:avLst/>
            </a:prstGeom>
            <a:solidFill>
              <a:srgbClr val="C0740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b="1" dirty="0">
                  <a:solidFill>
                    <a:schemeClr val="tx1"/>
                  </a:solidFill>
                  <a:latin typeface="AMX" pitchFamily="2" charset="77"/>
                </a:rPr>
                <a:t>17. </a:t>
              </a:r>
              <a:r>
                <a:rPr kumimoji="0" lang="pt-BR" sz="14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MX" pitchFamily="2" charset="0"/>
                </a:rPr>
                <a:t>Caso necessário preencha uma observação para equipe de vendas</a:t>
              </a:r>
              <a:r>
                <a:rPr lang="pt-BR" sz="1400" dirty="0">
                  <a:solidFill>
                    <a:schemeClr val="bg1"/>
                  </a:solidFill>
                  <a:latin typeface="AMX" pitchFamily="2" charset="0"/>
                </a:rPr>
                <a:t>.</a:t>
              </a:r>
              <a:endParaRPr kumimoji="0" lang="pt-BR" sz="1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0"/>
              </a:endParaRPr>
            </a:p>
          </p:txBody>
        </p:sp>
        <p:sp>
          <p:nvSpPr>
            <p:cNvPr id="12" name="Right Bracket 31">
              <a:extLst>
                <a:ext uri="{FF2B5EF4-FFF2-40B4-BE49-F238E27FC236}">
                  <a16:creationId xmlns:a16="http://schemas.microsoft.com/office/drawing/2014/main" id="{D5CA998C-AA1C-56D0-4392-1FE1A7FFD39F}"/>
                </a:ext>
              </a:extLst>
            </p:cNvPr>
            <p:cNvSpPr/>
            <p:nvPr/>
          </p:nvSpPr>
          <p:spPr>
            <a:xfrm flipH="1">
              <a:off x="7179394" y="3819310"/>
              <a:ext cx="135802" cy="1055986"/>
            </a:xfrm>
            <a:prstGeom prst="rightBracket">
              <a:avLst/>
            </a:prstGeom>
            <a:ln w="38100">
              <a:solidFill>
                <a:srgbClr val="B568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32">
              <a:extLst>
                <a:ext uri="{FF2B5EF4-FFF2-40B4-BE49-F238E27FC236}">
                  <a16:creationId xmlns:a16="http://schemas.microsoft.com/office/drawing/2014/main" id="{12506636-A92F-1CAF-C056-18ABE0108ABB}"/>
                </a:ext>
              </a:extLst>
            </p:cNvPr>
            <p:cNvCxnSpPr>
              <a:cxnSpLocks/>
            </p:cNvCxnSpPr>
            <p:nvPr/>
          </p:nvCxnSpPr>
          <p:spPr>
            <a:xfrm>
              <a:off x="6815413" y="4347307"/>
              <a:ext cx="363986" cy="0"/>
            </a:xfrm>
            <a:prstGeom prst="line">
              <a:avLst/>
            </a:prstGeom>
            <a:ln w="38100">
              <a:solidFill>
                <a:srgbClr val="B568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29">
            <a:extLst>
              <a:ext uri="{FF2B5EF4-FFF2-40B4-BE49-F238E27FC236}">
                <a16:creationId xmlns:a16="http://schemas.microsoft.com/office/drawing/2014/main" id="{9EABEC79-F04C-0736-D8C6-4574961EBE0A}"/>
              </a:ext>
            </a:extLst>
          </p:cNvPr>
          <p:cNvGrpSpPr/>
          <p:nvPr/>
        </p:nvGrpSpPr>
        <p:grpSpPr>
          <a:xfrm>
            <a:off x="9918325" y="1120096"/>
            <a:ext cx="2137870" cy="1835063"/>
            <a:chOff x="6815413" y="3702305"/>
            <a:chExt cx="2232568" cy="1479568"/>
          </a:xfrm>
        </p:grpSpPr>
        <p:sp>
          <p:nvSpPr>
            <p:cNvPr id="11" name="Rectangle 30">
              <a:extLst>
                <a:ext uri="{FF2B5EF4-FFF2-40B4-BE49-F238E27FC236}">
                  <a16:creationId xmlns:a16="http://schemas.microsoft.com/office/drawing/2014/main" id="{35796C20-FED7-E8E4-B975-DBFAB7E4A5D6}"/>
                </a:ext>
              </a:extLst>
            </p:cNvPr>
            <p:cNvSpPr/>
            <p:nvPr/>
          </p:nvSpPr>
          <p:spPr>
            <a:xfrm>
              <a:off x="7315196" y="3702305"/>
              <a:ext cx="1732785" cy="1479568"/>
            </a:xfrm>
            <a:prstGeom prst="rect">
              <a:avLst/>
            </a:prstGeom>
            <a:solidFill>
              <a:srgbClr val="C0740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b="1" dirty="0">
                  <a:solidFill>
                    <a:schemeClr val="tx1"/>
                  </a:solidFill>
                  <a:latin typeface="AMX" pitchFamily="2" charset="77"/>
                </a:rPr>
                <a:t>16</a:t>
              </a:r>
              <a:r>
                <a:rPr lang="pt-BR" sz="1400" b="1" dirty="0">
                  <a:solidFill>
                    <a:schemeClr val="tx1"/>
                  </a:solidFill>
                  <a:latin typeface="AMX" pitchFamily="2" charset="0"/>
                </a:rPr>
                <a:t>. </a:t>
              </a:r>
              <a:r>
                <a:rPr kumimoji="0" lang="pt-BR" sz="14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MX" pitchFamily="2" charset="0"/>
                </a:rPr>
                <a:t>Insira obrigatoriamente os dados do Contrato (sem o código da cidade), e demais campos solicitados</a:t>
              </a:r>
              <a:endParaRPr kumimoji="0" lang="pt-BR" sz="14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0"/>
              </a:endParaRPr>
            </a:p>
          </p:txBody>
        </p:sp>
        <p:sp>
          <p:nvSpPr>
            <p:cNvPr id="14" name="Right Bracket 31">
              <a:extLst>
                <a:ext uri="{FF2B5EF4-FFF2-40B4-BE49-F238E27FC236}">
                  <a16:creationId xmlns:a16="http://schemas.microsoft.com/office/drawing/2014/main" id="{898026D8-3666-F3E6-7404-39716045217E}"/>
                </a:ext>
              </a:extLst>
            </p:cNvPr>
            <p:cNvSpPr/>
            <p:nvPr/>
          </p:nvSpPr>
          <p:spPr>
            <a:xfrm flipH="1">
              <a:off x="7179394" y="3950615"/>
              <a:ext cx="135802" cy="793377"/>
            </a:xfrm>
            <a:prstGeom prst="rightBracket">
              <a:avLst/>
            </a:prstGeom>
            <a:ln w="38100">
              <a:solidFill>
                <a:srgbClr val="B568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32">
              <a:extLst>
                <a:ext uri="{FF2B5EF4-FFF2-40B4-BE49-F238E27FC236}">
                  <a16:creationId xmlns:a16="http://schemas.microsoft.com/office/drawing/2014/main" id="{BB2684C8-B55A-EB72-21E4-B37BFCDB0407}"/>
                </a:ext>
              </a:extLst>
            </p:cNvPr>
            <p:cNvCxnSpPr>
              <a:cxnSpLocks/>
            </p:cNvCxnSpPr>
            <p:nvPr/>
          </p:nvCxnSpPr>
          <p:spPr>
            <a:xfrm>
              <a:off x="6815413" y="4347307"/>
              <a:ext cx="363986" cy="0"/>
            </a:xfrm>
            <a:prstGeom prst="line">
              <a:avLst/>
            </a:prstGeom>
            <a:ln w="38100">
              <a:solidFill>
                <a:srgbClr val="B568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4605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01E9C0C-E957-595B-4E49-A2858C139967}"/>
              </a:ext>
            </a:extLst>
          </p:cNvPr>
          <p:cNvGrpSpPr/>
          <p:nvPr/>
        </p:nvGrpSpPr>
        <p:grpSpPr>
          <a:xfrm>
            <a:off x="882974" y="1199602"/>
            <a:ext cx="10410962" cy="4694202"/>
            <a:chOff x="882974" y="1199602"/>
            <a:chExt cx="10410962" cy="4694202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CC2FE1C0-A3E8-7A12-15E4-96894A9CA442}"/>
                </a:ext>
              </a:extLst>
            </p:cNvPr>
            <p:cNvSpPr/>
            <p:nvPr/>
          </p:nvSpPr>
          <p:spPr>
            <a:xfrm>
              <a:off x="1828800" y="1199602"/>
              <a:ext cx="8519312" cy="4440707"/>
            </a:xfrm>
            <a:prstGeom prst="roundRect">
              <a:avLst>
                <a:gd name="adj" fmla="val 765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411FE228-0E38-FCCA-C9B6-304393C5A1DD}"/>
                </a:ext>
              </a:extLst>
            </p:cNvPr>
            <p:cNvSpPr/>
            <p:nvPr/>
          </p:nvSpPr>
          <p:spPr>
            <a:xfrm>
              <a:off x="1828799" y="5496139"/>
              <a:ext cx="8519312" cy="144000"/>
            </a:xfrm>
            <a:prstGeom prst="roundRect">
              <a:avLst>
                <a:gd name="adj" fmla="val 765"/>
              </a:avLst>
            </a:prstGeom>
            <a:solidFill>
              <a:srgbClr val="BEBE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5938D5E0-361D-76EF-5287-BC5616559222}"/>
                </a:ext>
              </a:extLst>
            </p:cNvPr>
            <p:cNvSpPr/>
            <p:nvPr/>
          </p:nvSpPr>
          <p:spPr>
            <a:xfrm>
              <a:off x="882974" y="5640993"/>
              <a:ext cx="10410962" cy="252811"/>
            </a:xfrm>
            <a:prstGeom prst="roundRect">
              <a:avLst>
                <a:gd name="adj" fmla="val 11509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Imagem 1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ECB10A86-35C7-986B-FDAF-423A3EFC9E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2" b="13121"/>
          <a:stretch/>
        </p:blipFill>
        <p:spPr>
          <a:xfrm>
            <a:off x="2133361" y="1504483"/>
            <a:ext cx="7916948" cy="3901435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956745D8-A845-96EA-88F6-E50CE13DBF73}"/>
              </a:ext>
            </a:extLst>
          </p:cNvPr>
          <p:cNvSpPr/>
          <p:nvPr/>
        </p:nvSpPr>
        <p:spPr>
          <a:xfrm>
            <a:off x="3758972" y="615635"/>
            <a:ext cx="4658965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B5680D"/>
                </a:solidFill>
                <a:latin typeface="AMX" pitchFamily="2" charset="77"/>
              </a:rPr>
              <a:t>ATUALIZANDO DATA DE INSTALAÇÃO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15C8C7-0865-01B4-DB89-6632DC8068D1}"/>
              </a:ext>
            </a:extLst>
          </p:cNvPr>
          <p:cNvGrpSpPr/>
          <p:nvPr/>
        </p:nvGrpSpPr>
        <p:grpSpPr>
          <a:xfrm>
            <a:off x="3736650" y="869006"/>
            <a:ext cx="4703609" cy="194430"/>
            <a:chOff x="3836394" y="850900"/>
            <a:chExt cx="4703609" cy="194430"/>
          </a:xfrm>
        </p:grpSpPr>
        <p:sp>
          <p:nvSpPr>
            <p:cNvPr id="3" name="L-shape 2">
              <a:extLst>
                <a:ext uri="{FF2B5EF4-FFF2-40B4-BE49-F238E27FC236}">
                  <a16:creationId xmlns:a16="http://schemas.microsoft.com/office/drawing/2014/main" id="{4EEDC9D0-18AA-7B0C-1429-E7255AD7CA6A}"/>
                </a:ext>
              </a:extLst>
            </p:cNvPr>
            <p:cNvSpPr/>
            <p:nvPr/>
          </p:nvSpPr>
          <p:spPr>
            <a:xfrm>
              <a:off x="3836394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" name="L-shape 4">
              <a:extLst>
                <a:ext uri="{FF2B5EF4-FFF2-40B4-BE49-F238E27FC236}">
                  <a16:creationId xmlns:a16="http://schemas.microsoft.com/office/drawing/2014/main" id="{1B0465D3-89FA-3A06-4370-019989E7BC87}"/>
                </a:ext>
              </a:extLst>
            </p:cNvPr>
            <p:cNvSpPr/>
            <p:nvPr/>
          </p:nvSpPr>
          <p:spPr>
            <a:xfrm flipH="1">
              <a:off x="8346905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29">
            <a:extLst>
              <a:ext uri="{FF2B5EF4-FFF2-40B4-BE49-F238E27FC236}">
                <a16:creationId xmlns:a16="http://schemas.microsoft.com/office/drawing/2014/main" id="{834E7D3D-71AA-F362-E045-F503482653D9}"/>
              </a:ext>
            </a:extLst>
          </p:cNvPr>
          <p:cNvGrpSpPr/>
          <p:nvPr/>
        </p:nvGrpSpPr>
        <p:grpSpPr>
          <a:xfrm flipH="1">
            <a:off x="4659177" y="4069303"/>
            <a:ext cx="2849265" cy="793377"/>
            <a:chOff x="6815413" y="4102656"/>
            <a:chExt cx="2849265" cy="793377"/>
          </a:xfrm>
          <a:solidFill>
            <a:srgbClr val="C07409"/>
          </a:solidFill>
        </p:grpSpPr>
        <p:sp>
          <p:nvSpPr>
            <p:cNvPr id="9" name="Rectangle 30">
              <a:extLst>
                <a:ext uri="{FF2B5EF4-FFF2-40B4-BE49-F238E27FC236}">
                  <a16:creationId xmlns:a16="http://schemas.microsoft.com/office/drawing/2014/main" id="{F378AAAB-B32E-8C02-9D1E-EF1317795A26}"/>
                </a:ext>
              </a:extLst>
            </p:cNvPr>
            <p:cNvSpPr/>
            <p:nvPr/>
          </p:nvSpPr>
          <p:spPr>
            <a:xfrm>
              <a:off x="7315196" y="4102656"/>
              <a:ext cx="2349482" cy="7933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b="1" dirty="0">
                  <a:solidFill>
                    <a:schemeClr val="tx1"/>
                  </a:solidFill>
                  <a:latin typeface="AMX" pitchFamily="2" charset="77"/>
                </a:rPr>
                <a:t>19. </a:t>
              </a:r>
              <a:r>
                <a:rPr kumimoji="0" lang="pt-BR" sz="14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MX" pitchFamily="2" charset="0"/>
                </a:rPr>
                <a:t>Selecione a data e período escolhidos de instalação no </a:t>
              </a:r>
              <a:r>
                <a:rPr kumimoji="0" lang="pt-BR" sz="1400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MX" pitchFamily="2" charset="0"/>
                </a:rPr>
                <a:t>NET SALES</a:t>
              </a:r>
              <a:r>
                <a:rPr lang="pt-BR" sz="1400" dirty="0">
                  <a:solidFill>
                    <a:schemeClr val="bg1"/>
                  </a:solidFill>
                  <a:latin typeface="AMX" pitchFamily="2" charset="0"/>
                </a:rPr>
                <a:t>.</a:t>
              </a:r>
              <a:endParaRPr kumimoji="0" lang="pt-BR" sz="1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0"/>
              </a:endParaRPr>
            </a:p>
          </p:txBody>
        </p:sp>
        <p:sp>
          <p:nvSpPr>
            <p:cNvPr id="12" name="Right Bracket 31">
              <a:extLst>
                <a:ext uri="{FF2B5EF4-FFF2-40B4-BE49-F238E27FC236}">
                  <a16:creationId xmlns:a16="http://schemas.microsoft.com/office/drawing/2014/main" id="{D5CA998C-AA1C-56D0-4392-1FE1A7FFD39F}"/>
                </a:ext>
              </a:extLst>
            </p:cNvPr>
            <p:cNvSpPr/>
            <p:nvPr/>
          </p:nvSpPr>
          <p:spPr>
            <a:xfrm flipH="1">
              <a:off x="7179394" y="4102656"/>
              <a:ext cx="135802" cy="793377"/>
            </a:xfrm>
            <a:prstGeom prst="rightBracket">
              <a:avLst/>
            </a:prstGeom>
            <a:grpFill/>
            <a:ln w="38100">
              <a:solidFill>
                <a:srgbClr val="B568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32">
              <a:extLst>
                <a:ext uri="{FF2B5EF4-FFF2-40B4-BE49-F238E27FC236}">
                  <a16:creationId xmlns:a16="http://schemas.microsoft.com/office/drawing/2014/main" id="{12506636-A92F-1CAF-C056-18ABE0108ABB}"/>
                </a:ext>
              </a:extLst>
            </p:cNvPr>
            <p:cNvCxnSpPr>
              <a:cxnSpLocks/>
            </p:cNvCxnSpPr>
            <p:nvPr/>
          </p:nvCxnSpPr>
          <p:spPr>
            <a:xfrm>
              <a:off x="6815413" y="4182207"/>
              <a:ext cx="363986" cy="0"/>
            </a:xfrm>
            <a:prstGeom prst="line">
              <a:avLst/>
            </a:prstGeom>
            <a:grpFill/>
            <a:ln w="38100">
              <a:solidFill>
                <a:srgbClr val="B568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32">
              <a:extLst>
                <a:ext uri="{FF2B5EF4-FFF2-40B4-BE49-F238E27FC236}">
                  <a16:creationId xmlns:a16="http://schemas.microsoft.com/office/drawing/2014/main" id="{3A37B4D2-D802-AACB-2EB8-76484DDAD402}"/>
                </a:ext>
              </a:extLst>
            </p:cNvPr>
            <p:cNvCxnSpPr>
              <a:cxnSpLocks/>
            </p:cNvCxnSpPr>
            <p:nvPr/>
          </p:nvCxnSpPr>
          <p:spPr>
            <a:xfrm>
              <a:off x="6815413" y="4814032"/>
              <a:ext cx="363986" cy="0"/>
            </a:xfrm>
            <a:prstGeom prst="line">
              <a:avLst/>
            </a:prstGeom>
            <a:grpFill/>
            <a:ln w="38100">
              <a:solidFill>
                <a:srgbClr val="B568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4054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01E9C0C-E957-595B-4E49-A2858C139967}"/>
              </a:ext>
            </a:extLst>
          </p:cNvPr>
          <p:cNvGrpSpPr/>
          <p:nvPr/>
        </p:nvGrpSpPr>
        <p:grpSpPr>
          <a:xfrm>
            <a:off x="882974" y="1199602"/>
            <a:ext cx="10410962" cy="4694202"/>
            <a:chOff x="882974" y="1199602"/>
            <a:chExt cx="10410962" cy="4694202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CC2FE1C0-A3E8-7A12-15E4-96894A9CA442}"/>
                </a:ext>
              </a:extLst>
            </p:cNvPr>
            <p:cNvSpPr/>
            <p:nvPr/>
          </p:nvSpPr>
          <p:spPr>
            <a:xfrm>
              <a:off x="1828800" y="1199602"/>
              <a:ext cx="8519312" cy="4440707"/>
            </a:xfrm>
            <a:prstGeom prst="roundRect">
              <a:avLst>
                <a:gd name="adj" fmla="val 765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411FE228-0E38-FCCA-C9B6-304393C5A1DD}"/>
                </a:ext>
              </a:extLst>
            </p:cNvPr>
            <p:cNvSpPr/>
            <p:nvPr/>
          </p:nvSpPr>
          <p:spPr>
            <a:xfrm>
              <a:off x="1828799" y="5496139"/>
              <a:ext cx="8519312" cy="144000"/>
            </a:xfrm>
            <a:prstGeom prst="roundRect">
              <a:avLst>
                <a:gd name="adj" fmla="val 765"/>
              </a:avLst>
            </a:prstGeom>
            <a:solidFill>
              <a:srgbClr val="BEBE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5938D5E0-361D-76EF-5287-BC5616559222}"/>
                </a:ext>
              </a:extLst>
            </p:cNvPr>
            <p:cNvSpPr/>
            <p:nvPr/>
          </p:nvSpPr>
          <p:spPr>
            <a:xfrm>
              <a:off x="882974" y="5640993"/>
              <a:ext cx="10410962" cy="252811"/>
            </a:xfrm>
            <a:prstGeom prst="roundRect">
              <a:avLst>
                <a:gd name="adj" fmla="val 11509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Imagem 3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AC7C7F84-2EE3-1731-2984-60D8EF7291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5999" r="-121" b="6275"/>
          <a:stretch/>
        </p:blipFill>
        <p:spPr>
          <a:xfrm>
            <a:off x="2133361" y="1504483"/>
            <a:ext cx="7916948" cy="3901435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956745D8-A845-96EA-88F6-E50CE13DBF73}"/>
              </a:ext>
            </a:extLst>
          </p:cNvPr>
          <p:cNvSpPr/>
          <p:nvPr/>
        </p:nvSpPr>
        <p:spPr>
          <a:xfrm>
            <a:off x="3758972" y="615635"/>
            <a:ext cx="4658965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B5680D"/>
                </a:solidFill>
                <a:latin typeface="AMX" pitchFamily="2" charset="77"/>
              </a:rPr>
              <a:t>ATUALIZANDO DATA DE INSTALAÇÃO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15C8C7-0865-01B4-DB89-6632DC8068D1}"/>
              </a:ext>
            </a:extLst>
          </p:cNvPr>
          <p:cNvGrpSpPr/>
          <p:nvPr/>
        </p:nvGrpSpPr>
        <p:grpSpPr>
          <a:xfrm>
            <a:off x="3736650" y="869006"/>
            <a:ext cx="4703609" cy="194430"/>
            <a:chOff x="3836394" y="850900"/>
            <a:chExt cx="4703609" cy="194430"/>
          </a:xfrm>
        </p:grpSpPr>
        <p:sp>
          <p:nvSpPr>
            <p:cNvPr id="3" name="L-shape 2">
              <a:extLst>
                <a:ext uri="{FF2B5EF4-FFF2-40B4-BE49-F238E27FC236}">
                  <a16:creationId xmlns:a16="http://schemas.microsoft.com/office/drawing/2014/main" id="{4EEDC9D0-18AA-7B0C-1429-E7255AD7CA6A}"/>
                </a:ext>
              </a:extLst>
            </p:cNvPr>
            <p:cNvSpPr/>
            <p:nvPr/>
          </p:nvSpPr>
          <p:spPr>
            <a:xfrm>
              <a:off x="3836394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" name="L-shape 4">
              <a:extLst>
                <a:ext uri="{FF2B5EF4-FFF2-40B4-BE49-F238E27FC236}">
                  <a16:creationId xmlns:a16="http://schemas.microsoft.com/office/drawing/2014/main" id="{1B0465D3-89FA-3A06-4370-019989E7BC87}"/>
                </a:ext>
              </a:extLst>
            </p:cNvPr>
            <p:cNvSpPr/>
            <p:nvPr/>
          </p:nvSpPr>
          <p:spPr>
            <a:xfrm flipH="1">
              <a:off x="8346905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29">
            <a:extLst>
              <a:ext uri="{FF2B5EF4-FFF2-40B4-BE49-F238E27FC236}">
                <a16:creationId xmlns:a16="http://schemas.microsoft.com/office/drawing/2014/main" id="{834E7D3D-71AA-F362-E045-F503482653D9}"/>
              </a:ext>
            </a:extLst>
          </p:cNvPr>
          <p:cNvGrpSpPr/>
          <p:nvPr/>
        </p:nvGrpSpPr>
        <p:grpSpPr>
          <a:xfrm flipH="1">
            <a:off x="3599556" y="3902035"/>
            <a:ext cx="3823425" cy="793377"/>
            <a:chOff x="6913066" y="4102656"/>
            <a:chExt cx="3823425" cy="793377"/>
          </a:xfrm>
        </p:grpSpPr>
        <p:sp>
          <p:nvSpPr>
            <p:cNvPr id="9" name="Rectangle 30">
              <a:extLst>
                <a:ext uri="{FF2B5EF4-FFF2-40B4-BE49-F238E27FC236}">
                  <a16:creationId xmlns:a16="http://schemas.microsoft.com/office/drawing/2014/main" id="{F378AAAB-B32E-8C02-9D1E-EF1317795A26}"/>
                </a:ext>
              </a:extLst>
            </p:cNvPr>
            <p:cNvSpPr/>
            <p:nvPr/>
          </p:nvSpPr>
          <p:spPr>
            <a:xfrm>
              <a:off x="7331679" y="4174167"/>
              <a:ext cx="3404812" cy="672390"/>
            </a:xfrm>
            <a:prstGeom prst="rect">
              <a:avLst/>
            </a:prstGeom>
            <a:solidFill>
              <a:srgbClr val="C0740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b="1" dirty="0">
                  <a:solidFill>
                    <a:schemeClr val="tx1"/>
                  </a:solidFill>
                  <a:latin typeface="AMX" pitchFamily="2" charset="77"/>
                </a:rPr>
                <a:t>20. </a:t>
              </a:r>
              <a:r>
                <a:rPr kumimoji="0" lang="pt-BR" sz="1400" b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MX" pitchFamily="2" charset="0"/>
                </a:rPr>
                <a:t>Caso necessário, </a:t>
              </a:r>
              <a:r>
                <a:rPr lang="pt-BR" sz="1400" dirty="0">
                  <a:solidFill>
                    <a:schemeClr val="bg1"/>
                  </a:solidFill>
                  <a:latin typeface="AMX" pitchFamily="2" charset="0"/>
                </a:rPr>
                <a:t>a</a:t>
              </a:r>
              <a:r>
                <a:rPr kumimoji="0" lang="pt-BR" sz="1400" b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MX" pitchFamily="2" charset="0"/>
                </a:rPr>
                <a:t>dicione</a:t>
              </a:r>
              <a:r>
                <a:rPr kumimoji="0" lang="pt-BR" sz="1400" b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MX" pitchFamily="2" charset="0"/>
                </a:rPr>
                <a:t> um novo anexo ou baixe os anexos existentes</a:t>
              </a:r>
              <a:r>
                <a:rPr lang="pt-BR" sz="1400" b="1" dirty="0">
                  <a:solidFill>
                    <a:schemeClr val="bg1"/>
                  </a:solidFill>
                  <a:latin typeface="AMX" pitchFamily="2" charset="0"/>
                </a:rPr>
                <a:t>.</a:t>
              </a:r>
              <a:endParaRPr kumimoji="0" lang="pt-BR" sz="1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0"/>
              </a:endParaRPr>
            </a:p>
          </p:txBody>
        </p:sp>
        <p:sp>
          <p:nvSpPr>
            <p:cNvPr id="12" name="Right Bracket 31">
              <a:extLst>
                <a:ext uri="{FF2B5EF4-FFF2-40B4-BE49-F238E27FC236}">
                  <a16:creationId xmlns:a16="http://schemas.microsoft.com/office/drawing/2014/main" id="{D5CA998C-AA1C-56D0-4392-1FE1A7FFD39F}"/>
                </a:ext>
              </a:extLst>
            </p:cNvPr>
            <p:cNvSpPr/>
            <p:nvPr/>
          </p:nvSpPr>
          <p:spPr>
            <a:xfrm flipH="1">
              <a:off x="7179394" y="4102656"/>
              <a:ext cx="135802" cy="793377"/>
            </a:xfrm>
            <a:prstGeom prst="rightBracket">
              <a:avLst/>
            </a:prstGeom>
            <a:ln w="38100">
              <a:solidFill>
                <a:srgbClr val="B568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32">
              <a:extLst>
                <a:ext uri="{FF2B5EF4-FFF2-40B4-BE49-F238E27FC236}">
                  <a16:creationId xmlns:a16="http://schemas.microsoft.com/office/drawing/2014/main" id="{12506636-A92F-1CAF-C056-18ABE0108ABB}"/>
                </a:ext>
              </a:extLst>
            </p:cNvPr>
            <p:cNvCxnSpPr>
              <a:cxnSpLocks/>
            </p:cNvCxnSpPr>
            <p:nvPr/>
          </p:nvCxnSpPr>
          <p:spPr>
            <a:xfrm>
              <a:off x="6937404" y="4182207"/>
              <a:ext cx="241995" cy="0"/>
            </a:xfrm>
            <a:prstGeom prst="line">
              <a:avLst/>
            </a:prstGeom>
            <a:ln w="38100">
              <a:solidFill>
                <a:srgbClr val="B568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32">
              <a:extLst>
                <a:ext uri="{FF2B5EF4-FFF2-40B4-BE49-F238E27FC236}">
                  <a16:creationId xmlns:a16="http://schemas.microsoft.com/office/drawing/2014/main" id="{3A37B4D2-D802-AACB-2EB8-76484DDAD402}"/>
                </a:ext>
              </a:extLst>
            </p:cNvPr>
            <p:cNvCxnSpPr>
              <a:cxnSpLocks/>
            </p:cNvCxnSpPr>
            <p:nvPr/>
          </p:nvCxnSpPr>
          <p:spPr>
            <a:xfrm>
              <a:off x="6913066" y="4814032"/>
              <a:ext cx="266333" cy="0"/>
            </a:xfrm>
            <a:prstGeom prst="line">
              <a:avLst/>
            </a:prstGeom>
            <a:ln w="38100">
              <a:solidFill>
                <a:srgbClr val="B568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9149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9514DC-E9DB-E7C2-AD0C-7D7DD10E5C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76E2198-B5A8-2CD8-E216-724CBB28E0FB}"/>
              </a:ext>
            </a:extLst>
          </p:cNvPr>
          <p:cNvGrpSpPr/>
          <p:nvPr/>
        </p:nvGrpSpPr>
        <p:grpSpPr>
          <a:xfrm>
            <a:off x="882974" y="1199602"/>
            <a:ext cx="10410962" cy="4694202"/>
            <a:chOff x="882974" y="1199602"/>
            <a:chExt cx="10410962" cy="469420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E0C438AE-46C8-6188-7D36-47FDED69CE4D}"/>
                </a:ext>
              </a:extLst>
            </p:cNvPr>
            <p:cNvSpPr/>
            <p:nvPr/>
          </p:nvSpPr>
          <p:spPr>
            <a:xfrm>
              <a:off x="1828800" y="1199602"/>
              <a:ext cx="8519312" cy="4440707"/>
            </a:xfrm>
            <a:prstGeom prst="roundRect">
              <a:avLst>
                <a:gd name="adj" fmla="val 765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EDB08DBC-6C54-0451-49C0-DCC22131E374}"/>
                </a:ext>
              </a:extLst>
            </p:cNvPr>
            <p:cNvSpPr/>
            <p:nvPr/>
          </p:nvSpPr>
          <p:spPr>
            <a:xfrm>
              <a:off x="1828799" y="5496139"/>
              <a:ext cx="8519312" cy="144000"/>
            </a:xfrm>
            <a:prstGeom prst="roundRect">
              <a:avLst>
                <a:gd name="adj" fmla="val 765"/>
              </a:avLst>
            </a:prstGeom>
            <a:solidFill>
              <a:srgbClr val="BEBE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BA06A858-19E9-E429-3467-5601689350EB}"/>
                </a:ext>
              </a:extLst>
            </p:cNvPr>
            <p:cNvSpPr/>
            <p:nvPr/>
          </p:nvSpPr>
          <p:spPr>
            <a:xfrm>
              <a:off x="882974" y="5640993"/>
              <a:ext cx="10410962" cy="252811"/>
            </a:xfrm>
            <a:prstGeom prst="roundRect">
              <a:avLst>
                <a:gd name="adj" fmla="val 11509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1AA06A00-655E-EE60-AAA7-CA7B0F6B7931}"/>
              </a:ext>
            </a:extLst>
          </p:cNvPr>
          <p:cNvSpPr/>
          <p:nvPr/>
        </p:nvSpPr>
        <p:spPr>
          <a:xfrm>
            <a:off x="4286774" y="615635"/>
            <a:ext cx="3618452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C07409"/>
                </a:solidFill>
                <a:latin typeface="AMX" pitchFamily="2" charset="77"/>
              </a:rPr>
              <a:t>GERENCIAR VENDA BKO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64212F8-A162-C1EE-D424-E0A42D7CD482}"/>
              </a:ext>
            </a:extLst>
          </p:cNvPr>
          <p:cNvGrpSpPr/>
          <p:nvPr/>
        </p:nvGrpSpPr>
        <p:grpSpPr>
          <a:xfrm>
            <a:off x="4265092" y="869006"/>
            <a:ext cx="3661816" cy="194430"/>
            <a:chOff x="5819623" y="850900"/>
            <a:chExt cx="3661816" cy="194430"/>
          </a:xfrm>
        </p:grpSpPr>
        <p:sp>
          <p:nvSpPr>
            <p:cNvPr id="23" name="L-shape 22">
              <a:extLst>
                <a:ext uri="{FF2B5EF4-FFF2-40B4-BE49-F238E27FC236}">
                  <a16:creationId xmlns:a16="http://schemas.microsoft.com/office/drawing/2014/main" id="{A73A7C5D-1DB4-7C5A-A73E-D310BBA82A5F}"/>
                </a:ext>
              </a:extLst>
            </p:cNvPr>
            <p:cNvSpPr/>
            <p:nvPr/>
          </p:nvSpPr>
          <p:spPr>
            <a:xfrm>
              <a:off x="5819623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  <p:sp>
          <p:nvSpPr>
            <p:cNvPr id="24" name="L-shape 23">
              <a:extLst>
                <a:ext uri="{FF2B5EF4-FFF2-40B4-BE49-F238E27FC236}">
                  <a16:creationId xmlns:a16="http://schemas.microsoft.com/office/drawing/2014/main" id="{20CA7927-0DD2-393E-85B6-6D518658A73B}"/>
                </a:ext>
              </a:extLst>
            </p:cNvPr>
            <p:cNvSpPr/>
            <p:nvPr/>
          </p:nvSpPr>
          <p:spPr>
            <a:xfrm flipH="1">
              <a:off x="9288341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</p:grpSp>
      <p:pic>
        <p:nvPicPr>
          <p:cNvPr id="26" name="Imagem 25">
            <a:extLst>
              <a:ext uri="{FF2B5EF4-FFF2-40B4-BE49-F238E27FC236}">
                <a16:creationId xmlns:a16="http://schemas.microsoft.com/office/drawing/2014/main" id="{41EF27EE-6B38-7BCD-EDC6-2F3B910433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601"/>
          <a:stretch>
            <a:fillRect/>
          </a:stretch>
        </p:blipFill>
        <p:spPr>
          <a:xfrm>
            <a:off x="2009997" y="1691296"/>
            <a:ext cx="8172005" cy="3475408"/>
          </a:xfrm>
          <a:prstGeom prst="rect">
            <a:avLst/>
          </a:prstGeom>
        </p:spPr>
      </p:pic>
      <p:grpSp>
        <p:nvGrpSpPr>
          <p:cNvPr id="12" name="Group 19">
            <a:extLst>
              <a:ext uri="{FF2B5EF4-FFF2-40B4-BE49-F238E27FC236}">
                <a16:creationId xmlns:a16="http://schemas.microsoft.com/office/drawing/2014/main" id="{E3E3B381-C025-B28C-B0B7-4A2467CAF63F}"/>
              </a:ext>
            </a:extLst>
          </p:cNvPr>
          <p:cNvGrpSpPr/>
          <p:nvPr/>
        </p:nvGrpSpPr>
        <p:grpSpPr>
          <a:xfrm>
            <a:off x="5370237" y="1744256"/>
            <a:ext cx="2278769" cy="802933"/>
            <a:chOff x="851097" y="4623403"/>
            <a:chExt cx="2278769" cy="802933"/>
          </a:xfrm>
        </p:grpSpPr>
        <p:sp>
          <p:nvSpPr>
            <p:cNvPr id="13" name="Rectangle 20">
              <a:extLst>
                <a:ext uri="{FF2B5EF4-FFF2-40B4-BE49-F238E27FC236}">
                  <a16:creationId xmlns:a16="http://schemas.microsoft.com/office/drawing/2014/main" id="{92D69EE3-2294-D8FC-9B02-849CC0826F23}"/>
                </a:ext>
              </a:extLst>
            </p:cNvPr>
            <p:cNvSpPr/>
            <p:nvPr/>
          </p:nvSpPr>
          <p:spPr>
            <a:xfrm>
              <a:off x="851097" y="4672252"/>
              <a:ext cx="1888253" cy="690152"/>
            </a:xfrm>
            <a:prstGeom prst="rect">
              <a:avLst/>
            </a:prstGeom>
            <a:solidFill>
              <a:srgbClr val="C0740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b="1" dirty="0">
                  <a:solidFill>
                    <a:schemeClr val="tx1"/>
                  </a:solidFill>
                  <a:latin typeface="AMX" pitchFamily="2" charset="77"/>
                </a:rPr>
                <a:t>21</a:t>
              </a:r>
              <a:r>
                <a:rPr lang="pt-BR" sz="1400" b="1" noProof="0" dirty="0">
                  <a:solidFill>
                    <a:schemeClr val="tx1"/>
                  </a:solidFill>
                  <a:latin typeface="AMX" pitchFamily="2" charset="77"/>
                </a:rPr>
                <a:t>.</a:t>
              </a:r>
              <a:r>
                <a:rPr lang="pt-BR" sz="1400" b="1" noProof="0" dirty="0">
                  <a:solidFill>
                    <a:srgbClr val="BEBEBE"/>
                  </a:solidFill>
                  <a:latin typeface="AMX" pitchFamily="2" charset="77"/>
                </a:rPr>
                <a:t> </a:t>
              </a:r>
              <a:r>
                <a:rPr lang="pt-BR" sz="1400" noProof="0" dirty="0">
                  <a:solidFill>
                    <a:schemeClr val="bg1"/>
                  </a:solidFill>
                  <a:latin typeface="AMX" pitchFamily="2" charset="77"/>
                </a:rPr>
                <a:t>Inserir os dados do numero do contrato residencial</a:t>
              </a:r>
            </a:p>
          </p:txBody>
        </p:sp>
        <p:sp>
          <p:nvSpPr>
            <p:cNvPr id="20" name="Right Bracket 21">
              <a:extLst>
                <a:ext uri="{FF2B5EF4-FFF2-40B4-BE49-F238E27FC236}">
                  <a16:creationId xmlns:a16="http://schemas.microsoft.com/office/drawing/2014/main" id="{CD7C7B81-92D9-9665-0085-09174E913568}"/>
                </a:ext>
              </a:extLst>
            </p:cNvPr>
            <p:cNvSpPr/>
            <p:nvPr/>
          </p:nvSpPr>
          <p:spPr>
            <a:xfrm>
              <a:off x="2722757" y="4623403"/>
              <a:ext cx="135801" cy="802933"/>
            </a:xfrm>
            <a:prstGeom prst="rightBracket">
              <a:avLst/>
            </a:prstGeom>
            <a:ln w="38100">
              <a:solidFill>
                <a:srgbClr val="D17D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cxnSp>
          <p:nvCxnSpPr>
            <p:cNvPr id="25" name="Straight Connector 22">
              <a:extLst>
                <a:ext uri="{FF2B5EF4-FFF2-40B4-BE49-F238E27FC236}">
                  <a16:creationId xmlns:a16="http://schemas.microsoft.com/office/drawing/2014/main" id="{ABE1ABD6-235C-2677-9CF7-9DAD462347AC}"/>
                </a:ext>
              </a:extLst>
            </p:cNvPr>
            <p:cNvCxnSpPr>
              <a:cxnSpLocks/>
            </p:cNvCxnSpPr>
            <p:nvPr/>
          </p:nvCxnSpPr>
          <p:spPr>
            <a:xfrm>
              <a:off x="2845859" y="5028044"/>
              <a:ext cx="284007" cy="0"/>
            </a:xfrm>
            <a:prstGeom prst="line">
              <a:avLst/>
            </a:prstGeom>
            <a:ln w="38100">
              <a:solidFill>
                <a:srgbClr val="D17D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9">
            <a:extLst>
              <a:ext uri="{FF2B5EF4-FFF2-40B4-BE49-F238E27FC236}">
                <a16:creationId xmlns:a16="http://schemas.microsoft.com/office/drawing/2014/main" id="{E4387F66-03B3-809F-9DBC-BA1034E2EB6C}"/>
              </a:ext>
            </a:extLst>
          </p:cNvPr>
          <p:cNvGrpSpPr/>
          <p:nvPr/>
        </p:nvGrpSpPr>
        <p:grpSpPr>
          <a:xfrm>
            <a:off x="5484537" y="3783734"/>
            <a:ext cx="2164469" cy="883226"/>
            <a:chOff x="851097" y="4595956"/>
            <a:chExt cx="2164469" cy="883226"/>
          </a:xfrm>
        </p:grpSpPr>
        <p:sp>
          <p:nvSpPr>
            <p:cNvPr id="5" name="Rectangle 20">
              <a:extLst>
                <a:ext uri="{FF2B5EF4-FFF2-40B4-BE49-F238E27FC236}">
                  <a16:creationId xmlns:a16="http://schemas.microsoft.com/office/drawing/2014/main" id="{C110E50C-4CB2-5752-C819-0A41DBB4A526}"/>
                </a:ext>
              </a:extLst>
            </p:cNvPr>
            <p:cNvSpPr/>
            <p:nvPr/>
          </p:nvSpPr>
          <p:spPr>
            <a:xfrm>
              <a:off x="851097" y="4672252"/>
              <a:ext cx="1888253" cy="690152"/>
            </a:xfrm>
            <a:prstGeom prst="rect">
              <a:avLst/>
            </a:prstGeom>
            <a:solidFill>
              <a:srgbClr val="C0740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b="1" noProof="0" dirty="0">
                  <a:solidFill>
                    <a:schemeClr val="tx1"/>
                  </a:solidFill>
                  <a:latin typeface="AMX" pitchFamily="2" charset="77"/>
                </a:rPr>
                <a:t>22.</a:t>
              </a:r>
              <a:r>
                <a:rPr lang="pt-BR" sz="1400" b="1" noProof="0" dirty="0">
                  <a:solidFill>
                    <a:srgbClr val="BEBEBE"/>
                  </a:solidFill>
                  <a:latin typeface="AMX" pitchFamily="2" charset="77"/>
                </a:rPr>
                <a:t> </a:t>
              </a:r>
              <a:r>
                <a:rPr lang="pt-BR" sz="1400" noProof="0" dirty="0">
                  <a:solidFill>
                    <a:schemeClr val="bg1"/>
                  </a:solidFill>
                  <a:latin typeface="AMX" pitchFamily="2" charset="77"/>
                </a:rPr>
                <a:t>Inserir o status do pedido e o status de instalação</a:t>
              </a:r>
            </a:p>
          </p:txBody>
        </p:sp>
        <p:sp>
          <p:nvSpPr>
            <p:cNvPr id="6" name="Right Bracket 21">
              <a:extLst>
                <a:ext uri="{FF2B5EF4-FFF2-40B4-BE49-F238E27FC236}">
                  <a16:creationId xmlns:a16="http://schemas.microsoft.com/office/drawing/2014/main" id="{4BB998BE-2D59-1B44-CFFF-EDA7215365D5}"/>
                </a:ext>
              </a:extLst>
            </p:cNvPr>
            <p:cNvSpPr/>
            <p:nvPr/>
          </p:nvSpPr>
          <p:spPr>
            <a:xfrm>
              <a:off x="2710057" y="4595956"/>
              <a:ext cx="135801" cy="883226"/>
            </a:xfrm>
            <a:prstGeom prst="rightBracket">
              <a:avLst/>
            </a:prstGeom>
            <a:ln w="38100">
              <a:solidFill>
                <a:srgbClr val="D17D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  <p:cxnSp>
          <p:nvCxnSpPr>
            <p:cNvPr id="7" name="Straight Connector 22">
              <a:extLst>
                <a:ext uri="{FF2B5EF4-FFF2-40B4-BE49-F238E27FC236}">
                  <a16:creationId xmlns:a16="http://schemas.microsoft.com/office/drawing/2014/main" id="{D58FCF4A-D85C-E396-B8B3-F6FFDA4E696D}"/>
                </a:ext>
              </a:extLst>
            </p:cNvPr>
            <p:cNvCxnSpPr>
              <a:cxnSpLocks/>
            </p:cNvCxnSpPr>
            <p:nvPr/>
          </p:nvCxnSpPr>
          <p:spPr>
            <a:xfrm>
              <a:off x="2836334" y="4751819"/>
              <a:ext cx="179232" cy="0"/>
            </a:xfrm>
            <a:prstGeom prst="line">
              <a:avLst/>
            </a:prstGeom>
            <a:ln w="38100">
              <a:solidFill>
                <a:srgbClr val="D17D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Connector 22">
            <a:extLst>
              <a:ext uri="{FF2B5EF4-FFF2-40B4-BE49-F238E27FC236}">
                <a16:creationId xmlns:a16="http://schemas.microsoft.com/office/drawing/2014/main" id="{ED9C9284-1D78-F05B-C149-2C7037321DD4}"/>
              </a:ext>
            </a:extLst>
          </p:cNvPr>
          <p:cNvCxnSpPr>
            <a:cxnSpLocks/>
          </p:cNvCxnSpPr>
          <p:nvPr/>
        </p:nvCxnSpPr>
        <p:spPr>
          <a:xfrm>
            <a:off x="7483435" y="4481740"/>
            <a:ext cx="216871" cy="0"/>
          </a:xfrm>
          <a:prstGeom prst="line">
            <a:avLst/>
          </a:prstGeom>
          <a:ln w="38100">
            <a:solidFill>
              <a:srgbClr val="D17D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9">
            <a:extLst>
              <a:ext uri="{FF2B5EF4-FFF2-40B4-BE49-F238E27FC236}">
                <a16:creationId xmlns:a16="http://schemas.microsoft.com/office/drawing/2014/main" id="{3B108F91-69A2-16B8-F039-CEFDBD7B946C}"/>
              </a:ext>
            </a:extLst>
          </p:cNvPr>
          <p:cNvSpPr/>
          <p:nvPr/>
        </p:nvSpPr>
        <p:spPr>
          <a:xfrm>
            <a:off x="58085" y="1946136"/>
            <a:ext cx="2093328" cy="2965727"/>
          </a:xfrm>
          <a:prstGeom prst="rect">
            <a:avLst/>
          </a:prstGeom>
          <a:solidFill>
            <a:srgbClr val="C074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00">
              <a:defRPr/>
            </a:pPr>
            <a:r>
              <a:rPr lang="pt-BR" sz="1400" dirty="0">
                <a:solidFill>
                  <a:schemeClr val="bg1"/>
                </a:solidFill>
                <a:latin typeface="AMX" pitchFamily="2" charset="77"/>
              </a:rPr>
              <a:t>Nesta fase, o BKO será responsável por inserir o número do contrato tanto na parte residencial quanto na móvel. É fundamental que ambos os procedimentos sejam realizados para garantir a conclusão da venda.</a:t>
            </a:r>
            <a:endParaRPr kumimoji="0" lang="pt-BR" sz="14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MX" pitchFamily="2" charset="77"/>
            </a:endParaRPr>
          </a:p>
        </p:txBody>
      </p:sp>
      <p:sp>
        <p:nvSpPr>
          <p:cNvPr id="8" name="Oval 20">
            <a:extLst>
              <a:ext uri="{FF2B5EF4-FFF2-40B4-BE49-F238E27FC236}">
                <a16:creationId xmlns:a16="http://schemas.microsoft.com/office/drawing/2014/main" id="{310D19B8-AED4-F377-EB70-FF026D044C3E}"/>
              </a:ext>
            </a:extLst>
          </p:cNvPr>
          <p:cNvSpPr/>
          <p:nvPr/>
        </p:nvSpPr>
        <p:spPr>
          <a:xfrm>
            <a:off x="882974" y="1579430"/>
            <a:ext cx="439271" cy="439271"/>
          </a:xfrm>
          <a:prstGeom prst="ellipse">
            <a:avLst/>
          </a:prstGeom>
          <a:solidFill>
            <a:srgbClr val="C07409"/>
          </a:solidFill>
          <a:ln w="38100">
            <a:solidFill>
              <a:srgbClr val="D17D0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noProof="0" dirty="0">
                <a:solidFill>
                  <a:srgbClr val="7C1520"/>
                </a:solidFill>
                <a:latin typeface="AMX" pitchFamily="2" charset="77"/>
              </a:rPr>
              <a:t>!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874B165-422C-0D61-6CB3-9DC64BFD3811}"/>
              </a:ext>
            </a:extLst>
          </p:cNvPr>
          <p:cNvSpPr txBox="1"/>
          <p:nvPr/>
        </p:nvSpPr>
        <p:spPr>
          <a:xfrm>
            <a:off x="-1942465" y="2016296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sz="1800" b="1" spc="100" noProof="0" dirty="0">
                <a:solidFill>
                  <a:srgbClr val="FFFFFF"/>
                </a:solidFill>
                <a:latin typeface="AMX" pitchFamily="2" charset="77"/>
              </a:rPr>
              <a:t>ATENÇÃO:</a:t>
            </a:r>
          </a:p>
        </p:txBody>
      </p:sp>
    </p:spTree>
    <p:extLst>
      <p:ext uri="{BB962C8B-B14F-4D97-AF65-F5344CB8AC3E}">
        <p14:creationId xmlns:p14="http://schemas.microsoft.com/office/powerpoint/2010/main" val="151446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6F4F9-D313-0E22-47EC-9AB32E100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C602672-763C-B1BE-C4A7-26274386B890}"/>
              </a:ext>
            </a:extLst>
          </p:cNvPr>
          <p:cNvGrpSpPr/>
          <p:nvPr/>
        </p:nvGrpSpPr>
        <p:grpSpPr>
          <a:xfrm>
            <a:off x="882974" y="1199602"/>
            <a:ext cx="10410962" cy="4694202"/>
            <a:chOff x="882974" y="1199602"/>
            <a:chExt cx="10410962" cy="469420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A7369640-76F3-7829-7A6D-028A1DC38FC4}"/>
                </a:ext>
              </a:extLst>
            </p:cNvPr>
            <p:cNvSpPr/>
            <p:nvPr/>
          </p:nvSpPr>
          <p:spPr>
            <a:xfrm>
              <a:off x="1828800" y="1199602"/>
              <a:ext cx="8519312" cy="4440707"/>
            </a:xfrm>
            <a:prstGeom prst="roundRect">
              <a:avLst>
                <a:gd name="adj" fmla="val 765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79C30181-7EA2-B47A-C299-7E21A0B231C2}"/>
                </a:ext>
              </a:extLst>
            </p:cNvPr>
            <p:cNvSpPr/>
            <p:nvPr/>
          </p:nvSpPr>
          <p:spPr>
            <a:xfrm>
              <a:off x="1828799" y="5496139"/>
              <a:ext cx="8519312" cy="144000"/>
            </a:xfrm>
            <a:prstGeom prst="roundRect">
              <a:avLst>
                <a:gd name="adj" fmla="val 765"/>
              </a:avLst>
            </a:prstGeom>
            <a:solidFill>
              <a:srgbClr val="BEBE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B2D52D1A-792B-33D4-96E7-EFA0359FD6B9}"/>
                </a:ext>
              </a:extLst>
            </p:cNvPr>
            <p:cNvSpPr/>
            <p:nvPr/>
          </p:nvSpPr>
          <p:spPr>
            <a:xfrm>
              <a:off x="882974" y="5640993"/>
              <a:ext cx="10410962" cy="252811"/>
            </a:xfrm>
            <a:prstGeom prst="roundRect">
              <a:avLst>
                <a:gd name="adj" fmla="val 11509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1D4A3EC2-8994-A3C0-5F70-5D00142B16B1}"/>
              </a:ext>
            </a:extLst>
          </p:cNvPr>
          <p:cNvSpPr/>
          <p:nvPr/>
        </p:nvSpPr>
        <p:spPr>
          <a:xfrm>
            <a:off x="4308456" y="613178"/>
            <a:ext cx="3618452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C07409"/>
                </a:solidFill>
                <a:latin typeface="AMX" pitchFamily="2" charset="77"/>
              </a:rPr>
              <a:t>GERENCIAR VENDA BKO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EAD7366-87A1-A639-4C9F-EA988889812A}"/>
              </a:ext>
            </a:extLst>
          </p:cNvPr>
          <p:cNvGrpSpPr/>
          <p:nvPr/>
        </p:nvGrpSpPr>
        <p:grpSpPr>
          <a:xfrm>
            <a:off x="4265092" y="869006"/>
            <a:ext cx="3661816" cy="194430"/>
            <a:chOff x="5819623" y="850900"/>
            <a:chExt cx="3661816" cy="194430"/>
          </a:xfrm>
        </p:grpSpPr>
        <p:sp>
          <p:nvSpPr>
            <p:cNvPr id="23" name="L-shape 22">
              <a:extLst>
                <a:ext uri="{FF2B5EF4-FFF2-40B4-BE49-F238E27FC236}">
                  <a16:creationId xmlns:a16="http://schemas.microsoft.com/office/drawing/2014/main" id="{9620AF56-D5FA-4FC1-F3A0-A5CBB6398094}"/>
                </a:ext>
              </a:extLst>
            </p:cNvPr>
            <p:cNvSpPr/>
            <p:nvPr/>
          </p:nvSpPr>
          <p:spPr>
            <a:xfrm>
              <a:off x="5819623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  <p:sp>
          <p:nvSpPr>
            <p:cNvPr id="24" name="L-shape 23">
              <a:extLst>
                <a:ext uri="{FF2B5EF4-FFF2-40B4-BE49-F238E27FC236}">
                  <a16:creationId xmlns:a16="http://schemas.microsoft.com/office/drawing/2014/main" id="{67E3A541-5C21-ECFD-DAEB-A95C95C570C2}"/>
                </a:ext>
              </a:extLst>
            </p:cNvPr>
            <p:cNvSpPr/>
            <p:nvPr/>
          </p:nvSpPr>
          <p:spPr>
            <a:xfrm flipH="1">
              <a:off x="9288341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</p:grpSp>
      <p:pic>
        <p:nvPicPr>
          <p:cNvPr id="10242" name="Picture 2">
            <a:extLst>
              <a:ext uri="{FF2B5EF4-FFF2-40B4-BE49-F238E27FC236}">
                <a16:creationId xmlns:a16="http://schemas.microsoft.com/office/drawing/2014/main" id="{4A3B0DA5-AD0B-B924-044A-8509B2F18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2618" r="2618"/>
          <a:stretch/>
        </p:blipFill>
        <p:spPr bwMode="auto">
          <a:xfrm>
            <a:off x="2223639" y="1545606"/>
            <a:ext cx="7815784" cy="3798017"/>
          </a:xfrm>
          <a:prstGeom prst="rect">
            <a:avLst/>
          </a:prstGeom>
          <a:solidFill>
            <a:srgbClr val="D0261A"/>
          </a:solidFill>
          <a:ln>
            <a:noFill/>
          </a:ln>
        </p:spPr>
      </p:pic>
      <p:sp>
        <p:nvSpPr>
          <p:cNvPr id="2" name="Rectangle 7">
            <a:extLst>
              <a:ext uri="{FF2B5EF4-FFF2-40B4-BE49-F238E27FC236}">
                <a16:creationId xmlns:a16="http://schemas.microsoft.com/office/drawing/2014/main" id="{6478219D-2465-196F-7CEB-76E03B31ED9D}"/>
              </a:ext>
            </a:extLst>
          </p:cNvPr>
          <p:cNvSpPr/>
          <p:nvPr/>
        </p:nvSpPr>
        <p:spPr>
          <a:xfrm>
            <a:off x="2284331" y="1571985"/>
            <a:ext cx="1311958" cy="192336"/>
          </a:xfrm>
          <a:prstGeom prst="rect">
            <a:avLst/>
          </a:prstGeom>
          <a:solidFill>
            <a:srgbClr val="4966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2C590C8-D3D5-9F03-C054-C2EDC297B6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1479" b="94228"/>
          <a:stretch>
            <a:fillRect/>
          </a:stretch>
        </p:blipFill>
        <p:spPr bwMode="auto">
          <a:xfrm>
            <a:off x="2223640" y="1539319"/>
            <a:ext cx="5360558" cy="2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19">
            <a:extLst>
              <a:ext uri="{FF2B5EF4-FFF2-40B4-BE49-F238E27FC236}">
                <a16:creationId xmlns:a16="http://schemas.microsoft.com/office/drawing/2014/main" id="{E0E51DD6-8102-0D00-AA59-3C0D6E3983E4}"/>
              </a:ext>
            </a:extLst>
          </p:cNvPr>
          <p:cNvGrpSpPr/>
          <p:nvPr/>
        </p:nvGrpSpPr>
        <p:grpSpPr>
          <a:xfrm>
            <a:off x="5079357" y="1893372"/>
            <a:ext cx="2569649" cy="883226"/>
            <a:chOff x="445917" y="4595956"/>
            <a:chExt cx="2569649" cy="883226"/>
          </a:xfrm>
        </p:grpSpPr>
        <p:sp>
          <p:nvSpPr>
            <p:cNvPr id="5" name="Rectangle 20">
              <a:extLst>
                <a:ext uri="{FF2B5EF4-FFF2-40B4-BE49-F238E27FC236}">
                  <a16:creationId xmlns:a16="http://schemas.microsoft.com/office/drawing/2014/main" id="{25E1C7C4-5C95-628B-5E96-4DDE803FFB48}"/>
                </a:ext>
              </a:extLst>
            </p:cNvPr>
            <p:cNvSpPr/>
            <p:nvPr/>
          </p:nvSpPr>
          <p:spPr>
            <a:xfrm>
              <a:off x="445917" y="4631891"/>
              <a:ext cx="2293433" cy="806929"/>
            </a:xfrm>
            <a:prstGeom prst="rect">
              <a:avLst/>
            </a:prstGeom>
            <a:solidFill>
              <a:srgbClr val="D17D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b="1" dirty="0">
                  <a:solidFill>
                    <a:schemeClr val="tx1"/>
                  </a:solidFill>
                  <a:latin typeface="AMX" pitchFamily="2" charset="77"/>
                </a:rPr>
                <a:t>23</a:t>
              </a:r>
              <a:r>
                <a:rPr lang="pt-BR" sz="1400" b="1" noProof="0" dirty="0">
                  <a:solidFill>
                    <a:schemeClr val="tx1"/>
                  </a:solidFill>
                  <a:latin typeface="AMX" pitchFamily="2" charset="77"/>
                </a:rPr>
                <a:t>. </a:t>
              </a:r>
              <a:r>
                <a:rPr lang="pt-BR" sz="1400" noProof="0" dirty="0">
                  <a:solidFill>
                    <a:schemeClr val="bg1"/>
                  </a:solidFill>
                  <a:latin typeface="AMX" pitchFamily="2" charset="77"/>
                </a:rPr>
                <a:t>Validação do histórico do aceite de voz realizado pelo cliente</a:t>
              </a:r>
            </a:p>
          </p:txBody>
        </p:sp>
        <p:sp>
          <p:nvSpPr>
            <p:cNvPr id="6" name="Right Bracket 21">
              <a:extLst>
                <a:ext uri="{FF2B5EF4-FFF2-40B4-BE49-F238E27FC236}">
                  <a16:creationId xmlns:a16="http://schemas.microsoft.com/office/drawing/2014/main" id="{93ACAAA0-8AF2-6152-8F06-C636E46DAC4B}"/>
                </a:ext>
              </a:extLst>
            </p:cNvPr>
            <p:cNvSpPr/>
            <p:nvPr/>
          </p:nvSpPr>
          <p:spPr>
            <a:xfrm>
              <a:off x="2710057" y="4595956"/>
              <a:ext cx="135801" cy="883226"/>
            </a:xfrm>
            <a:prstGeom prst="rightBracket">
              <a:avLst/>
            </a:prstGeom>
            <a:ln w="38100">
              <a:solidFill>
                <a:srgbClr val="D17D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cxnSp>
          <p:nvCxnSpPr>
            <p:cNvPr id="7" name="Straight Connector 22">
              <a:extLst>
                <a:ext uri="{FF2B5EF4-FFF2-40B4-BE49-F238E27FC236}">
                  <a16:creationId xmlns:a16="http://schemas.microsoft.com/office/drawing/2014/main" id="{7A41044C-05F7-7209-429A-02B9EFA141B6}"/>
                </a:ext>
              </a:extLst>
            </p:cNvPr>
            <p:cNvCxnSpPr>
              <a:cxnSpLocks/>
            </p:cNvCxnSpPr>
            <p:nvPr/>
          </p:nvCxnSpPr>
          <p:spPr>
            <a:xfrm>
              <a:off x="2836334" y="4751819"/>
              <a:ext cx="179232" cy="0"/>
            </a:xfrm>
            <a:prstGeom prst="line">
              <a:avLst/>
            </a:prstGeom>
            <a:ln w="38100">
              <a:solidFill>
                <a:srgbClr val="D17D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Straight Connector 22">
            <a:extLst>
              <a:ext uri="{FF2B5EF4-FFF2-40B4-BE49-F238E27FC236}">
                <a16:creationId xmlns:a16="http://schemas.microsoft.com/office/drawing/2014/main" id="{D95ED3F4-FF93-4168-630F-52C0F1DFB14F}"/>
              </a:ext>
            </a:extLst>
          </p:cNvPr>
          <p:cNvCxnSpPr>
            <a:cxnSpLocks/>
          </p:cNvCxnSpPr>
          <p:nvPr/>
        </p:nvCxnSpPr>
        <p:spPr>
          <a:xfrm>
            <a:off x="7483435" y="2591378"/>
            <a:ext cx="165571" cy="0"/>
          </a:xfrm>
          <a:prstGeom prst="line">
            <a:avLst/>
          </a:prstGeom>
          <a:ln w="38100">
            <a:solidFill>
              <a:srgbClr val="D17D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337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7DDF6-F27A-3F3D-8EA3-40A3992B7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F5BB519-AEF5-ABDC-9828-CB40D85E6303}"/>
              </a:ext>
            </a:extLst>
          </p:cNvPr>
          <p:cNvGrpSpPr/>
          <p:nvPr/>
        </p:nvGrpSpPr>
        <p:grpSpPr>
          <a:xfrm>
            <a:off x="882974" y="1199602"/>
            <a:ext cx="10410962" cy="4694202"/>
            <a:chOff x="882974" y="1199602"/>
            <a:chExt cx="10410962" cy="469420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060FB0B4-0464-218E-5ADF-C16448BC7843}"/>
                </a:ext>
              </a:extLst>
            </p:cNvPr>
            <p:cNvSpPr/>
            <p:nvPr/>
          </p:nvSpPr>
          <p:spPr>
            <a:xfrm>
              <a:off x="1828800" y="1199602"/>
              <a:ext cx="8519312" cy="4440707"/>
            </a:xfrm>
            <a:prstGeom prst="roundRect">
              <a:avLst>
                <a:gd name="adj" fmla="val 765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2C30A4EA-77D3-CBAF-3255-08610AA7988C}"/>
                </a:ext>
              </a:extLst>
            </p:cNvPr>
            <p:cNvSpPr/>
            <p:nvPr/>
          </p:nvSpPr>
          <p:spPr>
            <a:xfrm>
              <a:off x="1828799" y="5496139"/>
              <a:ext cx="8519312" cy="144000"/>
            </a:xfrm>
            <a:prstGeom prst="roundRect">
              <a:avLst>
                <a:gd name="adj" fmla="val 765"/>
              </a:avLst>
            </a:prstGeom>
            <a:solidFill>
              <a:srgbClr val="BEBE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B5E01149-B667-C9FD-E05A-3E19AAE89305}"/>
                </a:ext>
              </a:extLst>
            </p:cNvPr>
            <p:cNvSpPr/>
            <p:nvPr/>
          </p:nvSpPr>
          <p:spPr>
            <a:xfrm>
              <a:off x="882974" y="5640993"/>
              <a:ext cx="10410962" cy="252811"/>
            </a:xfrm>
            <a:prstGeom prst="roundRect">
              <a:avLst>
                <a:gd name="adj" fmla="val 11509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C92D47A8-1898-F93B-65FD-D3636FF64EE6}"/>
              </a:ext>
            </a:extLst>
          </p:cNvPr>
          <p:cNvSpPr/>
          <p:nvPr/>
        </p:nvSpPr>
        <p:spPr>
          <a:xfrm>
            <a:off x="4286774" y="615635"/>
            <a:ext cx="3618452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C07409"/>
                </a:solidFill>
                <a:latin typeface="AMX" pitchFamily="2" charset="77"/>
              </a:rPr>
              <a:t>GERENCIAR VENDA BKO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F3EE3E2-A7A6-83A1-96CD-4676583BDA84}"/>
              </a:ext>
            </a:extLst>
          </p:cNvPr>
          <p:cNvGrpSpPr/>
          <p:nvPr/>
        </p:nvGrpSpPr>
        <p:grpSpPr>
          <a:xfrm>
            <a:off x="4265092" y="869006"/>
            <a:ext cx="3661816" cy="194430"/>
            <a:chOff x="5819623" y="850900"/>
            <a:chExt cx="3661816" cy="194430"/>
          </a:xfrm>
        </p:grpSpPr>
        <p:sp>
          <p:nvSpPr>
            <p:cNvPr id="23" name="L-shape 22">
              <a:extLst>
                <a:ext uri="{FF2B5EF4-FFF2-40B4-BE49-F238E27FC236}">
                  <a16:creationId xmlns:a16="http://schemas.microsoft.com/office/drawing/2014/main" id="{6E62C46E-6587-FE0C-C98F-B32022CBA753}"/>
                </a:ext>
              </a:extLst>
            </p:cNvPr>
            <p:cNvSpPr/>
            <p:nvPr/>
          </p:nvSpPr>
          <p:spPr>
            <a:xfrm>
              <a:off x="5819623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  <p:sp>
          <p:nvSpPr>
            <p:cNvPr id="24" name="L-shape 23">
              <a:extLst>
                <a:ext uri="{FF2B5EF4-FFF2-40B4-BE49-F238E27FC236}">
                  <a16:creationId xmlns:a16="http://schemas.microsoft.com/office/drawing/2014/main" id="{6D301A28-3AD1-1B8E-5574-63FBC868D506}"/>
                </a:ext>
              </a:extLst>
            </p:cNvPr>
            <p:cNvSpPr/>
            <p:nvPr/>
          </p:nvSpPr>
          <p:spPr>
            <a:xfrm flipH="1">
              <a:off x="9288341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</p:grpSp>
      <p:pic>
        <p:nvPicPr>
          <p:cNvPr id="10242" name="Picture 2">
            <a:extLst>
              <a:ext uri="{FF2B5EF4-FFF2-40B4-BE49-F238E27FC236}">
                <a16:creationId xmlns:a16="http://schemas.microsoft.com/office/drawing/2014/main" id="{5049C748-8B25-A93E-3FCA-CE230C869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2734" r="2734"/>
          <a:stretch/>
        </p:blipFill>
        <p:spPr bwMode="auto">
          <a:xfrm>
            <a:off x="2223639" y="1545606"/>
            <a:ext cx="7815784" cy="3798017"/>
          </a:xfrm>
          <a:prstGeom prst="rect">
            <a:avLst/>
          </a:prstGeom>
          <a:solidFill>
            <a:srgbClr val="D0261A"/>
          </a:solidFill>
          <a:ln>
            <a:noFill/>
          </a:ln>
        </p:spPr>
      </p:pic>
      <p:sp>
        <p:nvSpPr>
          <p:cNvPr id="2" name="Rectangle 7">
            <a:extLst>
              <a:ext uri="{FF2B5EF4-FFF2-40B4-BE49-F238E27FC236}">
                <a16:creationId xmlns:a16="http://schemas.microsoft.com/office/drawing/2014/main" id="{9C093E1A-1689-2A74-5F39-EBDABB75A668}"/>
              </a:ext>
            </a:extLst>
          </p:cNvPr>
          <p:cNvSpPr/>
          <p:nvPr/>
        </p:nvSpPr>
        <p:spPr>
          <a:xfrm>
            <a:off x="2284331" y="1571985"/>
            <a:ext cx="1311958" cy="192336"/>
          </a:xfrm>
          <a:prstGeom prst="rect">
            <a:avLst/>
          </a:prstGeom>
          <a:solidFill>
            <a:srgbClr val="4966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A55728B-9D83-CAF6-6E36-0088D31319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1479" b="94228"/>
          <a:stretch>
            <a:fillRect/>
          </a:stretch>
        </p:blipFill>
        <p:spPr bwMode="auto">
          <a:xfrm>
            <a:off x="2223639" y="1539319"/>
            <a:ext cx="5360555" cy="2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19">
            <a:extLst>
              <a:ext uri="{FF2B5EF4-FFF2-40B4-BE49-F238E27FC236}">
                <a16:creationId xmlns:a16="http://schemas.microsoft.com/office/drawing/2014/main" id="{392E6B0E-B290-255D-86C5-75C8FAA317D8}"/>
              </a:ext>
            </a:extLst>
          </p:cNvPr>
          <p:cNvGrpSpPr/>
          <p:nvPr/>
        </p:nvGrpSpPr>
        <p:grpSpPr>
          <a:xfrm>
            <a:off x="5341209" y="2874618"/>
            <a:ext cx="2307797" cy="883226"/>
            <a:chOff x="822069" y="4595956"/>
            <a:chExt cx="2307797" cy="883226"/>
          </a:xfrm>
        </p:grpSpPr>
        <p:sp>
          <p:nvSpPr>
            <p:cNvPr id="5" name="Rectangle 20">
              <a:extLst>
                <a:ext uri="{FF2B5EF4-FFF2-40B4-BE49-F238E27FC236}">
                  <a16:creationId xmlns:a16="http://schemas.microsoft.com/office/drawing/2014/main" id="{6C1718E6-7AC9-E691-B803-A4A424EAD84F}"/>
                </a:ext>
              </a:extLst>
            </p:cNvPr>
            <p:cNvSpPr/>
            <p:nvPr/>
          </p:nvSpPr>
          <p:spPr>
            <a:xfrm>
              <a:off x="822069" y="4686766"/>
              <a:ext cx="1888253" cy="690152"/>
            </a:xfrm>
            <a:prstGeom prst="rect">
              <a:avLst/>
            </a:prstGeom>
            <a:solidFill>
              <a:srgbClr val="D17D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b="1" dirty="0">
                  <a:solidFill>
                    <a:schemeClr val="tx1"/>
                  </a:solidFill>
                  <a:latin typeface="AMX" pitchFamily="2" charset="77"/>
                </a:rPr>
                <a:t>24</a:t>
              </a:r>
              <a:r>
                <a:rPr lang="pt-BR" sz="1400" b="1" noProof="0" dirty="0">
                  <a:solidFill>
                    <a:srgbClr val="BEBEBE"/>
                  </a:solidFill>
                  <a:latin typeface="AMX" pitchFamily="2" charset="77"/>
                </a:rPr>
                <a:t> </a:t>
              </a:r>
              <a:r>
                <a:rPr lang="pt-BR" sz="1400" noProof="0" dirty="0">
                  <a:solidFill>
                    <a:schemeClr val="bg1"/>
                  </a:solidFill>
                  <a:latin typeface="AMX" pitchFamily="2" charset="77"/>
                </a:rPr>
                <a:t>Inserir os dados do numero do contrato móvel</a:t>
              </a:r>
            </a:p>
          </p:txBody>
        </p:sp>
        <p:sp>
          <p:nvSpPr>
            <p:cNvPr id="6" name="Right Bracket 21">
              <a:extLst>
                <a:ext uri="{FF2B5EF4-FFF2-40B4-BE49-F238E27FC236}">
                  <a16:creationId xmlns:a16="http://schemas.microsoft.com/office/drawing/2014/main" id="{5EB6F394-F765-0CC4-E0F5-2C3CE907DACA}"/>
                </a:ext>
              </a:extLst>
            </p:cNvPr>
            <p:cNvSpPr/>
            <p:nvPr/>
          </p:nvSpPr>
          <p:spPr>
            <a:xfrm>
              <a:off x="2710057" y="4595956"/>
              <a:ext cx="135801" cy="883226"/>
            </a:xfrm>
            <a:prstGeom prst="rightBracket">
              <a:avLst/>
            </a:prstGeom>
            <a:ln w="38100">
              <a:solidFill>
                <a:srgbClr val="D17D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cxnSp>
          <p:nvCxnSpPr>
            <p:cNvPr id="7" name="Straight Connector 22">
              <a:extLst>
                <a:ext uri="{FF2B5EF4-FFF2-40B4-BE49-F238E27FC236}">
                  <a16:creationId xmlns:a16="http://schemas.microsoft.com/office/drawing/2014/main" id="{0FC94153-3FB3-BE59-AA57-9AB8151AC80B}"/>
                </a:ext>
              </a:extLst>
            </p:cNvPr>
            <p:cNvCxnSpPr>
              <a:cxnSpLocks/>
            </p:cNvCxnSpPr>
            <p:nvPr/>
          </p:nvCxnSpPr>
          <p:spPr>
            <a:xfrm>
              <a:off x="2845859" y="5028044"/>
              <a:ext cx="284007" cy="0"/>
            </a:xfrm>
            <a:prstGeom prst="line">
              <a:avLst/>
            </a:prstGeom>
            <a:ln w="38100">
              <a:solidFill>
                <a:srgbClr val="D17D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9">
            <a:extLst>
              <a:ext uri="{FF2B5EF4-FFF2-40B4-BE49-F238E27FC236}">
                <a16:creationId xmlns:a16="http://schemas.microsoft.com/office/drawing/2014/main" id="{1660703E-5CEE-2908-9D20-BCDCBA4C4D4D}"/>
              </a:ext>
            </a:extLst>
          </p:cNvPr>
          <p:cNvGrpSpPr/>
          <p:nvPr/>
        </p:nvGrpSpPr>
        <p:grpSpPr>
          <a:xfrm>
            <a:off x="5370237" y="4652067"/>
            <a:ext cx="2278769" cy="883226"/>
            <a:chOff x="851097" y="4595956"/>
            <a:chExt cx="2278769" cy="883226"/>
          </a:xfrm>
        </p:grpSpPr>
        <p:sp>
          <p:nvSpPr>
            <p:cNvPr id="15" name="Rectangle 20">
              <a:extLst>
                <a:ext uri="{FF2B5EF4-FFF2-40B4-BE49-F238E27FC236}">
                  <a16:creationId xmlns:a16="http://schemas.microsoft.com/office/drawing/2014/main" id="{EFB4EC5A-AEE7-413B-4191-BD87D69219FB}"/>
                </a:ext>
              </a:extLst>
            </p:cNvPr>
            <p:cNvSpPr/>
            <p:nvPr/>
          </p:nvSpPr>
          <p:spPr>
            <a:xfrm>
              <a:off x="851097" y="4686766"/>
              <a:ext cx="1888253" cy="690152"/>
            </a:xfrm>
            <a:prstGeom prst="rect">
              <a:avLst/>
            </a:prstGeom>
            <a:solidFill>
              <a:srgbClr val="D17D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b="1" dirty="0">
                  <a:solidFill>
                    <a:schemeClr val="tx1"/>
                  </a:solidFill>
                  <a:latin typeface="AMX" pitchFamily="2" charset="77"/>
                </a:rPr>
                <a:t>25.</a:t>
              </a:r>
              <a:r>
                <a:rPr lang="pt-BR" sz="1400" b="1" noProof="0" dirty="0">
                  <a:solidFill>
                    <a:schemeClr val="tx1"/>
                  </a:solidFill>
                  <a:latin typeface="AMX" pitchFamily="2" charset="77"/>
                </a:rPr>
                <a:t> </a:t>
              </a:r>
              <a:r>
                <a:rPr lang="pt-BR" sz="1400" b="1" dirty="0">
                  <a:solidFill>
                    <a:schemeClr val="tx1"/>
                  </a:solidFill>
                  <a:latin typeface="AMX" pitchFamily="2" charset="77"/>
                </a:rPr>
                <a:t> </a:t>
              </a:r>
              <a:r>
                <a:rPr lang="pt-BR" sz="1400" dirty="0">
                  <a:solidFill>
                    <a:schemeClr val="bg1"/>
                  </a:solidFill>
                  <a:latin typeface="AMX" pitchFamily="2" charset="77"/>
                </a:rPr>
                <a:t>Informar os dados do status do pedido</a:t>
              </a:r>
              <a:endParaRPr lang="pt-BR" sz="1400" noProof="0" dirty="0">
                <a:solidFill>
                  <a:schemeClr val="bg1"/>
                </a:solidFill>
                <a:latin typeface="AMX" pitchFamily="2" charset="77"/>
              </a:endParaRPr>
            </a:p>
          </p:txBody>
        </p:sp>
        <p:sp>
          <p:nvSpPr>
            <p:cNvPr id="16" name="Right Bracket 21">
              <a:extLst>
                <a:ext uri="{FF2B5EF4-FFF2-40B4-BE49-F238E27FC236}">
                  <a16:creationId xmlns:a16="http://schemas.microsoft.com/office/drawing/2014/main" id="{85E512CE-70E5-E64E-750E-B1DD61827811}"/>
                </a:ext>
              </a:extLst>
            </p:cNvPr>
            <p:cNvSpPr/>
            <p:nvPr/>
          </p:nvSpPr>
          <p:spPr>
            <a:xfrm>
              <a:off x="2710057" y="4595956"/>
              <a:ext cx="135801" cy="883226"/>
            </a:xfrm>
            <a:prstGeom prst="rightBracket">
              <a:avLst/>
            </a:prstGeom>
            <a:ln w="38100">
              <a:solidFill>
                <a:srgbClr val="D17D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  <p:cxnSp>
          <p:nvCxnSpPr>
            <p:cNvPr id="20" name="Straight Connector 22">
              <a:extLst>
                <a:ext uri="{FF2B5EF4-FFF2-40B4-BE49-F238E27FC236}">
                  <a16:creationId xmlns:a16="http://schemas.microsoft.com/office/drawing/2014/main" id="{87D03A45-0C40-BE36-DEBE-BA01265D76BB}"/>
                </a:ext>
              </a:extLst>
            </p:cNvPr>
            <p:cNvCxnSpPr>
              <a:cxnSpLocks/>
            </p:cNvCxnSpPr>
            <p:nvPr/>
          </p:nvCxnSpPr>
          <p:spPr>
            <a:xfrm>
              <a:off x="2845859" y="5028044"/>
              <a:ext cx="284007" cy="0"/>
            </a:xfrm>
            <a:prstGeom prst="line">
              <a:avLst/>
            </a:prstGeom>
            <a:ln w="38100">
              <a:solidFill>
                <a:srgbClr val="D17D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8812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E16BCC4-8B02-61D7-F417-1E374D00BD2F}"/>
              </a:ext>
            </a:extLst>
          </p:cNvPr>
          <p:cNvSpPr/>
          <p:nvPr/>
        </p:nvSpPr>
        <p:spPr>
          <a:xfrm>
            <a:off x="2405204" y="1991589"/>
            <a:ext cx="7381592" cy="2906163"/>
          </a:xfrm>
          <a:prstGeom prst="rect">
            <a:avLst/>
          </a:prstGeom>
          <a:solidFill>
            <a:srgbClr val="F9EBDC">
              <a:alpha val="1494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pc="300" dirty="0">
                <a:solidFill>
                  <a:schemeClr val="bg1"/>
                </a:solidFill>
                <a:latin typeface="AMX" pitchFamily="2" charset="77"/>
              </a:rPr>
              <a:t>ACESSO AOS DADOS DA VENDA NO SIV</a:t>
            </a:r>
          </a:p>
        </p:txBody>
      </p:sp>
      <p:grpSp>
        <p:nvGrpSpPr>
          <p:cNvPr id="9" name="Group 3">
            <a:extLst>
              <a:ext uri="{FF2B5EF4-FFF2-40B4-BE49-F238E27FC236}">
                <a16:creationId xmlns:a16="http://schemas.microsoft.com/office/drawing/2014/main" id="{8315F4A1-05AD-B841-583D-7357A08AE7FD}"/>
              </a:ext>
            </a:extLst>
          </p:cNvPr>
          <p:cNvGrpSpPr/>
          <p:nvPr/>
        </p:nvGrpSpPr>
        <p:grpSpPr>
          <a:xfrm>
            <a:off x="2402130" y="1991589"/>
            <a:ext cx="7384666" cy="2968718"/>
            <a:chOff x="2400593" y="1831882"/>
            <a:chExt cx="7384666" cy="2968718"/>
          </a:xfrm>
          <a:solidFill>
            <a:srgbClr val="B5680D"/>
          </a:solidFill>
        </p:grpSpPr>
        <p:sp>
          <p:nvSpPr>
            <p:cNvPr id="10" name="L-shape 4">
              <a:extLst>
                <a:ext uri="{FF2B5EF4-FFF2-40B4-BE49-F238E27FC236}">
                  <a16:creationId xmlns:a16="http://schemas.microsoft.com/office/drawing/2014/main" id="{9EFF82A5-B911-E21B-B8F5-F833BE28D89E}"/>
                </a:ext>
              </a:extLst>
            </p:cNvPr>
            <p:cNvSpPr/>
            <p:nvPr/>
          </p:nvSpPr>
          <p:spPr>
            <a:xfrm>
              <a:off x="2403667" y="4494329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L-shape 5">
              <a:extLst>
                <a:ext uri="{FF2B5EF4-FFF2-40B4-BE49-F238E27FC236}">
                  <a16:creationId xmlns:a16="http://schemas.microsoft.com/office/drawing/2014/main" id="{BBB4CA13-D050-AB20-F74E-7EC228D17178}"/>
                </a:ext>
              </a:extLst>
            </p:cNvPr>
            <p:cNvSpPr/>
            <p:nvPr/>
          </p:nvSpPr>
          <p:spPr>
            <a:xfrm rot="5400000">
              <a:off x="2402130" y="1830345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L-shape 6">
              <a:extLst>
                <a:ext uri="{FF2B5EF4-FFF2-40B4-BE49-F238E27FC236}">
                  <a16:creationId xmlns:a16="http://schemas.microsoft.com/office/drawing/2014/main" id="{0944DF25-7A09-C870-FEA3-802318D9AECF}"/>
                </a:ext>
              </a:extLst>
            </p:cNvPr>
            <p:cNvSpPr/>
            <p:nvPr/>
          </p:nvSpPr>
          <p:spPr>
            <a:xfrm flipH="1">
              <a:off x="9480526" y="4494329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L-shape 7">
              <a:extLst>
                <a:ext uri="{FF2B5EF4-FFF2-40B4-BE49-F238E27FC236}">
                  <a16:creationId xmlns:a16="http://schemas.microsoft.com/office/drawing/2014/main" id="{14525261-72E4-ECA3-EAE5-B21E50B7E3CF}"/>
                </a:ext>
              </a:extLst>
            </p:cNvPr>
            <p:cNvSpPr/>
            <p:nvPr/>
          </p:nvSpPr>
          <p:spPr>
            <a:xfrm rot="16200000" flipH="1">
              <a:off x="9480525" y="1830345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2401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A9325F-C380-A9DD-1498-3B163BE1D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039E397-47DE-3782-3EAE-D26932C23B3C}"/>
              </a:ext>
            </a:extLst>
          </p:cNvPr>
          <p:cNvGrpSpPr/>
          <p:nvPr/>
        </p:nvGrpSpPr>
        <p:grpSpPr>
          <a:xfrm>
            <a:off x="882974" y="1199602"/>
            <a:ext cx="10410962" cy="4694202"/>
            <a:chOff x="882974" y="1199602"/>
            <a:chExt cx="10410962" cy="469420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63AB7FA8-483C-700C-203E-886C11283D9F}"/>
                </a:ext>
              </a:extLst>
            </p:cNvPr>
            <p:cNvSpPr/>
            <p:nvPr/>
          </p:nvSpPr>
          <p:spPr>
            <a:xfrm>
              <a:off x="1828800" y="1199602"/>
              <a:ext cx="8519312" cy="4440707"/>
            </a:xfrm>
            <a:prstGeom prst="roundRect">
              <a:avLst>
                <a:gd name="adj" fmla="val 765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83BE86D7-6615-A708-B8C2-311FEFDC6B9E}"/>
                </a:ext>
              </a:extLst>
            </p:cNvPr>
            <p:cNvSpPr/>
            <p:nvPr/>
          </p:nvSpPr>
          <p:spPr>
            <a:xfrm>
              <a:off x="1828799" y="5496139"/>
              <a:ext cx="8519312" cy="144000"/>
            </a:xfrm>
            <a:prstGeom prst="roundRect">
              <a:avLst>
                <a:gd name="adj" fmla="val 765"/>
              </a:avLst>
            </a:prstGeom>
            <a:solidFill>
              <a:srgbClr val="BEBE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56AB8030-1C4C-0261-ECD7-79346E0E0815}"/>
                </a:ext>
              </a:extLst>
            </p:cNvPr>
            <p:cNvSpPr/>
            <p:nvPr/>
          </p:nvSpPr>
          <p:spPr>
            <a:xfrm>
              <a:off x="882974" y="5640993"/>
              <a:ext cx="10410962" cy="252811"/>
            </a:xfrm>
            <a:prstGeom prst="roundRect">
              <a:avLst>
                <a:gd name="adj" fmla="val 11509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3C0137-A37E-0C5B-EE86-C680F1E28DD2}"/>
              </a:ext>
            </a:extLst>
          </p:cNvPr>
          <p:cNvSpPr/>
          <p:nvPr/>
        </p:nvSpPr>
        <p:spPr>
          <a:xfrm>
            <a:off x="4286774" y="615635"/>
            <a:ext cx="3618452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C07409"/>
                </a:solidFill>
                <a:latin typeface="AMX" pitchFamily="2" charset="77"/>
              </a:rPr>
              <a:t>GERENCIAR VENDA BKO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3DC1D23-E3E6-9625-68E3-40C87F6CC7D2}"/>
              </a:ext>
            </a:extLst>
          </p:cNvPr>
          <p:cNvGrpSpPr/>
          <p:nvPr/>
        </p:nvGrpSpPr>
        <p:grpSpPr>
          <a:xfrm>
            <a:off x="4265092" y="869006"/>
            <a:ext cx="3661816" cy="194430"/>
            <a:chOff x="5819623" y="850900"/>
            <a:chExt cx="3661816" cy="194430"/>
          </a:xfrm>
        </p:grpSpPr>
        <p:sp>
          <p:nvSpPr>
            <p:cNvPr id="23" name="L-shape 22">
              <a:extLst>
                <a:ext uri="{FF2B5EF4-FFF2-40B4-BE49-F238E27FC236}">
                  <a16:creationId xmlns:a16="http://schemas.microsoft.com/office/drawing/2014/main" id="{2A6BC09A-F543-6B78-F3F8-55C8F83FBC07}"/>
                </a:ext>
              </a:extLst>
            </p:cNvPr>
            <p:cNvSpPr/>
            <p:nvPr/>
          </p:nvSpPr>
          <p:spPr>
            <a:xfrm>
              <a:off x="5819623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  <p:sp>
          <p:nvSpPr>
            <p:cNvPr id="24" name="L-shape 23">
              <a:extLst>
                <a:ext uri="{FF2B5EF4-FFF2-40B4-BE49-F238E27FC236}">
                  <a16:creationId xmlns:a16="http://schemas.microsoft.com/office/drawing/2014/main" id="{B344C165-399C-4F0A-AF0E-1B4DCB0710A2}"/>
                </a:ext>
              </a:extLst>
            </p:cNvPr>
            <p:cNvSpPr/>
            <p:nvPr/>
          </p:nvSpPr>
          <p:spPr>
            <a:xfrm flipH="1">
              <a:off x="9288341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solidFill>
                  <a:schemeClr val="bg1"/>
                </a:solidFill>
              </a:endParaRPr>
            </a:p>
          </p:txBody>
        </p:sp>
      </p:grpSp>
      <p:pic>
        <p:nvPicPr>
          <p:cNvPr id="6" name="Imagem 5">
            <a:extLst>
              <a:ext uri="{FF2B5EF4-FFF2-40B4-BE49-F238E27FC236}">
                <a16:creationId xmlns:a16="http://schemas.microsoft.com/office/drawing/2014/main" id="{E97FDF33-4257-0DF9-B0E1-98E42B78C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553" y="1617569"/>
            <a:ext cx="7906116" cy="36047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95CCB9-E614-41DD-999E-73F28DCEE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b="94228"/>
          <a:stretch>
            <a:fillRect/>
          </a:stretch>
        </p:blipFill>
        <p:spPr bwMode="auto">
          <a:xfrm>
            <a:off x="2001553" y="1617570"/>
            <a:ext cx="5338642" cy="23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9">
            <a:extLst>
              <a:ext uri="{FF2B5EF4-FFF2-40B4-BE49-F238E27FC236}">
                <a16:creationId xmlns:a16="http://schemas.microsoft.com/office/drawing/2014/main" id="{87C69AF7-223C-B308-9648-A7788FC07221}"/>
              </a:ext>
            </a:extLst>
          </p:cNvPr>
          <p:cNvGrpSpPr/>
          <p:nvPr/>
        </p:nvGrpSpPr>
        <p:grpSpPr>
          <a:xfrm>
            <a:off x="2526162" y="2416610"/>
            <a:ext cx="2373312" cy="2519946"/>
            <a:chOff x="756554" y="4253779"/>
            <a:chExt cx="2373312" cy="2519946"/>
          </a:xfrm>
        </p:grpSpPr>
        <p:sp>
          <p:nvSpPr>
            <p:cNvPr id="15" name="Rectangle 20">
              <a:extLst>
                <a:ext uri="{FF2B5EF4-FFF2-40B4-BE49-F238E27FC236}">
                  <a16:creationId xmlns:a16="http://schemas.microsoft.com/office/drawing/2014/main" id="{4242CFE8-3932-381C-86FA-7B8AB600A195}"/>
                </a:ext>
              </a:extLst>
            </p:cNvPr>
            <p:cNvSpPr/>
            <p:nvPr/>
          </p:nvSpPr>
          <p:spPr>
            <a:xfrm>
              <a:off x="756554" y="4282639"/>
              <a:ext cx="1932028" cy="2462226"/>
            </a:xfrm>
            <a:prstGeom prst="rect">
              <a:avLst/>
            </a:prstGeom>
            <a:solidFill>
              <a:srgbClr val="D17D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b="1" dirty="0">
                  <a:solidFill>
                    <a:schemeClr val="tx1"/>
                  </a:solidFill>
                  <a:latin typeface="AMX" pitchFamily="2" charset="77"/>
                </a:rPr>
                <a:t>26.</a:t>
              </a:r>
              <a:r>
                <a:rPr lang="pt-BR" sz="1400" dirty="0">
                  <a:solidFill>
                    <a:schemeClr val="bg1"/>
                  </a:solidFill>
                  <a:latin typeface="AMX" pitchFamily="2" charset="77"/>
                </a:rPr>
                <a:t> Após inserir os dados, clique no botão “Confirmar”. Um pop-up será exibido com a mensagem de “alterado com sucesso”. Para visualizar as alterações, recarregue a página.</a:t>
              </a:r>
              <a:endParaRPr lang="pt-BR" sz="1400" noProof="0" dirty="0">
                <a:solidFill>
                  <a:schemeClr val="bg1"/>
                </a:solidFill>
                <a:latin typeface="AMX" pitchFamily="2" charset="77"/>
              </a:endParaRPr>
            </a:p>
          </p:txBody>
        </p:sp>
        <p:sp>
          <p:nvSpPr>
            <p:cNvPr id="16" name="Right Bracket 21">
              <a:extLst>
                <a:ext uri="{FF2B5EF4-FFF2-40B4-BE49-F238E27FC236}">
                  <a16:creationId xmlns:a16="http://schemas.microsoft.com/office/drawing/2014/main" id="{08FC053F-0815-145B-867C-D0BFAEE2DCE3}"/>
                </a:ext>
              </a:extLst>
            </p:cNvPr>
            <p:cNvSpPr/>
            <p:nvPr/>
          </p:nvSpPr>
          <p:spPr>
            <a:xfrm>
              <a:off x="2688582" y="4253779"/>
              <a:ext cx="135801" cy="2519946"/>
            </a:xfrm>
            <a:prstGeom prst="rightBracket">
              <a:avLst/>
            </a:prstGeom>
            <a:ln w="38100">
              <a:solidFill>
                <a:srgbClr val="D17D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cxnSp>
          <p:nvCxnSpPr>
            <p:cNvPr id="26" name="Straight Connector 22">
              <a:extLst>
                <a:ext uri="{FF2B5EF4-FFF2-40B4-BE49-F238E27FC236}">
                  <a16:creationId xmlns:a16="http://schemas.microsoft.com/office/drawing/2014/main" id="{0DE62663-5F62-414A-660F-8E039B19F114}"/>
                </a:ext>
              </a:extLst>
            </p:cNvPr>
            <p:cNvCxnSpPr>
              <a:cxnSpLocks/>
            </p:cNvCxnSpPr>
            <p:nvPr/>
          </p:nvCxnSpPr>
          <p:spPr>
            <a:xfrm>
              <a:off x="2845859" y="5345544"/>
              <a:ext cx="284007" cy="0"/>
            </a:xfrm>
            <a:prstGeom prst="line">
              <a:avLst/>
            </a:prstGeom>
            <a:ln w="38100">
              <a:solidFill>
                <a:srgbClr val="D17D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7584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2ED196A-F269-2F8A-78E6-3BA79CCFADB3}"/>
              </a:ext>
            </a:extLst>
          </p:cNvPr>
          <p:cNvSpPr/>
          <p:nvPr/>
        </p:nvSpPr>
        <p:spPr>
          <a:xfrm>
            <a:off x="2405204" y="1991589"/>
            <a:ext cx="7381592" cy="2906163"/>
          </a:xfrm>
          <a:prstGeom prst="rect">
            <a:avLst/>
          </a:prstGeom>
          <a:solidFill>
            <a:schemeClr val="bg1">
              <a:alpha val="149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pc="300" dirty="0">
                <a:solidFill>
                  <a:schemeClr val="bg1"/>
                </a:solidFill>
                <a:latin typeface="AMX" pitchFamily="2" charset="77"/>
              </a:rPr>
              <a:t>RELATÓRIOS</a:t>
            </a:r>
          </a:p>
        </p:txBody>
      </p:sp>
      <p:grpSp>
        <p:nvGrpSpPr>
          <p:cNvPr id="9" name="Group 3">
            <a:extLst>
              <a:ext uri="{FF2B5EF4-FFF2-40B4-BE49-F238E27FC236}">
                <a16:creationId xmlns:a16="http://schemas.microsoft.com/office/drawing/2014/main" id="{0624DF87-CD63-DCD3-5663-E58EE9513CD3}"/>
              </a:ext>
            </a:extLst>
          </p:cNvPr>
          <p:cNvGrpSpPr/>
          <p:nvPr/>
        </p:nvGrpSpPr>
        <p:grpSpPr>
          <a:xfrm>
            <a:off x="2402130" y="1991589"/>
            <a:ext cx="7384666" cy="2968718"/>
            <a:chOff x="2400593" y="1831882"/>
            <a:chExt cx="7384666" cy="2968718"/>
          </a:xfrm>
          <a:solidFill>
            <a:srgbClr val="B5680D"/>
          </a:solidFill>
        </p:grpSpPr>
        <p:sp>
          <p:nvSpPr>
            <p:cNvPr id="10" name="L-shape 4">
              <a:extLst>
                <a:ext uri="{FF2B5EF4-FFF2-40B4-BE49-F238E27FC236}">
                  <a16:creationId xmlns:a16="http://schemas.microsoft.com/office/drawing/2014/main" id="{C5DFBB4D-F111-622B-A5C1-48023996F877}"/>
                </a:ext>
              </a:extLst>
            </p:cNvPr>
            <p:cNvSpPr/>
            <p:nvPr/>
          </p:nvSpPr>
          <p:spPr>
            <a:xfrm>
              <a:off x="2403667" y="4494329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L-shape 5">
              <a:extLst>
                <a:ext uri="{FF2B5EF4-FFF2-40B4-BE49-F238E27FC236}">
                  <a16:creationId xmlns:a16="http://schemas.microsoft.com/office/drawing/2014/main" id="{7E237FF5-5C62-00C4-4D32-D4BA4A279016}"/>
                </a:ext>
              </a:extLst>
            </p:cNvPr>
            <p:cNvSpPr/>
            <p:nvPr/>
          </p:nvSpPr>
          <p:spPr>
            <a:xfrm rot="5400000">
              <a:off x="2402130" y="1830345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L-shape 6">
              <a:extLst>
                <a:ext uri="{FF2B5EF4-FFF2-40B4-BE49-F238E27FC236}">
                  <a16:creationId xmlns:a16="http://schemas.microsoft.com/office/drawing/2014/main" id="{AFFD7D7C-B2CF-BADA-40D7-89A867BC6970}"/>
                </a:ext>
              </a:extLst>
            </p:cNvPr>
            <p:cNvSpPr/>
            <p:nvPr/>
          </p:nvSpPr>
          <p:spPr>
            <a:xfrm flipH="1">
              <a:off x="9480526" y="4494329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L-shape 7">
              <a:extLst>
                <a:ext uri="{FF2B5EF4-FFF2-40B4-BE49-F238E27FC236}">
                  <a16:creationId xmlns:a16="http://schemas.microsoft.com/office/drawing/2014/main" id="{56960BC1-0342-7FBF-7FEE-C50B14AA621E}"/>
                </a:ext>
              </a:extLst>
            </p:cNvPr>
            <p:cNvSpPr/>
            <p:nvPr/>
          </p:nvSpPr>
          <p:spPr>
            <a:xfrm rot="16200000" flipH="1">
              <a:off x="9480525" y="1830345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7993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F943892-A84C-A46B-2A25-EE14E8D89125}"/>
              </a:ext>
            </a:extLst>
          </p:cNvPr>
          <p:cNvGrpSpPr/>
          <p:nvPr/>
        </p:nvGrpSpPr>
        <p:grpSpPr>
          <a:xfrm>
            <a:off x="882974" y="1199602"/>
            <a:ext cx="10410962" cy="4694202"/>
            <a:chOff x="882974" y="1199602"/>
            <a:chExt cx="10410962" cy="469420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6702D731-405E-BFFC-5F35-F36FC8F80909}"/>
                </a:ext>
              </a:extLst>
            </p:cNvPr>
            <p:cNvSpPr/>
            <p:nvPr/>
          </p:nvSpPr>
          <p:spPr>
            <a:xfrm>
              <a:off x="1828800" y="1199602"/>
              <a:ext cx="8519312" cy="4440707"/>
            </a:xfrm>
            <a:prstGeom prst="roundRect">
              <a:avLst>
                <a:gd name="adj" fmla="val 765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29DDB0A1-3851-3143-1316-16C1FFDD30AB}"/>
                </a:ext>
              </a:extLst>
            </p:cNvPr>
            <p:cNvSpPr/>
            <p:nvPr/>
          </p:nvSpPr>
          <p:spPr>
            <a:xfrm>
              <a:off x="1828799" y="5496139"/>
              <a:ext cx="8519312" cy="144000"/>
            </a:xfrm>
            <a:prstGeom prst="roundRect">
              <a:avLst>
                <a:gd name="adj" fmla="val 765"/>
              </a:avLst>
            </a:prstGeom>
            <a:solidFill>
              <a:srgbClr val="BEBE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8C897CC7-BA4C-9F43-FADD-51F0D4EEFECB}"/>
                </a:ext>
              </a:extLst>
            </p:cNvPr>
            <p:cNvSpPr/>
            <p:nvPr/>
          </p:nvSpPr>
          <p:spPr>
            <a:xfrm>
              <a:off x="882974" y="5640993"/>
              <a:ext cx="10410962" cy="252811"/>
            </a:xfrm>
            <a:prstGeom prst="roundRect">
              <a:avLst>
                <a:gd name="adj" fmla="val 11509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Imagem 7">
            <a:extLst>
              <a:ext uri="{FF2B5EF4-FFF2-40B4-BE49-F238E27FC236}">
                <a16:creationId xmlns:a16="http://schemas.microsoft.com/office/drawing/2014/main" id="{0E08B8EB-8C28-4C65-3B5D-D2EBFB0847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38" b="17887"/>
          <a:stretch/>
        </p:blipFill>
        <p:spPr>
          <a:xfrm>
            <a:off x="2176690" y="1520013"/>
            <a:ext cx="7838618" cy="38859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449CADF-2322-FC72-AA79-8F18C8E65334}"/>
              </a:ext>
            </a:extLst>
          </p:cNvPr>
          <p:cNvSpPr/>
          <p:nvPr/>
        </p:nvSpPr>
        <p:spPr>
          <a:xfrm>
            <a:off x="4412603" y="615635"/>
            <a:ext cx="3351703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B5680D"/>
                </a:solidFill>
                <a:latin typeface="AMX" pitchFamily="2" charset="77"/>
              </a:rPr>
              <a:t>EXTRAÇÃO DE RELATÓRIOS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15C8C7-0865-01B4-DB89-6632DC8068D1}"/>
              </a:ext>
            </a:extLst>
          </p:cNvPr>
          <p:cNvGrpSpPr/>
          <p:nvPr/>
        </p:nvGrpSpPr>
        <p:grpSpPr>
          <a:xfrm>
            <a:off x="4397926" y="869006"/>
            <a:ext cx="3396150" cy="194430"/>
            <a:chOff x="4455421" y="850900"/>
            <a:chExt cx="3396150" cy="194430"/>
          </a:xfrm>
        </p:grpSpPr>
        <p:sp>
          <p:nvSpPr>
            <p:cNvPr id="3" name="L-shape 2">
              <a:extLst>
                <a:ext uri="{FF2B5EF4-FFF2-40B4-BE49-F238E27FC236}">
                  <a16:creationId xmlns:a16="http://schemas.microsoft.com/office/drawing/2014/main" id="{4EEDC9D0-18AA-7B0C-1429-E7255AD7CA6A}"/>
                </a:ext>
              </a:extLst>
            </p:cNvPr>
            <p:cNvSpPr/>
            <p:nvPr/>
          </p:nvSpPr>
          <p:spPr>
            <a:xfrm>
              <a:off x="4455421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" name="L-shape 4">
              <a:extLst>
                <a:ext uri="{FF2B5EF4-FFF2-40B4-BE49-F238E27FC236}">
                  <a16:creationId xmlns:a16="http://schemas.microsoft.com/office/drawing/2014/main" id="{1B0465D3-89FA-3A06-4370-019989E7BC87}"/>
                </a:ext>
              </a:extLst>
            </p:cNvPr>
            <p:cNvSpPr/>
            <p:nvPr/>
          </p:nvSpPr>
          <p:spPr>
            <a:xfrm flipH="1">
              <a:off x="7658473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B0DF341-EE49-F3C6-1E49-E7EE2E3FFEEE}"/>
              </a:ext>
            </a:extLst>
          </p:cNvPr>
          <p:cNvGrpSpPr/>
          <p:nvPr/>
        </p:nvGrpSpPr>
        <p:grpSpPr>
          <a:xfrm flipH="1">
            <a:off x="2883877" y="4518215"/>
            <a:ext cx="3530409" cy="587530"/>
            <a:chOff x="95790" y="4774094"/>
            <a:chExt cx="3530409" cy="58753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4DC768E-F737-9FF5-DFB1-0EE8F92E85FF}"/>
                </a:ext>
              </a:extLst>
            </p:cNvPr>
            <p:cNvSpPr/>
            <p:nvPr/>
          </p:nvSpPr>
          <p:spPr>
            <a:xfrm>
              <a:off x="95790" y="4807866"/>
              <a:ext cx="2614271" cy="520616"/>
            </a:xfrm>
            <a:prstGeom prst="rect">
              <a:avLst/>
            </a:prstGeom>
            <a:solidFill>
              <a:srgbClr val="D17D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b="1" dirty="0">
                  <a:solidFill>
                    <a:schemeClr val="tx1"/>
                  </a:solidFill>
                  <a:latin typeface="AMX" pitchFamily="2" charset="77"/>
                </a:rPr>
                <a:t>1. </a:t>
              </a:r>
              <a:r>
                <a:rPr lang="pt-BR" sz="1400" dirty="0">
                  <a:solidFill>
                    <a:schemeClr val="bg1"/>
                  </a:solidFill>
                  <a:latin typeface="AMX" pitchFamily="2" charset="77"/>
                </a:rPr>
                <a:t>Clique em “Relatórios 3.0”.</a:t>
              </a:r>
              <a:endParaRPr kumimoji="0" lang="pt-BR" sz="14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</a:endParaRPr>
            </a:p>
          </p:txBody>
        </p:sp>
        <p:sp>
          <p:nvSpPr>
            <p:cNvPr id="12" name="Right Bracket 11">
              <a:extLst>
                <a:ext uri="{FF2B5EF4-FFF2-40B4-BE49-F238E27FC236}">
                  <a16:creationId xmlns:a16="http://schemas.microsoft.com/office/drawing/2014/main" id="{87836419-472C-4478-0B7F-51C028781BC4}"/>
                </a:ext>
              </a:extLst>
            </p:cNvPr>
            <p:cNvSpPr/>
            <p:nvPr/>
          </p:nvSpPr>
          <p:spPr>
            <a:xfrm>
              <a:off x="2710057" y="4774094"/>
              <a:ext cx="148716" cy="587530"/>
            </a:xfrm>
            <a:prstGeom prst="rightBracket">
              <a:avLst/>
            </a:prstGeom>
            <a:ln w="38100">
              <a:solidFill>
                <a:srgbClr val="B568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7CDB097-0262-6A32-CA73-9B287EA2C008}"/>
                </a:ext>
              </a:extLst>
            </p:cNvPr>
            <p:cNvCxnSpPr>
              <a:cxnSpLocks/>
            </p:cNvCxnSpPr>
            <p:nvPr/>
          </p:nvCxnSpPr>
          <p:spPr>
            <a:xfrm>
              <a:off x="2845859" y="5032846"/>
              <a:ext cx="780340" cy="0"/>
            </a:xfrm>
            <a:prstGeom prst="line">
              <a:avLst/>
            </a:prstGeom>
            <a:ln w="38100">
              <a:solidFill>
                <a:srgbClr val="B568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5F3F5405-177B-D4B2-7A77-83E2E8753001}"/>
              </a:ext>
            </a:extLst>
          </p:cNvPr>
          <p:cNvSpPr/>
          <p:nvPr/>
        </p:nvSpPr>
        <p:spPr>
          <a:xfrm>
            <a:off x="8808440" y="1545179"/>
            <a:ext cx="1182849" cy="191344"/>
          </a:xfrm>
          <a:prstGeom prst="rect">
            <a:avLst/>
          </a:prstGeom>
          <a:solidFill>
            <a:srgbClr val="D026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6">
            <a:extLst>
              <a:ext uri="{FF2B5EF4-FFF2-40B4-BE49-F238E27FC236}">
                <a16:creationId xmlns:a16="http://schemas.microsoft.com/office/drawing/2014/main" id="{E7236A41-48B3-1DAD-A658-845B776E9D67}"/>
              </a:ext>
            </a:extLst>
          </p:cNvPr>
          <p:cNvGrpSpPr/>
          <p:nvPr/>
        </p:nvGrpSpPr>
        <p:grpSpPr>
          <a:xfrm flipH="1">
            <a:off x="5976513" y="3054106"/>
            <a:ext cx="3348045" cy="587530"/>
            <a:chOff x="-200211" y="4774094"/>
            <a:chExt cx="3348045" cy="587530"/>
          </a:xfrm>
        </p:grpSpPr>
        <p:sp>
          <p:nvSpPr>
            <p:cNvPr id="16" name="Rectangle 9">
              <a:extLst>
                <a:ext uri="{FF2B5EF4-FFF2-40B4-BE49-F238E27FC236}">
                  <a16:creationId xmlns:a16="http://schemas.microsoft.com/office/drawing/2014/main" id="{1F767920-DEE7-CCB6-CAAA-EB4ABEA78426}"/>
                </a:ext>
              </a:extLst>
            </p:cNvPr>
            <p:cNvSpPr/>
            <p:nvPr/>
          </p:nvSpPr>
          <p:spPr>
            <a:xfrm>
              <a:off x="-200211" y="4807866"/>
              <a:ext cx="2910271" cy="520616"/>
            </a:xfrm>
            <a:prstGeom prst="rect">
              <a:avLst/>
            </a:prstGeom>
            <a:solidFill>
              <a:srgbClr val="D17D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b="1" dirty="0">
                  <a:solidFill>
                    <a:schemeClr val="tx1"/>
                  </a:solidFill>
                  <a:latin typeface="AMX" pitchFamily="2" charset="77"/>
                </a:rPr>
                <a:t>2. </a:t>
              </a:r>
              <a:r>
                <a:rPr lang="pt-BR" sz="1400" dirty="0">
                  <a:solidFill>
                    <a:schemeClr val="bg1"/>
                  </a:solidFill>
                  <a:latin typeface="AMX" pitchFamily="2" charset="77"/>
                </a:rPr>
                <a:t>Selecione o relatório disponível.</a:t>
              </a:r>
              <a:endParaRPr kumimoji="0" lang="pt-BR" sz="14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</a:endParaRPr>
            </a:p>
          </p:txBody>
        </p:sp>
        <p:sp>
          <p:nvSpPr>
            <p:cNvPr id="20" name="Right Bracket 11">
              <a:extLst>
                <a:ext uri="{FF2B5EF4-FFF2-40B4-BE49-F238E27FC236}">
                  <a16:creationId xmlns:a16="http://schemas.microsoft.com/office/drawing/2014/main" id="{E21120E8-05F6-89DF-CC04-C7CD713EACA8}"/>
                </a:ext>
              </a:extLst>
            </p:cNvPr>
            <p:cNvSpPr/>
            <p:nvPr/>
          </p:nvSpPr>
          <p:spPr>
            <a:xfrm>
              <a:off x="2710057" y="4774094"/>
              <a:ext cx="148716" cy="587530"/>
            </a:xfrm>
            <a:prstGeom prst="rightBracket">
              <a:avLst/>
            </a:prstGeom>
            <a:ln w="38100">
              <a:solidFill>
                <a:srgbClr val="B568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12">
              <a:extLst>
                <a:ext uri="{FF2B5EF4-FFF2-40B4-BE49-F238E27FC236}">
                  <a16:creationId xmlns:a16="http://schemas.microsoft.com/office/drawing/2014/main" id="{9033CDCB-DE87-B2C4-F839-6157E23C148A}"/>
                </a:ext>
              </a:extLst>
            </p:cNvPr>
            <p:cNvCxnSpPr>
              <a:cxnSpLocks/>
            </p:cNvCxnSpPr>
            <p:nvPr/>
          </p:nvCxnSpPr>
          <p:spPr>
            <a:xfrm>
              <a:off x="2845859" y="5032846"/>
              <a:ext cx="301975" cy="0"/>
            </a:xfrm>
            <a:prstGeom prst="line">
              <a:avLst/>
            </a:prstGeom>
            <a:ln w="38100">
              <a:solidFill>
                <a:srgbClr val="B568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053E8C76-F83D-4EFE-A85E-06ECD3CBEE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2" t="10985" r="90465" b="85329"/>
          <a:stretch/>
        </p:blipFill>
        <p:spPr>
          <a:xfrm>
            <a:off x="2513528" y="1574444"/>
            <a:ext cx="561303" cy="180382"/>
          </a:xfrm>
          <a:prstGeom prst="rect">
            <a:avLst/>
          </a:prstGeom>
        </p:spPr>
      </p:pic>
      <p:grpSp>
        <p:nvGrpSpPr>
          <p:cNvPr id="14" name="Group 31">
            <a:extLst>
              <a:ext uri="{FF2B5EF4-FFF2-40B4-BE49-F238E27FC236}">
                <a16:creationId xmlns:a16="http://schemas.microsoft.com/office/drawing/2014/main" id="{CEF3C273-10CA-98CF-9290-619A2E26AD90}"/>
              </a:ext>
            </a:extLst>
          </p:cNvPr>
          <p:cNvGrpSpPr/>
          <p:nvPr/>
        </p:nvGrpSpPr>
        <p:grpSpPr>
          <a:xfrm>
            <a:off x="10393378" y="1896308"/>
            <a:ext cx="1577429" cy="3065384"/>
            <a:chOff x="10393378" y="1913963"/>
            <a:chExt cx="1577429" cy="3065384"/>
          </a:xfrm>
        </p:grpSpPr>
        <p:sp>
          <p:nvSpPr>
            <p:cNvPr id="22" name="Rectangle 29">
              <a:extLst>
                <a:ext uri="{FF2B5EF4-FFF2-40B4-BE49-F238E27FC236}">
                  <a16:creationId xmlns:a16="http://schemas.microsoft.com/office/drawing/2014/main" id="{872DA5BC-21FC-9571-E22B-022CA0707971}"/>
                </a:ext>
              </a:extLst>
            </p:cNvPr>
            <p:cNvSpPr/>
            <p:nvPr/>
          </p:nvSpPr>
          <p:spPr>
            <a:xfrm>
              <a:off x="10393378" y="2133599"/>
              <a:ext cx="1577429" cy="2845748"/>
            </a:xfrm>
            <a:prstGeom prst="rect">
              <a:avLst/>
            </a:prstGeom>
            <a:solidFill>
              <a:srgbClr val="D17D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lang="en-US" sz="1400" b="1" spc="100" dirty="0">
                  <a:solidFill>
                    <a:srgbClr val="FFFFFF"/>
                  </a:solidFill>
                  <a:latin typeface="AMX" pitchFamily="2" charset="77"/>
                </a:rPr>
                <a:t>ATENÇÃO:</a:t>
              </a:r>
            </a:p>
            <a:p>
              <a:pPr algn="ctr">
                <a:spcBef>
                  <a:spcPts val="600"/>
                </a:spcBef>
              </a:pPr>
              <a:r>
                <a:rPr lang="en-US" sz="1200" dirty="0" err="1">
                  <a:latin typeface="AMX" pitchFamily="2" charset="77"/>
                </a:rPr>
                <a:t>Importante</a:t>
              </a:r>
              <a:r>
                <a:rPr lang="en-US" sz="1200" dirty="0">
                  <a:latin typeface="AMX" pitchFamily="2" charset="77"/>
                </a:rPr>
                <a:t> </a:t>
              </a:r>
              <a:r>
                <a:rPr lang="en-US" sz="1200" dirty="0" err="1">
                  <a:latin typeface="AMX" pitchFamily="2" charset="77"/>
                </a:rPr>
                <a:t>realizar</a:t>
              </a:r>
              <a:r>
                <a:rPr lang="en-US" sz="1200" dirty="0">
                  <a:latin typeface="AMX" pitchFamily="2" charset="77"/>
                </a:rPr>
                <a:t> o </a:t>
              </a:r>
              <a:r>
                <a:rPr lang="en-US" sz="1200" dirty="0" err="1">
                  <a:latin typeface="AMX" pitchFamily="2" charset="77"/>
                </a:rPr>
                <a:t>acompanhamento</a:t>
              </a:r>
              <a:r>
                <a:rPr lang="en-US" sz="1200" dirty="0">
                  <a:latin typeface="AMX" pitchFamily="2" charset="77"/>
                </a:rPr>
                <a:t> pela </a:t>
              </a:r>
              <a:r>
                <a:rPr lang="en-US" sz="1200" dirty="0" err="1">
                  <a:latin typeface="AMX" pitchFamily="2" charset="77"/>
                </a:rPr>
                <a:t>geração</a:t>
              </a:r>
              <a:r>
                <a:rPr lang="en-US" sz="1200" dirty="0">
                  <a:latin typeface="AMX" pitchFamily="2" charset="77"/>
                </a:rPr>
                <a:t> do </a:t>
              </a:r>
              <a:r>
                <a:rPr lang="en-US" sz="1200" dirty="0" err="1">
                  <a:latin typeface="AMX" pitchFamily="2" charset="77"/>
                </a:rPr>
                <a:t>relatorio</a:t>
              </a:r>
              <a:r>
                <a:rPr lang="en-US" sz="1200" dirty="0">
                  <a:latin typeface="AMX" pitchFamily="2" charset="77"/>
                </a:rPr>
                <a:t> </a:t>
              </a:r>
              <a:r>
                <a:rPr lang="en-US" sz="1200" dirty="0" err="1">
                  <a:latin typeface="AMX" pitchFamily="2" charset="77"/>
                </a:rPr>
                <a:t>diariamente</a:t>
              </a:r>
              <a:r>
                <a:rPr lang="en-US" sz="1200" dirty="0">
                  <a:latin typeface="AMX" pitchFamily="2" charset="77"/>
                </a:rPr>
                <a:t> </a:t>
              </a:r>
            </a:p>
          </p:txBody>
        </p:sp>
        <p:sp>
          <p:nvSpPr>
            <p:cNvPr id="23" name="Oval 28">
              <a:extLst>
                <a:ext uri="{FF2B5EF4-FFF2-40B4-BE49-F238E27FC236}">
                  <a16:creationId xmlns:a16="http://schemas.microsoft.com/office/drawing/2014/main" id="{8B58A40B-2338-1C94-548B-F34DEED89600}"/>
                </a:ext>
              </a:extLst>
            </p:cNvPr>
            <p:cNvSpPr/>
            <p:nvPr/>
          </p:nvSpPr>
          <p:spPr>
            <a:xfrm>
              <a:off x="10901038" y="1913963"/>
              <a:ext cx="439271" cy="439271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00" scaled="1"/>
            </a:gradFill>
            <a:ln w="38100">
              <a:gradFill>
                <a:gsLst>
                  <a:gs pos="0">
                    <a:srgbClr val="5B111C">
                      <a:alpha val="0"/>
                    </a:srgbClr>
                  </a:gs>
                  <a:gs pos="100000">
                    <a:srgbClr val="5B111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7C1520"/>
                  </a:solidFill>
                  <a:latin typeface="AMX" pitchFamily="2" charset="77"/>
                </a:rPr>
                <a:t>!</a:t>
              </a:r>
            </a:p>
          </p:txBody>
        </p:sp>
      </p:grpSp>
      <p:pic>
        <p:nvPicPr>
          <p:cNvPr id="24" name="Imagem 23">
            <a:extLst>
              <a:ext uri="{FF2B5EF4-FFF2-40B4-BE49-F238E27FC236}">
                <a16:creationId xmlns:a16="http://schemas.microsoft.com/office/drawing/2014/main" id="{27F3F2D9-445D-D044-3F05-8EC8899182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9638" y="2536516"/>
            <a:ext cx="1361846" cy="107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85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F943892-A84C-A46B-2A25-EE14E8D89125}"/>
              </a:ext>
            </a:extLst>
          </p:cNvPr>
          <p:cNvGrpSpPr/>
          <p:nvPr/>
        </p:nvGrpSpPr>
        <p:grpSpPr>
          <a:xfrm>
            <a:off x="882974" y="1199602"/>
            <a:ext cx="10410962" cy="4694202"/>
            <a:chOff x="882974" y="1199602"/>
            <a:chExt cx="10410962" cy="469420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6702D731-405E-BFFC-5F35-F36FC8F80909}"/>
                </a:ext>
              </a:extLst>
            </p:cNvPr>
            <p:cNvSpPr/>
            <p:nvPr/>
          </p:nvSpPr>
          <p:spPr>
            <a:xfrm>
              <a:off x="1828800" y="1199602"/>
              <a:ext cx="8519312" cy="4440707"/>
            </a:xfrm>
            <a:prstGeom prst="roundRect">
              <a:avLst>
                <a:gd name="adj" fmla="val 765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29DDB0A1-3851-3143-1316-16C1FFDD30AB}"/>
                </a:ext>
              </a:extLst>
            </p:cNvPr>
            <p:cNvSpPr/>
            <p:nvPr/>
          </p:nvSpPr>
          <p:spPr>
            <a:xfrm>
              <a:off x="1828799" y="5496139"/>
              <a:ext cx="8519312" cy="144000"/>
            </a:xfrm>
            <a:prstGeom prst="roundRect">
              <a:avLst>
                <a:gd name="adj" fmla="val 765"/>
              </a:avLst>
            </a:prstGeom>
            <a:solidFill>
              <a:srgbClr val="BEBE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8C897CC7-BA4C-9F43-FADD-51F0D4EEFECB}"/>
                </a:ext>
              </a:extLst>
            </p:cNvPr>
            <p:cNvSpPr/>
            <p:nvPr/>
          </p:nvSpPr>
          <p:spPr>
            <a:xfrm>
              <a:off x="882974" y="5640993"/>
              <a:ext cx="10410962" cy="252811"/>
            </a:xfrm>
            <a:prstGeom prst="roundRect">
              <a:avLst>
                <a:gd name="adj" fmla="val 11509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Imagem 7">
            <a:extLst>
              <a:ext uri="{FF2B5EF4-FFF2-40B4-BE49-F238E27FC236}">
                <a16:creationId xmlns:a16="http://schemas.microsoft.com/office/drawing/2014/main" id="{0E08B8EB-8C28-4C65-3B5D-D2EBFB0847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38" b="17887"/>
          <a:stretch/>
        </p:blipFill>
        <p:spPr>
          <a:xfrm>
            <a:off x="2176690" y="1520013"/>
            <a:ext cx="7838618" cy="38859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449CADF-2322-FC72-AA79-8F18C8E65334}"/>
              </a:ext>
            </a:extLst>
          </p:cNvPr>
          <p:cNvSpPr/>
          <p:nvPr/>
        </p:nvSpPr>
        <p:spPr>
          <a:xfrm>
            <a:off x="4412603" y="615635"/>
            <a:ext cx="3351703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B5680D"/>
                </a:solidFill>
                <a:latin typeface="AMX" pitchFamily="2" charset="77"/>
              </a:rPr>
              <a:t>EXTRAÇÃO DE RELATÓRIOS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15C8C7-0865-01B4-DB89-6632DC8068D1}"/>
              </a:ext>
            </a:extLst>
          </p:cNvPr>
          <p:cNvGrpSpPr/>
          <p:nvPr/>
        </p:nvGrpSpPr>
        <p:grpSpPr>
          <a:xfrm>
            <a:off x="4397926" y="869006"/>
            <a:ext cx="3396150" cy="194430"/>
            <a:chOff x="4455421" y="850900"/>
            <a:chExt cx="3396150" cy="194430"/>
          </a:xfrm>
        </p:grpSpPr>
        <p:sp>
          <p:nvSpPr>
            <p:cNvPr id="3" name="L-shape 2">
              <a:extLst>
                <a:ext uri="{FF2B5EF4-FFF2-40B4-BE49-F238E27FC236}">
                  <a16:creationId xmlns:a16="http://schemas.microsoft.com/office/drawing/2014/main" id="{4EEDC9D0-18AA-7B0C-1429-E7255AD7CA6A}"/>
                </a:ext>
              </a:extLst>
            </p:cNvPr>
            <p:cNvSpPr/>
            <p:nvPr/>
          </p:nvSpPr>
          <p:spPr>
            <a:xfrm>
              <a:off x="4455421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" name="L-shape 4">
              <a:extLst>
                <a:ext uri="{FF2B5EF4-FFF2-40B4-BE49-F238E27FC236}">
                  <a16:creationId xmlns:a16="http://schemas.microsoft.com/office/drawing/2014/main" id="{1B0465D3-89FA-3A06-4370-019989E7BC87}"/>
                </a:ext>
              </a:extLst>
            </p:cNvPr>
            <p:cNvSpPr/>
            <p:nvPr/>
          </p:nvSpPr>
          <p:spPr>
            <a:xfrm flipH="1">
              <a:off x="7658473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5F3F5405-177B-D4B2-7A77-83E2E8753001}"/>
              </a:ext>
            </a:extLst>
          </p:cNvPr>
          <p:cNvSpPr/>
          <p:nvPr/>
        </p:nvSpPr>
        <p:spPr>
          <a:xfrm>
            <a:off x="8808440" y="1545179"/>
            <a:ext cx="1182849" cy="191344"/>
          </a:xfrm>
          <a:prstGeom prst="rect">
            <a:avLst/>
          </a:prstGeom>
          <a:solidFill>
            <a:srgbClr val="D026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6">
            <a:extLst>
              <a:ext uri="{FF2B5EF4-FFF2-40B4-BE49-F238E27FC236}">
                <a16:creationId xmlns:a16="http://schemas.microsoft.com/office/drawing/2014/main" id="{E7236A41-48B3-1DAD-A658-845B776E9D67}"/>
              </a:ext>
            </a:extLst>
          </p:cNvPr>
          <p:cNvGrpSpPr/>
          <p:nvPr/>
        </p:nvGrpSpPr>
        <p:grpSpPr>
          <a:xfrm flipH="1">
            <a:off x="9073268" y="3565499"/>
            <a:ext cx="2549685" cy="587530"/>
            <a:chOff x="598149" y="4774094"/>
            <a:chExt cx="2549685" cy="587530"/>
          </a:xfrm>
        </p:grpSpPr>
        <p:sp>
          <p:nvSpPr>
            <p:cNvPr id="16" name="Rectangle 9">
              <a:extLst>
                <a:ext uri="{FF2B5EF4-FFF2-40B4-BE49-F238E27FC236}">
                  <a16:creationId xmlns:a16="http://schemas.microsoft.com/office/drawing/2014/main" id="{1F767920-DEE7-CCB6-CAAA-EB4ABEA78426}"/>
                </a:ext>
              </a:extLst>
            </p:cNvPr>
            <p:cNvSpPr/>
            <p:nvPr/>
          </p:nvSpPr>
          <p:spPr>
            <a:xfrm>
              <a:off x="598149" y="4807866"/>
              <a:ext cx="2111911" cy="520616"/>
            </a:xfrm>
            <a:prstGeom prst="rect">
              <a:avLst/>
            </a:prstGeom>
            <a:solidFill>
              <a:srgbClr val="D17D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b="1" dirty="0">
                  <a:solidFill>
                    <a:schemeClr val="tx1"/>
                  </a:solidFill>
                  <a:latin typeface="AMX" pitchFamily="2" charset="77"/>
                </a:rPr>
                <a:t>3. </a:t>
              </a:r>
              <a:r>
                <a:rPr lang="pt-BR" sz="1400" dirty="0">
                  <a:solidFill>
                    <a:schemeClr val="bg1"/>
                  </a:solidFill>
                  <a:latin typeface="AMX" pitchFamily="2" charset="77"/>
                </a:rPr>
                <a:t>Clique em “Avançar”.</a:t>
              </a:r>
              <a:endParaRPr kumimoji="0" lang="pt-BR" sz="14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</a:endParaRPr>
            </a:p>
          </p:txBody>
        </p:sp>
        <p:sp>
          <p:nvSpPr>
            <p:cNvPr id="20" name="Right Bracket 11">
              <a:extLst>
                <a:ext uri="{FF2B5EF4-FFF2-40B4-BE49-F238E27FC236}">
                  <a16:creationId xmlns:a16="http://schemas.microsoft.com/office/drawing/2014/main" id="{E21120E8-05F6-89DF-CC04-C7CD713EACA8}"/>
                </a:ext>
              </a:extLst>
            </p:cNvPr>
            <p:cNvSpPr/>
            <p:nvPr/>
          </p:nvSpPr>
          <p:spPr>
            <a:xfrm>
              <a:off x="2710057" y="4774094"/>
              <a:ext cx="148716" cy="587530"/>
            </a:xfrm>
            <a:prstGeom prst="rightBracket">
              <a:avLst/>
            </a:prstGeom>
            <a:ln w="38100">
              <a:solidFill>
                <a:srgbClr val="B568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12">
              <a:extLst>
                <a:ext uri="{FF2B5EF4-FFF2-40B4-BE49-F238E27FC236}">
                  <a16:creationId xmlns:a16="http://schemas.microsoft.com/office/drawing/2014/main" id="{9033CDCB-DE87-B2C4-F839-6157E23C148A}"/>
                </a:ext>
              </a:extLst>
            </p:cNvPr>
            <p:cNvCxnSpPr>
              <a:cxnSpLocks/>
            </p:cNvCxnSpPr>
            <p:nvPr/>
          </p:nvCxnSpPr>
          <p:spPr>
            <a:xfrm>
              <a:off x="2845859" y="5032846"/>
              <a:ext cx="301975" cy="0"/>
            </a:xfrm>
            <a:prstGeom prst="line">
              <a:avLst/>
            </a:prstGeom>
            <a:ln w="38100">
              <a:solidFill>
                <a:srgbClr val="B568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CD6E6C7E-0E74-17A5-70E8-AD2A84A443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2" t="10985" r="90465" b="85329"/>
          <a:stretch/>
        </p:blipFill>
        <p:spPr>
          <a:xfrm>
            <a:off x="2513528" y="1574444"/>
            <a:ext cx="561303" cy="18038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765E504-5395-3D1F-9C2A-914111AE0D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5861" y="2536515"/>
            <a:ext cx="1878316" cy="116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6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F943892-A84C-A46B-2A25-EE14E8D89125}"/>
              </a:ext>
            </a:extLst>
          </p:cNvPr>
          <p:cNvGrpSpPr/>
          <p:nvPr/>
        </p:nvGrpSpPr>
        <p:grpSpPr>
          <a:xfrm>
            <a:off x="882974" y="1199602"/>
            <a:ext cx="10410962" cy="4694202"/>
            <a:chOff x="882974" y="1199602"/>
            <a:chExt cx="10410962" cy="469420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6702D731-405E-BFFC-5F35-F36FC8F80909}"/>
                </a:ext>
              </a:extLst>
            </p:cNvPr>
            <p:cNvSpPr/>
            <p:nvPr/>
          </p:nvSpPr>
          <p:spPr>
            <a:xfrm>
              <a:off x="1828800" y="1199602"/>
              <a:ext cx="8519312" cy="4440707"/>
            </a:xfrm>
            <a:prstGeom prst="roundRect">
              <a:avLst>
                <a:gd name="adj" fmla="val 765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29DDB0A1-3851-3143-1316-16C1FFDD30AB}"/>
                </a:ext>
              </a:extLst>
            </p:cNvPr>
            <p:cNvSpPr/>
            <p:nvPr/>
          </p:nvSpPr>
          <p:spPr>
            <a:xfrm>
              <a:off x="1828799" y="5496139"/>
              <a:ext cx="8519312" cy="144000"/>
            </a:xfrm>
            <a:prstGeom prst="roundRect">
              <a:avLst>
                <a:gd name="adj" fmla="val 765"/>
              </a:avLst>
            </a:prstGeom>
            <a:solidFill>
              <a:srgbClr val="BEBE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8C897CC7-BA4C-9F43-FADD-51F0D4EEFECB}"/>
                </a:ext>
              </a:extLst>
            </p:cNvPr>
            <p:cNvSpPr/>
            <p:nvPr/>
          </p:nvSpPr>
          <p:spPr>
            <a:xfrm>
              <a:off x="882974" y="5640993"/>
              <a:ext cx="10410962" cy="252811"/>
            </a:xfrm>
            <a:prstGeom prst="roundRect">
              <a:avLst>
                <a:gd name="adj" fmla="val 11509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2AA44FC5-7ED3-2A32-45BA-9E9B619A1EFF}"/>
              </a:ext>
            </a:extLst>
          </p:cNvPr>
          <p:cNvGrpSpPr/>
          <p:nvPr/>
        </p:nvGrpSpPr>
        <p:grpSpPr>
          <a:xfrm>
            <a:off x="2176690" y="1520013"/>
            <a:ext cx="7838618" cy="3885905"/>
            <a:chOff x="2176690" y="1520013"/>
            <a:chExt cx="7838618" cy="3885905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0E08B8EB-8C28-4C65-3B5D-D2EBFB0847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0338" b="17887"/>
            <a:stretch/>
          </p:blipFill>
          <p:spPr>
            <a:xfrm>
              <a:off x="2176690" y="1520013"/>
              <a:ext cx="7838618" cy="3885905"/>
            </a:xfrm>
            <a:prstGeom prst="rect">
              <a:avLst/>
            </a:prstGeom>
          </p:spPr>
        </p:pic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49D24F3F-8993-878F-748F-5E1EEC7FEE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5536" r="10789" b="11654"/>
            <a:stretch/>
          </p:blipFill>
          <p:spPr>
            <a:xfrm>
              <a:off x="2176690" y="1812591"/>
              <a:ext cx="7822774" cy="3593327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449CADF-2322-FC72-AA79-8F18C8E65334}"/>
              </a:ext>
            </a:extLst>
          </p:cNvPr>
          <p:cNvSpPr/>
          <p:nvPr/>
        </p:nvSpPr>
        <p:spPr>
          <a:xfrm>
            <a:off x="4412603" y="615635"/>
            <a:ext cx="3351703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B5680D"/>
                </a:solidFill>
                <a:latin typeface="AMX" pitchFamily="2" charset="77"/>
              </a:rPr>
              <a:t>EXTRAÇÃO DE RELATÓRIOS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15C8C7-0865-01B4-DB89-6632DC8068D1}"/>
              </a:ext>
            </a:extLst>
          </p:cNvPr>
          <p:cNvGrpSpPr/>
          <p:nvPr/>
        </p:nvGrpSpPr>
        <p:grpSpPr>
          <a:xfrm>
            <a:off x="4397926" y="869006"/>
            <a:ext cx="3396150" cy="194430"/>
            <a:chOff x="4455421" y="850900"/>
            <a:chExt cx="3396150" cy="194430"/>
          </a:xfrm>
        </p:grpSpPr>
        <p:sp>
          <p:nvSpPr>
            <p:cNvPr id="3" name="L-shape 2">
              <a:extLst>
                <a:ext uri="{FF2B5EF4-FFF2-40B4-BE49-F238E27FC236}">
                  <a16:creationId xmlns:a16="http://schemas.microsoft.com/office/drawing/2014/main" id="{4EEDC9D0-18AA-7B0C-1429-E7255AD7CA6A}"/>
                </a:ext>
              </a:extLst>
            </p:cNvPr>
            <p:cNvSpPr/>
            <p:nvPr/>
          </p:nvSpPr>
          <p:spPr>
            <a:xfrm>
              <a:off x="4455421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" name="L-shape 4">
              <a:extLst>
                <a:ext uri="{FF2B5EF4-FFF2-40B4-BE49-F238E27FC236}">
                  <a16:creationId xmlns:a16="http://schemas.microsoft.com/office/drawing/2014/main" id="{1B0465D3-89FA-3A06-4370-019989E7BC87}"/>
                </a:ext>
              </a:extLst>
            </p:cNvPr>
            <p:cNvSpPr/>
            <p:nvPr/>
          </p:nvSpPr>
          <p:spPr>
            <a:xfrm flipH="1">
              <a:off x="7658473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5F3F5405-177B-D4B2-7A77-83E2E8753001}"/>
              </a:ext>
            </a:extLst>
          </p:cNvPr>
          <p:cNvSpPr/>
          <p:nvPr/>
        </p:nvSpPr>
        <p:spPr>
          <a:xfrm>
            <a:off x="8808440" y="1545179"/>
            <a:ext cx="1182849" cy="191344"/>
          </a:xfrm>
          <a:prstGeom prst="rect">
            <a:avLst/>
          </a:prstGeom>
          <a:solidFill>
            <a:srgbClr val="D026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6">
            <a:extLst>
              <a:ext uri="{FF2B5EF4-FFF2-40B4-BE49-F238E27FC236}">
                <a16:creationId xmlns:a16="http://schemas.microsoft.com/office/drawing/2014/main" id="{E7236A41-48B3-1DAD-A658-845B776E9D67}"/>
              </a:ext>
            </a:extLst>
          </p:cNvPr>
          <p:cNvGrpSpPr/>
          <p:nvPr/>
        </p:nvGrpSpPr>
        <p:grpSpPr>
          <a:xfrm flipH="1">
            <a:off x="9399864" y="2654491"/>
            <a:ext cx="2474835" cy="587530"/>
            <a:chOff x="1040484" y="4774094"/>
            <a:chExt cx="2474835" cy="587530"/>
          </a:xfrm>
        </p:grpSpPr>
        <p:sp>
          <p:nvSpPr>
            <p:cNvPr id="16" name="Rectangle 9">
              <a:extLst>
                <a:ext uri="{FF2B5EF4-FFF2-40B4-BE49-F238E27FC236}">
                  <a16:creationId xmlns:a16="http://schemas.microsoft.com/office/drawing/2014/main" id="{1F767920-DEE7-CCB6-CAAA-EB4ABEA78426}"/>
                </a:ext>
              </a:extLst>
            </p:cNvPr>
            <p:cNvSpPr/>
            <p:nvPr/>
          </p:nvSpPr>
          <p:spPr>
            <a:xfrm>
              <a:off x="1040484" y="4807866"/>
              <a:ext cx="1669576" cy="520616"/>
            </a:xfrm>
            <a:prstGeom prst="rect">
              <a:avLst/>
            </a:prstGeom>
            <a:solidFill>
              <a:srgbClr val="D17D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b="1" dirty="0">
                  <a:solidFill>
                    <a:schemeClr val="tx1"/>
                  </a:solidFill>
                  <a:latin typeface="AMX" pitchFamily="2" charset="77"/>
                </a:rPr>
                <a:t>4. </a:t>
              </a:r>
              <a:r>
                <a:rPr lang="pt-BR" sz="1400" dirty="0">
                  <a:solidFill>
                    <a:schemeClr val="bg1"/>
                  </a:solidFill>
                  <a:latin typeface="AMX" pitchFamily="2" charset="77"/>
                </a:rPr>
                <a:t>Aplique os filtros desejados.</a:t>
              </a:r>
              <a:endParaRPr kumimoji="0" lang="pt-BR" sz="14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</a:endParaRPr>
            </a:p>
          </p:txBody>
        </p:sp>
        <p:sp>
          <p:nvSpPr>
            <p:cNvPr id="20" name="Right Bracket 11">
              <a:extLst>
                <a:ext uri="{FF2B5EF4-FFF2-40B4-BE49-F238E27FC236}">
                  <a16:creationId xmlns:a16="http://schemas.microsoft.com/office/drawing/2014/main" id="{E21120E8-05F6-89DF-CC04-C7CD713EACA8}"/>
                </a:ext>
              </a:extLst>
            </p:cNvPr>
            <p:cNvSpPr/>
            <p:nvPr/>
          </p:nvSpPr>
          <p:spPr>
            <a:xfrm>
              <a:off x="2710057" y="4774094"/>
              <a:ext cx="148716" cy="587530"/>
            </a:xfrm>
            <a:prstGeom prst="rightBracket">
              <a:avLst/>
            </a:prstGeom>
            <a:ln w="38100">
              <a:solidFill>
                <a:srgbClr val="B568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12">
              <a:extLst>
                <a:ext uri="{FF2B5EF4-FFF2-40B4-BE49-F238E27FC236}">
                  <a16:creationId xmlns:a16="http://schemas.microsoft.com/office/drawing/2014/main" id="{9033CDCB-DE87-B2C4-F839-6157E23C148A}"/>
                </a:ext>
              </a:extLst>
            </p:cNvPr>
            <p:cNvCxnSpPr>
              <a:cxnSpLocks/>
            </p:cNvCxnSpPr>
            <p:nvPr/>
          </p:nvCxnSpPr>
          <p:spPr>
            <a:xfrm>
              <a:off x="2845859" y="5032846"/>
              <a:ext cx="669460" cy="0"/>
            </a:xfrm>
            <a:prstGeom prst="line">
              <a:avLst/>
            </a:prstGeom>
            <a:ln w="38100">
              <a:solidFill>
                <a:srgbClr val="B568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Imagem 9">
            <a:extLst>
              <a:ext uri="{FF2B5EF4-FFF2-40B4-BE49-F238E27FC236}">
                <a16:creationId xmlns:a16="http://schemas.microsoft.com/office/drawing/2014/main" id="{823525CD-1F36-157E-BCE8-37AB771903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82" t="10985" r="90465" b="85329"/>
          <a:stretch/>
        </p:blipFill>
        <p:spPr>
          <a:xfrm>
            <a:off x="2513528" y="1574444"/>
            <a:ext cx="561303" cy="18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6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F943892-A84C-A46B-2A25-EE14E8D89125}"/>
              </a:ext>
            </a:extLst>
          </p:cNvPr>
          <p:cNvGrpSpPr/>
          <p:nvPr/>
        </p:nvGrpSpPr>
        <p:grpSpPr>
          <a:xfrm>
            <a:off x="882974" y="1199602"/>
            <a:ext cx="10410962" cy="4694202"/>
            <a:chOff x="882974" y="1199602"/>
            <a:chExt cx="10410962" cy="469420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6702D731-405E-BFFC-5F35-F36FC8F80909}"/>
                </a:ext>
              </a:extLst>
            </p:cNvPr>
            <p:cNvSpPr/>
            <p:nvPr/>
          </p:nvSpPr>
          <p:spPr>
            <a:xfrm>
              <a:off x="1828800" y="1199602"/>
              <a:ext cx="8519312" cy="4440707"/>
            </a:xfrm>
            <a:prstGeom prst="roundRect">
              <a:avLst>
                <a:gd name="adj" fmla="val 765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29DDB0A1-3851-3143-1316-16C1FFDD30AB}"/>
                </a:ext>
              </a:extLst>
            </p:cNvPr>
            <p:cNvSpPr/>
            <p:nvPr/>
          </p:nvSpPr>
          <p:spPr>
            <a:xfrm>
              <a:off x="1828799" y="5496139"/>
              <a:ext cx="8519312" cy="144000"/>
            </a:xfrm>
            <a:prstGeom prst="roundRect">
              <a:avLst>
                <a:gd name="adj" fmla="val 765"/>
              </a:avLst>
            </a:prstGeom>
            <a:solidFill>
              <a:srgbClr val="BEBE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8C897CC7-BA4C-9F43-FADD-51F0D4EEFECB}"/>
                </a:ext>
              </a:extLst>
            </p:cNvPr>
            <p:cNvSpPr/>
            <p:nvPr/>
          </p:nvSpPr>
          <p:spPr>
            <a:xfrm>
              <a:off x="882974" y="5640993"/>
              <a:ext cx="10410962" cy="252811"/>
            </a:xfrm>
            <a:prstGeom prst="roundRect">
              <a:avLst>
                <a:gd name="adj" fmla="val 11509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4A04685A-FDF4-A419-CCC7-84B5ECB72D4E}"/>
              </a:ext>
            </a:extLst>
          </p:cNvPr>
          <p:cNvGrpSpPr/>
          <p:nvPr/>
        </p:nvGrpSpPr>
        <p:grpSpPr>
          <a:xfrm>
            <a:off x="2171913" y="1520013"/>
            <a:ext cx="7843395" cy="3975272"/>
            <a:chOff x="2171913" y="1520013"/>
            <a:chExt cx="7843395" cy="3975272"/>
          </a:xfrm>
        </p:grpSpPr>
        <p:grpSp>
          <p:nvGrpSpPr>
            <p:cNvPr id="7" name="Agrupar 6">
              <a:extLst>
                <a:ext uri="{FF2B5EF4-FFF2-40B4-BE49-F238E27FC236}">
                  <a16:creationId xmlns:a16="http://schemas.microsoft.com/office/drawing/2014/main" id="{2AA44FC5-7ED3-2A32-45BA-9E9B619A1EFF}"/>
                </a:ext>
              </a:extLst>
            </p:cNvPr>
            <p:cNvGrpSpPr/>
            <p:nvPr/>
          </p:nvGrpSpPr>
          <p:grpSpPr>
            <a:xfrm>
              <a:off x="2176690" y="1520013"/>
              <a:ext cx="7838618" cy="3975272"/>
              <a:chOff x="2176690" y="1520013"/>
              <a:chExt cx="7838618" cy="3975272"/>
            </a:xfrm>
          </p:grpSpPr>
          <p:pic>
            <p:nvPicPr>
              <p:cNvPr id="8" name="Imagem 7">
                <a:extLst>
                  <a:ext uri="{FF2B5EF4-FFF2-40B4-BE49-F238E27FC236}">
                    <a16:creationId xmlns:a16="http://schemas.microsoft.com/office/drawing/2014/main" id="{0E08B8EB-8C28-4C65-3B5D-D2EBFB0847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0338" b="17887"/>
              <a:stretch/>
            </p:blipFill>
            <p:spPr>
              <a:xfrm>
                <a:off x="2176690" y="1520013"/>
                <a:ext cx="7838618" cy="3885905"/>
              </a:xfrm>
              <a:prstGeom prst="rect">
                <a:avLst/>
              </a:prstGeom>
            </p:spPr>
          </p:pic>
          <p:pic>
            <p:nvPicPr>
              <p:cNvPr id="4" name="Imagem 3">
                <a:extLst>
                  <a:ext uri="{FF2B5EF4-FFF2-40B4-BE49-F238E27FC236}">
                    <a16:creationId xmlns:a16="http://schemas.microsoft.com/office/drawing/2014/main" id="{49D24F3F-8993-878F-748F-5E1EEC7FEE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5536" r="10789" b="9843"/>
              <a:stretch/>
            </p:blipFill>
            <p:spPr>
              <a:xfrm>
                <a:off x="2176690" y="1812591"/>
                <a:ext cx="7822774" cy="3682694"/>
              </a:xfrm>
              <a:prstGeom prst="rect">
                <a:avLst/>
              </a:prstGeom>
            </p:spPr>
          </p:pic>
        </p:grpSp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5886325D-BC85-E0CF-B3D9-64C672D37B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193" b="2680"/>
            <a:stretch/>
          </p:blipFill>
          <p:spPr>
            <a:xfrm>
              <a:off x="2171913" y="1812591"/>
              <a:ext cx="7659225" cy="3593327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449CADF-2322-FC72-AA79-8F18C8E65334}"/>
              </a:ext>
            </a:extLst>
          </p:cNvPr>
          <p:cNvSpPr/>
          <p:nvPr/>
        </p:nvSpPr>
        <p:spPr>
          <a:xfrm>
            <a:off x="4412603" y="615635"/>
            <a:ext cx="3351703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B5680D"/>
                </a:solidFill>
                <a:latin typeface="AMX" pitchFamily="2" charset="77"/>
              </a:rPr>
              <a:t>EXTRAÇÃO DE RELATÓRIOS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15C8C7-0865-01B4-DB89-6632DC8068D1}"/>
              </a:ext>
            </a:extLst>
          </p:cNvPr>
          <p:cNvGrpSpPr/>
          <p:nvPr/>
        </p:nvGrpSpPr>
        <p:grpSpPr>
          <a:xfrm>
            <a:off x="4397926" y="869006"/>
            <a:ext cx="3396150" cy="194430"/>
            <a:chOff x="4455421" y="850900"/>
            <a:chExt cx="3396150" cy="194430"/>
          </a:xfrm>
        </p:grpSpPr>
        <p:sp>
          <p:nvSpPr>
            <p:cNvPr id="3" name="L-shape 2">
              <a:extLst>
                <a:ext uri="{FF2B5EF4-FFF2-40B4-BE49-F238E27FC236}">
                  <a16:creationId xmlns:a16="http://schemas.microsoft.com/office/drawing/2014/main" id="{4EEDC9D0-18AA-7B0C-1429-E7255AD7CA6A}"/>
                </a:ext>
              </a:extLst>
            </p:cNvPr>
            <p:cNvSpPr/>
            <p:nvPr/>
          </p:nvSpPr>
          <p:spPr>
            <a:xfrm>
              <a:off x="4455421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" name="L-shape 4">
              <a:extLst>
                <a:ext uri="{FF2B5EF4-FFF2-40B4-BE49-F238E27FC236}">
                  <a16:creationId xmlns:a16="http://schemas.microsoft.com/office/drawing/2014/main" id="{1B0465D3-89FA-3A06-4370-019989E7BC87}"/>
                </a:ext>
              </a:extLst>
            </p:cNvPr>
            <p:cNvSpPr/>
            <p:nvPr/>
          </p:nvSpPr>
          <p:spPr>
            <a:xfrm flipH="1">
              <a:off x="7658473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5F3F5405-177B-D4B2-7A77-83E2E8753001}"/>
              </a:ext>
            </a:extLst>
          </p:cNvPr>
          <p:cNvSpPr/>
          <p:nvPr/>
        </p:nvSpPr>
        <p:spPr>
          <a:xfrm>
            <a:off x="8808440" y="1545179"/>
            <a:ext cx="1182849" cy="191344"/>
          </a:xfrm>
          <a:prstGeom prst="rect">
            <a:avLst/>
          </a:prstGeom>
          <a:solidFill>
            <a:srgbClr val="D026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6">
            <a:extLst>
              <a:ext uri="{FF2B5EF4-FFF2-40B4-BE49-F238E27FC236}">
                <a16:creationId xmlns:a16="http://schemas.microsoft.com/office/drawing/2014/main" id="{E7236A41-48B3-1DAD-A658-845B776E9D67}"/>
              </a:ext>
            </a:extLst>
          </p:cNvPr>
          <p:cNvGrpSpPr/>
          <p:nvPr/>
        </p:nvGrpSpPr>
        <p:grpSpPr>
          <a:xfrm>
            <a:off x="6642811" y="3804420"/>
            <a:ext cx="2584318" cy="587530"/>
            <a:chOff x="487656" y="4774094"/>
            <a:chExt cx="2584318" cy="587530"/>
          </a:xfrm>
        </p:grpSpPr>
        <p:sp>
          <p:nvSpPr>
            <p:cNvPr id="16" name="Rectangle 9">
              <a:extLst>
                <a:ext uri="{FF2B5EF4-FFF2-40B4-BE49-F238E27FC236}">
                  <a16:creationId xmlns:a16="http://schemas.microsoft.com/office/drawing/2014/main" id="{1F767920-DEE7-CCB6-CAAA-EB4ABEA78426}"/>
                </a:ext>
              </a:extLst>
            </p:cNvPr>
            <p:cNvSpPr/>
            <p:nvPr/>
          </p:nvSpPr>
          <p:spPr>
            <a:xfrm>
              <a:off x="487656" y="4807866"/>
              <a:ext cx="2222404" cy="520616"/>
            </a:xfrm>
            <a:prstGeom prst="rect">
              <a:avLst/>
            </a:prstGeom>
            <a:solidFill>
              <a:srgbClr val="D17D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b="1" dirty="0">
                  <a:solidFill>
                    <a:schemeClr val="tx1"/>
                  </a:solidFill>
                  <a:latin typeface="AMX" pitchFamily="2" charset="77"/>
                </a:rPr>
                <a:t>5. </a:t>
              </a:r>
              <a:r>
                <a:rPr lang="pt-BR" sz="1400" dirty="0">
                  <a:solidFill>
                    <a:schemeClr val="bg1"/>
                  </a:solidFill>
                  <a:latin typeface="AMX" pitchFamily="2" charset="77"/>
                </a:rPr>
                <a:t>Clique em “Finalizar”.</a:t>
              </a:r>
              <a:endParaRPr kumimoji="0" lang="pt-BR" sz="14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</a:endParaRPr>
            </a:p>
          </p:txBody>
        </p:sp>
        <p:sp>
          <p:nvSpPr>
            <p:cNvPr id="20" name="Right Bracket 11">
              <a:extLst>
                <a:ext uri="{FF2B5EF4-FFF2-40B4-BE49-F238E27FC236}">
                  <a16:creationId xmlns:a16="http://schemas.microsoft.com/office/drawing/2014/main" id="{E21120E8-05F6-89DF-CC04-C7CD713EACA8}"/>
                </a:ext>
              </a:extLst>
            </p:cNvPr>
            <p:cNvSpPr/>
            <p:nvPr/>
          </p:nvSpPr>
          <p:spPr>
            <a:xfrm>
              <a:off x="2710057" y="4774094"/>
              <a:ext cx="148716" cy="587530"/>
            </a:xfrm>
            <a:prstGeom prst="rightBracket">
              <a:avLst/>
            </a:prstGeom>
            <a:ln w="38100">
              <a:solidFill>
                <a:srgbClr val="B568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12">
              <a:extLst>
                <a:ext uri="{FF2B5EF4-FFF2-40B4-BE49-F238E27FC236}">
                  <a16:creationId xmlns:a16="http://schemas.microsoft.com/office/drawing/2014/main" id="{9033CDCB-DE87-B2C4-F839-6157E23C148A}"/>
                </a:ext>
              </a:extLst>
            </p:cNvPr>
            <p:cNvCxnSpPr>
              <a:cxnSpLocks/>
            </p:cNvCxnSpPr>
            <p:nvPr/>
          </p:nvCxnSpPr>
          <p:spPr>
            <a:xfrm>
              <a:off x="2845859" y="5032846"/>
              <a:ext cx="226115" cy="0"/>
            </a:xfrm>
            <a:prstGeom prst="line">
              <a:avLst/>
            </a:prstGeom>
            <a:ln w="38100">
              <a:solidFill>
                <a:srgbClr val="B568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Imagem 11">
            <a:extLst>
              <a:ext uri="{FF2B5EF4-FFF2-40B4-BE49-F238E27FC236}">
                <a16:creationId xmlns:a16="http://schemas.microsoft.com/office/drawing/2014/main" id="{165057A6-BAC0-26C3-BBF1-9480B68164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82" t="10985" r="90465" b="85329"/>
          <a:stretch/>
        </p:blipFill>
        <p:spPr>
          <a:xfrm>
            <a:off x="2513528" y="1574444"/>
            <a:ext cx="561303" cy="18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6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F943892-A84C-A46B-2A25-EE14E8D89125}"/>
              </a:ext>
            </a:extLst>
          </p:cNvPr>
          <p:cNvGrpSpPr/>
          <p:nvPr/>
        </p:nvGrpSpPr>
        <p:grpSpPr>
          <a:xfrm>
            <a:off x="882974" y="1199602"/>
            <a:ext cx="10410962" cy="4694202"/>
            <a:chOff x="882974" y="1199602"/>
            <a:chExt cx="10410962" cy="469420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6702D731-405E-BFFC-5F35-F36FC8F80909}"/>
                </a:ext>
              </a:extLst>
            </p:cNvPr>
            <p:cNvSpPr/>
            <p:nvPr/>
          </p:nvSpPr>
          <p:spPr>
            <a:xfrm>
              <a:off x="1828800" y="1199602"/>
              <a:ext cx="8519312" cy="4440707"/>
            </a:xfrm>
            <a:prstGeom prst="roundRect">
              <a:avLst>
                <a:gd name="adj" fmla="val 765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29DDB0A1-3851-3143-1316-16C1FFDD30AB}"/>
                </a:ext>
              </a:extLst>
            </p:cNvPr>
            <p:cNvSpPr/>
            <p:nvPr/>
          </p:nvSpPr>
          <p:spPr>
            <a:xfrm>
              <a:off x="1828799" y="5496139"/>
              <a:ext cx="8519312" cy="144000"/>
            </a:xfrm>
            <a:prstGeom prst="roundRect">
              <a:avLst>
                <a:gd name="adj" fmla="val 765"/>
              </a:avLst>
            </a:prstGeom>
            <a:solidFill>
              <a:srgbClr val="BEBE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8C897CC7-BA4C-9F43-FADD-51F0D4EEFECB}"/>
                </a:ext>
              </a:extLst>
            </p:cNvPr>
            <p:cNvSpPr/>
            <p:nvPr/>
          </p:nvSpPr>
          <p:spPr>
            <a:xfrm>
              <a:off x="882974" y="5640993"/>
              <a:ext cx="10410962" cy="252811"/>
            </a:xfrm>
            <a:prstGeom prst="roundRect">
              <a:avLst>
                <a:gd name="adj" fmla="val 11509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47C833AF-A15F-4B02-E1F7-31C60CEB5D90}"/>
              </a:ext>
            </a:extLst>
          </p:cNvPr>
          <p:cNvGrpSpPr/>
          <p:nvPr/>
        </p:nvGrpSpPr>
        <p:grpSpPr>
          <a:xfrm>
            <a:off x="2176690" y="1520013"/>
            <a:ext cx="7838618" cy="3860338"/>
            <a:chOff x="2176690" y="1520013"/>
            <a:chExt cx="7838618" cy="3860338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0E08B8EB-8C28-4C65-3B5D-D2EBFB0847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0338" b="18454"/>
            <a:stretch/>
          </p:blipFill>
          <p:spPr>
            <a:xfrm>
              <a:off x="2176690" y="1520013"/>
              <a:ext cx="7838618" cy="3855204"/>
            </a:xfrm>
            <a:prstGeom prst="rect">
              <a:avLst/>
            </a:prstGeom>
          </p:spPr>
        </p:pic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8526D728-0751-EB95-FBB5-2B4B00AD1E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5222" b="-1"/>
            <a:stretch/>
          </p:blipFill>
          <p:spPr>
            <a:xfrm>
              <a:off x="2176690" y="1761688"/>
              <a:ext cx="7838618" cy="3618663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449CADF-2322-FC72-AA79-8F18C8E65334}"/>
              </a:ext>
            </a:extLst>
          </p:cNvPr>
          <p:cNvSpPr/>
          <p:nvPr/>
        </p:nvSpPr>
        <p:spPr>
          <a:xfrm>
            <a:off x="4412603" y="615635"/>
            <a:ext cx="3351703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B5680D"/>
                </a:solidFill>
                <a:latin typeface="AMX" pitchFamily="2" charset="77"/>
              </a:rPr>
              <a:t>EXTRAÇÃO DE RELATÓRIOS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15C8C7-0865-01B4-DB89-6632DC8068D1}"/>
              </a:ext>
            </a:extLst>
          </p:cNvPr>
          <p:cNvGrpSpPr/>
          <p:nvPr/>
        </p:nvGrpSpPr>
        <p:grpSpPr>
          <a:xfrm>
            <a:off x="4397926" y="869006"/>
            <a:ext cx="3396150" cy="194430"/>
            <a:chOff x="4455421" y="850900"/>
            <a:chExt cx="3396150" cy="194430"/>
          </a:xfrm>
        </p:grpSpPr>
        <p:sp>
          <p:nvSpPr>
            <p:cNvPr id="3" name="L-shape 2">
              <a:extLst>
                <a:ext uri="{FF2B5EF4-FFF2-40B4-BE49-F238E27FC236}">
                  <a16:creationId xmlns:a16="http://schemas.microsoft.com/office/drawing/2014/main" id="{4EEDC9D0-18AA-7B0C-1429-E7255AD7CA6A}"/>
                </a:ext>
              </a:extLst>
            </p:cNvPr>
            <p:cNvSpPr/>
            <p:nvPr/>
          </p:nvSpPr>
          <p:spPr>
            <a:xfrm>
              <a:off x="4455421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" name="L-shape 4">
              <a:extLst>
                <a:ext uri="{FF2B5EF4-FFF2-40B4-BE49-F238E27FC236}">
                  <a16:creationId xmlns:a16="http://schemas.microsoft.com/office/drawing/2014/main" id="{1B0465D3-89FA-3A06-4370-019989E7BC87}"/>
                </a:ext>
              </a:extLst>
            </p:cNvPr>
            <p:cNvSpPr/>
            <p:nvPr/>
          </p:nvSpPr>
          <p:spPr>
            <a:xfrm flipH="1">
              <a:off x="7658473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5F3F5405-177B-D4B2-7A77-83E2E8753001}"/>
              </a:ext>
            </a:extLst>
          </p:cNvPr>
          <p:cNvSpPr/>
          <p:nvPr/>
        </p:nvSpPr>
        <p:spPr>
          <a:xfrm>
            <a:off x="8808440" y="1545179"/>
            <a:ext cx="1182849" cy="191344"/>
          </a:xfrm>
          <a:prstGeom prst="rect">
            <a:avLst/>
          </a:prstGeom>
          <a:solidFill>
            <a:srgbClr val="D026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6">
            <a:extLst>
              <a:ext uri="{FF2B5EF4-FFF2-40B4-BE49-F238E27FC236}">
                <a16:creationId xmlns:a16="http://schemas.microsoft.com/office/drawing/2014/main" id="{E7236A41-48B3-1DAD-A658-845B776E9D67}"/>
              </a:ext>
            </a:extLst>
          </p:cNvPr>
          <p:cNvGrpSpPr/>
          <p:nvPr/>
        </p:nvGrpSpPr>
        <p:grpSpPr>
          <a:xfrm flipH="1">
            <a:off x="4625804" y="4233422"/>
            <a:ext cx="3168271" cy="587530"/>
            <a:chOff x="-309498" y="4774094"/>
            <a:chExt cx="3168271" cy="587530"/>
          </a:xfrm>
        </p:grpSpPr>
        <p:sp>
          <p:nvSpPr>
            <p:cNvPr id="16" name="Rectangle 9">
              <a:extLst>
                <a:ext uri="{FF2B5EF4-FFF2-40B4-BE49-F238E27FC236}">
                  <a16:creationId xmlns:a16="http://schemas.microsoft.com/office/drawing/2014/main" id="{1F767920-DEE7-CCB6-CAAA-EB4ABEA78426}"/>
                </a:ext>
              </a:extLst>
            </p:cNvPr>
            <p:cNvSpPr/>
            <p:nvPr/>
          </p:nvSpPr>
          <p:spPr>
            <a:xfrm>
              <a:off x="-309498" y="4807866"/>
              <a:ext cx="3019559" cy="520616"/>
            </a:xfrm>
            <a:prstGeom prst="rect">
              <a:avLst/>
            </a:prstGeom>
            <a:solidFill>
              <a:srgbClr val="D17D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b="1" dirty="0">
                  <a:solidFill>
                    <a:schemeClr val="tx1"/>
                  </a:solidFill>
                  <a:latin typeface="AMX" pitchFamily="2" charset="77"/>
                </a:rPr>
                <a:t>6. </a:t>
              </a:r>
              <a:r>
                <a:rPr lang="pt-BR" sz="1400" dirty="0">
                  <a:solidFill>
                    <a:schemeClr val="bg1"/>
                  </a:solidFill>
                  <a:latin typeface="AMX" pitchFamily="2" charset="77"/>
                </a:rPr>
                <a:t>O Relatório será disponibilizado.</a:t>
              </a:r>
              <a:endParaRPr kumimoji="0" lang="pt-BR" sz="14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</a:endParaRPr>
            </a:p>
          </p:txBody>
        </p:sp>
        <p:sp>
          <p:nvSpPr>
            <p:cNvPr id="20" name="Right Bracket 11">
              <a:extLst>
                <a:ext uri="{FF2B5EF4-FFF2-40B4-BE49-F238E27FC236}">
                  <a16:creationId xmlns:a16="http://schemas.microsoft.com/office/drawing/2014/main" id="{E21120E8-05F6-89DF-CC04-C7CD713EACA8}"/>
                </a:ext>
              </a:extLst>
            </p:cNvPr>
            <p:cNvSpPr/>
            <p:nvPr/>
          </p:nvSpPr>
          <p:spPr>
            <a:xfrm>
              <a:off x="2710057" y="4774094"/>
              <a:ext cx="148716" cy="587530"/>
            </a:xfrm>
            <a:prstGeom prst="rightBracket">
              <a:avLst/>
            </a:prstGeom>
            <a:ln w="38100">
              <a:solidFill>
                <a:srgbClr val="B568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8" name="Conector Angulado 27">
            <a:extLst>
              <a:ext uri="{FF2B5EF4-FFF2-40B4-BE49-F238E27FC236}">
                <a16:creationId xmlns:a16="http://schemas.microsoft.com/office/drawing/2014/main" id="{F7CDA411-DBA4-039A-2104-1BF5BD25E3D7}"/>
              </a:ext>
            </a:extLst>
          </p:cNvPr>
          <p:cNvCxnSpPr>
            <a:cxnSpLocks/>
          </p:cNvCxnSpPr>
          <p:nvPr/>
        </p:nvCxnSpPr>
        <p:spPr>
          <a:xfrm rot="10800000" flipV="1">
            <a:off x="3828692" y="4527187"/>
            <a:ext cx="797112" cy="581582"/>
          </a:xfrm>
          <a:prstGeom prst="bentConnector3">
            <a:avLst/>
          </a:prstGeom>
          <a:ln w="38100">
            <a:solidFill>
              <a:srgbClr val="B568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>
            <a:extLst>
              <a:ext uri="{FF2B5EF4-FFF2-40B4-BE49-F238E27FC236}">
                <a16:creationId xmlns:a16="http://schemas.microsoft.com/office/drawing/2014/main" id="{60537FF5-02C0-5360-9B56-5C323BED7E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82" t="10985" r="90465" b="85329"/>
          <a:stretch/>
        </p:blipFill>
        <p:spPr>
          <a:xfrm>
            <a:off x="2513528" y="1574444"/>
            <a:ext cx="561303" cy="18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60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E052DB0-4FE9-26CC-3B87-C74FEA59EFA1}"/>
              </a:ext>
            </a:extLst>
          </p:cNvPr>
          <p:cNvSpPr txBox="1"/>
          <p:nvPr/>
        </p:nvSpPr>
        <p:spPr>
          <a:xfrm>
            <a:off x="5201175" y="1241463"/>
            <a:ext cx="178685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i="1" spc="300" dirty="0">
                <a:solidFill>
                  <a:srgbClr val="B5680D"/>
                </a:solidFill>
                <a:latin typeface="AMX" pitchFamily="2" charset="77"/>
              </a:rPr>
              <a:t>BÔNUS</a:t>
            </a: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F0015EEF-59A1-57FB-002A-B150EB6BA707}"/>
              </a:ext>
            </a:extLst>
          </p:cNvPr>
          <p:cNvSpPr/>
          <p:nvPr/>
        </p:nvSpPr>
        <p:spPr>
          <a:xfrm>
            <a:off x="2405204" y="1991589"/>
            <a:ext cx="7381592" cy="2906163"/>
          </a:xfrm>
          <a:prstGeom prst="rect">
            <a:avLst/>
          </a:prstGeom>
          <a:solidFill>
            <a:schemeClr val="bg1">
              <a:alpha val="149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pc="300" dirty="0">
                <a:solidFill>
                  <a:schemeClr val="bg1"/>
                </a:solidFill>
                <a:latin typeface="AMX" pitchFamily="2" charset="77"/>
              </a:rPr>
              <a:t>BIOMETRIA</a:t>
            </a:r>
          </a:p>
          <a:p>
            <a:pPr algn="ctr"/>
            <a:r>
              <a:rPr lang="en-US" sz="3200" b="1" spc="300" dirty="0" err="1">
                <a:solidFill>
                  <a:schemeClr val="bg1"/>
                </a:solidFill>
                <a:latin typeface="AMX" pitchFamily="2" charset="77"/>
              </a:rPr>
              <a:t>Saiba</a:t>
            </a:r>
            <a:r>
              <a:rPr lang="en-US" sz="3200" b="1" spc="300" dirty="0">
                <a:solidFill>
                  <a:schemeClr val="bg1"/>
                </a:solidFill>
                <a:latin typeface="AMX" pitchFamily="2" charset="77"/>
              </a:rPr>
              <a:t> </a:t>
            </a:r>
            <a:r>
              <a:rPr lang="en-US" sz="3200" b="1" spc="300" dirty="0" err="1">
                <a:solidFill>
                  <a:schemeClr val="bg1"/>
                </a:solidFill>
                <a:latin typeface="AMX" pitchFamily="2" charset="77"/>
              </a:rPr>
              <a:t>como</a:t>
            </a:r>
            <a:r>
              <a:rPr lang="en-US" sz="3200" b="1" spc="300" dirty="0">
                <a:solidFill>
                  <a:schemeClr val="bg1"/>
                </a:solidFill>
                <a:latin typeface="AMX" pitchFamily="2" charset="77"/>
              </a:rPr>
              <a:t> </a:t>
            </a:r>
            <a:r>
              <a:rPr lang="en-US" sz="3200" b="1" spc="300" dirty="0" err="1">
                <a:solidFill>
                  <a:schemeClr val="bg1"/>
                </a:solidFill>
                <a:latin typeface="AMX" pitchFamily="2" charset="77"/>
              </a:rPr>
              <a:t>analisar</a:t>
            </a:r>
            <a:r>
              <a:rPr lang="en-US" sz="3200" b="1" spc="300" dirty="0">
                <a:solidFill>
                  <a:schemeClr val="bg1"/>
                </a:solidFill>
                <a:latin typeface="AMX" pitchFamily="2" charset="77"/>
              </a:rPr>
              <a:t> </a:t>
            </a:r>
            <a:r>
              <a:rPr lang="en-US" sz="3200" b="1" spc="300" dirty="0" err="1">
                <a:solidFill>
                  <a:schemeClr val="bg1"/>
                </a:solidFill>
                <a:latin typeface="AMX" pitchFamily="2" charset="77"/>
              </a:rPr>
              <a:t>os</a:t>
            </a:r>
            <a:r>
              <a:rPr lang="en-US" sz="3200" b="1" spc="300" dirty="0">
                <a:solidFill>
                  <a:schemeClr val="bg1"/>
                </a:solidFill>
                <a:latin typeface="AMX" pitchFamily="2" charset="77"/>
              </a:rPr>
              <a:t> </a:t>
            </a:r>
            <a:r>
              <a:rPr lang="en-US" sz="3200" b="1" spc="300" dirty="0" err="1">
                <a:solidFill>
                  <a:schemeClr val="bg1"/>
                </a:solidFill>
                <a:latin typeface="AMX" pitchFamily="2" charset="77"/>
              </a:rPr>
              <a:t>resultados</a:t>
            </a:r>
            <a:r>
              <a:rPr lang="en-US" sz="3200" b="1" spc="300" dirty="0">
                <a:solidFill>
                  <a:schemeClr val="bg1"/>
                </a:solidFill>
                <a:latin typeface="AMX" pitchFamily="2" charset="77"/>
              </a:rPr>
              <a:t> das coletas</a:t>
            </a:r>
          </a:p>
        </p:txBody>
      </p:sp>
      <p:grpSp>
        <p:nvGrpSpPr>
          <p:cNvPr id="20" name="Group 3">
            <a:extLst>
              <a:ext uri="{FF2B5EF4-FFF2-40B4-BE49-F238E27FC236}">
                <a16:creationId xmlns:a16="http://schemas.microsoft.com/office/drawing/2014/main" id="{E43AD3D5-A505-6F0B-55E5-86F59A42C73A}"/>
              </a:ext>
            </a:extLst>
          </p:cNvPr>
          <p:cNvGrpSpPr/>
          <p:nvPr/>
        </p:nvGrpSpPr>
        <p:grpSpPr>
          <a:xfrm>
            <a:off x="2402130" y="1991589"/>
            <a:ext cx="7384666" cy="2968718"/>
            <a:chOff x="2400593" y="1831882"/>
            <a:chExt cx="7384666" cy="2968718"/>
          </a:xfrm>
          <a:solidFill>
            <a:srgbClr val="B5680D"/>
          </a:solidFill>
        </p:grpSpPr>
        <p:sp>
          <p:nvSpPr>
            <p:cNvPr id="21" name="L-shape 4">
              <a:extLst>
                <a:ext uri="{FF2B5EF4-FFF2-40B4-BE49-F238E27FC236}">
                  <a16:creationId xmlns:a16="http://schemas.microsoft.com/office/drawing/2014/main" id="{6BFC1499-E0A1-E1FF-C3B0-41A80DEECD78}"/>
                </a:ext>
              </a:extLst>
            </p:cNvPr>
            <p:cNvSpPr/>
            <p:nvPr/>
          </p:nvSpPr>
          <p:spPr>
            <a:xfrm>
              <a:off x="2403667" y="4494329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L-shape 5">
              <a:extLst>
                <a:ext uri="{FF2B5EF4-FFF2-40B4-BE49-F238E27FC236}">
                  <a16:creationId xmlns:a16="http://schemas.microsoft.com/office/drawing/2014/main" id="{3611F734-CAE2-C723-6DC3-669E95401239}"/>
                </a:ext>
              </a:extLst>
            </p:cNvPr>
            <p:cNvSpPr/>
            <p:nvPr/>
          </p:nvSpPr>
          <p:spPr>
            <a:xfrm rot="5400000">
              <a:off x="2402130" y="1830345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L-shape 6">
              <a:extLst>
                <a:ext uri="{FF2B5EF4-FFF2-40B4-BE49-F238E27FC236}">
                  <a16:creationId xmlns:a16="http://schemas.microsoft.com/office/drawing/2014/main" id="{B67F2ABB-6A2E-3C9F-80F3-01FB5AB4621A}"/>
                </a:ext>
              </a:extLst>
            </p:cNvPr>
            <p:cNvSpPr/>
            <p:nvPr/>
          </p:nvSpPr>
          <p:spPr>
            <a:xfrm flipH="1">
              <a:off x="9480526" y="4494329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L-shape 7">
              <a:extLst>
                <a:ext uri="{FF2B5EF4-FFF2-40B4-BE49-F238E27FC236}">
                  <a16:creationId xmlns:a16="http://schemas.microsoft.com/office/drawing/2014/main" id="{B87A0221-6C1F-3A01-0662-1A5A8983C737}"/>
                </a:ext>
              </a:extLst>
            </p:cNvPr>
            <p:cNvSpPr/>
            <p:nvPr/>
          </p:nvSpPr>
          <p:spPr>
            <a:xfrm rot="16200000" flipH="1">
              <a:off x="9480525" y="1830345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9678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ounded Rectangle 2">
            <a:extLst>
              <a:ext uri="{FF2B5EF4-FFF2-40B4-BE49-F238E27FC236}">
                <a16:creationId xmlns:a16="http://schemas.microsoft.com/office/drawing/2014/main" id="{A3FB3715-B882-D6E3-F8FD-C5AEBB53451B}"/>
              </a:ext>
            </a:extLst>
          </p:cNvPr>
          <p:cNvSpPr/>
          <p:nvPr/>
        </p:nvSpPr>
        <p:spPr>
          <a:xfrm>
            <a:off x="1846499" y="2206640"/>
            <a:ext cx="8498999" cy="3579945"/>
          </a:xfrm>
          <a:prstGeom prst="roundRect">
            <a:avLst>
              <a:gd name="adj" fmla="val 0"/>
            </a:avLst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322937-F36F-5C41-CE46-2E8788590914}"/>
              </a:ext>
            </a:extLst>
          </p:cNvPr>
          <p:cNvSpPr txBox="1"/>
          <p:nvPr/>
        </p:nvSpPr>
        <p:spPr>
          <a:xfrm>
            <a:off x="866117" y="1375643"/>
            <a:ext cx="10459768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1600" b="1" dirty="0">
                <a:solidFill>
                  <a:srgbClr val="B5680D"/>
                </a:solidFill>
                <a:latin typeface="AMX"/>
                <a:ea typeface="+mn-lt"/>
                <a:cs typeface="+mn-lt"/>
              </a:rPr>
              <a:t>1. </a:t>
            </a:r>
            <a:r>
              <a:rPr lang="pt-BR" sz="1600" dirty="0" err="1">
                <a:solidFill>
                  <a:srgbClr val="B5680D"/>
                </a:solidFill>
                <a:latin typeface="AMX"/>
                <a:ea typeface="+mn-lt"/>
                <a:cs typeface="+mn-lt"/>
              </a:rPr>
              <a:t>Logar</a:t>
            </a:r>
            <a:r>
              <a:rPr lang="pt-BR" sz="1600" dirty="0">
                <a:solidFill>
                  <a:srgbClr val="B5680D"/>
                </a:solidFill>
                <a:latin typeface="AMX"/>
                <a:ea typeface="+mn-lt"/>
                <a:cs typeface="+mn-lt"/>
              </a:rPr>
              <a:t> no sistema através do link: </a:t>
            </a:r>
            <a:r>
              <a:rPr lang="pt-BR" sz="1600" b="1" i="1" dirty="0">
                <a:solidFill>
                  <a:srgbClr val="B5680D"/>
                </a:solidFill>
                <a:latin typeface="AMX"/>
                <a:ea typeface="+mn-lt"/>
                <a:cs typeface="+mn-lt"/>
              </a:rPr>
              <a:t>LINK GED CADASTRO</a:t>
            </a:r>
            <a:r>
              <a:rPr lang="pt-BR" sz="1600" dirty="0">
                <a:solidFill>
                  <a:srgbClr val="B5680D"/>
                </a:solidFill>
                <a:latin typeface="AMX"/>
                <a:ea typeface="+mn-lt"/>
                <a:cs typeface="+mn-lt"/>
              </a:rPr>
              <a:t>: </a:t>
            </a:r>
            <a:endParaRPr lang="pt-BR" dirty="0"/>
          </a:p>
          <a:p>
            <a:pPr algn="ctr"/>
            <a:r>
              <a:rPr lang="pt-BR" sz="1600" dirty="0">
                <a:solidFill>
                  <a:srgbClr val="B5680D"/>
                </a:solidFill>
                <a:latin typeface="AMX"/>
                <a:ea typeface="+mn-lt"/>
                <a:cs typeface="+mn-lt"/>
                <a:hlinkClick r:id="rId2"/>
              </a:rPr>
              <a:t>https://extranetsafe.claro.com.br/logon/LogonPoint/tmindex.html</a:t>
            </a:r>
            <a:endParaRPr lang="pt-BR" sz="1600" dirty="0">
              <a:solidFill>
                <a:srgbClr val="B5680D"/>
              </a:solidFill>
              <a:latin typeface="AMX"/>
              <a:ea typeface="+mn-lt"/>
              <a:cs typeface="+mn-lt"/>
            </a:endParaRPr>
          </a:p>
          <a:p>
            <a:pPr algn="ctr"/>
            <a:r>
              <a:rPr lang="pt-BR" sz="1600" dirty="0">
                <a:solidFill>
                  <a:srgbClr val="B5680D"/>
                </a:solidFill>
                <a:latin typeface="AMX"/>
                <a:ea typeface="+mn-lt"/>
                <a:cs typeface="+mn-lt"/>
              </a:rPr>
              <a:t>Usando login de 5 dígitos + senha + token segurança.</a:t>
            </a:r>
            <a:endParaRPr lang="pt-BR" dirty="0"/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61DA2E65-996D-E402-348F-AF0D8FA951F5}"/>
              </a:ext>
            </a:extLst>
          </p:cNvPr>
          <p:cNvSpPr/>
          <p:nvPr/>
        </p:nvSpPr>
        <p:spPr>
          <a:xfrm>
            <a:off x="3952592" y="615635"/>
            <a:ext cx="4286815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B5680D"/>
                </a:solidFill>
                <a:latin typeface="AMX" pitchFamily="2" charset="77"/>
              </a:rPr>
              <a:t>COMO ACESSAR O GED CADASTRO</a:t>
            </a:r>
          </a:p>
        </p:txBody>
      </p:sp>
      <p:grpSp>
        <p:nvGrpSpPr>
          <p:cNvPr id="23" name="Group 5">
            <a:extLst>
              <a:ext uri="{FF2B5EF4-FFF2-40B4-BE49-F238E27FC236}">
                <a16:creationId xmlns:a16="http://schemas.microsoft.com/office/drawing/2014/main" id="{0FF9A03E-C426-63A2-5080-CDC0336B8BDE}"/>
              </a:ext>
            </a:extLst>
          </p:cNvPr>
          <p:cNvGrpSpPr/>
          <p:nvPr/>
        </p:nvGrpSpPr>
        <p:grpSpPr>
          <a:xfrm>
            <a:off x="3932712" y="869006"/>
            <a:ext cx="4326575" cy="194430"/>
            <a:chOff x="3990207" y="850900"/>
            <a:chExt cx="4326575" cy="194430"/>
          </a:xfrm>
        </p:grpSpPr>
        <p:sp>
          <p:nvSpPr>
            <p:cNvPr id="24" name="L-shape 2">
              <a:extLst>
                <a:ext uri="{FF2B5EF4-FFF2-40B4-BE49-F238E27FC236}">
                  <a16:creationId xmlns:a16="http://schemas.microsoft.com/office/drawing/2014/main" id="{EAFAF9BC-8498-69AC-D1E1-1652501CC57A}"/>
                </a:ext>
              </a:extLst>
            </p:cNvPr>
            <p:cNvSpPr/>
            <p:nvPr/>
          </p:nvSpPr>
          <p:spPr>
            <a:xfrm>
              <a:off x="3990207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" name="L-shape 4">
              <a:extLst>
                <a:ext uri="{FF2B5EF4-FFF2-40B4-BE49-F238E27FC236}">
                  <a16:creationId xmlns:a16="http://schemas.microsoft.com/office/drawing/2014/main" id="{42A3D7BC-9CD6-42F6-5FE7-6F450D3DA30D}"/>
                </a:ext>
              </a:extLst>
            </p:cNvPr>
            <p:cNvSpPr/>
            <p:nvPr/>
          </p:nvSpPr>
          <p:spPr>
            <a:xfrm flipH="1">
              <a:off x="8123684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49" name="Imagem 48">
            <a:extLst>
              <a:ext uri="{FF2B5EF4-FFF2-40B4-BE49-F238E27FC236}">
                <a16:creationId xmlns:a16="http://schemas.microsoft.com/office/drawing/2014/main" id="{DF6D1ECF-816F-17A3-B66C-1E2C9340FF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132" r="1595"/>
          <a:stretch/>
        </p:blipFill>
        <p:spPr>
          <a:xfrm>
            <a:off x="2176691" y="2346526"/>
            <a:ext cx="7838618" cy="330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87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322937-F36F-5C41-CE46-2E8788590914}"/>
              </a:ext>
            </a:extLst>
          </p:cNvPr>
          <p:cNvSpPr txBox="1"/>
          <p:nvPr/>
        </p:nvSpPr>
        <p:spPr>
          <a:xfrm>
            <a:off x="866117" y="1553111"/>
            <a:ext cx="10459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B5680D"/>
                </a:solidFill>
                <a:latin typeface="AMX" pitchFamily="2" charset="77"/>
              </a:rPr>
              <a:t>2. </a:t>
            </a:r>
            <a:r>
              <a:rPr lang="pt-BR" sz="1600" dirty="0">
                <a:solidFill>
                  <a:srgbClr val="B5680D"/>
                </a:solidFill>
                <a:latin typeface="AMX" pitchFamily="2" charset="77"/>
              </a:rPr>
              <a:t>Selecionar o </a:t>
            </a:r>
            <a:r>
              <a:rPr lang="pt-BR" sz="1600" b="1" i="1" dirty="0">
                <a:solidFill>
                  <a:srgbClr val="B5680D"/>
                </a:solidFill>
                <a:latin typeface="AMX" pitchFamily="2" charset="77"/>
              </a:rPr>
              <a:t>GED BRSCAN</a:t>
            </a: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61DA2E65-996D-E402-348F-AF0D8FA951F5}"/>
              </a:ext>
            </a:extLst>
          </p:cNvPr>
          <p:cNvSpPr/>
          <p:nvPr/>
        </p:nvSpPr>
        <p:spPr>
          <a:xfrm>
            <a:off x="3952592" y="615635"/>
            <a:ext cx="4286815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B5680D"/>
                </a:solidFill>
                <a:latin typeface="AMX" pitchFamily="2" charset="77"/>
              </a:rPr>
              <a:t>COMO ACESSAR O GED CADASTRO</a:t>
            </a:r>
          </a:p>
        </p:txBody>
      </p:sp>
      <p:grpSp>
        <p:nvGrpSpPr>
          <p:cNvPr id="23" name="Group 5">
            <a:extLst>
              <a:ext uri="{FF2B5EF4-FFF2-40B4-BE49-F238E27FC236}">
                <a16:creationId xmlns:a16="http://schemas.microsoft.com/office/drawing/2014/main" id="{0FF9A03E-C426-63A2-5080-CDC0336B8BDE}"/>
              </a:ext>
            </a:extLst>
          </p:cNvPr>
          <p:cNvGrpSpPr/>
          <p:nvPr/>
        </p:nvGrpSpPr>
        <p:grpSpPr>
          <a:xfrm>
            <a:off x="3932712" y="869006"/>
            <a:ext cx="4326575" cy="194430"/>
            <a:chOff x="3990207" y="850900"/>
            <a:chExt cx="4326575" cy="194430"/>
          </a:xfrm>
        </p:grpSpPr>
        <p:sp>
          <p:nvSpPr>
            <p:cNvPr id="24" name="L-shape 2">
              <a:extLst>
                <a:ext uri="{FF2B5EF4-FFF2-40B4-BE49-F238E27FC236}">
                  <a16:creationId xmlns:a16="http://schemas.microsoft.com/office/drawing/2014/main" id="{EAFAF9BC-8498-69AC-D1E1-1652501CC57A}"/>
                </a:ext>
              </a:extLst>
            </p:cNvPr>
            <p:cNvSpPr/>
            <p:nvPr/>
          </p:nvSpPr>
          <p:spPr>
            <a:xfrm>
              <a:off x="3990207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" name="L-shape 4">
              <a:extLst>
                <a:ext uri="{FF2B5EF4-FFF2-40B4-BE49-F238E27FC236}">
                  <a16:creationId xmlns:a16="http://schemas.microsoft.com/office/drawing/2014/main" id="{42A3D7BC-9CD6-42F6-5FE7-6F450D3DA30D}"/>
                </a:ext>
              </a:extLst>
            </p:cNvPr>
            <p:cNvSpPr/>
            <p:nvPr/>
          </p:nvSpPr>
          <p:spPr>
            <a:xfrm flipH="1">
              <a:off x="8123684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B4007642-5CAD-217B-6248-748FE427AFC1}"/>
              </a:ext>
            </a:extLst>
          </p:cNvPr>
          <p:cNvSpPr/>
          <p:nvPr/>
        </p:nvSpPr>
        <p:spPr>
          <a:xfrm>
            <a:off x="2131807" y="2206640"/>
            <a:ext cx="8037652" cy="3579945"/>
          </a:xfrm>
          <a:prstGeom prst="roundRect">
            <a:avLst>
              <a:gd name="adj" fmla="val 0"/>
            </a:avLst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96DF51B-96AC-5B7B-AB17-7FE300F6C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280" y="2328104"/>
            <a:ext cx="7573440" cy="3262234"/>
          </a:xfrm>
          <a:prstGeom prst="rect">
            <a:avLst/>
          </a:prstGeom>
        </p:spPr>
      </p:pic>
      <p:sp>
        <p:nvSpPr>
          <p:cNvPr id="12" name="Right Bracket 11">
            <a:extLst>
              <a:ext uri="{FF2B5EF4-FFF2-40B4-BE49-F238E27FC236}">
                <a16:creationId xmlns:a16="http://schemas.microsoft.com/office/drawing/2014/main" id="{99736B71-3318-78E2-68C3-2BCA262AB261}"/>
              </a:ext>
            </a:extLst>
          </p:cNvPr>
          <p:cNvSpPr/>
          <p:nvPr/>
        </p:nvSpPr>
        <p:spPr>
          <a:xfrm rot="5400000" flipH="1">
            <a:off x="6881787" y="2302014"/>
            <a:ext cx="171876" cy="1634184"/>
          </a:xfrm>
          <a:prstGeom prst="rightBracket">
            <a:avLst/>
          </a:prstGeom>
          <a:ln w="38100">
            <a:solidFill>
              <a:srgbClr val="B568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2">
            <a:extLst>
              <a:ext uri="{FF2B5EF4-FFF2-40B4-BE49-F238E27FC236}">
                <a16:creationId xmlns:a16="http://schemas.microsoft.com/office/drawing/2014/main" id="{8920C909-BC32-7384-F8C7-68B3413368F5}"/>
              </a:ext>
            </a:extLst>
          </p:cNvPr>
          <p:cNvCxnSpPr>
            <a:cxnSpLocks/>
          </p:cNvCxnSpPr>
          <p:nvPr/>
        </p:nvCxnSpPr>
        <p:spPr>
          <a:xfrm flipV="1">
            <a:off x="6766976" y="1839861"/>
            <a:ext cx="0" cy="1193307"/>
          </a:xfrm>
          <a:prstGeom prst="line">
            <a:avLst/>
          </a:prstGeom>
          <a:ln w="38100">
            <a:solidFill>
              <a:srgbClr val="B568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12">
            <a:extLst>
              <a:ext uri="{FF2B5EF4-FFF2-40B4-BE49-F238E27FC236}">
                <a16:creationId xmlns:a16="http://schemas.microsoft.com/office/drawing/2014/main" id="{A103F51B-E81F-04D7-A1A8-0E34CC13E304}"/>
              </a:ext>
            </a:extLst>
          </p:cNvPr>
          <p:cNvCxnSpPr>
            <a:cxnSpLocks/>
          </p:cNvCxnSpPr>
          <p:nvPr/>
        </p:nvCxnSpPr>
        <p:spPr>
          <a:xfrm>
            <a:off x="6196630" y="1839861"/>
            <a:ext cx="1140693" cy="0"/>
          </a:xfrm>
          <a:prstGeom prst="line">
            <a:avLst/>
          </a:prstGeom>
          <a:ln w="38100">
            <a:solidFill>
              <a:srgbClr val="B568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532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CEAA63-3BFF-E07D-0B25-43BA97D189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9193687-A4AD-CA9D-C2FB-F901A808FECE}"/>
              </a:ext>
            </a:extLst>
          </p:cNvPr>
          <p:cNvSpPr/>
          <p:nvPr/>
        </p:nvSpPr>
        <p:spPr>
          <a:xfrm>
            <a:off x="2405204" y="1863160"/>
            <a:ext cx="7381592" cy="2906163"/>
          </a:xfrm>
          <a:prstGeom prst="rect">
            <a:avLst/>
          </a:prstGeom>
          <a:solidFill>
            <a:srgbClr val="C07409">
              <a:alpha val="3005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GERENCIAR VENDA</a:t>
            </a: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3536B50-4410-4D0B-917B-856FE32B14A0}"/>
              </a:ext>
            </a:extLst>
          </p:cNvPr>
          <p:cNvGrpSpPr/>
          <p:nvPr/>
        </p:nvGrpSpPr>
        <p:grpSpPr>
          <a:xfrm>
            <a:off x="2402130" y="1831882"/>
            <a:ext cx="7384666" cy="2968718"/>
            <a:chOff x="2400593" y="1831882"/>
            <a:chExt cx="7384666" cy="2968718"/>
          </a:xfrm>
          <a:solidFill>
            <a:srgbClr val="380B14"/>
          </a:solidFill>
        </p:grpSpPr>
        <p:sp>
          <p:nvSpPr>
            <p:cNvPr id="4" name="L-shape 4">
              <a:extLst>
                <a:ext uri="{FF2B5EF4-FFF2-40B4-BE49-F238E27FC236}">
                  <a16:creationId xmlns:a16="http://schemas.microsoft.com/office/drawing/2014/main" id="{FC919044-E1EA-A711-D5A9-34B7C30FC2A1}"/>
                </a:ext>
              </a:extLst>
            </p:cNvPr>
            <p:cNvSpPr/>
            <p:nvPr/>
          </p:nvSpPr>
          <p:spPr>
            <a:xfrm>
              <a:off x="2403667" y="4494329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L-shape 5">
              <a:extLst>
                <a:ext uri="{FF2B5EF4-FFF2-40B4-BE49-F238E27FC236}">
                  <a16:creationId xmlns:a16="http://schemas.microsoft.com/office/drawing/2014/main" id="{427E71BC-48D1-25CC-AA03-34CE9D84A2B7}"/>
                </a:ext>
              </a:extLst>
            </p:cNvPr>
            <p:cNvSpPr/>
            <p:nvPr/>
          </p:nvSpPr>
          <p:spPr>
            <a:xfrm rot="5400000">
              <a:off x="2402130" y="1830345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L-shape 6">
              <a:extLst>
                <a:ext uri="{FF2B5EF4-FFF2-40B4-BE49-F238E27FC236}">
                  <a16:creationId xmlns:a16="http://schemas.microsoft.com/office/drawing/2014/main" id="{DB6EFEC6-EC28-9CD9-DF78-AD31EF9FB11A}"/>
                </a:ext>
              </a:extLst>
            </p:cNvPr>
            <p:cNvSpPr/>
            <p:nvPr/>
          </p:nvSpPr>
          <p:spPr>
            <a:xfrm flipH="1">
              <a:off x="9480526" y="4494329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L-shape 7">
              <a:extLst>
                <a:ext uri="{FF2B5EF4-FFF2-40B4-BE49-F238E27FC236}">
                  <a16:creationId xmlns:a16="http://schemas.microsoft.com/office/drawing/2014/main" id="{222B2B2E-2C41-864B-AF87-BDF9478E877B}"/>
                </a:ext>
              </a:extLst>
            </p:cNvPr>
            <p:cNvSpPr/>
            <p:nvPr/>
          </p:nvSpPr>
          <p:spPr>
            <a:xfrm rot="16200000" flipH="1">
              <a:off x="9480525" y="1830345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574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">
            <a:extLst>
              <a:ext uri="{FF2B5EF4-FFF2-40B4-BE49-F238E27FC236}">
                <a16:creationId xmlns:a16="http://schemas.microsoft.com/office/drawing/2014/main" id="{61DA2E65-996D-E402-348F-AF0D8FA951F5}"/>
              </a:ext>
            </a:extLst>
          </p:cNvPr>
          <p:cNvSpPr/>
          <p:nvPr/>
        </p:nvSpPr>
        <p:spPr>
          <a:xfrm>
            <a:off x="3952592" y="615635"/>
            <a:ext cx="4286815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B5680D"/>
                </a:solidFill>
                <a:latin typeface="AMX" pitchFamily="2" charset="77"/>
              </a:rPr>
              <a:t>COMO ACESSAR O GED CADASTRO</a:t>
            </a:r>
          </a:p>
        </p:txBody>
      </p:sp>
      <p:grpSp>
        <p:nvGrpSpPr>
          <p:cNvPr id="23" name="Group 5">
            <a:extLst>
              <a:ext uri="{FF2B5EF4-FFF2-40B4-BE49-F238E27FC236}">
                <a16:creationId xmlns:a16="http://schemas.microsoft.com/office/drawing/2014/main" id="{0FF9A03E-C426-63A2-5080-CDC0336B8BDE}"/>
              </a:ext>
            </a:extLst>
          </p:cNvPr>
          <p:cNvGrpSpPr/>
          <p:nvPr/>
        </p:nvGrpSpPr>
        <p:grpSpPr>
          <a:xfrm>
            <a:off x="3932712" y="869006"/>
            <a:ext cx="4326575" cy="194430"/>
            <a:chOff x="3990207" y="850900"/>
            <a:chExt cx="4326575" cy="194430"/>
          </a:xfrm>
        </p:grpSpPr>
        <p:sp>
          <p:nvSpPr>
            <p:cNvPr id="24" name="L-shape 2">
              <a:extLst>
                <a:ext uri="{FF2B5EF4-FFF2-40B4-BE49-F238E27FC236}">
                  <a16:creationId xmlns:a16="http://schemas.microsoft.com/office/drawing/2014/main" id="{EAFAF9BC-8498-69AC-D1E1-1652501CC57A}"/>
                </a:ext>
              </a:extLst>
            </p:cNvPr>
            <p:cNvSpPr/>
            <p:nvPr/>
          </p:nvSpPr>
          <p:spPr>
            <a:xfrm>
              <a:off x="3990207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" name="L-shape 4">
              <a:extLst>
                <a:ext uri="{FF2B5EF4-FFF2-40B4-BE49-F238E27FC236}">
                  <a16:creationId xmlns:a16="http://schemas.microsoft.com/office/drawing/2014/main" id="{42A3D7BC-9CD6-42F6-5FE7-6F450D3DA30D}"/>
                </a:ext>
              </a:extLst>
            </p:cNvPr>
            <p:cNvSpPr/>
            <p:nvPr/>
          </p:nvSpPr>
          <p:spPr>
            <a:xfrm flipH="1">
              <a:off x="8123684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B4007642-5CAD-217B-6248-748FE427AFC1}"/>
              </a:ext>
            </a:extLst>
          </p:cNvPr>
          <p:cNvSpPr/>
          <p:nvPr/>
        </p:nvSpPr>
        <p:spPr>
          <a:xfrm>
            <a:off x="4327071" y="2289717"/>
            <a:ext cx="3739118" cy="3496868"/>
          </a:xfrm>
          <a:prstGeom prst="roundRect">
            <a:avLst>
              <a:gd name="adj" fmla="val 0"/>
            </a:avLst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B29C27C-8D86-1874-5E84-53A525FAD5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39" t="22966" r="28029" b="12878"/>
          <a:stretch/>
        </p:blipFill>
        <p:spPr>
          <a:xfrm>
            <a:off x="4478977" y="2430928"/>
            <a:ext cx="3435307" cy="3214446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8EA2FCC1-D0E5-5B46-22A1-FBA3ABBC998A}"/>
              </a:ext>
            </a:extLst>
          </p:cNvPr>
          <p:cNvSpPr txBox="1"/>
          <p:nvPr/>
        </p:nvSpPr>
        <p:spPr>
          <a:xfrm>
            <a:off x="866117" y="1375643"/>
            <a:ext cx="10459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B5680D"/>
                </a:solidFill>
                <a:latin typeface="AMX" pitchFamily="2" charset="77"/>
              </a:rPr>
              <a:t>3. </a:t>
            </a:r>
            <a:r>
              <a:rPr lang="pt-BR" sz="1600" dirty="0" err="1">
                <a:solidFill>
                  <a:srgbClr val="B5680D"/>
                </a:solidFill>
                <a:latin typeface="AMX" pitchFamily="2" charset="77"/>
              </a:rPr>
              <a:t>Logar</a:t>
            </a:r>
            <a:r>
              <a:rPr lang="pt-BR" sz="1600" dirty="0">
                <a:solidFill>
                  <a:srgbClr val="B5680D"/>
                </a:solidFill>
                <a:latin typeface="AMX" pitchFamily="2" charset="77"/>
              </a:rPr>
              <a:t> no sistema através do link: </a:t>
            </a:r>
            <a:r>
              <a:rPr lang="pt-BR" sz="1600" b="1" i="1" dirty="0">
                <a:solidFill>
                  <a:srgbClr val="B5680D"/>
                </a:solidFill>
                <a:latin typeface="AMX" pitchFamily="2" charset="77"/>
              </a:rPr>
              <a:t>LINK GED CADASTRO</a:t>
            </a:r>
            <a:r>
              <a:rPr lang="pt-BR" sz="1600" dirty="0">
                <a:solidFill>
                  <a:srgbClr val="B5680D"/>
                </a:solidFill>
                <a:latin typeface="AMX" pitchFamily="2" charset="77"/>
              </a:rPr>
              <a:t>: </a:t>
            </a:r>
          </a:p>
          <a:p>
            <a:pPr algn="ctr"/>
            <a:r>
              <a:rPr lang="pt-BR" sz="1600" dirty="0">
                <a:latin typeface="AMX" pitchFamily="2" charset="0"/>
                <a:hlinkClick r:id="rId3"/>
              </a:rPr>
              <a:t>https://extranetsafe.claro.com.br/autenticar.php</a:t>
            </a:r>
            <a:endParaRPr lang="pt-BR" sz="1600" dirty="0">
              <a:latin typeface="AMX" pitchFamily="2" charset="0"/>
            </a:endParaRPr>
          </a:p>
          <a:p>
            <a:pPr algn="ctr"/>
            <a:r>
              <a:rPr lang="pt-BR" sz="1600" dirty="0">
                <a:solidFill>
                  <a:srgbClr val="B5680D"/>
                </a:solidFill>
                <a:latin typeface="AMX" pitchFamily="2" charset="77"/>
              </a:rPr>
              <a:t>Usando login </a:t>
            </a:r>
            <a:r>
              <a:rPr lang="pt-BR" sz="1600" dirty="0" err="1">
                <a:solidFill>
                  <a:srgbClr val="B5680D"/>
                </a:solidFill>
                <a:latin typeface="AMX" pitchFamily="2" charset="77"/>
              </a:rPr>
              <a:t>Z</a:t>
            </a:r>
            <a:r>
              <a:rPr lang="pt-BR" sz="1600" dirty="0">
                <a:solidFill>
                  <a:srgbClr val="B5680D"/>
                </a:solidFill>
                <a:latin typeface="AMX" pitchFamily="2" charset="77"/>
              </a:rPr>
              <a:t> + senha.</a:t>
            </a:r>
          </a:p>
        </p:txBody>
      </p:sp>
    </p:spTree>
    <p:extLst>
      <p:ext uri="{BB962C8B-B14F-4D97-AF65-F5344CB8AC3E}">
        <p14:creationId xmlns:p14="http://schemas.microsoft.com/office/powerpoint/2010/main" val="273556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ounded Rectangle 2">
            <a:extLst>
              <a:ext uri="{FF2B5EF4-FFF2-40B4-BE49-F238E27FC236}">
                <a16:creationId xmlns:a16="http://schemas.microsoft.com/office/drawing/2014/main" id="{A3FB3715-B882-D6E3-F8FD-C5AEBB53451B}"/>
              </a:ext>
            </a:extLst>
          </p:cNvPr>
          <p:cNvSpPr/>
          <p:nvPr/>
        </p:nvSpPr>
        <p:spPr>
          <a:xfrm>
            <a:off x="1846499" y="2206640"/>
            <a:ext cx="8498999" cy="3579945"/>
          </a:xfrm>
          <a:prstGeom prst="roundRect">
            <a:avLst>
              <a:gd name="adj" fmla="val 0"/>
            </a:avLst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322937-F36F-5C41-CE46-2E8788590914}"/>
              </a:ext>
            </a:extLst>
          </p:cNvPr>
          <p:cNvSpPr txBox="1"/>
          <p:nvPr/>
        </p:nvSpPr>
        <p:spPr>
          <a:xfrm>
            <a:off x="866117" y="1207109"/>
            <a:ext cx="10459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B5680D"/>
                </a:solidFill>
                <a:latin typeface="AMX" pitchFamily="2" charset="77"/>
              </a:rPr>
              <a:t>4. </a:t>
            </a:r>
            <a:r>
              <a:rPr lang="pt-BR" sz="1600" dirty="0">
                <a:solidFill>
                  <a:srgbClr val="B5680D"/>
                </a:solidFill>
                <a:latin typeface="AMX" pitchFamily="2" charset="77"/>
              </a:rPr>
              <a:t>Preencher com </a:t>
            </a:r>
            <a:r>
              <a:rPr lang="pt-BR" sz="1600" b="1" i="1" dirty="0">
                <a:solidFill>
                  <a:srgbClr val="B5680D"/>
                </a:solidFill>
                <a:latin typeface="AMX" pitchFamily="2" charset="77"/>
              </a:rPr>
              <a:t>CPF</a:t>
            </a:r>
            <a:r>
              <a:rPr lang="pt-BR" sz="1600" dirty="0">
                <a:solidFill>
                  <a:srgbClr val="B5680D"/>
                </a:solidFill>
                <a:latin typeface="AMX" pitchFamily="2" charset="77"/>
              </a:rPr>
              <a:t> do cliente e clicar em consulta:</a:t>
            </a: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61DA2E65-996D-E402-348F-AF0D8FA951F5}"/>
              </a:ext>
            </a:extLst>
          </p:cNvPr>
          <p:cNvSpPr/>
          <p:nvPr/>
        </p:nvSpPr>
        <p:spPr>
          <a:xfrm>
            <a:off x="3952592" y="615635"/>
            <a:ext cx="4286815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B5680D"/>
                </a:solidFill>
                <a:latin typeface="AMX" pitchFamily="2" charset="77"/>
              </a:rPr>
              <a:t>COMO ACESSAR O GED CADASTRO</a:t>
            </a:r>
          </a:p>
        </p:txBody>
      </p:sp>
      <p:grpSp>
        <p:nvGrpSpPr>
          <p:cNvPr id="23" name="Group 5">
            <a:extLst>
              <a:ext uri="{FF2B5EF4-FFF2-40B4-BE49-F238E27FC236}">
                <a16:creationId xmlns:a16="http://schemas.microsoft.com/office/drawing/2014/main" id="{0FF9A03E-C426-63A2-5080-CDC0336B8BDE}"/>
              </a:ext>
            </a:extLst>
          </p:cNvPr>
          <p:cNvGrpSpPr/>
          <p:nvPr/>
        </p:nvGrpSpPr>
        <p:grpSpPr>
          <a:xfrm>
            <a:off x="3932712" y="869006"/>
            <a:ext cx="4326575" cy="194430"/>
            <a:chOff x="3990207" y="850900"/>
            <a:chExt cx="4326575" cy="194430"/>
          </a:xfrm>
        </p:grpSpPr>
        <p:sp>
          <p:nvSpPr>
            <p:cNvPr id="24" name="L-shape 2">
              <a:extLst>
                <a:ext uri="{FF2B5EF4-FFF2-40B4-BE49-F238E27FC236}">
                  <a16:creationId xmlns:a16="http://schemas.microsoft.com/office/drawing/2014/main" id="{EAFAF9BC-8498-69AC-D1E1-1652501CC57A}"/>
                </a:ext>
              </a:extLst>
            </p:cNvPr>
            <p:cNvSpPr/>
            <p:nvPr/>
          </p:nvSpPr>
          <p:spPr>
            <a:xfrm>
              <a:off x="3990207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" name="L-shape 4">
              <a:extLst>
                <a:ext uri="{FF2B5EF4-FFF2-40B4-BE49-F238E27FC236}">
                  <a16:creationId xmlns:a16="http://schemas.microsoft.com/office/drawing/2014/main" id="{42A3D7BC-9CD6-42F6-5FE7-6F450D3DA30D}"/>
                </a:ext>
              </a:extLst>
            </p:cNvPr>
            <p:cNvSpPr/>
            <p:nvPr/>
          </p:nvSpPr>
          <p:spPr>
            <a:xfrm flipH="1">
              <a:off x="8123684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A515BF8E-5DF0-68AC-4293-54DF1E1C4E41}"/>
              </a:ext>
            </a:extLst>
          </p:cNvPr>
          <p:cNvGrpSpPr/>
          <p:nvPr/>
        </p:nvGrpSpPr>
        <p:grpSpPr>
          <a:xfrm>
            <a:off x="3012341" y="2306094"/>
            <a:ext cx="6167313" cy="3381036"/>
            <a:chOff x="3695700" y="3287592"/>
            <a:chExt cx="4927600" cy="2701402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933E3C49-F706-DD11-5349-DA5D624073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403" t="29115" r="26580" b="8218"/>
            <a:stretch/>
          </p:blipFill>
          <p:spPr>
            <a:xfrm>
              <a:off x="3695700" y="3287592"/>
              <a:ext cx="4927600" cy="2701402"/>
            </a:xfrm>
            <a:prstGeom prst="rect">
              <a:avLst/>
            </a:prstGeom>
          </p:spPr>
        </p:pic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7188967D-40B6-201E-0AA0-60B655BD48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125" t="3443" r="11186" b="1214"/>
            <a:stretch/>
          </p:blipFill>
          <p:spPr>
            <a:xfrm>
              <a:off x="5749781" y="3287592"/>
              <a:ext cx="2873519" cy="2701402"/>
            </a:xfrm>
            <a:prstGeom prst="rect">
              <a:avLst/>
            </a:prstGeom>
          </p:spPr>
        </p:pic>
      </p:grpSp>
      <p:sp>
        <p:nvSpPr>
          <p:cNvPr id="6" name="Retângulo 5">
            <a:extLst>
              <a:ext uri="{FF2B5EF4-FFF2-40B4-BE49-F238E27FC236}">
                <a16:creationId xmlns:a16="http://schemas.microsoft.com/office/drawing/2014/main" id="{BBAA3419-D92E-0B2D-3732-1016BEE54534}"/>
              </a:ext>
            </a:extLst>
          </p:cNvPr>
          <p:cNvSpPr/>
          <p:nvPr/>
        </p:nvSpPr>
        <p:spPr>
          <a:xfrm>
            <a:off x="5681078" y="3209803"/>
            <a:ext cx="3421627" cy="276715"/>
          </a:xfrm>
          <a:prstGeom prst="rect">
            <a:avLst/>
          </a:prstGeom>
          <a:noFill/>
          <a:ln w="57150">
            <a:solidFill>
              <a:srgbClr val="B5680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AC7AF636-D306-A6FC-0BC6-DAF3BC24E186}"/>
              </a:ext>
            </a:extLst>
          </p:cNvPr>
          <p:cNvSpPr txBox="1"/>
          <p:nvPr/>
        </p:nvSpPr>
        <p:spPr>
          <a:xfrm>
            <a:off x="866117" y="1595345"/>
            <a:ext cx="10459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B5680D"/>
                </a:solidFill>
                <a:latin typeface="AMX" pitchFamily="2" charset="77"/>
              </a:rPr>
              <a:t>Menu para acessar os protocolos de Cadastro Pré-pago.</a:t>
            </a:r>
            <a:br>
              <a:rPr lang="pt-BR" sz="1600" dirty="0">
                <a:solidFill>
                  <a:srgbClr val="B5680D"/>
                </a:solidFill>
                <a:latin typeface="AMX" pitchFamily="2" charset="77"/>
              </a:rPr>
            </a:br>
            <a:r>
              <a:rPr lang="pt-BR" sz="1600" dirty="0">
                <a:solidFill>
                  <a:srgbClr val="B5680D"/>
                </a:solidFill>
                <a:latin typeface="AMX" pitchFamily="2" charset="77"/>
              </a:rPr>
              <a:t>Esta é a tela do protocolo </a:t>
            </a:r>
            <a:r>
              <a:rPr lang="pt-BR" sz="1600" b="1" dirty="0">
                <a:solidFill>
                  <a:srgbClr val="B5680D"/>
                </a:solidFill>
                <a:latin typeface="AMX" pitchFamily="2" charset="77"/>
              </a:rPr>
              <a:t>GED</a:t>
            </a:r>
            <a:r>
              <a:rPr lang="pt-BR" sz="1600" dirty="0">
                <a:solidFill>
                  <a:srgbClr val="B5680D"/>
                </a:solidFill>
                <a:latin typeface="AMX" pitchFamily="2" charset="77"/>
              </a:rPr>
              <a:t> com o documento de identificação que foi digitalizado para análise.</a:t>
            </a:r>
          </a:p>
        </p:txBody>
      </p:sp>
    </p:spTree>
    <p:extLst>
      <p:ext uri="{BB962C8B-B14F-4D97-AF65-F5344CB8AC3E}">
        <p14:creationId xmlns:p14="http://schemas.microsoft.com/office/powerpoint/2010/main" val="316006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2">
            <a:extLst>
              <a:ext uri="{FF2B5EF4-FFF2-40B4-BE49-F238E27FC236}">
                <a16:creationId xmlns:a16="http://schemas.microsoft.com/office/drawing/2014/main" id="{6E53CBF0-2C9D-4802-A7C7-F1593C79EF6A}"/>
              </a:ext>
            </a:extLst>
          </p:cNvPr>
          <p:cNvSpPr/>
          <p:nvPr/>
        </p:nvSpPr>
        <p:spPr>
          <a:xfrm>
            <a:off x="1846499" y="3527226"/>
            <a:ext cx="8498999" cy="2257792"/>
          </a:xfrm>
          <a:prstGeom prst="roundRect">
            <a:avLst>
              <a:gd name="adj" fmla="val 0"/>
            </a:avLst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2">
            <a:extLst>
              <a:ext uri="{FF2B5EF4-FFF2-40B4-BE49-F238E27FC236}">
                <a16:creationId xmlns:a16="http://schemas.microsoft.com/office/drawing/2014/main" id="{A3FB3715-B882-D6E3-F8FD-C5AEBB53451B}"/>
              </a:ext>
            </a:extLst>
          </p:cNvPr>
          <p:cNvSpPr/>
          <p:nvPr/>
        </p:nvSpPr>
        <p:spPr>
          <a:xfrm>
            <a:off x="1846499" y="1524575"/>
            <a:ext cx="8498999" cy="1528680"/>
          </a:xfrm>
          <a:prstGeom prst="roundRect">
            <a:avLst>
              <a:gd name="adj" fmla="val 0"/>
            </a:avLst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322937-F36F-5C41-CE46-2E8788590914}"/>
              </a:ext>
            </a:extLst>
          </p:cNvPr>
          <p:cNvSpPr txBox="1"/>
          <p:nvPr/>
        </p:nvSpPr>
        <p:spPr>
          <a:xfrm>
            <a:off x="866117" y="1125464"/>
            <a:ext cx="10459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B5680D"/>
                </a:solidFill>
                <a:latin typeface="AMX" pitchFamily="2" charset="77"/>
              </a:rPr>
              <a:t>5. </a:t>
            </a:r>
            <a:r>
              <a:rPr lang="pt-BR" sz="1600" dirty="0">
                <a:solidFill>
                  <a:srgbClr val="B5680D"/>
                </a:solidFill>
                <a:latin typeface="AMX" pitchFamily="2" charset="77"/>
              </a:rPr>
              <a:t>Clicar no número do </a:t>
            </a:r>
            <a:r>
              <a:rPr lang="pt-BR" sz="1600" b="1" i="1" dirty="0">
                <a:solidFill>
                  <a:srgbClr val="B5680D"/>
                </a:solidFill>
                <a:latin typeface="AMX" pitchFamily="2" charset="77"/>
              </a:rPr>
              <a:t>Protocolo</a:t>
            </a:r>
            <a:r>
              <a:rPr lang="pt-BR" sz="1600" dirty="0">
                <a:solidFill>
                  <a:srgbClr val="B5680D"/>
                </a:solidFill>
                <a:latin typeface="AMX" pitchFamily="2" charset="77"/>
              </a:rPr>
              <a:t> (campo protocolo localizado à direita do arquivo morto).</a:t>
            </a: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61DA2E65-996D-E402-348F-AF0D8FA951F5}"/>
              </a:ext>
            </a:extLst>
          </p:cNvPr>
          <p:cNvSpPr/>
          <p:nvPr/>
        </p:nvSpPr>
        <p:spPr>
          <a:xfrm>
            <a:off x="3952592" y="615635"/>
            <a:ext cx="4286815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B5680D"/>
                </a:solidFill>
                <a:latin typeface="AMX" pitchFamily="2" charset="77"/>
              </a:rPr>
              <a:t>COMO ACESSAR O GED CADASTRO</a:t>
            </a:r>
          </a:p>
        </p:txBody>
      </p:sp>
      <p:grpSp>
        <p:nvGrpSpPr>
          <p:cNvPr id="23" name="Group 5">
            <a:extLst>
              <a:ext uri="{FF2B5EF4-FFF2-40B4-BE49-F238E27FC236}">
                <a16:creationId xmlns:a16="http://schemas.microsoft.com/office/drawing/2014/main" id="{0FF9A03E-C426-63A2-5080-CDC0336B8BDE}"/>
              </a:ext>
            </a:extLst>
          </p:cNvPr>
          <p:cNvGrpSpPr/>
          <p:nvPr/>
        </p:nvGrpSpPr>
        <p:grpSpPr>
          <a:xfrm>
            <a:off x="3932712" y="869006"/>
            <a:ext cx="4326575" cy="194430"/>
            <a:chOff x="3990207" y="850900"/>
            <a:chExt cx="4326575" cy="194430"/>
          </a:xfrm>
        </p:grpSpPr>
        <p:sp>
          <p:nvSpPr>
            <p:cNvPr id="24" name="L-shape 2">
              <a:extLst>
                <a:ext uri="{FF2B5EF4-FFF2-40B4-BE49-F238E27FC236}">
                  <a16:creationId xmlns:a16="http://schemas.microsoft.com/office/drawing/2014/main" id="{EAFAF9BC-8498-69AC-D1E1-1652501CC57A}"/>
                </a:ext>
              </a:extLst>
            </p:cNvPr>
            <p:cNvSpPr/>
            <p:nvPr/>
          </p:nvSpPr>
          <p:spPr>
            <a:xfrm>
              <a:off x="3990207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" name="L-shape 4">
              <a:extLst>
                <a:ext uri="{FF2B5EF4-FFF2-40B4-BE49-F238E27FC236}">
                  <a16:creationId xmlns:a16="http://schemas.microsoft.com/office/drawing/2014/main" id="{42A3D7BC-9CD6-42F6-5FE7-6F450D3DA30D}"/>
                </a:ext>
              </a:extLst>
            </p:cNvPr>
            <p:cNvSpPr/>
            <p:nvPr/>
          </p:nvSpPr>
          <p:spPr>
            <a:xfrm flipH="1">
              <a:off x="8123684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D6644960-95CE-63EA-307A-8B076A6CBA87}"/>
              </a:ext>
            </a:extLst>
          </p:cNvPr>
          <p:cNvGrpSpPr/>
          <p:nvPr/>
        </p:nvGrpSpPr>
        <p:grpSpPr>
          <a:xfrm>
            <a:off x="2519729" y="3579303"/>
            <a:ext cx="7152537" cy="2153637"/>
            <a:chOff x="489134" y="3629140"/>
            <a:chExt cx="10367802" cy="3121757"/>
          </a:xfrm>
        </p:grpSpPr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EF702F1C-9717-991A-49C1-69A35F909F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4232" t="18114" r="16555" b="-1"/>
            <a:stretch/>
          </p:blipFill>
          <p:spPr>
            <a:xfrm>
              <a:off x="489134" y="3629140"/>
              <a:ext cx="4742203" cy="3121757"/>
            </a:xfrm>
            <a:prstGeom prst="rect">
              <a:avLst/>
            </a:prstGeom>
          </p:spPr>
        </p:pic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0577E735-1E73-B91F-532A-64709004A2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949" t="20946" r="3538" b="23360"/>
            <a:stretch/>
          </p:blipFill>
          <p:spPr>
            <a:xfrm>
              <a:off x="4932599" y="3932162"/>
              <a:ext cx="5924337" cy="26699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EC4D71C7-B0AA-7AAB-5813-E0D326304EE8}"/>
                </a:ext>
              </a:extLst>
            </p:cNvPr>
            <p:cNvSpPr/>
            <p:nvPr/>
          </p:nvSpPr>
          <p:spPr>
            <a:xfrm>
              <a:off x="4932599" y="3920183"/>
              <a:ext cx="1977008" cy="2669936"/>
            </a:xfrm>
            <a:prstGeom prst="rect">
              <a:avLst/>
            </a:prstGeom>
            <a:noFill/>
            <a:ln w="57150">
              <a:solidFill>
                <a:srgbClr val="B5680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5DE86633-DD4F-98F9-8427-24E38A0D930B}"/>
                </a:ext>
              </a:extLst>
            </p:cNvPr>
            <p:cNvSpPr/>
            <p:nvPr/>
          </p:nvSpPr>
          <p:spPr>
            <a:xfrm>
              <a:off x="950020" y="6107711"/>
              <a:ext cx="1721901" cy="263610"/>
            </a:xfrm>
            <a:prstGeom prst="rect">
              <a:avLst/>
            </a:prstGeom>
            <a:noFill/>
            <a:ln w="38100">
              <a:solidFill>
                <a:srgbClr val="B5680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E422BE5E-7503-8833-8F64-53DFCAE589C5}"/>
              </a:ext>
            </a:extLst>
          </p:cNvPr>
          <p:cNvGrpSpPr/>
          <p:nvPr/>
        </p:nvGrpSpPr>
        <p:grpSpPr>
          <a:xfrm>
            <a:off x="2127428" y="1639032"/>
            <a:ext cx="7937143" cy="1232750"/>
            <a:chOff x="2127428" y="1778165"/>
            <a:chExt cx="7937143" cy="1232750"/>
          </a:xfrm>
        </p:grpSpPr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96BDD7A5-11C3-9FCA-90D8-CC3EE074EA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4178" r="8674" b="15779"/>
            <a:stretch/>
          </p:blipFill>
          <p:spPr>
            <a:xfrm>
              <a:off x="2127428" y="1778165"/>
              <a:ext cx="7937143" cy="1232750"/>
            </a:xfrm>
            <a:prstGeom prst="rect">
              <a:avLst/>
            </a:prstGeom>
          </p:spPr>
        </p:pic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BBAA3419-D92E-0B2D-3732-1016BEE54534}"/>
                </a:ext>
              </a:extLst>
            </p:cNvPr>
            <p:cNvSpPr/>
            <p:nvPr/>
          </p:nvSpPr>
          <p:spPr>
            <a:xfrm>
              <a:off x="2296651" y="2518561"/>
              <a:ext cx="7682018" cy="407402"/>
            </a:xfrm>
            <a:prstGeom prst="rect">
              <a:avLst/>
            </a:prstGeom>
            <a:noFill/>
            <a:ln w="57150">
              <a:solidFill>
                <a:srgbClr val="B5680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6" name="TextBox 1">
            <a:extLst>
              <a:ext uri="{FF2B5EF4-FFF2-40B4-BE49-F238E27FC236}">
                <a16:creationId xmlns:a16="http://schemas.microsoft.com/office/drawing/2014/main" id="{88FB6424-DB68-B21D-3DFE-9C263E0573CD}"/>
              </a:ext>
            </a:extLst>
          </p:cNvPr>
          <p:cNvSpPr txBox="1"/>
          <p:nvPr/>
        </p:nvSpPr>
        <p:spPr>
          <a:xfrm>
            <a:off x="866117" y="3129187"/>
            <a:ext cx="10459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B5680D"/>
                </a:solidFill>
                <a:latin typeface="AMX" pitchFamily="2" charset="77"/>
              </a:rPr>
              <a:t>O resultado estará disponível na aba esquerda </a:t>
            </a:r>
            <a:r>
              <a:rPr lang="pt-BR" sz="1600" b="1" dirty="0">
                <a:solidFill>
                  <a:srgbClr val="B5680D"/>
                </a:solidFill>
                <a:latin typeface="AMX" pitchFamily="2" charset="77"/>
              </a:rPr>
              <a:t>– Resultado da Análise Documental</a:t>
            </a:r>
            <a:r>
              <a:rPr lang="pt-BR" sz="1600" dirty="0">
                <a:solidFill>
                  <a:srgbClr val="B5680D"/>
                </a:solidFill>
                <a:latin typeface="AMX" pitchFamily="2" charset="77"/>
              </a:rPr>
              <a:t>.</a:t>
            </a:r>
          </a:p>
        </p:txBody>
      </p:sp>
      <p:sp>
        <p:nvSpPr>
          <p:cNvPr id="33" name="Right Bracket 11">
            <a:extLst>
              <a:ext uri="{FF2B5EF4-FFF2-40B4-BE49-F238E27FC236}">
                <a16:creationId xmlns:a16="http://schemas.microsoft.com/office/drawing/2014/main" id="{0844E8DF-B4B2-8CDB-6AD8-063274B071B3}"/>
              </a:ext>
            </a:extLst>
          </p:cNvPr>
          <p:cNvSpPr/>
          <p:nvPr/>
        </p:nvSpPr>
        <p:spPr>
          <a:xfrm flipH="1">
            <a:off x="5453393" y="4836838"/>
            <a:ext cx="107419" cy="452381"/>
          </a:xfrm>
          <a:prstGeom prst="rightBracket">
            <a:avLst/>
          </a:prstGeom>
          <a:ln w="38100">
            <a:solidFill>
              <a:srgbClr val="B568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Conector Angulado 39">
            <a:extLst>
              <a:ext uri="{FF2B5EF4-FFF2-40B4-BE49-F238E27FC236}">
                <a16:creationId xmlns:a16="http://schemas.microsoft.com/office/drawing/2014/main" id="{D06A6F38-1343-53DC-D912-4B53DE97E2CF}"/>
              </a:ext>
            </a:extLst>
          </p:cNvPr>
          <p:cNvCxnSpPr>
            <a:cxnSpLocks/>
            <a:endCxn id="33" idx="2"/>
          </p:cNvCxnSpPr>
          <p:nvPr/>
        </p:nvCxnSpPr>
        <p:spPr>
          <a:xfrm flipV="1">
            <a:off x="3974510" y="5063029"/>
            <a:ext cx="1478883" cy="306167"/>
          </a:xfrm>
          <a:prstGeom prst="bentConnector3">
            <a:avLst>
              <a:gd name="adj1" fmla="val 45433"/>
            </a:avLst>
          </a:prstGeom>
          <a:ln w="38100">
            <a:solidFill>
              <a:srgbClr val="B568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351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Retângulo 97">
            <a:extLst>
              <a:ext uri="{FF2B5EF4-FFF2-40B4-BE49-F238E27FC236}">
                <a16:creationId xmlns:a16="http://schemas.microsoft.com/office/drawing/2014/main" id="{57D3C9FD-0802-6782-0872-6846C53105D3}"/>
              </a:ext>
            </a:extLst>
          </p:cNvPr>
          <p:cNvSpPr/>
          <p:nvPr/>
        </p:nvSpPr>
        <p:spPr>
          <a:xfrm>
            <a:off x="248514" y="1448201"/>
            <a:ext cx="5734800" cy="1980800"/>
          </a:xfrm>
          <a:prstGeom prst="rect">
            <a:avLst/>
          </a:prstGeom>
          <a:solidFill>
            <a:srgbClr val="D2D2D2">
              <a:alpha val="50000"/>
            </a:srgbClr>
          </a:solidFill>
          <a:ln>
            <a:noFill/>
            <a:prstDash val="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  <a:latin typeface="AMX" pitchFamily="2" charset="77"/>
            </a:endParaRPr>
          </a:p>
        </p:txBody>
      </p:sp>
      <p:grpSp>
        <p:nvGrpSpPr>
          <p:cNvPr id="334" name="Agrupar 333">
            <a:extLst>
              <a:ext uri="{FF2B5EF4-FFF2-40B4-BE49-F238E27FC236}">
                <a16:creationId xmlns:a16="http://schemas.microsoft.com/office/drawing/2014/main" id="{15B566AC-943E-5F9C-F0A9-91C8E2BA930C}"/>
              </a:ext>
            </a:extLst>
          </p:cNvPr>
          <p:cNvGrpSpPr/>
          <p:nvPr/>
        </p:nvGrpSpPr>
        <p:grpSpPr>
          <a:xfrm>
            <a:off x="5357633" y="3848423"/>
            <a:ext cx="4050216" cy="2046580"/>
            <a:chOff x="6587648" y="6577535"/>
            <a:chExt cx="4050216" cy="2046580"/>
          </a:xfrm>
        </p:grpSpPr>
        <p:sp>
          <p:nvSpPr>
            <p:cNvPr id="332" name="Retângulo 97">
              <a:extLst>
                <a:ext uri="{FF2B5EF4-FFF2-40B4-BE49-F238E27FC236}">
                  <a16:creationId xmlns:a16="http://schemas.microsoft.com/office/drawing/2014/main" id="{8B976CF4-C0F5-BCA8-7954-1CD4386F07E9}"/>
                </a:ext>
              </a:extLst>
            </p:cNvPr>
            <p:cNvSpPr/>
            <p:nvPr/>
          </p:nvSpPr>
          <p:spPr>
            <a:xfrm>
              <a:off x="6631198" y="6577535"/>
              <a:ext cx="4006666" cy="2046580"/>
            </a:xfrm>
            <a:prstGeom prst="rect">
              <a:avLst/>
            </a:prstGeom>
            <a:solidFill>
              <a:srgbClr val="D2D2D2">
                <a:alpha val="50000"/>
              </a:srgbClr>
            </a:solidFill>
            <a:ln>
              <a:noFill/>
              <a:prstDash val="dash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prstClr val="white"/>
                </a:solidFill>
                <a:latin typeface="AMX" pitchFamily="2" charset="77"/>
              </a:endParaRPr>
            </a:p>
          </p:txBody>
        </p:sp>
        <p:grpSp>
          <p:nvGrpSpPr>
            <p:cNvPr id="320" name="Agrupar 319">
              <a:extLst>
                <a:ext uri="{FF2B5EF4-FFF2-40B4-BE49-F238E27FC236}">
                  <a16:creationId xmlns:a16="http://schemas.microsoft.com/office/drawing/2014/main" id="{400DF87D-DF62-ED77-19A1-B505DD9FA57B}"/>
                </a:ext>
              </a:extLst>
            </p:cNvPr>
            <p:cNvGrpSpPr/>
            <p:nvPr/>
          </p:nvGrpSpPr>
          <p:grpSpPr>
            <a:xfrm>
              <a:off x="6587648" y="7032178"/>
              <a:ext cx="4050216" cy="1572000"/>
              <a:chOff x="6587648" y="7032178"/>
              <a:chExt cx="4050216" cy="1572000"/>
            </a:xfrm>
          </p:grpSpPr>
          <p:grpSp>
            <p:nvGrpSpPr>
              <p:cNvPr id="260" name="Agrupar 259">
                <a:extLst>
                  <a:ext uri="{FF2B5EF4-FFF2-40B4-BE49-F238E27FC236}">
                    <a16:creationId xmlns:a16="http://schemas.microsoft.com/office/drawing/2014/main" id="{3ADBB3A0-C1CA-F566-9615-CBD8DE7AAD97}"/>
                  </a:ext>
                </a:extLst>
              </p:cNvPr>
              <p:cNvGrpSpPr/>
              <p:nvPr/>
            </p:nvGrpSpPr>
            <p:grpSpPr>
              <a:xfrm>
                <a:off x="6587648" y="7317772"/>
                <a:ext cx="807938" cy="847295"/>
                <a:chOff x="6881876" y="7317772"/>
                <a:chExt cx="807938" cy="847295"/>
              </a:xfrm>
            </p:grpSpPr>
            <p:sp>
              <p:nvSpPr>
                <p:cNvPr id="258" name="CaixaDeTexto 76">
                  <a:extLst>
                    <a:ext uri="{FF2B5EF4-FFF2-40B4-BE49-F238E27FC236}">
                      <a16:creationId xmlns:a16="http://schemas.microsoft.com/office/drawing/2014/main" id="{90910C4F-79B5-F12D-7A52-CCEAF1CA1091}"/>
                    </a:ext>
                  </a:extLst>
                </p:cNvPr>
                <p:cNvSpPr txBox="1"/>
                <p:nvPr/>
              </p:nvSpPr>
              <p:spPr>
                <a:xfrm>
                  <a:off x="6881876" y="7795735"/>
                  <a:ext cx="80793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sz="900" dirty="0">
                      <a:solidFill>
                        <a:srgbClr val="C07409"/>
                      </a:solidFill>
                      <a:latin typeface="AMX" pitchFamily="2" charset="77"/>
                      <a:cs typeface="Arial" panose="020B0604020202020204" pitchFamily="34" charset="0"/>
                    </a:rPr>
                    <a:t>Analisa a pendência</a:t>
                  </a:r>
                </a:p>
              </p:txBody>
            </p:sp>
            <p:pic>
              <p:nvPicPr>
                <p:cNvPr id="259" name="Graphic 128">
                  <a:extLst>
                    <a:ext uri="{FF2B5EF4-FFF2-40B4-BE49-F238E27FC236}">
                      <a16:creationId xmlns:a16="http://schemas.microsoft.com/office/drawing/2014/main" id="{17B1EC41-EE6C-CFF3-2431-27CA34F751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07771" y="7317772"/>
                  <a:ext cx="356148" cy="356148"/>
                </a:xfrm>
                <a:prstGeom prst="rect">
                  <a:avLst/>
                </a:prstGeom>
              </p:spPr>
            </p:pic>
          </p:grpSp>
          <p:grpSp>
            <p:nvGrpSpPr>
              <p:cNvPr id="271" name="Agrupar 270">
                <a:extLst>
                  <a:ext uri="{FF2B5EF4-FFF2-40B4-BE49-F238E27FC236}">
                    <a16:creationId xmlns:a16="http://schemas.microsoft.com/office/drawing/2014/main" id="{93234826-A51F-433C-D9EC-02D37086C236}"/>
                  </a:ext>
                </a:extLst>
              </p:cNvPr>
              <p:cNvGrpSpPr/>
              <p:nvPr/>
            </p:nvGrpSpPr>
            <p:grpSpPr>
              <a:xfrm>
                <a:off x="7261309" y="7214473"/>
                <a:ext cx="620371" cy="721658"/>
                <a:chOff x="7261309" y="7214473"/>
                <a:chExt cx="620371" cy="721658"/>
              </a:xfrm>
            </p:grpSpPr>
            <p:cxnSp>
              <p:nvCxnSpPr>
                <p:cNvPr id="269" name="Conector angulado 249">
                  <a:extLst>
                    <a:ext uri="{FF2B5EF4-FFF2-40B4-BE49-F238E27FC236}">
                      <a16:creationId xmlns:a16="http://schemas.microsoft.com/office/drawing/2014/main" id="{0794B9E3-CB7C-753B-CB9E-B84F171EE2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61309" y="7214473"/>
                  <a:ext cx="599962" cy="282734"/>
                </a:xfrm>
                <a:prstGeom prst="bentConnector3">
                  <a:avLst/>
                </a:prstGeom>
                <a:ln w="25400">
                  <a:solidFill>
                    <a:srgbClr val="965806"/>
                  </a:solidFill>
                  <a:tailEnd type="diamon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Conector angulado 250">
                  <a:extLst>
                    <a:ext uri="{FF2B5EF4-FFF2-40B4-BE49-F238E27FC236}">
                      <a16:creationId xmlns:a16="http://schemas.microsoft.com/office/drawing/2014/main" id="{0968014F-F587-5004-A4BB-13BC0E8BFE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61309" y="7497207"/>
                  <a:ext cx="620371" cy="438924"/>
                </a:xfrm>
                <a:prstGeom prst="bentConnector3">
                  <a:avLst>
                    <a:gd name="adj1" fmla="val 48555"/>
                  </a:avLst>
                </a:prstGeom>
                <a:ln w="25400">
                  <a:solidFill>
                    <a:srgbClr val="965806"/>
                  </a:solidFill>
                  <a:tailEnd type="diamon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1" name="Agrupar 280">
                <a:extLst>
                  <a:ext uri="{FF2B5EF4-FFF2-40B4-BE49-F238E27FC236}">
                    <a16:creationId xmlns:a16="http://schemas.microsoft.com/office/drawing/2014/main" id="{A7BEA88A-6CB3-695D-BD14-2B088C04C444}"/>
                  </a:ext>
                </a:extLst>
              </p:cNvPr>
              <p:cNvGrpSpPr/>
              <p:nvPr/>
            </p:nvGrpSpPr>
            <p:grpSpPr>
              <a:xfrm>
                <a:off x="8871017" y="7032178"/>
                <a:ext cx="924115" cy="721566"/>
                <a:chOff x="3828706" y="6984181"/>
                <a:chExt cx="924115" cy="721566"/>
              </a:xfrm>
            </p:grpSpPr>
            <p:grpSp>
              <p:nvGrpSpPr>
                <p:cNvPr id="282" name="Agrupar 281">
                  <a:extLst>
                    <a:ext uri="{FF2B5EF4-FFF2-40B4-BE49-F238E27FC236}">
                      <a16:creationId xmlns:a16="http://schemas.microsoft.com/office/drawing/2014/main" id="{FE83AD30-83AB-0A08-2BFA-FF12F2AC653E}"/>
                    </a:ext>
                  </a:extLst>
                </p:cNvPr>
                <p:cNvGrpSpPr/>
                <p:nvPr/>
              </p:nvGrpSpPr>
              <p:grpSpPr>
                <a:xfrm>
                  <a:off x="4125244" y="6984181"/>
                  <a:ext cx="394271" cy="451706"/>
                  <a:chOff x="4125244" y="6984181"/>
                  <a:chExt cx="394271" cy="451706"/>
                </a:xfrm>
              </p:grpSpPr>
              <p:sp>
                <p:nvSpPr>
                  <p:cNvPr id="284" name="Forma Livre 283">
                    <a:extLst>
                      <a:ext uri="{FF2B5EF4-FFF2-40B4-BE49-F238E27FC236}">
                        <a16:creationId xmlns:a16="http://schemas.microsoft.com/office/drawing/2014/main" id="{A57ADAD5-A723-2FED-57DE-E8EFC47D06B6}"/>
                      </a:ext>
                    </a:extLst>
                  </p:cNvPr>
                  <p:cNvSpPr/>
                  <p:nvPr/>
                </p:nvSpPr>
                <p:spPr>
                  <a:xfrm>
                    <a:off x="4257693" y="7080209"/>
                    <a:ext cx="191991" cy="17451"/>
                  </a:xfrm>
                  <a:custGeom>
                    <a:avLst/>
                    <a:gdLst>
                      <a:gd name="connsiteX0" fmla="*/ 449786 w 471194"/>
                      <a:gd name="connsiteY0" fmla="*/ 0 h 42830"/>
                      <a:gd name="connsiteX1" fmla="*/ 21409 w 471194"/>
                      <a:gd name="connsiteY1" fmla="*/ 0 h 42830"/>
                      <a:gd name="connsiteX2" fmla="*/ 0 w 471194"/>
                      <a:gd name="connsiteY2" fmla="*/ 21415 h 42830"/>
                      <a:gd name="connsiteX3" fmla="*/ 21409 w 471194"/>
                      <a:gd name="connsiteY3" fmla="*/ 42830 h 42830"/>
                      <a:gd name="connsiteX4" fmla="*/ 449786 w 471194"/>
                      <a:gd name="connsiteY4" fmla="*/ 42830 h 42830"/>
                      <a:gd name="connsiteX5" fmla="*/ 471195 w 471194"/>
                      <a:gd name="connsiteY5" fmla="*/ 21415 h 42830"/>
                      <a:gd name="connsiteX6" fmla="*/ 449786 w 471194"/>
                      <a:gd name="connsiteY6" fmla="*/ 0 h 42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1194" h="42830">
                        <a:moveTo>
                          <a:pt x="449786" y="0"/>
                        </a:moveTo>
                        <a:lnTo>
                          <a:pt x="21409" y="0"/>
                        </a:lnTo>
                        <a:cubicBezTo>
                          <a:pt x="9574" y="0"/>
                          <a:pt x="0" y="9598"/>
                          <a:pt x="0" y="21415"/>
                        </a:cubicBezTo>
                        <a:cubicBezTo>
                          <a:pt x="0" y="33232"/>
                          <a:pt x="9596" y="42830"/>
                          <a:pt x="21409" y="42830"/>
                        </a:cubicBezTo>
                        <a:lnTo>
                          <a:pt x="449786" y="42830"/>
                        </a:lnTo>
                        <a:cubicBezTo>
                          <a:pt x="461621" y="42830"/>
                          <a:pt x="471195" y="33232"/>
                          <a:pt x="471195" y="21415"/>
                        </a:cubicBezTo>
                        <a:cubicBezTo>
                          <a:pt x="471195" y="9598"/>
                          <a:pt x="461599" y="0"/>
                          <a:pt x="449786" y="0"/>
                        </a:cubicBezTo>
                        <a:close/>
                      </a:path>
                    </a:pathLst>
                  </a:custGeom>
                  <a:solidFill>
                    <a:srgbClr val="965806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85" name="Forma Livre 284">
                    <a:extLst>
                      <a:ext uri="{FF2B5EF4-FFF2-40B4-BE49-F238E27FC236}">
                        <a16:creationId xmlns:a16="http://schemas.microsoft.com/office/drawing/2014/main" id="{DC5333C0-A69A-0983-B9F7-5471CCE7DD9E}"/>
                      </a:ext>
                    </a:extLst>
                  </p:cNvPr>
                  <p:cNvSpPr/>
                  <p:nvPr/>
                </p:nvSpPr>
                <p:spPr>
                  <a:xfrm>
                    <a:off x="4257693" y="7150041"/>
                    <a:ext cx="191991" cy="17451"/>
                  </a:xfrm>
                  <a:custGeom>
                    <a:avLst/>
                    <a:gdLst>
                      <a:gd name="connsiteX0" fmla="*/ 449786 w 471194"/>
                      <a:gd name="connsiteY0" fmla="*/ 0 h 42830"/>
                      <a:gd name="connsiteX1" fmla="*/ 21409 w 471194"/>
                      <a:gd name="connsiteY1" fmla="*/ 0 h 42830"/>
                      <a:gd name="connsiteX2" fmla="*/ 0 w 471194"/>
                      <a:gd name="connsiteY2" fmla="*/ 21415 h 42830"/>
                      <a:gd name="connsiteX3" fmla="*/ 21409 w 471194"/>
                      <a:gd name="connsiteY3" fmla="*/ 42830 h 42830"/>
                      <a:gd name="connsiteX4" fmla="*/ 449786 w 471194"/>
                      <a:gd name="connsiteY4" fmla="*/ 42830 h 42830"/>
                      <a:gd name="connsiteX5" fmla="*/ 471195 w 471194"/>
                      <a:gd name="connsiteY5" fmla="*/ 21415 h 42830"/>
                      <a:gd name="connsiteX6" fmla="*/ 449786 w 471194"/>
                      <a:gd name="connsiteY6" fmla="*/ 0 h 42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1194" h="42830">
                        <a:moveTo>
                          <a:pt x="449786" y="0"/>
                        </a:moveTo>
                        <a:lnTo>
                          <a:pt x="21409" y="0"/>
                        </a:lnTo>
                        <a:cubicBezTo>
                          <a:pt x="9574" y="0"/>
                          <a:pt x="0" y="9598"/>
                          <a:pt x="0" y="21415"/>
                        </a:cubicBezTo>
                        <a:cubicBezTo>
                          <a:pt x="0" y="33232"/>
                          <a:pt x="9596" y="42830"/>
                          <a:pt x="21409" y="42830"/>
                        </a:cubicBezTo>
                        <a:lnTo>
                          <a:pt x="449786" y="42830"/>
                        </a:lnTo>
                        <a:cubicBezTo>
                          <a:pt x="461621" y="42830"/>
                          <a:pt x="471195" y="33232"/>
                          <a:pt x="471195" y="21415"/>
                        </a:cubicBezTo>
                        <a:cubicBezTo>
                          <a:pt x="471195" y="9598"/>
                          <a:pt x="461599" y="0"/>
                          <a:pt x="449786" y="0"/>
                        </a:cubicBezTo>
                        <a:close/>
                      </a:path>
                    </a:pathLst>
                  </a:custGeom>
                  <a:solidFill>
                    <a:srgbClr val="965806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86" name="Forma Livre 285">
                    <a:extLst>
                      <a:ext uri="{FF2B5EF4-FFF2-40B4-BE49-F238E27FC236}">
                        <a16:creationId xmlns:a16="http://schemas.microsoft.com/office/drawing/2014/main" id="{2B99470B-DB4D-9367-A955-F037F85C0D65}"/>
                      </a:ext>
                    </a:extLst>
                  </p:cNvPr>
                  <p:cNvSpPr/>
                  <p:nvPr/>
                </p:nvSpPr>
                <p:spPr>
                  <a:xfrm>
                    <a:off x="4125244" y="6984181"/>
                    <a:ext cx="394271" cy="451706"/>
                  </a:xfrm>
                  <a:custGeom>
                    <a:avLst/>
                    <a:gdLst>
                      <a:gd name="connsiteX0" fmla="*/ 881940 w 967641"/>
                      <a:gd name="connsiteY0" fmla="*/ 0 h 1108600"/>
                      <a:gd name="connsiteX1" fmla="*/ 239385 w 967641"/>
                      <a:gd name="connsiteY1" fmla="*/ 0 h 1108600"/>
                      <a:gd name="connsiteX2" fmla="*/ 153705 w 967641"/>
                      <a:gd name="connsiteY2" fmla="*/ 85704 h 1108600"/>
                      <a:gd name="connsiteX3" fmla="*/ 153705 w 967641"/>
                      <a:gd name="connsiteY3" fmla="*/ 144481 h 1108600"/>
                      <a:gd name="connsiteX4" fmla="*/ 85658 w 967641"/>
                      <a:gd name="connsiteY4" fmla="*/ 144481 h 1108600"/>
                      <a:gd name="connsiteX5" fmla="*/ 0 w 967641"/>
                      <a:gd name="connsiteY5" fmla="*/ 230185 h 1108600"/>
                      <a:gd name="connsiteX6" fmla="*/ 0 w 967641"/>
                      <a:gd name="connsiteY6" fmla="*/ 1022897 h 1108600"/>
                      <a:gd name="connsiteX7" fmla="*/ 85680 w 967641"/>
                      <a:gd name="connsiteY7" fmla="*/ 1108601 h 1108600"/>
                      <a:gd name="connsiteX8" fmla="*/ 728234 w 967641"/>
                      <a:gd name="connsiteY8" fmla="*/ 1108601 h 1108600"/>
                      <a:gd name="connsiteX9" fmla="*/ 813914 w 967641"/>
                      <a:gd name="connsiteY9" fmla="*/ 1022897 h 1108600"/>
                      <a:gd name="connsiteX10" fmla="*/ 813914 w 967641"/>
                      <a:gd name="connsiteY10" fmla="*/ 964120 h 1108600"/>
                      <a:gd name="connsiteX11" fmla="*/ 881962 w 967641"/>
                      <a:gd name="connsiteY11" fmla="*/ 964120 h 1108600"/>
                      <a:gd name="connsiteX12" fmla="*/ 967641 w 967641"/>
                      <a:gd name="connsiteY12" fmla="*/ 878416 h 1108600"/>
                      <a:gd name="connsiteX13" fmla="*/ 967641 w 967641"/>
                      <a:gd name="connsiteY13" fmla="*/ 85704 h 1108600"/>
                      <a:gd name="connsiteX14" fmla="*/ 881962 w 967641"/>
                      <a:gd name="connsiteY14" fmla="*/ 0 h 1108600"/>
                      <a:gd name="connsiteX15" fmla="*/ 771052 w 967641"/>
                      <a:gd name="connsiteY15" fmla="*/ 1022897 h 1108600"/>
                      <a:gd name="connsiteX16" fmla="*/ 728212 w 967641"/>
                      <a:gd name="connsiteY16" fmla="*/ 1065749 h 1108600"/>
                      <a:gd name="connsiteX17" fmla="*/ 85680 w 967641"/>
                      <a:gd name="connsiteY17" fmla="*/ 1065749 h 1108600"/>
                      <a:gd name="connsiteX18" fmla="*/ 42840 w 967641"/>
                      <a:gd name="connsiteY18" fmla="*/ 1022897 h 1108600"/>
                      <a:gd name="connsiteX19" fmla="*/ 42840 w 967641"/>
                      <a:gd name="connsiteY19" fmla="*/ 230185 h 1108600"/>
                      <a:gd name="connsiteX20" fmla="*/ 85680 w 967641"/>
                      <a:gd name="connsiteY20" fmla="*/ 187333 h 1108600"/>
                      <a:gd name="connsiteX21" fmla="*/ 153727 w 967641"/>
                      <a:gd name="connsiteY21" fmla="*/ 187333 h 1108600"/>
                      <a:gd name="connsiteX22" fmla="*/ 153727 w 967641"/>
                      <a:gd name="connsiteY22" fmla="*/ 878416 h 1108600"/>
                      <a:gd name="connsiteX23" fmla="*/ 239407 w 967641"/>
                      <a:gd name="connsiteY23" fmla="*/ 964120 h 1108600"/>
                      <a:gd name="connsiteX24" fmla="*/ 771074 w 967641"/>
                      <a:gd name="connsiteY24" fmla="*/ 964120 h 1108600"/>
                      <a:gd name="connsiteX25" fmla="*/ 771074 w 967641"/>
                      <a:gd name="connsiteY25" fmla="*/ 1022897 h 1108600"/>
                      <a:gd name="connsiteX26" fmla="*/ 924758 w 967641"/>
                      <a:gd name="connsiteY26" fmla="*/ 408381 h 1108600"/>
                      <a:gd name="connsiteX27" fmla="*/ 924758 w 967641"/>
                      <a:gd name="connsiteY27" fmla="*/ 878416 h 1108600"/>
                      <a:gd name="connsiteX28" fmla="*/ 881918 w 967641"/>
                      <a:gd name="connsiteY28" fmla="*/ 921268 h 1108600"/>
                      <a:gd name="connsiteX29" fmla="*/ 239385 w 967641"/>
                      <a:gd name="connsiteY29" fmla="*/ 921268 h 1108600"/>
                      <a:gd name="connsiteX30" fmla="*/ 196545 w 967641"/>
                      <a:gd name="connsiteY30" fmla="*/ 878416 h 1108600"/>
                      <a:gd name="connsiteX31" fmla="*/ 196545 w 967641"/>
                      <a:gd name="connsiteY31" fmla="*/ 85704 h 1108600"/>
                      <a:gd name="connsiteX32" fmla="*/ 239385 w 967641"/>
                      <a:gd name="connsiteY32" fmla="*/ 42852 h 1108600"/>
                      <a:gd name="connsiteX33" fmla="*/ 881940 w 967641"/>
                      <a:gd name="connsiteY33" fmla="*/ 42852 h 1108600"/>
                      <a:gd name="connsiteX34" fmla="*/ 924780 w 967641"/>
                      <a:gd name="connsiteY34" fmla="*/ 85704 h 1108600"/>
                      <a:gd name="connsiteX35" fmla="*/ 924780 w 967641"/>
                      <a:gd name="connsiteY35" fmla="*/ 408359 h 1108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67641" h="1108600">
                        <a:moveTo>
                          <a:pt x="881940" y="0"/>
                        </a:moveTo>
                        <a:lnTo>
                          <a:pt x="239385" y="0"/>
                        </a:lnTo>
                        <a:cubicBezTo>
                          <a:pt x="192285" y="0"/>
                          <a:pt x="153705" y="38591"/>
                          <a:pt x="153705" y="85704"/>
                        </a:cubicBezTo>
                        <a:lnTo>
                          <a:pt x="153705" y="144481"/>
                        </a:lnTo>
                        <a:lnTo>
                          <a:pt x="85658" y="144481"/>
                        </a:lnTo>
                        <a:cubicBezTo>
                          <a:pt x="38580" y="144481"/>
                          <a:pt x="0" y="183072"/>
                          <a:pt x="0" y="230185"/>
                        </a:cubicBezTo>
                        <a:lnTo>
                          <a:pt x="0" y="1022897"/>
                        </a:lnTo>
                        <a:cubicBezTo>
                          <a:pt x="0" y="1070010"/>
                          <a:pt x="38580" y="1108601"/>
                          <a:pt x="85680" y="1108601"/>
                        </a:cubicBezTo>
                        <a:lnTo>
                          <a:pt x="728234" y="1108601"/>
                        </a:lnTo>
                        <a:cubicBezTo>
                          <a:pt x="775334" y="1108601"/>
                          <a:pt x="813914" y="1070010"/>
                          <a:pt x="813914" y="1022897"/>
                        </a:cubicBezTo>
                        <a:lnTo>
                          <a:pt x="813914" y="964120"/>
                        </a:lnTo>
                        <a:lnTo>
                          <a:pt x="881962" y="964120"/>
                        </a:lnTo>
                        <a:cubicBezTo>
                          <a:pt x="929061" y="964120"/>
                          <a:pt x="967641" y="925529"/>
                          <a:pt x="967641" y="878416"/>
                        </a:cubicBezTo>
                        <a:lnTo>
                          <a:pt x="967641" y="85704"/>
                        </a:lnTo>
                        <a:cubicBezTo>
                          <a:pt x="967641" y="38591"/>
                          <a:pt x="929061" y="0"/>
                          <a:pt x="881962" y="0"/>
                        </a:cubicBezTo>
                        <a:close/>
                        <a:moveTo>
                          <a:pt x="771052" y="1022897"/>
                        </a:moveTo>
                        <a:cubicBezTo>
                          <a:pt x="771052" y="1047013"/>
                          <a:pt x="752322" y="1065749"/>
                          <a:pt x="728212" y="1065749"/>
                        </a:cubicBezTo>
                        <a:lnTo>
                          <a:pt x="85680" y="1065749"/>
                        </a:lnTo>
                        <a:cubicBezTo>
                          <a:pt x="61570" y="1065749"/>
                          <a:pt x="42840" y="1047013"/>
                          <a:pt x="42840" y="1022897"/>
                        </a:cubicBezTo>
                        <a:lnTo>
                          <a:pt x="42840" y="230185"/>
                        </a:lnTo>
                        <a:cubicBezTo>
                          <a:pt x="42840" y="206068"/>
                          <a:pt x="61570" y="187333"/>
                          <a:pt x="85680" y="187333"/>
                        </a:cubicBezTo>
                        <a:lnTo>
                          <a:pt x="153727" y="187333"/>
                        </a:lnTo>
                        <a:lnTo>
                          <a:pt x="153727" y="878416"/>
                        </a:lnTo>
                        <a:cubicBezTo>
                          <a:pt x="153727" y="925529"/>
                          <a:pt x="192307" y="964120"/>
                          <a:pt x="239407" y="964120"/>
                        </a:cubicBezTo>
                        <a:lnTo>
                          <a:pt x="771074" y="964120"/>
                        </a:lnTo>
                        <a:lnTo>
                          <a:pt x="771074" y="1022897"/>
                        </a:lnTo>
                        <a:close/>
                        <a:moveTo>
                          <a:pt x="924758" y="408381"/>
                        </a:moveTo>
                        <a:lnTo>
                          <a:pt x="924758" y="878416"/>
                        </a:lnTo>
                        <a:cubicBezTo>
                          <a:pt x="924758" y="902533"/>
                          <a:pt x="906027" y="921268"/>
                          <a:pt x="881918" y="921268"/>
                        </a:cubicBezTo>
                        <a:lnTo>
                          <a:pt x="239385" y="921268"/>
                        </a:lnTo>
                        <a:cubicBezTo>
                          <a:pt x="215275" y="921268"/>
                          <a:pt x="196545" y="902533"/>
                          <a:pt x="196545" y="878416"/>
                        </a:cubicBezTo>
                        <a:lnTo>
                          <a:pt x="196545" y="85704"/>
                        </a:lnTo>
                        <a:cubicBezTo>
                          <a:pt x="196545" y="61588"/>
                          <a:pt x="215275" y="42852"/>
                          <a:pt x="239385" y="42852"/>
                        </a:cubicBezTo>
                        <a:lnTo>
                          <a:pt x="881940" y="42852"/>
                        </a:lnTo>
                        <a:cubicBezTo>
                          <a:pt x="906049" y="42852"/>
                          <a:pt x="924780" y="61588"/>
                          <a:pt x="924780" y="85704"/>
                        </a:cubicBezTo>
                        <a:lnTo>
                          <a:pt x="924780" y="408359"/>
                        </a:lnTo>
                        <a:close/>
                      </a:path>
                    </a:pathLst>
                  </a:custGeom>
                  <a:solidFill>
                    <a:srgbClr val="965806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87" name="Forma Livre 286">
                    <a:extLst>
                      <a:ext uri="{FF2B5EF4-FFF2-40B4-BE49-F238E27FC236}">
                        <a16:creationId xmlns:a16="http://schemas.microsoft.com/office/drawing/2014/main" id="{EFB291E4-0E32-5D69-DA34-86B748E1DFC3}"/>
                      </a:ext>
                    </a:extLst>
                  </p:cNvPr>
                  <p:cNvSpPr/>
                  <p:nvPr/>
                </p:nvSpPr>
                <p:spPr>
                  <a:xfrm>
                    <a:off x="4257693" y="7219883"/>
                    <a:ext cx="191991" cy="17451"/>
                  </a:xfrm>
                  <a:custGeom>
                    <a:avLst/>
                    <a:gdLst>
                      <a:gd name="connsiteX0" fmla="*/ 449786 w 471194"/>
                      <a:gd name="connsiteY0" fmla="*/ 0 h 42830"/>
                      <a:gd name="connsiteX1" fmla="*/ 21409 w 471194"/>
                      <a:gd name="connsiteY1" fmla="*/ 0 h 42830"/>
                      <a:gd name="connsiteX2" fmla="*/ 0 w 471194"/>
                      <a:gd name="connsiteY2" fmla="*/ 21415 h 42830"/>
                      <a:gd name="connsiteX3" fmla="*/ 21409 w 471194"/>
                      <a:gd name="connsiteY3" fmla="*/ 42830 h 42830"/>
                      <a:gd name="connsiteX4" fmla="*/ 449786 w 471194"/>
                      <a:gd name="connsiteY4" fmla="*/ 42830 h 42830"/>
                      <a:gd name="connsiteX5" fmla="*/ 471195 w 471194"/>
                      <a:gd name="connsiteY5" fmla="*/ 21415 h 42830"/>
                      <a:gd name="connsiteX6" fmla="*/ 449786 w 471194"/>
                      <a:gd name="connsiteY6" fmla="*/ 0 h 42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1194" h="42830">
                        <a:moveTo>
                          <a:pt x="449786" y="0"/>
                        </a:moveTo>
                        <a:lnTo>
                          <a:pt x="21409" y="0"/>
                        </a:lnTo>
                        <a:cubicBezTo>
                          <a:pt x="9574" y="0"/>
                          <a:pt x="0" y="9598"/>
                          <a:pt x="0" y="21415"/>
                        </a:cubicBezTo>
                        <a:cubicBezTo>
                          <a:pt x="0" y="33232"/>
                          <a:pt x="9596" y="42830"/>
                          <a:pt x="21409" y="42830"/>
                        </a:cubicBezTo>
                        <a:lnTo>
                          <a:pt x="449786" y="42830"/>
                        </a:lnTo>
                        <a:cubicBezTo>
                          <a:pt x="461621" y="42830"/>
                          <a:pt x="471195" y="33232"/>
                          <a:pt x="471195" y="21415"/>
                        </a:cubicBezTo>
                        <a:cubicBezTo>
                          <a:pt x="471195" y="9598"/>
                          <a:pt x="461599" y="0"/>
                          <a:pt x="449786" y="0"/>
                        </a:cubicBezTo>
                        <a:close/>
                      </a:path>
                    </a:pathLst>
                  </a:custGeom>
                  <a:solidFill>
                    <a:srgbClr val="965806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88" name="Forma Livre 287">
                    <a:extLst>
                      <a:ext uri="{FF2B5EF4-FFF2-40B4-BE49-F238E27FC236}">
                        <a16:creationId xmlns:a16="http://schemas.microsoft.com/office/drawing/2014/main" id="{F29AE37D-E524-3331-A796-6BA87D11930E}"/>
                      </a:ext>
                    </a:extLst>
                  </p:cNvPr>
                  <p:cNvSpPr/>
                  <p:nvPr/>
                </p:nvSpPr>
                <p:spPr>
                  <a:xfrm>
                    <a:off x="4257693" y="7289716"/>
                    <a:ext cx="191991" cy="17451"/>
                  </a:xfrm>
                  <a:custGeom>
                    <a:avLst/>
                    <a:gdLst>
                      <a:gd name="connsiteX0" fmla="*/ 449786 w 471194"/>
                      <a:gd name="connsiteY0" fmla="*/ 0 h 42830"/>
                      <a:gd name="connsiteX1" fmla="*/ 21409 w 471194"/>
                      <a:gd name="connsiteY1" fmla="*/ 0 h 42830"/>
                      <a:gd name="connsiteX2" fmla="*/ 0 w 471194"/>
                      <a:gd name="connsiteY2" fmla="*/ 21415 h 42830"/>
                      <a:gd name="connsiteX3" fmla="*/ 21409 w 471194"/>
                      <a:gd name="connsiteY3" fmla="*/ 42830 h 42830"/>
                      <a:gd name="connsiteX4" fmla="*/ 449786 w 471194"/>
                      <a:gd name="connsiteY4" fmla="*/ 42830 h 42830"/>
                      <a:gd name="connsiteX5" fmla="*/ 471195 w 471194"/>
                      <a:gd name="connsiteY5" fmla="*/ 21415 h 42830"/>
                      <a:gd name="connsiteX6" fmla="*/ 449786 w 471194"/>
                      <a:gd name="connsiteY6" fmla="*/ 0 h 42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1194" h="42830">
                        <a:moveTo>
                          <a:pt x="449786" y="0"/>
                        </a:moveTo>
                        <a:lnTo>
                          <a:pt x="21409" y="0"/>
                        </a:lnTo>
                        <a:cubicBezTo>
                          <a:pt x="9574" y="0"/>
                          <a:pt x="0" y="9598"/>
                          <a:pt x="0" y="21415"/>
                        </a:cubicBezTo>
                        <a:cubicBezTo>
                          <a:pt x="0" y="33232"/>
                          <a:pt x="9596" y="42830"/>
                          <a:pt x="21409" y="42830"/>
                        </a:cubicBezTo>
                        <a:lnTo>
                          <a:pt x="449786" y="42830"/>
                        </a:lnTo>
                        <a:cubicBezTo>
                          <a:pt x="461621" y="42830"/>
                          <a:pt x="471195" y="33232"/>
                          <a:pt x="471195" y="21415"/>
                        </a:cubicBezTo>
                        <a:cubicBezTo>
                          <a:pt x="471195" y="9598"/>
                          <a:pt x="461599" y="0"/>
                          <a:pt x="449786" y="0"/>
                        </a:cubicBezTo>
                        <a:close/>
                      </a:path>
                    </a:pathLst>
                  </a:custGeom>
                  <a:solidFill>
                    <a:srgbClr val="965806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  <p:sp>
              <p:nvSpPr>
                <p:cNvPr id="283" name="CaixaDeTexto 76">
                  <a:extLst>
                    <a:ext uri="{FF2B5EF4-FFF2-40B4-BE49-F238E27FC236}">
                      <a16:creationId xmlns:a16="http://schemas.microsoft.com/office/drawing/2014/main" id="{C026D254-2E93-D813-3642-2312251AB76D}"/>
                    </a:ext>
                  </a:extLst>
                </p:cNvPr>
                <p:cNvSpPr txBox="1"/>
                <p:nvPr/>
              </p:nvSpPr>
              <p:spPr>
                <a:xfrm>
                  <a:off x="3828706" y="7474915"/>
                  <a:ext cx="924115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sz="900" dirty="0">
                      <a:solidFill>
                        <a:srgbClr val="C07409"/>
                      </a:solidFill>
                      <a:latin typeface="AMX" pitchFamily="2" charset="77"/>
                      <a:cs typeface="Arial" panose="020B0604020202020204" pitchFamily="34" charset="0"/>
                    </a:rPr>
                    <a:t>Gerar Contrato</a:t>
                  </a:r>
                </a:p>
              </p:txBody>
            </p:sp>
          </p:grpSp>
          <p:grpSp>
            <p:nvGrpSpPr>
              <p:cNvPr id="294" name="Agrupar 293">
                <a:extLst>
                  <a:ext uri="{FF2B5EF4-FFF2-40B4-BE49-F238E27FC236}">
                    <a16:creationId xmlns:a16="http://schemas.microsoft.com/office/drawing/2014/main" id="{0E94C07D-E488-0833-399A-6692A8E83B4A}"/>
                  </a:ext>
                </a:extLst>
              </p:cNvPr>
              <p:cNvGrpSpPr/>
              <p:nvPr/>
            </p:nvGrpSpPr>
            <p:grpSpPr>
              <a:xfrm>
                <a:off x="8808873" y="7826350"/>
                <a:ext cx="1111634" cy="777828"/>
                <a:chOff x="8808873" y="7994346"/>
                <a:chExt cx="1111634" cy="777828"/>
              </a:xfrm>
            </p:grpSpPr>
            <p:grpSp>
              <p:nvGrpSpPr>
                <p:cNvPr id="289" name="Gráfico 189">
                  <a:extLst>
                    <a:ext uri="{FF2B5EF4-FFF2-40B4-BE49-F238E27FC236}">
                      <a16:creationId xmlns:a16="http://schemas.microsoft.com/office/drawing/2014/main" id="{71C174F4-B4F0-89A8-ABC8-0203BA4D4214}"/>
                    </a:ext>
                  </a:extLst>
                </p:cNvPr>
                <p:cNvGrpSpPr/>
                <p:nvPr/>
              </p:nvGrpSpPr>
              <p:grpSpPr>
                <a:xfrm>
                  <a:off x="9148923" y="7994346"/>
                  <a:ext cx="499134" cy="485022"/>
                  <a:chOff x="12491729" y="7754504"/>
                  <a:chExt cx="499134" cy="485022"/>
                </a:xfrm>
                <a:solidFill>
                  <a:srgbClr val="965806"/>
                </a:solidFill>
              </p:grpSpPr>
              <p:sp>
                <p:nvSpPr>
                  <p:cNvPr id="290" name="Forma Livre 289">
                    <a:extLst>
                      <a:ext uri="{FF2B5EF4-FFF2-40B4-BE49-F238E27FC236}">
                        <a16:creationId xmlns:a16="http://schemas.microsoft.com/office/drawing/2014/main" id="{EB5526CA-B160-7411-F0A8-8920B5F8E5E6}"/>
                      </a:ext>
                    </a:extLst>
                  </p:cNvPr>
                  <p:cNvSpPr/>
                  <p:nvPr/>
                </p:nvSpPr>
                <p:spPr>
                  <a:xfrm>
                    <a:off x="12491729" y="7817715"/>
                    <a:ext cx="356674" cy="421810"/>
                  </a:xfrm>
                  <a:custGeom>
                    <a:avLst/>
                    <a:gdLst>
                      <a:gd name="connsiteX0" fmla="*/ 337892 w 356674"/>
                      <a:gd name="connsiteY0" fmla="*/ 346251 h 421810"/>
                      <a:gd name="connsiteX1" fmla="*/ 337892 w 356674"/>
                      <a:gd name="connsiteY1" fmla="*/ 384315 h 421810"/>
                      <a:gd name="connsiteX2" fmla="*/ 319118 w 356674"/>
                      <a:gd name="connsiteY2" fmla="*/ 403063 h 421810"/>
                      <a:gd name="connsiteX3" fmla="*/ 37547 w 356674"/>
                      <a:gd name="connsiteY3" fmla="*/ 403063 h 421810"/>
                      <a:gd name="connsiteX4" fmla="*/ 18773 w 356674"/>
                      <a:gd name="connsiteY4" fmla="*/ 384315 h 421810"/>
                      <a:gd name="connsiteX5" fmla="*/ 18773 w 356674"/>
                      <a:gd name="connsiteY5" fmla="*/ 37496 h 421810"/>
                      <a:gd name="connsiteX6" fmla="*/ 37547 w 356674"/>
                      <a:gd name="connsiteY6" fmla="*/ 18748 h 421810"/>
                      <a:gd name="connsiteX7" fmla="*/ 80703 w 356674"/>
                      <a:gd name="connsiteY7" fmla="*/ 18748 h 421810"/>
                      <a:gd name="connsiteX8" fmla="*/ 80703 w 356674"/>
                      <a:gd name="connsiteY8" fmla="*/ 0 h 421810"/>
                      <a:gd name="connsiteX9" fmla="*/ 37547 w 356674"/>
                      <a:gd name="connsiteY9" fmla="*/ 0 h 421810"/>
                      <a:gd name="connsiteX10" fmla="*/ 0 w 356674"/>
                      <a:gd name="connsiteY10" fmla="*/ 37496 h 421810"/>
                      <a:gd name="connsiteX11" fmla="*/ 0 w 356674"/>
                      <a:gd name="connsiteY11" fmla="*/ 384315 h 421810"/>
                      <a:gd name="connsiteX12" fmla="*/ 37547 w 356674"/>
                      <a:gd name="connsiteY12" fmla="*/ 421811 h 421810"/>
                      <a:gd name="connsiteX13" fmla="*/ 319128 w 356674"/>
                      <a:gd name="connsiteY13" fmla="*/ 421811 h 421810"/>
                      <a:gd name="connsiteX14" fmla="*/ 356675 w 356674"/>
                      <a:gd name="connsiteY14" fmla="*/ 384315 h 421810"/>
                      <a:gd name="connsiteX15" fmla="*/ 356675 w 356674"/>
                      <a:gd name="connsiteY15" fmla="*/ 346270 h 421810"/>
                      <a:gd name="connsiteX16" fmla="*/ 337901 w 356674"/>
                      <a:gd name="connsiteY16" fmla="*/ 346251 h 421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56674" h="421810">
                        <a:moveTo>
                          <a:pt x="337892" y="346251"/>
                        </a:moveTo>
                        <a:lnTo>
                          <a:pt x="337892" y="384315"/>
                        </a:lnTo>
                        <a:cubicBezTo>
                          <a:pt x="337892" y="394866"/>
                          <a:pt x="329684" y="403063"/>
                          <a:pt x="319118" y="403063"/>
                        </a:cubicBezTo>
                        <a:lnTo>
                          <a:pt x="37547" y="403063"/>
                        </a:lnTo>
                        <a:cubicBezTo>
                          <a:pt x="26981" y="403063"/>
                          <a:pt x="18773" y="394866"/>
                          <a:pt x="18773" y="384315"/>
                        </a:cubicBezTo>
                        <a:lnTo>
                          <a:pt x="18773" y="37496"/>
                        </a:lnTo>
                        <a:cubicBezTo>
                          <a:pt x="18773" y="26945"/>
                          <a:pt x="26981" y="18748"/>
                          <a:pt x="37547" y="18748"/>
                        </a:cubicBezTo>
                        <a:lnTo>
                          <a:pt x="80703" y="18748"/>
                        </a:lnTo>
                        <a:lnTo>
                          <a:pt x="80703" y="0"/>
                        </a:lnTo>
                        <a:lnTo>
                          <a:pt x="37547" y="0"/>
                        </a:lnTo>
                        <a:cubicBezTo>
                          <a:pt x="16907" y="0"/>
                          <a:pt x="0" y="16884"/>
                          <a:pt x="0" y="37496"/>
                        </a:cubicBezTo>
                        <a:lnTo>
                          <a:pt x="0" y="384315"/>
                        </a:lnTo>
                        <a:cubicBezTo>
                          <a:pt x="0" y="404927"/>
                          <a:pt x="16907" y="421811"/>
                          <a:pt x="37547" y="421811"/>
                        </a:cubicBezTo>
                        <a:lnTo>
                          <a:pt x="319128" y="421811"/>
                        </a:lnTo>
                        <a:cubicBezTo>
                          <a:pt x="339768" y="421811"/>
                          <a:pt x="356675" y="404927"/>
                          <a:pt x="356675" y="384315"/>
                        </a:cubicBezTo>
                        <a:lnTo>
                          <a:pt x="356675" y="346270"/>
                        </a:lnTo>
                        <a:lnTo>
                          <a:pt x="337901" y="346251"/>
                        </a:lnTo>
                        <a:close/>
                      </a:path>
                    </a:pathLst>
                  </a:custGeom>
                  <a:grpFill/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91" name="Forma Livre 290">
                    <a:extLst>
                      <a:ext uri="{FF2B5EF4-FFF2-40B4-BE49-F238E27FC236}">
                        <a16:creationId xmlns:a16="http://schemas.microsoft.com/office/drawing/2014/main" id="{9E390E2F-B8B2-9BB5-0969-55A11539CFD2}"/>
                      </a:ext>
                    </a:extLst>
                  </p:cNvPr>
                  <p:cNvSpPr/>
                  <p:nvPr/>
                </p:nvSpPr>
                <p:spPr>
                  <a:xfrm>
                    <a:off x="12559085" y="7754504"/>
                    <a:ext cx="431777" cy="421810"/>
                  </a:xfrm>
                  <a:custGeom>
                    <a:avLst/>
                    <a:gdLst>
                      <a:gd name="connsiteX0" fmla="*/ 104605 w 431777"/>
                      <a:gd name="connsiteY0" fmla="*/ 0 h 421810"/>
                      <a:gd name="connsiteX1" fmla="*/ 37547 w 431777"/>
                      <a:gd name="connsiteY1" fmla="*/ 0 h 421810"/>
                      <a:gd name="connsiteX2" fmla="*/ 0 w 431777"/>
                      <a:gd name="connsiteY2" fmla="*/ 37496 h 421810"/>
                      <a:gd name="connsiteX3" fmla="*/ 0 w 431777"/>
                      <a:gd name="connsiteY3" fmla="*/ 384315 h 421810"/>
                      <a:gd name="connsiteX4" fmla="*/ 37547 w 431777"/>
                      <a:gd name="connsiteY4" fmla="*/ 421811 h 421810"/>
                      <a:gd name="connsiteX5" fmla="*/ 319128 w 431777"/>
                      <a:gd name="connsiteY5" fmla="*/ 421811 h 421810"/>
                      <a:gd name="connsiteX6" fmla="*/ 356675 w 431777"/>
                      <a:gd name="connsiteY6" fmla="*/ 384315 h 421810"/>
                      <a:gd name="connsiteX7" fmla="*/ 356675 w 431777"/>
                      <a:gd name="connsiteY7" fmla="*/ 346270 h 421810"/>
                      <a:gd name="connsiteX8" fmla="*/ 431778 w 431777"/>
                      <a:gd name="connsiteY8" fmla="*/ 262456 h 421810"/>
                      <a:gd name="connsiteX9" fmla="*/ 356675 w 431777"/>
                      <a:gd name="connsiteY9" fmla="*/ 178641 h 421810"/>
                      <a:gd name="connsiteX10" fmla="*/ 356675 w 431777"/>
                      <a:gd name="connsiteY10" fmla="*/ 37496 h 421810"/>
                      <a:gd name="connsiteX11" fmla="*/ 319128 w 431777"/>
                      <a:gd name="connsiteY11" fmla="*/ 0 h 421810"/>
                      <a:gd name="connsiteX12" fmla="*/ 104605 w 431777"/>
                      <a:gd name="connsiteY12" fmla="*/ 0 h 421810"/>
                      <a:gd name="connsiteX13" fmla="*/ 252069 w 431777"/>
                      <a:gd name="connsiteY13" fmla="*/ 18748 h 421810"/>
                      <a:gd name="connsiteX14" fmla="*/ 319128 w 431777"/>
                      <a:gd name="connsiteY14" fmla="*/ 18748 h 421810"/>
                      <a:gd name="connsiteX15" fmla="*/ 337901 w 431777"/>
                      <a:gd name="connsiteY15" fmla="*/ 37496 h 421810"/>
                      <a:gd name="connsiteX16" fmla="*/ 337901 w 431777"/>
                      <a:gd name="connsiteY16" fmla="*/ 178661 h 421810"/>
                      <a:gd name="connsiteX17" fmla="*/ 262827 w 431777"/>
                      <a:gd name="connsiteY17" fmla="*/ 262456 h 421810"/>
                      <a:gd name="connsiteX18" fmla="*/ 337901 w 431777"/>
                      <a:gd name="connsiteY18" fmla="*/ 346251 h 421810"/>
                      <a:gd name="connsiteX19" fmla="*/ 337901 w 431777"/>
                      <a:gd name="connsiteY19" fmla="*/ 384315 h 421810"/>
                      <a:gd name="connsiteX20" fmla="*/ 319128 w 431777"/>
                      <a:gd name="connsiteY20" fmla="*/ 403063 h 421810"/>
                      <a:gd name="connsiteX21" fmla="*/ 37547 w 431777"/>
                      <a:gd name="connsiteY21" fmla="*/ 403063 h 421810"/>
                      <a:gd name="connsiteX22" fmla="*/ 18773 w 431777"/>
                      <a:gd name="connsiteY22" fmla="*/ 384315 h 421810"/>
                      <a:gd name="connsiteX23" fmla="*/ 18773 w 431777"/>
                      <a:gd name="connsiteY23" fmla="*/ 37496 h 421810"/>
                      <a:gd name="connsiteX24" fmla="*/ 37547 w 431777"/>
                      <a:gd name="connsiteY24" fmla="*/ 18748 h 421810"/>
                      <a:gd name="connsiteX25" fmla="*/ 252069 w 431777"/>
                      <a:gd name="connsiteY25" fmla="*/ 18748 h 421810"/>
                      <a:gd name="connsiteX26" fmla="*/ 84475 w 431777"/>
                      <a:gd name="connsiteY26" fmla="*/ 103110 h 421810"/>
                      <a:gd name="connsiteX27" fmla="*/ 75093 w 431777"/>
                      <a:gd name="connsiteY27" fmla="*/ 112480 h 421810"/>
                      <a:gd name="connsiteX28" fmla="*/ 84475 w 431777"/>
                      <a:gd name="connsiteY28" fmla="*/ 121849 h 421810"/>
                      <a:gd name="connsiteX29" fmla="*/ 272199 w 431777"/>
                      <a:gd name="connsiteY29" fmla="*/ 121849 h 421810"/>
                      <a:gd name="connsiteX30" fmla="*/ 281581 w 431777"/>
                      <a:gd name="connsiteY30" fmla="*/ 112480 h 421810"/>
                      <a:gd name="connsiteX31" fmla="*/ 272199 w 431777"/>
                      <a:gd name="connsiteY31" fmla="*/ 103110 h 421810"/>
                      <a:gd name="connsiteX32" fmla="*/ 84475 w 431777"/>
                      <a:gd name="connsiteY32" fmla="*/ 103110 h 421810"/>
                      <a:gd name="connsiteX33" fmla="*/ 84475 w 431777"/>
                      <a:gd name="connsiteY33" fmla="*/ 178094 h 421810"/>
                      <a:gd name="connsiteX34" fmla="*/ 75093 w 431777"/>
                      <a:gd name="connsiteY34" fmla="*/ 187463 h 421810"/>
                      <a:gd name="connsiteX35" fmla="*/ 84475 w 431777"/>
                      <a:gd name="connsiteY35" fmla="*/ 196832 h 421810"/>
                      <a:gd name="connsiteX36" fmla="*/ 253426 w 431777"/>
                      <a:gd name="connsiteY36" fmla="*/ 196832 h 421810"/>
                      <a:gd name="connsiteX37" fmla="*/ 262808 w 431777"/>
                      <a:gd name="connsiteY37" fmla="*/ 187463 h 421810"/>
                      <a:gd name="connsiteX38" fmla="*/ 253426 w 431777"/>
                      <a:gd name="connsiteY38" fmla="*/ 178094 h 421810"/>
                      <a:gd name="connsiteX39" fmla="*/ 84475 w 431777"/>
                      <a:gd name="connsiteY39" fmla="*/ 178094 h 421810"/>
                      <a:gd name="connsiteX40" fmla="*/ 347302 w 431777"/>
                      <a:gd name="connsiteY40" fmla="*/ 196842 h 421810"/>
                      <a:gd name="connsiteX41" fmla="*/ 413004 w 431777"/>
                      <a:gd name="connsiteY41" fmla="*/ 262456 h 421810"/>
                      <a:gd name="connsiteX42" fmla="*/ 347302 w 431777"/>
                      <a:gd name="connsiteY42" fmla="*/ 328070 h 421810"/>
                      <a:gd name="connsiteX43" fmla="*/ 281600 w 431777"/>
                      <a:gd name="connsiteY43" fmla="*/ 262456 h 421810"/>
                      <a:gd name="connsiteX44" fmla="*/ 347302 w 431777"/>
                      <a:gd name="connsiteY44" fmla="*/ 196842 h 421810"/>
                      <a:gd name="connsiteX45" fmla="*/ 84475 w 431777"/>
                      <a:gd name="connsiteY45" fmla="*/ 253087 h 421810"/>
                      <a:gd name="connsiteX46" fmla="*/ 75093 w 431777"/>
                      <a:gd name="connsiteY46" fmla="*/ 262456 h 421810"/>
                      <a:gd name="connsiteX47" fmla="*/ 84475 w 431777"/>
                      <a:gd name="connsiteY47" fmla="*/ 271825 h 421810"/>
                      <a:gd name="connsiteX48" fmla="*/ 225261 w 431777"/>
                      <a:gd name="connsiteY48" fmla="*/ 271825 h 421810"/>
                      <a:gd name="connsiteX49" fmla="*/ 234643 w 431777"/>
                      <a:gd name="connsiteY49" fmla="*/ 262456 h 421810"/>
                      <a:gd name="connsiteX50" fmla="*/ 225261 w 431777"/>
                      <a:gd name="connsiteY50" fmla="*/ 253087 h 421810"/>
                      <a:gd name="connsiteX51" fmla="*/ 84475 w 431777"/>
                      <a:gd name="connsiteY51" fmla="*/ 253087 h 421810"/>
                      <a:gd name="connsiteX52" fmla="*/ 84475 w 431777"/>
                      <a:gd name="connsiteY52" fmla="*/ 328070 h 421810"/>
                      <a:gd name="connsiteX53" fmla="*/ 75093 w 431777"/>
                      <a:gd name="connsiteY53" fmla="*/ 337439 h 421810"/>
                      <a:gd name="connsiteX54" fmla="*/ 84475 w 431777"/>
                      <a:gd name="connsiteY54" fmla="*/ 346808 h 421810"/>
                      <a:gd name="connsiteX55" fmla="*/ 253426 w 431777"/>
                      <a:gd name="connsiteY55" fmla="*/ 346808 h 421810"/>
                      <a:gd name="connsiteX56" fmla="*/ 262808 w 431777"/>
                      <a:gd name="connsiteY56" fmla="*/ 337439 h 421810"/>
                      <a:gd name="connsiteX57" fmla="*/ 253426 w 431777"/>
                      <a:gd name="connsiteY57" fmla="*/ 328070 h 421810"/>
                      <a:gd name="connsiteX58" fmla="*/ 84475 w 431777"/>
                      <a:gd name="connsiteY58" fmla="*/ 328070 h 421810"/>
                      <a:gd name="connsiteX59" fmla="*/ 375313 w 431777"/>
                      <a:gd name="connsiteY59" fmla="*/ 224959 h 421810"/>
                      <a:gd name="connsiteX60" fmla="*/ 368837 w 431777"/>
                      <a:gd name="connsiteY60" fmla="*/ 227727 h 421810"/>
                      <a:gd name="connsiteX61" fmla="*/ 347331 w 431777"/>
                      <a:gd name="connsiteY61" fmla="*/ 249204 h 421810"/>
                      <a:gd name="connsiteX62" fmla="*/ 325844 w 431777"/>
                      <a:gd name="connsiteY62" fmla="*/ 227746 h 421810"/>
                      <a:gd name="connsiteX63" fmla="*/ 312594 w 431777"/>
                      <a:gd name="connsiteY63" fmla="*/ 227708 h 421810"/>
                      <a:gd name="connsiteX64" fmla="*/ 312594 w 431777"/>
                      <a:gd name="connsiteY64" fmla="*/ 240959 h 421810"/>
                      <a:gd name="connsiteX65" fmla="*/ 334023 w 431777"/>
                      <a:gd name="connsiteY65" fmla="*/ 262456 h 421810"/>
                      <a:gd name="connsiteX66" fmla="*/ 312498 w 431777"/>
                      <a:gd name="connsiteY66" fmla="*/ 283952 h 421810"/>
                      <a:gd name="connsiteX67" fmla="*/ 312498 w 431777"/>
                      <a:gd name="connsiteY67" fmla="*/ 297223 h 421810"/>
                      <a:gd name="connsiteX68" fmla="*/ 325767 w 431777"/>
                      <a:gd name="connsiteY68" fmla="*/ 297185 h 421810"/>
                      <a:gd name="connsiteX69" fmla="*/ 347273 w 431777"/>
                      <a:gd name="connsiteY69" fmla="*/ 275707 h 421810"/>
                      <a:gd name="connsiteX70" fmla="*/ 368780 w 431777"/>
                      <a:gd name="connsiteY70" fmla="*/ 297185 h 421810"/>
                      <a:gd name="connsiteX71" fmla="*/ 382049 w 431777"/>
                      <a:gd name="connsiteY71" fmla="*/ 297242 h 421810"/>
                      <a:gd name="connsiteX72" fmla="*/ 382049 w 431777"/>
                      <a:gd name="connsiteY72" fmla="*/ 283991 h 421810"/>
                      <a:gd name="connsiteX73" fmla="*/ 360562 w 431777"/>
                      <a:gd name="connsiteY73" fmla="*/ 262466 h 421810"/>
                      <a:gd name="connsiteX74" fmla="*/ 382087 w 431777"/>
                      <a:gd name="connsiteY74" fmla="*/ 240969 h 421810"/>
                      <a:gd name="connsiteX75" fmla="*/ 382087 w 431777"/>
                      <a:gd name="connsiteY75" fmla="*/ 227698 h 421810"/>
                      <a:gd name="connsiteX76" fmla="*/ 375304 w 431777"/>
                      <a:gd name="connsiteY76" fmla="*/ 224969 h 421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</a:cxnLst>
                    <a:rect l="l" t="t" r="r" b="b"/>
                    <a:pathLst>
                      <a:path w="431777" h="421810">
                        <a:moveTo>
                          <a:pt x="104605" y="0"/>
                        </a:moveTo>
                        <a:lnTo>
                          <a:pt x="37547" y="0"/>
                        </a:lnTo>
                        <a:cubicBezTo>
                          <a:pt x="16907" y="0"/>
                          <a:pt x="0" y="16884"/>
                          <a:pt x="0" y="37496"/>
                        </a:cubicBezTo>
                        <a:lnTo>
                          <a:pt x="0" y="384315"/>
                        </a:lnTo>
                        <a:cubicBezTo>
                          <a:pt x="0" y="404927"/>
                          <a:pt x="16907" y="421811"/>
                          <a:pt x="37547" y="421811"/>
                        </a:cubicBezTo>
                        <a:lnTo>
                          <a:pt x="319128" y="421811"/>
                        </a:lnTo>
                        <a:cubicBezTo>
                          <a:pt x="339768" y="421811"/>
                          <a:pt x="356675" y="404927"/>
                          <a:pt x="356675" y="384315"/>
                        </a:cubicBezTo>
                        <a:lnTo>
                          <a:pt x="356675" y="346270"/>
                        </a:lnTo>
                        <a:cubicBezTo>
                          <a:pt x="398830" y="341590"/>
                          <a:pt x="431778" y="305776"/>
                          <a:pt x="431778" y="262456"/>
                        </a:cubicBezTo>
                        <a:cubicBezTo>
                          <a:pt x="431778" y="219136"/>
                          <a:pt x="398821" y="183321"/>
                          <a:pt x="356675" y="178641"/>
                        </a:cubicBezTo>
                        <a:lnTo>
                          <a:pt x="356675" y="37496"/>
                        </a:lnTo>
                        <a:cubicBezTo>
                          <a:pt x="356675" y="16884"/>
                          <a:pt x="339768" y="0"/>
                          <a:pt x="319128" y="0"/>
                        </a:cubicBezTo>
                        <a:lnTo>
                          <a:pt x="104605" y="0"/>
                        </a:lnTo>
                        <a:close/>
                        <a:moveTo>
                          <a:pt x="252069" y="18748"/>
                        </a:moveTo>
                        <a:lnTo>
                          <a:pt x="319128" y="18748"/>
                        </a:lnTo>
                        <a:cubicBezTo>
                          <a:pt x="329693" y="18748"/>
                          <a:pt x="337901" y="26945"/>
                          <a:pt x="337901" y="37496"/>
                        </a:cubicBezTo>
                        <a:lnTo>
                          <a:pt x="337901" y="178661"/>
                        </a:lnTo>
                        <a:cubicBezTo>
                          <a:pt x="295765" y="183360"/>
                          <a:pt x="262827" y="219155"/>
                          <a:pt x="262827" y="262456"/>
                        </a:cubicBezTo>
                        <a:cubicBezTo>
                          <a:pt x="262827" y="305756"/>
                          <a:pt x="295765" y="341552"/>
                          <a:pt x="337901" y="346251"/>
                        </a:cubicBezTo>
                        <a:lnTo>
                          <a:pt x="337901" y="384315"/>
                        </a:lnTo>
                        <a:cubicBezTo>
                          <a:pt x="337901" y="394866"/>
                          <a:pt x="329693" y="403063"/>
                          <a:pt x="319128" y="403063"/>
                        </a:cubicBezTo>
                        <a:lnTo>
                          <a:pt x="37547" y="403063"/>
                        </a:lnTo>
                        <a:cubicBezTo>
                          <a:pt x="26981" y="403063"/>
                          <a:pt x="18773" y="394866"/>
                          <a:pt x="18773" y="384315"/>
                        </a:cubicBezTo>
                        <a:lnTo>
                          <a:pt x="18773" y="37496"/>
                        </a:lnTo>
                        <a:cubicBezTo>
                          <a:pt x="18773" y="26945"/>
                          <a:pt x="26981" y="18748"/>
                          <a:pt x="37547" y="18748"/>
                        </a:cubicBezTo>
                        <a:lnTo>
                          <a:pt x="252069" y="18748"/>
                        </a:lnTo>
                        <a:close/>
                        <a:moveTo>
                          <a:pt x="84475" y="103110"/>
                        </a:moveTo>
                        <a:cubicBezTo>
                          <a:pt x="79289" y="103110"/>
                          <a:pt x="75093" y="107310"/>
                          <a:pt x="75093" y="112480"/>
                        </a:cubicBezTo>
                        <a:cubicBezTo>
                          <a:pt x="75093" y="117650"/>
                          <a:pt x="79298" y="121849"/>
                          <a:pt x="84475" y="121849"/>
                        </a:cubicBezTo>
                        <a:lnTo>
                          <a:pt x="272199" y="121849"/>
                        </a:lnTo>
                        <a:cubicBezTo>
                          <a:pt x="277386" y="121849"/>
                          <a:pt x="281581" y="117650"/>
                          <a:pt x="281581" y="112480"/>
                        </a:cubicBezTo>
                        <a:cubicBezTo>
                          <a:pt x="281581" y="107310"/>
                          <a:pt x="277376" y="103110"/>
                          <a:pt x="272199" y="103110"/>
                        </a:cubicBezTo>
                        <a:lnTo>
                          <a:pt x="84475" y="103110"/>
                        </a:lnTo>
                        <a:close/>
                        <a:moveTo>
                          <a:pt x="84475" y="178094"/>
                        </a:moveTo>
                        <a:cubicBezTo>
                          <a:pt x="79289" y="178094"/>
                          <a:pt x="75093" y="182293"/>
                          <a:pt x="75093" y="187463"/>
                        </a:cubicBezTo>
                        <a:cubicBezTo>
                          <a:pt x="75093" y="192633"/>
                          <a:pt x="79298" y="196832"/>
                          <a:pt x="84475" y="196832"/>
                        </a:cubicBezTo>
                        <a:lnTo>
                          <a:pt x="253426" y="196832"/>
                        </a:lnTo>
                        <a:cubicBezTo>
                          <a:pt x="258612" y="196832"/>
                          <a:pt x="262808" y="192633"/>
                          <a:pt x="262808" y="187463"/>
                        </a:cubicBezTo>
                        <a:cubicBezTo>
                          <a:pt x="262808" y="182293"/>
                          <a:pt x="258603" y="178094"/>
                          <a:pt x="253426" y="178094"/>
                        </a:cubicBezTo>
                        <a:lnTo>
                          <a:pt x="84475" y="178094"/>
                        </a:lnTo>
                        <a:close/>
                        <a:moveTo>
                          <a:pt x="347302" y="196842"/>
                        </a:moveTo>
                        <a:cubicBezTo>
                          <a:pt x="383704" y="196842"/>
                          <a:pt x="413004" y="226103"/>
                          <a:pt x="413004" y="262456"/>
                        </a:cubicBezTo>
                        <a:cubicBezTo>
                          <a:pt x="413004" y="298809"/>
                          <a:pt x="383704" y="328070"/>
                          <a:pt x="347302" y="328070"/>
                        </a:cubicBezTo>
                        <a:cubicBezTo>
                          <a:pt x="310901" y="328070"/>
                          <a:pt x="281600" y="298809"/>
                          <a:pt x="281600" y="262456"/>
                        </a:cubicBezTo>
                        <a:cubicBezTo>
                          <a:pt x="281600" y="226103"/>
                          <a:pt x="310901" y="196842"/>
                          <a:pt x="347302" y="196842"/>
                        </a:cubicBezTo>
                        <a:close/>
                        <a:moveTo>
                          <a:pt x="84475" y="253087"/>
                        </a:moveTo>
                        <a:cubicBezTo>
                          <a:pt x="79289" y="253087"/>
                          <a:pt x="75093" y="257286"/>
                          <a:pt x="75093" y="262456"/>
                        </a:cubicBezTo>
                        <a:cubicBezTo>
                          <a:pt x="75093" y="267626"/>
                          <a:pt x="79298" y="271825"/>
                          <a:pt x="84475" y="271825"/>
                        </a:cubicBezTo>
                        <a:lnTo>
                          <a:pt x="225261" y="271825"/>
                        </a:lnTo>
                        <a:cubicBezTo>
                          <a:pt x="230448" y="271825"/>
                          <a:pt x="234643" y="267626"/>
                          <a:pt x="234643" y="262456"/>
                        </a:cubicBezTo>
                        <a:cubicBezTo>
                          <a:pt x="234643" y="257286"/>
                          <a:pt x="230438" y="253087"/>
                          <a:pt x="225261" y="253087"/>
                        </a:cubicBezTo>
                        <a:lnTo>
                          <a:pt x="84475" y="253087"/>
                        </a:lnTo>
                        <a:close/>
                        <a:moveTo>
                          <a:pt x="84475" y="328070"/>
                        </a:moveTo>
                        <a:cubicBezTo>
                          <a:pt x="79289" y="328070"/>
                          <a:pt x="75093" y="332269"/>
                          <a:pt x="75093" y="337439"/>
                        </a:cubicBezTo>
                        <a:cubicBezTo>
                          <a:pt x="75093" y="342609"/>
                          <a:pt x="79298" y="346808"/>
                          <a:pt x="84475" y="346808"/>
                        </a:cubicBezTo>
                        <a:lnTo>
                          <a:pt x="253426" y="346808"/>
                        </a:lnTo>
                        <a:cubicBezTo>
                          <a:pt x="258612" y="346808"/>
                          <a:pt x="262808" y="342609"/>
                          <a:pt x="262808" y="337439"/>
                        </a:cubicBezTo>
                        <a:cubicBezTo>
                          <a:pt x="262808" y="332269"/>
                          <a:pt x="258603" y="328070"/>
                          <a:pt x="253426" y="328070"/>
                        </a:cubicBezTo>
                        <a:lnTo>
                          <a:pt x="84475" y="328070"/>
                        </a:lnTo>
                        <a:close/>
                        <a:moveTo>
                          <a:pt x="375313" y="224959"/>
                        </a:moveTo>
                        <a:cubicBezTo>
                          <a:pt x="372879" y="225007"/>
                          <a:pt x="370560" y="225997"/>
                          <a:pt x="368837" y="227727"/>
                        </a:cubicBezTo>
                        <a:lnTo>
                          <a:pt x="347331" y="249204"/>
                        </a:lnTo>
                        <a:lnTo>
                          <a:pt x="325844" y="227746"/>
                        </a:lnTo>
                        <a:cubicBezTo>
                          <a:pt x="322188" y="224095"/>
                          <a:pt x="316260" y="224066"/>
                          <a:pt x="312594" y="227708"/>
                        </a:cubicBezTo>
                        <a:cubicBezTo>
                          <a:pt x="308928" y="231369"/>
                          <a:pt x="308928" y="237298"/>
                          <a:pt x="312594" y="240959"/>
                        </a:cubicBezTo>
                        <a:lnTo>
                          <a:pt x="334023" y="262456"/>
                        </a:lnTo>
                        <a:lnTo>
                          <a:pt x="312498" y="283952"/>
                        </a:lnTo>
                        <a:cubicBezTo>
                          <a:pt x="308832" y="287614"/>
                          <a:pt x="308813" y="293562"/>
                          <a:pt x="312498" y="297223"/>
                        </a:cubicBezTo>
                        <a:cubicBezTo>
                          <a:pt x="316174" y="300875"/>
                          <a:pt x="322111" y="300856"/>
                          <a:pt x="325767" y="297185"/>
                        </a:cubicBezTo>
                        <a:lnTo>
                          <a:pt x="347273" y="275707"/>
                        </a:lnTo>
                        <a:lnTo>
                          <a:pt x="368780" y="297185"/>
                        </a:lnTo>
                        <a:cubicBezTo>
                          <a:pt x="372436" y="300856"/>
                          <a:pt x="378373" y="300884"/>
                          <a:pt x="382049" y="297242"/>
                        </a:cubicBezTo>
                        <a:cubicBezTo>
                          <a:pt x="385715" y="293581"/>
                          <a:pt x="385715" y="287652"/>
                          <a:pt x="382049" y="283991"/>
                        </a:cubicBezTo>
                        <a:lnTo>
                          <a:pt x="360562" y="262466"/>
                        </a:lnTo>
                        <a:lnTo>
                          <a:pt x="382087" y="240969"/>
                        </a:lnTo>
                        <a:cubicBezTo>
                          <a:pt x="385754" y="237308"/>
                          <a:pt x="385773" y="231359"/>
                          <a:pt x="382087" y="227698"/>
                        </a:cubicBezTo>
                        <a:cubicBezTo>
                          <a:pt x="380288" y="225911"/>
                          <a:pt x="377834" y="224931"/>
                          <a:pt x="375304" y="224969"/>
                        </a:cubicBezTo>
                        <a:close/>
                      </a:path>
                    </a:pathLst>
                  </a:custGeom>
                  <a:grpFill/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  <p:sp>
              <p:nvSpPr>
                <p:cNvPr id="293" name="CaixaDeTexto 76">
                  <a:extLst>
                    <a:ext uri="{FF2B5EF4-FFF2-40B4-BE49-F238E27FC236}">
                      <a16:creationId xmlns:a16="http://schemas.microsoft.com/office/drawing/2014/main" id="{0CDAF8A4-85D9-FC48-C316-6BDED901921D}"/>
                    </a:ext>
                  </a:extLst>
                </p:cNvPr>
                <p:cNvSpPr txBox="1"/>
                <p:nvPr/>
              </p:nvSpPr>
              <p:spPr>
                <a:xfrm>
                  <a:off x="8808873" y="8541342"/>
                  <a:ext cx="1111634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sz="900" dirty="0">
                      <a:solidFill>
                        <a:srgbClr val="C07409"/>
                      </a:solidFill>
                      <a:latin typeface="AMX" pitchFamily="2" charset="77"/>
                      <a:cs typeface="Arial" panose="020B0604020202020204" pitchFamily="34" charset="0"/>
                    </a:rPr>
                    <a:t>Cancela Proposta</a:t>
                  </a:r>
                </a:p>
              </p:txBody>
            </p:sp>
          </p:grpSp>
          <p:grpSp>
            <p:nvGrpSpPr>
              <p:cNvPr id="297" name="Agrupar 296">
                <a:extLst>
                  <a:ext uri="{FF2B5EF4-FFF2-40B4-BE49-F238E27FC236}">
                    <a16:creationId xmlns:a16="http://schemas.microsoft.com/office/drawing/2014/main" id="{6CB983E8-5A19-D047-9847-2026D355F4E4}"/>
                  </a:ext>
                </a:extLst>
              </p:cNvPr>
              <p:cNvGrpSpPr/>
              <p:nvPr/>
            </p:nvGrpSpPr>
            <p:grpSpPr>
              <a:xfrm>
                <a:off x="7707497" y="7827526"/>
                <a:ext cx="1067698" cy="724013"/>
                <a:chOff x="13147729" y="-2142074"/>
                <a:chExt cx="1067698" cy="724013"/>
              </a:xfrm>
            </p:grpSpPr>
            <p:sp>
              <p:nvSpPr>
                <p:cNvPr id="309" name="CaixaDeTexto 142">
                  <a:extLst>
                    <a:ext uri="{FF2B5EF4-FFF2-40B4-BE49-F238E27FC236}">
                      <a16:creationId xmlns:a16="http://schemas.microsoft.com/office/drawing/2014/main" id="{FE8372CF-17DC-7964-E471-0DFA55B8B236}"/>
                    </a:ext>
                  </a:extLst>
                </p:cNvPr>
                <p:cNvSpPr txBox="1"/>
                <p:nvPr/>
              </p:nvSpPr>
              <p:spPr>
                <a:xfrm>
                  <a:off x="13147729" y="-1787393"/>
                  <a:ext cx="106769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algn="ctr">
                    <a:defRPr sz="900" b="1">
                      <a:solidFill>
                        <a:srgbClr val="380B14"/>
                      </a:solidFill>
                      <a:latin typeface="AMX" pitchFamily="2" charset="77"/>
                      <a:cs typeface="Arial" panose="020B0604020202020204" pitchFamily="34" charset="0"/>
                    </a:defRPr>
                  </a:lvl1pPr>
                </a:lstStyle>
                <a:p>
                  <a:r>
                    <a:rPr lang="pt-BR" b="0" dirty="0">
                      <a:solidFill>
                        <a:srgbClr val="C07409"/>
                      </a:solidFill>
                    </a:rPr>
                    <a:t>Pendência Reprovada</a:t>
                  </a:r>
                </a:p>
              </p:txBody>
            </p:sp>
            <p:pic>
              <p:nvPicPr>
                <p:cNvPr id="310" name="Graphic 143">
                  <a:extLst>
                    <a:ext uri="{FF2B5EF4-FFF2-40B4-BE49-F238E27FC236}">
                      <a16:creationId xmlns:a16="http://schemas.microsoft.com/office/drawing/2014/main" id="{DEA749B0-06D8-975F-7816-8E73C6E0F5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521378" y="-2142074"/>
                  <a:ext cx="320400" cy="320400"/>
                </a:xfrm>
                <a:prstGeom prst="rect">
                  <a:avLst/>
                </a:prstGeom>
              </p:spPr>
            </p:pic>
          </p:grpSp>
          <p:grpSp>
            <p:nvGrpSpPr>
              <p:cNvPr id="299" name="Agrupar 298">
                <a:extLst>
                  <a:ext uri="{FF2B5EF4-FFF2-40B4-BE49-F238E27FC236}">
                    <a16:creationId xmlns:a16="http://schemas.microsoft.com/office/drawing/2014/main" id="{5A9B7B96-9253-8B25-3A65-B51B91532910}"/>
                  </a:ext>
                </a:extLst>
              </p:cNvPr>
              <p:cNvGrpSpPr/>
              <p:nvPr/>
            </p:nvGrpSpPr>
            <p:grpSpPr>
              <a:xfrm>
                <a:off x="7861271" y="7059438"/>
                <a:ext cx="747256" cy="692308"/>
                <a:chOff x="12076715" y="2508787"/>
                <a:chExt cx="747256" cy="692308"/>
              </a:xfrm>
            </p:grpSpPr>
            <p:sp>
              <p:nvSpPr>
                <p:cNvPr id="303" name="CaixaDeTexto 102">
                  <a:extLst>
                    <a:ext uri="{FF2B5EF4-FFF2-40B4-BE49-F238E27FC236}">
                      <a16:creationId xmlns:a16="http://schemas.microsoft.com/office/drawing/2014/main" id="{46EBA4F5-44F0-1C8D-5483-7C91084D40BB}"/>
                    </a:ext>
                  </a:extLst>
                </p:cNvPr>
                <p:cNvSpPr txBox="1"/>
                <p:nvPr/>
              </p:nvSpPr>
              <p:spPr>
                <a:xfrm>
                  <a:off x="12076715" y="2831763"/>
                  <a:ext cx="74725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algn="ctr">
                    <a:defRPr sz="900" b="1">
                      <a:solidFill>
                        <a:srgbClr val="380B14"/>
                      </a:solidFill>
                      <a:latin typeface="AMX" pitchFamily="2" charset="77"/>
                      <a:cs typeface="Arial" panose="020B0604020202020204" pitchFamily="34" charset="0"/>
                    </a:defRPr>
                  </a:lvl1pPr>
                </a:lstStyle>
                <a:p>
                  <a:r>
                    <a:rPr lang="pt-BR" b="0" dirty="0">
                      <a:solidFill>
                        <a:srgbClr val="C07409"/>
                      </a:solidFill>
                    </a:rPr>
                    <a:t>Pendência Aprovada</a:t>
                  </a:r>
                </a:p>
              </p:txBody>
            </p:sp>
            <p:pic>
              <p:nvPicPr>
                <p:cNvPr id="304" name="Graphic 177">
                  <a:extLst>
                    <a:ext uri="{FF2B5EF4-FFF2-40B4-BE49-F238E27FC236}">
                      <a16:creationId xmlns:a16="http://schemas.microsoft.com/office/drawing/2014/main" id="{63048761-2B8E-A427-9B38-3F8869E5FD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273119" y="2508787"/>
                  <a:ext cx="320400" cy="320400"/>
                </a:xfrm>
                <a:prstGeom prst="rect">
                  <a:avLst/>
                </a:prstGeom>
              </p:spPr>
            </p:pic>
          </p:grpSp>
          <p:cxnSp>
            <p:nvCxnSpPr>
              <p:cNvPr id="311" name="Conector de seta reta 133">
                <a:extLst>
                  <a:ext uri="{FF2B5EF4-FFF2-40B4-BE49-F238E27FC236}">
                    <a16:creationId xmlns:a16="http://schemas.microsoft.com/office/drawing/2014/main" id="{623F59E2-9E7E-0AE0-10D8-E8E96195567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596077" y="7223022"/>
                <a:ext cx="341026" cy="5586"/>
              </a:xfrm>
              <a:prstGeom prst="straightConnector1">
                <a:avLst/>
              </a:prstGeom>
              <a:ln w="25400">
                <a:solidFill>
                  <a:srgbClr val="965806"/>
                </a:solidFill>
                <a:tailEnd type="diamon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Conector de seta reta 133">
                <a:extLst>
                  <a:ext uri="{FF2B5EF4-FFF2-40B4-BE49-F238E27FC236}">
                    <a16:creationId xmlns:a16="http://schemas.microsoft.com/office/drawing/2014/main" id="{E6AC7A6D-0F4C-B807-EA0D-22EE8E49280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596077" y="7990277"/>
                <a:ext cx="341026" cy="5586"/>
              </a:xfrm>
              <a:prstGeom prst="straightConnector1">
                <a:avLst/>
              </a:prstGeom>
              <a:ln w="25400">
                <a:solidFill>
                  <a:srgbClr val="965806"/>
                </a:solidFill>
                <a:tailEnd type="diamon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Conector de seta reta 133">
                <a:extLst>
                  <a:ext uri="{FF2B5EF4-FFF2-40B4-BE49-F238E27FC236}">
                    <a16:creationId xmlns:a16="http://schemas.microsoft.com/office/drawing/2014/main" id="{EABEDEAB-39E4-E567-CF1F-6F0FD3619B4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700915" y="7223022"/>
                <a:ext cx="341026" cy="5586"/>
              </a:xfrm>
              <a:prstGeom prst="straightConnector1">
                <a:avLst/>
              </a:prstGeom>
              <a:ln w="25400">
                <a:solidFill>
                  <a:srgbClr val="965806"/>
                </a:solidFill>
                <a:tailEnd type="diamon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Conector de seta reta 133">
                <a:extLst>
                  <a:ext uri="{FF2B5EF4-FFF2-40B4-BE49-F238E27FC236}">
                    <a16:creationId xmlns:a16="http://schemas.microsoft.com/office/drawing/2014/main" id="{0D8355C2-C2A1-95D5-ECA1-6948F371D53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700915" y="7990277"/>
                <a:ext cx="341026" cy="5586"/>
              </a:xfrm>
              <a:prstGeom prst="straightConnector1">
                <a:avLst/>
              </a:prstGeom>
              <a:ln w="25400">
                <a:solidFill>
                  <a:srgbClr val="965806"/>
                </a:solidFill>
                <a:tailEnd type="diamon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8" name="CaixaDeTexto 76">
                <a:extLst>
                  <a:ext uri="{FF2B5EF4-FFF2-40B4-BE49-F238E27FC236}">
                    <a16:creationId xmlns:a16="http://schemas.microsoft.com/office/drawing/2014/main" id="{6FE31702-1347-FB1F-30C2-A782C0E89A7C}"/>
                  </a:ext>
                </a:extLst>
              </p:cNvPr>
              <p:cNvSpPr txBox="1"/>
              <p:nvPr/>
            </p:nvSpPr>
            <p:spPr>
              <a:xfrm>
                <a:off x="10138432" y="7849418"/>
                <a:ext cx="49943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100" b="1" dirty="0">
                    <a:solidFill>
                      <a:srgbClr val="C07409"/>
                    </a:solidFill>
                    <a:latin typeface="AMX" pitchFamily="2" charset="77"/>
                    <a:cs typeface="Arial" panose="020B0604020202020204" pitchFamily="34" charset="0"/>
                  </a:rPr>
                  <a:t>FIM</a:t>
                </a:r>
              </a:p>
            </p:txBody>
          </p:sp>
          <p:sp>
            <p:nvSpPr>
              <p:cNvPr id="319" name="CaixaDeTexto 76">
                <a:extLst>
                  <a:ext uri="{FF2B5EF4-FFF2-40B4-BE49-F238E27FC236}">
                    <a16:creationId xmlns:a16="http://schemas.microsoft.com/office/drawing/2014/main" id="{5B3E0554-EA50-1087-0138-DB7BF2628D80}"/>
                  </a:ext>
                </a:extLst>
              </p:cNvPr>
              <p:cNvSpPr txBox="1"/>
              <p:nvPr/>
            </p:nvSpPr>
            <p:spPr>
              <a:xfrm>
                <a:off x="10138432" y="7082162"/>
                <a:ext cx="49943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100" b="1" dirty="0">
                    <a:solidFill>
                      <a:srgbClr val="C07409"/>
                    </a:solidFill>
                    <a:latin typeface="AMX" pitchFamily="2" charset="77"/>
                    <a:cs typeface="Arial" panose="020B0604020202020204" pitchFamily="34" charset="0"/>
                  </a:rPr>
                  <a:t>FIM</a:t>
                </a:r>
              </a:p>
            </p:txBody>
          </p:sp>
        </p:grpSp>
      </p:grpSp>
      <p:grpSp>
        <p:nvGrpSpPr>
          <p:cNvPr id="266" name="Agrupar 265">
            <a:extLst>
              <a:ext uri="{FF2B5EF4-FFF2-40B4-BE49-F238E27FC236}">
                <a16:creationId xmlns:a16="http://schemas.microsoft.com/office/drawing/2014/main" id="{144BDDC5-C32F-A4C4-0670-E78AF094340C}"/>
              </a:ext>
            </a:extLst>
          </p:cNvPr>
          <p:cNvGrpSpPr/>
          <p:nvPr/>
        </p:nvGrpSpPr>
        <p:grpSpPr>
          <a:xfrm>
            <a:off x="248514" y="3848423"/>
            <a:ext cx="4966590" cy="2046580"/>
            <a:chOff x="472374" y="6577535"/>
            <a:chExt cx="4966590" cy="2046580"/>
          </a:xfrm>
        </p:grpSpPr>
        <p:sp>
          <p:nvSpPr>
            <p:cNvPr id="262" name="Retângulo 97">
              <a:extLst>
                <a:ext uri="{FF2B5EF4-FFF2-40B4-BE49-F238E27FC236}">
                  <a16:creationId xmlns:a16="http://schemas.microsoft.com/office/drawing/2014/main" id="{6D5EB0F2-BC79-8861-1FD5-01B34977B14B}"/>
                </a:ext>
              </a:extLst>
            </p:cNvPr>
            <p:cNvSpPr/>
            <p:nvPr/>
          </p:nvSpPr>
          <p:spPr>
            <a:xfrm>
              <a:off x="472374" y="6577535"/>
              <a:ext cx="4966590" cy="2046580"/>
            </a:xfrm>
            <a:prstGeom prst="rect">
              <a:avLst/>
            </a:prstGeom>
            <a:solidFill>
              <a:srgbClr val="D2D2D2">
                <a:alpha val="50000"/>
              </a:srgbClr>
            </a:solidFill>
            <a:ln>
              <a:noFill/>
              <a:prstDash val="dash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prstClr val="white"/>
                </a:solidFill>
                <a:latin typeface="AMX" pitchFamily="2" charset="77"/>
              </a:endParaRPr>
            </a:p>
          </p:txBody>
        </p:sp>
        <p:sp>
          <p:nvSpPr>
            <p:cNvPr id="265" name="CaixaDeTexto 98">
              <a:extLst>
                <a:ext uri="{FF2B5EF4-FFF2-40B4-BE49-F238E27FC236}">
                  <a16:creationId xmlns:a16="http://schemas.microsoft.com/office/drawing/2014/main" id="{12822E96-F016-1E6F-C85C-B40EC1ED3174}"/>
                </a:ext>
              </a:extLst>
            </p:cNvPr>
            <p:cNvSpPr txBox="1"/>
            <p:nvPr/>
          </p:nvSpPr>
          <p:spPr>
            <a:xfrm>
              <a:off x="472374" y="6587151"/>
              <a:ext cx="2430053" cy="261610"/>
            </a:xfrm>
            <a:prstGeom prst="rect">
              <a:avLst/>
            </a:prstGeom>
            <a:solidFill>
              <a:srgbClr val="965806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100" b="1" spc="150">
                  <a:solidFill>
                    <a:schemeClr val="bg1"/>
                  </a:solidFill>
                  <a:latin typeface="AMX" pitchFamily="2" charset="77"/>
                  <a:cs typeface="Arial" panose="020B0604020202020204" pitchFamily="34" charset="0"/>
                </a:defRPr>
              </a:lvl1pPr>
            </a:lstStyle>
            <a:p>
              <a:pPr algn="l"/>
              <a:r>
                <a:rPr lang="pt-BR" dirty="0"/>
                <a:t>NET SALES (BKO PARCEIRO)</a:t>
              </a:r>
            </a:p>
          </p:txBody>
        </p:sp>
      </p:grpSp>
      <p:sp>
        <p:nvSpPr>
          <p:cNvPr id="22" name="Rectangle 1">
            <a:extLst>
              <a:ext uri="{FF2B5EF4-FFF2-40B4-BE49-F238E27FC236}">
                <a16:creationId xmlns:a16="http://schemas.microsoft.com/office/drawing/2014/main" id="{61DA2E65-996D-E402-348F-AF0D8FA951F5}"/>
              </a:ext>
            </a:extLst>
          </p:cNvPr>
          <p:cNvSpPr/>
          <p:nvPr/>
        </p:nvSpPr>
        <p:spPr>
          <a:xfrm>
            <a:off x="3555500" y="615635"/>
            <a:ext cx="5081001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B5680D"/>
                </a:solidFill>
                <a:latin typeface="AMX" pitchFamily="2" charset="77"/>
              </a:rPr>
              <a:t>JORNADA </a:t>
            </a:r>
            <a:r>
              <a:rPr lang="pt-BR" sz="2000" b="1" dirty="0">
                <a:solidFill>
                  <a:srgbClr val="B5680D"/>
                </a:solidFill>
                <a:latin typeface="AMX" pitchFamily="2" charset="77"/>
              </a:rPr>
              <a:t>| BACKOFFICE</a:t>
            </a:r>
            <a:endParaRPr lang="en-US" sz="2000" b="1" dirty="0">
              <a:solidFill>
                <a:srgbClr val="B5680D"/>
              </a:solidFill>
              <a:latin typeface="AMX" pitchFamily="2" charset="77"/>
            </a:endParaRPr>
          </a:p>
        </p:txBody>
      </p:sp>
      <p:grpSp>
        <p:nvGrpSpPr>
          <p:cNvPr id="23" name="Group 5">
            <a:extLst>
              <a:ext uri="{FF2B5EF4-FFF2-40B4-BE49-F238E27FC236}">
                <a16:creationId xmlns:a16="http://schemas.microsoft.com/office/drawing/2014/main" id="{0FF9A03E-C426-63A2-5080-CDC0336B8BDE}"/>
              </a:ext>
            </a:extLst>
          </p:cNvPr>
          <p:cNvGrpSpPr/>
          <p:nvPr/>
        </p:nvGrpSpPr>
        <p:grpSpPr>
          <a:xfrm>
            <a:off x="3522227" y="853336"/>
            <a:ext cx="5147547" cy="210100"/>
            <a:chOff x="3579722" y="835230"/>
            <a:chExt cx="5147547" cy="210100"/>
          </a:xfrm>
        </p:grpSpPr>
        <p:sp>
          <p:nvSpPr>
            <p:cNvPr id="24" name="L-shape 2">
              <a:extLst>
                <a:ext uri="{FF2B5EF4-FFF2-40B4-BE49-F238E27FC236}">
                  <a16:creationId xmlns:a16="http://schemas.microsoft.com/office/drawing/2014/main" id="{EAFAF9BC-8498-69AC-D1E1-1652501CC57A}"/>
                </a:ext>
              </a:extLst>
            </p:cNvPr>
            <p:cNvSpPr/>
            <p:nvPr/>
          </p:nvSpPr>
          <p:spPr>
            <a:xfrm>
              <a:off x="3579722" y="83523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" name="L-shape 4">
              <a:extLst>
                <a:ext uri="{FF2B5EF4-FFF2-40B4-BE49-F238E27FC236}">
                  <a16:creationId xmlns:a16="http://schemas.microsoft.com/office/drawing/2014/main" id="{42A3D7BC-9CD6-42F6-5FE7-6F450D3DA30D}"/>
                </a:ext>
              </a:extLst>
            </p:cNvPr>
            <p:cNvSpPr/>
            <p:nvPr/>
          </p:nvSpPr>
          <p:spPr>
            <a:xfrm flipH="1">
              <a:off x="8534171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8" name="TextBox 1">
            <a:extLst>
              <a:ext uri="{FF2B5EF4-FFF2-40B4-BE49-F238E27FC236}">
                <a16:creationId xmlns:a16="http://schemas.microsoft.com/office/drawing/2014/main" id="{AC7AF636-D306-A6FC-0BC6-DAF3BC24E186}"/>
              </a:ext>
            </a:extLst>
          </p:cNvPr>
          <p:cNvSpPr txBox="1"/>
          <p:nvPr/>
        </p:nvSpPr>
        <p:spPr>
          <a:xfrm>
            <a:off x="866117" y="1082371"/>
            <a:ext cx="10459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B5680D"/>
                </a:solidFill>
                <a:latin typeface="AMX" pitchFamily="2" charset="77"/>
              </a:rPr>
              <a:t>Se precisar enviar o link ao cliente, como fazer?</a:t>
            </a:r>
          </a:p>
        </p:txBody>
      </p:sp>
      <p:grpSp>
        <p:nvGrpSpPr>
          <p:cNvPr id="71" name="Agrupar 70">
            <a:extLst>
              <a:ext uri="{FF2B5EF4-FFF2-40B4-BE49-F238E27FC236}">
                <a16:creationId xmlns:a16="http://schemas.microsoft.com/office/drawing/2014/main" id="{EF90B815-8954-0AC3-67AF-23BAF2910152}"/>
              </a:ext>
            </a:extLst>
          </p:cNvPr>
          <p:cNvGrpSpPr/>
          <p:nvPr/>
        </p:nvGrpSpPr>
        <p:grpSpPr>
          <a:xfrm>
            <a:off x="3662115" y="1695637"/>
            <a:ext cx="2192595" cy="1619309"/>
            <a:chOff x="144039" y="-1173885"/>
            <a:chExt cx="2762606" cy="2040282"/>
          </a:xfrm>
        </p:grpSpPr>
        <p:sp>
          <p:nvSpPr>
            <p:cNvPr id="60" name="Rectangle 15">
              <a:extLst>
                <a:ext uri="{FF2B5EF4-FFF2-40B4-BE49-F238E27FC236}">
                  <a16:creationId xmlns:a16="http://schemas.microsoft.com/office/drawing/2014/main" id="{5F061FDA-5B22-6F9B-50C1-279FC001449B}"/>
                </a:ext>
              </a:extLst>
            </p:cNvPr>
            <p:cNvSpPr/>
            <p:nvPr/>
          </p:nvSpPr>
          <p:spPr>
            <a:xfrm>
              <a:off x="144039" y="-1142342"/>
              <a:ext cx="2735712" cy="1992175"/>
            </a:xfrm>
            <a:prstGeom prst="rect">
              <a:avLst/>
            </a:prstGeom>
            <a:solidFill>
              <a:srgbClr val="C07409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1" name="Group 19">
              <a:extLst>
                <a:ext uri="{FF2B5EF4-FFF2-40B4-BE49-F238E27FC236}">
                  <a16:creationId xmlns:a16="http://schemas.microsoft.com/office/drawing/2014/main" id="{A105C8CF-78F9-A420-6C46-8751F5CF4A26}"/>
                </a:ext>
              </a:extLst>
            </p:cNvPr>
            <p:cNvGrpSpPr/>
            <p:nvPr/>
          </p:nvGrpSpPr>
          <p:grpSpPr>
            <a:xfrm>
              <a:off x="144039" y="-1173885"/>
              <a:ext cx="2762606" cy="2040282"/>
              <a:chOff x="9565395" y="-1867058"/>
              <a:chExt cx="2762606" cy="2040282"/>
            </a:xfrm>
            <a:solidFill>
              <a:schemeClr val="bg1"/>
            </a:solidFill>
          </p:grpSpPr>
          <p:sp>
            <p:nvSpPr>
              <p:cNvPr id="62" name="L-shape 20">
                <a:extLst>
                  <a:ext uri="{FF2B5EF4-FFF2-40B4-BE49-F238E27FC236}">
                    <a16:creationId xmlns:a16="http://schemas.microsoft.com/office/drawing/2014/main" id="{95AE0189-D81E-1345-CC0E-1115A479FADB}"/>
                  </a:ext>
                </a:extLst>
              </p:cNvPr>
              <p:cNvSpPr/>
              <p:nvPr/>
            </p:nvSpPr>
            <p:spPr>
              <a:xfrm>
                <a:off x="9565395" y="-21206"/>
                <a:ext cx="193098" cy="194430"/>
              </a:xfrm>
              <a:prstGeom prst="corner">
                <a:avLst>
                  <a:gd name="adj1" fmla="val 27104"/>
                  <a:gd name="adj2" fmla="val 26075"/>
                </a:avLst>
              </a:prstGeom>
              <a:solidFill>
                <a:srgbClr val="96580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L-shape 21">
                <a:extLst>
                  <a:ext uri="{FF2B5EF4-FFF2-40B4-BE49-F238E27FC236}">
                    <a16:creationId xmlns:a16="http://schemas.microsoft.com/office/drawing/2014/main" id="{99CFB1ED-BE40-E98E-5DCD-8DAE431954AF}"/>
                  </a:ext>
                </a:extLst>
              </p:cNvPr>
              <p:cNvSpPr/>
              <p:nvPr/>
            </p:nvSpPr>
            <p:spPr>
              <a:xfrm flipH="1">
                <a:off x="12134903" y="-21206"/>
                <a:ext cx="193098" cy="194430"/>
              </a:xfrm>
              <a:prstGeom prst="corner">
                <a:avLst>
                  <a:gd name="adj1" fmla="val 27104"/>
                  <a:gd name="adj2" fmla="val 26075"/>
                </a:avLst>
              </a:prstGeom>
              <a:solidFill>
                <a:srgbClr val="96580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L-shape 22">
                <a:extLst>
                  <a:ext uri="{FF2B5EF4-FFF2-40B4-BE49-F238E27FC236}">
                    <a16:creationId xmlns:a16="http://schemas.microsoft.com/office/drawing/2014/main" id="{F2A355E4-92C7-A873-7D45-9535B458135B}"/>
                  </a:ext>
                </a:extLst>
              </p:cNvPr>
              <p:cNvSpPr/>
              <p:nvPr/>
            </p:nvSpPr>
            <p:spPr>
              <a:xfrm flipV="1">
                <a:off x="9565395" y="-1867058"/>
                <a:ext cx="193098" cy="194430"/>
              </a:xfrm>
              <a:prstGeom prst="corner">
                <a:avLst>
                  <a:gd name="adj1" fmla="val 27104"/>
                  <a:gd name="adj2" fmla="val 26075"/>
                </a:avLst>
              </a:prstGeom>
              <a:solidFill>
                <a:srgbClr val="96580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5" name="L-shape 23">
                <a:extLst>
                  <a:ext uri="{FF2B5EF4-FFF2-40B4-BE49-F238E27FC236}">
                    <a16:creationId xmlns:a16="http://schemas.microsoft.com/office/drawing/2014/main" id="{19C99F02-2F0E-F271-52E6-930B3EE2AA4F}"/>
                  </a:ext>
                </a:extLst>
              </p:cNvPr>
              <p:cNvSpPr/>
              <p:nvPr/>
            </p:nvSpPr>
            <p:spPr>
              <a:xfrm flipH="1" flipV="1">
                <a:off x="12134903" y="-1859553"/>
                <a:ext cx="193098" cy="194430"/>
              </a:xfrm>
              <a:prstGeom prst="corner">
                <a:avLst>
                  <a:gd name="adj1" fmla="val 27104"/>
                  <a:gd name="adj2" fmla="val 26075"/>
                </a:avLst>
              </a:prstGeom>
              <a:solidFill>
                <a:srgbClr val="96580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67" name="Imagem 66">
              <a:extLst>
                <a:ext uri="{FF2B5EF4-FFF2-40B4-BE49-F238E27FC236}">
                  <a16:creationId xmlns:a16="http://schemas.microsoft.com/office/drawing/2014/main" id="{312AADD9-B966-C0B4-8D1D-42B02C7499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6312" t="16206" r="3678" b="9376"/>
            <a:stretch/>
          </p:blipFill>
          <p:spPr>
            <a:xfrm>
              <a:off x="337137" y="-971950"/>
              <a:ext cx="2363854" cy="1631623"/>
            </a:xfrm>
            <a:prstGeom prst="rect">
              <a:avLst/>
            </a:prstGeom>
          </p:spPr>
        </p:pic>
      </p:grpSp>
      <p:grpSp>
        <p:nvGrpSpPr>
          <p:cNvPr id="70" name="Agrupar 69">
            <a:extLst>
              <a:ext uri="{FF2B5EF4-FFF2-40B4-BE49-F238E27FC236}">
                <a16:creationId xmlns:a16="http://schemas.microsoft.com/office/drawing/2014/main" id="{EE44FCF8-6B66-D27D-8494-14A724C937C4}"/>
              </a:ext>
            </a:extLst>
          </p:cNvPr>
          <p:cNvGrpSpPr/>
          <p:nvPr/>
        </p:nvGrpSpPr>
        <p:grpSpPr>
          <a:xfrm>
            <a:off x="378516" y="1453279"/>
            <a:ext cx="3125448" cy="1843849"/>
            <a:chOff x="460134" y="993546"/>
            <a:chExt cx="3125448" cy="1843849"/>
          </a:xfrm>
        </p:grpSpPr>
        <p:sp>
          <p:nvSpPr>
            <p:cNvPr id="68" name="CaixaDeTexto 121">
              <a:extLst>
                <a:ext uri="{FF2B5EF4-FFF2-40B4-BE49-F238E27FC236}">
                  <a16:creationId xmlns:a16="http://schemas.microsoft.com/office/drawing/2014/main" id="{19203C34-EE0B-7F51-5594-7E7A911275E1}"/>
                </a:ext>
              </a:extLst>
            </p:cNvPr>
            <p:cNvSpPr txBox="1"/>
            <p:nvPr/>
          </p:nvSpPr>
          <p:spPr>
            <a:xfrm>
              <a:off x="460134" y="1513956"/>
              <a:ext cx="3125448" cy="1323439"/>
            </a:xfrm>
            <a:prstGeom prst="rect">
              <a:avLst/>
            </a:prstGeom>
            <a:solidFill>
              <a:srgbClr val="D17D0D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  <a:t>Acesse a URL:</a:t>
              </a:r>
              <a:b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</a:br>
              <a: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  <a:t> </a:t>
              </a:r>
              <a:r>
                <a:rPr lang="pt-BR" sz="1600" i="1" dirty="0">
                  <a:solidFill>
                    <a:schemeClr val="bg1"/>
                  </a:solidFill>
                  <a:latin typeface="AMX" pitchFamily="2" charset="77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https://claro-link.brsafe.com.br/</a:t>
              </a:r>
              <a:b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</a:br>
              <a:b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</a:br>
              <a: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  <a:t>Insira login e senha como é feito no Claro autêntica.</a:t>
              </a:r>
            </a:p>
          </p:txBody>
        </p:sp>
        <p:sp>
          <p:nvSpPr>
            <p:cNvPr id="69" name="TextBox 1">
              <a:extLst>
                <a:ext uri="{FF2B5EF4-FFF2-40B4-BE49-F238E27FC236}">
                  <a16:creationId xmlns:a16="http://schemas.microsoft.com/office/drawing/2014/main" id="{74554864-DEC9-A4DF-3362-A4E8D85085AC}"/>
                </a:ext>
              </a:extLst>
            </p:cNvPr>
            <p:cNvSpPr txBox="1"/>
            <p:nvPr/>
          </p:nvSpPr>
          <p:spPr>
            <a:xfrm>
              <a:off x="460134" y="993546"/>
              <a:ext cx="31254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rgbClr val="B5680D"/>
                  </a:solidFill>
                  <a:latin typeface="AMX" pitchFamily="2" charset="77"/>
                </a:rPr>
                <a:t>Processo de geração de link - BKO</a:t>
              </a:r>
            </a:p>
          </p:txBody>
        </p:sp>
      </p:grpSp>
      <p:grpSp>
        <p:nvGrpSpPr>
          <p:cNvPr id="180" name="Agrupar 179">
            <a:extLst>
              <a:ext uri="{FF2B5EF4-FFF2-40B4-BE49-F238E27FC236}">
                <a16:creationId xmlns:a16="http://schemas.microsoft.com/office/drawing/2014/main" id="{5FE27368-26CB-C333-75B3-6B81BB5AFE8F}"/>
              </a:ext>
            </a:extLst>
          </p:cNvPr>
          <p:cNvGrpSpPr/>
          <p:nvPr/>
        </p:nvGrpSpPr>
        <p:grpSpPr>
          <a:xfrm>
            <a:off x="8640185" y="1714889"/>
            <a:ext cx="2965248" cy="1595655"/>
            <a:chOff x="12211702" y="2919195"/>
            <a:chExt cx="2965248" cy="1595655"/>
          </a:xfrm>
        </p:grpSpPr>
        <p:sp>
          <p:nvSpPr>
            <p:cNvPr id="174" name="Retângulo 97">
              <a:extLst>
                <a:ext uri="{FF2B5EF4-FFF2-40B4-BE49-F238E27FC236}">
                  <a16:creationId xmlns:a16="http://schemas.microsoft.com/office/drawing/2014/main" id="{10FE78C8-0DDF-E1BE-DA04-ED1412C80D7C}"/>
                </a:ext>
              </a:extLst>
            </p:cNvPr>
            <p:cNvSpPr/>
            <p:nvPr/>
          </p:nvSpPr>
          <p:spPr>
            <a:xfrm>
              <a:off x="12224968" y="2919195"/>
              <a:ext cx="2951982" cy="1595655"/>
            </a:xfrm>
            <a:prstGeom prst="rect">
              <a:avLst/>
            </a:prstGeom>
            <a:solidFill>
              <a:srgbClr val="D2D2D2">
                <a:alpha val="50000"/>
              </a:srgbClr>
            </a:solidFill>
            <a:ln>
              <a:noFill/>
              <a:prstDash val="dash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  <a:latin typeface="AMX" pitchFamily="2" charset="77"/>
              </a:endParaRPr>
            </a:p>
          </p:txBody>
        </p:sp>
        <p:grpSp>
          <p:nvGrpSpPr>
            <p:cNvPr id="142" name="Agrupar 141">
              <a:extLst>
                <a:ext uri="{FF2B5EF4-FFF2-40B4-BE49-F238E27FC236}">
                  <a16:creationId xmlns:a16="http://schemas.microsoft.com/office/drawing/2014/main" id="{F3056E69-7CC6-C496-DE15-9EFA3DA46E88}"/>
                </a:ext>
              </a:extLst>
            </p:cNvPr>
            <p:cNvGrpSpPr/>
            <p:nvPr/>
          </p:nvGrpSpPr>
          <p:grpSpPr>
            <a:xfrm>
              <a:off x="14109252" y="3443651"/>
              <a:ext cx="1067698" cy="862512"/>
              <a:chOff x="13147729" y="-2142074"/>
              <a:chExt cx="1067698" cy="862512"/>
            </a:xfrm>
          </p:grpSpPr>
          <p:sp>
            <p:nvSpPr>
              <p:cNvPr id="89" name="CaixaDeTexto 142">
                <a:extLst>
                  <a:ext uri="{FF2B5EF4-FFF2-40B4-BE49-F238E27FC236}">
                    <a16:creationId xmlns:a16="http://schemas.microsoft.com/office/drawing/2014/main" id="{CDCEF689-F16F-0901-457F-E443E2E30DFC}"/>
                  </a:ext>
                </a:extLst>
              </p:cNvPr>
              <p:cNvSpPr txBox="1"/>
              <p:nvPr/>
            </p:nvSpPr>
            <p:spPr>
              <a:xfrm>
                <a:off x="13147729" y="-1787393"/>
                <a:ext cx="1067698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900" b="1">
                    <a:solidFill>
                      <a:srgbClr val="380B14"/>
                    </a:solidFill>
                    <a:latin typeface="AMX" pitchFamily="2" charset="77"/>
                    <a:cs typeface="Arial" panose="020B0604020202020204" pitchFamily="34" charset="0"/>
                  </a:defRPr>
                </a:lvl1pPr>
              </a:lstStyle>
              <a:p>
                <a:r>
                  <a:rPr lang="pt-BR" b="0" dirty="0">
                    <a:solidFill>
                      <a:srgbClr val="C07409"/>
                    </a:solidFill>
                  </a:rPr>
                  <a:t>Venda não liberada – Venda com Risco</a:t>
                </a:r>
              </a:p>
            </p:txBody>
          </p:sp>
          <p:pic>
            <p:nvPicPr>
              <p:cNvPr id="108" name="Graphic 143">
                <a:extLst>
                  <a:ext uri="{FF2B5EF4-FFF2-40B4-BE49-F238E27FC236}">
                    <a16:creationId xmlns:a16="http://schemas.microsoft.com/office/drawing/2014/main" id="{866E57CE-6227-52FE-BD22-E639C8FBE8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3521378" y="-2142074"/>
                <a:ext cx="320400" cy="320400"/>
              </a:xfrm>
              <a:prstGeom prst="rect">
                <a:avLst/>
              </a:prstGeom>
            </p:spPr>
          </p:pic>
        </p:grpSp>
        <p:grpSp>
          <p:nvGrpSpPr>
            <p:cNvPr id="171" name="Agrupar 170">
              <a:extLst>
                <a:ext uri="{FF2B5EF4-FFF2-40B4-BE49-F238E27FC236}">
                  <a16:creationId xmlns:a16="http://schemas.microsoft.com/office/drawing/2014/main" id="{161BBACB-257C-C8B2-430D-048459112E03}"/>
                </a:ext>
              </a:extLst>
            </p:cNvPr>
            <p:cNvGrpSpPr/>
            <p:nvPr/>
          </p:nvGrpSpPr>
          <p:grpSpPr>
            <a:xfrm>
              <a:off x="13121681" y="3429000"/>
              <a:ext cx="1067698" cy="877163"/>
              <a:chOff x="12881891" y="2462431"/>
              <a:chExt cx="1067698" cy="877163"/>
            </a:xfrm>
          </p:grpSpPr>
          <p:sp>
            <p:nvSpPr>
              <p:cNvPr id="144" name="CaixaDeTexto 142">
                <a:extLst>
                  <a:ext uri="{FF2B5EF4-FFF2-40B4-BE49-F238E27FC236}">
                    <a16:creationId xmlns:a16="http://schemas.microsoft.com/office/drawing/2014/main" id="{10F5CACD-45C5-7ACD-3096-82F02F459D00}"/>
                  </a:ext>
                </a:extLst>
              </p:cNvPr>
              <p:cNvSpPr txBox="1"/>
              <p:nvPr/>
            </p:nvSpPr>
            <p:spPr>
              <a:xfrm>
                <a:off x="12881891" y="2831763"/>
                <a:ext cx="1067698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900" b="1">
                    <a:solidFill>
                      <a:srgbClr val="380B14"/>
                    </a:solidFill>
                    <a:latin typeface="AMX" pitchFamily="2" charset="77"/>
                    <a:cs typeface="Arial" panose="020B0604020202020204" pitchFamily="34" charset="0"/>
                  </a:defRPr>
                </a:lvl1pPr>
              </a:lstStyle>
              <a:p>
                <a:r>
                  <a:rPr lang="pt-BR" b="0" dirty="0">
                    <a:solidFill>
                      <a:srgbClr val="C07409"/>
                    </a:solidFill>
                  </a:rPr>
                  <a:t>Doc Ausente/ Ilegível/ </a:t>
                </a:r>
                <a:r>
                  <a:rPr lang="pt-BR" b="0" dirty="0" err="1">
                    <a:solidFill>
                      <a:srgbClr val="C07409"/>
                    </a:solidFill>
                  </a:rPr>
                  <a:t>vecto</a:t>
                </a:r>
                <a:r>
                  <a:rPr lang="pt-BR" b="0" dirty="0">
                    <a:solidFill>
                      <a:srgbClr val="C07409"/>
                    </a:solidFill>
                  </a:rPr>
                  <a:t> da biometria &lt; 24h</a:t>
                </a:r>
              </a:p>
            </p:txBody>
          </p:sp>
          <p:grpSp>
            <p:nvGrpSpPr>
              <p:cNvPr id="165" name="Agrupar 164">
                <a:extLst>
                  <a:ext uri="{FF2B5EF4-FFF2-40B4-BE49-F238E27FC236}">
                    <a16:creationId xmlns:a16="http://schemas.microsoft.com/office/drawing/2014/main" id="{75BD0C9E-8B32-92FF-D35A-C78DA547A3AC}"/>
                  </a:ext>
                </a:extLst>
              </p:cNvPr>
              <p:cNvGrpSpPr/>
              <p:nvPr/>
            </p:nvGrpSpPr>
            <p:grpSpPr>
              <a:xfrm>
                <a:off x="13224753" y="2462431"/>
                <a:ext cx="320400" cy="369332"/>
                <a:chOff x="12853953" y="2292200"/>
                <a:chExt cx="320400" cy="369332"/>
              </a:xfrm>
            </p:grpSpPr>
            <p:sp>
              <p:nvSpPr>
                <p:cNvPr id="159" name="Forma Livre 158">
                  <a:extLst>
                    <a:ext uri="{FF2B5EF4-FFF2-40B4-BE49-F238E27FC236}">
                      <a16:creationId xmlns:a16="http://schemas.microsoft.com/office/drawing/2014/main" id="{F6284804-3CE0-9E89-E2CB-16D6C6247B23}"/>
                    </a:ext>
                  </a:extLst>
                </p:cNvPr>
                <p:cNvSpPr/>
                <p:nvPr/>
              </p:nvSpPr>
              <p:spPr>
                <a:xfrm>
                  <a:off x="12853953" y="2306851"/>
                  <a:ext cx="320400" cy="320400"/>
                </a:xfrm>
                <a:custGeom>
                  <a:avLst/>
                  <a:gdLst>
                    <a:gd name="connsiteX0" fmla="*/ 160200 w 320400"/>
                    <a:gd name="connsiteY0" fmla="*/ 320400 h 320400"/>
                    <a:gd name="connsiteX1" fmla="*/ 0 w 320400"/>
                    <a:gd name="connsiteY1" fmla="*/ 160200 h 320400"/>
                    <a:gd name="connsiteX2" fmla="*/ 160200 w 320400"/>
                    <a:gd name="connsiteY2" fmla="*/ 0 h 320400"/>
                    <a:gd name="connsiteX3" fmla="*/ 320400 w 320400"/>
                    <a:gd name="connsiteY3" fmla="*/ 160200 h 320400"/>
                    <a:gd name="connsiteX4" fmla="*/ 160200 w 320400"/>
                    <a:gd name="connsiteY4" fmla="*/ 320400 h 320400"/>
                    <a:gd name="connsiteX5" fmla="*/ 160200 w 320400"/>
                    <a:gd name="connsiteY5" fmla="*/ 15629 h 320400"/>
                    <a:gd name="connsiteX6" fmla="*/ 15629 w 320400"/>
                    <a:gd name="connsiteY6" fmla="*/ 160200 h 320400"/>
                    <a:gd name="connsiteX7" fmla="*/ 160200 w 320400"/>
                    <a:gd name="connsiteY7" fmla="*/ 304771 h 320400"/>
                    <a:gd name="connsiteX8" fmla="*/ 304771 w 320400"/>
                    <a:gd name="connsiteY8" fmla="*/ 160200 h 320400"/>
                    <a:gd name="connsiteX9" fmla="*/ 160200 w 320400"/>
                    <a:gd name="connsiteY9" fmla="*/ 15629 h 320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20400" h="320400">
                      <a:moveTo>
                        <a:pt x="160200" y="320400"/>
                      </a:moveTo>
                      <a:cubicBezTo>
                        <a:pt x="71895" y="320400"/>
                        <a:pt x="0" y="248505"/>
                        <a:pt x="0" y="160200"/>
                      </a:cubicBezTo>
                      <a:cubicBezTo>
                        <a:pt x="0" y="71895"/>
                        <a:pt x="71895" y="0"/>
                        <a:pt x="160200" y="0"/>
                      </a:cubicBezTo>
                      <a:cubicBezTo>
                        <a:pt x="248505" y="0"/>
                        <a:pt x="320400" y="71895"/>
                        <a:pt x="320400" y="160200"/>
                      </a:cubicBezTo>
                      <a:cubicBezTo>
                        <a:pt x="320400" y="248505"/>
                        <a:pt x="248505" y="320400"/>
                        <a:pt x="160200" y="320400"/>
                      </a:cubicBezTo>
                      <a:close/>
                      <a:moveTo>
                        <a:pt x="160200" y="15629"/>
                      </a:moveTo>
                      <a:cubicBezTo>
                        <a:pt x="80491" y="15629"/>
                        <a:pt x="15629" y="80491"/>
                        <a:pt x="15629" y="160200"/>
                      </a:cubicBezTo>
                      <a:cubicBezTo>
                        <a:pt x="15629" y="239909"/>
                        <a:pt x="80491" y="304771"/>
                        <a:pt x="160200" y="304771"/>
                      </a:cubicBezTo>
                      <a:cubicBezTo>
                        <a:pt x="239909" y="304771"/>
                        <a:pt x="304771" y="239909"/>
                        <a:pt x="304771" y="160200"/>
                      </a:cubicBezTo>
                      <a:cubicBezTo>
                        <a:pt x="304771" y="80491"/>
                        <a:pt x="239909" y="15629"/>
                        <a:pt x="160200" y="15629"/>
                      </a:cubicBezTo>
                      <a:close/>
                    </a:path>
                  </a:pathLst>
                </a:custGeom>
                <a:solidFill>
                  <a:srgbClr val="965806"/>
                </a:solidFill>
                <a:ln w="383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46" name="CaixaDeTexto 145">
                  <a:extLst>
                    <a:ext uri="{FF2B5EF4-FFF2-40B4-BE49-F238E27FC236}">
                      <a16:creationId xmlns:a16="http://schemas.microsoft.com/office/drawing/2014/main" id="{8BFBB89D-9299-2212-4C53-3F8F9EBCE8DA}"/>
                    </a:ext>
                  </a:extLst>
                </p:cNvPr>
                <p:cNvSpPr txBox="1"/>
                <p:nvPr/>
              </p:nvSpPr>
              <p:spPr>
                <a:xfrm>
                  <a:off x="12924894" y="2292200"/>
                  <a:ext cx="17851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b="1" dirty="0">
                      <a:solidFill>
                        <a:srgbClr val="965806"/>
                      </a:solidFill>
                      <a:latin typeface="AMX" pitchFamily="2" charset="77"/>
                    </a:rPr>
                    <a:t>?</a:t>
                  </a:r>
                </a:p>
              </p:txBody>
            </p:sp>
          </p:grpSp>
        </p:grpSp>
        <p:grpSp>
          <p:nvGrpSpPr>
            <p:cNvPr id="170" name="Agrupar 169">
              <a:extLst>
                <a:ext uri="{FF2B5EF4-FFF2-40B4-BE49-F238E27FC236}">
                  <a16:creationId xmlns:a16="http://schemas.microsoft.com/office/drawing/2014/main" id="{46EC77AD-6A1E-C3BF-E4C2-01E5B0A8A2DC}"/>
                </a:ext>
              </a:extLst>
            </p:cNvPr>
            <p:cNvGrpSpPr/>
            <p:nvPr/>
          </p:nvGrpSpPr>
          <p:grpSpPr>
            <a:xfrm>
              <a:off x="12324877" y="3443651"/>
              <a:ext cx="657260" cy="692308"/>
              <a:chOff x="12104689" y="2508787"/>
              <a:chExt cx="657260" cy="692308"/>
            </a:xfrm>
          </p:grpSpPr>
          <p:sp>
            <p:nvSpPr>
              <p:cNvPr id="168" name="CaixaDeTexto 102">
                <a:extLst>
                  <a:ext uri="{FF2B5EF4-FFF2-40B4-BE49-F238E27FC236}">
                    <a16:creationId xmlns:a16="http://schemas.microsoft.com/office/drawing/2014/main" id="{FB82587C-3359-978D-3A03-264D5578F5D2}"/>
                  </a:ext>
                </a:extLst>
              </p:cNvPr>
              <p:cNvSpPr txBox="1"/>
              <p:nvPr/>
            </p:nvSpPr>
            <p:spPr>
              <a:xfrm>
                <a:off x="12104689" y="2831763"/>
                <a:ext cx="6572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900" b="1">
                    <a:solidFill>
                      <a:srgbClr val="380B14"/>
                    </a:solidFill>
                    <a:latin typeface="AMX" pitchFamily="2" charset="77"/>
                    <a:cs typeface="Arial" panose="020B0604020202020204" pitchFamily="34" charset="0"/>
                  </a:defRPr>
                </a:lvl1pPr>
              </a:lstStyle>
              <a:p>
                <a:r>
                  <a:rPr lang="pt-BR" b="0" dirty="0">
                    <a:solidFill>
                      <a:srgbClr val="C07409"/>
                    </a:solidFill>
                  </a:rPr>
                  <a:t>Venda Liberada</a:t>
                </a:r>
              </a:p>
            </p:txBody>
          </p:sp>
          <p:pic>
            <p:nvPicPr>
              <p:cNvPr id="169" name="Graphic 177">
                <a:extLst>
                  <a:ext uri="{FF2B5EF4-FFF2-40B4-BE49-F238E27FC236}">
                    <a16:creationId xmlns:a16="http://schemas.microsoft.com/office/drawing/2014/main" id="{2CF2E606-986E-2F39-9EBB-00A63D4B2E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2273119" y="2508787"/>
                <a:ext cx="320400" cy="320400"/>
              </a:xfrm>
              <a:prstGeom prst="rect">
                <a:avLst/>
              </a:prstGeom>
            </p:spPr>
          </p:pic>
        </p:grpSp>
        <p:sp>
          <p:nvSpPr>
            <p:cNvPr id="176" name="CaixaDeTexto 98">
              <a:extLst>
                <a:ext uri="{FF2B5EF4-FFF2-40B4-BE49-F238E27FC236}">
                  <a16:creationId xmlns:a16="http://schemas.microsoft.com/office/drawing/2014/main" id="{18970E9B-D727-00AE-ACDE-D96A167351B8}"/>
                </a:ext>
              </a:extLst>
            </p:cNvPr>
            <p:cNvSpPr txBox="1"/>
            <p:nvPr/>
          </p:nvSpPr>
          <p:spPr>
            <a:xfrm>
              <a:off x="12211702" y="2935666"/>
              <a:ext cx="2430053" cy="261610"/>
            </a:xfrm>
            <a:prstGeom prst="rect">
              <a:avLst/>
            </a:prstGeom>
            <a:solidFill>
              <a:srgbClr val="965806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100" b="1" spc="150">
                  <a:solidFill>
                    <a:schemeClr val="bg1"/>
                  </a:solidFill>
                  <a:latin typeface="AMX" pitchFamily="2" charset="77"/>
                  <a:cs typeface="Arial" panose="020B0604020202020204" pitchFamily="34" charset="0"/>
                </a:defRPr>
              </a:lvl1pPr>
            </a:lstStyle>
            <a:p>
              <a:pPr algn="l"/>
              <a:r>
                <a:rPr lang="pt-BR" dirty="0"/>
                <a:t>CHECAGEM GED – BR SCAN</a:t>
              </a:r>
            </a:p>
          </p:txBody>
        </p:sp>
        <p:sp>
          <p:nvSpPr>
            <p:cNvPr id="178" name="CaixaDeTexto 142">
              <a:extLst>
                <a:ext uri="{FF2B5EF4-FFF2-40B4-BE49-F238E27FC236}">
                  <a16:creationId xmlns:a16="http://schemas.microsoft.com/office/drawing/2014/main" id="{3DEA2A96-A49F-7A29-2014-534B83E397F3}"/>
                </a:ext>
              </a:extLst>
            </p:cNvPr>
            <p:cNvSpPr txBox="1"/>
            <p:nvPr/>
          </p:nvSpPr>
          <p:spPr>
            <a:xfrm>
              <a:off x="12807281" y="3498250"/>
              <a:ext cx="65726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900" b="1">
                  <a:solidFill>
                    <a:srgbClr val="380B14"/>
                  </a:solidFill>
                  <a:latin typeface="AMX" pitchFamily="2" charset="77"/>
                  <a:cs typeface="Arial" panose="020B0604020202020204" pitchFamily="34" charset="0"/>
                </a:defRPr>
              </a:lvl1pPr>
            </a:lstStyle>
            <a:p>
              <a:r>
                <a:rPr lang="pt-BR" i="1" dirty="0">
                  <a:solidFill>
                    <a:srgbClr val="C07409"/>
                  </a:solidFill>
                </a:rPr>
                <a:t>[ou]</a:t>
              </a:r>
            </a:p>
          </p:txBody>
        </p:sp>
        <p:sp>
          <p:nvSpPr>
            <p:cNvPr id="179" name="CaixaDeTexto 142">
              <a:extLst>
                <a:ext uri="{FF2B5EF4-FFF2-40B4-BE49-F238E27FC236}">
                  <a16:creationId xmlns:a16="http://schemas.microsoft.com/office/drawing/2014/main" id="{E6519824-5529-CBFF-6079-7BF34FB3D614}"/>
                </a:ext>
              </a:extLst>
            </p:cNvPr>
            <p:cNvSpPr txBox="1"/>
            <p:nvPr/>
          </p:nvSpPr>
          <p:spPr>
            <a:xfrm>
              <a:off x="13785181" y="3498250"/>
              <a:ext cx="69772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900" b="1">
                  <a:solidFill>
                    <a:srgbClr val="380B14"/>
                  </a:solidFill>
                  <a:latin typeface="AMX" pitchFamily="2" charset="77"/>
                  <a:cs typeface="Arial" panose="020B0604020202020204" pitchFamily="34" charset="0"/>
                </a:defRPr>
              </a:lvl1pPr>
            </a:lstStyle>
            <a:p>
              <a:r>
                <a:rPr lang="pt-BR" i="1" dirty="0">
                  <a:solidFill>
                    <a:srgbClr val="C07409"/>
                  </a:solidFill>
                </a:rPr>
                <a:t>[ou]</a:t>
              </a:r>
            </a:p>
          </p:txBody>
        </p:sp>
      </p:grpSp>
      <p:grpSp>
        <p:nvGrpSpPr>
          <p:cNvPr id="219" name="Agrupar 218">
            <a:extLst>
              <a:ext uri="{FF2B5EF4-FFF2-40B4-BE49-F238E27FC236}">
                <a16:creationId xmlns:a16="http://schemas.microsoft.com/office/drawing/2014/main" id="{CE45016B-A39F-08A0-E1AC-110AE96C9E64}"/>
              </a:ext>
            </a:extLst>
          </p:cNvPr>
          <p:cNvGrpSpPr/>
          <p:nvPr/>
        </p:nvGrpSpPr>
        <p:grpSpPr>
          <a:xfrm>
            <a:off x="6568489" y="1794277"/>
            <a:ext cx="1450558" cy="1386492"/>
            <a:chOff x="6339835" y="2259076"/>
            <a:chExt cx="1450558" cy="1386492"/>
          </a:xfrm>
        </p:grpSpPr>
        <p:grpSp>
          <p:nvGrpSpPr>
            <p:cNvPr id="195" name="Group 3">
              <a:extLst>
                <a:ext uri="{FF2B5EF4-FFF2-40B4-BE49-F238E27FC236}">
                  <a16:creationId xmlns:a16="http://schemas.microsoft.com/office/drawing/2014/main" id="{2728AC02-221F-7829-7896-9247110259E1}"/>
                </a:ext>
              </a:extLst>
            </p:cNvPr>
            <p:cNvGrpSpPr/>
            <p:nvPr/>
          </p:nvGrpSpPr>
          <p:grpSpPr>
            <a:xfrm>
              <a:off x="6339835" y="2259076"/>
              <a:ext cx="1450558" cy="1386492"/>
              <a:chOff x="8334701" y="3414108"/>
              <a:chExt cx="1450558" cy="1386492"/>
            </a:xfrm>
            <a:solidFill>
              <a:srgbClr val="965806"/>
            </a:solidFill>
          </p:grpSpPr>
          <p:sp>
            <p:nvSpPr>
              <p:cNvPr id="196" name="L-shape 4">
                <a:extLst>
                  <a:ext uri="{FF2B5EF4-FFF2-40B4-BE49-F238E27FC236}">
                    <a16:creationId xmlns:a16="http://schemas.microsoft.com/office/drawing/2014/main" id="{F62329A1-9A0D-CBCC-851D-C91F53FE98C3}"/>
                  </a:ext>
                </a:extLst>
              </p:cNvPr>
              <p:cNvSpPr/>
              <p:nvPr/>
            </p:nvSpPr>
            <p:spPr>
              <a:xfrm>
                <a:off x="8353570" y="4494329"/>
                <a:ext cx="303197" cy="306271"/>
              </a:xfrm>
              <a:prstGeom prst="corner">
                <a:avLst>
                  <a:gd name="adj1" fmla="val 13516"/>
                  <a:gd name="adj2" fmla="val 12487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L-shape 5">
                <a:extLst>
                  <a:ext uri="{FF2B5EF4-FFF2-40B4-BE49-F238E27FC236}">
                    <a16:creationId xmlns:a16="http://schemas.microsoft.com/office/drawing/2014/main" id="{D18083E5-C0DD-BECE-C943-F16991BF0910}"/>
                  </a:ext>
                </a:extLst>
              </p:cNvPr>
              <p:cNvSpPr/>
              <p:nvPr/>
            </p:nvSpPr>
            <p:spPr>
              <a:xfrm rot="5400000">
                <a:off x="8336238" y="3429021"/>
                <a:ext cx="303197" cy="306271"/>
              </a:xfrm>
              <a:prstGeom prst="corner">
                <a:avLst>
                  <a:gd name="adj1" fmla="val 13516"/>
                  <a:gd name="adj2" fmla="val 12487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L-shape 6">
                <a:extLst>
                  <a:ext uri="{FF2B5EF4-FFF2-40B4-BE49-F238E27FC236}">
                    <a16:creationId xmlns:a16="http://schemas.microsoft.com/office/drawing/2014/main" id="{76367A47-0D54-6380-E2F7-BB32DB0BF239}"/>
                  </a:ext>
                </a:extLst>
              </p:cNvPr>
              <p:cNvSpPr/>
              <p:nvPr/>
            </p:nvSpPr>
            <p:spPr>
              <a:xfrm flipH="1">
                <a:off x="9480526" y="4494329"/>
                <a:ext cx="303197" cy="306271"/>
              </a:xfrm>
              <a:prstGeom prst="corner">
                <a:avLst>
                  <a:gd name="adj1" fmla="val 13516"/>
                  <a:gd name="adj2" fmla="val 12487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L-shape 7">
                <a:extLst>
                  <a:ext uri="{FF2B5EF4-FFF2-40B4-BE49-F238E27FC236}">
                    <a16:creationId xmlns:a16="http://schemas.microsoft.com/office/drawing/2014/main" id="{493ED01E-F552-1B90-97C2-4EDA96FC99DF}"/>
                  </a:ext>
                </a:extLst>
              </p:cNvPr>
              <p:cNvSpPr/>
              <p:nvPr/>
            </p:nvSpPr>
            <p:spPr>
              <a:xfrm rot="16200000" flipH="1">
                <a:off x="9480525" y="3412571"/>
                <a:ext cx="303197" cy="306271"/>
              </a:xfrm>
              <a:prstGeom prst="corner">
                <a:avLst>
                  <a:gd name="adj1" fmla="val 13516"/>
                  <a:gd name="adj2" fmla="val 12487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18" name="Agrupar 217">
              <a:extLst>
                <a:ext uri="{FF2B5EF4-FFF2-40B4-BE49-F238E27FC236}">
                  <a16:creationId xmlns:a16="http://schemas.microsoft.com/office/drawing/2014/main" id="{5C7FEFDF-AF0A-0765-63A2-BFFFD48DAADA}"/>
                </a:ext>
              </a:extLst>
            </p:cNvPr>
            <p:cNvGrpSpPr/>
            <p:nvPr/>
          </p:nvGrpSpPr>
          <p:grpSpPr>
            <a:xfrm>
              <a:off x="6419460" y="2364922"/>
              <a:ext cx="1269267" cy="1141255"/>
              <a:chOff x="6419460" y="2349848"/>
              <a:chExt cx="1269267" cy="1141255"/>
            </a:xfrm>
          </p:grpSpPr>
          <p:sp>
            <p:nvSpPr>
              <p:cNvPr id="200" name="Gráfico 181">
                <a:extLst>
                  <a:ext uri="{FF2B5EF4-FFF2-40B4-BE49-F238E27FC236}">
                    <a16:creationId xmlns:a16="http://schemas.microsoft.com/office/drawing/2014/main" id="{91F73A75-7F13-E5A4-23D7-53E9A908F8C2}"/>
                  </a:ext>
                </a:extLst>
              </p:cNvPr>
              <p:cNvSpPr/>
              <p:nvPr/>
            </p:nvSpPr>
            <p:spPr>
              <a:xfrm>
                <a:off x="6875802" y="2746238"/>
                <a:ext cx="356583" cy="450822"/>
              </a:xfrm>
              <a:custGeom>
                <a:avLst/>
                <a:gdLst>
                  <a:gd name="connsiteX0" fmla="*/ 140750 w 356583"/>
                  <a:gd name="connsiteY0" fmla="*/ 0 h 450822"/>
                  <a:gd name="connsiteX1" fmla="*/ 104569 w 356583"/>
                  <a:gd name="connsiteY1" fmla="*/ 28173 h 450822"/>
                  <a:gd name="connsiteX2" fmla="*/ 37537 w 356583"/>
                  <a:gd name="connsiteY2" fmla="*/ 28173 h 450822"/>
                  <a:gd name="connsiteX3" fmla="*/ 0 w 356583"/>
                  <a:gd name="connsiteY3" fmla="*/ 65744 h 450822"/>
                  <a:gd name="connsiteX4" fmla="*/ 0 w 356583"/>
                  <a:gd name="connsiteY4" fmla="*/ 413251 h 450822"/>
                  <a:gd name="connsiteX5" fmla="*/ 37537 w 356583"/>
                  <a:gd name="connsiteY5" fmla="*/ 450822 h 450822"/>
                  <a:gd name="connsiteX6" fmla="*/ 319046 w 356583"/>
                  <a:gd name="connsiteY6" fmla="*/ 450822 h 450822"/>
                  <a:gd name="connsiteX7" fmla="*/ 356584 w 356583"/>
                  <a:gd name="connsiteY7" fmla="*/ 413251 h 450822"/>
                  <a:gd name="connsiteX8" fmla="*/ 356584 w 356583"/>
                  <a:gd name="connsiteY8" fmla="*/ 65744 h 450822"/>
                  <a:gd name="connsiteX9" fmla="*/ 319046 w 356583"/>
                  <a:gd name="connsiteY9" fmla="*/ 28173 h 450822"/>
                  <a:gd name="connsiteX10" fmla="*/ 252005 w 356583"/>
                  <a:gd name="connsiteY10" fmla="*/ 28173 h 450822"/>
                  <a:gd name="connsiteX11" fmla="*/ 215824 w 356583"/>
                  <a:gd name="connsiteY11" fmla="*/ 0 h 450822"/>
                  <a:gd name="connsiteX12" fmla="*/ 140759 w 356583"/>
                  <a:gd name="connsiteY12" fmla="*/ 0 h 450822"/>
                  <a:gd name="connsiteX13" fmla="*/ 140750 w 356583"/>
                  <a:gd name="connsiteY13" fmla="*/ 18785 h 450822"/>
                  <a:gd name="connsiteX14" fmla="*/ 215814 w 356583"/>
                  <a:gd name="connsiteY14" fmla="*/ 18785 h 450822"/>
                  <a:gd name="connsiteX15" fmla="*/ 234583 w 356583"/>
                  <a:gd name="connsiteY15" fmla="*/ 37571 h 450822"/>
                  <a:gd name="connsiteX16" fmla="*/ 215814 w 356583"/>
                  <a:gd name="connsiteY16" fmla="*/ 56356 h 450822"/>
                  <a:gd name="connsiteX17" fmla="*/ 140750 w 356583"/>
                  <a:gd name="connsiteY17" fmla="*/ 56356 h 450822"/>
                  <a:gd name="connsiteX18" fmla="*/ 121981 w 356583"/>
                  <a:gd name="connsiteY18" fmla="*/ 37571 h 450822"/>
                  <a:gd name="connsiteX19" fmla="*/ 140750 w 356583"/>
                  <a:gd name="connsiteY19" fmla="*/ 18785 h 450822"/>
                  <a:gd name="connsiteX20" fmla="*/ 37528 w 356583"/>
                  <a:gd name="connsiteY20" fmla="*/ 46959 h 450822"/>
                  <a:gd name="connsiteX21" fmla="*/ 104569 w 356583"/>
                  <a:gd name="connsiteY21" fmla="*/ 46959 h 450822"/>
                  <a:gd name="connsiteX22" fmla="*/ 140750 w 356583"/>
                  <a:gd name="connsiteY22" fmla="*/ 75132 h 450822"/>
                  <a:gd name="connsiteX23" fmla="*/ 215814 w 356583"/>
                  <a:gd name="connsiteY23" fmla="*/ 75132 h 450822"/>
                  <a:gd name="connsiteX24" fmla="*/ 251995 w 356583"/>
                  <a:gd name="connsiteY24" fmla="*/ 46959 h 450822"/>
                  <a:gd name="connsiteX25" fmla="*/ 319037 w 356583"/>
                  <a:gd name="connsiteY25" fmla="*/ 46959 h 450822"/>
                  <a:gd name="connsiteX26" fmla="*/ 337805 w 356583"/>
                  <a:gd name="connsiteY26" fmla="*/ 65744 h 450822"/>
                  <a:gd name="connsiteX27" fmla="*/ 337805 w 356583"/>
                  <a:gd name="connsiteY27" fmla="*/ 413251 h 450822"/>
                  <a:gd name="connsiteX28" fmla="*/ 319037 w 356583"/>
                  <a:gd name="connsiteY28" fmla="*/ 432037 h 450822"/>
                  <a:gd name="connsiteX29" fmla="*/ 37537 w 356583"/>
                  <a:gd name="connsiteY29" fmla="*/ 432037 h 450822"/>
                  <a:gd name="connsiteX30" fmla="*/ 18769 w 356583"/>
                  <a:gd name="connsiteY30" fmla="*/ 413251 h 450822"/>
                  <a:gd name="connsiteX31" fmla="*/ 18769 w 356583"/>
                  <a:gd name="connsiteY31" fmla="*/ 65744 h 450822"/>
                  <a:gd name="connsiteX32" fmla="*/ 37537 w 356583"/>
                  <a:gd name="connsiteY32" fmla="*/ 46959 h 450822"/>
                  <a:gd name="connsiteX33" fmla="*/ 84444 w 356583"/>
                  <a:gd name="connsiteY33" fmla="*/ 131489 h 450822"/>
                  <a:gd name="connsiteX34" fmla="*/ 75065 w 356583"/>
                  <a:gd name="connsiteY34" fmla="*/ 140877 h 450822"/>
                  <a:gd name="connsiteX35" fmla="*/ 84444 w 356583"/>
                  <a:gd name="connsiteY35" fmla="*/ 150264 h 450822"/>
                  <a:gd name="connsiteX36" fmla="*/ 272120 w 356583"/>
                  <a:gd name="connsiteY36" fmla="*/ 150264 h 450822"/>
                  <a:gd name="connsiteX37" fmla="*/ 281500 w 356583"/>
                  <a:gd name="connsiteY37" fmla="*/ 140877 h 450822"/>
                  <a:gd name="connsiteX38" fmla="*/ 272120 w 356583"/>
                  <a:gd name="connsiteY38" fmla="*/ 131489 h 450822"/>
                  <a:gd name="connsiteX39" fmla="*/ 84454 w 356583"/>
                  <a:gd name="connsiteY39" fmla="*/ 131489 h 450822"/>
                  <a:gd name="connsiteX40" fmla="*/ 84444 w 356583"/>
                  <a:gd name="connsiteY40" fmla="*/ 206621 h 450822"/>
                  <a:gd name="connsiteX41" fmla="*/ 75065 w 356583"/>
                  <a:gd name="connsiteY41" fmla="*/ 216009 h 450822"/>
                  <a:gd name="connsiteX42" fmla="*/ 84444 w 356583"/>
                  <a:gd name="connsiteY42" fmla="*/ 225397 h 450822"/>
                  <a:gd name="connsiteX43" fmla="*/ 272120 w 356583"/>
                  <a:gd name="connsiteY43" fmla="*/ 225397 h 450822"/>
                  <a:gd name="connsiteX44" fmla="*/ 281500 w 356583"/>
                  <a:gd name="connsiteY44" fmla="*/ 216009 h 450822"/>
                  <a:gd name="connsiteX45" fmla="*/ 272120 w 356583"/>
                  <a:gd name="connsiteY45" fmla="*/ 206621 h 450822"/>
                  <a:gd name="connsiteX46" fmla="*/ 84454 w 356583"/>
                  <a:gd name="connsiteY46" fmla="*/ 206621 h 450822"/>
                  <a:gd name="connsiteX47" fmla="*/ 84444 w 356583"/>
                  <a:gd name="connsiteY47" fmla="*/ 281753 h 450822"/>
                  <a:gd name="connsiteX48" fmla="*/ 75065 w 356583"/>
                  <a:gd name="connsiteY48" fmla="*/ 291141 h 450822"/>
                  <a:gd name="connsiteX49" fmla="*/ 84444 w 356583"/>
                  <a:gd name="connsiteY49" fmla="*/ 300529 h 450822"/>
                  <a:gd name="connsiteX50" fmla="*/ 272120 w 356583"/>
                  <a:gd name="connsiteY50" fmla="*/ 300529 h 450822"/>
                  <a:gd name="connsiteX51" fmla="*/ 281500 w 356583"/>
                  <a:gd name="connsiteY51" fmla="*/ 291141 h 450822"/>
                  <a:gd name="connsiteX52" fmla="*/ 272120 w 356583"/>
                  <a:gd name="connsiteY52" fmla="*/ 281753 h 450822"/>
                  <a:gd name="connsiteX53" fmla="*/ 84454 w 356583"/>
                  <a:gd name="connsiteY53" fmla="*/ 281753 h 450822"/>
                  <a:gd name="connsiteX54" fmla="*/ 84444 w 356583"/>
                  <a:gd name="connsiteY54" fmla="*/ 356885 h 450822"/>
                  <a:gd name="connsiteX55" fmla="*/ 75065 w 356583"/>
                  <a:gd name="connsiteY55" fmla="*/ 366273 h 450822"/>
                  <a:gd name="connsiteX56" fmla="*/ 84444 w 356583"/>
                  <a:gd name="connsiteY56" fmla="*/ 375661 h 450822"/>
                  <a:gd name="connsiteX57" fmla="*/ 168898 w 356583"/>
                  <a:gd name="connsiteY57" fmla="*/ 375661 h 450822"/>
                  <a:gd name="connsiteX58" fmla="*/ 178277 w 356583"/>
                  <a:gd name="connsiteY58" fmla="*/ 366273 h 450822"/>
                  <a:gd name="connsiteX59" fmla="*/ 168898 w 356583"/>
                  <a:gd name="connsiteY59" fmla="*/ 356885 h 450822"/>
                  <a:gd name="connsiteX60" fmla="*/ 84444 w 356583"/>
                  <a:gd name="connsiteY60" fmla="*/ 356885 h 450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356583" h="450822">
                    <a:moveTo>
                      <a:pt x="140750" y="0"/>
                    </a:moveTo>
                    <a:cubicBezTo>
                      <a:pt x="123376" y="0"/>
                      <a:pt x="108792" y="12055"/>
                      <a:pt x="104569" y="28173"/>
                    </a:cubicBezTo>
                    <a:lnTo>
                      <a:pt x="37537" y="28173"/>
                    </a:lnTo>
                    <a:cubicBezTo>
                      <a:pt x="16902" y="28173"/>
                      <a:pt x="0" y="45091"/>
                      <a:pt x="0" y="65744"/>
                    </a:cubicBezTo>
                    <a:lnTo>
                      <a:pt x="0" y="413251"/>
                    </a:lnTo>
                    <a:cubicBezTo>
                      <a:pt x="0" y="433905"/>
                      <a:pt x="16902" y="450822"/>
                      <a:pt x="37537" y="450822"/>
                    </a:cubicBezTo>
                    <a:lnTo>
                      <a:pt x="319046" y="450822"/>
                    </a:lnTo>
                    <a:cubicBezTo>
                      <a:pt x="339681" y="450822"/>
                      <a:pt x="356584" y="433905"/>
                      <a:pt x="356584" y="413251"/>
                    </a:cubicBezTo>
                    <a:lnTo>
                      <a:pt x="356584" y="65744"/>
                    </a:lnTo>
                    <a:cubicBezTo>
                      <a:pt x="356584" y="45091"/>
                      <a:pt x="339681" y="28173"/>
                      <a:pt x="319046" y="28173"/>
                    </a:cubicBezTo>
                    <a:lnTo>
                      <a:pt x="252005" y="28173"/>
                    </a:lnTo>
                    <a:cubicBezTo>
                      <a:pt x="247782" y="12055"/>
                      <a:pt x="233198" y="0"/>
                      <a:pt x="215824" y="0"/>
                    </a:cubicBezTo>
                    <a:lnTo>
                      <a:pt x="140759" y="0"/>
                    </a:lnTo>
                    <a:close/>
                    <a:moveTo>
                      <a:pt x="140750" y="18785"/>
                    </a:moveTo>
                    <a:lnTo>
                      <a:pt x="215814" y="18785"/>
                    </a:lnTo>
                    <a:cubicBezTo>
                      <a:pt x="226377" y="18785"/>
                      <a:pt x="234583" y="26999"/>
                      <a:pt x="234583" y="37571"/>
                    </a:cubicBezTo>
                    <a:cubicBezTo>
                      <a:pt x="234583" y="48143"/>
                      <a:pt x="226377" y="56356"/>
                      <a:pt x="215814" y="56356"/>
                    </a:cubicBezTo>
                    <a:lnTo>
                      <a:pt x="140750" y="56356"/>
                    </a:lnTo>
                    <a:cubicBezTo>
                      <a:pt x="130187" y="56356"/>
                      <a:pt x="121981" y="48143"/>
                      <a:pt x="121981" y="37571"/>
                    </a:cubicBezTo>
                    <a:cubicBezTo>
                      <a:pt x="121981" y="26999"/>
                      <a:pt x="130187" y="18785"/>
                      <a:pt x="140750" y="18785"/>
                    </a:cubicBezTo>
                    <a:close/>
                    <a:moveTo>
                      <a:pt x="37528" y="46959"/>
                    </a:moveTo>
                    <a:lnTo>
                      <a:pt x="104569" y="46959"/>
                    </a:lnTo>
                    <a:cubicBezTo>
                      <a:pt x="108792" y="63077"/>
                      <a:pt x="123376" y="75132"/>
                      <a:pt x="140750" y="75132"/>
                    </a:cubicBezTo>
                    <a:lnTo>
                      <a:pt x="215814" y="75132"/>
                    </a:lnTo>
                    <a:cubicBezTo>
                      <a:pt x="233188" y="75132"/>
                      <a:pt x="247772" y="63077"/>
                      <a:pt x="251995" y="46959"/>
                    </a:cubicBezTo>
                    <a:lnTo>
                      <a:pt x="319037" y="46959"/>
                    </a:lnTo>
                    <a:cubicBezTo>
                      <a:pt x="329600" y="46959"/>
                      <a:pt x="337805" y="55172"/>
                      <a:pt x="337805" y="65744"/>
                    </a:cubicBezTo>
                    <a:lnTo>
                      <a:pt x="337805" y="413251"/>
                    </a:lnTo>
                    <a:cubicBezTo>
                      <a:pt x="337805" y="423824"/>
                      <a:pt x="329600" y="432037"/>
                      <a:pt x="319037" y="432037"/>
                    </a:cubicBezTo>
                    <a:lnTo>
                      <a:pt x="37537" y="432037"/>
                    </a:lnTo>
                    <a:cubicBezTo>
                      <a:pt x="26974" y="432037"/>
                      <a:pt x="18769" y="423824"/>
                      <a:pt x="18769" y="413251"/>
                    </a:cubicBezTo>
                    <a:lnTo>
                      <a:pt x="18769" y="65744"/>
                    </a:lnTo>
                    <a:cubicBezTo>
                      <a:pt x="18769" y="55172"/>
                      <a:pt x="26974" y="46959"/>
                      <a:pt x="37537" y="46959"/>
                    </a:cubicBezTo>
                    <a:close/>
                    <a:moveTo>
                      <a:pt x="84444" y="131489"/>
                    </a:moveTo>
                    <a:cubicBezTo>
                      <a:pt x="79259" y="131489"/>
                      <a:pt x="75065" y="135696"/>
                      <a:pt x="75065" y="140877"/>
                    </a:cubicBezTo>
                    <a:cubicBezTo>
                      <a:pt x="75065" y="146057"/>
                      <a:pt x="79269" y="150264"/>
                      <a:pt x="84444" y="150264"/>
                    </a:cubicBezTo>
                    <a:lnTo>
                      <a:pt x="272120" y="150264"/>
                    </a:lnTo>
                    <a:cubicBezTo>
                      <a:pt x="277305" y="150264"/>
                      <a:pt x="281500" y="146057"/>
                      <a:pt x="281500" y="140877"/>
                    </a:cubicBezTo>
                    <a:cubicBezTo>
                      <a:pt x="281500" y="135696"/>
                      <a:pt x="277296" y="131489"/>
                      <a:pt x="272120" y="131489"/>
                    </a:cubicBezTo>
                    <a:lnTo>
                      <a:pt x="84454" y="131489"/>
                    </a:lnTo>
                    <a:close/>
                    <a:moveTo>
                      <a:pt x="84444" y="206621"/>
                    </a:moveTo>
                    <a:cubicBezTo>
                      <a:pt x="79259" y="206621"/>
                      <a:pt x="75065" y="210829"/>
                      <a:pt x="75065" y="216009"/>
                    </a:cubicBezTo>
                    <a:cubicBezTo>
                      <a:pt x="75065" y="221189"/>
                      <a:pt x="79269" y="225397"/>
                      <a:pt x="84444" y="225397"/>
                    </a:cubicBezTo>
                    <a:lnTo>
                      <a:pt x="272120" y="225397"/>
                    </a:lnTo>
                    <a:cubicBezTo>
                      <a:pt x="277305" y="225397"/>
                      <a:pt x="281500" y="221189"/>
                      <a:pt x="281500" y="216009"/>
                    </a:cubicBezTo>
                    <a:cubicBezTo>
                      <a:pt x="281500" y="210829"/>
                      <a:pt x="277296" y="206621"/>
                      <a:pt x="272120" y="206621"/>
                    </a:cubicBezTo>
                    <a:lnTo>
                      <a:pt x="84454" y="206621"/>
                    </a:lnTo>
                    <a:close/>
                    <a:moveTo>
                      <a:pt x="84444" y="281753"/>
                    </a:moveTo>
                    <a:cubicBezTo>
                      <a:pt x="79259" y="281753"/>
                      <a:pt x="75065" y="285961"/>
                      <a:pt x="75065" y="291141"/>
                    </a:cubicBezTo>
                    <a:cubicBezTo>
                      <a:pt x="75065" y="296321"/>
                      <a:pt x="79269" y="300529"/>
                      <a:pt x="84444" y="300529"/>
                    </a:cubicBezTo>
                    <a:lnTo>
                      <a:pt x="272120" y="300529"/>
                    </a:lnTo>
                    <a:cubicBezTo>
                      <a:pt x="277305" y="300529"/>
                      <a:pt x="281500" y="296321"/>
                      <a:pt x="281500" y="291141"/>
                    </a:cubicBezTo>
                    <a:cubicBezTo>
                      <a:pt x="281500" y="285961"/>
                      <a:pt x="277296" y="281753"/>
                      <a:pt x="272120" y="281753"/>
                    </a:cubicBezTo>
                    <a:lnTo>
                      <a:pt x="84454" y="281753"/>
                    </a:lnTo>
                    <a:close/>
                    <a:moveTo>
                      <a:pt x="84444" y="356885"/>
                    </a:moveTo>
                    <a:cubicBezTo>
                      <a:pt x="79259" y="356885"/>
                      <a:pt x="75065" y="361093"/>
                      <a:pt x="75065" y="366273"/>
                    </a:cubicBezTo>
                    <a:cubicBezTo>
                      <a:pt x="75065" y="371453"/>
                      <a:pt x="79269" y="375661"/>
                      <a:pt x="84444" y="375661"/>
                    </a:cubicBezTo>
                    <a:lnTo>
                      <a:pt x="168898" y="375661"/>
                    </a:lnTo>
                    <a:cubicBezTo>
                      <a:pt x="174083" y="375661"/>
                      <a:pt x="178277" y="371453"/>
                      <a:pt x="178277" y="366273"/>
                    </a:cubicBezTo>
                    <a:cubicBezTo>
                      <a:pt x="178277" y="361093"/>
                      <a:pt x="174073" y="356885"/>
                      <a:pt x="168898" y="356885"/>
                    </a:cubicBezTo>
                    <a:lnTo>
                      <a:pt x="84444" y="356885"/>
                    </a:lnTo>
                    <a:close/>
                  </a:path>
                </a:pathLst>
              </a:custGeom>
              <a:solidFill>
                <a:srgbClr val="96580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216" name="CaixaDeTexto 102">
                <a:extLst>
                  <a:ext uri="{FF2B5EF4-FFF2-40B4-BE49-F238E27FC236}">
                    <a16:creationId xmlns:a16="http://schemas.microsoft.com/office/drawing/2014/main" id="{AEC0BD43-B743-24AC-6B5B-D7D50C975607}"/>
                  </a:ext>
                </a:extLst>
              </p:cNvPr>
              <p:cNvSpPr txBox="1"/>
              <p:nvPr/>
            </p:nvSpPr>
            <p:spPr>
              <a:xfrm>
                <a:off x="6551023" y="3260271"/>
                <a:ext cx="100614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900" b="1">
                    <a:solidFill>
                      <a:srgbClr val="380B14"/>
                    </a:solidFill>
                    <a:latin typeface="AMX" pitchFamily="2" charset="77"/>
                    <a:cs typeface="Arial" panose="020B0604020202020204" pitchFamily="34" charset="0"/>
                  </a:defRPr>
                </a:lvl1pPr>
              </a:lstStyle>
              <a:p>
                <a:r>
                  <a:rPr lang="pt-BR" b="0" dirty="0">
                    <a:solidFill>
                      <a:srgbClr val="C07409"/>
                    </a:solidFill>
                  </a:rPr>
                  <a:t>Recebe o pedido</a:t>
                </a:r>
              </a:p>
            </p:txBody>
          </p:sp>
          <p:sp>
            <p:nvSpPr>
              <p:cNvPr id="217" name="Retângulo 216">
                <a:extLst>
                  <a:ext uri="{FF2B5EF4-FFF2-40B4-BE49-F238E27FC236}">
                    <a16:creationId xmlns:a16="http://schemas.microsoft.com/office/drawing/2014/main" id="{15BEAD35-A470-582C-692C-E086340945B0}"/>
                  </a:ext>
                </a:extLst>
              </p:cNvPr>
              <p:cNvSpPr/>
              <p:nvPr/>
            </p:nvSpPr>
            <p:spPr>
              <a:xfrm>
                <a:off x="6419460" y="2349848"/>
                <a:ext cx="1269267" cy="268375"/>
              </a:xfrm>
              <a:prstGeom prst="rect">
                <a:avLst/>
              </a:prstGeom>
              <a:solidFill>
                <a:srgbClr val="96580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100" b="1" dirty="0">
                    <a:latin typeface="AMX" pitchFamily="2" charset="77"/>
                  </a:rPr>
                  <a:t>SIV– BKO  </a:t>
                </a:r>
              </a:p>
            </p:txBody>
          </p:sp>
        </p:grpSp>
      </p:grpSp>
      <p:grpSp>
        <p:nvGrpSpPr>
          <p:cNvPr id="280" name="Agrupar 279">
            <a:extLst>
              <a:ext uri="{FF2B5EF4-FFF2-40B4-BE49-F238E27FC236}">
                <a16:creationId xmlns:a16="http://schemas.microsoft.com/office/drawing/2014/main" id="{7CB2576F-9579-C3BC-93FE-CB8875940ED4}"/>
              </a:ext>
            </a:extLst>
          </p:cNvPr>
          <p:cNvGrpSpPr/>
          <p:nvPr/>
        </p:nvGrpSpPr>
        <p:grpSpPr>
          <a:xfrm>
            <a:off x="274339" y="4324861"/>
            <a:ext cx="5197663" cy="1180886"/>
            <a:chOff x="498199" y="6984181"/>
            <a:chExt cx="5197663" cy="1180886"/>
          </a:xfrm>
        </p:grpSpPr>
        <p:grpSp>
          <p:nvGrpSpPr>
            <p:cNvPr id="254" name="Agrupar 253">
              <a:extLst>
                <a:ext uri="{FF2B5EF4-FFF2-40B4-BE49-F238E27FC236}">
                  <a16:creationId xmlns:a16="http://schemas.microsoft.com/office/drawing/2014/main" id="{AE999619-81C6-D85F-20F3-B1908FCC7C5C}"/>
                </a:ext>
              </a:extLst>
            </p:cNvPr>
            <p:cNvGrpSpPr/>
            <p:nvPr/>
          </p:nvGrpSpPr>
          <p:grpSpPr>
            <a:xfrm>
              <a:off x="498199" y="7030954"/>
              <a:ext cx="5197663" cy="1134113"/>
              <a:chOff x="498199" y="6735026"/>
              <a:chExt cx="5197663" cy="1134113"/>
            </a:xfrm>
          </p:grpSpPr>
          <p:grpSp>
            <p:nvGrpSpPr>
              <p:cNvPr id="225" name="Agrupar 224">
                <a:extLst>
                  <a:ext uri="{FF2B5EF4-FFF2-40B4-BE49-F238E27FC236}">
                    <a16:creationId xmlns:a16="http://schemas.microsoft.com/office/drawing/2014/main" id="{964525EF-F650-ADEC-53B6-D6297407BEED}"/>
                  </a:ext>
                </a:extLst>
              </p:cNvPr>
              <p:cNvGrpSpPr/>
              <p:nvPr/>
            </p:nvGrpSpPr>
            <p:grpSpPr>
              <a:xfrm>
                <a:off x="498199" y="6933114"/>
                <a:ext cx="657260" cy="936025"/>
                <a:chOff x="9553743" y="7763956"/>
                <a:chExt cx="657260" cy="936025"/>
              </a:xfrm>
            </p:grpSpPr>
            <p:grpSp>
              <p:nvGrpSpPr>
                <p:cNvPr id="212" name="Gráfico 193">
                  <a:extLst>
                    <a:ext uri="{FF2B5EF4-FFF2-40B4-BE49-F238E27FC236}">
                      <a16:creationId xmlns:a16="http://schemas.microsoft.com/office/drawing/2014/main" id="{2D1FB59B-3C70-17F6-4295-5020B2B31FE9}"/>
                    </a:ext>
                  </a:extLst>
                </p:cNvPr>
                <p:cNvGrpSpPr/>
                <p:nvPr/>
              </p:nvGrpSpPr>
              <p:grpSpPr>
                <a:xfrm>
                  <a:off x="9703921" y="7763956"/>
                  <a:ext cx="450311" cy="450812"/>
                  <a:chOff x="9703921" y="7763956"/>
                  <a:chExt cx="450311" cy="450812"/>
                </a:xfrm>
                <a:solidFill>
                  <a:srgbClr val="965806"/>
                </a:solidFill>
              </p:grpSpPr>
              <p:sp>
                <p:nvSpPr>
                  <p:cNvPr id="213" name="Forma Livre 212">
                    <a:extLst>
                      <a:ext uri="{FF2B5EF4-FFF2-40B4-BE49-F238E27FC236}">
                        <a16:creationId xmlns:a16="http://schemas.microsoft.com/office/drawing/2014/main" id="{44F4D31D-CBD5-36B6-ACF3-82B1FF4D689B}"/>
                      </a:ext>
                    </a:extLst>
                  </p:cNvPr>
                  <p:cNvSpPr/>
                  <p:nvPr/>
                </p:nvSpPr>
                <p:spPr>
                  <a:xfrm>
                    <a:off x="9703921" y="7763956"/>
                    <a:ext cx="356904" cy="450812"/>
                  </a:xfrm>
                  <a:custGeom>
                    <a:avLst/>
                    <a:gdLst>
                      <a:gd name="connsiteX0" fmla="*/ 140877 w 356904"/>
                      <a:gd name="connsiteY0" fmla="*/ 18776 h 450812"/>
                      <a:gd name="connsiteX1" fmla="*/ 216009 w 356904"/>
                      <a:gd name="connsiteY1" fmla="*/ 18776 h 450812"/>
                      <a:gd name="connsiteX2" fmla="*/ 234794 w 356904"/>
                      <a:gd name="connsiteY2" fmla="*/ 37561 h 450812"/>
                      <a:gd name="connsiteX3" fmla="*/ 216009 w 356904"/>
                      <a:gd name="connsiteY3" fmla="*/ 56347 h 450812"/>
                      <a:gd name="connsiteX4" fmla="*/ 140877 w 356904"/>
                      <a:gd name="connsiteY4" fmla="*/ 56347 h 450812"/>
                      <a:gd name="connsiteX5" fmla="*/ 122091 w 356904"/>
                      <a:gd name="connsiteY5" fmla="*/ 37561 h 450812"/>
                      <a:gd name="connsiteX6" fmla="*/ 140877 w 356904"/>
                      <a:gd name="connsiteY6" fmla="*/ 18776 h 450812"/>
                      <a:gd name="connsiteX7" fmla="*/ 338109 w 356904"/>
                      <a:gd name="connsiteY7" fmla="*/ 266020 h 450812"/>
                      <a:gd name="connsiteX8" fmla="*/ 338109 w 356904"/>
                      <a:gd name="connsiteY8" fmla="*/ 413242 h 450812"/>
                      <a:gd name="connsiteX9" fmla="*/ 319324 w 356904"/>
                      <a:gd name="connsiteY9" fmla="*/ 432027 h 450812"/>
                      <a:gd name="connsiteX10" fmla="*/ 37571 w 356904"/>
                      <a:gd name="connsiteY10" fmla="*/ 432027 h 450812"/>
                      <a:gd name="connsiteX11" fmla="*/ 18785 w 356904"/>
                      <a:gd name="connsiteY11" fmla="*/ 413242 h 450812"/>
                      <a:gd name="connsiteX12" fmla="*/ 18785 w 356904"/>
                      <a:gd name="connsiteY12" fmla="*/ 65735 h 450812"/>
                      <a:gd name="connsiteX13" fmla="*/ 37571 w 356904"/>
                      <a:gd name="connsiteY13" fmla="*/ 46949 h 450812"/>
                      <a:gd name="connsiteX14" fmla="*/ 104673 w 356904"/>
                      <a:gd name="connsiteY14" fmla="*/ 46949 h 450812"/>
                      <a:gd name="connsiteX15" fmla="*/ 140886 w 356904"/>
                      <a:gd name="connsiteY15" fmla="*/ 75123 h 450812"/>
                      <a:gd name="connsiteX16" fmla="*/ 216018 w 356904"/>
                      <a:gd name="connsiteY16" fmla="*/ 75123 h 450812"/>
                      <a:gd name="connsiteX17" fmla="*/ 252232 w 356904"/>
                      <a:gd name="connsiteY17" fmla="*/ 46949 h 450812"/>
                      <a:gd name="connsiteX18" fmla="*/ 319334 w 356904"/>
                      <a:gd name="connsiteY18" fmla="*/ 46949 h 450812"/>
                      <a:gd name="connsiteX19" fmla="*/ 338119 w 356904"/>
                      <a:gd name="connsiteY19" fmla="*/ 65735 h 450812"/>
                      <a:gd name="connsiteX20" fmla="*/ 338119 w 356904"/>
                      <a:gd name="connsiteY20" fmla="*/ 187595 h 450812"/>
                      <a:gd name="connsiteX21" fmla="*/ 356905 w 356904"/>
                      <a:gd name="connsiteY21" fmla="*/ 169522 h 450812"/>
                      <a:gd name="connsiteX22" fmla="*/ 356905 w 356904"/>
                      <a:gd name="connsiteY22" fmla="*/ 65744 h 450812"/>
                      <a:gd name="connsiteX23" fmla="*/ 319334 w 356904"/>
                      <a:gd name="connsiteY23" fmla="*/ 28173 h 450812"/>
                      <a:gd name="connsiteX24" fmla="*/ 252232 w 356904"/>
                      <a:gd name="connsiteY24" fmla="*/ 28173 h 450812"/>
                      <a:gd name="connsiteX25" fmla="*/ 216018 w 356904"/>
                      <a:gd name="connsiteY25" fmla="*/ 0 h 450812"/>
                      <a:gd name="connsiteX26" fmla="*/ 140886 w 356904"/>
                      <a:gd name="connsiteY26" fmla="*/ 0 h 450812"/>
                      <a:gd name="connsiteX27" fmla="*/ 104673 w 356904"/>
                      <a:gd name="connsiteY27" fmla="*/ 28173 h 450812"/>
                      <a:gd name="connsiteX28" fmla="*/ 37571 w 356904"/>
                      <a:gd name="connsiteY28" fmla="*/ 28173 h 450812"/>
                      <a:gd name="connsiteX29" fmla="*/ 0 w 356904"/>
                      <a:gd name="connsiteY29" fmla="*/ 65735 h 450812"/>
                      <a:gd name="connsiteX30" fmla="*/ 0 w 356904"/>
                      <a:gd name="connsiteY30" fmla="*/ 413242 h 450812"/>
                      <a:gd name="connsiteX31" fmla="*/ 37571 w 356904"/>
                      <a:gd name="connsiteY31" fmla="*/ 450813 h 450812"/>
                      <a:gd name="connsiteX32" fmla="*/ 319334 w 356904"/>
                      <a:gd name="connsiteY32" fmla="*/ 450813 h 450812"/>
                      <a:gd name="connsiteX33" fmla="*/ 356905 w 356904"/>
                      <a:gd name="connsiteY33" fmla="*/ 413242 h 450812"/>
                      <a:gd name="connsiteX34" fmla="*/ 356905 w 356904"/>
                      <a:gd name="connsiteY34" fmla="*/ 250171 h 450812"/>
                      <a:gd name="connsiteX35" fmla="*/ 338119 w 356904"/>
                      <a:gd name="connsiteY35" fmla="*/ 266020 h 450812"/>
                      <a:gd name="connsiteX36" fmla="*/ 96720 w 356904"/>
                      <a:gd name="connsiteY36" fmla="*/ 131479 h 450812"/>
                      <a:gd name="connsiteX37" fmla="*/ 87332 w 356904"/>
                      <a:gd name="connsiteY37" fmla="*/ 140867 h 450812"/>
                      <a:gd name="connsiteX38" fmla="*/ 96720 w 356904"/>
                      <a:gd name="connsiteY38" fmla="*/ 150255 h 450812"/>
                      <a:gd name="connsiteX39" fmla="*/ 272375 w 356904"/>
                      <a:gd name="connsiteY39" fmla="*/ 150255 h 450812"/>
                      <a:gd name="connsiteX40" fmla="*/ 281763 w 356904"/>
                      <a:gd name="connsiteY40" fmla="*/ 140867 h 450812"/>
                      <a:gd name="connsiteX41" fmla="*/ 272375 w 356904"/>
                      <a:gd name="connsiteY41" fmla="*/ 131479 h 450812"/>
                      <a:gd name="connsiteX42" fmla="*/ 96720 w 356904"/>
                      <a:gd name="connsiteY42" fmla="*/ 131479 h 450812"/>
                      <a:gd name="connsiteX43" fmla="*/ 62933 w 356904"/>
                      <a:gd name="connsiteY43" fmla="*/ 131479 h 450812"/>
                      <a:gd name="connsiteX44" fmla="*/ 53545 w 356904"/>
                      <a:gd name="connsiteY44" fmla="*/ 140867 h 450812"/>
                      <a:gd name="connsiteX45" fmla="*/ 62933 w 356904"/>
                      <a:gd name="connsiteY45" fmla="*/ 150255 h 450812"/>
                      <a:gd name="connsiteX46" fmla="*/ 68325 w 356904"/>
                      <a:gd name="connsiteY46" fmla="*/ 150255 h 450812"/>
                      <a:gd name="connsiteX47" fmla="*/ 77713 w 356904"/>
                      <a:gd name="connsiteY47" fmla="*/ 140867 h 450812"/>
                      <a:gd name="connsiteX48" fmla="*/ 68325 w 356904"/>
                      <a:gd name="connsiteY48" fmla="*/ 131479 h 450812"/>
                      <a:gd name="connsiteX49" fmla="*/ 62933 w 356904"/>
                      <a:gd name="connsiteY49" fmla="*/ 131479 h 450812"/>
                      <a:gd name="connsiteX50" fmla="*/ 62933 w 356904"/>
                      <a:gd name="connsiteY50" fmla="*/ 206611 h 450812"/>
                      <a:gd name="connsiteX51" fmla="*/ 53545 w 356904"/>
                      <a:gd name="connsiteY51" fmla="*/ 215999 h 450812"/>
                      <a:gd name="connsiteX52" fmla="*/ 62933 w 356904"/>
                      <a:gd name="connsiteY52" fmla="*/ 225387 h 450812"/>
                      <a:gd name="connsiteX53" fmla="*/ 68325 w 356904"/>
                      <a:gd name="connsiteY53" fmla="*/ 225387 h 450812"/>
                      <a:gd name="connsiteX54" fmla="*/ 77713 w 356904"/>
                      <a:gd name="connsiteY54" fmla="*/ 215999 h 450812"/>
                      <a:gd name="connsiteX55" fmla="*/ 68325 w 356904"/>
                      <a:gd name="connsiteY55" fmla="*/ 206611 h 450812"/>
                      <a:gd name="connsiteX56" fmla="*/ 62933 w 356904"/>
                      <a:gd name="connsiteY56" fmla="*/ 206611 h 450812"/>
                      <a:gd name="connsiteX57" fmla="*/ 65571 w 356904"/>
                      <a:gd name="connsiteY57" fmla="*/ 281743 h 450812"/>
                      <a:gd name="connsiteX58" fmla="*/ 63337 w 356904"/>
                      <a:gd name="connsiteY58" fmla="*/ 281743 h 450812"/>
                      <a:gd name="connsiteX59" fmla="*/ 53583 w 356904"/>
                      <a:gd name="connsiteY59" fmla="*/ 290217 h 450812"/>
                      <a:gd name="connsiteX60" fmla="*/ 62933 w 356904"/>
                      <a:gd name="connsiteY60" fmla="*/ 300529 h 450812"/>
                      <a:gd name="connsiteX61" fmla="*/ 65571 w 356904"/>
                      <a:gd name="connsiteY61" fmla="*/ 300529 h 450812"/>
                      <a:gd name="connsiteX62" fmla="*/ 74959 w 356904"/>
                      <a:gd name="connsiteY62" fmla="*/ 291141 h 450812"/>
                      <a:gd name="connsiteX63" fmla="*/ 74959 w 356904"/>
                      <a:gd name="connsiteY63" fmla="*/ 291141 h 450812"/>
                      <a:gd name="connsiteX64" fmla="*/ 65571 w 356904"/>
                      <a:gd name="connsiteY64" fmla="*/ 281753 h 450812"/>
                      <a:gd name="connsiteX65" fmla="*/ 65571 w 356904"/>
                      <a:gd name="connsiteY65" fmla="*/ 356876 h 450812"/>
                      <a:gd name="connsiteX66" fmla="*/ 63337 w 356904"/>
                      <a:gd name="connsiteY66" fmla="*/ 356876 h 450812"/>
                      <a:gd name="connsiteX67" fmla="*/ 53583 w 356904"/>
                      <a:gd name="connsiteY67" fmla="*/ 365349 h 450812"/>
                      <a:gd name="connsiteX68" fmla="*/ 62933 w 356904"/>
                      <a:gd name="connsiteY68" fmla="*/ 375661 h 450812"/>
                      <a:gd name="connsiteX69" fmla="*/ 65571 w 356904"/>
                      <a:gd name="connsiteY69" fmla="*/ 375661 h 450812"/>
                      <a:gd name="connsiteX70" fmla="*/ 74959 w 356904"/>
                      <a:gd name="connsiteY70" fmla="*/ 366273 h 450812"/>
                      <a:gd name="connsiteX71" fmla="*/ 74959 w 356904"/>
                      <a:gd name="connsiteY71" fmla="*/ 366273 h 450812"/>
                      <a:gd name="connsiteX72" fmla="*/ 65571 w 356904"/>
                      <a:gd name="connsiteY72" fmla="*/ 356885 h 450812"/>
                      <a:gd name="connsiteX73" fmla="*/ 96720 w 356904"/>
                      <a:gd name="connsiteY73" fmla="*/ 206602 h 450812"/>
                      <a:gd name="connsiteX74" fmla="*/ 87332 w 356904"/>
                      <a:gd name="connsiteY74" fmla="*/ 215989 h 450812"/>
                      <a:gd name="connsiteX75" fmla="*/ 96720 w 356904"/>
                      <a:gd name="connsiteY75" fmla="*/ 225377 h 450812"/>
                      <a:gd name="connsiteX76" fmla="*/ 272375 w 356904"/>
                      <a:gd name="connsiteY76" fmla="*/ 225377 h 450812"/>
                      <a:gd name="connsiteX77" fmla="*/ 281763 w 356904"/>
                      <a:gd name="connsiteY77" fmla="*/ 215989 h 450812"/>
                      <a:gd name="connsiteX78" fmla="*/ 272375 w 356904"/>
                      <a:gd name="connsiteY78" fmla="*/ 206602 h 450812"/>
                      <a:gd name="connsiteX79" fmla="*/ 96720 w 356904"/>
                      <a:gd name="connsiteY79" fmla="*/ 206602 h 450812"/>
                      <a:gd name="connsiteX80" fmla="*/ 236604 w 356904"/>
                      <a:gd name="connsiteY80" fmla="*/ 281734 h 450812"/>
                      <a:gd name="connsiteX81" fmla="*/ 96720 w 356904"/>
                      <a:gd name="connsiteY81" fmla="*/ 281734 h 450812"/>
                      <a:gd name="connsiteX82" fmla="*/ 87332 w 356904"/>
                      <a:gd name="connsiteY82" fmla="*/ 291122 h 450812"/>
                      <a:gd name="connsiteX83" fmla="*/ 96720 w 356904"/>
                      <a:gd name="connsiteY83" fmla="*/ 300510 h 450812"/>
                      <a:gd name="connsiteX84" fmla="*/ 236604 w 356904"/>
                      <a:gd name="connsiteY84" fmla="*/ 300510 h 450812"/>
                      <a:gd name="connsiteX85" fmla="*/ 236604 w 356904"/>
                      <a:gd name="connsiteY85" fmla="*/ 281724 h 450812"/>
                      <a:gd name="connsiteX86" fmla="*/ 96720 w 356904"/>
                      <a:gd name="connsiteY86" fmla="*/ 356866 h 450812"/>
                      <a:gd name="connsiteX87" fmla="*/ 87332 w 356904"/>
                      <a:gd name="connsiteY87" fmla="*/ 366254 h 450812"/>
                      <a:gd name="connsiteX88" fmla="*/ 96720 w 356904"/>
                      <a:gd name="connsiteY88" fmla="*/ 375642 h 450812"/>
                      <a:gd name="connsiteX89" fmla="*/ 169060 w 356904"/>
                      <a:gd name="connsiteY89" fmla="*/ 375642 h 450812"/>
                      <a:gd name="connsiteX90" fmla="*/ 178447 w 356904"/>
                      <a:gd name="connsiteY90" fmla="*/ 366254 h 450812"/>
                      <a:gd name="connsiteX91" fmla="*/ 169060 w 356904"/>
                      <a:gd name="connsiteY91" fmla="*/ 356866 h 450812"/>
                      <a:gd name="connsiteX92" fmla="*/ 96720 w 356904"/>
                      <a:gd name="connsiteY92" fmla="*/ 356866 h 450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</a:cxnLst>
                    <a:rect l="l" t="t" r="r" b="b"/>
                    <a:pathLst>
                      <a:path w="356904" h="450812">
                        <a:moveTo>
                          <a:pt x="140877" y="18776"/>
                        </a:moveTo>
                        <a:lnTo>
                          <a:pt x="216009" y="18776"/>
                        </a:lnTo>
                        <a:cubicBezTo>
                          <a:pt x="226581" y="18776"/>
                          <a:pt x="234794" y="26989"/>
                          <a:pt x="234794" y="37561"/>
                        </a:cubicBezTo>
                        <a:cubicBezTo>
                          <a:pt x="234794" y="48134"/>
                          <a:pt x="226581" y="56347"/>
                          <a:pt x="216009" y="56347"/>
                        </a:cubicBezTo>
                        <a:lnTo>
                          <a:pt x="140877" y="56347"/>
                        </a:lnTo>
                        <a:cubicBezTo>
                          <a:pt x="130304" y="56347"/>
                          <a:pt x="122091" y="48134"/>
                          <a:pt x="122091" y="37561"/>
                        </a:cubicBezTo>
                        <a:cubicBezTo>
                          <a:pt x="122091" y="26989"/>
                          <a:pt x="130304" y="18776"/>
                          <a:pt x="140877" y="18776"/>
                        </a:cubicBezTo>
                        <a:close/>
                        <a:moveTo>
                          <a:pt x="338109" y="266020"/>
                        </a:moveTo>
                        <a:lnTo>
                          <a:pt x="338109" y="413242"/>
                        </a:lnTo>
                        <a:cubicBezTo>
                          <a:pt x="338109" y="423814"/>
                          <a:pt x="329896" y="432027"/>
                          <a:pt x="319324" y="432027"/>
                        </a:cubicBezTo>
                        <a:lnTo>
                          <a:pt x="37571" y="432027"/>
                        </a:lnTo>
                        <a:cubicBezTo>
                          <a:pt x="26999" y="432027"/>
                          <a:pt x="18785" y="423814"/>
                          <a:pt x="18785" y="413242"/>
                        </a:cubicBezTo>
                        <a:lnTo>
                          <a:pt x="18785" y="65735"/>
                        </a:lnTo>
                        <a:cubicBezTo>
                          <a:pt x="18785" y="55162"/>
                          <a:pt x="26999" y="46949"/>
                          <a:pt x="37571" y="46949"/>
                        </a:cubicBezTo>
                        <a:lnTo>
                          <a:pt x="104673" y="46949"/>
                        </a:lnTo>
                        <a:cubicBezTo>
                          <a:pt x="108900" y="63068"/>
                          <a:pt x="123497" y="75123"/>
                          <a:pt x="140886" y="75123"/>
                        </a:cubicBezTo>
                        <a:lnTo>
                          <a:pt x="216018" y="75123"/>
                        </a:lnTo>
                        <a:cubicBezTo>
                          <a:pt x="233408" y="75123"/>
                          <a:pt x="248005" y="63068"/>
                          <a:pt x="252232" y="46949"/>
                        </a:cubicBezTo>
                        <a:lnTo>
                          <a:pt x="319334" y="46949"/>
                        </a:lnTo>
                        <a:cubicBezTo>
                          <a:pt x="329906" y="46949"/>
                          <a:pt x="338119" y="55162"/>
                          <a:pt x="338119" y="65735"/>
                        </a:cubicBezTo>
                        <a:lnTo>
                          <a:pt x="338119" y="187595"/>
                        </a:lnTo>
                        <a:lnTo>
                          <a:pt x="356905" y="169522"/>
                        </a:lnTo>
                        <a:lnTo>
                          <a:pt x="356905" y="65744"/>
                        </a:lnTo>
                        <a:cubicBezTo>
                          <a:pt x="356905" y="45091"/>
                          <a:pt x="339987" y="28173"/>
                          <a:pt x="319334" y="28173"/>
                        </a:cubicBezTo>
                        <a:lnTo>
                          <a:pt x="252232" y="28173"/>
                        </a:lnTo>
                        <a:cubicBezTo>
                          <a:pt x="248005" y="12055"/>
                          <a:pt x="233408" y="0"/>
                          <a:pt x="216018" y="0"/>
                        </a:cubicBezTo>
                        <a:lnTo>
                          <a:pt x="140886" y="0"/>
                        </a:lnTo>
                        <a:cubicBezTo>
                          <a:pt x="123497" y="0"/>
                          <a:pt x="108900" y="12055"/>
                          <a:pt x="104673" y="28173"/>
                        </a:cubicBezTo>
                        <a:lnTo>
                          <a:pt x="37571" y="28173"/>
                        </a:lnTo>
                        <a:cubicBezTo>
                          <a:pt x="16918" y="28164"/>
                          <a:pt x="0" y="45081"/>
                          <a:pt x="0" y="65735"/>
                        </a:cubicBezTo>
                        <a:lnTo>
                          <a:pt x="0" y="413242"/>
                        </a:lnTo>
                        <a:cubicBezTo>
                          <a:pt x="0" y="433895"/>
                          <a:pt x="16918" y="450813"/>
                          <a:pt x="37571" y="450813"/>
                        </a:cubicBezTo>
                        <a:lnTo>
                          <a:pt x="319334" y="450813"/>
                        </a:lnTo>
                        <a:cubicBezTo>
                          <a:pt x="339987" y="450813"/>
                          <a:pt x="356905" y="433895"/>
                          <a:pt x="356905" y="413242"/>
                        </a:cubicBezTo>
                        <a:lnTo>
                          <a:pt x="356905" y="250171"/>
                        </a:lnTo>
                        <a:lnTo>
                          <a:pt x="338119" y="266020"/>
                        </a:lnTo>
                        <a:close/>
                        <a:moveTo>
                          <a:pt x="96720" y="131479"/>
                        </a:moveTo>
                        <a:cubicBezTo>
                          <a:pt x="91530" y="131479"/>
                          <a:pt x="87332" y="135687"/>
                          <a:pt x="87332" y="140867"/>
                        </a:cubicBezTo>
                        <a:cubicBezTo>
                          <a:pt x="87332" y="146047"/>
                          <a:pt x="91539" y="150255"/>
                          <a:pt x="96720" y="150255"/>
                        </a:cubicBezTo>
                        <a:lnTo>
                          <a:pt x="272375" y="150255"/>
                        </a:lnTo>
                        <a:cubicBezTo>
                          <a:pt x="277565" y="150255"/>
                          <a:pt x="281763" y="146047"/>
                          <a:pt x="281763" y="140867"/>
                        </a:cubicBezTo>
                        <a:cubicBezTo>
                          <a:pt x="281763" y="135687"/>
                          <a:pt x="277555" y="131479"/>
                          <a:pt x="272375" y="131479"/>
                        </a:cubicBezTo>
                        <a:lnTo>
                          <a:pt x="96720" y="131479"/>
                        </a:lnTo>
                        <a:close/>
                        <a:moveTo>
                          <a:pt x="62933" y="131479"/>
                        </a:moveTo>
                        <a:cubicBezTo>
                          <a:pt x="57743" y="131479"/>
                          <a:pt x="53545" y="135687"/>
                          <a:pt x="53545" y="140867"/>
                        </a:cubicBezTo>
                        <a:cubicBezTo>
                          <a:pt x="53545" y="146047"/>
                          <a:pt x="57753" y="150255"/>
                          <a:pt x="62933" y="150255"/>
                        </a:cubicBezTo>
                        <a:lnTo>
                          <a:pt x="68325" y="150255"/>
                        </a:lnTo>
                        <a:cubicBezTo>
                          <a:pt x="73515" y="150255"/>
                          <a:pt x="77713" y="146047"/>
                          <a:pt x="77713" y="140867"/>
                        </a:cubicBezTo>
                        <a:cubicBezTo>
                          <a:pt x="77713" y="135687"/>
                          <a:pt x="73505" y="131479"/>
                          <a:pt x="68325" y="131479"/>
                        </a:cubicBezTo>
                        <a:lnTo>
                          <a:pt x="62933" y="131479"/>
                        </a:lnTo>
                        <a:close/>
                        <a:moveTo>
                          <a:pt x="62933" y="206611"/>
                        </a:moveTo>
                        <a:cubicBezTo>
                          <a:pt x="57743" y="206611"/>
                          <a:pt x="53545" y="210819"/>
                          <a:pt x="53545" y="215999"/>
                        </a:cubicBezTo>
                        <a:cubicBezTo>
                          <a:pt x="53545" y="221179"/>
                          <a:pt x="57753" y="225387"/>
                          <a:pt x="62933" y="225387"/>
                        </a:cubicBezTo>
                        <a:lnTo>
                          <a:pt x="68325" y="225387"/>
                        </a:lnTo>
                        <a:cubicBezTo>
                          <a:pt x="73515" y="225387"/>
                          <a:pt x="77713" y="221179"/>
                          <a:pt x="77713" y="215999"/>
                        </a:cubicBezTo>
                        <a:cubicBezTo>
                          <a:pt x="77713" y="210819"/>
                          <a:pt x="73505" y="206611"/>
                          <a:pt x="68325" y="206611"/>
                        </a:cubicBezTo>
                        <a:lnTo>
                          <a:pt x="62933" y="206611"/>
                        </a:lnTo>
                        <a:close/>
                        <a:moveTo>
                          <a:pt x="65571" y="281743"/>
                        </a:moveTo>
                        <a:lnTo>
                          <a:pt x="63337" y="281743"/>
                        </a:lnTo>
                        <a:cubicBezTo>
                          <a:pt x="58436" y="281743"/>
                          <a:pt x="54055" y="285325"/>
                          <a:pt x="53583" y="290217"/>
                        </a:cubicBezTo>
                        <a:cubicBezTo>
                          <a:pt x="53054" y="295820"/>
                          <a:pt x="57444" y="300529"/>
                          <a:pt x="62933" y="300529"/>
                        </a:cubicBezTo>
                        <a:lnTo>
                          <a:pt x="65571" y="300529"/>
                        </a:lnTo>
                        <a:cubicBezTo>
                          <a:pt x="70761" y="300529"/>
                          <a:pt x="74959" y="296321"/>
                          <a:pt x="74959" y="291141"/>
                        </a:cubicBezTo>
                        <a:lnTo>
                          <a:pt x="74959" y="291141"/>
                        </a:lnTo>
                        <a:cubicBezTo>
                          <a:pt x="74959" y="285951"/>
                          <a:pt x="70751" y="281753"/>
                          <a:pt x="65571" y="281753"/>
                        </a:cubicBezTo>
                        <a:close/>
                        <a:moveTo>
                          <a:pt x="65571" y="356876"/>
                        </a:moveTo>
                        <a:lnTo>
                          <a:pt x="63337" y="356876"/>
                        </a:lnTo>
                        <a:cubicBezTo>
                          <a:pt x="58436" y="356876"/>
                          <a:pt x="54055" y="360457"/>
                          <a:pt x="53583" y="365349"/>
                        </a:cubicBezTo>
                        <a:cubicBezTo>
                          <a:pt x="53054" y="370953"/>
                          <a:pt x="57444" y="375661"/>
                          <a:pt x="62933" y="375661"/>
                        </a:cubicBezTo>
                        <a:lnTo>
                          <a:pt x="65571" y="375661"/>
                        </a:lnTo>
                        <a:cubicBezTo>
                          <a:pt x="70761" y="375661"/>
                          <a:pt x="74959" y="371453"/>
                          <a:pt x="74959" y="366273"/>
                        </a:cubicBezTo>
                        <a:lnTo>
                          <a:pt x="74959" y="366273"/>
                        </a:lnTo>
                        <a:cubicBezTo>
                          <a:pt x="74959" y="361083"/>
                          <a:pt x="70751" y="356885"/>
                          <a:pt x="65571" y="356885"/>
                        </a:cubicBezTo>
                        <a:close/>
                        <a:moveTo>
                          <a:pt x="96720" y="206602"/>
                        </a:moveTo>
                        <a:cubicBezTo>
                          <a:pt x="91530" y="206602"/>
                          <a:pt x="87332" y="210809"/>
                          <a:pt x="87332" y="215989"/>
                        </a:cubicBezTo>
                        <a:cubicBezTo>
                          <a:pt x="87332" y="221170"/>
                          <a:pt x="91539" y="225377"/>
                          <a:pt x="96720" y="225377"/>
                        </a:cubicBezTo>
                        <a:lnTo>
                          <a:pt x="272375" y="225377"/>
                        </a:lnTo>
                        <a:cubicBezTo>
                          <a:pt x="277565" y="225377"/>
                          <a:pt x="281763" y="221170"/>
                          <a:pt x="281763" y="215989"/>
                        </a:cubicBezTo>
                        <a:cubicBezTo>
                          <a:pt x="281763" y="210809"/>
                          <a:pt x="277555" y="206602"/>
                          <a:pt x="272375" y="206602"/>
                        </a:cubicBezTo>
                        <a:lnTo>
                          <a:pt x="96720" y="206602"/>
                        </a:lnTo>
                        <a:close/>
                        <a:moveTo>
                          <a:pt x="236604" y="281734"/>
                        </a:moveTo>
                        <a:lnTo>
                          <a:pt x="96720" y="281734"/>
                        </a:lnTo>
                        <a:cubicBezTo>
                          <a:pt x="91530" y="281734"/>
                          <a:pt x="87332" y="285942"/>
                          <a:pt x="87332" y="291122"/>
                        </a:cubicBezTo>
                        <a:cubicBezTo>
                          <a:pt x="87332" y="296302"/>
                          <a:pt x="91539" y="300510"/>
                          <a:pt x="96720" y="300510"/>
                        </a:cubicBezTo>
                        <a:lnTo>
                          <a:pt x="236604" y="300510"/>
                        </a:lnTo>
                        <a:lnTo>
                          <a:pt x="236604" y="281724"/>
                        </a:lnTo>
                        <a:close/>
                        <a:moveTo>
                          <a:pt x="96720" y="356866"/>
                        </a:moveTo>
                        <a:cubicBezTo>
                          <a:pt x="91530" y="356866"/>
                          <a:pt x="87332" y="361074"/>
                          <a:pt x="87332" y="366254"/>
                        </a:cubicBezTo>
                        <a:cubicBezTo>
                          <a:pt x="87332" y="371434"/>
                          <a:pt x="91539" y="375642"/>
                          <a:pt x="96720" y="375642"/>
                        </a:cubicBezTo>
                        <a:lnTo>
                          <a:pt x="169060" y="375642"/>
                        </a:lnTo>
                        <a:cubicBezTo>
                          <a:pt x="174249" y="375642"/>
                          <a:pt x="178447" y="371434"/>
                          <a:pt x="178447" y="366254"/>
                        </a:cubicBezTo>
                        <a:cubicBezTo>
                          <a:pt x="178447" y="361074"/>
                          <a:pt x="174240" y="356866"/>
                          <a:pt x="169060" y="356866"/>
                        </a:cubicBezTo>
                        <a:lnTo>
                          <a:pt x="96720" y="356866"/>
                        </a:lnTo>
                        <a:close/>
                      </a:path>
                    </a:pathLst>
                  </a:custGeom>
                  <a:grpFill/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14" name="Forma Livre 213">
                    <a:extLst>
                      <a:ext uri="{FF2B5EF4-FFF2-40B4-BE49-F238E27FC236}">
                        <a16:creationId xmlns:a16="http://schemas.microsoft.com/office/drawing/2014/main" id="{00B0BE24-50BB-E2F4-05B9-CEAA6CFDE69E}"/>
                      </a:ext>
                    </a:extLst>
                  </p:cNvPr>
                  <p:cNvSpPr/>
                  <p:nvPr/>
                </p:nvSpPr>
                <p:spPr>
                  <a:xfrm>
                    <a:off x="9894423" y="7879837"/>
                    <a:ext cx="259809" cy="259790"/>
                  </a:xfrm>
                  <a:custGeom>
                    <a:avLst/>
                    <a:gdLst>
                      <a:gd name="connsiteX0" fmla="*/ 205851 w 259809"/>
                      <a:gd name="connsiteY0" fmla="*/ 103392 h 259790"/>
                      <a:gd name="connsiteX1" fmla="*/ 242131 w 259809"/>
                      <a:gd name="connsiteY1" fmla="*/ 67112 h 259790"/>
                      <a:gd name="connsiteX2" fmla="*/ 257547 w 259809"/>
                      <a:gd name="connsiteY2" fmla="*/ 51696 h 259790"/>
                      <a:gd name="connsiteX3" fmla="*/ 259809 w 259809"/>
                      <a:gd name="connsiteY3" fmla="*/ 46246 h 259790"/>
                      <a:gd name="connsiteX4" fmla="*/ 259809 w 259809"/>
                      <a:gd name="connsiteY4" fmla="*/ 23128 h 259790"/>
                      <a:gd name="connsiteX5" fmla="*/ 257547 w 259809"/>
                      <a:gd name="connsiteY5" fmla="*/ 17678 h 259790"/>
                      <a:gd name="connsiteX6" fmla="*/ 242131 w 259809"/>
                      <a:gd name="connsiteY6" fmla="*/ 2263 h 259790"/>
                      <a:gd name="connsiteX7" fmla="*/ 236681 w 259809"/>
                      <a:gd name="connsiteY7" fmla="*/ 0 h 259790"/>
                      <a:gd name="connsiteX8" fmla="*/ 213563 w 259809"/>
                      <a:gd name="connsiteY8" fmla="*/ 0 h 259790"/>
                      <a:gd name="connsiteX9" fmla="*/ 208113 w 259809"/>
                      <a:gd name="connsiteY9" fmla="*/ 2263 h 259790"/>
                      <a:gd name="connsiteX10" fmla="*/ 205851 w 259809"/>
                      <a:gd name="connsiteY10" fmla="*/ 4525 h 259790"/>
                      <a:gd name="connsiteX11" fmla="*/ 190435 w 259809"/>
                      <a:gd name="connsiteY11" fmla="*/ 19941 h 259790"/>
                      <a:gd name="connsiteX12" fmla="*/ 180460 w 259809"/>
                      <a:gd name="connsiteY12" fmla="*/ 9966 h 259790"/>
                      <a:gd name="connsiteX13" fmla="*/ 175010 w 259809"/>
                      <a:gd name="connsiteY13" fmla="*/ 7703 h 259790"/>
                      <a:gd name="connsiteX14" fmla="*/ 159595 w 259809"/>
                      <a:gd name="connsiteY14" fmla="*/ 7703 h 259790"/>
                      <a:gd name="connsiteX15" fmla="*/ 154154 w 259809"/>
                      <a:gd name="connsiteY15" fmla="*/ 9966 h 259790"/>
                      <a:gd name="connsiteX16" fmla="*/ 107908 w 259809"/>
                      <a:gd name="connsiteY16" fmla="*/ 56212 h 259790"/>
                      <a:gd name="connsiteX17" fmla="*/ 118808 w 259809"/>
                      <a:gd name="connsiteY17" fmla="*/ 67112 h 259790"/>
                      <a:gd name="connsiteX18" fmla="*/ 162791 w 259809"/>
                      <a:gd name="connsiteY18" fmla="*/ 23128 h 259790"/>
                      <a:gd name="connsiteX19" fmla="*/ 171813 w 259809"/>
                      <a:gd name="connsiteY19" fmla="*/ 23128 h 259790"/>
                      <a:gd name="connsiteX20" fmla="*/ 179526 w 259809"/>
                      <a:gd name="connsiteY20" fmla="*/ 30831 h 259790"/>
                      <a:gd name="connsiteX21" fmla="*/ 131026 w 259809"/>
                      <a:gd name="connsiteY21" fmla="*/ 79330 h 259790"/>
                      <a:gd name="connsiteX22" fmla="*/ 30831 w 259809"/>
                      <a:gd name="connsiteY22" fmla="*/ 179526 h 259790"/>
                      <a:gd name="connsiteX23" fmla="*/ 30754 w 259809"/>
                      <a:gd name="connsiteY23" fmla="*/ 179641 h 259790"/>
                      <a:gd name="connsiteX24" fmla="*/ 29338 w 259809"/>
                      <a:gd name="connsiteY24" fmla="*/ 181769 h 259790"/>
                      <a:gd name="connsiteX25" fmla="*/ 29078 w 259809"/>
                      <a:gd name="connsiteY25" fmla="*/ 182366 h 259790"/>
                      <a:gd name="connsiteX26" fmla="*/ 28867 w 259809"/>
                      <a:gd name="connsiteY26" fmla="*/ 182857 h 259790"/>
                      <a:gd name="connsiteX27" fmla="*/ 14000 w 259809"/>
                      <a:gd name="connsiteY27" fmla="*/ 234890 h 259790"/>
                      <a:gd name="connsiteX28" fmla="*/ 0 w 259809"/>
                      <a:gd name="connsiteY28" fmla="*/ 248891 h 259790"/>
                      <a:gd name="connsiteX29" fmla="*/ 10900 w 259809"/>
                      <a:gd name="connsiteY29" fmla="*/ 259790 h 259790"/>
                      <a:gd name="connsiteX30" fmla="*/ 24900 w 259809"/>
                      <a:gd name="connsiteY30" fmla="*/ 245790 h 259790"/>
                      <a:gd name="connsiteX31" fmla="*/ 76933 w 259809"/>
                      <a:gd name="connsiteY31" fmla="*/ 230924 h 259790"/>
                      <a:gd name="connsiteX32" fmla="*/ 77424 w 259809"/>
                      <a:gd name="connsiteY32" fmla="*/ 230712 h 259790"/>
                      <a:gd name="connsiteX33" fmla="*/ 78021 w 259809"/>
                      <a:gd name="connsiteY33" fmla="*/ 230452 h 259790"/>
                      <a:gd name="connsiteX34" fmla="*/ 80149 w 259809"/>
                      <a:gd name="connsiteY34" fmla="*/ 229036 h 259790"/>
                      <a:gd name="connsiteX35" fmla="*/ 80264 w 259809"/>
                      <a:gd name="connsiteY35" fmla="*/ 228959 h 259790"/>
                      <a:gd name="connsiteX36" fmla="*/ 180460 w 259809"/>
                      <a:gd name="connsiteY36" fmla="*/ 128764 h 259790"/>
                      <a:gd name="connsiteX37" fmla="*/ 190445 w 259809"/>
                      <a:gd name="connsiteY37" fmla="*/ 118817 h 259790"/>
                      <a:gd name="connsiteX38" fmla="*/ 205860 w 259809"/>
                      <a:gd name="connsiteY38" fmla="*/ 103402 h 259790"/>
                      <a:gd name="connsiteX39" fmla="*/ 74824 w 259809"/>
                      <a:gd name="connsiteY39" fmla="*/ 212619 h 259790"/>
                      <a:gd name="connsiteX40" fmla="*/ 47180 w 259809"/>
                      <a:gd name="connsiteY40" fmla="*/ 184976 h 259790"/>
                      <a:gd name="connsiteX41" fmla="*/ 136476 w 259809"/>
                      <a:gd name="connsiteY41" fmla="*/ 95680 h 259790"/>
                      <a:gd name="connsiteX42" fmla="*/ 164120 w 259809"/>
                      <a:gd name="connsiteY42" fmla="*/ 123324 h 259790"/>
                      <a:gd name="connsiteX43" fmla="*/ 74824 w 259809"/>
                      <a:gd name="connsiteY43" fmla="*/ 212619 h 259790"/>
                      <a:gd name="connsiteX44" fmla="*/ 60112 w 259809"/>
                      <a:gd name="connsiteY44" fmla="*/ 219706 h 259790"/>
                      <a:gd name="connsiteX45" fmla="*/ 32092 w 259809"/>
                      <a:gd name="connsiteY45" fmla="*/ 227708 h 259790"/>
                      <a:gd name="connsiteX46" fmla="*/ 40094 w 259809"/>
                      <a:gd name="connsiteY46" fmla="*/ 199688 h 259790"/>
                      <a:gd name="connsiteX47" fmla="*/ 60112 w 259809"/>
                      <a:gd name="connsiteY47" fmla="*/ 219706 h 259790"/>
                      <a:gd name="connsiteX48" fmla="*/ 192698 w 259809"/>
                      <a:gd name="connsiteY48" fmla="*/ 94746 h 259790"/>
                      <a:gd name="connsiteX49" fmla="*/ 175020 w 259809"/>
                      <a:gd name="connsiteY49" fmla="*/ 112424 h 259790"/>
                      <a:gd name="connsiteX50" fmla="*/ 147376 w 259809"/>
                      <a:gd name="connsiteY50" fmla="*/ 84780 h 259790"/>
                      <a:gd name="connsiteX51" fmla="*/ 198138 w 259809"/>
                      <a:gd name="connsiteY51" fmla="*/ 34018 h 259790"/>
                      <a:gd name="connsiteX52" fmla="*/ 225782 w 259809"/>
                      <a:gd name="connsiteY52" fmla="*/ 61662 h 259790"/>
                      <a:gd name="connsiteX53" fmla="*/ 192698 w 259809"/>
                      <a:gd name="connsiteY53" fmla="*/ 94746 h 259790"/>
                      <a:gd name="connsiteX54" fmla="*/ 244394 w 259809"/>
                      <a:gd name="connsiteY54" fmla="*/ 43050 h 259790"/>
                      <a:gd name="connsiteX55" fmla="*/ 236691 w 259809"/>
                      <a:gd name="connsiteY55" fmla="*/ 50753 h 259790"/>
                      <a:gd name="connsiteX56" fmla="*/ 209047 w 259809"/>
                      <a:gd name="connsiteY56" fmla="*/ 23109 h 259790"/>
                      <a:gd name="connsiteX57" fmla="*/ 216750 w 259809"/>
                      <a:gd name="connsiteY57" fmla="*/ 15406 h 259790"/>
                      <a:gd name="connsiteX58" fmla="*/ 233494 w 259809"/>
                      <a:gd name="connsiteY58" fmla="*/ 15406 h 259790"/>
                      <a:gd name="connsiteX59" fmla="*/ 244394 w 259809"/>
                      <a:gd name="connsiteY59" fmla="*/ 26305 h 259790"/>
                      <a:gd name="connsiteX60" fmla="*/ 244394 w 259809"/>
                      <a:gd name="connsiteY60" fmla="*/ 43050 h 2597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</a:cxnLst>
                    <a:rect l="l" t="t" r="r" b="b"/>
                    <a:pathLst>
                      <a:path w="259809" h="259790">
                        <a:moveTo>
                          <a:pt x="205851" y="103392"/>
                        </a:moveTo>
                        <a:lnTo>
                          <a:pt x="242131" y="67112"/>
                        </a:lnTo>
                        <a:lnTo>
                          <a:pt x="257547" y="51696"/>
                        </a:lnTo>
                        <a:cubicBezTo>
                          <a:pt x="258991" y="50252"/>
                          <a:pt x="259809" y="48297"/>
                          <a:pt x="259809" y="46246"/>
                        </a:cubicBezTo>
                        <a:lnTo>
                          <a:pt x="259809" y="23128"/>
                        </a:lnTo>
                        <a:cubicBezTo>
                          <a:pt x="259809" y="21077"/>
                          <a:pt x="259001" y="19122"/>
                          <a:pt x="257547" y="17678"/>
                        </a:cubicBezTo>
                        <a:lnTo>
                          <a:pt x="242131" y="2263"/>
                        </a:lnTo>
                        <a:cubicBezTo>
                          <a:pt x="240687" y="818"/>
                          <a:pt x="238732" y="0"/>
                          <a:pt x="236681" y="0"/>
                        </a:cubicBezTo>
                        <a:lnTo>
                          <a:pt x="213563" y="0"/>
                        </a:lnTo>
                        <a:cubicBezTo>
                          <a:pt x="211512" y="0"/>
                          <a:pt x="209558" y="809"/>
                          <a:pt x="208113" y="2263"/>
                        </a:cubicBezTo>
                        <a:lnTo>
                          <a:pt x="205851" y="4525"/>
                        </a:lnTo>
                        <a:lnTo>
                          <a:pt x="190435" y="19941"/>
                        </a:lnTo>
                        <a:lnTo>
                          <a:pt x="180460" y="9966"/>
                        </a:lnTo>
                        <a:cubicBezTo>
                          <a:pt x="179016" y="8521"/>
                          <a:pt x="177061" y="7703"/>
                          <a:pt x="175010" y="7703"/>
                        </a:cubicBezTo>
                        <a:lnTo>
                          <a:pt x="159595" y="7703"/>
                        </a:lnTo>
                        <a:cubicBezTo>
                          <a:pt x="157553" y="7703"/>
                          <a:pt x="155599" y="8521"/>
                          <a:pt x="154154" y="9966"/>
                        </a:cubicBezTo>
                        <a:lnTo>
                          <a:pt x="107908" y="56212"/>
                        </a:lnTo>
                        <a:lnTo>
                          <a:pt x="118808" y="67112"/>
                        </a:lnTo>
                        <a:lnTo>
                          <a:pt x="162791" y="23128"/>
                        </a:lnTo>
                        <a:lnTo>
                          <a:pt x="171813" y="23128"/>
                        </a:lnTo>
                        <a:cubicBezTo>
                          <a:pt x="171813" y="23128"/>
                          <a:pt x="179526" y="30831"/>
                          <a:pt x="179526" y="30831"/>
                        </a:cubicBezTo>
                        <a:lnTo>
                          <a:pt x="131026" y="79330"/>
                        </a:lnTo>
                        <a:lnTo>
                          <a:pt x="30831" y="179526"/>
                        </a:lnTo>
                        <a:cubicBezTo>
                          <a:pt x="30831" y="179526"/>
                          <a:pt x="30783" y="179613"/>
                          <a:pt x="30754" y="179641"/>
                        </a:cubicBezTo>
                        <a:cubicBezTo>
                          <a:pt x="30157" y="180258"/>
                          <a:pt x="29704" y="180980"/>
                          <a:pt x="29338" y="181769"/>
                        </a:cubicBezTo>
                        <a:cubicBezTo>
                          <a:pt x="29242" y="181972"/>
                          <a:pt x="29155" y="182154"/>
                          <a:pt x="29078" y="182366"/>
                        </a:cubicBezTo>
                        <a:cubicBezTo>
                          <a:pt x="29021" y="182540"/>
                          <a:pt x="28915" y="182684"/>
                          <a:pt x="28867" y="182857"/>
                        </a:cubicBezTo>
                        <a:lnTo>
                          <a:pt x="14000" y="234890"/>
                        </a:lnTo>
                        <a:lnTo>
                          <a:pt x="0" y="248891"/>
                        </a:lnTo>
                        <a:lnTo>
                          <a:pt x="10900" y="259790"/>
                        </a:lnTo>
                        <a:lnTo>
                          <a:pt x="24900" y="245790"/>
                        </a:lnTo>
                        <a:lnTo>
                          <a:pt x="76933" y="230924"/>
                        </a:lnTo>
                        <a:cubicBezTo>
                          <a:pt x="77106" y="230866"/>
                          <a:pt x="77260" y="230769"/>
                          <a:pt x="77424" y="230712"/>
                        </a:cubicBezTo>
                        <a:cubicBezTo>
                          <a:pt x="77636" y="230635"/>
                          <a:pt x="77819" y="230538"/>
                          <a:pt x="78021" y="230452"/>
                        </a:cubicBezTo>
                        <a:cubicBezTo>
                          <a:pt x="78810" y="230086"/>
                          <a:pt x="79542" y="229624"/>
                          <a:pt x="80149" y="229036"/>
                        </a:cubicBezTo>
                        <a:cubicBezTo>
                          <a:pt x="80178" y="229007"/>
                          <a:pt x="80235" y="228988"/>
                          <a:pt x="80264" y="228959"/>
                        </a:cubicBezTo>
                        <a:lnTo>
                          <a:pt x="180460" y="128764"/>
                        </a:lnTo>
                        <a:lnTo>
                          <a:pt x="190445" y="118817"/>
                        </a:lnTo>
                        <a:lnTo>
                          <a:pt x="205860" y="103402"/>
                        </a:lnTo>
                        <a:close/>
                        <a:moveTo>
                          <a:pt x="74824" y="212619"/>
                        </a:moveTo>
                        <a:lnTo>
                          <a:pt x="47180" y="184976"/>
                        </a:lnTo>
                        <a:lnTo>
                          <a:pt x="136476" y="95680"/>
                        </a:lnTo>
                        <a:lnTo>
                          <a:pt x="164120" y="123324"/>
                        </a:lnTo>
                        <a:lnTo>
                          <a:pt x="74824" y="212619"/>
                        </a:lnTo>
                        <a:close/>
                        <a:moveTo>
                          <a:pt x="60112" y="219706"/>
                        </a:moveTo>
                        <a:lnTo>
                          <a:pt x="32092" y="227708"/>
                        </a:lnTo>
                        <a:lnTo>
                          <a:pt x="40094" y="199688"/>
                        </a:lnTo>
                        <a:lnTo>
                          <a:pt x="60112" y="219706"/>
                        </a:lnTo>
                        <a:close/>
                        <a:moveTo>
                          <a:pt x="192698" y="94746"/>
                        </a:moveTo>
                        <a:lnTo>
                          <a:pt x="175020" y="112424"/>
                        </a:lnTo>
                        <a:lnTo>
                          <a:pt x="147376" y="84780"/>
                        </a:lnTo>
                        <a:lnTo>
                          <a:pt x="198138" y="34018"/>
                        </a:lnTo>
                        <a:lnTo>
                          <a:pt x="225782" y="61662"/>
                        </a:lnTo>
                        <a:lnTo>
                          <a:pt x="192698" y="94746"/>
                        </a:lnTo>
                        <a:close/>
                        <a:moveTo>
                          <a:pt x="244394" y="43050"/>
                        </a:moveTo>
                        <a:lnTo>
                          <a:pt x="236691" y="50753"/>
                        </a:lnTo>
                        <a:lnTo>
                          <a:pt x="209047" y="23109"/>
                        </a:lnTo>
                        <a:lnTo>
                          <a:pt x="216750" y="15406"/>
                        </a:lnTo>
                        <a:lnTo>
                          <a:pt x="233494" y="15406"/>
                        </a:lnTo>
                        <a:lnTo>
                          <a:pt x="244394" y="26305"/>
                        </a:lnTo>
                        <a:lnTo>
                          <a:pt x="244394" y="43050"/>
                        </a:lnTo>
                        <a:close/>
                      </a:path>
                    </a:pathLst>
                  </a:custGeom>
                  <a:grpFill/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  <p:sp>
              <p:nvSpPr>
                <p:cNvPr id="221" name="CaixaDeTexto 102">
                  <a:extLst>
                    <a:ext uri="{FF2B5EF4-FFF2-40B4-BE49-F238E27FC236}">
                      <a16:creationId xmlns:a16="http://schemas.microsoft.com/office/drawing/2014/main" id="{069E9FA8-FB83-09F5-BDAD-64B3423C1808}"/>
                    </a:ext>
                  </a:extLst>
                </p:cNvPr>
                <p:cNvSpPr txBox="1"/>
                <p:nvPr/>
              </p:nvSpPr>
              <p:spPr>
                <a:xfrm>
                  <a:off x="9553743" y="8330649"/>
                  <a:ext cx="65726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algn="ctr">
                    <a:defRPr sz="900" b="1">
                      <a:solidFill>
                        <a:srgbClr val="380B14"/>
                      </a:solidFill>
                      <a:latin typeface="AMX" pitchFamily="2" charset="77"/>
                      <a:cs typeface="Arial" panose="020B0604020202020204" pitchFamily="34" charset="0"/>
                    </a:defRPr>
                  </a:lvl1pPr>
                </a:lstStyle>
                <a:p>
                  <a:r>
                    <a:rPr lang="pt-BR" b="0" dirty="0">
                      <a:solidFill>
                        <a:srgbClr val="C07409"/>
                      </a:solidFill>
                    </a:rPr>
                    <a:t>Cadastrar produto</a:t>
                  </a:r>
                </a:p>
              </p:txBody>
            </p:sp>
          </p:grpSp>
          <p:grpSp>
            <p:nvGrpSpPr>
              <p:cNvPr id="224" name="Agrupar 223">
                <a:extLst>
                  <a:ext uri="{FF2B5EF4-FFF2-40B4-BE49-F238E27FC236}">
                    <a16:creationId xmlns:a16="http://schemas.microsoft.com/office/drawing/2014/main" id="{6C304E5A-54A2-FAB6-D589-B5B1FD2E9C5B}"/>
                  </a:ext>
                </a:extLst>
              </p:cNvPr>
              <p:cNvGrpSpPr/>
              <p:nvPr/>
            </p:nvGrpSpPr>
            <p:grpSpPr>
              <a:xfrm>
                <a:off x="1328241" y="7021844"/>
                <a:ext cx="807938" cy="847295"/>
                <a:chOff x="9627811" y="-2265356"/>
                <a:chExt cx="807938" cy="847295"/>
              </a:xfrm>
            </p:grpSpPr>
            <p:sp>
              <p:nvSpPr>
                <p:cNvPr id="222" name="CaixaDeTexto 76">
                  <a:extLst>
                    <a:ext uri="{FF2B5EF4-FFF2-40B4-BE49-F238E27FC236}">
                      <a16:creationId xmlns:a16="http://schemas.microsoft.com/office/drawing/2014/main" id="{E154F6C0-347E-8F22-82F0-DDDF16B151DE}"/>
                    </a:ext>
                  </a:extLst>
                </p:cNvPr>
                <p:cNvSpPr txBox="1"/>
                <p:nvPr/>
              </p:nvSpPr>
              <p:spPr>
                <a:xfrm>
                  <a:off x="9627811" y="-1787393"/>
                  <a:ext cx="80793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sz="900" dirty="0" err="1">
                      <a:solidFill>
                        <a:srgbClr val="C07409"/>
                      </a:solidFill>
                      <a:latin typeface="AMX" pitchFamily="2" charset="77"/>
                      <a:cs typeface="Arial" panose="020B0604020202020204" pitchFamily="34" charset="0"/>
                    </a:rPr>
                    <a:t>Pré-Análise</a:t>
                  </a:r>
                  <a:r>
                    <a:rPr lang="pt-BR" sz="900" dirty="0">
                      <a:solidFill>
                        <a:srgbClr val="C07409"/>
                      </a:solidFill>
                      <a:latin typeface="AMX" pitchFamily="2" charset="77"/>
                      <a:cs typeface="Arial" panose="020B0604020202020204" pitchFamily="34" charset="0"/>
                    </a:rPr>
                    <a:t> de Crédito</a:t>
                  </a:r>
                </a:p>
              </p:txBody>
            </p:sp>
            <p:pic>
              <p:nvPicPr>
                <p:cNvPr id="223" name="Graphic 128">
                  <a:extLst>
                    <a:ext uri="{FF2B5EF4-FFF2-40B4-BE49-F238E27FC236}">
                      <a16:creationId xmlns:a16="http://schemas.microsoft.com/office/drawing/2014/main" id="{4C696AFB-F0B3-2564-90CC-19CD309D93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53706" y="-2265356"/>
                  <a:ext cx="356148" cy="356148"/>
                </a:xfrm>
                <a:prstGeom prst="rect">
                  <a:avLst/>
                </a:prstGeom>
              </p:spPr>
            </p:pic>
          </p:grpSp>
          <p:cxnSp>
            <p:nvCxnSpPr>
              <p:cNvPr id="226" name="Conector de seta reta 133">
                <a:extLst>
                  <a:ext uri="{FF2B5EF4-FFF2-40B4-BE49-F238E27FC236}">
                    <a16:creationId xmlns:a16="http://schemas.microsoft.com/office/drawing/2014/main" id="{C8C82D15-D30E-C9F9-6449-921E8B960D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5459" y="7180806"/>
                <a:ext cx="216000" cy="0"/>
              </a:xfrm>
              <a:prstGeom prst="straightConnector1">
                <a:avLst/>
              </a:prstGeom>
              <a:ln w="25400">
                <a:solidFill>
                  <a:srgbClr val="965806"/>
                </a:solidFill>
                <a:tailEnd type="diamon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9" name="Agrupar 228">
                <a:extLst>
                  <a:ext uri="{FF2B5EF4-FFF2-40B4-BE49-F238E27FC236}">
                    <a16:creationId xmlns:a16="http://schemas.microsoft.com/office/drawing/2014/main" id="{B7B7ED7E-4756-B0EE-5E09-3310BAA63B05}"/>
                  </a:ext>
                </a:extLst>
              </p:cNvPr>
              <p:cNvGrpSpPr/>
              <p:nvPr/>
            </p:nvGrpSpPr>
            <p:grpSpPr>
              <a:xfrm>
                <a:off x="2092961" y="6918545"/>
                <a:ext cx="620371" cy="721658"/>
                <a:chOff x="12433839" y="195346"/>
                <a:chExt cx="620371" cy="721658"/>
              </a:xfrm>
            </p:grpSpPr>
            <p:cxnSp>
              <p:nvCxnSpPr>
                <p:cNvPr id="227" name="Conector angulado 249">
                  <a:extLst>
                    <a:ext uri="{FF2B5EF4-FFF2-40B4-BE49-F238E27FC236}">
                      <a16:creationId xmlns:a16="http://schemas.microsoft.com/office/drawing/2014/main" id="{082F6C0C-4DBF-2D09-5324-4CF36C0CA8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433839" y="195346"/>
                  <a:ext cx="599962" cy="282734"/>
                </a:xfrm>
                <a:prstGeom prst="bentConnector3">
                  <a:avLst/>
                </a:prstGeom>
                <a:ln w="25400">
                  <a:solidFill>
                    <a:srgbClr val="965806"/>
                  </a:solidFill>
                  <a:tailEnd type="diamon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" name="Conector angulado 250">
                  <a:extLst>
                    <a:ext uri="{FF2B5EF4-FFF2-40B4-BE49-F238E27FC236}">
                      <a16:creationId xmlns:a16="http://schemas.microsoft.com/office/drawing/2014/main" id="{CF70F653-7313-1901-B3AC-2FF9D366D7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433839" y="478080"/>
                  <a:ext cx="620371" cy="438924"/>
                </a:xfrm>
                <a:prstGeom prst="bentConnector3">
                  <a:avLst>
                    <a:gd name="adj1" fmla="val 48555"/>
                  </a:avLst>
                </a:prstGeom>
                <a:ln w="25400">
                  <a:solidFill>
                    <a:srgbClr val="965806"/>
                  </a:solidFill>
                  <a:tailEnd type="diamon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31" name="CaixaDeTexto 76">
                <a:extLst>
                  <a:ext uri="{FF2B5EF4-FFF2-40B4-BE49-F238E27FC236}">
                    <a16:creationId xmlns:a16="http://schemas.microsoft.com/office/drawing/2014/main" id="{9F96766A-E842-3B9F-93EF-EC5F912E9B42}"/>
                  </a:ext>
                </a:extLst>
              </p:cNvPr>
              <p:cNvSpPr txBox="1"/>
              <p:nvPr/>
            </p:nvSpPr>
            <p:spPr>
              <a:xfrm>
                <a:off x="2711661" y="7465276"/>
                <a:ext cx="9920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900" dirty="0">
                    <a:solidFill>
                      <a:srgbClr val="C07409"/>
                    </a:solidFill>
                    <a:latin typeface="AMX" pitchFamily="2" charset="77"/>
                    <a:cs typeface="Arial" panose="020B0604020202020204" pitchFamily="34" charset="0"/>
                  </a:rPr>
                  <a:t>Proposta </a:t>
                </a:r>
                <a:r>
                  <a:rPr lang="pt-BR" sz="900" b="1" dirty="0">
                    <a:solidFill>
                      <a:srgbClr val="C07409"/>
                    </a:solidFill>
                    <a:latin typeface="AMX" pitchFamily="2" charset="77"/>
                    <a:cs typeface="Arial" panose="020B0604020202020204" pitchFamily="34" charset="0"/>
                  </a:rPr>
                  <a:t>COM </a:t>
                </a:r>
                <a:r>
                  <a:rPr lang="pt-BR" sz="900" dirty="0">
                    <a:solidFill>
                      <a:srgbClr val="C07409"/>
                    </a:solidFill>
                    <a:latin typeface="AMX" pitchFamily="2" charset="77"/>
                    <a:cs typeface="Arial" panose="020B0604020202020204" pitchFamily="34" charset="0"/>
                  </a:rPr>
                  <a:t>pendência</a:t>
                </a:r>
              </a:p>
            </p:txBody>
          </p:sp>
          <p:sp>
            <p:nvSpPr>
              <p:cNvPr id="232" name="CaixaDeTexto 76">
                <a:extLst>
                  <a:ext uri="{FF2B5EF4-FFF2-40B4-BE49-F238E27FC236}">
                    <a16:creationId xmlns:a16="http://schemas.microsoft.com/office/drawing/2014/main" id="{2DEB2729-F592-9867-AB1B-82D4A88101F7}"/>
                  </a:ext>
                </a:extLst>
              </p:cNvPr>
              <p:cNvSpPr txBox="1"/>
              <p:nvPr/>
            </p:nvSpPr>
            <p:spPr>
              <a:xfrm>
                <a:off x="2711661" y="6735026"/>
                <a:ext cx="9920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900" dirty="0">
                    <a:solidFill>
                      <a:srgbClr val="C07409"/>
                    </a:solidFill>
                    <a:latin typeface="AMX" pitchFamily="2" charset="77"/>
                    <a:cs typeface="Arial" panose="020B0604020202020204" pitchFamily="34" charset="0"/>
                  </a:rPr>
                  <a:t>Proposta </a:t>
                </a:r>
                <a:r>
                  <a:rPr lang="pt-BR" sz="900" b="1" dirty="0">
                    <a:solidFill>
                      <a:srgbClr val="C07409"/>
                    </a:solidFill>
                    <a:latin typeface="AMX" pitchFamily="2" charset="77"/>
                    <a:cs typeface="Arial" panose="020B0604020202020204" pitchFamily="34" charset="0"/>
                  </a:rPr>
                  <a:t>COM </a:t>
                </a:r>
                <a:r>
                  <a:rPr lang="pt-BR" sz="900" dirty="0">
                    <a:solidFill>
                      <a:srgbClr val="C07409"/>
                    </a:solidFill>
                    <a:latin typeface="AMX" pitchFamily="2" charset="77"/>
                    <a:cs typeface="Arial" panose="020B0604020202020204" pitchFamily="34" charset="0"/>
                  </a:rPr>
                  <a:t>pendência</a:t>
                </a:r>
              </a:p>
            </p:txBody>
          </p:sp>
          <p:sp>
            <p:nvSpPr>
              <p:cNvPr id="234" name="CaixaDeTexto 142">
                <a:extLst>
                  <a:ext uri="{FF2B5EF4-FFF2-40B4-BE49-F238E27FC236}">
                    <a16:creationId xmlns:a16="http://schemas.microsoft.com/office/drawing/2014/main" id="{D425B775-DA35-21B5-690B-C609F94C722E}"/>
                  </a:ext>
                </a:extLst>
              </p:cNvPr>
              <p:cNvSpPr txBox="1"/>
              <p:nvPr/>
            </p:nvSpPr>
            <p:spPr>
              <a:xfrm>
                <a:off x="2711661" y="7169401"/>
                <a:ext cx="1003664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900" b="1">
                    <a:solidFill>
                      <a:srgbClr val="380B14"/>
                    </a:solidFill>
                    <a:latin typeface="AMX" pitchFamily="2" charset="77"/>
                    <a:cs typeface="Arial" panose="020B0604020202020204" pitchFamily="34" charset="0"/>
                  </a:defRPr>
                </a:lvl1pPr>
              </a:lstStyle>
              <a:p>
                <a:r>
                  <a:rPr lang="pt-BR" i="1" dirty="0">
                    <a:solidFill>
                      <a:srgbClr val="C07409"/>
                    </a:solidFill>
                  </a:rPr>
                  <a:t>[ou]</a:t>
                </a:r>
              </a:p>
            </p:txBody>
          </p:sp>
          <p:cxnSp>
            <p:nvCxnSpPr>
              <p:cNvPr id="235" name="Conector de seta reta 133">
                <a:extLst>
                  <a:ext uri="{FF2B5EF4-FFF2-40B4-BE49-F238E27FC236}">
                    <a16:creationId xmlns:a16="http://schemas.microsoft.com/office/drawing/2014/main" id="{494299E5-FFDC-F004-EC41-6B288AF558A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65616" y="6921162"/>
                <a:ext cx="341026" cy="5586"/>
              </a:xfrm>
              <a:prstGeom prst="straightConnector1">
                <a:avLst/>
              </a:prstGeom>
              <a:ln w="25400">
                <a:solidFill>
                  <a:srgbClr val="965806"/>
                </a:solidFill>
                <a:tailEnd type="diamon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Conector de seta reta 133">
                <a:extLst>
                  <a:ext uri="{FF2B5EF4-FFF2-40B4-BE49-F238E27FC236}">
                    <a16:creationId xmlns:a16="http://schemas.microsoft.com/office/drawing/2014/main" id="{03C19F7A-088E-EEA1-3451-37B7764BC29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02547" y="6914106"/>
                <a:ext cx="341026" cy="5586"/>
              </a:xfrm>
              <a:prstGeom prst="straightConnector1">
                <a:avLst/>
              </a:prstGeom>
              <a:ln w="25400">
                <a:solidFill>
                  <a:srgbClr val="965806"/>
                </a:solidFill>
                <a:tailEnd type="diamon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8" name="CaixaDeTexto 76">
                <a:extLst>
                  <a:ext uri="{FF2B5EF4-FFF2-40B4-BE49-F238E27FC236}">
                    <a16:creationId xmlns:a16="http://schemas.microsoft.com/office/drawing/2014/main" id="{03C54312-61C5-A717-0054-6E621782BDFB}"/>
                  </a:ext>
                </a:extLst>
              </p:cNvPr>
              <p:cNvSpPr txBox="1"/>
              <p:nvPr/>
            </p:nvSpPr>
            <p:spPr>
              <a:xfrm>
                <a:off x="4939532" y="6786234"/>
                <a:ext cx="49943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100" b="1" dirty="0">
                    <a:solidFill>
                      <a:srgbClr val="C07409"/>
                    </a:solidFill>
                    <a:latin typeface="AMX" pitchFamily="2" charset="77"/>
                    <a:cs typeface="Arial" panose="020B0604020202020204" pitchFamily="34" charset="0"/>
                  </a:rPr>
                  <a:t>FIM</a:t>
                </a:r>
              </a:p>
            </p:txBody>
          </p:sp>
          <p:cxnSp>
            <p:nvCxnSpPr>
              <p:cNvPr id="250" name="Conector angulado 249">
                <a:extLst>
                  <a:ext uri="{FF2B5EF4-FFF2-40B4-BE49-F238E27FC236}">
                    <a16:creationId xmlns:a16="http://schemas.microsoft.com/office/drawing/2014/main" id="{A64E7BB6-4F00-9F77-7DB3-146037E85FF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42068" y="7104358"/>
                <a:ext cx="2053794" cy="550101"/>
              </a:xfrm>
              <a:prstGeom prst="bentConnector3">
                <a:avLst>
                  <a:gd name="adj1" fmla="val 91804"/>
                </a:avLst>
              </a:prstGeom>
              <a:ln w="25400">
                <a:solidFill>
                  <a:srgbClr val="965806"/>
                </a:solidFill>
                <a:tailEnd type="diamon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9" name="Agrupar 278">
              <a:extLst>
                <a:ext uri="{FF2B5EF4-FFF2-40B4-BE49-F238E27FC236}">
                  <a16:creationId xmlns:a16="http://schemas.microsoft.com/office/drawing/2014/main" id="{E72B7A93-3CAE-0802-D310-94E06E6B6D14}"/>
                </a:ext>
              </a:extLst>
            </p:cNvPr>
            <p:cNvGrpSpPr/>
            <p:nvPr/>
          </p:nvGrpSpPr>
          <p:grpSpPr>
            <a:xfrm>
              <a:off x="3828706" y="6984181"/>
              <a:ext cx="924115" cy="721566"/>
              <a:chOff x="3828706" y="6984181"/>
              <a:chExt cx="924115" cy="721566"/>
            </a:xfrm>
          </p:grpSpPr>
          <p:grpSp>
            <p:nvGrpSpPr>
              <p:cNvPr id="277" name="Agrupar 276">
                <a:extLst>
                  <a:ext uri="{FF2B5EF4-FFF2-40B4-BE49-F238E27FC236}">
                    <a16:creationId xmlns:a16="http://schemas.microsoft.com/office/drawing/2014/main" id="{F78150A8-FB7F-A781-8A67-AF7EC92EEDAF}"/>
                  </a:ext>
                </a:extLst>
              </p:cNvPr>
              <p:cNvGrpSpPr/>
              <p:nvPr/>
            </p:nvGrpSpPr>
            <p:grpSpPr>
              <a:xfrm>
                <a:off x="4125244" y="6984181"/>
                <a:ext cx="394271" cy="451706"/>
                <a:chOff x="4125244" y="6984181"/>
                <a:chExt cx="394271" cy="451706"/>
              </a:xfrm>
            </p:grpSpPr>
            <p:sp>
              <p:nvSpPr>
                <p:cNvPr id="272" name="Forma Livre 271">
                  <a:extLst>
                    <a:ext uri="{FF2B5EF4-FFF2-40B4-BE49-F238E27FC236}">
                      <a16:creationId xmlns:a16="http://schemas.microsoft.com/office/drawing/2014/main" id="{FA274762-4D04-B7D0-2B41-3F676478B286}"/>
                    </a:ext>
                  </a:extLst>
                </p:cNvPr>
                <p:cNvSpPr/>
                <p:nvPr/>
              </p:nvSpPr>
              <p:spPr>
                <a:xfrm>
                  <a:off x="4257693" y="7080209"/>
                  <a:ext cx="191991" cy="17451"/>
                </a:xfrm>
                <a:custGeom>
                  <a:avLst/>
                  <a:gdLst>
                    <a:gd name="connsiteX0" fmla="*/ 449786 w 471194"/>
                    <a:gd name="connsiteY0" fmla="*/ 0 h 42830"/>
                    <a:gd name="connsiteX1" fmla="*/ 21409 w 471194"/>
                    <a:gd name="connsiteY1" fmla="*/ 0 h 42830"/>
                    <a:gd name="connsiteX2" fmla="*/ 0 w 471194"/>
                    <a:gd name="connsiteY2" fmla="*/ 21415 h 42830"/>
                    <a:gd name="connsiteX3" fmla="*/ 21409 w 471194"/>
                    <a:gd name="connsiteY3" fmla="*/ 42830 h 42830"/>
                    <a:gd name="connsiteX4" fmla="*/ 449786 w 471194"/>
                    <a:gd name="connsiteY4" fmla="*/ 42830 h 42830"/>
                    <a:gd name="connsiteX5" fmla="*/ 471195 w 471194"/>
                    <a:gd name="connsiteY5" fmla="*/ 21415 h 42830"/>
                    <a:gd name="connsiteX6" fmla="*/ 449786 w 471194"/>
                    <a:gd name="connsiteY6" fmla="*/ 0 h 428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1194" h="42830">
                      <a:moveTo>
                        <a:pt x="449786" y="0"/>
                      </a:moveTo>
                      <a:lnTo>
                        <a:pt x="21409" y="0"/>
                      </a:lnTo>
                      <a:cubicBezTo>
                        <a:pt x="9574" y="0"/>
                        <a:pt x="0" y="9598"/>
                        <a:pt x="0" y="21415"/>
                      </a:cubicBezTo>
                      <a:cubicBezTo>
                        <a:pt x="0" y="33232"/>
                        <a:pt x="9596" y="42830"/>
                        <a:pt x="21409" y="42830"/>
                      </a:cubicBezTo>
                      <a:lnTo>
                        <a:pt x="449786" y="42830"/>
                      </a:lnTo>
                      <a:cubicBezTo>
                        <a:pt x="461621" y="42830"/>
                        <a:pt x="471195" y="33232"/>
                        <a:pt x="471195" y="21415"/>
                      </a:cubicBezTo>
                      <a:cubicBezTo>
                        <a:pt x="471195" y="9598"/>
                        <a:pt x="461599" y="0"/>
                        <a:pt x="449786" y="0"/>
                      </a:cubicBezTo>
                      <a:close/>
                    </a:path>
                  </a:pathLst>
                </a:custGeom>
                <a:solidFill>
                  <a:srgbClr val="965806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73" name="Forma Livre 272">
                  <a:extLst>
                    <a:ext uri="{FF2B5EF4-FFF2-40B4-BE49-F238E27FC236}">
                      <a16:creationId xmlns:a16="http://schemas.microsoft.com/office/drawing/2014/main" id="{94606E93-13E4-9E29-FB72-7AEB6ABE39A8}"/>
                    </a:ext>
                  </a:extLst>
                </p:cNvPr>
                <p:cNvSpPr/>
                <p:nvPr/>
              </p:nvSpPr>
              <p:spPr>
                <a:xfrm>
                  <a:off x="4257693" y="7150041"/>
                  <a:ext cx="191991" cy="17451"/>
                </a:xfrm>
                <a:custGeom>
                  <a:avLst/>
                  <a:gdLst>
                    <a:gd name="connsiteX0" fmla="*/ 449786 w 471194"/>
                    <a:gd name="connsiteY0" fmla="*/ 0 h 42830"/>
                    <a:gd name="connsiteX1" fmla="*/ 21409 w 471194"/>
                    <a:gd name="connsiteY1" fmla="*/ 0 h 42830"/>
                    <a:gd name="connsiteX2" fmla="*/ 0 w 471194"/>
                    <a:gd name="connsiteY2" fmla="*/ 21415 h 42830"/>
                    <a:gd name="connsiteX3" fmla="*/ 21409 w 471194"/>
                    <a:gd name="connsiteY3" fmla="*/ 42830 h 42830"/>
                    <a:gd name="connsiteX4" fmla="*/ 449786 w 471194"/>
                    <a:gd name="connsiteY4" fmla="*/ 42830 h 42830"/>
                    <a:gd name="connsiteX5" fmla="*/ 471195 w 471194"/>
                    <a:gd name="connsiteY5" fmla="*/ 21415 h 42830"/>
                    <a:gd name="connsiteX6" fmla="*/ 449786 w 471194"/>
                    <a:gd name="connsiteY6" fmla="*/ 0 h 428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1194" h="42830">
                      <a:moveTo>
                        <a:pt x="449786" y="0"/>
                      </a:moveTo>
                      <a:lnTo>
                        <a:pt x="21409" y="0"/>
                      </a:lnTo>
                      <a:cubicBezTo>
                        <a:pt x="9574" y="0"/>
                        <a:pt x="0" y="9598"/>
                        <a:pt x="0" y="21415"/>
                      </a:cubicBezTo>
                      <a:cubicBezTo>
                        <a:pt x="0" y="33232"/>
                        <a:pt x="9596" y="42830"/>
                        <a:pt x="21409" y="42830"/>
                      </a:cubicBezTo>
                      <a:lnTo>
                        <a:pt x="449786" y="42830"/>
                      </a:lnTo>
                      <a:cubicBezTo>
                        <a:pt x="461621" y="42830"/>
                        <a:pt x="471195" y="33232"/>
                        <a:pt x="471195" y="21415"/>
                      </a:cubicBezTo>
                      <a:cubicBezTo>
                        <a:pt x="471195" y="9598"/>
                        <a:pt x="461599" y="0"/>
                        <a:pt x="449786" y="0"/>
                      </a:cubicBezTo>
                      <a:close/>
                    </a:path>
                  </a:pathLst>
                </a:custGeom>
                <a:solidFill>
                  <a:srgbClr val="965806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74" name="Forma Livre 273">
                  <a:extLst>
                    <a:ext uri="{FF2B5EF4-FFF2-40B4-BE49-F238E27FC236}">
                      <a16:creationId xmlns:a16="http://schemas.microsoft.com/office/drawing/2014/main" id="{D51BBA8C-1CEF-A0D6-F6E3-F44809F3210A}"/>
                    </a:ext>
                  </a:extLst>
                </p:cNvPr>
                <p:cNvSpPr/>
                <p:nvPr/>
              </p:nvSpPr>
              <p:spPr>
                <a:xfrm>
                  <a:off x="4125244" y="6984181"/>
                  <a:ext cx="394271" cy="451706"/>
                </a:xfrm>
                <a:custGeom>
                  <a:avLst/>
                  <a:gdLst>
                    <a:gd name="connsiteX0" fmla="*/ 881940 w 967641"/>
                    <a:gd name="connsiteY0" fmla="*/ 0 h 1108600"/>
                    <a:gd name="connsiteX1" fmla="*/ 239385 w 967641"/>
                    <a:gd name="connsiteY1" fmla="*/ 0 h 1108600"/>
                    <a:gd name="connsiteX2" fmla="*/ 153705 w 967641"/>
                    <a:gd name="connsiteY2" fmla="*/ 85704 h 1108600"/>
                    <a:gd name="connsiteX3" fmla="*/ 153705 w 967641"/>
                    <a:gd name="connsiteY3" fmla="*/ 144481 h 1108600"/>
                    <a:gd name="connsiteX4" fmla="*/ 85658 w 967641"/>
                    <a:gd name="connsiteY4" fmla="*/ 144481 h 1108600"/>
                    <a:gd name="connsiteX5" fmla="*/ 0 w 967641"/>
                    <a:gd name="connsiteY5" fmla="*/ 230185 h 1108600"/>
                    <a:gd name="connsiteX6" fmla="*/ 0 w 967641"/>
                    <a:gd name="connsiteY6" fmla="*/ 1022897 h 1108600"/>
                    <a:gd name="connsiteX7" fmla="*/ 85680 w 967641"/>
                    <a:gd name="connsiteY7" fmla="*/ 1108601 h 1108600"/>
                    <a:gd name="connsiteX8" fmla="*/ 728234 w 967641"/>
                    <a:gd name="connsiteY8" fmla="*/ 1108601 h 1108600"/>
                    <a:gd name="connsiteX9" fmla="*/ 813914 w 967641"/>
                    <a:gd name="connsiteY9" fmla="*/ 1022897 h 1108600"/>
                    <a:gd name="connsiteX10" fmla="*/ 813914 w 967641"/>
                    <a:gd name="connsiteY10" fmla="*/ 964120 h 1108600"/>
                    <a:gd name="connsiteX11" fmla="*/ 881962 w 967641"/>
                    <a:gd name="connsiteY11" fmla="*/ 964120 h 1108600"/>
                    <a:gd name="connsiteX12" fmla="*/ 967641 w 967641"/>
                    <a:gd name="connsiteY12" fmla="*/ 878416 h 1108600"/>
                    <a:gd name="connsiteX13" fmla="*/ 967641 w 967641"/>
                    <a:gd name="connsiteY13" fmla="*/ 85704 h 1108600"/>
                    <a:gd name="connsiteX14" fmla="*/ 881962 w 967641"/>
                    <a:gd name="connsiteY14" fmla="*/ 0 h 1108600"/>
                    <a:gd name="connsiteX15" fmla="*/ 771052 w 967641"/>
                    <a:gd name="connsiteY15" fmla="*/ 1022897 h 1108600"/>
                    <a:gd name="connsiteX16" fmla="*/ 728212 w 967641"/>
                    <a:gd name="connsiteY16" fmla="*/ 1065749 h 1108600"/>
                    <a:gd name="connsiteX17" fmla="*/ 85680 w 967641"/>
                    <a:gd name="connsiteY17" fmla="*/ 1065749 h 1108600"/>
                    <a:gd name="connsiteX18" fmla="*/ 42840 w 967641"/>
                    <a:gd name="connsiteY18" fmla="*/ 1022897 h 1108600"/>
                    <a:gd name="connsiteX19" fmla="*/ 42840 w 967641"/>
                    <a:gd name="connsiteY19" fmla="*/ 230185 h 1108600"/>
                    <a:gd name="connsiteX20" fmla="*/ 85680 w 967641"/>
                    <a:gd name="connsiteY20" fmla="*/ 187333 h 1108600"/>
                    <a:gd name="connsiteX21" fmla="*/ 153727 w 967641"/>
                    <a:gd name="connsiteY21" fmla="*/ 187333 h 1108600"/>
                    <a:gd name="connsiteX22" fmla="*/ 153727 w 967641"/>
                    <a:gd name="connsiteY22" fmla="*/ 878416 h 1108600"/>
                    <a:gd name="connsiteX23" fmla="*/ 239407 w 967641"/>
                    <a:gd name="connsiteY23" fmla="*/ 964120 h 1108600"/>
                    <a:gd name="connsiteX24" fmla="*/ 771074 w 967641"/>
                    <a:gd name="connsiteY24" fmla="*/ 964120 h 1108600"/>
                    <a:gd name="connsiteX25" fmla="*/ 771074 w 967641"/>
                    <a:gd name="connsiteY25" fmla="*/ 1022897 h 1108600"/>
                    <a:gd name="connsiteX26" fmla="*/ 924758 w 967641"/>
                    <a:gd name="connsiteY26" fmla="*/ 408381 h 1108600"/>
                    <a:gd name="connsiteX27" fmla="*/ 924758 w 967641"/>
                    <a:gd name="connsiteY27" fmla="*/ 878416 h 1108600"/>
                    <a:gd name="connsiteX28" fmla="*/ 881918 w 967641"/>
                    <a:gd name="connsiteY28" fmla="*/ 921268 h 1108600"/>
                    <a:gd name="connsiteX29" fmla="*/ 239385 w 967641"/>
                    <a:gd name="connsiteY29" fmla="*/ 921268 h 1108600"/>
                    <a:gd name="connsiteX30" fmla="*/ 196545 w 967641"/>
                    <a:gd name="connsiteY30" fmla="*/ 878416 h 1108600"/>
                    <a:gd name="connsiteX31" fmla="*/ 196545 w 967641"/>
                    <a:gd name="connsiteY31" fmla="*/ 85704 h 1108600"/>
                    <a:gd name="connsiteX32" fmla="*/ 239385 w 967641"/>
                    <a:gd name="connsiteY32" fmla="*/ 42852 h 1108600"/>
                    <a:gd name="connsiteX33" fmla="*/ 881940 w 967641"/>
                    <a:gd name="connsiteY33" fmla="*/ 42852 h 1108600"/>
                    <a:gd name="connsiteX34" fmla="*/ 924780 w 967641"/>
                    <a:gd name="connsiteY34" fmla="*/ 85704 h 1108600"/>
                    <a:gd name="connsiteX35" fmla="*/ 924780 w 967641"/>
                    <a:gd name="connsiteY35" fmla="*/ 408359 h 110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967641" h="1108600">
                      <a:moveTo>
                        <a:pt x="881940" y="0"/>
                      </a:moveTo>
                      <a:lnTo>
                        <a:pt x="239385" y="0"/>
                      </a:lnTo>
                      <a:cubicBezTo>
                        <a:pt x="192285" y="0"/>
                        <a:pt x="153705" y="38591"/>
                        <a:pt x="153705" y="85704"/>
                      </a:cubicBezTo>
                      <a:lnTo>
                        <a:pt x="153705" y="144481"/>
                      </a:lnTo>
                      <a:lnTo>
                        <a:pt x="85658" y="144481"/>
                      </a:lnTo>
                      <a:cubicBezTo>
                        <a:pt x="38580" y="144481"/>
                        <a:pt x="0" y="183072"/>
                        <a:pt x="0" y="230185"/>
                      </a:cubicBezTo>
                      <a:lnTo>
                        <a:pt x="0" y="1022897"/>
                      </a:lnTo>
                      <a:cubicBezTo>
                        <a:pt x="0" y="1070010"/>
                        <a:pt x="38580" y="1108601"/>
                        <a:pt x="85680" y="1108601"/>
                      </a:cubicBezTo>
                      <a:lnTo>
                        <a:pt x="728234" y="1108601"/>
                      </a:lnTo>
                      <a:cubicBezTo>
                        <a:pt x="775334" y="1108601"/>
                        <a:pt x="813914" y="1070010"/>
                        <a:pt x="813914" y="1022897"/>
                      </a:cubicBezTo>
                      <a:lnTo>
                        <a:pt x="813914" y="964120"/>
                      </a:lnTo>
                      <a:lnTo>
                        <a:pt x="881962" y="964120"/>
                      </a:lnTo>
                      <a:cubicBezTo>
                        <a:pt x="929061" y="964120"/>
                        <a:pt x="967641" y="925529"/>
                        <a:pt x="967641" y="878416"/>
                      </a:cubicBezTo>
                      <a:lnTo>
                        <a:pt x="967641" y="85704"/>
                      </a:lnTo>
                      <a:cubicBezTo>
                        <a:pt x="967641" y="38591"/>
                        <a:pt x="929061" y="0"/>
                        <a:pt x="881962" y="0"/>
                      </a:cubicBezTo>
                      <a:close/>
                      <a:moveTo>
                        <a:pt x="771052" y="1022897"/>
                      </a:moveTo>
                      <a:cubicBezTo>
                        <a:pt x="771052" y="1047013"/>
                        <a:pt x="752322" y="1065749"/>
                        <a:pt x="728212" y="1065749"/>
                      </a:cubicBezTo>
                      <a:lnTo>
                        <a:pt x="85680" y="1065749"/>
                      </a:lnTo>
                      <a:cubicBezTo>
                        <a:pt x="61570" y="1065749"/>
                        <a:pt x="42840" y="1047013"/>
                        <a:pt x="42840" y="1022897"/>
                      </a:cubicBezTo>
                      <a:lnTo>
                        <a:pt x="42840" y="230185"/>
                      </a:lnTo>
                      <a:cubicBezTo>
                        <a:pt x="42840" y="206068"/>
                        <a:pt x="61570" y="187333"/>
                        <a:pt x="85680" y="187333"/>
                      </a:cubicBezTo>
                      <a:lnTo>
                        <a:pt x="153727" y="187333"/>
                      </a:lnTo>
                      <a:lnTo>
                        <a:pt x="153727" y="878416"/>
                      </a:lnTo>
                      <a:cubicBezTo>
                        <a:pt x="153727" y="925529"/>
                        <a:pt x="192307" y="964120"/>
                        <a:pt x="239407" y="964120"/>
                      </a:cubicBezTo>
                      <a:lnTo>
                        <a:pt x="771074" y="964120"/>
                      </a:lnTo>
                      <a:lnTo>
                        <a:pt x="771074" y="1022897"/>
                      </a:lnTo>
                      <a:close/>
                      <a:moveTo>
                        <a:pt x="924758" y="408381"/>
                      </a:moveTo>
                      <a:lnTo>
                        <a:pt x="924758" y="878416"/>
                      </a:lnTo>
                      <a:cubicBezTo>
                        <a:pt x="924758" y="902533"/>
                        <a:pt x="906027" y="921268"/>
                        <a:pt x="881918" y="921268"/>
                      </a:cubicBezTo>
                      <a:lnTo>
                        <a:pt x="239385" y="921268"/>
                      </a:lnTo>
                      <a:cubicBezTo>
                        <a:pt x="215275" y="921268"/>
                        <a:pt x="196545" y="902533"/>
                        <a:pt x="196545" y="878416"/>
                      </a:cubicBezTo>
                      <a:lnTo>
                        <a:pt x="196545" y="85704"/>
                      </a:lnTo>
                      <a:cubicBezTo>
                        <a:pt x="196545" y="61588"/>
                        <a:pt x="215275" y="42852"/>
                        <a:pt x="239385" y="42852"/>
                      </a:cubicBezTo>
                      <a:lnTo>
                        <a:pt x="881940" y="42852"/>
                      </a:lnTo>
                      <a:cubicBezTo>
                        <a:pt x="906049" y="42852"/>
                        <a:pt x="924780" y="61588"/>
                        <a:pt x="924780" y="85704"/>
                      </a:cubicBezTo>
                      <a:lnTo>
                        <a:pt x="924780" y="408359"/>
                      </a:lnTo>
                      <a:close/>
                    </a:path>
                  </a:pathLst>
                </a:custGeom>
                <a:solidFill>
                  <a:srgbClr val="965806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75" name="Forma Livre 274">
                  <a:extLst>
                    <a:ext uri="{FF2B5EF4-FFF2-40B4-BE49-F238E27FC236}">
                      <a16:creationId xmlns:a16="http://schemas.microsoft.com/office/drawing/2014/main" id="{ECA9DE50-6564-5ABA-F99F-1BA7AAB0D2E2}"/>
                    </a:ext>
                  </a:extLst>
                </p:cNvPr>
                <p:cNvSpPr/>
                <p:nvPr/>
              </p:nvSpPr>
              <p:spPr>
                <a:xfrm>
                  <a:off x="4257693" y="7219883"/>
                  <a:ext cx="191991" cy="17451"/>
                </a:xfrm>
                <a:custGeom>
                  <a:avLst/>
                  <a:gdLst>
                    <a:gd name="connsiteX0" fmla="*/ 449786 w 471194"/>
                    <a:gd name="connsiteY0" fmla="*/ 0 h 42830"/>
                    <a:gd name="connsiteX1" fmla="*/ 21409 w 471194"/>
                    <a:gd name="connsiteY1" fmla="*/ 0 h 42830"/>
                    <a:gd name="connsiteX2" fmla="*/ 0 w 471194"/>
                    <a:gd name="connsiteY2" fmla="*/ 21415 h 42830"/>
                    <a:gd name="connsiteX3" fmla="*/ 21409 w 471194"/>
                    <a:gd name="connsiteY3" fmla="*/ 42830 h 42830"/>
                    <a:gd name="connsiteX4" fmla="*/ 449786 w 471194"/>
                    <a:gd name="connsiteY4" fmla="*/ 42830 h 42830"/>
                    <a:gd name="connsiteX5" fmla="*/ 471195 w 471194"/>
                    <a:gd name="connsiteY5" fmla="*/ 21415 h 42830"/>
                    <a:gd name="connsiteX6" fmla="*/ 449786 w 471194"/>
                    <a:gd name="connsiteY6" fmla="*/ 0 h 428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1194" h="42830">
                      <a:moveTo>
                        <a:pt x="449786" y="0"/>
                      </a:moveTo>
                      <a:lnTo>
                        <a:pt x="21409" y="0"/>
                      </a:lnTo>
                      <a:cubicBezTo>
                        <a:pt x="9574" y="0"/>
                        <a:pt x="0" y="9598"/>
                        <a:pt x="0" y="21415"/>
                      </a:cubicBezTo>
                      <a:cubicBezTo>
                        <a:pt x="0" y="33232"/>
                        <a:pt x="9596" y="42830"/>
                        <a:pt x="21409" y="42830"/>
                      </a:cubicBezTo>
                      <a:lnTo>
                        <a:pt x="449786" y="42830"/>
                      </a:lnTo>
                      <a:cubicBezTo>
                        <a:pt x="461621" y="42830"/>
                        <a:pt x="471195" y="33232"/>
                        <a:pt x="471195" y="21415"/>
                      </a:cubicBezTo>
                      <a:cubicBezTo>
                        <a:pt x="471195" y="9598"/>
                        <a:pt x="461599" y="0"/>
                        <a:pt x="449786" y="0"/>
                      </a:cubicBezTo>
                      <a:close/>
                    </a:path>
                  </a:pathLst>
                </a:custGeom>
                <a:solidFill>
                  <a:srgbClr val="965806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76" name="Forma Livre 275">
                  <a:extLst>
                    <a:ext uri="{FF2B5EF4-FFF2-40B4-BE49-F238E27FC236}">
                      <a16:creationId xmlns:a16="http://schemas.microsoft.com/office/drawing/2014/main" id="{4A666D08-C4B3-5CBF-3C11-093CDCF56586}"/>
                    </a:ext>
                  </a:extLst>
                </p:cNvPr>
                <p:cNvSpPr/>
                <p:nvPr/>
              </p:nvSpPr>
              <p:spPr>
                <a:xfrm>
                  <a:off x="4257693" y="7289716"/>
                  <a:ext cx="191991" cy="17451"/>
                </a:xfrm>
                <a:custGeom>
                  <a:avLst/>
                  <a:gdLst>
                    <a:gd name="connsiteX0" fmla="*/ 449786 w 471194"/>
                    <a:gd name="connsiteY0" fmla="*/ 0 h 42830"/>
                    <a:gd name="connsiteX1" fmla="*/ 21409 w 471194"/>
                    <a:gd name="connsiteY1" fmla="*/ 0 h 42830"/>
                    <a:gd name="connsiteX2" fmla="*/ 0 w 471194"/>
                    <a:gd name="connsiteY2" fmla="*/ 21415 h 42830"/>
                    <a:gd name="connsiteX3" fmla="*/ 21409 w 471194"/>
                    <a:gd name="connsiteY3" fmla="*/ 42830 h 42830"/>
                    <a:gd name="connsiteX4" fmla="*/ 449786 w 471194"/>
                    <a:gd name="connsiteY4" fmla="*/ 42830 h 42830"/>
                    <a:gd name="connsiteX5" fmla="*/ 471195 w 471194"/>
                    <a:gd name="connsiteY5" fmla="*/ 21415 h 42830"/>
                    <a:gd name="connsiteX6" fmla="*/ 449786 w 471194"/>
                    <a:gd name="connsiteY6" fmla="*/ 0 h 428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1194" h="42830">
                      <a:moveTo>
                        <a:pt x="449786" y="0"/>
                      </a:moveTo>
                      <a:lnTo>
                        <a:pt x="21409" y="0"/>
                      </a:lnTo>
                      <a:cubicBezTo>
                        <a:pt x="9574" y="0"/>
                        <a:pt x="0" y="9598"/>
                        <a:pt x="0" y="21415"/>
                      </a:cubicBezTo>
                      <a:cubicBezTo>
                        <a:pt x="0" y="33232"/>
                        <a:pt x="9596" y="42830"/>
                        <a:pt x="21409" y="42830"/>
                      </a:cubicBezTo>
                      <a:lnTo>
                        <a:pt x="449786" y="42830"/>
                      </a:lnTo>
                      <a:cubicBezTo>
                        <a:pt x="461621" y="42830"/>
                        <a:pt x="471195" y="33232"/>
                        <a:pt x="471195" y="21415"/>
                      </a:cubicBezTo>
                      <a:cubicBezTo>
                        <a:pt x="471195" y="9598"/>
                        <a:pt x="461599" y="0"/>
                        <a:pt x="449786" y="0"/>
                      </a:cubicBezTo>
                      <a:close/>
                    </a:path>
                  </a:pathLst>
                </a:custGeom>
                <a:solidFill>
                  <a:srgbClr val="965806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sp>
            <p:nvSpPr>
              <p:cNvPr id="278" name="CaixaDeTexto 76">
                <a:extLst>
                  <a:ext uri="{FF2B5EF4-FFF2-40B4-BE49-F238E27FC236}">
                    <a16:creationId xmlns:a16="http://schemas.microsoft.com/office/drawing/2014/main" id="{A4A1B676-CB67-175C-39E7-6BAA140EEE17}"/>
                  </a:ext>
                </a:extLst>
              </p:cNvPr>
              <p:cNvSpPr txBox="1"/>
              <p:nvPr/>
            </p:nvSpPr>
            <p:spPr>
              <a:xfrm>
                <a:off x="3828706" y="7474915"/>
                <a:ext cx="9241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900" dirty="0">
                    <a:solidFill>
                      <a:srgbClr val="C07409"/>
                    </a:solidFill>
                    <a:latin typeface="AMX" pitchFamily="2" charset="77"/>
                    <a:cs typeface="Arial" panose="020B0604020202020204" pitchFamily="34" charset="0"/>
                  </a:rPr>
                  <a:t>Gerar Contrato</a:t>
                </a:r>
              </a:p>
            </p:txBody>
          </p:sp>
        </p:grpSp>
      </p:grpSp>
      <p:cxnSp>
        <p:nvCxnSpPr>
          <p:cNvPr id="350" name="Conector de seta reta 133">
            <a:extLst>
              <a:ext uri="{FF2B5EF4-FFF2-40B4-BE49-F238E27FC236}">
                <a16:creationId xmlns:a16="http://schemas.microsoft.com/office/drawing/2014/main" id="{E769AE0E-9EFF-BDB8-518F-C7CA20EAECC4}"/>
              </a:ext>
            </a:extLst>
          </p:cNvPr>
          <p:cNvCxnSpPr>
            <a:cxnSpLocks/>
          </p:cNvCxnSpPr>
          <p:nvPr/>
        </p:nvCxnSpPr>
        <p:spPr>
          <a:xfrm flipV="1">
            <a:off x="8125839" y="2497805"/>
            <a:ext cx="341026" cy="5586"/>
          </a:xfrm>
          <a:prstGeom prst="straightConnector1">
            <a:avLst/>
          </a:prstGeom>
          <a:ln w="25400">
            <a:solidFill>
              <a:srgbClr val="965806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4" name="Conector angulado 18">
            <a:extLst>
              <a:ext uri="{FF2B5EF4-FFF2-40B4-BE49-F238E27FC236}">
                <a16:creationId xmlns:a16="http://schemas.microsoft.com/office/drawing/2014/main" id="{D793920D-D417-7A89-EDF2-801A0D8C0D22}"/>
              </a:ext>
            </a:extLst>
          </p:cNvPr>
          <p:cNvCxnSpPr>
            <a:cxnSpLocks/>
            <a:stCxn id="363" idx="3"/>
            <a:endCxn id="174" idx="3"/>
          </p:cNvCxnSpPr>
          <p:nvPr/>
        </p:nvCxnSpPr>
        <p:spPr>
          <a:xfrm flipV="1">
            <a:off x="11467875" y="2512717"/>
            <a:ext cx="137558" cy="2398986"/>
          </a:xfrm>
          <a:prstGeom prst="bentConnector3">
            <a:avLst>
              <a:gd name="adj1" fmla="val 266184"/>
            </a:avLst>
          </a:prstGeom>
          <a:ln w="25400">
            <a:solidFill>
              <a:srgbClr val="965806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4" name="Agrupar 363">
            <a:extLst>
              <a:ext uri="{FF2B5EF4-FFF2-40B4-BE49-F238E27FC236}">
                <a16:creationId xmlns:a16="http://schemas.microsoft.com/office/drawing/2014/main" id="{CD4B5F0F-1061-04C6-BF96-47879DED5901}"/>
              </a:ext>
            </a:extLst>
          </p:cNvPr>
          <p:cNvGrpSpPr/>
          <p:nvPr/>
        </p:nvGrpSpPr>
        <p:grpSpPr>
          <a:xfrm>
            <a:off x="9725060" y="4188204"/>
            <a:ext cx="1744351" cy="1475669"/>
            <a:chOff x="9725060" y="4023274"/>
            <a:chExt cx="1744351" cy="1475669"/>
          </a:xfrm>
        </p:grpSpPr>
        <p:sp>
          <p:nvSpPr>
            <p:cNvPr id="363" name="Retângulo 97">
              <a:extLst>
                <a:ext uri="{FF2B5EF4-FFF2-40B4-BE49-F238E27FC236}">
                  <a16:creationId xmlns:a16="http://schemas.microsoft.com/office/drawing/2014/main" id="{2F9AB8B4-7857-09CA-4054-354F3B789B85}"/>
                </a:ext>
              </a:extLst>
            </p:cNvPr>
            <p:cNvSpPr/>
            <p:nvPr/>
          </p:nvSpPr>
          <p:spPr>
            <a:xfrm>
              <a:off x="9751053" y="4023274"/>
              <a:ext cx="1716822" cy="1446998"/>
            </a:xfrm>
            <a:prstGeom prst="rect">
              <a:avLst/>
            </a:prstGeom>
            <a:solidFill>
              <a:srgbClr val="D2D2D2">
                <a:alpha val="50000"/>
              </a:srgbClr>
            </a:solidFill>
            <a:ln>
              <a:noFill/>
              <a:prstDash val="dash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prstClr val="white"/>
                </a:solidFill>
                <a:latin typeface="AMX" pitchFamily="2" charset="77"/>
              </a:endParaRPr>
            </a:p>
          </p:txBody>
        </p:sp>
        <p:grpSp>
          <p:nvGrpSpPr>
            <p:cNvPr id="345" name="Agrupar 344">
              <a:extLst>
                <a:ext uri="{FF2B5EF4-FFF2-40B4-BE49-F238E27FC236}">
                  <a16:creationId xmlns:a16="http://schemas.microsoft.com/office/drawing/2014/main" id="{D662FE58-008A-153C-4C30-16BFAD2A27D0}"/>
                </a:ext>
              </a:extLst>
            </p:cNvPr>
            <p:cNvGrpSpPr/>
            <p:nvPr/>
          </p:nvGrpSpPr>
          <p:grpSpPr>
            <a:xfrm>
              <a:off x="9725060" y="4034960"/>
              <a:ext cx="1744351" cy="1463983"/>
              <a:chOff x="12919540" y="5620524"/>
              <a:chExt cx="1744351" cy="1463983"/>
            </a:xfrm>
          </p:grpSpPr>
          <p:grpSp>
            <p:nvGrpSpPr>
              <p:cNvPr id="201" name="Gráfico 191">
                <a:extLst>
                  <a:ext uri="{FF2B5EF4-FFF2-40B4-BE49-F238E27FC236}">
                    <a16:creationId xmlns:a16="http://schemas.microsoft.com/office/drawing/2014/main" id="{5AB3A52D-23DD-80BB-4C1A-77778285B37D}"/>
                  </a:ext>
                </a:extLst>
              </p:cNvPr>
              <p:cNvGrpSpPr/>
              <p:nvPr/>
            </p:nvGrpSpPr>
            <p:grpSpPr>
              <a:xfrm>
                <a:off x="13635886" y="6100817"/>
                <a:ext cx="358417" cy="358445"/>
                <a:chOff x="14510757" y="7789124"/>
                <a:chExt cx="358417" cy="358445"/>
              </a:xfrm>
              <a:solidFill>
                <a:srgbClr val="965806"/>
              </a:solidFill>
            </p:grpSpPr>
            <p:sp>
              <p:nvSpPr>
                <p:cNvPr id="202" name="Forma Livre 201">
                  <a:extLst>
                    <a:ext uri="{FF2B5EF4-FFF2-40B4-BE49-F238E27FC236}">
                      <a16:creationId xmlns:a16="http://schemas.microsoft.com/office/drawing/2014/main" id="{2E868161-72E7-CE5F-298F-C502CEA8BCC4}"/>
                    </a:ext>
                  </a:extLst>
                </p:cNvPr>
                <p:cNvSpPr/>
                <p:nvPr/>
              </p:nvSpPr>
              <p:spPr>
                <a:xfrm>
                  <a:off x="14510757" y="7939849"/>
                  <a:ext cx="225452" cy="207720"/>
                </a:xfrm>
                <a:custGeom>
                  <a:avLst/>
                  <a:gdLst>
                    <a:gd name="connsiteX0" fmla="*/ 191056 w 225452"/>
                    <a:gd name="connsiteY0" fmla="*/ 2902 h 207720"/>
                    <a:gd name="connsiteX1" fmla="*/ 191056 w 225452"/>
                    <a:gd name="connsiteY1" fmla="*/ 17432 h 207720"/>
                    <a:gd name="connsiteX2" fmla="*/ 205115 w 225452"/>
                    <a:gd name="connsiteY2" fmla="*/ 51310 h 207720"/>
                    <a:gd name="connsiteX3" fmla="*/ 191056 w 225452"/>
                    <a:gd name="connsiteY3" fmla="*/ 85189 h 207720"/>
                    <a:gd name="connsiteX4" fmla="*/ 102922 w 225452"/>
                    <a:gd name="connsiteY4" fmla="*/ 173324 h 207720"/>
                    <a:gd name="connsiteX5" fmla="*/ 35174 w 225452"/>
                    <a:gd name="connsiteY5" fmla="*/ 173324 h 207720"/>
                    <a:gd name="connsiteX6" fmla="*/ 34386 w 225452"/>
                    <a:gd name="connsiteY6" fmla="*/ 172536 h 207720"/>
                    <a:gd name="connsiteX7" fmla="*/ 20328 w 225452"/>
                    <a:gd name="connsiteY7" fmla="*/ 138657 h 207720"/>
                    <a:gd name="connsiteX8" fmla="*/ 34386 w 225452"/>
                    <a:gd name="connsiteY8" fmla="*/ 104779 h 207720"/>
                    <a:gd name="connsiteX9" fmla="*/ 111814 w 225452"/>
                    <a:gd name="connsiteY9" fmla="*/ 27361 h 207720"/>
                    <a:gd name="connsiteX10" fmla="*/ 114724 w 225452"/>
                    <a:gd name="connsiteY10" fmla="*/ 20101 h 207720"/>
                    <a:gd name="connsiteX11" fmla="*/ 111814 w 225452"/>
                    <a:gd name="connsiteY11" fmla="*/ 12841 h 207720"/>
                    <a:gd name="connsiteX12" fmla="*/ 97285 w 225452"/>
                    <a:gd name="connsiteY12" fmla="*/ 12841 h 207720"/>
                    <a:gd name="connsiteX13" fmla="*/ 19867 w 225452"/>
                    <a:gd name="connsiteY13" fmla="*/ 90250 h 207720"/>
                    <a:gd name="connsiteX14" fmla="*/ 19867 w 225452"/>
                    <a:gd name="connsiteY14" fmla="*/ 187056 h 207720"/>
                    <a:gd name="connsiteX15" fmla="*/ 20645 w 225452"/>
                    <a:gd name="connsiteY15" fmla="*/ 187833 h 207720"/>
                    <a:gd name="connsiteX16" fmla="*/ 68957 w 225452"/>
                    <a:gd name="connsiteY16" fmla="*/ 207702 h 207720"/>
                    <a:gd name="connsiteX17" fmla="*/ 70541 w 225452"/>
                    <a:gd name="connsiteY17" fmla="*/ 207721 h 207720"/>
                    <a:gd name="connsiteX18" fmla="*/ 117480 w 225452"/>
                    <a:gd name="connsiteY18" fmla="*/ 187814 h 207720"/>
                    <a:gd name="connsiteX19" fmla="*/ 205585 w 225452"/>
                    <a:gd name="connsiteY19" fmla="*/ 99708 h 207720"/>
                    <a:gd name="connsiteX20" fmla="*/ 205585 w 225452"/>
                    <a:gd name="connsiteY20" fmla="*/ 2902 h 207720"/>
                    <a:gd name="connsiteX21" fmla="*/ 191056 w 225452"/>
                    <a:gd name="connsiteY21" fmla="*/ 2902 h 207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25452" h="207720">
                      <a:moveTo>
                        <a:pt x="191056" y="2902"/>
                      </a:moveTo>
                      <a:cubicBezTo>
                        <a:pt x="187186" y="6772"/>
                        <a:pt x="187186" y="13562"/>
                        <a:pt x="191056" y="17432"/>
                      </a:cubicBezTo>
                      <a:cubicBezTo>
                        <a:pt x="200121" y="26497"/>
                        <a:pt x="205115" y="38529"/>
                        <a:pt x="205115" y="51310"/>
                      </a:cubicBezTo>
                      <a:cubicBezTo>
                        <a:pt x="205115" y="64092"/>
                        <a:pt x="200121" y="76124"/>
                        <a:pt x="191056" y="85189"/>
                      </a:cubicBezTo>
                      <a:lnTo>
                        <a:pt x="102922" y="173324"/>
                      </a:lnTo>
                      <a:cubicBezTo>
                        <a:pt x="84244" y="192001"/>
                        <a:pt x="53842" y="192001"/>
                        <a:pt x="35174" y="173324"/>
                      </a:cubicBezTo>
                      <a:lnTo>
                        <a:pt x="34386" y="172536"/>
                      </a:lnTo>
                      <a:cubicBezTo>
                        <a:pt x="25321" y="163471"/>
                        <a:pt x="20328" y="151439"/>
                        <a:pt x="20328" y="138657"/>
                      </a:cubicBezTo>
                      <a:cubicBezTo>
                        <a:pt x="20328" y="125876"/>
                        <a:pt x="25321" y="113844"/>
                        <a:pt x="34386" y="104779"/>
                      </a:cubicBezTo>
                      <a:lnTo>
                        <a:pt x="111814" y="27361"/>
                      </a:lnTo>
                      <a:cubicBezTo>
                        <a:pt x="113658" y="25517"/>
                        <a:pt x="114724" y="22867"/>
                        <a:pt x="114724" y="20101"/>
                      </a:cubicBezTo>
                      <a:cubicBezTo>
                        <a:pt x="114724" y="17335"/>
                        <a:pt x="113667" y="14685"/>
                        <a:pt x="111814" y="12841"/>
                      </a:cubicBezTo>
                      <a:cubicBezTo>
                        <a:pt x="107944" y="8971"/>
                        <a:pt x="101155" y="8971"/>
                        <a:pt x="97285" y="12841"/>
                      </a:cubicBezTo>
                      <a:lnTo>
                        <a:pt x="19867" y="90250"/>
                      </a:lnTo>
                      <a:cubicBezTo>
                        <a:pt x="-6618" y="116734"/>
                        <a:pt x="-6627" y="160149"/>
                        <a:pt x="19867" y="187056"/>
                      </a:cubicBezTo>
                      <a:lnTo>
                        <a:pt x="20645" y="187833"/>
                      </a:lnTo>
                      <a:cubicBezTo>
                        <a:pt x="33273" y="200461"/>
                        <a:pt x="50913" y="207702"/>
                        <a:pt x="68957" y="207702"/>
                      </a:cubicBezTo>
                      <a:cubicBezTo>
                        <a:pt x="69485" y="207711"/>
                        <a:pt x="70013" y="207721"/>
                        <a:pt x="70541" y="207721"/>
                      </a:cubicBezTo>
                      <a:cubicBezTo>
                        <a:pt x="88364" y="207721"/>
                        <a:pt x="104977" y="200692"/>
                        <a:pt x="117480" y="187814"/>
                      </a:cubicBezTo>
                      <a:lnTo>
                        <a:pt x="205585" y="99708"/>
                      </a:lnTo>
                      <a:cubicBezTo>
                        <a:pt x="232070" y="73224"/>
                        <a:pt x="232080" y="29810"/>
                        <a:pt x="205585" y="2902"/>
                      </a:cubicBezTo>
                      <a:cubicBezTo>
                        <a:pt x="201716" y="-967"/>
                        <a:pt x="194926" y="-967"/>
                        <a:pt x="191056" y="2902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03" name="Forma Livre 202">
                  <a:extLst>
                    <a:ext uri="{FF2B5EF4-FFF2-40B4-BE49-F238E27FC236}">
                      <a16:creationId xmlns:a16="http://schemas.microsoft.com/office/drawing/2014/main" id="{598AAF34-940A-4B52-6B84-CB9EDC2D5337}"/>
                    </a:ext>
                  </a:extLst>
                </p:cNvPr>
                <p:cNvSpPr/>
                <p:nvPr/>
              </p:nvSpPr>
              <p:spPr>
                <a:xfrm>
                  <a:off x="14643724" y="7789124"/>
                  <a:ext cx="225450" cy="207710"/>
                </a:xfrm>
                <a:custGeom>
                  <a:avLst/>
                  <a:gdLst>
                    <a:gd name="connsiteX0" fmla="*/ 205588 w 225450"/>
                    <a:gd name="connsiteY0" fmla="*/ 20647 h 207710"/>
                    <a:gd name="connsiteX1" fmla="*/ 204791 w 225450"/>
                    <a:gd name="connsiteY1" fmla="*/ 19850 h 207710"/>
                    <a:gd name="connsiteX2" fmla="*/ 108004 w 225450"/>
                    <a:gd name="connsiteY2" fmla="*/ 19869 h 207710"/>
                    <a:gd name="connsiteX3" fmla="*/ 19850 w 225450"/>
                    <a:gd name="connsiteY3" fmla="*/ 108023 h 207710"/>
                    <a:gd name="connsiteX4" fmla="*/ 19869 w 225450"/>
                    <a:gd name="connsiteY4" fmla="*/ 204810 h 207710"/>
                    <a:gd name="connsiteX5" fmla="*/ 27129 w 225450"/>
                    <a:gd name="connsiteY5" fmla="*/ 207710 h 207710"/>
                    <a:gd name="connsiteX6" fmla="*/ 34389 w 225450"/>
                    <a:gd name="connsiteY6" fmla="*/ 204810 h 207710"/>
                    <a:gd name="connsiteX7" fmla="*/ 34389 w 225450"/>
                    <a:gd name="connsiteY7" fmla="*/ 190281 h 207710"/>
                    <a:gd name="connsiteX8" fmla="*/ 34389 w 225450"/>
                    <a:gd name="connsiteY8" fmla="*/ 122524 h 207710"/>
                    <a:gd name="connsiteX9" fmla="*/ 122524 w 225450"/>
                    <a:gd name="connsiteY9" fmla="*/ 34389 h 207710"/>
                    <a:gd name="connsiteX10" fmla="*/ 190281 w 225450"/>
                    <a:gd name="connsiteY10" fmla="*/ 34389 h 207710"/>
                    <a:gd name="connsiteX11" fmla="*/ 191059 w 225450"/>
                    <a:gd name="connsiteY11" fmla="*/ 35176 h 207710"/>
                    <a:gd name="connsiteX12" fmla="*/ 205117 w 225450"/>
                    <a:gd name="connsiteY12" fmla="*/ 69055 h 207710"/>
                    <a:gd name="connsiteX13" fmla="*/ 191059 w 225450"/>
                    <a:gd name="connsiteY13" fmla="*/ 102934 h 207710"/>
                    <a:gd name="connsiteX14" fmla="*/ 117271 w 225450"/>
                    <a:gd name="connsiteY14" fmla="*/ 176722 h 207710"/>
                    <a:gd name="connsiteX15" fmla="*/ 114361 w 225450"/>
                    <a:gd name="connsiteY15" fmla="*/ 183982 h 207710"/>
                    <a:gd name="connsiteX16" fmla="*/ 117271 w 225450"/>
                    <a:gd name="connsiteY16" fmla="*/ 191241 h 207710"/>
                    <a:gd name="connsiteX17" fmla="*/ 117693 w 225450"/>
                    <a:gd name="connsiteY17" fmla="*/ 191606 h 207710"/>
                    <a:gd name="connsiteX18" fmla="*/ 124732 w 225450"/>
                    <a:gd name="connsiteY18" fmla="*/ 194343 h 207710"/>
                    <a:gd name="connsiteX19" fmla="*/ 131973 w 225450"/>
                    <a:gd name="connsiteY19" fmla="*/ 191068 h 207710"/>
                    <a:gd name="connsiteX20" fmla="*/ 205607 w 225450"/>
                    <a:gd name="connsiteY20" fmla="*/ 117434 h 207710"/>
                    <a:gd name="connsiteX21" fmla="*/ 205588 w 225450"/>
                    <a:gd name="connsiteY21" fmla="*/ 20647 h 2077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25450" h="207710">
                      <a:moveTo>
                        <a:pt x="205588" y="20647"/>
                      </a:moveTo>
                      <a:lnTo>
                        <a:pt x="204791" y="19850"/>
                      </a:lnTo>
                      <a:cubicBezTo>
                        <a:pt x="177903" y="-6625"/>
                        <a:pt x="134489" y="-6615"/>
                        <a:pt x="108004" y="19869"/>
                      </a:cubicBezTo>
                      <a:lnTo>
                        <a:pt x="19850" y="108023"/>
                      </a:lnTo>
                      <a:cubicBezTo>
                        <a:pt x="-6625" y="134911"/>
                        <a:pt x="-6615" y="178325"/>
                        <a:pt x="19869" y="204810"/>
                      </a:cubicBezTo>
                      <a:cubicBezTo>
                        <a:pt x="21809" y="206740"/>
                        <a:pt x="24469" y="207710"/>
                        <a:pt x="27129" y="207710"/>
                      </a:cubicBezTo>
                      <a:cubicBezTo>
                        <a:pt x="29789" y="207710"/>
                        <a:pt x="32459" y="206740"/>
                        <a:pt x="34389" y="204810"/>
                      </a:cubicBezTo>
                      <a:cubicBezTo>
                        <a:pt x="38259" y="200940"/>
                        <a:pt x="38259" y="194151"/>
                        <a:pt x="34389" y="190281"/>
                      </a:cubicBezTo>
                      <a:cubicBezTo>
                        <a:pt x="15711" y="171604"/>
                        <a:pt x="15711" y="141201"/>
                        <a:pt x="34389" y="122524"/>
                      </a:cubicBezTo>
                      <a:lnTo>
                        <a:pt x="122524" y="34389"/>
                      </a:lnTo>
                      <a:cubicBezTo>
                        <a:pt x="141201" y="15711"/>
                        <a:pt x="171594" y="15711"/>
                        <a:pt x="190281" y="34389"/>
                      </a:cubicBezTo>
                      <a:lnTo>
                        <a:pt x="191059" y="35176"/>
                      </a:lnTo>
                      <a:cubicBezTo>
                        <a:pt x="200124" y="44241"/>
                        <a:pt x="205117" y="56274"/>
                        <a:pt x="205117" y="69055"/>
                      </a:cubicBezTo>
                      <a:cubicBezTo>
                        <a:pt x="205117" y="81836"/>
                        <a:pt x="200124" y="93869"/>
                        <a:pt x="191059" y="102934"/>
                      </a:cubicBezTo>
                      <a:lnTo>
                        <a:pt x="117271" y="176722"/>
                      </a:lnTo>
                      <a:cubicBezTo>
                        <a:pt x="115427" y="178566"/>
                        <a:pt x="114361" y="181216"/>
                        <a:pt x="114361" y="183982"/>
                      </a:cubicBezTo>
                      <a:cubicBezTo>
                        <a:pt x="114361" y="186747"/>
                        <a:pt x="115417" y="189398"/>
                        <a:pt x="117271" y="191241"/>
                      </a:cubicBezTo>
                      <a:lnTo>
                        <a:pt x="117693" y="191606"/>
                      </a:lnTo>
                      <a:cubicBezTo>
                        <a:pt x="120152" y="193450"/>
                        <a:pt x="122447" y="194343"/>
                        <a:pt x="124732" y="194343"/>
                      </a:cubicBezTo>
                      <a:cubicBezTo>
                        <a:pt x="127795" y="194343"/>
                        <a:pt x="130235" y="193239"/>
                        <a:pt x="131973" y="191068"/>
                      </a:cubicBezTo>
                      <a:lnTo>
                        <a:pt x="205607" y="117434"/>
                      </a:lnTo>
                      <a:cubicBezTo>
                        <a:pt x="232072" y="90546"/>
                        <a:pt x="232063" y="47132"/>
                        <a:pt x="205588" y="20647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grpSp>
            <p:nvGrpSpPr>
              <p:cNvPr id="335" name="Agrupar 334">
                <a:extLst>
                  <a:ext uri="{FF2B5EF4-FFF2-40B4-BE49-F238E27FC236}">
                    <a16:creationId xmlns:a16="http://schemas.microsoft.com/office/drawing/2014/main" id="{80C11FF6-D0A6-008D-92BB-F11B5323EBB2}"/>
                  </a:ext>
                </a:extLst>
              </p:cNvPr>
              <p:cNvGrpSpPr/>
              <p:nvPr/>
            </p:nvGrpSpPr>
            <p:grpSpPr>
              <a:xfrm>
                <a:off x="12919540" y="5620524"/>
                <a:ext cx="1744351" cy="1463983"/>
                <a:chOff x="6339835" y="2181585"/>
                <a:chExt cx="1744351" cy="1463983"/>
              </a:xfrm>
            </p:grpSpPr>
            <p:grpSp>
              <p:nvGrpSpPr>
                <p:cNvPr id="336" name="Group 3">
                  <a:extLst>
                    <a:ext uri="{FF2B5EF4-FFF2-40B4-BE49-F238E27FC236}">
                      <a16:creationId xmlns:a16="http://schemas.microsoft.com/office/drawing/2014/main" id="{28607FA0-912F-C396-CEEB-181304B75474}"/>
                    </a:ext>
                  </a:extLst>
                </p:cNvPr>
                <p:cNvGrpSpPr/>
                <p:nvPr/>
              </p:nvGrpSpPr>
              <p:grpSpPr>
                <a:xfrm>
                  <a:off x="6339835" y="2181585"/>
                  <a:ext cx="1744351" cy="1463983"/>
                  <a:chOff x="8334701" y="3336617"/>
                  <a:chExt cx="1744351" cy="1463983"/>
                </a:xfrm>
                <a:solidFill>
                  <a:srgbClr val="965806"/>
                </a:solidFill>
              </p:grpSpPr>
              <p:sp>
                <p:nvSpPr>
                  <p:cNvPr id="341" name="L-shape 4">
                    <a:extLst>
                      <a:ext uri="{FF2B5EF4-FFF2-40B4-BE49-F238E27FC236}">
                        <a16:creationId xmlns:a16="http://schemas.microsoft.com/office/drawing/2014/main" id="{FB462952-3828-73A6-4084-56AF811B6588}"/>
                      </a:ext>
                    </a:extLst>
                  </p:cNvPr>
                  <p:cNvSpPr/>
                  <p:nvPr/>
                </p:nvSpPr>
                <p:spPr>
                  <a:xfrm>
                    <a:off x="8353570" y="4494329"/>
                    <a:ext cx="303197" cy="306271"/>
                  </a:xfrm>
                  <a:prstGeom prst="corner">
                    <a:avLst>
                      <a:gd name="adj1" fmla="val 13516"/>
                      <a:gd name="adj2" fmla="val 12487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2" name="L-shape 5">
                    <a:extLst>
                      <a:ext uri="{FF2B5EF4-FFF2-40B4-BE49-F238E27FC236}">
                        <a16:creationId xmlns:a16="http://schemas.microsoft.com/office/drawing/2014/main" id="{3D1179AE-328E-34FF-2B60-097191CC4F6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8336238" y="3335080"/>
                    <a:ext cx="303197" cy="306271"/>
                  </a:xfrm>
                  <a:prstGeom prst="corner">
                    <a:avLst>
                      <a:gd name="adj1" fmla="val 13516"/>
                      <a:gd name="adj2" fmla="val 12487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3" name="L-shape 6">
                    <a:extLst>
                      <a:ext uri="{FF2B5EF4-FFF2-40B4-BE49-F238E27FC236}">
                        <a16:creationId xmlns:a16="http://schemas.microsoft.com/office/drawing/2014/main" id="{EF21E165-155D-FD2C-2E08-F8C1467AD993}"/>
                      </a:ext>
                    </a:extLst>
                  </p:cNvPr>
                  <p:cNvSpPr/>
                  <p:nvPr/>
                </p:nvSpPr>
                <p:spPr>
                  <a:xfrm flipH="1">
                    <a:off x="9774319" y="4494329"/>
                    <a:ext cx="303197" cy="306271"/>
                  </a:xfrm>
                  <a:prstGeom prst="corner">
                    <a:avLst>
                      <a:gd name="adj1" fmla="val 13516"/>
                      <a:gd name="adj2" fmla="val 12487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4" name="L-shape 7">
                    <a:extLst>
                      <a:ext uri="{FF2B5EF4-FFF2-40B4-BE49-F238E27FC236}">
                        <a16:creationId xmlns:a16="http://schemas.microsoft.com/office/drawing/2014/main" id="{3B57EF29-AA7C-4E7D-9056-26ABEE0F518B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9774318" y="3335081"/>
                    <a:ext cx="303197" cy="306271"/>
                  </a:xfrm>
                  <a:prstGeom prst="corner">
                    <a:avLst>
                      <a:gd name="adj1" fmla="val 13516"/>
                      <a:gd name="adj2" fmla="val 12487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37" name="Agrupar 336">
                  <a:extLst>
                    <a:ext uri="{FF2B5EF4-FFF2-40B4-BE49-F238E27FC236}">
                      <a16:creationId xmlns:a16="http://schemas.microsoft.com/office/drawing/2014/main" id="{0D7ABB3B-F09F-124D-97F7-C0FB11D7E8AA}"/>
                    </a:ext>
                  </a:extLst>
                </p:cNvPr>
                <p:cNvGrpSpPr/>
                <p:nvPr/>
              </p:nvGrpSpPr>
              <p:grpSpPr>
                <a:xfrm>
                  <a:off x="6477298" y="2310853"/>
                  <a:ext cx="1469487" cy="1299951"/>
                  <a:chOff x="6477298" y="2295779"/>
                  <a:chExt cx="1469487" cy="1299951"/>
                </a:xfrm>
              </p:grpSpPr>
              <p:sp>
                <p:nvSpPr>
                  <p:cNvPr id="339" name="CaixaDeTexto 102">
                    <a:extLst>
                      <a:ext uri="{FF2B5EF4-FFF2-40B4-BE49-F238E27FC236}">
                        <a16:creationId xmlns:a16="http://schemas.microsoft.com/office/drawing/2014/main" id="{A8CA3F3A-5F2C-AB6A-8D5F-83D4F9ED28FE}"/>
                      </a:ext>
                    </a:extLst>
                  </p:cNvPr>
                  <p:cNvSpPr txBox="1"/>
                  <p:nvPr/>
                </p:nvSpPr>
                <p:spPr>
                  <a:xfrm>
                    <a:off x="6477298" y="3087899"/>
                    <a:ext cx="1469487" cy="5078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en-US"/>
                    </a:defPPr>
                    <a:lvl1pPr algn="ctr">
                      <a:defRPr sz="900" b="1">
                        <a:solidFill>
                          <a:srgbClr val="380B14"/>
                        </a:solidFill>
                        <a:latin typeface="AMX" pitchFamily="2" charset="77"/>
                        <a:cs typeface="Arial" panose="020B0604020202020204" pitchFamily="34" charset="0"/>
                      </a:defRPr>
                    </a:lvl1pPr>
                  </a:lstStyle>
                  <a:p>
                    <a:r>
                      <a:rPr lang="pt-BR" b="0" dirty="0">
                        <a:solidFill>
                          <a:srgbClr val="C07409"/>
                        </a:solidFill>
                      </a:rPr>
                      <a:t>Enviar Link via e-mail/ </a:t>
                    </a:r>
                    <a:r>
                      <a:rPr lang="pt-BR" b="0" dirty="0" err="1">
                        <a:solidFill>
                          <a:srgbClr val="C07409"/>
                        </a:solidFill>
                      </a:rPr>
                      <a:t>Whatsapp</a:t>
                    </a:r>
                    <a:r>
                      <a:rPr lang="pt-BR" b="0" dirty="0">
                        <a:solidFill>
                          <a:srgbClr val="C07409"/>
                        </a:solidFill>
                      </a:rPr>
                      <a:t> para cliente realizar Biometria</a:t>
                    </a:r>
                  </a:p>
                </p:txBody>
              </p:sp>
              <p:sp>
                <p:nvSpPr>
                  <p:cNvPr id="340" name="Retângulo 339">
                    <a:extLst>
                      <a:ext uri="{FF2B5EF4-FFF2-40B4-BE49-F238E27FC236}">
                        <a16:creationId xmlns:a16="http://schemas.microsoft.com/office/drawing/2014/main" id="{D65BA77C-CC57-55C3-82B1-044A716AB599}"/>
                      </a:ext>
                    </a:extLst>
                  </p:cNvPr>
                  <p:cNvSpPr/>
                  <p:nvPr/>
                </p:nvSpPr>
                <p:spPr>
                  <a:xfrm>
                    <a:off x="6539842" y="2295779"/>
                    <a:ext cx="1305264" cy="268375"/>
                  </a:xfrm>
                  <a:prstGeom prst="rect">
                    <a:avLst/>
                  </a:prstGeom>
                  <a:solidFill>
                    <a:srgbClr val="96580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pt-BR" sz="900" b="1" dirty="0">
                        <a:latin typeface="AMX" pitchFamily="2" charset="77"/>
                      </a:rPr>
                      <a:t>BKO  SIV</a:t>
                    </a:r>
                  </a:p>
                </p:txBody>
              </p:sp>
            </p:grpSp>
          </p:grpSp>
        </p:grpSp>
      </p:grpSp>
      <p:cxnSp>
        <p:nvCxnSpPr>
          <p:cNvPr id="366" name="Conector angulado 18">
            <a:extLst>
              <a:ext uri="{FF2B5EF4-FFF2-40B4-BE49-F238E27FC236}">
                <a16:creationId xmlns:a16="http://schemas.microsoft.com/office/drawing/2014/main" id="{E8D1A821-2BC2-9DE0-A887-7BC4A5E9BD6F}"/>
              </a:ext>
            </a:extLst>
          </p:cNvPr>
          <p:cNvCxnSpPr>
            <a:cxnSpLocks/>
            <a:stCxn id="168" idx="2"/>
            <a:endCxn id="373" idx="0"/>
          </p:cNvCxnSpPr>
          <p:nvPr/>
        </p:nvCxnSpPr>
        <p:spPr>
          <a:xfrm rot="5400000">
            <a:off x="4838482" y="-468675"/>
            <a:ext cx="843180" cy="7643837"/>
          </a:xfrm>
          <a:prstGeom prst="bentConnector3">
            <a:avLst>
              <a:gd name="adj1" fmla="val 70432"/>
            </a:avLst>
          </a:prstGeom>
          <a:ln w="25400">
            <a:solidFill>
              <a:srgbClr val="965806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3" name="Retângulo 372">
            <a:extLst>
              <a:ext uri="{FF2B5EF4-FFF2-40B4-BE49-F238E27FC236}">
                <a16:creationId xmlns:a16="http://schemas.microsoft.com/office/drawing/2014/main" id="{2880D9B5-F4E1-A862-DA56-55170136F847}"/>
              </a:ext>
            </a:extLst>
          </p:cNvPr>
          <p:cNvSpPr/>
          <p:nvPr/>
        </p:nvSpPr>
        <p:spPr>
          <a:xfrm>
            <a:off x="225336" y="3774833"/>
            <a:ext cx="2425634" cy="331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751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2ED196A-F269-2F8A-78E6-3BA79CCFADB3}"/>
              </a:ext>
            </a:extLst>
          </p:cNvPr>
          <p:cNvSpPr/>
          <p:nvPr/>
        </p:nvSpPr>
        <p:spPr>
          <a:xfrm>
            <a:off x="2405204" y="1991589"/>
            <a:ext cx="7381592" cy="2906163"/>
          </a:xfrm>
          <a:prstGeom prst="rect">
            <a:avLst/>
          </a:prstGeom>
          <a:solidFill>
            <a:schemeClr val="bg1">
              <a:alpha val="149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800" b="1" dirty="0">
                <a:solidFill>
                  <a:prstClr val="white"/>
                </a:solidFill>
                <a:latin typeface="AMX" pitchFamily="2" charset="77"/>
              </a:rPr>
              <a:t>RESUMINDO, </a:t>
            </a:r>
            <a:br>
              <a:rPr lang="pt-BR" sz="4800" b="1" dirty="0">
                <a:solidFill>
                  <a:prstClr val="white"/>
                </a:solidFill>
                <a:latin typeface="AMX" pitchFamily="2" charset="77"/>
              </a:rPr>
            </a:br>
            <a:r>
              <a:rPr lang="pt-BR" sz="4800" b="1" dirty="0">
                <a:solidFill>
                  <a:prstClr val="white"/>
                </a:solidFill>
                <a:latin typeface="AMX" pitchFamily="2" charset="77"/>
              </a:rPr>
              <a:t>AS AÇÕES COM BASE NO GED CONSULTA SERÃO:</a:t>
            </a:r>
          </a:p>
        </p:txBody>
      </p:sp>
      <p:grpSp>
        <p:nvGrpSpPr>
          <p:cNvPr id="9" name="Group 3">
            <a:extLst>
              <a:ext uri="{FF2B5EF4-FFF2-40B4-BE49-F238E27FC236}">
                <a16:creationId xmlns:a16="http://schemas.microsoft.com/office/drawing/2014/main" id="{0624DF87-CD63-DCD3-5663-E58EE9513CD3}"/>
              </a:ext>
            </a:extLst>
          </p:cNvPr>
          <p:cNvGrpSpPr/>
          <p:nvPr/>
        </p:nvGrpSpPr>
        <p:grpSpPr>
          <a:xfrm>
            <a:off x="2402130" y="1991589"/>
            <a:ext cx="7384666" cy="2968718"/>
            <a:chOff x="2400593" y="1831882"/>
            <a:chExt cx="7384666" cy="2968718"/>
          </a:xfrm>
          <a:solidFill>
            <a:srgbClr val="B5680D"/>
          </a:solidFill>
        </p:grpSpPr>
        <p:sp>
          <p:nvSpPr>
            <p:cNvPr id="10" name="L-shape 4">
              <a:extLst>
                <a:ext uri="{FF2B5EF4-FFF2-40B4-BE49-F238E27FC236}">
                  <a16:creationId xmlns:a16="http://schemas.microsoft.com/office/drawing/2014/main" id="{C5DFBB4D-F111-622B-A5C1-48023996F877}"/>
                </a:ext>
              </a:extLst>
            </p:cNvPr>
            <p:cNvSpPr/>
            <p:nvPr/>
          </p:nvSpPr>
          <p:spPr>
            <a:xfrm>
              <a:off x="2403667" y="4494329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L-shape 5">
              <a:extLst>
                <a:ext uri="{FF2B5EF4-FFF2-40B4-BE49-F238E27FC236}">
                  <a16:creationId xmlns:a16="http://schemas.microsoft.com/office/drawing/2014/main" id="{7E237FF5-5C62-00C4-4D32-D4BA4A279016}"/>
                </a:ext>
              </a:extLst>
            </p:cNvPr>
            <p:cNvSpPr/>
            <p:nvPr/>
          </p:nvSpPr>
          <p:spPr>
            <a:xfrm rot="5400000">
              <a:off x="2402130" y="1830345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L-shape 6">
              <a:extLst>
                <a:ext uri="{FF2B5EF4-FFF2-40B4-BE49-F238E27FC236}">
                  <a16:creationId xmlns:a16="http://schemas.microsoft.com/office/drawing/2014/main" id="{AFFD7D7C-B2CF-BADA-40D7-89A867BC6970}"/>
                </a:ext>
              </a:extLst>
            </p:cNvPr>
            <p:cNvSpPr/>
            <p:nvPr/>
          </p:nvSpPr>
          <p:spPr>
            <a:xfrm flipH="1">
              <a:off x="9480526" y="4494329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L-shape 7">
              <a:extLst>
                <a:ext uri="{FF2B5EF4-FFF2-40B4-BE49-F238E27FC236}">
                  <a16:creationId xmlns:a16="http://schemas.microsoft.com/office/drawing/2014/main" id="{56960BC1-0342-7FBF-7FEE-C50B14AA621E}"/>
                </a:ext>
              </a:extLst>
            </p:cNvPr>
            <p:cNvSpPr/>
            <p:nvPr/>
          </p:nvSpPr>
          <p:spPr>
            <a:xfrm rot="16200000" flipH="1">
              <a:off x="9480525" y="1830345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2364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>
            <a:extLst>
              <a:ext uri="{FF2B5EF4-FFF2-40B4-BE49-F238E27FC236}">
                <a16:creationId xmlns:a16="http://schemas.microsoft.com/office/drawing/2014/main" id="{2B081BEA-5965-C51E-FFEA-9004DAF2B39B}"/>
              </a:ext>
            </a:extLst>
          </p:cNvPr>
          <p:cNvSpPr/>
          <p:nvPr/>
        </p:nvSpPr>
        <p:spPr>
          <a:xfrm>
            <a:off x="494554" y="1182106"/>
            <a:ext cx="11202893" cy="4784038"/>
          </a:xfrm>
          <a:prstGeom prst="rect">
            <a:avLst/>
          </a:prstGeom>
          <a:solidFill>
            <a:srgbClr val="B5680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12185508-3240-DABA-89A5-1B9ACA9D794A}"/>
              </a:ext>
            </a:extLst>
          </p:cNvPr>
          <p:cNvGrpSpPr/>
          <p:nvPr/>
        </p:nvGrpSpPr>
        <p:grpSpPr>
          <a:xfrm>
            <a:off x="494553" y="1183803"/>
            <a:ext cx="11202893" cy="4791832"/>
            <a:chOff x="10194405" y="-2086191"/>
            <a:chExt cx="11202893" cy="4791832"/>
          </a:xfrm>
          <a:solidFill>
            <a:srgbClr val="B5680D"/>
          </a:solidFill>
        </p:grpSpPr>
        <p:sp>
          <p:nvSpPr>
            <p:cNvPr id="12" name="L-shape 5">
              <a:extLst>
                <a:ext uri="{FF2B5EF4-FFF2-40B4-BE49-F238E27FC236}">
                  <a16:creationId xmlns:a16="http://schemas.microsoft.com/office/drawing/2014/main" id="{C9BFD3C6-6CDE-2E51-1F6C-B9F82F942962}"/>
                </a:ext>
              </a:extLst>
            </p:cNvPr>
            <p:cNvSpPr/>
            <p:nvPr/>
          </p:nvSpPr>
          <p:spPr>
            <a:xfrm>
              <a:off x="10194405" y="2511211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L-shape 6">
              <a:extLst>
                <a:ext uri="{FF2B5EF4-FFF2-40B4-BE49-F238E27FC236}">
                  <a16:creationId xmlns:a16="http://schemas.microsoft.com/office/drawing/2014/main" id="{FC2E927A-13B4-51BB-34F8-3380EE875BB1}"/>
                </a:ext>
              </a:extLst>
            </p:cNvPr>
            <p:cNvSpPr/>
            <p:nvPr/>
          </p:nvSpPr>
          <p:spPr>
            <a:xfrm flipH="1">
              <a:off x="21204200" y="250172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L-shape 7">
              <a:extLst>
                <a:ext uri="{FF2B5EF4-FFF2-40B4-BE49-F238E27FC236}">
                  <a16:creationId xmlns:a16="http://schemas.microsoft.com/office/drawing/2014/main" id="{F2E4E06B-BCBA-1AAE-AC56-D6CC3A7756FC}"/>
                </a:ext>
              </a:extLst>
            </p:cNvPr>
            <p:cNvSpPr/>
            <p:nvPr/>
          </p:nvSpPr>
          <p:spPr>
            <a:xfrm flipV="1">
              <a:off x="10194405" y="-2086191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L-shape 8">
              <a:extLst>
                <a:ext uri="{FF2B5EF4-FFF2-40B4-BE49-F238E27FC236}">
                  <a16:creationId xmlns:a16="http://schemas.microsoft.com/office/drawing/2014/main" id="{E87DD65E-535D-C69E-07DC-0A8406B545B2}"/>
                </a:ext>
              </a:extLst>
            </p:cNvPr>
            <p:cNvSpPr/>
            <p:nvPr/>
          </p:nvSpPr>
          <p:spPr>
            <a:xfrm flipH="1" flipV="1">
              <a:off x="21204200" y="-2086191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06" name="TextBox 1">
            <a:extLst>
              <a:ext uri="{FF2B5EF4-FFF2-40B4-BE49-F238E27FC236}">
                <a16:creationId xmlns:a16="http://schemas.microsoft.com/office/drawing/2014/main" id="{DB761261-5625-698E-2B1C-A02F9997D138}"/>
              </a:ext>
            </a:extLst>
          </p:cNvPr>
          <p:cNvSpPr txBox="1"/>
          <p:nvPr/>
        </p:nvSpPr>
        <p:spPr>
          <a:xfrm>
            <a:off x="624900" y="3957459"/>
            <a:ext cx="5359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i="1" dirty="0">
                <a:solidFill>
                  <a:srgbClr val="B5680D"/>
                </a:solidFill>
                <a:latin typeface="AMX" pitchFamily="2" charset="77"/>
              </a:rPr>
              <a:t>GED BRFLOW</a:t>
            </a:r>
            <a:r>
              <a:rPr lang="pt-BR" sz="1400" dirty="0">
                <a:solidFill>
                  <a:srgbClr val="B5680D"/>
                </a:solidFill>
                <a:latin typeface="AMX" pitchFamily="2" charset="77"/>
              </a:rPr>
              <a:t>: </a:t>
            </a:r>
            <a:r>
              <a:rPr lang="pt-BR" sz="1400" dirty="0">
                <a:solidFill>
                  <a:srgbClr val="B5680D"/>
                </a:solidFill>
                <a:latin typeface="AMX" pitchFamily="2" charset="77"/>
                <a:hlinkClick r:id="rId2"/>
              </a:rPr>
              <a:t>https://extranetsafe.claro.com.br/logon/LogonPoint/tmindex.html</a:t>
            </a:r>
            <a:endParaRPr lang="pt-BR" sz="1400" dirty="0">
              <a:solidFill>
                <a:srgbClr val="B5680D"/>
              </a:solidFill>
              <a:latin typeface="AMX" pitchFamily="2" charset="77"/>
            </a:endParaRPr>
          </a:p>
        </p:txBody>
      </p:sp>
      <p:sp>
        <p:nvSpPr>
          <p:cNvPr id="107" name="TextBox 1">
            <a:extLst>
              <a:ext uri="{FF2B5EF4-FFF2-40B4-BE49-F238E27FC236}">
                <a16:creationId xmlns:a16="http://schemas.microsoft.com/office/drawing/2014/main" id="{753BC3E8-3807-6B48-D49A-88D38ED87DFE}"/>
              </a:ext>
            </a:extLst>
          </p:cNvPr>
          <p:cNvSpPr txBox="1"/>
          <p:nvPr/>
        </p:nvSpPr>
        <p:spPr>
          <a:xfrm>
            <a:off x="624900" y="4482512"/>
            <a:ext cx="4087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err="1">
                <a:solidFill>
                  <a:srgbClr val="B5680D"/>
                </a:solidFill>
                <a:latin typeface="AMX" pitchFamily="2" charset="77"/>
              </a:rPr>
              <a:t>Logar</a:t>
            </a:r>
            <a:r>
              <a:rPr lang="pt-BR" sz="1400" dirty="0">
                <a:solidFill>
                  <a:srgbClr val="B5680D"/>
                </a:solidFill>
                <a:latin typeface="AMX" pitchFamily="2" charset="77"/>
              </a:rPr>
              <a:t> na primeira tela com login 5 dígitos e senha. Na segunda tela com login </a:t>
            </a:r>
            <a:r>
              <a:rPr lang="pt-BR" sz="1400" dirty="0" err="1">
                <a:solidFill>
                  <a:srgbClr val="B5680D"/>
                </a:solidFill>
                <a:latin typeface="AMX" pitchFamily="2" charset="77"/>
              </a:rPr>
              <a:t>Z</a:t>
            </a:r>
            <a:r>
              <a:rPr lang="pt-BR" sz="1400" dirty="0">
                <a:solidFill>
                  <a:srgbClr val="B5680D"/>
                </a:solidFill>
                <a:latin typeface="AMX" pitchFamily="2" charset="77"/>
              </a:rPr>
              <a:t> e senha.</a:t>
            </a:r>
          </a:p>
        </p:txBody>
      </p:sp>
      <p:grpSp>
        <p:nvGrpSpPr>
          <p:cNvPr id="113" name="Agrupar 112">
            <a:extLst>
              <a:ext uri="{FF2B5EF4-FFF2-40B4-BE49-F238E27FC236}">
                <a16:creationId xmlns:a16="http://schemas.microsoft.com/office/drawing/2014/main" id="{4115BAE6-DF50-8CFA-445A-6854BCC73D51}"/>
              </a:ext>
            </a:extLst>
          </p:cNvPr>
          <p:cNvGrpSpPr/>
          <p:nvPr/>
        </p:nvGrpSpPr>
        <p:grpSpPr>
          <a:xfrm>
            <a:off x="624900" y="1241599"/>
            <a:ext cx="11072546" cy="4455110"/>
            <a:chOff x="624900" y="1504331"/>
            <a:chExt cx="11072546" cy="4455110"/>
          </a:xfrm>
        </p:grpSpPr>
        <p:cxnSp>
          <p:nvCxnSpPr>
            <p:cNvPr id="29" name="Conector Reto 28">
              <a:extLst>
                <a:ext uri="{FF2B5EF4-FFF2-40B4-BE49-F238E27FC236}">
                  <a16:creationId xmlns:a16="http://schemas.microsoft.com/office/drawing/2014/main" id="{37328F0B-D0C3-4648-7F49-B67E243EBA4F}"/>
                </a:ext>
              </a:extLst>
            </p:cNvPr>
            <p:cNvCxnSpPr>
              <a:cxnSpLocks/>
              <a:stCxn id="21" idx="3"/>
              <a:endCxn id="38" idx="1"/>
            </p:cNvCxnSpPr>
            <p:nvPr/>
          </p:nvCxnSpPr>
          <p:spPr>
            <a:xfrm flipV="1">
              <a:off x="2226129" y="2545350"/>
              <a:ext cx="1572045" cy="1718"/>
            </a:xfrm>
            <a:prstGeom prst="line">
              <a:avLst/>
            </a:prstGeom>
            <a:ln w="38100">
              <a:solidFill>
                <a:srgbClr val="B568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Angulado 25">
              <a:extLst>
                <a:ext uri="{FF2B5EF4-FFF2-40B4-BE49-F238E27FC236}">
                  <a16:creationId xmlns:a16="http://schemas.microsoft.com/office/drawing/2014/main" id="{D4E81893-5A5B-B27B-FFE9-70967F96B254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559297" y="1728921"/>
              <a:ext cx="12700" cy="1636294"/>
            </a:xfrm>
            <a:prstGeom prst="bentConnector3">
              <a:avLst>
                <a:gd name="adj1" fmla="val 1800000"/>
              </a:avLst>
            </a:prstGeom>
            <a:ln w="38100">
              <a:solidFill>
                <a:srgbClr val="B568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17128751-182B-3B97-E379-4A59ED11C7E6}"/>
                </a:ext>
              </a:extLst>
            </p:cNvPr>
            <p:cNvSpPr/>
            <p:nvPr/>
          </p:nvSpPr>
          <p:spPr>
            <a:xfrm>
              <a:off x="3798174" y="1504331"/>
              <a:ext cx="2186624" cy="449179"/>
            </a:xfrm>
            <a:prstGeom prst="rect">
              <a:avLst/>
            </a:prstGeom>
            <a:solidFill>
              <a:srgbClr val="D17D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>
                  <a:latin typeface="AMX" pitchFamily="2" charset="77"/>
                </a:rPr>
                <a:t>Vendedor realiza o processo de cadastro da biometria</a:t>
              </a:r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9248BA13-1957-F077-EF75-6FA24CCEF257}"/>
                </a:ext>
              </a:extLst>
            </p:cNvPr>
            <p:cNvSpPr/>
            <p:nvPr/>
          </p:nvSpPr>
          <p:spPr>
            <a:xfrm>
              <a:off x="3798174" y="2320760"/>
              <a:ext cx="2186624" cy="449179"/>
            </a:xfrm>
            <a:prstGeom prst="rect">
              <a:avLst/>
            </a:prstGeom>
            <a:solidFill>
              <a:srgbClr val="D17D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>
                  <a:latin typeface="AMX" pitchFamily="2" charset="77"/>
                </a:rPr>
                <a:t>Você checa o resultado </a:t>
              </a:r>
              <a:br>
                <a:rPr lang="pt-BR" sz="1200" dirty="0">
                  <a:latin typeface="AMX" pitchFamily="2" charset="77"/>
                </a:rPr>
              </a:br>
              <a:r>
                <a:rPr lang="pt-BR" sz="1200" dirty="0">
                  <a:latin typeface="AMX" pitchFamily="2" charset="77"/>
                </a:rPr>
                <a:t>da análise</a:t>
              </a:r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FBCD90A1-709B-D677-18C4-4867B18EEE7B}"/>
                </a:ext>
              </a:extLst>
            </p:cNvPr>
            <p:cNvSpPr/>
            <p:nvPr/>
          </p:nvSpPr>
          <p:spPr>
            <a:xfrm>
              <a:off x="5469869" y="3137189"/>
              <a:ext cx="1234509" cy="449179"/>
            </a:xfrm>
            <a:prstGeom prst="rect">
              <a:avLst/>
            </a:prstGeom>
            <a:solidFill>
              <a:srgbClr val="D17D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dirty="0">
                  <a:latin typeface="AMX" pitchFamily="2" charset="77"/>
                </a:rPr>
                <a:t>BIOMETRIA</a:t>
              </a:r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3DDE692D-96A7-9D3E-F2A2-DF158F45051E}"/>
                </a:ext>
              </a:extLst>
            </p:cNvPr>
            <p:cNvSpPr/>
            <p:nvPr/>
          </p:nvSpPr>
          <p:spPr>
            <a:xfrm>
              <a:off x="7024004" y="2020535"/>
              <a:ext cx="1234509" cy="449179"/>
            </a:xfrm>
            <a:prstGeom prst="rect">
              <a:avLst/>
            </a:prstGeom>
            <a:solidFill>
              <a:srgbClr val="D17D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>
                  <a:latin typeface="AMX" pitchFamily="2" charset="77"/>
                </a:rPr>
                <a:t>APROVADA</a:t>
              </a:r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DAC56330-30A5-D6FE-719C-89AA0F6C167D}"/>
                </a:ext>
              </a:extLst>
            </p:cNvPr>
            <p:cNvSpPr/>
            <p:nvPr/>
          </p:nvSpPr>
          <p:spPr>
            <a:xfrm>
              <a:off x="7024004" y="4210080"/>
              <a:ext cx="1234509" cy="449179"/>
            </a:xfrm>
            <a:prstGeom prst="rect">
              <a:avLst/>
            </a:prstGeom>
            <a:solidFill>
              <a:srgbClr val="D17D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>
                  <a:latin typeface="AMX" pitchFamily="2" charset="77"/>
                </a:rPr>
                <a:t>REPROVADA</a:t>
              </a:r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9CD3591A-FF9E-1D57-D1D2-B0063F94C84F}"/>
                </a:ext>
              </a:extLst>
            </p:cNvPr>
            <p:cNvSpPr/>
            <p:nvPr/>
          </p:nvSpPr>
          <p:spPr>
            <a:xfrm>
              <a:off x="8953293" y="2020535"/>
              <a:ext cx="1524885" cy="449179"/>
            </a:xfrm>
            <a:prstGeom prst="rect">
              <a:avLst/>
            </a:prstGeom>
            <a:solidFill>
              <a:srgbClr val="D17D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>
                  <a:latin typeface="AMX" pitchFamily="2" charset="77"/>
                </a:rPr>
                <a:t>Finalizar a venda</a:t>
              </a:r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7A47CF35-4874-0292-109A-3E4DA83CDE78}"/>
                </a:ext>
              </a:extLst>
            </p:cNvPr>
            <p:cNvSpPr/>
            <p:nvPr/>
          </p:nvSpPr>
          <p:spPr>
            <a:xfrm>
              <a:off x="8578962" y="2861093"/>
              <a:ext cx="2659912" cy="449179"/>
            </a:xfrm>
            <a:prstGeom prst="rect">
              <a:avLst/>
            </a:prstGeom>
            <a:solidFill>
              <a:srgbClr val="D17D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>
                  <a:latin typeface="AMX" pitchFamily="2" charset="77"/>
                </a:rPr>
                <a:t>Aprovado crédito/ Reprovado biometria Regras internas da Cia.</a:t>
              </a:r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42EE7DA6-5E5D-B43E-6C7A-25B551F7DC92}"/>
                </a:ext>
              </a:extLst>
            </p:cNvPr>
            <p:cNvSpPr/>
            <p:nvPr/>
          </p:nvSpPr>
          <p:spPr>
            <a:xfrm>
              <a:off x="8578962" y="3443547"/>
              <a:ext cx="3063438" cy="629090"/>
            </a:xfrm>
            <a:prstGeom prst="rect">
              <a:avLst/>
            </a:prstGeom>
            <a:solidFill>
              <a:srgbClr val="D17D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>
                  <a:latin typeface="AMX" pitchFamily="2" charset="77"/>
                </a:rPr>
                <a:t>Aprovado crédito/ Reprovado biometria Documento incompleto – Repetir captura</a:t>
              </a:r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83C941BE-09AB-9112-3FE4-9C4C5B2E762D}"/>
                </a:ext>
              </a:extLst>
            </p:cNvPr>
            <p:cNvSpPr/>
            <p:nvPr/>
          </p:nvSpPr>
          <p:spPr>
            <a:xfrm>
              <a:off x="624900" y="2322478"/>
              <a:ext cx="1601229" cy="449179"/>
            </a:xfrm>
            <a:prstGeom prst="rect">
              <a:avLst/>
            </a:prstGeom>
            <a:solidFill>
              <a:srgbClr val="D17D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>
                  <a:latin typeface="AMX" pitchFamily="2" charset="77"/>
                </a:rPr>
                <a:t>PROCEDIMENTO</a:t>
              </a:r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1046FF02-9D2C-F8EE-215F-7151822FBDBD}"/>
                </a:ext>
              </a:extLst>
            </p:cNvPr>
            <p:cNvSpPr/>
            <p:nvPr/>
          </p:nvSpPr>
          <p:spPr>
            <a:xfrm>
              <a:off x="8578962" y="4210080"/>
              <a:ext cx="3118484" cy="449179"/>
            </a:xfrm>
            <a:prstGeom prst="rect">
              <a:avLst/>
            </a:prstGeom>
            <a:solidFill>
              <a:srgbClr val="D17D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>
                  <a:latin typeface="AMX" pitchFamily="2" charset="77"/>
                </a:rPr>
                <a:t>Aprovado crédito/ Reprovado biometria Documento ausente – Repetir captura</a:t>
              </a:r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756EC82B-8E7C-92EA-3C0E-7B6E8B61B16E}"/>
                </a:ext>
              </a:extLst>
            </p:cNvPr>
            <p:cNvSpPr/>
            <p:nvPr/>
          </p:nvSpPr>
          <p:spPr>
            <a:xfrm>
              <a:off x="8578962" y="4787778"/>
              <a:ext cx="3118484" cy="449179"/>
            </a:xfrm>
            <a:prstGeom prst="rect">
              <a:avLst/>
            </a:prstGeom>
            <a:solidFill>
              <a:srgbClr val="D17D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>
                  <a:latin typeface="AMX" pitchFamily="2" charset="77"/>
                </a:rPr>
                <a:t>Aprovado crédito/ Reprovado biometria Documento ilegível – Repetir captura</a:t>
              </a:r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D8DA9D46-1192-7CE3-E16C-8B45479708FA}"/>
                </a:ext>
              </a:extLst>
            </p:cNvPr>
            <p:cNvSpPr/>
            <p:nvPr/>
          </p:nvSpPr>
          <p:spPr>
            <a:xfrm>
              <a:off x="8578962" y="5392345"/>
              <a:ext cx="3118484" cy="567096"/>
            </a:xfrm>
            <a:prstGeom prst="rect">
              <a:avLst/>
            </a:prstGeom>
            <a:solidFill>
              <a:srgbClr val="D17D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>
                  <a:latin typeface="AMX" pitchFamily="2" charset="77"/>
                </a:rPr>
                <a:t>Aprovado crédito/ Reprovado biometria </a:t>
              </a:r>
              <a:br>
                <a:rPr lang="pt-BR" sz="1200" dirty="0">
                  <a:latin typeface="AMX" pitchFamily="2" charset="77"/>
                </a:rPr>
              </a:br>
              <a:r>
                <a:rPr lang="pt-BR" sz="1200" dirty="0">
                  <a:latin typeface="AMX" pitchFamily="2" charset="77"/>
                </a:rPr>
                <a:t>Não efetuada – Realizar captura</a:t>
              </a:r>
            </a:p>
          </p:txBody>
        </p:sp>
        <p:cxnSp>
          <p:nvCxnSpPr>
            <p:cNvPr id="67" name="Conector Angulado 66">
              <a:extLst>
                <a:ext uri="{FF2B5EF4-FFF2-40B4-BE49-F238E27FC236}">
                  <a16:creationId xmlns:a16="http://schemas.microsoft.com/office/drawing/2014/main" id="{74F2C2E5-2786-10E5-5E45-4C9CC4BAFE63}"/>
                </a:ext>
              </a:extLst>
            </p:cNvPr>
            <p:cNvCxnSpPr>
              <a:cxnSpLocks/>
              <a:stCxn id="41" idx="1"/>
              <a:endCxn id="42" idx="1"/>
            </p:cNvCxnSpPr>
            <p:nvPr/>
          </p:nvCxnSpPr>
          <p:spPr>
            <a:xfrm rot="10800000" flipV="1">
              <a:off x="7024004" y="2245124"/>
              <a:ext cx="12700" cy="2189545"/>
            </a:xfrm>
            <a:prstGeom prst="bentConnector3">
              <a:avLst>
                <a:gd name="adj1" fmla="val 1800000"/>
              </a:avLst>
            </a:prstGeom>
            <a:ln w="38100">
              <a:solidFill>
                <a:srgbClr val="B568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ector Angulado 72">
              <a:extLst>
                <a:ext uri="{FF2B5EF4-FFF2-40B4-BE49-F238E27FC236}">
                  <a16:creationId xmlns:a16="http://schemas.microsoft.com/office/drawing/2014/main" id="{C90989F9-24BD-3616-5FE5-BC5E3CB941CB}"/>
                </a:ext>
              </a:extLst>
            </p:cNvPr>
            <p:cNvCxnSpPr>
              <a:cxnSpLocks/>
              <a:stCxn id="44" idx="1"/>
              <a:endCxn id="59" idx="1"/>
            </p:cNvCxnSpPr>
            <p:nvPr/>
          </p:nvCxnSpPr>
          <p:spPr>
            <a:xfrm rot="10800000" flipV="1">
              <a:off x="8578962" y="3085683"/>
              <a:ext cx="12700" cy="2590210"/>
            </a:xfrm>
            <a:prstGeom prst="bentConnector3">
              <a:avLst>
                <a:gd name="adj1" fmla="val 1300000"/>
              </a:avLst>
            </a:prstGeom>
            <a:ln w="38100">
              <a:solidFill>
                <a:srgbClr val="B568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ector Reto 80">
              <a:extLst>
                <a:ext uri="{FF2B5EF4-FFF2-40B4-BE49-F238E27FC236}">
                  <a16:creationId xmlns:a16="http://schemas.microsoft.com/office/drawing/2014/main" id="{8EED1408-1992-2976-5FAE-017AB7D4AA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71997" y="1729199"/>
              <a:ext cx="1226177" cy="7353"/>
            </a:xfrm>
            <a:prstGeom prst="line">
              <a:avLst/>
            </a:prstGeom>
            <a:ln w="38100">
              <a:solidFill>
                <a:srgbClr val="B568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ector Reto 82">
              <a:extLst>
                <a:ext uri="{FF2B5EF4-FFF2-40B4-BE49-F238E27FC236}">
                  <a16:creationId xmlns:a16="http://schemas.microsoft.com/office/drawing/2014/main" id="{8EF7F22D-C605-6065-EE26-36585BEB2111}"/>
                </a:ext>
              </a:extLst>
            </p:cNvPr>
            <p:cNvCxnSpPr>
              <a:cxnSpLocks/>
              <a:endCxn id="40" idx="1"/>
            </p:cNvCxnSpPr>
            <p:nvPr/>
          </p:nvCxnSpPr>
          <p:spPr>
            <a:xfrm flipV="1">
              <a:off x="2571997" y="3361779"/>
              <a:ext cx="2897872" cy="13073"/>
            </a:xfrm>
            <a:prstGeom prst="line">
              <a:avLst/>
            </a:prstGeom>
            <a:ln w="38100">
              <a:solidFill>
                <a:srgbClr val="B568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ector Reto 85">
              <a:extLst>
                <a:ext uri="{FF2B5EF4-FFF2-40B4-BE49-F238E27FC236}">
                  <a16:creationId xmlns:a16="http://schemas.microsoft.com/office/drawing/2014/main" id="{F1D50060-F33A-5351-FDEB-F2F64AAEEAEF}"/>
                </a:ext>
              </a:extLst>
            </p:cNvPr>
            <p:cNvCxnSpPr>
              <a:cxnSpLocks/>
            </p:cNvCxnSpPr>
            <p:nvPr/>
          </p:nvCxnSpPr>
          <p:spPr>
            <a:xfrm>
              <a:off x="6704378" y="3374852"/>
              <a:ext cx="102211" cy="0"/>
            </a:xfrm>
            <a:prstGeom prst="line">
              <a:avLst/>
            </a:prstGeom>
            <a:ln w="38100">
              <a:solidFill>
                <a:srgbClr val="B568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ector Reto 89">
              <a:extLst>
                <a:ext uri="{FF2B5EF4-FFF2-40B4-BE49-F238E27FC236}">
                  <a16:creationId xmlns:a16="http://schemas.microsoft.com/office/drawing/2014/main" id="{597A3F70-95DF-C9FE-7A00-656363C965DA}"/>
                </a:ext>
              </a:extLst>
            </p:cNvPr>
            <p:cNvCxnSpPr>
              <a:cxnSpLocks/>
              <a:stCxn id="41" idx="3"/>
              <a:endCxn id="43" idx="1"/>
            </p:cNvCxnSpPr>
            <p:nvPr/>
          </p:nvCxnSpPr>
          <p:spPr>
            <a:xfrm>
              <a:off x="8258513" y="2245125"/>
              <a:ext cx="694780" cy="0"/>
            </a:xfrm>
            <a:prstGeom prst="line">
              <a:avLst/>
            </a:prstGeom>
            <a:ln w="38100">
              <a:solidFill>
                <a:srgbClr val="B568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ector Reto 93">
              <a:extLst>
                <a:ext uri="{FF2B5EF4-FFF2-40B4-BE49-F238E27FC236}">
                  <a16:creationId xmlns:a16="http://schemas.microsoft.com/office/drawing/2014/main" id="{D8630B7E-5206-B2C1-86D3-F233F8D047EC}"/>
                </a:ext>
              </a:extLst>
            </p:cNvPr>
            <p:cNvCxnSpPr>
              <a:cxnSpLocks/>
            </p:cNvCxnSpPr>
            <p:nvPr/>
          </p:nvCxnSpPr>
          <p:spPr>
            <a:xfrm>
              <a:off x="8407400" y="3765377"/>
              <a:ext cx="170839" cy="0"/>
            </a:xfrm>
            <a:prstGeom prst="line">
              <a:avLst/>
            </a:prstGeom>
            <a:ln w="38100">
              <a:solidFill>
                <a:srgbClr val="B568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ector Reto 96">
              <a:extLst>
                <a:ext uri="{FF2B5EF4-FFF2-40B4-BE49-F238E27FC236}">
                  <a16:creationId xmlns:a16="http://schemas.microsoft.com/office/drawing/2014/main" id="{E1F90CE2-D5CD-D1C5-7730-9DFB525ED9E8}"/>
                </a:ext>
              </a:extLst>
            </p:cNvPr>
            <p:cNvCxnSpPr>
              <a:cxnSpLocks/>
              <a:stCxn id="42" idx="3"/>
              <a:endCxn id="55" idx="1"/>
            </p:cNvCxnSpPr>
            <p:nvPr/>
          </p:nvCxnSpPr>
          <p:spPr>
            <a:xfrm>
              <a:off x="8258513" y="4434670"/>
              <a:ext cx="320449" cy="0"/>
            </a:xfrm>
            <a:prstGeom prst="line">
              <a:avLst/>
            </a:prstGeom>
            <a:ln w="38100">
              <a:solidFill>
                <a:srgbClr val="B568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ector Reto 99">
              <a:extLst>
                <a:ext uri="{FF2B5EF4-FFF2-40B4-BE49-F238E27FC236}">
                  <a16:creationId xmlns:a16="http://schemas.microsoft.com/office/drawing/2014/main" id="{211AC5D2-9348-464C-FD1E-EF68B960DC0E}"/>
                </a:ext>
              </a:extLst>
            </p:cNvPr>
            <p:cNvCxnSpPr>
              <a:cxnSpLocks/>
              <a:endCxn id="56" idx="1"/>
            </p:cNvCxnSpPr>
            <p:nvPr/>
          </p:nvCxnSpPr>
          <p:spPr>
            <a:xfrm>
              <a:off x="8407400" y="5009345"/>
              <a:ext cx="171562" cy="3023"/>
            </a:xfrm>
            <a:prstGeom prst="line">
              <a:avLst/>
            </a:prstGeom>
            <a:ln w="38100">
              <a:solidFill>
                <a:srgbClr val="B568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D6098DD4-4BA1-0225-A62B-9FCAE15F957D}"/>
                </a:ext>
              </a:extLst>
            </p:cNvPr>
            <p:cNvSpPr/>
            <p:nvPr/>
          </p:nvSpPr>
          <p:spPr>
            <a:xfrm>
              <a:off x="2470397" y="1504331"/>
              <a:ext cx="1163109" cy="449179"/>
            </a:xfrm>
            <a:prstGeom prst="rect">
              <a:avLst/>
            </a:prstGeom>
            <a:solidFill>
              <a:srgbClr val="D17D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>
                  <a:latin typeface="AMX" pitchFamily="2" charset="77"/>
                </a:rPr>
                <a:t>SIV</a:t>
              </a:r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BC0A36A6-CCE2-F2BD-B0C6-38CB8FFE86AE}"/>
                </a:ext>
              </a:extLst>
            </p:cNvPr>
            <p:cNvSpPr/>
            <p:nvPr/>
          </p:nvSpPr>
          <p:spPr>
            <a:xfrm>
              <a:off x="2470397" y="2322478"/>
              <a:ext cx="1163109" cy="449179"/>
            </a:xfrm>
            <a:prstGeom prst="rect">
              <a:avLst/>
            </a:prstGeom>
            <a:solidFill>
              <a:srgbClr val="D17D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>
                  <a:latin typeface="AMX" pitchFamily="2" charset="77"/>
                </a:rPr>
                <a:t>GED</a:t>
              </a:r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A60EFE7B-0CB8-0C59-DC48-D3242F0ECB61}"/>
                </a:ext>
              </a:extLst>
            </p:cNvPr>
            <p:cNvSpPr/>
            <p:nvPr/>
          </p:nvSpPr>
          <p:spPr>
            <a:xfrm>
              <a:off x="2470397" y="3140625"/>
              <a:ext cx="1163109" cy="449179"/>
            </a:xfrm>
            <a:prstGeom prst="rect">
              <a:avLst/>
            </a:prstGeom>
            <a:solidFill>
              <a:srgbClr val="D17D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>
                  <a:latin typeface="AMX" pitchFamily="2" charset="77"/>
                </a:rPr>
                <a:t>NET SALES</a:t>
              </a:r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673BED3E-885F-84D4-6FEF-7D4A42DB14B4}"/>
                </a:ext>
              </a:extLst>
            </p:cNvPr>
            <p:cNvSpPr/>
            <p:nvPr/>
          </p:nvSpPr>
          <p:spPr>
            <a:xfrm>
              <a:off x="3798174" y="3137189"/>
              <a:ext cx="1541388" cy="449179"/>
            </a:xfrm>
            <a:prstGeom prst="rect">
              <a:avLst/>
            </a:prstGeom>
            <a:solidFill>
              <a:srgbClr val="D17D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>
                  <a:latin typeface="AMX" pitchFamily="2" charset="77"/>
                </a:rPr>
                <a:t>Etapa de checagem </a:t>
              </a:r>
              <a:br>
                <a:rPr lang="pt-BR" sz="1200" dirty="0">
                  <a:latin typeface="AMX" pitchFamily="2" charset="77"/>
                </a:rPr>
              </a:br>
              <a:r>
                <a:rPr lang="pt-BR" sz="1200" dirty="0">
                  <a:latin typeface="AMX" pitchFamily="2" charset="77"/>
                </a:rPr>
                <a:t>de crédito</a:t>
              </a:r>
            </a:p>
          </p:txBody>
        </p:sp>
        <p:sp>
          <p:nvSpPr>
            <p:cNvPr id="108" name="TextBox 1">
              <a:extLst>
                <a:ext uri="{FF2B5EF4-FFF2-40B4-BE49-F238E27FC236}">
                  <a16:creationId xmlns:a16="http://schemas.microsoft.com/office/drawing/2014/main" id="{92750869-CCD2-61A5-852D-9291DA5DB30D}"/>
                </a:ext>
              </a:extLst>
            </p:cNvPr>
            <p:cNvSpPr txBox="1"/>
            <p:nvPr/>
          </p:nvSpPr>
          <p:spPr>
            <a:xfrm>
              <a:off x="6528626" y="4706512"/>
              <a:ext cx="1792993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1100" dirty="0">
                  <a:solidFill>
                    <a:srgbClr val="B5680D"/>
                  </a:solidFill>
                  <a:latin typeface="AMX" pitchFamily="2" charset="77"/>
                </a:rPr>
                <a:t>Não será possível prosseguir com a venda. Se o vendedor prosseguir, será gerada a pendência: crédito externo.</a:t>
              </a:r>
            </a:p>
          </p:txBody>
        </p:sp>
      </p:grpSp>
      <p:sp>
        <p:nvSpPr>
          <p:cNvPr id="114" name="Rectangle 1">
            <a:extLst>
              <a:ext uri="{FF2B5EF4-FFF2-40B4-BE49-F238E27FC236}">
                <a16:creationId xmlns:a16="http://schemas.microsoft.com/office/drawing/2014/main" id="{1B570277-A849-F4F1-691A-287DDD4A3D86}"/>
              </a:ext>
            </a:extLst>
          </p:cNvPr>
          <p:cNvSpPr/>
          <p:nvPr/>
        </p:nvSpPr>
        <p:spPr>
          <a:xfrm>
            <a:off x="3789931" y="615635"/>
            <a:ext cx="4612138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B5680D"/>
                </a:solidFill>
                <a:latin typeface="AMX" pitchFamily="2" charset="77"/>
              </a:rPr>
              <a:t>RESULTADOS E AÇÕES GED CONSULTA</a:t>
            </a:r>
            <a:endParaRPr lang="en-US" sz="2000" b="1" dirty="0">
              <a:solidFill>
                <a:srgbClr val="B5680D"/>
              </a:solidFill>
              <a:latin typeface="AMX" pitchFamily="2" charset="77"/>
            </a:endParaRPr>
          </a:p>
        </p:txBody>
      </p:sp>
      <p:grpSp>
        <p:nvGrpSpPr>
          <p:cNvPr id="115" name="Group 5">
            <a:extLst>
              <a:ext uri="{FF2B5EF4-FFF2-40B4-BE49-F238E27FC236}">
                <a16:creationId xmlns:a16="http://schemas.microsoft.com/office/drawing/2014/main" id="{22BBABD5-DBC2-3CC4-E2A9-E4FA5BFFFEEE}"/>
              </a:ext>
            </a:extLst>
          </p:cNvPr>
          <p:cNvGrpSpPr/>
          <p:nvPr/>
        </p:nvGrpSpPr>
        <p:grpSpPr>
          <a:xfrm>
            <a:off x="3762710" y="869006"/>
            <a:ext cx="4656027" cy="194430"/>
            <a:chOff x="3820205" y="850900"/>
            <a:chExt cx="4656027" cy="194430"/>
          </a:xfrm>
        </p:grpSpPr>
        <p:sp>
          <p:nvSpPr>
            <p:cNvPr id="116" name="L-shape 2">
              <a:extLst>
                <a:ext uri="{FF2B5EF4-FFF2-40B4-BE49-F238E27FC236}">
                  <a16:creationId xmlns:a16="http://schemas.microsoft.com/office/drawing/2014/main" id="{AED615C1-21F7-C4A6-8D40-FE944EF2F4C0}"/>
                </a:ext>
              </a:extLst>
            </p:cNvPr>
            <p:cNvSpPr/>
            <p:nvPr/>
          </p:nvSpPr>
          <p:spPr>
            <a:xfrm>
              <a:off x="3820205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7" name="L-shape 4">
              <a:extLst>
                <a:ext uri="{FF2B5EF4-FFF2-40B4-BE49-F238E27FC236}">
                  <a16:creationId xmlns:a16="http://schemas.microsoft.com/office/drawing/2014/main" id="{C1E5DDDC-AF8D-2E81-DC10-2FDB1C52DD3F}"/>
                </a:ext>
              </a:extLst>
            </p:cNvPr>
            <p:cNvSpPr/>
            <p:nvPr/>
          </p:nvSpPr>
          <p:spPr>
            <a:xfrm flipH="1">
              <a:off x="8283134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320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ECA65A2-A62B-F722-79C8-785AB51E296E}"/>
              </a:ext>
            </a:extLst>
          </p:cNvPr>
          <p:cNvSpPr/>
          <p:nvPr/>
        </p:nvSpPr>
        <p:spPr>
          <a:xfrm>
            <a:off x="2411507" y="1676401"/>
            <a:ext cx="7368988" cy="3954810"/>
          </a:xfrm>
          <a:prstGeom prst="rect">
            <a:avLst/>
          </a:prstGeom>
          <a:solidFill>
            <a:srgbClr val="380B1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52C825-0937-9634-733B-84A99165C397}"/>
              </a:ext>
            </a:extLst>
          </p:cNvPr>
          <p:cNvSpPr txBox="1"/>
          <p:nvPr/>
        </p:nvSpPr>
        <p:spPr>
          <a:xfrm>
            <a:off x="2711824" y="2212329"/>
            <a:ext cx="676835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>
                <a:solidFill>
                  <a:schemeClr val="bg1"/>
                </a:solidFill>
                <a:latin typeface="AMX" pitchFamily="2" charset="77"/>
              </a:rPr>
              <a:t>Caso </a:t>
            </a:r>
            <a:r>
              <a:rPr lang="en-US" sz="2000" dirty="0" err="1">
                <a:solidFill>
                  <a:schemeClr val="bg1"/>
                </a:solidFill>
                <a:latin typeface="AMX" pitchFamily="2" charset="77"/>
              </a:rPr>
              <a:t>sejam</a:t>
            </a:r>
            <a:r>
              <a:rPr lang="en-US" sz="2000" dirty="0">
                <a:solidFill>
                  <a:schemeClr val="bg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MX" pitchFamily="2" charset="77"/>
              </a:rPr>
              <a:t>geradas</a:t>
            </a:r>
            <a:r>
              <a:rPr lang="en-US" sz="2000" dirty="0">
                <a:solidFill>
                  <a:schemeClr val="bg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MX" pitchFamily="2" charset="77"/>
              </a:rPr>
              <a:t>outras</a:t>
            </a:r>
            <a:r>
              <a:rPr lang="en-US" sz="2000" dirty="0">
                <a:solidFill>
                  <a:schemeClr val="bg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MX" pitchFamily="2" charset="77"/>
              </a:rPr>
              <a:t>pendências</a:t>
            </a:r>
            <a:r>
              <a:rPr lang="en-US" sz="2000" dirty="0">
                <a:solidFill>
                  <a:schemeClr val="bg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MX" pitchFamily="2" charset="77"/>
              </a:rPr>
              <a:t>passíveis</a:t>
            </a:r>
            <a:r>
              <a:rPr lang="en-US" sz="2000" dirty="0">
                <a:solidFill>
                  <a:schemeClr val="bg1"/>
                </a:solidFill>
                <a:latin typeface="AMX" pitchFamily="2" charset="77"/>
              </a:rPr>
              <a:t> de </a:t>
            </a:r>
            <a:r>
              <a:rPr lang="en-US" sz="2000" dirty="0" err="1">
                <a:solidFill>
                  <a:schemeClr val="bg1"/>
                </a:solidFill>
                <a:latin typeface="AMX" pitchFamily="2" charset="77"/>
              </a:rPr>
              <a:t>análise</a:t>
            </a:r>
            <a:r>
              <a:rPr lang="en-US" sz="2000" dirty="0">
                <a:solidFill>
                  <a:schemeClr val="bg1"/>
                </a:solidFill>
                <a:latin typeface="AMX" pitchFamily="2" charset="77"/>
              </a:rPr>
              <a:t> do </a:t>
            </a:r>
            <a:r>
              <a:rPr lang="en-US" sz="2000" dirty="0" err="1">
                <a:solidFill>
                  <a:schemeClr val="bg1"/>
                </a:solidFill>
                <a:latin typeface="AMX" pitchFamily="2" charset="77"/>
              </a:rPr>
              <a:t>backoffice</a:t>
            </a:r>
            <a:r>
              <a:rPr lang="en-US" sz="2000" dirty="0">
                <a:solidFill>
                  <a:schemeClr val="bg1"/>
                </a:solidFill>
                <a:latin typeface="AMX" pitchFamily="2" charset="77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AMX" pitchFamily="2" charset="77"/>
              </a:rPr>
              <a:t>trate</a:t>
            </a:r>
            <a:r>
              <a:rPr lang="en-US" sz="2000" dirty="0">
                <a:solidFill>
                  <a:schemeClr val="bg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MX" pitchFamily="2" charset="77"/>
              </a:rPr>
              <a:t>primeiro</a:t>
            </a:r>
            <a:r>
              <a:rPr lang="en-US" sz="2000" dirty="0">
                <a:solidFill>
                  <a:schemeClr val="bg1"/>
                </a:solidFill>
                <a:latin typeface="AMX" pitchFamily="2" charset="77"/>
              </a:rPr>
              <a:t> a </a:t>
            </a:r>
            <a:r>
              <a:rPr lang="en-US" sz="2000" dirty="0" err="1">
                <a:solidFill>
                  <a:schemeClr val="bg1"/>
                </a:solidFill>
                <a:latin typeface="AMX" pitchFamily="2" charset="77"/>
              </a:rPr>
              <a:t>pendência</a:t>
            </a:r>
            <a:r>
              <a:rPr lang="en-US" sz="2000" dirty="0">
                <a:solidFill>
                  <a:schemeClr val="bg1"/>
                </a:solidFill>
                <a:latin typeface="AMX" pitchFamily="2" charset="77"/>
              </a:rPr>
              <a:t> de </a:t>
            </a:r>
            <a:r>
              <a:rPr lang="en-US" sz="2000" dirty="0" err="1">
                <a:solidFill>
                  <a:schemeClr val="bg1"/>
                </a:solidFill>
                <a:latin typeface="AMX" pitchFamily="2" charset="77"/>
              </a:rPr>
              <a:t>biometria</a:t>
            </a:r>
            <a:r>
              <a:rPr lang="en-US" sz="2000" dirty="0">
                <a:solidFill>
                  <a:schemeClr val="bg1"/>
                </a:solidFill>
                <a:latin typeface="AMX" pitchFamily="2" charset="77"/>
              </a:rPr>
              <a:t> (</a:t>
            </a:r>
            <a:r>
              <a:rPr lang="en-US" sz="2000" dirty="0" err="1">
                <a:solidFill>
                  <a:schemeClr val="bg1"/>
                </a:solidFill>
                <a:latin typeface="AMX" pitchFamily="2" charset="77"/>
              </a:rPr>
              <a:t>sem</a:t>
            </a:r>
            <a:r>
              <a:rPr lang="en-US" sz="2000" dirty="0">
                <a:solidFill>
                  <a:schemeClr val="bg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MX" pitchFamily="2" charset="77"/>
              </a:rPr>
              <a:t>biometria</a:t>
            </a:r>
            <a:r>
              <a:rPr lang="en-US" sz="2000" dirty="0">
                <a:solidFill>
                  <a:schemeClr val="bg1"/>
                </a:solidFill>
                <a:latin typeface="AMX" pitchFamily="2" charset="77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AMX" pitchFamily="2" charset="77"/>
              </a:rPr>
              <a:t>documentação</a:t>
            </a:r>
            <a:r>
              <a:rPr lang="en-US" sz="2000" dirty="0">
                <a:solidFill>
                  <a:schemeClr val="bg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MX" pitchFamily="2" charset="77"/>
              </a:rPr>
              <a:t>ausente</a:t>
            </a:r>
            <a:r>
              <a:rPr lang="en-US" sz="2000" dirty="0">
                <a:solidFill>
                  <a:schemeClr val="bg1"/>
                </a:solidFill>
                <a:latin typeface="AMX" pitchFamily="2" charset="77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AMX" pitchFamily="2" charset="77"/>
              </a:rPr>
              <a:t>ilegível</a:t>
            </a:r>
            <a:r>
              <a:rPr lang="en-US" sz="2000" dirty="0">
                <a:solidFill>
                  <a:schemeClr val="bg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MX" pitchFamily="2" charset="77"/>
              </a:rPr>
              <a:t>ou</a:t>
            </a:r>
            <a:r>
              <a:rPr lang="en-US" sz="2000" dirty="0">
                <a:solidFill>
                  <a:schemeClr val="bg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MX" pitchFamily="2" charset="77"/>
              </a:rPr>
              <a:t>incompleta</a:t>
            </a:r>
            <a:r>
              <a:rPr lang="en-US" sz="2000" dirty="0">
                <a:solidFill>
                  <a:schemeClr val="bg1"/>
                </a:solidFill>
                <a:latin typeface="AMX" pitchFamily="2" charset="77"/>
              </a:rPr>
              <a:t>) e, </a:t>
            </a:r>
            <a:r>
              <a:rPr lang="en-US" sz="2000" dirty="0" err="1">
                <a:solidFill>
                  <a:schemeClr val="bg1"/>
                </a:solidFill>
                <a:latin typeface="AMX" pitchFamily="2" charset="77"/>
              </a:rPr>
              <a:t>só</a:t>
            </a:r>
            <a:r>
              <a:rPr lang="en-US" sz="2000" dirty="0">
                <a:solidFill>
                  <a:schemeClr val="bg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MX" pitchFamily="2" charset="77"/>
              </a:rPr>
              <a:t>depois</a:t>
            </a:r>
            <a:r>
              <a:rPr lang="en-US" sz="2000" dirty="0">
                <a:solidFill>
                  <a:schemeClr val="bg1"/>
                </a:solidFill>
                <a:latin typeface="AMX" pitchFamily="2" charset="77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AMX" pitchFamily="2" charset="77"/>
              </a:rPr>
              <a:t>acione</a:t>
            </a:r>
            <a:r>
              <a:rPr lang="en-US" sz="2000" dirty="0">
                <a:solidFill>
                  <a:schemeClr val="bg1"/>
                </a:solidFill>
                <a:latin typeface="AMX" pitchFamily="2" charset="77"/>
              </a:rPr>
              <a:t> o </a:t>
            </a:r>
            <a:r>
              <a:rPr lang="en-US" sz="2000" dirty="0" err="1">
                <a:solidFill>
                  <a:schemeClr val="bg1"/>
                </a:solidFill>
                <a:latin typeface="AMX" pitchFamily="2" charset="77"/>
              </a:rPr>
              <a:t>backoffice</a:t>
            </a:r>
            <a:r>
              <a:rPr lang="en-US" sz="2000" dirty="0">
                <a:solidFill>
                  <a:schemeClr val="bg1"/>
                </a:solidFill>
                <a:latin typeface="AMX" pitchFamily="2" charset="77"/>
              </a:rPr>
              <a:t>.</a:t>
            </a:r>
            <a:br>
              <a:rPr lang="en-US" sz="2000" dirty="0">
                <a:solidFill>
                  <a:schemeClr val="bg1"/>
                </a:solidFill>
                <a:latin typeface="AMX" pitchFamily="2" charset="77"/>
              </a:rPr>
            </a:br>
            <a:br>
              <a:rPr lang="en-US" sz="2000" dirty="0">
                <a:solidFill>
                  <a:schemeClr val="bg1"/>
                </a:solidFill>
                <a:latin typeface="AMX" pitchFamily="2" charset="77"/>
              </a:rPr>
            </a:br>
            <a:r>
              <a:rPr lang="en-US" sz="2000" dirty="0">
                <a:solidFill>
                  <a:schemeClr val="bg1"/>
                </a:solidFill>
                <a:latin typeface="AMX" pitchFamily="2" charset="77"/>
              </a:rPr>
              <a:t>Neste </a:t>
            </a:r>
            <a:r>
              <a:rPr lang="en-US" sz="2000" dirty="0" err="1">
                <a:solidFill>
                  <a:schemeClr val="bg1"/>
                </a:solidFill>
                <a:latin typeface="AMX" pitchFamily="2" charset="77"/>
              </a:rPr>
              <a:t>caso</a:t>
            </a:r>
            <a:r>
              <a:rPr lang="en-US" sz="2000" dirty="0">
                <a:solidFill>
                  <a:schemeClr val="bg1"/>
                </a:solidFill>
                <a:latin typeface="AMX" pitchFamily="2" charset="77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AMX" pitchFamily="2" charset="77"/>
              </a:rPr>
              <a:t>você</a:t>
            </a:r>
            <a:r>
              <a:rPr lang="en-US" sz="2000" dirty="0">
                <a:solidFill>
                  <a:schemeClr val="bg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MX" pitchFamily="2" charset="77"/>
              </a:rPr>
              <a:t>deve</a:t>
            </a:r>
            <a:r>
              <a:rPr lang="en-US" sz="2000" dirty="0">
                <a:solidFill>
                  <a:schemeClr val="bg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MX" pitchFamily="2" charset="77"/>
              </a:rPr>
              <a:t>enviar</a:t>
            </a:r>
            <a:r>
              <a:rPr lang="en-US" sz="2000" dirty="0">
                <a:solidFill>
                  <a:schemeClr val="bg1"/>
                </a:solidFill>
                <a:latin typeface="AMX" pitchFamily="2" charset="77"/>
              </a:rPr>
              <a:t> junto no </a:t>
            </a:r>
            <a:r>
              <a:rPr lang="en-US" sz="2000" b="1" i="1" dirty="0">
                <a:solidFill>
                  <a:schemeClr val="bg1"/>
                </a:solidFill>
                <a:latin typeface="AMX" pitchFamily="2" charset="77"/>
              </a:rPr>
              <a:t>SIV</a:t>
            </a:r>
            <a:r>
              <a:rPr lang="en-US" sz="2000" dirty="0">
                <a:solidFill>
                  <a:schemeClr val="bg1"/>
                </a:solidFill>
                <a:latin typeface="AMX" pitchFamily="2" charset="77"/>
              </a:rPr>
              <a:t> print do </a:t>
            </a:r>
            <a:r>
              <a:rPr lang="en-US" sz="2000" b="1" dirty="0">
                <a:solidFill>
                  <a:schemeClr val="bg1"/>
                </a:solidFill>
                <a:latin typeface="AMX" pitchFamily="2" charset="77"/>
              </a:rPr>
              <a:t>GED </a:t>
            </a:r>
            <a:r>
              <a:rPr lang="en-US" sz="2000" dirty="0">
                <a:solidFill>
                  <a:schemeClr val="bg1"/>
                </a:solidFill>
                <a:latin typeface="AMX" pitchFamily="2" charset="77"/>
              </a:rPr>
              <a:t>da </a:t>
            </a:r>
            <a:r>
              <a:rPr lang="en-US" sz="2000" dirty="0" err="1">
                <a:solidFill>
                  <a:schemeClr val="bg1"/>
                </a:solidFill>
                <a:latin typeface="AMX" pitchFamily="2" charset="77"/>
              </a:rPr>
              <a:t>Biometria</a:t>
            </a:r>
            <a:r>
              <a:rPr lang="en-US" sz="2000" dirty="0">
                <a:solidFill>
                  <a:schemeClr val="bg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MX" pitchFamily="2" charset="77"/>
              </a:rPr>
              <a:t>aprovada</a:t>
            </a:r>
            <a:r>
              <a:rPr lang="en-US" sz="2000" dirty="0">
                <a:solidFill>
                  <a:schemeClr val="bg1"/>
                </a:solidFill>
                <a:latin typeface="AMX" pitchFamily="2" charset="77"/>
              </a:rPr>
              <a:t> e, no campo </a:t>
            </a:r>
            <a:r>
              <a:rPr lang="en-US" sz="2000" b="1" dirty="0">
                <a:solidFill>
                  <a:schemeClr val="bg1"/>
                </a:solidFill>
                <a:latin typeface="AMX" pitchFamily="2" charset="77"/>
              </a:rPr>
              <a:t>“OBS”</a:t>
            </a:r>
            <a:r>
              <a:rPr lang="en-US" sz="2000" dirty="0">
                <a:solidFill>
                  <a:schemeClr val="bg1"/>
                </a:solidFill>
                <a:latin typeface="AMX" pitchFamily="2" charset="77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AMX" pitchFamily="2" charset="77"/>
              </a:rPr>
              <a:t>você</a:t>
            </a:r>
            <a:r>
              <a:rPr lang="en-US" sz="2000" dirty="0">
                <a:solidFill>
                  <a:schemeClr val="bg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MX" pitchFamily="2" charset="77"/>
              </a:rPr>
              <a:t>deve</a:t>
            </a:r>
            <a:r>
              <a:rPr lang="en-US" sz="2000" dirty="0">
                <a:solidFill>
                  <a:schemeClr val="bg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MX" pitchFamily="2" charset="77"/>
              </a:rPr>
              <a:t>colocar</a:t>
            </a:r>
            <a:r>
              <a:rPr lang="en-US" sz="2000" dirty="0">
                <a:solidFill>
                  <a:schemeClr val="bg1"/>
                </a:solidFill>
                <a:latin typeface="AMX" pitchFamily="2" charset="77"/>
              </a:rPr>
              <a:t> o </a:t>
            </a:r>
            <a:r>
              <a:rPr lang="en-US" sz="2000" dirty="0" err="1">
                <a:solidFill>
                  <a:schemeClr val="bg1"/>
                </a:solidFill>
                <a:latin typeface="AMX" pitchFamily="2" charset="77"/>
              </a:rPr>
              <a:t>seguinte</a:t>
            </a:r>
            <a:r>
              <a:rPr lang="en-US" sz="2000" dirty="0">
                <a:solidFill>
                  <a:schemeClr val="bg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MX" pitchFamily="2" charset="77"/>
              </a:rPr>
              <a:t>texto</a:t>
            </a:r>
            <a:r>
              <a:rPr lang="en-US" sz="2000" dirty="0">
                <a:solidFill>
                  <a:schemeClr val="bg1"/>
                </a:solidFill>
                <a:latin typeface="AMX" pitchFamily="2" charset="77"/>
              </a:rPr>
              <a:t>: </a:t>
            </a:r>
            <a:r>
              <a:rPr lang="en-US" sz="2000" b="1" i="1" dirty="0">
                <a:solidFill>
                  <a:schemeClr val="bg1"/>
                </a:solidFill>
                <a:latin typeface="AMX" pitchFamily="2" charset="77"/>
              </a:rPr>
              <a:t>#ANALISE BIOMETRIA</a:t>
            </a:r>
            <a:r>
              <a:rPr lang="en-US" sz="2000" dirty="0">
                <a:solidFill>
                  <a:schemeClr val="bg1"/>
                </a:solidFill>
                <a:latin typeface="AMX" pitchFamily="2" charset="77"/>
              </a:rPr>
              <a:t>. </a:t>
            </a:r>
            <a:r>
              <a:rPr lang="en-US" sz="2000" dirty="0" err="1">
                <a:solidFill>
                  <a:schemeClr val="bg1"/>
                </a:solidFill>
                <a:latin typeface="AMX" pitchFamily="2" charset="77"/>
              </a:rPr>
              <a:t>Isso</a:t>
            </a:r>
            <a:r>
              <a:rPr lang="en-US" sz="2000" dirty="0">
                <a:solidFill>
                  <a:schemeClr val="bg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MX" pitchFamily="2" charset="77"/>
              </a:rPr>
              <a:t>ajudará</a:t>
            </a:r>
            <a:r>
              <a:rPr lang="en-US" sz="2000" dirty="0">
                <a:solidFill>
                  <a:schemeClr val="bg1"/>
                </a:solidFill>
                <a:latin typeface="AMX" pitchFamily="2" charset="77"/>
              </a:rPr>
              <a:t> a </a:t>
            </a:r>
            <a:r>
              <a:rPr lang="en-US" sz="2000" dirty="0" err="1">
                <a:solidFill>
                  <a:schemeClr val="bg1"/>
                </a:solidFill>
                <a:latin typeface="AMX" pitchFamily="2" charset="77"/>
              </a:rPr>
              <a:t>facilitar</a:t>
            </a:r>
            <a:r>
              <a:rPr lang="en-US" sz="2000" dirty="0">
                <a:solidFill>
                  <a:schemeClr val="bg1"/>
                </a:solidFill>
                <a:latin typeface="AMX" pitchFamily="2" charset="77"/>
              </a:rPr>
              <a:t> e </a:t>
            </a:r>
            <a:r>
              <a:rPr lang="en-US" sz="2000" dirty="0" err="1">
                <a:solidFill>
                  <a:schemeClr val="bg1"/>
                </a:solidFill>
                <a:latin typeface="AMX" pitchFamily="2" charset="77"/>
              </a:rPr>
              <a:t>agilizar</a:t>
            </a:r>
            <a:r>
              <a:rPr lang="en-US" sz="2000" dirty="0">
                <a:solidFill>
                  <a:schemeClr val="bg1"/>
                </a:solidFill>
                <a:latin typeface="AMX" pitchFamily="2" charset="77"/>
              </a:rPr>
              <a:t> o </a:t>
            </a:r>
            <a:r>
              <a:rPr lang="en-US" sz="2000" dirty="0" err="1">
                <a:solidFill>
                  <a:schemeClr val="bg1"/>
                </a:solidFill>
                <a:latin typeface="AMX" pitchFamily="2" charset="77"/>
              </a:rPr>
              <a:t>tratamento</a:t>
            </a:r>
            <a:r>
              <a:rPr lang="en-US" sz="2000" dirty="0">
                <a:solidFill>
                  <a:schemeClr val="bg1"/>
                </a:solidFill>
                <a:latin typeface="AMX" pitchFamily="2" charset="77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1E95B37-50F7-9225-D99F-79FA4E384F69}"/>
              </a:ext>
            </a:extLst>
          </p:cNvPr>
          <p:cNvGrpSpPr/>
          <p:nvPr/>
        </p:nvGrpSpPr>
        <p:grpSpPr>
          <a:xfrm>
            <a:off x="2393577" y="1648107"/>
            <a:ext cx="7404846" cy="3992070"/>
            <a:chOff x="10194405" y="-2299183"/>
            <a:chExt cx="7404846" cy="3992070"/>
          </a:xfrm>
          <a:solidFill>
            <a:srgbClr val="FFFFFF"/>
          </a:solidFill>
        </p:grpSpPr>
        <p:sp>
          <p:nvSpPr>
            <p:cNvPr id="6" name="L-shape 5">
              <a:extLst>
                <a:ext uri="{FF2B5EF4-FFF2-40B4-BE49-F238E27FC236}">
                  <a16:creationId xmlns:a16="http://schemas.microsoft.com/office/drawing/2014/main" id="{21913F06-33BC-6869-E23F-BB5AA3C8D499}"/>
                </a:ext>
              </a:extLst>
            </p:cNvPr>
            <p:cNvSpPr/>
            <p:nvPr/>
          </p:nvSpPr>
          <p:spPr>
            <a:xfrm>
              <a:off x="10194405" y="1498457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L-shape 6">
              <a:extLst>
                <a:ext uri="{FF2B5EF4-FFF2-40B4-BE49-F238E27FC236}">
                  <a16:creationId xmlns:a16="http://schemas.microsoft.com/office/drawing/2014/main" id="{0833BD19-CE10-73F4-4ED9-FA6961B19632}"/>
                </a:ext>
              </a:extLst>
            </p:cNvPr>
            <p:cNvSpPr/>
            <p:nvPr/>
          </p:nvSpPr>
          <p:spPr>
            <a:xfrm flipH="1">
              <a:off x="17406153" y="1498457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L-shape 7">
              <a:extLst>
                <a:ext uri="{FF2B5EF4-FFF2-40B4-BE49-F238E27FC236}">
                  <a16:creationId xmlns:a16="http://schemas.microsoft.com/office/drawing/2014/main" id="{65CE854C-6621-9C4C-3550-8E74299E8556}"/>
                </a:ext>
              </a:extLst>
            </p:cNvPr>
            <p:cNvSpPr/>
            <p:nvPr/>
          </p:nvSpPr>
          <p:spPr>
            <a:xfrm flipV="1">
              <a:off x="10194405" y="-2297785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L-shape 8">
              <a:extLst>
                <a:ext uri="{FF2B5EF4-FFF2-40B4-BE49-F238E27FC236}">
                  <a16:creationId xmlns:a16="http://schemas.microsoft.com/office/drawing/2014/main" id="{29FC7CA2-5EF8-FA9A-7C26-725265DDBD39}"/>
                </a:ext>
              </a:extLst>
            </p:cNvPr>
            <p:cNvSpPr/>
            <p:nvPr/>
          </p:nvSpPr>
          <p:spPr>
            <a:xfrm flipH="1" flipV="1">
              <a:off x="17406153" y="-2299183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2" name="Rectangle 1">
            <a:extLst>
              <a:ext uri="{FF2B5EF4-FFF2-40B4-BE49-F238E27FC236}">
                <a16:creationId xmlns:a16="http://schemas.microsoft.com/office/drawing/2014/main" id="{BB709CAB-0036-D724-54C1-D4D1BAC6E05A}"/>
              </a:ext>
            </a:extLst>
          </p:cNvPr>
          <p:cNvSpPr/>
          <p:nvPr/>
        </p:nvSpPr>
        <p:spPr>
          <a:xfrm>
            <a:off x="3789931" y="615635"/>
            <a:ext cx="4612138" cy="416460"/>
          </a:xfrm>
          <a:prstGeom prst="rect">
            <a:avLst/>
          </a:prstGeom>
          <a:solidFill>
            <a:schemeClr val="bg1">
              <a:alpha val="2532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B5680D"/>
                </a:solidFill>
                <a:latin typeface="AMX" pitchFamily="2" charset="77"/>
              </a:rPr>
              <a:t>RESULTADOS E AÇÕES GED CONSULTA</a:t>
            </a:r>
            <a:endParaRPr lang="en-US" sz="2000" b="1" dirty="0">
              <a:solidFill>
                <a:srgbClr val="B5680D"/>
              </a:solidFill>
              <a:latin typeface="AMX" pitchFamily="2" charset="77"/>
            </a:endParaRPr>
          </a:p>
        </p:txBody>
      </p:sp>
      <p:grpSp>
        <p:nvGrpSpPr>
          <p:cNvPr id="13" name="Group 5">
            <a:extLst>
              <a:ext uri="{FF2B5EF4-FFF2-40B4-BE49-F238E27FC236}">
                <a16:creationId xmlns:a16="http://schemas.microsoft.com/office/drawing/2014/main" id="{1584B8D3-DBF1-4CEF-F1DB-F6906A1C2D0F}"/>
              </a:ext>
            </a:extLst>
          </p:cNvPr>
          <p:cNvGrpSpPr/>
          <p:nvPr/>
        </p:nvGrpSpPr>
        <p:grpSpPr>
          <a:xfrm>
            <a:off x="3762710" y="869006"/>
            <a:ext cx="4656027" cy="194430"/>
            <a:chOff x="3820205" y="850900"/>
            <a:chExt cx="4656027" cy="194430"/>
          </a:xfrm>
        </p:grpSpPr>
        <p:sp>
          <p:nvSpPr>
            <p:cNvPr id="14" name="L-shape 2">
              <a:extLst>
                <a:ext uri="{FF2B5EF4-FFF2-40B4-BE49-F238E27FC236}">
                  <a16:creationId xmlns:a16="http://schemas.microsoft.com/office/drawing/2014/main" id="{AF86B98E-33D0-BFE6-82E2-0B89D23BE53B}"/>
                </a:ext>
              </a:extLst>
            </p:cNvPr>
            <p:cNvSpPr/>
            <p:nvPr/>
          </p:nvSpPr>
          <p:spPr>
            <a:xfrm>
              <a:off x="3820205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L-shape 4">
              <a:extLst>
                <a:ext uri="{FF2B5EF4-FFF2-40B4-BE49-F238E27FC236}">
                  <a16:creationId xmlns:a16="http://schemas.microsoft.com/office/drawing/2014/main" id="{31C8B2FC-F294-F3B3-93BB-CD2E58D977EB}"/>
                </a:ext>
              </a:extLst>
            </p:cNvPr>
            <p:cNvSpPr/>
            <p:nvPr/>
          </p:nvSpPr>
          <p:spPr>
            <a:xfrm flipH="1">
              <a:off x="8283134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512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Rectangle 1">
            <a:extLst>
              <a:ext uri="{FF2B5EF4-FFF2-40B4-BE49-F238E27FC236}">
                <a16:creationId xmlns:a16="http://schemas.microsoft.com/office/drawing/2014/main" id="{1B570277-A849-F4F1-691A-287DDD4A3D86}"/>
              </a:ext>
            </a:extLst>
          </p:cNvPr>
          <p:cNvSpPr/>
          <p:nvPr/>
        </p:nvSpPr>
        <p:spPr>
          <a:xfrm>
            <a:off x="3789931" y="615635"/>
            <a:ext cx="4612138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B5680D"/>
                </a:solidFill>
                <a:latin typeface="AMX" pitchFamily="2" charset="77"/>
              </a:rPr>
              <a:t>RESULTADOS E AÇÕES GED CONSULTA</a:t>
            </a:r>
            <a:endParaRPr lang="en-US" sz="2000" b="1" dirty="0">
              <a:solidFill>
                <a:srgbClr val="B5680D"/>
              </a:solidFill>
              <a:latin typeface="AMX" pitchFamily="2" charset="77"/>
            </a:endParaRPr>
          </a:p>
        </p:txBody>
      </p:sp>
      <p:grpSp>
        <p:nvGrpSpPr>
          <p:cNvPr id="115" name="Group 5">
            <a:extLst>
              <a:ext uri="{FF2B5EF4-FFF2-40B4-BE49-F238E27FC236}">
                <a16:creationId xmlns:a16="http://schemas.microsoft.com/office/drawing/2014/main" id="{22BBABD5-DBC2-3CC4-E2A9-E4FA5BFFFEEE}"/>
              </a:ext>
            </a:extLst>
          </p:cNvPr>
          <p:cNvGrpSpPr/>
          <p:nvPr/>
        </p:nvGrpSpPr>
        <p:grpSpPr>
          <a:xfrm>
            <a:off x="3762710" y="869006"/>
            <a:ext cx="4656027" cy="194430"/>
            <a:chOff x="3820205" y="850900"/>
            <a:chExt cx="4656027" cy="194430"/>
          </a:xfrm>
        </p:grpSpPr>
        <p:sp>
          <p:nvSpPr>
            <p:cNvPr id="116" name="L-shape 2">
              <a:extLst>
                <a:ext uri="{FF2B5EF4-FFF2-40B4-BE49-F238E27FC236}">
                  <a16:creationId xmlns:a16="http://schemas.microsoft.com/office/drawing/2014/main" id="{AED615C1-21F7-C4A6-8D40-FE944EF2F4C0}"/>
                </a:ext>
              </a:extLst>
            </p:cNvPr>
            <p:cNvSpPr/>
            <p:nvPr/>
          </p:nvSpPr>
          <p:spPr>
            <a:xfrm>
              <a:off x="3820205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7" name="L-shape 4">
              <a:extLst>
                <a:ext uri="{FF2B5EF4-FFF2-40B4-BE49-F238E27FC236}">
                  <a16:creationId xmlns:a16="http://schemas.microsoft.com/office/drawing/2014/main" id="{C1E5DDDC-AF8D-2E81-DC10-2FDB1C52DD3F}"/>
                </a:ext>
              </a:extLst>
            </p:cNvPr>
            <p:cNvSpPr/>
            <p:nvPr/>
          </p:nvSpPr>
          <p:spPr>
            <a:xfrm flipH="1">
              <a:off x="8283134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3" name="TextBox 1">
            <a:extLst>
              <a:ext uri="{FF2B5EF4-FFF2-40B4-BE49-F238E27FC236}">
                <a16:creationId xmlns:a16="http://schemas.microsoft.com/office/drawing/2014/main" id="{4D10ABB7-8F0B-661A-2E7E-A95641F5A059}"/>
              </a:ext>
            </a:extLst>
          </p:cNvPr>
          <p:cNvSpPr txBox="1"/>
          <p:nvPr/>
        </p:nvSpPr>
        <p:spPr>
          <a:xfrm>
            <a:off x="866117" y="1103116"/>
            <a:ext cx="10459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B5680D"/>
                </a:solidFill>
                <a:latin typeface="AMX" pitchFamily="2" charset="77"/>
              </a:rPr>
              <a:t>RESULTADO DA ANÁLISE</a:t>
            </a:r>
            <a:endParaRPr lang="pt-BR" sz="1600" dirty="0">
              <a:solidFill>
                <a:srgbClr val="B5680D"/>
              </a:solidFill>
              <a:latin typeface="AMX" pitchFamily="2" charset="77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E3DE09EE-5AAA-3E6C-B9C5-AC5DAA5A8B21}"/>
              </a:ext>
            </a:extLst>
          </p:cNvPr>
          <p:cNvSpPr txBox="1"/>
          <p:nvPr/>
        </p:nvSpPr>
        <p:spPr>
          <a:xfrm>
            <a:off x="866117" y="1388150"/>
            <a:ext cx="10459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B5680D"/>
                </a:solidFill>
                <a:latin typeface="AMX" pitchFamily="2" charset="77"/>
              </a:rPr>
              <a:t>Cenário vs. Procedimentos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90DD1FE-2DA5-26C6-23B8-DEE68D512281}"/>
              </a:ext>
            </a:extLst>
          </p:cNvPr>
          <p:cNvSpPr/>
          <p:nvPr/>
        </p:nvSpPr>
        <p:spPr>
          <a:xfrm>
            <a:off x="514350" y="1726704"/>
            <a:ext cx="3660372" cy="763464"/>
          </a:xfrm>
          <a:prstGeom prst="rect">
            <a:avLst/>
          </a:prstGeom>
          <a:solidFill>
            <a:srgbClr val="9658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rgbClr val="F9EBDC"/>
                </a:solidFill>
                <a:latin typeface="AMX" pitchFamily="2" charset="77"/>
              </a:rPr>
              <a:t>RESPOSTA</a:t>
            </a:r>
            <a:r>
              <a:rPr lang="pt-BR" b="1" dirty="0">
                <a:solidFill>
                  <a:srgbClr val="F9EBDC"/>
                </a:solidFill>
                <a:latin typeface="AMX" pitchFamily="2" charset="77"/>
              </a:rPr>
              <a:t> BR FLOW/ GED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F8E00FD4-2508-CB16-E54E-19F2EE59B3DC}"/>
              </a:ext>
            </a:extLst>
          </p:cNvPr>
          <p:cNvSpPr/>
          <p:nvPr/>
        </p:nvSpPr>
        <p:spPr>
          <a:xfrm>
            <a:off x="514350" y="2567058"/>
            <a:ext cx="3660372" cy="763464"/>
          </a:xfrm>
          <a:prstGeom prst="rect">
            <a:avLst/>
          </a:prstGeom>
          <a:solidFill>
            <a:srgbClr val="C074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Sem risco aparente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269EDC2C-6B52-A682-0571-ED583038F77F}"/>
              </a:ext>
            </a:extLst>
          </p:cNvPr>
          <p:cNvSpPr/>
          <p:nvPr/>
        </p:nvSpPr>
        <p:spPr>
          <a:xfrm>
            <a:off x="514350" y="3407412"/>
            <a:ext cx="3660372" cy="763464"/>
          </a:xfrm>
          <a:prstGeom prst="rect">
            <a:avLst/>
          </a:prstGeom>
          <a:solidFill>
            <a:srgbClr val="EA8F0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Documento reprovado</a:t>
            </a: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B4331C1C-E905-658B-A905-8C27A58E84FE}"/>
              </a:ext>
            </a:extLst>
          </p:cNvPr>
          <p:cNvSpPr/>
          <p:nvPr/>
        </p:nvSpPr>
        <p:spPr>
          <a:xfrm>
            <a:off x="514350" y="5088118"/>
            <a:ext cx="3660372" cy="763464"/>
          </a:xfrm>
          <a:prstGeom prst="rect">
            <a:avLst/>
          </a:prstGeom>
          <a:solidFill>
            <a:srgbClr val="EFE1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965806"/>
                </a:solidFill>
              </a:rPr>
              <a:t>Sem registro</a:t>
            </a:r>
          </a:p>
        </p:txBody>
      </p:sp>
      <p:grpSp>
        <p:nvGrpSpPr>
          <p:cNvPr id="57" name="Agrupar 56">
            <a:extLst>
              <a:ext uri="{FF2B5EF4-FFF2-40B4-BE49-F238E27FC236}">
                <a16:creationId xmlns:a16="http://schemas.microsoft.com/office/drawing/2014/main" id="{081790D5-5BD8-B1E3-BAD1-A4C41D5F338B}"/>
              </a:ext>
            </a:extLst>
          </p:cNvPr>
          <p:cNvGrpSpPr/>
          <p:nvPr/>
        </p:nvGrpSpPr>
        <p:grpSpPr>
          <a:xfrm>
            <a:off x="514350" y="4247764"/>
            <a:ext cx="3660372" cy="763466"/>
            <a:chOff x="514350" y="4247764"/>
            <a:chExt cx="3660372" cy="763466"/>
          </a:xfrm>
        </p:grpSpPr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FB3186F7-A9EF-B999-DC28-FDBFD5EFDEDE}"/>
                </a:ext>
              </a:extLst>
            </p:cNvPr>
            <p:cNvSpPr/>
            <p:nvPr/>
          </p:nvSpPr>
          <p:spPr>
            <a:xfrm>
              <a:off x="514350" y="4247766"/>
              <a:ext cx="3660372" cy="763464"/>
            </a:xfrm>
            <a:prstGeom prst="rect">
              <a:avLst/>
            </a:prstGeom>
            <a:solidFill>
              <a:srgbClr val="F2BD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2" rtlCol="0" anchor="ctr"/>
            <a:lstStyle/>
            <a:p>
              <a:pPr algn="ctr"/>
              <a:endParaRPr lang="pt-BR" sz="1600" dirty="0">
                <a:solidFill>
                  <a:srgbClr val="965806"/>
                </a:solidFill>
              </a:endParaRPr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BAC14C76-BA44-9535-6C6D-5014C793ACEB}"/>
                </a:ext>
              </a:extLst>
            </p:cNvPr>
            <p:cNvSpPr/>
            <p:nvPr/>
          </p:nvSpPr>
          <p:spPr>
            <a:xfrm>
              <a:off x="873817" y="4247764"/>
              <a:ext cx="1566698" cy="7634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1" rtlCol="0" anchor="ctr"/>
            <a:lstStyle/>
            <a:p>
              <a:r>
                <a:rPr lang="pt-BR" sz="1600" dirty="0">
                  <a:solidFill>
                    <a:srgbClr val="965806"/>
                  </a:solidFill>
                </a:rPr>
                <a:t>Documento de identificação</a:t>
              </a:r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F952FFA1-5A83-094A-6D76-F6B5B4593CB2}"/>
                </a:ext>
              </a:extLst>
            </p:cNvPr>
            <p:cNvSpPr/>
            <p:nvPr/>
          </p:nvSpPr>
          <p:spPr>
            <a:xfrm>
              <a:off x="2440515" y="4247764"/>
              <a:ext cx="1355835" cy="7634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1" rtlCol="0" anchor="ctr"/>
            <a:lstStyle/>
            <a:p>
              <a:r>
                <a:rPr lang="pt-BR" sz="1600" dirty="0">
                  <a:solidFill>
                    <a:srgbClr val="965806"/>
                  </a:solidFill>
                </a:rPr>
                <a:t>- Incompleto;</a:t>
              </a:r>
              <a:br>
                <a:rPr lang="pt-BR" sz="1600" dirty="0">
                  <a:solidFill>
                    <a:srgbClr val="965806"/>
                  </a:solidFill>
                </a:rPr>
              </a:br>
              <a:r>
                <a:rPr lang="pt-BR" sz="1600" dirty="0">
                  <a:solidFill>
                    <a:srgbClr val="965806"/>
                  </a:solidFill>
                </a:rPr>
                <a:t>- Ausente;</a:t>
              </a:r>
              <a:br>
                <a:rPr lang="pt-BR" sz="1600" dirty="0">
                  <a:solidFill>
                    <a:srgbClr val="965806"/>
                  </a:solidFill>
                </a:rPr>
              </a:br>
              <a:r>
                <a:rPr lang="pt-BR" sz="1600" dirty="0">
                  <a:solidFill>
                    <a:srgbClr val="965806"/>
                  </a:solidFill>
                </a:rPr>
                <a:t>- Ilegível.</a:t>
              </a:r>
            </a:p>
          </p:txBody>
        </p:sp>
      </p:grpSp>
      <p:grpSp>
        <p:nvGrpSpPr>
          <p:cNvPr id="75" name="Agrupar 74">
            <a:extLst>
              <a:ext uri="{FF2B5EF4-FFF2-40B4-BE49-F238E27FC236}">
                <a16:creationId xmlns:a16="http://schemas.microsoft.com/office/drawing/2014/main" id="{E726C295-ABAA-150C-641E-6DEC93736F0B}"/>
              </a:ext>
            </a:extLst>
          </p:cNvPr>
          <p:cNvGrpSpPr/>
          <p:nvPr/>
        </p:nvGrpSpPr>
        <p:grpSpPr>
          <a:xfrm>
            <a:off x="4266543" y="1726704"/>
            <a:ext cx="3660372" cy="4124878"/>
            <a:chOff x="4266543" y="1726704"/>
            <a:chExt cx="3660372" cy="4124878"/>
          </a:xfrm>
        </p:grpSpPr>
        <p:grpSp>
          <p:nvGrpSpPr>
            <p:cNvPr id="47" name="Agrupar 46">
              <a:extLst>
                <a:ext uri="{FF2B5EF4-FFF2-40B4-BE49-F238E27FC236}">
                  <a16:creationId xmlns:a16="http://schemas.microsoft.com/office/drawing/2014/main" id="{95F71C1F-C3E0-7321-8344-7AAFF68F4B2E}"/>
                </a:ext>
              </a:extLst>
            </p:cNvPr>
            <p:cNvGrpSpPr/>
            <p:nvPr/>
          </p:nvGrpSpPr>
          <p:grpSpPr>
            <a:xfrm>
              <a:off x="4266543" y="1726704"/>
              <a:ext cx="3660372" cy="4124878"/>
              <a:chOff x="514350" y="1726704"/>
              <a:chExt cx="3660372" cy="4124878"/>
            </a:xfrm>
          </p:grpSpPr>
          <p:sp>
            <p:nvSpPr>
              <p:cNvPr id="48" name="Retângulo 47">
                <a:extLst>
                  <a:ext uri="{FF2B5EF4-FFF2-40B4-BE49-F238E27FC236}">
                    <a16:creationId xmlns:a16="http://schemas.microsoft.com/office/drawing/2014/main" id="{16565307-97CD-0007-4E63-E4893AC72CF4}"/>
                  </a:ext>
                </a:extLst>
              </p:cNvPr>
              <p:cNvSpPr/>
              <p:nvPr/>
            </p:nvSpPr>
            <p:spPr>
              <a:xfrm>
                <a:off x="514350" y="1726704"/>
                <a:ext cx="3660372" cy="763464"/>
              </a:xfrm>
              <a:prstGeom prst="rect">
                <a:avLst/>
              </a:prstGeom>
              <a:solidFill>
                <a:srgbClr val="96580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600" b="1" dirty="0">
                    <a:solidFill>
                      <a:srgbClr val="F9EBDC"/>
                    </a:solidFill>
                    <a:latin typeface="AMX" pitchFamily="2" charset="77"/>
                  </a:rPr>
                  <a:t>RESPOSTA DO </a:t>
                </a:r>
                <a:br>
                  <a:rPr lang="pt-BR" sz="1600" b="1" dirty="0">
                    <a:solidFill>
                      <a:srgbClr val="F9EBDC"/>
                    </a:solidFill>
                    <a:latin typeface="AMX" pitchFamily="2" charset="77"/>
                  </a:rPr>
                </a:br>
                <a:r>
                  <a:rPr lang="pt-BR" sz="1600" b="1" dirty="0">
                    <a:solidFill>
                      <a:srgbClr val="F9EBDC"/>
                    </a:solidFill>
                    <a:latin typeface="AMX" pitchFamily="2" charset="77"/>
                  </a:rPr>
                  <a:t>GESTOR DE CRÉDITO</a:t>
                </a:r>
              </a:p>
            </p:txBody>
          </p:sp>
          <p:sp>
            <p:nvSpPr>
              <p:cNvPr id="49" name="Retângulo 48">
                <a:extLst>
                  <a:ext uri="{FF2B5EF4-FFF2-40B4-BE49-F238E27FC236}">
                    <a16:creationId xmlns:a16="http://schemas.microsoft.com/office/drawing/2014/main" id="{09174FA7-9077-7905-43AF-3B42D3BE7C2C}"/>
                  </a:ext>
                </a:extLst>
              </p:cNvPr>
              <p:cNvSpPr/>
              <p:nvPr/>
            </p:nvSpPr>
            <p:spPr>
              <a:xfrm>
                <a:off x="514350" y="2567058"/>
                <a:ext cx="3660372" cy="763464"/>
              </a:xfrm>
              <a:prstGeom prst="rect">
                <a:avLst/>
              </a:prstGeom>
              <a:solidFill>
                <a:srgbClr val="C0740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600" dirty="0"/>
                  <a:t>Aprovado</a:t>
                </a:r>
              </a:p>
            </p:txBody>
          </p:sp>
          <p:sp>
            <p:nvSpPr>
              <p:cNvPr id="50" name="Retângulo 49">
                <a:extLst>
                  <a:ext uri="{FF2B5EF4-FFF2-40B4-BE49-F238E27FC236}">
                    <a16:creationId xmlns:a16="http://schemas.microsoft.com/office/drawing/2014/main" id="{0E1FE700-35FD-AA48-59FE-25F2BC698321}"/>
                  </a:ext>
                </a:extLst>
              </p:cNvPr>
              <p:cNvSpPr/>
              <p:nvPr/>
            </p:nvSpPr>
            <p:spPr>
              <a:xfrm>
                <a:off x="514350" y="3407412"/>
                <a:ext cx="3660372" cy="763464"/>
              </a:xfrm>
              <a:prstGeom prst="rect">
                <a:avLst/>
              </a:prstGeom>
              <a:solidFill>
                <a:srgbClr val="EA8F0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600" dirty="0"/>
                  <a:t>Reprovado – Regras internas da cia.</a:t>
                </a:r>
              </a:p>
            </p:txBody>
          </p:sp>
          <p:sp>
            <p:nvSpPr>
              <p:cNvPr id="52" name="Retângulo 51">
                <a:extLst>
                  <a:ext uri="{FF2B5EF4-FFF2-40B4-BE49-F238E27FC236}">
                    <a16:creationId xmlns:a16="http://schemas.microsoft.com/office/drawing/2014/main" id="{54E5093B-45E6-9C74-AC68-B12BBAF2E522}"/>
                  </a:ext>
                </a:extLst>
              </p:cNvPr>
              <p:cNvSpPr/>
              <p:nvPr/>
            </p:nvSpPr>
            <p:spPr>
              <a:xfrm>
                <a:off x="514350" y="5088118"/>
                <a:ext cx="3660372" cy="763464"/>
              </a:xfrm>
              <a:prstGeom prst="rect">
                <a:avLst/>
              </a:prstGeom>
              <a:solidFill>
                <a:srgbClr val="EFE1A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dirty="0">
                    <a:solidFill>
                      <a:srgbClr val="965806"/>
                    </a:solidFill>
                  </a:rPr>
                  <a:t>Reprovado – </a:t>
                </a:r>
                <a:br>
                  <a:rPr lang="pt-BR" dirty="0">
                    <a:solidFill>
                      <a:srgbClr val="965806"/>
                    </a:solidFill>
                  </a:rPr>
                </a:br>
                <a:r>
                  <a:rPr lang="pt-BR" dirty="0">
                    <a:solidFill>
                      <a:srgbClr val="965806"/>
                    </a:solidFill>
                  </a:rPr>
                  <a:t>Realizar procedimento de captura</a:t>
                </a:r>
              </a:p>
            </p:txBody>
          </p:sp>
        </p:grpSp>
        <p:grpSp>
          <p:nvGrpSpPr>
            <p:cNvPr id="63" name="Agrupar 62">
              <a:extLst>
                <a:ext uri="{FF2B5EF4-FFF2-40B4-BE49-F238E27FC236}">
                  <a16:creationId xmlns:a16="http://schemas.microsoft.com/office/drawing/2014/main" id="{27CF0340-1145-C412-10C8-0746251B8099}"/>
                </a:ext>
              </a:extLst>
            </p:cNvPr>
            <p:cNvGrpSpPr/>
            <p:nvPr/>
          </p:nvGrpSpPr>
          <p:grpSpPr>
            <a:xfrm>
              <a:off x="4266543" y="4247764"/>
              <a:ext cx="3660372" cy="763466"/>
              <a:chOff x="514350" y="4247764"/>
              <a:chExt cx="3660372" cy="763466"/>
            </a:xfrm>
          </p:grpSpPr>
          <p:sp>
            <p:nvSpPr>
              <p:cNvPr id="64" name="Retângulo 63">
                <a:extLst>
                  <a:ext uri="{FF2B5EF4-FFF2-40B4-BE49-F238E27FC236}">
                    <a16:creationId xmlns:a16="http://schemas.microsoft.com/office/drawing/2014/main" id="{0D353D32-FF07-E974-6F6F-D08DE98C3710}"/>
                  </a:ext>
                </a:extLst>
              </p:cNvPr>
              <p:cNvSpPr/>
              <p:nvPr/>
            </p:nvSpPr>
            <p:spPr>
              <a:xfrm>
                <a:off x="514350" y="4247766"/>
                <a:ext cx="3660372" cy="763464"/>
              </a:xfrm>
              <a:prstGeom prst="rect">
                <a:avLst/>
              </a:prstGeom>
              <a:solidFill>
                <a:srgbClr val="F2BD7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numCol="2" rtlCol="0" anchor="ctr"/>
              <a:lstStyle/>
              <a:p>
                <a:pPr algn="ctr"/>
                <a:endParaRPr lang="pt-BR" sz="1600" dirty="0">
                  <a:solidFill>
                    <a:srgbClr val="965806"/>
                  </a:solidFill>
                </a:endParaRPr>
              </a:p>
            </p:txBody>
          </p:sp>
          <p:sp>
            <p:nvSpPr>
              <p:cNvPr id="65" name="Retângulo 64">
                <a:extLst>
                  <a:ext uri="{FF2B5EF4-FFF2-40B4-BE49-F238E27FC236}">
                    <a16:creationId xmlns:a16="http://schemas.microsoft.com/office/drawing/2014/main" id="{677B0595-8A15-4CE5-153D-4DA505B56C7F}"/>
                  </a:ext>
                </a:extLst>
              </p:cNvPr>
              <p:cNvSpPr/>
              <p:nvPr/>
            </p:nvSpPr>
            <p:spPr>
              <a:xfrm>
                <a:off x="781996" y="4251316"/>
                <a:ext cx="977462" cy="54497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numCol="1" rtlCol="0" anchor="ctr"/>
              <a:lstStyle/>
              <a:p>
                <a:pPr algn="ctr"/>
                <a:r>
                  <a:rPr lang="pt-BR" sz="1200" dirty="0">
                    <a:solidFill>
                      <a:srgbClr val="965806"/>
                    </a:solidFill>
                  </a:rPr>
                  <a:t>Reprovado</a:t>
                </a:r>
              </a:p>
            </p:txBody>
          </p:sp>
          <p:sp>
            <p:nvSpPr>
              <p:cNvPr id="66" name="Retângulo 65">
                <a:extLst>
                  <a:ext uri="{FF2B5EF4-FFF2-40B4-BE49-F238E27FC236}">
                    <a16:creationId xmlns:a16="http://schemas.microsoft.com/office/drawing/2014/main" id="{EB9BEFB5-CC67-8E70-DDDD-17AA621E7A11}"/>
                  </a:ext>
                </a:extLst>
              </p:cNvPr>
              <p:cNvSpPr/>
              <p:nvPr/>
            </p:nvSpPr>
            <p:spPr>
              <a:xfrm>
                <a:off x="1759458" y="4247764"/>
                <a:ext cx="2415264" cy="54497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numCol="1" rtlCol="0" anchor="ctr"/>
              <a:lstStyle/>
              <a:p>
                <a:r>
                  <a:rPr lang="pt-BR" sz="1200" dirty="0">
                    <a:solidFill>
                      <a:srgbClr val="965806"/>
                    </a:solidFill>
                  </a:rPr>
                  <a:t>- Documento Incompleto;</a:t>
                </a:r>
                <a:br>
                  <a:rPr lang="pt-BR" sz="1200" dirty="0">
                    <a:solidFill>
                      <a:srgbClr val="965806"/>
                    </a:solidFill>
                  </a:rPr>
                </a:br>
                <a:r>
                  <a:rPr lang="pt-BR" sz="1200" dirty="0">
                    <a:solidFill>
                      <a:srgbClr val="965806"/>
                    </a:solidFill>
                  </a:rPr>
                  <a:t>-  Documento Ausente;</a:t>
                </a:r>
                <a:br>
                  <a:rPr lang="pt-BR" sz="1200" dirty="0">
                    <a:solidFill>
                      <a:srgbClr val="965806"/>
                    </a:solidFill>
                  </a:rPr>
                </a:br>
                <a:r>
                  <a:rPr lang="pt-BR" sz="1200" dirty="0">
                    <a:solidFill>
                      <a:srgbClr val="965806"/>
                    </a:solidFill>
                  </a:rPr>
                  <a:t>-  Documento Ilegível.</a:t>
                </a:r>
              </a:p>
            </p:txBody>
          </p:sp>
          <p:sp>
            <p:nvSpPr>
              <p:cNvPr id="68" name="Retângulo 67">
                <a:extLst>
                  <a:ext uri="{FF2B5EF4-FFF2-40B4-BE49-F238E27FC236}">
                    <a16:creationId xmlns:a16="http://schemas.microsoft.com/office/drawing/2014/main" id="{3C0C37FD-2B3B-B907-6594-AD3DCCF783BA}"/>
                  </a:ext>
                </a:extLst>
              </p:cNvPr>
              <p:cNvSpPr/>
              <p:nvPr/>
            </p:nvSpPr>
            <p:spPr>
              <a:xfrm>
                <a:off x="768016" y="4799844"/>
                <a:ext cx="2955049" cy="21138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numCol="1" rtlCol="0" anchor="ctr"/>
              <a:lstStyle/>
              <a:p>
                <a:pPr algn="ctr"/>
                <a:r>
                  <a:rPr lang="pt-BR" sz="1200" dirty="0">
                    <a:solidFill>
                      <a:srgbClr val="965806"/>
                    </a:solidFill>
                  </a:rPr>
                  <a:t>Repetir procedimento de captura</a:t>
                </a:r>
              </a:p>
            </p:txBody>
          </p:sp>
        </p:grpSp>
      </p:grpSp>
      <p:grpSp>
        <p:nvGrpSpPr>
          <p:cNvPr id="77" name="Agrupar 76">
            <a:extLst>
              <a:ext uri="{FF2B5EF4-FFF2-40B4-BE49-F238E27FC236}">
                <a16:creationId xmlns:a16="http://schemas.microsoft.com/office/drawing/2014/main" id="{D0AFBC8D-E5C9-D569-5803-3577C557C46D}"/>
              </a:ext>
            </a:extLst>
          </p:cNvPr>
          <p:cNvGrpSpPr/>
          <p:nvPr/>
        </p:nvGrpSpPr>
        <p:grpSpPr>
          <a:xfrm>
            <a:off x="8012066" y="1726704"/>
            <a:ext cx="3660372" cy="4124878"/>
            <a:chOff x="514350" y="1726704"/>
            <a:chExt cx="3660372" cy="4124878"/>
          </a:xfrm>
        </p:grpSpPr>
        <p:sp>
          <p:nvSpPr>
            <p:cNvPr id="85" name="Retângulo 84">
              <a:extLst>
                <a:ext uri="{FF2B5EF4-FFF2-40B4-BE49-F238E27FC236}">
                  <a16:creationId xmlns:a16="http://schemas.microsoft.com/office/drawing/2014/main" id="{2F2E6C69-90AA-E539-9E73-B09212E8936A}"/>
                </a:ext>
              </a:extLst>
            </p:cNvPr>
            <p:cNvSpPr/>
            <p:nvPr/>
          </p:nvSpPr>
          <p:spPr>
            <a:xfrm>
              <a:off x="514350" y="1726704"/>
              <a:ext cx="3660372" cy="763464"/>
            </a:xfrm>
            <a:prstGeom prst="rect">
              <a:avLst/>
            </a:prstGeom>
            <a:solidFill>
              <a:srgbClr val="96580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 b="1" dirty="0">
                  <a:solidFill>
                    <a:srgbClr val="F9EBDC"/>
                  </a:solidFill>
                  <a:latin typeface="AMX" pitchFamily="2" charset="77"/>
                </a:rPr>
                <a:t>AÇÃO DO VENDEDOR</a:t>
              </a:r>
            </a:p>
          </p:txBody>
        </p:sp>
        <p:sp>
          <p:nvSpPr>
            <p:cNvPr id="87" name="Retângulo 86">
              <a:extLst>
                <a:ext uri="{FF2B5EF4-FFF2-40B4-BE49-F238E27FC236}">
                  <a16:creationId xmlns:a16="http://schemas.microsoft.com/office/drawing/2014/main" id="{C38719B0-468B-EFF8-D4A4-523369FED77F}"/>
                </a:ext>
              </a:extLst>
            </p:cNvPr>
            <p:cNvSpPr/>
            <p:nvPr/>
          </p:nvSpPr>
          <p:spPr>
            <a:xfrm>
              <a:off x="514350" y="2567058"/>
              <a:ext cx="3660372" cy="763464"/>
            </a:xfrm>
            <a:prstGeom prst="rect">
              <a:avLst/>
            </a:prstGeom>
            <a:solidFill>
              <a:srgbClr val="C0740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 dirty="0"/>
                <a:t>Finalizar a venda no Net Sales</a:t>
              </a:r>
            </a:p>
          </p:txBody>
        </p:sp>
        <p:sp>
          <p:nvSpPr>
            <p:cNvPr id="88" name="Retângulo 87">
              <a:extLst>
                <a:ext uri="{FF2B5EF4-FFF2-40B4-BE49-F238E27FC236}">
                  <a16:creationId xmlns:a16="http://schemas.microsoft.com/office/drawing/2014/main" id="{12815369-D953-D37C-EC7C-C3A4C416D41C}"/>
                </a:ext>
              </a:extLst>
            </p:cNvPr>
            <p:cNvSpPr/>
            <p:nvPr/>
          </p:nvSpPr>
          <p:spPr>
            <a:xfrm>
              <a:off x="514350" y="3407412"/>
              <a:ext cx="3660372" cy="763464"/>
            </a:xfrm>
            <a:prstGeom prst="rect">
              <a:avLst/>
            </a:prstGeom>
            <a:solidFill>
              <a:srgbClr val="EA8F0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 dirty="0"/>
                <a:t>Sem ação, não será possível </a:t>
              </a:r>
              <a:br>
                <a:rPr lang="pt-BR" sz="1600" dirty="0"/>
              </a:br>
              <a:r>
                <a:rPr lang="pt-BR" sz="1600" dirty="0"/>
                <a:t>prosseguir com a venda</a:t>
              </a:r>
            </a:p>
          </p:txBody>
        </p:sp>
        <p:sp>
          <p:nvSpPr>
            <p:cNvPr id="89" name="Retângulo 88">
              <a:extLst>
                <a:ext uri="{FF2B5EF4-FFF2-40B4-BE49-F238E27FC236}">
                  <a16:creationId xmlns:a16="http://schemas.microsoft.com/office/drawing/2014/main" id="{E1CF84D8-1C07-C428-0B8C-633006374F43}"/>
                </a:ext>
              </a:extLst>
            </p:cNvPr>
            <p:cNvSpPr/>
            <p:nvPr/>
          </p:nvSpPr>
          <p:spPr>
            <a:xfrm>
              <a:off x="514350" y="5088118"/>
              <a:ext cx="3660372" cy="763464"/>
            </a:xfrm>
            <a:prstGeom prst="rect">
              <a:avLst/>
            </a:prstGeom>
            <a:solidFill>
              <a:srgbClr val="EFE1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rgbClr val="965806"/>
                  </a:solidFill>
                </a:rPr>
                <a:t>Necessário efetuar o </a:t>
              </a:r>
              <a:br>
                <a:rPr lang="pt-BR" dirty="0">
                  <a:solidFill>
                    <a:srgbClr val="965806"/>
                  </a:solidFill>
                </a:rPr>
              </a:br>
              <a:r>
                <a:rPr lang="pt-BR" dirty="0">
                  <a:solidFill>
                    <a:srgbClr val="965806"/>
                  </a:solidFill>
                </a:rPr>
                <a:t>processo de biometria</a:t>
              </a:r>
            </a:p>
          </p:txBody>
        </p:sp>
        <p:sp>
          <p:nvSpPr>
            <p:cNvPr id="91" name="Retângulo 90">
              <a:extLst>
                <a:ext uri="{FF2B5EF4-FFF2-40B4-BE49-F238E27FC236}">
                  <a16:creationId xmlns:a16="http://schemas.microsoft.com/office/drawing/2014/main" id="{1615AB84-26E9-A3EB-D14D-079A7F0958C0}"/>
                </a:ext>
              </a:extLst>
            </p:cNvPr>
            <p:cNvSpPr/>
            <p:nvPr/>
          </p:nvSpPr>
          <p:spPr>
            <a:xfrm>
              <a:off x="514350" y="4247763"/>
              <a:ext cx="3660372" cy="763464"/>
            </a:xfrm>
            <a:prstGeom prst="rect">
              <a:avLst/>
            </a:prstGeom>
            <a:solidFill>
              <a:srgbClr val="F2BD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rgbClr val="965806"/>
                  </a:solidFill>
                </a:rPr>
                <a:t>Refazer o processo </a:t>
              </a:r>
              <a:br>
                <a:rPr lang="pt-BR" dirty="0">
                  <a:solidFill>
                    <a:srgbClr val="965806"/>
                  </a:solidFill>
                </a:rPr>
              </a:br>
              <a:r>
                <a:rPr lang="pt-BR" dirty="0">
                  <a:solidFill>
                    <a:srgbClr val="965806"/>
                  </a:solidFill>
                </a:rPr>
                <a:t>de biometria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264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C3C830-E2CF-CE11-3548-4B6B72B30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783DE3E-3A18-ADE9-D075-2B069F68FF12}"/>
              </a:ext>
            </a:extLst>
          </p:cNvPr>
          <p:cNvSpPr/>
          <p:nvPr/>
        </p:nvSpPr>
        <p:spPr>
          <a:xfrm>
            <a:off x="2405204" y="1863160"/>
            <a:ext cx="7381592" cy="2906163"/>
          </a:xfrm>
          <a:prstGeom prst="rect">
            <a:avLst/>
          </a:prstGeom>
          <a:solidFill>
            <a:srgbClr val="C07409">
              <a:alpha val="3005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MX" pitchFamily="2" charset="77"/>
              </a:rPr>
              <a:t>ORIENTAÇÕES PARA GERAR O LINK DA BIOMETRIA</a:t>
            </a: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E09BC34-23B8-F08C-E1AA-903ED332E67B}"/>
              </a:ext>
            </a:extLst>
          </p:cNvPr>
          <p:cNvGrpSpPr/>
          <p:nvPr/>
        </p:nvGrpSpPr>
        <p:grpSpPr>
          <a:xfrm>
            <a:off x="2402130" y="1831882"/>
            <a:ext cx="7384666" cy="2968718"/>
            <a:chOff x="2400593" y="1831882"/>
            <a:chExt cx="7384666" cy="2968718"/>
          </a:xfrm>
          <a:solidFill>
            <a:srgbClr val="380B14"/>
          </a:solidFill>
        </p:grpSpPr>
        <p:sp>
          <p:nvSpPr>
            <p:cNvPr id="4" name="L-shape 4">
              <a:extLst>
                <a:ext uri="{FF2B5EF4-FFF2-40B4-BE49-F238E27FC236}">
                  <a16:creationId xmlns:a16="http://schemas.microsoft.com/office/drawing/2014/main" id="{8CA4F4A0-0821-C01B-E9D8-C8A4D2CA87B1}"/>
                </a:ext>
              </a:extLst>
            </p:cNvPr>
            <p:cNvSpPr/>
            <p:nvPr/>
          </p:nvSpPr>
          <p:spPr>
            <a:xfrm>
              <a:off x="2403667" y="4494329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L-shape 5">
              <a:extLst>
                <a:ext uri="{FF2B5EF4-FFF2-40B4-BE49-F238E27FC236}">
                  <a16:creationId xmlns:a16="http://schemas.microsoft.com/office/drawing/2014/main" id="{75756BE5-C57A-439E-131B-4577512853F9}"/>
                </a:ext>
              </a:extLst>
            </p:cNvPr>
            <p:cNvSpPr/>
            <p:nvPr/>
          </p:nvSpPr>
          <p:spPr>
            <a:xfrm rot="5400000">
              <a:off x="2402130" y="1830345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L-shape 6">
              <a:extLst>
                <a:ext uri="{FF2B5EF4-FFF2-40B4-BE49-F238E27FC236}">
                  <a16:creationId xmlns:a16="http://schemas.microsoft.com/office/drawing/2014/main" id="{0A1F3565-7BD6-2297-6C71-5F8C139DCC56}"/>
                </a:ext>
              </a:extLst>
            </p:cNvPr>
            <p:cNvSpPr/>
            <p:nvPr/>
          </p:nvSpPr>
          <p:spPr>
            <a:xfrm flipH="1">
              <a:off x="9480526" y="4494329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L-shape 7">
              <a:extLst>
                <a:ext uri="{FF2B5EF4-FFF2-40B4-BE49-F238E27FC236}">
                  <a16:creationId xmlns:a16="http://schemas.microsoft.com/office/drawing/2014/main" id="{AB0727C2-BE30-C7C9-CDF5-7085DB089304}"/>
                </a:ext>
              </a:extLst>
            </p:cNvPr>
            <p:cNvSpPr/>
            <p:nvPr/>
          </p:nvSpPr>
          <p:spPr>
            <a:xfrm rot="16200000" flipH="1">
              <a:off x="9480525" y="1830345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941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9DEDD17B-8DA5-7DB3-B648-A42BB2B3056D}"/>
              </a:ext>
            </a:extLst>
          </p:cNvPr>
          <p:cNvSpPr/>
          <p:nvPr/>
        </p:nvSpPr>
        <p:spPr>
          <a:xfrm>
            <a:off x="5050568" y="2912688"/>
            <a:ext cx="3791427" cy="1205964"/>
          </a:xfrm>
          <a:prstGeom prst="rect">
            <a:avLst/>
          </a:prstGeom>
          <a:solidFill>
            <a:srgbClr val="D2D2D2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1C22E62-A772-8D4F-68C1-5AB01A45E125}"/>
              </a:ext>
            </a:extLst>
          </p:cNvPr>
          <p:cNvGrpSpPr/>
          <p:nvPr/>
        </p:nvGrpSpPr>
        <p:grpSpPr>
          <a:xfrm>
            <a:off x="5032005" y="2864003"/>
            <a:ext cx="3828554" cy="1270089"/>
            <a:chOff x="9565395" y="-2317076"/>
            <a:chExt cx="3828554" cy="1270089"/>
          </a:xfrm>
          <a:solidFill>
            <a:srgbClr val="D2D2D2"/>
          </a:solidFill>
        </p:grpSpPr>
        <p:sp>
          <p:nvSpPr>
            <p:cNvPr id="26" name="L-shape 25">
              <a:extLst>
                <a:ext uri="{FF2B5EF4-FFF2-40B4-BE49-F238E27FC236}">
                  <a16:creationId xmlns:a16="http://schemas.microsoft.com/office/drawing/2014/main" id="{13793BF2-D59A-DCE8-9157-166789DD6555}"/>
                </a:ext>
              </a:extLst>
            </p:cNvPr>
            <p:cNvSpPr/>
            <p:nvPr/>
          </p:nvSpPr>
          <p:spPr>
            <a:xfrm>
              <a:off x="9565395" y="-1241417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" name="L-shape 26">
              <a:extLst>
                <a:ext uri="{FF2B5EF4-FFF2-40B4-BE49-F238E27FC236}">
                  <a16:creationId xmlns:a16="http://schemas.microsoft.com/office/drawing/2014/main" id="{7CB8F416-C902-8ED3-72C8-F382E959F1F4}"/>
                </a:ext>
              </a:extLst>
            </p:cNvPr>
            <p:cNvSpPr/>
            <p:nvPr/>
          </p:nvSpPr>
          <p:spPr>
            <a:xfrm flipH="1">
              <a:off x="13200851" y="-1241417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8" name="L-shape 27">
              <a:extLst>
                <a:ext uri="{FF2B5EF4-FFF2-40B4-BE49-F238E27FC236}">
                  <a16:creationId xmlns:a16="http://schemas.microsoft.com/office/drawing/2014/main" id="{D0D96A09-3A78-7B4B-2D26-E358D14EBB51}"/>
                </a:ext>
              </a:extLst>
            </p:cNvPr>
            <p:cNvSpPr/>
            <p:nvPr/>
          </p:nvSpPr>
          <p:spPr>
            <a:xfrm flipV="1">
              <a:off x="9565395" y="-2303982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" name="L-shape 28">
              <a:extLst>
                <a:ext uri="{FF2B5EF4-FFF2-40B4-BE49-F238E27FC236}">
                  <a16:creationId xmlns:a16="http://schemas.microsoft.com/office/drawing/2014/main" id="{46CBA268-085C-760D-7506-CDC52CD386E2}"/>
                </a:ext>
              </a:extLst>
            </p:cNvPr>
            <p:cNvSpPr/>
            <p:nvPr/>
          </p:nvSpPr>
          <p:spPr>
            <a:xfrm flipH="1" flipV="1">
              <a:off x="13200851" y="-2317076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B994C38-B29B-6C11-5DD4-97E051B9547C}"/>
              </a:ext>
            </a:extLst>
          </p:cNvPr>
          <p:cNvSpPr/>
          <p:nvPr/>
        </p:nvSpPr>
        <p:spPr>
          <a:xfrm>
            <a:off x="2994870" y="615635"/>
            <a:ext cx="6202260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7409"/>
                </a:solidFill>
                <a:latin typeface="AMX" pitchFamily="2" charset="77"/>
              </a:rPr>
              <a:t>ORIENTAÇÕES PARA GERAR O LINK DA BIOMETRIA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40ADFF-8D47-9FF1-F90D-F35C552BA722}"/>
              </a:ext>
            </a:extLst>
          </p:cNvPr>
          <p:cNvGrpSpPr/>
          <p:nvPr/>
        </p:nvGrpSpPr>
        <p:grpSpPr>
          <a:xfrm>
            <a:off x="2961314" y="869006"/>
            <a:ext cx="6269372" cy="194430"/>
            <a:chOff x="4861868" y="850900"/>
            <a:chExt cx="6269372" cy="194430"/>
          </a:xfrm>
        </p:grpSpPr>
        <p:sp>
          <p:nvSpPr>
            <p:cNvPr id="4" name="L-shape 3">
              <a:extLst>
                <a:ext uri="{FF2B5EF4-FFF2-40B4-BE49-F238E27FC236}">
                  <a16:creationId xmlns:a16="http://schemas.microsoft.com/office/drawing/2014/main" id="{F9AFCC7A-775B-0B6C-89C1-2AF6E7934E1F}"/>
                </a:ext>
              </a:extLst>
            </p:cNvPr>
            <p:cNvSpPr/>
            <p:nvPr/>
          </p:nvSpPr>
          <p:spPr>
            <a:xfrm>
              <a:off x="4861868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" name="L-shape 4">
              <a:extLst>
                <a:ext uri="{FF2B5EF4-FFF2-40B4-BE49-F238E27FC236}">
                  <a16:creationId xmlns:a16="http://schemas.microsoft.com/office/drawing/2014/main" id="{2E92463E-2BDF-94A0-1079-D99BDB2D9B5E}"/>
                </a:ext>
              </a:extLst>
            </p:cNvPr>
            <p:cNvSpPr/>
            <p:nvPr/>
          </p:nvSpPr>
          <p:spPr>
            <a:xfrm flipH="1">
              <a:off x="10938142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82D5BB3-C6E4-9BDB-C076-3CB35AFE0E2F}"/>
              </a:ext>
            </a:extLst>
          </p:cNvPr>
          <p:cNvSpPr/>
          <p:nvPr/>
        </p:nvSpPr>
        <p:spPr>
          <a:xfrm>
            <a:off x="2090837" y="1316807"/>
            <a:ext cx="2477104" cy="4288156"/>
          </a:xfrm>
          <a:prstGeom prst="roundRect">
            <a:avLst>
              <a:gd name="adj" fmla="val 3162"/>
            </a:avLst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4">
            <a:extLst>
              <a:ext uri="{FF2B5EF4-FFF2-40B4-BE49-F238E27FC236}">
                <a16:creationId xmlns:a16="http://schemas.microsoft.com/office/drawing/2014/main" id="{B7BC47F9-1237-9A95-8F60-07A8C59B90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76" t="2016" r="67046" b="6159"/>
          <a:stretch/>
        </p:blipFill>
        <p:spPr>
          <a:xfrm>
            <a:off x="2187954" y="1444885"/>
            <a:ext cx="2282870" cy="4032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BB5305-B0A4-1894-609F-714E2213C02C}"/>
              </a:ext>
            </a:extLst>
          </p:cNvPr>
          <p:cNvSpPr txBox="1"/>
          <p:nvPr/>
        </p:nvSpPr>
        <p:spPr>
          <a:xfrm>
            <a:off x="5142636" y="1507894"/>
            <a:ext cx="4564011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srgbClr val="C07409"/>
                </a:solidFill>
                <a:latin typeface="AMX" pitchFamily="2" charset="77"/>
              </a:rPr>
              <a:t>Para </a:t>
            </a:r>
            <a:r>
              <a:rPr lang="en-US" dirty="0" err="1">
                <a:solidFill>
                  <a:srgbClr val="C07409"/>
                </a:solidFill>
                <a:latin typeface="AMX" pitchFamily="2" charset="77"/>
              </a:rPr>
              <a:t>iniciar</a:t>
            </a:r>
            <a:r>
              <a:rPr lang="en-US" dirty="0">
                <a:solidFill>
                  <a:srgbClr val="C07409"/>
                </a:solidFill>
                <a:latin typeface="AMX" pitchFamily="2" charset="77"/>
              </a:rPr>
              <a:t> o </a:t>
            </a:r>
            <a:r>
              <a:rPr lang="en-US" dirty="0" err="1">
                <a:solidFill>
                  <a:srgbClr val="C07409"/>
                </a:solidFill>
                <a:latin typeface="AMX" pitchFamily="2" charset="77"/>
              </a:rPr>
              <a:t>autoatendimento</a:t>
            </a:r>
            <a:r>
              <a:rPr lang="en-US" dirty="0">
                <a:solidFill>
                  <a:srgbClr val="C07409"/>
                </a:solidFill>
                <a:latin typeface="AMX" pitchFamily="2" charset="77"/>
              </a:rPr>
              <a:t>, o </a:t>
            </a:r>
            <a:r>
              <a:rPr lang="en-US" dirty="0" err="1">
                <a:solidFill>
                  <a:srgbClr val="C07409"/>
                </a:solidFill>
                <a:latin typeface="AMX" pitchFamily="2" charset="77"/>
              </a:rPr>
              <a:t>cliente</a:t>
            </a:r>
            <a:r>
              <a:rPr lang="en-US" dirty="0">
                <a:solidFill>
                  <a:srgbClr val="C07409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rgbClr val="C07409"/>
                </a:solidFill>
                <a:latin typeface="AMX" pitchFamily="2" charset="77"/>
              </a:rPr>
              <a:t>receberá</a:t>
            </a:r>
            <a:r>
              <a:rPr lang="en-US" dirty="0">
                <a:solidFill>
                  <a:srgbClr val="C07409"/>
                </a:solidFill>
                <a:latin typeface="AMX" pitchFamily="2" charset="77"/>
              </a:rPr>
              <a:t> um link que </a:t>
            </a:r>
            <a:r>
              <a:rPr lang="en-US" dirty="0" err="1">
                <a:solidFill>
                  <a:srgbClr val="C07409"/>
                </a:solidFill>
                <a:latin typeface="AMX" pitchFamily="2" charset="77"/>
              </a:rPr>
              <a:t>é</a:t>
            </a:r>
            <a:r>
              <a:rPr lang="en-US" dirty="0">
                <a:solidFill>
                  <a:srgbClr val="C07409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rgbClr val="C07409"/>
                </a:solidFill>
                <a:latin typeface="AMX" pitchFamily="2" charset="77"/>
              </a:rPr>
              <a:t>gerado</a:t>
            </a:r>
            <a:r>
              <a:rPr lang="en-US" dirty="0">
                <a:solidFill>
                  <a:srgbClr val="C07409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rgbClr val="C07409"/>
                </a:solidFill>
                <a:latin typeface="AMX" pitchFamily="2" charset="77"/>
              </a:rPr>
              <a:t>pelo</a:t>
            </a:r>
            <a:r>
              <a:rPr lang="en-US" dirty="0">
                <a:solidFill>
                  <a:srgbClr val="C07409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rgbClr val="C07409"/>
                </a:solidFill>
                <a:latin typeface="AMX" pitchFamily="2" charset="77"/>
              </a:rPr>
              <a:t>vendedor</a:t>
            </a:r>
            <a:r>
              <a:rPr lang="en-US" dirty="0">
                <a:solidFill>
                  <a:srgbClr val="C07409"/>
                </a:solidFill>
                <a:latin typeface="AMX" pitchFamily="2" charset="77"/>
              </a:rPr>
              <a:t> da </a:t>
            </a:r>
            <a:r>
              <a:rPr lang="en-US" dirty="0" err="1">
                <a:solidFill>
                  <a:srgbClr val="C07409"/>
                </a:solidFill>
                <a:latin typeface="AMX" pitchFamily="2" charset="77"/>
              </a:rPr>
              <a:t>loja</a:t>
            </a:r>
            <a:r>
              <a:rPr lang="en-US" dirty="0">
                <a:solidFill>
                  <a:srgbClr val="C07409"/>
                </a:solidFill>
                <a:latin typeface="AMX" pitchFamily="2" charset="77"/>
              </a:rPr>
              <a:t> e </a:t>
            </a:r>
            <a:r>
              <a:rPr lang="en-US" dirty="0" err="1">
                <a:solidFill>
                  <a:srgbClr val="C07409"/>
                </a:solidFill>
                <a:latin typeface="AMX" pitchFamily="2" charset="77"/>
              </a:rPr>
              <a:t>encaminhado</a:t>
            </a:r>
            <a:r>
              <a:rPr lang="en-US" dirty="0">
                <a:solidFill>
                  <a:srgbClr val="C07409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rgbClr val="C07409"/>
                </a:solidFill>
                <a:latin typeface="AMX" pitchFamily="2" charset="77"/>
              </a:rPr>
              <a:t>ao</a:t>
            </a:r>
            <a:r>
              <a:rPr lang="en-US" dirty="0">
                <a:solidFill>
                  <a:srgbClr val="C07409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rgbClr val="C07409"/>
                </a:solidFill>
                <a:latin typeface="AMX" pitchFamily="2" charset="77"/>
              </a:rPr>
              <a:t>cliente</a:t>
            </a:r>
            <a:r>
              <a:rPr lang="en-US" dirty="0">
                <a:solidFill>
                  <a:srgbClr val="C07409"/>
                </a:solidFill>
                <a:latin typeface="AMX" pitchFamily="2" charset="77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rgbClr val="C07409"/>
                </a:solidFill>
                <a:latin typeface="AMX" pitchFamily="2" charset="77"/>
              </a:rPr>
              <a:t>Segue o </a:t>
            </a:r>
            <a:r>
              <a:rPr lang="en-US" dirty="0" err="1">
                <a:solidFill>
                  <a:srgbClr val="C07409"/>
                </a:solidFill>
                <a:latin typeface="AMX" pitchFamily="2" charset="77"/>
              </a:rPr>
              <a:t>passo</a:t>
            </a:r>
            <a:r>
              <a:rPr lang="en-US" dirty="0">
                <a:solidFill>
                  <a:srgbClr val="C07409"/>
                </a:solidFill>
                <a:latin typeface="AMX" pitchFamily="2" charset="77"/>
              </a:rPr>
              <a:t> a </a:t>
            </a:r>
            <a:r>
              <a:rPr lang="en-US" dirty="0" err="1">
                <a:solidFill>
                  <a:srgbClr val="C07409"/>
                </a:solidFill>
                <a:latin typeface="AMX" pitchFamily="2" charset="77"/>
              </a:rPr>
              <a:t>passo</a:t>
            </a:r>
            <a:r>
              <a:rPr lang="en-US" dirty="0">
                <a:solidFill>
                  <a:srgbClr val="C07409"/>
                </a:solidFill>
                <a:latin typeface="AMX" pitchFamily="2" charset="77"/>
              </a:rPr>
              <a:t> para </a:t>
            </a:r>
            <a:r>
              <a:rPr lang="en-US" dirty="0" err="1">
                <a:solidFill>
                  <a:srgbClr val="C07409"/>
                </a:solidFill>
                <a:latin typeface="AMX" pitchFamily="2" charset="77"/>
              </a:rPr>
              <a:t>criação</a:t>
            </a:r>
            <a:r>
              <a:rPr lang="en-US" dirty="0">
                <a:solidFill>
                  <a:srgbClr val="C07409"/>
                </a:solidFill>
                <a:latin typeface="AMX" pitchFamily="2" charset="77"/>
              </a:rPr>
              <a:t> do link.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86CD6EA-56D2-0139-F24D-2F944DF090DD}"/>
              </a:ext>
            </a:extLst>
          </p:cNvPr>
          <p:cNvSpPr txBox="1"/>
          <p:nvPr/>
        </p:nvSpPr>
        <p:spPr>
          <a:xfrm>
            <a:off x="5142636" y="3036603"/>
            <a:ext cx="3533367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>
                <a:solidFill>
                  <a:srgbClr val="C07409"/>
                </a:solidFill>
                <a:latin typeface="AMX" pitchFamily="2" charset="77"/>
              </a:rPr>
              <a:t>Acessar</a:t>
            </a:r>
            <a:r>
              <a:rPr lang="en-US" b="1" dirty="0">
                <a:solidFill>
                  <a:srgbClr val="C07409"/>
                </a:solidFill>
                <a:latin typeface="AMX" pitchFamily="2" charset="77"/>
              </a:rPr>
              <a:t> a URL que </a:t>
            </a:r>
            <a:r>
              <a:rPr lang="en-US" b="1" dirty="0" err="1">
                <a:solidFill>
                  <a:srgbClr val="C07409"/>
                </a:solidFill>
                <a:latin typeface="AMX" pitchFamily="2" charset="77"/>
              </a:rPr>
              <a:t>é</a:t>
            </a:r>
            <a:br>
              <a:rPr lang="en-US" b="1" dirty="0">
                <a:solidFill>
                  <a:srgbClr val="C07409"/>
                </a:solidFill>
                <a:latin typeface="AMX" pitchFamily="2" charset="77"/>
              </a:rPr>
            </a:br>
            <a:r>
              <a:rPr lang="en-US" b="1" dirty="0" err="1">
                <a:solidFill>
                  <a:srgbClr val="C07409"/>
                </a:solidFill>
                <a:latin typeface="AMX" pitchFamily="2" charset="77"/>
              </a:rPr>
              <a:t>utilizada</a:t>
            </a:r>
            <a:r>
              <a:rPr lang="en-US" b="1" dirty="0">
                <a:solidFill>
                  <a:srgbClr val="C07409"/>
                </a:solidFill>
                <a:latin typeface="AMX" pitchFamily="2" charset="77"/>
              </a:rPr>
              <a:t> para </a:t>
            </a:r>
            <a:r>
              <a:rPr lang="en-US" b="1" dirty="0" err="1">
                <a:solidFill>
                  <a:srgbClr val="C07409"/>
                </a:solidFill>
                <a:latin typeface="AMX" pitchFamily="2" charset="77"/>
              </a:rPr>
              <a:t>gerar</a:t>
            </a:r>
            <a:r>
              <a:rPr lang="en-US" b="1" dirty="0">
                <a:solidFill>
                  <a:srgbClr val="C07409"/>
                </a:solidFill>
                <a:latin typeface="AMX" pitchFamily="2" charset="77"/>
              </a:rPr>
              <a:t> o link:</a:t>
            </a:r>
          </a:p>
          <a:p>
            <a:pPr>
              <a:spcBef>
                <a:spcPts val="600"/>
              </a:spcBef>
            </a:pPr>
            <a:r>
              <a:rPr lang="en-US" b="1" i="1" dirty="0">
                <a:solidFill>
                  <a:srgbClr val="C07409"/>
                </a:solidFill>
                <a:latin typeface="AMX" pitchFamily="2" charset="77"/>
              </a:rPr>
              <a:t>https://claro-</a:t>
            </a:r>
            <a:r>
              <a:rPr lang="en-US" b="1" i="1" dirty="0" err="1">
                <a:solidFill>
                  <a:srgbClr val="C07409"/>
                </a:solidFill>
                <a:latin typeface="AMX" pitchFamily="2" charset="77"/>
              </a:rPr>
              <a:t>link.brsafe.com.br</a:t>
            </a:r>
            <a:r>
              <a:rPr lang="en-US" b="1" i="1" dirty="0">
                <a:solidFill>
                  <a:srgbClr val="C07409"/>
                </a:solidFill>
                <a:latin typeface="AMX" pitchFamily="2" charset="77"/>
              </a:rPr>
              <a:t>/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A325F33-F342-2FBF-4A22-B56DCEDA41DB}"/>
              </a:ext>
            </a:extLst>
          </p:cNvPr>
          <p:cNvGrpSpPr/>
          <p:nvPr/>
        </p:nvGrpSpPr>
        <p:grpSpPr>
          <a:xfrm>
            <a:off x="4387442" y="4418804"/>
            <a:ext cx="3611880" cy="859810"/>
            <a:chOff x="6578600" y="3917402"/>
            <a:chExt cx="3611880" cy="85981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9205552-9BA6-BE27-B6BC-47D05DBA6DB8}"/>
                </a:ext>
              </a:extLst>
            </p:cNvPr>
            <p:cNvSpPr/>
            <p:nvPr/>
          </p:nvSpPr>
          <p:spPr>
            <a:xfrm>
              <a:off x="7315201" y="3973272"/>
              <a:ext cx="2875279" cy="748070"/>
            </a:xfrm>
            <a:prstGeom prst="rect">
              <a:avLst/>
            </a:prstGeom>
            <a:solidFill>
              <a:srgbClr val="D17D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  <a:t>Tela de acesso inicial da URL.</a:t>
              </a:r>
            </a:p>
          </p:txBody>
        </p:sp>
        <p:sp>
          <p:nvSpPr>
            <p:cNvPr id="34" name="Right Bracket 33">
              <a:extLst>
                <a:ext uri="{FF2B5EF4-FFF2-40B4-BE49-F238E27FC236}">
                  <a16:creationId xmlns:a16="http://schemas.microsoft.com/office/drawing/2014/main" id="{75682E9A-104C-0FFA-9444-892B6B4E57BE}"/>
                </a:ext>
              </a:extLst>
            </p:cNvPr>
            <p:cNvSpPr/>
            <p:nvPr/>
          </p:nvSpPr>
          <p:spPr>
            <a:xfrm flipH="1">
              <a:off x="7179398" y="3917402"/>
              <a:ext cx="135801" cy="859810"/>
            </a:xfrm>
            <a:prstGeom prst="rightBracket">
              <a:avLst/>
            </a:prstGeom>
            <a:ln w="38100">
              <a:solidFill>
                <a:srgbClr val="C074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6E0688B-09A2-C90E-D722-ED35C985ADE8}"/>
                </a:ext>
              </a:extLst>
            </p:cNvPr>
            <p:cNvCxnSpPr>
              <a:cxnSpLocks/>
            </p:cNvCxnSpPr>
            <p:nvPr/>
          </p:nvCxnSpPr>
          <p:spPr>
            <a:xfrm>
              <a:off x="6578600" y="4347307"/>
              <a:ext cx="600799" cy="0"/>
            </a:xfrm>
            <a:prstGeom prst="line">
              <a:avLst/>
            </a:prstGeom>
            <a:ln w="38100">
              <a:solidFill>
                <a:srgbClr val="C074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2505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01E9C0C-E957-595B-4E49-A2858C139967}"/>
              </a:ext>
            </a:extLst>
          </p:cNvPr>
          <p:cNvGrpSpPr/>
          <p:nvPr/>
        </p:nvGrpSpPr>
        <p:grpSpPr>
          <a:xfrm>
            <a:off x="882974" y="1199602"/>
            <a:ext cx="10410962" cy="4694202"/>
            <a:chOff x="882974" y="1199602"/>
            <a:chExt cx="10410962" cy="4694202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CC2FE1C0-A3E8-7A12-15E4-96894A9CA442}"/>
                </a:ext>
              </a:extLst>
            </p:cNvPr>
            <p:cNvSpPr/>
            <p:nvPr/>
          </p:nvSpPr>
          <p:spPr>
            <a:xfrm>
              <a:off x="1828800" y="1199602"/>
              <a:ext cx="8519312" cy="4440707"/>
            </a:xfrm>
            <a:prstGeom prst="roundRect">
              <a:avLst>
                <a:gd name="adj" fmla="val 765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411FE228-0E38-FCCA-C9B6-304393C5A1DD}"/>
                </a:ext>
              </a:extLst>
            </p:cNvPr>
            <p:cNvSpPr/>
            <p:nvPr/>
          </p:nvSpPr>
          <p:spPr>
            <a:xfrm>
              <a:off x="1828799" y="5496139"/>
              <a:ext cx="8519312" cy="144000"/>
            </a:xfrm>
            <a:prstGeom prst="roundRect">
              <a:avLst>
                <a:gd name="adj" fmla="val 765"/>
              </a:avLst>
            </a:prstGeom>
            <a:solidFill>
              <a:srgbClr val="BEBE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5938D5E0-361D-76EF-5287-BC5616559222}"/>
                </a:ext>
              </a:extLst>
            </p:cNvPr>
            <p:cNvSpPr/>
            <p:nvPr/>
          </p:nvSpPr>
          <p:spPr>
            <a:xfrm>
              <a:off x="882974" y="5640993"/>
              <a:ext cx="10410962" cy="252811"/>
            </a:xfrm>
            <a:prstGeom prst="roundRect">
              <a:avLst>
                <a:gd name="adj" fmla="val 11509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F091667B-4EB8-A56C-D98F-8DA4F98B85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24" b="13127"/>
          <a:stretch/>
        </p:blipFill>
        <p:spPr bwMode="auto">
          <a:xfrm>
            <a:off x="2137529" y="1524377"/>
            <a:ext cx="7916939" cy="389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E4F4FC28-DAA7-B42C-499F-0A0BA3247E1B}"/>
              </a:ext>
            </a:extLst>
          </p:cNvPr>
          <p:cNvGrpSpPr/>
          <p:nvPr/>
        </p:nvGrpSpPr>
        <p:grpSpPr>
          <a:xfrm>
            <a:off x="9848985" y="2596415"/>
            <a:ext cx="2038215" cy="1699360"/>
            <a:chOff x="6815413" y="3818055"/>
            <a:chExt cx="2038215" cy="169936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A1CC506-A7DA-5A26-1D0D-D2B78F82D210}"/>
                </a:ext>
              </a:extLst>
            </p:cNvPr>
            <p:cNvSpPr/>
            <p:nvPr/>
          </p:nvSpPr>
          <p:spPr>
            <a:xfrm>
              <a:off x="7373390" y="3877254"/>
              <a:ext cx="1480238" cy="1573486"/>
            </a:xfrm>
            <a:prstGeom prst="rect">
              <a:avLst/>
            </a:prstGeom>
            <a:solidFill>
              <a:srgbClr val="C0740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b="1" dirty="0">
                  <a:solidFill>
                    <a:schemeClr val="tx1"/>
                  </a:solidFill>
                  <a:latin typeface="AMX" pitchFamily="2" charset="77"/>
                </a:rPr>
                <a:t>2. </a:t>
              </a:r>
              <a:r>
                <a:rPr kumimoji="0" lang="pt-BR" sz="14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MX" pitchFamily="2" charset="0"/>
                </a:rPr>
                <a:t>Ao encontrar a venda </a:t>
              </a:r>
              <a:r>
                <a:rPr kumimoji="0" lang="pt-BR" sz="1400" b="1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MX" pitchFamily="2" charset="0"/>
                </a:rPr>
                <a:t>clique </a:t>
              </a:r>
              <a:r>
                <a:rPr lang="pt-BR" sz="1400" b="1" i="1" dirty="0">
                  <a:solidFill>
                    <a:schemeClr val="bg1"/>
                  </a:solidFill>
                  <a:latin typeface="AMX" pitchFamily="2" charset="0"/>
                </a:rPr>
                <a:t>nos 3 pontos</a:t>
              </a:r>
              <a:r>
                <a:rPr lang="pt-BR" sz="1400" dirty="0">
                  <a:solidFill>
                    <a:schemeClr val="bg1"/>
                  </a:solidFill>
                  <a:latin typeface="AMX" pitchFamily="2" charset="0"/>
                </a:rPr>
                <a:t>. Para enxergar todas as informações.</a:t>
              </a:r>
              <a:endParaRPr kumimoji="0" lang="pt-BR" sz="1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0"/>
              </a:endParaRPr>
            </a:p>
          </p:txBody>
        </p:sp>
        <p:sp>
          <p:nvSpPr>
            <p:cNvPr id="32" name="Right Bracket 31">
              <a:extLst>
                <a:ext uri="{FF2B5EF4-FFF2-40B4-BE49-F238E27FC236}">
                  <a16:creationId xmlns:a16="http://schemas.microsoft.com/office/drawing/2014/main" id="{7F665119-0079-E996-DFF2-F253A6A0FC88}"/>
                </a:ext>
              </a:extLst>
            </p:cNvPr>
            <p:cNvSpPr/>
            <p:nvPr/>
          </p:nvSpPr>
          <p:spPr>
            <a:xfrm flipH="1">
              <a:off x="7179395" y="3818055"/>
              <a:ext cx="193994" cy="1699360"/>
            </a:xfrm>
            <a:prstGeom prst="rightBracket">
              <a:avLst/>
            </a:prstGeom>
            <a:ln w="38100">
              <a:solidFill>
                <a:srgbClr val="B568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81F705C-5A5A-D74A-57ED-4D1EE4CE1333}"/>
                </a:ext>
              </a:extLst>
            </p:cNvPr>
            <p:cNvCxnSpPr>
              <a:cxnSpLocks/>
            </p:cNvCxnSpPr>
            <p:nvPr/>
          </p:nvCxnSpPr>
          <p:spPr>
            <a:xfrm>
              <a:off x="6815413" y="4347307"/>
              <a:ext cx="363986" cy="0"/>
            </a:xfrm>
            <a:prstGeom prst="line">
              <a:avLst/>
            </a:prstGeom>
            <a:ln w="38100">
              <a:solidFill>
                <a:srgbClr val="B568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93B174E-345C-2D62-7015-F8E0298C4A6E}"/>
              </a:ext>
            </a:extLst>
          </p:cNvPr>
          <p:cNvSpPr/>
          <p:nvPr/>
        </p:nvSpPr>
        <p:spPr>
          <a:xfrm>
            <a:off x="9257515" y="1597504"/>
            <a:ext cx="796953" cy="135504"/>
          </a:xfrm>
          <a:prstGeom prst="rect">
            <a:avLst/>
          </a:prstGeom>
          <a:solidFill>
            <a:srgbClr val="D026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956745D8-A845-96EA-88F6-E50CE13DBF73}"/>
              </a:ext>
            </a:extLst>
          </p:cNvPr>
          <p:cNvSpPr/>
          <p:nvPr/>
        </p:nvSpPr>
        <p:spPr>
          <a:xfrm>
            <a:off x="4003772" y="615635"/>
            <a:ext cx="4169366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B5680D"/>
                </a:solidFill>
                <a:latin typeface="AMX" pitchFamily="2" charset="77"/>
              </a:rPr>
              <a:t>ACESSANDO DETALHES DA VENDA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15C8C7-0865-01B4-DB89-6632DC8068D1}"/>
              </a:ext>
            </a:extLst>
          </p:cNvPr>
          <p:cNvGrpSpPr/>
          <p:nvPr/>
        </p:nvGrpSpPr>
        <p:grpSpPr>
          <a:xfrm>
            <a:off x="3981125" y="869006"/>
            <a:ext cx="4214660" cy="194430"/>
            <a:chOff x="4080869" y="850900"/>
            <a:chExt cx="4214660" cy="194430"/>
          </a:xfrm>
        </p:grpSpPr>
        <p:sp>
          <p:nvSpPr>
            <p:cNvPr id="3" name="L-shape 2">
              <a:extLst>
                <a:ext uri="{FF2B5EF4-FFF2-40B4-BE49-F238E27FC236}">
                  <a16:creationId xmlns:a16="http://schemas.microsoft.com/office/drawing/2014/main" id="{4EEDC9D0-18AA-7B0C-1429-E7255AD7CA6A}"/>
                </a:ext>
              </a:extLst>
            </p:cNvPr>
            <p:cNvSpPr/>
            <p:nvPr/>
          </p:nvSpPr>
          <p:spPr>
            <a:xfrm>
              <a:off x="4080869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" name="L-shape 4">
              <a:extLst>
                <a:ext uri="{FF2B5EF4-FFF2-40B4-BE49-F238E27FC236}">
                  <a16:creationId xmlns:a16="http://schemas.microsoft.com/office/drawing/2014/main" id="{1B0465D3-89FA-3A06-4370-019989E7BC87}"/>
                </a:ext>
              </a:extLst>
            </p:cNvPr>
            <p:cNvSpPr/>
            <p:nvPr/>
          </p:nvSpPr>
          <p:spPr>
            <a:xfrm flipH="1">
              <a:off x="8102431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12" name="Imagem 11">
            <a:extLst>
              <a:ext uri="{FF2B5EF4-FFF2-40B4-BE49-F238E27FC236}">
                <a16:creationId xmlns:a16="http://schemas.microsoft.com/office/drawing/2014/main" id="{705CBA92-D0D2-18E9-E23A-B154092483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2" t="10985" r="90465" b="85329"/>
          <a:stretch/>
        </p:blipFill>
        <p:spPr>
          <a:xfrm>
            <a:off x="2513528" y="1574444"/>
            <a:ext cx="561303" cy="180382"/>
          </a:xfrm>
          <a:prstGeom prst="rect">
            <a:avLst/>
          </a:prstGeom>
        </p:spPr>
      </p:pic>
      <p:cxnSp>
        <p:nvCxnSpPr>
          <p:cNvPr id="2" name="Straight Connector 3">
            <a:extLst>
              <a:ext uri="{FF2B5EF4-FFF2-40B4-BE49-F238E27FC236}">
                <a16:creationId xmlns:a16="http://schemas.microsoft.com/office/drawing/2014/main" id="{80531B94-1250-B784-1C7D-C3A019334087}"/>
              </a:ext>
            </a:extLst>
          </p:cNvPr>
          <p:cNvCxnSpPr>
            <a:cxnSpLocks/>
          </p:cNvCxnSpPr>
          <p:nvPr/>
        </p:nvCxnSpPr>
        <p:spPr>
          <a:xfrm>
            <a:off x="6462032" y="3042208"/>
            <a:ext cx="92456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3">
            <a:extLst>
              <a:ext uri="{FF2B5EF4-FFF2-40B4-BE49-F238E27FC236}">
                <a16:creationId xmlns:a16="http://schemas.microsoft.com/office/drawing/2014/main" id="{F82E322F-1E4F-826C-73C7-72531BC2151F}"/>
              </a:ext>
            </a:extLst>
          </p:cNvPr>
          <p:cNvCxnSpPr>
            <a:cxnSpLocks/>
          </p:cNvCxnSpPr>
          <p:nvPr/>
        </p:nvCxnSpPr>
        <p:spPr>
          <a:xfrm>
            <a:off x="6462032" y="3429000"/>
            <a:ext cx="92456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3">
            <a:extLst>
              <a:ext uri="{FF2B5EF4-FFF2-40B4-BE49-F238E27FC236}">
                <a16:creationId xmlns:a16="http://schemas.microsoft.com/office/drawing/2014/main" id="{4ED1A9B5-F8BE-D050-798C-7B3745895E7B}"/>
              </a:ext>
            </a:extLst>
          </p:cNvPr>
          <p:cNvCxnSpPr>
            <a:cxnSpLocks/>
          </p:cNvCxnSpPr>
          <p:nvPr/>
        </p:nvCxnSpPr>
        <p:spPr>
          <a:xfrm>
            <a:off x="6462032" y="3842308"/>
            <a:ext cx="92456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3">
            <a:extLst>
              <a:ext uri="{FF2B5EF4-FFF2-40B4-BE49-F238E27FC236}">
                <a16:creationId xmlns:a16="http://schemas.microsoft.com/office/drawing/2014/main" id="{A6DA3A96-13F2-B4F6-AF22-0B163F1DA338}"/>
              </a:ext>
            </a:extLst>
          </p:cNvPr>
          <p:cNvCxnSpPr>
            <a:cxnSpLocks/>
          </p:cNvCxnSpPr>
          <p:nvPr/>
        </p:nvCxnSpPr>
        <p:spPr>
          <a:xfrm>
            <a:off x="6462032" y="4229100"/>
            <a:ext cx="92456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3">
            <a:extLst>
              <a:ext uri="{FF2B5EF4-FFF2-40B4-BE49-F238E27FC236}">
                <a16:creationId xmlns:a16="http://schemas.microsoft.com/office/drawing/2014/main" id="{6BC511C1-2D42-BF9B-A16A-2220A8085DF6}"/>
              </a:ext>
            </a:extLst>
          </p:cNvPr>
          <p:cNvCxnSpPr>
            <a:cxnSpLocks/>
          </p:cNvCxnSpPr>
          <p:nvPr/>
        </p:nvCxnSpPr>
        <p:spPr>
          <a:xfrm>
            <a:off x="6462032" y="4642408"/>
            <a:ext cx="92456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3">
            <a:extLst>
              <a:ext uri="{FF2B5EF4-FFF2-40B4-BE49-F238E27FC236}">
                <a16:creationId xmlns:a16="http://schemas.microsoft.com/office/drawing/2014/main" id="{F5304916-6D92-281B-60B4-9CE37AE3C59A}"/>
              </a:ext>
            </a:extLst>
          </p:cNvPr>
          <p:cNvCxnSpPr>
            <a:cxnSpLocks/>
          </p:cNvCxnSpPr>
          <p:nvPr/>
        </p:nvCxnSpPr>
        <p:spPr>
          <a:xfrm>
            <a:off x="6462032" y="5032933"/>
            <a:ext cx="92456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7">
            <a:extLst>
              <a:ext uri="{FF2B5EF4-FFF2-40B4-BE49-F238E27FC236}">
                <a16:creationId xmlns:a16="http://schemas.microsoft.com/office/drawing/2014/main" id="{36BC4806-7DF2-A2BE-20C9-3E8703680B95}"/>
              </a:ext>
            </a:extLst>
          </p:cNvPr>
          <p:cNvGrpSpPr/>
          <p:nvPr/>
        </p:nvGrpSpPr>
        <p:grpSpPr>
          <a:xfrm>
            <a:off x="3519347" y="3258723"/>
            <a:ext cx="2438687" cy="859810"/>
            <a:chOff x="6522483" y="3917402"/>
            <a:chExt cx="2438687" cy="859810"/>
          </a:xfrm>
        </p:grpSpPr>
        <p:sp>
          <p:nvSpPr>
            <p:cNvPr id="20" name="Rectangle 8">
              <a:extLst>
                <a:ext uri="{FF2B5EF4-FFF2-40B4-BE49-F238E27FC236}">
                  <a16:creationId xmlns:a16="http://schemas.microsoft.com/office/drawing/2014/main" id="{31DDBB0C-C184-6BC3-786A-69BE98578E82}"/>
                </a:ext>
              </a:extLst>
            </p:cNvPr>
            <p:cNvSpPr/>
            <p:nvPr/>
          </p:nvSpPr>
          <p:spPr>
            <a:xfrm>
              <a:off x="7363771" y="3973272"/>
              <a:ext cx="1597399" cy="748070"/>
            </a:xfrm>
            <a:prstGeom prst="rect">
              <a:avLst/>
            </a:prstGeom>
            <a:solidFill>
              <a:srgbClr val="C0740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 algn="ctr">
                <a:defRPr/>
              </a:pPr>
              <a:r>
                <a:rPr lang="pt-BR" sz="1400" b="1" dirty="0">
                  <a:solidFill>
                    <a:sysClr val="windowText" lastClr="000000"/>
                  </a:solidFill>
                  <a:latin typeface="AMX" pitchFamily="2" charset="77"/>
                </a:rPr>
                <a:t>1. </a:t>
              </a:r>
              <a:r>
                <a:rPr lang="pt-BR" sz="1400" dirty="0">
                  <a:solidFill>
                    <a:schemeClr val="bg1"/>
                  </a:solidFill>
                  <a:latin typeface="AMX" pitchFamily="2" charset="77"/>
                </a:rPr>
                <a:t>Clique em “Gerenciar venda”.</a:t>
              </a:r>
              <a:endParaRPr kumimoji="0" lang="pt-BR" sz="14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</a:endParaRPr>
            </a:p>
          </p:txBody>
        </p:sp>
        <p:sp>
          <p:nvSpPr>
            <p:cNvPr id="21" name="Right Bracket 19">
              <a:extLst>
                <a:ext uri="{FF2B5EF4-FFF2-40B4-BE49-F238E27FC236}">
                  <a16:creationId xmlns:a16="http://schemas.microsoft.com/office/drawing/2014/main" id="{C8D68FF4-AEE3-DD56-D642-C5E054375336}"/>
                </a:ext>
              </a:extLst>
            </p:cNvPr>
            <p:cNvSpPr/>
            <p:nvPr/>
          </p:nvSpPr>
          <p:spPr>
            <a:xfrm flipH="1">
              <a:off x="7179398" y="3917402"/>
              <a:ext cx="135801" cy="859810"/>
            </a:xfrm>
            <a:prstGeom prst="rightBracket">
              <a:avLst/>
            </a:prstGeom>
            <a:ln w="38100">
              <a:solidFill>
                <a:srgbClr val="B568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0">
              <a:extLst>
                <a:ext uri="{FF2B5EF4-FFF2-40B4-BE49-F238E27FC236}">
                  <a16:creationId xmlns:a16="http://schemas.microsoft.com/office/drawing/2014/main" id="{BEC6F3BA-CB5C-725C-38C3-DCDC13BDFE7E}"/>
                </a:ext>
              </a:extLst>
            </p:cNvPr>
            <p:cNvCxnSpPr>
              <a:cxnSpLocks/>
            </p:cNvCxnSpPr>
            <p:nvPr/>
          </p:nvCxnSpPr>
          <p:spPr>
            <a:xfrm>
              <a:off x="6522483" y="4347307"/>
              <a:ext cx="656916" cy="0"/>
            </a:xfrm>
            <a:prstGeom prst="line">
              <a:avLst/>
            </a:prstGeom>
            <a:ln w="38100">
              <a:solidFill>
                <a:srgbClr val="B568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8256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994C38-B29B-6C11-5DD4-97E051B9547C}"/>
              </a:ext>
            </a:extLst>
          </p:cNvPr>
          <p:cNvSpPr/>
          <p:nvPr/>
        </p:nvSpPr>
        <p:spPr>
          <a:xfrm>
            <a:off x="2994870" y="615635"/>
            <a:ext cx="6202260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7409"/>
                </a:solidFill>
                <a:latin typeface="AMX" pitchFamily="2" charset="77"/>
              </a:rPr>
              <a:t>ORIENTAÇÕES PARA GERAR O LINK DA BIOMETRIA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40ADFF-8D47-9FF1-F90D-F35C552BA722}"/>
              </a:ext>
            </a:extLst>
          </p:cNvPr>
          <p:cNvGrpSpPr/>
          <p:nvPr/>
        </p:nvGrpSpPr>
        <p:grpSpPr>
          <a:xfrm>
            <a:off x="2961314" y="869006"/>
            <a:ext cx="6269372" cy="194430"/>
            <a:chOff x="4861868" y="850900"/>
            <a:chExt cx="6269372" cy="194430"/>
          </a:xfrm>
        </p:grpSpPr>
        <p:sp>
          <p:nvSpPr>
            <p:cNvPr id="4" name="L-shape 3">
              <a:extLst>
                <a:ext uri="{FF2B5EF4-FFF2-40B4-BE49-F238E27FC236}">
                  <a16:creationId xmlns:a16="http://schemas.microsoft.com/office/drawing/2014/main" id="{F9AFCC7A-775B-0B6C-89C1-2AF6E7934E1F}"/>
                </a:ext>
              </a:extLst>
            </p:cNvPr>
            <p:cNvSpPr/>
            <p:nvPr/>
          </p:nvSpPr>
          <p:spPr>
            <a:xfrm>
              <a:off x="4861868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" name="L-shape 4">
              <a:extLst>
                <a:ext uri="{FF2B5EF4-FFF2-40B4-BE49-F238E27FC236}">
                  <a16:creationId xmlns:a16="http://schemas.microsoft.com/office/drawing/2014/main" id="{2E92463E-2BDF-94A0-1079-D99BDB2D9B5E}"/>
                </a:ext>
              </a:extLst>
            </p:cNvPr>
            <p:cNvSpPr/>
            <p:nvPr/>
          </p:nvSpPr>
          <p:spPr>
            <a:xfrm flipH="1">
              <a:off x="10938142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82D5BB3-C6E4-9BDB-C076-3CB35AFE0E2F}"/>
              </a:ext>
            </a:extLst>
          </p:cNvPr>
          <p:cNvSpPr/>
          <p:nvPr/>
        </p:nvSpPr>
        <p:spPr>
          <a:xfrm>
            <a:off x="2710209" y="1316807"/>
            <a:ext cx="2233552" cy="4288156"/>
          </a:xfrm>
          <a:prstGeom prst="roundRect">
            <a:avLst>
              <a:gd name="adj" fmla="val 3162"/>
            </a:avLst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m 2">
            <a:extLst>
              <a:ext uri="{FF2B5EF4-FFF2-40B4-BE49-F238E27FC236}">
                <a16:creationId xmlns:a16="http://schemas.microsoft.com/office/drawing/2014/main" id="{BDF43C08-DFAA-DBC5-A626-CEC618DAB3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28" t="3946" r="68331" b="3977"/>
          <a:stretch/>
        </p:blipFill>
        <p:spPr>
          <a:xfrm>
            <a:off x="2830937" y="1444885"/>
            <a:ext cx="1992095" cy="4032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A004F81-8158-B6F4-F696-2BF63817B2FA}"/>
              </a:ext>
            </a:extLst>
          </p:cNvPr>
          <p:cNvGrpSpPr/>
          <p:nvPr/>
        </p:nvGrpSpPr>
        <p:grpSpPr>
          <a:xfrm>
            <a:off x="4717259" y="2756337"/>
            <a:ext cx="4320329" cy="1409096"/>
            <a:chOff x="6318543" y="3642759"/>
            <a:chExt cx="4320329" cy="140909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AD62122-E194-297C-06B7-4A0603633BF0}"/>
                </a:ext>
              </a:extLst>
            </p:cNvPr>
            <p:cNvSpPr/>
            <p:nvPr/>
          </p:nvSpPr>
          <p:spPr>
            <a:xfrm>
              <a:off x="7315201" y="3718260"/>
              <a:ext cx="3323671" cy="1258094"/>
            </a:xfrm>
            <a:prstGeom prst="rect">
              <a:avLst/>
            </a:prstGeom>
            <a:solidFill>
              <a:srgbClr val="D17D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  <a:t>Para autenticação, BKO deverá informar o </a:t>
              </a:r>
              <a:r>
                <a:rPr lang="pt-BR" sz="1600" b="1" dirty="0">
                  <a:solidFill>
                    <a:schemeClr val="bg1"/>
                  </a:solidFill>
                  <a:latin typeface="AMX" pitchFamily="2" charset="77"/>
                </a:rPr>
                <a:t>usuário e a senha</a:t>
              </a:r>
              <a: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  <a:t>, em seguida selecionar o </a:t>
              </a:r>
              <a:r>
                <a:rPr lang="pt-BR" sz="1600" b="1" dirty="0" err="1">
                  <a:solidFill>
                    <a:schemeClr val="bg1"/>
                  </a:solidFill>
                  <a:latin typeface="AMX" pitchFamily="2" charset="77"/>
                </a:rPr>
                <a:t>captcha</a:t>
              </a:r>
              <a:r>
                <a:rPr lang="pt-BR" sz="1600" b="1" dirty="0">
                  <a:solidFill>
                    <a:schemeClr val="bg1"/>
                  </a:solidFill>
                  <a:latin typeface="AMX" pitchFamily="2" charset="77"/>
                </a:rPr>
                <a:t> para fazer a autenticação </a:t>
              </a:r>
              <a: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  <a:t>no sistema.</a:t>
              </a:r>
            </a:p>
          </p:txBody>
        </p:sp>
        <p:sp>
          <p:nvSpPr>
            <p:cNvPr id="12" name="Right Bracket 11">
              <a:extLst>
                <a:ext uri="{FF2B5EF4-FFF2-40B4-BE49-F238E27FC236}">
                  <a16:creationId xmlns:a16="http://schemas.microsoft.com/office/drawing/2014/main" id="{2FC4D4F2-8AE5-190C-7300-F68A42DC1319}"/>
                </a:ext>
              </a:extLst>
            </p:cNvPr>
            <p:cNvSpPr/>
            <p:nvPr/>
          </p:nvSpPr>
          <p:spPr>
            <a:xfrm flipH="1">
              <a:off x="7179398" y="3642759"/>
              <a:ext cx="135800" cy="1409096"/>
            </a:xfrm>
            <a:prstGeom prst="rightBracket">
              <a:avLst/>
            </a:prstGeom>
            <a:ln w="38100">
              <a:solidFill>
                <a:srgbClr val="C074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8029BBA-5BB2-C790-6360-EB5B843892B6}"/>
                </a:ext>
              </a:extLst>
            </p:cNvPr>
            <p:cNvCxnSpPr>
              <a:cxnSpLocks/>
            </p:cNvCxnSpPr>
            <p:nvPr/>
          </p:nvCxnSpPr>
          <p:spPr>
            <a:xfrm>
              <a:off x="6318543" y="4347307"/>
              <a:ext cx="860856" cy="0"/>
            </a:xfrm>
            <a:prstGeom prst="line">
              <a:avLst/>
            </a:prstGeom>
            <a:ln w="38100">
              <a:solidFill>
                <a:srgbClr val="C074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9869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82D5BB3-C6E4-9BDB-C076-3CB35AFE0E2F}"/>
              </a:ext>
            </a:extLst>
          </p:cNvPr>
          <p:cNvSpPr/>
          <p:nvPr/>
        </p:nvSpPr>
        <p:spPr>
          <a:xfrm>
            <a:off x="2645742" y="1316807"/>
            <a:ext cx="2362486" cy="4288156"/>
          </a:xfrm>
          <a:prstGeom prst="roundRect">
            <a:avLst>
              <a:gd name="adj" fmla="val 3162"/>
            </a:avLst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4">
            <a:extLst>
              <a:ext uri="{FF2B5EF4-FFF2-40B4-BE49-F238E27FC236}">
                <a16:creationId xmlns:a16="http://schemas.microsoft.com/office/drawing/2014/main" id="{7206F6B3-2F8A-15AA-EFC1-B6799A44E3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76" t="4456" r="71095" b="2433"/>
          <a:stretch/>
        </p:blipFill>
        <p:spPr>
          <a:xfrm>
            <a:off x="2766301" y="1444885"/>
            <a:ext cx="2121366" cy="4032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994C38-B29B-6C11-5DD4-97E051B9547C}"/>
              </a:ext>
            </a:extLst>
          </p:cNvPr>
          <p:cNvSpPr/>
          <p:nvPr/>
        </p:nvSpPr>
        <p:spPr>
          <a:xfrm>
            <a:off x="2994870" y="615635"/>
            <a:ext cx="6202260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7409"/>
                </a:solidFill>
                <a:latin typeface="AMX" pitchFamily="2" charset="77"/>
              </a:rPr>
              <a:t>ORIENTAÇÕES PARA GERAR O LINK DA BIOMETRIA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40ADFF-8D47-9FF1-F90D-F35C552BA722}"/>
              </a:ext>
            </a:extLst>
          </p:cNvPr>
          <p:cNvGrpSpPr/>
          <p:nvPr/>
        </p:nvGrpSpPr>
        <p:grpSpPr>
          <a:xfrm>
            <a:off x="2961314" y="869006"/>
            <a:ext cx="6269372" cy="194430"/>
            <a:chOff x="4861868" y="850900"/>
            <a:chExt cx="6269372" cy="194430"/>
          </a:xfrm>
        </p:grpSpPr>
        <p:sp>
          <p:nvSpPr>
            <p:cNvPr id="4" name="L-shape 3">
              <a:extLst>
                <a:ext uri="{FF2B5EF4-FFF2-40B4-BE49-F238E27FC236}">
                  <a16:creationId xmlns:a16="http://schemas.microsoft.com/office/drawing/2014/main" id="{F9AFCC7A-775B-0B6C-89C1-2AF6E7934E1F}"/>
                </a:ext>
              </a:extLst>
            </p:cNvPr>
            <p:cNvSpPr/>
            <p:nvPr/>
          </p:nvSpPr>
          <p:spPr>
            <a:xfrm>
              <a:off x="4861868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" name="L-shape 4">
              <a:extLst>
                <a:ext uri="{FF2B5EF4-FFF2-40B4-BE49-F238E27FC236}">
                  <a16:creationId xmlns:a16="http://schemas.microsoft.com/office/drawing/2014/main" id="{2E92463E-2BDF-94A0-1079-D99BDB2D9B5E}"/>
                </a:ext>
              </a:extLst>
            </p:cNvPr>
            <p:cNvSpPr/>
            <p:nvPr/>
          </p:nvSpPr>
          <p:spPr>
            <a:xfrm flipH="1">
              <a:off x="10938142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004F81-8158-B6F4-F696-2BF63817B2FA}"/>
              </a:ext>
            </a:extLst>
          </p:cNvPr>
          <p:cNvGrpSpPr/>
          <p:nvPr/>
        </p:nvGrpSpPr>
        <p:grpSpPr>
          <a:xfrm>
            <a:off x="4817927" y="1961638"/>
            <a:ext cx="5190139" cy="2998493"/>
            <a:chOff x="6318543" y="3642758"/>
            <a:chExt cx="5190139" cy="299849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AD62122-E194-297C-06B7-4A0603633BF0}"/>
                </a:ext>
              </a:extLst>
            </p:cNvPr>
            <p:cNvSpPr/>
            <p:nvPr/>
          </p:nvSpPr>
          <p:spPr>
            <a:xfrm>
              <a:off x="7315201" y="3709860"/>
              <a:ext cx="4193481" cy="2864288"/>
            </a:xfrm>
            <a:prstGeom prst="rect">
              <a:avLst/>
            </a:prstGeom>
            <a:solidFill>
              <a:srgbClr val="D17D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  <a:t>Após autenticação, será apresentada a tela com os campos que devem ser preenchidos com as informações do cliente e do PDV</a:t>
              </a:r>
              <a:b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</a:br>
              <a: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  <a:t>que está efetuando a criação do link:</a:t>
              </a:r>
            </a:p>
            <a:p>
              <a:pPr marL="88900">
                <a:defRPr/>
              </a:pPr>
              <a:endParaRPr lang="pt-BR" sz="1600" dirty="0">
                <a:solidFill>
                  <a:schemeClr val="bg1"/>
                </a:solidFill>
                <a:latin typeface="AMX" pitchFamily="2" charset="77"/>
              </a:endParaRPr>
            </a:p>
            <a:p>
              <a:pPr marL="88900">
                <a:defRPr/>
              </a:pPr>
              <a:r>
                <a:rPr lang="pt-BR" sz="1600" b="1" dirty="0">
                  <a:solidFill>
                    <a:schemeClr val="bg1"/>
                  </a:solidFill>
                  <a:latin typeface="AMX" pitchFamily="2" charset="77"/>
                </a:rPr>
                <a:t>Dados do cliente:</a:t>
              </a:r>
            </a:p>
            <a:p>
              <a:pPr marL="266700" indent="-177800">
                <a:buFont typeface="Arial" panose="020B0604020202020204" pitchFamily="34" charset="0"/>
                <a:buChar char="•"/>
                <a:defRPr/>
              </a:pPr>
              <a: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  <a:t>CPF (informar o CPF obrigatoriamente);</a:t>
              </a:r>
            </a:p>
            <a:p>
              <a:pPr marL="266700" indent="-177800">
                <a:buFont typeface="Arial" panose="020B0604020202020204" pitchFamily="34" charset="0"/>
                <a:buChar char="•"/>
                <a:defRPr/>
              </a:pPr>
              <a: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  <a:t>Telefone.</a:t>
              </a:r>
            </a:p>
            <a:p>
              <a:pPr marL="88900">
                <a:defRPr/>
              </a:pPr>
              <a:r>
                <a:rPr lang="pt-BR" sz="1600" b="1" dirty="0">
                  <a:solidFill>
                    <a:schemeClr val="bg1"/>
                  </a:solidFill>
                  <a:latin typeface="AMX" pitchFamily="2" charset="77"/>
                </a:rPr>
                <a:t>Dados da PAP Agência:</a:t>
              </a:r>
            </a:p>
            <a:p>
              <a:pPr marL="266700" indent="-177800">
                <a:buFont typeface="Arial" panose="020B0604020202020204" pitchFamily="34" charset="0"/>
                <a:buChar char="•"/>
                <a:defRPr/>
              </a:pPr>
              <a: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  <a:t>Código da PAP Agência.</a:t>
              </a:r>
            </a:p>
          </p:txBody>
        </p:sp>
        <p:sp>
          <p:nvSpPr>
            <p:cNvPr id="12" name="Right Bracket 11">
              <a:extLst>
                <a:ext uri="{FF2B5EF4-FFF2-40B4-BE49-F238E27FC236}">
                  <a16:creationId xmlns:a16="http://schemas.microsoft.com/office/drawing/2014/main" id="{2FC4D4F2-8AE5-190C-7300-F68A42DC1319}"/>
                </a:ext>
              </a:extLst>
            </p:cNvPr>
            <p:cNvSpPr/>
            <p:nvPr/>
          </p:nvSpPr>
          <p:spPr>
            <a:xfrm flipH="1">
              <a:off x="7194640" y="3642758"/>
              <a:ext cx="120558" cy="2998493"/>
            </a:xfrm>
            <a:prstGeom prst="rightBracket">
              <a:avLst/>
            </a:prstGeom>
            <a:ln w="38100">
              <a:solidFill>
                <a:srgbClr val="C074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8029BBA-5BB2-C790-6360-EB5B843892B6}"/>
                </a:ext>
              </a:extLst>
            </p:cNvPr>
            <p:cNvCxnSpPr>
              <a:cxnSpLocks/>
            </p:cNvCxnSpPr>
            <p:nvPr/>
          </p:nvCxnSpPr>
          <p:spPr>
            <a:xfrm>
              <a:off x="6318543" y="5142004"/>
              <a:ext cx="860856" cy="0"/>
            </a:xfrm>
            <a:prstGeom prst="line">
              <a:avLst/>
            </a:prstGeom>
            <a:ln w="38100">
              <a:solidFill>
                <a:srgbClr val="C074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EC3FBFF-07B4-E3E5-E7E7-26E5AF03580F}"/>
              </a:ext>
            </a:extLst>
          </p:cNvPr>
          <p:cNvSpPr txBox="1"/>
          <p:nvPr/>
        </p:nvSpPr>
        <p:spPr>
          <a:xfrm>
            <a:off x="3220086" y="2723421"/>
            <a:ext cx="1213795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AMX" pitchFamily="2" charset="77"/>
              </a:rPr>
              <a:t>Código da PAP AGENCIA</a:t>
            </a:r>
          </a:p>
        </p:txBody>
      </p:sp>
    </p:spTree>
    <p:extLst>
      <p:ext uri="{BB962C8B-B14F-4D97-AF65-F5344CB8AC3E}">
        <p14:creationId xmlns:p14="http://schemas.microsoft.com/office/powerpoint/2010/main" val="30393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CD5B164-F9B9-AB10-CF72-473623A17E47}"/>
              </a:ext>
            </a:extLst>
          </p:cNvPr>
          <p:cNvSpPr/>
          <p:nvPr/>
        </p:nvSpPr>
        <p:spPr>
          <a:xfrm>
            <a:off x="1606428" y="1316807"/>
            <a:ext cx="2233552" cy="4288156"/>
          </a:xfrm>
          <a:prstGeom prst="roundRect">
            <a:avLst>
              <a:gd name="adj" fmla="val 3162"/>
            </a:avLst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994C38-B29B-6C11-5DD4-97E051B9547C}"/>
              </a:ext>
            </a:extLst>
          </p:cNvPr>
          <p:cNvSpPr/>
          <p:nvPr/>
        </p:nvSpPr>
        <p:spPr>
          <a:xfrm>
            <a:off x="2994870" y="615635"/>
            <a:ext cx="6202260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7409"/>
                </a:solidFill>
                <a:latin typeface="AMX" pitchFamily="2" charset="77"/>
              </a:rPr>
              <a:t>ORIENTAÇÕES PARA GERAR O LINK DA BIOMETRIA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40ADFF-8D47-9FF1-F90D-F35C552BA722}"/>
              </a:ext>
            </a:extLst>
          </p:cNvPr>
          <p:cNvGrpSpPr/>
          <p:nvPr/>
        </p:nvGrpSpPr>
        <p:grpSpPr>
          <a:xfrm>
            <a:off x="2961314" y="869006"/>
            <a:ext cx="6269372" cy="194430"/>
            <a:chOff x="4861868" y="850900"/>
            <a:chExt cx="6269372" cy="194430"/>
          </a:xfrm>
        </p:grpSpPr>
        <p:sp>
          <p:nvSpPr>
            <p:cNvPr id="4" name="L-shape 3">
              <a:extLst>
                <a:ext uri="{FF2B5EF4-FFF2-40B4-BE49-F238E27FC236}">
                  <a16:creationId xmlns:a16="http://schemas.microsoft.com/office/drawing/2014/main" id="{F9AFCC7A-775B-0B6C-89C1-2AF6E7934E1F}"/>
                </a:ext>
              </a:extLst>
            </p:cNvPr>
            <p:cNvSpPr/>
            <p:nvPr/>
          </p:nvSpPr>
          <p:spPr>
            <a:xfrm>
              <a:off x="4861868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" name="L-shape 4">
              <a:extLst>
                <a:ext uri="{FF2B5EF4-FFF2-40B4-BE49-F238E27FC236}">
                  <a16:creationId xmlns:a16="http://schemas.microsoft.com/office/drawing/2014/main" id="{2E92463E-2BDF-94A0-1079-D99BDB2D9B5E}"/>
                </a:ext>
              </a:extLst>
            </p:cNvPr>
            <p:cNvSpPr/>
            <p:nvPr/>
          </p:nvSpPr>
          <p:spPr>
            <a:xfrm flipH="1">
              <a:off x="10938142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004F81-8158-B6F4-F696-2BF63817B2FA}"/>
              </a:ext>
            </a:extLst>
          </p:cNvPr>
          <p:cNvGrpSpPr/>
          <p:nvPr/>
        </p:nvGrpSpPr>
        <p:grpSpPr>
          <a:xfrm>
            <a:off x="3470865" y="2723422"/>
            <a:ext cx="3965347" cy="1474926"/>
            <a:chOff x="6318543" y="4404542"/>
            <a:chExt cx="3965347" cy="147492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AD62122-E194-297C-06B7-4A0603633BF0}"/>
                </a:ext>
              </a:extLst>
            </p:cNvPr>
            <p:cNvSpPr/>
            <p:nvPr/>
          </p:nvSpPr>
          <p:spPr>
            <a:xfrm>
              <a:off x="7315202" y="4450338"/>
              <a:ext cx="2968688" cy="1383332"/>
            </a:xfrm>
            <a:prstGeom prst="rect">
              <a:avLst/>
            </a:prstGeom>
            <a:solidFill>
              <a:srgbClr val="D17D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  <a:t>Após informar os dados</a:t>
              </a:r>
              <a:b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</a:br>
              <a: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  <a:t>e clicar e </a:t>
              </a:r>
              <a:r>
                <a:rPr lang="pt-BR" sz="1600" b="1" dirty="0">
                  <a:solidFill>
                    <a:schemeClr val="bg1"/>
                  </a:solidFill>
                  <a:latin typeface="AMX" pitchFamily="2" charset="77"/>
                </a:rPr>
                <a:t>Gerar</a:t>
              </a:r>
              <a: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  <a:t>, o sistema apresenta um pop-up para que o link gerado seja copiado:</a:t>
              </a:r>
            </a:p>
          </p:txBody>
        </p:sp>
        <p:sp>
          <p:nvSpPr>
            <p:cNvPr id="12" name="Right Bracket 11">
              <a:extLst>
                <a:ext uri="{FF2B5EF4-FFF2-40B4-BE49-F238E27FC236}">
                  <a16:creationId xmlns:a16="http://schemas.microsoft.com/office/drawing/2014/main" id="{2FC4D4F2-8AE5-190C-7300-F68A42DC1319}"/>
                </a:ext>
              </a:extLst>
            </p:cNvPr>
            <p:cNvSpPr/>
            <p:nvPr/>
          </p:nvSpPr>
          <p:spPr>
            <a:xfrm flipH="1">
              <a:off x="7189365" y="4404542"/>
              <a:ext cx="131108" cy="1474926"/>
            </a:xfrm>
            <a:prstGeom prst="rightBracket">
              <a:avLst/>
            </a:prstGeom>
            <a:ln w="38100">
              <a:solidFill>
                <a:srgbClr val="C074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8029BBA-5BB2-C790-6360-EB5B843892B6}"/>
                </a:ext>
              </a:extLst>
            </p:cNvPr>
            <p:cNvCxnSpPr>
              <a:cxnSpLocks/>
            </p:cNvCxnSpPr>
            <p:nvPr/>
          </p:nvCxnSpPr>
          <p:spPr>
            <a:xfrm>
              <a:off x="6318543" y="5142004"/>
              <a:ext cx="860856" cy="0"/>
            </a:xfrm>
            <a:prstGeom prst="line">
              <a:avLst/>
            </a:prstGeom>
            <a:ln w="38100">
              <a:solidFill>
                <a:srgbClr val="C074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Imagem 2">
            <a:extLst>
              <a:ext uri="{FF2B5EF4-FFF2-40B4-BE49-F238E27FC236}">
                <a16:creationId xmlns:a16="http://schemas.microsoft.com/office/drawing/2014/main" id="{C2C1E9D9-0672-429F-B674-C013616FC0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03" t="7488" r="62454" b="1716"/>
          <a:stretch/>
        </p:blipFill>
        <p:spPr>
          <a:xfrm>
            <a:off x="1727156" y="1450273"/>
            <a:ext cx="1986987" cy="4032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46A9618-1F90-5E06-A921-200BBC7CB0DB}"/>
              </a:ext>
            </a:extLst>
          </p:cNvPr>
          <p:cNvSpPr/>
          <p:nvPr/>
        </p:nvSpPr>
        <p:spPr>
          <a:xfrm>
            <a:off x="7669732" y="2026612"/>
            <a:ext cx="2735712" cy="2947358"/>
          </a:xfrm>
          <a:prstGeom prst="rect">
            <a:avLst/>
          </a:prstGeom>
          <a:solidFill>
            <a:srgbClr val="D2D2D2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0412750-E50F-1D6F-F887-ACD47B20C0DA}"/>
              </a:ext>
            </a:extLst>
          </p:cNvPr>
          <p:cNvGrpSpPr/>
          <p:nvPr/>
        </p:nvGrpSpPr>
        <p:grpSpPr>
          <a:xfrm>
            <a:off x="7660767" y="2001445"/>
            <a:ext cx="2762606" cy="2997692"/>
            <a:chOff x="9565395" y="-2317076"/>
            <a:chExt cx="2762606" cy="2997692"/>
          </a:xfrm>
          <a:solidFill>
            <a:schemeClr val="bg1"/>
          </a:solidFill>
        </p:grpSpPr>
        <p:sp>
          <p:nvSpPr>
            <p:cNvPr id="21" name="L-shape 20">
              <a:extLst>
                <a:ext uri="{FF2B5EF4-FFF2-40B4-BE49-F238E27FC236}">
                  <a16:creationId xmlns:a16="http://schemas.microsoft.com/office/drawing/2014/main" id="{073D14F5-9559-1B9E-5090-9396153EFE14}"/>
                </a:ext>
              </a:extLst>
            </p:cNvPr>
            <p:cNvSpPr/>
            <p:nvPr/>
          </p:nvSpPr>
          <p:spPr>
            <a:xfrm>
              <a:off x="9565395" y="486186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" name="L-shape 21">
              <a:extLst>
                <a:ext uri="{FF2B5EF4-FFF2-40B4-BE49-F238E27FC236}">
                  <a16:creationId xmlns:a16="http://schemas.microsoft.com/office/drawing/2014/main" id="{A7AFDDB4-4C86-B353-E441-3844CE9D6F7D}"/>
                </a:ext>
              </a:extLst>
            </p:cNvPr>
            <p:cNvSpPr/>
            <p:nvPr/>
          </p:nvSpPr>
          <p:spPr>
            <a:xfrm flipH="1">
              <a:off x="12134903" y="486186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3" name="L-shape 22">
              <a:extLst>
                <a:ext uri="{FF2B5EF4-FFF2-40B4-BE49-F238E27FC236}">
                  <a16:creationId xmlns:a16="http://schemas.microsoft.com/office/drawing/2014/main" id="{5DB350BA-ADE0-8110-DC0E-CD3CDEE4055C}"/>
                </a:ext>
              </a:extLst>
            </p:cNvPr>
            <p:cNvSpPr/>
            <p:nvPr/>
          </p:nvSpPr>
          <p:spPr>
            <a:xfrm flipV="1">
              <a:off x="9565395" y="-2303982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" name="L-shape 23">
              <a:extLst>
                <a:ext uri="{FF2B5EF4-FFF2-40B4-BE49-F238E27FC236}">
                  <a16:creationId xmlns:a16="http://schemas.microsoft.com/office/drawing/2014/main" id="{85B8ACB4-96CA-976C-33DA-9BCD6C614BE4}"/>
                </a:ext>
              </a:extLst>
            </p:cNvPr>
            <p:cNvSpPr/>
            <p:nvPr/>
          </p:nvSpPr>
          <p:spPr>
            <a:xfrm flipH="1" flipV="1">
              <a:off x="12134903" y="-2317076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25" name="Imagem 2">
            <a:extLst>
              <a:ext uri="{FF2B5EF4-FFF2-40B4-BE49-F238E27FC236}">
                <a16:creationId xmlns:a16="http://schemas.microsoft.com/office/drawing/2014/main" id="{6FA91FD8-F93F-9D43-FE9D-9D96E07DC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089" t="44712" r="19987" b="10140"/>
          <a:stretch/>
        </p:blipFill>
        <p:spPr>
          <a:xfrm>
            <a:off x="7856534" y="2268326"/>
            <a:ext cx="2362108" cy="238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994C38-B29B-6C11-5DD4-97E051B9547C}"/>
              </a:ext>
            </a:extLst>
          </p:cNvPr>
          <p:cNvSpPr/>
          <p:nvPr/>
        </p:nvSpPr>
        <p:spPr>
          <a:xfrm>
            <a:off x="2994870" y="615635"/>
            <a:ext cx="6202260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7409"/>
                </a:solidFill>
                <a:latin typeface="AMX" pitchFamily="2" charset="77"/>
              </a:rPr>
              <a:t>ORIENTAÇÕES PARA GERAR O LINK DA BIOMETRIA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40ADFF-8D47-9FF1-F90D-F35C552BA722}"/>
              </a:ext>
            </a:extLst>
          </p:cNvPr>
          <p:cNvGrpSpPr/>
          <p:nvPr/>
        </p:nvGrpSpPr>
        <p:grpSpPr>
          <a:xfrm>
            <a:off x="2961314" y="869006"/>
            <a:ext cx="6269372" cy="194430"/>
            <a:chOff x="4861868" y="850900"/>
            <a:chExt cx="6269372" cy="194430"/>
          </a:xfrm>
        </p:grpSpPr>
        <p:sp>
          <p:nvSpPr>
            <p:cNvPr id="4" name="L-shape 3">
              <a:extLst>
                <a:ext uri="{FF2B5EF4-FFF2-40B4-BE49-F238E27FC236}">
                  <a16:creationId xmlns:a16="http://schemas.microsoft.com/office/drawing/2014/main" id="{F9AFCC7A-775B-0B6C-89C1-2AF6E7934E1F}"/>
                </a:ext>
              </a:extLst>
            </p:cNvPr>
            <p:cNvSpPr/>
            <p:nvPr/>
          </p:nvSpPr>
          <p:spPr>
            <a:xfrm>
              <a:off x="4861868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" name="L-shape 4">
              <a:extLst>
                <a:ext uri="{FF2B5EF4-FFF2-40B4-BE49-F238E27FC236}">
                  <a16:creationId xmlns:a16="http://schemas.microsoft.com/office/drawing/2014/main" id="{2E92463E-2BDF-94A0-1079-D99BDB2D9B5E}"/>
                </a:ext>
              </a:extLst>
            </p:cNvPr>
            <p:cNvSpPr/>
            <p:nvPr/>
          </p:nvSpPr>
          <p:spPr>
            <a:xfrm flipH="1">
              <a:off x="10938142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F755221-2156-3D2F-3D9C-FBE31601C7CB}"/>
              </a:ext>
            </a:extLst>
          </p:cNvPr>
          <p:cNvSpPr/>
          <p:nvPr/>
        </p:nvSpPr>
        <p:spPr>
          <a:xfrm>
            <a:off x="2314181" y="3372266"/>
            <a:ext cx="7563639" cy="2246843"/>
          </a:xfrm>
          <a:prstGeom prst="roundRect">
            <a:avLst>
              <a:gd name="adj" fmla="val 3162"/>
            </a:avLst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3">
            <a:extLst>
              <a:ext uri="{FF2B5EF4-FFF2-40B4-BE49-F238E27FC236}">
                <a16:creationId xmlns:a16="http://schemas.microsoft.com/office/drawing/2014/main" id="{AE22883D-4C5C-FBF3-2CBB-FF97541F5B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21" t="34481" r="15762" b="15501"/>
          <a:stretch/>
        </p:blipFill>
        <p:spPr>
          <a:xfrm>
            <a:off x="2425817" y="3480619"/>
            <a:ext cx="7340367" cy="203013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F8B2872-D407-044A-803C-3F010618E04E}"/>
              </a:ext>
            </a:extLst>
          </p:cNvPr>
          <p:cNvGrpSpPr/>
          <p:nvPr/>
        </p:nvGrpSpPr>
        <p:grpSpPr>
          <a:xfrm>
            <a:off x="3907391" y="1304449"/>
            <a:ext cx="4377217" cy="2276096"/>
            <a:chOff x="7345864" y="3709860"/>
            <a:chExt cx="4377217" cy="227609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265F143-41DF-12D6-502B-FB592E8ADFF4}"/>
                </a:ext>
              </a:extLst>
            </p:cNvPr>
            <p:cNvSpPr/>
            <p:nvPr/>
          </p:nvSpPr>
          <p:spPr>
            <a:xfrm>
              <a:off x="7437733" y="3709860"/>
              <a:ext cx="4193481" cy="1678073"/>
            </a:xfrm>
            <a:prstGeom prst="rect">
              <a:avLst/>
            </a:prstGeom>
            <a:solidFill>
              <a:srgbClr val="D17D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  <a:t>Caso o BKO não copie o link que foi gerado na tela do pop-up, ele poderá consultar os links gerados para o CPF novamente por meio da opção </a:t>
              </a:r>
              <a:r>
                <a:rPr lang="pt-BR" sz="1600" b="1" dirty="0">
                  <a:solidFill>
                    <a:schemeClr val="bg1"/>
                  </a:solidFill>
                  <a:latin typeface="AMX" pitchFamily="2" charset="77"/>
                </a:rPr>
                <a:t>Listar Links </a:t>
              </a:r>
              <a: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  <a:t>e copiar o link para seguir com o processo:</a:t>
              </a:r>
            </a:p>
          </p:txBody>
        </p:sp>
        <p:sp>
          <p:nvSpPr>
            <p:cNvPr id="18" name="Right Bracket 17">
              <a:extLst>
                <a:ext uri="{FF2B5EF4-FFF2-40B4-BE49-F238E27FC236}">
                  <a16:creationId xmlns:a16="http://schemas.microsoft.com/office/drawing/2014/main" id="{A30B6A3A-2139-A64E-C6F2-A95838185DE1}"/>
                </a:ext>
              </a:extLst>
            </p:cNvPr>
            <p:cNvSpPr/>
            <p:nvPr/>
          </p:nvSpPr>
          <p:spPr>
            <a:xfrm rot="16200000" flipH="1">
              <a:off x="9474179" y="3247383"/>
              <a:ext cx="120588" cy="4377217"/>
            </a:xfrm>
            <a:prstGeom prst="rightBracket">
              <a:avLst/>
            </a:prstGeom>
            <a:ln w="38100">
              <a:solidFill>
                <a:srgbClr val="C074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191C55A-F99F-E248-513A-C1CC5A12F3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34473" y="5496286"/>
              <a:ext cx="0" cy="489670"/>
            </a:xfrm>
            <a:prstGeom prst="line">
              <a:avLst/>
            </a:prstGeom>
            <a:ln w="38100">
              <a:solidFill>
                <a:srgbClr val="C074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3184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994C38-B29B-6C11-5DD4-97E051B9547C}"/>
              </a:ext>
            </a:extLst>
          </p:cNvPr>
          <p:cNvSpPr/>
          <p:nvPr/>
        </p:nvSpPr>
        <p:spPr>
          <a:xfrm>
            <a:off x="2021747" y="615635"/>
            <a:ext cx="8148506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7409"/>
                </a:solidFill>
                <a:latin typeface="AMX" pitchFamily="2" charset="77"/>
              </a:rPr>
              <a:t>QUAIS AS TELAS QUE CLIENTE VÊ QUANDO ENVIADO O LINK DA BIO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40ADFF-8D47-9FF1-F90D-F35C552BA722}"/>
              </a:ext>
            </a:extLst>
          </p:cNvPr>
          <p:cNvGrpSpPr/>
          <p:nvPr/>
        </p:nvGrpSpPr>
        <p:grpSpPr>
          <a:xfrm>
            <a:off x="1996580" y="869006"/>
            <a:ext cx="8198840" cy="194430"/>
            <a:chOff x="4861868" y="850900"/>
            <a:chExt cx="8198840" cy="194430"/>
          </a:xfrm>
        </p:grpSpPr>
        <p:sp>
          <p:nvSpPr>
            <p:cNvPr id="4" name="L-shape 3">
              <a:extLst>
                <a:ext uri="{FF2B5EF4-FFF2-40B4-BE49-F238E27FC236}">
                  <a16:creationId xmlns:a16="http://schemas.microsoft.com/office/drawing/2014/main" id="{F9AFCC7A-775B-0B6C-89C1-2AF6E7934E1F}"/>
                </a:ext>
              </a:extLst>
            </p:cNvPr>
            <p:cNvSpPr/>
            <p:nvPr/>
          </p:nvSpPr>
          <p:spPr>
            <a:xfrm>
              <a:off x="4861868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" name="L-shape 4">
              <a:extLst>
                <a:ext uri="{FF2B5EF4-FFF2-40B4-BE49-F238E27FC236}">
                  <a16:creationId xmlns:a16="http://schemas.microsoft.com/office/drawing/2014/main" id="{2E92463E-2BDF-94A0-1079-D99BDB2D9B5E}"/>
                </a:ext>
              </a:extLst>
            </p:cNvPr>
            <p:cNvSpPr/>
            <p:nvPr/>
          </p:nvSpPr>
          <p:spPr>
            <a:xfrm flipH="1">
              <a:off x="12867610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BFAAE20-CDFC-AD30-9301-A38B3813D4DF}"/>
              </a:ext>
            </a:extLst>
          </p:cNvPr>
          <p:cNvSpPr/>
          <p:nvPr/>
        </p:nvSpPr>
        <p:spPr>
          <a:xfrm>
            <a:off x="2132272" y="1336814"/>
            <a:ext cx="2530264" cy="4288156"/>
          </a:xfrm>
          <a:prstGeom prst="roundRect">
            <a:avLst>
              <a:gd name="adj" fmla="val 3162"/>
            </a:avLst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m 4">
            <a:extLst>
              <a:ext uri="{FF2B5EF4-FFF2-40B4-BE49-F238E27FC236}">
                <a16:creationId xmlns:a16="http://schemas.microsoft.com/office/drawing/2014/main" id="{595ADE58-E6C7-5C71-B8EB-960EB8D150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18" t="7060" r="66048" b="6196"/>
          <a:stretch/>
        </p:blipFill>
        <p:spPr>
          <a:xfrm>
            <a:off x="2262148" y="1433007"/>
            <a:ext cx="2270511" cy="4032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05D82D-6701-8E9B-9C52-1162C18B082C}"/>
              </a:ext>
            </a:extLst>
          </p:cNvPr>
          <p:cNvSpPr txBox="1"/>
          <p:nvPr/>
        </p:nvSpPr>
        <p:spPr>
          <a:xfrm>
            <a:off x="5213019" y="1285466"/>
            <a:ext cx="4564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>
                <a:solidFill>
                  <a:srgbClr val="C07409"/>
                </a:solidFill>
                <a:latin typeface="AMX" pitchFamily="2" charset="77"/>
              </a:rPr>
              <a:t>Processo</a:t>
            </a:r>
            <a:r>
              <a:rPr lang="en-US" b="1" dirty="0">
                <a:solidFill>
                  <a:srgbClr val="C07409"/>
                </a:solidFill>
                <a:latin typeface="AMX" pitchFamily="2" charset="77"/>
              </a:rPr>
              <a:t> de </a:t>
            </a:r>
            <a:r>
              <a:rPr lang="en-US" b="1" dirty="0" err="1">
                <a:solidFill>
                  <a:srgbClr val="C07409"/>
                </a:solidFill>
                <a:latin typeface="AMX" pitchFamily="2" charset="77"/>
              </a:rPr>
              <a:t>captura</a:t>
            </a:r>
            <a:r>
              <a:rPr lang="en-US" b="1" dirty="0">
                <a:solidFill>
                  <a:srgbClr val="C07409"/>
                </a:solidFill>
                <a:latin typeface="AMX" pitchFamily="2" charset="77"/>
              </a:rPr>
              <a:t> - </a:t>
            </a:r>
            <a:r>
              <a:rPr lang="en-US" b="1" dirty="0" err="1">
                <a:solidFill>
                  <a:srgbClr val="C07409"/>
                </a:solidFill>
                <a:latin typeface="AMX" pitchFamily="2" charset="77"/>
              </a:rPr>
              <a:t>Cliente</a:t>
            </a:r>
            <a:endParaRPr lang="en-US" b="1" dirty="0">
              <a:solidFill>
                <a:srgbClr val="C07409"/>
              </a:solidFill>
              <a:latin typeface="AMX" pitchFamily="2" charset="77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E69F6AD-0CFF-7048-0BFD-3615B690A4FF}"/>
              </a:ext>
            </a:extLst>
          </p:cNvPr>
          <p:cNvGrpSpPr/>
          <p:nvPr/>
        </p:nvGrpSpPr>
        <p:grpSpPr>
          <a:xfrm>
            <a:off x="4429387" y="1707326"/>
            <a:ext cx="5047113" cy="2138908"/>
            <a:chOff x="6564956" y="3642759"/>
            <a:chExt cx="5047113" cy="213890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A375268-44A8-391C-791A-22BB636D589C}"/>
                </a:ext>
              </a:extLst>
            </p:cNvPr>
            <p:cNvSpPr/>
            <p:nvPr/>
          </p:nvSpPr>
          <p:spPr>
            <a:xfrm>
              <a:off x="7315201" y="3705672"/>
              <a:ext cx="4296868" cy="2013083"/>
            </a:xfrm>
            <a:prstGeom prst="rect">
              <a:avLst/>
            </a:prstGeom>
            <a:solidFill>
              <a:srgbClr val="D17D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  <a:t>O cliente deverá acessar o link recebido</a:t>
              </a:r>
              <a:b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</a:br>
              <a: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  <a:t>e abrirá a tela ao lado.</a:t>
              </a:r>
            </a:p>
            <a:p>
              <a:pPr marL="88900">
                <a:defRPr/>
              </a:pPr>
              <a:endParaRPr lang="pt-BR" sz="1600" dirty="0">
                <a:solidFill>
                  <a:schemeClr val="bg1"/>
                </a:solidFill>
                <a:latin typeface="AMX" pitchFamily="2" charset="77"/>
              </a:endParaRPr>
            </a:p>
            <a:p>
              <a:pPr marL="88900">
                <a:defRPr/>
              </a:pPr>
              <a: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  <a:t>O cliente deverá inserir os primeiros 5 (cinco) dígitos do seu CPF em que o link foi gerado.</a:t>
              </a:r>
            </a:p>
            <a:p>
              <a:pPr marL="88900">
                <a:defRPr/>
              </a:pPr>
              <a: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  <a:t>Após preenchimento, clicar em “Não sou</a:t>
              </a:r>
              <a:b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</a:br>
              <a: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  <a:t>um robô” e, para finalizar, clicar em Validar.</a:t>
              </a:r>
            </a:p>
          </p:txBody>
        </p:sp>
        <p:sp>
          <p:nvSpPr>
            <p:cNvPr id="13" name="Right Bracket 12">
              <a:extLst>
                <a:ext uri="{FF2B5EF4-FFF2-40B4-BE49-F238E27FC236}">
                  <a16:creationId xmlns:a16="http://schemas.microsoft.com/office/drawing/2014/main" id="{5216E6A6-3301-81B8-E2DA-A8CA3D263D85}"/>
                </a:ext>
              </a:extLst>
            </p:cNvPr>
            <p:cNvSpPr/>
            <p:nvPr/>
          </p:nvSpPr>
          <p:spPr>
            <a:xfrm flipH="1">
              <a:off x="7179399" y="3642759"/>
              <a:ext cx="135799" cy="2138908"/>
            </a:xfrm>
            <a:prstGeom prst="rightBracket">
              <a:avLst/>
            </a:prstGeom>
            <a:ln w="38100">
              <a:solidFill>
                <a:srgbClr val="C074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3A5F103-300A-0320-BB80-FE85BBCC83CF}"/>
                </a:ext>
              </a:extLst>
            </p:cNvPr>
            <p:cNvCxnSpPr>
              <a:cxnSpLocks/>
            </p:cNvCxnSpPr>
            <p:nvPr/>
          </p:nvCxnSpPr>
          <p:spPr>
            <a:xfrm>
              <a:off x="6564956" y="4712213"/>
              <a:ext cx="614443" cy="0"/>
            </a:xfrm>
            <a:prstGeom prst="line">
              <a:avLst/>
            </a:prstGeom>
            <a:ln w="38100">
              <a:solidFill>
                <a:srgbClr val="C074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4022E126-56E4-258C-F634-609F53D82371}"/>
              </a:ext>
            </a:extLst>
          </p:cNvPr>
          <p:cNvGrpSpPr/>
          <p:nvPr/>
        </p:nvGrpSpPr>
        <p:grpSpPr>
          <a:xfrm>
            <a:off x="4792412" y="3996672"/>
            <a:ext cx="5706057" cy="1712208"/>
            <a:chOff x="4792412" y="3996672"/>
            <a:chExt cx="5706057" cy="171220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1456AEA-1A1A-F37F-7950-E36DDD1C48C1}"/>
                </a:ext>
              </a:extLst>
            </p:cNvPr>
            <p:cNvSpPr/>
            <p:nvPr/>
          </p:nvSpPr>
          <p:spPr>
            <a:xfrm>
              <a:off x="5000852" y="3996672"/>
              <a:ext cx="5497617" cy="1712208"/>
            </a:xfrm>
            <a:prstGeom prst="rect">
              <a:avLst/>
            </a:prstGeom>
            <a:solidFill>
              <a:srgbClr val="D17D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69875">
                <a:spcBef>
                  <a:spcPts val="600"/>
                </a:spcBef>
              </a:pPr>
              <a:r>
                <a:rPr lang="en-US" sz="1600" b="1" spc="100" dirty="0">
                  <a:solidFill>
                    <a:srgbClr val="FFFFFF"/>
                  </a:solidFill>
                  <a:latin typeface="AMX" pitchFamily="2" charset="77"/>
                </a:rPr>
                <a:t>DICA:</a:t>
              </a:r>
            </a:p>
            <a:p>
              <a:pPr marL="269875">
                <a:spcBef>
                  <a:spcPts val="600"/>
                </a:spcBef>
              </a:pPr>
              <a:r>
                <a:rPr lang="en-US" sz="1400" dirty="0">
                  <a:latin typeface="AMX" pitchFamily="2" charset="77"/>
                </a:rPr>
                <a:t>Sempre </a:t>
              </a:r>
              <a:r>
                <a:rPr lang="en-US" sz="1400" dirty="0" err="1">
                  <a:latin typeface="AMX" pitchFamily="2" charset="77"/>
                </a:rPr>
                <a:t>reforce</a:t>
              </a:r>
              <a:r>
                <a:rPr lang="en-US" sz="1400" dirty="0">
                  <a:latin typeface="AMX" pitchFamily="2" charset="77"/>
                </a:rPr>
                <a:t> </a:t>
              </a:r>
              <a:r>
                <a:rPr lang="en-US" sz="1400" dirty="0" err="1">
                  <a:latin typeface="AMX" pitchFamily="2" charset="77"/>
                </a:rPr>
                <a:t>ao</a:t>
              </a:r>
              <a:r>
                <a:rPr lang="en-US" sz="1400" dirty="0">
                  <a:latin typeface="AMX" pitchFamily="2" charset="77"/>
                </a:rPr>
                <a:t> </a:t>
              </a:r>
              <a:r>
                <a:rPr lang="en-US" sz="1400" dirty="0" err="1">
                  <a:latin typeface="AMX" pitchFamily="2" charset="77"/>
                </a:rPr>
                <a:t>cliente</a:t>
              </a:r>
              <a:r>
                <a:rPr lang="en-US" sz="1400" dirty="0">
                  <a:latin typeface="AMX" pitchFamily="2" charset="77"/>
                </a:rPr>
                <a:t> que o </a:t>
              </a:r>
              <a:r>
                <a:rPr lang="en-US" sz="1400" dirty="0" err="1">
                  <a:latin typeface="AMX" pitchFamily="2" charset="77"/>
                </a:rPr>
                <a:t>processo</a:t>
              </a:r>
              <a:r>
                <a:rPr lang="en-US" sz="1400" dirty="0">
                  <a:latin typeface="AMX" pitchFamily="2" charset="77"/>
                </a:rPr>
                <a:t> </a:t>
              </a:r>
              <a:r>
                <a:rPr lang="en-US" sz="1400" dirty="0" err="1">
                  <a:latin typeface="AMX" pitchFamily="2" charset="77"/>
                </a:rPr>
                <a:t>é</a:t>
              </a:r>
              <a:r>
                <a:rPr lang="en-US" sz="1400" dirty="0">
                  <a:latin typeface="AMX" pitchFamily="2" charset="77"/>
                </a:rPr>
                <a:t> simples, que basta</a:t>
              </a:r>
              <a:br>
                <a:rPr lang="en-US" sz="1400" dirty="0">
                  <a:latin typeface="AMX" pitchFamily="2" charset="77"/>
                </a:rPr>
              </a:br>
              <a:r>
                <a:rPr lang="en-US" sz="1400" dirty="0" err="1">
                  <a:latin typeface="AMX" pitchFamily="2" charset="77"/>
                </a:rPr>
                <a:t>ele</a:t>
              </a:r>
              <a:r>
                <a:rPr lang="en-US" sz="1400" dirty="0">
                  <a:latin typeface="AMX" pitchFamily="2" charset="77"/>
                </a:rPr>
                <a:t> </a:t>
              </a:r>
              <a:r>
                <a:rPr lang="en-US" sz="1400" dirty="0" err="1">
                  <a:latin typeface="AMX" pitchFamily="2" charset="77"/>
                </a:rPr>
                <a:t>seguir</a:t>
              </a:r>
              <a:r>
                <a:rPr lang="en-US" sz="1400" dirty="0">
                  <a:latin typeface="AMX" pitchFamily="2" charset="77"/>
                </a:rPr>
                <a:t> as </a:t>
              </a:r>
              <a:r>
                <a:rPr lang="en-US" sz="1400" dirty="0" err="1">
                  <a:latin typeface="AMX" pitchFamily="2" charset="77"/>
                </a:rPr>
                <a:t>orientações</a:t>
              </a:r>
              <a:r>
                <a:rPr lang="en-US" sz="1400" dirty="0">
                  <a:latin typeface="AMX" pitchFamily="2" charset="77"/>
                </a:rPr>
                <a:t> dadas </a:t>
              </a:r>
              <a:r>
                <a:rPr lang="en-US" sz="1400" dirty="0" err="1">
                  <a:latin typeface="AMX" pitchFamily="2" charset="77"/>
                </a:rPr>
                <a:t>pelo</a:t>
              </a:r>
              <a:r>
                <a:rPr lang="en-US" sz="1400" dirty="0">
                  <a:latin typeface="AMX" pitchFamily="2" charset="77"/>
                </a:rPr>
                <a:t> </a:t>
              </a:r>
              <a:r>
                <a:rPr lang="en-US" sz="1400" dirty="0" err="1">
                  <a:latin typeface="AMX" pitchFamily="2" charset="77"/>
                </a:rPr>
                <a:t>aplicativo</a:t>
              </a:r>
              <a:r>
                <a:rPr lang="en-US" sz="1400" dirty="0">
                  <a:latin typeface="AMX" pitchFamily="2" charset="77"/>
                </a:rPr>
                <a:t> para </a:t>
              </a:r>
              <a:r>
                <a:rPr lang="en-US" sz="1400" dirty="0" err="1">
                  <a:latin typeface="AMX" pitchFamily="2" charset="77"/>
                </a:rPr>
                <a:t>facilitar</a:t>
              </a:r>
              <a:br>
                <a:rPr lang="en-US" sz="1400" dirty="0">
                  <a:latin typeface="AMX" pitchFamily="2" charset="77"/>
                </a:rPr>
              </a:br>
              <a:r>
                <a:rPr lang="en-US" sz="1400" dirty="0" err="1">
                  <a:latin typeface="AMX" pitchFamily="2" charset="77"/>
                </a:rPr>
                <a:t>todo</a:t>
              </a:r>
              <a:r>
                <a:rPr lang="en-US" sz="1400" dirty="0">
                  <a:latin typeface="AMX" pitchFamily="2" charset="77"/>
                </a:rPr>
                <a:t> o </a:t>
              </a:r>
              <a:r>
                <a:rPr lang="en-US" sz="1400" dirty="0" err="1">
                  <a:latin typeface="AMX" pitchFamily="2" charset="77"/>
                </a:rPr>
                <a:t>processo</a:t>
              </a:r>
              <a:r>
                <a:rPr lang="en-US" sz="1400" dirty="0">
                  <a:latin typeface="AMX" pitchFamily="2" charset="77"/>
                </a:rPr>
                <a:t> de </a:t>
              </a:r>
              <a:r>
                <a:rPr lang="en-US" sz="1400" dirty="0" err="1">
                  <a:latin typeface="AMX" pitchFamily="2" charset="77"/>
                </a:rPr>
                <a:t>captura</a:t>
              </a:r>
              <a:r>
                <a:rPr lang="en-US" sz="1400" dirty="0">
                  <a:latin typeface="AMX" pitchFamily="2" charset="77"/>
                </a:rPr>
                <a:t> da selfie e dos </a:t>
              </a:r>
              <a:r>
                <a:rPr lang="en-US" sz="1400" dirty="0" err="1">
                  <a:latin typeface="AMX" pitchFamily="2" charset="77"/>
                </a:rPr>
                <a:t>documentos</a:t>
              </a:r>
              <a:r>
                <a:rPr lang="en-US" sz="1400" dirty="0">
                  <a:latin typeface="AMX" pitchFamily="2" charset="77"/>
                </a:rPr>
                <a:t>. </a:t>
              </a:r>
              <a:r>
                <a:rPr lang="en-US" sz="1400" dirty="0" err="1">
                  <a:latin typeface="AMX" pitchFamily="2" charset="77"/>
                </a:rPr>
                <a:t>Acessando</a:t>
              </a:r>
              <a:r>
                <a:rPr lang="en-US" sz="1400" dirty="0">
                  <a:latin typeface="AMX" pitchFamily="2" charset="77"/>
                </a:rPr>
                <a:t> o link, o </a:t>
              </a:r>
              <a:r>
                <a:rPr lang="en-US" sz="1400" dirty="0" err="1">
                  <a:latin typeface="AMX" pitchFamily="2" charset="77"/>
                </a:rPr>
                <a:t>cliente</a:t>
              </a:r>
              <a:r>
                <a:rPr lang="en-US" sz="1400" dirty="0">
                  <a:latin typeface="AMX" pitchFamily="2" charset="77"/>
                </a:rPr>
                <a:t> </a:t>
              </a:r>
              <a:r>
                <a:rPr lang="en-US" sz="1400" dirty="0" err="1">
                  <a:latin typeface="AMX" pitchFamily="2" charset="77"/>
                </a:rPr>
                <a:t>deve</a:t>
              </a:r>
              <a:r>
                <a:rPr lang="en-US" sz="1400" dirty="0">
                  <a:latin typeface="AMX" pitchFamily="2" charset="77"/>
                </a:rPr>
                <a:t> </a:t>
              </a:r>
              <a:r>
                <a:rPr lang="en-US" sz="1400" dirty="0" err="1">
                  <a:latin typeface="AMX" pitchFamily="2" charset="77"/>
                </a:rPr>
                <a:t>finalizar</a:t>
              </a:r>
              <a:r>
                <a:rPr lang="en-US" sz="1400" dirty="0">
                  <a:latin typeface="AMX" pitchFamily="2" charset="77"/>
                </a:rPr>
                <a:t> o </a:t>
              </a:r>
              <a:r>
                <a:rPr lang="en-US" sz="1400" dirty="0" err="1">
                  <a:latin typeface="AMX" pitchFamily="2" charset="77"/>
                </a:rPr>
                <a:t>processo</a:t>
              </a:r>
              <a:r>
                <a:rPr lang="en-US" sz="1400" dirty="0">
                  <a:latin typeface="AMX" pitchFamily="2" charset="77"/>
                </a:rPr>
                <a:t> de </a:t>
              </a:r>
              <a:r>
                <a:rPr lang="en-US" sz="1400" dirty="0" err="1">
                  <a:latin typeface="AMX" pitchFamily="2" charset="77"/>
                </a:rPr>
                <a:t>cadastro</a:t>
              </a:r>
              <a:r>
                <a:rPr lang="en-US" sz="1400" dirty="0">
                  <a:latin typeface="AMX" pitchFamily="2" charset="77"/>
                </a:rPr>
                <a:t> dos </a:t>
              </a:r>
              <a:r>
                <a:rPr lang="en-US" sz="1400" dirty="0" err="1">
                  <a:latin typeface="AMX" pitchFamily="2" charset="77"/>
                </a:rPr>
                <a:t>documentos</a:t>
              </a:r>
              <a:r>
                <a:rPr lang="en-US" sz="1400" dirty="0">
                  <a:latin typeface="AMX" pitchFamily="2" charset="77"/>
                </a:rPr>
                <a:t>/imagens. O link </a:t>
              </a:r>
              <a:r>
                <a:rPr lang="en-US" sz="1400" dirty="0" err="1">
                  <a:latin typeface="AMX" pitchFamily="2" charset="77"/>
                </a:rPr>
                <a:t>poderá</a:t>
              </a:r>
              <a:r>
                <a:rPr lang="en-US" sz="1400" dirty="0">
                  <a:latin typeface="AMX" pitchFamily="2" charset="77"/>
                </a:rPr>
                <a:t> ser </a:t>
              </a:r>
              <a:r>
                <a:rPr lang="en-US" sz="1400" dirty="0" err="1">
                  <a:latin typeface="AMX" pitchFamily="2" charset="77"/>
                </a:rPr>
                <a:t>acessado</a:t>
              </a:r>
              <a:r>
                <a:rPr lang="en-US" sz="1400" dirty="0">
                  <a:latin typeface="AMX" pitchFamily="2" charset="77"/>
                </a:rPr>
                <a:t> 1 </a:t>
              </a:r>
              <a:r>
                <a:rPr lang="en-US" sz="1400" dirty="0" err="1">
                  <a:latin typeface="AMX" pitchFamily="2" charset="77"/>
                </a:rPr>
                <a:t>única</a:t>
              </a:r>
              <a:r>
                <a:rPr lang="en-US" sz="1400" dirty="0">
                  <a:latin typeface="AMX" pitchFamily="2" charset="77"/>
                </a:rPr>
                <a:t> </a:t>
              </a:r>
              <a:r>
                <a:rPr lang="en-US" sz="1400" dirty="0" err="1">
                  <a:latin typeface="AMX" pitchFamily="2" charset="77"/>
                </a:rPr>
                <a:t>vez</a:t>
              </a:r>
              <a:r>
                <a:rPr lang="en-US" sz="1400" dirty="0">
                  <a:latin typeface="AMX" pitchFamily="2" charset="77"/>
                </a:rPr>
                <a:t>.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47FF880-263C-DB6F-231E-D7C42A49EACC}"/>
                </a:ext>
              </a:extLst>
            </p:cNvPr>
            <p:cNvSpPr/>
            <p:nvPr/>
          </p:nvSpPr>
          <p:spPr>
            <a:xfrm>
              <a:off x="4792412" y="4626854"/>
              <a:ext cx="439271" cy="439271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00" scaled="1"/>
            </a:gradFill>
            <a:ln w="38100">
              <a:gradFill>
                <a:gsLst>
                  <a:gs pos="0">
                    <a:srgbClr val="B5680D">
                      <a:alpha val="0"/>
                    </a:srgbClr>
                  </a:gs>
                  <a:gs pos="100000">
                    <a:srgbClr val="B5680D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B5680D"/>
                  </a:solidFill>
                  <a:latin typeface="AMX" pitchFamily="2" charset="77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844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365DEA4-F2DC-CB04-0F67-19225300B128}"/>
              </a:ext>
            </a:extLst>
          </p:cNvPr>
          <p:cNvSpPr txBox="1"/>
          <p:nvPr/>
        </p:nvSpPr>
        <p:spPr>
          <a:xfrm>
            <a:off x="2296531" y="1101015"/>
            <a:ext cx="7598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7409"/>
                </a:solidFill>
                <a:latin typeface="AMX" pitchFamily="2" charset="77"/>
              </a:rPr>
              <a:t>Para </a:t>
            </a:r>
            <a:r>
              <a:rPr lang="en-US" sz="1600" dirty="0" err="1">
                <a:solidFill>
                  <a:srgbClr val="C07409"/>
                </a:solidFill>
                <a:latin typeface="AMX" pitchFamily="2" charset="77"/>
              </a:rPr>
              <a:t>liberar</a:t>
            </a:r>
            <a:r>
              <a:rPr lang="en-US" sz="1600" dirty="0">
                <a:solidFill>
                  <a:srgbClr val="C07409"/>
                </a:solidFill>
                <a:latin typeface="AMX" pitchFamily="2" charset="77"/>
              </a:rPr>
              <a:t> a </a:t>
            </a:r>
            <a:r>
              <a:rPr lang="en-US" sz="1600" dirty="0" err="1">
                <a:solidFill>
                  <a:srgbClr val="C07409"/>
                </a:solidFill>
                <a:latin typeface="AMX" pitchFamily="2" charset="77"/>
              </a:rPr>
              <a:t>câmera</a:t>
            </a:r>
            <a:r>
              <a:rPr lang="en-US" sz="1600" dirty="0">
                <a:solidFill>
                  <a:srgbClr val="C07409"/>
                </a:solidFill>
                <a:latin typeface="AMX" pitchFamily="2" charset="77"/>
              </a:rPr>
              <a:t> do </a:t>
            </a:r>
            <a:r>
              <a:rPr lang="en-US" sz="1600" dirty="0" err="1">
                <a:solidFill>
                  <a:srgbClr val="C07409"/>
                </a:solidFill>
                <a:latin typeface="AMX" pitchFamily="2" charset="77"/>
              </a:rPr>
              <a:t>dispositivo</a:t>
            </a:r>
            <a:r>
              <a:rPr lang="en-US" sz="1600" dirty="0">
                <a:solidFill>
                  <a:srgbClr val="C07409"/>
                </a:solidFill>
                <a:latin typeface="AMX" pitchFamily="2" charset="77"/>
              </a:rPr>
              <a:t>, </a:t>
            </a:r>
            <a:r>
              <a:rPr lang="en-US" sz="1600" dirty="0" err="1">
                <a:solidFill>
                  <a:srgbClr val="C07409"/>
                </a:solidFill>
                <a:latin typeface="AMX" pitchFamily="2" charset="77"/>
              </a:rPr>
              <a:t>siga</a:t>
            </a:r>
            <a:r>
              <a:rPr lang="en-US" sz="1600" dirty="0">
                <a:solidFill>
                  <a:srgbClr val="C07409"/>
                </a:solidFill>
                <a:latin typeface="AMX" pitchFamily="2" charset="77"/>
              </a:rPr>
              <a:t> o </a:t>
            </a:r>
            <a:r>
              <a:rPr lang="en-US" sz="1600" dirty="0" err="1">
                <a:solidFill>
                  <a:srgbClr val="C07409"/>
                </a:solidFill>
                <a:latin typeface="AMX" pitchFamily="2" charset="77"/>
              </a:rPr>
              <a:t>passo</a:t>
            </a:r>
            <a:r>
              <a:rPr lang="en-US" sz="1600" dirty="0">
                <a:solidFill>
                  <a:srgbClr val="C07409"/>
                </a:solidFill>
                <a:latin typeface="AMX" pitchFamily="2" charset="77"/>
              </a:rPr>
              <a:t> a </a:t>
            </a:r>
            <a:r>
              <a:rPr lang="en-US" sz="1600" dirty="0" err="1">
                <a:solidFill>
                  <a:srgbClr val="C07409"/>
                </a:solidFill>
                <a:latin typeface="AMX" pitchFamily="2" charset="77"/>
              </a:rPr>
              <a:t>passo</a:t>
            </a:r>
            <a:r>
              <a:rPr lang="en-US" sz="1600" dirty="0">
                <a:solidFill>
                  <a:srgbClr val="C07409"/>
                </a:solidFill>
                <a:latin typeface="AMX" pitchFamily="2" charset="77"/>
              </a:rPr>
              <a:t> </a:t>
            </a:r>
            <a:r>
              <a:rPr lang="en-US" sz="1600" dirty="0" err="1">
                <a:solidFill>
                  <a:srgbClr val="C07409"/>
                </a:solidFill>
                <a:latin typeface="AMX" pitchFamily="2" charset="77"/>
              </a:rPr>
              <a:t>indicado</a:t>
            </a:r>
            <a:r>
              <a:rPr lang="en-US" sz="1600" dirty="0">
                <a:solidFill>
                  <a:srgbClr val="C07409"/>
                </a:solidFill>
                <a:latin typeface="AMX" pitchFamily="2" charset="77"/>
              </a:rPr>
              <a:t> </a:t>
            </a:r>
            <a:r>
              <a:rPr lang="en-US" sz="1600" dirty="0" err="1">
                <a:solidFill>
                  <a:srgbClr val="C07409"/>
                </a:solidFill>
                <a:latin typeface="AMX" pitchFamily="2" charset="77"/>
              </a:rPr>
              <a:t>nas</a:t>
            </a:r>
            <a:r>
              <a:rPr lang="en-US" sz="1600" dirty="0">
                <a:solidFill>
                  <a:srgbClr val="C07409"/>
                </a:solidFill>
                <a:latin typeface="AMX" pitchFamily="2" charset="77"/>
              </a:rPr>
              <a:t> </a:t>
            </a:r>
            <a:r>
              <a:rPr lang="en-US" sz="1600" dirty="0" err="1">
                <a:solidFill>
                  <a:srgbClr val="C07409"/>
                </a:solidFill>
                <a:latin typeface="AMX" pitchFamily="2" charset="77"/>
              </a:rPr>
              <a:t>telas</a:t>
            </a:r>
            <a:r>
              <a:rPr lang="en-US" sz="1600" dirty="0">
                <a:solidFill>
                  <a:srgbClr val="C07409"/>
                </a:solidFill>
                <a:latin typeface="AMX" pitchFamily="2" charset="77"/>
              </a:rPr>
              <a:t>: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6414AB7-5A55-8B1E-A882-243ED625A6D4}"/>
              </a:ext>
            </a:extLst>
          </p:cNvPr>
          <p:cNvSpPr/>
          <p:nvPr/>
        </p:nvSpPr>
        <p:spPr>
          <a:xfrm>
            <a:off x="923747" y="1525601"/>
            <a:ext cx="2196000" cy="4288156"/>
          </a:xfrm>
          <a:prstGeom prst="roundRect">
            <a:avLst>
              <a:gd name="adj" fmla="val 3162"/>
            </a:avLst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F00C018-5653-A6BC-906D-AC99761005B0}"/>
              </a:ext>
            </a:extLst>
          </p:cNvPr>
          <p:cNvSpPr/>
          <p:nvPr/>
        </p:nvSpPr>
        <p:spPr>
          <a:xfrm>
            <a:off x="3634924" y="1525601"/>
            <a:ext cx="2196000" cy="4288156"/>
          </a:xfrm>
          <a:prstGeom prst="roundRect">
            <a:avLst>
              <a:gd name="adj" fmla="val 3162"/>
            </a:avLst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4623936-09F6-F98D-EFEB-504C3523C4AD}"/>
              </a:ext>
            </a:extLst>
          </p:cNvPr>
          <p:cNvSpPr/>
          <p:nvPr/>
        </p:nvSpPr>
        <p:spPr>
          <a:xfrm>
            <a:off x="6366172" y="1525601"/>
            <a:ext cx="2196000" cy="4288156"/>
          </a:xfrm>
          <a:prstGeom prst="roundRect">
            <a:avLst>
              <a:gd name="adj" fmla="val 3162"/>
            </a:avLst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336FDF4-246F-2105-8A52-4C3EBB9B2B91}"/>
              </a:ext>
            </a:extLst>
          </p:cNvPr>
          <p:cNvSpPr/>
          <p:nvPr/>
        </p:nvSpPr>
        <p:spPr>
          <a:xfrm>
            <a:off x="9097419" y="1525601"/>
            <a:ext cx="2196000" cy="4288156"/>
          </a:xfrm>
          <a:prstGeom prst="roundRect">
            <a:avLst>
              <a:gd name="adj" fmla="val 3162"/>
            </a:avLst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36C86FE-4DFC-0183-384E-179F4F53CF7F}"/>
              </a:ext>
            </a:extLst>
          </p:cNvPr>
          <p:cNvSpPr/>
          <p:nvPr/>
        </p:nvSpPr>
        <p:spPr>
          <a:xfrm>
            <a:off x="2021747" y="615635"/>
            <a:ext cx="8148506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7409"/>
                </a:solidFill>
                <a:latin typeface="AMX" pitchFamily="2" charset="77"/>
              </a:rPr>
              <a:t>QUAIS AS TELAS QUE CLIENTE VÊ QUANDO ENVIADO O LINK DA BIO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A71A3A2-4D63-CEC9-E9FD-47C405CCD594}"/>
              </a:ext>
            </a:extLst>
          </p:cNvPr>
          <p:cNvGrpSpPr/>
          <p:nvPr/>
        </p:nvGrpSpPr>
        <p:grpSpPr>
          <a:xfrm>
            <a:off x="1996580" y="869006"/>
            <a:ext cx="8198840" cy="194430"/>
            <a:chOff x="4861868" y="850900"/>
            <a:chExt cx="8198840" cy="194430"/>
          </a:xfrm>
        </p:grpSpPr>
        <p:sp>
          <p:nvSpPr>
            <p:cNvPr id="19" name="L-shape 18">
              <a:extLst>
                <a:ext uri="{FF2B5EF4-FFF2-40B4-BE49-F238E27FC236}">
                  <a16:creationId xmlns:a16="http://schemas.microsoft.com/office/drawing/2014/main" id="{DE2930CD-1D75-2F4A-4A40-FDC83D54D7AE}"/>
                </a:ext>
              </a:extLst>
            </p:cNvPr>
            <p:cNvSpPr/>
            <p:nvPr/>
          </p:nvSpPr>
          <p:spPr>
            <a:xfrm>
              <a:off x="4861868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L-shape 19">
              <a:extLst>
                <a:ext uri="{FF2B5EF4-FFF2-40B4-BE49-F238E27FC236}">
                  <a16:creationId xmlns:a16="http://schemas.microsoft.com/office/drawing/2014/main" id="{833E24FF-BB70-F1B2-790D-32D052B30EB9}"/>
                </a:ext>
              </a:extLst>
            </p:cNvPr>
            <p:cNvSpPr/>
            <p:nvPr/>
          </p:nvSpPr>
          <p:spPr>
            <a:xfrm flipH="1">
              <a:off x="12867610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21" name="Imagem 4">
            <a:extLst>
              <a:ext uri="{FF2B5EF4-FFF2-40B4-BE49-F238E27FC236}">
                <a16:creationId xmlns:a16="http://schemas.microsoft.com/office/drawing/2014/main" id="{C3FB82C3-5EA5-E87E-C8C4-521AA8E64A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1" t="11256" r="75100" b="5479"/>
          <a:stretch/>
        </p:blipFill>
        <p:spPr>
          <a:xfrm>
            <a:off x="1026488" y="1654345"/>
            <a:ext cx="1990518" cy="4044113"/>
          </a:xfrm>
          <a:prstGeom prst="rect">
            <a:avLst/>
          </a:prstGeom>
        </p:spPr>
      </p:pic>
      <p:pic>
        <p:nvPicPr>
          <p:cNvPr id="23" name="Imagem 4">
            <a:extLst>
              <a:ext uri="{FF2B5EF4-FFF2-40B4-BE49-F238E27FC236}">
                <a16:creationId xmlns:a16="http://schemas.microsoft.com/office/drawing/2014/main" id="{B2D10894-B775-2195-A502-0C18B92C82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58" t="11256" r="51903" b="5479"/>
          <a:stretch/>
        </p:blipFill>
        <p:spPr>
          <a:xfrm>
            <a:off x="3737665" y="1654345"/>
            <a:ext cx="1990518" cy="4044113"/>
          </a:xfrm>
          <a:prstGeom prst="rect">
            <a:avLst/>
          </a:prstGeom>
        </p:spPr>
      </p:pic>
      <p:pic>
        <p:nvPicPr>
          <p:cNvPr id="25" name="Imagem 4">
            <a:extLst>
              <a:ext uri="{FF2B5EF4-FFF2-40B4-BE49-F238E27FC236}">
                <a16:creationId xmlns:a16="http://schemas.microsoft.com/office/drawing/2014/main" id="{53E36C2C-A45C-A5ED-D7ED-FC476925B5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455" t="11256" r="28706" b="5479"/>
          <a:stretch/>
        </p:blipFill>
        <p:spPr>
          <a:xfrm>
            <a:off x="6468913" y="1654345"/>
            <a:ext cx="1990518" cy="4044113"/>
          </a:xfrm>
          <a:prstGeom prst="rect">
            <a:avLst/>
          </a:prstGeom>
        </p:spPr>
      </p:pic>
      <p:pic>
        <p:nvPicPr>
          <p:cNvPr id="26" name="Imagem 4">
            <a:extLst>
              <a:ext uri="{FF2B5EF4-FFF2-40B4-BE49-F238E27FC236}">
                <a16:creationId xmlns:a16="http://schemas.microsoft.com/office/drawing/2014/main" id="{55907C5E-0D9A-9208-D082-EC9686669B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748" t="11256" r="5413" b="5479"/>
          <a:stretch/>
        </p:blipFill>
        <p:spPr>
          <a:xfrm>
            <a:off x="9200160" y="1654345"/>
            <a:ext cx="1990518" cy="404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39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6414AB7-5A55-8B1E-A882-243ED625A6D4}"/>
              </a:ext>
            </a:extLst>
          </p:cNvPr>
          <p:cNvSpPr/>
          <p:nvPr/>
        </p:nvSpPr>
        <p:spPr>
          <a:xfrm>
            <a:off x="5263076" y="1399766"/>
            <a:ext cx="2196000" cy="4288156"/>
          </a:xfrm>
          <a:prstGeom prst="roundRect">
            <a:avLst>
              <a:gd name="adj" fmla="val 3162"/>
            </a:avLst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F00C018-5653-A6BC-906D-AC99761005B0}"/>
              </a:ext>
            </a:extLst>
          </p:cNvPr>
          <p:cNvSpPr/>
          <p:nvPr/>
        </p:nvSpPr>
        <p:spPr>
          <a:xfrm>
            <a:off x="7739361" y="1399766"/>
            <a:ext cx="2196000" cy="4288156"/>
          </a:xfrm>
          <a:prstGeom prst="roundRect">
            <a:avLst>
              <a:gd name="adj" fmla="val 3162"/>
            </a:avLst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36C86FE-4DFC-0183-384E-179F4F53CF7F}"/>
              </a:ext>
            </a:extLst>
          </p:cNvPr>
          <p:cNvSpPr/>
          <p:nvPr/>
        </p:nvSpPr>
        <p:spPr>
          <a:xfrm>
            <a:off x="2021747" y="615635"/>
            <a:ext cx="8148506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7409"/>
                </a:solidFill>
                <a:latin typeface="AMX" pitchFamily="2" charset="77"/>
              </a:rPr>
              <a:t>QUAIS AS TELAS QUE CLIENTE VÊ QUANDO ENVIADO O LINK DA BIO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A71A3A2-4D63-CEC9-E9FD-47C405CCD594}"/>
              </a:ext>
            </a:extLst>
          </p:cNvPr>
          <p:cNvGrpSpPr/>
          <p:nvPr/>
        </p:nvGrpSpPr>
        <p:grpSpPr>
          <a:xfrm>
            <a:off x="1996580" y="869006"/>
            <a:ext cx="8198840" cy="194430"/>
            <a:chOff x="4861868" y="850900"/>
            <a:chExt cx="8198840" cy="194430"/>
          </a:xfrm>
        </p:grpSpPr>
        <p:sp>
          <p:nvSpPr>
            <p:cNvPr id="19" name="L-shape 18">
              <a:extLst>
                <a:ext uri="{FF2B5EF4-FFF2-40B4-BE49-F238E27FC236}">
                  <a16:creationId xmlns:a16="http://schemas.microsoft.com/office/drawing/2014/main" id="{DE2930CD-1D75-2F4A-4A40-FDC83D54D7AE}"/>
                </a:ext>
              </a:extLst>
            </p:cNvPr>
            <p:cNvSpPr/>
            <p:nvPr/>
          </p:nvSpPr>
          <p:spPr>
            <a:xfrm>
              <a:off x="4861868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L-shape 19">
              <a:extLst>
                <a:ext uri="{FF2B5EF4-FFF2-40B4-BE49-F238E27FC236}">
                  <a16:creationId xmlns:a16="http://schemas.microsoft.com/office/drawing/2014/main" id="{833E24FF-BB70-F1B2-790D-32D052B30EB9}"/>
                </a:ext>
              </a:extLst>
            </p:cNvPr>
            <p:cNvSpPr/>
            <p:nvPr/>
          </p:nvSpPr>
          <p:spPr>
            <a:xfrm flipH="1">
              <a:off x="12867610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2" name="Imagem 9">
            <a:extLst>
              <a:ext uri="{FF2B5EF4-FFF2-40B4-BE49-F238E27FC236}">
                <a16:creationId xmlns:a16="http://schemas.microsoft.com/office/drawing/2014/main" id="{BD4D4EEF-AD9D-02BB-D587-8E83CDBFE9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97" t="10126" r="73714" b="4287"/>
          <a:stretch/>
        </p:blipFill>
        <p:spPr>
          <a:xfrm>
            <a:off x="5401518" y="1528509"/>
            <a:ext cx="1919116" cy="4044114"/>
          </a:xfrm>
          <a:prstGeom prst="rect">
            <a:avLst/>
          </a:prstGeom>
        </p:spPr>
      </p:pic>
      <p:pic>
        <p:nvPicPr>
          <p:cNvPr id="3" name="Imagem 9">
            <a:extLst>
              <a:ext uri="{FF2B5EF4-FFF2-40B4-BE49-F238E27FC236}">
                <a16:creationId xmlns:a16="http://schemas.microsoft.com/office/drawing/2014/main" id="{94F7241E-9DB2-2D28-FE80-6030CA1D6A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83" t="10126" r="51228" b="4287"/>
          <a:stretch/>
        </p:blipFill>
        <p:spPr>
          <a:xfrm>
            <a:off x="7877803" y="1528509"/>
            <a:ext cx="1919116" cy="40441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D9D8CBF-8CC5-CE41-792C-8DC2F413610E}"/>
              </a:ext>
            </a:extLst>
          </p:cNvPr>
          <p:cNvGrpSpPr/>
          <p:nvPr/>
        </p:nvGrpSpPr>
        <p:grpSpPr>
          <a:xfrm>
            <a:off x="1015069" y="2743200"/>
            <a:ext cx="4533043" cy="1804486"/>
            <a:chOff x="7102485" y="3445064"/>
            <a:chExt cx="4533043" cy="180448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E73307B-1A87-45D2-68B4-1BEDCC46BAE4}"/>
                </a:ext>
              </a:extLst>
            </p:cNvPr>
            <p:cNvSpPr/>
            <p:nvPr/>
          </p:nvSpPr>
          <p:spPr>
            <a:xfrm>
              <a:off x="7102485" y="3512176"/>
              <a:ext cx="3536388" cy="1670262"/>
            </a:xfrm>
            <a:prstGeom prst="rect">
              <a:avLst/>
            </a:prstGeom>
            <a:solidFill>
              <a:srgbClr val="D17D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  <a:t>O cliente deverá centralizar</a:t>
              </a:r>
              <a:b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</a:br>
              <a: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  <a:t>o rosto de acordo com o desenho apresentado na tela e realizar</a:t>
              </a:r>
              <a:b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</a:br>
              <a: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  <a:t>as orientações do sistema para </a:t>
              </a:r>
              <a:b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</a:br>
              <a: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  <a:t>captura da selfie e dos documentos.</a:t>
              </a:r>
            </a:p>
          </p:txBody>
        </p:sp>
        <p:sp>
          <p:nvSpPr>
            <p:cNvPr id="7" name="Right Bracket 6">
              <a:extLst>
                <a:ext uri="{FF2B5EF4-FFF2-40B4-BE49-F238E27FC236}">
                  <a16:creationId xmlns:a16="http://schemas.microsoft.com/office/drawing/2014/main" id="{FEE11DAF-6806-C7B4-2CFF-50297F0DF880}"/>
                </a:ext>
              </a:extLst>
            </p:cNvPr>
            <p:cNvSpPr/>
            <p:nvPr/>
          </p:nvSpPr>
          <p:spPr>
            <a:xfrm>
              <a:off x="10636230" y="3445064"/>
              <a:ext cx="141084" cy="1804486"/>
            </a:xfrm>
            <a:prstGeom prst="rightBracket">
              <a:avLst/>
            </a:prstGeom>
            <a:ln w="38100">
              <a:solidFill>
                <a:srgbClr val="C074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019236B-D0F7-0B7C-586F-C39CE00466E4}"/>
                </a:ext>
              </a:extLst>
            </p:cNvPr>
            <p:cNvCxnSpPr>
              <a:cxnSpLocks/>
            </p:cNvCxnSpPr>
            <p:nvPr/>
          </p:nvCxnSpPr>
          <p:spPr>
            <a:xfrm>
              <a:off x="10774672" y="4347307"/>
              <a:ext cx="860856" cy="0"/>
            </a:xfrm>
            <a:prstGeom prst="line">
              <a:avLst/>
            </a:prstGeom>
            <a:ln w="38100">
              <a:solidFill>
                <a:srgbClr val="C074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0978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10DD901-7969-CDCD-6430-8ED346F3C832}"/>
              </a:ext>
            </a:extLst>
          </p:cNvPr>
          <p:cNvSpPr/>
          <p:nvPr/>
        </p:nvSpPr>
        <p:spPr>
          <a:xfrm>
            <a:off x="2710209" y="1316807"/>
            <a:ext cx="2233552" cy="4288156"/>
          </a:xfrm>
          <a:prstGeom prst="roundRect">
            <a:avLst>
              <a:gd name="adj" fmla="val 3162"/>
            </a:avLst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C3FBFF-07B4-E3E5-E7E7-26E5AF03580F}"/>
              </a:ext>
            </a:extLst>
          </p:cNvPr>
          <p:cNvSpPr txBox="1"/>
          <p:nvPr/>
        </p:nvSpPr>
        <p:spPr>
          <a:xfrm>
            <a:off x="3220086" y="2723421"/>
            <a:ext cx="1213795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AMX" pitchFamily="2" charset="77"/>
              </a:rPr>
              <a:t>Código da PAP AGENCIA</a:t>
            </a:r>
          </a:p>
        </p:txBody>
      </p:sp>
      <p:pic>
        <p:nvPicPr>
          <p:cNvPr id="8" name="Imagem 4">
            <a:extLst>
              <a:ext uri="{FF2B5EF4-FFF2-40B4-BE49-F238E27FC236}">
                <a16:creationId xmlns:a16="http://schemas.microsoft.com/office/drawing/2014/main" id="{AE67C4B4-92CE-46FD-5D26-87B186249C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14" t="6676" r="69883" b="4226"/>
          <a:stretch/>
        </p:blipFill>
        <p:spPr>
          <a:xfrm>
            <a:off x="2843943" y="1444885"/>
            <a:ext cx="1966080" cy="4032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A004F81-8158-B6F4-F696-2BF63817B2FA}"/>
              </a:ext>
            </a:extLst>
          </p:cNvPr>
          <p:cNvGrpSpPr/>
          <p:nvPr/>
        </p:nvGrpSpPr>
        <p:grpSpPr>
          <a:xfrm>
            <a:off x="4568978" y="2938865"/>
            <a:ext cx="4412759" cy="2068498"/>
            <a:chOff x="6318543" y="4107756"/>
            <a:chExt cx="4412759" cy="206849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AD62122-E194-297C-06B7-4A0603633BF0}"/>
                </a:ext>
              </a:extLst>
            </p:cNvPr>
            <p:cNvSpPr/>
            <p:nvPr/>
          </p:nvSpPr>
          <p:spPr>
            <a:xfrm>
              <a:off x="7315202" y="4139094"/>
              <a:ext cx="3416100" cy="2005820"/>
            </a:xfrm>
            <a:prstGeom prst="rect">
              <a:avLst/>
            </a:prstGeom>
            <a:solidFill>
              <a:srgbClr val="D17D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  <a:t>Na tela será apresentado</a:t>
              </a:r>
              <a:b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</a:br>
              <a: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  <a:t>a mensagem com a</a:t>
              </a:r>
              <a:b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</a:br>
              <a: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  <a:t>seguinte orientação:</a:t>
              </a:r>
            </a:p>
            <a:p>
              <a:pPr marL="88900">
                <a:defRPr/>
              </a:pPr>
              <a:endParaRPr lang="pt-BR" sz="1600" dirty="0">
                <a:solidFill>
                  <a:schemeClr val="bg1"/>
                </a:solidFill>
                <a:latin typeface="AMX" pitchFamily="2" charset="77"/>
              </a:endParaRPr>
            </a:p>
            <a:p>
              <a:pPr marL="88900">
                <a:defRPr/>
              </a:pPr>
              <a:r>
                <a:rPr lang="pt-BR" sz="1600" b="1" dirty="0">
                  <a:solidFill>
                    <a:schemeClr val="bg1"/>
                  </a:solidFill>
                  <a:latin typeface="AMX" pitchFamily="2" charset="77"/>
                </a:rPr>
                <a:t>“Vamos lá! Tenha em mãos</a:t>
              </a:r>
              <a:br>
                <a:rPr lang="pt-BR" sz="1600" b="1" dirty="0">
                  <a:solidFill>
                    <a:schemeClr val="bg1"/>
                  </a:solidFill>
                  <a:latin typeface="AMX" pitchFamily="2" charset="77"/>
                </a:rPr>
              </a:br>
              <a:r>
                <a:rPr lang="pt-BR" sz="1600" b="1" dirty="0">
                  <a:solidFill>
                    <a:schemeClr val="bg1"/>
                  </a:solidFill>
                  <a:latin typeface="AMX" pitchFamily="2" charset="77"/>
                </a:rPr>
                <a:t>o seu RG, CNH ou Documento oficial de identificação com foto.”</a:t>
              </a:r>
            </a:p>
          </p:txBody>
        </p:sp>
        <p:sp>
          <p:nvSpPr>
            <p:cNvPr id="12" name="Right Bracket 11">
              <a:extLst>
                <a:ext uri="{FF2B5EF4-FFF2-40B4-BE49-F238E27FC236}">
                  <a16:creationId xmlns:a16="http://schemas.microsoft.com/office/drawing/2014/main" id="{2FC4D4F2-8AE5-190C-7300-F68A42DC1319}"/>
                </a:ext>
              </a:extLst>
            </p:cNvPr>
            <p:cNvSpPr/>
            <p:nvPr/>
          </p:nvSpPr>
          <p:spPr>
            <a:xfrm flipH="1">
              <a:off x="7187303" y="4107756"/>
              <a:ext cx="135232" cy="2068498"/>
            </a:xfrm>
            <a:prstGeom prst="rightBracket">
              <a:avLst/>
            </a:prstGeom>
            <a:ln w="38100">
              <a:solidFill>
                <a:srgbClr val="C074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8029BBA-5BB2-C790-6360-EB5B843892B6}"/>
                </a:ext>
              </a:extLst>
            </p:cNvPr>
            <p:cNvCxnSpPr>
              <a:cxnSpLocks/>
            </p:cNvCxnSpPr>
            <p:nvPr/>
          </p:nvCxnSpPr>
          <p:spPr>
            <a:xfrm>
              <a:off x="6318543" y="5142004"/>
              <a:ext cx="860856" cy="0"/>
            </a:xfrm>
            <a:prstGeom prst="line">
              <a:avLst/>
            </a:prstGeom>
            <a:ln w="38100">
              <a:solidFill>
                <a:srgbClr val="C074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F9F1729-C781-E811-CF0A-DE92F5C11C51}"/>
              </a:ext>
            </a:extLst>
          </p:cNvPr>
          <p:cNvSpPr txBox="1"/>
          <p:nvPr/>
        </p:nvSpPr>
        <p:spPr>
          <a:xfrm>
            <a:off x="5572970" y="1772755"/>
            <a:ext cx="37750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srgbClr val="C07409"/>
                </a:solidFill>
                <a:latin typeface="AMX" pitchFamily="2" charset="77"/>
              </a:rPr>
              <a:t>Para o </a:t>
            </a:r>
            <a:r>
              <a:rPr lang="en-US" dirty="0" err="1">
                <a:solidFill>
                  <a:srgbClr val="C07409"/>
                </a:solidFill>
                <a:latin typeface="AMX" pitchFamily="2" charset="77"/>
              </a:rPr>
              <a:t>cenário</a:t>
            </a:r>
            <a:r>
              <a:rPr lang="en-US" dirty="0">
                <a:solidFill>
                  <a:srgbClr val="C07409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rgbClr val="C07409"/>
                </a:solidFill>
                <a:latin typeface="AMX" pitchFamily="2" charset="77"/>
              </a:rPr>
              <a:t>em</a:t>
            </a:r>
            <a:r>
              <a:rPr lang="en-US" dirty="0">
                <a:solidFill>
                  <a:srgbClr val="C07409"/>
                </a:solidFill>
                <a:latin typeface="AMX" pitchFamily="2" charset="77"/>
              </a:rPr>
              <a:t> que a selfie </a:t>
            </a:r>
            <a:r>
              <a:rPr lang="en-US" dirty="0" err="1">
                <a:solidFill>
                  <a:srgbClr val="C07409"/>
                </a:solidFill>
                <a:latin typeface="AMX" pitchFamily="2" charset="77"/>
              </a:rPr>
              <a:t>foi</a:t>
            </a:r>
            <a:r>
              <a:rPr lang="en-US" dirty="0">
                <a:solidFill>
                  <a:srgbClr val="C07409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rgbClr val="C07409"/>
                </a:solidFill>
                <a:latin typeface="AMX" pitchFamily="2" charset="77"/>
              </a:rPr>
              <a:t>aceita</a:t>
            </a:r>
            <a:r>
              <a:rPr lang="en-US" dirty="0">
                <a:solidFill>
                  <a:srgbClr val="C07409"/>
                </a:solidFill>
                <a:latin typeface="AMX" pitchFamily="2" charset="77"/>
              </a:rPr>
              <a:t>, o </a:t>
            </a:r>
            <a:r>
              <a:rPr lang="en-US" dirty="0" err="1">
                <a:solidFill>
                  <a:srgbClr val="C07409"/>
                </a:solidFill>
                <a:latin typeface="AMX" pitchFamily="2" charset="77"/>
              </a:rPr>
              <a:t>cliente</a:t>
            </a:r>
            <a:r>
              <a:rPr lang="en-US" dirty="0">
                <a:solidFill>
                  <a:srgbClr val="C07409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rgbClr val="C07409"/>
                </a:solidFill>
                <a:latin typeface="AMX" pitchFamily="2" charset="77"/>
              </a:rPr>
              <a:t>continuará</a:t>
            </a:r>
            <a:r>
              <a:rPr lang="en-US" dirty="0">
                <a:solidFill>
                  <a:srgbClr val="C07409"/>
                </a:solidFill>
                <a:latin typeface="AMX" pitchFamily="2" charset="77"/>
              </a:rPr>
              <a:t> com o </a:t>
            </a:r>
            <a:r>
              <a:rPr lang="en-US" dirty="0" err="1">
                <a:solidFill>
                  <a:srgbClr val="C07409"/>
                </a:solidFill>
                <a:latin typeface="AMX" pitchFamily="2" charset="77"/>
              </a:rPr>
              <a:t>processo</a:t>
            </a:r>
            <a:r>
              <a:rPr lang="en-US" dirty="0">
                <a:solidFill>
                  <a:srgbClr val="C07409"/>
                </a:solidFill>
                <a:latin typeface="AMX" pitchFamily="2" charset="77"/>
              </a:rPr>
              <a:t> de </a:t>
            </a:r>
            <a:r>
              <a:rPr lang="en-US" dirty="0" err="1">
                <a:solidFill>
                  <a:srgbClr val="C07409"/>
                </a:solidFill>
                <a:latin typeface="AMX" pitchFamily="2" charset="77"/>
              </a:rPr>
              <a:t>envio</a:t>
            </a:r>
            <a:r>
              <a:rPr lang="en-US" dirty="0">
                <a:solidFill>
                  <a:srgbClr val="C07409"/>
                </a:solidFill>
                <a:latin typeface="AMX" pitchFamily="2" charset="77"/>
              </a:rPr>
              <a:t> dos </a:t>
            </a:r>
            <a:r>
              <a:rPr lang="en-US" dirty="0" err="1">
                <a:solidFill>
                  <a:srgbClr val="C07409"/>
                </a:solidFill>
                <a:latin typeface="AMX" pitchFamily="2" charset="77"/>
              </a:rPr>
              <a:t>documentos</a:t>
            </a:r>
            <a:r>
              <a:rPr lang="en-US" dirty="0">
                <a:solidFill>
                  <a:srgbClr val="C07409"/>
                </a:solidFill>
                <a:latin typeface="AMX" pitchFamily="2" charset="77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518F22-6A34-CE95-10E8-334E9F37D680}"/>
              </a:ext>
            </a:extLst>
          </p:cNvPr>
          <p:cNvSpPr/>
          <p:nvPr/>
        </p:nvSpPr>
        <p:spPr>
          <a:xfrm>
            <a:off x="2021747" y="615635"/>
            <a:ext cx="8148506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7409"/>
                </a:solidFill>
                <a:latin typeface="AMX" pitchFamily="2" charset="77"/>
              </a:rPr>
              <a:t>QUAIS AS TELAS QUE CLIENTE VÊ QUANDO ENVIADO O LINK DA BIO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39681BD-18C1-7C66-E11C-E0C8EF660AAC}"/>
              </a:ext>
            </a:extLst>
          </p:cNvPr>
          <p:cNvGrpSpPr/>
          <p:nvPr/>
        </p:nvGrpSpPr>
        <p:grpSpPr>
          <a:xfrm>
            <a:off x="1996580" y="869006"/>
            <a:ext cx="8198840" cy="194430"/>
            <a:chOff x="4861868" y="850900"/>
            <a:chExt cx="8198840" cy="194430"/>
          </a:xfrm>
        </p:grpSpPr>
        <p:sp>
          <p:nvSpPr>
            <p:cNvPr id="18" name="L-shape 17">
              <a:extLst>
                <a:ext uri="{FF2B5EF4-FFF2-40B4-BE49-F238E27FC236}">
                  <a16:creationId xmlns:a16="http://schemas.microsoft.com/office/drawing/2014/main" id="{F9A817BD-82A0-997A-AF6E-480A18757555}"/>
                </a:ext>
              </a:extLst>
            </p:cNvPr>
            <p:cNvSpPr/>
            <p:nvPr/>
          </p:nvSpPr>
          <p:spPr>
            <a:xfrm>
              <a:off x="4861868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L-shape 18">
              <a:extLst>
                <a:ext uri="{FF2B5EF4-FFF2-40B4-BE49-F238E27FC236}">
                  <a16:creationId xmlns:a16="http://schemas.microsoft.com/office/drawing/2014/main" id="{A085BC77-CECE-6454-8301-052AC4B1DE85}"/>
                </a:ext>
              </a:extLst>
            </p:cNvPr>
            <p:cNvSpPr/>
            <p:nvPr/>
          </p:nvSpPr>
          <p:spPr>
            <a:xfrm flipH="1">
              <a:off x="12867610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507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365DEA4-F2DC-CB04-0F67-19225300B128}"/>
              </a:ext>
            </a:extLst>
          </p:cNvPr>
          <p:cNvSpPr txBox="1"/>
          <p:nvPr/>
        </p:nvSpPr>
        <p:spPr>
          <a:xfrm>
            <a:off x="2296531" y="1101015"/>
            <a:ext cx="7598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7409"/>
                </a:solidFill>
                <a:latin typeface="AMX" pitchFamily="2" charset="77"/>
              </a:rPr>
              <a:t>Siga as </a:t>
            </a:r>
            <a:r>
              <a:rPr lang="en-US" sz="1600" dirty="0" err="1">
                <a:solidFill>
                  <a:srgbClr val="C07409"/>
                </a:solidFill>
                <a:latin typeface="AMX" pitchFamily="2" charset="77"/>
              </a:rPr>
              <a:t>instruções</a:t>
            </a:r>
            <a:r>
              <a:rPr lang="en-US" sz="1600" dirty="0">
                <a:solidFill>
                  <a:srgbClr val="C07409"/>
                </a:solidFill>
                <a:latin typeface="AMX" pitchFamily="2" charset="77"/>
              </a:rPr>
              <a:t> para </a:t>
            </a:r>
            <a:r>
              <a:rPr lang="en-US" sz="1600" dirty="0" err="1">
                <a:solidFill>
                  <a:srgbClr val="C07409"/>
                </a:solidFill>
                <a:latin typeface="AMX" pitchFamily="2" charset="77"/>
              </a:rPr>
              <a:t>realizar</a:t>
            </a:r>
            <a:r>
              <a:rPr lang="en-US" sz="1600" dirty="0">
                <a:solidFill>
                  <a:srgbClr val="C07409"/>
                </a:solidFill>
                <a:latin typeface="AMX" pitchFamily="2" charset="77"/>
              </a:rPr>
              <a:t> o </a:t>
            </a:r>
            <a:r>
              <a:rPr lang="en-US" sz="1600" dirty="0" err="1">
                <a:solidFill>
                  <a:srgbClr val="C07409"/>
                </a:solidFill>
                <a:latin typeface="AMX" pitchFamily="2" charset="77"/>
              </a:rPr>
              <a:t>procedimento</a:t>
            </a:r>
            <a:r>
              <a:rPr lang="en-US" sz="1600" dirty="0">
                <a:solidFill>
                  <a:srgbClr val="C07409"/>
                </a:solidFill>
                <a:latin typeface="AMX" pitchFamily="2" charset="77"/>
              </a:rPr>
              <a:t> de </a:t>
            </a:r>
            <a:r>
              <a:rPr lang="en-US" sz="1600" dirty="0" err="1">
                <a:solidFill>
                  <a:srgbClr val="C07409"/>
                </a:solidFill>
                <a:latin typeface="AMX" pitchFamily="2" charset="77"/>
              </a:rPr>
              <a:t>envio</a:t>
            </a:r>
            <a:r>
              <a:rPr lang="en-US" sz="1600" dirty="0">
                <a:solidFill>
                  <a:srgbClr val="C07409"/>
                </a:solidFill>
                <a:latin typeface="AMX" pitchFamily="2" charset="77"/>
              </a:rPr>
              <a:t> dos </a:t>
            </a:r>
            <a:r>
              <a:rPr lang="en-US" sz="1600" dirty="0" err="1">
                <a:solidFill>
                  <a:srgbClr val="C07409"/>
                </a:solidFill>
                <a:latin typeface="AMX" pitchFamily="2" charset="77"/>
              </a:rPr>
              <a:t>documentos</a:t>
            </a:r>
            <a:r>
              <a:rPr lang="en-US" sz="1600" dirty="0">
                <a:solidFill>
                  <a:srgbClr val="C07409"/>
                </a:solidFill>
                <a:latin typeface="AMX" pitchFamily="2" charset="77"/>
              </a:rPr>
              <a:t>: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6414AB7-5A55-8B1E-A882-243ED625A6D4}"/>
              </a:ext>
            </a:extLst>
          </p:cNvPr>
          <p:cNvSpPr/>
          <p:nvPr/>
        </p:nvSpPr>
        <p:spPr>
          <a:xfrm>
            <a:off x="923747" y="1525601"/>
            <a:ext cx="2196000" cy="4288156"/>
          </a:xfrm>
          <a:prstGeom prst="roundRect">
            <a:avLst>
              <a:gd name="adj" fmla="val 3162"/>
            </a:avLst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F00C018-5653-A6BC-906D-AC99761005B0}"/>
              </a:ext>
            </a:extLst>
          </p:cNvPr>
          <p:cNvSpPr/>
          <p:nvPr/>
        </p:nvSpPr>
        <p:spPr>
          <a:xfrm>
            <a:off x="3634924" y="1525601"/>
            <a:ext cx="2196000" cy="4288156"/>
          </a:xfrm>
          <a:prstGeom prst="roundRect">
            <a:avLst>
              <a:gd name="adj" fmla="val 3162"/>
            </a:avLst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4623936-09F6-F98D-EFEB-504C3523C4AD}"/>
              </a:ext>
            </a:extLst>
          </p:cNvPr>
          <p:cNvSpPr/>
          <p:nvPr/>
        </p:nvSpPr>
        <p:spPr>
          <a:xfrm>
            <a:off x="6366172" y="1525601"/>
            <a:ext cx="2196000" cy="4288156"/>
          </a:xfrm>
          <a:prstGeom prst="roundRect">
            <a:avLst>
              <a:gd name="adj" fmla="val 3162"/>
            </a:avLst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336FDF4-246F-2105-8A52-4C3EBB9B2B91}"/>
              </a:ext>
            </a:extLst>
          </p:cNvPr>
          <p:cNvSpPr/>
          <p:nvPr/>
        </p:nvSpPr>
        <p:spPr>
          <a:xfrm>
            <a:off x="9097419" y="1525601"/>
            <a:ext cx="2196000" cy="4288156"/>
          </a:xfrm>
          <a:prstGeom prst="roundRect">
            <a:avLst>
              <a:gd name="adj" fmla="val 3162"/>
            </a:avLst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36C86FE-4DFC-0183-384E-179F4F53CF7F}"/>
              </a:ext>
            </a:extLst>
          </p:cNvPr>
          <p:cNvSpPr/>
          <p:nvPr/>
        </p:nvSpPr>
        <p:spPr>
          <a:xfrm>
            <a:off x="2021747" y="615635"/>
            <a:ext cx="8148506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7409"/>
                </a:solidFill>
                <a:latin typeface="AMX" pitchFamily="2" charset="77"/>
              </a:rPr>
              <a:t>QUAIS AS TELAS QUE CLIENTE VÊ QUANDO ENVIADO O LINK DA BIO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A71A3A2-4D63-CEC9-E9FD-47C405CCD594}"/>
              </a:ext>
            </a:extLst>
          </p:cNvPr>
          <p:cNvGrpSpPr/>
          <p:nvPr/>
        </p:nvGrpSpPr>
        <p:grpSpPr>
          <a:xfrm>
            <a:off x="1996580" y="869006"/>
            <a:ext cx="8198840" cy="194430"/>
            <a:chOff x="4861868" y="850900"/>
            <a:chExt cx="8198840" cy="194430"/>
          </a:xfrm>
        </p:grpSpPr>
        <p:sp>
          <p:nvSpPr>
            <p:cNvPr id="19" name="L-shape 18">
              <a:extLst>
                <a:ext uri="{FF2B5EF4-FFF2-40B4-BE49-F238E27FC236}">
                  <a16:creationId xmlns:a16="http://schemas.microsoft.com/office/drawing/2014/main" id="{DE2930CD-1D75-2F4A-4A40-FDC83D54D7AE}"/>
                </a:ext>
              </a:extLst>
            </p:cNvPr>
            <p:cNvSpPr/>
            <p:nvPr/>
          </p:nvSpPr>
          <p:spPr>
            <a:xfrm>
              <a:off x="4861868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L-shape 19">
              <a:extLst>
                <a:ext uri="{FF2B5EF4-FFF2-40B4-BE49-F238E27FC236}">
                  <a16:creationId xmlns:a16="http://schemas.microsoft.com/office/drawing/2014/main" id="{833E24FF-BB70-F1B2-790D-32D052B30EB9}"/>
                </a:ext>
              </a:extLst>
            </p:cNvPr>
            <p:cNvSpPr/>
            <p:nvPr/>
          </p:nvSpPr>
          <p:spPr>
            <a:xfrm flipH="1">
              <a:off x="12867610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2" name="Imagem 5">
            <a:extLst>
              <a:ext uri="{FF2B5EF4-FFF2-40B4-BE49-F238E27FC236}">
                <a16:creationId xmlns:a16="http://schemas.microsoft.com/office/drawing/2014/main" id="{4B0A82AC-5EDF-940B-382D-D766CCA569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85" t="6781" r="72515" b="3170"/>
          <a:stretch/>
        </p:blipFill>
        <p:spPr>
          <a:xfrm>
            <a:off x="1009031" y="1654345"/>
            <a:ext cx="2025433" cy="4044113"/>
          </a:xfrm>
          <a:prstGeom prst="rect">
            <a:avLst/>
          </a:prstGeom>
        </p:spPr>
      </p:pic>
      <p:pic>
        <p:nvPicPr>
          <p:cNvPr id="3" name="Imagem 5">
            <a:extLst>
              <a:ext uri="{FF2B5EF4-FFF2-40B4-BE49-F238E27FC236}">
                <a16:creationId xmlns:a16="http://schemas.microsoft.com/office/drawing/2014/main" id="{DF245C8F-3858-23CC-BBFA-3432D96ED1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96" t="6781" r="49004" b="3170"/>
          <a:stretch/>
        </p:blipFill>
        <p:spPr>
          <a:xfrm>
            <a:off x="3720207" y="1654345"/>
            <a:ext cx="2025433" cy="4044113"/>
          </a:xfrm>
          <a:prstGeom prst="rect">
            <a:avLst/>
          </a:prstGeom>
        </p:spPr>
      </p:pic>
      <p:pic>
        <p:nvPicPr>
          <p:cNvPr id="4" name="Imagem 5">
            <a:extLst>
              <a:ext uri="{FF2B5EF4-FFF2-40B4-BE49-F238E27FC236}">
                <a16:creationId xmlns:a16="http://schemas.microsoft.com/office/drawing/2014/main" id="{FBA230F9-2305-B0C7-2F9A-C506B8F84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804" t="6781" r="25396" b="3170"/>
          <a:stretch/>
        </p:blipFill>
        <p:spPr>
          <a:xfrm>
            <a:off x="6451455" y="1654345"/>
            <a:ext cx="2025433" cy="4044113"/>
          </a:xfrm>
          <a:prstGeom prst="rect">
            <a:avLst/>
          </a:prstGeom>
        </p:spPr>
      </p:pic>
      <p:pic>
        <p:nvPicPr>
          <p:cNvPr id="5" name="Imagem 5">
            <a:extLst>
              <a:ext uri="{FF2B5EF4-FFF2-40B4-BE49-F238E27FC236}">
                <a16:creationId xmlns:a16="http://schemas.microsoft.com/office/drawing/2014/main" id="{2032B2D3-1BEA-9F21-5B86-11678833D9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318" t="6781" r="1882" b="3170"/>
          <a:stretch/>
        </p:blipFill>
        <p:spPr>
          <a:xfrm>
            <a:off x="9177877" y="1654345"/>
            <a:ext cx="2025433" cy="404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25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82D5BB3-C6E4-9BDB-C076-3CB35AFE0E2F}"/>
              </a:ext>
            </a:extLst>
          </p:cNvPr>
          <p:cNvSpPr/>
          <p:nvPr/>
        </p:nvSpPr>
        <p:spPr>
          <a:xfrm>
            <a:off x="2709644" y="1316807"/>
            <a:ext cx="2234682" cy="4288156"/>
          </a:xfrm>
          <a:prstGeom prst="roundRect">
            <a:avLst>
              <a:gd name="adj" fmla="val 3162"/>
            </a:avLst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m 4">
            <a:extLst>
              <a:ext uri="{FF2B5EF4-FFF2-40B4-BE49-F238E27FC236}">
                <a16:creationId xmlns:a16="http://schemas.microsoft.com/office/drawing/2014/main" id="{2A6066AB-ACA5-E973-7AE8-57363CF2FD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23" t="4154" r="66961" b="2044"/>
          <a:stretch/>
        </p:blipFill>
        <p:spPr>
          <a:xfrm>
            <a:off x="2836042" y="1444885"/>
            <a:ext cx="1981882" cy="4032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A004F81-8158-B6F4-F696-2BF63817B2FA}"/>
              </a:ext>
            </a:extLst>
          </p:cNvPr>
          <p:cNvGrpSpPr/>
          <p:nvPr/>
        </p:nvGrpSpPr>
        <p:grpSpPr>
          <a:xfrm>
            <a:off x="4658536" y="1929753"/>
            <a:ext cx="5143010" cy="2998493"/>
            <a:chOff x="6318543" y="3642758"/>
            <a:chExt cx="5143010" cy="299849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AD62122-E194-297C-06B7-4A0603633BF0}"/>
                </a:ext>
              </a:extLst>
            </p:cNvPr>
            <p:cNvSpPr/>
            <p:nvPr/>
          </p:nvSpPr>
          <p:spPr>
            <a:xfrm>
              <a:off x="7315201" y="3709860"/>
              <a:ext cx="4146352" cy="2864288"/>
            </a:xfrm>
            <a:prstGeom prst="rect">
              <a:avLst/>
            </a:prstGeom>
            <a:solidFill>
              <a:srgbClr val="D17D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spcBef>
                  <a:spcPts val="400"/>
                </a:spcBef>
                <a:defRPr/>
              </a:pPr>
              <a: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  <a:t>Após clicar no botão “Iniciar” conforme</a:t>
              </a:r>
              <a:b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</a:br>
              <a: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  <a:t>o print das telas anteriores, o sistema direcionará para essa tela para selecionar </a:t>
              </a:r>
              <a:b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</a:br>
              <a: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  <a:t>o tipo de documento, tais como:</a:t>
              </a:r>
            </a:p>
            <a:p>
              <a:pPr marL="266700" indent="-177800">
                <a:spcBef>
                  <a:spcPts val="400"/>
                </a:spcBef>
                <a:buFont typeface="Arial" panose="020B0604020202020204" pitchFamily="34" charset="0"/>
                <a:buChar char="•"/>
                <a:defRPr/>
              </a:pPr>
              <a: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  <a:t>RG;</a:t>
              </a:r>
            </a:p>
            <a:p>
              <a:pPr marL="266700" indent="-177800">
                <a:spcBef>
                  <a:spcPts val="400"/>
                </a:spcBef>
                <a:buFont typeface="Arial" panose="020B0604020202020204" pitchFamily="34" charset="0"/>
                <a:buChar char="•"/>
                <a:defRPr/>
              </a:pPr>
              <a: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  <a:t>CNH;</a:t>
              </a:r>
            </a:p>
            <a:p>
              <a:pPr marL="266700" indent="-177800">
                <a:spcBef>
                  <a:spcPts val="400"/>
                </a:spcBef>
                <a:buFont typeface="Arial" panose="020B0604020202020204" pitchFamily="34" charset="0"/>
                <a:buChar char="•"/>
                <a:defRPr/>
              </a:pPr>
              <a: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  <a:t>Outro documento de identificação oficial;</a:t>
              </a:r>
            </a:p>
            <a:p>
              <a:pPr marL="266700" indent="-177800">
                <a:spcBef>
                  <a:spcPts val="400"/>
                </a:spcBef>
                <a:buFont typeface="Arial" panose="020B0604020202020204" pitchFamily="34" charset="0"/>
                <a:buChar char="•"/>
                <a:defRPr/>
              </a:pPr>
              <a: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  <a:t>CNH Digital.</a:t>
              </a:r>
            </a:p>
          </p:txBody>
        </p:sp>
        <p:sp>
          <p:nvSpPr>
            <p:cNvPr id="12" name="Right Bracket 11">
              <a:extLst>
                <a:ext uri="{FF2B5EF4-FFF2-40B4-BE49-F238E27FC236}">
                  <a16:creationId xmlns:a16="http://schemas.microsoft.com/office/drawing/2014/main" id="{2FC4D4F2-8AE5-190C-7300-F68A42DC1319}"/>
                </a:ext>
              </a:extLst>
            </p:cNvPr>
            <p:cNvSpPr/>
            <p:nvPr/>
          </p:nvSpPr>
          <p:spPr>
            <a:xfrm flipH="1">
              <a:off x="7194640" y="3642758"/>
              <a:ext cx="120558" cy="2998493"/>
            </a:xfrm>
            <a:prstGeom prst="rightBracket">
              <a:avLst/>
            </a:prstGeom>
            <a:ln w="38100">
              <a:solidFill>
                <a:srgbClr val="C074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spcBef>
                  <a:spcPts val="400"/>
                </a:spcBef>
              </a:pPr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8029BBA-5BB2-C790-6360-EB5B843892B6}"/>
                </a:ext>
              </a:extLst>
            </p:cNvPr>
            <p:cNvCxnSpPr>
              <a:cxnSpLocks/>
            </p:cNvCxnSpPr>
            <p:nvPr/>
          </p:nvCxnSpPr>
          <p:spPr>
            <a:xfrm>
              <a:off x="6318543" y="5142004"/>
              <a:ext cx="860856" cy="0"/>
            </a:xfrm>
            <a:prstGeom prst="line">
              <a:avLst/>
            </a:prstGeom>
            <a:ln w="38100">
              <a:solidFill>
                <a:srgbClr val="C074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5E15DAC6-AEFD-CDD9-E343-272FD81E807C}"/>
              </a:ext>
            </a:extLst>
          </p:cNvPr>
          <p:cNvSpPr/>
          <p:nvPr/>
        </p:nvSpPr>
        <p:spPr>
          <a:xfrm>
            <a:off x="2021747" y="615635"/>
            <a:ext cx="8148506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7409"/>
                </a:solidFill>
                <a:latin typeface="AMX" pitchFamily="2" charset="77"/>
              </a:rPr>
              <a:t>QUAIS AS TELAS QUE CLIENTE VÊ QUANDO ENVIADO O LINK DA BIO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59B8BD-51C3-D242-F429-663803A65D61}"/>
              </a:ext>
            </a:extLst>
          </p:cNvPr>
          <p:cNvGrpSpPr/>
          <p:nvPr/>
        </p:nvGrpSpPr>
        <p:grpSpPr>
          <a:xfrm>
            <a:off x="1996580" y="869006"/>
            <a:ext cx="8198840" cy="194430"/>
            <a:chOff x="4861868" y="850900"/>
            <a:chExt cx="8198840" cy="194430"/>
          </a:xfrm>
        </p:grpSpPr>
        <p:sp>
          <p:nvSpPr>
            <p:cNvPr id="15" name="L-shape 14">
              <a:extLst>
                <a:ext uri="{FF2B5EF4-FFF2-40B4-BE49-F238E27FC236}">
                  <a16:creationId xmlns:a16="http://schemas.microsoft.com/office/drawing/2014/main" id="{FDBA3F1F-7DDF-09D3-99B6-77191FD73692}"/>
                </a:ext>
              </a:extLst>
            </p:cNvPr>
            <p:cNvSpPr/>
            <p:nvPr/>
          </p:nvSpPr>
          <p:spPr>
            <a:xfrm>
              <a:off x="4861868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L-shape 15">
              <a:extLst>
                <a:ext uri="{FF2B5EF4-FFF2-40B4-BE49-F238E27FC236}">
                  <a16:creationId xmlns:a16="http://schemas.microsoft.com/office/drawing/2014/main" id="{88813346-ABB8-237F-9DB1-ED74A25B28D9}"/>
                </a:ext>
              </a:extLst>
            </p:cNvPr>
            <p:cNvSpPr/>
            <p:nvPr/>
          </p:nvSpPr>
          <p:spPr>
            <a:xfrm flipH="1">
              <a:off x="12867610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524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01E9C0C-E957-595B-4E49-A2858C139967}"/>
              </a:ext>
            </a:extLst>
          </p:cNvPr>
          <p:cNvGrpSpPr/>
          <p:nvPr/>
        </p:nvGrpSpPr>
        <p:grpSpPr>
          <a:xfrm>
            <a:off x="882974" y="1199602"/>
            <a:ext cx="10410962" cy="4694202"/>
            <a:chOff x="882974" y="1199602"/>
            <a:chExt cx="10410962" cy="4694202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CC2FE1C0-A3E8-7A12-15E4-96894A9CA442}"/>
                </a:ext>
              </a:extLst>
            </p:cNvPr>
            <p:cNvSpPr/>
            <p:nvPr/>
          </p:nvSpPr>
          <p:spPr>
            <a:xfrm>
              <a:off x="1828800" y="1199602"/>
              <a:ext cx="8519312" cy="4440707"/>
            </a:xfrm>
            <a:prstGeom prst="roundRect">
              <a:avLst>
                <a:gd name="adj" fmla="val 765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411FE228-0E38-FCCA-C9B6-304393C5A1DD}"/>
                </a:ext>
              </a:extLst>
            </p:cNvPr>
            <p:cNvSpPr/>
            <p:nvPr/>
          </p:nvSpPr>
          <p:spPr>
            <a:xfrm>
              <a:off x="1828799" y="5496139"/>
              <a:ext cx="8519312" cy="144000"/>
            </a:xfrm>
            <a:prstGeom prst="roundRect">
              <a:avLst>
                <a:gd name="adj" fmla="val 765"/>
              </a:avLst>
            </a:prstGeom>
            <a:solidFill>
              <a:srgbClr val="BEBE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5938D5E0-361D-76EF-5287-BC5616559222}"/>
                </a:ext>
              </a:extLst>
            </p:cNvPr>
            <p:cNvSpPr/>
            <p:nvPr/>
          </p:nvSpPr>
          <p:spPr>
            <a:xfrm>
              <a:off x="882974" y="5640993"/>
              <a:ext cx="10410962" cy="252811"/>
            </a:xfrm>
            <a:prstGeom prst="roundRect">
              <a:avLst>
                <a:gd name="adj" fmla="val 11509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8E7D788-BEAD-531B-567C-6D8A791AA5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37"/>
          <a:stretch/>
        </p:blipFill>
        <p:spPr bwMode="auto">
          <a:xfrm>
            <a:off x="2137527" y="1524377"/>
            <a:ext cx="7916939" cy="389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Agrupar 23">
            <a:extLst>
              <a:ext uri="{FF2B5EF4-FFF2-40B4-BE49-F238E27FC236}">
                <a16:creationId xmlns:a16="http://schemas.microsoft.com/office/drawing/2014/main" id="{047FA617-A929-DC15-847D-02BF5BC4DE05}"/>
              </a:ext>
            </a:extLst>
          </p:cNvPr>
          <p:cNvGrpSpPr/>
          <p:nvPr/>
        </p:nvGrpSpPr>
        <p:grpSpPr>
          <a:xfrm>
            <a:off x="7350759" y="1524377"/>
            <a:ext cx="2703707" cy="3895201"/>
            <a:chOff x="7350759" y="1524377"/>
            <a:chExt cx="2703707" cy="3895201"/>
          </a:xfrm>
        </p:grpSpPr>
        <p:pic>
          <p:nvPicPr>
            <p:cNvPr id="22" name="Picture 6">
              <a:extLst>
                <a:ext uri="{FF2B5EF4-FFF2-40B4-BE49-F238E27FC236}">
                  <a16:creationId xmlns:a16="http://schemas.microsoft.com/office/drawing/2014/main" id="{37350D56-52BA-6242-A166-3C96738424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04" b="531"/>
            <a:stretch/>
          </p:blipFill>
          <p:spPr bwMode="auto">
            <a:xfrm>
              <a:off x="7350759" y="1524377"/>
              <a:ext cx="2215151" cy="3895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6B5DCFAB-D418-916A-58A1-77C87772E066}"/>
                </a:ext>
              </a:extLst>
            </p:cNvPr>
            <p:cNvSpPr/>
            <p:nvPr/>
          </p:nvSpPr>
          <p:spPr>
            <a:xfrm>
              <a:off x="9372600" y="1524377"/>
              <a:ext cx="681866" cy="38952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4F4FC28-DAA7-B42C-499F-0A0BA3247E1B}"/>
              </a:ext>
            </a:extLst>
          </p:cNvPr>
          <p:cNvGrpSpPr/>
          <p:nvPr/>
        </p:nvGrpSpPr>
        <p:grpSpPr>
          <a:xfrm>
            <a:off x="8190349" y="1794346"/>
            <a:ext cx="2521744" cy="655757"/>
            <a:chOff x="6815413" y="4019426"/>
            <a:chExt cx="2521744" cy="655757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A1CC506-A7DA-5A26-1D0D-D2B78F82D210}"/>
                </a:ext>
              </a:extLst>
            </p:cNvPr>
            <p:cNvSpPr/>
            <p:nvPr/>
          </p:nvSpPr>
          <p:spPr>
            <a:xfrm>
              <a:off x="7315197" y="4019427"/>
              <a:ext cx="2021960" cy="655756"/>
            </a:xfrm>
            <a:prstGeom prst="rect">
              <a:avLst/>
            </a:prstGeom>
            <a:solidFill>
              <a:srgbClr val="C0740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b="1" dirty="0">
                  <a:solidFill>
                    <a:schemeClr val="tx1"/>
                  </a:solidFill>
                  <a:latin typeface="AMX" pitchFamily="2" charset="77"/>
                </a:rPr>
                <a:t>3. </a:t>
              </a:r>
              <a:r>
                <a:rPr kumimoji="0" lang="pt-BR" sz="14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MX" pitchFamily="2" charset="0"/>
                </a:rPr>
                <a:t>Serão apresentados os dados do cliente.</a:t>
              </a:r>
            </a:p>
          </p:txBody>
        </p:sp>
        <p:sp>
          <p:nvSpPr>
            <p:cNvPr id="32" name="Right Bracket 31">
              <a:extLst>
                <a:ext uri="{FF2B5EF4-FFF2-40B4-BE49-F238E27FC236}">
                  <a16:creationId xmlns:a16="http://schemas.microsoft.com/office/drawing/2014/main" id="{7F665119-0079-E996-DFF2-F253A6A0FC88}"/>
                </a:ext>
              </a:extLst>
            </p:cNvPr>
            <p:cNvSpPr/>
            <p:nvPr/>
          </p:nvSpPr>
          <p:spPr>
            <a:xfrm flipH="1">
              <a:off x="7179394" y="4019426"/>
              <a:ext cx="135802" cy="655756"/>
            </a:xfrm>
            <a:prstGeom prst="rightBracket">
              <a:avLst/>
            </a:prstGeom>
            <a:ln w="38100">
              <a:solidFill>
                <a:srgbClr val="B568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81F705C-5A5A-D74A-57ED-4D1EE4CE1333}"/>
                </a:ext>
              </a:extLst>
            </p:cNvPr>
            <p:cNvCxnSpPr>
              <a:cxnSpLocks/>
            </p:cNvCxnSpPr>
            <p:nvPr/>
          </p:nvCxnSpPr>
          <p:spPr>
            <a:xfrm>
              <a:off x="6815413" y="4347307"/>
              <a:ext cx="363986" cy="0"/>
            </a:xfrm>
            <a:prstGeom prst="line">
              <a:avLst/>
            </a:prstGeom>
            <a:ln w="38100">
              <a:solidFill>
                <a:srgbClr val="B568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1">
            <a:extLst>
              <a:ext uri="{FF2B5EF4-FFF2-40B4-BE49-F238E27FC236}">
                <a16:creationId xmlns:a16="http://schemas.microsoft.com/office/drawing/2014/main" id="{956745D8-A845-96EA-88F6-E50CE13DBF73}"/>
              </a:ext>
            </a:extLst>
          </p:cNvPr>
          <p:cNvSpPr/>
          <p:nvPr/>
        </p:nvSpPr>
        <p:spPr>
          <a:xfrm>
            <a:off x="4003772" y="615635"/>
            <a:ext cx="4169366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B5680D"/>
                </a:solidFill>
                <a:latin typeface="AMX" pitchFamily="2" charset="77"/>
              </a:rPr>
              <a:t>VERIFICANDO OS DADOS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15C8C7-0865-01B4-DB89-6632DC8068D1}"/>
              </a:ext>
            </a:extLst>
          </p:cNvPr>
          <p:cNvGrpSpPr/>
          <p:nvPr/>
        </p:nvGrpSpPr>
        <p:grpSpPr>
          <a:xfrm>
            <a:off x="3981125" y="869006"/>
            <a:ext cx="4214660" cy="194430"/>
            <a:chOff x="4080869" y="850900"/>
            <a:chExt cx="4214660" cy="194430"/>
          </a:xfrm>
        </p:grpSpPr>
        <p:sp>
          <p:nvSpPr>
            <p:cNvPr id="3" name="L-shape 2">
              <a:extLst>
                <a:ext uri="{FF2B5EF4-FFF2-40B4-BE49-F238E27FC236}">
                  <a16:creationId xmlns:a16="http://schemas.microsoft.com/office/drawing/2014/main" id="{4EEDC9D0-18AA-7B0C-1429-E7255AD7CA6A}"/>
                </a:ext>
              </a:extLst>
            </p:cNvPr>
            <p:cNvSpPr/>
            <p:nvPr/>
          </p:nvSpPr>
          <p:spPr>
            <a:xfrm>
              <a:off x="4080869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" name="L-shape 4">
              <a:extLst>
                <a:ext uri="{FF2B5EF4-FFF2-40B4-BE49-F238E27FC236}">
                  <a16:creationId xmlns:a16="http://schemas.microsoft.com/office/drawing/2014/main" id="{1B0465D3-89FA-3A06-4370-019989E7BC87}"/>
                </a:ext>
              </a:extLst>
            </p:cNvPr>
            <p:cNvSpPr/>
            <p:nvPr/>
          </p:nvSpPr>
          <p:spPr>
            <a:xfrm flipH="1">
              <a:off x="8102431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 29">
            <a:extLst>
              <a:ext uri="{FF2B5EF4-FFF2-40B4-BE49-F238E27FC236}">
                <a16:creationId xmlns:a16="http://schemas.microsoft.com/office/drawing/2014/main" id="{B1C6F561-9223-5FBD-D601-47E5DDC50D41}"/>
              </a:ext>
            </a:extLst>
          </p:cNvPr>
          <p:cNvGrpSpPr/>
          <p:nvPr/>
        </p:nvGrpSpPr>
        <p:grpSpPr>
          <a:xfrm>
            <a:off x="7964563" y="4644877"/>
            <a:ext cx="3329373" cy="688744"/>
            <a:chOff x="6420033" y="4019426"/>
            <a:chExt cx="3329373" cy="688744"/>
          </a:xfrm>
        </p:grpSpPr>
        <p:sp>
          <p:nvSpPr>
            <p:cNvPr id="19" name="Rectangle 30">
              <a:extLst>
                <a:ext uri="{FF2B5EF4-FFF2-40B4-BE49-F238E27FC236}">
                  <a16:creationId xmlns:a16="http://schemas.microsoft.com/office/drawing/2014/main" id="{F1D0A3D7-3B5F-B83A-EBED-B20B4BDF8824}"/>
                </a:ext>
              </a:extLst>
            </p:cNvPr>
            <p:cNvSpPr/>
            <p:nvPr/>
          </p:nvSpPr>
          <p:spPr>
            <a:xfrm>
              <a:off x="7315196" y="4019426"/>
              <a:ext cx="2434210" cy="688744"/>
            </a:xfrm>
            <a:prstGeom prst="rect">
              <a:avLst/>
            </a:prstGeom>
            <a:solidFill>
              <a:srgbClr val="C0740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defRPr/>
              </a:pPr>
              <a:r>
                <a:rPr lang="pt-BR" sz="1400" b="1" dirty="0">
                  <a:solidFill>
                    <a:schemeClr val="tx1"/>
                  </a:solidFill>
                  <a:latin typeface="AMX" pitchFamily="2" charset="77"/>
                </a:rPr>
                <a:t>4. </a:t>
              </a:r>
              <a:r>
                <a:rPr kumimoji="0" lang="pt-BR" sz="14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MX" pitchFamily="2" charset="0"/>
                </a:rPr>
                <a:t>Verifique se a HP já está corretamente selecionada.</a:t>
              </a:r>
            </a:p>
          </p:txBody>
        </p:sp>
        <p:sp>
          <p:nvSpPr>
            <p:cNvPr id="20" name="Right Bracket 31">
              <a:extLst>
                <a:ext uri="{FF2B5EF4-FFF2-40B4-BE49-F238E27FC236}">
                  <a16:creationId xmlns:a16="http://schemas.microsoft.com/office/drawing/2014/main" id="{B829189F-322D-3490-BF06-BD327193923A}"/>
                </a:ext>
              </a:extLst>
            </p:cNvPr>
            <p:cNvSpPr/>
            <p:nvPr/>
          </p:nvSpPr>
          <p:spPr>
            <a:xfrm flipH="1">
              <a:off x="7179394" y="4019426"/>
              <a:ext cx="135802" cy="655756"/>
            </a:xfrm>
            <a:prstGeom prst="rightBracket">
              <a:avLst/>
            </a:prstGeom>
            <a:ln w="38100">
              <a:solidFill>
                <a:srgbClr val="B568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32">
              <a:extLst>
                <a:ext uri="{FF2B5EF4-FFF2-40B4-BE49-F238E27FC236}">
                  <a16:creationId xmlns:a16="http://schemas.microsoft.com/office/drawing/2014/main" id="{9F4B01C3-121F-A7EC-409B-6F5C79739AEC}"/>
                </a:ext>
              </a:extLst>
            </p:cNvPr>
            <p:cNvCxnSpPr>
              <a:cxnSpLocks/>
            </p:cNvCxnSpPr>
            <p:nvPr/>
          </p:nvCxnSpPr>
          <p:spPr>
            <a:xfrm>
              <a:off x="6420033" y="4347307"/>
              <a:ext cx="759366" cy="0"/>
            </a:xfrm>
            <a:prstGeom prst="line">
              <a:avLst/>
            </a:prstGeom>
            <a:ln w="38100">
              <a:solidFill>
                <a:srgbClr val="B568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A5DF759F-079C-0C94-FD46-4663D435C34E}"/>
              </a:ext>
            </a:extLst>
          </p:cNvPr>
          <p:cNvGrpSpPr/>
          <p:nvPr/>
        </p:nvGrpSpPr>
        <p:grpSpPr>
          <a:xfrm>
            <a:off x="7964563" y="5370510"/>
            <a:ext cx="3329373" cy="745896"/>
            <a:chOff x="7539216" y="5405146"/>
            <a:chExt cx="3329373" cy="745896"/>
          </a:xfrm>
        </p:grpSpPr>
        <p:grpSp>
          <p:nvGrpSpPr>
            <p:cNvPr id="29" name="Group 29">
              <a:extLst>
                <a:ext uri="{FF2B5EF4-FFF2-40B4-BE49-F238E27FC236}">
                  <a16:creationId xmlns:a16="http://schemas.microsoft.com/office/drawing/2014/main" id="{718D701C-02DF-61A9-7FE4-BF28F5826B56}"/>
                </a:ext>
              </a:extLst>
            </p:cNvPr>
            <p:cNvGrpSpPr/>
            <p:nvPr/>
          </p:nvGrpSpPr>
          <p:grpSpPr>
            <a:xfrm>
              <a:off x="8298577" y="5495285"/>
              <a:ext cx="2570012" cy="655757"/>
              <a:chOff x="7179394" y="4019426"/>
              <a:chExt cx="2570012" cy="655757"/>
            </a:xfrm>
          </p:grpSpPr>
          <p:sp>
            <p:nvSpPr>
              <p:cNvPr id="34" name="Rectangle 30">
                <a:extLst>
                  <a:ext uri="{FF2B5EF4-FFF2-40B4-BE49-F238E27FC236}">
                    <a16:creationId xmlns:a16="http://schemas.microsoft.com/office/drawing/2014/main" id="{17C10605-C8D3-C8C2-29E0-586B532584EB}"/>
                  </a:ext>
                </a:extLst>
              </p:cNvPr>
              <p:cNvSpPr/>
              <p:nvPr/>
            </p:nvSpPr>
            <p:spPr>
              <a:xfrm>
                <a:off x="7315196" y="4019427"/>
                <a:ext cx="2434210" cy="655756"/>
              </a:xfrm>
              <a:prstGeom prst="rect">
                <a:avLst/>
              </a:prstGeom>
              <a:solidFill>
                <a:srgbClr val="C0740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88900">
                  <a:defRPr/>
                </a:pPr>
                <a:r>
                  <a:rPr lang="pt-BR" sz="1400" b="1" dirty="0">
                    <a:solidFill>
                      <a:schemeClr val="tx1"/>
                    </a:solidFill>
                    <a:latin typeface="AMX" pitchFamily="2" charset="77"/>
                  </a:rPr>
                  <a:t>5. </a:t>
                </a:r>
                <a:r>
                  <a:rPr kumimoji="0" lang="pt-BR" sz="140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MX" pitchFamily="2" charset="0"/>
                  </a:rPr>
                  <a:t>Caso seja necessário clique em mudar HP</a:t>
                </a:r>
                <a:r>
                  <a:rPr lang="pt-BR" sz="1400" i="1" dirty="0">
                    <a:solidFill>
                      <a:schemeClr val="bg1"/>
                    </a:solidFill>
                    <a:latin typeface="AMX" pitchFamily="2" charset="0"/>
                  </a:rPr>
                  <a:t>.</a:t>
                </a:r>
                <a:endParaRPr kumimoji="0" lang="pt-BR" sz="1400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MX" pitchFamily="2" charset="0"/>
                </a:endParaRPr>
              </a:p>
            </p:txBody>
          </p:sp>
          <p:sp>
            <p:nvSpPr>
              <p:cNvPr id="35" name="Right Bracket 31">
                <a:extLst>
                  <a:ext uri="{FF2B5EF4-FFF2-40B4-BE49-F238E27FC236}">
                    <a16:creationId xmlns:a16="http://schemas.microsoft.com/office/drawing/2014/main" id="{9CE908EA-5165-BE4E-6B99-BB9CD27706E3}"/>
                  </a:ext>
                </a:extLst>
              </p:cNvPr>
              <p:cNvSpPr/>
              <p:nvPr/>
            </p:nvSpPr>
            <p:spPr>
              <a:xfrm flipH="1">
                <a:off x="7179394" y="4019426"/>
                <a:ext cx="135802" cy="655756"/>
              </a:xfrm>
              <a:prstGeom prst="rightBracket">
                <a:avLst/>
              </a:prstGeom>
              <a:ln w="38100">
                <a:solidFill>
                  <a:srgbClr val="B5680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9" name="Conector Angulado 38">
              <a:extLst>
                <a:ext uri="{FF2B5EF4-FFF2-40B4-BE49-F238E27FC236}">
                  <a16:creationId xmlns:a16="http://schemas.microsoft.com/office/drawing/2014/main" id="{B7A3CDEA-6371-A933-217F-A5E9765D8B18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539216" y="5405146"/>
              <a:ext cx="747218" cy="488659"/>
            </a:xfrm>
            <a:prstGeom prst="bentConnector3">
              <a:avLst>
                <a:gd name="adj1" fmla="val 75495"/>
              </a:avLst>
            </a:prstGeom>
            <a:ln w="38100">
              <a:solidFill>
                <a:srgbClr val="B568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tângulo 8">
            <a:extLst>
              <a:ext uri="{FF2B5EF4-FFF2-40B4-BE49-F238E27FC236}">
                <a16:creationId xmlns:a16="http://schemas.microsoft.com/office/drawing/2014/main" id="{A699DF27-EB2C-425A-AA7F-0C9349FD3F96}"/>
              </a:ext>
            </a:extLst>
          </p:cNvPr>
          <p:cNvSpPr/>
          <p:nvPr/>
        </p:nvSpPr>
        <p:spPr>
          <a:xfrm>
            <a:off x="2450206" y="1577662"/>
            <a:ext cx="473298" cy="177084"/>
          </a:xfrm>
          <a:prstGeom prst="rect">
            <a:avLst/>
          </a:prstGeom>
          <a:solidFill>
            <a:srgbClr val="7F53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4FCCEDB-F85D-79B8-6C7D-CA67F951F9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D0261A"/>
              </a:clrFrom>
              <a:clrTo>
                <a:srgbClr val="D0261A">
                  <a:alpha val="0"/>
                </a:srgbClr>
              </a:clrTo>
            </a:clrChange>
            <a:alphaModFix amt="50000"/>
          </a:blip>
          <a:srcRect l="3082" t="10985" r="90465" b="85329"/>
          <a:stretch/>
        </p:blipFill>
        <p:spPr>
          <a:xfrm>
            <a:off x="2525332" y="1602225"/>
            <a:ext cx="398172" cy="127958"/>
          </a:xfrm>
          <a:prstGeom prst="rect">
            <a:avLst/>
          </a:prstGeom>
        </p:spPr>
      </p:pic>
      <p:cxnSp>
        <p:nvCxnSpPr>
          <p:cNvPr id="2" name="Straight Connector 3">
            <a:extLst>
              <a:ext uri="{FF2B5EF4-FFF2-40B4-BE49-F238E27FC236}">
                <a16:creationId xmlns:a16="http://schemas.microsoft.com/office/drawing/2014/main" id="{E3BCDF90-DE3C-9083-830F-0AF451D6BFBA}"/>
              </a:ext>
            </a:extLst>
          </p:cNvPr>
          <p:cNvCxnSpPr>
            <a:cxnSpLocks/>
          </p:cNvCxnSpPr>
          <p:nvPr/>
        </p:nvCxnSpPr>
        <p:spPr>
          <a:xfrm>
            <a:off x="7964563" y="3032683"/>
            <a:ext cx="92456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13B62C-02FB-991F-7C13-C50CD2F5A0DF}"/>
              </a:ext>
            </a:extLst>
          </p:cNvPr>
          <p:cNvCxnSpPr>
            <a:cxnSpLocks/>
          </p:cNvCxnSpPr>
          <p:nvPr/>
        </p:nvCxnSpPr>
        <p:spPr>
          <a:xfrm>
            <a:off x="7502282" y="3270808"/>
            <a:ext cx="92456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3">
            <a:extLst>
              <a:ext uri="{FF2B5EF4-FFF2-40B4-BE49-F238E27FC236}">
                <a16:creationId xmlns:a16="http://schemas.microsoft.com/office/drawing/2014/main" id="{4D863914-12B8-DA11-C2B9-C979E20AA289}"/>
              </a:ext>
            </a:extLst>
          </p:cNvPr>
          <p:cNvCxnSpPr>
            <a:cxnSpLocks/>
          </p:cNvCxnSpPr>
          <p:nvPr/>
        </p:nvCxnSpPr>
        <p:spPr>
          <a:xfrm>
            <a:off x="7765570" y="3785158"/>
            <a:ext cx="92456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3">
            <a:extLst>
              <a:ext uri="{FF2B5EF4-FFF2-40B4-BE49-F238E27FC236}">
                <a16:creationId xmlns:a16="http://schemas.microsoft.com/office/drawing/2014/main" id="{03FD190A-D4C3-162B-A3E5-CC9301CB936D}"/>
              </a:ext>
            </a:extLst>
          </p:cNvPr>
          <p:cNvCxnSpPr>
            <a:cxnSpLocks/>
          </p:cNvCxnSpPr>
          <p:nvPr/>
        </p:nvCxnSpPr>
        <p:spPr>
          <a:xfrm>
            <a:off x="7502282" y="4042333"/>
            <a:ext cx="92456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3">
            <a:extLst>
              <a:ext uri="{FF2B5EF4-FFF2-40B4-BE49-F238E27FC236}">
                <a16:creationId xmlns:a16="http://schemas.microsoft.com/office/drawing/2014/main" id="{9CB925CD-0655-4AF5-BB0B-62695CEF06EB}"/>
              </a:ext>
            </a:extLst>
          </p:cNvPr>
          <p:cNvCxnSpPr>
            <a:cxnSpLocks/>
          </p:cNvCxnSpPr>
          <p:nvPr/>
        </p:nvCxnSpPr>
        <p:spPr>
          <a:xfrm>
            <a:off x="7799362" y="4537633"/>
            <a:ext cx="92456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885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82D5BB3-C6E4-9BDB-C076-3CB35AFE0E2F}"/>
              </a:ext>
            </a:extLst>
          </p:cNvPr>
          <p:cNvSpPr/>
          <p:nvPr/>
        </p:nvSpPr>
        <p:spPr>
          <a:xfrm>
            <a:off x="2659310" y="1316807"/>
            <a:ext cx="2335350" cy="4288156"/>
          </a:xfrm>
          <a:prstGeom prst="roundRect">
            <a:avLst>
              <a:gd name="adj" fmla="val 3162"/>
            </a:avLst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7">
            <a:extLst>
              <a:ext uri="{FF2B5EF4-FFF2-40B4-BE49-F238E27FC236}">
                <a16:creationId xmlns:a16="http://schemas.microsoft.com/office/drawing/2014/main" id="{DB8FE162-87C0-DD57-5FAD-CE7BDCEEF8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46" t="4467" r="70497" b="1518"/>
          <a:stretch/>
        </p:blipFill>
        <p:spPr>
          <a:xfrm>
            <a:off x="2787758" y="1444885"/>
            <a:ext cx="2078449" cy="4032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A004F81-8158-B6F4-F696-2BF63817B2FA}"/>
              </a:ext>
            </a:extLst>
          </p:cNvPr>
          <p:cNvGrpSpPr/>
          <p:nvPr/>
        </p:nvGrpSpPr>
        <p:grpSpPr>
          <a:xfrm>
            <a:off x="4658536" y="2483144"/>
            <a:ext cx="4938469" cy="1891712"/>
            <a:chOff x="6318543" y="4196149"/>
            <a:chExt cx="4938469" cy="189171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AD62122-E194-297C-06B7-4A0603633BF0}"/>
                </a:ext>
              </a:extLst>
            </p:cNvPr>
            <p:cNvSpPr/>
            <p:nvPr/>
          </p:nvSpPr>
          <p:spPr>
            <a:xfrm>
              <a:off x="7315201" y="4254869"/>
              <a:ext cx="3941811" cy="1774270"/>
            </a:xfrm>
            <a:prstGeom prst="rect">
              <a:avLst/>
            </a:prstGeom>
            <a:solidFill>
              <a:srgbClr val="D17D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spcBef>
                  <a:spcPts val="400"/>
                </a:spcBef>
                <a:defRPr/>
              </a:pPr>
              <a: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  <a:t>Escolha a opção de captura da imagem:</a:t>
              </a:r>
            </a:p>
            <a:p>
              <a:pPr marL="88900">
                <a:spcBef>
                  <a:spcPts val="400"/>
                </a:spcBef>
                <a:defRPr/>
              </a:pPr>
              <a:r>
                <a:rPr lang="pt-BR" sz="1600" b="1" dirty="0">
                  <a:solidFill>
                    <a:schemeClr val="bg1"/>
                  </a:solidFill>
                  <a:latin typeface="AMX" pitchFamily="2" charset="77"/>
                </a:rPr>
                <a:t>Arquivos: </a:t>
              </a:r>
              <a: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  <a:t>Esta opção permitirá o upload do arquivo da CNH Digital. Para tanto,</a:t>
              </a:r>
              <a:b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</a:br>
              <a: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  <a:t>o arquivo em PDF deverá ser selecionado para efetuar o upload do documento.</a:t>
              </a:r>
            </a:p>
          </p:txBody>
        </p:sp>
        <p:sp>
          <p:nvSpPr>
            <p:cNvPr id="12" name="Right Bracket 11">
              <a:extLst>
                <a:ext uri="{FF2B5EF4-FFF2-40B4-BE49-F238E27FC236}">
                  <a16:creationId xmlns:a16="http://schemas.microsoft.com/office/drawing/2014/main" id="{2FC4D4F2-8AE5-190C-7300-F68A42DC1319}"/>
                </a:ext>
              </a:extLst>
            </p:cNvPr>
            <p:cNvSpPr/>
            <p:nvPr/>
          </p:nvSpPr>
          <p:spPr>
            <a:xfrm flipH="1">
              <a:off x="7186748" y="4196149"/>
              <a:ext cx="136342" cy="1891712"/>
            </a:xfrm>
            <a:prstGeom prst="rightBracket">
              <a:avLst/>
            </a:prstGeom>
            <a:ln w="38100">
              <a:solidFill>
                <a:srgbClr val="C074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spcBef>
                  <a:spcPts val="400"/>
                </a:spcBef>
              </a:pPr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8029BBA-5BB2-C790-6360-EB5B843892B6}"/>
                </a:ext>
              </a:extLst>
            </p:cNvPr>
            <p:cNvCxnSpPr>
              <a:cxnSpLocks/>
            </p:cNvCxnSpPr>
            <p:nvPr/>
          </p:nvCxnSpPr>
          <p:spPr>
            <a:xfrm>
              <a:off x="6318543" y="5142004"/>
              <a:ext cx="860856" cy="0"/>
            </a:xfrm>
            <a:prstGeom prst="line">
              <a:avLst/>
            </a:prstGeom>
            <a:ln w="38100">
              <a:solidFill>
                <a:srgbClr val="C074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5E15DAC6-AEFD-CDD9-E343-272FD81E807C}"/>
              </a:ext>
            </a:extLst>
          </p:cNvPr>
          <p:cNvSpPr/>
          <p:nvPr/>
        </p:nvSpPr>
        <p:spPr>
          <a:xfrm>
            <a:off x="2021747" y="615635"/>
            <a:ext cx="8148506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7409"/>
                </a:solidFill>
                <a:latin typeface="AMX" pitchFamily="2" charset="77"/>
              </a:rPr>
              <a:t>QUAIS AS TELAS QUE CLIENTE VÊ QUANDO ENVIADO O LINK DA BIO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59B8BD-51C3-D242-F429-663803A65D61}"/>
              </a:ext>
            </a:extLst>
          </p:cNvPr>
          <p:cNvGrpSpPr/>
          <p:nvPr/>
        </p:nvGrpSpPr>
        <p:grpSpPr>
          <a:xfrm>
            <a:off x="1996580" y="869006"/>
            <a:ext cx="8198840" cy="194430"/>
            <a:chOff x="4861868" y="850900"/>
            <a:chExt cx="8198840" cy="194430"/>
          </a:xfrm>
        </p:grpSpPr>
        <p:sp>
          <p:nvSpPr>
            <p:cNvPr id="15" name="L-shape 14">
              <a:extLst>
                <a:ext uri="{FF2B5EF4-FFF2-40B4-BE49-F238E27FC236}">
                  <a16:creationId xmlns:a16="http://schemas.microsoft.com/office/drawing/2014/main" id="{FDBA3F1F-7DDF-09D3-99B6-77191FD73692}"/>
                </a:ext>
              </a:extLst>
            </p:cNvPr>
            <p:cNvSpPr/>
            <p:nvPr/>
          </p:nvSpPr>
          <p:spPr>
            <a:xfrm>
              <a:off x="4861868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L-shape 15">
              <a:extLst>
                <a:ext uri="{FF2B5EF4-FFF2-40B4-BE49-F238E27FC236}">
                  <a16:creationId xmlns:a16="http://schemas.microsoft.com/office/drawing/2014/main" id="{88813346-ABB8-237F-9DB1-ED74A25B28D9}"/>
                </a:ext>
              </a:extLst>
            </p:cNvPr>
            <p:cNvSpPr/>
            <p:nvPr/>
          </p:nvSpPr>
          <p:spPr>
            <a:xfrm flipH="1">
              <a:off x="12867610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9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82D5BB3-C6E4-9BDB-C076-3CB35AFE0E2F}"/>
              </a:ext>
            </a:extLst>
          </p:cNvPr>
          <p:cNvSpPr/>
          <p:nvPr/>
        </p:nvSpPr>
        <p:spPr>
          <a:xfrm>
            <a:off x="2709644" y="1316807"/>
            <a:ext cx="2234682" cy="4288156"/>
          </a:xfrm>
          <a:prstGeom prst="roundRect">
            <a:avLst>
              <a:gd name="adj" fmla="val 3162"/>
            </a:avLst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15DAC6-AEFD-CDD9-E343-272FD81E807C}"/>
              </a:ext>
            </a:extLst>
          </p:cNvPr>
          <p:cNvSpPr/>
          <p:nvPr/>
        </p:nvSpPr>
        <p:spPr>
          <a:xfrm>
            <a:off x="2021747" y="615635"/>
            <a:ext cx="8148506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7409"/>
                </a:solidFill>
                <a:latin typeface="AMX" pitchFamily="2" charset="77"/>
              </a:rPr>
              <a:t>QUAIS AS TELAS QUE CLIENTE VÊ QUANDO ENVIADO O LINK DA BIO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59B8BD-51C3-D242-F429-663803A65D61}"/>
              </a:ext>
            </a:extLst>
          </p:cNvPr>
          <p:cNvGrpSpPr/>
          <p:nvPr/>
        </p:nvGrpSpPr>
        <p:grpSpPr>
          <a:xfrm>
            <a:off x="1996580" y="869006"/>
            <a:ext cx="8198840" cy="194430"/>
            <a:chOff x="4861868" y="850900"/>
            <a:chExt cx="8198840" cy="194430"/>
          </a:xfrm>
        </p:grpSpPr>
        <p:sp>
          <p:nvSpPr>
            <p:cNvPr id="15" name="L-shape 14">
              <a:extLst>
                <a:ext uri="{FF2B5EF4-FFF2-40B4-BE49-F238E27FC236}">
                  <a16:creationId xmlns:a16="http://schemas.microsoft.com/office/drawing/2014/main" id="{FDBA3F1F-7DDF-09D3-99B6-77191FD73692}"/>
                </a:ext>
              </a:extLst>
            </p:cNvPr>
            <p:cNvSpPr/>
            <p:nvPr/>
          </p:nvSpPr>
          <p:spPr>
            <a:xfrm>
              <a:off x="4861868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L-shape 15">
              <a:extLst>
                <a:ext uri="{FF2B5EF4-FFF2-40B4-BE49-F238E27FC236}">
                  <a16:creationId xmlns:a16="http://schemas.microsoft.com/office/drawing/2014/main" id="{88813346-ABB8-237F-9DB1-ED74A25B28D9}"/>
                </a:ext>
              </a:extLst>
            </p:cNvPr>
            <p:cNvSpPr/>
            <p:nvPr/>
          </p:nvSpPr>
          <p:spPr>
            <a:xfrm flipH="1">
              <a:off x="12867610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3" name="Imagem 4">
            <a:extLst>
              <a:ext uri="{FF2B5EF4-FFF2-40B4-BE49-F238E27FC236}">
                <a16:creationId xmlns:a16="http://schemas.microsoft.com/office/drawing/2014/main" id="{10588157-6EB8-B1E0-F01C-AFADE80B48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21" t="5178" r="67934" b="1262"/>
          <a:stretch/>
        </p:blipFill>
        <p:spPr>
          <a:xfrm>
            <a:off x="2809591" y="1444886"/>
            <a:ext cx="2034782" cy="4032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A004F81-8158-B6F4-F696-2BF63817B2FA}"/>
              </a:ext>
            </a:extLst>
          </p:cNvPr>
          <p:cNvGrpSpPr/>
          <p:nvPr/>
        </p:nvGrpSpPr>
        <p:grpSpPr>
          <a:xfrm>
            <a:off x="4658536" y="2743200"/>
            <a:ext cx="4351241" cy="1371600"/>
            <a:chOff x="6318543" y="4456205"/>
            <a:chExt cx="4351241" cy="13716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AD62122-E194-297C-06B7-4A0603633BF0}"/>
                </a:ext>
              </a:extLst>
            </p:cNvPr>
            <p:cNvSpPr/>
            <p:nvPr/>
          </p:nvSpPr>
          <p:spPr>
            <a:xfrm>
              <a:off x="7315202" y="4556873"/>
              <a:ext cx="3354582" cy="1170262"/>
            </a:xfrm>
            <a:prstGeom prst="rect">
              <a:avLst/>
            </a:prstGeom>
            <a:solidFill>
              <a:srgbClr val="D17D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spcBef>
                  <a:spcPts val="400"/>
                </a:spcBef>
                <a:defRPr/>
              </a:pPr>
              <a: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  <a:t>O sistema apresentará na tela o percentual do progresso do envio das informações para análise.</a:t>
              </a:r>
            </a:p>
          </p:txBody>
        </p:sp>
        <p:sp>
          <p:nvSpPr>
            <p:cNvPr id="12" name="Right Bracket 11">
              <a:extLst>
                <a:ext uri="{FF2B5EF4-FFF2-40B4-BE49-F238E27FC236}">
                  <a16:creationId xmlns:a16="http://schemas.microsoft.com/office/drawing/2014/main" id="{2FC4D4F2-8AE5-190C-7300-F68A42DC1319}"/>
                </a:ext>
              </a:extLst>
            </p:cNvPr>
            <p:cNvSpPr/>
            <p:nvPr/>
          </p:nvSpPr>
          <p:spPr>
            <a:xfrm flipH="1">
              <a:off x="7179399" y="4456205"/>
              <a:ext cx="151040" cy="1371600"/>
            </a:xfrm>
            <a:prstGeom prst="rightBracket">
              <a:avLst/>
            </a:prstGeom>
            <a:ln w="38100">
              <a:solidFill>
                <a:srgbClr val="C074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spcBef>
                  <a:spcPts val="400"/>
                </a:spcBef>
              </a:pPr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8029BBA-5BB2-C790-6360-EB5B843892B6}"/>
                </a:ext>
              </a:extLst>
            </p:cNvPr>
            <p:cNvCxnSpPr>
              <a:cxnSpLocks/>
            </p:cNvCxnSpPr>
            <p:nvPr/>
          </p:nvCxnSpPr>
          <p:spPr>
            <a:xfrm>
              <a:off x="6318543" y="5142004"/>
              <a:ext cx="860856" cy="0"/>
            </a:xfrm>
            <a:prstGeom prst="line">
              <a:avLst/>
            </a:prstGeom>
            <a:ln w="38100">
              <a:solidFill>
                <a:srgbClr val="C074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8253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82D5BB3-C6E4-9BDB-C076-3CB35AFE0E2F}"/>
              </a:ext>
            </a:extLst>
          </p:cNvPr>
          <p:cNvSpPr/>
          <p:nvPr/>
        </p:nvSpPr>
        <p:spPr>
          <a:xfrm>
            <a:off x="2670909" y="1316807"/>
            <a:ext cx="2312152" cy="4288156"/>
          </a:xfrm>
          <a:prstGeom prst="roundRect">
            <a:avLst>
              <a:gd name="adj" fmla="val 3162"/>
            </a:avLst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5">
            <a:extLst>
              <a:ext uri="{FF2B5EF4-FFF2-40B4-BE49-F238E27FC236}">
                <a16:creationId xmlns:a16="http://schemas.microsoft.com/office/drawing/2014/main" id="{6A708841-6795-8814-36BF-067F78B238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94" t="5120" r="67645" b="1681"/>
          <a:stretch/>
        </p:blipFill>
        <p:spPr>
          <a:xfrm>
            <a:off x="2790095" y="1444886"/>
            <a:ext cx="2073774" cy="4032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E15DAC6-AEFD-CDD9-E343-272FD81E807C}"/>
              </a:ext>
            </a:extLst>
          </p:cNvPr>
          <p:cNvSpPr/>
          <p:nvPr/>
        </p:nvSpPr>
        <p:spPr>
          <a:xfrm>
            <a:off x="2021747" y="615635"/>
            <a:ext cx="8148506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7409"/>
                </a:solidFill>
                <a:latin typeface="AMX" pitchFamily="2" charset="77"/>
              </a:rPr>
              <a:t>QUAIS AS TELAS QUE CLIENTE VÊ QUANDO ENVIADO O LINK DA BIO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59B8BD-51C3-D242-F429-663803A65D61}"/>
              </a:ext>
            </a:extLst>
          </p:cNvPr>
          <p:cNvGrpSpPr/>
          <p:nvPr/>
        </p:nvGrpSpPr>
        <p:grpSpPr>
          <a:xfrm>
            <a:off x="1996580" y="869006"/>
            <a:ext cx="8198840" cy="194430"/>
            <a:chOff x="4861868" y="850900"/>
            <a:chExt cx="8198840" cy="194430"/>
          </a:xfrm>
        </p:grpSpPr>
        <p:sp>
          <p:nvSpPr>
            <p:cNvPr id="15" name="L-shape 14">
              <a:extLst>
                <a:ext uri="{FF2B5EF4-FFF2-40B4-BE49-F238E27FC236}">
                  <a16:creationId xmlns:a16="http://schemas.microsoft.com/office/drawing/2014/main" id="{FDBA3F1F-7DDF-09D3-99B6-77191FD73692}"/>
                </a:ext>
              </a:extLst>
            </p:cNvPr>
            <p:cNvSpPr/>
            <p:nvPr/>
          </p:nvSpPr>
          <p:spPr>
            <a:xfrm>
              <a:off x="4861868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L-shape 15">
              <a:extLst>
                <a:ext uri="{FF2B5EF4-FFF2-40B4-BE49-F238E27FC236}">
                  <a16:creationId xmlns:a16="http://schemas.microsoft.com/office/drawing/2014/main" id="{88813346-ABB8-237F-9DB1-ED74A25B28D9}"/>
                </a:ext>
              </a:extLst>
            </p:cNvPr>
            <p:cNvSpPr/>
            <p:nvPr/>
          </p:nvSpPr>
          <p:spPr>
            <a:xfrm flipH="1">
              <a:off x="12867610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004F81-8158-B6F4-F696-2BF63817B2FA}"/>
              </a:ext>
            </a:extLst>
          </p:cNvPr>
          <p:cNvGrpSpPr/>
          <p:nvPr/>
        </p:nvGrpSpPr>
        <p:grpSpPr>
          <a:xfrm>
            <a:off x="4658536" y="2642532"/>
            <a:ext cx="3596231" cy="1572936"/>
            <a:chOff x="6318543" y="4355537"/>
            <a:chExt cx="3596231" cy="157293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AD62122-E194-297C-06B7-4A0603633BF0}"/>
                </a:ext>
              </a:extLst>
            </p:cNvPr>
            <p:cNvSpPr/>
            <p:nvPr/>
          </p:nvSpPr>
          <p:spPr>
            <a:xfrm>
              <a:off x="7315202" y="4456204"/>
              <a:ext cx="2599572" cy="1371600"/>
            </a:xfrm>
            <a:prstGeom prst="rect">
              <a:avLst/>
            </a:prstGeom>
            <a:solidFill>
              <a:srgbClr val="D17D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spcBef>
                  <a:spcPts val="400"/>
                </a:spcBef>
                <a:defRPr/>
              </a:pPr>
              <a: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  <a:t>O último passo é o envio das informações.</a:t>
              </a:r>
            </a:p>
            <a:p>
              <a:pPr marL="88900">
                <a:spcBef>
                  <a:spcPts val="400"/>
                </a:spcBef>
                <a:defRPr/>
              </a:pPr>
              <a: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  <a:t>O sistema apresentará a mensagem: </a:t>
              </a:r>
              <a:r>
                <a:rPr lang="pt-BR" sz="1600" b="1" dirty="0">
                  <a:solidFill>
                    <a:schemeClr val="bg1"/>
                  </a:solidFill>
                  <a:latin typeface="AMX" pitchFamily="2" charset="77"/>
                </a:rPr>
                <a:t>“SUCESSO!”</a:t>
              </a:r>
            </a:p>
          </p:txBody>
        </p:sp>
        <p:sp>
          <p:nvSpPr>
            <p:cNvPr id="12" name="Right Bracket 11">
              <a:extLst>
                <a:ext uri="{FF2B5EF4-FFF2-40B4-BE49-F238E27FC236}">
                  <a16:creationId xmlns:a16="http://schemas.microsoft.com/office/drawing/2014/main" id="{2FC4D4F2-8AE5-190C-7300-F68A42DC1319}"/>
                </a:ext>
              </a:extLst>
            </p:cNvPr>
            <p:cNvSpPr/>
            <p:nvPr/>
          </p:nvSpPr>
          <p:spPr>
            <a:xfrm flipH="1">
              <a:off x="7179399" y="4355537"/>
              <a:ext cx="151040" cy="1572936"/>
            </a:xfrm>
            <a:prstGeom prst="rightBracket">
              <a:avLst/>
            </a:prstGeom>
            <a:ln w="38100">
              <a:solidFill>
                <a:srgbClr val="C074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spcBef>
                  <a:spcPts val="400"/>
                </a:spcBef>
              </a:pPr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8029BBA-5BB2-C790-6360-EB5B843892B6}"/>
                </a:ext>
              </a:extLst>
            </p:cNvPr>
            <p:cNvCxnSpPr>
              <a:cxnSpLocks/>
            </p:cNvCxnSpPr>
            <p:nvPr/>
          </p:nvCxnSpPr>
          <p:spPr>
            <a:xfrm>
              <a:off x="6318543" y="5142004"/>
              <a:ext cx="860856" cy="0"/>
            </a:xfrm>
            <a:prstGeom prst="line">
              <a:avLst/>
            </a:prstGeom>
            <a:ln w="38100">
              <a:solidFill>
                <a:srgbClr val="C074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7007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82D5BB3-C6E4-9BDB-C076-3CB35AFE0E2F}"/>
              </a:ext>
            </a:extLst>
          </p:cNvPr>
          <p:cNvSpPr/>
          <p:nvPr/>
        </p:nvSpPr>
        <p:spPr>
          <a:xfrm>
            <a:off x="2670909" y="1316807"/>
            <a:ext cx="2312152" cy="4288156"/>
          </a:xfrm>
          <a:prstGeom prst="roundRect">
            <a:avLst>
              <a:gd name="adj" fmla="val 3162"/>
            </a:avLst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15DAC6-AEFD-CDD9-E343-272FD81E807C}"/>
              </a:ext>
            </a:extLst>
          </p:cNvPr>
          <p:cNvSpPr/>
          <p:nvPr/>
        </p:nvSpPr>
        <p:spPr>
          <a:xfrm>
            <a:off x="2021747" y="615635"/>
            <a:ext cx="8148506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7409"/>
                </a:solidFill>
                <a:latin typeface="AMX" pitchFamily="2" charset="77"/>
              </a:rPr>
              <a:t>QUAIS AS TELAS QUE CLIENTE VÊ QUANDO ENVIADO O LINK DA BIO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59B8BD-51C3-D242-F429-663803A65D61}"/>
              </a:ext>
            </a:extLst>
          </p:cNvPr>
          <p:cNvGrpSpPr/>
          <p:nvPr/>
        </p:nvGrpSpPr>
        <p:grpSpPr>
          <a:xfrm>
            <a:off x="1996580" y="869006"/>
            <a:ext cx="8198840" cy="194430"/>
            <a:chOff x="4861868" y="850900"/>
            <a:chExt cx="8198840" cy="194430"/>
          </a:xfrm>
        </p:grpSpPr>
        <p:sp>
          <p:nvSpPr>
            <p:cNvPr id="15" name="L-shape 14">
              <a:extLst>
                <a:ext uri="{FF2B5EF4-FFF2-40B4-BE49-F238E27FC236}">
                  <a16:creationId xmlns:a16="http://schemas.microsoft.com/office/drawing/2014/main" id="{FDBA3F1F-7DDF-09D3-99B6-77191FD73692}"/>
                </a:ext>
              </a:extLst>
            </p:cNvPr>
            <p:cNvSpPr/>
            <p:nvPr/>
          </p:nvSpPr>
          <p:spPr>
            <a:xfrm>
              <a:off x="4861868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L-shape 15">
              <a:extLst>
                <a:ext uri="{FF2B5EF4-FFF2-40B4-BE49-F238E27FC236}">
                  <a16:creationId xmlns:a16="http://schemas.microsoft.com/office/drawing/2014/main" id="{88813346-ABB8-237F-9DB1-ED74A25B28D9}"/>
                </a:ext>
              </a:extLst>
            </p:cNvPr>
            <p:cNvSpPr/>
            <p:nvPr/>
          </p:nvSpPr>
          <p:spPr>
            <a:xfrm flipH="1">
              <a:off x="12867610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3" name="Imagem 4">
            <a:extLst>
              <a:ext uri="{FF2B5EF4-FFF2-40B4-BE49-F238E27FC236}">
                <a16:creationId xmlns:a16="http://schemas.microsoft.com/office/drawing/2014/main" id="{E6634D64-B0F2-3CCE-A82C-8C5CEF75CF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68" t="5679" r="66574" b="3475"/>
          <a:stretch/>
        </p:blipFill>
        <p:spPr>
          <a:xfrm>
            <a:off x="2796726" y="1444887"/>
            <a:ext cx="2060518" cy="4032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A004F81-8158-B6F4-F696-2BF63817B2FA}"/>
              </a:ext>
            </a:extLst>
          </p:cNvPr>
          <p:cNvGrpSpPr/>
          <p:nvPr/>
        </p:nvGrpSpPr>
        <p:grpSpPr>
          <a:xfrm>
            <a:off x="4658536" y="2231472"/>
            <a:ext cx="4200239" cy="2395056"/>
            <a:chOff x="6318543" y="3944477"/>
            <a:chExt cx="4200239" cy="239505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AD62122-E194-297C-06B7-4A0603633BF0}"/>
                </a:ext>
              </a:extLst>
            </p:cNvPr>
            <p:cNvSpPr/>
            <p:nvPr/>
          </p:nvSpPr>
          <p:spPr>
            <a:xfrm>
              <a:off x="7315202" y="4028369"/>
              <a:ext cx="3203580" cy="2227270"/>
            </a:xfrm>
            <a:prstGeom prst="rect">
              <a:avLst/>
            </a:prstGeom>
            <a:solidFill>
              <a:srgbClr val="D17D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00">
                <a:spcBef>
                  <a:spcPts val="400"/>
                </a:spcBef>
                <a:defRPr/>
              </a:pPr>
              <a: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  <a:t>Ao ser concluído, o sistema apresentará na tela a informação do cliente indicando que</a:t>
              </a:r>
              <a:b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</a:br>
              <a: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  <a:t>o processo foi finalizado.</a:t>
              </a:r>
            </a:p>
            <a:p>
              <a:pPr marL="88900">
                <a:spcBef>
                  <a:spcPts val="400"/>
                </a:spcBef>
                <a:defRPr/>
              </a:pPr>
              <a:r>
                <a:rPr lang="pt-BR" sz="1600" b="1" dirty="0">
                  <a:solidFill>
                    <a:schemeClr val="bg1"/>
                  </a:solidFill>
                  <a:latin typeface="AMX" pitchFamily="2" charset="77"/>
                </a:rPr>
                <a:t>Mensagem final:</a:t>
              </a:r>
            </a:p>
            <a:p>
              <a:pPr marL="88900">
                <a:spcBef>
                  <a:spcPts val="400"/>
                </a:spcBef>
                <a:defRPr/>
              </a:pPr>
              <a:r>
                <a:rPr lang="pt-BR" sz="1600" b="1" dirty="0">
                  <a:solidFill>
                    <a:schemeClr val="bg1"/>
                  </a:solidFill>
                  <a:latin typeface="AMX" pitchFamily="2" charset="77"/>
                </a:rPr>
                <a:t>“Você finalizou o processo</a:t>
              </a:r>
              <a:br>
                <a:rPr lang="pt-BR" sz="1600" b="1" dirty="0">
                  <a:solidFill>
                    <a:schemeClr val="bg1"/>
                  </a:solidFill>
                  <a:latin typeface="AMX" pitchFamily="2" charset="77"/>
                </a:rPr>
              </a:br>
              <a:r>
                <a:rPr lang="pt-BR" sz="1600" b="1" dirty="0">
                  <a:solidFill>
                    <a:schemeClr val="bg1"/>
                  </a:solidFill>
                  <a:latin typeface="AMX" pitchFamily="2" charset="77"/>
                </a:rPr>
                <a:t>de coleta de documento.”</a:t>
              </a:r>
            </a:p>
          </p:txBody>
        </p:sp>
        <p:sp>
          <p:nvSpPr>
            <p:cNvPr id="12" name="Right Bracket 11">
              <a:extLst>
                <a:ext uri="{FF2B5EF4-FFF2-40B4-BE49-F238E27FC236}">
                  <a16:creationId xmlns:a16="http://schemas.microsoft.com/office/drawing/2014/main" id="{2FC4D4F2-8AE5-190C-7300-F68A42DC1319}"/>
                </a:ext>
              </a:extLst>
            </p:cNvPr>
            <p:cNvSpPr/>
            <p:nvPr/>
          </p:nvSpPr>
          <p:spPr>
            <a:xfrm flipH="1">
              <a:off x="7179399" y="3944477"/>
              <a:ext cx="151040" cy="2395056"/>
            </a:xfrm>
            <a:prstGeom prst="rightBracket">
              <a:avLst/>
            </a:prstGeom>
            <a:ln w="38100">
              <a:solidFill>
                <a:srgbClr val="C074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spcBef>
                  <a:spcPts val="400"/>
                </a:spcBef>
              </a:pPr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8029BBA-5BB2-C790-6360-EB5B843892B6}"/>
                </a:ext>
              </a:extLst>
            </p:cNvPr>
            <p:cNvCxnSpPr>
              <a:cxnSpLocks/>
            </p:cNvCxnSpPr>
            <p:nvPr/>
          </p:nvCxnSpPr>
          <p:spPr>
            <a:xfrm>
              <a:off x="6318543" y="5142004"/>
              <a:ext cx="860856" cy="0"/>
            </a:xfrm>
            <a:prstGeom prst="line">
              <a:avLst/>
            </a:prstGeom>
            <a:ln w="38100">
              <a:solidFill>
                <a:srgbClr val="C074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824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82D5BB3-C6E4-9BDB-C076-3CB35AFE0E2F}"/>
              </a:ext>
            </a:extLst>
          </p:cNvPr>
          <p:cNvSpPr/>
          <p:nvPr/>
        </p:nvSpPr>
        <p:spPr>
          <a:xfrm>
            <a:off x="2424418" y="1316807"/>
            <a:ext cx="2469574" cy="4288156"/>
          </a:xfrm>
          <a:prstGeom prst="roundRect">
            <a:avLst>
              <a:gd name="adj" fmla="val 3162"/>
            </a:avLst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5">
            <a:extLst>
              <a:ext uri="{FF2B5EF4-FFF2-40B4-BE49-F238E27FC236}">
                <a16:creationId xmlns:a16="http://schemas.microsoft.com/office/drawing/2014/main" id="{1B04906D-827F-7922-6AF6-21B031475A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71" t="5755" r="67284" b="3212"/>
          <a:stretch/>
        </p:blipFill>
        <p:spPr>
          <a:xfrm>
            <a:off x="2543228" y="1444887"/>
            <a:ext cx="2231954" cy="4032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E15DAC6-AEFD-CDD9-E343-272FD81E807C}"/>
              </a:ext>
            </a:extLst>
          </p:cNvPr>
          <p:cNvSpPr/>
          <p:nvPr/>
        </p:nvSpPr>
        <p:spPr>
          <a:xfrm>
            <a:off x="3322040" y="615635"/>
            <a:ext cx="5547920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7409"/>
                </a:solidFill>
                <a:latin typeface="AMX" pitchFamily="2" charset="77"/>
              </a:rPr>
              <a:t>POSSÍVEIS ERROS NO ENVIO DO LINK DA BIO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59B8BD-51C3-D242-F429-663803A65D61}"/>
              </a:ext>
            </a:extLst>
          </p:cNvPr>
          <p:cNvGrpSpPr/>
          <p:nvPr/>
        </p:nvGrpSpPr>
        <p:grpSpPr>
          <a:xfrm>
            <a:off x="3288484" y="869006"/>
            <a:ext cx="5615032" cy="194430"/>
            <a:chOff x="4861868" y="850900"/>
            <a:chExt cx="5615032" cy="194430"/>
          </a:xfrm>
        </p:grpSpPr>
        <p:sp>
          <p:nvSpPr>
            <p:cNvPr id="15" name="L-shape 14">
              <a:extLst>
                <a:ext uri="{FF2B5EF4-FFF2-40B4-BE49-F238E27FC236}">
                  <a16:creationId xmlns:a16="http://schemas.microsoft.com/office/drawing/2014/main" id="{FDBA3F1F-7DDF-09D3-99B6-77191FD73692}"/>
                </a:ext>
              </a:extLst>
            </p:cNvPr>
            <p:cNvSpPr/>
            <p:nvPr/>
          </p:nvSpPr>
          <p:spPr>
            <a:xfrm>
              <a:off x="4861868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L-shape 15">
              <a:extLst>
                <a:ext uri="{FF2B5EF4-FFF2-40B4-BE49-F238E27FC236}">
                  <a16:creationId xmlns:a16="http://schemas.microsoft.com/office/drawing/2014/main" id="{88813346-ABB8-237F-9DB1-ED74A25B28D9}"/>
                </a:ext>
              </a:extLst>
            </p:cNvPr>
            <p:cNvSpPr/>
            <p:nvPr/>
          </p:nvSpPr>
          <p:spPr>
            <a:xfrm flipH="1">
              <a:off x="10283802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BE5DFE5-4695-5FE2-1895-4F668CCFE1C8}"/>
              </a:ext>
            </a:extLst>
          </p:cNvPr>
          <p:cNvSpPr txBox="1"/>
          <p:nvPr/>
        </p:nvSpPr>
        <p:spPr>
          <a:xfrm>
            <a:off x="5544724" y="1978766"/>
            <a:ext cx="4564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>
                <a:solidFill>
                  <a:srgbClr val="C07409"/>
                </a:solidFill>
                <a:latin typeface="AMX" pitchFamily="2" charset="77"/>
              </a:rPr>
              <a:t>Possíveis</a:t>
            </a:r>
            <a:r>
              <a:rPr lang="en-US" b="1" dirty="0">
                <a:solidFill>
                  <a:srgbClr val="C07409"/>
                </a:solidFill>
                <a:latin typeface="AMX" pitchFamily="2" charset="77"/>
              </a:rPr>
              <a:t> </a:t>
            </a:r>
            <a:r>
              <a:rPr lang="en-US" b="1" dirty="0" err="1">
                <a:solidFill>
                  <a:srgbClr val="C07409"/>
                </a:solidFill>
                <a:latin typeface="AMX" pitchFamily="2" charset="77"/>
              </a:rPr>
              <a:t>erros</a:t>
            </a:r>
            <a:r>
              <a:rPr lang="en-US" b="1" dirty="0">
                <a:solidFill>
                  <a:srgbClr val="C07409"/>
                </a:solidFill>
                <a:latin typeface="AMX" pitchFamily="2" charset="77"/>
              </a:rPr>
              <a:t> </a:t>
            </a:r>
            <a:r>
              <a:rPr lang="en-US" b="1" dirty="0" err="1">
                <a:solidFill>
                  <a:srgbClr val="C07409"/>
                </a:solidFill>
                <a:latin typeface="AMX" pitchFamily="2" charset="77"/>
              </a:rPr>
              <a:t>durante</a:t>
            </a:r>
            <a:r>
              <a:rPr lang="en-US" b="1" dirty="0">
                <a:solidFill>
                  <a:srgbClr val="C07409"/>
                </a:solidFill>
                <a:latin typeface="AMX" pitchFamily="2" charset="77"/>
              </a:rPr>
              <a:t> o </a:t>
            </a:r>
            <a:r>
              <a:rPr lang="en-US" b="1" dirty="0" err="1">
                <a:solidFill>
                  <a:srgbClr val="C07409"/>
                </a:solidFill>
                <a:latin typeface="AMX" pitchFamily="2" charset="77"/>
              </a:rPr>
              <a:t>processo</a:t>
            </a:r>
            <a:r>
              <a:rPr lang="en-US" b="1" dirty="0">
                <a:solidFill>
                  <a:srgbClr val="C07409"/>
                </a:solidFill>
                <a:latin typeface="AMX" pitchFamily="2" charset="77"/>
              </a:rPr>
              <a:t>: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75E87169-8FEA-3CD6-D491-8C2175BDF14E}"/>
              </a:ext>
            </a:extLst>
          </p:cNvPr>
          <p:cNvGrpSpPr/>
          <p:nvPr/>
        </p:nvGrpSpPr>
        <p:grpSpPr>
          <a:xfrm>
            <a:off x="5113627" y="2478621"/>
            <a:ext cx="4995108" cy="2071568"/>
            <a:chOff x="5113627" y="2478621"/>
            <a:chExt cx="4995108" cy="207156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A816594-FEF7-EE1E-925C-603930BCB78C}"/>
                </a:ext>
              </a:extLst>
            </p:cNvPr>
            <p:cNvSpPr/>
            <p:nvPr/>
          </p:nvSpPr>
          <p:spPr>
            <a:xfrm>
              <a:off x="5323597" y="2478621"/>
              <a:ext cx="4785138" cy="2071568"/>
            </a:xfrm>
            <a:prstGeom prst="rect">
              <a:avLst/>
            </a:prstGeom>
            <a:solidFill>
              <a:srgbClr val="D17D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69875">
                <a:spcBef>
                  <a:spcPts val="600"/>
                </a:spcBef>
              </a:pPr>
              <a:r>
                <a:rPr lang="en-US" sz="1600" b="1" spc="100" dirty="0">
                  <a:solidFill>
                    <a:srgbClr val="FFFFFF"/>
                  </a:solidFill>
                  <a:latin typeface="AMX" pitchFamily="2" charset="77"/>
                </a:rPr>
                <a:t>ATENÇÃO:</a:t>
              </a:r>
            </a:p>
            <a:p>
              <a:pPr marL="269875">
                <a:spcBef>
                  <a:spcPts val="600"/>
                </a:spcBef>
              </a:pPr>
              <a:r>
                <a:rPr lang="en-US" sz="1400" dirty="0">
                  <a:latin typeface="AMX" pitchFamily="2" charset="77"/>
                </a:rPr>
                <a:t>O </a:t>
              </a:r>
              <a:r>
                <a:rPr lang="en-US" sz="1400" dirty="0" err="1">
                  <a:latin typeface="AMX" pitchFamily="2" charset="77"/>
                </a:rPr>
                <a:t>cliente</a:t>
              </a:r>
              <a:r>
                <a:rPr lang="en-US" sz="1400" dirty="0">
                  <a:latin typeface="AMX" pitchFamily="2" charset="77"/>
                </a:rPr>
                <a:t> </a:t>
              </a:r>
              <a:r>
                <a:rPr lang="en-US" sz="1400" dirty="0" err="1">
                  <a:latin typeface="AMX" pitchFamily="2" charset="77"/>
                </a:rPr>
                <a:t>possui</a:t>
              </a:r>
              <a:r>
                <a:rPr lang="en-US" sz="1400" dirty="0">
                  <a:latin typeface="AMX" pitchFamily="2" charset="77"/>
                </a:rPr>
                <a:t> 3 </a:t>
              </a:r>
              <a:r>
                <a:rPr lang="en-US" sz="1400" dirty="0" err="1">
                  <a:latin typeface="AMX" pitchFamily="2" charset="77"/>
                </a:rPr>
                <a:t>tentativas</a:t>
              </a:r>
              <a:r>
                <a:rPr lang="en-US" sz="1400" dirty="0">
                  <a:latin typeface="AMX" pitchFamily="2" charset="77"/>
                </a:rPr>
                <a:t> de </a:t>
              </a:r>
              <a:r>
                <a:rPr lang="en-US" sz="1400" dirty="0" err="1">
                  <a:latin typeface="AMX" pitchFamily="2" charset="77"/>
                </a:rPr>
                <a:t>cadastrar</a:t>
              </a:r>
              <a:r>
                <a:rPr lang="en-US" sz="1400" dirty="0">
                  <a:latin typeface="AMX" pitchFamily="2" charset="77"/>
                </a:rPr>
                <a:t> </a:t>
              </a:r>
              <a:r>
                <a:rPr lang="en-US" sz="1400" dirty="0" err="1">
                  <a:latin typeface="AMX" pitchFamily="2" charset="77"/>
                </a:rPr>
                <a:t>os</a:t>
              </a:r>
              <a:r>
                <a:rPr lang="en-US" sz="1400" dirty="0">
                  <a:latin typeface="AMX" pitchFamily="2" charset="77"/>
                </a:rPr>
                <a:t> 5 </a:t>
              </a:r>
              <a:r>
                <a:rPr lang="en-US" sz="1400" dirty="0" err="1">
                  <a:latin typeface="AMX" pitchFamily="2" charset="77"/>
                </a:rPr>
                <a:t>primeiros</a:t>
              </a:r>
              <a:r>
                <a:rPr lang="en-US" sz="1400" dirty="0">
                  <a:latin typeface="AMX" pitchFamily="2" charset="77"/>
                </a:rPr>
                <a:t> </a:t>
              </a:r>
              <a:r>
                <a:rPr lang="en-US" sz="1400" dirty="0" err="1">
                  <a:latin typeface="AMX" pitchFamily="2" charset="77"/>
                </a:rPr>
                <a:t>dígitos</a:t>
              </a:r>
              <a:r>
                <a:rPr lang="en-US" sz="1400" dirty="0">
                  <a:latin typeface="AMX" pitchFamily="2" charset="77"/>
                </a:rPr>
                <a:t> do CPF. Caso </a:t>
              </a:r>
              <a:r>
                <a:rPr lang="en-US" sz="1400" dirty="0" err="1">
                  <a:latin typeface="AMX" pitchFamily="2" charset="77"/>
                </a:rPr>
                <a:t>ele</a:t>
              </a:r>
              <a:r>
                <a:rPr lang="en-US" sz="1400" dirty="0">
                  <a:latin typeface="AMX" pitchFamily="2" charset="77"/>
                </a:rPr>
                <a:t> </a:t>
              </a:r>
              <a:r>
                <a:rPr lang="en-US" sz="1400" dirty="0" err="1">
                  <a:latin typeface="AMX" pitchFamily="2" charset="77"/>
                </a:rPr>
                <a:t>atinja</a:t>
              </a:r>
              <a:r>
                <a:rPr lang="en-US" sz="1400" dirty="0">
                  <a:latin typeface="AMX" pitchFamily="2" charset="77"/>
                </a:rPr>
                <a:t> o </a:t>
              </a:r>
              <a:r>
                <a:rPr lang="en-US" sz="1400" dirty="0" err="1">
                  <a:latin typeface="AMX" pitchFamily="2" charset="77"/>
                </a:rPr>
                <a:t>limite</a:t>
              </a:r>
              <a:r>
                <a:rPr lang="en-US" sz="1400" dirty="0">
                  <a:latin typeface="AMX" pitchFamily="2" charset="77"/>
                </a:rPr>
                <a:t> de </a:t>
              </a:r>
              <a:r>
                <a:rPr lang="en-US" sz="1400" dirty="0" err="1">
                  <a:latin typeface="AMX" pitchFamily="2" charset="77"/>
                </a:rPr>
                <a:t>tentativas</a:t>
              </a:r>
              <a:r>
                <a:rPr lang="en-US" sz="1400" dirty="0">
                  <a:latin typeface="AMX" pitchFamily="2" charset="77"/>
                </a:rPr>
                <a:t>,</a:t>
              </a:r>
              <a:br>
                <a:rPr lang="en-US" sz="1400" dirty="0">
                  <a:latin typeface="AMX" pitchFamily="2" charset="77"/>
                </a:rPr>
              </a:br>
              <a:r>
                <a:rPr lang="en-US" sz="1400" dirty="0">
                  <a:latin typeface="AMX" pitchFamily="2" charset="77"/>
                </a:rPr>
                <a:t>o link </a:t>
              </a:r>
              <a:r>
                <a:rPr lang="en-US" sz="1400" dirty="0" err="1">
                  <a:latin typeface="AMX" pitchFamily="2" charset="77"/>
                </a:rPr>
                <a:t>é</a:t>
              </a:r>
              <a:r>
                <a:rPr lang="en-US" sz="1400" dirty="0">
                  <a:latin typeface="AMX" pitchFamily="2" charset="77"/>
                </a:rPr>
                <a:t> </a:t>
              </a:r>
              <a:r>
                <a:rPr lang="en-US" sz="1400" dirty="0" err="1">
                  <a:latin typeface="AMX" pitchFamily="2" charset="77"/>
                </a:rPr>
                <a:t>expirado</a:t>
              </a:r>
              <a:r>
                <a:rPr lang="en-US" sz="1400" dirty="0">
                  <a:latin typeface="AMX" pitchFamily="2" charset="77"/>
                </a:rPr>
                <a:t> e </a:t>
              </a:r>
              <a:r>
                <a:rPr lang="en-US" sz="1400" dirty="0" err="1">
                  <a:latin typeface="AMX" pitchFamily="2" charset="77"/>
                </a:rPr>
                <a:t>será</a:t>
              </a:r>
              <a:r>
                <a:rPr lang="en-US" sz="1400" dirty="0">
                  <a:latin typeface="AMX" pitchFamily="2" charset="77"/>
                </a:rPr>
                <a:t> </a:t>
              </a:r>
              <a:r>
                <a:rPr lang="en-US" sz="1400" dirty="0" err="1">
                  <a:latin typeface="AMX" pitchFamily="2" charset="77"/>
                </a:rPr>
                <a:t>necessário</a:t>
              </a:r>
              <a:r>
                <a:rPr lang="en-US" sz="1400" dirty="0">
                  <a:latin typeface="AMX" pitchFamily="2" charset="77"/>
                </a:rPr>
                <a:t> </a:t>
              </a:r>
              <a:r>
                <a:rPr lang="en-US" sz="1400" dirty="0" err="1">
                  <a:latin typeface="AMX" pitchFamily="2" charset="77"/>
                </a:rPr>
                <a:t>gerar</a:t>
              </a:r>
              <a:r>
                <a:rPr lang="en-US" sz="1400" dirty="0">
                  <a:latin typeface="AMX" pitchFamily="2" charset="77"/>
                </a:rPr>
                <a:t> novo link.</a:t>
              </a:r>
            </a:p>
            <a:p>
              <a:pPr marL="269875">
                <a:spcBef>
                  <a:spcPts val="600"/>
                </a:spcBef>
              </a:pPr>
              <a:r>
                <a:rPr lang="en-US" sz="1400" dirty="0" err="1">
                  <a:latin typeface="AMX" pitchFamily="2" charset="77"/>
                </a:rPr>
                <a:t>Acessado</a:t>
              </a:r>
              <a:r>
                <a:rPr lang="en-US" sz="1400" dirty="0">
                  <a:latin typeface="AMX" pitchFamily="2" charset="77"/>
                </a:rPr>
                <a:t> o link, o </a:t>
              </a:r>
              <a:r>
                <a:rPr lang="en-US" sz="1400" dirty="0" err="1">
                  <a:latin typeface="AMX" pitchFamily="2" charset="77"/>
                </a:rPr>
                <a:t>cliente</a:t>
              </a:r>
              <a:r>
                <a:rPr lang="en-US" sz="1400" dirty="0">
                  <a:latin typeface="AMX" pitchFamily="2" charset="77"/>
                </a:rPr>
                <a:t> </a:t>
              </a:r>
              <a:r>
                <a:rPr lang="en-US" sz="1400" dirty="0" err="1">
                  <a:latin typeface="AMX" pitchFamily="2" charset="77"/>
                </a:rPr>
                <a:t>deve</a:t>
              </a:r>
              <a:r>
                <a:rPr lang="en-US" sz="1400" dirty="0">
                  <a:latin typeface="AMX" pitchFamily="2" charset="77"/>
                </a:rPr>
                <a:t> </a:t>
              </a:r>
              <a:r>
                <a:rPr lang="en-US" sz="1400" dirty="0" err="1">
                  <a:latin typeface="AMX" pitchFamily="2" charset="77"/>
                </a:rPr>
                <a:t>finalizar</a:t>
              </a:r>
              <a:r>
                <a:rPr lang="en-US" sz="1400" dirty="0">
                  <a:latin typeface="AMX" pitchFamily="2" charset="77"/>
                </a:rPr>
                <a:t> o </a:t>
              </a:r>
              <a:r>
                <a:rPr lang="en-US" sz="1400" dirty="0" err="1">
                  <a:latin typeface="AMX" pitchFamily="2" charset="77"/>
                </a:rPr>
                <a:t>processo</a:t>
              </a:r>
              <a:br>
                <a:rPr lang="en-US" sz="1400" dirty="0">
                  <a:latin typeface="AMX" pitchFamily="2" charset="77"/>
                </a:rPr>
              </a:br>
              <a:r>
                <a:rPr lang="en-US" sz="1400" dirty="0">
                  <a:latin typeface="AMX" pitchFamily="2" charset="77"/>
                </a:rPr>
                <a:t>de </a:t>
              </a:r>
              <a:r>
                <a:rPr lang="en-US" sz="1400" dirty="0" err="1">
                  <a:latin typeface="AMX" pitchFamily="2" charset="77"/>
                </a:rPr>
                <a:t>cadastro</a:t>
              </a:r>
              <a:r>
                <a:rPr lang="en-US" sz="1400" dirty="0">
                  <a:latin typeface="AMX" pitchFamily="2" charset="77"/>
                </a:rPr>
                <a:t> dos </a:t>
              </a:r>
              <a:r>
                <a:rPr lang="en-US" sz="1400" dirty="0" err="1">
                  <a:latin typeface="AMX" pitchFamily="2" charset="77"/>
                </a:rPr>
                <a:t>documentos</a:t>
              </a:r>
              <a:r>
                <a:rPr lang="en-US" sz="1400" dirty="0">
                  <a:latin typeface="AMX" pitchFamily="2" charset="77"/>
                </a:rPr>
                <a:t>/imagens. O link </a:t>
              </a:r>
              <a:r>
                <a:rPr lang="en-US" sz="1400" dirty="0" err="1">
                  <a:latin typeface="AMX" pitchFamily="2" charset="77"/>
                </a:rPr>
                <a:t>poderá</a:t>
              </a:r>
              <a:br>
                <a:rPr lang="en-US" sz="1400" dirty="0">
                  <a:latin typeface="AMX" pitchFamily="2" charset="77"/>
                </a:rPr>
              </a:br>
              <a:r>
                <a:rPr lang="en-US" sz="1400" dirty="0">
                  <a:latin typeface="AMX" pitchFamily="2" charset="77"/>
                </a:rPr>
                <a:t>ser </a:t>
              </a:r>
              <a:r>
                <a:rPr lang="en-US" sz="1400" dirty="0" err="1">
                  <a:latin typeface="AMX" pitchFamily="2" charset="77"/>
                </a:rPr>
                <a:t>acessado</a:t>
              </a:r>
              <a:r>
                <a:rPr lang="en-US" sz="1400" dirty="0">
                  <a:latin typeface="AMX" pitchFamily="2" charset="77"/>
                </a:rPr>
                <a:t> 1 </a:t>
              </a:r>
              <a:r>
                <a:rPr lang="en-US" sz="1400" dirty="0" err="1">
                  <a:latin typeface="AMX" pitchFamily="2" charset="77"/>
                </a:rPr>
                <a:t>única</a:t>
              </a:r>
              <a:r>
                <a:rPr lang="en-US" sz="1400" dirty="0">
                  <a:latin typeface="AMX" pitchFamily="2" charset="77"/>
                </a:rPr>
                <a:t> </a:t>
              </a:r>
              <a:r>
                <a:rPr lang="en-US" sz="1400" dirty="0" err="1">
                  <a:latin typeface="AMX" pitchFamily="2" charset="77"/>
                </a:rPr>
                <a:t>vez</a:t>
              </a:r>
              <a:r>
                <a:rPr lang="en-US" sz="1400" dirty="0">
                  <a:latin typeface="AMX" pitchFamily="2" charset="77"/>
                </a:rPr>
                <a:t>.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3895E9A-92EB-FB0D-6325-8F3C6A16B17D}"/>
                </a:ext>
              </a:extLst>
            </p:cNvPr>
            <p:cNvSpPr/>
            <p:nvPr/>
          </p:nvSpPr>
          <p:spPr>
            <a:xfrm>
              <a:off x="5113627" y="3294770"/>
              <a:ext cx="439271" cy="439271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00" scaled="1"/>
            </a:gradFill>
            <a:ln w="38100">
              <a:gradFill>
                <a:gsLst>
                  <a:gs pos="0">
                    <a:srgbClr val="B5680D">
                      <a:alpha val="0"/>
                    </a:srgbClr>
                  </a:gs>
                  <a:gs pos="100000">
                    <a:srgbClr val="B5680D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B5680D"/>
                  </a:solidFill>
                  <a:latin typeface="AMX" pitchFamily="2" charset="77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513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82D5BB3-C6E4-9BDB-C076-3CB35AFE0E2F}"/>
              </a:ext>
            </a:extLst>
          </p:cNvPr>
          <p:cNvSpPr/>
          <p:nvPr/>
        </p:nvSpPr>
        <p:spPr>
          <a:xfrm>
            <a:off x="2424418" y="1316807"/>
            <a:ext cx="2469574" cy="4288156"/>
          </a:xfrm>
          <a:prstGeom prst="roundRect">
            <a:avLst>
              <a:gd name="adj" fmla="val 3162"/>
            </a:avLst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15DAC6-AEFD-CDD9-E343-272FD81E807C}"/>
              </a:ext>
            </a:extLst>
          </p:cNvPr>
          <p:cNvSpPr/>
          <p:nvPr/>
        </p:nvSpPr>
        <p:spPr>
          <a:xfrm>
            <a:off x="3322040" y="615635"/>
            <a:ext cx="5547920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7409"/>
                </a:solidFill>
                <a:latin typeface="AMX" pitchFamily="2" charset="77"/>
              </a:rPr>
              <a:t>POSSÍVEIS ERROS NO ENVIO DO LINK DA BIO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59B8BD-51C3-D242-F429-663803A65D61}"/>
              </a:ext>
            </a:extLst>
          </p:cNvPr>
          <p:cNvGrpSpPr/>
          <p:nvPr/>
        </p:nvGrpSpPr>
        <p:grpSpPr>
          <a:xfrm>
            <a:off x="3288484" y="869006"/>
            <a:ext cx="5615032" cy="194430"/>
            <a:chOff x="4861868" y="850900"/>
            <a:chExt cx="5615032" cy="194430"/>
          </a:xfrm>
        </p:grpSpPr>
        <p:sp>
          <p:nvSpPr>
            <p:cNvPr id="15" name="L-shape 14">
              <a:extLst>
                <a:ext uri="{FF2B5EF4-FFF2-40B4-BE49-F238E27FC236}">
                  <a16:creationId xmlns:a16="http://schemas.microsoft.com/office/drawing/2014/main" id="{FDBA3F1F-7DDF-09D3-99B6-77191FD73692}"/>
                </a:ext>
              </a:extLst>
            </p:cNvPr>
            <p:cNvSpPr/>
            <p:nvPr/>
          </p:nvSpPr>
          <p:spPr>
            <a:xfrm>
              <a:off x="4861868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L-shape 15">
              <a:extLst>
                <a:ext uri="{FF2B5EF4-FFF2-40B4-BE49-F238E27FC236}">
                  <a16:creationId xmlns:a16="http://schemas.microsoft.com/office/drawing/2014/main" id="{88813346-ABB8-237F-9DB1-ED74A25B28D9}"/>
                </a:ext>
              </a:extLst>
            </p:cNvPr>
            <p:cNvSpPr/>
            <p:nvPr/>
          </p:nvSpPr>
          <p:spPr>
            <a:xfrm flipH="1">
              <a:off x="10283802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BE5DFE5-4695-5FE2-1895-4F668CCFE1C8}"/>
              </a:ext>
            </a:extLst>
          </p:cNvPr>
          <p:cNvSpPr txBox="1"/>
          <p:nvPr/>
        </p:nvSpPr>
        <p:spPr>
          <a:xfrm>
            <a:off x="5544724" y="1978766"/>
            <a:ext cx="4564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>
                <a:solidFill>
                  <a:srgbClr val="C07409"/>
                </a:solidFill>
                <a:latin typeface="AMX" pitchFamily="2" charset="77"/>
              </a:rPr>
              <a:t>Possíveis</a:t>
            </a:r>
            <a:r>
              <a:rPr lang="en-US" b="1" dirty="0">
                <a:solidFill>
                  <a:srgbClr val="C07409"/>
                </a:solidFill>
                <a:latin typeface="AMX" pitchFamily="2" charset="77"/>
              </a:rPr>
              <a:t> </a:t>
            </a:r>
            <a:r>
              <a:rPr lang="en-US" b="1" dirty="0" err="1">
                <a:solidFill>
                  <a:srgbClr val="C07409"/>
                </a:solidFill>
                <a:latin typeface="AMX" pitchFamily="2" charset="77"/>
              </a:rPr>
              <a:t>erros</a:t>
            </a:r>
            <a:r>
              <a:rPr lang="en-US" b="1" dirty="0">
                <a:solidFill>
                  <a:srgbClr val="C07409"/>
                </a:solidFill>
                <a:latin typeface="AMX" pitchFamily="2" charset="77"/>
              </a:rPr>
              <a:t> </a:t>
            </a:r>
            <a:r>
              <a:rPr lang="en-US" b="1" dirty="0" err="1">
                <a:solidFill>
                  <a:srgbClr val="C07409"/>
                </a:solidFill>
                <a:latin typeface="AMX" pitchFamily="2" charset="77"/>
              </a:rPr>
              <a:t>durante</a:t>
            </a:r>
            <a:r>
              <a:rPr lang="en-US" b="1" dirty="0">
                <a:solidFill>
                  <a:srgbClr val="C07409"/>
                </a:solidFill>
                <a:latin typeface="AMX" pitchFamily="2" charset="77"/>
              </a:rPr>
              <a:t> o </a:t>
            </a:r>
            <a:r>
              <a:rPr lang="en-US" b="1" dirty="0" err="1">
                <a:solidFill>
                  <a:srgbClr val="C07409"/>
                </a:solidFill>
                <a:latin typeface="AMX" pitchFamily="2" charset="77"/>
              </a:rPr>
              <a:t>processo</a:t>
            </a:r>
            <a:r>
              <a:rPr lang="en-US" b="1" dirty="0">
                <a:solidFill>
                  <a:srgbClr val="C07409"/>
                </a:solidFill>
                <a:latin typeface="AMX" pitchFamily="2" charset="77"/>
              </a:rPr>
              <a:t>:</a:t>
            </a:r>
          </a:p>
        </p:txBody>
      </p:sp>
      <p:pic>
        <p:nvPicPr>
          <p:cNvPr id="3" name="Imagem 12">
            <a:extLst>
              <a:ext uri="{FF2B5EF4-FFF2-40B4-BE49-F238E27FC236}">
                <a16:creationId xmlns:a16="http://schemas.microsoft.com/office/drawing/2014/main" id="{38D3A6DB-909E-E03A-2998-358231F6E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75" t="5954" r="67998" b="2992"/>
          <a:stretch/>
        </p:blipFill>
        <p:spPr>
          <a:xfrm>
            <a:off x="2541917" y="1444888"/>
            <a:ext cx="2233265" cy="4032000"/>
          </a:xfrm>
          <a:prstGeom prst="rect">
            <a:avLst/>
          </a:prstGeom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79E79137-28A4-BE8E-FC39-E872A0D0E1D2}"/>
              </a:ext>
            </a:extLst>
          </p:cNvPr>
          <p:cNvGrpSpPr/>
          <p:nvPr/>
        </p:nvGrpSpPr>
        <p:grpSpPr>
          <a:xfrm>
            <a:off x="5113627" y="2478621"/>
            <a:ext cx="4072318" cy="2071568"/>
            <a:chOff x="5113627" y="2478621"/>
            <a:chExt cx="4072318" cy="207156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A816594-FEF7-EE1E-925C-603930BCB78C}"/>
                </a:ext>
              </a:extLst>
            </p:cNvPr>
            <p:cNvSpPr/>
            <p:nvPr/>
          </p:nvSpPr>
          <p:spPr>
            <a:xfrm>
              <a:off x="5323597" y="2478621"/>
              <a:ext cx="3862348" cy="2071568"/>
            </a:xfrm>
            <a:prstGeom prst="rect">
              <a:avLst/>
            </a:prstGeom>
            <a:solidFill>
              <a:srgbClr val="D17D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69875">
                <a:spcBef>
                  <a:spcPts val="600"/>
                </a:spcBef>
              </a:pPr>
              <a:r>
                <a:rPr lang="en-US" sz="1600" b="1" spc="100" dirty="0">
                  <a:solidFill>
                    <a:srgbClr val="FFFFFF"/>
                  </a:solidFill>
                  <a:latin typeface="AMX" pitchFamily="2" charset="77"/>
                </a:rPr>
                <a:t>ATENÇÃO:</a:t>
              </a:r>
            </a:p>
            <a:p>
              <a:pPr marL="269875">
                <a:spcBef>
                  <a:spcPts val="600"/>
                </a:spcBef>
              </a:pPr>
              <a:r>
                <a:rPr lang="en-US" sz="1400" dirty="0" err="1">
                  <a:latin typeface="AMX" pitchFamily="2" charset="77"/>
                </a:rPr>
                <a:t>Quando</a:t>
              </a:r>
              <a:r>
                <a:rPr lang="en-US" sz="1400" dirty="0">
                  <a:latin typeface="AMX" pitchFamily="2" charset="77"/>
                </a:rPr>
                <a:t> </a:t>
              </a:r>
              <a:r>
                <a:rPr lang="en-US" sz="1400" dirty="0" err="1">
                  <a:latin typeface="AMX" pitchFamily="2" charset="77"/>
                </a:rPr>
                <a:t>houver</a:t>
              </a:r>
              <a:r>
                <a:rPr lang="en-US" sz="1400" dirty="0">
                  <a:latin typeface="AMX" pitchFamily="2" charset="77"/>
                </a:rPr>
                <a:t> </a:t>
              </a:r>
              <a:r>
                <a:rPr lang="en-US" sz="1400" dirty="0" err="1">
                  <a:latin typeface="AMX" pitchFamily="2" charset="77"/>
                </a:rPr>
                <a:t>mais</a:t>
              </a:r>
              <a:r>
                <a:rPr lang="en-US" sz="1400" dirty="0">
                  <a:latin typeface="AMX" pitchFamily="2" charset="77"/>
                </a:rPr>
                <a:t> de 3 </a:t>
              </a:r>
              <a:r>
                <a:rPr lang="en-US" sz="1400" dirty="0" err="1">
                  <a:latin typeface="AMX" pitchFamily="2" charset="77"/>
                </a:rPr>
                <a:t>tentativas</a:t>
              </a:r>
              <a:r>
                <a:rPr lang="en-US" sz="1400" dirty="0">
                  <a:latin typeface="AMX" pitchFamily="2" charset="77"/>
                </a:rPr>
                <a:t> e/</a:t>
              </a:r>
              <a:r>
                <a:rPr lang="en-US" sz="1400" dirty="0" err="1">
                  <a:latin typeface="AMX" pitchFamily="2" charset="77"/>
                </a:rPr>
                <a:t>ou</a:t>
              </a:r>
              <a:r>
                <a:rPr lang="en-US" sz="1400" dirty="0">
                  <a:latin typeface="AMX" pitchFamily="2" charset="77"/>
                </a:rPr>
                <a:t> link </a:t>
              </a:r>
              <a:r>
                <a:rPr lang="en-US" sz="1400" dirty="0" err="1">
                  <a:latin typeface="AMX" pitchFamily="2" charset="77"/>
                </a:rPr>
                <a:t>estiver</a:t>
              </a:r>
              <a:r>
                <a:rPr lang="en-US" sz="1400" dirty="0">
                  <a:latin typeface="AMX" pitchFamily="2" charset="77"/>
                </a:rPr>
                <a:t> </a:t>
              </a:r>
              <a:r>
                <a:rPr lang="en-US" sz="1400" dirty="0" err="1">
                  <a:latin typeface="AMX" pitchFamily="2" charset="77"/>
                </a:rPr>
                <a:t>expirado</a:t>
              </a:r>
              <a:r>
                <a:rPr lang="en-US" sz="1400" dirty="0">
                  <a:latin typeface="AMX" pitchFamily="2" charset="77"/>
                </a:rPr>
                <a:t> </a:t>
              </a:r>
              <a:r>
                <a:rPr lang="en-US" sz="1400" dirty="0" err="1">
                  <a:latin typeface="AMX" pitchFamily="2" charset="77"/>
                </a:rPr>
                <a:t>ou</a:t>
              </a:r>
              <a:r>
                <a:rPr lang="en-US" sz="1400" dirty="0">
                  <a:latin typeface="AMX" pitchFamily="2" charset="77"/>
                </a:rPr>
                <a:t> se o link </a:t>
              </a:r>
              <a:r>
                <a:rPr lang="en-US" sz="1400" dirty="0" err="1">
                  <a:latin typeface="AMX" pitchFamily="2" charset="77"/>
                </a:rPr>
                <a:t>já</a:t>
              </a:r>
              <a:r>
                <a:rPr lang="en-US" sz="1400" dirty="0">
                  <a:latin typeface="AMX" pitchFamily="2" charset="77"/>
                </a:rPr>
                <a:t> </a:t>
              </a:r>
              <a:r>
                <a:rPr lang="en-US" sz="1400" dirty="0" err="1">
                  <a:latin typeface="AMX" pitchFamily="2" charset="77"/>
                </a:rPr>
                <a:t>tiver</a:t>
              </a:r>
              <a:r>
                <a:rPr lang="en-US" sz="1400" dirty="0">
                  <a:latin typeface="AMX" pitchFamily="2" charset="77"/>
                </a:rPr>
                <a:t> </a:t>
              </a:r>
              <a:r>
                <a:rPr lang="en-US" sz="1400" dirty="0" err="1">
                  <a:latin typeface="AMX" pitchFamily="2" charset="77"/>
                </a:rPr>
                <a:t>sido</a:t>
              </a:r>
              <a:r>
                <a:rPr lang="en-US" sz="1400" dirty="0">
                  <a:latin typeface="AMX" pitchFamily="2" charset="77"/>
                </a:rPr>
                <a:t> </a:t>
              </a:r>
              <a:r>
                <a:rPr lang="en-US" sz="1400" dirty="0" err="1">
                  <a:latin typeface="AMX" pitchFamily="2" charset="77"/>
                </a:rPr>
                <a:t>utilizado</a:t>
              </a:r>
              <a:r>
                <a:rPr lang="en-US" sz="1400" dirty="0">
                  <a:latin typeface="AMX" pitchFamily="2" charset="77"/>
                </a:rPr>
                <a:t>, o Sistema </a:t>
              </a:r>
              <a:r>
                <a:rPr lang="en-US" sz="1400" dirty="0" err="1">
                  <a:latin typeface="AMX" pitchFamily="2" charset="77"/>
                </a:rPr>
                <a:t>apresenta</a:t>
              </a:r>
              <a:r>
                <a:rPr lang="en-US" sz="1400" dirty="0">
                  <a:latin typeface="AMX" pitchFamily="2" charset="77"/>
                </a:rPr>
                <a:t> a </a:t>
              </a:r>
              <a:r>
                <a:rPr lang="en-US" sz="1400" dirty="0" err="1">
                  <a:latin typeface="AMX" pitchFamily="2" charset="77"/>
                </a:rPr>
                <a:t>seguinte</a:t>
              </a:r>
              <a:r>
                <a:rPr lang="en-US" sz="1400" dirty="0">
                  <a:latin typeface="AMX" pitchFamily="2" charset="77"/>
                </a:rPr>
                <a:t> </a:t>
              </a:r>
              <a:r>
                <a:rPr lang="en-US" sz="1400" dirty="0" err="1">
                  <a:latin typeface="AMX" pitchFamily="2" charset="77"/>
                </a:rPr>
                <a:t>mensagem</a:t>
              </a:r>
              <a:r>
                <a:rPr lang="en-US" sz="1400" dirty="0">
                  <a:latin typeface="AMX" pitchFamily="2" charset="77"/>
                </a:rPr>
                <a:t>: </a:t>
              </a:r>
              <a:r>
                <a:rPr lang="en-US" sz="1400" b="1" dirty="0">
                  <a:latin typeface="AMX" pitchFamily="2" charset="77"/>
                </a:rPr>
                <a:t>“</a:t>
              </a:r>
              <a:r>
                <a:rPr lang="en-US" sz="1400" b="1" dirty="0" err="1">
                  <a:latin typeface="AMX" pitchFamily="2" charset="77"/>
                </a:rPr>
                <a:t>Permissão</a:t>
              </a:r>
              <a:r>
                <a:rPr lang="en-US" sz="1400" b="1" dirty="0">
                  <a:latin typeface="AMX" pitchFamily="2" charset="77"/>
                </a:rPr>
                <a:t> </a:t>
              </a:r>
              <a:r>
                <a:rPr lang="en-US" sz="1400" b="1" dirty="0" err="1">
                  <a:latin typeface="AMX" pitchFamily="2" charset="77"/>
                </a:rPr>
                <a:t>negada</a:t>
              </a:r>
              <a:r>
                <a:rPr lang="en-US" sz="1400" b="1" dirty="0">
                  <a:latin typeface="AMX" pitchFamily="2" charset="77"/>
                </a:rPr>
                <a:t>”.</a:t>
              </a:r>
            </a:p>
            <a:p>
              <a:pPr marL="269875">
                <a:spcBef>
                  <a:spcPts val="600"/>
                </a:spcBef>
              </a:pPr>
              <a:r>
                <a:rPr lang="en-US" sz="1400" dirty="0" err="1">
                  <a:latin typeface="AMX" pitchFamily="2" charset="77"/>
                </a:rPr>
                <a:t>Quando</a:t>
              </a:r>
              <a:r>
                <a:rPr lang="en-US" sz="1400" dirty="0">
                  <a:latin typeface="AMX" pitchFamily="2" charset="77"/>
                </a:rPr>
                <a:t> </a:t>
              </a:r>
              <a:r>
                <a:rPr lang="en-US" sz="1400" dirty="0" err="1">
                  <a:latin typeface="AMX" pitchFamily="2" charset="77"/>
                </a:rPr>
                <a:t>acontecer</a:t>
              </a:r>
              <a:r>
                <a:rPr lang="en-US" sz="1400" dirty="0">
                  <a:latin typeface="AMX" pitchFamily="2" charset="77"/>
                </a:rPr>
                <a:t> </a:t>
              </a:r>
              <a:r>
                <a:rPr lang="en-US" sz="1400" dirty="0" err="1">
                  <a:latin typeface="AMX" pitchFamily="2" charset="77"/>
                </a:rPr>
                <a:t>uma</a:t>
              </a:r>
              <a:r>
                <a:rPr lang="en-US" sz="1400" dirty="0">
                  <a:latin typeface="AMX" pitchFamily="2" charset="77"/>
                </a:rPr>
                <a:t> das </a:t>
              </a:r>
              <a:r>
                <a:rPr lang="en-US" sz="1400" dirty="0" err="1">
                  <a:latin typeface="AMX" pitchFamily="2" charset="77"/>
                </a:rPr>
                <a:t>opções</a:t>
              </a:r>
              <a:r>
                <a:rPr lang="en-US" sz="1400" dirty="0">
                  <a:latin typeface="AMX" pitchFamily="2" charset="77"/>
                </a:rPr>
                <a:t> </a:t>
              </a:r>
              <a:r>
                <a:rPr lang="en-US" sz="1400" dirty="0" err="1">
                  <a:latin typeface="AMX" pitchFamily="2" charset="77"/>
                </a:rPr>
                <a:t>anteriores</a:t>
              </a:r>
              <a:r>
                <a:rPr lang="en-US" sz="1400" dirty="0">
                  <a:latin typeface="AMX" pitchFamily="2" charset="77"/>
                </a:rPr>
                <a:t>, </a:t>
              </a:r>
              <a:r>
                <a:rPr lang="en-US" sz="1400" dirty="0" err="1">
                  <a:latin typeface="AMX" pitchFamily="2" charset="77"/>
                </a:rPr>
                <a:t>deve</a:t>
              </a:r>
              <a:r>
                <a:rPr lang="en-US" sz="1400" dirty="0">
                  <a:latin typeface="AMX" pitchFamily="2" charset="77"/>
                </a:rPr>
                <a:t>-se </a:t>
              </a:r>
              <a:r>
                <a:rPr lang="en-US" sz="1400" dirty="0" err="1">
                  <a:latin typeface="AMX" pitchFamily="2" charset="77"/>
                </a:rPr>
                <a:t>gerar</a:t>
              </a:r>
              <a:r>
                <a:rPr lang="en-US" sz="1400" dirty="0">
                  <a:latin typeface="AMX" pitchFamily="2" charset="77"/>
                </a:rPr>
                <a:t> um novo link.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10BAAAF-1BC7-47DF-7AA9-34E665A96757}"/>
                </a:ext>
              </a:extLst>
            </p:cNvPr>
            <p:cNvSpPr/>
            <p:nvPr/>
          </p:nvSpPr>
          <p:spPr>
            <a:xfrm>
              <a:off x="5113627" y="3294770"/>
              <a:ext cx="439271" cy="439271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lin ang="5400000" scaled="1"/>
            </a:gradFill>
            <a:ln w="38100">
              <a:gradFill>
                <a:gsLst>
                  <a:gs pos="0">
                    <a:srgbClr val="B5680D">
                      <a:alpha val="0"/>
                    </a:srgbClr>
                  </a:gs>
                  <a:gs pos="100000">
                    <a:srgbClr val="B5680D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B5680D"/>
                  </a:solidFill>
                  <a:latin typeface="AMX" pitchFamily="2" charset="77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234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2ADB9-9D52-DA66-8E4E-B11113E4C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>
            <a:extLst>
              <a:ext uri="{FF2B5EF4-FFF2-40B4-BE49-F238E27FC236}">
                <a16:creationId xmlns:a16="http://schemas.microsoft.com/office/drawing/2014/main" id="{40CEB1BC-2EC2-F6F1-42FC-E23A45CB0F34}"/>
              </a:ext>
            </a:extLst>
          </p:cNvPr>
          <p:cNvSpPr/>
          <p:nvPr/>
        </p:nvSpPr>
        <p:spPr>
          <a:xfrm>
            <a:off x="2301509" y="1633370"/>
            <a:ext cx="7381592" cy="2906163"/>
          </a:xfrm>
          <a:prstGeom prst="rect">
            <a:avLst/>
          </a:prstGeom>
          <a:solidFill>
            <a:schemeClr val="bg1">
              <a:alpha val="149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pc="300" dirty="0">
                <a:solidFill>
                  <a:schemeClr val="bg1"/>
                </a:solidFill>
                <a:latin typeface="AMX" pitchFamily="2" charset="77"/>
              </a:rPr>
              <a:t>DICAS DE OURO</a:t>
            </a:r>
            <a:endParaRPr lang="en-US" sz="3200" b="1" spc="300" dirty="0">
              <a:solidFill>
                <a:schemeClr val="bg1"/>
              </a:solidFill>
              <a:latin typeface="AMX" pitchFamily="2" charset="77"/>
            </a:endParaRPr>
          </a:p>
        </p:txBody>
      </p:sp>
      <p:grpSp>
        <p:nvGrpSpPr>
          <p:cNvPr id="20" name="Group 3">
            <a:extLst>
              <a:ext uri="{FF2B5EF4-FFF2-40B4-BE49-F238E27FC236}">
                <a16:creationId xmlns:a16="http://schemas.microsoft.com/office/drawing/2014/main" id="{C4E134E3-6C2C-98AC-C6F5-30D39B7C5DD0}"/>
              </a:ext>
            </a:extLst>
          </p:cNvPr>
          <p:cNvGrpSpPr/>
          <p:nvPr/>
        </p:nvGrpSpPr>
        <p:grpSpPr>
          <a:xfrm>
            <a:off x="2298435" y="1633370"/>
            <a:ext cx="7384666" cy="2968718"/>
            <a:chOff x="2400593" y="1831882"/>
            <a:chExt cx="7384666" cy="2968718"/>
          </a:xfrm>
          <a:solidFill>
            <a:srgbClr val="B5680D"/>
          </a:solidFill>
        </p:grpSpPr>
        <p:sp>
          <p:nvSpPr>
            <p:cNvPr id="21" name="L-shape 4">
              <a:extLst>
                <a:ext uri="{FF2B5EF4-FFF2-40B4-BE49-F238E27FC236}">
                  <a16:creationId xmlns:a16="http://schemas.microsoft.com/office/drawing/2014/main" id="{430D15C0-1AE2-3D50-672C-CDE52CF81063}"/>
                </a:ext>
              </a:extLst>
            </p:cNvPr>
            <p:cNvSpPr/>
            <p:nvPr/>
          </p:nvSpPr>
          <p:spPr>
            <a:xfrm>
              <a:off x="2403667" y="4494329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L-shape 5">
              <a:extLst>
                <a:ext uri="{FF2B5EF4-FFF2-40B4-BE49-F238E27FC236}">
                  <a16:creationId xmlns:a16="http://schemas.microsoft.com/office/drawing/2014/main" id="{696AA863-4284-4999-955E-2C49A4456EE7}"/>
                </a:ext>
              </a:extLst>
            </p:cNvPr>
            <p:cNvSpPr/>
            <p:nvPr/>
          </p:nvSpPr>
          <p:spPr>
            <a:xfrm rot="5400000">
              <a:off x="2402130" y="1830345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L-shape 6">
              <a:extLst>
                <a:ext uri="{FF2B5EF4-FFF2-40B4-BE49-F238E27FC236}">
                  <a16:creationId xmlns:a16="http://schemas.microsoft.com/office/drawing/2014/main" id="{1A77AE3B-7267-AD81-5BAD-B2A19B6429A7}"/>
                </a:ext>
              </a:extLst>
            </p:cNvPr>
            <p:cNvSpPr/>
            <p:nvPr/>
          </p:nvSpPr>
          <p:spPr>
            <a:xfrm flipH="1">
              <a:off x="9480526" y="4494329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L-shape 7">
              <a:extLst>
                <a:ext uri="{FF2B5EF4-FFF2-40B4-BE49-F238E27FC236}">
                  <a16:creationId xmlns:a16="http://schemas.microsoft.com/office/drawing/2014/main" id="{B3630ADA-11A3-5B8A-8DE7-30C116B9361A}"/>
                </a:ext>
              </a:extLst>
            </p:cNvPr>
            <p:cNvSpPr/>
            <p:nvPr/>
          </p:nvSpPr>
          <p:spPr>
            <a:xfrm rot="16200000" flipH="1">
              <a:off x="9480525" y="1830345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5415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55C17-64BA-1BC8-8A48-36FF7E340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95312BD-50AD-9012-AC09-3B54D83278F0}"/>
              </a:ext>
            </a:extLst>
          </p:cNvPr>
          <p:cNvGrpSpPr/>
          <p:nvPr/>
        </p:nvGrpSpPr>
        <p:grpSpPr>
          <a:xfrm>
            <a:off x="878349" y="1217846"/>
            <a:ext cx="10410962" cy="4694202"/>
            <a:chOff x="882974" y="1199602"/>
            <a:chExt cx="10410962" cy="469420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78C29178-A550-B714-E6C8-9150015576D8}"/>
                </a:ext>
              </a:extLst>
            </p:cNvPr>
            <p:cNvSpPr/>
            <p:nvPr/>
          </p:nvSpPr>
          <p:spPr>
            <a:xfrm>
              <a:off x="1828800" y="1199602"/>
              <a:ext cx="8519312" cy="4440707"/>
            </a:xfrm>
            <a:prstGeom prst="roundRect">
              <a:avLst>
                <a:gd name="adj" fmla="val 765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9EE8C2D7-5031-2983-0EFD-DC938C3145A9}"/>
                </a:ext>
              </a:extLst>
            </p:cNvPr>
            <p:cNvSpPr/>
            <p:nvPr/>
          </p:nvSpPr>
          <p:spPr>
            <a:xfrm>
              <a:off x="1828799" y="5496139"/>
              <a:ext cx="8519312" cy="144000"/>
            </a:xfrm>
            <a:prstGeom prst="roundRect">
              <a:avLst>
                <a:gd name="adj" fmla="val 765"/>
              </a:avLst>
            </a:prstGeom>
            <a:solidFill>
              <a:srgbClr val="BEBE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4AB29A76-001A-FC97-EA9A-1801975B19D7}"/>
                </a:ext>
              </a:extLst>
            </p:cNvPr>
            <p:cNvSpPr/>
            <p:nvPr/>
          </p:nvSpPr>
          <p:spPr>
            <a:xfrm>
              <a:off x="882974" y="5640993"/>
              <a:ext cx="10410962" cy="252811"/>
            </a:xfrm>
            <a:prstGeom prst="roundRect">
              <a:avLst>
                <a:gd name="adj" fmla="val 11509"/>
              </a:avLst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CB37586B-F546-CCF6-7F6D-790A39C3FF2A}"/>
              </a:ext>
            </a:extLst>
          </p:cNvPr>
          <p:cNvSpPr/>
          <p:nvPr/>
        </p:nvSpPr>
        <p:spPr>
          <a:xfrm>
            <a:off x="4286774" y="615635"/>
            <a:ext cx="3618452" cy="416460"/>
          </a:xfrm>
          <a:prstGeom prst="rect">
            <a:avLst/>
          </a:prstGeom>
          <a:solidFill>
            <a:srgbClr val="BEBEBE">
              <a:alpha val="2532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C07409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DICAS DE OURO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35BA22D-AEF0-DF58-DD5F-74F53A858D5C}"/>
              </a:ext>
            </a:extLst>
          </p:cNvPr>
          <p:cNvGrpSpPr/>
          <p:nvPr/>
        </p:nvGrpSpPr>
        <p:grpSpPr>
          <a:xfrm>
            <a:off x="4265092" y="869006"/>
            <a:ext cx="3661816" cy="194430"/>
            <a:chOff x="5819623" y="850900"/>
            <a:chExt cx="3661816" cy="194430"/>
          </a:xfrm>
        </p:grpSpPr>
        <p:sp>
          <p:nvSpPr>
            <p:cNvPr id="23" name="L-shape 22">
              <a:extLst>
                <a:ext uri="{FF2B5EF4-FFF2-40B4-BE49-F238E27FC236}">
                  <a16:creationId xmlns:a16="http://schemas.microsoft.com/office/drawing/2014/main" id="{1584A1AC-8FC3-F20D-890A-10A3FB6C2D82}"/>
                </a:ext>
              </a:extLst>
            </p:cNvPr>
            <p:cNvSpPr/>
            <p:nvPr/>
          </p:nvSpPr>
          <p:spPr>
            <a:xfrm>
              <a:off x="5819623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L-shape 23">
              <a:extLst>
                <a:ext uri="{FF2B5EF4-FFF2-40B4-BE49-F238E27FC236}">
                  <a16:creationId xmlns:a16="http://schemas.microsoft.com/office/drawing/2014/main" id="{D754B427-D835-09FF-FA19-2ABA481DD406}"/>
                </a:ext>
              </a:extLst>
            </p:cNvPr>
            <p:cNvSpPr/>
            <p:nvPr/>
          </p:nvSpPr>
          <p:spPr>
            <a:xfrm flipH="1">
              <a:off x="9288341" y="850900"/>
              <a:ext cx="193098" cy="194430"/>
            </a:xfrm>
            <a:prstGeom prst="corner">
              <a:avLst>
                <a:gd name="adj1" fmla="val 27104"/>
                <a:gd name="adj2" fmla="val 260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TextBox 1">
            <a:extLst>
              <a:ext uri="{FF2B5EF4-FFF2-40B4-BE49-F238E27FC236}">
                <a16:creationId xmlns:a16="http://schemas.microsoft.com/office/drawing/2014/main" id="{8D21A562-76B3-EAC5-46D7-7DA4585426D2}"/>
              </a:ext>
            </a:extLst>
          </p:cNvPr>
          <p:cNvSpPr txBox="1"/>
          <p:nvPr/>
        </p:nvSpPr>
        <p:spPr>
          <a:xfrm>
            <a:off x="1424218" y="1358910"/>
            <a:ext cx="5074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noProof="0" dirty="0">
                <a:solidFill>
                  <a:srgbClr val="C07409"/>
                </a:solidFill>
                <a:latin typeface="AMX" pitchFamily="2" charset="77"/>
              </a:rPr>
              <a:t>DICAS PARA VENDEDOR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5833100-DB66-7457-C664-46B697B3EF80}"/>
              </a:ext>
            </a:extLst>
          </p:cNvPr>
          <p:cNvSpPr txBox="1"/>
          <p:nvPr/>
        </p:nvSpPr>
        <p:spPr>
          <a:xfrm>
            <a:off x="2057858" y="1810740"/>
            <a:ext cx="38076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00" b="1" noProof="0" dirty="0">
                <a:solidFill>
                  <a:srgbClr val="C07409"/>
                </a:solidFill>
                <a:latin typeface="AMX" pitchFamily="2" charset="0"/>
              </a:rPr>
              <a:t>Argumentação sobre os benefícios do MULTI: </a:t>
            </a:r>
            <a:r>
              <a:rPr lang="pt-BR" sz="1300" noProof="0" dirty="0">
                <a:latin typeface="AMX" pitchFamily="2" charset="0"/>
              </a:rPr>
              <a:t>Explique ao cliente as vantagens do plano Multi, destacando economia, conveniência e unificação de serviços.</a:t>
            </a:r>
            <a:br>
              <a:rPr lang="pt-BR" sz="1300" noProof="0" dirty="0">
                <a:latin typeface="AMX" pitchFamily="2" charset="0"/>
              </a:rPr>
            </a:br>
            <a:br>
              <a:rPr lang="pt-BR" sz="1300" noProof="0" dirty="0">
                <a:latin typeface="AMX" pitchFamily="2" charset="0"/>
              </a:rPr>
            </a:br>
            <a:r>
              <a:rPr lang="pt-BR" sz="1300" b="1" noProof="0" dirty="0">
                <a:solidFill>
                  <a:srgbClr val="C07409"/>
                </a:solidFill>
                <a:latin typeface="AMX" pitchFamily="2" charset="0"/>
              </a:rPr>
              <a:t>Garantir a marcação dos planos: </a:t>
            </a:r>
            <a:r>
              <a:rPr lang="pt-BR" sz="1300" noProof="0" dirty="0">
                <a:latin typeface="AMX" pitchFamily="2" charset="0"/>
              </a:rPr>
              <a:t>Se assegure de selecionar a opção correta dos planos, para evitar erros ou ajustes futuros.  </a:t>
            </a:r>
            <a:br>
              <a:rPr lang="pt-BR" sz="1300" noProof="0" dirty="0">
                <a:latin typeface="AMX" pitchFamily="2" charset="0"/>
              </a:rPr>
            </a:br>
            <a:br>
              <a:rPr lang="pt-BR" sz="1300" noProof="0" dirty="0">
                <a:latin typeface="AMX" pitchFamily="2" charset="0"/>
              </a:rPr>
            </a:br>
            <a:r>
              <a:rPr lang="pt-BR" sz="1300" b="1" noProof="0" dirty="0">
                <a:solidFill>
                  <a:srgbClr val="C07409"/>
                </a:solidFill>
                <a:latin typeface="AMX" pitchFamily="2" charset="0"/>
              </a:rPr>
              <a:t>Responsabilidade de entrega do chip:</a:t>
            </a:r>
            <a:r>
              <a:rPr lang="pt-BR" sz="1300" b="1" noProof="0" dirty="0">
                <a:latin typeface="AMX" pitchFamily="2" charset="0"/>
              </a:rPr>
              <a:t> </a:t>
            </a:r>
            <a:r>
              <a:rPr lang="pt-BR" sz="1300" dirty="0">
                <a:latin typeface="AMX" pitchFamily="2" charset="0"/>
              </a:rPr>
              <a:t>Só entregue o chip para o cliente, quando o contrato for gerado.</a:t>
            </a:r>
            <a:br>
              <a:rPr lang="pt-BR" sz="1300" noProof="0" dirty="0">
                <a:latin typeface="AMX" pitchFamily="2" charset="0"/>
              </a:rPr>
            </a:br>
            <a:br>
              <a:rPr lang="pt-BR" sz="1300" noProof="0" dirty="0">
                <a:latin typeface="AMX" pitchFamily="2" charset="0"/>
              </a:rPr>
            </a:br>
            <a:r>
              <a:rPr lang="pt-BR" sz="1300" b="1" noProof="0" dirty="0">
                <a:solidFill>
                  <a:srgbClr val="C07409"/>
                </a:solidFill>
                <a:latin typeface="AMX" pitchFamily="2" charset="0"/>
              </a:rPr>
              <a:t>Orientação quanto a biometria e informações quanto a venda dos produtos e planos: </a:t>
            </a:r>
            <a:r>
              <a:rPr lang="pt-BR" sz="1300" noProof="0" dirty="0">
                <a:latin typeface="AMX" pitchFamily="2" charset="0"/>
              </a:rPr>
              <a:t>Explique a necessidade da biometria e forneça todas as informações sobre produtos e planos vendidos.</a:t>
            </a:r>
            <a:br>
              <a:rPr lang="pt-BR" sz="1300" noProof="0" dirty="0">
                <a:latin typeface="AMX" pitchFamily="2" charset="0"/>
              </a:rPr>
            </a:br>
            <a:endParaRPr lang="pt-BR" sz="1300" noProof="0" dirty="0">
              <a:latin typeface="AMX" pitchFamily="2" charset="0"/>
            </a:endParaRPr>
          </a:p>
          <a:p>
            <a:endParaRPr lang="pt-BR" noProof="0" dirty="0"/>
          </a:p>
          <a:p>
            <a:endParaRPr lang="pt-BR" noProof="0" dirty="0"/>
          </a:p>
          <a:p>
            <a:endParaRPr lang="pt-BR" noProof="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A33F989-E75D-632F-0F74-392522D0C9B6}"/>
              </a:ext>
            </a:extLst>
          </p:cNvPr>
          <p:cNvSpPr txBox="1"/>
          <p:nvPr/>
        </p:nvSpPr>
        <p:spPr>
          <a:xfrm>
            <a:off x="6508291" y="1830713"/>
            <a:ext cx="339340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00" b="1" noProof="0" dirty="0">
                <a:solidFill>
                  <a:srgbClr val="C07409"/>
                </a:solidFill>
                <a:latin typeface="AMX" pitchFamily="2" charset="0"/>
              </a:rPr>
              <a:t>Priorizar as vendas (hot </a:t>
            </a:r>
            <a:r>
              <a:rPr lang="pt-BR" sz="1300" b="1" noProof="0" dirty="0" err="1">
                <a:solidFill>
                  <a:srgbClr val="C07409"/>
                </a:solidFill>
                <a:latin typeface="AMX" pitchFamily="2" charset="0"/>
              </a:rPr>
              <a:t>line</a:t>
            </a:r>
            <a:r>
              <a:rPr lang="pt-BR" sz="1300" b="1" noProof="0" dirty="0">
                <a:solidFill>
                  <a:srgbClr val="C07409"/>
                </a:solidFill>
                <a:latin typeface="AMX" pitchFamily="2" charset="0"/>
              </a:rPr>
              <a:t>) com os vendedores:</a:t>
            </a:r>
            <a:r>
              <a:rPr lang="pt-BR" sz="1300" noProof="0" dirty="0">
                <a:solidFill>
                  <a:srgbClr val="C07409"/>
                </a:solidFill>
                <a:latin typeface="AMX" pitchFamily="2" charset="0"/>
              </a:rPr>
              <a:t> </a:t>
            </a:r>
            <a:r>
              <a:rPr lang="pt-BR" sz="1300" noProof="0" dirty="0">
                <a:latin typeface="AMX" pitchFamily="2" charset="0"/>
              </a:rPr>
              <a:t>Foque nas vendas Multi, para garantir um atendimento imediato e ágil ao cliente. </a:t>
            </a:r>
            <a:br>
              <a:rPr lang="pt-BR" sz="1300" noProof="0" dirty="0">
                <a:latin typeface="AMX" pitchFamily="2" charset="0"/>
              </a:rPr>
            </a:br>
            <a:br>
              <a:rPr lang="pt-BR" sz="1300" noProof="0" dirty="0">
                <a:latin typeface="AMX" pitchFamily="2" charset="0"/>
              </a:rPr>
            </a:br>
            <a:r>
              <a:rPr lang="pt-BR" sz="1300" b="1" noProof="0" dirty="0">
                <a:solidFill>
                  <a:srgbClr val="C07409"/>
                </a:solidFill>
                <a:latin typeface="AMX" pitchFamily="2" charset="0"/>
              </a:rPr>
              <a:t>Tratativa das </a:t>
            </a:r>
            <a:r>
              <a:rPr lang="pt-BR" sz="1300" b="1" dirty="0">
                <a:solidFill>
                  <a:srgbClr val="C07409"/>
                </a:solidFill>
                <a:latin typeface="AMX" pitchFamily="2" charset="0"/>
              </a:rPr>
              <a:t>pendencias: </a:t>
            </a:r>
            <a:r>
              <a:rPr lang="pt-BR" sz="1300" noProof="0" dirty="0">
                <a:latin typeface="AMX" pitchFamily="2" charset="0"/>
              </a:rPr>
              <a:t>Gerencie e resolva eventuais pendências o mais rápido possível. </a:t>
            </a:r>
            <a:br>
              <a:rPr lang="pt-BR" sz="1300" noProof="0" dirty="0">
                <a:latin typeface="AMX" pitchFamily="2" charset="0"/>
              </a:rPr>
            </a:br>
            <a:br>
              <a:rPr lang="pt-BR" sz="1300" noProof="0" dirty="0">
                <a:latin typeface="AMX" pitchFamily="2" charset="0"/>
              </a:rPr>
            </a:br>
            <a:r>
              <a:rPr lang="pt-BR" sz="1300" b="1" noProof="0" dirty="0">
                <a:solidFill>
                  <a:srgbClr val="C07409"/>
                </a:solidFill>
                <a:latin typeface="AMX" pitchFamily="2" charset="0"/>
              </a:rPr>
              <a:t>Ter uma linha direta com os vendedores: </a:t>
            </a:r>
            <a:r>
              <a:rPr lang="pt-BR" sz="1300" noProof="0" dirty="0">
                <a:latin typeface="AMX" pitchFamily="2" charset="0"/>
              </a:rPr>
              <a:t>Manter um canal de comunicação ágil e eficiente com os vendedores. Assim um alinhamento rápido poderá solucionar dúvidas e/ou problemas na venda. </a:t>
            </a:r>
            <a:endParaRPr lang="pt-BR" noProof="0" dirty="0"/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505E3147-1AE7-9CE4-0E8E-19CBF7C22A21}"/>
              </a:ext>
            </a:extLst>
          </p:cNvPr>
          <p:cNvCxnSpPr/>
          <p:nvPr/>
        </p:nvCxnSpPr>
        <p:spPr>
          <a:xfrm>
            <a:off x="6066503" y="1838324"/>
            <a:ext cx="0" cy="342148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">
            <a:extLst>
              <a:ext uri="{FF2B5EF4-FFF2-40B4-BE49-F238E27FC236}">
                <a16:creationId xmlns:a16="http://schemas.microsoft.com/office/drawing/2014/main" id="{A5A67A9B-875A-556C-AD5B-B3F746810D07}"/>
              </a:ext>
            </a:extLst>
          </p:cNvPr>
          <p:cNvSpPr txBox="1"/>
          <p:nvPr/>
        </p:nvSpPr>
        <p:spPr>
          <a:xfrm>
            <a:off x="5389456" y="1358910"/>
            <a:ext cx="5074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noProof="0" dirty="0">
                <a:solidFill>
                  <a:srgbClr val="C07409"/>
                </a:solidFill>
                <a:latin typeface="AMX" pitchFamily="2" charset="77"/>
              </a:rPr>
              <a:t>DICAS PARA O BKO</a:t>
            </a:r>
          </a:p>
        </p:txBody>
      </p:sp>
    </p:spTree>
    <p:extLst>
      <p:ext uri="{BB962C8B-B14F-4D97-AF65-F5344CB8AC3E}">
        <p14:creationId xmlns:p14="http://schemas.microsoft.com/office/powerpoint/2010/main" val="348341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C0BDE-1005-5AA8-595B-71ABA655D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DC68CF-2D64-F3DB-D586-A4275BECA675}"/>
              </a:ext>
            </a:extLst>
          </p:cNvPr>
          <p:cNvSpPr txBox="1"/>
          <p:nvPr/>
        </p:nvSpPr>
        <p:spPr>
          <a:xfrm>
            <a:off x="1650869" y="531980"/>
            <a:ext cx="8890261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b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</a:br>
            <a:b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</a:br>
            <a:r>
              <a:rPr lang="pt-BR" sz="2200" b="1" dirty="0">
                <a:solidFill>
                  <a:prstClr val="white"/>
                </a:solidFill>
                <a:latin typeface="AMX" pitchFamily="2" charset="77"/>
              </a:rPr>
              <a:t>Importante:</a:t>
            </a:r>
            <a:r>
              <a:rPr lang="pt-BR" sz="2200" dirty="0">
                <a:solidFill>
                  <a:prstClr val="white"/>
                </a:solidFill>
                <a:latin typeface="AMX" pitchFamily="2" charset="77"/>
              </a:rPr>
              <a:t> A entrega do chip só deve ser realizada  após a criação do contrato no NET SALES. Antes disso, o chip não estará habilitado para uso no Multi. Importante validar o status do contrato no SIV.</a:t>
            </a:r>
            <a:br>
              <a:rPr lang="pt-BR" sz="2200" dirty="0">
                <a:solidFill>
                  <a:prstClr val="white"/>
                </a:solidFill>
                <a:latin typeface="AMX" pitchFamily="2" charset="77"/>
              </a:rPr>
            </a:br>
            <a:br>
              <a:rPr lang="pt-BR" sz="2800" dirty="0">
                <a:solidFill>
                  <a:prstClr val="white"/>
                </a:solidFill>
                <a:latin typeface="AMX" pitchFamily="2" charset="77"/>
              </a:rPr>
            </a:br>
            <a:b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</a:b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7F607B-5BDE-E01E-70E4-5E5599FA39A8}"/>
              </a:ext>
            </a:extLst>
          </p:cNvPr>
          <p:cNvSpPr txBox="1"/>
          <p:nvPr/>
        </p:nvSpPr>
        <p:spPr>
          <a:xfrm>
            <a:off x="4650513" y="790173"/>
            <a:ext cx="28909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150" normalizeH="0" baseline="0" noProof="0" dirty="0">
                <a:ln>
                  <a:noFill/>
                </a:ln>
                <a:solidFill>
                  <a:srgbClr val="7C1520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IMPORTANTE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F906EB59-7E8B-DFBE-4578-527FAAB8578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07992" y="1339437"/>
            <a:ext cx="1242877" cy="1577499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984597D5-EEAD-A834-D7C2-AF946AB496D8}"/>
              </a:ext>
            </a:extLst>
          </p:cNvPr>
          <p:cNvSpPr txBox="1"/>
          <p:nvPr/>
        </p:nvSpPr>
        <p:spPr>
          <a:xfrm>
            <a:off x="1896611" y="2524485"/>
            <a:ext cx="8890261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</a:br>
            <a:b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</a:b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Lembrete: </a:t>
            </a:r>
            <a:r>
              <a:rPr kumimoji="0" lang="pt-BR" sz="2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Caso ocorra qualquer tipo de quebra ou cancelamento, o BKO será o responsável por entrar em contato com o cliente para uma nova tratativa. Tudo o que não for concluído corretamente na loja ficará sob responsabilidade do BKO, incluindo quebras no processo, falta de instalação do residencial, necessidade de refazer o aceite de voz, cancelamento da linha ou outras tratativas posteriores.</a:t>
            </a:r>
            <a:b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</a:b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7593D0F0-88D9-66C5-EE21-C5E2A1E98DB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0046"/>
          <a:stretch>
            <a:fillRect/>
          </a:stretch>
        </p:blipFill>
        <p:spPr>
          <a:xfrm>
            <a:off x="323792" y="3694227"/>
            <a:ext cx="1449948" cy="144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85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E7A49-D23E-E9F5-BC77-4CA8BFD7A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>
            <a:extLst>
              <a:ext uri="{FF2B5EF4-FFF2-40B4-BE49-F238E27FC236}">
                <a16:creationId xmlns:a16="http://schemas.microsoft.com/office/drawing/2014/main" id="{A9B1B671-4BFA-1896-E015-C3DCCC1E6148}"/>
              </a:ext>
            </a:extLst>
          </p:cNvPr>
          <p:cNvSpPr/>
          <p:nvPr/>
        </p:nvSpPr>
        <p:spPr>
          <a:xfrm>
            <a:off x="2301509" y="1633370"/>
            <a:ext cx="7381592" cy="2906163"/>
          </a:xfrm>
          <a:prstGeom prst="rect">
            <a:avLst/>
          </a:prstGeom>
          <a:solidFill>
            <a:schemeClr val="bg1">
              <a:alpha val="149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pc="300" dirty="0">
                <a:solidFill>
                  <a:schemeClr val="bg1"/>
                </a:solidFill>
                <a:latin typeface="AMX" pitchFamily="2" charset="77"/>
              </a:rPr>
              <a:t>FLUXO DE CANCELAMENTO</a:t>
            </a:r>
            <a:endParaRPr lang="en-US" sz="3200" b="1" spc="300" dirty="0">
              <a:solidFill>
                <a:schemeClr val="bg1"/>
              </a:solidFill>
              <a:latin typeface="AMX" pitchFamily="2" charset="77"/>
            </a:endParaRPr>
          </a:p>
        </p:txBody>
      </p:sp>
      <p:grpSp>
        <p:nvGrpSpPr>
          <p:cNvPr id="20" name="Group 3">
            <a:extLst>
              <a:ext uri="{FF2B5EF4-FFF2-40B4-BE49-F238E27FC236}">
                <a16:creationId xmlns:a16="http://schemas.microsoft.com/office/drawing/2014/main" id="{D185BE60-D8EB-9090-6FB9-D94F9D93904C}"/>
              </a:ext>
            </a:extLst>
          </p:cNvPr>
          <p:cNvGrpSpPr/>
          <p:nvPr/>
        </p:nvGrpSpPr>
        <p:grpSpPr>
          <a:xfrm>
            <a:off x="2298435" y="1633370"/>
            <a:ext cx="7384666" cy="2968718"/>
            <a:chOff x="2400593" y="1831882"/>
            <a:chExt cx="7384666" cy="2968718"/>
          </a:xfrm>
          <a:solidFill>
            <a:srgbClr val="B5680D"/>
          </a:solidFill>
        </p:grpSpPr>
        <p:sp>
          <p:nvSpPr>
            <p:cNvPr id="21" name="L-shape 4">
              <a:extLst>
                <a:ext uri="{FF2B5EF4-FFF2-40B4-BE49-F238E27FC236}">
                  <a16:creationId xmlns:a16="http://schemas.microsoft.com/office/drawing/2014/main" id="{278BA4B4-8419-475D-C886-12D83B378DAC}"/>
                </a:ext>
              </a:extLst>
            </p:cNvPr>
            <p:cNvSpPr/>
            <p:nvPr/>
          </p:nvSpPr>
          <p:spPr>
            <a:xfrm>
              <a:off x="2403667" y="4494329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L-shape 5">
              <a:extLst>
                <a:ext uri="{FF2B5EF4-FFF2-40B4-BE49-F238E27FC236}">
                  <a16:creationId xmlns:a16="http://schemas.microsoft.com/office/drawing/2014/main" id="{B929081C-B46D-E734-8A50-4BD56877E4AA}"/>
                </a:ext>
              </a:extLst>
            </p:cNvPr>
            <p:cNvSpPr/>
            <p:nvPr/>
          </p:nvSpPr>
          <p:spPr>
            <a:xfrm rot="5400000">
              <a:off x="2402130" y="1830345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L-shape 6">
              <a:extLst>
                <a:ext uri="{FF2B5EF4-FFF2-40B4-BE49-F238E27FC236}">
                  <a16:creationId xmlns:a16="http://schemas.microsoft.com/office/drawing/2014/main" id="{939A714C-F35E-39EC-2692-6EEDF72FC984}"/>
                </a:ext>
              </a:extLst>
            </p:cNvPr>
            <p:cNvSpPr/>
            <p:nvPr/>
          </p:nvSpPr>
          <p:spPr>
            <a:xfrm flipH="1">
              <a:off x="9480526" y="4494329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L-shape 7">
              <a:extLst>
                <a:ext uri="{FF2B5EF4-FFF2-40B4-BE49-F238E27FC236}">
                  <a16:creationId xmlns:a16="http://schemas.microsoft.com/office/drawing/2014/main" id="{51D08793-8E51-48ED-91C1-3C341A968817}"/>
                </a:ext>
              </a:extLst>
            </p:cNvPr>
            <p:cNvSpPr/>
            <p:nvPr/>
          </p:nvSpPr>
          <p:spPr>
            <a:xfrm rot="16200000" flipH="1">
              <a:off x="9480525" y="1830345"/>
              <a:ext cx="303197" cy="306271"/>
            </a:xfrm>
            <a:prstGeom prst="corner">
              <a:avLst>
                <a:gd name="adj1" fmla="val 13516"/>
                <a:gd name="adj2" fmla="val 124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2144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bb6ec57-4e24-4070-b952-e8ae5f2380ae">
      <Terms xmlns="http://schemas.microsoft.com/office/infopath/2007/PartnerControls"/>
    </lcf76f155ced4ddcb4097134ff3c332f>
    <TaxCatchAll xmlns="ba503fa3-2450-4cac-b152-4d4c1113874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107942A7981F04D850BC59298897C31" ma:contentTypeVersion="15" ma:contentTypeDescription="Crie um novo documento." ma:contentTypeScope="" ma:versionID="4eece1762ce4c60fe5a912cef35c7c14">
  <xsd:schema xmlns:xsd="http://www.w3.org/2001/XMLSchema" xmlns:xs="http://www.w3.org/2001/XMLSchema" xmlns:p="http://schemas.microsoft.com/office/2006/metadata/properties" xmlns:ns2="fbb6ec57-4e24-4070-b952-e8ae5f2380ae" xmlns:ns3="ba503fa3-2450-4cac-b152-4d4c11138744" targetNamespace="http://schemas.microsoft.com/office/2006/metadata/properties" ma:root="true" ma:fieldsID="83bcb79b98536bdbed14e3f003f064a4" ns2:_="" ns3:_="">
    <xsd:import namespace="fbb6ec57-4e24-4070-b952-e8ae5f2380ae"/>
    <xsd:import namespace="ba503fa3-2450-4cac-b152-4d4c111387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b6ec57-4e24-4070-b952-e8ae5f2380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Marcações de imagem" ma:readOnly="false" ma:fieldId="{5cf76f15-5ced-4ddc-b409-7134ff3c332f}" ma:taxonomyMulti="true" ma:sspId="1c8a3b58-1317-4067-bbdf-e53778bd94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503fa3-2450-4cac-b152-4d4c11138744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b6c0748a-11e6-4b6b-99c0-de353cdc9fe5}" ma:internalName="TaxCatchAll" ma:showField="CatchAllData" ma:web="ba503fa3-2450-4cac-b152-4d4c1113874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1A67E81-2F71-4F44-BC29-FE04AF1D95DC}">
  <ds:schemaRefs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05ec3496-d55f-4088-b91d-c078abc80e92"/>
    <ds:schemaRef ds:uri="81d509b4-a50c-4eb4-9c41-c741e6a75022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fbb6ec57-4e24-4070-b952-e8ae5f2380ae"/>
    <ds:schemaRef ds:uri="ba503fa3-2450-4cac-b152-4d4c11138744"/>
  </ds:schemaRefs>
</ds:datastoreItem>
</file>

<file path=customXml/itemProps2.xml><?xml version="1.0" encoding="utf-8"?>
<ds:datastoreItem xmlns:ds="http://schemas.openxmlformats.org/officeDocument/2006/customXml" ds:itemID="{4AFF860D-EE31-49F6-8186-AFC568F608C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800FD90-CDF9-4A51-985D-C64BE2D054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b6ec57-4e24-4070-b952-e8ae5f2380ae"/>
    <ds:schemaRef ds:uri="ba503fa3-2450-4cac-b152-4d4c1113874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3887</TotalTime>
  <Words>4909</Words>
  <Application>Microsoft Office PowerPoint</Application>
  <PresentationFormat>Widescreen</PresentationFormat>
  <Paragraphs>565</Paragraphs>
  <Slides>102</Slides>
  <Notes>4</Notes>
  <HiddenSlides>0</HiddenSlides>
  <MMClips>0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102</vt:i4>
      </vt:variant>
    </vt:vector>
  </HeadingPairs>
  <TitlesOfParts>
    <vt:vector size="115" baseType="lpstr">
      <vt:lpstr>Arial</vt:lpstr>
      <vt:lpstr>Times New Roman</vt:lpstr>
      <vt:lpstr>AMX Black</vt:lpstr>
      <vt:lpstr>Microsoft YaHei UI</vt:lpstr>
      <vt:lpstr>Lucida Sans Unicode</vt:lpstr>
      <vt:lpstr>AMX</vt:lpstr>
      <vt:lpstr>Trebuchet MS</vt:lpstr>
      <vt:lpstr>Calibri</vt:lpstr>
      <vt:lpstr>Aptos</vt:lpstr>
      <vt:lpstr>Calibri Light</vt:lpstr>
      <vt:lpstr>AMX Medium</vt:lpstr>
      <vt:lpstr>Corbel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QUE É O ACEITE ELETRÔNICO?</vt:lpstr>
      <vt:lpstr>Apresentação do PowerPoint</vt:lpstr>
      <vt:lpstr>Apresentação do PowerPoint</vt:lpstr>
      <vt:lpstr>ACESSO AO SISTEMA</vt:lpstr>
      <vt:lpstr>ACESSO AO SISTEMA</vt:lpstr>
      <vt:lpstr>CADASTRAR VENDA</vt:lpstr>
      <vt:lpstr>CADASTRAR VENDA</vt:lpstr>
      <vt:lpstr>CADASTRAR VENDA</vt:lpstr>
      <vt:lpstr>CADASTRAR VENDA</vt:lpstr>
      <vt:lpstr>Apresentação do PowerPoint</vt:lpstr>
      <vt:lpstr>CADASTRAR VENDA</vt:lpstr>
      <vt:lpstr>CADASTRAR VENDA</vt:lpstr>
      <vt:lpstr>CADASTRAR VENDA</vt:lpstr>
      <vt:lpstr>CADASTRAR VENDA</vt:lpstr>
      <vt:lpstr>CADASTRAR VENDA</vt:lpstr>
      <vt:lpstr>CADASTRAR VENDA</vt:lpstr>
      <vt:lpstr>CADASTRAR VENDA</vt:lpstr>
      <vt:lpstr>CADASTRAR VENDA</vt:lpstr>
      <vt:lpstr>CADASTRAR VENDA</vt:lpstr>
      <vt:lpstr>ACEITE ELETRÔNICO RESIDENCIAL: etapas do cliente</vt:lpstr>
      <vt:lpstr>ACEITE ELETRÔNICO RESIDENCIAL ETAPAS DO CLIENTE</vt:lpstr>
      <vt:lpstr>ACEITE ELETRÔNICO RESIDENCIAL ETAPAS DO CLIENTE</vt:lpstr>
      <vt:lpstr>ACEITE ELETRÔNICO RESIDENCIAL ETAPAS DO CLIENTE</vt:lpstr>
      <vt:lpstr>ACEITE ELETRÔNICO RESIDENCIAL ETAPAS DO CLIENTE</vt:lpstr>
      <vt:lpstr>ACEITE ELETRÔNICO RESIDENCIAL ETAPAS DO CLIENTE</vt:lpstr>
      <vt:lpstr>ACEITE ELETRÔNICO RESIDENCIAL ETAPAS DO CLIENTE</vt:lpstr>
      <vt:lpstr>ACEITE ELETRÔNICO RESIDENCIAL ETAPAS DO CLIENTE</vt:lpstr>
      <vt:lpstr>ACEITE ELETRÔNICO RESIDENCIAL ETAPAS DO CLIENTE</vt:lpstr>
      <vt:lpstr>ACEITE ELETRÔNICO</vt:lpstr>
      <vt:lpstr>ACEITE ELETRÔNICO – AGENDAMENTO</vt:lpstr>
      <vt:lpstr>Apresentação do PowerPoint</vt:lpstr>
      <vt:lpstr>ACEITE ELETRÔNICO – REENVIO ELETRÔNICO</vt:lpstr>
      <vt:lpstr>ACEITE ELETRÔNICO – REENVIO ELETRÔNICO</vt:lpstr>
      <vt:lpstr>ACEITE ELETRÔNICO – REENVIO ELETRÔNICO</vt:lpstr>
      <vt:lpstr>ACEITE ELETRÔNICO – REENVIO ELETRÔNICO</vt:lpstr>
      <vt:lpstr>ACEITE ELETRÔNICO – REENVIO MANUAL</vt:lpstr>
      <vt:lpstr>ACEITE ELETRÔNICO – REENVIO MANUAL</vt:lpstr>
      <vt:lpstr>ACEITE ELETRÔNICO – REENVIO MANUAL</vt:lpstr>
      <vt:lpstr>ACEITE ELETRÔNICO – REENVIO MANUAL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Flavia Barreto</dc:creator>
  <cp:lastModifiedBy>WILLIAN HIROSHI DE SOUZA TERASHIMA</cp:lastModifiedBy>
  <cp:revision>38</cp:revision>
  <dcterms:created xsi:type="dcterms:W3CDTF">2023-12-06T11:53:51Z</dcterms:created>
  <dcterms:modified xsi:type="dcterms:W3CDTF">2026-05-05T13:38:26Z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0x0101008107942A7981F04D850BC59298897C31</vt:lpwstr>
  </property>
  <property fmtid="{D5CDD505-2E9C-101B-9397-08002B2CF9AE}" pid="3" name="MediaServiceImageTags">
    <vt:lpwstr/>
  </property>
</Properties>
</file>