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slides/slide205.xml" ContentType="application/vnd.openxmlformats-officedocument.presentationml.slide+xml"/>
  <Override PartName="/ppt/slides/slide206.xml" ContentType="application/vnd.openxmlformats-officedocument.presentationml.slide+xml"/>
  <Override PartName="/ppt/slides/slide207.xml" ContentType="application/vnd.openxmlformats-officedocument.presentationml.slide+xml"/>
  <Override PartName="/ppt/slides/slide208.xml" ContentType="application/vnd.openxmlformats-officedocument.presentationml.slide+xml"/>
  <Override PartName="/ppt/slides/slide209.xml" ContentType="application/vnd.openxmlformats-officedocument.presentationml.slide+xml"/>
  <Override PartName="/ppt/slides/slide210.xml" ContentType="application/vnd.openxmlformats-officedocument.presentationml.slide+xml"/>
  <Override PartName="/ppt/slides/slide211.xml" ContentType="application/vnd.openxmlformats-officedocument.presentationml.slide+xml"/>
  <Override PartName="/ppt/slides/slide212.xml" ContentType="application/vnd.openxmlformats-officedocument.presentationml.slide+xml"/>
  <Override PartName="/ppt/slides/slide213.xml" ContentType="application/vnd.openxmlformats-officedocument.presentationml.slide+xml"/>
  <Override PartName="/ppt/slides/slide214.xml" ContentType="application/vnd.openxmlformats-officedocument.presentationml.slide+xml"/>
  <Override PartName="/ppt/slides/slide215.xml" ContentType="application/vnd.openxmlformats-officedocument.presentationml.slide+xml"/>
  <Override PartName="/ppt/slides/slide216.xml" ContentType="application/vnd.openxmlformats-officedocument.presentationml.slide+xml"/>
  <Override PartName="/ppt/slides/slide217.xml" ContentType="application/vnd.openxmlformats-officedocument.presentationml.slide+xml"/>
  <Override PartName="/ppt/slides/slide218.xml" ContentType="application/vnd.openxmlformats-officedocument.presentationml.slide+xml"/>
  <Override PartName="/ppt/slides/slide219.xml" ContentType="application/vnd.openxmlformats-officedocument.presentationml.slide+xml"/>
  <Override PartName="/ppt/slides/slide220.xml" ContentType="application/vnd.openxmlformats-officedocument.presentationml.slide+xml"/>
  <Override PartName="/ppt/slides/slide221.xml" ContentType="application/vnd.openxmlformats-officedocument.presentationml.slide+xml"/>
  <Override PartName="/ppt/slides/slide222.xml" ContentType="application/vnd.openxmlformats-officedocument.presentationml.slide+xml"/>
  <Override PartName="/ppt/slides/slide223.xml" ContentType="application/vnd.openxmlformats-officedocument.presentationml.slide+xml"/>
  <Override PartName="/ppt/slides/slide224.xml" ContentType="application/vnd.openxmlformats-officedocument.presentationml.slide+xml"/>
  <Override PartName="/ppt/slides/slide225.xml" ContentType="application/vnd.openxmlformats-officedocument.presentationml.slide+xml"/>
  <Override PartName="/ppt/slides/slide226.xml" ContentType="application/vnd.openxmlformats-officedocument.presentationml.slide+xml"/>
  <Override PartName="/ppt/slides/slide227.xml" ContentType="application/vnd.openxmlformats-officedocument.presentationml.slide+xml"/>
  <Override PartName="/ppt/slides/slide228.xml" ContentType="application/vnd.openxmlformats-officedocument.presentationml.slide+xml"/>
  <Override PartName="/ppt/slides/slide229.xml" ContentType="application/vnd.openxmlformats-officedocument.presentationml.slide+xml"/>
  <Override PartName="/ppt/slides/slide230.xml" ContentType="application/vnd.openxmlformats-officedocument.presentationml.slide+xml"/>
  <Override PartName="/ppt/slides/slide231.xml" ContentType="application/vnd.openxmlformats-officedocument.presentationml.slide+xml"/>
  <Override PartName="/ppt/slides/slide232.xml" ContentType="application/vnd.openxmlformats-officedocument.presentationml.slide+xml"/>
  <Override PartName="/ppt/slides/slide233.xml" ContentType="application/vnd.openxmlformats-officedocument.presentationml.slide+xml"/>
  <Override PartName="/ppt/slides/slide234.xml" ContentType="application/vnd.openxmlformats-officedocument.presentationml.slide+xml"/>
  <Override PartName="/ppt/slides/slide235.xml" ContentType="application/vnd.openxmlformats-officedocument.presentationml.slide+xml"/>
  <Override PartName="/ppt/slides/slide236.xml" ContentType="application/vnd.openxmlformats-officedocument.presentationml.slide+xml"/>
  <Override PartName="/ppt/slides/slide237.xml" ContentType="application/vnd.openxmlformats-officedocument.presentationml.slide+xml"/>
  <Override PartName="/ppt/slides/slide238.xml" ContentType="application/vnd.openxmlformats-officedocument.presentationml.slide+xml"/>
  <Override PartName="/ppt/slides/slide239.xml" ContentType="application/vnd.openxmlformats-officedocument.presentationml.slide+xml"/>
  <Override PartName="/ppt/slides/slide240.xml" ContentType="application/vnd.openxmlformats-officedocument.presentationml.slide+xml"/>
  <Override PartName="/ppt/slides/slide241.xml" ContentType="application/vnd.openxmlformats-officedocument.presentationml.slide+xml"/>
  <Override PartName="/ppt/slides/slide242.xml" ContentType="application/vnd.openxmlformats-officedocument.presentationml.slide+xml"/>
  <Override PartName="/ppt/slides/slide243.xml" ContentType="application/vnd.openxmlformats-officedocument.presentationml.slide+xml"/>
  <Override PartName="/ppt/slides/slide244.xml" ContentType="application/vnd.openxmlformats-officedocument.presentationml.slide+xml"/>
  <Override PartName="/ppt/slides/slide245.xml" ContentType="application/vnd.openxmlformats-officedocument.presentationml.slide+xml"/>
  <Override PartName="/ppt/slides/slide246.xml" ContentType="application/vnd.openxmlformats-officedocument.presentationml.slide+xml"/>
  <Override PartName="/ppt/slides/slide247.xml" ContentType="application/vnd.openxmlformats-officedocument.presentationml.slide+xml"/>
  <Override PartName="/ppt/slides/slide248.xml" ContentType="application/vnd.openxmlformats-officedocument.presentationml.slide+xml"/>
  <Override PartName="/ppt/slides/slide249.xml" ContentType="application/vnd.openxmlformats-officedocument.presentationml.slide+xml"/>
  <Override PartName="/ppt/slides/slide250.xml" ContentType="application/vnd.openxmlformats-officedocument.presentationml.slide+xml"/>
  <Override PartName="/ppt/slides/slide251.xml" ContentType="application/vnd.openxmlformats-officedocument.presentationml.slide+xml"/>
  <Override PartName="/ppt/slides/slide252.xml" ContentType="application/vnd.openxmlformats-officedocument.presentationml.slide+xml"/>
  <Override PartName="/ppt/slides/slide253.xml" ContentType="application/vnd.openxmlformats-officedocument.presentationml.slide+xml"/>
  <Override PartName="/ppt/slides/slide254.xml" ContentType="application/vnd.openxmlformats-officedocument.presentationml.slide+xml"/>
  <Override PartName="/ppt/slides/slide255.xml" ContentType="application/vnd.openxmlformats-officedocument.presentationml.slide+xml"/>
  <Override PartName="/ppt/slides/slide256.xml" ContentType="application/vnd.openxmlformats-officedocument.presentationml.slide+xml"/>
  <Override PartName="/ppt/slides/slide257.xml" ContentType="application/vnd.openxmlformats-officedocument.presentationml.slide+xml"/>
  <Override PartName="/ppt/slides/slide258.xml" ContentType="application/vnd.openxmlformats-officedocument.presentationml.slide+xml"/>
  <Override PartName="/ppt/slides/slide259.xml" ContentType="application/vnd.openxmlformats-officedocument.presentationml.slide+xml"/>
  <Override PartName="/ppt/slides/slide260.xml" ContentType="application/vnd.openxmlformats-officedocument.presentationml.slide+xml"/>
  <Override PartName="/ppt/slides/slide261.xml" ContentType="application/vnd.openxmlformats-officedocument.presentationml.slide+xml"/>
  <Override PartName="/ppt/slides/slide262.xml" ContentType="application/vnd.openxmlformats-officedocument.presentationml.slide+xml"/>
  <Override PartName="/ppt/slides/slide263.xml" ContentType="application/vnd.openxmlformats-officedocument.presentationml.slide+xml"/>
  <Override PartName="/ppt/slides/slide264.xml" ContentType="application/vnd.openxmlformats-officedocument.presentationml.slide+xml"/>
  <Override PartName="/ppt/slides/slide265.xml" ContentType="application/vnd.openxmlformats-officedocument.presentationml.slide+xml"/>
  <Override PartName="/ppt/slides/slide266.xml" ContentType="application/vnd.openxmlformats-officedocument.presentationml.slide+xml"/>
  <Override PartName="/ppt/slides/slide267.xml" ContentType="application/vnd.openxmlformats-officedocument.presentationml.slide+xml"/>
  <Override PartName="/ppt/slides/slide268.xml" ContentType="application/vnd.openxmlformats-officedocument.presentationml.slide+xml"/>
  <Override PartName="/ppt/slides/slide269.xml" ContentType="application/vnd.openxmlformats-officedocument.presentationml.slide+xml"/>
  <Override PartName="/ppt/slides/slide270.xml" ContentType="application/vnd.openxmlformats-officedocument.presentationml.slide+xml"/>
  <Override PartName="/ppt/slides/slide271.xml" ContentType="application/vnd.openxmlformats-officedocument.presentationml.slide+xml"/>
  <Override PartName="/ppt/slides/slide272.xml" ContentType="application/vnd.openxmlformats-officedocument.presentationml.slide+xml"/>
  <Override PartName="/ppt/slides/slide273.xml" ContentType="application/vnd.openxmlformats-officedocument.presentationml.slide+xml"/>
  <Override PartName="/ppt/slides/slide274.xml" ContentType="application/vnd.openxmlformats-officedocument.presentationml.slide+xml"/>
  <Override PartName="/ppt/slides/slide275.xml" ContentType="application/vnd.openxmlformats-officedocument.presentationml.slide+xml"/>
  <Override PartName="/ppt/slides/slide276.xml" ContentType="application/vnd.openxmlformats-officedocument.presentationml.slide+xml"/>
  <Override PartName="/ppt/slides/slide277.xml" ContentType="application/vnd.openxmlformats-officedocument.presentationml.slide+xml"/>
  <Override PartName="/ppt/slides/slide278.xml" ContentType="application/vnd.openxmlformats-officedocument.presentationml.slide+xml"/>
  <Override PartName="/ppt/slides/slide279.xml" ContentType="application/vnd.openxmlformats-officedocument.presentationml.slide+xml"/>
  <Override PartName="/ppt/slides/slide280.xml" ContentType="application/vnd.openxmlformats-officedocument.presentationml.slide+xml"/>
  <Override PartName="/ppt/slides/slide281.xml" ContentType="application/vnd.openxmlformats-officedocument.presentationml.slide+xml"/>
  <Override PartName="/ppt/slides/slide282.xml" ContentType="application/vnd.openxmlformats-officedocument.presentationml.slide+xml"/>
  <Override PartName="/ppt/slides/slide28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ppt/notesSlides/notesSlide91.xml" ContentType="application/vnd.openxmlformats-officedocument.presentationml.notesSlide+xml"/>
  <Override PartName="/ppt/notesSlides/notesSlide92.xml" ContentType="application/vnd.openxmlformats-officedocument.presentationml.notesSlide+xml"/>
  <Override PartName="/ppt/notesSlides/notesSlide93.xml" ContentType="application/vnd.openxmlformats-officedocument.presentationml.notesSlide+xml"/>
  <Override PartName="/ppt/notesSlides/notesSlide94.xml" ContentType="application/vnd.openxmlformats-officedocument.presentationml.notesSlide+xml"/>
  <Override PartName="/ppt/notesSlides/notesSlide95.xml" ContentType="application/vnd.openxmlformats-officedocument.presentationml.notesSlide+xml"/>
  <Override PartName="/ppt/notesSlides/notesSlide96.xml" ContentType="application/vnd.openxmlformats-officedocument.presentationml.notesSlide+xml"/>
  <Override PartName="/ppt/notesSlides/notesSlide97.xml" ContentType="application/vnd.openxmlformats-officedocument.presentationml.notesSlide+xml"/>
  <Override PartName="/ppt/notesSlides/notesSlide98.xml" ContentType="application/vnd.openxmlformats-officedocument.presentationml.notesSlide+xml"/>
  <Override PartName="/ppt/notesSlides/notesSlide99.xml" ContentType="application/vnd.openxmlformats-officedocument.presentationml.notesSlide+xml"/>
  <Override PartName="/ppt/notesSlides/notesSlide100.xml" ContentType="application/vnd.openxmlformats-officedocument.presentationml.notesSlide+xml"/>
  <Override PartName="/ppt/notesSlides/notesSlide101.xml" ContentType="application/vnd.openxmlformats-officedocument.presentationml.notesSlide+xml"/>
  <Override PartName="/ppt/notesSlides/notesSlide102.xml" ContentType="application/vnd.openxmlformats-officedocument.presentationml.notesSlide+xml"/>
  <Override PartName="/ppt/notesSlides/notesSlide103.xml" ContentType="application/vnd.openxmlformats-officedocument.presentationml.notesSlide+xml"/>
  <Override PartName="/ppt/notesSlides/notesSlide104.xml" ContentType="application/vnd.openxmlformats-officedocument.presentationml.notesSlide+xml"/>
  <Override PartName="/ppt/notesSlides/notesSlide105.xml" ContentType="application/vnd.openxmlformats-officedocument.presentationml.notesSlide+xml"/>
  <Override PartName="/ppt/notesSlides/notesSlide106.xml" ContentType="application/vnd.openxmlformats-officedocument.presentationml.notesSlide+xml"/>
  <Override PartName="/ppt/notesSlides/notesSlide107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08.xml" ContentType="application/vnd.openxmlformats-officedocument.presentationml.notesSlide+xml"/>
  <Override PartName="/ppt/notesSlides/notesSlide109.xml" ContentType="application/vnd.openxmlformats-officedocument.presentationml.notesSlide+xml"/>
  <Override PartName="/ppt/notesSlides/notesSlide110.xml" ContentType="application/vnd.openxmlformats-officedocument.presentationml.notesSlide+xml"/>
  <Override PartName="/ppt/notesSlides/notesSlide111.xml" ContentType="application/vnd.openxmlformats-officedocument.presentationml.notesSlide+xml"/>
  <Override PartName="/ppt/notesSlides/notesSlide112.xml" ContentType="application/vnd.openxmlformats-officedocument.presentationml.notesSlide+xml"/>
  <Override PartName="/ppt/notesSlides/notesSlide113.xml" ContentType="application/vnd.openxmlformats-officedocument.presentationml.notesSlide+xml"/>
  <Override PartName="/ppt/notesSlides/notesSlide114.xml" ContentType="application/vnd.openxmlformats-officedocument.presentationml.notesSlide+xml"/>
  <Override PartName="/ppt/notesSlides/notesSlide115.xml" ContentType="application/vnd.openxmlformats-officedocument.presentationml.notesSlide+xml"/>
  <Override PartName="/ppt/notesSlides/notesSlide116.xml" ContentType="application/vnd.openxmlformats-officedocument.presentationml.notesSlide+xml"/>
  <Override PartName="/ppt/notesSlides/notesSlide117.xml" ContentType="application/vnd.openxmlformats-officedocument.presentationml.notesSlide+xml"/>
  <Override PartName="/ppt/notesSlides/notesSlide118.xml" ContentType="application/vnd.openxmlformats-officedocument.presentationml.notesSlide+xml"/>
  <Override PartName="/ppt/notesSlides/notesSlide119.xml" ContentType="application/vnd.openxmlformats-officedocument.presentationml.notesSlide+xml"/>
  <Override PartName="/ppt/notesSlides/notesSlide120.xml" ContentType="application/vnd.openxmlformats-officedocument.presentationml.notesSlide+xml"/>
  <Override PartName="/ppt/notesSlides/notesSlide121.xml" ContentType="application/vnd.openxmlformats-officedocument.presentationml.notesSlide+xml"/>
  <Override PartName="/ppt/notesSlides/notesSlide122.xml" ContentType="application/vnd.openxmlformats-officedocument.presentationml.notesSlide+xml"/>
  <Override PartName="/ppt/notesSlides/notesSlide123.xml" ContentType="application/vnd.openxmlformats-officedocument.presentationml.notesSlide+xml"/>
  <Override PartName="/ppt/notesSlides/notesSlide124.xml" ContentType="application/vnd.openxmlformats-officedocument.presentationml.notesSlide+xml"/>
  <Override PartName="/ppt/notesSlides/notesSlide125.xml" ContentType="application/vnd.openxmlformats-officedocument.presentationml.notesSlide+xml"/>
  <Override PartName="/ppt/notesSlides/notesSlide126.xml" ContentType="application/vnd.openxmlformats-officedocument.presentationml.notesSlide+xml"/>
  <Override PartName="/ppt/notesSlides/notesSlide127.xml" ContentType="application/vnd.openxmlformats-officedocument.presentationml.notesSlide+xml"/>
  <Override PartName="/ppt/notesSlides/notesSlide128.xml" ContentType="application/vnd.openxmlformats-officedocument.presentationml.notesSlide+xml"/>
  <Override PartName="/ppt/notesSlides/notesSlide129.xml" ContentType="application/vnd.openxmlformats-officedocument.presentationml.notesSlide+xml"/>
  <Override PartName="/ppt/notesSlides/notesSlide130.xml" ContentType="application/vnd.openxmlformats-officedocument.presentationml.notesSlide+xml"/>
  <Override PartName="/ppt/notesSlides/notesSlide131.xml" ContentType="application/vnd.openxmlformats-officedocument.presentationml.notesSlide+xml"/>
  <Override PartName="/ppt/notesSlides/notesSlide132.xml" ContentType="application/vnd.openxmlformats-officedocument.presentationml.notesSlide+xml"/>
  <Override PartName="/ppt/notesSlides/notesSlide133.xml" ContentType="application/vnd.openxmlformats-officedocument.presentationml.notesSlide+xml"/>
  <Override PartName="/ppt/notesSlides/notesSlide134.xml" ContentType="application/vnd.openxmlformats-officedocument.presentationml.notesSlide+xml"/>
  <Override PartName="/ppt/notesSlides/notesSlide135.xml" ContentType="application/vnd.openxmlformats-officedocument.presentationml.notesSlide+xml"/>
  <Override PartName="/ppt/notesSlides/notesSlide136.xml" ContentType="application/vnd.openxmlformats-officedocument.presentationml.notesSlide+xml"/>
  <Override PartName="/ppt/notesSlides/notesSlide137.xml" ContentType="application/vnd.openxmlformats-officedocument.presentationml.notesSlide+xml"/>
  <Override PartName="/ppt/notesSlides/notesSlide138.xml" ContentType="application/vnd.openxmlformats-officedocument.presentationml.notesSlide+xml"/>
  <Override PartName="/ppt/notesSlides/notesSlide139.xml" ContentType="application/vnd.openxmlformats-officedocument.presentationml.notesSlide+xml"/>
  <Override PartName="/ppt/notesSlides/notesSlide140.xml" ContentType="application/vnd.openxmlformats-officedocument.presentationml.notesSlide+xml"/>
  <Override PartName="/ppt/notesSlides/notesSlide141.xml" ContentType="application/vnd.openxmlformats-officedocument.presentationml.notesSlide+xml"/>
  <Override PartName="/ppt/notesSlides/notesSlide142.xml" ContentType="application/vnd.openxmlformats-officedocument.presentationml.notesSlide+xml"/>
  <Override PartName="/ppt/notesSlides/notesSlide143.xml" ContentType="application/vnd.openxmlformats-officedocument.presentationml.notesSlide+xml"/>
  <Override PartName="/ppt/notesSlides/notesSlide144.xml" ContentType="application/vnd.openxmlformats-officedocument.presentationml.notesSlide+xml"/>
  <Override PartName="/ppt/notesSlides/notesSlide145.xml" ContentType="application/vnd.openxmlformats-officedocument.presentationml.notesSlide+xml"/>
  <Override PartName="/ppt/notesSlides/notesSlide146.xml" ContentType="application/vnd.openxmlformats-officedocument.presentationml.notesSlide+xml"/>
  <Override PartName="/ppt/notesSlides/notesSlide147.xml" ContentType="application/vnd.openxmlformats-officedocument.presentationml.notesSlide+xml"/>
  <Override PartName="/ppt/notesSlides/notesSlide148.xml" ContentType="application/vnd.openxmlformats-officedocument.presentationml.notesSlide+xml"/>
  <Override PartName="/ppt/notesSlides/notesSlide149.xml" ContentType="application/vnd.openxmlformats-officedocument.presentationml.notesSlide+xml"/>
  <Override PartName="/ppt/notesSlides/notesSlide150.xml" ContentType="application/vnd.openxmlformats-officedocument.presentationml.notesSlide+xml"/>
  <Override PartName="/ppt/notesSlides/notesSlide151.xml" ContentType="application/vnd.openxmlformats-officedocument.presentationml.notesSlide+xml"/>
  <Override PartName="/ppt/notesSlides/notesSlide152.xml" ContentType="application/vnd.openxmlformats-officedocument.presentationml.notesSlide+xml"/>
  <Override PartName="/ppt/notesSlides/notesSlide153.xml" ContentType="application/vnd.openxmlformats-officedocument.presentationml.notesSlide+xml"/>
  <Override PartName="/ppt/notesSlides/notesSlide154.xml" ContentType="application/vnd.openxmlformats-officedocument.presentationml.notesSlide+xml"/>
  <Override PartName="/ppt/notesSlides/notesSlide155.xml" ContentType="application/vnd.openxmlformats-officedocument.presentationml.notesSlide+xml"/>
  <Override PartName="/ppt/notesSlides/notesSlide156.xml" ContentType="application/vnd.openxmlformats-officedocument.presentationml.notesSlide+xml"/>
  <Override PartName="/ppt/notesSlides/notesSlide157.xml" ContentType="application/vnd.openxmlformats-officedocument.presentationml.notesSlide+xml"/>
  <Override PartName="/ppt/notesSlides/notesSlide158.xml" ContentType="application/vnd.openxmlformats-officedocument.presentationml.notesSlide+xml"/>
  <Override PartName="/ppt/notesSlides/notesSlide159.xml" ContentType="application/vnd.openxmlformats-officedocument.presentationml.notesSlide+xml"/>
  <Override PartName="/ppt/notesSlides/notesSlide160.xml" ContentType="application/vnd.openxmlformats-officedocument.presentationml.notesSlide+xml"/>
  <Override PartName="/ppt/notesSlides/notesSlide161.xml" ContentType="application/vnd.openxmlformats-officedocument.presentationml.notesSlide+xml"/>
  <Override PartName="/ppt/notesSlides/notesSlide162.xml" ContentType="application/vnd.openxmlformats-officedocument.presentationml.notesSlide+xml"/>
  <Override PartName="/ppt/notesSlides/notesSlide163.xml" ContentType="application/vnd.openxmlformats-officedocument.presentationml.notesSlide+xml"/>
  <Override PartName="/ppt/notesSlides/notesSlide164.xml" ContentType="application/vnd.openxmlformats-officedocument.presentationml.notesSlide+xml"/>
  <Override PartName="/ppt/notesSlides/notesSlide165.xml" ContentType="application/vnd.openxmlformats-officedocument.presentationml.notesSlide+xml"/>
  <Override PartName="/ppt/notesSlides/notesSlide166.xml" ContentType="application/vnd.openxmlformats-officedocument.presentationml.notesSlide+xml"/>
  <Override PartName="/ppt/notesSlides/notesSlide167.xml" ContentType="application/vnd.openxmlformats-officedocument.presentationml.notesSlide+xml"/>
  <Override PartName="/ppt/notesSlides/notesSlide168.xml" ContentType="application/vnd.openxmlformats-officedocument.presentationml.notesSlide+xml"/>
  <Override PartName="/ppt/notesSlides/notesSlide169.xml" ContentType="application/vnd.openxmlformats-officedocument.presentationml.notesSlide+xml"/>
  <Override PartName="/ppt/notesSlides/notesSlide170.xml" ContentType="application/vnd.openxmlformats-officedocument.presentationml.notesSlide+xml"/>
  <Override PartName="/ppt/notesSlides/notesSlide171.xml" ContentType="application/vnd.openxmlformats-officedocument.presentationml.notesSlide+xml"/>
  <Override PartName="/ppt/notesSlides/notesSlide172.xml" ContentType="application/vnd.openxmlformats-officedocument.presentationml.notesSlide+xml"/>
  <Override PartName="/ppt/notesSlides/notesSlide173.xml" ContentType="application/vnd.openxmlformats-officedocument.presentationml.notesSlide+xml"/>
  <Override PartName="/ppt/notesSlides/notesSlide174.xml" ContentType="application/vnd.openxmlformats-officedocument.presentationml.notesSlide+xml"/>
  <Override PartName="/ppt/notesSlides/notesSlide175.xml" ContentType="application/vnd.openxmlformats-officedocument.presentationml.notesSlide+xml"/>
  <Override PartName="/ppt/notesSlides/notesSlide176.xml" ContentType="application/vnd.openxmlformats-officedocument.presentationml.notesSlide+xml"/>
  <Override PartName="/ppt/notesSlides/notesSlide177.xml" ContentType="application/vnd.openxmlformats-officedocument.presentationml.notesSlide+xml"/>
  <Override PartName="/ppt/notesSlides/notesSlide178.xml" ContentType="application/vnd.openxmlformats-officedocument.presentationml.notesSlide+xml"/>
  <Override PartName="/ppt/notesSlides/notesSlide179.xml" ContentType="application/vnd.openxmlformats-officedocument.presentationml.notesSlide+xml"/>
  <Override PartName="/ppt/notesSlides/notesSlide180.xml" ContentType="application/vnd.openxmlformats-officedocument.presentationml.notesSlide+xml"/>
  <Override PartName="/ppt/notesSlides/notesSlide181.xml" ContentType="application/vnd.openxmlformats-officedocument.presentationml.notesSlide+xml"/>
  <Override PartName="/ppt/notesSlides/notesSlide182.xml" ContentType="application/vnd.openxmlformats-officedocument.presentationml.notesSlide+xml"/>
  <Override PartName="/ppt/notesSlides/notesSlide183.xml" ContentType="application/vnd.openxmlformats-officedocument.presentationml.notesSlide+xml"/>
  <Override PartName="/ppt/notesSlides/notesSlide184.xml" ContentType="application/vnd.openxmlformats-officedocument.presentationml.notesSlide+xml"/>
  <Override PartName="/ppt/notesSlides/notesSlide185.xml" ContentType="application/vnd.openxmlformats-officedocument.presentationml.notesSlide+xml"/>
  <Override PartName="/ppt/notesSlides/notesSlide186.xml" ContentType="application/vnd.openxmlformats-officedocument.presentationml.notesSlide+xml"/>
  <Override PartName="/ppt/notesSlides/notesSlide187.xml" ContentType="application/vnd.openxmlformats-officedocument.presentationml.notesSlide+xml"/>
  <Override PartName="/ppt/notesSlides/notesSlide18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5"/>
  </p:notesMasterIdLst>
  <p:handoutMasterIdLst>
    <p:handoutMasterId r:id="rId286"/>
  </p:handoutMasterIdLst>
  <p:sldIdLst>
    <p:sldId id="257" r:id="rId2"/>
    <p:sldId id="269" r:id="rId3"/>
    <p:sldId id="270" r:id="rId4"/>
    <p:sldId id="274" r:id="rId5"/>
    <p:sldId id="271" r:id="rId6"/>
    <p:sldId id="272" r:id="rId7"/>
    <p:sldId id="602" r:id="rId8"/>
    <p:sldId id="273" r:id="rId9"/>
    <p:sldId id="275" r:id="rId10"/>
    <p:sldId id="259" r:id="rId11"/>
    <p:sldId id="277" r:id="rId12"/>
    <p:sldId id="603" r:id="rId13"/>
    <p:sldId id="604" r:id="rId14"/>
    <p:sldId id="605" r:id="rId15"/>
    <p:sldId id="606" r:id="rId16"/>
    <p:sldId id="607" r:id="rId17"/>
    <p:sldId id="608" r:id="rId18"/>
    <p:sldId id="612" r:id="rId19"/>
    <p:sldId id="613" r:id="rId20"/>
    <p:sldId id="615" r:id="rId21"/>
    <p:sldId id="614" r:id="rId22"/>
    <p:sldId id="278" r:id="rId23"/>
    <p:sldId id="264" r:id="rId24"/>
    <p:sldId id="279" r:id="rId25"/>
    <p:sldId id="281" r:id="rId26"/>
    <p:sldId id="276" r:id="rId27"/>
    <p:sldId id="282" r:id="rId28"/>
    <p:sldId id="346" r:id="rId29"/>
    <p:sldId id="284" r:id="rId30"/>
    <p:sldId id="285" r:id="rId31"/>
    <p:sldId id="287" r:id="rId32"/>
    <p:sldId id="288" r:id="rId33"/>
    <p:sldId id="289" r:id="rId34"/>
    <p:sldId id="266" r:id="rId35"/>
    <p:sldId id="290" r:id="rId36"/>
    <p:sldId id="291" r:id="rId37"/>
    <p:sldId id="292" r:id="rId38"/>
    <p:sldId id="293" r:id="rId39"/>
    <p:sldId id="294" r:id="rId40"/>
    <p:sldId id="295" r:id="rId41"/>
    <p:sldId id="263" r:id="rId42"/>
    <p:sldId id="296" r:id="rId43"/>
    <p:sldId id="297" r:id="rId44"/>
    <p:sldId id="298" r:id="rId45"/>
    <p:sldId id="299" r:id="rId46"/>
    <p:sldId id="300" r:id="rId47"/>
    <p:sldId id="301" r:id="rId48"/>
    <p:sldId id="302" r:id="rId49"/>
    <p:sldId id="304" r:id="rId50"/>
    <p:sldId id="305" r:id="rId51"/>
    <p:sldId id="307" r:id="rId52"/>
    <p:sldId id="308" r:id="rId53"/>
    <p:sldId id="310" r:id="rId54"/>
    <p:sldId id="260" r:id="rId55"/>
    <p:sldId id="311" r:id="rId56"/>
    <p:sldId id="312" r:id="rId57"/>
    <p:sldId id="313" r:id="rId58"/>
    <p:sldId id="314" r:id="rId59"/>
    <p:sldId id="317" r:id="rId60"/>
    <p:sldId id="265" r:id="rId61"/>
    <p:sldId id="318" r:id="rId62"/>
    <p:sldId id="319" r:id="rId63"/>
    <p:sldId id="320" r:id="rId64"/>
    <p:sldId id="321" r:id="rId65"/>
    <p:sldId id="322" r:id="rId66"/>
    <p:sldId id="323" r:id="rId67"/>
    <p:sldId id="754" r:id="rId68"/>
    <p:sldId id="261" r:id="rId69"/>
    <p:sldId id="345" r:id="rId70"/>
    <p:sldId id="325" r:id="rId71"/>
    <p:sldId id="326" r:id="rId72"/>
    <p:sldId id="327" r:id="rId73"/>
    <p:sldId id="328" r:id="rId74"/>
    <p:sldId id="329" r:id="rId75"/>
    <p:sldId id="330" r:id="rId76"/>
    <p:sldId id="331" r:id="rId77"/>
    <p:sldId id="332" r:id="rId78"/>
    <p:sldId id="638" r:id="rId79"/>
    <p:sldId id="639" r:id="rId80"/>
    <p:sldId id="640" r:id="rId81"/>
    <p:sldId id="641" r:id="rId82"/>
    <p:sldId id="750" r:id="rId83"/>
    <p:sldId id="749" r:id="rId84"/>
    <p:sldId id="333" r:id="rId85"/>
    <p:sldId id="334" r:id="rId86"/>
    <p:sldId id="335" r:id="rId87"/>
    <p:sldId id="337" r:id="rId88"/>
    <p:sldId id="338" r:id="rId89"/>
    <p:sldId id="339" r:id="rId90"/>
    <p:sldId id="340" r:id="rId91"/>
    <p:sldId id="341" r:id="rId92"/>
    <p:sldId id="342" r:id="rId93"/>
    <p:sldId id="755" r:id="rId94"/>
    <p:sldId id="343" r:id="rId95"/>
    <p:sldId id="344" r:id="rId96"/>
    <p:sldId id="348" r:id="rId97"/>
    <p:sldId id="349" r:id="rId98"/>
    <p:sldId id="350" r:id="rId99"/>
    <p:sldId id="351" r:id="rId100"/>
    <p:sldId id="352" r:id="rId101"/>
    <p:sldId id="353" r:id="rId102"/>
    <p:sldId id="616" r:id="rId103"/>
    <p:sldId id="617" r:id="rId104"/>
    <p:sldId id="618" r:id="rId105"/>
    <p:sldId id="354" r:id="rId106"/>
    <p:sldId id="355" r:id="rId107"/>
    <p:sldId id="356" r:id="rId108"/>
    <p:sldId id="357" r:id="rId109"/>
    <p:sldId id="359" r:id="rId110"/>
    <p:sldId id="360" r:id="rId111"/>
    <p:sldId id="361" r:id="rId112"/>
    <p:sldId id="362" r:id="rId113"/>
    <p:sldId id="363" r:id="rId114"/>
    <p:sldId id="364" r:id="rId115"/>
    <p:sldId id="366" r:id="rId116"/>
    <p:sldId id="367" r:id="rId117"/>
    <p:sldId id="368" r:id="rId118"/>
    <p:sldId id="369" r:id="rId119"/>
    <p:sldId id="370" r:id="rId120"/>
    <p:sldId id="372" r:id="rId121"/>
    <p:sldId id="371" r:id="rId122"/>
    <p:sldId id="373" r:id="rId123"/>
    <p:sldId id="374" r:id="rId124"/>
    <p:sldId id="375" r:id="rId125"/>
    <p:sldId id="376" r:id="rId126"/>
    <p:sldId id="377" r:id="rId127"/>
    <p:sldId id="378" r:id="rId128"/>
    <p:sldId id="379" r:id="rId129"/>
    <p:sldId id="585" r:id="rId130"/>
    <p:sldId id="381" r:id="rId131"/>
    <p:sldId id="382" r:id="rId132"/>
    <p:sldId id="619" r:id="rId133"/>
    <p:sldId id="384" r:id="rId134"/>
    <p:sldId id="385" r:id="rId135"/>
    <p:sldId id="386" r:id="rId136"/>
    <p:sldId id="388" r:id="rId137"/>
    <p:sldId id="751" r:id="rId138"/>
    <p:sldId id="389" r:id="rId139"/>
    <p:sldId id="390" r:id="rId140"/>
    <p:sldId id="391" r:id="rId141"/>
    <p:sldId id="392" r:id="rId142"/>
    <p:sldId id="393" r:id="rId143"/>
    <p:sldId id="394" r:id="rId144"/>
    <p:sldId id="756" r:id="rId145"/>
    <p:sldId id="395" r:id="rId146"/>
    <p:sldId id="396" r:id="rId147"/>
    <p:sldId id="398" r:id="rId148"/>
    <p:sldId id="399" r:id="rId149"/>
    <p:sldId id="400" r:id="rId150"/>
    <p:sldId id="402" r:id="rId151"/>
    <p:sldId id="403" r:id="rId152"/>
    <p:sldId id="404" r:id="rId153"/>
    <p:sldId id="620" r:id="rId154"/>
    <p:sldId id="621" r:id="rId155"/>
    <p:sldId id="622" r:id="rId156"/>
    <p:sldId id="623" r:id="rId157"/>
    <p:sldId id="624" r:id="rId158"/>
    <p:sldId id="625" r:id="rId159"/>
    <p:sldId id="626" r:id="rId160"/>
    <p:sldId id="627" r:id="rId161"/>
    <p:sldId id="628" r:id="rId162"/>
    <p:sldId id="629" r:id="rId163"/>
    <p:sldId id="630" r:id="rId164"/>
    <p:sldId id="631" r:id="rId165"/>
    <p:sldId id="632" r:id="rId166"/>
    <p:sldId id="633" r:id="rId167"/>
    <p:sldId id="634" r:id="rId168"/>
    <p:sldId id="635" r:id="rId169"/>
    <p:sldId id="636" r:id="rId170"/>
    <p:sldId id="637" r:id="rId171"/>
    <p:sldId id="642" r:id="rId172"/>
    <p:sldId id="643" r:id="rId173"/>
    <p:sldId id="644" r:id="rId174"/>
    <p:sldId id="645" r:id="rId175"/>
    <p:sldId id="646" r:id="rId176"/>
    <p:sldId id="647" r:id="rId177"/>
    <p:sldId id="648" r:id="rId178"/>
    <p:sldId id="649" r:id="rId179"/>
    <p:sldId id="650" r:id="rId180"/>
    <p:sldId id="652" r:id="rId181"/>
    <p:sldId id="653" r:id="rId182"/>
    <p:sldId id="654" r:id="rId183"/>
    <p:sldId id="655" r:id="rId184"/>
    <p:sldId id="656" r:id="rId185"/>
    <p:sldId id="657" r:id="rId186"/>
    <p:sldId id="658" r:id="rId187"/>
    <p:sldId id="659" r:id="rId188"/>
    <p:sldId id="660" r:id="rId189"/>
    <p:sldId id="661" r:id="rId190"/>
    <p:sldId id="662" r:id="rId191"/>
    <p:sldId id="752" r:id="rId192"/>
    <p:sldId id="663" r:id="rId193"/>
    <p:sldId id="664" r:id="rId194"/>
    <p:sldId id="721" r:id="rId195"/>
    <p:sldId id="665" r:id="rId196"/>
    <p:sldId id="757" r:id="rId197"/>
    <p:sldId id="666" r:id="rId198"/>
    <p:sldId id="667" r:id="rId199"/>
    <p:sldId id="668" r:id="rId200"/>
    <p:sldId id="669" r:id="rId201"/>
    <p:sldId id="670" r:id="rId202"/>
    <p:sldId id="671" r:id="rId203"/>
    <p:sldId id="672" r:id="rId204"/>
    <p:sldId id="673" r:id="rId205"/>
    <p:sldId id="674" r:id="rId206"/>
    <p:sldId id="675" r:id="rId207"/>
    <p:sldId id="676" r:id="rId208"/>
    <p:sldId id="677" r:id="rId209"/>
    <p:sldId id="678" r:id="rId210"/>
    <p:sldId id="679" r:id="rId211"/>
    <p:sldId id="680" r:id="rId212"/>
    <p:sldId id="681" r:id="rId213"/>
    <p:sldId id="682" r:id="rId214"/>
    <p:sldId id="683" r:id="rId215"/>
    <p:sldId id="684" r:id="rId216"/>
    <p:sldId id="685" r:id="rId217"/>
    <p:sldId id="686" r:id="rId218"/>
    <p:sldId id="687" r:id="rId219"/>
    <p:sldId id="747" r:id="rId220"/>
    <p:sldId id="748" r:id="rId221"/>
    <p:sldId id="688" r:id="rId222"/>
    <p:sldId id="689" r:id="rId223"/>
    <p:sldId id="690" r:id="rId224"/>
    <p:sldId id="758" r:id="rId225"/>
    <p:sldId id="691" r:id="rId226"/>
    <p:sldId id="692" r:id="rId227"/>
    <p:sldId id="693" r:id="rId228"/>
    <p:sldId id="694" r:id="rId229"/>
    <p:sldId id="695" r:id="rId230"/>
    <p:sldId id="696" r:id="rId231"/>
    <p:sldId id="697" r:id="rId232"/>
    <p:sldId id="698" r:id="rId233"/>
    <p:sldId id="699" r:id="rId234"/>
    <p:sldId id="700" r:id="rId235"/>
    <p:sldId id="701" r:id="rId236"/>
    <p:sldId id="702" r:id="rId237"/>
    <p:sldId id="703" r:id="rId238"/>
    <p:sldId id="704" r:id="rId239"/>
    <p:sldId id="705" r:id="rId240"/>
    <p:sldId id="706" r:id="rId241"/>
    <p:sldId id="707" r:id="rId242"/>
    <p:sldId id="708" r:id="rId243"/>
    <p:sldId id="709" r:id="rId244"/>
    <p:sldId id="710" r:id="rId245"/>
    <p:sldId id="711" r:id="rId246"/>
    <p:sldId id="712" r:id="rId247"/>
    <p:sldId id="713" r:id="rId248"/>
    <p:sldId id="714" r:id="rId249"/>
    <p:sldId id="759" r:id="rId250"/>
    <p:sldId id="715" r:id="rId251"/>
    <p:sldId id="716" r:id="rId252"/>
    <p:sldId id="717" r:id="rId253"/>
    <p:sldId id="718" r:id="rId254"/>
    <p:sldId id="719" r:id="rId255"/>
    <p:sldId id="720" r:id="rId256"/>
    <p:sldId id="722" r:id="rId257"/>
    <p:sldId id="723" r:id="rId258"/>
    <p:sldId id="753" r:id="rId259"/>
    <p:sldId id="724" r:id="rId260"/>
    <p:sldId id="725" r:id="rId261"/>
    <p:sldId id="726" r:id="rId262"/>
    <p:sldId id="727" r:id="rId263"/>
    <p:sldId id="728" r:id="rId264"/>
    <p:sldId id="729" r:id="rId265"/>
    <p:sldId id="730" r:id="rId266"/>
    <p:sldId id="731" r:id="rId267"/>
    <p:sldId id="732" r:id="rId268"/>
    <p:sldId id="733" r:id="rId269"/>
    <p:sldId id="734" r:id="rId270"/>
    <p:sldId id="735" r:id="rId271"/>
    <p:sldId id="466" r:id="rId272"/>
    <p:sldId id="267" r:id="rId273"/>
    <p:sldId id="736" r:id="rId274"/>
    <p:sldId id="737" r:id="rId275"/>
    <p:sldId id="738" r:id="rId276"/>
    <p:sldId id="739" r:id="rId277"/>
    <p:sldId id="740" r:id="rId278"/>
    <p:sldId id="741" r:id="rId279"/>
    <p:sldId id="742" r:id="rId280"/>
    <p:sldId id="743" r:id="rId281"/>
    <p:sldId id="760" r:id="rId282"/>
    <p:sldId id="745" r:id="rId283"/>
    <p:sldId id="746" r:id="rId284"/>
  </p:sldIdLst>
  <p:sldSz cx="12192000" cy="6858000"/>
  <p:notesSz cx="6858000" cy="9144000"/>
  <p:defaultTextStyle>
    <a:defPPr>
      <a:defRPr lang="pt-BR"/>
    </a:defPPr>
    <a:lvl1pPr marL="0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64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26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490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52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15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2978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141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304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638" userDrawn="1">
          <p15:clr>
            <a:srgbClr val="A4A3A4"/>
          </p15:clr>
        </p15:guide>
        <p15:guide id="3" orient="horz" pos="2161">
          <p15:clr>
            <a:srgbClr val="A4A3A4"/>
          </p15:clr>
        </p15:guide>
        <p15:guide id="4" pos="384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65656"/>
    <a:srgbClr val="BA5050"/>
    <a:srgbClr val="D1AA8A"/>
    <a:srgbClr val="F8F9F4"/>
    <a:srgbClr val="E0DDD8"/>
    <a:srgbClr val="323234"/>
    <a:srgbClr val="A03A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05" autoAdjust="0"/>
    <p:restoredTop sz="75648" autoAdjust="0"/>
  </p:normalViewPr>
  <p:slideViewPr>
    <p:cSldViewPr snapToGrid="0">
      <p:cViewPr varScale="1">
        <p:scale>
          <a:sx n="68" d="100"/>
          <a:sy n="68" d="100"/>
        </p:scale>
        <p:origin x="1350" y="60"/>
      </p:cViewPr>
      <p:guideLst>
        <p:guide orient="horz" pos="2160"/>
        <p:guide pos="2638"/>
        <p:guide orient="horz" pos="2161"/>
        <p:guide pos="38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93924"/>
    </p:cViewPr>
  </p:sorterViewPr>
  <p:notesViewPr>
    <p:cSldViewPr snapToGrid="0">
      <p:cViewPr varScale="1">
        <p:scale>
          <a:sx n="152" d="100"/>
          <a:sy n="152" d="100"/>
        </p:scale>
        <p:origin x="2650" y="91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63" Type="http://schemas.openxmlformats.org/officeDocument/2006/relationships/slide" Target="slides/slide62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226" Type="http://schemas.openxmlformats.org/officeDocument/2006/relationships/slide" Target="slides/slide225.xml"/><Relationship Id="rId268" Type="http://schemas.openxmlformats.org/officeDocument/2006/relationships/slide" Target="slides/slide267.xml"/><Relationship Id="rId32" Type="http://schemas.openxmlformats.org/officeDocument/2006/relationships/slide" Target="slides/slide31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5" Type="http://schemas.openxmlformats.org/officeDocument/2006/relationships/slide" Target="slides/slide4.xml"/><Relationship Id="rId181" Type="http://schemas.openxmlformats.org/officeDocument/2006/relationships/slide" Target="slides/slide180.xml"/><Relationship Id="rId237" Type="http://schemas.openxmlformats.org/officeDocument/2006/relationships/slide" Target="slides/slide236.xml"/><Relationship Id="rId279" Type="http://schemas.openxmlformats.org/officeDocument/2006/relationships/slide" Target="slides/slide278.xml"/><Relationship Id="rId43" Type="http://schemas.openxmlformats.org/officeDocument/2006/relationships/slide" Target="slides/slide42.xml"/><Relationship Id="rId139" Type="http://schemas.openxmlformats.org/officeDocument/2006/relationships/slide" Target="slides/slide138.xml"/><Relationship Id="rId290" Type="http://schemas.openxmlformats.org/officeDocument/2006/relationships/tableStyles" Target="tableStyles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92" Type="http://schemas.openxmlformats.org/officeDocument/2006/relationships/slide" Target="slides/slide191.xml"/><Relationship Id="rId206" Type="http://schemas.openxmlformats.org/officeDocument/2006/relationships/slide" Target="slides/slide205.xml"/><Relationship Id="rId248" Type="http://schemas.openxmlformats.org/officeDocument/2006/relationships/slide" Target="slides/slide247.xml"/><Relationship Id="rId269" Type="http://schemas.openxmlformats.org/officeDocument/2006/relationships/slide" Target="slides/slide268.xml"/><Relationship Id="rId12" Type="http://schemas.openxmlformats.org/officeDocument/2006/relationships/slide" Target="slides/slide11.xml"/><Relationship Id="rId33" Type="http://schemas.openxmlformats.org/officeDocument/2006/relationships/slide" Target="slides/slide32.xml"/><Relationship Id="rId108" Type="http://schemas.openxmlformats.org/officeDocument/2006/relationships/slide" Target="slides/slide107.xml"/><Relationship Id="rId129" Type="http://schemas.openxmlformats.org/officeDocument/2006/relationships/slide" Target="slides/slide128.xml"/><Relationship Id="rId280" Type="http://schemas.openxmlformats.org/officeDocument/2006/relationships/slide" Target="slides/slide279.xml"/><Relationship Id="rId54" Type="http://schemas.openxmlformats.org/officeDocument/2006/relationships/slide" Target="slides/slide53.xml"/><Relationship Id="rId75" Type="http://schemas.openxmlformats.org/officeDocument/2006/relationships/slide" Target="slides/slide74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61" Type="http://schemas.openxmlformats.org/officeDocument/2006/relationships/slide" Target="slides/slide160.xml"/><Relationship Id="rId182" Type="http://schemas.openxmlformats.org/officeDocument/2006/relationships/slide" Target="slides/slide181.xml"/><Relationship Id="rId217" Type="http://schemas.openxmlformats.org/officeDocument/2006/relationships/slide" Target="slides/slide216.xml"/><Relationship Id="rId6" Type="http://schemas.openxmlformats.org/officeDocument/2006/relationships/slide" Target="slides/slide5.xml"/><Relationship Id="rId238" Type="http://schemas.openxmlformats.org/officeDocument/2006/relationships/slide" Target="slides/slide237.xml"/><Relationship Id="rId259" Type="http://schemas.openxmlformats.org/officeDocument/2006/relationships/slide" Target="slides/slide258.xml"/><Relationship Id="rId23" Type="http://schemas.openxmlformats.org/officeDocument/2006/relationships/slide" Target="slides/slide22.xml"/><Relationship Id="rId119" Type="http://schemas.openxmlformats.org/officeDocument/2006/relationships/slide" Target="slides/slide118.xml"/><Relationship Id="rId270" Type="http://schemas.openxmlformats.org/officeDocument/2006/relationships/slide" Target="slides/slide269.xml"/><Relationship Id="rId44" Type="http://schemas.openxmlformats.org/officeDocument/2006/relationships/slide" Target="slides/slide43.xml"/><Relationship Id="rId65" Type="http://schemas.openxmlformats.org/officeDocument/2006/relationships/slide" Target="slides/slide64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51" Type="http://schemas.openxmlformats.org/officeDocument/2006/relationships/slide" Target="slides/slide150.xml"/><Relationship Id="rId172" Type="http://schemas.openxmlformats.org/officeDocument/2006/relationships/slide" Target="slides/slide171.xml"/><Relationship Id="rId193" Type="http://schemas.openxmlformats.org/officeDocument/2006/relationships/slide" Target="slides/slide192.xml"/><Relationship Id="rId207" Type="http://schemas.openxmlformats.org/officeDocument/2006/relationships/slide" Target="slides/slide206.xml"/><Relationship Id="rId228" Type="http://schemas.openxmlformats.org/officeDocument/2006/relationships/slide" Target="slides/slide227.xml"/><Relationship Id="rId249" Type="http://schemas.openxmlformats.org/officeDocument/2006/relationships/slide" Target="slides/slide248.xml"/><Relationship Id="rId13" Type="http://schemas.openxmlformats.org/officeDocument/2006/relationships/slide" Target="slides/slide12.xml"/><Relationship Id="rId109" Type="http://schemas.openxmlformats.org/officeDocument/2006/relationships/slide" Target="slides/slide108.xml"/><Relationship Id="rId260" Type="http://schemas.openxmlformats.org/officeDocument/2006/relationships/slide" Target="slides/slide259.xml"/><Relationship Id="rId281" Type="http://schemas.openxmlformats.org/officeDocument/2006/relationships/slide" Target="slides/slide280.xml"/><Relationship Id="rId34" Type="http://schemas.openxmlformats.org/officeDocument/2006/relationships/slide" Target="slides/slide33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20" Type="http://schemas.openxmlformats.org/officeDocument/2006/relationships/slide" Target="slides/slide119.xml"/><Relationship Id="rId141" Type="http://schemas.openxmlformats.org/officeDocument/2006/relationships/slide" Target="slides/slide140.xml"/><Relationship Id="rId7" Type="http://schemas.openxmlformats.org/officeDocument/2006/relationships/slide" Target="slides/slide6.xml"/><Relationship Id="rId162" Type="http://schemas.openxmlformats.org/officeDocument/2006/relationships/slide" Target="slides/slide161.xml"/><Relationship Id="rId183" Type="http://schemas.openxmlformats.org/officeDocument/2006/relationships/slide" Target="slides/slide182.xml"/><Relationship Id="rId218" Type="http://schemas.openxmlformats.org/officeDocument/2006/relationships/slide" Target="slides/slide217.xml"/><Relationship Id="rId239" Type="http://schemas.openxmlformats.org/officeDocument/2006/relationships/slide" Target="slides/slide238.xml"/><Relationship Id="rId250" Type="http://schemas.openxmlformats.org/officeDocument/2006/relationships/slide" Target="slides/slide249.xml"/><Relationship Id="rId271" Type="http://schemas.openxmlformats.org/officeDocument/2006/relationships/slide" Target="slides/slide270.xml"/><Relationship Id="rId24" Type="http://schemas.openxmlformats.org/officeDocument/2006/relationships/slide" Target="slides/slide23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31" Type="http://schemas.openxmlformats.org/officeDocument/2006/relationships/slide" Target="slides/slide130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4" Type="http://schemas.openxmlformats.org/officeDocument/2006/relationships/slide" Target="slides/slide193.xml"/><Relationship Id="rId208" Type="http://schemas.openxmlformats.org/officeDocument/2006/relationships/slide" Target="slides/slide207.xml"/><Relationship Id="rId229" Type="http://schemas.openxmlformats.org/officeDocument/2006/relationships/slide" Target="slides/slide228.xml"/><Relationship Id="rId240" Type="http://schemas.openxmlformats.org/officeDocument/2006/relationships/slide" Target="slides/slide239.xml"/><Relationship Id="rId261" Type="http://schemas.openxmlformats.org/officeDocument/2006/relationships/slide" Target="slides/slide260.xml"/><Relationship Id="rId14" Type="http://schemas.openxmlformats.org/officeDocument/2006/relationships/slide" Target="slides/slide13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282" Type="http://schemas.openxmlformats.org/officeDocument/2006/relationships/slide" Target="slides/slide281.xml"/><Relationship Id="rId8" Type="http://schemas.openxmlformats.org/officeDocument/2006/relationships/slide" Target="slides/slide7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slide" Target="slides/slide183.xml"/><Relationship Id="rId219" Type="http://schemas.openxmlformats.org/officeDocument/2006/relationships/slide" Target="slides/slide218.xml"/><Relationship Id="rId230" Type="http://schemas.openxmlformats.org/officeDocument/2006/relationships/slide" Target="slides/slide229.xml"/><Relationship Id="rId251" Type="http://schemas.openxmlformats.org/officeDocument/2006/relationships/slide" Target="slides/slide250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272" Type="http://schemas.openxmlformats.org/officeDocument/2006/relationships/slide" Target="slides/slide271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95" Type="http://schemas.openxmlformats.org/officeDocument/2006/relationships/slide" Target="slides/slide194.xml"/><Relationship Id="rId209" Type="http://schemas.openxmlformats.org/officeDocument/2006/relationships/slide" Target="slides/slide208.xml"/><Relationship Id="rId220" Type="http://schemas.openxmlformats.org/officeDocument/2006/relationships/slide" Target="slides/slide219.xml"/><Relationship Id="rId241" Type="http://schemas.openxmlformats.org/officeDocument/2006/relationships/slide" Target="slides/slide24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262" Type="http://schemas.openxmlformats.org/officeDocument/2006/relationships/slide" Target="slides/slide261.xml"/><Relationship Id="rId283" Type="http://schemas.openxmlformats.org/officeDocument/2006/relationships/slide" Target="slides/slide282.xml"/><Relationship Id="rId78" Type="http://schemas.openxmlformats.org/officeDocument/2006/relationships/slide" Target="slides/slide77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64" Type="http://schemas.openxmlformats.org/officeDocument/2006/relationships/slide" Target="slides/slide163.xml"/><Relationship Id="rId185" Type="http://schemas.openxmlformats.org/officeDocument/2006/relationships/slide" Target="slides/slide184.xml"/><Relationship Id="rId9" Type="http://schemas.openxmlformats.org/officeDocument/2006/relationships/slide" Target="slides/slide8.xml"/><Relationship Id="rId210" Type="http://schemas.openxmlformats.org/officeDocument/2006/relationships/slide" Target="slides/slide209.xml"/><Relationship Id="rId26" Type="http://schemas.openxmlformats.org/officeDocument/2006/relationships/slide" Target="slides/slide25.xml"/><Relationship Id="rId231" Type="http://schemas.openxmlformats.org/officeDocument/2006/relationships/slide" Target="slides/slide230.xml"/><Relationship Id="rId252" Type="http://schemas.openxmlformats.org/officeDocument/2006/relationships/slide" Target="slides/slide251.xml"/><Relationship Id="rId273" Type="http://schemas.openxmlformats.org/officeDocument/2006/relationships/slide" Target="slides/slide272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96" Type="http://schemas.openxmlformats.org/officeDocument/2006/relationships/slide" Target="slides/slide195.xml"/><Relationship Id="rId200" Type="http://schemas.openxmlformats.org/officeDocument/2006/relationships/slide" Target="slides/slide199.xml"/><Relationship Id="rId16" Type="http://schemas.openxmlformats.org/officeDocument/2006/relationships/slide" Target="slides/slide15.xml"/><Relationship Id="rId221" Type="http://schemas.openxmlformats.org/officeDocument/2006/relationships/slide" Target="slides/slide220.xml"/><Relationship Id="rId242" Type="http://schemas.openxmlformats.org/officeDocument/2006/relationships/slide" Target="slides/slide241.xml"/><Relationship Id="rId263" Type="http://schemas.openxmlformats.org/officeDocument/2006/relationships/slide" Target="slides/slide262.xml"/><Relationship Id="rId284" Type="http://schemas.openxmlformats.org/officeDocument/2006/relationships/slide" Target="slides/slide283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186" Type="http://schemas.openxmlformats.org/officeDocument/2006/relationships/slide" Target="slides/slide185.xml"/><Relationship Id="rId211" Type="http://schemas.openxmlformats.org/officeDocument/2006/relationships/slide" Target="slides/slide210.xml"/><Relationship Id="rId232" Type="http://schemas.openxmlformats.org/officeDocument/2006/relationships/slide" Target="slides/slide231.xml"/><Relationship Id="rId253" Type="http://schemas.openxmlformats.org/officeDocument/2006/relationships/slide" Target="slides/slide252.xml"/><Relationship Id="rId274" Type="http://schemas.openxmlformats.org/officeDocument/2006/relationships/slide" Target="slides/slide273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6" Type="http://schemas.openxmlformats.org/officeDocument/2006/relationships/slide" Target="slides/slide175.xml"/><Relationship Id="rId197" Type="http://schemas.openxmlformats.org/officeDocument/2006/relationships/slide" Target="slides/slide196.xml"/><Relationship Id="rId201" Type="http://schemas.openxmlformats.org/officeDocument/2006/relationships/slide" Target="slides/slide200.xml"/><Relationship Id="rId222" Type="http://schemas.openxmlformats.org/officeDocument/2006/relationships/slide" Target="slides/slide221.xml"/><Relationship Id="rId243" Type="http://schemas.openxmlformats.org/officeDocument/2006/relationships/slide" Target="slides/slide242.xml"/><Relationship Id="rId264" Type="http://schemas.openxmlformats.org/officeDocument/2006/relationships/slide" Target="slides/slide263.xml"/><Relationship Id="rId285" Type="http://schemas.openxmlformats.org/officeDocument/2006/relationships/notesMaster" Target="notesMasters/notesMaster1.xml"/><Relationship Id="rId17" Type="http://schemas.openxmlformats.org/officeDocument/2006/relationships/slide" Target="slides/slide16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24" Type="http://schemas.openxmlformats.org/officeDocument/2006/relationships/slide" Target="slides/slide123.xml"/><Relationship Id="rId70" Type="http://schemas.openxmlformats.org/officeDocument/2006/relationships/slide" Target="slides/slide69.xml"/><Relationship Id="rId91" Type="http://schemas.openxmlformats.org/officeDocument/2006/relationships/slide" Target="slides/slide90.xml"/><Relationship Id="rId145" Type="http://schemas.openxmlformats.org/officeDocument/2006/relationships/slide" Target="slides/slide144.xml"/><Relationship Id="rId166" Type="http://schemas.openxmlformats.org/officeDocument/2006/relationships/slide" Target="slides/slide165.xml"/><Relationship Id="rId187" Type="http://schemas.openxmlformats.org/officeDocument/2006/relationships/slide" Target="slides/slide186.xml"/><Relationship Id="rId1" Type="http://schemas.openxmlformats.org/officeDocument/2006/relationships/slideMaster" Target="slideMasters/slideMaster1.xml"/><Relationship Id="rId212" Type="http://schemas.openxmlformats.org/officeDocument/2006/relationships/slide" Target="slides/slide211.xml"/><Relationship Id="rId233" Type="http://schemas.openxmlformats.org/officeDocument/2006/relationships/slide" Target="slides/slide232.xml"/><Relationship Id="rId254" Type="http://schemas.openxmlformats.org/officeDocument/2006/relationships/slide" Target="slides/slide253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275" Type="http://schemas.openxmlformats.org/officeDocument/2006/relationships/slide" Target="slides/slide274.xml"/><Relationship Id="rId60" Type="http://schemas.openxmlformats.org/officeDocument/2006/relationships/slide" Target="slides/slide59.xml"/><Relationship Id="rId81" Type="http://schemas.openxmlformats.org/officeDocument/2006/relationships/slide" Target="slides/slide80.xml"/><Relationship Id="rId135" Type="http://schemas.openxmlformats.org/officeDocument/2006/relationships/slide" Target="slides/slide134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198" Type="http://schemas.openxmlformats.org/officeDocument/2006/relationships/slide" Target="slides/slide197.xml"/><Relationship Id="rId202" Type="http://schemas.openxmlformats.org/officeDocument/2006/relationships/slide" Target="slides/slide201.xml"/><Relationship Id="rId223" Type="http://schemas.openxmlformats.org/officeDocument/2006/relationships/slide" Target="slides/slide222.xml"/><Relationship Id="rId244" Type="http://schemas.openxmlformats.org/officeDocument/2006/relationships/slide" Target="slides/slide243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265" Type="http://schemas.openxmlformats.org/officeDocument/2006/relationships/slide" Target="slides/slide264.xml"/><Relationship Id="rId286" Type="http://schemas.openxmlformats.org/officeDocument/2006/relationships/handoutMaster" Target="handoutMasters/handoutMaster1.xml"/><Relationship Id="rId50" Type="http://schemas.openxmlformats.org/officeDocument/2006/relationships/slide" Target="slides/slide49.xml"/><Relationship Id="rId104" Type="http://schemas.openxmlformats.org/officeDocument/2006/relationships/slide" Target="slides/slide103.xml"/><Relationship Id="rId125" Type="http://schemas.openxmlformats.org/officeDocument/2006/relationships/slide" Target="slides/slide124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188" Type="http://schemas.openxmlformats.org/officeDocument/2006/relationships/slide" Target="slides/slide187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13" Type="http://schemas.openxmlformats.org/officeDocument/2006/relationships/slide" Target="slides/slide212.xml"/><Relationship Id="rId234" Type="http://schemas.openxmlformats.org/officeDocument/2006/relationships/slide" Target="slides/slide233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55" Type="http://schemas.openxmlformats.org/officeDocument/2006/relationships/slide" Target="slides/slide254.xml"/><Relationship Id="rId276" Type="http://schemas.openxmlformats.org/officeDocument/2006/relationships/slide" Target="slides/slide275.xml"/><Relationship Id="rId40" Type="http://schemas.openxmlformats.org/officeDocument/2006/relationships/slide" Target="slides/slide39.xml"/><Relationship Id="rId115" Type="http://schemas.openxmlformats.org/officeDocument/2006/relationships/slide" Target="slides/slide114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9" Type="http://schemas.openxmlformats.org/officeDocument/2006/relationships/slide" Target="slides/slide198.xml"/><Relationship Id="rId203" Type="http://schemas.openxmlformats.org/officeDocument/2006/relationships/slide" Target="slides/slide202.xml"/><Relationship Id="rId19" Type="http://schemas.openxmlformats.org/officeDocument/2006/relationships/slide" Target="slides/slide18.xml"/><Relationship Id="rId224" Type="http://schemas.openxmlformats.org/officeDocument/2006/relationships/slide" Target="slides/slide223.xml"/><Relationship Id="rId245" Type="http://schemas.openxmlformats.org/officeDocument/2006/relationships/slide" Target="slides/slide244.xml"/><Relationship Id="rId266" Type="http://schemas.openxmlformats.org/officeDocument/2006/relationships/slide" Target="slides/slide265.xml"/><Relationship Id="rId287" Type="http://schemas.openxmlformats.org/officeDocument/2006/relationships/presProps" Target="presProps.xml"/><Relationship Id="rId30" Type="http://schemas.openxmlformats.org/officeDocument/2006/relationships/slide" Target="slides/slide2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189" Type="http://schemas.openxmlformats.org/officeDocument/2006/relationships/slide" Target="slides/slide188.xml"/><Relationship Id="rId3" Type="http://schemas.openxmlformats.org/officeDocument/2006/relationships/slide" Target="slides/slide2.xml"/><Relationship Id="rId214" Type="http://schemas.openxmlformats.org/officeDocument/2006/relationships/slide" Target="slides/slide213.xml"/><Relationship Id="rId235" Type="http://schemas.openxmlformats.org/officeDocument/2006/relationships/slide" Target="slides/slide234.xml"/><Relationship Id="rId256" Type="http://schemas.openxmlformats.org/officeDocument/2006/relationships/slide" Target="slides/slide255.xml"/><Relationship Id="rId277" Type="http://schemas.openxmlformats.org/officeDocument/2006/relationships/slide" Target="slides/slide27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179" Type="http://schemas.openxmlformats.org/officeDocument/2006/relationships/slide" Target="slides/slide178.xml"/><Relationship Id="rId190" Type="http://schemas.openxmlformats.org/officeDocument/2006/relationships/slide" Target="slides/slide189.xml"/><Relationship Id="rId204" Type="http://schemas.openxmlformats.org/officeDocument/2006/relationships/slide" Target="slides/slide203.xml"/><Relationship Id="rId225" Type="http://schemas.openxmlformats.org/officeDocument/2006/relationships/slide" Target="slides/slide224.xml"/><Relationship Id="rId246" Type="http://schemas.openxmlformats.org/officeDocument/2006/relationships/slide" Target="slides/slide245.xml"/><Relationship Id="rId267" Type="http://schemas.openxmlformats.org/officeDocument/2006/relationships/slide" Target="slides/slide266.xml"/><Relationship Id="rId288" Type="http://schemas.openxmlformats.org/officeDocument/2006/relationships/viewProps" Target="viewProps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94" Type="http://schemas.openxmlformats.org/officeDocument/2006/relationships/slide" Target="slides/slide93.xml"/><Relationship Id="rId148" Type="http://schemas.openxmlformats.org/officeDocument/2006/relationships/slide" Target="slides/slide147.xml"/><Relationship Id="rId169" Type="http://schemas.openxmlformats.org/officeDocument/2006/relationships/slide" Target="slides/slide168.xml"/><Relationship Id="rId4" Type="http://schemas.openxmlformats.org/officeDocument/2006/relationships/slide" Target="slides/slide3.xml"/><Relationship Id="rId180" Type="http://schemas.openxmlformats.org/officeDocument/2006/relationships/slide" Target="slides/slide179.xml"/><Relationship Id="rId215" Type="http://schemas.openxmlformats.org/officeDocument/2006/relationships/slide" Target="slides/slide214.xml"/><Relationship Id="rId236" Type="http://schemas.openxmlformats.org/officeDocument/2006/relationships/slide" Target="slides/slide235.xml"/><Relationship Id="rId257" Type="http://schemas.openxmlformats.org/officeDocument/2006/relationships/slide" Target="slides/slide256.xml"/><Relationship Id="rId278" Type="http://schemas.openxmlformats.org/officeDocument/2006/relationships/slide" Target="slides/slide277.xml"/><Relationship Id="rId42" Type="http://schemas.openxmlformats.org/officeDocument/2006/relationships/slide" Target="slides/slide41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91" Type="http://schemas.openxmlformats.org/officeDocument/2006/relationships/slide" Target="slides/slide190.xml"/><Relationship Id="rId205" Type="http://schemas.openxmlformats.org/officeDocument/2006/relationships/slide" Target="slides/slide204.xml"/><Relationship Id="rId247" Type="http://schemas.openxmlformats.org/officeDocument/2006/relationships/slide" Target="slides/slide246.xml"/><Relationship Id="rId107" Type="http://schemas.openxmlformats.org/officeDocument/2006/relationships/slide" Target="slides/slide106.xml"/><Relationship Id="rId289" Type="http://schemas.openxmlformats.org/officeDocument/2006/relationships/theme" Target="theme/theme1.xml"/><Relationship Id="rId11" Type="http://schemas.openxmlformats.org/officeDocument/2006/relationships/slide" Target="slides/slide10.xml"/><Relationship Id="rId53" Type="http://schemas.openxmlformats.org/officeDocument/2006/relationships/slide" Target="slides/slide52.xml"/><Relationship Id="rId149" Type="http://schemas.openxmlformats.org/officeDocument/2006/relationships/slide" Target="slides/slide148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216" Type="http://schemas.openxmlformats.org/officeDocument/2006/relationships/slide" Target="slides/slide215.xml"/><Relationship Id="rId258" Type="http://schemas.openxmlformats.org/officeDocument/2006/relationships/slide" Target="slides/slide257.xml"/><Relationship Id="rId22" Type="http://schemas.openxmlformats.org/officeDocument/2006/relationships/slide" Target="slides/slide21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71" Type="http://schemas.openxmlformats.org/officeDocument/2006/relationships/slide" Target="slides/slide170.xml"/><Relationship Id="rId227" Type="http://schemas.openxmlformats.org/officeDocument/2006/relationships/slide" Target="slides/slide226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Planilha1!$B$1</c:f>
              <c:strCache>
                <c:ptCount val="1"/>
                <c:pt idx="0">
                  <c:v>Vendas</c:v>
                </c:pt>
              </c:strCache>
            </c:strRef>
          </c:tx>
          <c:spPr>
            <a:ln>
              <a:solidFill>
                <a:srgbClr val="F8F9F4"/>
              </a:solidFill>
            </a:ln>
          </c:spPr>
          <c:dPt>
            <c:idx val="0"/>
            <c:bubble3D val="0"/>
            <c:spPr>
              <a:solidFill>
                <a:srgbClr val="D1AA8A"/>
              </a:solidFill>
              <a:ln w="19050">
                <a:solidFill>
                  <a:srgbClr val="F8F9F4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6-0DF7-D244-A57E-A87829292769}"/>
              </c:ext>
            </c:extLst>
          </c:dPt>
          <c:dPt>
            <c:idx val="1"/>
            <c:bubble3D val="0"/>
            <c:spPr>
              <a:solidFill>
                <a:srgbClr val="565656"/>
              </a:solidFill>
              <a:ln w="19050">
                <a:solidFill>
                  <a:srgbClr val="F8F9F4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0DF7-D244-A57E-A87829292769}"/>
              </c:ext>
            </c:extLst>
          </c:dPt>
          <c:dPt>
            <c:idx val="2"/>
            <c:bubble3D val="0"/>
            <c:spPr>
              <a:solidFill>
                <a:srgbClr val="BA5050"/>
              </a:solidFill>
              <a:ln w="19050">
                <a:solidFill>
                  <a:srgbClr val="F8F9F4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4-0DF7-D244-A57E-A87829292769}"/>
              </c:ext>
            </c:extLst>
          </c:dPt>
          <c:dPt>
            <c:idx val="3"/>
            <c:bubble3D val="0"/>
            <c:spPr>
              <a:solidFill>
                <a:srgbClr val="E0DDD8"/>
              </a:solidFill>
              <a:ln w="19050">
                <a:solidFill>
                  <a:srgbClr val="F8F9F4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DF7-D244-A57E-A87829292769}"/>
              </c:ext>
            </c:extLst>
          </c:dPt>
          <c:dPt>
            <c:idx val="4"/>
            <c:bubble3D val="0"/>
            <c:spPr>
              <a:solidFill>
                <a:srgbClr val="A03A3A"/>
              </a:solidFill>
              <a:ln w="19050">
                <a:solidFill>
                  <a:srgbClr val="F8F9F4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0DF7-D244-A57E-A87829292769}"/>
              </c:ext>
            </c:extLst>
          </c:dPt>
          <c:cat>
            <c:numRef>
              <c:f>Planilha1!$A$2:$A$6</c:f>
              <c:numCache>
                <c:formatCode>General</c:formatCode>
                <c:ptCount val="5"/>
              </c:numCache>
            </c:numRef>
          </c:cat>
          <c:val>
            <c:numRef>
              <c:f>Planilha1!$B$2:$B$6</c:f>
              <c:numCache>
                <c:formatCode>General</c:formatCode>
                <c:ptCount val="5"/>
                <c:pt idx="0">
                  <c:v>20</c:v>
                </c:pt>
                <c:pt idx="1">
                  <c:v>20</c:v>
                </c:pt>
                <c:pt idx="2">
                  <c:v>20</c:v>
                </c:pt>
                <c:pt idx="3">
                  <c:v>20</c:v>
                </c:pt>
                <c:pt idx="4">
                  <c:v>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DF7-D244-A57E-A878292927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>
            <a:extLst>
              <a:ext uri="{FF2B5EF4-FFF2-40B4-BE49-F238E27FC236}">
                <a16:creationId xmlns:a16="http://schemas.microsoft.com/office/drawing/2014/main" id="{B2C4FEAF-6839-4FE3-8888-C281E2FE77C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EA8BCBE4-E94B-4A94-BE84-627EE07A330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38E968-8568-4FC1-AD96-D28C679376A2}" type="datetimeFigureOut">
              <a:rPr lang="pt-BR" smtClean="0"/>
              <a:t>20/05/2026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22330217-1896-4331-81A6-9F374C37983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6BF03FA3-D98E-48DD-85BE-ABE573E60FB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25CD38-DB51-4DDD-AAFF-F92F90BAE820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765285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81652E-1D62-4B7F-A045-6BC38A3D844B}" type="datetimeFigureOut">
              <a:rPr lang="pt-BR" smtClean="0"/>
              <a:t>20/05/2026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5296B0-1765-43F8-8815-AE3CE23D227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83654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326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64" algn="l" defTabSz="914326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26" algn="l" defTabSz="914326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490" algn="l" defTabSz="914326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652" algn="l" defTabSz="914326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815" algn="l" defTabSz="914326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978" algn="l" defTabSz="914326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141" algn="l" defTabSz="914326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304" algn="l" defTabSz="914326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6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1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5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7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8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9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0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1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2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3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5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6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7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8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9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3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4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5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8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9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0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1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2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3.xml"/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4.xml"/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5.xml"/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7.xml"/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8.xml"/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0.xml"/><Relationship Id="rId1" Type="http://schemas.openxmlformats.org/officeDocument/2006/relationships/notesMaster" Target="../notesMasters/notesMaster1.xml"/></Relationships>
</file>

<file path=ppt/notesSlides/_rels/notesSlide9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1.xml"/><Relationship Id="rId1" Type="http://schemas.openxmlformats.org/officeDocument/2006/relationships/notesMaster" Target="../notesMasters/notesMaster1.xml"/></Relationships>
</file>

<file path=ppt/notesSlides/_rels/notesSlide9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2.xml"/><Relationship Id="rId1" Type="http://schemas.openxmlformats.org/officeDocument/2006/relationships/notesMaster" Target="../notesMasters/notesMaster1.xml"/></Relationships>
</file>

<file path=ppt/notesSlides/_rels/notesSlide9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3.xml"/><Relationship Id="rId1" Type="http://schemas.openxmlformats.org/officeDocument/2006/relationships/notesMaster" Target="../notesMasters/notesMaster1.xml"/></Relationships>
</file>

<file path=ppt/notesSlides/_rels/notesSlide9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5.xml"/><Relationship Id="rId1" Type="http://schemas.openxmlformats.org/officeDocument/2006/relationships/notesMaster" Target="../notesMasters/notesMaster1.xml"/></Relationships>
</file>

<file path=ppt/notesSlides/_rels/notesSlide10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6.xml"/><Relationship Id="rId1" Type="http://schemas.openxmlformats.org/officeDocument/2006/relationships/notesMaster" Target="../notesMasters/notesMaster1.xml"/></Relationships>
</file>

<file path=ppt/notesSlides/_rels/notesSlide10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7.xml"/><Relationship Id="rId1" Type="http://schemas.openxmlformats.org/officeDocument/2006/relationships/notesMaster" Target="../notesMasters/notesMaster1.xml"/></Relationships>
</file>

<file path=ppt/notesSlides/_rels/notesSlide10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8.xml"/><Relationship Id="rId1" Type="http://schemas.openxmlformats.org/officeDocument/2006/relationships/notesMaster" Target="../notesMasters/notesMaster1.xml"/></Relationships>
</file>

<file path=ppt/notesSlides/_rels/notesSlide10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0.xml"/><Relationship Id="rId1" Type="http://schemas.openxmlformats.org/officeDocument/2006/relationships/notesMaster" Target="../notesMasters/notesMaster1.xml"/></Relationships>
</file>

<file path=ppt/notesSlides/_rels/notesSlide10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6.xml"/><Relationship Id="rId1" Type="http://schemas.openxmlformats.org/officeDocument/2006/relationships/notesMaster" Target="../notesMasters/notesMaster1.xml"/></Relationships>
</file>

<file path=ppt/notesSlides/_rels/notesSlide10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8.xml"/><Relationship Id="rId1" Type="http://schemas.openxmlformats.org/officeDocument/2006/relationships/notesMaster" Target="../notesMasters/notesMaster1.xml"/></Relationships>
</file>

<file path=ppt/notesSlides/_rels/notesSlide10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9.xml"/><Relationship Id="rId1" Type="http://schemas.openxmlformats.org/officeDocument/2006/relationships/notesMaster" Target="../notesMasters/notesMaster1.xml"/></Relationships>
</file>

<file path=ppt/notesSlides/_rels/notesSlide10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0.xml"/><Relationship Id="rId1" Type="http://schemas.openxmlformats.org/officeDocument/2006/relationships/notesMaster" Target="../notesMasters/notesMaster1.xml"/></Relationships>
</file>

<file path=ppt/notesSlides/_rels/notesSlide10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1.xml"/><Relationship Id="rId1" Type="http://schemas.openxmlformats.org/officeDocument/2006/relationships/notesMaster" Target="../notesMasters/notesMaster1.xml"/></Relationships>
</file>

<file path=ppt/notesSlides/_rels/notesSlide10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3.xml"/><Relationship Id="rId1" Type="http://schemas.openxmlformats.org/officeDocument/2006/relationships/notesMaster" Target="../notesMasters/notesMaster1.xml"/></Relationships>
</file>

<file path=ppt/notesSlides/_rels/notesSlide1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4.xml"/><Relationship Id="rId1" Type="http://schemas.openxmlformats.org/officeDocument/2006/relationships/notesMaster" Target="../notesMasters/notesMaster1.xml"/></Relationships>
</file>

<file path=ppt/notesSlides/_rels/notesSlide1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5.xml"/><Relationship Id="rId1" Type="http://schemas.openxmlformats.org/officeDocument/2006/relationships/notesMaster" Target="../notesMasters/notesMaster1.xml"/></Relationships>
</file>

<file path=ppt/notesSlides/_rels/notesSlide1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6.xml"/><Relationship Id="rId1" Type="http://schemas.openxmlformats.org/officeDocument/2006/relationships/notesMaster" Target="../notesMasters/notesMaster1.xml"/></Relationships>
</file>

<file path=ppt/notesSlides/_rels/notesSlide1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7.xml"/><Relationship Id="rId1" Type="http://schemas.openxmlformats.org/officeDocument/2006/relationships/notesMaster" Target="../notesMasters/notesMaster1.xml"/></Relationships>
</file>

<file path=ppt/notesSlides/_rels/notesSlide1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8.xml"/><Relationship Id="rId1" Type="http://schemas.openxmlformats.org/officeDocument/2006/relationships/notesMaster" Target="../notesMasters/notesMaster1.xml"/></Relationships>
</file>

<file path=ppt/notesSlides/_rels/notesSlide1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0.xml"/><Relationship Id="rId1" Type="http://schemas.openxmlformats.org/officeDocument/2006/relationships/notesMaster" Target="../notesMasters/notesMaster1.xml"/></Relationships>
</file>

<file path=ppt/notesSlides/_rels/notesSlide1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1.xml"/><Relationship Id="rId1" Type="http://schemas.openxmlformats.org/officeDocument/2006/relationships/notesMaster" Target="../notesMasters/notesMaster1.xml"/></Relationships>
</file>

<file path=ppt/notesSlides/_rels/notesSlide1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3.xml"/><Relationship Id="rId1" Type="http://schemas.openxmlformats.org/officeDocument/2006/relationships/notesMaster" Target="../notesMasters/notesMaster1.xml"/></Relationships>
</file>

<file path=ppt/notesSlides/_rels/notesSlide1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4.xml"/><Relationship Id="rId1" Type="http://schemas.openxmlformats.org/officeDocument/2006/relationships/notesMaster" Target="../notesMasters/notesMaster1.xml"/></Relationships>
</file>

<file path=ppt/notesSlides/_rels/notesSlide1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6.xml"/><Relationship Id="rId1" Type="http://schemas.openxmlformats.org/officeDocument/2006/relationships/notesMaster" Target="../notesMasters/notesMaster1.xml"/></Relationships>
</file>

<file path=ppt/notesSlides/_rels/notesSlide1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7.xml"/><Relationship Id="rId1" Type="http://schemas.openxmlformats.org/officeDocument/2006/relationships/notesMaster" Target="../notesMasters/notesMaster1.xml"/></Relationships>
</file>

<file path=ppt/notesSlides/_rels/notesSlide1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8.xml"/><Relationship Id="rId1" Type="http://schemas.openxmlformats.org/officeDocument/2006/relationships/notesMaster" Target="../notesMasters/notesMaster1.xml"/></Relationships>
</file>

<file path=ppt/notesSlides/_rels/notesSlide1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9.xml"/><Relationship Id="rId1" Type="http://schemas.openxmlformats.org/officeDocument/2006/relationships/notesMaster" Target="../notesMasters/notesMaster1.xml"/></Relationships>
</file>

<file path=ppt/notesSlides/_rels/notesSlide1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0.xml"/><Relationship Id="rId1" Type="http://schemas.openxmlformats.org/officeDocument/2006/relationships/notesMaster" Target="../notesMasters/notesMaster1.xml"/></Relationships>
</file>

<file path=ppt/notesSlides/_rels/notesSlide1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2.xml"/><Relationship Id="rId1" Type="http://schemas.openxmlformats.org/officeDocument/2006/relationships/notesMaster" Target="../notesMasters/notesMaster1.xml"/></Relationships>
</file>

<file path=ppt/notesSlides/_rels/notesSlide1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3.xml"/><Relationship Id="rId1" Type="http://schemas.openxmlformats.org/officeDocument/2006/relationships/notesMaster" Target="../notesMasters/notesMaster1.xml"/></Relationships>
</file>

<file path=ppt/notesSlides/_rels/notesSlide1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4.xml"/><Relationship Id="rId1" Type="http://schemas.openxmlformats.org/officeDocument/2006/relationships/notesMaster" Target="../notesMasters/notesMaster1.xml"/></Relationships>
</file>

<file path=ppt/notesSlides/_rels/notesSlide1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6.xml"/><Relationship Id="rId1" Type="http://schemas.openxmlformats.org/officeDocument/2006/relationships/notesMaster" Target="../notesMasters/notesMaster1.xml"/></Relationships>
</file>

<file path=ppt/notesSlides/_rels/notesSlide1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7.xml"/><Relationship Id="rId1" Type="http://schemas.openxmlformats.org/officeDocument/2006/relationships/notesMaster" Target="../notesMasters/notesMaster1.xml"/></Relationships>
</file>

<file path=ppt/notesSlides/_rels/notesSlide1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9.xml"/><Relationship Id="rId1" Type="http://schemas.openxmlformats.org/officeDocument/2006/relationships/notesMaster" Target="../notesMasters/notesMaster1.xml"/></Relationships>
</file>

<file path=ppt/notesSlides/_rels/notesSlide1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0.xml"/><Relationship Id="rId1" Type="http://schemas.openxmlformats.org/officeDocument/2006/relationships/notesMaster" Target="../notesMasters/notesMaster1.xml"/></Relationships>
</file>

<file path=ppt/notesSlides/_rels/notesSlide1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1.xml"/><Relationship Id="rId1" Type="http://schemas.openxmlformats.org/officeDocument/2006/relationships/notesMaster" Target="../notesMasters/notesMaster1.xml"/></Relationships>
</file>

<file path=ppt/notesSlides/_rels/notesSlide1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2.xml"/><Relationship Id="rId1" Type="http://schemas.openxmlformats.org/officeDocument/2006/relationships/notesMaster" Target="../notesMasters/notesMaster1.xml"/></Relationships>
</file>

<file path=ppt/notesSlides/_rels/notesSlide1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3.xml"/><Relationship Id="rId1" Type="http://schemas.openxmlformats.org/officeDocument/2006/relationships/notesMaster" Target="../notesMasters/notesMaster1.xml"/></Relationships>
</file>

<file path=ppt/notesSlides/_rels/notesSlide1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4.xml"/><Relationship Id="rId1" Type="http://schemas.openxmlformats.org/officeDocument/2006/relationships/notesMaster" Target="../notesMasters/notesMaster1.xml"/></Relationships>
</file>

<file path=ppt/notesSlides/_rels/notesSlide1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5.xml"/><Relationship Id="rId1" Type="http://schemas.openxmlformats.org/officeDocument/2006/relationships/notesMaster" Target="../notesMasters/notesMaster1.xml"/></Relationships>
</file>

<file path=ppt/notesSlides/_rels/notesSlide1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6.xml"/><Relationship Id="rId1" Type="http://schemas.openxmlformats.org/officeDocument/2006/relationships/notesMaster" Target="../notesMasters/notesMaster1.xml"/></Relationships>
</file>

<file path=ppt/notesSlides/_rels/notesSlide1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7.xml"/><Relationship Id="rId1" Type="http://schemas.openxmlformats.org/officeDocument/2006/relationships/notesMaster" Target="../notesMasters/notesMaster1.xml"/></Relationships>
</file>

<file path=ppt/notesSlides/_rels/notesSlide1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8.xml"/><Relationship Id="rId1" Type="http://schemas.openxmlformats.org/officeDocument/2006/relationships/notesMaster" Target="../notesMasters/notesMaster1.xml"/></Relationships>
</file>

<file path=ppt/notesSlides/_rels/notesSlide1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9.xml"/><Relationship Id="rId1" Type="http://schemas.openxmlformats.org/officeDocument/2006/relationships/notesMaster" Target="../notesMasters/notesMaster1.xml"/></Relationships>
</file>

<file path=ppt/notesSlides/_rels/notesSlide1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2.xml"/><Relationship Id="rId1" Type="http://schemas.openxmlformats.org/officeDocument/2006/relationships/notesMaster" Target="../notesMasters/notesMaster1.xml"/></Relationships>
</file>

<file path=ppt/notesSlides/_rels/notesSlide1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3.xml"/><Relationship Id="rId1" Type="http://schemas.openxmlformats.org/officeDocument/2006/relationships/notesMaster" Target="../notesMasters/notesMaster1.xml"/></Relationships>
</file>

<file path=ppt/notesSlides/_rels/notesSlide1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4.xml"/><Relationship Id="rId1" Type="http://schemas.openxmlformats.org/officeDocument/2006/relationships/notesMaster" Target="../notesMasters/notesMaster1.xml"/></Relationships>
</file>

<file path=ppt/notesSlides/_rels/notesSlide1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6.xml"/><Relationship Id="rId1" Type="http://schemas.openxmlformats.org/officeDocument/2006/relationships/notesMaster" Target="../notesMasters/notesMaster1.xml"/></Relationships>
</file>

<file path=ppt/notesSlides/_rels/notesSlide1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7.xml"/><Relationship Id="rId1" Type="http://schemas.openxmlformats.org/officeDocument/2006/relationships/notesMaster" Target="../notesMasters/notesMaster1.xml"/></Relationships>
</file>

<file path=ppt/notesSlides/_rels/notesSlide1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8.xml"/><Relationship Id="rId1" Type="http://schemas.openxmlformats.org/officeDocument/2006/relationships/notesMaster" Target="../notesMasters/notesMaster1.xml"/></Relationships>
</file>

<file path=ppt/notesSlides/_rels/notesSlide1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9.xml"/><Relationship Id="rId1" Type="http://schemas.openxmlformats.org/officeDocument/2006/relationships/notesMaster" Target="../notesMasters/notesMaster1.xml"/></Relationships>
</file>

<file path=ppt/notesSlides/_rels/notesSlide1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0.xml"/><Relationship Id="rId1" Type="http://schemas.openxmlformats.org/officeDocument/2006/relationships/notesMaster" Target="../notesMasters/notesMaster1.xml"/></Relationships>
</file>

<file path=ppt/notesSlides/_rels/notesSlide1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1.xml"/><Relationship Id="rId1" Type="http://schemas.openxmlformats.org/officeDocument/2006/relationships/notesMaster" Target="../notesMasters/notesMaster1.xml"/></Relationships>
</file>

<file path=ppt/notesSlides/_rels/notesSlide1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2.xml"/><Relationship Id="rId1" Type="http://schemas.openxmlformats.org/officeDocument/2006/relationships/notesMaster" Target="../notesMasters/notesMaster1.xml"/></Relationships>
</file>

<file path=ppt/notesSlides/_rels/notesSlide1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3.xml"/><Relationship Id="rId1" Type="http://schemas.openxmlformats.org/officeDocument/2006/relationships/notesMaster" Target="../notesMasters/notesMaster1.xml"/></Relationships>
</file>

<file path=ppt/notesSlides/_rels/notesSlide1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4.xml"/><Relationship Id="rId1" Type="http://schemas.openxmlformats.org/officeDocument/2006/relationships/notesMaster" Target="../notesMasters/notesMaster1.xml"/></Relationships>
</file>

<file path=ppt/notesSlides/_rels/notesSlide1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5.xml"/><Relationship Id="rId1" Type="http://schemas.openxmlformats.org/officeDocument/2006/relationships/notesMaster" Target="../notesMasters/notesMaster1.xml"/></Relationships>
</file>

<file path=ppt/notesSlides/_rels/notesSlide1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7.xml"/><Relationship Id="rId1" Type="http://schemas.openxmlformats.org/officeDocument/2006/relationships/notesMaster" Target="../notesMasters/notesMaster1.xml"/></Relationships>
</file>

<file path=ppt/notesSlides/_rels/notesSlide1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9.xml"/><Relationship Id="rId1" Type="http://schemas.openxmlformats.org/officeDocument/2006/relationships/notesMaster" Target="../notesMasters/notesMaster1.xml"/></Relationships>
</file>

<file path=ppt/notesSlides/_rels/notesSlide1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0.xml"/><Relationship Id="rId1" Type="http://schemas.openxmlformats.org/officeDocument/2006/relationships/notesMaster" Target="../notesMasters/notesMaster1.xml"/></Relationships>
</file>

<file path=ppt/notesSlides/_rels/notesSlide1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1.xml"/><Relationship Id="rId1" Type="http://schemas.openxmlformats.org/officeDocument/2006/relationships/notesMaster" Target="../notesMasters/notesMaster1.xml"/></Relationships>
</file>

<file path=ppt/notesSlides/_rels/notesSlide1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2.xml"/><Relationship Id="rId1" Type="http://schemas.openxmlformats.org/officeDocument/2006/relationships/notesMaster" Target="../notesMasters/notesMaster1.xml"/></Relationships>
</file>

<file path=ppt/notesSlides/_rels/notesSlide1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3.xml"/><Relationship Id="rId1" Type="http://schemas.openxmlformats.org/officeDocument/2006/relationships/notesMaster" Target="../notesMasters/notesMaster1.xml"/></Relationships>
</file>

<file path=ppt/notesSlides/_rels/notesSlide1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4.xml"/><Relationship Id="rId1" Type="http://schemas.openxmlformats.org/officeDocument/2006/relationships/notesMaster" Target="../notesMasters/notesMaster1.xml"/></Relationships>
</file>

<file path=ppt/notesSlides/_rels/notesSlide1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6.xml"/><Relationship Id="rId1" Type="http://schemas.openxmlformats.org/officeDocument/2006/relationships/notesMaster" Target="../notesMasters/notesMaster1.xml"/></Relationships>
</file>

<file path=ppt/notesSlides/_rels/notesSlide1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7.xml"/><Relationship Id="rId1" Type="http://schemas.openxmlformats.org/officeDocument/2006/relationships/notesMaster" Target="../notesMasters/notesMaster1.xml"/></Relationships>
</file>

<file path=ppt/notesSlides/_rels/notesSlide1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8.xml"/><Relationship Id="rId1" Type="http://schemas.openxmlformats.org/officeDocument/2006/relationships/notesMaster" Target="../notesMasters/notesMaster1.xml"/></Relationships>
</file>

<file path=ppt/notesSlides/_rels/notesSlide1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9.xml"/><Relationship Id="rId1" Type="http://schemas.openxmlformats.org/officeDocument/2006/relationships/notesMaster" Target="../notesMasters/notesMaster1.xml"/></Relationships>
</file>

<file path=ppt/notesSlides/_rels/notesSlide1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0.xml"/><Relationship Id="rId1" Type="http://schemas.openxmlformats.org/officeDocument/2006/relationships/notesMaster" Target="../notesMasters/notesMaster1.xml"/></Relationships>
</file>

<file path=ppt/notesSlides/_rels/notesSlide1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1.xml"/><Relationship Id="rId1" Type="http://schemas.openxmlformats.org/officeDocument/2006/relationships/notesMaster" Target="../notesMasters/notesMaster1.xml"/></Relationships>
</file>

<file path=ppt/notesSlides/_rels/notesSlide1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2.xml"/><Relationship Id="rId1" Type="http://schemas.openxmlformats.org/officeDocument/2006/relationships/notesMaster" Target="../notesMasters/notesMaster1.xml"/></Relationships>
</file>

<file path=ppt/notesSlides/_rels/notesSlide1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3.xml"/><Relationship Id="rId1" Type="http://schemas.openxmlformats.org/officeDocument/2006/relationships/notesMaster" Target="../notesMasters/notesMaster1.xml"/></Relationships>
</file>

<file path=ppt/notesSlides/_rels/notesSlide1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4.xml"/><Relationship Id="rId1" Type="http://schemas.openxmlformats.org/officeDocument/2006/relationships/notesMaster" Target="../notesMasters/notesMaster1.xml"/></Relationships>
</file>

<file path=ppt/notesSlides/_rels/notesSlide1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9.xml"/><Relationship Id="rId1" Type="http://schemas.openxmlformats.org/officeDocument/2006/relationships/notesMaster" Target="../notesMasters/notesMaster1.xml"/></Relationships>
</file>

<file path=ppt/notesSlides/_rels/notesSlide1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0.xml"/><Relationship Id="rId1" Type="http://schemas.openxmlformats.org/officeDocument/2006/relationships/notesMaster" Target="../notesMasters/notesMaster1.xml"/></Relationships>
</file>

<file path=ppt/notesSlides/_rels/notesSlide1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2.xml"/><Relationship Id="rId1" Type="http://schemas.openxmlformats.org/officeDocument/2006/relationships/notesMaster" Target="../notesMasters/notesMaster1.xml"/></Relationships>
</file>

<file path=ppt/notesSlides/_rels/notesSlide1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4.xml"/><Relationship Id="rId1" Type="http://schemas.openxmlformats.org/officeDocument/2006/relationships/notesMaster" Target="../notesMasters/notesMaster1.xml"/></Relationships>
</file>

<file path=ppt/notesSlides/_rels/notesSlide1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5.xml"/><Relationship Id="rId1" Type="http://schemas.openxmlformats.org/officeDocument/2006/relationships/notesMaster" Target="../notesMasters/notesMaster1.xml"/></Relationships>
</file>

<file path=ppt/notesSlides/_rels/notesSlide1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7.xml"/><Relationship Id="rId1" Type="http://schemas.openxmlformats.org/officeDocument/2006/relationships/notesMaster" Target="../notesMasters/notesMaster1.xml"/></Relationships>
</file>

<file path=ppt/notesSlides/_rels/notesSlide1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9.xml"/><Relationship Id="rId1" Type="http://schemas.openxmlformats.org/officeDocument/2006/relationships/notesMaster" Target="../notesMasters/notesMaster1.xml"/></Relationships>
</file>

<file path=ppt/notesSlides/_rels/notesSlide1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1.xml"/><Relationship Id="rId1" Type="http://schemas.openxmlformats.org/officeDocument/2006/relationships/notesMaster" Target="../notesMasters/notesMaster1.xml"/></Relationships>
</file>

<file path=ppt/notesSlides/_rels/notesSlide1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2.xml"/><Relationship Id="rId1" Type="http://schemas.openxmlformats.org/officeDocument/2006/relationships/notesMaster" Target="../notesMasters/notesMaster1.xml"/></Relationships>
</file>

<file path=ppt/notesSlides/_rels/notesSlide1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3.xml"/><Relationship Id="rId1" Type="http://schemas.openxmlformats.org/officeDocument/2006/relationships/notesMaster" Target="../notesMasters/notesMaster1.xml"/></Relationships>
</file>

<file path=ppt/notesSlides/_rels/notesSlide1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5.xml"/><Relationship Id="rId1" Type="http://schemas.openxmlformats.org/officeDocument/2006/relationships/notesMaster" Target="../notesMasters/notesMaster1.xml"/></Relationships>
</file>

<file path=ppt/notesSlides/_rels/notesSlide1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7.xml"/><Relationship Id="rId1" Type="http://schemas.openxmlformats.org/officeDocument/2006/relationships/notesMaster" Target="../notesMasters/notesMaster1.xml"/></Relationships>
</file>

<file path=ppt/notesSlides/_rels/notesSlide1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8.xml"/><Relationship Id="rId1" Type="http://schemas.openxmlformats.org/officeDocument/2006/relationships/notesMaster" Target="../notesMasters/notesMaster1.xml"/></Relationships>
</file>

<file path=ppt/notesSlides/_rels/notesSlide1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9.xml"/><Relationship Id="rId1" Type="http://schemas.openxmlformats.org/officeDocument/2006/relationships/notesMaster" Target="../notesMasters/notesMaster1.xml"/></Relationships>
</file>

<file path=ppt/notesSlides/_rels/notesSlide1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1.xml"/><Relationship Id="rId1" Type="http://schemas.openxmlformats.org/officeDocument/2006/relationships/notesMaster" Target="../notesMasters/notesMaster1.xml"/></Relationships>
</file>

<file path=ppt/notesSlides/_rels/notesSlide1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8.xml"/><Relationship Id="rId1" Type="http://schemas.openxmlformats.org/officeDocument/2006/relationships/notesMaster" Target="../notesMasters/notesMaster1.xml"/></Relationships>
</file>

<file path=ppt/notesSlides/_rels/notesSlide1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0.xml"/><Relationship Id="rId1" Type="http://schemas.openxmlformats.org/officeDocument/2006/relationships/notesMaster" Target="../notesMasters/notesMaster1.xml"/></Relationships>
</file>

<file path=ppt/notesSlides/_rels/notesSlide1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1.xml"/><Relationship Id="rId1" Type="http://schemas.openxmlformats.org/officeDocument/2006/relationships/notesMaster" Target="../notesMasters/notesMaster1.xml"/></Relationships>
</file>

<file path=ppt/notesSlides/_rels/notesSlide1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2.xml"/><Relationship Id="rId1" Type="http://schemas.openxmlformats.org/officeDocument/2006/relationships/notesMaster" Target="../notesMasters/notesMaster1.xml"/></Relationships>
</file>

<file path=ppt/notesSlides/_rels/notesSlide1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291991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036902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</a:t>
            </a:r>
            <a:r>
              <a:rPr lang="pt-BR" baseline="0" dirty="0"/>
              <a:t>  </a:t>
            </a:r>
          </a:p>
          <a:p>
            <a:r>
              <a:rPr lang="pt-BR" b="1" baseline="0" dirty="0"/>
              <a:t>Treinamento via zoom</a:t>
            </a:r>
            <a:r>
              <a:rPr lang="pt-BR" baseline="0" dirty="0"/>
              <a:t>: Apresentar-se e pedir para que os participantes se apresentem no chat.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554991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821736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334591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518429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159074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929181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847110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72188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</a:t>
            </a:r>
            <a:r>
              <a:rPr lang="pt-BR" baseline="0" dirty="0"/>
              <a:t>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41935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</a:t>
            </a:r>
            <a:r>
              <a:rPr lang="pt-BR" baseline="0" dirty="0"/>
              <a:t>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57788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</a:t>
            </a:r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922703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</a:t>
            </a:r>
            <a:r>
              <a:rPr lang="pt-BR" baseline="0" dirty="0"/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baseline="0" dirty="0"/>
          </a:p>
          <a:p>
            <a:r>
              <a:rPr lang="pt-BR" dirty="0"/>
              <a:t>INTERNET FIXA:</a:t>
            </a:r>
          </a:p>
          <a:p>
            <a:pPr marL="0" marR="0" lvl="0" indent="0" algn="l" defTabSz="96392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dirty="0" err="1">
                <a:solidFill>
                  <a:schemeClr val="bg1"/>
                </a:solidFill>
                <a:latin typeface="Century Schoolbook" panose="02040604050505020304" pitchFamily="18" charset="0"/>
              </a:rPr>
              <a:t>Vip</a:t>
            </a:r>
            <a:r>
              <a:rPr lang="pt-BR" sz="1200" b="1" dirty="0">
                <a:solidFill>
                  <a:schemeClr val="bg1"/>
                </a:solidFill>
                <a:latin typeface="Century Schoolbook" panose="02040604050505020304" pitchFamily="18" charset="0"/>
              </a:rPr>
              <a:t> Único </a:t>
            </a:r>
            <a:r>
              <a:rPr lang="pt-BR" sz="1200" dirty="0">
                <a:solidFill>
                  <a:schemeClr val="bg1"/>
                </a:solidFill>
                <a:latin typeface="Century Schoolbook" panose="02040604050505020304" pitchFamily="18" charset="0"/>
              </a:rPr>
              <a:t>é o serviço de telefonia fixa avançada, que oferece chamadas locais e nacionais com tarifas competitivas e fatura única. </a:t>
            </a:r>
          </a:p>
          <a:p>
            <a:pPr marL="0" marR="0" lvl="0" indent="0" algn="l" defTabSz="96392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  <a:latin typeface="Century Schoolbook" panose="02040604050505020304" pitchFamily="18" charset="0"/>
              </a:rPr>
              <a:t>Conecta o escritório e as filiais por meio da rede Embratel, através de um PABX*. </a:t>
            </a:r>
          </a:p>
          <a:p>
            <a:pPr marL="0" marR="0" lvl="0" indent="0" algn="l" defTabSz="96392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solidFill>
                <a:schemeClr val="bg1"/>
              </a:solidFill>
              <a:latin typeface="Century Schoolbook" panose="02040604050505020304" pitchFamily="18" charset="0"/>
            </a:endParaRPr>
          </a:p>
          <a:p>
            <a:pPr marL="0" marR="0" lvl="0" indent="0" algn="l" defTabSz="96392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  <a:latin typeface="Century Schoolbook" panose="02040604050505020304" pitchFamily="18" charset="0"/>
              </a:rPr>
              <a:t>CONCETA+ - conecta, agrega e fideliza</a:t>
            </a:r>
          </a:p>
          <a:p>
            <a:pPr algn="l"/>
            <a:r>
              <a:rPr lang="pt-BR" sz="1200" dirty="0">
                <a:latin typeface="Century Schoolbook" panose="02040604050505020304" pitchFamily="18" charset="0"/>
              </a:rPr>
              <a:t>O Conecta + é uma excelente oportunidade para transformar o cliente em nosso parceiro! </a:t>
            </a:r>
          </a:p>
          <a:p>
            <a:pPr algn="l"/>
            <a:r>
              <a:rPr lang="pt-BR" sz="1200" dirty="0">
                <a:latin typeface="Century Schoolbook" panose="02040604050505020304" pitchFamily="18" charset="0"/>
              </a:rPr>
              <a:t>No Conecta o cliente economiza, pois já sabe quanto irá gastar no final do mês.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789518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</a:t>
            </a:r>
            <a:r>
              <a:rPr lang="pt-BR" baseline="0" dirty="0"/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baseline="0" dirty="0"/>
          </a:p>
          <a:p>
            <a:r>
              <a:rPr lang="pt-BR" dirty="0"/>
              <a:t>INTERNET FIXA:</a:t>
            </a:r>
          </a:p>
          <a:p>
            <a:pPr marL="0" marR="0" lvl="0" indent="0" algn="l" defTabSz="96392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dirty="0" err="1">
                <a:solidFill>
                  <a:schemeClr val="bg1"/>
                </a:solidFill>
                <a:latin typeface="Century Schoolbook" panose="02040604050505020304" pitchFamily="18" charset="0"/>
              </a:rPr>
              <a:t>Vip</a:t>
            </a:r>
            <a:r>
              <a:rPr lang="pt-BR" sz="1200" b="1" dirty="0">
                <a:solidFill>
                  <a:schemeClr val="bg1"/>
                </a:solidFill>
                <a:latin typeface="Century Schoolbook" panose="02040604050505020304" pitchFamily="18" charset="0"/>
              </a:rPr>
              <a:t> Único </a:t>
            </a:r>
            <a:r>
              <a:rPr lang="pt-BR" sz="1200" dirty="0">
                <a:solidFill>
                  <a:schemeClr val="bg1"/>
                </a:solidFill>
                <a:latin typeface="Century Schoolbook" panose="02040604050505020304" pitchFamily="18" charset="0"/>
              </a:rPr>
              <a:t>é o serviço de telefonia fixa avançada, que oferece chamadas locais e nacionais com tarifas competitivas e fatura única. </a:t>
            </a:r>
          </a:p>
          <a:p>
            <a:pPr marL="0" marR="0" lvl="0" indent="0" algn="l" defTabSz="96392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  <a:latin typeface="Century Schoolbook" panose="02040604050505020304" pitchFamily="18" charset="0"/>
              </a:rPr>
              <a:t>Conecta o escritório e as filiais por meio da rede Embratel, através de um PABX*. </a:t>
            </a:r>
          </a:p>
          <a:p>
            <a:pPr marL="0" marR="0" lvl="0" indent="0" algn="l" defTabSz="96392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solidFill>
                <a:schemeClr val="bg1"/>
              </a:solidFill>
              <a:latin typeface="Century Schoolbook" panose="02040604050505020304" pitchFamily="18" charset="0"/>
            </a:endParaRPr>
          </a:p>
          <a:p>
            <a:pPr marL="0" marR="0" lvl="0" indent="0" algn="l" defTabSz="96392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  <a:latin typeface="Century Schoolbook" panose="02040604050505020304" pitchFamily="18" charset="0"/>
              </a:rPr>
              <a:t>CONCETA+ - conecta, agrega e fideliza</a:t>
            </a:r>
          </a:p>
          <a:p>
            <a:pPr algn="l"/>
            <a:r>
              <a:rPr lang="pt-BR" sz="1200" dirty="0">
                <a:latin typeface="Century Schoolbook" panose="02040604050505020304" pitchFamily="18" charset="0"/>
              </a:rPr>
              <a:t>O Conecta + é uma excelente oportunidade para transformar o cliente em nosso parceiro! </a:t>
            </a:r>
          </a:p>
          <a:p>
            <a:pPr algn="l"/>
            <a:r>
              <a:rPr lang="pt-BR" sz="1200" dirty="0">
                <a:latin typeface="Century Schoolbook" panose="02040604050505020304" pitchFamily="18" charset="0"/>
              </a:rPr>
              <a:t>No Conecta o cliente economiza, pois já sabe quanto irá gastar no final do mês.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2315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</a:t>
            </a:r>
          </a:p>
          <a:p>
            <a:endParaRPr lang="pt-BR" dirty="0"/>
          </a:p>
          <a:p>
            <a:r>
              <a:rPr lang="pt-BR" dirty="0"/>
              <a:t>Pergunte</a:t>
            </a:r>
            <a:r>
              <a:rPr lang="pt-BR" baseline="0" dirty="0"/>
              <a:t> aos participantes o que significa vender, para eles.  O que é trabalhar com vendas? </a:t>
            </a:r>
          </a:p>
          <a:p>
            <a:r>
              <a:rPr lang="pt-BR" baseline="0" dirty="0"/>
              <a:t>Peça para que eles respondam no chat, após as respostas mostrar o slide seguinte com algumas respostas.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763047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:</a:t>
            </a:r>
          </a:p>
          <a:p>
            <a:endParaRPr lang="pt-BR" baseline="0" dirty="0"/>
          </a:p>
          <a:p>
            <a:r>
              <a:rPr lang="pt-BR" baseline="0" dirty="0"/>
              <a:t>Trata-se de um processo com começo, meio e fim onde se destacam dois elementos fundamentais: atendimento e relacionamento voltados para o cliente.  </a:t>
            </a:r>
          </a:p>
          <a:p>
            <a:endParaRPr lang="pt-BR" baseline="0" dirty="0"/>
          </a:p>
          <a:p>
            <a:r>
              <a:rPr lang="pt-BR" baseline="0" dirty="0"/>
              <a:t>Fonte:  </a:t>
            </a:r>
            <a:r>
              <a:rPr lang="pt-BR" baseline="0" dirty="0" err="1"/>
              <a:t>https</a:t>
            </a:r>
            <a:r>
              <a:rPr lang="pt-BR" baseline="0" dirty="0"/>
              <a:t>://</a:t>
            </a:r>
            <a:r>
              <a:rPr lang="pt-BR" baseline="0" dirty="0" err="1"/>
              <a:t>supervendedores.com.br</a:t>
            </a:r>
            <a:r>
              <a:rPr lang="pt-BR" baseline="0" dirty="0"/>
              <a:t>/vendas/</a:t>
            </a:r>
            <a:r>
              <a:rPr lang="pt-BR" baseline="0" dirty="0" err="1"/>
              <a:t>a-venda</a:t>
            </a:r>
            <a:r>
              <a:rPr lang="pt-BR" baseline="0" dirty="0"/>
              <a:t>/o-que-e-vendas/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427882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 </a:t>
            </a:r>
          </a:p>
          <a:p>
            <a:endParaRPr lang="pt-BR" dirty="0"/>
          </a:p>
          <a:p>
            <a:r>
              <a:rPr lang="pt-BR" dirty="0"/>
              <a:t>Explicar</a:t>
            </a:r>
            <a:r>
              <a:rPr lang="pt-BR" baseline="0" dirty="0"/>
              <a:t> que se vendas é um processo que, visto no slide anterior, tem começo, meio e fim, também é composto por etapas e que neste treinamento iremos conhecer em detalhes cada uma das etapas para uma venda de sucesso.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9655590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 </a:t>
            </a:r>
          </a:p>
          <a:p>
            <a:endParaRPr lang="pt-BR" dirty="0"/>
          </a:p>
          <a:p>
            <a:r>
              <a:rPr lang="pt-BR" dirty="0"/>
              <a:t>Explicar</a:t>
            </a:r>
            <a:r>
              <a:rPr lang="pt-BR" baseline="0" dirty="0"/>
              <a:t> que se vendas é um processo que, visto no slide anterior, tem começo, meio e fim também é composto por etapas e que neste treinamento iremos conhecer em detalhes cada uma das etapas para uma venda de sucesso.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9124254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</a:t>
            </a:r>
          </a:p>
          <a:p>
            <a:endParaRPr lang="pt-BR" dirty="0"/>
          </a:p>
          <a:p>
            <a:r>
              <a:rPr lang="pt-BR" dirty="0"/>
              <a:t>Aguardar</a:t>
            </a:r>
            <a:r>
              <a:rPr lang="pt-BR" baseline="0" dirty="0"/>
              <a:t> as respostas pelo chat.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0365574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 :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Depois de falar</a:t>
            </a:r>
            <a:r>
              <a:rPr lang="pt-BR" baseline="0" dirty="0"/>
              <a:t> a respeito das respostas no chat, falar sobre esta etapa: </a:t>
            </a:r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Esta etapa falará de motivação e da importância de se preparem mentalmente e fisicamente para iniciar o dia de vendas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30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8849573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31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1138250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32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8453723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33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243877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 :  </a:t>
            </a:r>
          </a:p>
          <a:p>
            <a:endParaRPr lang="pt-BR" baseline="0" dirty="0"/>
          </a:p>
          <a:p>
            <a:r>
              <a:rPr lang="pt-BR" baseline="0" dirty="0"/>
              <a:t>Explicar que executivos C-</a:t>
            </a:r>
            <a:r>
              <a:rPr lang="pt-BR" baseline="0" dirty="0" err="1"/>
              <a:t>level</a:t>
            </a:r>
            <a:r>
              <a:rPr lang="pt-BR" baseline="0" dirty="0"/>
              <a:t> são altos executivos e até mesmo os fundadores da empresa/organização. São os maiores conhecedores do negócio da empresa e os principais responsáveis pelos rumos que a empresa toma.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38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6797743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</a:t>
            </a:r>
          </a:p>
          <a:p>
            <a:endParaRPr lang="pt-BR" dirty="0"/>
          </a:p>
          <a:p>
            <a:r>
              <a:rPr lang="pt-BR" dirty="0"/>
              <a:t>Aguardar</a:t>
            </a:r>
            <a:r>
              <a:rPr lang="pt-BR" baseline="0" dirty="0"/>
              <a:t> as respostas pelo chat.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49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84163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51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5144642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52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7935041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53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4666656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58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9330801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 </a:t>
            </a:r>
          </a:p>
          <a:p>
            <a:endParaRPr lang="pt-BR" dirty="0"/>
          </a:p>
          <a:p>
            <a:r>
              <a:rPr lang="pt-BR" dirty="0"/>
              <a:t>Esta</a:t>
            </a:r>
            <a:r>
              <a:rPr lang="pt-BR" baseline="0" dirty="0"/>
              <a:t> atividade será realizada  no </a:t>
            </a:r>
            <a:r>
              <a:rPr lang="pt-BR" baseline="0" dirty="0" err="1"/>
              <a:t>EasyRetro</a:t>
            </a:r>
            <a:r>
              <a:rPr lang="pt-BR" baseline="0" dirty="0"/>
              <a:t> (</a:t>
            </a:r>
            <a:r>
              <a:rPr lang="pt-BR" baseline="0" dirty="0" err="1"/>
              <a:t>https</a:t>
            </a:r>
            <a:r>
              <a:rPr lang="pt-BR" baseline="0" dirty="0"/>
              <a:t>://</a:t>
            </a:r>
            <a:r>
              <a:rPr lang="pt-BR" baseline="0" dirty="0" err="1"/>
              <a:t>easyretro.io</a:t>
            </a:r>
            <a:r>
              <a:rPr lang="pt-BR" baseline="0" dirty="0"/>
              <a:t>/). </a:t>
            </a:r>
          </a:p>
          <a:p>
            <a:r>
              <a:rPr lang="pt-BR" baseline="0" dirty="0"/>
              <a:t>Você deverá se </a:t>
            </a:r>
            <a:r>
              <a:rPr lang="pt-BR" baseline="0" dirty="0" err="1"/>
              <a:t>logar</a:t>
            </a:r>
            <a:r>
              <a:rPr lang="pt-BR" baseline="0" dirty="0"/>
              <a:t> e montar o </a:t>
            </a:r>
            <a:r>
              <a:rPr lang="pt-BR" baseline="0" dirty="0" err="1"/>
              <a:t>dashboard</a:t>
            </a:r>
            <a:r>
              <a:rPr lang="pt-BR" baseline="0" dirty="0"/>
              <a:t>, conforme tutorial a seguir.  </a:t>
            </a:r>
          </a:p>
          <a:p>
            <a:r>
              <a:rPr lang="pt-BR" baseline="0" dirty="0"/>
              <a:t>Como montar a atividade:  </a:t>
            </a:r>
          </a:p>
          <a:p>
            <a:pPr marL="342900" indent="-342900">
              <a:buAutoNum type="arabicPeriod"/>
            </a:pPr>
            <a:r>
              <a:rPr lang="pt-BR" baseline="0" dirty="0"/>
              <a:t>Colocar duas colunas (conforme o </a:t>
            </a:r>
            <a:r>
              <a:rPr lang="pt-BR" baseline="0" dirty="0" err="1"/>
              <a:t>print</a:t>
            </a:r>
            <a:r>
              <a:rPr lang="pt-BR" baseline="0" dirty="0"/>
              <a:t> do tutorial) </a:t>
            </a:r>
          </a:p>
          <a:p>
            <a:pPr marL="342900" indent="-342900">
              <a:buAutoNum type="arabicPeriod"/>
            </a:pPr>
            <a:r>
              <a:rPr lang="pt-BR" baseline="0" dirty="0"/>
              <a:t>Informar aos participantes para clicar no botão de + para preencher o quadro.  </a:t>
            </a:r>
          </a:p>
          <a:p>
            <a:pPr marL="342900" indent="-342900">
              <a:buAutoNum type="arabicPeriod"/>
            </a:pPr>
            <a:r>
              <a:rPr lang="pt-BR" baseline="0" dirty="0"/>
              <a:t>Na configuração você poderá escolher “</a:t>
            </a:r>
            <a:r>
              <a:rPr lang="pt-BR" baseline="0" dirty="0" err="1"/>
              <a:t>one</a:t>
            </a:r>
            <a:r>
              <a:rPr lang="pt-BR" baseline="0" dirty="0"/>
              <a:t> vote per </a:t>
            </a:r>
            <a:r>
              <a:rPr lang="pt-BR" baseline="0" dirty="0" err="1"/>
              <a:t>card</a:t>
            </a:r>
            <a:r>
              <a:rPr lang="pt-BR" baseline="0" dirty="0"/>
              <a:t>” , o participante poderá editar somente uma vez, mas pode desabilitar, fica ao critério do facilitador. </a:t>
            </a:r>
          </a:p>
          <a:p>
            <a:r>
              <a:rPr lang="pt-BR" baseline="0" dirty="0"/>
              <a:t>Compartilhar o link no chat para que os participantes comecem a preencher.</a:t>
            </a:r>
          </a:p>
          <a:p>
            <a:endParaRPr lang="pt-BR" baseline="0" dirty="0"/>
          </a:p>
          <a:p>
            <a:r>
              <a:rPr lang="pt-BR" baseline="0" dirty="0"/>
              <a:t>Tempo para esta atividade:  20 minutos </a:t>
            </a:r>
          </a:p>
          <a:p>
            <a:endParaRPr lang="pt-BR" baseline="0" dirty="0"/>
          </a:p>
          <a:p>
            <a:r>
              <a:rPr lang="pt-BR" baseline="0" dirty="0"/>
              <a:t>Após todos preencherem, dar o feedback da atividade e encerrar esta etapa.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60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8725436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61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1035128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baseline="0" dirty="0"/>
              <a:t>FACILITADOR:  </a:t>
            </a:r>
          </a:p>
          <a:p>
            <a:r>
              <a:rPr lang="pt-BR" baseline="0" dirty="0"/>
              <a:t>Aqui começa o tutorial para montar o </a:t>
            </a:r>
            <a:r>
              <a:rPr lang="pt-BR" baseline="0" dirty="0" err="1"/>
              <a:t>dashboard</a:t>
            </a:r>
            <a:r>
              <a:rPr lang="pt-BR" baseline="0" dirty="0"/>
              <a:t> para que a atividade seja realizada. 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62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946307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63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647083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64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8596924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65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1025084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 :</a:t>
            </a:r>
          </a:p>
          <a:p>
            <a:r>
              <a:rPr lang="pt-BR" baseline="0" dirty="0"/>
              <a:t>Aprimorar vocabulário</a:t>
            </a:r>
          </a:p>
          <a:p>
            <a:r>
              <a:rPr lang="pt-BR" baseline="0" dirty="0"/>
              <a:t>Estabelecer foco </a:t>
            </a:r>
          </a:p>
          <a:p>
            <a:r>
              <a:rPr lang="pt-BR" baseline="0" dirty="0"/>
              <a:t>Pesquisar informações sobre os </a:t>
            </a:r>
            <a:r>
              <a:rPr lang="pt-BR" baseline="0" dirty="0" err="1"/>
              <a:t>prospects</a:t>
            </a:r>
            <a:endParaRPr lang="pt-BR" baseline="0" dirty="0"/>
          </a:p>
          <a:p>
            <a:r>
              <a:rPr lang="pt-BR" dirty="0"/>
              <a:t>Rever</a:t>
            </a:r>
            <a:r>
              <a:rPr lang="pt-BR" baseline="0" dirty="0"/>
              <a:t> com os participantes todos os pontos de abordagem do cliente: </a:t>
            </a:r>
          </a:p>
          <a:p>
            <a:r>
              <a:rPr lang="pt-BR" baseline="0" dirty="0"/>
              <a:t>Como abordar um executivo C-</a:t>
            </a:r>
            <a:r>
              <a:rPr lang="pt-BR" baseline="0" dirty="0" err="1"/>
              <a:t>level</a:t>
            </a:r>
            <a:endParaRPr lang="pt-BR" baseline="0" dirty="0"/>
          </a:p>
          <a:p>
            <a:r>
              <a:rPr lang="pt-BR" baseline="0" dirty="0"/>
              <a:t>Manter-se atualizado sobre o mercado (Book de ofertas e tabelas vigentes)</a:t>
            </a:r>
          </a:p>
          <a:p>
            <a:r>
              <a:rPr lang="pt-BR" baseline="0" dirty="0"/>
              <a:t>Entender as necessidades do cliente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66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3827726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 </a:t>
            </a:r>
          </a:p>
          <a:p>
            <a:endParaRPr lang="pt-BR" dirty="0"/>
          </a:p>
          <a:p>
            <a:r>
              <a:rPr lang="pt-BR" dirty="0"/>
              <a:t>Explicar</a:t>
            </a:r>
            <a:r>
              <a:rPr lang="pt-BR" baseline="0" dirty="0"/>
              <a:t> que se vendas é um processo que, visto no slide anterior, tem começo, meio e fim também é composto por etapas e que neste treinamento iremos conhecer em detalhes cada uma das etapas para uma venda de sucesso.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67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8939634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 :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68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7206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70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1823797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pt-BR" dirty="0"/>
              <a:t>FACILITADOR</a:t>
            </a:r>
            <a:r>
              <a:rPr lang="pt-BR" baseline="0" dirty="0"/>
              <a:t> : </a:t>
            </a:r>
          </a:p>
          <a:p>
            <a:pPr algn="l"/>
            <a:endParaRPr lang="pt-BR" baseline="0" dirty="0"/>
          </a:p>
          <a:p>
            <a:pPr algn="l"/>
            <a:r>
              <a:rPr lang="pt-BR" baseline="0" dirty="0"/>
              <a:t>Esta atividade será realizada no </a:t>
            </a:r>
            <a:r>
              <a:rPr lang="pt-BR" baseline="0" dirty="0" err="1"/>
              <a:t>Jamboard</a:t>
            </a:r>
            <a:r>
              <a:rPr lang="pt-BR" baseline="0" dirty="0"/>
              <a:t> (</a:t>
            </a:r>
            <a:r>
              <a:rPr lang="pt-BR" baseline="0" dirty="0" err="1"/>
              <a:t>https</a:t>
            </a:r>
            <a:r>
              <a:rPr lang="pt-BR" baseline="0" dirty="0"/>
              <a:t>://</a:t>
            </a:r>
            <a:r>
              <a:rPr lang="pt-BR" baseline="0" dirty="0" err="1"/>
              <a:t>jamboard.google.com</a:t>
            </a:r>
            <a:r>
              <a:rPr lang="pt-BR" baseline="0" dirty="0"/>
              <a:t>/)</a:t>
            </a:r>
          </a:p>
          <a:p>
            <a:pPr algn="l"/>
            <a:endParaRPr lang="pt-BR" baseline="0" dirty="0"/>
          </a:p>
          <a:p>
            <a:pPr algn="l"/>
            <a:r>
              <a:rPr lang="pt-BR" baseline="0" dirty="0"/>
              <a:t>Fazer o </a:t>
            </a:r>
            <a:r>
              <a:rPr lang="pt-BR" baseline="0" dirty="0" err="1"/>
              <a:t>login</a:t>
            </a:r>
            <a:r>
              <a:rPr lang="pt-BR" baseline="0" dirty="0"/>
              <a:t> da conta</a:t>
            </a:r>
          </a:p>
          <a:p>
            <a:pPr algn="l"/>
            <a:r>
              <a:rPr lang="pt-BR" baseline="0" dirty="0"/>
              <a:t>Clicar no botão + para abrir o painel </a:t>
            </a:r>
          </a:p>
          <a:p>
            <a:pPr algn="l"/>
            <a:r>
              <a:rPr lang="pt-BR" baseline="0" dirty="0"/>
              <a:t>Nomear o painel com o título da atividade </a:t>
            </a:r>
          </a:p>
          <a:p>
            <a:pPr algn="l"/>
            <a:r>
              <a:rPr lang="pt-BR" baseline="0" dirty="0"/>
              <a:t>Fornecer o link aos participantes</a:t>
            </a:r>
          </a:p>
          <a:p>
            <a:pPr algn="l"/>
            <a:r>
              <a:rPr lang="pt-BR" baseline="0" dirty="0"/>
              <a:t>Pedir que eles selecionem no canto esquerdo o </a:t>
            </a:r>
            <a:r>
              <a:rPr lang="pt-BR" baseline="0" dirty="0" err="1"/>
              <a:t>stick</a:t>
            </a:r>
            <a:r>
              <a:rPr lang="pt-BR" baseline="0" dirty="0"/>
              <a:t> note e preencham com as informações da atividade</a:t>
            </a:r>
          </a:p>
          <a:p>
            <a:pPr algn="l"/>
            <a:endParaRPr lang="pt-BR" baseline="0" dirty="0"/>
          </a:p>
          <a:p>
            <a:pPr algn="l"/>
            <a:r>
              <a:rPr lang="pt-BR" baseline="0" dirty="0"/>
              <a:t>Tempo para atividade: 30 min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75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2297078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  </a:t>
            </a:r>
          </a:p>
          <a:p>
            <a:r>
              <a:rPr lang="pt-BR" baseline="0" dirty="0"/>
              <a:t>Nesta atividade, os participantes devem levantar o maior número de informações, como um brainstorming, colocando o maior número de informações que eles acreditam serem úteis e importantes no mapa de valor.</a:t>
            </a:r>
          </a:p>
          <a:p>
            <a:r>
              <a:rPr lang="pt-BR" dirty="0"/>
              <a:t>Ao término</a:t>
            </a:r>
            <a:r>
              <a:rPr lang="pt-BR" baseline="0" dirty="0"/>
              <a:t> dessa atividade  discutir as respostas do mural e colocar o vídeo mostrando que a empresa existe realmente. </a:t>
            </a:r>
          </a:p>
          <a:p>
            <a:r>
              <a:rPr lang="pt-BR" baseline="0" dirty="0"/>
              <a:t>Após a exibição do vídeo, abrir para discussão com os participantes.  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76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4575280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77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1504950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>
                <a:solidFill>
                  <a:prstClr val="black"/>
                </a:solidFill>
              </a:rPr>
              <a:pPr/>
              <a:t>78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30352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>
                <a:solidFill>
                  <a:prstClr val="black"/>
                </a:solidFill>
              </a:rPr>
              <a:pPr/>
              <a:t>79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493619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>
                <a:solidFill>
                  <a:prstClr val="black"/>
                </a:solidFill>
              </a:rPr>
              <a:pPr/>
              <a:t>80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126315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>
                <a:solidFill>
                  <a:prstClr val="black"/>
                </a:solidFill>
              </a:rPr>
              <a:pPr/>
              <a:t>81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6021406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GB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82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1118240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:  </a:t>
            </a:r>
          </a:p>
          <a:p>
            <a:endParaRPr lang="pt-BR" baseline="0" dirty="0"/>
          </a:p>
          <a:p>
            <a:r>
              <a:rPr lang="pt-BR" baseline="0" dirty="0"/>
              <a:t>Apresentar as perguntas.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85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14125355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 :  </a:t>
            </a:r>
          </a:p>
          <a:p>
            <a:endParaRPr lang="pt-BR" baseline="0" dirty="0"/>
          </a:p>
          <a:p>
            <a:r>
              <a:rPr lang="pt-BR" baseline="0" dirty="0"/>
              <a:t>Fazer a amarração entre os 2 slides anteriores: as perguntas e a relevância, faça a pergunta e estimule que participantes respondam.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87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98943202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88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79292210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89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1485587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90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59880585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 :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93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21091237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 :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94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77334013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 :  </a:t>
            </a:r>
          </a:p>
          <a:p>
            <a:endParaRPr lang="pt-BR" baseline="0" dirty="0"/>
          </a:p>
          <a:p>
            <a:r>
              <a:rPr lang="pt-BR" baseline="0" dirty="0"/>
              <a:t>Fazer a amarração entre os 2 slides anteriores: as perguntas e a relevância, faça a pergunta e estimule que participantes respondam.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96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70816025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</a:t>
            </a:r>
          </a:p>
          <a:p>
            <a:r>
              <a:rPr lang="pt-BR" b="1" dirty="0"/>
              <a:t>Perguntas</a:t>
            </a:r>
            <a:r>
              <a:rPr lang="pt-BR" b="1" baseline="0" dirty="0"/>
              <a:t> de reconhecimento: </a:t>
            </a:r>
            <a:r>
              <a:rPr lang="pt-BR" baseline="0" dirty="0"/>
              <a:t> </a:t>
            </a:r>
            <a:endParaRPr lang="pt-BR" dirty="0"/>
          </a:p>
          <a:p>
            <a:r>
              <a:rPr lang="pt-BR" dirty="0">
                <a:solidFill>
                  <a:schemeClr val="tx1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São fáceis de serem elaboradas e, quando bem aplicadas, dão ao cliente maior tranquilidade para respondê-las</a:t>
            </a:r>
          </a:p>
          <a:p>
            <a:endParaRPr lang="pt-BR" dirty="0">
              <a:solidFill>
                <a:schemeClr val="tx1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pt-BR" b="1" dirty="0">
                <a:solidFill>
                  <a:schemeClr val="tx1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Informações</a:t>
            </a:r>
            <a:r>
              <a:rPr lang="pt-BR" b="1" baseline="0" dirty="0">
                <a:solidFill>
                  <a:schemeClr val="tx1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coletadas: </a:t>
            </a:r>
          </a:p>
          <a:p>
            <a:pPr marL="742950" lvl="1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tx1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Observações pessoais do cliente e do ambiente;</a:t>
            </a:r>
          </a:p>
          <a:p>
            <a:pPr marL="742950" lvl="1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tx1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Informações de terceiros (jornais, revistas, internet); </a:t>
            </a:r>
          </a:p>
          <a:p>
            <a:pPr marL="742950" lvl="1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tx1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Declarações do cliente e de outras empresas.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97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03127176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  </a:t>
            </a:r>
          </a:p>
          <a:p>
            <a:endParaRPr lang="pt-BR" dirty="0"/>
          </a:p>
          <a:p>
            <a:r>
              <a:rPr lang="pt-BR" dirty="0"/>
              <a:t>Aqui</a:t>
            </a:r>
            <a:r>
              <a:rPr lang="pt-BR" baseline="0" dirty="0"/>
              <a:t> estão exemplos de perguntas de reconhecimento, dar ênfase que existem perguntas que induzem o cliente a responder objetivamente, por exemplo:  qual, como </a:t>
            </a:r>
          </a:p>
          <a:p>
            <a:r>
              <a:rPr lang="pt-BR" baseline="0" dirty="0"/>
              <a:t>E outras que pedem para ele falar, dizer...  Estimulando ele a falar.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98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82027156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99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45903044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 :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100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54027936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 :  </a:t>
            </a:r>
          </a:p>
          <a:p>
            <a:endParaRPr lang="pt-BR" baseline="0" dirty="0"/>
          </a:p>
          <a:p>
            <a:r>
              <a:rPr lang="pt-BR" baseline="0" dirty="0"/>
              <a:t>Fazer a amarração entre os 2 slides anteriores: as perguntas e a relevância, faça a pergunta e estimule que participantes respondam.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102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44070961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Fonte:</a:t>
            </a:r>
            <a:r>
              <a:rPr lang="pt-BR" baseline="0" dirty="0"/>
              <a:t>  </a:t>
            </a:r>
          </a:p>
          <a:p>
            <a:r>
              <a:rPr lang="pt-BR" dirty="0" err="1"/>
              <a:t>https</a:t>
            </a:r>
            <a:r>
              <a:rPr lang="pt-BR" dirty="0"/>
              <a:t>://</a:t>
            </a:r>
            <a:r>
              <a:rPr lang="pt-BR" dirty="0" err="1"/>
              <a:t>www.ultrapassandolimites.com.br</a:t>
            </a:r>
            <a:r>
              <a:rPr lang="pt-BR" dirty="0"/>
              <a:t>/blog/as-perguntas-de-</a:t>
            </a:r>
            <a:r>
              <a:rPr lang="pt-BR" dirty="0" err="1"/>
              <a:t>verificacao</a:t>
            </a:r>
            <a:r>
              <a:rPr lang="pt-BR" dirty="0"/>
              <a:t>/#:~:</a:t>
            </a:r>
            <a:r>
              <a:rPr lang="pt-BR" dirty="0" err="1"/>
              <a:t>text</a:t>
            </a:r>
            <a:r>
              <a:rPr lang="pt-BR" dirty="0"/>
              <a:t>=As%20perguntas%20de%20verifica%C3%A7%C3%A3o%20consistem,bem%20aceito%20e%20bem%20compreendido.</a:t>
            </a:r>
          </a:p>
          <a:p>
            <a:r>
              <a:rPr lang="pt-BR" dirty="0"/>
              <a:t>Consulta : 10/03/2021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103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91120699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104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69252337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pt-BR" dirty="0"/>
              <a:t>FACILITADOR</a:t>
            </a:r>
            <a:r>
              <a:rPr lang="pt-BR" baseline="0" dirty="0"/>
              <a:t> :</a:t>
            </a:r>
          </a:p>
          <a:p>
            <a:pPr algn="l"/>
            <a:r>
              <a:rPr lang="pt-BR" baseline="0" dirty="0"/>
              <a:t>Explicar que perguntas muito diretas como: Quantas filiais você tem? Quem responde pelo TI? Qual o seu orçamento? Podem intimidar e constranger o cliente. Isso pode dificultar estabelecer uma relação de confiança entre o vendedor e o cliente.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105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59719696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6691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latin typeface="Segoe UI Light" panose="020B0502040204020203" pitchFamily="34" charset="0"/>
                <a:ea typeface="ＭＳ Ｐゴシック" pitchFamily="34" charset="-128"/>
                <a:cs typeface="Segoe UI Light" panose="020B0502040204020203" pitchFamily="34" charset="0"/>
              </a:rPr>
              <a:t>Essas perguntas são mágicas, e o cliente fala mais livremente do seu negócio sem se sentir interrogado.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106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65853278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109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34570526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Fonte:  </a:t>
            </a:r>
            <a:r>
              <a:rPr lang="pt-BR" dirty="0" err="1"/>
              <a:t>https</a:t>
            </a:r>
            <a:r>
              <a:rPr lang="pt-BR" dirty="0"/>
              <a:t>://</a:t>
            </a:r>
            <a:r>
              <a:rPr lang="pt-BR" dirty="0" err="1"/>
              <a:t>www.ibccoaching.com.br</a:t>
            </a:r>
            <a:r>
              <a:rPr lang="pt-BR" dirty="0"/>
              <a:t>/portal/</a:t>
            </a:r>
            <a:r>
              <a:rPr lang="pt-BR" dirty="0" err="1"/>
              <a:t>conheca</a:t>
            </a:r>
            <a:r>
              <a:rPr lang="pt-BR" dirty="0"/>
              <a:t>-o-poder-da-empatia/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68317872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>
                <a:solidFill>
                  <a:schemeClr val="tx1"/>
                </a:solidFill>
              </a:rPr>
              <a:t>Ter empatia é entender a situação que o cliente está contando e a partir das informações coletadas, indicar a melhor solução e experiência para ele. Se souber ouvir e entender a situação, a indicação fará muito sentido para o cliente.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112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9699438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115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25669552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 </a:t>
            </a:r>
          </a:p>
          <a:p>
            <a:r>
              <a:rPr lang="pt-BR" dirty="0"/>
              <a:t>As perguntas</a:t>
            </a:r>
            <a:r>
              <a:rPr lang="pt-BR" baseline="0" dirty="0"/>
              <a:t> dos slides seguintes referem-se a escuta eficaz. Serão descritas situações em que os participantes responderam se corresponde a ação correta.   Após os participantes responderem, mostrar o gabarito. 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117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3121929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118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07374985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119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33398248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120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32910922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121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55722401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122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61958071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</a:t>
            </a:r>
          </a:p>
          <a:p>
            <a:endParaRPr lang="pt-BR" dirty="0"/>
          </a:p>
          <a:p>
            <a:r>
              <a:rPr lang="pt-BR" dirty="0"/>
              <a:t>Após</a:t>
            </a:r>
            <a:r>
              <a:rPr lang="pt-BR" baseline="0" dirty="0"/>
              <a:t> a atividade de fato ou </a:t>
            </a:r>
            <a:r>
              <a:rPr lang="pt-BR" baseline="0" dirty="0" err="1"/>
              <a:t>fake</a:t>
            </a:r>
            <a:r>
              <a:rPr lang="pt-BR" baseline="0" dirty="0"/>
              <a:t> apresentar o significado de uma escuta eficaz.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123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66148531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</a:t>
            </a:r>
          </a:p>
          <a:p>
            <a:endParaRPr lang="pt-BR" dirty="0"/>
          </a:p>
          <a:p>
            <a:r>
              <a:rPr lang="pt-BR" dirty="0"/>
              <a:t>Após</a:t>
            </a:r>
            <a:r>
              <a:rPr lang="pt-BR" baseline="0" dirty="0"/>
              <a:t> falar da escuta eficaz. Destaque a importância de encantar o cliente nesses 8 passos, destacando a importância de trazer uma informação coletada sobre a empresa para iniciar a conversa, a segurança e confiança na abordagem e deixar claro que o cliente é foco da conversa.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125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59849631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</a:t>
            </a:r>
          </a:p>
          <a:p>
            <a:endParaRPr lang="pt-BR" dirty="0"/>
          </a:p>
          <a:p>
            <a:r>
              <a:rPr lang="pt-BR" dirty="0"/>
              <a:t>Após</a:t>
            </a:r>
            <a:r>
              <a:rPr lang="pt-BR" baseline="0" dirty="0"/>
              <a:t> falar da escuta eficaz. Destaque a importância de encantar o cliente nesses 8 passos, destacando a importância de trazer uma informação coletada sobre a empresa para iniciar a conversa, a segurança e confiança na abordagem e deixar claro que o cliente é foco da conversa.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126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15014944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127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41355743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128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07411457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129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04257894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 </a:t>
            </a:r>
          </a:p>
          <a:p>
            <a:pPr algn="l"/>
            <a:r>
              <a:rPr lang="pt-BR" baseline="0" dirty="0"/>
              <a:t>Esta atividade será realizada no </a:t>
            </a:r>
            <a:r>
              <a:rPr lang="pt-BR" baseline="0" dirty="0" err="1"/>
              <a:t>Jamboard</a:t>
            </a:r>
            <a:r>
              <a:rPr lang="pt-BR" baseline="0" dirty="0"/>
              <a:t> (</a:t>
            </a:r>
            <a:r>
              <a:rPr lang="pt-BR" baseline="0" dirty="0" err="1"/>
              <a:t>https</a:t>
            </a:r>
            <a:r>
              <a:rPr lang="pt-BR" baseline="0" dirty="0"/>
              <a:t>://</a:t>
            </a:r>
            <a:r>
              <a:rPr lang="pt-BR" baseline="0" dirty="0" err="1"/>
              <a:t>jamboard.google.com</a:t>
            </a:r>
            <a:r>
              <a:rPr lang="pt-BR" baseline="0" dirty="0"/>
              <a:t>/)</a:t>
            </a:r>
          </a:p>
          <a:p>
            <a:pPr algn="l"/>
            <a:endParaRPr lang="pt-BR" baseline="0" dirty="0"/>
          </a:p>
          <a:p>
            <a:pPr algn="l"/>
            <a:r>
              <a:rPr lang="pt-BR" baseline="0" dirty="0"/>
              <a:t>Fazer o </a:t>
            </a:r>
            <a:r>
              <a:rPr lang="pt-BR" baseline="0" dirty="0" err="1"/>
              <a:t>login</a:t>
            </a:r>
            <a:r>
              <a:rPr lang="pt-BR" baseline="0" dirty="0"/>
              <a:t> da conta</a:t>
            </a:r>
          </a:p>
          <a:p>
            <a:pPr algn="l"/>
            <a:r>
              <a:rPr lang="pt-BR" baseline="0" dirty="0"/>
              <a:t>Clicar no botão + para abrir o painel </a:t>
            </a:r>
          </a:p>
          <a:p>
            <a:pPr algn="l"/>
            <a:r>
              <a:rPr lang="pt-BR" baseline="0" dirty="0"/>
              <a:t>Nomear o painel com o título da atividade </a:t>
            </a:r>
          </a:p>
          <a:p>
            <a:pPr algn="l"/>
            <a:r>
              <a:rPr lang="pt-BR" baseline="0" dirty="0"/>
              <a:t>Fornecer o link aos participantes</a:t>
            </a:r>
          </a:p>
          <a:p>
            <a:pPr algn="l"/>
            <a:r>
              <a:rPr lang="pt-BR" baseline="0" dirty="0"/>
              <a:t>Pedir que eles selecionem no canto esquerdo o </a:t>
            </a:r>
            <a:r>
              <a:rPr lang="pt-BR" baseline="0" dirty="0" err="1"/>
              <a:t>stick</a:t>
            </a:r>
            <a:r>
              <a:rPr lang="pt-BR" baseline="0" dirty="0"/>
              <a:t> note e preencham com as informações da atividade</a:t>
            </a:r>
          </a:p>
          <a:p>
            <a:pPr algn="l"/>
            <a:endParaRPr lang="pt-BR" baseline="0" dirty="0"/>
          </a:p>
          <a:p>
            <a:pPr algn="l"/>
            <a:r>
              <a:rPr lang="pt-BR" baseline="0" dirty="0"/>
              <a:t>Tempo para atividade: 20 min.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133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6763955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  </a:t>
            </a:r>
          </a:p>
          <a:p>
            <a:r>
              <a:rPr lang="pt-BR" baseline="0" dirty="0"/>
              <a:t>Nesta atividade, os participantes devem levantar o maior número de informações, como um brainstorming, colocando o maior número de informações que eles acreditam serem úteis </a:t>
            </a:r>
            <a:r>
              <a:rPr lang="pt-BR" baseline="0"/>
              <a:t>e importantes. 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134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46452068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 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Após o término</a:t>
            </a:r>
            <a:r>
              <a:rPr lang="pt-BR" baseline="0" dirty="0"/>
              <a:t> da atividade mostrar o vídeo sobre a empresa. Este é um case real.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135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70756536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Vídeo sobre a </a:t>
            </a:r>
            <a:r>
              <a:rPr lang="pt-BR" dirty="0" err="1"/>
              <a:t>Mobees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138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16716485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139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54303525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140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14936190"/>
      </p:ext>
    </p:extLst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141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71263157"/>
      </p:ext>
    </p:extLst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142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26021406"/>
      </p:ext>
    </p:extLst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143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02354549"/>
      </p:ext>
    </p:extLst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 :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144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86943925"/>
      </p:ext>
    </p:extLst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 :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145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40274464"/>
      </p:ext>
    </p:extLst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147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10926236"/>
      </p:ext>
    </p:extLst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148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83882879"/>
      </p:ext>
    </p:extLst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150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20302675"/>
      </p:ext>
    </p:extLst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151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64025585"/>
      </p:ext>
    </p:extLst>
  </p:cSld>
  <p:clrMapOvr>
    <a:masterClrMapping/>
  </p:clrMapOvr>
</p:notes>
</file>

<file path=ppt/notesSlides/notesSlide9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152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07383352"/>
      </p:ext>
    </p:extLst>
  </p:cSld>
  <p:clrMapOvr>
    <a:masterClrMapping/>
  </p:clrMapOvr>
</p:notes>
</file>

<file path=ppt/notesSlides/notesSlide9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153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19448271"/>
      </p:ext>
    </p:extLst>
  </p:cSld>
  <p:clrMapOvr>
    <a:masterClrMapping/>
  </p:clrMapOvr>
</p:notes>
</file>

<file path=ppt/notesSlides/notesSlide9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155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41202503"/>
      </p:ext>
    </p:extLst>
  </p:cSld>
  <p:clrMapOvr>
    <a:masterClrMapping/>
  </p:clrMapOvr>
</p:notes>
</file>

<file path=ppt/notesSlides/notesSlide10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156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59112506"/>
      </p:ext>
    </p:extLst>
  </p:cSld>
  <p:clrMapOvr>
    <a:masterClrMapping/>
  </p:clrMapOvr>
</p:notes>
</file>

<file path=ppt/notesSlides/notesSlide10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157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02533015"/>
      </p:ext>
    </p:extLst>
  </p:cSld>
  <p:clrMapOvr>
    <a:masterClrMapping/>
  </p:clrMapOvr>
</p:notes>
</file>

<file path=ppt/notesSlides/notesSlide10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158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8759633"/>
      </p:ext>
    </p:extLst>
  </p:cSld>
  <p:clrMapOvr>
    <a:masterClrMapping/>
  </p:clrMapOvr>
</p:notes>
</file>

<file path=ppt/notesSlides/notesSlide10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160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69649394"/>
      </p:ext>
    </p:extLst>
  </p:cSld>
  <p:clrMapOvr>
    <a:masterClrMapping/>
  </p:clrMapOvr>
</p:notes>
</file>

<file path=ppt/notesSlides/notesSlide10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166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54696398"/>
      </p:ext>
    </p:extLst>
  </p:cSld>
  <p:clrMapOvr>
    <a:masterClrMapping/>
  </p:clrMapOvr>
</p:notes>
</file>

<file path=ppt/notesSlides/notesSlide10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168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47867582"/>
      </p:ext>
    </p:extLst>
  </p:cSld>
  <p:clrMapOvr>
    <a:masterClrMapping/>
  </p:clrMapOvr>
</p:notes>
</file>

<file path=ppt/notesSlides/notesSlide10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169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32544976"/>
      </p:ext>
    </p:extLst>
  </p:cSld>
  <p:clrMapOvr>
    <a:masterClrMapping/>
  </p:clrMapOvr>
</p:notes>
</file>

<file path=ppt/notesSlides/notesSlide10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 :  </a:t>
            </a:r>
          </a:p>
          <a:p>
            <a:endParaRPr lang="pt-BR" baseline="0" dirty="0"/>
          </a:p>
          <a:p>
            <a:r>
              <a:rPr lang="pt-BR" baseline="0" dirty="0"/>
              <a:t>No JOGO DA ROLETA  irá funcionar no modo apresentação. Para que a roleta gire e pare, deve clicar dentro da imagem.  </a:t>
            </a:r>
          </a:p>
          <a:p>
            <a:r>
              <a:rPr lang="pt-BR" baseline="0" dirty="0"/>
              <a:t>Cada tema tem seu card correspondente no slide seguinte. 5 minutos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170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90599203"/>
      </p:ext>
    </p:extLst>
  </p:cSld>
  <p:clrMapOvr>
    <a:masterClrMapping/>
  </p:clrMapOvr>
</p:notes>
</file>

<file path=ppt/notesSlides/notesSlide10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  </a:t>
            </a:r>
          </a:p>
          <a:p>
            <a:endParaRPr lang="pt-BR" dirty="0"/>
          </a:p>
          <a:p>
            <a:r>
              <a:rPr lang="pt-BR" dirty="0"/>
              <a:t>Este o slide de perguntas</a:t>
            </a:r>
            <a:r>
              <a:rPr lang="pt-BR" baseline="0" dirty="0"/>
              <a:t> e as respostas.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171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01021613"/>
      </p:ext>
    </p:extLst>
  </p:cSld>
  <p:clrMapOvr>
    <a:masterClrMapping/>
  </p:clrMapOvr>
</p:notes>
</file>

<file path=ppt/notesSlides/notesSlide10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173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68850858"/>
      </p:ext>
    </p:extLst>
  </p:cSld>
  <p:clrMapOvr>
    <a:masterClrMapping/>
  </p:clrMapOvr>
</p:notes>
</file>

<file path=ppt/notesSlides/notesSlide1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174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29138914"/>
      </p:ext>
    </p:extLst>
  </p:cSld>
  <p:clrMapOvr>
    <a:masterClrMapping/>
  </p:clrMapOvr>
</p:notes>
</file>

<file path=ppt/notesSlides/notesSlide1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175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46271684"/>
      </p:ext>
    </p:extLst>
  </p:cSld>
  <p:clrMapOvr>
    <a:masterClrMapping/>
  </p:clrMapOvr>
</p:notes>
</file>

<file path=ppt/notesSlides/notesSlide1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176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82838068"/>
      </p:ext>
    </p:extLst>
  </p:cSld>
  <p:clrMapOvr>
    <a:masterClrMapping/>
  </p:clrMapOvr>
</p:notes>
</file>

<file path=ppt/notesSlides/notesSlide1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INTERNET FIXA:</a:t>
            </a:r>
          </a:p>
          <a:p>
            <a:pPr marL="0" marR="0" lvl="0" indent="0" algn="l" defTabSz="96392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dirty="0" err="1">
                <a:solidFill>
                  <a:schemeClr val="bg1"/>
                </a:solidFill>
                <a:latin typeface="Century Schoolbook" panose="02040604050505020304" pitchFamily="18" charset="0"/>
              </a:rPr>
              <a:t>Vip</a:t>
            </a:r>
            <a:r>
              <a:rPr lang="pt-BR" sz="1200" b="1" dirty="0">
                <a:solidFill>
                  <a:schemeClr val="bg1"/>
                </a:solidFill>
                <a:latin typeface="Century Schoolbook" panose="02040604050505020304" pitchFamily="18" charset="0"/>
              </a:rPr>
              <a:t> Único </a:t>
            </a:r>
            <a:r>
              <a:rPr lang="pt-BR" sz="1200" dirty="0">
                <a:solidFill>
                  <a:schemeClr val="bg1"/>
                </a:solidFill>
                <a:latin typeface="Century Schoolbook" panose="02040604050505020304" pitchFamily="18" charset="0"/>
              </a:rPr>
              <a:t>é o serviço de telefonia fixa avançada, que oferece chamadas locais e nacionais com tarifas competitivas e fatura única. Conecta o escritório e as filiais por meio da rede Embratel, através de um PABX*. </a:t>
            </a:r>
          </a:p>
          <a:p>
            <a:pPr marL="0" marR="0" lvl="0" indent="0" algn="l" defTabSz="96392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solidFill>
                <a:schemeClr val="bg1"/>
              </a:solidFill>
              <a:latin typeface="Century Schoolbook" panose="02040604050505020304" pitchFamily="18" charset="0"/>
            </a:endParaRPr>
          </a:p>
          <a:p>
            <a:pPr marL="0" marR="0" lvl="0" indent="0" algn="l" defTabSz="96392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  <a:latin typeface="Century Schoolbook" panose="02040604050505020304" pitchFamily="18" charset="0"/>
              </a:rPr>
              <a:t>CONCETA+ - conecta, agrega e fideliza</a:t>
            </a:r>
          </a:p>
          <a:p>
            <a:pPr algn="l"/>
            <a:r>
              <a:rPr lang="pt-BR" sz="1200" dirty="0">
                <a:latin typeface="Century Schoolbook" panose="02040604050505020304" pitchFamily="18" charset="0"/>
              </a:rPr>
              <a:t>O Conecta + é uma excelente oportunidade para transformar o cliente em nosso parceiro! </a:t>
            </a:r>
          </a:p>
          <a:p>
            <a:pPr algn="l"/>
            <a:r>
              <a:rPr lang="pt-BR" sz="1200" dirty="0">
                <a:latin typeface="Century Schoolbook" panose="02040604050505020304" pitchFamily="18" charset="0"/>
              </a:rPr>
              <a:t>No Conecta o cliente economiza, pois já sabe quanto irá gastar no final do mês.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177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28466043"/>
      </p:ext>
    </p:extLst>
  </p:cSld>
  <p:clrMapOvr>
    <a:masterClrMapping/>
  </p:clrMapOvr>
</p:notes>
</file>

<file path=ppt/notesSlides/notesSlide1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INTERNET FIXA:</a:t>
            </a:r>
          </a:p>
          <a:p>
            <a:pPr marL="0" marR="0" lvl="0" indent="0" algn="l" defTabSz="96392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dirty="0" err="1">
                <a:solidFill>
                  <a:schemeClr val="bg1"/>
                </a:solidFill>
                <a:latin typeface="Century Schoolbook" panose="02040604050505020304" pitchFamily="18" charset="0"/>
              </a:rPr>
              <a:t>Vip</a:t>
            </a:r>
            <a:r>
              <a:rPr lang="pt-BR" sz="1200" b="1" dirty="0">
                <a:solidFill>
                  <a:schemeClr val="bg1"/>
                </a:solidFill>
                <a:latin typeface="Century Schoolbook" panose="02040604050505020304" pitchFamily="18" charset="0"/>
              </a:rPr>
              <a:t> Único </a:t>
            </a:r>
            <a:r>
              <a:rPr lang="pt-BR" sz="1200" dirty="0">
                <a:solidFill>
                  <a:schemeClr val="bg1"/>
                </a:solidFill>
                <a:latin typeface="Century Schoolbook" panose="02040604050505020304" pitchFamily="18" charset="0"/>
              </a:rPr>
              <a:t>é o serviço de telefonia fixa avançada, que oferece chamadas locais e nacionais com tarifas competitivas e fatura única. Conecta o escritório e as filiais por meio da rede Embratel, através de um PABX*. </a:t>
            </a:r>
          </a:p>
          <a:p>
            <a:pPr marL="0" marR="0" lvl="0" indent="0" algn="l" defTabSz="96392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solidFill>
                <a:schemeClr val="bg1"/>
              </a:solidFill>
              <a:latin typeface="Century Schoolbook" panose="02040604050505020304" pitchFamily="18" charset="0"/>
            </a:endParaRPr>
          </a:p>
          <a:p>
            <a:pPr marL="0" marR="0" lvl="0" indent="0" algn="l" defTabSz="96392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  <a:latin typeface="Century Schoolbook" panose="02040604050505020304" pitchFamily="18" charset="0"/>
              </a:rPr>
              <a:t>CONCETA+ - conecta, agrega e fideliza</a:t>
            </a:r>
          </a:p>
          <a:p>
            <a:pPr algn="l"/>
            <a:r>
              <a:rPr lang="pt-BR" sz="1200" dirty="0">
                <a:latin typeface="Century Schoolbook" panose="02040604050505020304" pitchFamily="18" charset="0"/>
              </a:rPr>
              <a:t>O Conecta + é uma excelente oportunidade para transformar o cliente em nosso parceiro! </a:t>
            </a:r>
          </a:p>
          <a:p>
            <a:pPr algn="l"/>
            <a:r>
              <a:rPr lang="pt-BR" sz="1200" dirty="0">
                <a:latin typeface="Century Schoolbook" panose="02040604050505020304" pitchFamily="18" charset="0"/>
              </a:rPr>
              <a:t>No Conecta o cliente economiza, pois já sabe quanto irá gastar no final do mês.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178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51835530"/>
      </p:ext>
    </p:extLst>
  </p:cSld>
  <p:clrMapOvr>
    <a:masterClrMapping/>
  </p:clrMapOvr>
</p:notes>
</file>

<file path=ppt/notesSlides/notesSlide1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 </a:t>
            </a:r>
          </a:p>
          <a:p>
            <a:pPr algn="l"/>
            <a:r>
              <a:rPr lang="pt-BR" baseline="0" dirty="0"/>
              <a:t>Esta atividade será realizada no </a:t>
            </a:r>
            <a:r>
              <a:rPr lang="pt-BR" baseline="0" dirty="0" err="1"/>
              <a:t>Jamboard</a:t>
            </a:r>
            <a:r>
              <a:rPr lang="pt-BR" baseline="0" dirty="0"/>
              <a:t> (</a:t>
            </a:r>
            <a:r>
              <a:rPr lang="pt-BR" baseline="0" dirty="0" err="1"/>
              <a:t>https</a:t>
            </a:r>
            <a:r>
              <a:rPr lang="pt-BR" baseline="0" dirty="0"/>
              <a:t>://</a:t>
            </a:r>
            <a:r>
              <a:rPr lang="pt-BR" baseline="0" dirty="0" err="1"/>
              <a:t>jamboard.google.com</a:t>
            </a:r>
            <a:r>
              <a:rPr lang="pt-BR" baseline="0" dirty="0"/>
              <a:t>/)</a:t>
            </a:r>
          </a:p>
          <a:p>
            <a:pPr algn="l"/>
            <a:endParaRPr lang="pt-BR" baseline="0" dirty="0"/>
          </a:p>
          <a:p>
            <a:pPr algn="l"/>
            <a:r>
              <a:rPr lang="pt-BR" baseline="0" dirty="0"/>
              <a:t>Fazer o </a:t>
            </a:r>
            <a:r>
              <a:rPr lang="pt-BR" baseline="0" dirty="0" err="1"/>
              <a:t>login</a:t>
            </a:r>
            <a:r>
              <a:rPr lang="pt-BR" baseline="0" dirty="0"/>
              <a:t> da conta</a:t>
            </a:r>
          </a:p>
          <a:p>
            <a:pPr algn="l"/>
            <a:r>
              <a:rPr lang="pt-BR" baseline="0" dirty="0"/>
              <a:t>Clicar no botão + para abrir o painel </a:t>
            </a:r>
          </a:p>
          <a:p>
            <a:pPr algn="l"/>
            <a:r>
              <a:rPr lang="pt-BR" baseline="0" dirty="0"/>
              <a:t>Nomear o painel com o título da atividade </a:t>
            </a:r>
          </a:p>
          <a:p>
            <a:pPr algn="l"/>
            <a:r>
              <a:rPr lang="pt-BR" baseline="0" dirty="0"/>
              <a:t>Fornecer o link aos participantes</a:t>
            </a:r>
          </a:p>
          <a:p>
            <a:pPr algn="l"/>
            <a:r>
              <a:rPr lang="pt-BR" baseline="0" dirty="0"/>
              <a:t>Pedir que eles selecionem no canto esquerdo o </a:t>
            </a:r>
            <a:r>
              <a:rPr lang="pt-BR" baseline="0" dirty="0" err="1"/>
              <a:t>stick</a:t>
            </a:r>
            <a:r>
              <a:rPr lang="pt-BR" baseline="0" dirty="0"/>
              <a:t> note e preencham com as informações da atividade</a:t>
            </a:r>
          </a:p>
          <a:p>
            <a:pPr algn="l"/>
            <a:endParaRPr lang="pt-BR" baseline="0" dirty="0"/>
          </a:p>
          <a:p>
            <a:pPr algn="l"/>
            <a:r>
              <a:rPr lang="pt-BR" baseline="0" dirty="0"/>
              <a:t>Tempo para atividade: 20 min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180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53412457"/>
      </p:ext>
    </p:extLst>
  </p:cSld>
  <p:clrMapOvr>
    <a:masterClrMapping/>
  </p:clrMapOvr>
</p:notes>
</file>

<file path=ppt/notesSlides/notesSlide1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 </a:t>
            </a:r>
          </a:p>
          <a:p>
            <a:endParaRPr lang="pt-BR" dirty="0"/>
          </a:p>
          <a:p>
            <a:r>
              <a:rPr lang="pt-BR" dirty="0"/>
              <a:t>Ao término</a:t>
            </a:r>
            <a:r>
              <a:rPr lang="pt-BR" baseline="0" dirty="0"/>
              <a:t> dessa atividade  discutir as respostas do mural e colocar o vídeo mostrando que a empresa existe realmente. </a:t>
            </a:r>
          </a:p>
          <a:p>
            <a:r>
              <a:rPr lang="pt-BR" baseline="0" dirty="0"/>
              <a:t>Após a exibição do vídeo, abrir para discussão com os participantes.  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181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00312593"/>
      </p:ext>
    </p:extLst>
  </p:cSld>
  <p:clrMapOvr>
    <a:masterClrMapping/>
  </p:clrMapOvr>
</p:notes>
</file>

<file path=ppt/notesSlides/notesSlide1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</a:t>
            </a:r>
          </a:p>
          <a:p>
            <a:endParaRPr lang="pt-BR" dirty="0"/>
          </a:p>
          <a:p>
            <a:r>
              <a:rPr lang="pt-BR" baseline="0" dirty="0"/>
              <a:t>Nesta atividade utilizaremos as </a:t>
            </a:r>
            <a:r>
              <a:rPr lang="pt-BR" baseline="0" dirty="0" err="1"/>
              <a:t>subsalas</a:t>
            </a:r>
            <a:r>
              <a:rPr lang="pt-BR" baseline="0" dirty="0"/>
              <a:t> do zoom. Você irá dividir os participantes em pequenos grupos. Eles terão 10 minutos nessas </a:t>
            </a:r>
            <a:r>
              <a:rPr lang="pt-BR" baseline="0" dirty="0" err="1"/>
              <a:t>subsalas</a:t>
            </a:r>
            <a:r>
              <a:rPr lang="pt-BR" baseline="0" dirty="0"/>
              <a:t> para discutir as estratégias e depois apresentam para todos o resultado da discussão.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183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70554150"/>
      </p:ext>
    </p:extLst>
  </p:cSld>
  <p:clrMapOvr>
    <a:masterClrMapping/>
  </p:clrMapOvr>
</p:notes>
</file>

<file path=ppt/notesSlides/notesSlide1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</a:t>
            </a:r>
          </a:p>
          <a:p>
            <a:r>
              <a:rPr lang="pt-BR" baseline="0" dirty="0"/>
              <a:t>Nesta atividade utilizaremos as </a:t>
            </a:r>
            <a:r>
              <a:rPr lang="pt-BR" baseline="0" dirty="0" err="1"/>
              <a:t>subsalas</a:t>
            </a:r>
            <a:r>
              <a:rPr lang="pt-BR" baseline="0" dirty="0"/>
              <a:t> do zoom. Você irá dividir os participantes em pequenos grupos. Eles terão 10 minutos nessas </a:t>
            </a:r>
            <a:r>
              <a:rPr lang="pt-BR" baseline="0" dirty="0" err="1"/>
              <a:t>subsalas</a:t>
            </a:r>
            <a:r>
              <a:rPr lang="pt-BR" baseline="0" dirty="0"/>
              <a:t> para discutir as estratégias e depois apresentam para todos o resultado da discussão.</a:t>
            </a:r>
          </a:p>
          <a:p>
            <a:endParaRPr lang="pt-BR" baseline="0" dirty="0"/>
          </a:p>
          <a:p>
            <a:r>
              <a:rPr lang="pt-BR" baseline="0" dirty="0"/>
              <a:t>Tempo dessa atividade :  20 min. </a:t>
            </a:r>
          </a:p>
          <a:p>
            <a:r>
              <a:rPr lang="pt-BR" baseline="0" dirty="0"/>
              <a:t>Tutorial para criação das </a:t>
            </a:r>
            <a:r>
              <a:rPr lang="pt-BR" baseline="0" dirty="0" err="1"/>
              <a:t>subsalas</a:t>
            </a:r>
            <a:r>
              <a:rPr lang="pt-BR" baseline="0" dirty="0"/>
              <a:t> nos slides seguintes.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184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47421284"/>
      </p:ext>
    </p:extLst>
  </p:cSld>
  <p:clrMapOvr>
    <a:masterClrMapping/>
  </p:clrMapOvr>
</p:notes>
</file>

<file path=ppt/notesSlides/notesSlide1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186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23450683"/>
      </p:ext>
    </p:extLst>
  </p:cSld>
  <p:clrMapOvr>
    <a:masterClrMapping/>
  </p:clrMapOvr>
</p:notes>
</file>

<file path=ppt/notesSlides/notesSlide1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Criação</a:t>
            </a:r>
            <a:r>
              <a:rPr lang="pt-BR" baseline="0" dirty="0"/>
              <a:t> de Salas Simultâneas -  </a:t>
            </a:r>
            <a:r>
              <a:rPr lang="pt-BR" baseline="0" dirty="0" err="1"/>
              <a:t>Breackout</a:t>
            </a:r>
            <a:r>
              <a:rPr lang="pt-BR" baseline="0" dirty="0"/>
              <a:t> </a:t>
            </a:r>
            <a:r>
              <a:rPr lang="pt-BR" baseline="0" dirty="0" err="1"/>
              <a:t>Rooms</a:t>
            </a:r>
            <a:r>
              <a:rPr lang="pt-BR" baseline="0" dirty="0"/>
              <a:t> </a:t>
            </a:r>
          </a:p>
          <a:p>
            <a:endParaRPr lang="pt-BR" baseline="0" dirty="0"/>
          </a:p>
          <a:p>
            <a:r>
              <a:rPr lang="pt-BR" baseline="0" dirty="0"/>
              <a:t>Primeiramente esse recurso deve ser habilitado quando for agendar/marcar uma reunião.  </a:t>
            </a:r>
          </a:p>
          <a:p>
            <a:endParaRPr lang="pt-BR" baseline="0" dirty="0"/>
          </a:p>
          <a:p>
            <a:pPr marL="228600" indent="-228600">
              <a:buAutoNum type="arabicPeriod"/>
            </a:pPr>
            <a:r>
              <a:rPr lang="pt-BR" baseline="0" dirty="0"/>
              <a:t>Já na videoconferência  esse recurso vai estar no menu dinâmico  com o nome de </a:t>
            </a:r>
            <a:r>
              <a:rPr lang="pt-BR" baseline="0" dirty="0" err="1"/>
              <a:t>Breakout</a:t>
            </a:r>
            <a:r>
              <a:rPr lang="pt-BR" baseline="0" dirty="0"/>
              <a:t> </a:t>
            </a:r>
            <a:r>
              <a:rPr lang="pt-BR" baseline="0" dirty="0" err="1"/>
              <a:t>rooms</a:t>
            </a:r>
            <a:r>
              <a:rPr lang="pt-BR" baseline="0" dirty="0"/>
              <a:t> (destacado em vermelho). </a:t>
            </a:r>
          </a:p>
          <a:p>
            <a:pPr marL="228600" indent="-228600">
              <a:buAutoNum type="arabicPeriod"/>
            </a:pPr>
            <a:r>
              <a:rPr lang="pt-BR" baseline="0" dirty="0"/>
              <a:t>Ao clicar nele irá aparecer o box “</a:t>
            </a:r>
            <a:r>
              <a:rPr lang="pt-BR" baseline="0" dirty="0" err="1"/>
              <a:t>Create</a:t>
            </a:r>
            <a:r>
              <a:rPr lang="pt-BR" baseline="0" dirty="0"/>
              <a:t> </a:t>
            </a:r>
            <a:r>
              <a:rPr lang="pt-BR" baseline="0" dirty="0" err="1"/>
              <a:t>Breakout</a:t>
            </a:r>
            <a:r>
              <a:rPr lang="pt-BR" baseline="0" dirty="0"/>
              <a:t> </a:t>
            </a:r>
            <a:r>
              <a:rPr lang="pt-BR" baseline="0" dirty="0" err="1"/>
              <a:t>Rooms</a:t>
            </a:r>
            <a:r>
              <a:rPr lang="pt-BR" baseline="0" dirty="0"/>
              <a:t>” neste box você poderá selecionar a quantidade de </a:t>
            </a:r>
            <a:r>
              <a:rPr lang="pt-BR" baseline="0" dirty="0" err="1"/>
              <a:t>subsalas</a:t>
            </a:r>
            <a:r>
              <a:rPr lang="pt-BR" baseline="0" dirty="0"/>
              <a:t>.  </a:t>
            </a:r>
          </a:p>
          <a:p>
            <a:pPr marL="228600" indent="-228600">
              <a:buAutoNum type="arabicPeriod"/>
            </a:pPr>
            <a:r>
              <a:rPr lang="pt-BR" baseline="0" dirty="0"/>
              <a:t>Você poderá deixar na opção </a:t>
            </a:r>
            <a:r>
              <a:rPr lang="pt-BR" baseline="0" dirty="0" err="1"/>
              <a:t>automatically</a:t>
            </a:r>
            <a:r>
              <a:rPr lang="pt-BR" baseline="0" dirty="0"/>
              <a:t> ou </a:t>
            </a:r>
            <a:r>
              <a:rPr lang="pt-BR" baseline="0" dirty="0" err="1"/>
              <a:t>manually</a:t>
            </a:r>
            <a:r>
              <a:rPr lang="pt-BR" baseline="0" dirty="0"/>
              <a:t>. (Sugestão que escolha </a:t>
            </a:r>
            <a:r>
              <a:rPr lang="pt-BR" baseline="0" dirty="0" err="1"/>
              <a:t>manually</a:t>
            </a:r>
            <a:r>
              <a:rPr lang="pt-BR" baseline="0" dirty="0"/>
              <a:t>).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187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82203475"/>
      </p:ext>
    </p:extLst>
  </p:cSld>
  <p:clrMapOvr>
    <a:masterClrMapping/>
  </p:clrMapOvr>
</p:notes>
</file>

<file path=ppt/notesSlides/notesSlide1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3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4. Selecione </a:t>
            </a:r>
            <a:r>
              <a:rPr lang="pt-BR" dirty="0" err="1"/>
              <a:t>Manually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188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1789477"/>
      </p:ext>
    </p:extLst>
  </p:cSld>
  <p:clrMapOvr>
    <a:masterClrMapping/>
  </p:clrMapOvr>
</p:notes>
</file>

<file path=ppt/notesSlides/notesSlide1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5. Irá</a:t>
            </a:r>
            <a:r>
              <a:rPr lang="pt-BR" baseline="0" dirty="0"/>
              <a:t> abrir o box com a quantidade de salas selecionadas </a:t>
            </a:r>
          </a:p>
          <a:p>
            <a:r>
              <a:rPr lang="pt-BR" baseline="0" dirty="0"/>
              <a:t>6. Selecione os participantes para cada sala em </a:t>
            </a:r>
            <a:r>
              <a:rPr lang="pt-BR" baseline="0" dirty="0" err="1"/>
              <a:t>Assign</a:t>
            </a:r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189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55290678"/>
      </p:ext>
    </p:extLst>
  </p:cSld>
  <p:clrMapOvr>
    <a:masterClrMapping/>
  </p:clrMapOvr>
</p:notes>
</file>

<file path=ppt/notesSlides/notesSlide1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baseline="0" dirty="0"/>
              <a:t>7. Clique em </a:t>
            </a:r>
            <a:r>
              <a:rPr lang="pt-BR" baseline="0" dirty="0" err="1"/>
              <a:t>options</a:t>
            </a:r>
            <a:r>
              <a:rPr lang="pt-BR" baseline="0" dirty="0"/>
              <a:t> e selecione a opção que precisa:  você poderá determinar o tempo que as salas ficam abertas e automaticamente após o tempo determinado, os participantes voltam para sala principal e também permitir ou não que voltem a sala principal a qualquer momento. </a:t>
            </a:r>
          </a:p>
          <a:p>
            <a:r>
              <a:rPr lang="pt-BR" baseline="0" dirty="0"/>
              <a:t>8. Salas simultâneas criadas, só aguardar o tempo programado que tudo retorna simultaneamente para sessão principal.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190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10847885"/>
      </p:ext>
    </p:extLst>
  </p:cSld>
  <p:clrMapOvr>
    <a:masterClrMapping/>
  </p:clrMapOvr>
</p:notes>
</file>

<file path=ppt/notesSlides/notesSlide1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 : </a:t>
            </a:r>
          </a:p>
          <a:p>
            <a:endParaRPr lang="pt-BR" baseline="0" dirty="0"/>
          </a:p>
          <a:p>
            <a:r>
              <a:rPr lang="pt-BR" baseline="0" dirty="0"/>
              <a:t>Ao encerrar as duas atividades colocar o vídeo sobre a empresa do case 01 para que eles vejam que trata-se de uma empresa real.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192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79090014"/>
      </p:ext>
    </p:extLst>
  </p:cSld>
  <p:clrMapOvr>
    <a:masterClrMapping/>
  </p:clrMapOvr>
</p:notes>
</file>

<file path=ppt/notesSlides/notesSlide1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193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93750391"/>
      </p:ext>
    </p:extLst>
  </p:cSld>
  <p:clrMapOvr>
    <a:masterClrMapping/>
  </p:clrMapOvr>
</p:notes>
</file>

<file path=ppt/notesSlides/notesSlide1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194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76088631"/>
      </p:ext>
    </p:extLst>
  </p:cSld>
  <p:clrMapOvr>
    <a:masterClrMapping/>
  </p:clrMapOvr>
</p:notes>
</file>

<file path=ppt/notesSlides/notesSlide1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 :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196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94773367"/>
      </p:ext>
    </p:extLst>
  </p:cSld>
  <p:clrMapOvr>
    <a:masterClrMapping/>
  </p:clrMapOvr>
</p:notes>
</file>

<file path=ppt/notesSlides/notesSlide1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 :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197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10230725"/>
      </p:ext>
    </p:extLst>
  </p:cSld>
  <p:clrMapOvr>
    <a:masterClrMapping/>
  </p:clrMapOvr>
</p:notes>
</file>

<file path=ppt/notesSlides/notesSlide1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199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70883408"/>
      </p:ext>
    </p:extLst>
  </p:cSld>
  <p:clrMapOvr>
    <a:masterClrMapping/>
  </p:clrMapOvr>
</p:notes>
</file>

<file path=ppt/notesSlides/notesSlide1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200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91684754"/>
      </p:ext>
    </p:extLst>
  </p:cSld>
  <p:clrMapOvr>
    <a:masterClrMapping/>
  </p:clrMapOvr>
</p:notes>
</file>

<file path=ppt/notesSlides/notesSlide1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201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85307231"/>
      </p:ext>
    </p:extLst>
  </p:cSld>
  <p:clrMapOvr>
    <a:masterClrMapping/>
  </p:clrMapOvr>
</p:notes>
</file>

<file path=ppt/notesSlides/notesSlide1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202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23650019"/>
      </p:ext>
    </p:extLst>
  </p:cSld>
  <p:clrMapOvr>
    <a:masterClrMapping/>
  </p:clrMapOvr>
</p:notes>
</file>

<file path=ppt/notesSlides/notesSlide1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203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22127958"/>
      </p:ext>
    </p:extLst>
  </p:cSld>
  <p:clrMapOvr>
    <a:masterClrMapping/>
  </p:clrMapOvr>
</p:notes>
</file>

<file path=ppt/notesSlides/notesSlide1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204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59617060"/>
      </p:ext>
    </p:extLst>
  </p:cSld>
  <p:clrMapOvr>
    <a:masterClrMapping/>
  </p:clrMapOvr>
</p:notes>
</file>

<file path=ppt/notesSlides/notesSlide1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205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13973341"/>
      </p:ext>
    </p:extLst>
  </p:cSld>
  <p:clrMapOvr>
    <a:masterClrMapping/>
  </p:clrMapOvr>
</p:notes>
</file>

<file path=ppt/notesSlides/notesSlide1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 </a:t>
            </a:r>
          </a:p>
          <a:p>
            <a:pPr marL="0" indent="0">
              <a:spcBef>
                <a:spcPts val="1599"/>
              </a:spcBef>
              <a:buClr>
                <a:srgbClr val="FF0000"/>
              </a:buClr>
              <a:buNone/>
            </a:pPr>
            <a:r>
              <a:rPr lang="pt-BR" sz="1200" dirty="0">
                <a:solidFill>
                  <a:prstClr val="white"/>
                </a:solidFill>
              </a:rPr>
              <a:t>Há dúvidas ou perguntas não respondidas na mente do cliente;</a:t>
            </a:r>
          </a:p>
          <a:p>
            <a:pPr marL="0" indent="0">
              <a:spcBef>
                <a:spcPts val="1599"/>
              </a:spcBef>
              <a:buClr>
                <a:srgbClr val="FF0000"/>
              </a:buClr>
              <a:buNone/>
            </a:pPr>
            <a:r>
              <a:rPr lang="pt-BR" sz="1200" dirty="0">
                <a:solidFill>
                  <a:prstClr val="white"/>
                </a:solidFill>
              </a:rPr>
              <a:t>Está interessado na compra, mas precisa de mais esclarecimentos ou opinião de terceiros;</a:t>
            </a:r>
          </a:p>
          <a:p>
            <a:pPr marL="0" indent="0">
              <a:spcBef>
                <a:spcPts val="1599"/>
              </a:spcBef>
              <a:buClr>
                <a:srgbClr val="FF0000"/>
              </a:buClr>
              <a:buNone/>
            </a:pPr>
            <a:r>
              <a:rPr lang="pt-BR" sz="1200" dirty="0">
                <a:solidFill>
                  <a:prstClr val="white"/>
                </a:solidFill>
              </a:rPr>
              <a:t>Não está totalmente convencido da utilidade dos serviços;</a:t>
            </a:r>
          </a:p>
          <a:p>
            <a:pPr marL="0" indent="0">
              <a:spcBef>
                <a:spcPts val="1599"/>
              </a:spcBef>
              <a:buClr>
                <a:srgbClr val="FF0000"/>
              </a:buClr>
              <a:buNone/>
            </a:pPr>
            <a:r>
              <a:rPr lang="pt-BR" sz="1200" dirty="0">
                <a:solidFill>
                  <a:prstClr val="white"/>
                </a:solidFill>
              </a:rPr>
              <a:t>Está indeciso.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206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2072614"/>
      </p:ext>
    </p:extLst>
  </p:cSld>
  <p:clrMapOvr>
    <a:masterClrMapping/>
  </p:clrMapOvr>
</p:notes>
</file>

<file path=ppt/notesSlides/notesSlide1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207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39470415"/>
      </p:ext>
    </p:extLst>
  </p:cSld>
  <p:clrMapOvr>
    <a:masterClrMapping/>
  </p:clrMapOvr>
</p:notes>
</file>

<file path=ppt/notesSlides/notesSlide1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sz="1200" dirty="0">
              <a:solidFill>
                <a:prstClr val="white"/>
              </a:solidFill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208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39836583"/>
      </p:ext>
    </p:extLst>
  </p:cSld>
  <p:clrMapOvr>
    <a:masterClrMapping/>
  </p:clrMapOvr>
</p:notes>
</file>

<file path=ppt/notesSlides/notesSlide1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209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09647286"/>
      </p:ext>
    </p:extLst>
  </p:cSld>
  <p:clrMapOvr>
    <a:masterClrMapping/>
  </p:clrMapOvr>
</p:notes>
</file>

<file path=ppt/notesSlides/notesSlide1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212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03174069"/>
      </p:ext>
    </p:extLst>
  </p:cSld>
  <p:clrMapOvr>
    <a:masterClrMapping/>
  </p:clrMapOvr>
</p:notes>
</file>

<file path=ppt/notesSlides/notesSlide1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213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2425791"/>
      </p:ext>
    </p:extLst>
  </p:cSld>
  <p:clrMapOvr>
    <a:masterClrMapping/>
  </p:clrMapOvr>
</p:notes>
</file>

<file path=ppt/notesSlides/notesSlide1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214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66070086"/>
      </p:ext>
    </p:extLst>
  </p:cSld>
  <p:clrMapOvr>
    <a:masterClrMapping/>
  </p:clrMapOvr>
</p:notes>
</file>

<file path=ppt/notesSlides/notesSlide1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: </a:t>
            </a:r>
          </a:p>
          <a:p>
            <a:pPr algn="l"/>
            <a:r>
              <a:rPr lang="pt-BR" baseline="0" dirty="0"/>
              <a:t>Esta atividade será realizada no </a:t>
            </a:r>
            <a:r>
              <a:rPr lang="pt-BR" baseline="0" dirty="0" err="1"/>
              <a:t>Jamboard</a:t>
            </a:r>
            <a:r>
              <a:rPr lang="pt-BR" baseline="0" dirty="0"/>
              <a:t> (</a:t>
            </a:r>
            <a:r>
              <a:rPr lang="pt-BR" baseline="0" dirty="0" err="1"/>
              <a:t>https</a:t>
            </a:r>
            <a:r>
              <a:rPr lang="pt-BR" baseline="0" dirty="0"/>
              <a:t>://</a:t>
            </a:r>
            <a:r>
              <a:rPr lang="pt-BR" baseline="0" dirty="0" err="1"/>
              <a:t>jamboard.google.com</a:t>
            </a:r>
            <a:r>
              <a:rPr lang="pt-BR" baseline="0" dirty="0"/>
              <a:t>/)</a:t>
            </a:r>
          </a:p>
          <a:p>
            <a:pPr algn="l"/>
            <a:endParaRPr lang="pt-BR" baseline="0" dirty="0"/>
          </a:p>
          <a:p>
            <a:pPr algn="l"/>
            <a:r>
              <a:rPr lang="pt-BR" baseline="0" dirty="0"/>
              <a:t>Fazer o </a:t>
            </a:r>
            <a:r>
              <a:rPr lang="pt-BR" baseline="0" dirty="0" err="1"/>
              <a:t>login</a:t>
            </a:r>
            <a:r>
              <a:rPr lang="pt-BR" baseline="0" dirty="0"/>
              <a:t> da conta</a:t>
            </a:r>
          </a:p>
          <a:p>
            <a:pPr algn="l"/>
            <a:r>
              <a:rPr lang="pt-BR" baseline="0" dirty="0"/>
              <a:t>Clicar no botão + para abrir o painel </a:t>
            </a:r>
          </a:p>
          <a:p>
            <a:pPr algn="l"/>
            <a:r>
              <a:rPr lang="pt-BR" baseline="0" dirty="0"/>
              <a:t>Nomear o painel com o título da atividade </a:t>
            </a:r>
          </a:p>
          <a:p>
            <a:pPr algn="l"/>
            <a:r>
              <a:rPr lang="pt-BR" baseline="0" dirty="0"/>
              <a:t>Fornecer o link aos participantes</a:t>
            </a:r>
          </a:p>
          <a:p>
            <a:pPr algn="l"/>
            <a:r>
              <a:rPr lang="pt-BR" baseline="0" dirty="0"/>
              <a:t>Pedir que eles selecionem no canto esquerdo o </a:t>
            </a:r>
            <a:r>
              <a:rPr lang="pt-BR" baseline="0" dirty="0" err="1"/>
              <a:t>stick</a:t>
            </a:r>
            <a:r>
              <a:rPr lang="pt-BR" baseline="0" dirty="0"/>
              <a:t> note e preencham com as informações da atividade</a:t>
            </a:r>
          </a:p>
          <a:p>
            <a:pPr algn="l"/>
            <a:endParaRPr lang="pt-BR" baseline="0" dirty="0"/>
          </a:p>
          <a:p>
            <a:pPr algn="l"/>
            <a:r>
              <a:rPr lang="pt-BR" baseline="0" dirty="0"/>
              <a:t>Tempo para atividade: 25 min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216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67430642"/>
      </p:ext>
    </p:extLst>
  </p:cSld>
  <p:clrMapOvr>
    <a:masterClrMapping/>
  </p:clrMapOvr>
</p:notes>
</file>

<file path=ppt/notesSlides/notesSlide1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  </a:t>
            </a:r>
          </a:p>
          <a:p>
            <a:endParaRPr lang="pt-BR" dirty="0"/>
          </a:p>
          <a:p>
            <a:r>
              <a:rPr lang="pt-BR" dirty="0"/>
              <a:t>Colocar as </a:t>
            </a:r>
            <a:r>
              <a:rPr lang="pt-BR" baseline="0" dirty="0"/>
              <a:t>objeções no </a:t>
            </a:r>
            <a:r>
              <a:rPr lang="pt-BR" baseline="0" dirty="0" err="1"/>
              <a:t>Jamboard</a:t>
            </a:r>
            <a:r>
              <a:rPr lang="pt-BR" baseline="0" dirty="0"/>
              <a:t> e peça para que os participantes selecionem a opção do </a:t>
            </a:r>
            <a:r>
              <a:rPr lang="pt-BR" baseline="0" dirty="0" err="1"/>
              <a:t>stick</a:t>
            </a:r>
            <a:r>
              <a:rPr lang="pt-BR" baseline="0" dirty="0"/>
              <a:t> note coloquem suas observações de como contornariam as objeções.  O ideal é que abra 3 </a:t>
            </a:r>
            <a:r>
              <a:rPr lang="pt-BR" baseline="0" dirty="0" err="1"/>
              <a:t>Jamboard´s</a:t>
            </a:r>
            <a:r>
              <a:rPr lang="pt-BR" baseline="0" dirty="0"/>
              <a:t>, uma para cada objeção.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217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23949652"/>
      </p:ext>
    </p:extLst>
  </p:cSld>
  <p:clrMapOvr>
    <a:masterClrMapping/>
  </p:clrMapOvr>
</p:notes>
</file>

<file path=ppt/notesSlides/notesSlide1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>
                <a:solidFill>
                  <a:prstClr val="black"/>
                </a:solidFill>
              </a:rPr>
              <a:pPr/>
              <a:t>218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0229585"/>
      </p:ext>
    </p:extLst>
  </p:cSld>
  <p:clrMapOvr>
    <a:masterClrMapping/>
  </p:clrMapOvr>
</p:notes>
</file>

<file path=ppt/notesSlides/notesSlide1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>
                <a:solidFill>
                  <a:prstClr val="black"/>
                </a:solidFill>
              </a:rPr>
              <a:pPr/>
              <a:t>219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0229585"/>
      </p:ext>
    </p:extLst>
  </p:cSld>
  <p:clrMapOvr>
    <a:masterClrMapping/>
  </p:clrMapOvr>
</p:notes>
</file>

<file path=ppt/notesSlides/notesSlide1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>
                <a:solidFill>
                  <a:prstClr val="black"/>
                </a:solidFill>
              </a:rPr>
              <a:pPr/>
              <a:t>220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0229585"/>
      </p:ext>
    </p:extLst>
  </p:cSld>
  <p:clrMapOvr>
    <a:masterClrMapping/>
  </p:clrMapOvr>
</p:notes>
</file>

<file path=ppt/notesSlides/notesSlide1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 : </a:t>
            </a:r>
          </a:p>
          <a:p>
            <a:endParaRPr lang="pt-BR" baseline="0" dirty="0"/>
          </a:p>
          <a:p>
            <a:r>
              <a:rPr lang="pt-BR" baseline="0" dirty="0"/>
              <a:t>Estimule os participantes a falarem de suas experiências com as objeções dos clientes. Peçam que eles falem de situações que exigiram jogo de cintura para contornar.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221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60687831"/>
      </p:ext>
    </p:extLst>
  </p:cSld>
  <p:clrMapOvr>
    <a:masterClrMapping/>
  </p:clrMapOvr>
</p:notes>
</file>

<file path=ppt/notesSlides/notesSlide1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 : </a:t>
            </a:r>
          </a:p>
          <a:p>
            <a:endParaRPr lang="pt-BR" baseline="0" dirty="0"/>
          </a:p>
          <a:p>
            <a:r>
              <a:rPr lang="pt-BR" baseline="0" dirty="0"/>
              <a:t>Estimule os participantes a falarem de suas experiências com as objeções dos clientes. Peçam que eles falem de situações que exigiram jogo de cintura para contornar.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222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04778926"/>
      </p:ext>
    </p:extLst>
  </p:cSld>
  <p:clrMapOvr>
    <a:masterClrMapping/>
  </p:clrMapOvr>
</p:notes>
</file>

<file path=ppt/notesSlides/notesSlide1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223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23765298"/>
      </p:ext>
    </p:extLst>
  </p:cSld>
  <p:clrMapOvr>
    <a:masterClrMapping/>
  </p:clrMapOvr>
</p:notes>
</file>

<file path=ppt/notesSlides/notesSlide1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 :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224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22267021"/>
      </p:ext>
    </p:extLst>
  </p:cSld>
  <p:clrMapOvr>
    <a:masterClrMapping/>
  </p:clrMapOvr>
</p:notes>
</file>

<file path=ppt/notesSlides/notesSlide1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 :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225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66205359"/>
      </p:ext>
    </p:extLst>
  </p:cSld>
  <p:clrMapOvr>
    <a:masterClrMapping/>
  </p:clrMapOvr>
</p:notes>
</file>

<file path=ppt/notesSlides/notesSlide1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sz="1200" dirty="0">
              <a:solidFill>
                <a:prstClr val="white"/>
              </a:solidFill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227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940738"/>
      </p:ext>
    </p:extLst>
  </p:cSld>
  <p:clrMapOvr>
    <a:masterClrMapping/>
  </p:clrMapOvr>
</p:notes>
</file>

<file path=ppt/notesSlides/notesSlide1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  </a:t>
            </a:r>
          </a:p>
          <a:p>
            <a:endParaRPr lang="pt-BR" dirty="0"/>
          </a:p>
          <a:p>
            <a:r>
              <a:rPr lang="pt-BR" dirty="0"/>
              <a:t>Explicar</a:t>
            </a:r>
            <a:r>
              <a:rPr lang="pt-BR" baseline="0" dirty="0"/>
              <a:t> que no fechamento o vendedor deve estar atento aos sinais de compra que podem ser verbais e não verbais e as formas (técnicas) de fechamento da venda. 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229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4104671"/>
      </p:ext>
    </p:extLst>
  </p:cSld>
  <p:clrMapOvr>
    <a:masterClrMapping/>
  </p:clrMapOvr>
</p:notes>
</file>

<file path=ppt/notesSlides/notesSlide1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230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17233673"/>
      </p:ext>
    </p:extLst>
  </p:cSld>
  <p:clrMapOvr>
    <a:masterClrMapping/>
  </p:clrMapOvr>
</p:notes>
</file>

<file path=ppt/notesSlides/notesSlide1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231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60071914"/>
      </p:ext>
    </p:extLst>
  </p:cSld>
  <p:clrMapOvr>
    <a:masterClrMapping/>
  </p:clrMapOvr>
</p:notes>
</file>

<file path=ppt/notesSlides/notesSlide1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232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4397597"/>
      </p:ext>
    </p:extLst>
  </p:cSld>
  <p:clrMapOvr>
    <a:masterClrMapping/>
  </p:clrMapOvr>
</p:notes>
</file>

<file path=ppt/notesSlides/notesSlide1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233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79330486"/>
      </p:ext>
    </p:extLst>
  </p:cSld>
  <p:clrMapOvr>
    <a:masterClrMapping/>
  </p:clrMapOvr>
</p:notes>
</file>

<file path=ppt/notesSlides/notesSlide1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234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38061846"/>
      </p:ext>
    </p:extLst>
  </p:cSld>
  <p:clrMapOvr>
    <a:masterClrMapping/>
  </p:clrMapOvr>
</p:notes>
</file>

<file path=ppt/notesSlides/notesSlide1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: </a:t>
            </a:r>
          </a:p>
          <a:p>
            <a:pPr algn="l"/>
            <a:r>
              <a:rPr lang="pt-BR" baseline="0" dirty="0"/>
              <a:t>Esta atividade será realizada no </a:t>
            </a:r>
            <a:r>
              <a:rPr lang="pt-BR" baseline="0" dirty="0" err="1"/>
              <a:t>Jamboard</a:t>
            </a:r>
            <a:r>
              <a:rPr lang="pt-BR" baseline="0" dirty="0"/>
              <a:t> (</a:t>
            </a:r>
            <a:r>
              <a:rPr lang="pt-BR" baseline="0" dirty="0" err="1"/>
              <a:t>https</a:t>
            </a:r>
            <a:r>
              <a:rPr lang="pt-BR" baseline="0" dirty="0"/>
              <a:t>://</a:t>
            </a:r>
            <a:r>
              <a:rPr lang="pt-BR" baseline="0" dirty="0" err="1"/>
              <a:t>jamboard.google.com</a:t>
            </a:r>
            <a:r>
              <a:rPr lang="pt-BR" baseline="0" dirty="0"/>
              <a:t>/)</a:t>
            </a:r>
          </a:p>
          <a:p>
            <a:pPr algn="l"/>
            <a:endParaRPr lang="pt-BR" baseline="0" dirty="0"/>
          </a:p>
          <a:p>
            <a:pPr algn="l"/>
            <a:r>
              <a:rPr lang="pt-BR" baseline="0" dirty="0"/>
              <a:t>Fazer o </a:t>
            </a:r>
            <a:r>
              <a:rPr lang="pt-BR" baseline="0" dirty="0" err="1"/>
              <a:t>login</a:t>
            </a:r>
            <a:r>
              <a:rPr lang="pt-BR" baseline="0" dirty="0"/>
              <a:t> da conta</a:t>
            </a:r>
          </a:p>
          <a:p>
            <a:pPr algn="l"/>
            <a:r>
              <a:rPr lang="pt-BR" baseline="0" dirty="0"/>
              <a:t>Clicar no botão + para abrir o painel </a:t>
            </a:r>
          </a:p>
          <a:p>
            <a:pPr algn="l"/>
            <a:r>
              <a:rPr lang="pt-BR" baseline="0" dirty="0"/>
              <a:t>Nomear o painel com o título da atividade </a:t>
            </a:r>
          </a:p>
          <a:p>
            <a:pPr algn="l"/>
            <a:r>
              <a:rPr lang="pt-BR" baseline="0" dirty="0"/>
              <a:t>Fornecer o link aos participantes</a:t>
            </a:r>
          </a:p>
          <a:p>
            <a:pPr algn="l"/>
            <a:r>
              <a:rPr lang="pt-BR" baseline="0" dirty="0"/>
              <a:t>Pedir que eles selecionem no canto esquerdo o </a:t>
            </a:r>
            <a:r>
              <a:rPr lang="pt-BR" baseline="0" dirty="0" err="1"/>
              <a:t>stick</a:t>
            </a:r>
            <a:r>
              <a:rPr lang="pt-BR" baseline="0" dirty="0"/>
              <a:t> note e preencham com as informações da atividade</a:t>
            </a:r>
          </a:p>
          <a:p>
            <a:pPr algn="l"/>
            <a:endParaRPr lang="pt-BR" baseline="0" dirty="0"/>
          </a:p>
          <a:p>
            <a:pPr algn="l"/>
            <a:r>
              <a:rPr lang="pt-BR" baseline="0" dirty="0"/>
              <a:t>Tempo para atividade: 30 min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236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79377155"/>
      </p:ext>
    </p:extLst>
  </p:cSld>
  <p:clrMapOvr>
    <a:masterClrMapping/>
  </p:clrMapOvr>
</p:notes>
</file>

<file path=ppt/notesSlides/notesSlide1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aseline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237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84649141"/>
      </p:ext>
    </p:extLst>
  </p:cSld>
  <p:clrMapOvr>
    <a:masterClrMapping/>
  </p:clrMapOvr>
</p:notes>
</file>

<file path=ppt/notesSlides/notesSlide1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238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67036825"/>
      </p:ext>
    </p:extLst>
  </p:cSld>
  <p:clrMapOvr>
    <a:masterClrMapping/>
  </p:clrMapOvr>
</p:notes>
</file>

<file path=ppt/notesSlides/notesSlide1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sz="1200" dirty="0">
              <a:solidFill>
                <a:prstClr val="white"/>
              </a:solidFill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239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83770128"/>
      </p:ext>
    </p:extLst>
  </p:cSld>
  <p:clrMapOvr>
    <a:masterClrMapping/>
  </p:clrMapOvr>
</p:notes>
</file>

<file path=ppt/notesSlides/notesSlide1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240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39940656"/>
      </p:ext>
    </p:extLst>
  </p:cSld>
  <p:clrMapOvr>
    <a:masterClrMapping/>
  </p:clrMapOvr>
</p:notes>
</file>

<file path=ppt/notesSlides/notesSlide1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241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48441215"/>
      </p:ext>
    </p:extLst>
  </p:cSld>
  <p:clrMapOvr>
    <a:masterClrMapping/>
  </p:clrMapOvr>
</p:notes>
</file>

<file path=ppt/notesSlides/notesSlide1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242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94081626"/>
      </p:ext>
    </p:extLst>
  </p:cSld>
  <p:clrMapOvr>
    <a:masterClrMapping/>
  </p:clrMapOvr>
</p:notes>
</file>

<file path=ppt/notesSlides/notesSlide1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sz="1200" dirty="0">
              <a:solidFill>
                <a:prstClr val="white"/>
              </a:solidFill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243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02873896"/>
      </p:ext>
    </p:extLst>
  </p:cSld>
  <p:clrMapOvr>
    <a:masterClrMapping/>
  </p:clrMapOvr>
</p:notes>
</file>

<file path=ppt/notesSlides/notesSlide1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244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50589340"/>
      </p:ext>
    </p:extLst>
  </p:cSld>
  <p:clrMapOvr>
    <a:masterClrMapping/>
  </p:clrMapOvr>
</p:notes>
</file>

<file path=ppt/notesSlides/notesSlide1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 :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249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72742200"/>
      </p:ext>
    </p:extLst>
  </p:cSld>
  <p:clrMapOvr>
    <a:masterClrMapping/>
  </p:clrMapOvr>
</p:notes>
</file>

<file path=ppt/notesSlides/notesSlide1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 :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250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74225065"/>
      </p:ext>
    </p:extLst>
  </p:cSld>
  <p:clrMapOvr>
    <a:masterClrMapping/>
  </p:clrMapOvr>
</p:notes>
</file>

<file path=ppt/notesSlides/notesSlide1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sz="1200" dirty="0">
              <a:solidFill>
                <a:prstClr val="white"/>
              </a:solidFill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252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38532741"/>
      </p:ext>
    </p:extLst>
  </p:cSld>
  <p:clrMapOvr>
    <a:masterClrMapping/>
  </p:clrMapOvr>
</p:notes>
</file>

<file path=ppt/notesSlides/notesSlide1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254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9874504"/>
      </p:ext>
    </p:extLst>
  </p:cSld>
  <p:clrMapOvr>
    <a:masterClrMapping/>
  </p:clrMapOvr>
</p:notes>
</file>

<file path=ppt/notesSlides/notesSlide1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255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42130912"/>
      </p:ext>
    </p:extLst>
  </p:cSld>
  <p:clrMapOvr>
    <a:masterClrMapping/>
  </p:clrMapOvr>
</p:notes>
</file>

<file path=ppt/notesSlides/notesSlide1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: </a:t>
            </a:r>
          </a:p>
          <a:p>
            <a:pPr algn="l"/>
            <a:r>
              <a:rPr lang="pt-BR" baseline="0" dirty="0"/>
              <a:t>Esta atividade será realizada no </a:t>
            </a:r>
            <a:r>
              <a:rPr lang="pt-BR" baseline="0" dirty="0" err="1"/>
              <a:t>Jamboard</a:t>
            </a:r>
            <a:r>
              <a:rPr lang="pt-BR" baseline="0" dirty="0"/>
              <a:t> (</a:t>
            </a:r>
            <a:r>
              <a:rPr lang="pt-BR" baseline="0" dirty="0" err="1"/>
              <a:t>https</a:t>
            </a:r>
            <a:r>
              <a:rPr lang="pt-BR" baseline="0" dirty="0"/>
              <a:t>://</a:t>
            </a:r>
            <a:r>
              <a:rPr lang="pt-BR" baseline="0" dirty="0" err="1"/>
              <a:t>jamboard.google.com</a:t>
            </a:r>
            <a:r>
              <a:rPr lang="pt-BR" baseline="0" dirty="0"/>
              <a:t>/)</a:t>
            </a:r>
          </a:p>
          <a:p>
            <a:pPr algn="l"/>
            <a:endParaRPr lang="pt-BR" baseline="0" dirty="0"/>
          </a:p>
          <a:p>
            <a:pPr algn="l"/>
            <a:r>
              <a:rPr lang="pt-BR" baseline="0" dirty="0"/>
              <a:t>Fazer o </a:t>
            </a:r>
            <a:r>
              <a:rPr lang="pt-BR" baseline="0" dirty="0" err="1"/>
              <a:t>login</a:t>
            </a:r>
            <a:r>
              <a:rPr lang="pt-BR" baseline="0" dirty="0"/>
              <a:t> da conta</a:t>
            </a:r>
          </a:p>
          <a:p>
            <a:pPr algn="l"/>
            <a:r>
              <a:rPr lang="pt-BR" baseline="0" dirty="0"/>
              <a:t>Clicar no botão + para abrir o painel </a:t>
            </a:r>
          </a:p>
          <a:p>
            <a:pPr algn="l"/>
            <a:r>
              <a:rPr lang="pt-BR" baseline="0" dirty="0"/>
              <a:t>Nomear o painel com o título da atividade </a:t>
            </a:r>
          </a:p>
          <a:p>
            <a:pPr algn="l"/>
            <a:r>
              <a:rPr lang="pt-BR" baseline="0" dirty="0"/>
              <a:t>Fornecer o link aos participantes</a:t>
            </a:r>
          </a:p>
          <a:p>
            <a:pPr algn="l"/>
            <a:r>
              <a:rPr lang="pt-BR" baseline="0" dirty="0"/>
              <a:t>Pedir que eles selecionem no canto esquerdo o </a:t>
            </a:r>
            <a:r>
              <a:rPr lang="pt-BR" baseline="0" dirty="0" err="1"/>
              <a:t>stick</a:t>
            </a:r>
            <a:r>
              <a:rPr lang="pt-BR" baseline="0" dirty="0"/>
              <a:t> note e preencham com as informações da atividade</a:t>
            </a:r>
          </a:p>
          <a:p>
            <a:pPr algn="l"/>
            <a:endParaRPr lang="pt-BR" baseline="0" dirty="0"/>
          </a:p>
          <a:p>
            <a:pPr algn="l"/>
            <a:r>
              <a:rPr lang="pt-BR" baseline="0" dirty="0"/>
              <a:t>Tempo para atividade: 15 min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257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29484156"/>
      </p:ext>
    </p:extLst>
  </p:cSld>
  <p:clrMapOvr>
    <a:masterClrMapping/>
  </p:clrMapOvr>
</p:notes>
</file>

<file path=ppt/notesSlides/notesSlide1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 : </a:t>
            </a:r>
          </a:p>
          <a:p>
            <a:endParaRPr lang="pt-BR" dirty="0"/>
          </a:p>
          <a:p>
            <a:r>
              <a:rPr lang="pt-BR" dirty="0"/>
              <a:t>Mostrar o </a:t>
            </a:r>
            <a:r>
              <a:rPr lang="pt-BR" dirty="0" err="1"/>
              <a:t>video</a:t>
            </a:r>
            <a:r>
              <a:rPr lang="pt-BR" dirty="0"/>
              <a:t> com</a:t>
            </a:r>
            <a:r>
              <a:rPr lang="pt-BR" baseline="0" dirty="0"/>
              <a:t> o case Zezinho materiais de construção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259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66553258"/>
      </p:ext>
    </p:extLst>
  </p:cSld>
  <p:clrMapOvr>
    <a:masterClrMapping/>
  </p:clrMapOvr>
</p:notes>
</file>

<file path=ppt/notesSlides/notesSlide1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 :  </a:t>
            </a:r>
          </a:p>
          <a:p>
            <a:endParaRPr lang="pt-BR" baseline="0" dirty="0"/>
          </a:p>
          <a:p>
            <a:r>
              <a:rPr lang="pt-BR" baseline="0" dirty="0"/>
              <a:t>Essa atividade será realizada no </a:t>
            </a:r>
            <a:r>
              <a:rPr lang="pt-BR" baseline="0" dirty="0" err="1"/>
              <a:t>EasyRetro</a:t>
            </a:r>
            <a:r>
              <a:rPr lang="pt-BR" baseline="0" dirty="0"/>
              <a:t> (</a:t>
            </a:r>
            <a:r>
              <a:rPr lang="pt-BR" baseline="0" dirty="0" err="1"/>
              <a:t>https</a:t>
            </a:r>
            <a:r>
              <a:rPr lang="pt-BR" baseline="0" dirty="0"/>
              <a:t>://</a:t>
            </a:r>
            <a:r>
              <a:rPr lang="pt-BR" baseline="0" dirty="0" err="1"/>
              <a:t>easyretro.io</a:t>
            </a:r>
            <a:r>
              <a:rPr lang="pt-BR" baseline="0" dirty="0"/>
              <a:t>/)</a:t>
            </a:r>
          </a:p>
          <a:p>
            <a:endParaRPr lang="pt-BR" baseline="0" dirty="0"/>
          </a:p>
          <a:p>
            <a:r>
              <a:rPr lang="pt-BR" baseline="0" dirty="0"/>
              <a:t>Fazer um painel conforme o </a:t>
            </a:r>
            <a:r>
              <a:rPr lang="pt-BR" baseline="0" dirty="0" err="1"/>
              <a:t>print</a:t>
            </a:r>
            <a:r>
              <a:rPr lang="pt-BR" baseline="0" dirty="0"/>
              <a:t> do próximo slide onde os participantes terão 3 colunas para preencher :  FAÇO BEM / PRECISO MELHORAR/ AÇÕES PARA MELHORAR </a:t>
            </a:r>
          </a:p>
          <a:p>
            <a:r>
              <a:rPr lang="pt-BR" baseline="0" dirty="0"/>
              <a:t>Não precisam se identificar, apenas preencher os campos. </a:t>
            </a:r>
          </a:p>
          <a:p>
            <a:r>
              <a:rPr lang="pt-BR" baseline="0" dirty="0"/>
              <a:t>Depois que todos preencherem dar um feedback do que foi colocado e concluir o treinamento.  </a:t>
            </a:r>
          </a:p>
          <a:p>
            <a:endParaRPr lang="pt-BR" baseline="0" dirty="0"/>
          </a:p>
          <a:p>
            <a:r>
              <a:rPr lang="pt-BR" baseline="0" dirty="0"/>
              <a:t>Tempo da atividade: 20 min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261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51524926"/>
      </p:ext>
    </p:extLst>
  </p:cSld>
  <p:clrMapOvr>
    <a:masterClrMapping/>
  </p:clrMapOvr>
</p:notes>
</file>

<file path=ppt/notesSlides/notesSlide1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 :  </a:t>
            </a:r>
          </a:p>
          <a:p>
            <a:endParaRPr lang="pt-BR" baseline="0" dirty="0"/>
          </a:p>
          <a:p>
            <a:r>
              <a:rPr lang="pt-BR" baseline="0" dirty="0"/>
              <a:t>Essa atividade será realizada no </a:t>
            </a:r>
            <a:r>
              <a:rPr lang="pt-BR" baseline="0" dirty="0" err="1"/>
              <a:t>EasyRetro</a:t>
            </a:r>
            <a:r>
              <a:rPr lang="pt-BR" baseline="0" dirty="0"/>
              <a:t> (</a:t>
            </a:r>
            <a:r>
              <a:rPr lang="pt-BR" baseline="0" dirty="0" err="1"/>
              <a:t>https</a:t>
            </a:r>
            <a:r>
              <a:rPr lang="pt-BR" baseline="0" dirty="0"/>
              <a:t>://</a:t>
            </a:r>
            <a:r>
              <a:rPr lang="pt-BR" baseline="0" dirty="0" err="1"/>
              <a:t>easyretro.io</a:t>
            </a:r>
            <a:r>
              <a:rPr lang="pt-BR" baseline="0" dirty="0"/>
              <a:t>/)</a:t>
            </a:r>
          </a:p>
          <a:p>
            <a:endParaRPr lang="pt-BR" baseline="0" dirty="0"/>
          </a:p>
          <a:p>
            <a:r>
              <a:rPr lang="pt-BR" baseline="0" dirty="0"/>
              <a:t>Fazer um painel conforme o </a:t>
            </a:r>
            <a:r>
              <a:rPr lang="pt-BR" baseline="0" dirty="0" err="1"/>
              <a:t>print</a:t>
            </a:r>
            <a:r>
              <a:rPr lang="pt-BR" baseline="0" dirty="0"/>
              <a:t> do próximo slide onde os participantes terão 3 colunas para preencher :  FAÇO BEM / PRECISO MELHORAR/ AÇÕES PARA MELHORAR </a:t>
            </a:r>
          </a:p>
          <a:p>
            <a:r>
              <a:rPr lang="pt-BR" baseline="0" dirty="0"/>
              <a:t>Não precisam se identificar, apenas preencher os campos. </a:t>
            </a:r>
          </a:p>
          <a:p>
            <a:r>
              <a:rPr lang="pt-BR" baseline="0" dirty="0"/>
              <a:t>Depois que todos preencherem dar um feedback do que foi colocado e concluir o treinamento.  </a:t>
            </a:r>
          </a:p>
          <a:p>
            <a:endParaRPr lang="pt-BR" baseline="0" dirty="0"/>
          </a:p>
          <a:p>
            <a:r>
              <a:rPr lang="pt-BR" baseline="0" dirty="0"/>
              <a:t>Tempo da atividade: 20 min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262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24056912"/>
      </p:ext>
    </p:extLst>
  </p:cSld>
  <p:clrMapOvr>
    <a:masterClrMapping/>
  </p:clrMapOvr>
</p:notes>
</file>

<file path=ppt/notesSlides/notesSlide1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 :</a:t>
            </a:r>
          </a:p>
          <a:p>
            <a:endParaRPr lang="pt-BR" baseline="0" dirty="0"/>
          </a:p>
          <a:p>
            <a:r>
              <a:rPr lang="pt-BR" baseline="0" dirty="0"/>
              <a:t>Modelo de como preencher a atividade.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>
                <a:solidFill>
                  <a:prstClr val="black"/>
                </a:solidFill>
              </a:rPr>
              <a:pPr/>
              <a:t>263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7842699"/>
      </p:ext>
    </p:extLst>
  </p:cSld>
  <p:clrMapOvr>
    <a:masterClrMapping/>
  </p:clrMapOvr>
</p:notes>
</file>

<file path=ppt/notesSlides/notesSlide1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265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454440"/>
      </p:ext>
    </p:extLst>
  </p:cSld>
  <p:clrMapOvr>
    <a:masterClrMapping/>
  </p:clrMapOvr>
</p:notes>
</file>

<file path=ppt/notesSlides/notesSlide1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 : </a:t>
            </a:r>
            <a:endParaRPr lang="pt-BR" dirty="0"/>
          </a:p>
          <a:p>
            <a:r>
              <a:rPr lang="pt-BR" dirty="0"/>
              <a:t>QUANDO O CLIENTE ESTÁ SATISFEITO COM O PRODUTO E COM O SUPORTE QUE RECEBE, É MAIS DIFÍCIL ELE TROCAR DE MARCA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267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33122879"/>
      </p:ext>
    </p:extLst>
  </p:cSld>
  <p:clrMapOvr>
    <a:masterClrMapping/>
  </p:clrMapOvr>
</p:notes>
</file>

<file path=ppt/notesSlides/notesSlide1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 : </a:t>
            </a:r>
            <a:endParaRPr lang="pt-BR" dirty="0"/>
          </a:p>
          <a:p>
            <a:r>
              <a:rPr lang="pt-BR" dirty="0"/>
              <a:t>QUANDO O CLIENTE ESTÁ SATISFEITO COM O PRODUTO E COM O SUPORTE QUE RECEBE, É MAIS DIFÍCIL ELE TROCAR DE MARCA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268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10712161"/>
      </p:ext>
    </p:extLst>
  </p:cSld>
  <p:clrMapOvr>
    <a:masterClrMapping/>
  </p:clrMapOvr>
</p:notes>
</file>

<file path=ppt/notesSlides/notesSlide1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 : </a:t>
            </a:r>
            <a:endParaRPr lang="pt-BR" dirty="0"/>
          </a:p>
          <a:p>
            <a:r>
              <a:rPr lang="pt-BR" dirty="0"/>
              <a:t>QUANDO O CLIENTE ESTÁ SATISFEITO COM O PRODUTO E COM O SUPORTE QUE RECEBE, É MAIS DIFÍCIL ELE TROCAR DE MARCA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269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77415243"/>
      </p:ext>
    </p:extLst>
  </p:cSld>
  <p:clrMapOvr>
    <a:masterClrMapping/>
  </p:clrMapOvr>
</p:notes>
</file>

<file path=ppt/notesSlides/notesSlide1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pt-BR" dirty="0"/>
              <a:t>FACILITADOR: </a:t>
            </a:r>
          </a:p>
          <a:p>
            <a:endParaRPr lang="pt-BR" dirty="0"/>
          </a:p>
          <a:p>
            <a:r>
              <a:rPr lang="pt-BR" dirty="0"/>
              <a:t>Iniciar a avaliação.</a:t>
            </a:r>
            <a:r>
              <a:rPr lang="pt-BR" baseline="0" dirty="0"/>
              <a:t> </a:t>
            </a:r>
          </a:p>
          <a:p>
            <a:r>
              <a:rPr lang="pt-BR" baseline="0" dirty="0"/>
              <a:t>Tempo para esta atividade 10 minutos . 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A6BD90-3A45-4605-8E6B-5493F9B1229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271</a:t>
            </a:fld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40917665"/>
      </p:ext>
    </p:extLst>
  </p:cSld>
  <p:clrMapOvr>
    <a:masterClrMapping/>
  </p:clrMapOvr>
</p:notes>
</file>

<file path=ppt/notesSlides/notesSlide1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278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27781862"/>
      </p:ext>
    </p:extLst>
  </p:cSld>
  <p:clrMapOvr>
    <a:masterClrMapping/>
  </p:clrMapOvr>
</p:notes>
</file>

<file path=ppt/notesSlides/notesSlide1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280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99160901"/>
      </p:ext>
    </p:extLst>
  </p:cSld>
  <p:clrMapOvr>
    <a:masterClrMapping/>
  </p:clrMapOvr>
</p:notes>
</file>

<file path=ppt/notesSlides/notesSlide1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281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35879267"/>
      </p:ext>
    </p:extLst>
  </p:cSld>
  <p:clrMapOvr>
    <a:masterClrMapping/>
  </p:clrMapOvr>
</p:notes>
</file>

<file path=ppt/notesSlides/notesSlide1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</a:t>
            </a:r>
            <a:r>
              <a:rPr lang="pt-BR" baseline="0" dirty="0"/>
              <a:t> :  </a:t>
            </a:r>
          </a:p>
          <a:p>
            <a:endParaRPr lang="pt-BR" baseline="0" dirty="0"/>
          </a:p>
          <a:p>
            <a:r>
              <a:rPr lang="pt-BR" baseline="0" dirty="0"/>
              <a:t>Encerrar o treinamento e dispensar os participantes.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282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20475934"/>
      </p:ext>
    </p:extLst>
  </p:cSld>
  <p:clrMapOvr>
    <a:masterClrMapping/>
  </p:clrMapOvr>
</p:notes>
</file>

<file path=ppt/notesSlides/notesSlide1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296B0-1765-43F8-8815-AE3CE23D2277}" type="slidenum">
              <a:rPr lang="pt-BR" smtClean="0"/>
              <a:t>283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32627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sv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sv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sv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sv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sv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sv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sv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svg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svg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svg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svg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31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p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BG">
            <a:extLst>
              <a:ext uri="{FF2B5EF4-FFF2-40B4-BE49-F238E27FC236}">
                <a16:creationId xmlns:a16="http://schemas.microsoft.com/office/drawing/2014/main" id="{B8130FA0-698A-49EF-9B1B-FA155405142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9" name="Solid">
            <a:extLst>
              <a:ext uri="{FF2B5EF4-FFF2-40B4-BE49-F238E27FC236}">
                <a16:creationId xmlns:a16="http://schemas.microsoft.com/office/drawing/2014/main" id="{3B7F7278-7583-4ADA-B0DB-BE3B561CAE11}"/>
              </a:ext>
            </a:extLst>
          </p:cNvPr>
          <p:cNvSpPr/>
          <p:nvPr userDrawn="1"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gradFill flip="none" rotWithShape="1">
            <a:gsLst>
              <a:gs pos="0">
                <a:srgbClr val="BA5050"/>
              </a:gs>
              <a:gs pos="100000">
                <a:srgbClr val="A03A3A"/>
              </a:gs>
            </a:gsLst>
            <a:lin ang="5400000" scaled="1"/>
            <a:tileRect/>
          </a:gra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52372782-78F1-43D5-9342-CC00D6493BA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86BF349A-D154-4C44-9E15-FAB038AB18F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76223" y="2466976"/>
            <a:ext cx="3752850" cy="1924050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C31AEACD-C130-4D52-9548-F18FA8AB61A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456056" y="3228263"/>
            <a:ext cx="2016617" cy="324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543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Texto&#10;&#10;Descrição gerada automaticamente com confiança média">
            <a:extLst>
              <a:ext uri="{FF2B5EF4-FFF2-40B4-BE49-F238E27FC236}">
                <a16:creationId xmlns:a16="http://schemas.microsoft.com/office/drawing/2014/main" id="{09F88E99-D142-C54A-8F0F-5726C6D2D47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Solid" hidden="1">
            <a:extLst>
              <a:ext uri="{FF2B5EF4-FFF2-40B4-BE49-F238E27FC236}">
                <a16:creationId xmlns:a16="http://schemas.microsoft.com/office/drawing/2014/main" id="{3B7F7278-7583-4ADA-B0DB-BE3B561CAE11}"/>
              </a:ext>
            </a:extLst>
          </p:cNvPr>
          <p:cNvSpPr/>
          <p:nvPr userDrawn="1"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rgbClr val="F8F9F4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Header" hidden="1">
            <a:extLst>
              <a:ext uri="{FF2B5EF4-FFF2-40B4-BE49-F238E27FC236}">
                <a16:creationId xmlns:a16="http://schemas.microsoft.com/office/drawing/2014/main" id="{F7E0E1DC-8E97-415F-92F5-F8343B43C0F4}"/>
              </a:ext>
            </a:extLst>
          </p:cNvPr>
          <p:cNvSpPr/>
          <p:nvPr userDrawn="1"/>
        </p:nvSpPr>
        <p:spPr>
          <a:xfrm>
            <a:off x="478155" y="476252"/>
            <a:ext cx="11235425" cy="476249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229EB85A-B209-A34D-AEDC-45ACFB4FD4E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831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olid" hidden="1">
            <a:extLst>
              <a:ext uri="{FF2B5EF4-FFF2-40B4-BE49-F238E27FC236}">
                <a16:creationId xmlns:a16="http://schemas.microsoft.com/office/drawing/2014/main" id="{3B7F7278-7583-4ADA-B0DB-BE3B561CAE11}"/>
              </a:ext>
            </a:extLst>
          </p:cNvPr>
          <p:cNvSpPr/>
          <p:nvPr userDrawn="1"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rgbClr val="F8F9F4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Header" hidden="1">
            <a:extLst>
              <a:ext uri="{FF2B5EF4-FFF2-40B4-BE49-F238E27FC236}">
                <a16:creationId xmlns:a16="http://schemas.microsoft.com/office/drawing/2014/main" id="{F7E0E1DC-8E97-415F-92F5-F8343B43C0F4}"/>
              </a:ext>
            </a:extLst>
          </p:cNvPr>
          <p:cNvSpPr/>
          <p:nvPr userDrawn="1"/>
        </p:nvSpPr>
        <p:spPr>
          <a:xfrm>
            <a:off x="478155" y="476252"/>
            <a:ext cx="11235425" cy="476249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pic>
        <p:nvPicPr>
          <p:cNvPr id="3" name="Imagem 2" descr="Mulher com as mãos para cima&#10;&#10;Descrição gerada automaticamente com confiança média">
            <a:extLst>
              <a:ext uri="{FF2B5EF4-FFF2-40B4-BE49-F238E27FC236}">
                <a16:creationId xmlns:a16="http://schemas.microsoft.com/office/drawing/2014/main" id="{FB363468-656E-5D45-80B1-D1F042E7BD7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Gráfico 6">
            <a:extLst>
              <a:ext uri="{FF2B5EF4-FFF2-40B4-BE49-F238E27FC236}">
                <a16:creationId xmlns:a16="http://schemas.microsoft.com/office/drawing/2014/main" id="{EFD4B456-8784-F54E-B540-9A18798E753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1196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olid" hidden="1">
            <a:extLst>
              <a:ext uri="{FF2B5EF4-FFF2-40B4-BE49-F238E27FC236}">
                <a16:creationId xmlns:a16="http://schemas.microsoft.com/office/drawing/2014/main" id="{3B7F7278-7583-4ADA-B0DB-BE3B561CAE11}"/>
              </a:ext>
            </a:extLst>
          </p:cNvPr>
          <p:cNvSpPr/>
          <p:nvPr userDrawn="1"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rgbClr val="F8F9F4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Header" hidden="1">
            <a:extLst>
              <a:ext uri="{FF2B5EF4-FFF2-40B4-BE49-F238E27FC236}">
                <a16:creationId xmlns:a16="http://schemas.microsoft.com/office/drawing/2014/main" id="{F7E0E1DC-8E97-415F-92F5-F8343B43C0F4}"/>
              </a:ext>
            </a:extLst>
          </p:cNvPr>
          <p:cNvSpPr/>
          <p:nvPr userDrawn="1"/>
        </p:nvSpPr>
        <p:spPr>
          <a:xfrm>
            <a:off x="478155" y="476252"/>
            <a:ext cx="11235425" cy="476249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FB363468-656E-5D45-80B1-D1F042E7BD7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Gráfico 6">
            <a:extLst>
              <a:ext uri="{FF2B5EF4-FFF2-40B4-BE49-F238E27FC236}">
                <a16:creationId xmlns:a16="http://schemas.microsoft.com/office/drawing/2014/main" id="{EFD4B456-8784-F54E-B540-9A18798E753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977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olid" hidden="1">
            <a:extLst>
              <a:ext uri="{FF2B5EF4-FFF2-40B4-BE49-F238E27FC236}">
                <a16:creationId xmlns:a16="http://schemas.microsoft.com/office/drawing/2014/main" id="{3B7F7278-7583-4ADA-B0DB-BE3B561CAE11}"/>
              </a:ext>
            </a:extLst>
          </p:cNvPr>
          <p:cNvSpPr/>
          <p:nvPr userDrawn="1"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rgbClr val="F8F9F4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Header" hidden="1">
            <a:extLst>
              <a:ext uri="{FF2B5EF4-FFF2-40B4-BE49-F238E27FC236}">
                <a16:creationId xmlns:a16="http://schemas.microsoft.com/office/drawing/2014/main" id="{F7E0E1DC-8E97-415F-92F5-F8343B43C0F4}"/>
              </a:ext>
            </a:extLst>
          </p:cNvPr>
          <p:cNvSpPr/>
          <p:nvPr userDrawn="1"/>
        </p:nvSpPr>
        <p:spPr>
          <a:xfrm>
            <a:off x="478155" y="476252"/>
            <a:ext cx="11235425" cy="476249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FB363468-656E-5D45-80B1-D1F042E7BD7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30C4A2E3-A440-C041-B172-5CA4BBA2BDC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72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olid" hidden="1">
            <a:extLst>
              <a:ext uri="{FF2B5EF4-FFF2-40B4-BE49-F238E27FC236}">
                <a16:creationId xmlns:a16="http://schemas.microsoft.com/office/drawing/2014/main" id="{3B7F7278-7583-4ADA-B0DB-BE3B561CAE11}"/>
              </a:ext>
            </a:extLst>
          </p:cNvPr>
          <p:cNvSpPr/>
          <p:nvPr userDrawn="1"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rgbClr val="F8F9F4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Header" hidden="1">
            <a:extLst>
              <a:ext uri="{FF2B5EF4-FFF2-40B4-BE49-F238E27FC236}">
                <a16:creationId xmlns:a16="http://schemas.microsoft.com/office/drawing/2014/main" id="{F7E0E1DC-8E97-415F-92F5-F8343B43C0F4}"/>
              </a:ext>
            </a:extLst>
          </p:cNvPr>
          <p:cNvSpPr/>
          <p:nvPr userDrawn="1"/>
        </p:nvSpPr>
        <p:spPr>
          <a:xfrm>
            <a:off x="478155" y="476252"/>
            <a:ext cx="11235425" cy="476249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FB363468-656E-5D45-80B1-D1F042E7BD7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30C4A2E3-A440-C041-B172-5CA4BBA2BDC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763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olid" hidden="1">
            <a:extLst>
              <a:ext uri="{FF2B5EF4-FFF2-40B4-BE49-F238E27FC236}">
                <a16:creationId xmlns:a16="http://schemas.microsoft.com/office/drawing/2014/main" id="{3B7F7278-7583-4ADA-B0DB-BE3B561CAE11}"/>
              </a:ext>
            </a:extLst>
          </p:cNvPr>
          <p:cNvSpPr/>
          <p:nvPr userDrawn="1"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rgbClr val="F8F9F4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Header" hidden="1">
            <a:extLst>
              <a:ext uri="{FF2B5EF4-FFF2-40B4-BE49-F238E27FC236}">
                <a16:creationId xmlns:a16="http://schemas.microsoft.com/office/drawing/2014/main" id="{F7E0E1DC-8E97-415F-92F5-F8343B43C0F4}"/>
              </a:ext>
            </a:extLst>
          </p:cNvPr>
          <p:cNvSpPr/>
          <p:nvPr userDrawn="1"/>
        </p:nvSpPr>
        <p:spPr>
          <a:xfrm>
            <a:off x="478155" y="476252"/>
            <a:ext cx="11235425" cy="476249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FB363468-656E-5D45-80B1-D1F042E7BD7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88D88177-13CE-2643-B1F6-CF72FB72702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863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olid" hidden="1">
            <a:extLst>
              <a:ext uri="{FF2B5EF4-FFF2-40B4-BE49-F238E27FC236}">
                <a16:creationId xmlns:a16="http://schemas.microsoft.com/office/drawing/2014/main" id="{3B7F7278-7583-4ADA-B0DB-BE3B561CAE11}"/>
              </a:ext>
            </a:extLst>
          </p:cNvPr>
          <p:cNvSpPr/>
          <p:nvPr userDrawn="1"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rgbClr val="F8F9F4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Header" hidden="1">
            <a:extLst>
              <a:ext uri="{FF2B5EF4-FFF2-40B4-BE49-F238E27FC236}">
                <a16:creationId xmlns:a16="http://schemas.microsoft.com/office/drawing/2014/main" id="{F7E0E1DC-8E97-415F-92F5-F8343B43C0F4}"/>
              </a:ext>
            </a:extLst>
          </p:cNvPr>
          <p:cNvSpPr/>
          <p:nvPr userDrawn="1"/>
        </p:nvSpPr>
        <p:spPr>
          <a:xfrm>
            <a:off x="478155" y="476252"/>
            <a:ext cx="11235425" cy="476249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FB363468-656E-5D45-80B1-D1F042E7BD7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EC91E764-2C85-AB4E-9212-ABB22AC6BBA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620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olid" hidden="1">
            <a:extLst>
              <a:ext uri="{FF2B5EF4-FFF2-40B4-BE49-F238E27FC236}">
                <a16:creationId xmlns:a16="http://schemas.microsoft.com/office/drawing/2014/main" id="{3B7F7278-7583-4ADA-B0DB-BE3B561CAE11}"/>
              </a:ext>
            </a:extLst>
          </p:cNvPr>
          <p:cNvSpPr/>
          <p:nvPr userDrawn="1"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rgbClr val="F8F9F4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Header" hidden="1">
            <a:extLst>
              <a:ext uri="{FF2B5EF4-FFF2-40B4-BE49-F238E27FC236}">
                <a16:creationId xmlns:a16="http://schemas.microsoft.com/office/drawing/2014/main" id="{F7E0E1DC-8E97-415F-92F5-F8343B43C0F4}"/>
              </a:ext>
            </a:extLst>
          </p:cNvPr>
          <p:cNvSpPr/>
          <p:nvPr userDrawn="1"/>
        </p:nvSpPr>
        <p:spPr>
          <a:xfrm>
            <a:off x="478155" y="476252"/>
            <a:ext cx="11235425" cy="476249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FB363468-656E-5D45-80B1-D1F042E7BD7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EC91E764-2C85-AB4E-9212-ABB22AC6BBA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870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Etapa_titulo_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Interface gráfica do usuário&#10;&#10;Descrição gerada automaticamente com confiança baixa">
            <a:extLst>
              <a:ext uri="{FF2B5EF4-FFF2-40B4-BE49-F238E27FC236}">
                <a16:creationId xmlns:a16="http://schemas.microsoft.com/office/drawing/2014/main" id="{F4DFF7D8-9C2A-C245-B6C9-2F631666F46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BD92BB11-9BE7-C44C-90E4-5124349A614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015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Etapa_titulo_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F4DFF7D8-9C2A-C245-B6C9-2F631666F46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BD92BB11-9BE7-C44C-90E4-5124349A614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6901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tapa_titulo_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0495EEF0-E9CF-4CDD-B3B6-069BFF283D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2" y="715"/>
            <a:ext cx="12189459" cy="6856570"/>
          </a:xfrm>
          <a:prstGeom prst="rect">
            <a:avLst/>
          </a:prstGeom>
        </p:spPr>
      </p:pic>
      <p:pic>
        <p:nvPicPr>
          <p:cNvPr id="9" name="Gráfico 8">
            <a:extLst>
              <a:ext uri="{FF2B5EF4-FFF2-40B4-BE49-F238E27FC236}">
                <a16:creationId xmlns:a16="http://schemas.microsoft.com/office/drawing/2014/main" id="{CDC8E514-E81E-2542-A730-68A1A83F430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A9C555DF-B633-9441-8E1B-28741CC220D9}"/>
              </a:ext>
            </a:extLst>
          </p:cNvPr>
          <p:cNvSpPr txBox="1"/>
          <p:nvPr/>
        </p:nvSpPr>
        <p:spPr>
          <a:xfrm>
            <a:off x="8392494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2BC9034-2EB3-4847-91F5-0F02EBC55A26}"/>
              </a:ext>
            </a:extLst>
          </p:cNvPr>
          <p:cNvSpPr>
            <a:spLocks noChangeAspect="1"/>
          </p:cNvSpPr>
          <p:nvPr/>
        </p:nvSpPr>
        <p:spPr>
          <a:xfrm>
            <a:off x="5672093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CA282E46-6CC1-D349-A2FF-E35BC4887CA2}"/>
              </a:ext>
            </a:extLst>
          </p:cNvPr>
          <p:cNvSpPr txBox="1"/>
          <p:nvPr/>
        </p:nvSpPr>
        <p:spPr>
          <a:xfrm>
            <a:off x="8929579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3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6840DA84-F04F-2640-AD54-20FD07410490}"/>
              </a:ext>
            </a:extLst>
          </p:cNvPr>
          <p:cNvSpPr txBox="1"/>
          <p:nvPr/>
        </p:nvSpPr>
        <p:spPr>
          <a:xfrm>
            <a:off x="9466664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4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65D17E2B-38B8-8848-BC79-04F738A128B7}"/>
              </a:ext>
            </a:extLst>
          </p:cNvPr>
          <p:cNvSpPr txBox="1"/>
          <p:nvPr/>
        </p:nvSpPr>
        <p:spPr>
          <a:xfrm>
            <a:off x="10002145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5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3E54B7C5-F320-F74A-9082-CFDD600B7642}"/>
              </a:ext>
            </a:extLst>
          </p:cNvPr>
          <p:cNvSpPr txBox="1"/>
          <p:nvPr/>
        </p:nvSpPr>
        <p:spPr>
          <a:xfrm>
            <a:off x="10539230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6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69AB7F43-902A-4141-A711-E4AB16B1E1D3}"/>
              </a:ext>
            </a:extLst>
          </p:cNvPr>
          <p:cNvSpPr txBox="1"/>
          <p:nvPr/>
        </p:nvSpPr>
        <p:spPr>
          <a:xfrm>
            <a:off x="11076317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7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375D7C66-FCBA-894B-8066-F5A2C1E3F1B8}"/>
              </a:ext>
            </a:extLst>
          </p:cNvPr>
          <p:cNvSpPr txBox="1"/>
          <p:nvPr/>
        </p:nvSpPr>
        <p:spPr>
          <a:xfrm>
            <a:off x="5940312" y="583107"/>
            <a:ext cx="178286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Preparar-se para vender</a:t>
            </a:r>
          </a:p>
        </p:txBody>
      </p:sp>
      <p:cxnSp>
        <p:nvCxnSpPr>
          <p:cNvPr id="15" name="Conector Reto 14">
            <a:extLst>
              <a:ext uri="{FF2B5EF4-FFF2-40B4-BE49-F238E27FC236}">
                <a16:creationId xmlns:a16="http://schemas.microsoft.com/office/drawing/2014/main" id="{0BB5C005-2C53-1D4F-A1EB-31DDFB95C874}"/>
              </a:ext>
            </a:extLst>
          </p:cNvPr>
          <p:cNvCxnSpPr>
            <a:cxnSpLocks/>
          </p:cNvCxnSpPr>
          <p:nvPr/>
        </p:nvCxnSpPr>
        <p:spPr>
          <a:xfrm>
            <a:off x="7723172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1822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tapa_titulo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AF1F4705-83A6-4640-A7A6-8AD92BB1081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3" y="429"/>
            <a:ext cx="12190474" cy="6857142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0F99763B-6D61-324A-82B0-AAB39F517A1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106EC1D8-AB66-484C-8424-EB8C7EDD6AF3}"/>
              </a:ext>
            </a:extLst>
          </p:cNvPr>
          <p:cNvSpPr txBox="1"/>
          <p:nvPr userDrawn="1"/>
        </p:nvSpPr>
        <p:spPr>
          <a:xfrm>
            <a:off x="5685733" y="590802"/>
            <a:ext cx="2311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1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A2EF1C0-82FE-7B4F-A375-9304E5EB82C9}"/>
              </a:ext>
            </a:extLst>
          </p:cNvPr>
          <p:cNvSpPr>
            <a:spLocks noChangeAspect="1"/>
          </p:cNvSpPr>
          <p:nvPr userDrawn="1"/>
        </p:nvSpPr>
        <p:spPr>
          <a:xfrm>
            <a:off x="5977817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621D881B-6D26-244A-83B0-371AE7735EEA}"/>
              </a:ext>
            </a:extLst>
          </p:cNvPr>
          <p:cNvSpPr txBox="1"/>
          <p:nvPr userDrawn="1"/>
        </p:nvSpPr>
        <p:spPr>
          <a:xfrm>
            <a:off x="8929579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3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2BD99546-40EF-994D-A339-C9ECBAF7BC1F}"/>
              </a:ext>
            </a:extLst>
          </p:cNvPr>
          <p:cNvSpPr txBox="1"/>
          <p:nvPr userDrawn="1"/>
        </p:nvSpPr>
        <p:spPr>
          <a:xfrm>
            <a:off x="9466664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4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D228E05A-51F5-1B48-9F38-6F6F578E2CF1}"/>
              </a:ext>
            </a:extLst>
          </p:cNvPr>
          <p:cNvSpPr txBox="1"/>
          <p:nvPr userDrawn="1"/>
        </p:nvSpPr>
        <p:spPr>
          <a:xfrm>
            <a:off x="10002145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5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AEF74CA8-E92D-BD4A-AC26-CB40AB83398C}"/>
              </a:ext>
            </a:extLst>
          </p:cNvPr>
          <p:cNvSpPr txBox="1"/>
          <p:nvPr userDrawn="1"/>
        </p:nvSpPr>
        <p:spPr>
          <a:xfrm>
            <a:off x="10539230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6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7FF9612B-3EC8-C74E-87AC-A2AD919F02AC}"/>
              </a:ext>
            </a:extLst>
          </p:cNvPr>
          <p:cNvSpPr txBox="1"/>
          <p:nvPr userDrawn="1"/>
        </p:nvSpPr>
        <p:spPr>
          <a:xfrm>
            <a:off x="11076317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7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113F526D-9856-6545-9295-0E9D2544DCF9}"/>
              </a:ext>
            </a:extLst>
          </p:cNvPr>
          <p:cNvSpPr txBox="1"/>
          <p:nvPr userDrawn="1"/>
        </p:nvSpPr>
        <p:spPr>
          <a:xfrm>
            <a:off x="6246036" y="583107"/>
            <a:ext cx="170751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Conhecer nosso cliente</a:t>
            </a:r>
          </a:p>
        </p:txBody>
      </p:sp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8CD00872-0771-EF43-8A96-09B9F0AB4B04}"/>
              </a:ext>
            </a:extLst>
          </p:cNvPr>
          <p:cNvCxnSpPr>
            <a:cxnSpLocks/>
          </p:cNvCxnSpPr>
          <p:nvPr userDrawn="1"/>
        </p:nvCxnSpPr>
        <p:spPr>
          <a:xfrm>
            <a:off x="7953555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63203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tapa_titulo_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46A1C15E-D0A9-4919-B6CD-45F0F9AE8B4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2" y="715"/>
            <a:ext cx="12189459" cy="6856570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7C6C5374-8DE9-C449-A70C-E32774144FE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EF3F0C83-6699-9647-AB36-B2FD650A0FB5}"/>
              </a:ext>
            </a:extLst>
          </p:cNvPr>
          <p:cNvSpPr txBox="1"/>
          <p:nvPr userDrawn="1"/>
        </p:nvSpPr>
        <p:spPr>
          <a:xfrm>
            <a:off x="5685733" y="590802"/>
            <a:ext cx="2311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1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0CFEEC4-74D9-7D4D-B9A6-6199D776FA6C}"/>
              </a:ext>
            </a:extLst>
          </p:cNvPr>
          <p:cNvSpPr>
            <a:spLocks noChangeAspect="1"/>
          </p:cNvSpPr>
          <p:nvPr userDrawn="1"/>
        </p:nvSpPr>
        <p:spPr>
          <a:xfrm>
            <a:off x="6324400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37CD76C3-0E5D-1443-BF27-6355620F1E76}"/>
              </a:ext>
            </a:extLst>
          </p:cNvPr>
          <p:cNvSpPr txBox="1"/>
          <p:nvPr userDrawn="1"/>
        </p:nvSpPr>
        <p:spPr>
          <a:xfrm>
            <a:off x="5977441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65DE428D-A308-CD41-8C4F-AA69932876E7}"/>
              </a:ext>
            </a:extLst>
          </p:cNvPr>
          <p:cNvSpPr txBox="1"/>
          <p:nvPr userDrawn="1"/>
        </p:nvSpPr>
        <p:spPr>
          <a:xfrm>
            <a:off x="9466664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4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9CB7D802-1DD6-A846-A358-E9B80781D581}"/>
              </a:ext>
            </a:extLst>
          </p:cNvPr>
          <p:cNvSpPr txBox="1"/>
          <p:nvPr userDrawn="1"/>
        </p:nvSpPr>
        <p:spPr>
          <a:xfrm>
            <a:off x="10002145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5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484AD7F5-07DC-6849-BFC2-B7B54E07E735}"/>
              </a:ext>
            </a:extLst>
          </p:cNvPr>
          <p:cNvSpPr txBox="1"/>
          <p:nvPr userDrawn="1"/>
        </p:nvSpPr>
        <p:spPr>
          <a:xfrm>
            <a:off x="10539230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6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7A217A0D-5045-7A4D-8120-A27ACFB6CFEA}"/>
              </a:ext>
            </a:extLst>
          </p:cNvPr>
          <p:cNvSpPr txBox="1"/>
          <p:nvPr userDrawn="1"/>
        </p:nvSpPr>
        <p:spPr>
          <a:xfrm>
            <a:off x="11076317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7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DBF362FD-5ED1-8C4E-930E-7E41D5F18B33}"/>
              </a:ext>
            </a:extLst>
          </p:cNvPr>
          <p:cNvSpPr txBox="1"/>
          <p:nvPr userDrawn="1"/>
        </p:nvSpPr>
        <p:spPr>
          <a:xfrm>
            <a:off x="6592619" y="583107"/>
            <a:ext cx="200888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Sondar e entender o cliente</a:t>
            </a:r>
          </a:p>
        </p:txBody>
      </p:sp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60D26FF5-DF98-6D4A-9F31-53C81AA019AC}"/>
              </a:ext>
            </a:extLst>
          </p:cNvPr>
          <p:cNvCxnSpPr>
            <a:cxnSpLocks/>
          </p:cNvCxnSpPr>
          <p:nvPr userDrawn="1"/>
        </p:nvCxnSpPr>
        <p:spPr>
          <a:xfrm>
            <a:off x="8601502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32540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tapa_titulo_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D4744A04-DD2A-470E-8709-E2F4637855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2" y="715"/>
            <a:ext cx="12189459" cy="6856570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2746D60A-EEC3-1B47-A2D7-443A2ED20F6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11C0A1B2-CD29-6340-9E44-232513718985}"/>
              </a:ext>
            </a:extLst>
          </p:cNvPr>
          <p:cNvSpPr txBox="1"/>
          <p:nvPr userDrawn="1"/>
        </p:nvSpPr>
        <p:spPr>
          <a:xfrm>
            <a:off x="5685733" y="590802"/>
            <a:ext cx="2311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1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B3D3166-1CD8-064F-8AC7-493E31A7FFF5}"/>
              </a:ext>
            </a:extLst>
          </p:cNvPr>
          <p:cNvSpPr>
            <a:spLocks noChangeAspect="1"/>
          </p:cNvSpPr>
          <p:nvPr userDrawn="1"/>
        </p:nvSpPr>
        <p:spPr>
          <a:xfrm>
            <a:off x="6671405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2A36AA37-0806-854B-A9E7-18FB9DFE9EBF}"/>
              </a:ext>
            </a:extLst>
          </p:cNvPr>
          <p:cNvSpPr txBox="1"/>
          <p:nvPr userDrawn="1"/>
        </p:nvSpPr>
        <p:spPr>
          <a:xfrm>
            <a:off x="5977441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5ABEF868-7CCB-5642-BADA-20008DBD6894}"/>
              </a:ext>
            </a:extLst>
          </p:cNvPr>
          <p:cNvSpPr txBox="1"/>
          <p:nvPr userDrawn="1"/>
        </p:nvSpPr>
        <p:spPr>
          <a:xfrm>
            <a:off x="6330869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3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DB76DD3-B0EA-BB4C-92BB-94DD634F7864}"/>
              </a:ext>
            </a:extLst>
          </p:cNvPr>
          <p:cNvSpPr txBox="1"/>
          <p:nvPr userDrawn="1"/>
        </p:nvSpPr>
        <p:spPr>
          <a:xfrm>
            <a:off x="10002145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5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6B04642E-9132-BF4A-A099-2BEAA49E600F}"/>
              </a:ext>
            </a:extLst>
          </p:cNvPr>
          <p:cNvSpPr txBox="1"/>
          <p:nvPr userDrawn="1"/>
        </p:nvSpPr>
        <p:spPr>
          <a:xfrm>
            <a:off x="10539230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6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F8FE3348-0A9B-E24D-8926-2EEC38B637F4}"/>
              </a:ext>
            </a:extLst>
          </p:cNvPr>
          <p:cNvSpPr txBox="1"/>
          <p:nvPr userDrawn="1"/>
        </p:nvSpPr>
        <p:spPr>
          <a:xfrm>
            <a:off x="11076317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7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1CFEA8D6-AA9C-5442-B46A-B67E1BCF419D}"/>
              </a:ext>
            </a:extLst>
          </p:cNvPr>
          <p:cNvSpPr txBox="1"/>
          <p:nvPr userDrawn="1"/>
        </p:nvSpPr>
        <p:spPr>
          <a:xfrm>
            <a:off x="6939624" y="583107"/>
            <a:ext cx="183575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Oferecer nossas soluções</a:t>
            </a:r>
          </a:p>
        </p:txBody>
      </p:sp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CF25AA98-247E-314B-8760-FAB9E860813D}"/>
              </a:ext>
            </a:extLst>
          </p:cNvPr>
          <p:cNvCxnSpPr>
            <a:cxnSpLocks/>
          </p:cNvCxnSpPr>
          <p:nvPr userDrawn="1"/>
        </p:nvCxnSpPr>
        <p:spPr>
          <a:xfrm>
            <a:off x="8775383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00897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tapa_titulo_0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6D0F25AF-9208-4DAB-92D8-E11EFF5527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4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733294E0-D456-574C-87D7-70FD20C87D7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3" y="857"/>
            <a:ext cx="12190474" cy="6857142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BA3B0186-BA69-8147-9F29-37B3AA31C2E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162EFEE2-7F02-4B44-B1D9-1F5208E45769}"/>
              </a:ext>
            </a:extLst>
          </p:cNvPr>
          <p:cNvSpPr txBox="1"/>
          <p:nvPr userDrawn="1"/>
        </p:nvSpPr>
        <p:spPr>
          <a:xfrm>
            <a:off x="5685733" y="590802"/>
            <a:ext cx="2311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1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884A73F-F05D-C448-8346-6295D3BDE41F}"/>
              </a:ext>
            </a:extLst>
          </p:cNvPr>
          <p:cNvSpPr>
            <a:spLocks noChangeAspect="1"/>
          </p:cNvSpPr>
          <p:nvPr userDrawn="1"/>
        </p:nvSpPr>
        <p:spPr>
          <a:xfrm>
            <a:off x="7033901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3553E603-2AE5-DE4B-BC11-5F4864907A50}"/>
              </a:ext>
            </a:extLst>
          </p:cNvPr>
          <p:cNvSpPr txBox="1"/>
          <p:nvPr userDrawn="1"/>
        </p:nvSpPr>
        <p:spPr>
          <a:xfrm>
            <a:off x="5977441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DFB4FC47-8970-8B41-B6E6-386DB71E6C0F}"/>
              </a:ext>
            </a:extLst>
          </p:cNvPr>
          <p:cNvSpPr txBox="1"/>
          <p:nvPr userDrawn="1"/>
        </p:nvSpPr>
        <p:spPr>
          <a:xfrm>
            <a:off x="6330869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3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697E853-013E-2B41-A95C-4D942679D88D}"/>
              </a:ext>
            </a:extLst>
          </p:cNvPr>
          <p:cNvSpPr txBox="1"/>
          <p:nvPr userDrawn="1"/>
        </p:nvSpPr>
        <p:spPr>
          <a:xfrm>
            <a:off x="6679599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4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69659E31-2F75-F74C-A8AE-A93E916112B6}"/>
              </a:ext>
            </a:extLst>
          </p:cNvPr>
          <p:cNvSpPr txBox="1"/>
          <p:nvPr userDrawn="1"/>
        </p:nvSpPr>
        <p:spPr>
          <a:xfrm>
            <a:off x="10539230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6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AA9DBFB7-49EC-5D4E-A1A0-1F7C593BC1E1}"/>
              </a:ext>
            </a:extLst>
          </p:cNvPr>
          <p:cNvSpPr txBox="1"/>
          <p:nvPr userDrawn="1"/>
        </p:nvSpPr>
        <p:spPr>
          <a:xfrm>
            <a:off x="11076317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7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DE3332B3-412B-9A46-B7B8-8A14401C518E}"/>
              </a:ext>
            </a:extLst>
          </p:cNvPr>
          <p:cNvSpPr txBox="1"/>
          <p:nvPr userDrawn="1"/>
        </p:nvSpPr>
        <p:spPr>
          <a:xfrm>
            <a:off x="7302120" y="583107"/>
            <a:ext cx="21162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Contornar possíveis objeções</a:t>
            </a:r>
          </a:p>
        </p:txBody>
      </p:sp>
      <p:cxnSp>
        <p:nvCxnSpPr>
          <p:cNvPr id="14" name="Conector Reto 13">
            <a:extLst>
              <a:ext uri="{FF2B5EF4-FFF2-40B4-BE49-F238E27FC236}">
                <a16:creationId xmlns:a16="http://schemas.microsoft.com/office/drawing/2014/main" id="{B6B9DD23-1E4C-0D43-9F75-AD82143F3DDD}"/>
              </a:ext>
            </a:extLst>
          </p:cNvPr>
          <p:cNvCxnSpPr>
            <a:cxnSpLocks/>
          </p:cNvCxnSpPr>
          <p:nvPr userDrawn="1"/>
        </p:nvCxnSpPr>
        <p:spPr>
          <a:xfrm>
            <a:off x="9418405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3199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tapa_titulo_0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C9392452-2783-4773-9D8F-176A63356B0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2" y="715"/>
            <a:ext cx="12189459" cy="6856570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22412326-C25A-CA47-B24D-8D673368D18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17F5F228-AF80-3447-BED6-F9C758A74010}"/>
              </a:ext>
            </a:extLst>
          </p:cNvPr>
          <p:cNvSpPr txBox="1"/>
          <p:nvPr userDrawn="1"/>
        </p:nvSpPr>
        <p:spPr>
          <a:xfrm>
            <a:off x="5685733" y="590802"/>
            <a:ext cx="2311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1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CBC33615-922A-5149-8239-C346F43E1B63}"/>
              </a:ext>
            </a:extLst>
          </p:cNvPr>
          <p:cNvSpPr>
            <a:spLocks noChangeAspect="1"/>
          </p:cNvSpPr>
          <p:nvPr userDrawn="1"/>
        </p:nvSpPr>
        <p:spPr>
          <a:xfrm>
            <a:off x="7381757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422DB0A8-C662-784F-ADAB-19D2C6630223}"/>
              </a:ext>
            </a:extLst>
          </p:cNvPr>
          <p:cNvSpPr txBox="1"/>
          <p:nvPr userDrawn="1"/>
        </p:nvSpPr>
        <p:spPr>
          <a:xfrm>
            <a:off x="5977441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888E80A7-C621-A14A-A39B-CD4C71B96DF5}"/>
              </a:ext>
            </a:extLst>
          </p:cNvPr>
          <p:cNvSpPr txBox="1"/>
          <p:nvPr userDrawn="1"/>
        </p:nvSpPr>
        <p:spPr>
          <a:xfrm>
            <a:off x="6330869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3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07ED8EA6-2151-8E44-86AE-A2B1B33F282C}"/>
              </a:ext>
            </a:extLst>
          </p:cNvPr>
          <p:cNvSpPr txBox="1"/>
          <p:nvPr userDrawn="1"/>
        </p:nvSpPr>
        <p:spPr>
          <a:xfrm>
            <a:off x="6679599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4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C44E3304-5BDA-E34E-90A5-FA4485EE49C6}"/>
              </a:ext>
            </a:extLst>
          </p:cNvPr>
          <p:cNvSpPr txBox="1"/>
          <p:nvPr userDrawn="1"/>
        </p:nvSpPr>
        <p:spPr>
          <a:xfrm>
            <a:off x="7029933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5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4D3F62C9-2733-8344-8921-79B402C3D430}"/>
              </a:ext>
            </a:extLst>
          </p:cNvPr>
          <p:cNvSpPr txBox="1"/>
          <p:nvPr userDrawn="1"/>
        </p:nvSpPr>
        <p:spPr>
          <a:xfrm>
            <a:off x="11076317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7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D6C077A4-7BF6-9645-958E-DCD80C47D149}"/>
              </a:ext>
            </a:extLst>
          </p:cNvPr>
          <p:cNvSpPr txBox="1"/>
          <p:nvPr userDrawn="1"/>
        </p:nvSpPr>
        <p:spPr>
          <a:xfrm>
            <a:off x="7649976" y="583107"/>
            <a:ext cx="184217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Partir para o fechamento</a:t>
            </a:r>
          </a:p>
        </p:txBody>
      </p:sp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5C3A37A9-63A3-5C47-B415-FFA83EF70828}"/>
              </a:ext>
            </a:extLst>
          </p:cNvPr>
          <p:cNvCxnSpPr>
            <a:cxnSpLocks/>
          </p:cNvCxnSpPr>
          <p:nvPr userDrawn="1"/>
        </p:nvCxnSpPr>
        <p:spPr>
          <a:xfrm>
            <a:off x="9492147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41039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tapa_titulo_0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41B4482C-F9B3-4525-A38E-E030E4AA7C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2" y="715"/>
            <a:ext cx="12189459" cy="6856570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F428D10F-DFF5-414A-8BCF-8D4A39E44B3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4DDF27B6-6A2C-1543-B75D-051A6238CBA0}"/>
              </a:ext>
            </a:extLst>
          </p:cNvPr>
          <p:cNvSpPr txBox="1"/>
          <p:nvPr userDrawn="1"/>
        </p:nvSpPr>
        <p:spPr>
          <a:xfrm>
            <a:off x="5685733" y="590802"/>
            <a:ext cx="2311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1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0C7AAE8-24AF-6E41-9DA4-6EF52A6B9F41}"/>
              </a:ext>
            </a:extLst>
          </p:cNvPr>
          <p:cNvSpPr>
            <a:spLocks noChangeAspect="1"/>
          </p:cNvSpPr>
          <p:nvPr userDrawn="1"/>
        </p:nvSpPr>
        <p:spPr>
          <a:xfrm>
            <a:off x="7734302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7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BEC165D-C7FB-3C46-AED7-51708047A637}"/>
              </a:ext>
            </a:extLst>
          </p:cNvPr>
          <p:cNvSpPr txBox="1"/>
          <p:nvPr userDrawn="1"/>
        </p:nvSpPr>
        <p:spPr>
          <a:xfrm>
            <a:off x="5977441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6C6D53D2-2FA0-6A42-A601-CCFC9440B0D8}"/>
              </a:ext>
            </a:extLst>
          </p:cNvPr>
          <p:cNvSpPr txBox="1"/>
          <p:nvPr userDrawn="1"/>
        </p:nvSpPr>
        <p:spPr>
          <a:xfrm>
            <a:off x="6330869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3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3A525BFE-37F3-DB4E-80A3-0200F31E4F28}"/>
              </a:ext>
            </a:extLst>
          </p:cNvPr>
          <p:cNvSpPr txBox="1"/>
          <p:nvPr userDrawn="1"/>
        </p:nvSpPr>
        <p:spPr>
          <a:xfrm>
            <a:off x="6679599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4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A80F2D6A-19B0-1947-958C-96D39BC276BF}"/>
              </a:ext>
            </a:extLst>
          </p:cNvPr>
          <p:cNvSpPr txBox="1"/>
          <p:nvPr userDrawn="1"/>
        </p:nvSpPr>
        <p:spPr>
          <a:xfrm>
            <a:off x="7029933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5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4A4B45D3-0358-7446-994F-83AF1C810346}"/>
              </a:ext>
            </a:extLst>
          </p:cNvPr>
          <p:cNvSpPr txBox="1"/>
          <p:nvPr userDrawn="1"/>
        </p:nvSpPr>
        <p:spPr>
          <a:xfrm>
            <a:off x="7379014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6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E2F75907-EE91-4944-96F2-411AED6FFBF6}"/>
              </a:ext>
            </a:extLst>
          </p:cNvPr>
          <p:cNvSpPr txBox="1"/>
          <p:nvPr userDrawn="1"/>
        </p:nvSpPr>
        <p:spPr>
          <a:xfrm>
            <a:off x="8002521" y="583107"/>
            <a:ext cx="234711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Realizar um </a:t>
            </a:r>
            <a:r>
              <a:rPr lang="x-none" sz="1100" b="1" i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excelente pós</a:t>
            </a:r>
            <a:r>
              <a:rPr lang="pt-BR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-</a:t>
            </a:r>
            <a:r>
              <a:rPr lang="x-none" sz="1100" b="1" i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venda</a:t>
            </a:r>
            <a:endParaRPr lang="x-none" sz="1100" b="1" i="0" dirty="0">
              <a:solidFill>
                <a:srgbClr val="E0DDD8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54713F9C-6566-144C-AFF0-9680C5ACD0B8}"/>
              </a:ext>
            </a:extLst>
          </p:cNvPr>
          <p:cNvCxnSpPr>
            <a:cxnSpLocks/>
          </p:cNvCxnSpPr>
          <p:nvPr userDrawn="1"/>
        </p:nvCxnSpPr>
        <p:spPr>
          <a:xfrm>
            <a:off x="10349638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92730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tapa_conteúdo_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BG" hidden="1">
            <a:extLst>
              <a:ext uri="{FF2B5EF4-FFF2-40B4-BE49-F238E27FC236}">
                <a16:creationId xmlns:a16="http://schemas.microsoft.com/office/drawing/2014/main" id="{B8130FA0-698A-49EF-9B1B-FA155405142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2532E78F-06D9-42BD-BE02-6A4D8D19949D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2" y="715"/>
            <a:ext cx="12189459" cy="6856570"/>
          </a:xfrm>
          <a:prstGeom prst="rect">
            <a:avLst/>
          </a:prstGeom>
        </p:spPr>
      </p:pic>
      <p:pic>
        <p:nvPicPr>
          <p:cNvPr id="5" name="Gráfico 4">
            <a:extLst>
              <a:ext uri="{FF2B5EF4-FFF2-40B4-BE49-F238E27FC236}">
                <a16:creationId xmlns:a16="http://schemas.microsoft.com/office/drawing/2014/main" id="{7392AA42-5309-3E4B-9AF7-632B575DFA6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1760C00B-F189-8B41-A446-A677A6496AF4}"/>
              </a:ext>
            </a:extLst>
          </p:cNvPr>
          <p:cNvSpPr txBox="1"/>
          <p:nvPr userDrawn="1"/>
        </p:nvSpPr>
        <p:spPr>
          <a:xfrm>
            <a:off x="8392494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05FCCCB-71B0-CA48-A91D-6D6FF01E57CB}"/>
              </a:ext>
            </a:extLst>
          </p:cNvPr>
          <p:cNvSpPr>
            <a:spLocks noChangeAspect="1"/>
          </p:cNvSpPr>
          <p:nvPr userDrawn="1"/>
        </p:nvSpPr>
        <p:spPr>
          <a:xfrm>
            <a:off x="5672093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4732DDDD-1587-1B4F-886B-285581B87B02}"/>
              </a:ext>
            </a:extLst>
          </p:cNvPr>
          <p:cNvSpPr txBox="1"/>
          <p:nvPr userDrawn="1"/>
        </p:nvSpPr>
        <p:spPr>
          <a:xfrm>
            <a:off x="8929579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3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A97C16B0-4CA8-9445-8124-F33C5906D427}"/>
              </a:ext>
            </a:extLst>
          </p:cNvPr>
          <p:cNvSpPr txBox="1"/>
          <p:nvPr userDrawn="1"/>
        </p:nvSpPr>
        <p:spPr>
          <a:xfrm>
            <a:off x="9466664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4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B4951BEA-9139-0549-B7BC-83C98D7772AD}"/>
              </a:ext>
            </a:extLst>
          </p:cNvPr>
          <p:cNvSpPr txBox="1"/>
          <p:nvPr userDrawn="1"/>
        </p:nvSpPr>
        <p:spPr>
          <a:xfrm>
            <a:off x="10002145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5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EF99B3B4-7E45-7F4D-AA8F-CFAA1B63B390}"/>
              </a:ext>
            </a:extLst>
          </p:cNvPr>
          <p:cNvSpPr txBox="1"/>
          <p:nvPr userDrawn="1"/>
        </p:nvSpPr>
        <p:spPr>
          <a:xfrm>
            <a:off x="10539230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6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5CE1D9DF-8D53-C946-8109-30EFCC54518F}"/>
              </a:ext>
            </a:extLst>
          </p:cNvPr>
          <p:cNvSpPr txBox="1"/>
          <p:nvPr userDrawn="1"/>
        </p:nvSpPr>
        <p:spPr>
          <a:xfrm>
            <a:off x="11076317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7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D577FA29-A596-BD45-B7EB-EC5C3F254409}"/>
              </a:ext>
            </a:extLst>
          </p:cNvPr>
          <p:cNvSpPr txBox="1"/>
          <p:nvPr userDrawn="1"/>
        </p:nvSpPr>
        <p:spPr>
          <a:xfrm>
            <a:off x="5940312" y="583107"/>
            <a:ext cx="178286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Preparar-se para vender</a:t>
            </a:r>
          </a:p>
        </p:txBody>
      </p:sp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4936BB29-5B4C-394C-80C2-97DA2B33F4E7}"/>
              </a:ext>
            </a:extLst>
          </p:cNvPr>
          <p:cNvCxnSpPr>
            <a:cxnSpLocks/>
          </p:cNvCxnSpPr>
          <p:nvPr userDrawn="1"/>
        </p:nvCxnSpPr>
        <p:spPr>
          <a:xfrm>
            <a:off x="7723172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59530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tapa_conteúdo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BG" hidden="1">
            <a:extLst>
              <a:ext uri="{FF2B5EF4-FFF2-40B4-BE49-F238E27FC236}">
                <a16:creationId xmlns:a16="http://schemas.microsoft.com/office/drawing/2014/main" id="{B8130FA0-698A-49EF-9B1B-FA155405142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54F19C7D-1D0F-4BF2-9DE7-9681DDED5FCD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3" y="429"/>
            <a:ext cx="12190474" cy="6857142"/>
          </a:xfrm>
          <a:prstGeom prst="rect">
            <a:avLst/>
          </a:prstGeom>
        </p:spPr>
      </p:pic>
      <p:pic>
        <p:nvPicPr>
          <p:cNvPr id="5" name="Gráfico 4">
            <a:extLst>
              <a:ext uri="{FF2B5EF4-FFF2-40B4-BE49-F238E27FC236}">
                <a16:creationId xmlns:a16="http://schemas.microsoft.com/office/drawing/2014/main" id="{57B0D913-E058-AC4B-BDFC-80392EB8C5C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6ED4463-5CC6-9E41-BA21-5D481884ED68}"/>
              </a:ext>
            </a:extLst>
          </p:cNvPr>
          <p:cNvSpPr txBox="1"/>
          <p:nvPr userDrawn="1"/>
        </p:nvSpPr>
        <p:spPr>
          <a:xfrm>
            <a:off x="5685733" y="590802"/>
            <a:ext cx="2311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1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27E4841-1E10-274B-82DE-497BEC704873}"/>
              </a:ext>
            </a:extLst>
          </p:cNvPr>
          <p:cNvSpPr>
            <a:spLocks noChangeAspect="1"/>
          </p:cNvSpPr>
          <p:nvPr userDrawn="1"/>
        </p:nvSpPr>
        <p:spPr>
          <a:xfrm>
            <a:off x="5977817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C4C547B7-7EF7-104D-8140-B047A927BF79}"/>
              </a:ext>
            </a:extLst>
          </p:cNvPr>
          <p:cNvSpPr txBox="1"/>
          <p:nvPr userDrawn="1"/>
        </p:nvSpPr>
        <p:spPr>
          <a:xfrm>
            <a:off x="8929579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3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416394B0-32B3-E94B-AECA-4D22C26B4411}"/>
              </a:ext>
            </a:extLst>
          </p:cNvPr>
          <p:cNvSpPr txBox="1"/>
          <p:nvPr userDrawn="1"/>
        </p:nvSpPr>
        <p:spPr>
          <a:xfrm>
            <a:off x="9466664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4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74906095-7D20-F547-AB08-8CBBF91ECB0B}"/>
              </a:ext>
            </a:extLst>
          </p:cNvPr>
          <p:cNvSpPr txBox="1"/>
          <p:nvPr userDrawn="1"/>
        </p:nvSpPr>
        <p:spPr>
          <a:xfrm>
            <a:off x="10002145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5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5BAEDD22-CF1C-514F-AD9C-2E44C04A8FF7}"/>
              </a:ext>
            </a:extLst>
          </p:cNvPr>
          <p:cNvSpPr txBox="1"/>
          <p:nvPr userDrawn="1"/>
        </p:nvSpPr>
        <p:spPr>
          <a:xfrm>
            <a:off x="10539230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6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92028D4A-DFDF-B94C-A150-7B86917425A9}"/>
              </a:ext>
            </a:extLst>
          </p:cNvPr>
          <p:cNvSpPr txBox="1"/>
          <p:nvPr userDrawn="1"/>
        </p:nvSpPr>
        <p:spPr>
          <a:xfrm>
            <a:off x="11076317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7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EC16DB4A-EB43-114A-B538-23588DC854FB}"/>
              </a:ext>
            </a:extLst>
          </p:cNvPr>
          <p:cNvSpPr txBox="1"/>
          <p:nvPr userDrawn="1"/>
        </p:nvSpPr>
        <p:spPr>
          <a:xfrm>
            <a:off x="6246036" y="583107"/>
            <a:ext cx="170751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Conhecer nosso cliente</a:t>
            </a:r>
          </a:p>
        </p:txBody>
      </p:sp>
      <p:cxnSp>
        <p:nvCxnSpPr>
          <p:cNvPr id="15" name="Conector Reto 14">
            <a:extLst>
              <a:ext uri="{FF2B5EF4-FFF2-40B4-BE49-F238E27FC236}">
                <a16:creationId xmlns:a16="http://schemas.microsoft.com/office/drawing/2014/main" id="{F8E88505-C0AB-9146-9A6D-2DF23BFEE205}"/>
              </a:ext>
            </a:extLst>
          </p:cNvPr>
          <p:cNvCxnSpPr>
            <a:cxnSpLocks/>
          </p:cNvCxnSpPr>
          <p:nvPr userDrawn="1"/>
        </p:nvCxnSpPr>
        <p:spPr>
          <a:xfrm>
            <a:off x="7953555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94030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tapa_conteúdo_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BG" hidden="1">
            <a:extLst>
              <a:ext uri="{FF2B5EF4-FFF2-40B4-BE49-F238E27FC236}">
                <a16:creationId xmlns:a16="http://schemas.microsoft.com/office/drawing/2014/main" id="{B8130FA0-698A-49EF-9B1B-FA155405142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E97E8909-9367-4528-840E-83FA864C3CE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2" y="715"/>
            <a:ext cx="12189459" cy="6856570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E098AF3F-B89E-9140-A8F9-297284AC04C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9351E9DD-AF60-5940-A00D-072C9741D2FA}"/>
              </a:ext>
            </a:extLst>
          </p:cNvPr>
          <p:cNvSpPr txBox="1"/>
          <p:nvPr userDrawn="1"/>
        </p:nvSpPr>
        <p:spPr>
          <a:xfrm>
            <a:off x="5685733" y="590802"/>
            <a:ext cx="2311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1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2091CA5-B3C9-1E47-BD9C-9424F38C9045}"/>
              </a:ext>
            </a:extLst>
          </p:cNvPr>
          <p:cNvSpPr>
            <a:spLocks noChangeAspect="1"/>
          </p:cNvSpPr>
          <p:nvPr userDrawn="1"/>
        </p:nvSpPr>
        <p:spPr>
          <a:xfrm>
            <a:off x="6324400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FA05810E-9A01-0A4F-B359-68800592953E}"/>
              </a:ext>
            </a:extLst>
          </p:cNvPr>
          <p:cNvSpPr txBox="1"/>
          <p:nvPr userDrawn="1"/>
        </p:nvSpPr>
        <p:spPr>
          <a:xfrm>
            <a:off x="5977441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9370BBFF-1570-4040-A33B-0FB441E6440A}"/>
              </a:ext>
            </a:extLst>
          </p:cNvPr>
          <p:cNvSpPr txBox="1"/>
          <p:nvPr userDrawn="1"/>
        </p:nvSpPr>
        <p:spPr>
          <a:xfrm>
            <a:off x="9466664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4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AF922960-E412-0A4E-AFA0-E57D417C959F}"/>
              </a:ext>
            </a:extLst>
          </p:cNvPr>
          <p:cNvSpPr txBox="1"/>
          <p:nvPr userDrawn="1"/>
        </p:nvSpPr>
        <p:spPr>
          <a:xfrm>
            <a:off x="10002145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5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209C5DFE-DD2C-6B46-A2A0-73E48B3A1035}"/>
              </a:ext>
            </a:extLst>
          </p:cNvPr>
          <p:cNvSpPr txBox="1"/>
          <p:nvPr userDrawn="1"/>
        </p:nvSpPr>
        <p:spPr>
          <a:xfrm>
            <a:off x="10539230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6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2E9AB854-0773-9E4E-94BB-3DE90C3FE74E}"/>
              </a:ext>
            </a:extLst>
          </p:cNvPr>
          <p:cNvSpPr txBox="1"/>
          <p:nvPr userDrawn="1"/>
        </p:nvSpPr>
        <p:spPr>
          <a:xfrm>
            <a:off x="11076317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7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6EB36C9A-0EB0-B44E-B637-4B181FCFFB62}"/>
              </a:ext>
            </a:extLst>
          </p:cNvPr>
          <p:cNvSpPr txBox="1"/>
          <p:nvPr userDrawn="1"/>
        </p:nvSpPr>
        <p:spPr>
          <a:xfrm>
            <a:off x="6592619" y="583107"/>
            <a:ext cx="200888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Sondar e entender o cliente</a:t>
            </a:r>
          </a:p>
        </p:txBody>
      </p:sp>
      <p:cxnSp>
        <p:nvCxnSpPr>
          <p:cNvPr id="15" name="Conector Reto 14">
            <a:extLst>
              <a:ext uri="{FF2B5EF4-FFF2-40B4-BE49-F238E27FC236}">
                <a16:creationId xmlns:a16="http://schemas.microsoft.com/office/drawing/2014/main" id="{92A7149E-7BD0-7040-A2C1-3527165DCB12}"/>
              </a:ext>
            </a:extLst>
          </p:cNvPr>
          <p:cNvCxnSpPr>
            <a:cxnSpLocks/>
          </p:cNvCxnSpPr>
          <p:nvPr userDrawn="1"/>
        </p:nvCxnSpPr>
        <p:spPr>
          <a:xfrm>
            <a:off x="8601502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13797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tapa_conteúdo_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BG" hidden="1">
            <a:extLst>
              <a:ext uri="{FF2B5EF4-FFF2-40B4-BE49-F238E27FC236}">
                <a16:creationId xmlns:a16="http://schemas.microsoft.com/office/drawing/2014/main" id="{B8130FA0-698A-49EF-9B1B-FA155405142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AC4C6DF9-2187-43F8-970E-F8AE79F7B40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2" y="715"/>
            <a:ext cx="12189459" cy="6856570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057929C5-71A2-7D48-B8A5-538DD00649A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B0E6FA67-6069-4346-8BE8-8FA802833DB9}"/>
              </a:ext>
            </a:extLst>
          </p:cNvPr>
          <p:cNvSpPr txBox="1"/>
          <p:nvPr userDrawn="1"/>
        </p:nvSpPr>
        <p:spPr>
          <a:xfrm>
            <a:off x="5685733" y="590802"/>
            <a:ext cx="2311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1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7F4BC90-1F9A-4C41-BD8F-9E15D40816B5}"/>
              </a:ext>
            </a:extLst>
          </p:cNvPr>
          <p:cNvSpPr>
            <a:spLocks noChangeAspect="1"/>
          </p:cNvSpPr>
          <p:nvPr userDrawn="1"/>
        </p:nvSpPr>
        <p:spPr>
          <a:xfrm>
            <a:off x="6671405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17AD63A6-DA7E-C64B-9693-69EA16BBCF78}"/>
              </a:ext>
            </a:extLst>
          </p:cNvPr>
          <p:cNvSpPr txBox="1"/>
          <p:nvPr userDrawn="1"/>
        </p:nvSpPr>
        <p:spPr>
          <a:xfrm>
            <a:off x="5977441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9A34D3DE-FE9F-144F-A968-2B03A219C8D2}"/>
              </a:ext>
            </a:extLst>
          </p:cNvPr>
          <p:cNvSpPr txBox="1"/>
          <p:nvPr userDrawn="1"/>
        </p:nvSpPr>
        <p:spPr>
          <a:xfrm>
            <a:off x="6330869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3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0473F654-F525-B047-9D9C-9A87D8B964E8}"/>
              </a:ext>
            </a:extLst>
          </p:cNvPr>
          <p:cNvSpPr txBox="1"/>
          <p:nvPr userDrawn="1"/>
        </p:nvSpPr>
        <p:spPr>
          <a:xfrm>
            <a:off x="10002145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5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09A0D7CB-C395-2D4D-8383-B4F8EBE93495}"/>
              </a:ext>
            </a:extLst>
          </p:cNvPr>
          <p:cNvSpPr txBox="1"/>
          <p:nvPr userDrawn="1"/>
        </p:nvSpPr>
        <p:spPr>
          <a:xfrm>
            <a:off x="10539230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6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9F47B28F-B625-514A-90D3-4E0E76574D83}"/>
              </a:ext>
            </a:extLst>
          </p:cNvPr>
          <p:cNvSpPr txBox="1"/>
          <p:nvPr userDrawn="1"/>
        </p:nvSpPr>
        <p:spPr>
          <a:xfrm>
            <a:off x="11076317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7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7423A66A-3BCA-FF45-A6BA-318A7F35C31E}"/>
              </a:ext>
            </a:extLst>
          </p:cNvPr>
          <p:cNvSpPr txBox="1"/>
          <p:nvPr userDrawn="1"/>
        </p:nvSpPr>
        <p:spPr>
          <a:xfrm>
            <a:off x="6939624" y="583107"/>
            <a:ext cx="183575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Oferecer nossas soluções</a:t>
            </a:r>
          </a:p>
        </p:txBody>
      </p:sp>
      <p:cxnSp>
        <p:nvCxnSpPr>
          <p:cNvPr id="15" name="Conector Reto 14">
            <a:extLst>
              <a:ext uri="{FF2B5EF4-FFF2-40B4-BE49-F238E27FC236}">
                <a16:creationId xmlns:a16="http://schemas.microsoft.com/office/drawing/2014/main" id="{BCDA4448-D234-4546-B26C-B3ADD2195C63}"/>
              </a:ext>
            </a:extLst>
          </p:cNvPr>
          <p:cNvCxnSpPr>
            <a:cxnSpLocks/>
          </p:cNvCxnSpPr>
          <p:nvPr userDrawn="1"/>
        </p:nvCxnSpPr>
        <p:spPr>
          <a:xfrm>
            <a:off x="8775383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773801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tapa_conteúdo_0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BG" hidden="1">
            <a:extLst>
              <a:ext uri="{FF2B5EF4-FFF2-40B4-BE49-F238E27FC236}">
                <a16:creationId xmlns:a16="http://schemas.microsoft.com/office/drawing/2014/main" id="{B8130FA0-698A-49EF-9B1B-FA155405142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75AC54D-BEED-4B7A-AD98-3700D848852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3" y="429"/>
            <a:ext cx="12190474" cy="6857142"/>
          </a:xfrm>
          <a:prstGeom prst="rect">
            <a:avLst/>
          </a:prstGeom>
        </p:spPr>
      </p:pic>
      <p:pic>
        <p:nvPicPr>
          <p:cNvPr id="7" name="Gráfico 6">
            <a:extLst>
              <a:ext uri="{FF2B5EF4-FFF2-40B4-BE49-F238E27FC236}">
                <a16:creationId xmlns:a16="http://schemas.microsoft.com/office/drawing/2014/main" id="{C44164DB-1DBB-A143-9157-924E416A44A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1E3320D5-BBBF-B64B-BD32-A4CAFDCB0BE5}"/>
              </a:ext>
            </a:extLst>
          </p:cNvPr>
          <p:cNvSpPr txBox="1"/>
          <p:nvPr userDrawn="1"/>
        </p:nvSpPr>
        <p:spPr>
          <a:xfrm>
            <a:off x="5685733" y="590802"/>
            <a:ext cx="2311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1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337D052-AB46-0643-A292-3F150F9AEA76}"/>
              </a:ext>
            </a:extLst>
          </p:cNvPr>
          <p:cNvSpPr>
            <a:spLocks noChangeAspect="1"/>
          </p:cNvSpPr>
          <p:nvPr userDrawn="1"/>
        </p:nvSpPr>
        <p:spPr>
          <a:xfrm>
            <a:off x="7033901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79321986-441C-AC44-B911-82A60B406EEB}"/>
              </a:ext>
            </a:extLst>
          </p:cNvPr>
          <p:cNvSpPr txBox="1"/>
          <p:nvPr userDrawn="1"/>
        </p:nvSpPr>
        <p:spPr>
          <a:xfrm>
            <a:off x="5977441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E905AE0D-C36A-0C42-90FD-F5A21D1B3B50}"/>
              </a:ext>
            </a:extLst>
          </p:cNvPr>
          <p:cNvSpPr txBox="1"/>
          <p:nvPr userDrawn="1"/>
        </p:nvSpPr>
        <p:spPr>
          <a:xfrm>
            <a:off x="6330869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3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3A44AEFE-6C5B-7C49-A850-7B7B1A6A49B8}"/>
              </a:ext>
            </a:extLst>
          </p:cNvPr>
          <p:cNvSpPr txBox="1"/>
          <p:nvPr userDrawn="1"/>
        </p:nvSpPr>
        <p:spPr>
          <a:xfrm>
            <a:off x="6679599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4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3C3578D2-4F0D-034A-B735-44E22AD35ECA}"/>
              </a:ext>
            </a:extLst>
          </p:cNvPr>
          <p:cNvSpPr txBox="1"/>
          <p:nvPr userDrawn="1"/>
        </p:nvSpPr>
        <p:spPr>
          <a:xfrm>
            <a:off x="10539230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6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88E4080E-2626-CC4A-9DF5-8DE327A7D1B2}"/>
              </a:ext>
            </a:extLst>
          </p:cNvPr>
          <p:cNvSpPr txBox="1"/>
          <p:nvPr userDrawn="1"/>
        </p:nvSpPr>
        <p:spPr>
          <a:xfrm>
            <a:off x="11076317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7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991D9B5C-58E7-194B-9B24-9E3D6DBD498B}"/>
              </a:ext>
            </a:extLst>
          </p:cNvPr>
          <p:cNvSpPr txBox="1"/>
          <p:nvPr userDrawn="1"/>
        </p:nvSpPr>
        <p:spPr>
          <a:xfrm>
            <a:off x="7302120" y="583107"/>
            <a:ext cx="21162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Contornar possíveis objeções</a:t>
            </a:r>
          </a:p>
        </p:txBody>
      </p:sp>
      <p:cxnSp>
        <p:nvCxnSpPr>
          <p:cNvPr id="15" name="Conector Reto 14">
            <a:extLst>
              <a:ext uri="{FF2B5EF4-FFF2-40B4-BE49-F238E27FC236}">
                <a16:creationId xmlns:a16="http://schemas.microsoft.com/office/drawing/2014/main" id="{55FCFEC3-96A8-154C-8AA3-06FD95E85C9A}"/>
              </a:ext>
            </a:extLst>
          </p:cNvPr>
          <p:cNvCxnSpPr>
            <a:cxnSpLocks/>
          </p:cNvCxnSpPr>
          <p:nvPr userDrawn="1"/>
        </p:nvCxnSpPr>
        <p:spPr>
          <a:xfrm>
            <a:off x="9418405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88318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tapa_conteúdo_0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BG" hidden="1">
            <a:extLst>
              <a:ext uri="{FF2B5EF4-FFF2-40B4-BE49-F238E27FC236}">
                <a16:creationId xmlns:a16="http://schemas.microsoft.com/office/drawing/2014/main" id="{B8130FA0-698A-49EF-9B1B-FA155405142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BB0FB5C1-4A59-4582-8CAB-A552B5AEC2E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2" y="715"/>
            <a:ext cx="12189459" cy="6856570"/>
          </a:xfrm>
          <a:prstGeom prst="rect">
            <a:avLst/>
          </a:prstGeom>
        </p:spPr>
      </p:pic>
      <p:pic>
        <p:nvPicPr>
          <p:cNvPr id="7" name="Gráfico 6">
            <a:extLst>
              <a:ext uri="{FF2B5EF4-FFF2-40B4-BE49-F238E27FC236}">
                <a16:creationId xmlns:a16="http://schemas.microsoft.com/office/drawing/2014/main" id="{847390FD-7FDD-8540-80D6-D025362CB83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AA7F3506-B310-AA47-97F0-52BA9998E394}"/>
              </a:ext>
            </a:extLst>
          </p:cNvPr>
          <p:cNvSpPr txBox="1"/>
          <p:nvPr userDrawn="1"/>
        </p:nvSpPr>
        <p:spPr>
          <a:xfrm>
            <a:off x="5685733" y="590802"/>
            <a:ext cx="2311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1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CDEABED-52E0-2847-8D1C-5019109BEF25}"/>
              </a:ext>
            </a:extLst>
          </p:cNvPr>
          <p:cNvSpPr>
            <a:spLocks noChangeAspect="1"/>
          </p:cNvSpPr>
          <p:nvPr userDrawn="1"/>
        </p:nvSpPr>
        <p:spPr>
          <a:xfrm>
            <a:off x="7381757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9E74C857-1E1C-C640-9472-3D594A04B2FF}"/>
              </a:ext>
            </a:extLst>
          </p:cNvPr>
          <p:cNvSpPr txBox="1"/>
          <p:nvPr userDrawn="1"/>
        </p:nvSpPr>
        <p:spPr>
          <a:xfrm>
            <a:off x="5977441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76EBF371-9468-1A4B-8A1C-CB01148C615A}"/>
              </a:ext>
            </a:extLst>
          </p:cNvPr>
          <p:cNvSpPr txBox="1"/>
          <p:nvPr userDrawn="1"/>
        </p:nvSpPr>
        <p:spPr>
          <a:xfrm>
            <a:off x="6330869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3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109A2BF-E1DB-E048-8530-ACF496073AE3}"/>
              </a:ext>
            </a:extLst>
          </p:cNvPr>
          <p:cNvSpPr txBox="1"/>
          <p:nvPr userDrawn="1"/>
        </p:nvSpPr>
        <p:spPr>
          <a:xfrm>
            <a:off x="6679599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4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364632DF-E91D-2341-B66E-B0FBCFAA462E}"/>
              </a:ext>
            </a:extLst>
          </p:cNvPr>
          <p:cNvSpPr txBox="1"/>
          <p:nvPr userDrawn="1"/>
        </p:nvSpPr>
        <p:spPr>
          <a:xfrm>
            <a:off x="7029933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5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68718EE4-BE0A-714C-8E96-0A10B848DCBF}"/>
              </a:ext>
            </a:extLst>
          </p:cNvPr>
          <p:cNvSpPr txBox="1"/>
          <p:nvPr userDrawn="1"/>
        </p:nvSpPr>
        <p:spPr>
          <a:xfrm>
            <a:off x="11076317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7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823361C1-5A27-8147-9A7C-422F136E382A}"/>
              </a:ext>
            </a:extLst>
          </p:cNvPr>
          <p:cNvSpPr txBox="1"/>
          <p:nvPr userDrawn="1"/>
        </p:nvSpPr>
        <p:spPr>
          <a:xfrm>
            <a:off x="7649976" y="583107"/>
            <a:ext cx="184217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Partir para o fechamento</a:t>
            </a:r>
          </a:p>
        </p:txBody>
      </p:sp>
      <p:cxnSp>
        <p:nvCxnSpPr>
          <p:cNvPr id="15" name="Conector Reto 14">
            <a:extLst>
              <a:ext uri="{FF2B5EF4-FFF2-40B4-BE49-F238E27FC236}">
                <a16:creationId xmlns:a16="http://schemas.microsoft.com/office/drawing/2014/main" id="{BAFF94B6-6CAB-334F-A727-775C6120C15A}"/>
              </a:ext>
            </a:extLst>
          </p:cNvPr>
          <p:cNvCxnSpPr>
            <a:cxnSpLocks/>
          </p:cNvCxnSpPr>
          <p:nvPr userDrawn="1"/>
        </p:nvCxnSpPr>
        <p:spPr>
          <a:xfrm>
            <a:off x="9492147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60425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tapa_conteúdo_0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BG" hidden="1">
            <a:extLst>
              <a:ext uri="{FF2B5EF4-FFF2-40B4-BE49-F238E27FC236}">
                <a16:creationId xmlns:a16="http://schemas.microsoft.com/office/drawing/2014/main" id="{B8130FA0-698A-49EF-9B1B-FA155405142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FD3EFC33-66B3-4C18-9A9C-31E047AC3B0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2" y="715"/>
            <a:ext cx="12189459" cy="6856570"/>
          </a:xfrm>
          <a:prstGeom prst="rect">
            <a:avLst/>
          </a:prstGeom>
        </p:spPr>
      </p:pic>
      <p:pic>
        <p:nvPicPr>
          <p:cNvPr id="7" name="Gráfico 6">
            <a:extLst>
              <a:ext uri="{FF2B5EF4-FFF2-40B4-BE49-F238E27FC236}">
                <a16:creationId xmlns:a16="http://schemas.microsoft.com/office/drawing/2014/main" id="{CFC8746A-9BE2-7246-809B-A5E4BC57E66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54F5521A-9EB2-304F-83BB-E04E8BB282B1}"/>
              </a:ext>
            </a:extLst>
          </p:cNvPr>
          <p:cNvSpPr txBox="1"/>
          <p:nvPr userDrawn="1"/>
        </p:nvSpPr>
        <p:spPr>
          <a:xfrm>
            <a:off x="5685733" y="590802"/>
            <a:ext cx="2311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1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C130A82-A166-F242-9135-48FD4BBF5A97}"/>
              </a:ext>
            </a:extLst>
          </p:cNvPr>
          <p:cNvSpPr>
            <a:spLocks noChangeAspect="1"/>
          </p:cNvSpPr>
          <p:nvPr userDrawn="1"/>
        </p:nvSpPr>
        <p:spPr>
          <a:xfrm>
            <a:off x="7734302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7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61102ADE-F95E-3C4C-98F8-0728E9E02465}"/>
              </a:ext>
            </a:extLst>
          </p:cNvPr>
          <p:cNvSpPr txBox="1"/>
          <p:nvPr userDrawn="1"/>
        </p:nvSpPr>
        <p:spPr>
          <a:xfrm>
            <a:off x="5977441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3547E2C7-0470-E140-A1A2-8561974FA1F7}"/>
              </a:ext>
            </a:extLst>
          </p:cNvPr>
          <p:cNvSpPr txBox="1"/>
          <p:nvPr userDrawn="1"/>
        </p:nvSpPr>
        <p:spPr>
          <a:xfrm>
            <a:off x="6330869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3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3DE05AAB-6E8E-D449-8C02-75D36D268DD8}"/>
              </a:ext>
            </a:extLst>
          </p:cNvPr>
          <p:cNvSpPr txBox="1"/>
          <p:nvPr userDrawn="1"/>
        </p:nvSpPr>
        <p:spPr>
          <a:xfrm>
            <a:off x="6679599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4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9E358868-8E28-4B46-9E00-1C6986E176B7}"/>
              </a:ext>
            </a:extLst>
          </p:cNvPr>
          <p:cNvSpPr txBox="1"/>
          <p:nvPr userDrawn="1"/>
        </p:nvSpPr>
        <p:spPr>
          <a:xfrm>
            <a:off x="7029933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5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8348CE3A-2257-1D4A-A29A-563E677AE3D9}"/>
              </a:ext>
            </a:extLst>
          </p:cNvPr>
          <p:cNvSpPr txBox="1"/>
          <p:nvPr userDrawn="1"/>
        </p:nvSpPr>
        <p:spPr>
          <a:xfrm>
            <a:off x="7379014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6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692A327E-6466-F547-AF5A-F1C4E854B114}"/>
              </a:ext>
            </a:extLst>
          </p:cNvPr>
          <p:cNvSpPr txBox="1"/>
          <p:nvPr userDrawn="1"/>
        </p:nvSpPr>
        <p:spPr>
          <a:xfrm>
            <a:off x="8002521" y="583107"/>
            <a:ext cx="234711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Realizar um </a:t>
            </a:r>
            <a:r>
              <a:rPr lang="x-none" sz="1100" b="1" i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excelente pós</a:t>
            </a:r>
            <a:r>
              <a:rPr lang="pt-BR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-</a:t>
            </a:r>
            <a:r>
              <a:rPr lang="x-none" sz="1100" b="1" i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venda</a:t>
            </a:r>
            <a:endParaRPr lang="x-none" sz="1100" b="1" i="0" dirty="0">
              <a:solidFill>
                <a:srgbClr val="E0DDD8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1F111AE9-4E5F-A344-BC23-F2EDD73D8279}"/>
              </a:ext>
            </a:extLst>
          </p:cNvPr>
          <p:cNvCxnSpPr>
            <a:cxnSpLocks/>
          </p:cNvCxnSpPr>
          <p:nvPr userDrawn="1"/>
        </p:nvCxnSpPr>
        <p:spPr>
          <a:xfrm>
            <a:off x="10349638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975586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BG" hidden="1">
            <a:extLst>
              <a:ext uri="{FF2B5EF4-FFF2-40B4-BE49-F238E27FC236}">
                <a16:creationId xmlns:a16="http://schemas.microsoft.com/office/drawing/2014/main" id="{B8130FA0-698A-49EF-9B1B-FA155405142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E103275C-ABBE-475B-AA56-268FE82B3FB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9" name="Solid">
            <a:extLst>
              <a:ext uri="{FF2B5EF4-FFF2-40B4-BE49-F238E27FC236}">
                <a16:creationId xmlns:a16="http://schemas.microsoft.com/office/drawing/2014/main" id="{3B7F7278-7583-4ADA-B0DB-BE3B561CAE11}"/>
              </a:ext>
            </a:extLst>
          </p:cNvPr>
          <p:cNvSpPr/>
          <p:nvPr userDrawn="1"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rgbClr val="F8F9F4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Header">
            <a:extLst>
              <a:ext uri="{FF2B5EF4-FFF2-40B4-BE49-F238E27FC236}">
                <a16:creationId xmlns:a16="http://schemas.microsoft.com/office/drawing/2014/main" id="{F7E0E1DC-8E97-415F-92F5-F8343B43C0F4}"/>
              </a:ext>
            </a:extLst>
          </p:cNvPr>
          <p:cNvSpPr/>
          <p:nvPr userDrawn="1"/>
        </p:nvSpPr>
        <p:spPr>
          <a:xfrm>
            <a:off x="478155" y="476252"/>
            <a:ext cx="11235425" cy="476249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23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1943133C-649B-E041-8A8D-8BBA65EE9AB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9418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BG">
            <a:extLst>
              <a:ext uri="{FF2B5EF4-FFF2-40B4-BE49-F238E27FC236}">
                <a16:creationId xmlns:a16="http://schemas.microsoft.com/office/drawing/2014/main" id="{B8130FA0-698A-49EF-9B1B-FA155405142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9" name="Solid">
            <a:extLst>
              <a:ext uri="{FF2B5EF4-FFF2-40B4-BE49-F238E27FC236}">
                <a16:creationId xmlns:a16="http://schemas.microsoft.com/office/drawing/2014/main" id="{3B7F7278-7583-4ADA-B0DB-BE3B561CAE11}"/>
              </a:ext>
            </a:extLst>
          </p:cNvPr>
          <p:cNvSpPr/>
          <p:nvPr userDrawn="1"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rgbClr val="F8F9F4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Header">
            <a:extLst>
              <a:ext uri="{FF2B5EF4-FFF2-40B4-BE49-F238E27FC236}">
                <a16:creationId xmlns:a16="http://schemas.microsoft.com/office/drawing/2014/main" id="{F7E0E1DC-8E97-415F-92F5-F8343B43C0F4}"/>
              </a:ext>
            </a:extLst>
          </p:cNvPr>
          <p:cNvSpPr/>
          <p:nvPr userDrawn="1"/>
        </p:nvSpPr>
        <p:spPr>
          <a:xfrm>
            <a:off x="478155" y="476252"/>
            <a:ext cx="11235425" cy="476249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B9F54A12-5ABB-BB45-8145-6C797BE3390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10843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37AD6C30-1549-7949-B285-4A55B9EC3DF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Gráfico 10">
            <a:extLst>
              <a:ext uri="{FF2B5EF4-FFF2-40B4-BE49-F238E27FC236}">
                <a16:creationId xmlns:a16="http://schemas.microsoft.com/office/drawing/2014/main" id="{2A7D4272-DC94-E940-AD3E-FDF59C015DF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5823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AF0B0BDC-1EE6-4971-9AE6-E53040656AF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675C9D3E-9124-42C4-9236-DD74CCA57FA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5" name="Gráfico 4">
            <a:extLst>
              <a:ext uri="{FF2B5EF4-FFF2-40B4-BE49-F238E27FC236}">
                <a16:creationId xmlns:a16="http://schemas.microsoft.com/office/drawing/2014/main" id="{26BF67A8-C477-9445-8C34-21AC337341E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845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41EE50C9-C782-41A0-A2DD-47FD773DFE8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E36E8012-92DC-6440-8619-2C35AE3EFA5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96937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90563CDC-4119-436E-B17C-B273779527A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" y="0"/>
            <a:ext cx="12189460" cy="6858000"/>
          </a:xfrm>
          <a:prstGeom prst="rect">
            <a:avLst/>
          </a:prstGeom>
        </p:spPr>
      </p:pic>
      <p:pic>
        <p:nvPicPr>
          <p:cNvPr id="9" name="Imagem 8" hidden="1">
            <a:extLst>
              <a:ext uri="{FF2B5EF4-FFF2-40B4-BE49-F238E27FC236}">
                <a16:creationId xmlns:a16="http://schemas.microsoft.com/office/drawing/2014/main" id="{0BE78E7E-36A9-4220-9BEA-1BE3A559B02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5" name="Gráfico 4">
            <a:extLst>
              <a:ext uri="{FF2B5EF4-FFF2-40B4-BE49-F238E27FC236}">
                <a16:creationId xmlns:a16="http://schemas.microsoft.com/office/drawing/2014/main" id="{AFDE3692-A155-8E48-8975-8498BFD095A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99575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AE8CE153-DA43-4D38-A7E2-A0924093E42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236EA41C-A3E3-5E4F-87D2-284458FA471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2164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AE8CE153-DA43-4D38-A7E2-A0924093E42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0" y="715"/>
            <a:ext cx="12189459" cy="6856571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85DF5177-361F-C446-85C8-2C94384E5E4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83881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AE8CE153-DA43-4D38-A7E2-A0924093E42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0" y="715"/>
            <a:ext cx="12189459" cy="6856570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85DF5177-361F-C446-85C8-2C94384E5E4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92743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AE8CE153-DA43-4D38-A7E2-A0924093E42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0" y="715"/>
            <a:ext cx="12189460" cy="6856571"/>
          </a:xfrm>
          <a:prstGeom prst="rect">
            <a:avLst/>
          </a:prstGeom>
        </p:spPr>
      </p:pic>
      <p:sp>
        <p:nvSpPr>
          <p:cNvPr id="5" name="Solid">
            <a:extLst>
              <a:ext uri="{FF2B5EF4-FFF2-40B4-BE49-F238E27FC236}">
                <a16:creationId xmlns:a16="http://schemas.microsoft.com/office/drawing/2014/main" id="{FE023CD3-9AC5-0444-BD9E-79E6110D0CB7}"/>
              </a:ext>
            </a:extLst>
          </p:cNvPr>
          <p:cNvSpPr/>
          <p:nvPr userDrawn="1"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rgbClr val="323234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85DF5177-361F-C446-85C8-2C94384E5E4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68264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572A3066-1406-492A-92C7-880B6D4EBD9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0" y="714"/>
            <a:ext cx="12189460" cy="6856571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76DCC5BC-5034-E44C-82F5-30C82076273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75809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ap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0856555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9104229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1" y="1122363"/>
            <a:ext cx="9144001" cy="2387600"/>
          </a:xfrm>
        </p:spPr>
        <p:txBody>
          <a:bodyPr anchor="b"/>
          <a:lstStyle>
            <a:lvl1pPr algn="ctr">
              <a:defRPr sz="55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1" y="3602038"/>
            <a:ext cx="9144001" cy="1655762"/>
          </a:xfrm>
        </p:spPr>
        <p:txBody>
          <a:bodyPr/>
          <a:lstStyle>
            <a:lvl1pPr marL="0" indent="0" algn="ctr">
              <a:buNone/>
              <a:defRPr sz="2200"/>
            </a:lvl1pPr>
            <a:lvl2pPr marL="418481" indent="0" algn="ctr">
              <a:buNone/>
              <a:defRPr sz="1800"/>
            </a:lvl2pPr>
            <a:lvl3pPr marL="836960" indent="0" algn="ctr">
              <a:buNone/>
              <a:defRPr sz="1600"/>
            </a:lvl3pPr>
            <a:lvl4pPr marL="1255431" indent="0" algn="ctr">
              <a:buNone/>
              <a:defRPr sz="1500"/>
            </a:lvl4pPr>
            <a:lvl5pPr marL="1673911" indent="0" algn="ctr">
              <a:buNone/>
              <a:defRPr sz="1500"/>
            </a:lvl5pPr>
            <a:lvl6pPr marL="2092387" indent="0" algn="ctr">
              <a:buNone/>
              <a:defRPr sz="1500"/>
            </a:lvl6pPr>
            <a:lvl7pPr marL="2510867" indent="0" algn="ctr">
              <a:buNone/>
              <a:defRPr sz="1500"/>
            </a:lvl7pPr>
            <a:lvl8pPr marL="2929342" indent="0" algn="ctr">
              <a:buNone/>
              <a:defRPr sz="1500"/>
            </a:lvl8pPr>
            <a:lvl9pPr marL="3347822" indent="0" algn="ctr">
              <a:buNone/>
              <a:defRPr sz="15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57A1B-79F6-4161-A620-48B377C423D8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20/05/2026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22312-F078-461F-AD16-109824D4A18A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3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F855E4D8-FE8B-4E5D-917E-39D5CEC22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10515600" cy="1325563"/>
          </a:xfrm>
          <a:prstGeom prst="rect">
            <a:avLst/>
          </a:prstGeom>
        </p:spPr>
        <p:txBody>
          <a:bodyPr vert="horz" lIns="91432" tIns="45716" rIns="91432" bIns="45716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D4C47844-31D3-413A-9393-C182414B61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1" y="1825625"/>
            <a:ext cx="10515600" cy="4351338"/>
          </a:xfrm>
          <a:prstGeom prst="rect">
            <a:avLst/>
          </a:prstGeom>
        </p:spPr>
        <p:txBody>
          <a:bodyPr vert="horz" lIns="91432" tIns="45716" rIns="91432" bIns="45716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D91ADB52-24AD-4F2F-AE66-8534D296C7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32" tIns="45716" rIns="91432" bIns="45716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966BE7-71AA-4662-8786-0B7B7F76EF8C}" type="datetimeFigureOut">
              <a:rPr lang="pt-BR" smtClean="0"/>
              <a:t>20/05/2026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933A84A-077D-45B5-BEE6-A426D60740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1" y="6356351"/>
            <a:ext cx="4114800" cy="365125"/>
          </a:xfrm>
          <a:prstGeom prst="rect">
            <a:avLst/>
          </a:prstGeom>
        </p:spPr>
        <p:txBody>
          <a:bodyPr vert="horz" lIns="91432" tIns="45716" rIns="91432" bIns="45716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1EAD747D-1A23-4880-9D53-0FBCC1BD4C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32" tIns="45716" rIns="91432" bIns="45716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E348E3-F640-4620-946F-78BB15E314D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674649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83" r:id="rId2"/>
    <p:sldLayoutId id="2147483662" r:id="rId3"/>
    <p:sldLayoutId id="2147483794" r:id="rId4"/>
    <p:sldLayoutId id="2147483785" r:id="rId5"/>
    <p:sldLayoutId id="2147483795" r:id="rId6"/>
    <p:sldLayoutId id="2147483786" r:id="rId7"/>
    <p:sldLayoutId id="2147483787" r:id="rId8"/>
    <p:sldLayoutId id="2147483791" r:id="rId9"/>
    <p:sldLayoutId id="2147483784" r:id="rId10"/>
    <p:sldLayoutId id="2147483793" r:id="rId11"/>
    <p:sldLayoutId id="2147483655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1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69" r:id="rId26"/>
    <p:sldLayoutId id="2147483649" r:id="rId27"/>
    <p:sldLayoutId id="2147483789" r:id="rId28"/>
    <p:sldLayoutId id="2147483650" r:id="rId29"/>
    <p:sldLayoutId id="2147483651" r:id="rId30"/>
    <p:sldLayoutId id="2147483652" r:id="rId31"/>
    <p:sldLayoutId id="2147483653" r:id="rId32"/>
    <p:sldLayoutId id="2147483788" r:id="rId33"/>
    <p:sldLayoutId id="2147483796" r:id="rId34"/>
    <p:sldLayoutId id="2147483792" r:id="rId35"/>
    <p:sldLayoutId id="2147483654" r:id="rId36"/>
    <p:sldLayoutId id="2147483676" r:id="rId37"/>
    <p:sldLayoutId id="2147483656" r:id="rId38"/>
    <p:sldLayoutId id="2147483790" r:id="rId39"/>
  </p:sldLayoutIdLst>
  <p:txStyles>
    <p:titleStyle>
      <a:lvl1pPr algn="l" defTabSz="914326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81" indent="-228581" algn="l" defTabSz="91432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45" indent="-228581" algn="l" defTabSz="9143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07" indent="-228581" algn="l" defTabSz="9143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071" indent="-228581" algn="l" defTabSz="9143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233" indent="-228581" algn="l" defTabSz="9143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397" indent="-228581" algn="l" defTabSz="9143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559" indent="-228581" algn="l" defTabSz="9143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723" indent="-228581" algn="l" defTabSz="9143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885" indent="-228581" algn="l" defTabSz="9143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4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26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90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52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15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78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41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04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8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emf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8.emf"/><Relationship Id="rId5" Type="http://schemas.openxmlformats.org/officeDocument/2006/relationships/image" Target="../media/image37.emf"/><Relationship Id="rId4" Type="http://schemas.openxmlformats.org/officeDocument/2006/relationships/image" Target="../media/image36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svg"/><Relationship Id="rId1" Type="http://schemas.openxmlformats.org/officeDocument/2006/relationships/slideLayout" Target="../slideLayouts/slideLayout3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8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7.emf"/><Relationship Id="rId5" Type="http://schemas.openxmlformats.org/officeDocument/2006/relationships/image" Target="../media/image36.emf"/><Relationship Id="rId4" Type="http://schemas.openxmlformats.org/officeDocument/2006/relationships/image" Target="../media/image35.e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svg"/><Relationship Id="rId1" Type="http://schemas.openxmlformats.org/officeDocument/2006/relationships/slideLayout" Target="../slideLayouts/slideLayout29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9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svg"/><Relationship Id="rId1" Type="http://schemas.openxmlformats.org/officeDocument/2006/relationships/slideLayout" Target="../slideLayouts/slideLayout30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9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9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9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9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9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8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33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3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5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5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5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5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5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0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33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emf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3.xml"/><Relationship Id="rId4" Type="http://schemas.openxmlformats.org/officeDocument/2006/relationships/image" Target="../media/image48.emf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4.sv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emf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35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35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35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35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35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34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4.png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3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0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31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6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58.emf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57.emf"/><Relationship Id="rId5" Type="http://schemas.openxmlformats.org/officeDocument/2006/relationships/image" Target="../media/image56.emf"/><Relationship Id="rId4" Type="http://schemas.openxmlformats.org/officeDocument/2006/relationships/image" Target="../media/image55.emf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61.emf"/><Relationship Id="rId5" Type="http://schemas.openxmlformats.org/officeDocument/2006/relationships/image" Target="../media/image60.emf"/><Relationship Id="rId4" Type="http://schemas.openxmlformats.org/officeDocument/2006/relationships/image" Target="../media/image59.emf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svg"/><Relationship Id="rId1" Type="http://schemas.openxmlformats.org/officeDocument/2006/relationships/slideLayout" Target="../slideLayouts/slideLayout30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3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4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31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64.emf"/><Relationship Id="rId5" Type="http://schemas.openxmlformats.org/officeDocument/2006/relationships/image" Target="../media/image63.emf"/><Relationship Id="rId4" Type="http://schemas.openxmlformats.org/officeDocument/2006/relationships/image" Target="../media/image62.emf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4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4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6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31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4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4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14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6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9.xml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14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svg"/><Relationship Id="rId1" Type="http://schemas.openxmlformats.org/officeDocument/2006/relationships/slideLayout" Target="../slideLayouts/slideLayout30.xml"/></Relationships>
</file>

<file path=ppt/slides/_rels/slide1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31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33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33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35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35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35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35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35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14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21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21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6.xml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14.xml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14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svg"/><Relationship Id="rId1" Type="http://schemas.openxmlformats.org/officeDocument/2006/relationships/slideLayout" Target="../slideLayouts/slideLayout30.xml"/></Relationships>
</file>

<file path=ppt/slides/_rels/slide1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33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33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4.svg"/></Relationships>
</file>

<file path=ppt/slides/_rels/slide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14.xml"/></Relationships>
</file>

<file path=ppt/slides/_rels/slide1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1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54.png"/><Relationship Id="rId4" Type="http://schemas.openxmlformats.org/officeDocument/2006/relationships/notesSlide" Target="../notesSlides/notesSlide85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35.xml"/></Relationships>
</file>

<file path=ppt/slides/_rels/slide1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35.xml"/></Relationships>
</file>

<file path=ppt/slides/_rels/slide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35.xml"/></Relationships>
</file>

<file path=ppt/slides/_rels/slide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35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6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1.xml"/><Relationship Id="rId1" Type="http://schemas.openxmlformats.org/officeDocument/2006/relationships/slideLayout" Target="../slideLayouts/slideLayout14.xml"/></Relationships>
</file>

<file path=ppt/slides/_rels/slide1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2.xml"/><Relationship Id="rId1" Type="http://schemas.openxmlformats.org/officeDocument/2006/relationships/slideLayout" Target="../slideLayouts/slideLayout15.xml"/></Relationships>
</file>

<file path=ppt/slides/_rels/slide1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3.xml"/><Relationship Id="rId1" Type="http://schemas.openxmlformats.org/officeDocument/2006/relationships/slideLayout" Target="../slideLayouts/slideLayout31.xml"/></Relationships>
</file>

<file path=ppt/slides/_rels/slide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94.xml"/><Relationship Id="rId1" Type="http://schemas.openxmlformats.org/officeDocument/2006/relationships/slideLayout" Target="../slideLayouts/slideLayout15.xml"/></Relationships>
</file>

<file path=ppt/slides/_rels/slide1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5.xml"/><Relationship Id="rId1" Type="http://schemas.openxmlformats.org/officeDocument/2006/relationships/slideLayout" Target="../slideLayouts/slideLayout31.xml"/></Relationships>
</file>

<file path=ppt/slides/_rels/slide1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96.xml"/><Relationship Id="rId1" Type="http://schemas.openxmlformats.org/officeDocument/2006/relationships/slideLayout" Target="../slideLayouts/slideLayout15.xml"/></Relationships>
</file>

<file path=ppt/slides/_rels/slide1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97.xml"/><Relationship Id="rId1" Type="http://schemas.openxmlformats.org/officeDocument/2006/relationships/slideLayout" Target="../slideLayouts/slideLayout15.xml"/></Relationships>
</file>

<file path=ppt/slides/_rels/slide1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8.xml"/><Relationship Id="rId1" Type="http://schemas.openxmlformats.org/officeDocument/2006/relationships/slideLayout" Target="../slideLayouts/slideLayout31.xml"/></Relationships>
</file>

<file path=ppt/slides/_rels/slide1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99.xml"/><Relationship Id="rId1" Type="http://schemas.openxmlformats.org/officeDocument/2006/relationships/slideLayout" Target="../slideLayouts/slideLayout15.xml"/></Relationships>
</file>

<file path=ppt/slides/_rels/slide1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0.xml"/><Relationship Id="rId1" Type="http://schemas.openxmlformats.org/officeDocument/2006/relationships/slideLayout" Target="../slideLayouts/slideLayout15.xml"/></Relationships>
</file>

<file path=ppt/slides/_rels/slide1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1.xml"/><Relationship Id="rId1" Type="http://schemas.openxmlformats.org/officeDocument/2006/relationships/slideLayout" Target="../slideLayouts/slideLayout31.xml"/></Relationships>
</file>

<file path=ppt/slides/_rels/slide1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2.xml"/><Relationship Id="rId1" Type="http://schemas.openxmlformats.org/officeDocument/2006/relationships/slideLayout" Target="../slideLayouts/slideLayout15.xml"/></Relationships>
</file>

<file path=ppt/slides/_rels/slide1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3.xml"/><Relationship Id="rId1" Type="http://schemas.openxmlformats.org/officeDocument/2006/relationships/slideLayout" Target="../slideLayouts/slideLayout15.xml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svg"/><Relationship Id="rId1" Type="http://schemas.openxmlformats.org/officeDocument/2006/relationships/slideLayout" Target="../slideLayouts/slideLayout30.xml"/></Relationships>
</file>

<file path=ppt/slides/_rels/slide1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4.xml"/><Relationship Id="rId1" Type="http://schemas.openxmlformats.org/officeDocument/2006/relationships/slideLayout" Target="../slideLayouts/slideLayout31.xml"/></Relationships>
</file>

<file path=ppt/slides/_rels/slide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33.xml"/></Relationships>
</file>

<file path=ppt/slides/_rels/slide1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5.xml"/><Relationship Id="rId1" Type="http://schemas.openxmlformats.org/officeDocument/2006/relationships/slideLayout" Target="../slideLayouts/slideLayout33.xml"/></Relationships>
</file>

<file path=ppt/slides/_rels/slide1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6.xml"/><Relationship Id="rId1" Type="http://schemas.openxmlformats.org/officeDocument/2006/relationships/slideLayout" Target="../slideLayouts/slideLayout33.xml"/></Relationships>
</file>

<file path=ppt/slides/_rels/slide17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66.png"/><Relationship Id="rId5" Type="http://schemas.openxmlformats.org/officeDocument/2006/relationships/chart" Target="../charts/chart1.xml"/><Relationship Id="rId4" Type="http://schemas.openxmlformats.org/officeDocument/2006/relationships/notesSlide" Target="../notesSlides/notesSlide107.xml"/></Relationships>
</file>

<file path=ppt/slides/_rels/slide1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8.xml"/><Relationship Id="rId1" Type="http://schemas.openxmlformats.org/officeDocument/2006/relationships/slideLayout" Target="../slideLayouts/slideLayout35.xml"/></Relationships>
</file>

<file path=ppt/slides/_rels/slide1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9.xml"/><Relationship Id="rId1" Type="http://schemas.openxmlformats.org/officeDocument/2006/relationships/slideLayout" Target="../slideLayouts/slideLayout15.xml"/></Relationships>
</file>

<file path=ppt/slides/_rels/slide1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8.emf"/><Relationship Id="rId2" Type="http://schemas.openxmlformats.org/officeDocument/2006/relationships/notesSlide" Target="../notesSlides/notesSlide110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7.emf"/><Relationship Id="rId5" Type="http://schemas.openxmlformats.org/officeDocument/2006/relationships/image" Target="../media/image36.emf"/><Relationship Id="rId4" Type="http://schemas.openxmlformats.org/officeDocument/2006/relationships/image" Target="../media/image35.emf"/></Relationships>
</file>

<file path=ppt/slides/_rels/slide1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1.xml"/><Relationship Id="rId1" Type="http://schemas.openxmlformats.org/officeDocument/2006/relationships/slideLayout" Target="../slideLayouts/slideLayout15.xml"/></Relationships>
</file>

<file path=ppt/slides/_rels/slide1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2.xml"/><Relationship Id="rId1" Type="http://schemas.openxmlformats.org/officeDocument/2006/relationships/slideLayout" Target="../slideLayouts/slideLayout15.xml"/></Relationships>
</file>

<file path=ppt/slides/_rels/slide1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3.xml"/><Relationship Id="rId1" Type="http://schemas.openxmlformats.org/officeDocument/2006/relationships/slideLayout" Target="../slideLayouts/slideLayout15.xml"/></Relationships>
</file>

<file path=ppt/slides/_rels/slide1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4.xml"/><Relationship Id="rId1" Type="http://schemas.openxmlformats.org/officeDocument/2006/relationships/slideLayout" Target="../slideLayouts/slideLayout15.xml"/></Relationships>
</file>

<file path=ppt/slides/_rels/slide1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33.xml"/></Relationships>
</file>

<file path=ppt/slides/_rels/slide1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115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4.svg"/></Relationships>
</file>

<file path=ppt/slides/_rels/slide18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6.xml"/><Relationship Id="rId1" Type="http://schemas.openxmlformats.org/officeDocument/2006/relationships/slideLayout" Target="../slideLayouts/slideLayout33.xml"/></Relationships>
</file>

<file path=ppt/slides/_rels/slide1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117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4.svg"/></Relationships>
</file>

<file path=ppt/slides/_rels/slide18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8.xml"/><Relationship Id="rId1" Type="http://schemas.openxmlformats.org/officeDocument/2006/relationships/slideLayout" Target="../slideLayouts/slideLayout33.xml"/></Relationships>
</file>

<file path=ppt/slides/_rels/slide1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8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9.xml"/><Relationship Id="rId1" Type="http://schemas.openxmlformats.org/officeDocument/2006/relationships/slideLayout" Target="../slideLayouts/slideLayout35.xml"/></Relationships>
</file>

<file path=ppt/slides/_rels/slide1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12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70.png"/></Relationships>
</file>

<file path=ppt/slides/_rels/slide1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121.xml"/><Relationship Id="rId1" Type="http://schemas.openxmlformats.org/officeDocument/2006/relationships/slideLayout" Target="../slideLayouts/slideLayout35.xml"/></Relationships>
</file>

<file path=ppt/slides/_rels/slide1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12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72.png"/></Relationships>
</file>

<file path=ppt/slides/_rels/slide1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123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1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19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74.png"/><Relationship Id="rId4" Type="http://schemas.openxmlformats.org/officeDocument/2006/relationships/notesSlide" Target="../notesSlides/notesSlide124.xml"/></Relationships>
</file>

<file path=ppt/slides/_rels/slide19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5.xml"/><Relationship Id="rId1" Type="http://schemas.openxmlformats.org/officeDocument/2006/relationships/slideLayout" Target="../slideLayouts/slideLayout9.xml"/></Relationships>
</file>

<file path=ppt/slides/_rels/slide19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6.xml"/><Relationship Id="rId1" Type="http://schemas.openxmlformats.org/officeDocument/2006/relationships/slideLayout" Target="../slideLayouts/slideLayout6.xml"/></Relationships>
</file>

<file path=ppt/slides/_rels/slide1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7.xml"/><Relationship Id="rId1" Type="http://schemas.openxmlformats.org/officeDocument/2006/relationships/slideLayout" Target="../slideLayouts/slideLayout15.xml"/></Relationships>
</file>

<file path=ppt/slides/_rels/slide19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8.xml"/><Relationship Id="rId1" Type="http://schemas.openxmlformats.org/officeDocument/2006/relationships/slideLayout" Target="../slideLayouts/slideLayout16.xml"/></Relationships>
</file>

<file path=ppt/slides/_rels/slide1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29.xml"/><Relationship Id="rId1" Type="http://schemas.openxmlformats.org/officeDocument/2006/relationships/slideLayout" Target="../slideLayouts/slideLayout23.xml"/></Relationships>
</file>

<file path=ppt/slides/_rels/slide2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30.xml"/><Relationship Id="rId1" Type="http://schemas.openxmlformats.org/officeDocument/2006/relationships/slideLayout" Target="../slideLayouts/slideLayout23.xml"/></Relationships>
</file>

<file path=ppt/slides/_rels/slide2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31.xml"/><Relationship Id="rId1" Type="http://schemas.openxmlformats.org/officeDocument/2006/relationships/slideLayout" Target="../slideLayouts/slideLayout16.xml"/></Relationships>
</file>

<file path=ppt/slides/_rels/slide20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2.xml"/><Relationship Id="rId1" Type="http://schemas.openxmlformats.org/officeDocument/2006/relationships/slideLayout" Target="../slideLayouts/slideLayout31.xml"/></Relationships>
</file>

<file path=ppt/slides/_rels/slide2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33.xml"/><Relationship Id="rId1" Type="http://schemas.openxmlformats.org/officeDocument/2006/relationships/slideLayout" Target="../slideLayouts/slideLayout16.xml"/></Relationships>
</file>

<file path=ppt/slides/_rels/slide2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34.xml"/><Relationship Id="rId1" Type="http://schemas.openxmlformats.org/officeDocument/2006/relationships/slideLayout" Target="../slideLayouts/slideLayout16.xml"/></Relationships>
</file>

<file path=ppt/slides/_rels/slide20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5.xml"/><Relationship Id="rId1" Type="http://schemas.openxmlformats.org/officeDocument/2006/relationships/slideLayout" Target="../slideLayouts/slideLayout6.xml"/></Relationships>
</file>

<file path=ppt/slides/_rels/slide20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6.xml"/><Relationship Id="rId1" Type="http://schemas.openxmlformats.org/officeDocument/2006/relationships/slideLayout" Target="../slideLayouts/slideLayout31.xml"/></Relationships>
</file>

<file path=ppt/slides/_rels/slide2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37.xml"/><Relationship Id="rId1" Type="http://schemas.openxmlformats.org/officeDocument/2006/relationships/slideLayout" Target="../slideLayouts/slideLayout16.xml"/></Relationships>
</file>

<file path=ppt/slides/_rels/slide20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8.xml"/><Relationship Id="rId1" Type="http://schemas.openxmlformats.org/officeDocument/2006/relationships/slideLayout" Target="../slideLayouts/slideLayout31.xml"/></Relationships>
</file>

<file path=ppt/slides/_rels/slide2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39.xml"/><Relationship Id="rId1" Type="http://schemas.openxmlformats.org/officeDocument/2006/relationships/slideLayout" Target="../slideLayouts/slideLayout23.xml"/></Relationships>
</file>

<file path=ppt/slides/_rels/slide2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svg"/><Relationship Id="rId1" Type="http://schemas.openxmlformats.org/officeDocument/2006/relationships/slideLayout" Target="../slideLayouts/slideLayout30.xml"/></Relationships>
</file>

<file path=ppt/slides/_rels/slide2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40.xml"/><Relationship Id="rId1" Type="http://schemas.openxmlformats.org/officeDocument/2006/relationships/slideLayout" Target="../slideLayouts/slideLayout16.xml"/></Relationships>
</file>

<file path=ppt/slides/_rels/slide2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41.xml"/><Relationship Id="rId1" Type="http://schemas.openxmlformats.org/officeDocument/2006/relationships/slideLayout" Target="../slideLayouts/slideLayout23.xml"/></Relationships>
</file>

<file path=ppt/slides/_rels/slide2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42.xml"/><Relationship Id="rId1" Type="http://schemas.openxmlformats.org/officeDocument/2006/relationships/slideLayout" Target="../slideLayouts/slideLayout16.xml"/></Relationships>
</file>

<file path=ppt/slides/_rels/slide2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33.xml"/></Relationships>
</file>

<file path=ppt/slides/_rels/slide2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3.xml"/><Relationship Id="rId1" Type="http://schemas.openxmlformats.org/officeDocument/2006/relationships/slideLayout" Target="../slideLayouts/slideLayout33.xml"/></Relationships>
</file>

<file path=ppt/slides/_rels/slide2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4.xml"/><Relationship Id="rId1" Type="http://schemas.openxmlformats.org/officeDocument/2006/relationships/slideLayout" Target="../slideLayouts/slideLayout35.xml"/></Relationships>
</file>

<file path=ppt/slides/_rels/slide2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145.xml"/><Relationship Id="rId1" Type="http://schemas.openxmlformats.org/officeDocument/2006/relationships/slideLayout" Target="../slideLayouts/slideLayout35.xml"/></Relationships>
</file>

<file path=ppt/slides/_rels/slide2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146.xml"/><Relationship Id="rId1" Type="http://schemas.openxmlformats.org/officeDocument/2006/relationships/slideLayout" Target="../slideLayouts/slideLayout35.xml"/></Relationships>
</file>

<file path=ppt/slides/_rels/slide2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147.xml"/><Relationship Id="rId1" Type="http://schemas.openxmlformats.org/officeDocument/2006/relationships/slideLayout" Target="../slideLayouts/slideLayout35.xml"/></Relationships>
</file>

<file path=ppt/slides/_rels/slide2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8.xml"/><Relationship Id="rId1" Type="http://schemas.openxmlformats.org/officeDocument/2006/relationships/slideLayout" Target="../slideLayouts/slideLayout33.xml"/></Relationships>
</file>

<file path=ppt/slides/_rels/slide2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9.xml"/><Relationship Id="rId1" Type="http://schemas.openxmlformats.org/officeDocument/2006/relationships/slideLayout" Target="../slideLayouts/slideLayout33.xml"/></Relationships>
</file>

<file path=ppt/slides/_rels/slide2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0.xml"/><Relationship Id="rId1" Type="http://schemas.openxmlformats.org/officeDocument/2006/relationships/slideLayout" Target="../slideLayouts/slideLayout6.xml"/></Relationships>
</file>

<file path=ppt/slides/_rels/slide2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1.xml"/><Relationship Id="rId1" Type="http://schemas.openxmlformats.org/officeDocument/2006/relationships/slideLayout" Target="../slideLayouts/slideLayout16.xml"/></Relationships>
</file>

<file path=ppt/slides/_rels/slide2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2.xml"/><Relationship Id="rId1" Type="http://schemas.openxmlformats.org/officeDocument/2006/relationships/slideLayout" Target="../slideLayouts/slideLayout17.xml"/></Relationships>
</file>

<file path=ppt/slides/_rels/slide2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3.xml"/><Relationship Id="rId1" Type="http://schemas.openxmlformats.org/officeDocument/2006/relationships/slideLayout" Target="../slideLayouts/slideLayout31.xml"/></Relationships>
</file>

<file path=ppt/slides/_rels/slide2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54.xml"/><Relationship Id="rId1" Type="http://schemas.openxmlformats.org/officeDocument/2006/relationships/slideLayout" Target="../slideLayouts/slideLayout17.xml"/></Relationships>
</file>

<file path=ppt/slides/_rels/slide2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55.xml"/><Relationship Id="rId1" Type="http://schemas.openxmlformats.org/officeDocument/2006/relationships/slideLayout" Target="../slideLayouts/slideLayout24.xml"/></Relationships>
</file>

<file path=ppt/slides/_rels/slide2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56.xml"/><Relationship Id="rId1" Type="http://schemas.openxmlformats.org/officeDocument/2006/relationships/slideLayout" Target="../slideLayouts/slideLayout24.xml"/></Relationships>
</file>

<file path=ppt/slides/_rels/slide2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57.xml"/><Relationship Id="rId1" Type="http://schemas.openxmlformats.org/officeDocument/2006/relationships/slideLayout" Target="../slideLayouts/slideLayout17.xml"/></Relationships>
</file>

<file path=ppt/slides/_rels/slide2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58.xml"/><Relationship Id="rId1" Type="http://schemas.openxmlformats.org/officeDocument/2006/relationships/slideLayout" Target="../slideLayouts/slideLayout17.xml"/></Relationships>
</file>

<file path=ppt/slides/_rels/slide2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59.xml"/><Relationship Id="rId1" Type="http://schemas.openxmlformats.org/officeDocument/2006/relationships/slideLayout" Target="../slideLayouts/slideLayout17.xml"/></Relationships>
</file>

<file path=ppt/slides/_rels/slide2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33.xml"/></Relationships>
</file>

<file path=ppt/slides/_rels/slide2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0.xml"/><Relationship Id="rId1" Type="http://schemas.openxmlformats.org/officeDocument/2006/relationships/slideLayout" Target="../slideLayouts/slideLayout33.xml"/></Relationships>
</file>

<file path=ppt/slides/_rels/slide2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161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4.svg"/></Relationships>
</file>

<file path=ppt/slides/_rels/slide2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2.xml"/><Relationship Id="rId1" Type="http://schemas.openxmlformats.org/officeDocument/2006/relationships/slideLayout" Target="../slideLayouts/slideLayout33.xml"/></Relationships>
</file>

<file path=ppt/slides/_rels/slide2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3.xml"/><Relationship Id="rId1" Type="http://schemas.openxmlformats.org/officeDocument/2006/relationships/slideLayout" Target="../slideLayouts/slideLayout31.xml"/></Relationships>
</file>

<file path=ppt/slides/_rels/slide2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4.xml"/><Relationship Id="rId1" Type="http://schemas.openxmlformats.org/officeDocument/2006/relationships/slideLayout" Target="../slideLayouts/slideLayout9.xml"/></Relationships>
</file>

<file path=ppt/slides/_rels/slide2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5.xml"/><Relationship Id="rId1" Type="http://schemas.openxmlformats.org/officeDocument/2006/relationships/slideLayout" Target="../slideLayouts/slideLayout6.xml"/></Relationships>
</file>

<file path=ppt/slides/_rels/slide2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66.xml"/><Relationship Id="rId1" Type="http://schemas.openxmlformats.org/officeDocument/2006/relationships/slideLayout" Target="../slideLayouts/slideLayout17.xml"/></Relationships>
</file>

<file path=ppt/slides/_rels/slide2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7.xml"/><Relationship Id="rId1" Type="http://schemas.openxmlformats.org/officeDocument/2006/relationships/slideLayout" Target="../slideLayouts/slideLayout31.xml"/></Relationships>
</file>

<file path=ppt/slides/_rels/slide2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68.xml"/><Relationship Id="rId1" Type="http://schemas.openxmlformats.org/officeDocument/2006/relationships/slideLayout" Target="../slideLayouts/slideLayout24.xml"/></Relationships>
</file>

<file path=ppt/slides/_rels/slide2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svg"/><Relationship Id="rId1" Type="http://schemas.openxmlformats.org/officeDocument/2006/relationships/slideLayout" Target="../slideLayouts/slideLayout30.xml"/></Relationships>
</file>

<file path=ppt/slides/_rels/slide2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9.xml"/><Relationship Id="rId1" Type="http://schemas.openxmlformats.org/officeDocument/2006/relationships/slideLayout" Target="../slideLayouts/slideLayout17.xml"/></Relationships>
</file>

<file path=ppt/slides/_rels/slide2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0.xml"/><Relationship Id="rId1" Type="http://schemas.openxmlformats.org/officeDocument/2006/relationships/slideLayout" Target="../slideLayouts/slideLayout18.xml"/></Relationships>
</file>

<file path=ppt/slides/_rels/slide2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1.xml"/><Relationship Id="rId1" Type="http://schemas.openxmlformats.org/officeDocument/2006/relationships/slideLayout" Target="../slideLayouts/slideLayout31.xml"/></Relationships>
</file>

<file path=ppt/slides/_rels/slide2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72.xml"/><Relationship Id="rId1" Type="http://schemas.openxmlformats.org/officeDocument/2006/relationships/slideLayout" Target="../slideLayouts/slideLayout18.xml"/></Relationships>
</file>

<file path=ppt/slides/_rels/slide2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73.xml"/><Relationship Id="rId1" Type="http://schemas.openxmlformats.org/officeDocument/2006/relationships/slideLayout" Target="../slideLayouts/slideLayout18.xml"/></Relationships>
</file>

<file path=ppt/slides/_rels/slide2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33.xml"/></Relationships>
</file>

<file path=ppt/slides/_rels/slide2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4.xml"/><Relationship Id="rId1" Type="http://schemas.openxmlformats.org/officeDocument/2006/relationships/slideLayout" Target="../slideLayouts/slideLayout33.xml"/></Relationships>
</file>

<file path=ppt/slides/_rels/slide2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25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54.png"/><Relationship Id="rId4" Type="http://schemas.openxmlformats.org/officeDocument/2006/relationships/notesSlide" Target="../notesSlides/notesSlide175.xml"/></Relationships>
</file>

<file path=ppt/slides/_rels/slide2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33.xml"/></Relationships>
</file>

<file path=ppt/slides/_rels/slide2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6.xml"/><Relationship Id="rId1" Type="http://schemas.openxmlformats.org/officeDocument/2006/relationships/slideLayout" Target="../slideLayouts/slideLayout33.xml"/></Relationships>
</file>

<file path=ppt/slides/_rels/slide2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7.xml"/><Relationship Id="rId1" Type="http://schemas.openxmlformats.org/officeDocument/2006/relationships/slideLayout" Target="../slideLayouts/slideLayout33.xml"/></Relationships>
</file>

<file path=ppt/slides/_rels/slide2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178.xml"/><Relationship Id="rId1" Type="http://schemas.openxmlformats.org/officeDocument/2006/relationships/slideLayout" Target="../slideLayouts/slideLayout35.xml"/></Relationships>
</file>

<file path=ppt/slides/_rels/slide2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9.xml"/><Relationship Id="rId1" Type="http://schemas.openxmlformats.org/officeDocument/2006/relationships/slideLayout" Target="../slideLayouts/slideLayout6.xml"/></Relationships>
</file>

<file path=ppt/slides/_rels/slide2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9.xml"/></Relationships>
</file>

<file path=ppt/slides/_rels/slide2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0.xml"/><Relationship Id="rId1" Type="http://schemas.openxmlformats.org/officeDocument/2006/relationships/slideLayout" Target="../slideLayouts/slideLayout4.xml"/></Relationships>
</file>

<file path=ppt/slides/_rels/slide2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81.xml"/><Relationship Id="rId1" Type="http://schemas.openxmlformats.org/officeDocument/2006/relationships/slideLayout" Target="../slideLayouts/slideLayout11.xml"/></Relationships>
</file>

<file path=ppt/slides/_rels/slide2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2.xml"/><Relationship Id="rId1" Type="http://schemas.openxmlformats.org/officeDocument/2006/relationships/slideLayout" Target="../slideLayouts/slideLayout9.xml"/></Relationships>
</file>

<file path=ppt/slides/_rels/slide2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emf"/><Relationship Id="rId1" Type="http://schemas.openxmlformats.org/officeDocument/2006/relationships/slideLayout" Target="../slideLayouts/slideLayout31.xml"/></Relationships>
</file>

<file path=ppt/slides/_rels/slide2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emf"/><Relationship Id="rId2" Type="http://schemas.openxmlformats.org/officeDocument/2006/relationships/notesSlide" Target="../notesSlides/notesSlide183.xml"/><Relationship Id="rId1" Type="http://schemas.openxmlformats.org/officeDocument/2006/relationships/slideLayout" Target="../slideLayouts/slideLayout32.xml"/></Relationships>
</file>

<file path=ppt/slides/_rels/slide2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7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4.xml"/><Relationship Id="rId1" Type="http://schemas.openxmlformats.org/officeDocument/2006/relationships/slideLayout" Target="../slideLayouts/slideLayout36.xml"/></Relationships>
</file>

<file path=ppt/slides/_rels/slide2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8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5.xml"/><Relationship Id="rId1" Type="http://schemas.openxmlformats.org/officeDocument/2006/relationships/slideLayout" Target="../slideLayouts/slideLayout36.xml"/></Relationships>
</file>

<file path=ppt/slides/_rels/slide28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6.xml"/><Relationship Id="rId1" Type="http://schemas.openxmlformats.org/officeDocument/2006/relationships/slideLayout" Target="../slideLayouts/slideLayout36.xml"/></Relationships>
</file>

<file path=ppt/slides/_rels/slide28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7.xml"/><Relationship Id="rId1" Type="http://schemas.openxmlformats.org/officeDocument/2006/relationships/slideLayout" Target="../slideLayouts/slideLayout9.xml"/></Relationships>
</file>

<file path=ppt/slides/_rels/slide28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36118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flash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lid">
            <a:extLst>
              <a:ext uri="{FF2B5EF4-FFF2-40B4-BE49-F238E27FC236}">
                <a16:creationId xmlns:a16="http://schemas.microsoft.com/office/drawing/2014/main" id="{03651A41-1C1F-4F5E-8056-F46155D655AB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rgbClr val="A03A3A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53A768E6-57A9-4B9B-8FC1-F535B3D1A264}"/>
              </a:ext>
            </a:extLst>
          </p:cNvPr>
          <p:cNvSpPr txBox="1"/>
          <p:nvPr/>
        </p:nvSpPr>
        <p:spPr>
          <a:xfrm>
            <a:off x="1558414" y="1659286"/>
            <a:ext cx="9075174" cy="346247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</a:pPr>
            <a:r>
              <a:rPr lang="pt-BR" sz="3200" b="1" dirty="0">
                <a:solidFill>
                  <a:srgbClr val="D1AA8A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Olá, sejam bem-vindos ao</a:t>
            </a:r>
            <a:br>
              <a:rPr lang="pt-BR" sz="3200" b="1" dirty="0">
                <a:solidFill>
                  <a:srgbClr val="D1AA8A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3200" b="1" dirty="0">
                <a:solidFill>
                  <a:srgbClr val="D1AA8A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nosso treinamento de vendas!</a:t>
            </a:r>
            <a:endParaRPr lang="pt-BR" sz="32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>
              <a:spcBef>
                <a:spcPts val="1200"/>
              </a:spcBef>
            </a:pPr>
            <a: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Neste treinamento, vamos abordar as principais</a:t>
            </a:r>
            <a:b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etapas de </a:t>
            </a:r>
            <a:r>
              <a:rPr lang="pt-BR" sz="27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técnicas de vendas </a:t>
            </a:r>
            <a: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que irão te ajudar</a:t>
            </a:r>
            <a:b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não apenas a vender, mas </a:t>
            </a:r>
            <a:r>
              <a:rPr lang="pt-BR" sz="27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entender o seu cliente</a:t>
            </a:r>
            <a: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  <a:b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assim, além de fechar bons negócios, </a:t>
            </a:r>
            <a:r>
              <a:rPr lang="pt-BR" sz="2700" b="1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fidelizá-lo</a:t>
            </a:r>
            <a: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</a:t>
            </a:r>
          </a:p>
          <a:p>
            <a:pPr algn="ctr">
              <a:spcBef>
                <a:spcPts val="1200"/>
              </a:spcBef>
            </a:pPr>
            <a: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Tornando-o um </a:t>
            </a:r>
            <a:r>
              <a:rPr lang="pt-BR" sz="27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parceiro de negócios</a:t>
            </a:r>
            <a: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!</a:t>
            </a: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3F551287-7C88-434C-80FA-EBD6C1CD733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736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1E04E1D3-AA89-B146-9A3C-D241096A103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B3496E29-48BC-7849-AB07-F58E7C3CD087}"/>
              </a:ext>
            </a:extLst>
          </p:cNvPr>
          <p:cNvSpPr txBox="1"/>
          <p:nvPr/>
        </p:nvSpPr>
        <p:spPr>
          <a:xfrm>
            <a:off x="1160570" y="3013502"/>
            <a:ext cx="6593455" cy="83098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Vamos nos conhecer!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B9274247-3893-6041-BACE-2E8B03A04A22}"/>
              </a:ext>
            </a:extLst>
          </p:cNvPr>
          <p:cNvSpPr txBox="1"/>
          <p:nvPr/>
        </p:nvSpPr>
        <p:spPr>
          <a:xfrm>
            <a:off x="414670" y="180755"/>
            <a:ext cx="3137374" cy="2307314"/>
          </a:xfrm>
          <a:prstGeom prst="rect">
            <a:avLst/>
          </a:prstGeom>
          <a:solidFill>
            <a:srgbClr val="FFC000"/>
          </a:solidFill>
        </p:spPr>
        <p:txBody>
          <a:bodyPr wrap="square" lIns="90416" tIns="45220" rIns="90416" bIns="45220" rtlCol="0">
            <a:spAutoFit/>
          </a:bodyPr>
          <a:lstStyle/>
          <a:p>
            <a:pPr algn="ctr" defTabSz="904251"/>
            <a:r>
              <a:rPr lang="pt-BR" sz="1600" b="1" dirty="0">
                <a:solidFill>
                  <a:prstClr val="black"/>
                </a:solidFill>
              </a:rPr>
              <a:t>Cliente:</a:t>
            </a:r>
          </a:p>
          <a:p>
            <a:pPr algn="ctr" defTabSz="904251"/>
            <a:r>
              <a:rPr lang="pt-BR" sz="1600" dirty="0">
                <a:solidFill>
                  <a:prstClr val="black"/>
                </a:solidFill>
              </a:rPr>
              <a:t>Deixamos este slide nesta posição pois acreditamos que o facilitador antes de iniciar o curso precisa se apresentar e também conhecer os participantes. Esse slide aqui propicia que o facilitador entenda quais experiências ele poderá explorar ao longo do curso.</a:t>
            </a: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26262AFF-31BE-CA4D-8A47-D97235752B9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375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5929313" y="1885772"/>
            <a:ext cx="5372100" cy="212365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Agora que já quebramos o gelo, </a:t>
            </a:r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vamos começar? </a:t>
            </a:r>
          </a:p>
        </p:txBody>
      </p:sp>
    </p:spTree>
    <p:extLst>
      <p:ext uri="{BB962C8B-B14F-4D97-AF65-F5344CB8AC3E}">
        <p14:creationId xmlns:p14="http://schemas.microsoft.com/office/powerpoint/2010/main" val="165239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lid">
            <a:extLst>
              <a:ext uri="{FF2B5EF4-FFF2-40B4-BE49-F238E27FC236}">
                <a16:creationId xmlns:a16="http://schemas.microsoft.com/office/drawing/2014/main" id="{2AAA8314-7453-4541-A83A-F8CEAA353684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rgbClr val="323234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AF37B828-0EFA-5540-94DC-942F72D12294}"/>
              </a:ext>
            </a:extLst>
          </p:cNvPr>
          <p:cNvSpPr txBox="1"/>
          <p:nvPr/>
        </p:nvSpPr>
        <p:spPr>
          <a:xfrm>
            <a:off x="906926" y="883812"/>
            <a:ext cx="10378146" cy="553990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pPr algn="ctr"/>
            <a:r>
              <a:rPr lang="pt-BR" sz="3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Nosso treinamento será composto da seguinte forma:</a:t>
            </a:r>
          </a:p>
        </p:txBody>
      </p:sp>
      <p:sp>
        <p:nvSpPr>
          <p:cNvPr id="6" name="Retângulo com Canto Arredondado do Mesmo Lado 5">
            <a:extLst>
              <a:ext uri="{FF2B5EF4-FFF2-40B4-BE49-F238E27FC236}">
                <a16:creationId xmlns:a16="http://schemas.microsoft.com/office/drawing/2014/main" id="{958F486D-3B53-E54B-9D79-134F914F0697}"/>
              </a:ext>
            </a:extLst>
          </p:cNvPr>
          <p:cNvSpPr/>
          <p:nvPr/>
        </p:nvSpPr>
        <p:spPr>
          <a:xfrm>
            <a:off x="2698956" y="1828801"/>
            <a:ext cx="2684207" cy="1600198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D1A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2400" dirty="0">
                <a:solidFill>
                  <a:srgbClr val="323234"/>
                </a:solidFill>
                <a:latin typeface="Segoe UI Black" panose="020B0A02040204020203" pitchFamily="34" charset="0"/>
              </a:rPr>
              <a:t>Benefícios</a:t>
            </a:r>
          </a:p>
          <a:p>
            <a:pPr algn="ctr"/>
            <a:r>
              <a:rPr lang="pt-BR" sz="2400" dirty="0">
                <a:solidFill>
                  <a:srgbClr val="323234"/>
                </a:solidFill>
                <a:latin typeface="Segoe UI Black" panose="020B0A02040204020203" pitchFamily="34" charset="0"/>
              </a:rPr>
              <a:t>Claro empresas</a:t>
            </a:r>
          </a:p>
        </p:txBody>
      </p:sp>
      <p:sp>
        <p:nvSpPr>
          <p:cNvPr id="7" name="Retângulo com Canto Arredondado do Mesmo Lado 6">
            <a:extLst>
              <a:ext uri="{FF2B5EF4-FFF2-40B4-BE49-F238E27FC236}">
                <a16:creationId xmlns:a16="http://schemas.microsoft.com/office/drawing/2014/main" id="{945C6286-9B77-E14B-9A37-034E03B1A88A}"/>
              </a:ext>
            </a:extLst>
          </p:cNvPr>
          <p:cNvSpPr/>
          <p:nvPr/>
        </p:nvSpPr>
        <p:spPr>
          <a:xfrm rot="10800000">
            <a:off x="2698955" y="3429001"/>
            <a:ext cx="2684207" cy="2175387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A03A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9993" tIns="45716" rIns="91432" bIns="45716" rtlCol="0" anchor="ctr"/>
          <a:lstStyle/>
          <a:p>
            <a:pPr algn="ctr"/>
            <a:endParaRPr lang="pt-BR" dirty="0">
              <a:solidFill>
                <a:srgbClr val="323234"/>
              </a:solidFill>
              <a:latin typeface="Segoe UI Black" panose="020B0A02040204020203" pitchFamily="34" charset="0"/>
            </a:endParaRP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83BAAEC3-8879-7241-9671-FE9F24B8A9C3}"/>
              </a:ext>
            </a:extLst>
          </p:cNvPr>
          <p:cNvSpPr/>
          <p:nvPr/>
        </p:nvSpPr>
        <p:spPr>
          <a:xfrm>
            <a:off x="2974259" y="3805400"/>
            <a:ext cx="2158180" cy="132343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Breve apresentação dos benefícios dos nossos produtos</a:t>
            </a: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C0475AC1-34D4-044E-AE9C-03B76DA7A13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70" y="0"/>
            <a:ext cx="12189460" cy="6858000"/>
          </a:xfrm>
          <a:custGeom>
            <a:avLst/>
            <a:gdLst>
              <a:gd name="connsiteX0" fmla="*/ 0 w 12189460"/>
              <a:gd name="connsiteY0" fmla="*/ 0 h 6858000"/>
              <a:gd name="connsiteX1" fmla="*/ 12189460 w 12189460"/>
              <a:gd name="connsiteY1" fmla="*/ 0 h 6858000"/>
              <a:gd name="connsiteX2" fmla="*/ 12189460 w 12189460"/>
              <a:gd name="connsiteY2" fmla="*/ 6858000 h 6858000"/>
              <a:gd name="connsiteX3" fmla="*/ 0 w 12189460"/>
              <a:gd name="connsiteY3" fmla="*/ 6858000 h 6858000"/>
              <a:gd name="connsiteX4" fmla="*/ 0 w 12189460"/>
              <a:gd name="connsiteY4" fmla="*/ 0 h 6858000"/>
              <a:gd name="connsiteX5" fmla="*/ 712664 w 12189460"/>
              <a:gd name="connsiteY5" fmla="*/ 480060 h 6858000"/>
              <a:gd name="connsiteX6" fmla="*/ 476951 w 12189460"/>
              <a:gd name="connsiteY6" fmla="*/ 715773 h 6858000"/>
              <a:gd name="connsiteX7" fmla="*/ 476951 w 12189460"/>
              <a:gd name="connsiteY7" fmla="*/ 6146037 h 6858000"/>
              <a:gd name="connsiteX8" fmla="*/ 712664 w 12189460"/>
              <a:gd name="connsiteY8" fmla="*/ 6381750 h 6858000"/>
              <a:gd name="connsiteX9" fmla="*/ 11476796 w 12189460"/>
              <a:gd name="connsiteY9" fmla="*/ 6381750 h 6858000"/>
              <a:gd name="connsiteX10" fmla="*/ 11712509 w 12189460"/>
              <a:gd name="connsiteY10" fmla="*/ 6146037 h 6858000"/>
              <a:gd name="connsiteX11" fmla="*/ 11712509 w 12189460"/>
              <a:gd name="connsiteY11" fmla="*/ 715773 h 6858000"/>
              <a:gd name="connsiteX12" fmla="*/ 11476796 w 12189460"/>
              <a:gd name="connsiteY12" fmla="*/ 480060 h 6858000"/>
              <a:gd name="connsiteX13" fmla="*/ 712664 w 12189460"/>
              <a:gd name="connsiteY13" fmla="*/ 48006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89460" h="6858000">
                <a:moveTo>
                  <a:pt x="0" y="0"/>
                </a:moveTo>
                <a:lnTo>
                  <a:pt x="12189460" y="0"/>
                </a:lnTo>
                <a:lnTo>
                  <a:pt x="12189460" y="6858000"/>
                </a:lnTo>
                <a:lnTo>
                  <a:pt x="0" y="6858000"/>
                </a:lnTo>
                <a:lnTo>
                  <a:pt x="0" y="0"/>
                </a:lnTo>
                <a:close/>
                <a:moveTo>
                  <a:pt x="712664" y="480060"/>
                </a:moveTo>
                <a:cubicBezTo>
                  <a:pt x="582483" y="480060"/>
                  <a:pt x="476951" y="585592"/>
                  <a:pt x="476951" y="715773"/>
                </a:cubicBezTo>
                <a:lnTo>
                  <a:pt x="476951" y="6146037"/>
                </a:lnTo>
                <a:cubicBezTo>
                  <a:pt x="476951" y="6276218"/>
                  <a:pt x="582483" y="6381750"/>
                  <a:pt x="712664" y="6381750"/>
                </a:cubicBezTo>
                <a:lnTo>
                  <a:pt x="11476796" y="6381750"/>
                </a:lnTo>
                <a:cubicBezTo>
                  <a:pt x="11606977" y="6381750"/>
                  <a:pt x="11712509" y="6276218"/>
                  <a:pt x="11712509" y="6146037"/>
                </a:cubicBezTo>
                <a:lnTo>
                  <a:pt x="11712509" y="715773"/>
                </a:lnTo>
                <a:cubicBezTo>
                  <a:pt x="11712509" y="585592"/>
                  <a:pt x="11606977" y="480060"/>
                  <a:pt x="11476796" y="480060"/>
                </a:cubicBezTo>
                <a:lnTo>
                  <a:pt x="712664" y="480060"/>
                </a:lnTo>
                <a:close/>
              </a:path>
            </a:pathLst>
          </a:custGeom>
        </p:spPr>
      </p:pic>
      <p:sp>
        <p:nvSpPr>
          <p:cNvPr id="10" name="Retângulo com Canto Arredondado do Mesmo Lado 9">
            <a:extLst>
              <a:ext uri="{FF2B5EF4-FFF2-40B4-BE49-F238E27FC236}">
                <a16:creationId xmlns:a16="http://schemas.microsoft.com/office/drawing/2014/main" id="{758FF648-EA54-1C49-B11C-AA11AB84A9FE}"/>
              </a:ext>
            </a:extLst>
          </p:cNvPr>
          <p:cNvSpPr/>
          <p:nvPr/>
        </p:nvSpPr>
        <p:spPr>
          <a:xfrm>
            <a:off x="6808838" y="1828801"/>
            <a:ext cx="2684207" cy="1600198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D1A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2400" dirty="0">
                <a:solidFill>
                  <a:srgbClr val="323234"/>
                </a:solidFill>
                <a:latin typeface="Segoe UI Black" panose="020B0A02040204020203" pitchFamily="34" charset="0"/>
              </a:rPr>
              <a:t>Etapas do processo</a:t>
            </a:r>
          </a:p>
          <a:p>
            <a:pPr algn="ctr"/>
            <a:r>
              <a:rPr lang="pt-BR" sz="2400" dirty="0">
                <a:solidFill>
                  <a:srgbClr val="323234"/>
                </a:solidFill>
                <a:latin typeface="Segoe UI Black" panose="020B0A02040204020203" pitchFamily="34" charset="0"/>
              </a:rPr>
              <a:t> de venda</a:t>
            </a:r>
          </a:p>
        </p:txBody>
      </p:sp>
      <p:sp>
        <p:nvSpPr>
          <p:cNvPr id="11" name="Retângulo com Canto Arredondado do Mesmo Lado 10">
            <a:extLst>
              <a:ext uri="{FF2B5EF4-FFF2-40B4-BE49-F238E27FC236}">
                <a16:creationId xmlns:a16="http://schemas.microsoft.com/office/drawing/2014/main" id="{43FACD59-9290-774E-8B63-AA97F22DC53E}"/>
              </a:ext>
            </a:extLst>
          </p:cNvPr>
          <p:cNvSpPr/>
          <p:nvPr/>
        </p:nvSpPr>
        <p:spPr>
          <a:xfrm rot="10800000">
            <a:off x="6808837" y="3429001"/>
            <a:ext cx="2684207" cy="2175387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A03A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9993" tIns="45716" rIns="91432" bIns="45716" rtlCol="0" anchor="ctr"/>
          <a:lstStyle/>
          <a:p>
            <a:pPr algn="ctr"/>
            <a:endParaRPr lang="pt-BR" dirty="0">
              <a:solidFill>
                <a:srgbClr val="323234"/>
              </a:solidFill>
              <a:latin typeface="Segoe UI Black" panose="020B0A02040204020203" pitchFamily="34" charset="0"/>
            </a:endParaRP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DFF14CCC-FA73-0246-87BB-E10C2B379AFC}"/>
              </a:ext>
            </a:extLst>
          </p:cNvPr>
          <p:cNvSpPr/>
          <p:nvPr/>
        </p:nvSpPr>
        <p:spPr>
          <a:xfrm>
            <a:off x="7084142" y="4013535"/>
            <a:ext cx="2158180" cy="1015655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Passo a passo para o sucesso nas vendas</a:t>
            </a:r>
          </a:p>
        </p:txBody>
      </p:sp>
      <p:pic>
        <p:nvPicPr>
          <p:cNvPr id="13" name="Gráfico 12">
            <a:extLst>
              <a:ext uri="{FF2B5EF4-FFF2-40B4-BE49-F238E27FC236}">
                <a16:creationId xmlns:a16="http://schemas.microsoft.com/office/drawing/2014/main" id="{CAA3FFA3-33F4-8848-A572-08D3C089C21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202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8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8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8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8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8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8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8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8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8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8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8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8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10" grpId="0" animBg="1"/>
      <p:bldP spid="11" grpId="0" animBg="1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53A768E6-57A9-4B9B-8FC1-F535B3D1A264}"/>
              </a:ext>
            </a:extLst>
          </p:cNvPr>
          <p:cNvSpPr txBox="1"/>
          <p:nvPr/>
        </p:nvSpPr>
        <p:spPr>
          <a:xfrm>
            <a:off x="4747466" y="2197894"/>
            <a:ext cx="6434546" cy="246220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Já conheço os produtos Claro empresas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também o processo de venda. E agora...</a:t>
            </a:r>
          </a:p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Estou pronto para aprender como buscar novos clientes, estreitar o relacionamento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 os clientes atuais e aprimorar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abordagem, não é mesmo?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614BB369-78A5-4147-843F-24765200842D}"/>
              </a:ext>
            </a:extLst>
          </p:cNvPr>
          <p:cNvSpPr txBox="1"/>
          <p:nvPr/>
        </p:nvSpPr>
        <p:spPr>
          <a:xfrm>
            <a:off x="1009988" y="3013503"/>
            <a:ext cx="3033375" cy="92332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7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Você deve estar pensando...</a:t>
            </a:r>
          </a:p>
        </p:txBody>
      </p:sp>
    </p:spTree>
    <p:extLst>
      <p:ext uri="{BB962C8B-B14F-4D97-AF65-F5344CB8AC3E}">
        <p14:creationId xmlns:p14="http://schemas.microsoft.com/office/powerpoint/2010/main" val="41980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C0482CC1-664B-394A-A9B8-4FF82C2B5B68}"/>
              </a:ext>
            </a:extLst>
          </p:cNvPr>
          <p:cNvSpPr txBox="1"/>
          <p:nvPr/>
        </p:nvSpPr>
        <p:spPr>
          <a:xfrm>
            <a:off x="1623782" y="2151728"/>
            <a:ext cx="8944438" cy="240064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Neste treinamento você verá que o </a:t>
            </a:r>
            <a:r>
              <a:rPr lang="pt-BR" sz="3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processo de vendas</a:t>
            </a: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começa no </a:t>
            </a: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levantamento de informações</a:t>
            </a: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passando pela </a:t>
            </a: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captação de novos clientes</a:t>
            </a: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</a:t>
            </a: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aprimoramento da abordagem</a:t>
            </a: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</a:t>
            </a: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estabelecer relacionamentos</a:t>
            </a: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e </a:t>
            </a: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fechar bons negócios</a:t>
            </a: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996485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áfico 7">
            <a:extLst>
              <a:ext uri="{FF2B5EF4-FFF2-40B4-BE49-F238E27FC236}">
                <a16:creationId xmlns:a16="http://schemas.microsoft.com/office/drawing/2014/main" id="{70CBF13D-0673-684C-9E82-875C76FC561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1875" y="5980229"/>
            <a:ext cx="596226" cy="214641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3A768E6-57A9-4B9B-8FC1-F535B3D1A264}"/>
              </a:ext>
            </a:extLst>
          </p:cNvPr>
          <p:cNvSpPr txBox="1"/>
          <p:nvPr/>
        </p:nvSpPr>
        <p:spPr>
          <a:xfrm>
            <a:off x="5098920" y="1511819"/>
            <a:ext cx="5501148" cy="424730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Ter aperfeiçoado seus conhecimentos sobre vendas;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Saber otimizar seu tempo e,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por consequência, aumentar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sua produtividade;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Construir novos relacionamentos mais sólidos e estreitar relacionamentos com clientes atuais;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estar preparado para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fechar bons negócios!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614BB369-78A5-4147-843F-24765200842D}"/>
              </a:ext>
            </a:extLst>
          </p:cNvPr>
          <p:cNvSpPr txBox="1"/>
          <p:nvPr/>
        </p:nvSpPr>
        <p:spPr>
          <a:xfrm>
            <a:off x="1079771" y="2881275"/>
            <a:ext cx="3078162" cy="133882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7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Ao fim de nosso treinamento, você vai:</a:t>
            </a:r>
          </a:p>
        </p:txBody>
      </p:sp>
    </p:spTree>
    <p:extLst>
      <p:ext uri="{BB962C8B-B14F-4D97-AF65-F5344CB8AC3E}">
        <p14:creationId xmlns:p14="http://schemas.microsoft.com/office/powerpoint/2010/main" val="2573462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lid">
            <a:extLst>
              <a:ext uri="{FF2B5EF4-FFF2-40B4-BE49-F238E27FC236}">
                <a16:creationId xmlns:a16="http://schemas.microsoft.com/office/drawing/2014/main" id="{2AAA8314-7453-4541-A83A-F8CEAA353684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rgbClr val="323234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6" name="Retângulo com Canto Arredondado do Mesmo Lado 5">
            <a:extLst>
              <a:ext uri="{FF2B5EF4-FFF2-40B4-BE49-F238E27FC236}">
                <a16:creationId xmlns:a16="http://schemas.microsoft.com/office/drawing/2014/main" id="{958F486D-3B53-E54B-9D79-134F914F0697}"/>
              </a:ext>
            </a:extLst>
          </p:cNvPr>
          <p:cNvSpPr/>
          <p:nvPr/>
        </p:nvSpPr>
        <p:spPr>
          <a:xfrm>
            <a:off x="2698956" y="1828801"/>
            <a:ext cx="2684207" cy="1600198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D1A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2400" dirty="0">
                <a:solidFill>
                  <a:srgbClr val="323234"/>
                </a:solidFill>
                <a:latin typeface="Segoe UI Black" panose="020B0A02040204020203" pitchFamily="34" charset="0"/>
              </a:rPr>
              <a:t>Benefícios</a:t>
            </a:r>
          </a:p>
          <a:p>
            <a:pPr algn="ctr"/>
            <a:r>
              <a:rPr lang="pt-BR" sz="2400" dirty="0">
                <a:solidFill>
                  <a:srgbClr val="323234"/>
                </a:solidFill>
                <a:latin typeface="Segoe UI Black" panose="020B0A02040204020203" pitchFamily="34" charset="0"/>
              </a:rPr>
              <a:t>Claro empresas</a:t>
            </a:r>
          </a:p>
        </p:txBody>
      </p:sp>
      <p:sp>
        <p:nvSpPr>
          <p:cNvPr id="7" name="Retângulo com Canto Arredondado do Mesmo Lado 6">
            <a:extLst>
              <a:ext uri="{FF2B5EF4-FFF2-40B4-BE49-F238E27FC236}">
                <a16:creationId xmlns:a16="http://schemas.microsoft.com/office/drawing/2014/main" id="{945C6286-9B77-E14B-9A37-034E03B1A88A}"/>
              </a:ext>
            </a:extLst>
          </p:cNvPr>
          <p:cNvSpPr/>
          <p:nvPr/>
        </p:nvSpPr>
        <p:spPr>
          <a:xfrm rot="10800000">
            <a:off x="2698955" y="3429001"/>
            <a:ext cx="2684207" cy="2175387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A03A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9993" tIns="45716" rIns="91432" bIns="45716" rtlCol="0" anchor="ctr"/>
          <a:lstStyle/>
          <a:p>
            <a:pPr algn="ctr"/>
            <a:endParaRPr lang="pt-BR" dirty="0">
              <a:solidFill>
                <a:srgbClr val="323234"/>
              </a:solidFill>
              <a:latin typeface="Segoe UI Black" panose="020B0A02040204020203" pitchFamily="34" charset="0"/>
            </a:endParaRP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83BAAEC3-8879-7241-9671-FE9F24B8A9C3}"/>
              </a:ext>
            </a:extLst>
          </p:cNvPr>
          <p:cNvSpPr/>
          <p:nvPr/>
        </p:nvSpPr>
        <p:spPr>
          <a:xfrm>
            <a:off x="2974259" y="3805400"/>
            <a:ext cx="2158180" cy="132343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Breve apresentação dos benefícios dos nossos produtos</a:t>
            </a: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C0475AC1-34D4-044E-AE9C-03B76DA7A13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70" y="0"/>
            <a:ext cx="12189460" cy="6858000"/>
          </a:xfrm>
          <a:custGeom>
            <a:avLst/>
            <a:gdLst>
              <a:gd name="connsiteX0" fmla="*/ 0 w 12189460"/>
              <a:gd name="connsiteY0" fmla="*/ 0 h 6858000"/>
              <a:gd name="connsiteX1" fmla="*/ 12189460 w 12189460"/>
              <a:gd name="connsiteY1" fmla="*/ 0 h 6858000"/>
              <a:gd name="connsiteX2" fmla="*/ 12189460 w 12189460"/>
              <a:gd name="connsiteY2" fmla="*/ 6858000 h 6858000"/>
              <a:gd name="connsiteX3" fmla="*/ 0 w 12189460"/>
              <a:gd name="connsiteY3" fmla="*/ 6858000 h 6858000"/>
              <a:gd name="connsiteX4" fmla="*/ 0 w 12189460"/>
              <a:gd name="connsiteY4" fmla="*/ 0 h 6858000"/>
              <a:gd name="connsiteX5" fmla="*/ 712664 w 12189460"/>
              <a:gd name="connsiteY5" fmla="*/ 480060 h 6858000"/>
              <a:gd name="connsiteX6" fmla="*/ 476951 w 12189460"/>
              <a:gd name="connsiteY6" fmla="*/ 715773 h 6858000"/>
              <a:gd name="connsiteX7" fmla="*/ 476951 w 12189460"/>
              <a:gd name="connsiteY7" fmla="*/ 6146037 h 6858000"/>
              <a:gd name="connsiteX8" fmla="*/ 712664 w 12189460"/>
              <a:gd name="connsiteY8" fmla="*/ 6381750 h 6858000"/>
              <a:gd name="connsiteX9" fmla="*/ 11476796 w 12189460"/>
              <a:gd name="connsiteY9" fmla="*/ 6381750 h 6858000"/>
              <a:gd name="connsiteX10" fmla="*/ 11712509 w 12189460"/>
              <a:gd name="connsiteY10" fmla="*/ 6146037 h 6858000"/>
              <a:gd name="connsiteX11" fmla="*/ 11712509 w 12189460"/>
              <a:gd name="connsiteY11" fmla="*/ 715773 h 6858000"/>
              <a:gd name="connsiteX12" fmla="*/ 11476796 w 12189460"/>
              <a:gd name="connsiteY12" fmla="*/ 480060 h 6858000"/>
              <a:gd name="connsiteX13" fmla="*/ 712664 w 12189460"/>
              <a:gd name="connsiteY13" fmla="*/ 48006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89460" h="6858000">
                <a:moveTo>
                  <a:pt x="0" y="0"/>
                </a:moveTo>
                <a:lnTo>
                  <a:pt x="12189460" y="0"/>
                </a:lnTo>
                <a:lnTo>
                  <a:pt x="12189460" y="6858000"/>
                </a:lnTo>
                <a:lnTo>
                  <a:pt x="0" y="6858000"/>
                </a:lnTo>
                <a:lnTo>
                  <a:pt x="0" y="0"/>
                </a:lnTo>
                <a:close/>
                <a:moveTo>
                  <a:pt x="712664" y="480060"/>
                </a:moveTo>
                <a:cubicBezTo>
                  <a:pt x="582483" y="480060"/>
                  <a:pt x="476951" y="585592"/>
                  <a:pt x="476951" y="715773"/>
                </a:cubicBezTo>
                <a:lnTo>
                  <a:pt x="476951" y="6146037"/>
                </a:lnTo>
                <a:cubicBezTo>
                  <a:pt x="476951" y="6276218"/>
                  <a:pt x="582483" y="6381750"/>
                  <a:pt x="712664" y="6381750"/>
                </a:cubicBezTo>
                <a:lnTo>
                  <a:pt x="11476796" y="6381750"/>
                </a:lnTo>
                <a:cubicBezTo>
                  <a:pt x="11606977" y="6381750"/>
                  <a:pt x="11712509" y="6276218"/>
                  <a:pt x="11712509" y="6146037"/>
                </a:cubicBezTo>
                <a:lnTo>
                  <a:pt x="11712509" y="715773"/>
                </a:lnTo>
                <a:cubicBezTo>
                  <a:pt x="11712509" y="585592"/>
                  <a:pt x="11606977" y="480060"/>
                  <a:pt x="11476796" y="480060"/>
                </a:cubicBezTo>
                <a:lnTo>
                  <a:pt x="712664" y="480060"/>
                </a:lnTo>
                <a:close/>
              </a:path>
            </a:pathLst>
          </a:custGeom>
        </p:spPr>
      </p:pic>
      <p:sp>
        <p:nvSpPr>
          <p:cNvPr id="10" name="Retângulo com Canto Arredondado do Mesmo Lado 9">
            <a:extLst>
              <a:ext uri="{FF2B5EF4-FFF2-40B4-BE49-F238E27FC236}">
                <a16:creationId xmlns:a16="http://schemas.microsoft.com/office/drawing/2014/main" id="{758FF648-EA54-1C49-B11C-AA11AB84A9FE}"/>
              </a:ext>
            </a:extLst>
          </p:cNvPr>
          <p:cNvSpPr/>
          <p:nvPr/>
        </p:nvSpPr>
        <p:spPr>
          <a:xfrm>
            <a:off x="6808838" y="1828801"/>
            <a:ext cx="2684207" cy="1600198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D1A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2400" dirty="0">
                <a:solidFill>
                  <a:srgbClr val="323234"/>
                </a:solidFill>
                <a:latin typeface="Segoe UI Black" panose="020B0A02040204020203" pitchFamily="34" charset="0"/>
              </a:rPr>
              <a:t>Etapas do processo</a:t>
            </a:r>
          </a:p>
          <a:p>
            <a:pPr algn="ctr"/>
            <a:r>
              <a:rPr lang="pt-BR" sz="2400" dirty="0">
                <a:solidFill>
                  <a:srgbClr val="323234"/>
                </a:solidFill>
                <a:latin typeface="Segoe UI Black" panose="020B0A02040204020203" pitchFamily="34" charset="0"/>
              </a:rPr>
              <a:t> de venda</a:t>
            </a:r>
          </a:p>
        </p:txBody>
      </p:sp>
      <p:sp>
        <p:nvSpPr>
          <p:cNvPr id="11" name="Retângulo com Canto Arredondado do Mesmo Lado 10">
            <a:extLst>
              <a:ext uri="{FF2B5EF4-FFF2-40B4-BE49-F238E27FC236}">
                <a16:creationId xmlns:a16="http://schemas.microsoft.com/office/drawing/2014/main" id="{43FACD59-9290-774E-8B63-AA97F22DC53E}"/>
              </a:ext>
            </a:extLst>
          </p:cNvPr>
          <p:cNvSpPr/>
          <p:nvPr/>
        </p:nvSpPr>
        <p:spPr>
          <a:xfrm rot="10800000">
            <a:off x="6808837" y="3429001"/>
            <a:ext cx="2684207" cy="2175387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A03A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9993" tIns="45716" rIns="91432" bIns="45716" rtlCol="0" anchor="ctr"/>
          <a:lstStyle/>
          <a:p>
            <a:pPr algn="ctr"/>
            <a:endParaRPr lang="pt-BR" dirty="0">
              <a:solidFill>
                <a:srgbClr val="323234"/>
              </a:solidFill>
              <a:latin typeface="Segoe UI Black" panose="020B0A02040204020203" pitchFamily="34" charset="0"/>
            </a:endParaRP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DFF14CCC-FA73-0246-87BB-E10C2B379AFC}"/>
              </a:ext>
            </a:extLst>
          </p:cNvPr>
          <p:cNvSpPr/>
          <p:nvPr/>
        </p:nvSpPr>
        <p:spPr>
          <a:xfrm>
            <a:off x="7084142" y="4013535"/>
            <a:ext cx="2158180" cy="1015655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Passo a passo para o sucesso nas vendas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EBBC702B-FDEA-3B4D-A27A-3CF785BEA4B2}"/>
              </a:ext>
            </a:extLst>
          </p:cNvPr>
          <p:cNvSpPr/>
          <p:nvPr/>
        </p:nvSpPr>
        <p:spPr>
          <a:xfrm>
            <a:off x="6459795" y="1563330"/>
            <a:ext cx="3392129" cy="4416898"/>
          </a:xfrm>
          <a:prstGeom prst="rect">
            <a:avLst/>
          </a:prstGeom>
          <a:solidFill>
            <a:srgbClr val="323234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pic>
        <p:nvPicPr>
          <p:cNvPr id="14" name="Gráfico 13">
            <a:extLst>
              <a:ext uri="{FF2B5EF4-FFF2-40B4-BE49-F238E27FC236}">
                <a16:creationId xmlns:a16="http://schemas.microsoft.com/office/drawing/2014/main" id="{4A4C5FFB-02A6-F24E-907F-899EB5C91EE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134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10" grpId="0" animBg="1"/>
      <p:bldP spid="11" grpId="0" animBg="1"/>
      <p:bldP spid="12" grpId="0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F1B6ED9A-4755-254D-A54D-5EC9312FAF8B}"/>
              </a:ext>
            </a:extLst>
          </p:cNvPr>
          <p:cNvSpPr txBox="1"/>
          <p:nvPr/>
        </p:nvSpPr>
        <p:spPr>
          <a:xfrm>
            <a:off x="1032387" y="2613392"/>
            <a:ext cx="4114799" cy="163120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 o </a:t>
            </a:r>
            <a:r>
              <a:rPr lang="pt-BR" sz="2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portfólio Claro empresas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o cliente possui produtos que pode utilizar na </a:t>
            </a:r>
            <a:r>
              <a:rPr lang="pt-BR" sz="2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mobilidade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na </a:t>
            </a:r>
            <a:r>
              <a:rPr lang="pt-BR" sz="2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conectividade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e </a:t>
            </a:r>
            <a:r>
              <a:rPr lang="pt-BR" sz="2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entretenimento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para seus negócios.</a:t>
            </a:r>
          </a:p>
        </p:txBody>
      </p:sp>
      <p:cxnSp>
        <p:nvCxnSpPr>
          <p:cNvPr id="51" name="Conector reto 23">
            <a:extLst>
              <a:ext uri="{FF2B5EF4-FFF2-40B4-BE49-F238E27FC236}">
                <a16:creationId xmlns:a16="http://schemas.microsoft.com/office/drawing/2014/main" id="{1928BD56-BD99-B847-B5A7-5CE7106B1475}"/>
              </a:ext>
            </a:extLst>
          </p:cNvPr>
          <p:cNvCxnSpPr>
            <a:cxnSpLocks/>
            <a:stCxn id="47" idx="4"/>
            <a:endCxn id="49" idx="0"/>
          </p:cNvCxnSpPr>
          <p:nvPr/>
        </p:nvCxnSpPr>
        <p:spPr>
          <a:xfrm>
            <a:off x="6551415" y="3193026"/>
            <a:ext cx="0" cy="59579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Conector reto 23">
            <a:extLst>
              <a:ext uri="{FF2B5EF4-FFF2-40B4-BE49-F238E27FC236}">
                <a16:creationId xmlns:a16="http://schemas.microsoft.com/office/drawing/2014/main" id="{2B248A4A-32D7-2D47-A33C-F362E86294AB}"/>
              </a:ext>
            </a:extLst>
          </p:cNvPr>
          <p:cNvCxnSpPr>
            <a:cxnSpLocks/>
          </p:cNvCxnSpPr>
          <p:nvPr/>
        </p:nvCxnSpPr>
        <p:spPr>
          <a:xfrm>
            <a:off x="9191377" y="3193026"/>
            <a:ext cx="0" cy="59579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Conector reto 23">
            <a:extLst>
              <a:ext uri="{FF2B5EF4-FFF2-40B4-BE49-F238E27FC236}">
                <a16:creationId xmlns:a16="http://schemas.microsoft.com/office/drawing/2014/main" id="{BF3A2FED-68E2-2C4E-BD72-EE80F9864927}"/>
              </a:ext>
            </a:extLst>
          </p:cNvPr>
          <p:cNvCxnSpPr>
            <a:cxnSpLocks/>
            <a:stCxn id="48" idx="2"/>
            <a:endCxn id="47" idx="6"/>
          </p:cNvCxnSpPr>
          <p:nvPr/>
        </p:nvCxnSpPr>
        <p:spPr>
          <a:xfrm flipH="1">
            <a:off x="7367023" y="2377418"/>
            <a:ext cx="1008746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Conector reto 23">
            <a:extLst>
              <a:ext uri="{FF2B5EF4-FFF2-40B4-BE49-F238E27FC236}">
                <a16:creationId xmlns:a16="http://schemas.microsoft.com/office/drawing/2014/main" id="{6519E085-6A4A-4D4A-8994-C7832D8525B2}"/>
              </a:ext>
            </a:extLst>
          </p:cNvPr>
          <p:cNvCxnSpPr>
            <a:cxnSpLocks/>
          </p:cNvCxnSpPr>
          <p:nvPr/>
        </p:nvCxnSpPr>
        <p:spPr>
          <a:xfrm flipH="1">
            <a:off x="7367023" y="4604423"/>
            <a:ext cx="1008746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01">
            <a:extLst>
              <a:ext uri="{FF2B5EF4-FFF2-40B4-BE49-F238E27FC236}">
                <a16:creationId xmlns:a16="http://schemas.microsoft.com/office/drawing/2014/main" id="{D12B0799-418D-8149-9377-B08CCB1B7266}"/>
              </a:ext>
            </a:extLst>
          </p:cNvPr>
          <p:cNvSpPr/>
          <p:nvPr/>
        </p:nvSpPr>
        <p:spPr>
          <a:xfrm>
            <a:off x="7776190" y="2282211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58" name="01">
            <a:extLst>
              <a:ext uri="{FF2B5EF4-FFF2-40B4-BE49-F238E27FC236}">
                <a16:creationId xmlns:a16="http://schemas.microsoft.com/office/drawing/2014/main" id="{6FD54708-D99B-7148-8928-8FA9C9AD062B}"/>
              </a:ext>
            </a:extLst>
          </p:cNvPr>
          <p:cNvSpPr/>
          <p:nvPr/>
        </p:nvSpPr>
        <p:spPr>
          <a:xfrm>
            <a:off x="7776190" y="4509216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59" name="01">
            <a:extLst>
              <a:ext uri="{FF2B5EF4-FFF2-40B4-BE49-F238E27FC236}">
                <a16:creationId xmlns:a16="http://schemas.microsoft.com/office/drawing/2014/main" id="{0635E8D6-3E8C-484F-A6AD-94F88757DF38}"/>
              </a:ext>
            </a:extLst>
          </p:cNvPr>
          <p:cNvSpPr/>
          <p:nvPr/>
        </p:nvSpPr>
        <p:spPr>
          <a:xfrm>
            <a:off x="6456208" y="3395713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60" name="01">
            <a:extLst>
              <a:ext uri="{FF2B5EF4-FFF2-40B4-BE49-F238E27FC236}">
                <a16:creationId xmlns:a16="http://schemas.microsoft.com/office/drawing/2014/main" id="{298577C1-0E70-6A42-9892-A50CF69A206D}"/>
              </a:ext>
            </a:extLst>
          </p:cNvPr>
          <p:cNvSpPr/>
          <p:nvPr/>
        </p:nvSpPr>
        <p:spPr>
          <a:xfrm>
            <a:off x="9096171" y="3409803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grpSp>
        <p:nvGrpSpPr>
          <p:cNvPr id="65" name="Agrupar 64">
            <a:extLst>
              <a:ext uri="{FF2B5EF4-FFF2-40B4-BE49-F238E27FC236}">
                <a16:creationId xmlns:a16="http://schemas.microsoft.com/office/drawing/2014/main" id="{ECCD525D-2B2B-044F-BBC9-8EA02AFD3CDE}"/>
              </a:ext>
            </a:extLst>
          </p:cNvPr>
          <p:cNvGrpSpPr/>
          <p:nvPr/>
        </p:nvGrpSpPr>
        <p:grpSpPr>
          <a:xfrm>
            <a:off x="5735808" y="1561810"/>
            <a:ext cx="1631216" cy="1631216"/>
            <a:chOff x="5735807" y="1561810"/>
            <a:chExt cx="1631216" cy="1631216"/>
          </a:xfrm>
        </p:grpSpPr>
        <p:sp>
          <p:nvSpPr>
            <p:cNvPr id="47" name="01">
              <a:extLst>
                <a:ext uri="{FF2B5EF4-FFF2-40B4-BE49-F238E27FC236}">
                  <a16:creationId xmlns:a16="http://schemas.microsoft.com/office/drawing/2014/main" id="{64871133-CFD3-3F4D-8B93-CC2096CA66FA}"/>
                </a:ext>
              </a:extLst>
            </p:cNvPr>
            <p:cNvSpPr/>
            <p:nvPr/>
          </p:nvSpPr>
          <p:spPr>
            <a:xfrm>
              <a:off x="5735807" y="1561810"/>
              <a:ext cx="1631216" cy="1631216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61" name="Imagem 60">
              <a:extLst>
                <a:ext uri="{FF2B5EF4-FFF2-40B4-BE49-F238E27FC236}">
                  <a16:creationId xmlns:a16="http://schemas.microsoft.com/office/drawing/2014/main" id="{FACA91C4-DC87-4543-837C-847CB32C45B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284503" y="1898438"/>
              <a:ext cx="533824" cy="957959"/>
            </a:xfrm>
            <a:prstGeom prst="rect">
              <a:avLst/>
            </a:prstGeom>
          </p:spPr>
        </p:pic>
      </p:grpSp>
      <p:grpSp>
        <p:nvGrpSpPr>
          <p:cNvPr id="66" name="Agrupar 65">
            <a:extLst>
              <a:ext uri="{FF2B5EF4-FFF2-40B4-BE49-F238E27FC236}">
                <a16:creationId xmlns:a16="http://schemas.microsoft.com/office/drawing/2014/main" id="{3450668F-1917-3545-AA87-6280E6937624}"/>
              </a:ext>
            </a:extLst>
          </p:cNvPr>
          <p:cNvGrpSpPr/>
          <p:nvPr/>
        </p:nvGrpSpPr>
        <p:grpSpPr>
          <a:xfrm>
            <a:off x="8375769" y="1561810"/>
            <a:ext cx="1631216" cy="1631216"/>
            <a:chOff x="8375769" y="1561810"/>
            <a:chExt cx="1631216" cy="1631216"/>
          </a:xfrm>
        </p:grpSpPr>
        <p:sp>
          <p:nvSpPr>
            <p:cNvPr id="48" name="01">
              <a:extLst>
                <a:ext uri="{FF2B5EF4-FFF2-40B4-BE49-F238E27FC236}">
                  <a16:creationId xmlns:a16="http://schemas.microsoft.com/office/drawing/2014/main" id="{FC134598-D8A6-7646-B9EB-C83705FEE1A0}"/>
                </a:ext>
              </a:extLst>
            </p:cNvPr>
            <p:cNvSpPr/>
            <p:nvPr/>
          </p:nvSpPr>
          <p:spPr>
            <a:xfrm>
              <a:off x="8375769" y="1561810"/>
              <a:ext cx="1631216" cy="1631216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62" name="Imagem 61">
              <a:extLst>
                <a:ext uri="{FF2B5EF4-FFF2-40B4-BE49-F238E27FC236}">
                  <a16:creationId xmlns:a16="http://schemas.microsoft.com/office/drawing/2014/main" id="{5698C8F3-D175-214F-A3F5-52AA05233C1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765309" y="1951350"/>
              <a:ext cx="852135" cy="852135"/>
            </a:xfrm>
            <a:prstGeom prst="rect">
              <a:avLst/>
            </a:prstGeom>
          </p:spPr>
        </p:pic>
      </p:grpSp>
      <p:grpSp>
        <p:nvGrpSpPr>
          <p:cNvPr id="67" name="Agrupar 66">
            <a:extLst>
              <a:ext uri="{FF2B5EF4-FFF2-40B4-BE49-F238E27FC236}">
                <a16:creationId xmlns:a16="http://schemas.microsoft.com/office/drawing/2014/main" id="{25579F70-106A-3146-8A30-C1809CC933A5}"/>
              </a:ext>
            </a:extLst>
          </p:cNvPr>
          <p:cNvGrpSpPr/>
          <p:nvPr/>
        </p:nvGrpSpPr>
        <p:grpSpPr>
          <a:xfrm>
            <a:off x="5735808" y="3788815"/>
            <a:ext cx="1631216" cy="1631216"/>
            <a:chOff x="5735807" y="3788815"/>
            <a:chExt cx="1631216" cy="1631216"/>
          </a:xfrm>
        </p:grpSpPr>
        <p:sp>
          <p:nvSpPr>
            <p:cNvPr id="49" name="01">
              <a:extLst>
                <a:ext uri="{FF2B5EF4-FFF2-40B4-BE49-F238E27FC236}">
                  <a16:creationId xmlns:a16="http://schemas.microsoft.com/office/drawing/2014/main" id="{422DB163-908D-3B4B-9522-C0572157B367}"/>
                </a:ext>
              </a:extLst>
            </p:cNvPr>
            <p:cNvSpPr/>
            <p:nvPr/>
          </p:nvSpPr>
          <p:spPr>
            <a:xfrm>
              <a:off x="5735807" y="3788815"/>
              <a:ext cx="1631216" cy="1631216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63" name="Imagem 62">
              <a:extLst>
                <a:ext uri="{FF2B5EF4-FFF2-40B4-BE49-F238E27FC236}">
                  <a16:creationId xmlns:a16="http://schemas.microsoft.com/office/drawing/2014/main" id="{BF94E9C2-A7B1-CF49-9392-38853145AFE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77320" y="4130328"/>
              <a:ext cx="948187" cy="948187"/>
            </a:xfrm>
            <a:prstGeom prst="rect">
              <a:avLst/>
            </a:prstGeom>
          </p:spPr>
        </p:pic>
      </p:grpSp>
      <p:grpSp>
        <p:nvGrpSpPr>
          <p:cNvPr id="68" name="Agrupar 67">
            <a:extLst>
              <a:ext uri="{FF2B5EF4-FFF2-40B4-BE49-F238E27FC236}">
                <a16:creationId xmlns:a16="http://schemas.microsoft.com/office/drawing/2014/main" id="{59DC042F-C235-D84C-9B37-70D3EC80FDEE}"/>
              </a:ext>
            </a:extLst>
          </p:cNvPr>
          <p:cNvGrpSpPr/>
          <p:nvPr/>
        </p:nvGrpSpPr>
        <p:grpSpPr>
          <a:xfrm>
            <a:off x="8375769" y="3788815"/>
            <a:ext cx="1631216" cy="1631216"/>
            <a:chOff x="8375769" y="3788815"/>
            <a:chExt cx="1631216" cy="1631216"/>
          </a:xfrm>
        </p:grpSpPr>
        <p:sp>
          <p:nvSpPr>
            <p:cNvPr id="50" name="01">
              <a:extLst>
                <a:ext uri="{FF2B5EF4-FFF2-40B4-BE49-F238E27FC236}">
                  <a16:creationId xmlns:a16="http://schemas.microsoft.com/office/drawing/2014/main" id="{5021CA5F-65A9-8B48-BC3B-76F8A6181400}"/>
                </a:ext>
              </a:extLst>
            </p:cNvPr>
            <p:cNvSpPr/>
            <p:nvPr/>
          </p:nvSpPr>
          <p:spPr>
            <a:xfrm>
              <a:off x="8375769" y="3788815"/>
              <a:ext cx="1631216" cy="1631216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64" name="Imagem 63">
              <a:extLst>
                <a:ext uri="{FF2B5EF4-FFF2-40B4-BE49-F238E27FC236}">
                  <a16:creationId xmlns:a16="http://schemas.microsoft.com/office/drawing/2014/main" id="{3907C551-0C56-FE4C-8810-47C19825B91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83189" y="4232414"/>
              <a:ext cx="1016375" cy="74401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2452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2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2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 animBg="1"/>
      <p:bldP spid="58" grpId="0" animBg="1"/>
      <p:bldP spid="59" grpId="0" animBg="1"/>
      <p:bldP spid="6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6096000" y="1498992"/>
            <a:ext cx="5260258" cy="41549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Nosso portfólio</a:t>
            </a:r>
            <a:b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é completo! </a:t>
            </a:r>
          </a:p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você sabe por que ele é a melhor opção para o empresário?</a:t>
            </a:r>
            <a:r>
              <a:rPr lang="pt-BR" sz="4400" dirty="0">
                <a:latin typeface="Century Schoolbook" panose="02040604050505020304" pitchFamily="18" charset="0"/>
                <a:ea typeface="Segoe UI Black" panose="020B0A02040204020203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419155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5915027" y="1228398"/>
            <a:ext cx="5400675" cy="378564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Ele oferece</a:t>
            </a:r>
            <a:b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 melhor rede,</a:t>
            </a:r>
            <a:b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 maior velocidade e a melhor qualidade em serviços para</a:t>
            </a:r>
            <a:b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as </a:t>
            </a:r>
            <a:r>
              <a:rPr lang="pt-BR" sz="4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empresas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53899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24" name="Retângulo 23">
            <a:extLst>
              <a:ext uri="{FF2B5EF4-FFF2-40B4-BE49-F238E27FC236}">
                <a16:creationId xmlns:a16="http://schemas.microsoft.com/office/drawing/2014/main" id="{AE7380EB-2E32-0849-87BE-3783F10E8178}"/>
              </a:ext>
            </a:extLst>
          </p:cNvPr>
          <p:cNvSpPr/>
          <p:nvPr/>
        </p:nvSpPr>
        <p:spPr>
          <a:xfrm>
            <a:off x="781665" y="1496960"/>
            <a:ext cx="3312000" cy="4075164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25" name="Retângulo 24">
            <a:extLst>
              <a:ext uri="{FF2B5EF4-FFF2-40B4-BE49-F238E27FC236}">
                <a16:creationId xmlns:a16="http://schemas.microsoft.com/office/drawing/2014/main" id="{CC4F2B83-52E1-124B-83FD-EBDE803E64C5}"/>
              </a:ext>
            </a:extLst>
          </p:cNvPr>
          <p:cNvSpPr/>
          <p:nvPr/>
        </p:nvSpPr>
        <p:spPr>
          <a:xfrm>
            <a:off x="1890890" y="1626014"/>
            <a:ext cx="1093553" cy="400101"/>
          </a:xfrm>
          <a:prstGeom prst="rect">
            <a:avLst/>
          </a:prstGeom>
        </p:spPr>
        <p:txBody>
          <a:bodyPr wrap="non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MÓVEL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9F428EB0-C4C9-C246-B1A4-EB89ECB67702}"/>
              </a:ext>
            </a:extLst>
          </p:cNvPr>
          <p:cNvSpPr txBox="1"/>
          <p:nvPr/>
        </p:nvSpPr>
        <p:spPr>
          <a:xfrm>
            <a:off x="999181" y="2120968"/>
            <a:ext cx="2870109" cy="304698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pc="-2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Ligações ilimitadas para fixo e móvel em todo</a:t>
            </a:r>
            <a:br>
              <a:rPr lang="pt-BR" spc="-2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pc="-2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Brasil usando 21;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Até 10x mais rápido;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Cobertura 4.5G em mais de 2.017 cidades;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Fale e navegue no exterior como se estivesse no Brasil. </a:t>
            </a:r>
          </a:p>
        </p:txBody>
      </p:sp>
      <p:sp>
        <p:nvSpPr>
          <p:cNvPr id="28" name="Retângulo 27">
            <a:extLst>
              <a:ext uri="{FF2B5EF4-FFF2-40B4-BE49-F238E27FC236}">
                <a16:creationId xmlns:a16="http://schemas.microsoft.com/office/drawing/2014/main" id="{B00D02B1-68C2-6245-90D1-27E0FC80FF9B}"/>
              </a:ext>
            </a:extLst>
          </p:cNvPr>
          <p:cNvSpPr/>
          <p:nvPr/>
        </p:nvSpPr>
        <p:spPr>
          <a:xfrm>
            <a:off x="4440000" y="1496960"/>
            <a:ext cx="3312000" cy="4075164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29" name="Retângulo 28">
            <a:extLst>
              <a:ext uri="{FF2B5EF4-FFF2-40B4-BE49-F238E27FC236}">
                <a16:creationId xmlns:a16="http://schemas.microsoft.com/office/drawing/2014/main" id="{162A393A-1B0E-864F-B95B-66CF05D5C815}"/>
              </a:ext>
            </a:extLst>
          </p:cNvPr>
          <p:cNvSpPr/>
          <p:nvPr/>
        </p:nvSpPr>
        <p:spPr>
          <a:xfrm>
            <a:off x="4440000" y="1626014"/>
            <a:ext cx="3312000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BANDA LARGA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D0B2711D-B5F5-2746-86BE-EDC28D787076}"/>
              </a:ext>
            </a:extLst>
          </p:cNvPr>
          <p:cNvSpPr txBox="1"/>
          <p:nvPr/>
        </p:nvSpPr>
        <p:spPr>
          <a:xfrm>
            <a:off x="4811196" y="2120968"/>
            <a:ext cx="2569611" cy="147731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Banda larga líder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 </a:t>
            </a:r>
            <a:r>
              <a:rPr lang="pt-BR" dirty="0" err="1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ultravelocidade</a:t>
            </a: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maior cobertura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a conexão mais rápida do Brasil.</a:t>
            </a:r>
          </a:p>
        </p:txBody>
      </p:sp>
      <p:sp>
        <p:nvSpPr>
          <p:cNvPr id="31" name="Retângulo 30">
            <a:extLst>
              <a:ext uri="{FF2B5EF4-FFF2-40B4-BE49-F238E27FC236}">
                <a16:creationId xmlns:a16="http://schemas.microsoft.com/office/drawing/2014/main" id="{B36572C7-6EE4-284F-9FE0-2BA300E81AB0}"/>
              </a:ext>
            </a:extLst>
          </p:cNvPr>
          <p:cNvSpPr/>
          <p:nvPr/>
        </p:nvSpPr>
        <p:spPr>
          <a:xfrm>
            <a:off x="8098335" y="1496960"/>
            <a:ext cx="3312000" cy="4075164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32" name="Retângulo 31">
            <a:extLst>
              <a:ext uri="{FF2B5EF4-FFF2-40B4-BE49-F238E27FC236}">
                <a16:creationId xmlns:a16="http://schemas.microsoft.com/office/drawing/2014/main" id="{44369A10-D9E3-A54D-89E9-AC979B926427}"/>
              </a:ext>
            </a:extLst>
          </p:cNvPr>
          <p:cNvSpPr/>
          <p:nvPr/>
        </p:nvSpPr>
        <p:spPr>
          <a:xfrm>
            <a:off x="8098335" y="1626014"/>
            <a:ext cx="3312000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SVA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79322824-6529-244B-8CD0-CFA8C7D63436}"/>
              </a:ext>
            </a:extLst>
          </p:cNvPr>
          <p:cNvSpPr txBox="1"/>
          <p:nvPr/>
        </p:nvSpPr>
        <p:spPr>
          <a:xfrm>
            <a:off x="8538418" y="2120967"/>
            <a:ext cx="2431834" cy="304698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Soluções digitais que agregam valor as combinações de serviços;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Alia capacitação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comunicação;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Foco na produtividade;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Ambiente seguro.</a:t>
            </a:r>
          </a:p>
        </p:txBody>
      </p:sp>
    </p:spTree>
    <p:extLst>
      <p:ext uri="{BB962C8B-B14F-4D97-AF65-F5344CB8AC3E}">
        <p14:creationId xmlns:p14="http://schemas.microsoft.com/office/powerpoint/2010/main" val="2062193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">
            <a:extLst>
              <a:ext uri="{FF2B5EF4-FFF2-40B4-BE49-F238E27FC236}">
                <a16:creationId xmlns:a16="http://schemas.microsoft.com/office/drawing/2014/main" id="{404B67DB-6E27-40E0-998C-626BB9EEA3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56347" y="2100264"/>
            <a:ext cx="4705350" cy="26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01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F32E217D-A22D-DE45-9BAD-E879A27986FC}"/>
              </a:ext>
            </a:extLst>
          </p:cNvPr>
          <p:cNvSpPr txBox="1"/>
          <p:nvPr/>
        </p:nvSpPr>
        <p:spPr>
          <a:xfrm>
            <a:off x="1002890" y="1228398"/>
            <a:ext cx="6298023" cy="440119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cliente pode contar com a </a:t>
            </a:r>
            <a:r>
              <a:rPr lang="pt-BR" sz="40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banda líder</a:t>
            </a:r>
            <a:br>
              <a:rPr lang="pt-BR" sz="40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</a:t>
            </a:r>
            <a:r>
              <a:rPr lang="pt-BR" sz="4000" dirty="0" err="1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ultravelocidade</a:t>
            </a:r>
            <a:br>
              <a:rPr lang="pt-BR" sz="40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com as </a:t>
            </a:r>
            <a:r>
              <a:rPr lang="pt-BR" sz="40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melhores ferramentas 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colaboração disponíveis no mercado.</a:t>
            </a:r>
          </a:p>
        </p:txBody>
      </p:sp>
    </p:spTree>
    <p:extLst>
      <p:ext uri="{BB962C8B-B14F-4D97-AF65-F5344CB8AC3E}">
        <p14:creationId xmlns:p14="http://schemas.microsoft.com/office/powerpoint/2010/main" val="3786148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F1B6ED9A-4755-254D-A54D-5EC9312FAF8B}"/>
              </a:ext>
            </a:extLst>
          </p:cNvPr>
          <p:cNvSpPr txBox="1"/>
          <p:nvPr/>
        </p:nvSpPr>
        <p:spPr>
          <a:xfrm>
            <a:off x="1032387" y="2613393"/>
            <a:ext cx="4114799" cy="178509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Além dos benefícios de cada solução, o cliente pode escolher</a:t>
            </a:r>
            <a:b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os produtos e serviços que melhor atendem suas necessidades.</a:t>
            </a:r>
          </a:p>
          <a:p>
            <a:pPr>
              <a:spcBef>
                <a:spcPts val="1200"/>
              </a:spcBef>
            </a:pP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São as </a:t>
            </a:r>
            <a:r>
              <a:rPr lang="pt-BR" sz="2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ofertas de convergência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cxnSp>
        <p:nvCxnSpPr>
          <p:cNvPr id="51" name="Conector reto 23">
            <a:extLst>
              <a:ext uri="{FF2B5EF4-FFF2-40B4-BE49-F238E27FC236}">
                <a16:creationId xmlns:a16="http://schemas.microsoft.com/office/drawing/2014/main" id="{1928BD56-BD99-B847-B5A7-5CE7106B1475}"/>
              </a:ext>
            </a:extLst>
          </p:cNvPr>
          <p:cNvCxnSpPr>
            <a:cxnSpLocks/>
            <a:stCxn id="47" idx="4"/>
            <a:endCxn id="49" idx="0"/>
          </p:cNvCxnSpPr>
          <p:nvPr/>
        </p:nvCxnSpPr>
        <p:spPr>
          <a:xfrm>
            <a:off x="6551415" y="3193026"/>
            <a:ext cx="0" cy="59579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Conector reto 23">
            <a:extLst>
              <a:ext uri="{FF2B5EF4-FFF2-40B4-BE49-F238E27FC236}">
                <a16:creationId xmlns:a16="http://schemas.microsoft.com/office/drawing/2014/main" id="{2B248A4A-32D7-2D47-A33C-F362E86294AB}"/>
              </a:ext>
            </a:extLst>
          </p:cNvPr>
          <p:cNvCxnSpPr>
            <a:cxnSpLocks/>
          </p:cNvCxnSpPr>
          <p:nvPr/>
        </p:nvCxnSpPr>
        <p:spPr>
          <a:xfrm>
            <a:off x="9191377" y="3193026"/>
            <a:ext cx="0" cy="59579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Conector reto 23">
            <a:extLst>
              <a:ext uri="{FF2B5EF4-FFF2-40B4-BE49-F238E27FC236}">
                <a16:creationId xmlns:a16="http://schemas.microsoft.com/office/drawing/2014/main" id="{BF3A2FED-68E2-2C4E-BD72-EE80F9864927}"/>
              </a:ext>
            </a:extLst>
          </p:cNvPr>
          <p:cNvCxnSpPr>
            <a:cxnSpLocks/>
            <a:stCxn id="48" idx="2"/>
            <a:endCxn id="47" idx="6"/>
          </p:cNvCxnSpPr>
          <p:nvPr/>
        </p:nvCxnSpPr>
        <p:spPr>
          <a:xfrm flipH="1">
            <a:off x="7367023" y="2377418"/>
            <a:ext cx="1008746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Conector reto 23">
            <a:extLst>
              <a:ext uri="{FF2B5EF4-FFF2-40B4-BE49-F238E27FC236}">
                <a16:creationId xmlns:a16="http://schemas.microsoft.com/office/drawing/2014/main" id="{6519E085-6A4A-4D4A-8994-C7832D8525B2}"/>
              </a:ext>
            </a:extLst>
          </p:cNvPr>
          <p:cNvCxnSpPr>
            <a:cxnSpLocks/>
          </p:cNvCxnSpPr>
          <p:nvPr/>
        </p:nvCxnSpPr>
        <p:spPr>
          <a:xfrm flipH="1">
            <a:off x="7367023" y="4604423"/>
            <a:ext cx="1008746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01">
            <a:extLst>
              <a:ext uri="{FF2B5EF4-FFF2-40B4-BE49-F238E27FC236}">
                <a16:creationId xmlns:a16="http://schemas.microsoft.com/office/drawing/2014/main" id="{D12B0799-418D-8149-9377-B08CCB1B7266}"/>
              </a:ext>
            </a:extLst>
          </p:cNvPr>
          <p:cNvSpPr/>
          <p:nvPr/>
        </p:nvSpPr>
        <p:spPr>
          <a:xfrm>
            <a:off x="7776190" y="2282211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58" name="01">
            <a:extLst>
              <a:ext uri="{FF2B5EF4-FFF2-40B4-BE49-F238E27FC236}">
                <a16:creationId xmlns:a16="http://schemas.microsoft.com/office/drawing/2014/main" id="{6FD54708-D99B-7148-8928-8FA9C9AD062B}"/>
              </a:ext>
            </a:extLst>
          </p:cNvPr>
          <p:cNvSpPr/>
          <p:nvPr/>
        </p:nvSpPr>
        <p:spPr>
          <a:xfrm>
            <a:off x="7776190" y="4509216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59" name="01">
            <a:extLst>
              <a:ext uri="{FF2B5EF4-FFF2-40B4-BE49-F238E27FC236}">
                <a16:creationId xmlns:a16="http://schemas.microsoft.com/office/drawing/2014/main" id="{0635E8D6-3E8C-484F-A6AD-94F88757DF38}"/>
              </a:ext>
            </a:extLst>
          </p:cNvPr>
          <p:cNvSpPr/>
          <p:nvPr/>
        </p:nvSpPr>
        <p:spPr>
          <a:xfrm>
            <a:off x="6456208" y="3395713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60" name="01">
            <a:extLst>
              <a:ext uri="{FF2B5EF4-FFF2-40B4-BE49-F238E27FC236}">
                <a16:creationId xmlns:a16="http://schemas.microsoft.com/office/drawing/2014/main" id="{298577C1-0E70-6A42-9892-A50CF69A206D}"/>
              </a:ext>
            </a:extLst>
          </p:cNvPr>
          <p:cNvSpPr/>
          <p:nvPr/>
        </p:nvSpPr>
        <p:spPr>
          <a:xfrm>
            <a:off x="9096171" y="3409803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grpSp>
        <p:nvGrpSpPr>
          <p:cNvPr id="65" name="Agrupar 64">
            <a:extLst>
              <a:ext uri="{FF2B5EF4-FFF2-40B4-BE49-F238E27FC236}">
                <a16:creationId xmlns:a16="http://schemas.microsoft.com/office/drawing/2014/main" id="{ECCD525D-2B2B-044F-BBC9-8EA02AFD3CDE}"/>
              </a:ext>
            </a:extLst>
          </p:cNvPr>
          <p:cNvGrpSpPr/>
          <p:nvPr/>
        </p:nvGrpSpPr>
        <p:grpSpPr>
          <a:xfrm>
            <a:off x="5735808" y="1561810"/>
            <a:ext cx="1631216" cy="1631216"/>
            <a:chOff x="5735807" y="1561810"/>
            <a:chExt cx="1631216" cy="1631216"/>
          </a:xfrm>
        </p:grpSpPr>
        <p:sp>
          <p:nvSpPr>
            <p:cNvPr id="47" name="01">
              <a:extLst>
                <a:ext uri="{FF2B5EF4-FFF2-40B4-BE49-F238E27FC236}">
                  <a16:creationId xmlns:a16="http://schemas.microsoft.com/office/drawing/2014/main" id="{64871133-CFD3-3F4D-8B93-CC2096CA66FA}"/>
                </a:ext>
              </a:extLst>
            </p:cNvPr>
            <p:cNvSpPr/>
            <p:nvPr/>
          </p:nvSpPr>
          <p:spPr>
            <a:xfrm>
              <a:off x="5735807" y="1561810"/>
              <a:ext cx="1631216" cy="1631216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61" name="Imagem 60">
              <a:extLst>
                <a:ext uri="{FF2B5EF4-FFF2-40B4-BE49-F238E27FC236}">
                  <a16:creationId xmlns:a16="http://schemas.microsoft.com/office/drawing/2014/main" id="{FACA91C4-DC87-4543-837C-847CB32C45B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284503" y="1898438"/>
              <a:ext cx="533824" cy="957959"/>
            </a:xfrm>
            <a:prstGeom prst="rect">
              <a:avLst/>
            </a:prstGeom>
          </p:spPr>
        </p:pic>
      </p:grpSp>
      <p:grpSp>
        <p:nvGrpSpPr>
          <p:cNvPr id="66" name="Agrupar 65">
            <a:extLst>
              <a:ext uri="{FF2B5EF4-FFF2-40B4-BE49-F238E27FC236}">
                <a16:creationId xmlns:a16="http://schemas.microsoft.com/office/drawing/2014/main" id="{3450668F-1917-3545-AA87-6280E6937624}"/>
              </a:ext>
            </a:extLst>
          </p:cNvPr>
          <p:cNvGrpSpPr/>
          <p:nvPr/>
        </p:nvGrpSpPr>
        <p:grpSpPr>
          <a:xfrm>
            <a:off x="8375769" y="1561810"/>
            <a:ext cx="1631216" cy="1631216"/>
            <a:chOff x="8375769" y="1561810"/>
            <a:chExt cx="1631216" cy="1631216"/>
          </a:xfrm>
        </p:grpSpPr>
        <p:sp>
          <p:nvSpPr>
            <p:cNvPr id="48" name="01">
              <a:extLst>
                <a:ext uri="{FF2B5EF4-FFF2-40B4-BE49-F238E27FC236}">
                  <a16:creationId xmlns:a16="http://schemas.microsoft.com/office/drawing/2014/main" id="{FC134598-D8A6-7646-B9EB-C83705FEE1A0}"/>
                </a:ext>
              </a:extLst>
            </p:cNvPr>
            <p:cNvSpPr/>
            <p:nvPr/>
          </p:nvSpPr>
          <p:spPr>
            <a:xfrm>
              <a:off x="8375769" y="1561810"/>
              <a:ext cx="1631216" cy="1631216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62" name="Imagem 61">
              <a:extLst>
                <a:ext uri="{FF2B5EF4-FFF2-40B4-BE49-F238E27FC236}">
                  <a16:creationId xmlns:a16="http://schemas.microsoft.com/office/drawing/2014/main" id="{5698C8F3-D175-214F-A3F5-52AA05233C1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765309" y="1951350"/>
              <a:ext cx="852135" cy="852135"/>
            </a:xfrm>
            <a:prstGeom prst="rect">
              <a:avLst/>
            </a:prstGeom>
          </p:spPr>
        </p:pic>
      </p:grpSp>
      <p:grpSp>
        <p:nvGrpSpPr>
          <p:cNvPr id="67" name="Agrupar 66">
            <a:extLst>
              <a:ext uri="{FF2B5EF4-FFF2-40B4-BE49-F238E27FC236}">
                <a16:creationId xmlns:a16="http://schemas.microsoft.com/office/drawing/2014/main" id="{25579F70-106A-3146-8A30-C1809CC933A5}"/>
              </a:ext>
            </a:extLst>
          </p:cNvPr>
          <p:cNvGrpSpPr/>
          <p:nvPr/>
        </p:nvGrpSpPr>
        <p:grpSpPr>
          <a:xfrm>
            <a:off x="5735808" y="3788815"/>
            <a:ext cx="1631216" cy="1631216"/>
            <a:chOff x="5735807" y="3788815"/>
            <a:chExt cx="1631216" cy="1631216"/>
          </a:xfrm>
        </p:grpSpPr>
        <p:sp>
          <p:nvSpPr>
            <p:cNvPr id="49" name="01">
              <a:extLst>
                <a:ext uri="{FF2B5EF4-FFF2-40B4-BE49-F238E27FC236}">
                  <a16:creationId xmlns:a16="http://schemas.microsoft.com/office/drawing/2014/main" id="{422DB163-908D-3B4B-9522-C0572157B367}"/>
                </a:ext>
              </a:extLst>
            </p:cNvPr>
            <p:cNvSpPr/>
            <p:nvPr/>
          </p:nvSpPr>
          <p:spPr>
            <a:xfrm>
              <a:off x="5735807" y="3788815"/>
              <a:ext cx="1631216" cy="1631216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63" name="Imagem 62">
              <a:extLst>
                <a:ext uri="{FF2B5EF4-FFF2-40B4-BE49-F238E27FC236}">
                  <a16:creationId xmlns:a16="http://schemas.microsoft.com/office/drawing/2014/main" id="{BF94E9C2-A7B1-CF49-9392-38853145AFE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077320" y="4130328"/>
              <a:ext cx="948187" cy="948187"/>
            </a:xfrm>
            <a:prstGeom prst="rect">
              <a:avLst/>
            </a:prstGeom>
          </p:spPr>
        </p:pic>
      </p:grpSp>
      <p:grpSp>
        <p:nvGrpSpPr>
          <p:cNvPr id="68" name="Agrupar 67">
            <a:extLst>
              <a:ext uri="{FF2B5EF4-FFF2-40B4-BE49-F238E27FC236}">
                <a16:creationId xmlns:a16="http://schemas.microsoft.com/office/drawing/2014/main" id="{59DC042F-C235-D84C-9B37-70D3EC80FDEE}"/>
              </a:ext>
            </a:extLst>
          </p:cNvPr>
          <p:cNvGrpSpPr/>
          <p:nvPr/>
        </p:nvGrpSpPr>
        <p:grpSpPr>
          <a:xfrm>
            <a:off x="8375769" y="3788815"/>
            <a:ext cx="1631216" cy="1631216"/>
            <a:chOff x="8375769" y="3788815"/>
            <a:chExt cx="1631216" cy="1631216"/>
          </a:xfrm>
        </p:grpSpPr>
        <p:sp>
          <p:nvSpPr>
            <p:cNvPr id="50" name="01">
              <a:extLst>
                <a:ext uri="{FF2B5EF4-FFF2-40B4-BE49-F238E27FC236}">
                  <a16:creationId xmlns:a16="http://schemas.microsoft.com/office/drawing/2014/main" id="{5021CA5F-65A9-8B48-BC3B-76F8A6181400}"/>
                </a:ext>
              </a:extLst>
            </p:cNvPr>
            <p:cNvSpPr/>
            <p:nvPr/>
          </p:nvSpPr>
          <p:spPr>
            <a:xfrm>
              <a:off x="8375769" y="3788815"/>
              <a:ext cx="1631216" cy="1631216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64" name="Imagem 63">
              <a:extLst>
                <a:ext uri="{FF2B5EF4-FFF2-40B4-BE49-F238E27FC236}">
                  <a16:creationId xmlns:a16="http://schemas.microsoft.com/office/drawing/2014/main" id="{3907C551-0C56-FE4C-8810-47C19825B91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8683189" y="4232414"/>
              <a:ext cx="1016375" cy="74401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12422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2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2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 animBg="1"/>
      <p:bldP spid="58" grpId="0" animBg="1"/>
      <p:bldP spid="59" grpId="0" animBg="1"/>
      <p:bldP spid="6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5915027" y="1228398"/>
            <a:ext cx="5400675" cy="480130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3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 Claro empresas ainda conta com a parceria da Embratel - uma empresa inovadora com um portfólio de soluções convergentes de TI e Telecomunicações.  </a:t>
            </a:r>
          </a:p>
          <a:p>
            <a:pPr algn="r"/>
            <a:r>
              <a:rPr lang="pt-BR" sz="3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Vamos conhecer</a:t>
            </a:r>
            <a:br>
              <a:rPr lang="pt-BR" sz="3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seus benefícios?</a:t>
            </a:r>
          </a:p>
        </p:txBody>
      </p:sp>
    </p:spTree>
    <p:extLst>
      <p:ext uri="{BB962C8B-B14F-4D97-AF65-F5344CB8AC3E}">
        <p14:creationId xmlns:p14="http://schemas.microsoft.com/office/powerpoint/2010/main" val="1488851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24" name="Retângulo 23">
            <a:extLst>
              <a:ext uri="{FF2B5EF4-FFF2-40B4-BE49-F238E27FC236}">
                <a16:creationId xmlns:a16="http://schemas.microsoft.com/office/drawing/2014/main" id="{AE7380EB-2E32-0849-87BE-3783F10E8178}"/>
              </a:ext>
            </a:extLst>
          </p:cNvPr>
          <p:cNvSpPr/>
          <p:nvPr/>
        </p:nvSpPr>
        <p:spPr>
          <a:xfrm>
            <a:off x="781665" y="1211212"/>
            <a:ext cx="3312000" cy="4603802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25" name="Retângulo 24">
            <a:extLst>
              <a:ext uri="{FF2B5EF4-FFF2-40B4-BE49-F238E27FC236}">
                <a16:creationId xmlns:a16="http://schemas.microsoft.com/office/drawing/2014/main" id="{CC4F2B83-52E1-124B-83FD-EBDE803E64C5}"/>
              </a:ext>
            </a:extLst>
          </p:cNvPr>
          <p:cNvSpPr/>
          <p:nvPr/>
        </p:nvSpPr>
        <p:spPr>
          <a:xfrm>
            <a:off x="1386744" y="1297399"/>
            <a:ext cx="2101842" cy="400101"/>
          </a:xfrm>
          <a:prstGeom prst="rect">
            <a:avLst/>
          </a:prstGeom>
        </p:spPr>
        <p:txBody>
          <a:bodyPr wrap="non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PABX VIRTUAL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9F428EB0-C4C9-C246-B1A4-EB89ECB67702}"/>
              </a:ext>
            </a:extLst>
          </p:cNvPr>
          <p:cNvSpPr txBox="1"/>
          <p:nvPr/>
        </p:nvSpPr>
        <p:spPr>
          <a:xfrm>
            <a:off x="973487" y="1763778"/>
            <a:ext cx="2928354" cy="375486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Redução de custos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 manutenção;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Relatórios para controle do uso de ramais;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Facilidade de ter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ramal em vários dispositivos;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Produtividade com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foco no negócio;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Atualização tecnológica constante. </a:t>
            </a:r>
          </a:p>
        </p:txBody>
      </p:sp>
      <p:sp>
        <p:nvSpPr>
          <p:cNvPr id="28" name="Retângulo 27">
            <a:extLst>
              <a:ext uri="{FF2B5EF4-FFF2-40B4-BE49-F238E27FC236}">
                <a16:creationId xmlns:a16="http://schemas.microsoft.com/office/drawing/2014/main" id="{B00D02B1-68C2-6245-90D1-27E0FC80FF9B}"/>
              </a:ext>
            </a:extLst>
          </p:cNvPr>
          <p:cNvSpPr/>
          <p:nvPr/>
        </p:nvSpPr>
        <p:spPr>
          <a:xfrm>
            <a:off x="4440000" y="1211212"/>
            <a:ext cx="6970335" cy="4603802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29" name="Retângulo 28">
            <a:extLst>
              <a:ext uri="{FF2B5EF4-FFF2-40B4-BE49-F238E27FC236}">
                <a16:creationId xmlns:a16="http://schemas.microsoft.com/office/drawing/2014/main" id="{162A393A-1B0E-864F-B95B-66CF05D5C815}"/>
              </a:ext>
            </a:extLst>
          </p:cNvPr>
          <p:cNvSpPr/>
          <p:nvPr/>
        </p:nvSpPr>
        <p:spPr>
          <a:xfrm>
            <a:off x="4440000" y="1297399"/>
            <a:ext cx="6970335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BANDA LARGA DEDICADA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D0B2711D-B5F5-2746-86BE-EDC28D787076}"/>
              </a:ext>
            </a:extLst>
          </p:cNvPr>
          <p:cNvSpPr txBox="1"/>
          <p:nvPr/>
        </p:nvSpPr>
        <p:spPr>
          <a:xfrm>
            <a:off x="4600576" y="1763778"/>
            <a:ext cx="3057526" cy="400108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Acesso simétrico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que possibilita ofertas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conteúdo web e aplicações que envolvam os servidores instalados no ambiente do cliente;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 err="1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IPs</a:t>
            </a: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Fixos e válidos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na Internet;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conexão é dedicada, sem compartilhar banda com outros clientes, e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 performance muito superior a banda larga;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2CCE4024-AA7A-234A-A60F-8437B61A3FB6}"/>
              </a:ext>
            </a:extLst>
          </p:cNvPr>
          <p:cNvSpPr txBox="1"/>
          <p:nvPr/>
        </p:nvSpPr>
        <p:spPr>
          <a:xfrm>
            <a:off x="7658102" y="1763778"/>
            <a:ext cx="3617563" cy="390875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 err="1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Proatividade</a:t>
            </a: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na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detecção de falhas;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Garantia de recuperação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 menor tempo possível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 caso de falhas;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Agilidade e transparência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nas ações;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Otimização de investimentos;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Canal 0800 exclusivo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clientes;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pc="-7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Mais controle dos ativos da rede.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05B5EA87-903D-4E42-835D-9836ED5B7EF6}"/>
              </a:ext>
            </a:extLst>
          </p:cNvPr>
          <p:cNvSpPr txBox="1"/>
          <p:nvPr/>
        </p:nvSpPr>
        <p:spPr>
          <a:xfrm>
            <a:off x="8004437" y="5646788"/>
            <a:ext cx="3338013" cy="754045"/>
          </a:xfrm>
          <a:prstGeom prst="rect">
            <a:avLst/>
          </a:prstGeom>
          <a:solidFill>
            <a:srgbClr val="FFC000"/>
          </a:solidFill>
        </p:spPr>
        <p:txBody>
          <a:bodyPr wrap="square" lIns="91432" tIns="45716" rIns="91432" bIns="45716" rtlCol="0">
            <a:spAutoFit/>
          </a:bodyPr>
          <a:lstStyle/>
          <a:p>
            <a:pPr defTabSz="971264"/>
            <a:r>
              <a:rPr lang="pt-BR" sz="1600" dirty="0">
                <a:solidFill>
                  <a:prstClr val="black"/>
                </a:solidFill>
                <a:latin typeface="Calibri"/>
              </a:rPr>
              <a:t>CLIENTE: precisamos da confirmação destes benefícios</a:t>
            </a:r>
            <a:endParaRPr lang="pt-BR" sz="1100" dirty="0">
              <a:solidFill>
                <a:prstClr val="black"/>
              </a:solidFill>
              <a:latin typeface="Century Gothic" panose="020B0502020202020204" pitchFamily="34" charset="0"/>
            </a:endParaRPr>
          </a:p>
          <a:p>
            <a:pPr algn="ctr" defTabSz="971264"/>
            <a:r>
              <a:rPr lang="pt-BR" sz="1100" dirty="0">
                <a:solidFill>
                  <a:prstClr val="black"/>
                </a:solidFill>
                <a:latin typeface="Century Gothic" panose="020B0502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99101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24" name="Retângulo 23">
            <a:extLst>
              <a:ext uri="{FF2B5EF4-FFF2-40B4-BE49-F238E27FC236}">
                <a16:creationId xmlns:a16="http://schemas.microsoft.com/office/drawing/2014/main" id="{AE7380EB-2E32-0849-87BE-3783F10E8178}"/>
              </a:ext>
            </a:extLst>
          </p:cNvPr>
          <p:cNvSpPr/>
          <p:nvPr/>
        </p:nvSpPr>
        <p:spPr>
          <a:xfrm>
            <a:off x="781666" y="1211212"/>
            <a:ext cx="4641504" cy="4603802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25" name="Retângulo 24">
            <a:extLst>
              <a:ext uri="{FF2B5EF4-FFF2-40B4-BE49-F238E27FC236}">
                <a16:creationId xmlns:a16="http://schemas.microsoft.com/office/drawing/2014/main" id="{CC4F2B83-52E1-124B-83FD-EBDE803E64C5}"/>
              </a:ext>
            </a:extLst>
          </p:cNvPr>
          <p:cNvSpPr/>
          <p:nvPr/>
        </p:nvSpPr>
        <p:spPr>
          <a:xfrm>
            <a:off x="781667" y="1297399"/>
            <a:ext cx="4641504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WI-FI SEGURO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9F428EB0-C4C9-C246-B1A4-EB89ECB67702}"/>
              </a:ext>
            </a:extLst>
          </p:cNvPr>
          <p:cNvSpPr txBox="1"/>
          <p:nvPr/>
        </p:nvSpPr>
        <p:spPr>
          <a:xfrm>
            <a:off x="973487" y="1905506"/>
            <a:ext cx="4270026" cy="363175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IDENTIDADE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Atribua uma identidade visual com a sua marca no portal de autenticação.</a:t>
            </a:r>
          </a:p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PORTAL ANALÍTICO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Informações detalhadas do cliente,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que permite análise dos dados que impactam positivamente no negócio.</a:t>
            </a:r>
          </a:p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POLÍTICAS DE ACESSO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Customizáveis de acordo com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necessidade da empresa.</a:t>
            </a:r>
          </a:p>
        </p:txBody>
      </p:sp>
      <p:sp>
        <p:nvSpPr>
          <p:cNvPr id="28" name="Retângulo 27">
            <a:extLst>
              <a:ext uri="{FF2B5EF4-FFF2-40B4-BE49-F238E27FC236}">
                <a16:creationId xmlns:a16="http://schemas.microsoft.com/office/drawing/2014/main" id="{B00D02B1-68C2-6245-90D1-27E0FC80FF9B}"/>
              </a:ext>
            </a:extLst>
          </p:cNvPr>
          <p:cNvSpPr/>
          <p:nvPr/>
        </p:nvSpPr>
        <p:spPr>
          <a:xfrm>
            <a:off x="5557838" y="1211212"/>
            <a:ext cx="5852496" cy="4603802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29" name="Retângulo 28">
            <a:extLst>
              <a:ext uri="{FF2B5EF4-FFF2-40B4-BE49-F238E27FC236}">
                <a16:creationId xmlns:a16="http://schemas.microsoft.com/office/drawing/2014/main" id="{162A393A-1B0E-864F-B95B-66CF05D5C815}"/>
              </a:ext>
            </a:extLst>
          </p:cNvPr>
          <p:cNvSpPr/>
          <p:nvPr/>
        </p:nvSpPr>
        <p:spPr>
          <a:xfrm>
            <a:off x="5557838" y="1297399"/>
            <a:ext cx="5852496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IPSAT: Internet de qualidade via satélite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2CCE4024-AA7A-234A-A60F-8437B61A3FB6}"/>
              </a:ext>
            </a:extLst>
          </p:cNvPr>
          <p:cNvSpPr txBox="1"/>
          <p:nvPr/>
        </p:nvSpPr>
        <p:spPr>
          <a:xfrm>
            <a:off x="5743577" y="1905506"/>
            <a:ext cx="5474937" cy="304698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ECONOMIA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Equipamentos </a:t>
            </a:r>
            <a:r>
              <a:rPr lang="pt-BR" dirty="0" err="1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Newtec</a:t>
            </a: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fornecidos como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 do serviço. A instalação e recuperação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são por conta da Embratel. </a:t>
            </a:r>
          </a:p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CONFIABILIDADE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Mais de 50 anos de experiência em serviços satélite no Brasil, mais de 100 centros de manutenção próprios e centro de controle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satélites com certificação ISO.</a:t>
            </a:r>
          </a:p>
        </p:txBody>
      </p:sp>
    </p:spTree>
    <p:extLst>
      <p:ext uri="{BB962C8B-B14F-4D97-AF65-F5344CB8AC3E}">
        <p14:creationId xmlns:p14="http://schemas.microsoft.com/office/powerpoint/2010/main" val="3157313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24" name="Retângulo 23">
            <a:extLst>
              <a:ext uri="{FF2B5EF4-FFF2-40B4-BE49-F238E27FC236}">
                <a16:creationId xmlns:a16="http://schemas.microsoft.com/office/drawing/2014/main" id="{AE7380EB-2E32-0849-87BE-3783F10E8178}"/>
              </a:ext>
            </a:extLst>
          </p:cNvPr>
          <p:cNvSpPr/>
          <p:nvPr/>
        </p:nvSpPr>
        <p:spPr>
          <a:xfrm>
            <a:off x="781666" y="1211212"/>
            <a:ext cx="10628669" cy="4603802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25" name="Retângulo 24">
            <a:extLst>
              <a:ext uri="{FF2B5EF4-FFF2-40B4-BE49-F238E27FC236}">
                <a16:creationId xmlns:a16="http://schemas.microsoft.com/office/drawing/2014/main" id="{CC4F2B83-52E1-124B-83FD-EBDE803E64C5}"/>
              </a:ext>
            </a:extLst>
          </p:cNvPr>
          <p:cNvSpPr/>
          <p:nvPr/>
        </p:nvSpPr>
        <p:spPr>
          <a:xfrm>
            <a:off x="781667" y="1297399"/>
            <a:ext cx="10628667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CONECTA+: Múltiplos serviços de alta performance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9F428EB0-C4C9-C246-B1A4-EB89ECB67702}"/>
              </a:ext>
            </a:extLst>
          </p:cNvPr>
          <p:cNvSpPr txBox="1"/>
          <p:nvPr/>
        </p:nvSpPr>
        <p:spPr>
          <a:xfrm>
            <a:off x="1317798" y="1848048"/>
            <a:ext cx="9556402" cy="38164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PABX FIXO | INTERNET FIXA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Conexão total e permanente a internet local e mundial.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Índices de desempenho de padrão mundial. </a:t>
            </a:r>
          </a:p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PABX VIRTUAL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Toda comunicação da sua empresa em uma plataforma virtual centralizada na Embratel.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Não existe PABX físico na empresa do cliente.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cliente não precisa adquirir novos aparelhos, podendo utilizar os que já tem.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Redução dos custos de manutenção e de outros custos indiretos do PABX.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Mais flexibilidade na ampliação ou redução do serviço (ramais), com suporte da Embratel.</a:t>
            </a:r>
          </a:p>
        </p:txBody>
      </p:sp>
    </p:spTree>
    <p:extLst>
      <p:ext uri="{BB962C8B-B14F-4D97-AF65-F5344CB8AC3E}">
        <p14:creationId xmlns:p14="http://schemas.microsoft.com/office/powerpoint/2010/main" val="256829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24" name="Retângulo 23">
            <a:extLst>
              <a:ext uri="{FF2B5EF4-FFF2-40B4-BE49-F238E27FC236}">
                <a16:creationId xmlns:a16="http://schemas.microsoft.com/office/drawing/2014/main" id="{AE7380EB-2E32-0849-87BE-3783F10E8178}"/>
              </a:ext>
            </a:extLst>
          </p:cNvPr>
          <p:cNvSpPr/>
          <p:nvPr/>
        </p:nvSpPr>
        <p:spPr>
          <a:xfrm>
            <a:off x="781666" y="1211212"/>
            <a:ext cx="10628669" cy="4603802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25" name="Retângulo 24">
            <a:extLst>
              <a:ext uri="{FF2B5EF4-FFF2-40B4-BE49-F238E27FC236}">
                <a16:creationId xmlns:a16="http://schemas.microsoft.com/office/drawing/2014/main" id="{CC4F2B83-52E1-124B-83FD-EBDE803E64C5}"/>
              </a:ext>
            </a:extLst>
          </p:cNvPr>
          <p:cNvSpPr/>
          <p:nvPr/>
        </p:nvSpPr>
        <p:spPr>
          <a:xfrm>
            <a:off x="781667" y="1297399"/>
            <a:ext cx="10628667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CONECTA+: Múltiplos serviços de alta performance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9F428EB0-C4C9-C246-B1A4-EB89ECB67702}"/>
              </a:ext>
            </a:extLst>
          </p:cNvPr>
          <p:cNvSpPr txBox="1"/>
          <p:nvPr/>
        </p:nvSpPr>
        <p:spPr>
          <a:xfrm>
            <a:off x="1317798" y="2598004"/>
            <a:ext cx="9556402" cy="166198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WI-FI SEGURO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Gestão integrada em nuvem.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Rede Embratel estável e segura.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Wi-Fi Seguro para até 50 usuários (Serviços Adicionais).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34E5FD46-425B-43BB-A35F-02BA9761D894}"/>
              </a:ext>
            </a:extLst>
          </p:cNvPr>
          <p:cNvSpPr txBox="1"/>
          <p:nvPr/>
        </p:nvSpPr>
        <p:spPr>
          <a:xfrm>
            <a:off x="8004437" y="5646788"/>
            <a:ext cx="3338013" cy="1000266"/>
          </a:xfrm>
          <a:prstGeom prst="rect">
            <a:avLst/>
          </a:prstGeom>
          <a:solidFill>
            <a:srgbClr val="FFC000"/>
          </a:solidFill>
        </p:spPr>
        <p:txBody>
          <a:bodyPr wrap="square" lIns="91432" tIns="45716" rIns="91432" bIns="45716" rtlCol="0">
            <a:spAutoFit/>
          </a:bodyPr>
          <a:lstStyle/>
          <a:p>
            <a:pPr defTabSz="971264"/>
            <a:r>
              <a:rPr lang="pt-BR" sz="1600" dirty="0">
                <a:solidFill>
                  <a:prstClr val="black"/>
                </a:solidFill>
                <a:latin typeface="Calibri"/>
              </a:rPr>
              <a:t>CLIENTE: repetimos IPSAT na sequência para fechar o conteúdo de Conecta+ ou não é necessário? </a:t>
            </a:r>
            <a:endParaRPr lang="pt-BR" sz="1100" dirty="0">
              <a:solidFill>
                <a:prstClr val="black"/>
              </a:solidFill>
              <a:latin typeface="Century Gothic" panose="020B0502020202020204" pitchFamily="34" charset="0"/>
            </a:endParaRPr>
          </a:p>
          <a:p>
            <a:pPr algn="ctr" defTabSz="971264"/>
            <a:r>
              <a:rPr lang="pt-BR" sz="1100" dirty="0">
                <a:solidFill>
                  <a:prstClr val="black"/>
                </a:solidFill>
                <a:latin typeface="Century Gothic" panose="020B0502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3597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lid">
            <a:extLst>
              <a:ext uri="{FF2B5EF4-FFF2-40B4-BE49-F238E27FC236}">
                <a16:creationId xmlns:a16="http://schemas.microsoft.com/office/drawing/2014/main" id="{2AAA8314-7453-4541-A83A-F8CEAA353684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rgbClr val="323234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6" name="Retângulo com Canto Arredondado do Mesmo Lado 5">
            <a:extLst>
              <a:ext uri="{FF2B5EF4-FFF2-40B4-BE49-F238E27FC236}">
                <a16:creationId xmlns:a16="http://schemas.microsoft.com/office/drawing/2014/main" id="{958F486D-3B53-E54B-9D79-134F914F0697}"/>
              </a:ext>
            </a:extLst>
          </p:cNvPr>
          <p:cNvSpPr/>
          <p:nvPr/>
        </p:nvSpPr>
        <p:spPr>
          <a:xfrm>
            <a:off x="2698956" y="1828801"/>
            <a:ext cx="2684207" cy="1600198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D1A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2400" dirty="0">
                <a:solidFill>
                  <a:srgbClr val="323234"/>
                </a:solidFill>
                <a:latin typeface="Segoe UI Black" panose="020B0A02040204020203" pitchFamily="34" charset="0"/>
              </a:rPr>
              <a:t>Benefícios </a:t>
            </a:r>
          </a:p>
          <a:p>
            <a:pPr algn="ctr"/>
            <a:r>
              <a:rPr lang="pt-BR" sz="2400" dirty="0">
                <a:solidFill>
                  <a:srgbClr val="323234"/>
                </a:solidFill>
                <a:latin typeface="Segoe UI Black" panose="020B0A02040204020203" pitchFamily="34" charset="0"/>
              </a:rPr>
              <a:t>Claro empresas</a:t>
            </a:r>
          </a:p>
        </p:txBody>
      </p:sp>
      <p:sp>
        <p:nvSpPr>
          <p:cNvPr id="7" name="Retângulo com Canto Arredondado do Mesmo Lado 6">
            <a:extLst>
              <a:ext uri="{FF2B5EF4-FFF2-40B4-BE49-F238E27FC236}">
                <a16:creationId xmlns:a16="http://schemas.microsoft.com/office/drawing/2014/main" id="{945C6286-9B77-E14B-9A37-034E03B1A88A}"/>
              </a:ext>
            </a:extLst>
          </p:cNvPr>
          <p:cNvSpPr/>
          <p:nvPr/>
        </p:nvSpPr>
        <p:spPr>
          <a:xfrm rot="10800000">
            <a:off x="2698955" y="3429001"/>
            <a:ext cx="2684207" cy="2175387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A03A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9993" tIns="45716" rIns="91432" bIns="45716" rtlCol="0" anchor="ctr"/>
          <a:lstStyle/>
          <a:p>
            <a:pPr algn="ctr"/>
            <a:endParaRPr lang="pt-BR" dirty="0">
              <a:solidFill>
                <a:srgbClr val="323234"/>
              </a:solidFill>
              <a:latin typeface="Segoe UI Black" panose="020B0A02040204020203" pitchFamily="34" charset="0"/>
            </a:endParaRP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83BAAEC3-8879-7241-9671-FE9F24B8A9C3}"/>
              </a:ext>
            </a:extLst>
          </p:cNvPr>
          <p:cNvSpPr/>
          <p:nvPr/>
        </p:nvSpPr>
        <p:spPr>
          <a:xfrm>
            <a:off x="2974259" y="3805400"/>
            <a:ext cx="2158180" cy="132343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Breve apresentação dos benefícios dos nossos produtos</a:t>
            </a: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C0475AC1-34D4-044E-AE9C-03B76DA7A13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70" y="0"/>
            <a:ext cx="12189460" cy="6858000"/>
          </a:xfrm>
          <a:custGeom>
            <a:avLst/>
            <a:gdLst>
              <a:gd name="connsiteX0" fmla="*/ 0 w 12189460"/>
              <a:gd name="connsiteY0" fmla="*/ 0 h 6858000"/>
              <a:gd name="connsiteX1" fmla="*/ 12189460 w 12189460"/>
              <a:gd name="connsiteY1" fmla="*/ 0 h 6858000"/>
              <a:gd name="connsiteX2" fmla="*/ 12189460 w 12189460"/>
              <a:gd name="connsiteY2" fmla="*/ 6858000 h 6858000"/>
              <a:gd name="connsiteX3" fmla="*/ 0 w 12189460"/>
              <a:gd name="connsiteY3" fmla="*/ 6858000 h 6858000"/>
              <a:gd name="connsiteX4" fmla="*/ 0 w 12189460"/>
              <a:gd name="connsiteY4" fmla="*/ 0 h 6858000"/>
              <a:gd name="connsiteX5" fmla="*/ 712664 w 12189460"/>
              <a:gd name="connsiteY5" fmla="*/ 480060 h 6858000"/>
              <a:gd name="connsiteX6" fmla="*/ 476951 w 12189460"/>
              <a:gd name="connsiteY6" fmla="*/ 715773 h 6858000"/>
              <a:gd name="connsiteX7" fmla="*/ 476951 w 12189460"/>
              <a:gd name="connsiteY7" fmla="*/ 6146037 h 6858000"/>
              <a:gd name="connsiteX8" fmla="*/ 712664 w 12189460"/>
              <a:gd name="connsiteY8" fmla="*/ 6381750 h 6858000"/>
              <a:gd name="connsiteX9" fmla="*/ 11476796 w 12189460"/>
              <a:gd name="connsiteY9" fmla="*/ 6381750 h 6858000"/>
              <a:gd name="connsiteX10" fmla="*/ 11712509 w 12189460"/>
              <a:gd name="connsiteY10" fmla="*/ 6146037 h 6858000"/>
              <a:gd name="connsiteX11" fmla="*/ 11712509 w 12189460"/>
              <a:gd name="connsiteY11" fmla="*/ 715773 h 6858000"/>
              <a:gd name="connsiteX12" fmla="*/ 11476796 w 12189460"/>
              <a:gd name="connsiteY12" fmla="*/ 480060 h 6858000"/>
              <a:gd name="connsiteX13" fmla="*/ 712664 w 12189460"/>
              <a:gd name="connsiteY13" fmla="*/ 48006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89460" h="6858000">
                <a:moveTo>
                  <a:pt x="0" y="0"/>
                </a:moveTo>
                <a:lnTo>
                  <a:pt x="12189460" y="0"/>
                </a:lnTo>
                <a:lnTo>
                  <a:pt x="12189460" y="6858000"/>
                </a:lnTo>
                <a:lnTo>
                  <a:pt x="0" y="6858000"/>
                </a:lnTo>
                <a:lnTo>
                  <a:pt x="0" y="0"/>
                </a:lnTo>
                <a:close/>
                <a:moveTo>
                  <a:pt x="712664" y="480060"/>
                </a:moveTo>
                <a:cubicBezTo>
                  <a:pt x="582483" y="480060"/>
                  <a:pt x="476951" y="585592"/>
                  <a:pt x="476951" y="715773"/>
                </a:cubicBezTo>
                <a:lnTo>
                  <a:pt x="476951" y="6146037"/>
                </a:lnTo>
                <a:cubicBezTo>
                  <a:pt x="476951" y="6276218"/>
                  <a:pt x="582483" y="6381750"/>
                  <a:pt x="712664" y="6381750"/>
                </a:cubicBezTo>
                <a:lnTo>
                  <a:pt x="11476796" y="6381750"/>
                </a:lnTo>
                <a:cubicBezTo>
                  <a:pt x="11606977" y="6381750"/>
                  <a:pt x="11712509" y="6276218"/>
                  <a:pt x="11712509" y="6146037"/>
                </a:cubicBezTo>
                <a:lnTo>
                  <a:pt x="11712509" y="715773"/>
                </a:lnTo>
                <a:cubicBezTo>
                  <a:pt x="11712509" y="585592"/>
                  <a:pt x="11606977" y="480060"/>
                  <a:pt x="11476796" y="480060"/>
                </a:cubicBezTo>
                <a:lnTo>
                  <a:pt x="712664" y="480060"/>
                </a:lnTo>
                <a:close/>
              </a:path>
            </a:pathLst>
          </a:custGeom>
        </p:spPr>
      </p:pic>
      <p:sp>
        <p:nvSpPr>
          <p:cNvPr id="10" name="Retângulo com Canto Arredondado do Mesmo Lado 9">
            <a:extLst>
              <a:ext uri="{FF2B5EF4-FFF2-40B4-BE49-F238E27FC236}">
                <a16:creationId xmlns:a16="http://schemas.microsoft.com/office/drawing/2014/main" id="{758FF648-EA54-1C49-B11C-AA11AB84A9FE}"/>
              </a:ext>
            </a:extLst>
          </p:cNvPr>
          <p:cNvSpPr/>
          <p:nvPr/>
        </p:nvSpPr>
        <p:spPr>
          <a:xfrm>
            <a:off x="6808838" y="1828801"/>
            <a:ext cx="2684207" cy="1600198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D1A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2400" dirty="0">
                <a:solidFill>
                  <a:srgbClr val="323234"/>
                </a:solidFill>
                <a:latin typeface="Segoe UI Black" panose="020B0A02040204020203" pitchFamily="34" charset="0"/>
              </a:rPr>
              <a:t>Etapas do processo</a:t>
            </a:r>
          </a:p>
          <a:p>
            <a:pPr algn="ctr"/>
            <a:r>
              <a:rPr lang="pt-BR" sz="2400" dirty="0">
                <a:solidFill>
                  <a:srgbClr val="323234"/>
                </a:solidFill>
                <a:latin typeface="Segoe UI Black" panose="020B0A02040204020203" pitchFamily="34" charset="0"/>
              </a:rPr>
              <a:t> de venda</a:t>
            </a:r>
          </a:p>
        </p:txBody>
      </p:sp>
      <p:sp>
        <p:nvSpPr>
          <p:cNvPr id="11" name="Retângulo com Canto Arredondado do Mesmo Lado 10">
            <a:extLst>
              <a:ext uri="{FF2B5EF4-FFF2-40B4-BE49-F238E27FC236}">
                <a16:creationId xmlns:a16="http://schemas.microsoft.com/office/drawing/2014/main" id="{43FACD59-9290-774E-8B63-AA97F22DC53E}"/>
              </a:ext>
            </a:extLst>
          </p:cNvPr>
          <p:cNvSpPr/>
          <p:nvPr/>
        </p:nvSpPr>
        <p:spPr>
          <a:xfrm rot="10800000">
            <a:off x="6808837" y="3429001"/>
            <a:ext cx="2684207" cy="2175387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A03A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9993" tIns="45716" rIns="91432" bIns="45716" rtlCol="0" anchor="ctr"/>
          <a:lstStyle/>
          <a:p>
            <a:pPr algn="ctr"/>
            <a:endParaRPr lang="pt-BR" dirty="0">
              <a:solidFill>
                <a:srgbClr val="323234"/>
              </a:solidFill>
              <a:latin typeface="Segoe UI Black" panose="020B0A02040204020203" pitchFamily="34" charset="0"/>
            </a:endParaRP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DFF14CCC-FA73-0246-87BB-E10C2B379AFC}"/>
              </a:ext>
            </a:extLst>
          </p:cNvPr>
          <p:cNvSpPr/>
          <p:nvPr/>
        </p:nvSpPr>
        <p:spPr>
          <a:xfrm>
            <a:off x="7084142" y="4013535"/>
            <a:ext cx="2158180" cy="1015655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Passo a passo para o sucesso nas vendas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EBBC702B-FDEA-3B4D-A27A-3CF785BEA4B2}"/>
              </a:ext>
            </a:extLst>
          </p:cNvPr>
          <p:cNvSpPr/>
          <p:nvPr/>
        </p:nvSpPr>
        <p:spPr>
          <a:xfrm>
            <a:off x="2357284" y="1557290"/>
            <a:ext cx="3392129" cy="4416898"/>
          </a:xfrm>
          <a:prstGeom prst="rect">
            <a:avLst/>
          </a:prstGeom>
          <a:solidFill>
            <a:srgbClr val="323234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 dirty="0"/>
          </a:p>
        </p:txBody>
      </p:sp>
      <p:pic>
        <p:nvPicPr>
          <p:cNvPr id="13" name="Gráfico 12">
            <a:extLst>
              <a:ext uri="{FF2B5EF4-FFF2-40B4-BE49-F238E27FC236}">
                <a16:creationId xmlns:a16="http://schemas.microsoft.com/office/drawing/2014/main" id="{D1340023-039F-8A47-9068-AB22A864415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885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10" grpId="0" animBg="1"/>
      <p:bldP spid="11" grpId="0" animBg="1"/>
      <p:bldP spid="12" grpId="0"/>
      <p:bldP spid="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1002891" y="1351509"/>
            <a:ext cx="6017342" cy="41549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Para você: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que é vender? </a:t>
            </a:r>
          </a:p>
          <a:p>
            <a:endParaRPr lang="pt-BR" sz="4400" dirty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que significa 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“trabalhar</a:t>
            </a:r>
            <a:b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com vendas”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96188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F1B6ED9A-4755-254D-A54D-5EC9312FAF8B}"/>
              </a:ext>
            </a:extLst>
          </p:cNvPr>
          <p:cNvSpPr txBox="1"/>
          <p:nvPr/>
        </p:nvSpPr>
        <p:spPr>
          <a:xfrm>
            <a:off x="1032388" y="2828835"/>
            <a:ext cx="3362632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acordo com o dicionário Michaelis,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vender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significa: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C8EF2686-E17D-7B42-A9D8-B795FAE4240D}"/>
              </a:ext>
            </a:extLst>
          </p:cNvPr>
          <p:cNvSpPr txBox="1"/>
          <p:nvPr/>
        </p:nvSpPr>
        <p:spPr>
          <a:xfrm>
            <a:off x="5088194" y="1890118"/>
            <a:ext cx="5176683" cy="378564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4000" b="1" dirty="0">
                <a:solidFill>
                  <a:srgbClr val="D1AA8A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“Alienar (um objeto) mediante certo preço; trocar por dinheiro, negociar e exercer a profissão de vendedor”.</a:t>
            </a:r>
          </a:p>
        </p:txBody>
      </p:sp>
    </p:spTree>
    <p:extLst>
      <p:ext uri="{BB962C8B-B14F-4D97-AF65-F5344CB8AC3E}">
        <p14:creationId xmlns:p14="http://schemas.microsoft.com/office/powerpoint/2010/main" val="3430446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F1B6ED9A-4755-254D-A54D-5EC9312FAF8B}"/>
              </a:ext>
            </a:extLst>
          </p:cNvPr>
          <p:cNvSpPr txBox="1"/>
          <p:nvPr/>
        </p:nvSpPr>
        <p:spPr>
          <a:xfrm>
            <a:off x="1032388" y="1579064"/>
            <a:ext cx="2153264" cy="46165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“vendas”?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127ABE4D-C7BC-DC46-8C3B-4A6818E09851}"/>
              </a:ext>
            </a:extLst>
          </p:cNvPr>
          <p:cNvSpPr txBox="1"/>
          <p:nvPr/>
        </p:nvSpPr>
        <p:spPr>
          <a:xfrm>
            <a:off x="1032389" y="2216579"/>
            <a:ext cx="2698954" cy="341631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um processo com começo, meio e fim permeado por um atendimento de qualidade</a:t>
            </a:r>
            <a:b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criação de relacionamento com o cliente.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1E9DA48E-7FCB-5B42-8B96-F2F7C8BA71F8}"/>
              </a:ext>
            </a:extLst>
          </p:cNvPr>
          <p:cNvSpPr txBox="1"/>
          <p:nvPr/>
        </p:nvSpPr>
        <p:spPr>
          <a:xfrm>
            <a:off x="4011562" y="2040729"/>
            <a:ext cx="5891562" cy="83098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 resumo, este processo possui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técnicas que contribuem para...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F57CF363-8873-2F44-B08B-D1CAE8580573}"/>
              </a:ext>
            </a:extLst>
          </p:cNvPr>
          <p:cNvSpPr/>
          <p:nvPr/>
        </p:nvSpPr>
        <p:spPr>
          <a:xfrm>
            <a:off x="4011562" y="3336669"/>
            <a:ext cx="5891562" cy="507823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r>
              <a:rPr lang="pt-BR" sz="27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ATENDIMENTO DE EXCELÊNCIA 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86C8C337-0653-3B4E-90CA-B2830E603DD9}"/>
              </a:ext>
            </a:extLst>
          </p:cNvPr>
          <p:cNvSpPr/>
          <p:nvPr/>
        </p:nvSpPr>
        <p:spPr>
          <a:xfrm>
            <a:off x="4011562" y="4324834"/>
            <a:ext cx="5891563" cy="507823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r>
              <a:rPr lang="pt-BR" sz="27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RELACIONAMENTO DURADOURO</a:t>
            </a:r>
          </a:p>
        </p:txBody>
      </p:sp>
    </p:spTree>
    <p:extLst>
      <p:ext uri="{BB962C8B-B14F-4D97-AF65-F5344CB8AC3E}">
        <p14:creationId xmlns:p14="http://schemas.microsoft.com/office/powerpoint/2010/main" val="1439983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grpId="0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2" grpId="0" animBg="1"/>
      <p:bldP spid="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Conector reto 2">
            <a:extLst>
              <a:ext uri="{FF2B5EF4-FFF2-40B4-BE49-F238E27FC236}">
                <a16:creationId xmlns:a16="http://schemas.microsoft.com/office/drawing/2014/main" id="{908D06E1-9397-4273-85DD-0CC7246D73EE}"/>
              </a:ext>
            </a:extLst>
          </p:cNvPr>
          <p:cNvCxnSpPr>
            <a:cxnSpLocks/>
          </p:cNvCxnSpPr>
          <p:nvPr/>
        </p:nvCxnSpPr>
        <p:spPr>
          <a:xfrm flipH="1">
            <a:off x="0" y="3429000"/>
            <a:ext cx="12192000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8" name="01">
            <a:extLst>
              <a:ext uri="{FF2B5EF4-FFF2-40B4-BE49-F238E27FC236}">
                <a16:creationId xmlns:a16="http://schemas.microsoft.com/office/drawing/2014/main" id="{5B5D61AA-C898-438D-AC64-FB9F40667005}"/>
              </a:ext>
            </a:extLst>
          </p:cNvPr>
          <p:cNvSpPr/>
          <p:nvPr/>
        </p:nvSpPr>
        <p:spPr>
          <a:xfrm>
            <a:off x="229943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9" name="01">
            <a:extLst>
              <a:ext uri="{FF2B5EF4-FFF2-40B4-BE49-F238E27FC236}">
                <a16:creationId xmlns:a16="http://schemas.microsoft.com/office/drawing/2014/main" id="{BA2C7A20-49F0-4594-B083-32E3CE0362E1}"/>
              </a:ext>
            </a:extLst>
          </p:cNvPr>
          <p:cNvSpPr/>
          <p:nvPr/>
        </p:nvSpPr>
        <p:spPr>
          <a:xfrm>
            <a:off x="373961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01">
            <a:extLst>
              <a:ext uri="{FF2B5EF4-FFF2-40B4-BE49-F238E27FC236}">
                <a16:creationId xmlns:a16="http://schemas.microsoft.com/office/drawing/2014/main" id="{FE0181EA-699F-46A6-9E2E-948646203B45}"/>
              </a:ext>
            </a:extLst>
          </p:cNvPr>
          <p:cNvSpPr/>
          <p:nvPr/>
        </p:nvSpPr>
        <p:spPr>
          <a:xfrm>
            <a:off x="517979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1" name="01">
            <a:extLst>
              <a:ext uri="{FF2B5EF4-FFF2-40B4-BE49-F238E27FC236}">
                <a16:creationId xmlns:a16="http://schemas.microsoft.com/office/drawing/2014/main" id="{72A5EE03-2815-4E53-A450-CCE8C54932AD}"/>
              </a:ext>
            </a:extLst>
          </p:cNvPr>
          <p:cNvSpPr/>
          <p:nvPr/>
        </p:nvSpPr>
        <p:spPr>
          <a:xfrm>
            <a:off x="661997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2" name="01">
            <a:extLst>
              <a:ext uri="{FF2B5EF4-FFF2-40B4-BE49-F238E27FC236}">
                <a16:creationId xmlns:a16="http://schemas.microsoft.com/office/drawing/2014/main" id="{BAD99B36-40F4-4D34-9964-3B7AD7F9079C}"/>
              </a:ext>
            </a:extLst>
          </p:cNvPr>
          <p:cNvSpPr/>
          <p:nvPr/>
        </p:nvSpPr>
        <p:spPr>
          <a:xfrm>
            <a:off x="8069583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3" name="01">
            <a:extLst>
              <a:ext uri="{FF2B5EF4-FFF2-40B4-BE49-F238E27FC236}">
                <a16:creationId xmlns:a16="http://schemas.microsoft.com/office/drawing/2014/main" id="{E5A6EFDB-94A5-4BD4-881C-8BB2FC54391D}"/>
              </a:ext>
            </a:extLst>
          </p:cNvPr>
          <p:cNvSpPr/>
          <p:nvPr/>
        </p:nvSpPr>
        <p:spPr>
          <a:xfrm>
            <a:off x="9509761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7" name="01">
            <a:extLst>
              <a:ext uri="{FF2B5EF4-FFF2-40B4-BE49-F238E27FC236}">
                <a16:creationId xmlns:a16="http://schemas.microsoft.com/office/drawing/2014/main" id="{233F642C-E2B0-42D5-8C60-4DD80A8A89BC}"/>
              </a:ext>
            </a:extLst>
          </p:cNvPr>
          <p:cNvSpPr/>
          <p:nvPr/>
        </p:nvSpPr>
        <p:spPr>
          <a:xfrm>
            <a:off x="2438811" y="3966644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8" name="01">
            <a:extLst>
              <a:ext uri="{FF2B5EF4-FFF2-40B4-BE49-F238E27FC236}">
                <a16:creationId xmlns:a16="http://schemas.microsoft.com/office/drawing/2014/main" id="{967F6278-AADB-4038-BB3F-042D9A231AF6}"/>
              </a:ext>
            </a:extLst>
          </p:cNvPr>
          <p:cNvSpPr/>
          <p:nvPr/>
        </p:nvSpPr>
        <p:spPr>
          <a:xfrm>
            <a:off x="387852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9" name="01">
            <a:extLst>
              <a:ext uri="{FF2B5EF4-FFF2-40B4-BE49-F238E27FC236}">
                <a16:creationId xmlns:a16="http://schemas.microsoft.com/office/drawing/2014/main" id="{701D1A86-81E5-4301-A828-D06E92574371}"/>
              </a:ext>
            </a:extLst>
          </p:cNvPr>
          <p:cNvSpPr/>
          <p:nvPr/>
        </p:nvSpPr>
        <p:spPr>
          <a:xfrm>
            <a:off x="531870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20" name="01">
            <a:extLst>
              <a:ext uri="{FF2B5EF4-FFF2-40B4-BE49-F238E27FC236}">
                <a16:creationId xmlns:a16="http://schemas.microsoft.com/office/drawing/2014/main" id="{988B8901-9EB1-4BA8-869C-CF9B977852FF}"/>
              </a:ext>
            </a:extLst>
          </p:cNvPr>
          <p:cNvSpPr/>
          <p:nvPr/>
        </p:nvSpPr>
        <p:spPr>
          <a:xfrm>
            <a:off x="675888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21" name="01">
            <a:extLst>
              <a:ext uri="{FF2B5EF4-FFF2-40B4-BE49-F238E27FC236}">
                <a16:creationId xmlns:a16="http://schemas.microsoft.com/office/drawing/2014/main" id="{554C54B8-4FF7-4541-94D0-B4E2CC0E7EEE}"/>
              </a:ext>
            </a:extLst>
          </p:cNvPr>
          <p:cNvSpPr/>
          <p:nvPr/>
        </p:nvSpPr>
        <p:spPr>
          <a:xfrm>
            <a:off x="8208498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22" name="01">
            <a:extLst>
              <a:ext uri="{FF2B5EF4-FFF2-40B4-BE49-F238E27FC236}">
                <a16:creationId xmlns:a16="http://schemas.microsoft.com/office/drawing/2014/main" id="{BAA27185-45FD-413C-98A6-6DAB3DF8779B}"/>
              </a:ext>
            </a:extLst>
          </p:cNvPr>
          <p:cNvSpPr/>
          <p:nvPr/>
        </p:nvSpPr>
        <p:spPr>
          <a:xfrm>
            <a:off x="9648214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5B84FEA2-87AC-4807-83FF-A265A49B856F}"/>
              </a:ext>
            </a:extLst>
          </p:cNvPr>
          <p:cNvCxnSpPr>
            <a:stCxn id="8" idx="4"/>
            <a:endCxn id="17" idx="0"/>
          </p:cNvCxnSpPr>
          <p:nvPr/>
        </p:nvCxnSpPr>
        <p:spPr>
          <a:xfrm>
            <a:off x="2490837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ector reto 26">
            <a:extLst>
              <a:ext uri="{FF2B5EF4-FFF2-40B4-BE49-F238E27FC236}">
                <a16:creationId xmlns:a16="http://schemas.microsoft.com/office/drawing/2014/main" id="{E5D62E46-5E5C-4515-89B7-599FAFE09A65}"/>
              </a:ext>
            </a:extLst>
          </p:cNvPr>
          <p:cNvCxnSpPr/>
          <p:nvPr/>
        </p:nvCxnSpPr>
        <p:spPr>
          <a:xfrm>
            <a:off x="3925841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ector reto 27">
            <a:extLst>
              <a:ext uri="{FF2B5EF4-FFF2-40B4-BE49-F238E27FC236}">
                <a16:creationId xmlns:a16="http://schemas.microsoft.com/office/drawing/2014/main" id="{C142FEE5-27D6-464B-93CA-F5898559DD41}"/>
              </a:ext>
            </a:extLst>
          </p:cNvPr>
          <p:cNvCxnSpPr/>
          <p:nvPr/>
        </p:nvCxnSpPr>
        <p:spPr>
          <a:xfrm>
            <a:off x="5371994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2CAD8C94-EBD7-4997-957C-28A4D5D9EE93}"/>
              </a:ext>
            </a:extLst>
          </p:cNvPr>
          <p:cNvCxnSpPr/>
          <p:nvPr/>
        </p:nvCxnSpPr>
        <p:spPr>
          <a:xfrm>
            <a:off x="6810914" y="3626621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ector reto 29">
            <a:extLst>
              <a:ext uri="{FF2B5EF4-FFF2-40B4-BE49-F238E27FC236}">
                <a16:creationId xmlns:a16="http://schemas.microsoft.com/office/drawing/2014/main" id="{CB210FAD-3D5B-4143-B52E-DA715818ABE2}"/>
              </a:ext>
            </a:extLst>
          </p:cNvPr>
          <p:cNvCxnSpPr/>
          <p:nvPr/>
        </p:nvCxnSpPr>
        <p:spPr>
          <a:xfrm>
            <a:off x="8257067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ector reto 30">
            <a:extLst>
              <a:ext uri="{FF2B5EF4-FFF2-40B4-BE49-F238E27FC236}">
                <a16:creationId xmlns:a16="http://schemas.microsoft.com/office/drawing/2014/main" id="{A8283888-FB2F-4FA2-B538-F91BA6B49D4A}"/>
              </a:ext>
            </a:extLst>
          </p:cNvPr>
          <p:cNvCxnSpPr/>
          <p:nvPr/>
        </p:nvCxnSpPr>
        <p:spPr>
          <a:xfrm>
            <a:off x="9709581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FA65CE50-5357-4CF9-BD9B-2FA6E5C96695}"/>
              </a:ext>
            </a:extLst>
          </p:cNvPr>
          <p:cNvSpPr txBox="1"/>
          <p:nvPr/>
        </p:nvSpPr>
        <p:spPr>
          <a:xfrm>
            <a:off x="2385059" y="4116985"/>
            <a:ext cx="80661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Conhecer</a:t>
            </a:r>
          </a:p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nosso</a:t>
            </a:r>
          </a:p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442AA869-0563-4EE9-9D62-E0B8A6718A66}"/>
              </a:ext>
            </a:extLst>
          </p:cNvPr>
          <p:cNvSpPr txBox="1"/>
          <p:nvPr/>
        </p:nvSpPr>
        <p:spPr>
          <a:xfrm>
            <a:off x="3819994" y="4116985"/>
            <a:ext cx="90760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Sondar e</a:t>
            </a:r>
          </a:p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entender o</a:t>
            </a:r>
          </a:p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CCA9931F-01A8-4F59-8C97-F61B074F99B8}"/>
              </a:ext>
            </a:extLst>
          </p:cNvPr>
          <p:cNvSpPr txBox="1"/>
          <p:nvPr/>
        </p:nvSpPr>
        <p:spPr>
          <a:xfrm>
            <a:off x="5254929" y="4116985"/>
            <a:ext cx="756922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Oferecer</a:t>
            </a:r>
          </a:p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nossas</a:t>
            </a:r>
          </a:p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0CCE5302-F61B-49F7-8AC0-B8A0AF7DADDE}"/>
              </a:ext>
            </a:extLst>
          </p:cNvPr>
          <p:cNvSpPr txBox="1"/>
          <p:nvPr/>
        </p:nvSpPr>
        <p:spPr>
          <a:xfrm>
            <a:off x="6689865" y="4111559"/>
            <a:ext cx="857911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Contornar</a:t>
            </a:r>
          </a:p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possíveis</a:t>
            </a:r>
          </a:p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objeções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3AF2DC78-C25A-4656-A94B-53C3909D5CA7}"/>
              </a:ext>
            </a:extLst>
          </p:cNvPr>
          <p:cNvSpPr txBox="1"/>
          <p:nvPr/>
        </p:nvSpPr>
        <p:spPr>
          <a:xfrm>
            <a:off x="8124800" y="4111559"/>
            <a:ext cx="1011799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Partir para o</a:t>
            </a:r>
          </a:p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38" name="CaixaDeTexto 37">
            <a:extLst>
              <a:ext uri="{FF2B5EF4-FFF2-40B4-BE49-F238E27FC236}">
                <a16:creationId xmlns:a16="http://schemas.microsoft.com/office/drawing/2014/main" id="{110567A6-C6E9-4DBD-8745-E7B2742857C2}"/>
              </a:ext>
            </a:extLst>
          </p:cNvPr>
          <p:cNvSpPr txBox="1"/>
          <p:nvPr/>
        </p:nvSpPr>
        <p:spPr>
          <a:xfrm>
            <a:off x="9559735" y="4111559"/>
            <a:ext cx="960503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Realizar um</a:t>
            </a:r>
          </a:p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excelente</a:t>
            </a:r>
          </a:p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pós-venda</a:t>
            </a: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B67E7CB9-F784-4B94-BD06-831DB0ED2AA4}"/>
              </a:ext>
            </a:extLst>
          </p:cNvPr>
          <p:cNvSpPr txBox="1"/>
          <p:nvPr/>
        </p:nvSpPr>
        <p:spPr>
          <a:xfrm>
            <a:off x="2354422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  <p:sp>
        <p:nvSpPr>
          <p:cNvPr id="41" name="CaixaDeTexto 40">
            <a:extLst>
              <a:ext uri="{FF2B5EF4-FFF2-40B4-BE49-F238E27FC236}">
                <a16:creationId xmlns:a16="http://schemas.microsoft.com/office/drawing/2014/main" id="{A109ABE1-377A-4F6E-A920-924C466D7A88}"/>
              </a:ext>
            </a:extLst>
          </p:cNvPr>
          <p:cNvSpPr txBox="1"/>
          <p:nvPr/>
        </p:nvSpPr>
        <p:spPr>
          <a:xfrm>
            <a:off x="3799586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  <p:sp>
        <p:nvSpPr>
          <p:cNvPr id="42" name="CaixaDeTexto 41">
            <a:extLst>
              <a:ext uri="{FF2B5EF4-FFF2-40B4-BE49-F238E27FC236}">
                <a16:creationId xmlns:a16="http://schemas.microsoft.com/office/drawing/2014/main" id="{5FA23C33-C3D1-4029-A27F-61AC4988FF14}"/>
              </a:ext>
            </a:extLst>
          </p:cNvPr>
          <p:cNvSpPr txBox="1"/>
          <p:nvPr/>
        </p:nvSpPr>
        <p:spPr>
          <a:xfrm>
            <a:off x="5234780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</a:p>
        </p:txBody>
      </p: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6FF94444-10DC-4688-B2EF-A67CB1DB83C2}"/>
              </a:ext>
            </a:extLst>
          </p:cNvPr>
          <p:cNvSpPr txBox="1"/>
          <p:nvPr/>
        </p:nvSpPr>
        <p:spPr>
          <a:xfrm>
            <a:off x="6674498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</a:t>
            </a:r>
          </a:p>
        </p:txBody>
      </p: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6605A856-44CB-4559-A0C8-7B9D797BFC52}"/>
              </a:ext>
            </a:extLst>
          </p:cNvPr>
          <p:cNvSpPr txBox="1"/>
          <p:nvPr/>
        </p:nvSpPr>
        <p:spPr>
          <a:xfrm>
            <a:off x="8120651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</a:t>
            </a:r>
          </a:p>
        </p:txBody>
      </p:sp>
      <p:sp>
        <p:nvSpPr>
          <p:cNvPr id="45" name="CaixaDeTexto 44">
            <a:extLst>
              <a:ext uri="{FF2B5EF4-FFF2-40B4-BE49-F238E27FC236}">
                <a16:creationId xmlns:a16="http://schemas.microsoft.com/office/drawing/2014/main" id="{95596697-3A61-47FB-8F41-65278BA84F2A}"/>
              </a:ext>
            </a:extLst>
          </p:cNvPr>
          <p:cNvSpPr txBox="1"/>
          <p:nvPr/>
        </p:nvSpPr>
        <p:spPr>
          <a:xfrm>
            <a:off x="9564747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7</a:t>
            </a:r>
          </a:p>
        </p:txBody>
      </p:sp>
      <p:sp>
        <p:nvSpPr>
          <p:cNvPr id="46" name="CaixaDeTexto 45">
            <a:extLst>
              <a:ext uri="{FF2B5EF4-FFF2-40B4-BE49-F238E27FC236}">
                <a16:creationId xmlns:a16="http://schemas.microsoft.com/office/drawing/2014/main" id="{E0E7232A-9224-DC4F-848E-89488AF8C0AC}"/>
              </a:ext>
            </a:extLst>
          </p:cNvPr>
          <p:cNvSpPr txBox="1"/>
          <p:nvPr/>
        </p:nvSpPr>
        <p:spPr>
          <a:xfrm>
            <a:off x="859255" y="1197246"/>
            <a:ext cx="6688522" cy="83098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D1AA8A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 </a:t>
            </a:r>
            <a:r>
              <a:rPr lang="pt-BR" sz="2400" b="1" dirty="0">
                <a:solidFill>
                  <a:srgbClr val="D1AA8A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VENDAS</a:t>
            </a:r>
            <a:r>
              <a:rPr lang="pt-BR" sz="2400" dirty="0">
                <a:solidFill>
                  <a:srgbClr val="D1AA8A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é um processo, podemos visualizar as técnicas de vendas da seguinte forma:</a:t>
            </a:r>
          </a:p>
        </p:txBody>
      </p:sp>
      <p:sp>
        <p:nvSpPr>
          <p:cNvPr id="47" name="01">
            <a:extLst>
              <a:ext uri="{FF2B5EF4-FFF2-40B4-BE49-F238E27FC236}">
                <a16:creationId xmlns:a16="http://schemas.microsoft.com/office/drawing/2014/main" id="{4B384D88-955F-6949-8EB8-FF0DC29349F0}"/>
              </a:ext>
            </a:extLst>
          </p:cNvPr>
          <p:cNvSpPr/>
          <p:nvPr/>
        </p:nvSpPr>
        <p:spPr>
          <a:xfrm>
            <a:off x="85925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C6252905-5FDA-294A-976C-C8567F633BED}"/>
              </a:ext>
            </a:extLst>
          </p:cNvPr>
          <p:cNvSpPr txBox="1"/>
          <p:nvPr/>
        </p:nvSpPr>
        <p:spPr>
          <a:xfrm>
            <a:off x="940910" y="4116984"/>
            <a:ext cx="976533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Preparar-se</a:t>
            </a:r>
          </a:p>
          <a:p>
            <a:r>
              <a:rPr lang="pt-BR" sz="11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vender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F83B95B9-ABBD-EA44-9CC7-9EE91645655B}"/>
              </a:ext>
            </a:extLst>
          </p:cNvPr>
          <p:cNvSpPr txBox="1"/>
          <p:nvPr/>
        </p:nvSpPr>
        <p:spPr>
          <a:xfrm>
            <a:off x="914241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cxnSp>
        <p:nvCxnSpPr>
          <p:cNvPr id="50" name="Conector reto 37">
            <a:extLst>
              <a:ext uri="{FF2B5EF4-FFF2-40B4-BE49-F238E27FC236}">
                <a16:creationId xmlns:a16="http://schemas.microsoft.com/office/drawing/2014/main" id="{C2956315-C653-4A41-910B-4AA7CD26840D}"/>
              </a:ext>
            </a:extLst>
          </p:cNvPr>
          <p:cNvCxnSpPr/>
          <p:nvPr/>
        </p:nvCxnSpPr>
        <p:spPr>
          <a:xfrm>
            <a:off x="1054046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01">
            <a:extLst>
              <a:ext uri="{FF2B5EF4-FFF2-40B4-BE49-F238E27FC236}">
                <a16:creationId xmlns:a16="http://schemas.microsoft.com/office/drawing/2014/main" id="{B38375D1-23B3-C54A-A486-230B4E6D53E0}"/>
              </a:ext>
            </a:extLst>
          </p:cNvPr>
          <p:cNvSpPr/>
          <p:nvPr/>
        </p:nvSpPr>
        <p:spPr>
          <a:xfrm>
            <a:off x="1000420" y="3966642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89939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33" grpId="0"/>
      <p:bldP spid="34" grpId="0"/>
      <p:bldP spid="35" grpId="0"/>
      <p:bldP spid="36" grpId="0"/>
      <p:bldP spid="37" grpId="0"/>
      <p:bldP spid="38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 animBg="1"/>
      <p:bldP spid="48" grpId="0"/>
      <p:bldP spid="49" grpId="0"/>
      <p:bldP spid="51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Conector reto 2">
            <a:extLst>
              <a:ext uri="{FF2B5EF4-FFF2-40B4-BE49-F238E27FC236}">
                <a16:creationId xmlns:a16="http://schemas.microsoft.com/office/drawing/2014/main" id="{908D06E1-9397-4273-85DD-0CC7246D73EE}"/>
              </a:ext>
            </a:extLst>
          </p:cNvPr>
          <p:cNvCxnSpPr>
            <a:cxnSpLocks/>
          </p:cNvCxnSpPr>
          <p:nvPr/>
        </p:nvCxnSpPr>
        <p:spPr>
          <a:xfrm flipH="1">
            <a:off x="0" y="3429000"/>
            <a:ext cx="12192000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7" name="01">
            <a:extLst>
              <a:ext uri="{FF2B5EF4-FFF2-40B4-BE49-F238E27FC236}">
                <a16:creationId xmlns:a16="http://schemas.microsoft.com/office/drawing/2014/main" id="{36222FAB-4B53-4EB9-A162-ED905CE5B268}"/>
              </a:ext>
            </a:extLst>
          </p:cNvPr>
          <p:cNvSpPr/>
          <p:nvPr/>
        </p:nvSpPr>
        <p:spPr>
          <a:xfrm>
            <a:off x="85925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8" name="01">
            <a:extLst>
              <a:ext uri="{FF2B5EF4-FFF2-40B4-BE49-F238E27FC236}">
                <a16:creationId xmlns:a16="http://schemas.microsoft.com/office/drawing/2014/main" id="{5B5D61AA-C898-438D-AC64-FB9F40667005}"/>
              </a:ext>
            </a:extLst>
          </p:cNvPr>
          <p:cNvSpPr/>
          <p:nvPr/>
        </p:nvSpPr>
        <p:spPr>
          <a:xfrm>
            <a:off x="229943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9" name="01">
            <a:extLst>
              <a:ext uri="{FF2B5EF4-FFF2-40B4-BE49-F238E27FC236}">
                <a16:creationId xmlns:a16="http://schemas.microsoft.com/office/drawing/2014/main" id="{BA2C7A20-49F0-4594-B083-32E3CE0362E1}"/>
              </a:ext>
            </a:extLst>
          </p:cNvPr>
          <p:cNvSpPr/>
          <p:nvPr/>
        </p:nvSpPr>
        <p:spPr>
          <a:xfrm>
            <a:off x="373961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01">
            <a:extLst>
              <a:ext uri="{FF2B5EF4-FFF2-40B4-BE49-F238E27FC236}">
                <a16:creationId xmlns:a16="http://schemas.microsoft.com/office/drawing/2014/main" id="{FE0181EA-699F-46A6-9E2E-948646203B45}"/>
              </a:ext>
            </a:extLst>
          </p:cNvPr>
          <p:cNvSpPr/>
          <p:nvPr/>
        </p:nvSpPr>
        <p:spPr>
          <a:xfrm>
            <a:off x="517979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1" name="01">
            <a:extLst>
              <a:ext uri="{FF2B5EF4-FFF2-40B4-BE49-F238E27FC236}">
                <a16:creationId xmlns:a16="http://schemas.microsoft.com/office/drawing/2014/main" id="{72A5EE03-2815-4E53-A450-CCE8C54932AD}"/>
              </a:ext>
            </a:extLst>
          </p:cNvPr>
          <p:cNvSpPr/>
          <p:nvPr/>
        </p:nvSpPr>
        <p:spPr>
          <a:xfrm>
            <a:off x="661997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2" name="01">
            <a:extLst>
              <a:ext uri="{FF2B5EF4-FFF2-40B4-BE49-F238E27FC236}">
                <a16:creationId xmlns:a16="http://schemas.microsoft.com/office/drawing/2014/main" id="{BAD99B36-40F4-4D34-9964-3B7AD7F9079C}"/>
              </a:ext>
            </a:extLst>
          </p:cNvPr>
          <p:cNvSpPr/>
          <p:nvPr/>
        </p:nvSpPr>
        <p:spPr>
          <a:xfrm>
            <a:off x="8069583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3" name="01">
            <a:extLst>
              <a:ext uri="{FF2B5EF4-FFF2-40B4-BE49-F238E27FC236}">
                <a16:creationId xmlns:a16="http://schemas.microsoft.com/office/drawing/2014/main" id="{E5A6EFDB-94A5-4BD4-881C-8BB2FC54391D}"/>
              </a:ext>
            </a:extLst>
          </p:cNvPr>
          <p:cNvSpPr/>
          <p:nvPr/>
        </p:nvSpPr>
        <p:spPr>
          <a:xfrm>
            <a:off x="9509761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6" name="01">
            <a:extLst>
              <a:ext uri="{FF2B5EF4-FFF2-40B4-BE49-F238E27FC236}">
                <a16:creationId xmlns:a16="http://schemas.microsoft.com/office/drawing/2014/main" id="{EB6B14F1-5260-4455-BC50-1E9CA754A2CB}"/>
              </a:ext>
            </a:extLst>
          </p:cNvPr>
          <p:cNvSpPr/>
          <p:nvPr/>
        </p:nvSpPr>
        <p:spPr>
          <a:xfrm>
            <a:off x="955451" y="2054022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7" name="01">
            <a:extLst>
              <a:ext uri="{FF2B5EF4-FFF2-40B4-BE49-F238E27FC236}">
                <a16:creationId xmlns:a16="http://schemas.microsoft.com/office/drawing/2014/main" id="{233F642C-E2B0-42D5-8C60-4DD80A8A89BC}"/>
              </a:ext>
            </a:extLst>
          </p:cNvPr>
          <p:cNvSpPr/>
          <p:nvPr/>
        </p:nvSpPr>
        <p:spPr>
          <a:xfrm>
            <a:off x="2438811" y="3966644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8" name="01">
            <a:extLst>
              <a:ext uri="{FF2B5EF4-FFF2-40B4-BE49-F238E27FC236}">
                <a16:creationId xmlns:a16="http://schemas.microsoft.com/office/drawing/2014/main" id="{967F6278-AADB-4038-BB3F-042D9A231AF6}"/>
              </a:ext>
            </a:extLst>
          </p:cNvPr>
          <p:cNvSpPr/>
          <p:nvPr/>
        </p:nvSpPr>
        <p:spPr>
          <a:xfrm>
            <a:off x="387852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9" name="01">
            <a:extLst>
              <a:ext uri="{FF2B5EF4-FFF2-40B4-BE49-F238E27FC236}">
                <a16:creationId xmlns:a16="http://schemas.microsoft.com/office/drawing/2014/main" id="{701D1A86-81E5-4301-A828-D06E92574371}"/>
              </a:ext>
            </a:extLst>
          </p:cNvPr>
          <p:cNvSpPr/>
          <p:nvPr/>
        </p:nvSpPr>
        <p:spPr>
          <a:xfrm>
            <a:off x="531870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20" name="01">
            <a:extLst>
              <a:ext uri="{FF2B5EF4-FFF2-40B4-BE49-F238E27FC236}">
                <a16:creationId xmlns:a16="http://schemas.microsoft.com/office/drawing/2014/main" id="{988B8901-9EB1-4BA8-869C-CF9B977852FF}"/>
              </a:ext>
            </a:extLst>
          </p:cNvPr>
          <p:cNvSpPr/>
          <p:nvPr/>
        </p:nvSpPr>
        <p:spPr>
          <a:xfrm>
            <a:off x="675888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21" name="01">
            <a:extLst>
              <a:ext uri="{FF2B5EF4-FFF2-40B4-BE49-F238E27FC236}">
                <a16:creationId xmlns:a16="http://schemas.microsoft.com/office/drawing/2014/main" id="{554C54B8-4FF7-4541-94D0-B4E2CC0E7EEE}"/>
              </a:ext>
            </a:extLst>
          </p:cNvPr>
          <p:cNvSpPr/>
          <p:nvPr/>
        </p:nvSpPr>
        <p:spPr>
          <a:xfrm>
            <a:off x="8208498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22" name="01">
            <a:extLst>
              <a:ext uri="{FF2B5EF4-FFF2-40B4-BE49-F238E27FC236}">
                <a16:creationId xmlns:a16="http://schemas.microsoft.com/office/drawing/2014/main" id="{BAA27185-45FD-413C-98A6-6DAB3DF8779B}"/>
              </a:ext>
            </a:extLst>
          </p:cNvPr>
          <p:cNvSpPr/>
          <p:nvPr/>
        </p:nvSpPr>
        <p:spPr>
          <a:xfrm>
            <a:off x="9648214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24" name="Conector reto 23">
            <a:extLst>
              <a:ext uri="{FF2B5EF4-FFF2-40B4-BE49-F238E27FC236}">
                <a16:creationId xmlns:a16="http://schemas.microsoft.com/office/drawing/2014/main" id="{3D2E1D32-F032-4B6D-95C4-F7BE146A07C0}"/>
              </a:ext>
            </a:extLst>
          </p:cNvPr>
          <p:cNvCxnSpPr>
            <a:stCxn id="16" idx="4"/>
            <a:endCxn id="7" idx="0"/>
          </p:cNvCxnSpPr>
          <p:nvPr/>
        </p:nvCxnSpPr>
        <p:spPr>
          <a:xfrm>
            <a:off x="1050657" y="2244436"/>
            <a:ext cx="0" cy="993161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5B84FEA2-87AC-4807-83FF-A265A49B856F}"/>
              </a:ext>
            </a:extLst>
          </p:cNvPr>
          <p:cNvCxnSpPr>
            <a:stCxn id="8" idx="4"/>
            <a:endCxn id="17" idx="0"/>
          </p:cNvCxnSpPr>
          <p:nvPr/>
        </p:nvCxnSpPr>
        <p:spPr>
          <a:xfrm>
            <a:off x="2490837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ector reto 26">
            <a:extLst>
              <a:ext uri="{FF2B5EF4-FFF2-40B4-BE49-F238E27FC236}">
                <a16:creationId xmlns:a16="http://schemas.microsoft.com/office/drawing/2014/main" id="{E5D62E46-5E5C-4515-89B7-599FAFE09A65}"/>
              </a:ext>
            </a:extLst>
          </p:cNvPr>
          <p:cNvCxnSpPr/>
          <p:nvPr/>
        </p:nvCxnSpPr>
        <p:spPr>
          <a:xfrm>
            <a:off x="3925841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ector reto 27">
            <a:extLst>
              <a:ext uri="{FF2B5EF4-FFF2-40B4-BE49-F238E27FC236}">
                <a16:creationId xmlns:a16="http://schemas.microsoft.com/office/drawing/2014/main" id="{C142FEE5-27D6-464B-93CA-F5898559DD41}"/>
              </a:ext>
            </a:extLst>
          </p:cNvPr>
          <p:cNvCxnSpPr/>
          <p:nvPr/>
        </p:nvCxnSpPr>
        <p:spPr>
          <a:xfrm>
            <a:off x="5371994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2CAD8C94-EBD7-4997-957C-28A4D5D9EE93}"/>
              </a:ext>
            </a:extLst>
          </p:cNvPr>
          <p:cNvCxnSpPr/>
          <p:nvPr/>
        </p:nvCxnSpPr>
        <p:spPr>
          <a:xfrm>
            <a:off x="6810914" y="3626621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ector reto 29">
            <a:extLst>
              <a:ext uri="{FF2B5EF4-FFF2-40B4-BE49-F238E27FC236}">
                <a16:creationId xmlns:a16="http://schemas.microsoft.com/office/drawing/2014/main" id="{CB210FAD-3D5B-4143-B52E-DA715818ABE2}"/>
              </a:ext>
            </a:extLst>
          </p:cNvPr>
          <p:cNvCxnSpPr/>
          <p:nvPr/>
        </p:nvCxnSpPr>
        <p:spPr>
          <a:xfrm>
            <a:off x="8257067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ector reto 30">
            <a:extLst>
              <a:ext uri="{FF2B5EF4-FFF2-40B4-BE49-F238E27FC236}">
                <a16:creationId xmlns:a16="http://schemas.microsoft.com/office/drawing/2014/main" id="{A8283888-FB2F-4FA2-B538-F91BA6B49D4A}"/>
              </a:ext>
            </a:extLst>
          </p:cNvPr>
          <p:cNvCxnSpPr/>
          <p:nvPr/>
        </p:nvCxnSpPr>
        <p:spPr>
          <a:xfrm>
            <a:off x="9709581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7CAA0EB5-BE09-4AB6-B02E-9A28A7C0D276}"/>
              </a:ext>
            </a:extLst>
          </p:cNvPr>
          <p:cNvSpPr txBox="1"/>
          <p:nvPr/>
        </p:nvSpPr>
        <p:spPr>
          <a:xfrm>
            <a:off x="1241070" y="1910020"/>
            <a:ext cx="1905057" cy="83098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Preparar-se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vender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FA65CE50-5357-4CF9-BD9B-2FA6E5C96695}"/>
              </a:ext>
            </a:extLst>
          </p:cNvPr>
          <p:cNvSpPr txBox="1"/>
          <p:nvPr/>
        </p:nvSpPr>
        <p:spPr>
          <a:xfrm>
            <a:off x="2385059" y="4116985"/>
            <a:ext cx="80661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Conhecer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442AA869-0563-4EE9-9D62-E0B8A6718A66}"/>
              </a:ext>
            </a:extLst>
          </p:cNvPr>
          <p:cNvSpPr txBox="1"/>
          <p:nvPr/>
        </p:nvSpPr>
        <p:spPr>
          <a:xfrm>
            <a:off x="3819994" y="4116985"/>
            <a:ext cx="90760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Sondar 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entender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CCA9931F-01A8-4F59-8C97-F61B074F99B8}"/>
              </a:ext>
            </a:extLst>
          </p:cNvPr>
          <p:cNvSpPr txBox="1"/>
          <p:nvPr/>
        </p:nvSpPr>
        <p:spPr>
          <a:xfrm>
            <a:off x="5254929" y="4116985"/>
            <a:ext cx="756922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Oferecer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nossas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0CCE5302-F61B-49F7-8AC0-B8A0AF7DADDE}"/>
              </a:ext>
            </a:extLst>
          </p:cNvPr>
          <p:cNvSpPr txBox="1"/>
          <p:nvPr/>
        </p:nvSpPr>
        <p:spPr>
          <a:xfrm>
            <a:off x="6689865" y="4111559"/>
            <a:ext cx="857911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Contornar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possíveis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objeções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3AF2DC78-C25A-4656-A94B-53C3909D5CA7}"/>
              </a:ext>
            </a:extLst>
          </p:cNvPr>
          <p:cNvSpPr txBox="1"/>
          <p:nvPr/>
        </p:nvSpPr>
        <p:spPr>
          <a:xfrm>
            <a:off x="8124800" y="4111559"/>
            <a:ext cx="1011799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Partir para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38" name="CaixaDeTexto 37">
            <a:extLst>
              <a:ext uri="{FF2B5EF4-FFF2-40B4-BE49-F238E27FC236}">
                <a16:creationId xmlns:a16="http://schemas.microsoft.com/office/drawing/2014/main" id="{110567A6-C6E9-4DBD-8745-E7B2742857C2}"/>
              </a:ext>
            </a:extLst>
          </p:cNvPr>
          <p:cNvSpPr txBox="1"/>
          <p:nvPr/>
        </p:nvSpPr>
        <p:spPr>
          <a:xfrm>
            <a:off x="9559735" y="4111559"/>
            <a:ext cx="960503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Realizar um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excelente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pós-venda</a:t>
            </a:r>
          </a:p>
        </p:txBody>
      </p: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F3EEADA9-38AE-45F2-9986-9A2A0EC19205}"/>
              </a:ext>
            </a:extLst>
          </p:cNvPr>
          <p:cNvSpPr txBox="1"/>
          <p:nvPr/>
        </p:nvSpPr>
        <p:spPr>
          <a:xfrm>
            <a:off x="914241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B67E7CB9-F784-4B94-BD06-831DB0ED2AA4}"/>
              </a:ext>
            </a:extLst>
          </p:cNvPr>
          <p:cNvSpPr txBox="1"/>
          <p:nvPr/>
        </p:nvSpPr>
        <p:spPr>
          <a:xfrm>
            <a:off x="2354422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  <p:sp>
        <p:nvSpPr>
          <p:cNvPr id="41" name="CaixaDeTexto 40">
            <a:extLst>
              <a:ext uri="{FF2B5EF4-FFF2-40B4-BE49-F238E27FC236}">
                <a16:creationId xmlns:a16="http://schemas.microsoft.com/office/drawing/2014/main" id="{A109ABE1-377A-4F6E-A920-924C466D7A88}"/>
              </a:ext>
            </a:extLst>
          </p:cNvPr>
          <p:cNvSpPr txBox="1"/>
          <p:nvPr/>
        </p:nvSpPr>
        <p:spPr>
          <a:xfrm>
            <a:off x="3799586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  <p:sp>
        <p:nvSpPr>
          <p:cNvPr id="42" name="CaixaDeTexto 41">
            <a:extLst>
              <a:ext uri="{FF2B5EF4-FFF2-40B4-BE49-F238E27FC236}">
                <a16:creationId xmlns:a16="http://schemas.microsoft.com/office/drawing/2014/main" id="{5FA23C33-C3D1-4029-A27F-61AC4988FF14}"/>
              </a:ext>
            </a:extLst>
          </p:cNvPr>
          <p:cNvSpPr txBox="1"/>
          <p:nvPr/>
        </p:nvSpPr>
        <p:spPr>
          <a:xfrm>
            <a:off x="5234780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</a:p>
        </p:txBody>
      </p: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6FF94444-10DC-4688-B2EF-A67CB1DB83C2}"/>
              </a:ext>
            </a:extLst>
          </p:cNvPr>
          <p:cNvSpPr txBox="1"/>
          <p:nvPr/>
        </p:nvSpPr>
        <p:spPr>
          <a:xfrm>
            <a:off x="6674498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</a:t>
            </a:r>
          </a:p>
        </p:txBody>
      </p: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6605A856-44CB-4559-A0C8-7B9D797BFC52}"/>
              </a:ext>
            </a:extLst>
          </p:cNvPr>
          <p:cNvSpPr txBox="1"/>
          <p:nvPr/>
        </p:nvSpPr>
        <p:spPr>
          <a:xfrm>
            <a:off x="8120651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</a:t>
            </a:r>
          </a:p>
        </p:txBody>
      </p:sp>
      <p:sp>
        <p:nvSpPr>
          <p:cNvPr id="45" name="CaixaDeTexto 44">
            <a:extLst>
              <a:ext uri="{FF2B5EF4-FFF2-40B4-BE49-F238E27FC236}">
                <a16:creationId xmlns:a16="http://schemas.microsoft.com/office/drawing/2014/main" id="{95596697-3A61-47FB-8F41-65278BA84F2A}"/>
              </a:ext>
            </a:extLst>
          </p:cNvPr>
          <p:cNvSpPr txBox="1"/>
          <p:nvPr/>
        </p:nvSpPr>
        <p:spPr>
          <a:xfrm>
            <a:off x="9564747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30281591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35B07310-75A6-C043-9BDE-F189A2370891}"/>
              </a:ext>
            </a:extLst>
          </p:cNvPr>
          <p:cNvSpPr/>
          <p:nvPr/>
        </p:nvSpPr>
        <p:spPr>
          <a:xfrm>
            <a:off x="7521677" y="958646"/>
            <a:ext cx="4186495" cy="5434167"/>
          </a:xfrm>
          <a:prstGeom prst="rect">
            <a:avLst/>
          </a:prstGeom>
          <a:solidFill>
            <a:srgbClr val="323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6096001" y="2890898"/>
            <a:ext cx="5125120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PREPARAR-SE</a:t>
            </a:r>
          </a:p>
          <a:p>
            <a:pPr algn="r"/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PARA VENDER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1CC3A469-0BA6-0540-B8C1-9257ADDD2837}"/>
              </a:ext>
            </a:extLst>
          </p:cNvPr>
          <p:cNvGrpSpPr/>
          <p:nvPr/>
        </p:nvGrpSpPr>
        <p:grpSpPr>
          <a:xfrm>
            <a:off x="5672093" y="582512"/>
            <a:ext cx="5653010" cy="262800"/>
            <a:chOff x="5672093" y="582512"/>
            <a:chExt cx="5653010" cy="26280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FA318868-7A30-6845-88B8-7FDEC2CCE4B6}"/>
                </a:ext>
              </a:extLst>
            </p:cNvPr>
            <p:cNvSpPr txBox="1"/>
            <p:nvPr/>
          </p:nvSpPr>
          <p:spPr>
            <a:xfrm>
              <a:off x="8392494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20D8314-D228-274B-B996-16672B5F924A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672093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1</a:t>
              </a: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7AA112D0-1910-C048-A17A-DE0741F787B9}"/>
                </a:ext>
              </a:extLst>
            </p:cNvPr>
            <p:cNvSpPr txBox="1"/>
            <p:nvPr/>
          </p:nvSpPr>
          <p:spPr>
            <a:xfrm>
              <a:off x="8929579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AE38AE0E-8203-A144-8B71-C8EC0F9014D8}"/>
                </a:ext>
              </a:extLst>
            </p:cNvPr>
            <p:cNvSpPr txBox="1"/>
            <p:nvPr/>
          </p:nvSpPr>
          <p:spPr>
            <a:xfrm>
              <a:off x="9466664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29D67FE0-E856-7B41-8092-D7A00F1ED3B2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78C37D8D-42D5-5548-BE6C-886CB578D7CA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9D434A49-4F72-0A44-9715-4099DC4B53AD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32274875-D902-9A43-8BBF-CF31E1786C14}"/>
                </a:ext>
              </a:extLst>
            </p:cNvPr>
            <p:cNvSpPr txBox="1"/>
            <p:nvPr/>
          </p:nvSpPr>
          <p:spPr>
            <a:xfrm>
              <a:off x="5940312" y="583107"/>
              <a:ext cx="1782860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Preparar-se para vender</a:t>
              </a:r>
            </a:p>
          </p:txBody>
        </p:sp>
        <p:cxnSp>
          <p:nvCxnSpPr>
            <p:cNvPr id="14" name="Conector Reto 13">
              <a:extLst>
                <a:ext uri="{FF2B5EF4-FFF2-40B4-BE49-F238E27FC236}">
                  <a16:creationId xmlns:a16="http://schemas.microsoft.com/office/drawing/2014/main" id="{DA4DC2B6-6E8C-4346-9DAB-7329B3940885}"/>
                </a:ext>
              </a:extLst>
            </p:cNvPr>
            <p:cNvCxnSpPr>
              <a:cxnSpLocks/>
            </p:cNvCxnSpPr>
            <p:nvPr/>
          </p:nvCxnSpPr>
          <p:spPr>
            <a:xfrm>
              <a:off x="7723172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74710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1002891" y="2028617"/>
            <a:ext cx="4911213" cy="280075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sabe o que é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necessário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para se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preparar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para uma venda?</a:t>
            </a:r>
          </a:p>
        </p:txBody>
      </p:sp>
    </p:spTree>
    <p:extLst>
      <p:ext uri="{BB962C8B-B14F-4D97-AF65-F5344CB8AC3E}">
        <p14:creationId xmlns:p14="http://schemas.microsoft.com/office/powerpoint/2010/main" val="1434660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26190F02-CEE5-7F4B-95C1-AF636CD13682}"/>
              </a:ext>
            </a:extLst>
          </p:cNvPr>
          <p:cNvSpPr txBox="1"/>
          <p:nvPr/>
        </p:nvSpPr>
        <p:spPr>
          <a:xfrm>
            <a:off x="978507" y="3075055"/>
            <a:ext cx="2738234" cy="707878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OBJETIVO</a:t>
            </a:r>
          </a:p>
        </p:txBody>
      </p:sp>
      <p:sp>
        <p:nvSpPr>
          <p:cNvPr id="47" name="CaixaDeTexto 46">
            <a:extLst>
              <a:ext uri="{FF2B5EF4-FFF2-40B4-BE49-F238E27FC236}">
                <a16:creationId xmlns:a16="http://schemas.microsoft.com/office/drawing/2014/main" id="{97F57F81-CF3E-8F48-B965-1E030C75D3FA}"/>
              </a:ext>
            </a:extLst>
          </p:cNvPr>
          <p:cNvSpPr txBox="1"/>
          <p:nvPr/>
        </p:nvSpPr>
        <p:spPr>
          <a:xfrm>
            <a:off x="4114407" y="2828835"/>
            <a:ext cx="5560536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Aqui vamos mostrar como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melhorar a performance pessoal e a possibilidade de alcançar suas metas.</a:t>
            </a:r>
          </a:p>
        </p:txBody>
      </p:sp>
    </p:spTree>
    <p:extLst>
      <p:ext uri="{BB962C8B-B14F-4D97-AF65-F5344CB8AC3E}">
        <p14:creationId xmlns:p14="http://schemas.microsoft.com/office/powerpoint/2010/main" val="5156252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9079F922-6EC3-0845-A3F7-FD1B3E986E28}"/>
              </a:ext>
            </a:extLst>
          </p:cNvPr>
          <p:cNvSpPr txBox="1"/>
          <p:nvPr/>
        </p:nvSpPr>
        <p:spPr>
          <a:xfrm>
            <a:off x="4070556" y="1835624"/>
            <a:ext cx="6209071" cy="357020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É um conjunto de técnicas utilizadas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por meio de etapas muito bem definidas,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sendo fundamental o planejamento e registro de informações, para obter avanços no processo em cada contato com o cliente.</a:t>
            </a:r>
          </a:p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É uma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ferramenta para transformar</a:t>
            </a:r>
            <a:b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 cliente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, pois nem sempre estaremos presentes quando o interlocutor do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 tentar fazer a venda internamente.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E246F45-3ACD-0849-B7DF-A1878E3842FA}"/>
              </a:ext>
            </a:extLst>
          </p:cNvPr>
          <p:cNvSpPr txBox="1"/>
          <p:nvPr/>
        </p:nvSpPr>
        <p:spPr>
          <a:xfrm>
            <a:off x="820994" y="2573630"/>
            <a:ext cx="2969341" cy="107721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32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 VENDA CONSULTIVA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566B5BC1-4A63-D24A-832A-6F5512CAFDF6}"/>
              </a:ext>
            </a:extLst>
          </p:cNvPr>
          <p:cNvSpPr txBox="1"/>
          <p:nvPr/>
        </p:nvSpPr>
        <p:spPr>
          <a:xfrm>
            <a:off x="820994" y="3650849"/>
            <a:ext cx="2969341" cy="83098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D1AA8A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Tem como foco</a:t>
            </a:r>
            <a:br>
              <a:rPr lang="pt-BR" sz="2400" dirty="0">
                <a:solidFill>
                  <a:srgbClr val="D1AA8A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D1AA8A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 </a:t>
            </a:r>
            <a:r>
              <a:rPr lang="pt-BR" sz="2400" b="1" dirty="0">
                <a:solidFill>
                  <a:srgbClr val="D1AA8A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planejamento</a:t>
            </a:r>
            <a:r>
              <a:rPr lang="pt-BR" sz="2400" dirty="0">
                <a:solidFill>
                  <a:srgbClr val="D1AA8A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25668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5185112" y="1351509"/>
            <a:ext cx="6171147" cy="41549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para uma venda consultiva eficaz, precisamos seguir algumas regras. </a:t>
            </a:r>
          </a:p>
          <a:p>
            <a:pPr algn="r"/>
            <a:endParaRPr lang="pt-BR" sz="4400" dirty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pPr algn="r"/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Vamos a elas!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8DBBE0FE-ACDF-F34C-9402-48E158C218FF}"/>
              </a:ext>
            </a:extLst>
          </p:cNvPr>
          <p:cNvSpPr txBox="1"/>
          <p:nvPr/>
        </p:nvSpPr>
        <p:spPr>
          <a:xfrm>
            <a:off x="8392494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FB0D18E-7E1B-1B46-8A80-C1E08E549849}"/>
              </a:ext>
            </a:extLst>
          </p:cNvPr>
          <p:cNvSpPr>
            <a:spLocks noChangeAspect="1"/>
          </p:cNvSpPr>
          <p:nvPr/>
        </p:nvSpPr>
        <p:spPr>
          <a:xfrm>
            <a:off x="5672093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2599C280-7F59-0444-91F8-A5D8762DBB88}"/>
              </a:ext>
            </a:extLst>
          </p:cNvPr>
          <p:cNvSpPr txBox="1"/>
          <p:nvPr/>
        </p:nvSpPr>
        <p:spPr>
          <a:xfrm>
            <a:off x="8929579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3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5F166289-2E6A-7745-A235-A14C1542D3CE}"/>
              </a:ext>
            </a:extLst>
          </p:cNvPr>
          <p:cNvSpPr txBox="1"/>
          <p:nvPr/>
        </p:nvSpPr>
        <p:spPr>
          <a:xfrm>
            <a:off x="9466664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4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DD7AD96C-8AE3-CB49-8E7A-1CC8CBB2DAF3}"/>
              </a:ext>
            </a:extLst>
          </p:cNvPr>
          <p:cNvSpPr txBox="1"/>
          <p:nvPr/>
        </p:nvSpPr>
        <p:spPr>
          <a:xfrm>
            <a:off x="10002145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5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5433C068-21BE-6944-8344-2E18E6C21FD7}"/>
              </a:ext>
            </a:extLst>
          </p:cNvPr>
          <p:cNvSpPr txBox="1"/>
          <p:nvPr/>
        </p:nvSpPr>
        <p:spPr>
          <a:xfrm>
            <a:off x="10539230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6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3444F8C3-E570-A445-A1A7-1D64814F8CA4}"/>
              </a:ext>
            </a:extLst>
          </p:cNvPr>
          <p:cNvSpPr txBox="1"/>
          <p:nvPr/>
        </p:nvSpPr>
        <p:spPr>
          <a:xfrm>
            <a:off x="11076317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7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1C950604-1A5D-6C48-A2D3-022C91104170}"/>
              </a:ext>
            </a:extLst>
          </p:cNvPr>
          <p:cNvSpPr txBox="1"/>
          <p:nvPr/>
        </p:nvSpPr>
        <p:spPr>
          <a:xfrm>
            <a:off x="5940312" y="583107"/>
            <a:ext cx="178286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Preparar-se para vender</a:t>
            </a:r>
          </a:p>
        </p:txBody>
      </p:sp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6EE0246E-217F-DD4A-970B-D0AC5F96C7A0}"/>
              </a:ext>
            </a:extLst>
          </p:cNvPr>
          <p:cNvCxnSpPr>
            <a:cxnSpLocks/>
          </p:cNvCxnSpPr>
          <p:nvPr/>
        </p:nvCxnSpPr>
        <p:spPr>
          <a:xfrm>
            <a:off x="7723172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0451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A58155A-0FB1-7D4E-B51D-C775EDF4011B}"/>
              </a:ext>
            </a:extLst>
          </p:cNvPr>
          <p:cNvSpPr txBox="1"/>
          <p:nvPr/>
        </p:nvSpPr>
        <p:spPr>
          <a:xfrm>
            <a:off x="5530646" y="1228397"/>
            <a:ext cx="5810865" cy="520386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Mas antes de começarmos,</a:t>
            </a:r>
            <a:b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vamos conhecer alguns termos que irão aparecer no decorrer do treinamento. </a:t>
            </a:r>
          </a:p>
          <a:p>
            <a:pPr algn="r"/>
            <a:r>
              <a:rPr lang="pt-BR" sz="4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Vamos lá!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540E812E-0C35-E84C-B785-67CA19B23F87}"/>
              </a:ext>
            </a:extLst>
          </p:cNvPr>
          <p:cNvSpPr txBox="1"/>
          <p:nvPr/>
        </p:nvSpPr>
        <p:spPr>
          <a:xfrm>
            <a:off x="8392494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AE3C482-363D-254A-9AFE-3241EAEAF532}"/>
              </a:ext>
            </a:extLst>
          </p:cNvPr>
          <p:cNvSpPr>
            <a:spLocks noChangeAspect="1"/>
          </p:cNvSpPr>
          <p:nvPr/>
        </p:nvSpPr>
        <p:spPr>
          <a:xfrm>
            <a:off x="5672093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9006E883-B395-6348-9AC1-5E021682E588}"/>
              </a:ext>
            </a:extLst>
          </p:cNvPr>
          <p:cNvSpPr txBox="1"/>
          <p:nvPr/>
        </p:nvSpPr>
        <p:spPr>
          <a:xfrm>
            <a:off x="8929579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3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D259E1A5-D154-9544-9680-C315C6AC9533}"/>
              </a:ext>
            </a:extLst>
          </p:cNvPr>
          <p:cNvSpPr txBox="1"/>
          <p:nvPr/>
        </p:nvSpPr>
        <p:spPr>
          <a:xfrm>
            <a:off x="9466664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4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FA08F1B2-1AD4-CB4F-A971-23A942E5854B}"/>
              </a:ext>
            </a:extLst>
          </p:cNvPr>
          <p:cNvSpPr txBox="1"/>
          <p:nvPr/>
        </p:nvSpPr>
        <p:spPr>
          <a:xfrm>
            <a:off x="10002145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5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C467355C-329C-5541-9DD4-A2694E5F51E4}"/>
              </a:ext>
            </a:extLst>
          </p:cNvPr>
          <p:cNvSpPr txBox="1"/>
          <p:nvPr/>
        </p:nvSpPr>
        <p:spPr>
          <a:xfrm>
            <a:off x="10539230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6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B543AD3E-88A3-A14C-A0E1-59491688257D}"/>
              </a:ext>
            </a:extLst>
          </p:cNvPr>
          <p:cNvSpPr txBox="1"/>
          <p:nvPr/>
        </p:nvSpPr>
        <p:spPr>
          <a:xfrm>
            <a:off x="11076317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7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5B1B8CF7-D4B2-8340-BEE1-5700CB4D3E1B}"/>
              </a:ext>
            </a:extLst>
          </p:cNvPr>
          <p:cNvSpPr txBox="1"/>
          <p:nvPr/>
        </p:nvSpPr>
        <p:spPr>
          <a:xfrm>
            <a:off x="5940312" y="583107"/>
            <a:ext cx="178286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Preparar-se para vender</a:t>
            </a:r>
          </a:p>
        </p:txBody>
      </p:sp>
      <p:cxnSp>
        <p:nvCxnSpPr>
          <p:cNvPr id="15" name="Conector Reto 14">
            <a:extLst>
              <a:ext uri="{FF2B5EF4-FFF2-40B4-BE49-F238E27FC236}">
                <a16:creationId xmlns:a16="http://schemas.microsoft.com/office/drawing/2014/main" id="{27CE9C0A-5680-5F4B-B483-3016329C62B8}"/>
              </a:ext>
            </a:extLst>
          </p:cNvPr>
          <p:cNvCxnSpPr>
            <a:cxnSpLocks/>
          </p:cNvCxnSpPr>
          <p:nvPr/>
        </p:nvCxnSpPr>
        <p:spPr>
          <a:xfrm>
            <a:off x="7723172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2408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">
            <a:extLst>
              <a:ext uri="{FF2B5EF4-FFF2-40B4-BE49-F238E27FC236}">
                <a16:creationId xmlns:a16="http://schemas.microsoft.com/office/drawing/2014/main" id="{712B08D7-6461-4E7B-B295-5232C0BB1B9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56348" y="2257425"/>
            <a:ext cx="4543425" cy="234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224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EFE16AC-5518-FE4F-98E5-736A44472A0D}"/>
              </a:ext>
            </a:extLst>
          </p:cNvPr>
          <p:cNvSpPr txBox="1"/>
          <p:nvPr/>
        </p:nvSpPr>
        <p:spPr>
          <a:xfrm>
            <a:off x="1002891" y="2367173"/>
            <a:ext cx="4911213" cy="212365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sabe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que é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lead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?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</a:t>
            </a:r>
            <a:r>
              <a:rPr lang="pt-BR" sz="4400" dirty="0" err="1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prospect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16859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F1B6ED9A-4755-254D-A54D-5EC9312FAF8B}"/>
              </a:ext>
            </a:extLst>
          </p:cNvPr>
          <p:cNvSpPr txBox="1"/>
          <p:nvPr/>
        </p:nvSpPr>
        <p:spPr>
          <a:xfrm>
            <a:off x="781666" y="2668700"/>
            <a:ext cx="3362632" cy="193898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São termos utilizados nas vendas para determinar o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potencial cliente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mas com as seguintes diferenças: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3E1F7455-8B09-9F49-BE88-A4DD303E647E}"/>
              </a:ext>
            </a:extLst>
          </p:cNvPr>
          <p:cNvSpPr/>
          <p:nvPr/>
        </p:nvSpPr>
        <p:spPr>
          <a:xfrm>
            <a:off x="4409768" y="1674675"/>
            <a:ext cx="6105832" cy="1569652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r>
              <a:rPr lang="pt-BR" sz="24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Lead: 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um potencial consumidor que representa uma oportunidade de negócio, pois já demonstrou interesse na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sua empresa de alguma forma.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5CABE998-F69E-DF4D-A8F1-D2591467491E}"/>
              </a:ext>
            </a:extLst>
          </p:cNvPr>
          <p:cNvSpPr txBox="1"/>
          <p:nvPr/>
        </p:nvSpPr>
        <p:spPr>
          <a:xfrm>
            <a:off x="6877664" y="3315031"/>
            <a:ext cx="1170040" cy="64632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</a:pPr>
            <a:r>
              <a:rPr lang="pt-BR" sz="36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VS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D549AE1C-1664-184C-B8FE-C4B05EB983DD}"/>
              </a:ext>
            </a:extLst>
          </p:cNvPr>
          <p:cNvSpPr/>
          <p:nvPr/>
        </p:nvSpPr>
        <p:spPr>
          <a:xfrm>
            <a:off x="4409768" y="4032057"/>
            <a:ext cx="6105832" cy="1569652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r>
              <a:rPr lang="pt-BR" sz="2400" b="1" dirty="0" err="1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Prospects</a:t>
            </a:r>
            <a:r>
              <a:rPr lang="pt-BR" sz="24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 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Pessoa ou empresa que tem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tipo de problema ou desafio em torno dos quais você pode criar valor e ajudá-lo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resolver essa questão.</a:t>
            </a:r>
          </a:p>
        </p:txBody>
      </p:sp>
    </p:spTree>
    <p:extLst>
      <p:ext uri="{BB962C8B-B14F-4D97-AF65-F5344CB8AC3E}">
        <p14:creationId xmlns:p14="http://schemas.microsoft.com/office/powerpoint/2010/main" val="3638607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/>
      <p:bldP spid="8" grpId="0" animBg="1"/>
      <p:bldP spid="8" grpId="1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EFE16AC-5518-FE4F-98E5-736A44472A0D}"/>
              </a:ext>
            </a:extLst>
          </p:cNvPr>
          <p:cNvSpPr txBox="1"/>
          <p:nvPr/>
        </p:nvSpPr>
        <p:spPr>
          <a:xfrm>
            <a:off x="1002891" y="3044281"/>
            <a:ext cx="4911213" cy="76943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o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C-</a:t>
            </a:r>
            <a:r>
              <a:rPr lang="pt-BR" sz="4400" dirty="0" err="1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level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902720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F1B6ED9A-4755-254D-A54D-5EC9312FAF8B}"/>
              </a:ext>
            </a:extLst>
          </p:cNvPr>
          <p:cNvSpPr txBox="1"/>
          <p:nvPr/>
        </p:nvSpPr>
        <p:spPr>
          <a:xfrm>
            <a:off x="1159328" y="3044283"/>
            <a:ext cx="2129563" cy="76943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4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C-</a:t>
            </a:r>
            <a:r>
              <a:rPr lang="pt-BR" sz="4400" b="1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level</a:t>
            </a:r>
            <a:r>
              <a:rPr lang="pt-BR" sz="4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3E1F7455-8B09-9F49-BE88-A4DD303E647E}"/>
              </a:ext>
            </a:extLst>
          </p:cNvPr>
          <p:cNvSpPr/>
          <p:nvPr/>
        </p:nvSpPr>
        <p:spPr>
          <a:xfrm>
            <a:off x="4085304" y="1560702"/>
            <a:ext cx="5604387" cy="4154976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um termo utilizado para designar coletivamente os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executivos seniores</a:t>
            </a:r>
            <a:b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mais altos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de uma companhia. </a:t>
            </a:r>
          </a:p>
          <a:p>
            <a:endParaRPr lang="pt-BR" sz="2400" dirty="0">
              <a:solidFill>
                <a:srgbClr val="323234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letra “C” significa “</a:t>
            </a:r>
            <a:r>
              <a:rPr lang="pt-BR" sz="2400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chief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”, que em português, significa “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chefe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”. Por se encontrar, geralmente, no topo do escalão na maior parte das empresas, esses executivos são considerados os mais influentes. Os fundadores também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podem ser considerados C-</a:t>
            </a:r>
            <a:r>
              <a:rPr lang="pt-BR" sz="2400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level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87218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F1B6ED9A-4755-254D-A54D-5EC9312FAF8B}"/>
              </a:ext>
            </a:extLst>
          </p:cNvPr>
          <p:cNvSpPr txBox="1"/>
          <p:nvPr/>
        </p:nvSpPr>
        <p:spPr>
          <a:xfrm>
            <a:off x="1312606" y="2782669"/>
            <a:ext cx="2330246" cy="127726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700" dirty="0">
                <a:solidFill>
                  <a:srgbClr val="D1AA8A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Regra 1:</a:t>
            </a:r>
          </a:p>
          <a:p>
            <a:pPr>
              <a:spcBef>
                <a:spcPts val="1200"/>
              </a:spcBef>
            </a:pPr>
            <a:r>
              <a:rPr lang="pt-BR" sz="40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FOCO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4D560896-5411-7146-8522-88F4E5C7EAAA}"/>
              </a:ext>
            </a:extLst>
          </p:cNvPr>
          <p:cNvSpPr txBox="1"/>
          <p:nvPr/>
        </p:nvSpPr>
        <p:spPr>
          <a:xfrm>
            <a:off x="4114407" y="2828835"/>
            <a:ext cx="5560536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Você recebeu uma lista de leads para contato. Verifique, antes de abordá-los, se eles têm o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perfil 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que você procura.</a:t>
            </a:r>
          </a:p>
        </p:txBody>
      </p:sp>
    </p:spTree>
    <p:extLst>
      <p:ext uri="{BB962C8B-B14F-4D97-AF65-F5344CB8AC3E}">
        <p14:creationId xmlns:p14="http://schemas.microsoft.com/office/powerpoint/2010/main" val="1914971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F1B6ED9A-4755-254D-A54D-5EC9312FAF8B}"/>
              </a:ext>
            </a:extLst>
          </p:cNvPr>
          <p:cNvSpPr txBox="1"/>
          <p:nvPr/>
        </p:nvSpPr>
        <p:spPr>
          <a:xfrm>
            <a:off x="1312606" y="2782669"/>
            <a:ext cx="2330246" cy="127726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700" dirty="0">
                <a:solidFill>
                  <a:srgbClr val="D1AA8A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Regra 2:</a:t>
            </a:r>
          </a:p>
          <a:p>
            <a:pPr>
              <a:spcBef>
                <a:spcPts val="1200"/>
              </a:spcBef>
            </a:pPr>
            <a:r>
              <a:rPr lang="pt-BR" sz="40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ESTUDE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4D560896-5411-7146-8522-88F4E5C7EAAA}"/>
              </a:ext>
            </a:extLst>
          </p:cNvPr>
          <p:cNvSpPr txBox="1"/>
          <p:nvPr/>
        </p:nvSpPr>
        <p:spPr>
          <a:xfrm>
            <a:off x="4114407" y="2490281"/>
            <a:ext cx="5943994" cy="187742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Se informe sobre os </a:t>
            </a:r>
            <a:r>
              <a:rPr lang="pt-BR" sz="2400" dirty="0" err="1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prospects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, eles são uma excelente oportunidade de negócios.  </a:t>
            </a:r>
          </a:p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Busque informações sobre eles. </a:t>
            </a:r>
          </a:p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Conheça bem seus clientes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487619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">
            <a:extLst>
              <a:ext uri="{FF2B5EF4-FFF2-40B4-BE49-F238E27FC236}">
                <a16:creationId xmlns:a16="http://schemas.microsoft.com/office/drawing/2014/main" id="{404B67DB-6E27-40E0-998C-626BB9EEA3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56347" y="2100264"/>
            <a:ext cx="4705350" cy="26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455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F32E217D-A22D-DE45-9BAD-E879A27986FC}"/>
              </a:ext>
            </a:extLst>
          </p:cNvPr>
          <p:cNvSpPr txBox="1"/>
          <p:nvPr/>
        </p:nvSpPr>
        <p:spPr>
          <a:xfrm>
            <a:off x="1002891" y="1351509"/>
            <a:ext cx="4601497" cy="415498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Sem informações dos </a:t>
            </a:r>
            <a:r>
              <a:rPr lang="pt-BR" sz="4400" dirty="0" err="1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prospects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, você </a:t>
            </a:r>
            <a:r>
              <a:rPr lang="pt-BR" sz="4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reduz para 50%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a chance do sucesso.</a:t>
            </a:r>
          </a:p>
        </p:txBody>
      </p:sp>
    </p:spTree>
    <p:extLst>
      <p:ext uri="{BB962C8B-B14F-4D97-AF65-F5344CB8AC3E}">
        <p14:creationId xmlns:p14="http://schemas.microsoft.com/office/powerpoint/2010/main" val="1044312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F1B6ED9A-4755-254D-A54D-5EC9312FAF8B}"/>
              </a:ext>
            </a:extLst>
          </p:cNvPr>
          <p:cNvSpPr txBox="1"/>
          <p:nvPr/>
        </p:nvSpPr>
        <p:spPr>
          <a:xfrm>
            <a:off x="1312606" y="2782669"/>
            <a:ext cx="2330246" cy="127726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700" dirty="0">
                <a:solidFill>
                  <a:srgbClr val="D1AA8A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Regra 2:</a:t>
            </a:r>
          </a:p>
          <a:p>
            <a:pPr>
              <a:spcBef>
                <a:spcPts val="1200"/>
              </a:spcBef>
            </a:pPr>
            <a:r>
              <a:rPr lang="pt-BR" sz="40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ESTUDE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4D560896-5411-7146-8522-88F4E5C7EAAA}"/>
              </a:ext>
            </a:extLst>
          </p:cNvPr>
          <p:cNvSpPr txBox="1"/>
          <p:nvPr/>
        </p:nvSpPr>
        <p:spPr>
          <a:xfrm>
            <a:off x="4099657" y="1967060"/>
            <a:ext cx="5663775" cy="292386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INFORME-SE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Relacionamento anterior do cliente com sua empresa;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Ramo de atividade do cliente;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Missão, Visão, Estratégia e Objetivos;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Balanço Financeiro e Código de Ética.</a:t>
            </a:r>
          </a:p>
        </p:txBody>
      </p:sp>
    </p:spTree>
    <p:extLst>
      <p:ext uri="{BB962C8B-B14F-4D97-AF65-F5344CB8AC3E}">
        <p14:creationId xmlns:p14="http://schemas.microsoft.com/office/powerpoint/2010/main" val="749492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F1B6ED9A-4755-254D-A54D-5EC9312FAF8B}"/>
              </a:ext>
            </a:extLst>
          </p:cNvPr>
          <p:cNvSpPr txBox="1"/>
          <p:nvPr/>
        </p:nvSpPr>
        <p:spPr>
          <a:xfrm>
            <a:off x="1312606" y="2782669"/>
            <a:ext cx="2330246" cy="127726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700" dirty="0">
                <a:solidFill>
                  <a:srgbClr val="D1AA8A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Regra 2:</a:t>
            </a:r>
          </a:p>
          <a:p>
            <a:pPr>
              <a:spcBef>
                <a:spcPts val="1200"/>
              </a:spcBef>
            </a:pPr>
            <a:r>
              <a:rPr lang="pt-BR" sz="40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ESTUDE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4D560896-5411-7146-8522-88F4E5C7EAAA}"/>
              </a:ext>
            </a:extLst>
          </p:cNvPr>
          <p:cNvSpPr txBox="1"/>
          <p:nvPr/>
        </p:nvSpPr>
        <p:spPr>
          <a:xfrm>
            <a:off x="4099657" y="1490008"/>
            <a:ext cx="5663775" cy="387797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PESQUISE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Informações pessoais sobre os influenciadores de compra do cliente;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Utilize as redes sociais como: </a:t>
            </a:r>
            <a:r>
              <a:rPr lang="pt-BR" sz="2400" dirty="0" err="1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LinkedIn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, </a:t>
            </a:r>
            <a:r>
              <a:rPr lang="pt-BR" sz="2400" dirty="0" err="1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Facebook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, Instagram </a:t>
            </a:r>
            <a:r>
              <a:rPr lang="pt-BR" sz="2400" dirty="0" err="1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etc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Faça anotações, tenha nomes completos, datas de nascimento, informações empresariais, histórico de compras e rejeições.</a:t>
            </a:r>
          </a:p>
        </p:txBody>
      </p:sp>
    </p:spTree>
    <p:extLst>
      <p:ext uri="{BB962C8B-B14F-4D97-AF65-F5344CB8AC3E}">
        <p14:creationId xmlns:p14="http://schemas.microsoft.com/office/powerpoint/2010/main" val="1786713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F1B6ED9A-4755-254D-A54D-5EC9312FAF8B}"/>
              </a:ext>
            </a:extLst>
          </p:cNvPr>
          <p:cNvSpPr txBox="1"/>
          <p:nvPr/>
        </p:nvSpPr>
        <p:spPr>
          <a:xfrm>
            <a:off x="1312606" y="2782669"/>
            <a:ext cx="2330246" cy="127726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700" dirty="0">
                <a:solidFill>
                  <a:srgbClr val="D1AA8A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Regra 2:</a:t>
            </a:r>
          </a:p>
          <a:p>
            <a:pPr>
              <a:spcBef>
                <a:spcPts val="1200"/>
              </a:spcBef>
            </a:pPr>
            <a:r>
              <a:rPr lang="pt-BR" sz="40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ESTUDE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4D560896-5411-7146-8522-88F4E5C7EAAA}"/>
              </a:ext>
            </a:extLst>
          </p:cNvPr>
          <p:cNvSpPr txBox="1"/>
          <p:nvPr/>
        </p:nvSpPr>
        <p:spPr>
          <a:xfrm>
            <a:off x="4099657" y="1274871"/>
            <a:ext cx="6297956" cy="224676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OBSERVE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Faça análise geral da empresa (instalações físicas, número de funcionários);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Procure por sinais que possam indicar algum progresso.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BFC4F425-DCBF-8847-B044-870DC7D8EC1A}"/>
              </a:ext>
            </a:extLst>
          </p:cNvPr>
          <p:cNvSpPr txBox="1"/>
          <p:nvPr/>
        </p:nvSpPr>
        <p:spPr>
          <a:xfrm>
            <a:off x="4099658" y="3783708"/>
            <a:ext cx="5501543" cy="224676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CONVERSE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 colaboradores, clientes e prestadores de serviços da empresa;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Sobre a empresa, o negócio, melhorias e processo de decisão.</a:t>
            </a:r>
          </a:p>
        </p:txBody>
      </p:sp>
    </p:spTree>
    <p:extLst>
      <p:ext uri="{BB962C8B-B14F-4D97-AF65-F5344CB8AC3E}">
        <p14:creationId xmlns:p14="http://schemas.microsoft.com/office/powerpoint/2010/main" val="2111258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F1B6ED9A-4755-254D-A54D-5EC9312FAF8B}"/>
              </a:ext>
            </a:extLst>
          </p:cNvPr>
          <p:cNvSpPr txBox="1"/>
          <p:nvPr/>
        </p:nvSpPr>
        <p:spPr>
          <a:xfrm>
            <a:off x="1312606" y="2782669"/>
            <a:ext cx="2905433" cy="127726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700" dirty="0">
                <a:solidFill>
                  <a:srgbClr val="D1AA8A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Regra 3:</a:t>
            </a:r>
          </a:p>
          <a:p>
            <a:pPr>
              <a:spcBef>
                <a:spcPts val="1200"/>
              </a:spcBef>
            </a:pPr>
            <a:r>
              <a:rPr lang="pt-BR" sz="40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DESCUBRA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4D560896-5411-7146-8522-88F4E5C7EAAA}"/>
              </a:ext>
            </a:extLst>
          </p:cNvPr>
          <p:cNvSpPr txBox="1"/>
          <p:nvPr/>
        </p:nvSpPr>
        <p:spPr>
          <a:xfrm>
            <a:off x="4704735" y="2567227"/>
            <a:ext cx="4542505" cy="172354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Descubra quais as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necessidades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do seu cliente.</a:t>
            </a:r>
          </a:p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razão fundamental 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pela qual ele procura a sua empresa.</a:t>
            </a:r>
          </a:p>
        </p:txBody>
      </p:sp>
    </p:spTree>
    <p:extLst>
      <p:ext uri="{BB962C8B-B14F-4D97-AF65-F5344CB8AC3E}">
        <p14:creationId xmlns:p14="http://schemas.microsoft.com/office/powerpoint/2010/main" val="1197856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F1B6ED9A-4755-254D-A54D-5EC9312FAF8B}"/>
              </a:ext>
            </a:extLst>
          </p:cNvPr>
          <p:cNvSpPr txBox="1"/>
          <p:nvPr/>
        </p:nvSpPr>
        <p:spPr>
          <a:xfrm>
            <a:off x="1356851" y="2151728"/>
            <a:ext cx="9306233" cy="270842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</a:t>
            </a: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forma investigativa</a:t>
            </a: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</a:t>
            </a:r>
            <a:r>
              <a:rPr lang="pt-BR" sz="3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converse com seus clientes</a:t>
            </a: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 </a:t>
            </a:r>
          </a:p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Telefonistas, secretárias, compradores,</a:t>
            </a:r>
            <a:b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usuários, assistentes...</a:t>
            </a:r>
          </a:p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Descubra como eles podem contribuir</a:t>
            </a:r>
            <a:b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que sua venda consultiva seja eficaz.</a:t>
            </a:r>
          </a:p>
        </p:txBody>
      </p:sp>
    </p:spTree>
    <p:extLst>
      <p:ext uri="{BB962C8B-B14F-4D97-AF65-F5344CB8AC3E}">
        <p14:creationId xmlns:p14="http://schemas.microsoft.com/office/powerpoint/2010/main" val="273411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F1B6ED9A-4755-254D-A54D-5EC9312FAF8B}"/>
              </a:ext>
            </a:extLst>
          </p:cNvPr>
          <p:cNvSpPr txBox="1"/>
          <p:nvPr/>
        </p:nvSpPr>
        <p:spPr>
          <a:xfrm>
            <a:off x="1356851" y="2151727"/>
            <a:ext cx="9306233" cy="240064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Tudo isso para chegar no </a:t>
            </a: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alvo principal</a:t>
            </a: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 </a:t>
            </a:r>
          </a:p>
          <a:p>
            <a:pPr>
              <a:spcBef>
                <a:spcPts val="1200"/>
              </a:spcBef>
            </a:pPr>
            <a:r>
              <a:rPr lang="pt-BR" sz="3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responsável pela compra</a:t>
            </a: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 </a:t>
            </a:r>
          </a:p>
          <a:p>
            <a:pPr>
              <a:spcBef>
                <a:spcPts val="1200"/>
              </a:spcBef>
            </a:pPr>
            <a:endParaRPr lang="pt-BR" sz="3000" dirty="0">
              <a:solidFill>
                <a:srgbClr val="323234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ele quem vai decidir pelo seu produto ou serviço.</a:t>
            </a:r>
          </a:p>
        </p:txBody>
      </p:sp>
    </p:spTree>
    <p:extLst>
      <p:ext uri="{BB962C8B-B14F-4D97-AF65-F5344CB8AC3E}">
        <p14:creationId xmlns:p14="http://schemas.microsoft.com/office/powerpoint/2010/main" val="1743116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1002890" y="1351509"/>
            <a:ext cx="5884607" cy="41549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quem pode ser esse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responsável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pela compra?</a:t>
            </a:r>
          </a:p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Quem é o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dono da chave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que vai abrir as portas para você?</a:t>
            </a:r>
          </a:p>
        </p:txBody>
      </p:sp>
    </p:spTree>
    <p:extLst>
      <p:ext uri="{BB962C8B-B14F-4D97-AF65-F5344CB8AC3E}">
        <p14:creationId xmlns:p14="http://schemas.microsoft.com/office/powerpoint/2010/main" val="332802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F1B6ED9A-4755-254D-A54D-5EC9312FAF8B}"/>
              </a:ext>
            </a:extLst>
          </p:cNvPr>
          <p:cNvSpPr txBox="1"/>
          <p:nvPr/>
        </p:nvSpPr>
        <p:spPr>
          <a:xfrm>
            <a:off x="1356851" y="2004244"/>
            <a:ext cx="8863782" cy="320954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Lembra do </a:t>
            </a:r>
            <a:r>
              <a:rPr lang="pt-BR" sz="3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C-</a:t>
            </a:r>
            <a:r>
              <a:rPr lang="pt-BR" sz="3000" b="1" dirty="0" err="1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level</a:t>
            </a: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que vimos no VOCÊ SABIA? </a:t>
            </a:r>
          </a:p>
          <a:p>
            <a:pPr>
              <a:spcBef>
                <a:spcPts val="1200"/>
              </a:spcBef>
            </a:pPr>
            <a:endParaRPr lang="pt-BR" sz="3000" dirty="0">
              <a:solidFill>
                <a:srgbClr val="323234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Ele é dono dessa chave, visto que ele está envolvido desde o início na busca por soluções para um problema em específico e que tenha impacto em seus negócios.</a:t>
            </a:r>
          </a:p>
        </p:txBody>
      </p:sp>
    </p:spTree>
    <p:extLst>
      <p:ext uri="{BB962C8B-B14F-4D97-AF65-F5344CB8AC3E}">
        <p14:creationId xmlns:p14="http://schemas.microsoft.com/office/powerpoint/2010/main" val="4006140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1002890" y="2705725"/>
            <a:ext cx="5884607" cy="144654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Mas como abordar um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C-LEVEL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94097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5484B26A-D057-4B42-B357-275B6BD62686}"/>
              </a:ext>
            </a:extLst>
          </p:cNvPr>
          <p:cNvSpPr txBox="1"/>
          <p:nvPr/>
        </p:nvSpPr>
        <p:spPr>
          <a:xfrm>
            <a:off x="4070555" y="1342525"/>
            <a:ext cx="6400800" cy="461664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Pesquise, estude e observe:</a:t>
            </a:r>
          </a:p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As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redes sociais 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como LinkedIn, Facebook e Instagram são fontes de informações muito úteis, utilize-as a seu favor. </a:t>
            </a:r>
          </a:p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Converse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com colegas para coletar informações sobre abordagens feitas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 esse perfil de executivo.</a:t>
            </a:r>
          </a:p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Mas atenção! 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Não os aborde por rede social, além de não ser permitido pela Claro, não fica bem apresentar propostas comerciais via chat do </a:t>
            </a:r>
            <a:r>
              <a:rPr lang="pt-BR" sz="2400" dirty="0" err="1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Facebook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, combinado?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75673373-95BF-0345-94FF-1AD56BF2FB42}"/>
              </a:ext>
            </a:extLst>
          </p:cNvPr>
          <p:cNvSpPr txBox="1"/>
          <p:nvPr/>
        </p:nvSpPr>
        <p:spPr>
          <a:xfrm>
            <a:off x="820994" y="2573630"/>
            <a:ext cx="2969341" cy="107721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32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REGRA</a:t>
            </a:r>
            <a:br>
              <a:rPr lang="pt-BR" sz="32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2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OURO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10F80407-A05C-2A4C-A36D-9A0867A8A19E}"/>
              </a:ext>
            </a:extLst>
          </p:cNvPr>
          <p:cNvSpPr txBox="1"/>
          <p:nvPr/>
        </p:nvSpPr>
        <p:spPr>
          <a:xfrm>
            <a:off x="820996" y="3650849"/>
            <a:ext cx="2674374" cy="83098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D1AA8A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Conecte-se antes de conectar-se!</a:t>
            </a:r>
          </a:p>
        </p:txBody>
      </p:sp>
    </p:spTree>
    <p:extLst>
      <p:ext uri="{BB962C8B-B14F-4D97-AF65-F5344CB8AC3E}">
        <p14:creationId xmlns:p14="http://schemas.microsoft.com/office/powerpoint/2010/main" val="38662394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A58155A-0FB1-7D4E-B51D-C775EDF4011B}"/>
              </a:ext>
            </a:extLst>
          </p:cNvPr>
          <p:cNvSpPr txBox="1"/>
          <p:nvPr/>
        </p:nvSpPr>
        <p:spPr>
          <a:xfrm>
            <a:off x="5973097" y="1228398"/>
            <a:ext cx="5368413" cy="507830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já viu as regras básicas para iniciar</a:t>
            </a:r>
            <a:b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seu processo</a:t>
            </a:r>
            <a:b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vendas.</a:t>
            </a:r>
          </a:p>
          <a:p>
            <a:pPr algn="r"/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Mas não acabou...</a:t>
            </a:r>
          </a:p>
          <a:p>
            <a:pPr algn="r"/>
            <a:r>
              <a:rPr lang="pt-BR" sz="36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Ainda temos algumas dicas para melhorar essa etapa de preparação!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8EC7AD4F-040F-CE4F-A435-057A232338D7}"/>
              </a:ext>
            </a:extLst>
          </p:cNvPr>
          <p:cNvSpPr txBox="1"/>
          <p:nvPr/>
        </p:nvSpPr>
        <p:spPr>
          <a:xfrm>
            <a:off x="8392494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3EEF267-B731-7548-8E19-BDF5E25D2057}"/>
              </a:ext>
            </a:extLst>
          </p:cNvPr>
          <p:cNvSpPr>
            <a:spLocks noChangeAspect="1"/>
          </p:cNvSpPr>
          <p:nvPr/>
        </p:nvSpPr>
        <p:spPr>
          <a:xfrm>
            <a:off x="5672093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9E6BD40B-9581-3947-AE21-082704EE7640}"/>
              </a:ext>
            </a:extLst>
          </p:cNvPr>
          <p:cNvSpPr txBox="1"/>
          <p:nvPr/>
        </p:nvSpPr>
        <p:spPr>
          <a:xfrm>
            <a:off x="8929579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3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32BD57E0-3749-9343-A3D3-7B2C105CACDE}"/>
              </a:ext>
            </a:extLst>
          </p:cNvPr>
          <p:cNvSpPr txBox="1"/>
          <p:nvPr/>
        </p:nvSpPr>
        <p:spPr>
          <a:xfrm>
            <a:off x="9466664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4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1D8E748C-5A0C-EF41-BA4C-C4335E200876}"/>
              </a:ext>
            </a:extLst>
          </p:cNvPr>
          <p:cNvSpPr txBox="1"/>
          <p:nvPr/>
        </p:nvSpPr>
        <p:spPr>
          <a:xfrm>
            <a:off x="10002145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5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61176C5A-5417-874C-92E3-F0FB48E560B3}"/>
              </a:ext>
            </a:extLst>
          </p:cNvPr>
          <p:cNvSpPr txBox="1"/>
          <p:nvPr/>
        </p:nvSpPr>
        <p:spPr>
          <a:xfrm>
            <a:off x="10539230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6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A2B2A288-57A0-E343-879D-DA5F72B90E6F}"/>
              </a:ext>
            </a:extLst>
          </p:cNvPr>
          <p:cNvSpPr txBox="1"/>
          <p:nvPr/>
        </p:nvSpPr>
        <p:spPr>
          <a:xfrm>
            <a:off x="11076317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7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D157EF10-B461-2344-9148-C5381E893FA0}"/>
              </a:ext>
            </a:extLst>
          </p:cNvPr>
          <p:cNvSpPr txBox="1"/>
          <p:nvPr/>
        </p:nvSpPr>
        <p:spPr>
          <a:xfrm>
            <a:off x="5940312" y="583107"/>
            <a:ext cx="178286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Preparar-se para vender</a:t>
            </a:r>
          </a:p>
        </p:txBody>
      </p:sp>
      <p:cxnSp>
        <p:nvCxnSpPr>
          <p:cNvPr id="15" name="Conector Reto 14">
            <a:extLst>
              <a:ext uri="{FF2B5EF4-FFF2-40B4-BE49-F238E27FC236}">
                <a16:creationId xmlns:a16="http://schemas.microsoft.com/office/drawing/2014/main" id="{6382EDE3-E33F-854E-8901-B6683B6757DA}"/>
              </a:ext>
            </a:extLst>
          </p:cNvPr>
          <p:cNvCxnSpPr>
            <a:cxnSpLocks/>
          </p:cNvCxnSpPr>
          <p:nvPr/>
        </p:nvCxnSpPr>
        <p:spPr>
          <a:xfrm>
            <a:off x="7723172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546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8ADFFDBA-F01A-4FAE-B6F7-C2BB2B3D8038}"/>
              </a:ext>
            </a:extLst>
          </p:cNvPr>
          <p:cNvSpPr txBox="1"/>
          <p:nvPr/>
        </p:nvSpPr>
        <p:spPr>
          <a:xfrm>
            <a:off x="1347216" y="3297935"/>
            <a:ext cx="1619338" cy="707878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EVITE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32196D05-505B-4353-9B47-9209C382C7FB}"/>
              </a:ext>
            </a:extLst>
          </p:cNvPr>
          <p:cNvSpPr txBox="1"/>
          <p:nvPr/>
        </p:nvSpPr>
        <p:spPr>
          <a:xfrm>
            <a:off x="4011168" y="2057498"/>
            <a:ext cx="5191827" cy="320086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BA5050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Essas palavras e frases irritam! </a:t>
            </a:r>
          </a:p>
          <a:p>
            <a:pPr>
              <a:spcBef>
                <a:spcPts val="1200"/>
              </a:spcBef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nível de..., Né, mas, veja bem..., Sabia que, não acha, entende, sacou meu companheiro, meu chapa...</a:t>
            </a:r>
          </a:p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BA5050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Não use palavras que dão</a:t>
            </a:r>
            <a:br>
              <a:rPr lang="pt-BR" sz="2400" b="1" dirty="0">
                <a:solidFill>
                  <a:srgbClr val="BA5050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rgbClr val="BA5050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ideia de algo negativo:</a:t>
            </a:r>
          </a:p>
          <a:p>
            <a:pPr>
              <a:spcBef>
                <a:spcPts val="1200"/>
              </a:spcBef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Vender, pagar, gastar, preço, prejuízo, usado, inferior, despesas, arriscado, devolver...</a:t>
            </a:r>
          </a:p>
        </p:txBody>
      </p:sp>
    </p:spTree>
    <p:extLst>
      <p:ext uri="{BB962C8B-B14F-4D97-AF65-F5344CB8AC3E}">
        <p14:creationId xmlns:p14="http://schemas.microsoft.com/office/powerpoint/2010/main" val="3403529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8ADFFDBA-F01A-4FAE-B6F7-C2BB2B3D8038}"/>
              </a:ext>
            </a:extLst>
          </p:cNvPr>
          <p:cNvSpPr txBox="1"/>
          <p:nvPr/>
        </p:nvSpPr>
        <p:spPr>
          <a:xfrm>
            <a:off x="1347217" y="3037241"/>
            <a:ext cx="1971171" cy="132343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USE E ABUSE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32196D05-505B-4353-9B47-9209C382C7FB}"/>
              </a:ext>
            </a:extLst>
          </p:cNvPr>
          <p:cNvSpPr txBox="1"/>
          <p:nvPr/>
        </p:nvSpPr>
        <p:spPr>
          <a:xfrm>
            <a:off x="4011167" y="1590692"/>
            <a:ext cx="6622420" cy="421653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BA5050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Palavras motivadoras: </a:t>
            </a:r>
          </a:p>
          <a:p>
            <a:pPr>
              <a:spcBef>
                <a:spcPts val="1200"/>
              </a:spcBef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Admirado, ambição, confiança, conforto, cooperação, cortesia, credibilidade, econômico, eficiente, estabilidade, excelência, exclusivo, garantir, investimento, lucrativo, pontual, prático, resolver, superior...</a:t>
            </a:r>
          </a:p>
          <a:p>
            <a:pPr>
              <a:spcBef>
                <a:spcPts val="1200"/>
              </a:spcBef>
            </a:pPr>
            <a:endParaRPr lang="pt-BR" sz="2000" dirty="0">
              <a:solidFill>
                <a:srgbClr val="565656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BA5050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Palavras e frases que agradam</a:t>
            </a:r>
          </a:p>
          <a:p>
            <a:pPr>
              <a:spcBef>
                <a:spcPts val="1200"/>
              </a:spcBef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Posso ajudar? Parabéns! É um grande prazer, pode me auxiliar, obrigado, bondade sua, sinto muito, conforme você solicitou, com sua licença, desculpe, não entendi, sim, o sr. tem toda razão...</a:t>
            </a:r>
          </a:p>
        </p:txBody>
      </p:sp>
    </p:spTree>
    <p:extLst>
      <p:ext uri="{BB962C8B-B14F-4D97-AF65-F5344CB8AC3E}">
        <p14:creationId xmlns:p14="http://schemas.microsoft.com/office/powerpoint/2010/main" val="680721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8ADFFDBA-F01A-4FAE-B6F7-C2BB2B3D8038}"/>
              </a:ext>
            </a:extLst>
          </p:cNvPr>
          <p:cNvSpPr txBox="1"/>
          <p:nvPr/>
        </p:nvSpPr>
        <p:spPr>
          <a:xfrm>
            <a:off x="668792" y="3297935"/>
            <a:ext cx="3315380" cy="58476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32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ATUALIZAÇÃO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CDC2085D-B02E-6340-9BC3-DD455EAD4C88}"/>
              </a:ext>
            </a:extLst>
          </p:cNvPr>
          <p:cNvSpPr txBox="1"/>
          <p:nvPr/>
        </p:nvSpPr>
        <p:spPr>
          <a:xfrm>
            <a:off x="4309340" y="2005275"/>
            <a:ext cx="5516292" cy="329320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Mantenha-se sempre atualizado;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endParaRPr lang="pt-BR" sz="2400" dirty="0">
              <a:solidFill>
                <a:srgbClr val="323234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Fundamental entender que atualização é um processo, ou seja, dinâmico. Não para nunca!;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endParaRPr lang="pt-BR" sz="2400" dirty="0">
              <a:solidFill>
                <a:srgbClr val="323234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Sempre temos algo novo a aprender.</a:t>
            </a:r>
          </a:p>
        </p:txBody>
      </p:sp>
    </p:spTree>
    <p:extLst>
      <p:ext uri="{BB962C8B-B14F-4D97-AF65-F5344CB8AC3E}">
        <p14:creationId xmlns:p14="http://schemas.microsoft.com/office/powerpoint/2010/main" val="3992235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24" name="CaixaDeTexto 23">
            <a:extLst>
              <a:ext uri="{FF2B5EF4-FFF2-40B4-BE49-F238E27FC236}">
                <a16:creationId xmlns:a16="http://schemas.microsoft.com/office/drawing/2014/main" id="{C8EF2686-E17D-7B42-A9D8-B795FAE4240D}"/>
              </a:ext>
            </a:extLst>
          </p:cNvPr>
          <p:cNvSpPr txBox="1"/>
          <p:nvPr/>
        </p:nvSpPr>
        <p:spPr>
          <a:xfrm>
            <a:off x="5088194" y="1759053"/>
            <a:ext cx="5176683" cy="437042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4000" b="1" dirty="0">
                <a:solidFill>
                  <a:srgbClr val="D1AA8A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“Aprender é a única coisa de que a mente nunca se cansa, nunca tem medo e nunca se arrepende.”</a:t>
            </a:r>
          </a:p>
          <a:p>
            <a:pPr>
              <a:spcBef>
                <a:spcPts val="1200"/>
              </a:spcBef>
            </a:pPr>
            <a:r>
              <a:rPr lang="pt-BR" sz="2000" dirty="0">
                <a:solidFill>
                  <a:srgbClr val="D1AA8A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Leonardo da Vinci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E822FC7C-15B4-6942-98AC-271041678288}"/>
              </a:ext>
            </a:extLst>
          </p:cNvPr>
          <p:cNvSpPr txBox="1"/>
          <p:nvPr/>
        </p:nvSpPr>
        <p:spPr>
          <a:xfrm>
            <a:off x="1138106" y="3297935"/>
            <a:ext cx="2587552" cy="584767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32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LEMBRE-SE:</a:t>
            </a:r>
          </a:p>
        </p:txBody>
      </p:sp>
    </p:spTree>
    <p:extLst>
      <p:ext uri="{BB962C8B-B14F-4D97-AF65-F5344CB8AC3E}">
        <p14:creationId xmlns:p14="http://schemas.microsoft.com/office/powerpoint/2010/main" val="282482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A58155A-0FB1-7D4E-B51D-C775EDF4011B}"/>
              </a:ext>
            </a:extLst>
          </p:cNvPr>
          <p:cNvSpPr txBox="1"/>
          <p:nvPr/>
        </p:nvSpPr>
        <p:spPr>
          <a:xfrm>
            <a:off x="5973097" y="1690063"/>
            <a:ext cx="5368413" cy="347786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Agora é com você!</a:t>
            </a:r>
          </a:p>
          <a:p>
            <a:pPr algn="r"/>
            <a:endParaRPr lang="pt-BR" sz="4400" dirty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Vamos relembrar o que vimos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até agora?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59698D24-5D35-B241-B338-66DA3D1C4F6F}"/>
              </a:ext>
            </a:extLst>
          </p:cNvPr>
          <p:cNvSpPr txBox="1"/>
          <p:nvPr/>
        </p:nvSpPr>
        <p:spPr>
          <a:xfrm>
            <a:off x="8392494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B2AA3AF-8091-5C46-A079-1E9B8E4148BA}"/>
              </a:ext>
            </a:extLst>
          </p:cNvPr>
          <p:cNvSpPr>
            <a:spLocks noChangeAspect="1"/>
          </p:cNvSpPr>
          <p:nvPr/>
        </p:nvSpPr>
        <p:spPr>
          <a:xfrm>
            <a:off x="5672093" y="582512"/>
            <a:ext cx="262800" cy="262800"/>
          </a:xfrm>
          <a:prstGeom prst="ellipse">
            <a:avLst/>
          </a:prstGeom>
          <a:noFill/>
          <a:ln w="952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 sz="10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EA9D55A1-F9B9-5140-A008-2AA3CD6A3171}"/>
              </a:ext>
            </a:extLst>
          </p:cNvPr>
          <p:cNvSpPr txBox="1"/>
          <p:nvPr/>
        </p:nvSpPr>
        <p:spPr>
          <a:xfrm>
            <a:off x="8929579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3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EA1CC7B6-9238-8945-B924-9D5EDB18E08C}"/>
              </a:ext>
            </a:extLst>
          </p:cNvPr>
          <p:cNvSpPr txBox="1"/>
          <p:nvPr/>
        </p:nvSpPr>
        <p:spPr>
          <a:xfrm>
            <a:off x="9466664" y="590802"/>
            <a:ext cx="2519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4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C3668155-B487-A643-AC40-0F565E39FBDA}"/>
              </a:ext>
            </a:extLst>
          </p:cNvPr>
          <p:cNvSpPr txBox="1"/>
          <p:nvPr/>
        </p:nvSpPr>
        <p:spPr>
          <a:xfrm>
            <a:off x="10002145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5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ED45194D-6C32-7C49-BD03-F5772DDD102D}"/>
              </a:ext>
            </a:extLst>
          </p:cNvPr>
          <p:cNvSpPr txBox="1"/>
          <p:nvPr/>
        </p:nvSpPr>
        <p:spPr>
          <a:xfrm>
            <a:off x="10539230" y="586954"/>
            <a:ext cx="2535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6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B49B53B0-3B80-374E-A50C-9C5BA71460ED}"/>
              </a:ext>
            </a:extLst>
          </p:cNvPr>
          <p:cNvSpPr txBox="1"/>
          <p:nvPr/>
        </p:nvSpPr>
        <p:spPr>
          <a:xfrm>
            <a:off x="11076317" y="590802"/>
            <a:ext cx="2487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000" dirty="0">
                <a:solidFill>
                  <a:srgbClr val="E0DDD8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7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5348869C-11F4-FE40-B88C-D7897418F58D}"/>
              </a:ext>
            </a:extLst>
          </p:cNvPr>
          <p:cNvSpPr txBox="1"/>
          <p:nvPr/>
        </p:nvSpPr>
        <p:spPr>
          <a:xfrm>
            <a:off x="5940312" y="583107"/>
            <a:ext cx="178286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100" b="1" i="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Preparar-se para vender</a:t>
            </a:r>
          </a:p>
        </p:txBody>
      </p:sp>
      <p:cxnSp>
        <p:nvCxnSpPr>
          <p:cNvPr id="14" name="Conector Reto 13">
            <a:extLst>
              <a:ext uri="{FF2B5EF4-FFF2-40B4-BE49-F238E27FC236}">
                <a16:creationId xmlns:a16="http://schemas.microsoft.com/office/drawing/2014/main" id="{AB189E15-C579-5E42-AE36-F409E09773EC}"/>
              </a:ext>
            </a:extLst>
          </p:cNvPr>
          <p:cNvCxnSpPr>
            <a:cxnSpLocks/>
          </p:cNvCxnSpPr>
          <p:nvPr/>
        </p:nvCxnSpPr>
        <p:spPr>
          <a:xfrm>
            <a:off x="7723172" y="713912"/>
            <a:ext cx="538225" cy="0"/>
          </a:xfrm>
          <a:prstGeom prst="line">
            <a:avLst/>
          </a:prstGeom>
          <a:ln w="3175"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0802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7AA60F89-19F0-B54F-8DC2-BA6A1AB9E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992" y="2929135"/>
            <a:ext cx="6037988" cy="99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998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93B63054-4277-7C45-9244-3369351F29E3}"/>
              </a:ext>
            </a:extLst>
          </p:cNvPr>
          <p:cNvSpPr txBox="1"/>
          <p:nvPr/>
        </p:nvSpPr>
        <p:spPr>
          <a:xfrm>
            <a:off x="814297" y="1351236"/>
            <a:ext cx="6371304" cy="41549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Faça um </a:t>
            </a:r>
            <a:r>
              <a:rPr lang="pt-BR" sz="4000" dirty="0" err="1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checklist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referente à primeira etapa do nosso processo de técnica de vendas.</a:t>
            </a:r>
          </a:p>
          <a:p>
            <a:endParaRPr lang="pt-BR" sz="4000" dirty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esta atividade, você vai acessar um painel (link no chat).</a:t>
            </a:r>
          </a:p>
        </p:txBody>
      </p:sp>
    </p:spTree>
    <p:extLst>
      <p:ext uri="{BB962C8B-B14F-4D97-AF65-F5344CB8AC3E}">
        <p14:creationId xmlns:p14="http://schemas.microsoft.com/office/powerpoint/2010/main" val="4122655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ixaDeTexto 7">
            <a:extLst>
              <a:ext uri="{FF2B5EF4-FFF2-40B4-BE49-F238E27FC236}">
                <a16:creationId xmlns:a16="http://schemas.microsoft.com/office/drawing/2014/main" id="{915E4E51-3ECC-5C43-A106-0D773872FE60}"/>
              </a:ext>
            </a:extLst>
          </p:cNvPr>
          <p:cNvSpPr txBox="1"/>
          <p:nvPr/>
        </p:nvSpPr>
        <p:spPr>
          <a:xfrm>
            <a:off x="860519" y="3105836"/>
            <a:ext cx="3243179" cy="646323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36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INSTRUÇÕES: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87A55BCE-8DF6-644E-B78B-ED0BE272A0A8}"/>
              </a:ext>
            </a:extLst>
          </p:cNvPr>
          <p:cNvSpPr txBox="1"/>
          <p:nvPr/>
        </p:nvSpPr>
        <p:spPr>
          <a:xfrm>
            <a:off x="4660489" y="1213007"/>
            <a:ext cx="6002595" cy="429347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esta atividade, vamos utilizar o </a:t>
            </a:r>
            <a:r>
              <a:rPr lang="pt-BR" sz="2700" b="1" dirty="0" err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EasyRetro</a:t>
            </a:r>
            <a: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(</a:t>
            </a:r>
            <a:r>
              <a:rPr lang="pt-BR" sz="2700" i="1" dirty="0" err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https</a:t>
            </a:r>
            <a:r>
              <a:rPr lang="pt-BR" sz="2700" i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://</a:t>
            </a:r>
            <a:r>
              <a:rPr lang="pt-BR" sz="2700" i="1" dirty="0" err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easyretro.io</a:t>
            </a:r>
            <a:r>
              <a:rPr lang="pt-BR" sz="2700" i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/</a:t>
            </a:r>
            <a: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). </a:t>
            </a:r>
          </a:p>
          <a:p>
            <a:pPr>
              <a:spcBef>
                <a:spcPts val="1200"/>
              </a:spcBef>
            </a:pPr>
            <a:endParaRPr lang="pt-BR" sz="2700" dirty="0">
              <a:solidFill>
                <a:schemeClr val="bg1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pPr>
              <a:spcBef>
                <a:spcPts val="1200"/>
              </a:spcBef>
            </a:pPr>
            <a: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iniciar a atividade, envie o link no chat para que os participantes acessem o quadro.</a:t>
            </a:r>
          </a:p>
          <a:p>
            <a:pPr>
              <a:spcBef>
                <a:spcPts val="1200"/>
              </a:spcBef>
            </a:pPr>
            <a: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Eles deverão preencher o </a:t>
            </a:r>
            <a:r>
              <a:rPr lang="pt-BR" sz="2700" dirty="0" err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dashboard</a:t>
            </a:r>
            <a:r>
              <a:rPr lang="pt-BR" sz="27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com as informações sobre a etapa de preparação para as vendas.</a:t>
            </a:r>
          </a:p>
        </p:txBody>
      </p:sp>
    </p:spTree>
    <p:extLst>
      <p:ext uri="{BB962C8B-B14F-4D97-AF65-F5344CB8AC3E}">
        <p14:creationId xmlns:p14="http://schemas.microsoft.com/office/powerpoint/2010/main" val="1869581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1F2ACB5A-7810-4C4A-A9E7-A0EAFB63F0D1}"/>
              </a:ext>
            </a:extLst>
          </p:cNvPr>
          <p:cNvGrpSpPr/>
          <p:nvPr/>
        </p:nvGrpSpPr>
        <p:grpSpPr>
          <a:xfrm>
            <a:off x="468390" y="916552"/>
            <a:ext cx="11235558" cy="5024898"/>
            <a:chOff x="468390" y="916551"/>
            <a:chExt cx="11235558" cy="5024898"/>
          </a:xfrm>
        </p:grpSpPr>
        <p:pic>
          <p:nvPicPr>
            <p:cNvPr id="5" name="Picture 2">
              <a:extLst>
                <a:ext uri="{FF2B5EF4-FFF2-40B4-BE49-F238E27FC236}">
                  <a16:creationId xmlns:a16="http://schemas.microsoft.com/office/drawing/2014/main" id="{F182E154-E2F6-0847-A7A3-BBA7867A748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654"/>
            <a:stretch/>
          </p:blipFill>
          <p:spPr bwMode="auto">
            <a:xfrm>
              <a:off x="468390" y="1236097"/>
              <a:ext cx="11235558" cy="4705352"/>
            </a:xfrm>
            <a:prstGeom prst="rect">
              <a:avLst/>
            </a:prstGeom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2">
              <a:extLst>
                <a:ext uri="{FF2B5EF4-FFF2-40B4-BE49-F238E27FC236}">
                  <a16:creationId xmlns:a16="http://schemas.microsoft.com/office/drawing/2014/main" id="{F142616F-E12B-814E-97BF-13188582C91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93547"/>
            <a:stretch/>
          </p:blipFill>
          <p:spPr bwMode="auto">
            <a:xfrm>
              <a:off x="468390" y="916551"/>
              <a:ext cx="11235558" cy="339831"/>
            </a:xfrm>
            <a:prstGeom prst="rect">
              <a:avLst/>
            </a:prstGeom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180A8445-8F58-0A43-9FEC-1098028B4074}"/>
                </a:ext>
              </a:extLst>
            </p:cNvPr>
            <p:cNvSpPr/>
            <p:nvPr/>
          </p:nvSpPr>
          <p:spPr>
            <a:xfrm>
              <a:off x="11185525" y="984250"/>
              <a:ext cx="193675" cy="193675"/>
            </a:xfrm>
            <a:prstGeom prst="ellipse">
              <a:avLst/>
            </a:prstGeom>
            <a:solidFill>
              <a:srgbClr val="E0DDD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9" name="Retângulo 8">
            <a:extLst>
              <a:ext uri="{FF2B5EF4-FFF2-40B4-BE49-F238E27FC236}">
                <a16:creationId xmlns:a16="http://schemas.microsoft.com/office/drawing/2014/main" id="{BE23FBCC-F044-3C4D-AB5F-1C778982DEBC}"/>
              </a:ext>
            </a:extLst>
          </p:cNvPr>
          <p:cNvSpPr/>
          <p:nvPr/>
        </p:nvSpPr>
        <p:spPr>
          <a:xfrm>
            <a:off x="9660194" y="1707621"/>
            <a:ext cx="648929" cy="457200"/>
          </a:xfrm>
          <a:prstGeom prst="rect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ACD061A3-4A52-2B4F-AA55-DCB32FCF3AE8}"/>
              </a:ext>
            </a:extLst>
          </p:cNvPr>
          <p:cNvSpPr/>
          <p:nvPr/>
        </p:nvSpPr>
        <p:spPr>
          <a:xfrm>
            <a:off x="9261989" y="2387463"/>
            <a:ext cx="1445342" cy="576964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Registrar-se no campo </a:t>
            </a:r>
            <a:r>
              <a:rPr lang="pt-BR" sz="1400" b="1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Login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C0393A4E-1D7B-744F-B02D-254BD01A014F}"/>
              </a:ext>
            </a:extLst>
          </p:cNvPr>
          <p:cNvCxnSpPr>
            <a:stCxn id="9" idx="2"/>
            <a:endCxn id="11" idx="0"/>
          </p:cNvCxnSpPr>
          <p:nvPr/>
        </p:nvCxnSpPr>
        <p:spPr>
          <a:xfrm>
            <a:off x="9984659" y="2164823"/>
            <a:ext cx="0" cy="222640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extLst>
      <p:ext uri="{BB962C8B-B14F-4D97-AF65-F5344CB8AC3E}">
        <p14:creationId xmlns:p14="http://schemas.microsoft.com/office/powerpoint/2010/main" val="3554972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grpSp>
        <p:nvGrpSpPr>
          <p:cNvPr id="19" name="Agrupar 18">
            <a:extLst>
              <a:ext uri="{FF2B5EF4-FFF2-40B4-BE49-F238E27FC236}">
                <a16:creationId xmlns:a16="http://schemas.microsoft.com/office/drawing/2014/main" id="{823F248C-84C5-7240-9A44-C8F647129257}"/>
              </a:ext>
            </a:extLst>
          </p:cNvPr>
          <p:cNvGrpSpPr/>
          <p:nvPr/>
        </p:nvGrpSpPr>
        <p:grpSpPr>
          <a:xfrm>
            <a:off x="468391" y="1015929"/>
            <a:ext cx="11255220" cy="4826144"/>
            <a:chOff x="468391" y="1015928"/>
            <a:chExt cx="11255220" cy="4826143"/>
          </a:xfrm>
        </p:grpSpPr>
        <p:pic>
          <p:nvPicPr>
            <p:cNvPr id="10" name="Picture 3">
              <a:extLst>
                <a:ext uri="{FF2B5EF4-FFF2-40B4-BE49-F238E27FC236}">
                  <a16:creationId xmlns:a16="http://schemas.microsoft.com/office/drawing/2014/main" id="{D1A4BE3D-6D97-9B4F-B75D-FB95F4E40D3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228"/>
            <a:stretch/>
          </p:blipFill>
          <p:spPr bwMode="auto">
            <a:xfrm>
              <a:off x="468391" y="1374488"/>
              <a:ext cx="11255220" cy="4467583"/>
            </a:xfrm>
            <a:prstGeom prst="rect">
              <a:avLst/>
            </a:prstGeom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3">
              <a:extLst>
                <a:ext uri="{FF2B5EF4-FFF2-40B4-BE49-F238E27FC236}">
                  <a16:creationId xmlns:a16="http://schemas.microsoft.com/office/drawing/2014/main" id="{50DE7E48-0AE7-B249-9733-1542CDB073D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92875"/>
            <a:stretch/>
          </p:blipFill>
          <p:spPr bwMode="auto">
            <a:xfrm>
              <a:off x="468391" y="1015928"/>
              <a:ext cx="11255220" cy="358560"/>
            </a:xfrm>
            <a:prstGeom prst="rect">
              <a:avLst/>
            </a:prstGeom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679650-2E95-294C-92ED-2A782D1CF1A8}"/>
                </a:ext>
              </a:extLst>
            </p:cNvPr>
            <p:cNvSpPr/>
            <p:nvPr/>
          </p:nvSpPr>
          <p:spPr>
            <a:xfrm>
              <a:off x="11200273" y="1087486"/>
              <a:ext cx="193675" cy="193675"/>
            </a:xfrm>
            <a:prstGeom prst="ellipse">
              <a:avLst/>
            </a:prstGeom>
            <a:solidFill>
              <a:srgbClr val="E0DDD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tângulo 7">
              <a:extLst>
                <a:ext uri="{FF2B5EF4-FFF2-40B4-BE49-F238E27FC236}">
                  <a16:creationId xmlns:a16="http://schemas.microsoft.com/office/drawing/2014/main" id="{6C653F25-9160-4B44-A6C9-875E9766ECD2}"/>
                </a:ext>
              </a:extLst>
            </p:cNvPr>
            <p:cNvSpPr/>
            <p:nvPr/>
          </p:nvSpPr>
          <p:spPr>
            <a:xfrm>
              <a:off x="10722079" y="1489587"/>
              <a:ext cx="433950" cy="16223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15" name="Retângulo 14">
            <a:extLst>
              <a:ext uri="{FF2B5EF4-FFF2-40B4-BE49-F238E27FC236}">
                <a16:creationId xmlns:a16="http://schemas.microsoft.com/office/drawing/2014/main" id="{CF897CC7-D3A7-B148-8944-1785193A3F70}"/>
              </a:ext>
            </a:extLst>
          </p:cNvPr>
          <p:cNvSpPr/>
          <p:nvPr/>
        </p:nvSpPr>
        <p:spPr>
          <a:xfrm>
            <a:off x="648931" y="2971800"/>
            <a:ext cx="2389238" cy="1600201"/>
          </a:xfrm>
          <a:prstGeom prst="rect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BA83E8B7-6156-4D47-9B96-96C7FBADB608}"/>
              </a:ext>
            </a:extLst>
          </p:cNvPr>
          <p:cNvSpPr/>
          <p:nvPr/>
        </p:nvSpPr>
        <p:spPr>
          <a:xfrm>
            <a:off x="3416708" y="3483419"/>
            <a:ext cx="1445342" cy="576964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Clicar em</a:t>
            </a:r>
            <a:b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400" b="1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Add</a:t>
            </a:r>
            <a:r>
              <a:rPr lang="pt-BR" sz="1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1400" b="1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board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cxnSp>
        <p:nvCxnSpPr>
          <p:cNvPr id="17" name="Conector Reto 16">
            <a:extLst>
              <a:ext uri="{FF2B5EF4-FFF2-40B4-BE49-F238E27FC236}">
                <a16:creationId xmlns:a16="http://schemas.microsoft.com/office/drawing/2014/main" id="{6D188DA2-68C8-2149-A6E8-B668D945F3D4}"/>
              </a:ext>
            </a:extLst>
          </p:cNvPr>
          <p:cNvCxnSpPr>
            <a:cxnSpLocks/>
          </p:cNvCxnSpPr>
          <p:nvPr/>
        </p:nvCxnSpPr>
        <p:spPr>
          <a:xfrm flipH="1">
            <a:off x="3038169" y="3771899"/>
            <a:ext cx="368709" cy="0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extLst>
      <p:ext uri="{BB962C8B-B14F-4D97-AF65-F5344CB8AC3E}">
        <p14:creationId xmlns:p14="http://schemas.microsoft.com/office/powerpoint/2010/main" val="1131871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97FD3EA5-38AC-BE42-A0DE-11571A8BAD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221" y="897914"/>
            <a:ext cx="11235558" cy="506217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D02CB074-2A91-8F40-A54D-1FD21290D061}"/>
              </a:ext>
            </a:extLst>
          </p:cNvPr>
          <p:cNvSpPr/>
          <p:nvPr/>
        </p:nvSpPr>
        <p:spPr>
          <a:xfrm>
            <a:off x="10854813" y="897912"/>
            <a:ext cx="309716" cy="222964"/>
          </a:xfrm>
          <a:prstGeom prst="rect">
            <a:avLst/>
          </a:prstGeom>
          <a:solidFill>
            <a:srgbClr val="5656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69E0AF53-FB8C-704F-A325-A97A7BF21EAA}"/>
              </a:ext>
            </a:extLst>
          </p:cNvPr>
          <p:cNvSpPr/>
          <p:nvPr/>
        </p:nvSpPr>
        <p:spPr>
          <a:xfrm>
            <a:off x="8003457" y="1817930"/>
            <a:ext cx="2054944" cy="368326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r>
              <a:rPr lang="pt-BR" sz="1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Nomear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o </a:t>
            </a:r>
            <a:r>
              <a:rPr lang="pt-BR" sz="1400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dashboard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cxnSp>
        <p:nvCxnSpPr>
          <p:cNvPr id="18" name="Conector Reto 17">
            <a:extLst>
              <a:ext uri="{FF2B5EF4-FFF2-40B4-BE49-F238E27FC236}">
                <a16:creationId xmlns:a16="http://schemas.microsoft.com/office/drawing/2014/main" id="{7C235709-F788-AE47-A206-545A1E173658}"/>
              </a:ext>
            </a:extLst>
          </p:cNvPr>
          <p:cNvCxnSpPr>
            <a:cxnSpLocks/>
          </p:cNvCxnSpPr>
          <p:nvPr/>
        </p:nvCxnSpPr>
        <p:spPr>
          <a:xfrm flipH="1">
            <a:off x="7624917" y="2002093"/>
            <a:ext cx="368709" cy="0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0" name="Retângulo 19">
            <a:extLst>
              <a:ext uri="{FF2B5EF4-FFF2-40B4-BE49-F238E27FC236}">
                <a16:creationId xmlns:a16="http://schemas.microsoft.com/office/drawing/2014/main" id="{F4986995-7ACE-D448-95E9-AD2ECAF9369C}"/>
              </a:ext>
            </a:extLst>
          </p:cNvPr>
          <p:cNvSpPr/>
          <p:nvPr/>
        </p:nvSpPr>
        <p:spPr>
          <a:xfrm>
            <a:off x="8003457" y="2373087"/>
            <a:ext cx="3274144" cy="535270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Neste campo, selecionar a </a:t>
            </a:r>
            <a:r>
              <a:rPr lang="pt-BR" sz="1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quantidade de participantes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do treinamento.</a:t>
            </a:r>
          </a:p>
        </p:txBody>
      </p:sp>
      <p:cxnSp>
        <p:nvCxnSpPr>
          <p:cNvPr id="21" name="Conector Reto 20">
            <a:extLst>
              <a:ext uri="{FF2B5EF4-FFF2-40B4-BE49-F238E27FC236}">
                <a16:creationId xmlns:a16="http://schemas.microsoft.com/office/drawing/2014/main" id="{B1B11F06-CE10-E64E-B53A-7292A1ADF482}"/>
              </a:ext>
            </a:extLst>
          </p:cNvPr>
          <p:cNvCxnSpPr>
            <a:cxnSpLocks/>
          </p:cNvCxnSpPr>
          <p:nvPr/>
        </p:nvCxnSpPr>
        <p:spPr>
          <a:xfrm flipH="1">
            <a:off x="7624917" y="2640722"/>
            <a:ext cx="368709" cy="0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2" name="Retângulo 21">
            <a:extLst>
              <a:ext uri="{FF2B5EF4-FFF2-40B4-BE49-F238E27FC236}">
                <a16:creationId xmlns:a16="http://schemas.microsoft.com/office/drawing/2014/main" id="{56E45ECB-0F29-C043-9ABD-E249B966DC37}"/>
              </a:ext>
            </a:extLst>
          </p:cNvPr>
          <p:cNvSpPr/>
          <p:nvPr/>
        </p:nvSpPr>
        <p:spPr>
          <a:xfrm>
            <a:off x="8003457" y="3244837"/>
            <a:ext cx="2054944" cy="368326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Selecionar o </a:t>
            </a:r>
            <a:r>
              <a:rPr lang="pt-BR" sz="1400" b="1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template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cxnSp>
        <p:nvCxnSpPr>
          <p:cNvPr id="23" name="Conector Reto 22">
            <a:extLst>
              <a:ext uri="{FF2B5EF4-FFF2-40B4-BE49-F238E27FC236}">
                <a16:creationId xmlns:a16="http://schemas.microsoft.com/office/drawing/2014/main" id="{8FC06B64-A1F6-0946-BFAB-893416DA3B0A}"/>
              </a:ext>
            </a:extLst>
          </p:cNvPr>
          <p:cNvCxnSpPr>
            <a:cxnSpLocks/>
          </p:cNvCxnSpPr>
          <p:nvPr/>
        </p:nvCxnSpPr>
        <p:spPr>
          <a:xfrm flipH="1">
            <a:off x="7624917" y="3429000"/>
            <a:ext cx="368709" cy="0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4" name="Retângulo 23">
            <a:extLst>
              <a:ext uri="{FF2B5EF4-FFF2-40B4-BE49-F238E27FC236}">
                <a16:creationId xmlns:a16="http://schemas.microsoft.com/office/drawing/2014/main" id="{A412A007-BD51-964F-A075-500A56B4E8DA}"/>
              </a:ext>
            </a:extLst>
          </p:cNvPr>
          <p:cNvSpPr/>
          <p:nvPr/>
        </p:nvSpPr>
        <p:spPr>
          <a:xfrm>
            <a:off x="1349827" y="4472792"/>
            <a:ext cx="2823028" cy="535270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r"/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Selecionar as opções que deseja:  </a:t>
            </a:r>
            <a:r>
              <a:rPr lang="pt-BR" sz="1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Show </a:t>
            </a:r>
            <a:r>
              <a:rPr lang="pt-BR" sz="1400" b="1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card’s</a:t>
            </a:r>
            <a:r>
              <a:rPr lang="pt-BR" sz="1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1400" b="1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author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cxnSp>
        <p:nvCxnSpPr>
          <p:cNvPr id="25" name="Conector Reto 24">
            <a:extLst>
              <a:ext uri="{FF2B5EF4-FFF2-40B4-BE49-F238E27FC236}">
                <a16:creationId xmlns:a16="http://schemas.microsoft.com/office/drawing/2014/main" id="{B8A9EE7A-30D5-8D4B-B0CD-44F0C231AE4B}"/>
              </a:ext>
            </a:extLst>
          </p:cNvPr>
          <p:cNvCxnSpPr>
            <a:cxnSpLocks/>
          </p:cNvCxnSpPr>
          <p:nvPr/>
        </p:nvCxnSpPr>
        <p:spPr>
          <a:xfrm flipH="1">
            <a:off x="4172856" y="5006549"/>
            <a:ext cx="368709" cy="0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5566B34E-7EF3-C149-8C3E-B8C62728C0F0}"/>
              </a:ext>
            </a:extLst>
          </p:cNvPr>
          <p:cNvCxnSpPr>
            <a:cxnSpLocks/>
          </p:cNvCxnSpPr>
          <p:nvPr/>
        </p:nvCxnSpPr>
        <p:spPr>
          <a:xfrm flipH="1">
            <a:off x="4172856" y="5441977"/>
            <a:ext cx="368709" cy="0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Retângulo 26">
            <a:extLst>
              <a:ext uri="{FF2B5EF4-FFF2-40B4-BE49-F238E27FC236}">
                <a16:creationId xmlns:a16="http://schemas.microsoft.com/office/drawing/2014/main" id="{02421F66-8B71-CD4E-83A7-7D0907C781B6}"/>
              </a:ext>
            </a:extLst>
          </p:cNvPr>
          <p:cNvSpPr/>
          <p:nvPr/>
        </p:nvSpPr>
        <p:spPr>
          <a:xfrm>
            <a:off x="2569029" y="5257814"/>
            <a:ext cx="1603826" cy="368326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r"/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Clicar em </a:t>
            </a:r>
            <a:r>
              <a:rPr lang="pt-BR" sz="1400" b="1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Create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0849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15" name="Picture 2">
            <a:extLst>
              <a:ext uri="{FF2B5EF4-FFF2-40B4-BE49-F238E27FC236}">
                <a16:creationId xmlns:a16="http://schemas.microsoft.com/office/drawing/2014/main" id="{65FD15E8-1574-FF47-A000-EBFB2174DA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222" y="1189314"/>
            <a:ext cx="11235558" cy="44793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Retângulo 15">
            <a:extLst>
              <a:ext uri="{FF2B5EF4-FFF2-40B4-BE49-F238E27FC236}">
                <a16:creationId xmlns:a16="http://schemas.microsoft.com/office/drawing/2014/main" id="{49CFCF89-A58E-D84B-AB84-AEBCE0766FAA}"/>
              </a:ext>
            </a:extLst>
          </p:cNvPr>
          <p:cNvSpPr/>
          <p:nvPr/>
        </p:nvSpPr>
        <p:spPr>
          <a:xfrm>
            <a:off x="11061290" y="1342105"/>
            <a:ext cx="301216" cy="132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7" name="Retângulo 16">
            <a:extLst>
              <a:ext uri="{FF2B5EF4-FFF2-40B4-BE49-F238E27FC236}">
                <a16:creationId xmlns:a16="http://schemas.microsoft.com/office/drawing/2014/main" id="{6BB6480E-059F-A246-9C02-8D74A677FAA8}"/>
              </a:ext>
            </a:extLst>
          </p:cNvPr>
          <p:cNvSpPr/>
          <p:nvPr/>
        </p:nvSpPr>
        <p:spPr>
          <a:xfrm>
            <a:off x="11347759" y="1701371"/>
            <a:ext cx="324464" cy="296414"/>
          </a:xfrm>
          <a:prstGeom prst="rect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FEFA1C56-8253-A245-AC29-AAEF90FADC9B}"/>
              </a:ext>
            </a:extLst>
          </p:cNvPr>
          <p:cNvSpPr/>
          <p:nvPr/>
        </p:nvSpPr>
        <p:spPr>
          <a:xfrm>
            <a:off x="10264877" y="2779182"/>
            <a:ext cx="1407345" cy="1299636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r"/>
            <a:r>
              <a:rPr lang="pt-BR" sz="1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Clique nesse botão para permitir que todos editem</a:t>
            </a:r>
            <a:b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</a:t>
            </a:r>
            <a:r>
              <a:rPr lang="pt-BR" sz="1400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dashboard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cxnSp>
        <p:nvCxnSpPr>
          <p:cNvPr id="28" name="Conector Reto 27">
            <a:extLst>
              <a:ext uri="{FF2B5EF4-FFF2-40B4-BE49-F238E27FC236}">
                <a16:creationId xmlns:a16="http://schemas.microsoft.com/office/drawing/2014/main" id="{C9B96B0F-2397-244A-A948-E241F414085B}"/>
              </a:ext>
            </a:extLst>
          </p:cNvPr>
          <p:cNvCxnSpPr>
            <a:cxnSpLocks/>
            <a:stCxn id="17" idx="2"/>
          </p:cNvCxnSpPr>
          <p:nvPr/>
        </p:nvCxnSpPr>
        <p:spPr>
          <a:xfrm>
            <a:off x="11509990" y="1997786"/>
            <a:ext cx="0" cy="781397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Retângulo 29">
            <a:extLst>
              <a:ext uri="{FF2B5EF4-FFF2-40B4-BE49-F238E27FC236}">
                <a16:creationId xmlns:a16="http://schemas.microsoft.com/office/drawing/2014/main" id="{A4CF0E03-9B9D-7049-B45F-D7890DE9EE79}"/>
              </a:ext>
            </a:extLst>
          </p:cNvPr>
          <p:cNvSpPr/>
          <p:nvPr/>
        </p:nvSpPr>
        <p:spPr>
          <a:xfrm>
            <a:off x="516667" y="1686624"/>
            <a:ext cx="2079049" cy="296414"/>
          </a:xfrm>
          <a:prstGeom prst="rect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cxnSp>
        <p:nvCxnSpPr>
          <p:cNvPr id="31" name="Conector Reto 30">
            <a:extLst>
              <a:ext uri="{FF2B5EF4-FFF2-40B4-BE49-F238E27FC236}">
                <a16:creationId xmlns:a16="http://schemas.microsoft.com/office/drawing/2014/main" id="{F11DE54F-8B65-9444-B9CC-D845594E735F}"/>
              </a:ext>
            </a:extLst>
          </p:cNvPr>
          <p:cNvCxnSpPr>
            <a:cxnSpLocks/>
          </p:cNvCxnSpPr>
          <p:nvPr/>
        </p:nvCxnSpPr>
        <p:spPr>
          <a:xfrm flipV="1">
            <a:off x="663677" y="1460090"/>
            <a:ext cx="0" cy="226531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2" name="Retângulo 31">
            <a:extLst>
              <a:ext uri="{FF2B5EF4-FFF2-40B4-BE49-F238E27FC236}">
                <a16:creationId xmlns:a16="http://schemas.microsoft.com/office/drawing/2014/main" id="{983FC40A-EB6B-7643-BAB7-B48E0E6CBB37}"/>
              </a:ext>
            </a:extLst>
          </p:cNvPr>
          <p:cNvSpPr/>
          <p:nvPr/>
        </p:nvSpPr>
        <p:spPr>
          <a:xfrm>
            <a:off x="516667" y="630182"/>
            <a:ext cx="3667433" cy="844656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r>
              <a:rPr lang="pt-BR" sz="1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Preencher este campo com uma breve descrição da atividade: </a:t>
            </a:r>
            <a:r>
              <a:rPr lang="pt-BR" sz="1400" i="1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Checklist</a:t>
            </a:r>
            <a:r>
              <a:rPr lang="pt-BR" sz="1400" i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com os itens da etapa de preparação para as vendas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sp>
        <p:nvSpPr>
          <p:cNvPr id="34" name="Retângulo 33">
            <a:extLst>
              <a:ext uri="{FF2B5EF4-FFF2-40B4-BE49-F238E27FC236}">
                <a16:creationId xmlns:a16="http://schemas.microsoft.com/office/drawing/2014/main" id="{F7A78BC0-DF7F-E14C-93C2-0D4AC4CDF4D7}"/>
              </a:ext>
            </a:extLst>
          </p:cNvPr>
          <p:cNvSpPr/>
          <p:nvPr/>
        </p:nvSpPr>
        <p:spPr>
          <a:xfrm>
            <a:off x="516666" y="2114209"/>
            <a:ext cx="11155551" cy="296414"/>
          </a:xfrm>
          <a:prstGeom prst="rect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2A976EB5-61EC-8D4A-BB43-E94BF2A59C59}"/>
              </a:ext>
            </a:extLst>
          </p:cNvPr>
          <p:cNvCxnSpPr>
            <a:cxnSpLocks/>
          </p:cNvCxnSpPr>
          <p:nvPr/>
        </p:nvCxnSpPr>
        <p:spPr>
          <a:xfrm flipV="1">
            <a:off x="1312606" y="2410623"/>
            <a:ext cx="0" cy="863519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0" name="Retângulo 39">
            <a:extLst>
              <a:ext uri="{FF2B5EF4-FFF2-40B4-BE49-F238E27FC236}">
                <a16:creationId xmlns:a16="http://schemas.microsoft.com/office/drawing/2014/main" id="{38E8598F-7382-F940-9756-C8A197DF8C1D}"/>
              </a:ext>
            </a:extLst>
          </p:cNvPr>
          <p:cNvSpPr/>
          <p:nvPr/>
        </p:nvSpPr>
        <p:spPr>
          <a:xfrm>
            <a:off x="1018112" y="3271220"/>
            <a:ext cx="1828322" cy="712176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r>
              <a:rPr lang="pt-BR" sz="1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Campos editáveis, adicionar o título.</a:t>
            </a:r>
          </a:p>
        </p:txBody>
      </p:sp>
      <p:sp>
        <p:nvSpPr>
          <p:cNvPr id="41" name="Retângulo 40">
            <a:extLst>
              <a:ext uri="{FF2B5EF4-FFF2-40B4-BE49-F238E27FC236}">
                <a16:creationId xmlns:a16="http://schemas.microsoft.com/office/drawing/2014/main" id="{DBF4DE4C-3999-4F41-B8E0-3B4BF7500ECB}"/>
              </a:ext>
            </a:extLst>
          </p:cNvPr>
          <p:cNvSpPr/>
          <p:nvPr/>
        </p:nvSpPr>
        <p:spPr>
          <a:xfrm>
            <a:off x="516665" y="2408709"/>
            <a:ext cx="11155551" cy="228446"/>
          </a:xfrm>
          <a:prstGeom prst="rect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cxnSp>
        <p:nvCxnSpPr>
          <p:cNvPr id="42" name="Conector Reto 41">
            <a:extLst>
              <a:ext uri="{FF2B5EF4-FFF2-40B4-BE49-F238E27FC236}">
                <a16:creationId xmlns:a16="http://schemas.microsoft.com/office/drawing/2014/main" id="{222B0FB2-F1D4-7549-939D-CF84096D8563}"/>
              </a:ext>
            </a:extLst>
          </p:cNvPr>
          <p:cNvCxnSpPr>
            <a:cxnSpLocks/>
          </p:cNvCxnSpPr>
          <p:nvPr/>
        </p:nvCxnSpPr>
        <p:spPr>
          <a:xfrm flipV="1">
            <a:off x="6076335" y="2639867"/>
            <a:ext cx="0" cy="863519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3" name="Retângulo 42">
            <a:extLst>
              <a:ext uri="{FF2B5EF4-FFF2-40B4-BE49-F238E27FC236}">
                <a16:creationId xmlns:a16="http://schemas.microsoft.com/office/drawing/2014/main" id="{C617241D-046C-0146-A1AF-92479DFD44F5}"/>
              </a:ext>
            </a:extLst>
          </p:cNvPr>
          <p:cNvSpPr/>
          <p:nvPr/>
        </p:nvSpPr>
        <p:spPr>
          <a:xfrm>
            <a:off x="5781841" y="3500462"/>
            <a:ext cx="1828322" cy="712176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r>
              <a:rPr lang="pt-BR" sz="1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Clique aqui para adicionar os </a:t>
            </a:r>
            <a:r>
              <a:rPr lang="pt-BR" sz="1400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cards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sp>
        <p:nvSpPr>
          <p:cNvPr id="44" name="Retângulo 43">
            <a:extLst>
              <a:ext uri="{FF2B5EF4-FFF2-40B4-BE49-F238E27FC236}">
                <a16:creationId xmlns:a16="http://schemas.microsoft.com/office/drawing/2014/main" id="{1BB4DE9C-0F87-4A4B-94BD-E462A5682FFA}"/>
              </a:ext>
            </a:extLst>
          </p:cNvPr>
          <p:cNvSpPr/>
          <p:nvPr/>
        </p:nvSpPr>
        <p:spPr>
          <a:xfrm>
            <a:off x="5162174" y="5733244"/>
            <a:ext cx="2035039" cy="442312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1400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Dashboard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foi criado.</a:t>
            </a:r>
          </a:p>
        </p:txBody>
      </p:sp>
    </p:spTree>
    <p:extLst>
      <p:ext uri="{BB962C8B-B14F-4D97-AF65-F5344CB8AC3E}">
        <p14:creationId xmlns:p14="http://schemas.microsoft.com/office/powerpoint/2010/main" val="3469368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18" name="Picture 4">
            <a:extLst>
              <a:ext uri="{FF2B5EF4-FFF2-40B4-BE49-F238E27FC236}">
                <a16:creationId xmlns:a16="http://schemas.microsoft.com/office/drawing/2014/main" id="{6E190CAB-120C-6345-86D4-38BCFD25B5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221" y="842516"/>
            <a:ext cx="11235558" cy="517296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Retângulo 19">
            <a:extLst>
              <a:ext uri="{FF2B5EF4-FFF2-40B4-BE49-F238E27FC236}">
                <a16:creationId xmlns:a16="http://schemas.microsoft.com/office/drawing/2014/main" id="{FAFD5720-3163-F043-9ADF-BF8C8CBB7B3B}"/>
              </a:ext>
            </a:extLst>
          </p:cNvPr>
          <p:cNvSpPr/>
          <p:nvPr/>
        </p:nvSpPr>
        <p:spPr>
          <a:xfrm>
            <a:off x="9601200" y="2965630"/>
            <a:ext cx="973394" cy="320283"/>
          </a:xfrm>
          <a:prstGeom prst="rect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21" name="Retângulo 20">
            <a:extLst>
              <a:ext uri="{FF2B5EF4-FFF2-40B4-BE49-F238E27FC236}">
                <a16:creationId xmlns:a16="http://schemas.microsoft.com/office/drawing/2014/main" id="{4930E3B7-C462-2743-B29A-4C86080F15FD}"/>
              </a:ext>
            </a:extLst>
          </p:cNvPr>
          <p:cNvSpPr/>
          <p:nvPr/>
        </p:nvSpPr>
        <p:spPr>
          <a:xfrm>
            <a:off x="7905136" y="2372715"/>
            <a:ext cx="1445342" cy="1506112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Clique em </a:t>
            </a:r>
            <a:r>
              <a:rPr lang="pt-BR" sz="1400" b="1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Share</a:t>
            </a:r>
            <a:r>
              <a:rPr lang="pt-BR" sz="1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1400" b="1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board</a:t>
            </a:r>
            <a:r>
              <a:rPr lang="pt-BR" sz="1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compartilhar a URL com os participantes.</a:t>
            </a:r>
          </a:p>
        </p:txBody>
      </p:sp>
      <p:cxnSp>
        <p:nvCxnSpPr>
          <p:cNvPr id="22" name="Conector Reto 21">
            <a:extLst>
              <a:ext uri="{FF2B5EF4-FFF2-40B4-BE49-F238E27FC236}">
                <a16:creationId xmlns:a16="http://schemas.microsoft.com/office/drawing/2014/main" id="{AA214369-E194-244E-9639-63F1FB62A4BD}"/>
              </a:ext>
            </a:extLst>
          </p:cNvPr>
          <p:cNvCxnSpPr>
            <a:cxnSpLocks/>
          </p:cNvCxnSpPr>
          <p:nvPr/>
        </p:nvCxnSpPr>
        <p:spPr>
          <a:xfrm flipH="1" flipV="1">
            <a:off x="9350477" y="3119888"/>
            <a:ext cx="250724" cy="1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extLst>
      <p:ext uri="{BB962C8B-B14F-4D97-AF65-F5344CB8AC3E}">
        <p14:creationId xmlns:p14="http://schemas.microsoft.com/office/powerpoint/2010/main" val="2315426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Conector reto 2">
            <a:extLst>
              <a:ext uri="{FF2B5EF4-FFF2-40B4-BE49-F238E27FC236}">
                <a16:creationId xmlns:a16="http://schemas.microsoft.com/office/drawing/2014/main" id="{908D06E1-9397-4273-85DD-0CC7246D73EE}"/>
              </a:ext>
            </a:extLst>
          </p:cNvPr>
          <p:cNvCxnSpPr>
            <a:cxnSpLocks/>
          </p:cNvCxnSpPr>
          <p:nvPr/>
        </p:nvCxnSpPr>
        <p:spPr>
          <a:xfrm flipH="1">
            <a:off x="0" y="3429000"/>
            <a:ext cx="12192000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7" name="01">
            <a:extLst>
              <a:ext uri="{FF2B5EF4-FFF2-40B4-BE49-F238E27FC236}">
                <a16:creationId xmlns:a16="http://schemas.microsoft.com/office/drawing/2014/main" id="{36222FAB-4B53-4EB9-A162-ED905CE5B268}"/>
              </a:ext>
            </a:extLst>
          </p:cNvPr>
          <p:cNvSpPr/>
          <p:nvPr/>
        </p:nvSpPr>
        <p:spPr>
          <a:xfrm>
            <a:off x="85925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8" name="01">
            <a:extLst>
              <a:ext uri="{FF2B5EF4-FFF2-40B4-BE49-F238E27FC236}">
                <a16:creationId xmlns:a16="http://schemas.microsoft.com/office/drawing/2014/main" id="{5B5D61AA-C898-438D-AC64-FB9F40667005}"/>
              </a:ext>
            </a:extLst>
          </p:cNvPr>
          <p:cNvSpPr/>
          <p:nvPr/>
        </p:nvSpPr>
        <p:spPr>
          <a:xfrm>
            <a:off x="229943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9" name="01">
            <a:extLst>
              <a:ext uri="{FF2B5EF4-FFF2-40B4-BE49-F238E27FC236}">
                <a16:creationId xmlns:a16="http://schemas.microsoft.com/office/drawing/2014/main" id="{BA2C7A20-49F0-4594-B083-32E3CE0362E1}"/>
              </a:ext>
            </a:extLst>
          </p:cNvPr>
          <p:cNvSpPr/>
          <p:nvPr/>
        </p:nvSpPr>
        <p:spPr>
          <a:xfrm>
            <a:off x="373961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01">
            <a:extLst>
              <a:ext uri="{FF2B5EF4-FFF2-40B4-BE49-F238E27FC236}">
                <a16:creationId xmlns:a16="http://schemas.microsoft.com/office/drawing/2014/main" id="{FE0181EA-699F-46A6-9E2E-948646203B45}"/>
              </a:ext>
            </a:extLst>
          </p:cNvPr>
          <p:cNvSpPr/>
          <p:nvPr/>
        </p:nvSpPr>
        <p:spPr>
          <a:xfrm>
            <a:off x="517979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1" name="01">
            <a:extLst>
              <a:ext uri="{FF2B5EF4-FFF2-40B4-BE49-F238E27FC236}">
                <a16:creationId xmlns:a16="http://schemas.microsoft.com/office/drawing/2014/main" id="{72A5EE03-2815-4E53-A450-CCE8C54932AD}"/>
              </a:ext>
            </a:extLst>
          </p:cNvPr>
          <p:cNvSpPr/>
          <p:nvPr/>
        </p:nvSpPr>
        <p:spPr>
          <a:xfrm>
            <a:off x="661997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2" name="01">
            <a:extLst>
              <a:ext uri="{FF2B5EF4-FFF2-40B4-BE49-F238E27FC236}">
                <a16:creationId xmlns:a16="http://schemas.microsoft.com/office/drawing/2014/main" id="{BAD99B36-40F4-4D34-9964-3B7AD7F9079C}"/>
              </a:ext>
            </a:extLst>
          </p:cNvPr>
          <p:cNvSpPr/>
          <p:nvPr/>
        </p:nvSpPr>
        <p:spPr>
          <a:xfrm>
            <a:off x="8069583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3" name="01">
            <a:extLst>
              <a:ext uri="{FF2B5EF4-FFF2-40B4-BE49-F238E27FC236}">
                <a16:creationId xmlns:a16="http://schemas.microsoft.com/office/drawing/2014/main" id="{E5A6EFDB-94A5-4BD4-881C-8BB2FC54391D}"/>
              </a:ext>
            </a:extLst>
          </p:cNvPr>
          <p:cNvSpPr/>
          <p:nvPr/>
        </p:nvSpPr>
        <p:spPr>
          <a:xfrm>
            <a:off x="9509761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6" name="01">
            <a:extLst>
              <a:ext uri="{FF2B5EF4-FFF2-40B4-BE49-F238E27FC236}">
                <a16:creationId xmlns:a16="http://schemas.microsoft.com/office/drawing/2014/main" id="{EB6B14F1-5260-4455-BC50-1E9CA754A2CB}"/>
              </a:ext>
            </a:extLst>
          </p:cNvPr>
          <p:cNvSpPr/>
          <p:nvPr/>
        </p:nvSpPr>
        <p:spPr>
          <a:xfrm>
            <a:off x="955451" y="2054022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7" name="01">
            <a:extLst>
              <a:ext uri="{FF2B5EF4-FFF2-40B4-BE49-F238E27FC236}">
                <a16:creationId xmlns:a16="http://schemas.microsoft.com/office/drawing/2014/main" id="{233F642C-E2B0-42D5-8C60-4DD80A8A89BC}"/>
              </a:ext>
            </a:extLst>
          </p:cNvPr>
          <p:cNvSpPr/>
          <p:nvPr/>
        </p:nvSpPr>
        <p:spPr>
          <a:xfrm>
            <a:off x="2438811" y="3966644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8" name="01">
            <a:extLst>
              <a:ext uri="{FF2B5EF4-FFF2-40B4-BE49-F238E27FC236}">
                <a16:creationId xmlns:a16="http://schemas.microsoft.com/office/drawing/2014/main" id="{967F6278-AADB-4038-BB3F-042D9A231AF6}"/>
              </a:ext>
            </a:extLst>
          </p:cNvPr>
          <p:cNvSpPr/>
          <p:nvPr/>
        </p:nvSpPr>
        <p:spPr>
          <a:xfrm>
            <a:off x="387852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9" name="01">
            <a:extLst>
              <a:ext uri="{FF2B5EF4-FFF2-40B4-BE49-F238E27FC236}">
                <a16:creationId xmlns:a16="http://schemas.microsoft.com/office/drawing/2014/main" id="{701D1A86-81E5-4301-A828-D06E92574371}"/>
              </a:ext>
            </a:extLst>
          </p:cNvPr>
          <p:cNvSpPr/>
          <p:nvPr/>
        </p:nvSpPr>
        <p:spPr>
          <a:xfrm>
            <a:off x="531870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20" name="01">
            <a:extLst>
              <a:ext uri="{FF2B5EF4-FFF2-40B4-BE49-F238E27FC236}">
                <a16:creationId xmlns:a16="http://schemas.microsoft.com/office/drawing/2014/main" id="{988B8901-9EB1-4BA8-869C-CF9B977852FF}"/>
              </a:ext>
            </a:extLst>
          </p:cNvPr>
          <p:cNvSpPr/>
          <p:nvPr/>
        </p:nvSpPr>
        <p:spPr>
          <a:xfrm>
            <a:off x="675888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21" name="01">
            <a:extLst>
              <a:ext uri="{FF2B5EF4-FFF2-40B4-BE49-F238E27FC236}">
                <a16:creationId xmlns:a16="http://schemas.microsoft.com/office/drawing/2014/main" id="{554C54B8-4FF7-4541-94D0-B4E2CC0E7EEE}"/>
              </a:ext>
            </a:extLst>
          </p:cNvPr>
          <p:cNvSpPr/>
          <p:nvPr/>
        </p:nvSpPr>
        <p:spPr>
          <a:xfrm>
            <a:off x="8208498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22" name="01">
            <a:extLst>
              <a:ext uri="{FF2B5EF4-FFF2-40B4-BE49-F238E27FC236}">
                <a16:creationId xmlns:a16="http://schemas.microsoft.com/office/drawing/2014/main" id="{BAA27185-45FD-413C-98A6-6DAB3DF8779B}"/>
              </a:ext>
            </a:extLst>
          </p:cNvPr>
          <p:cNvSpPr/>
          <p:nvPr/>
        </p:nvSpPr>
        <p:spPr>
          <a:xfrm>
            <a:off x="9648214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24" name="Conector reto 23">
            <a:extLst>
              <a:ext uri="{FF2B5EF4-FFF2-40B4-BE49-F238E27FC236}">
                <a16:creationId xmlns:a16="http://schemas.microsoft.com/office/drawing/2014/main" id="{3D2E1D32-F032-4B6D-95C4-F7BE146A07C0}"/>
              </a:ext>
            </a:extLst>
          </p:cNvPr>
          <p:cNvCxnSpPr>
            <a:stCxn id="16" idx="4"/>
            <a:endCxn id="7" idx="0"/>
          </p:cNvCxnSpPr>
          <p:nvPr/>
        </p:nvCxnSpPr>
        <p:spPr>
          <a:xfrm>
            <a:off x="1050657" y="2244436"/>
            <a:ext cx="0" cy="993161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5B84FEA2-87AC-4807-83FF-A265A49B856F}"/>
              </a:ext>
            </a:extLst>
          </p:cNvPr>
          <p:cNvCxnSpPr>
            <a:stCxn id="8" idx="4"/>
            <a:endCxn id="17" idx="0"/>
          </p:cNvCxnSpPr>
          <p:nvPr/>
        </p:nvCxnSpPr>
        <p:spPr>
          <a:xfrm>
            <a:off x="2490837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ector reto 26">
            <a:extLst>
              <a:ext uri="{FF2B5EF4-FFF2-40B4-BE49-F238E27FC236}">
                <a16:creationId xmlns:a16="http://schemas.microsoft.com/office/drawing/2014/main" id="{E5D62E46-5E5C-4515-89B7-599FAFE09A65}"/>
              </a:ext>
            </a:extLst>
          </p:cNvPr>
          <p:cNvCxnSpPr/>
          <p:nvPr/>
        </p:nvCxnSpPr>
        <p:spPr>
          <a:xfrm>
            <a:off x="3925841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ector reto 27">
            <a:extLst>
              <a:ext uri="{FF2B5EF4-FFF2-40B4-BE49-F238E27FC236}">
                <a16:creationId xmlns:a16="http://schemas.microsoft.com/office/drawing/2014/main" id="{C142FEE5-27D6-464B-93CA-F5898559DD41}"/>
              </a:ext>
            </a:extLst>
          </p:cNvPr>
          <p:cNvCxnSpPr/>
          <p:nvPr/>
        </p:nvCxnSpPr>
        <p:spPr>
          <a:xfrm>
            <a:off x="5371994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2CAD8C94-EBD7-4997-957C-28A4D5D9EE93}"/>
              </a:ext>
            </a:extLst>
          </p:cNvPr>
          <p:cNvCxnSpPr/>
          <p:nvPr/>
        </p:nvCxnSpPr>
        <p:spPr>
          <a:xfrm>
            <a:off x="6810914" y="3626621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ector reto 29">
            <a:extLst>
              <a:ext uri="{FF2B5EF4-FFF2-40B4-BE49-F238E27FC236}">
                <a16:creationId xmlns:a16="http://schemas.microsoft.com/office/drawing/2014/main" id="{CB210FAD-3D5B-4143-B52E-DA715818ABE2}"/>
              </a:ext>
            </a:extLst>
          </p:cNvPr>
          <p:cNvCxnSpPr/>
          <p:nvPr/>
        </p:nvCxnSpPr>
        <p:spPr>
          <a:xfrm>
            <a:off x="8257067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ector reto 30">
            <a:extLst>
              <a:ext uri="{FF2B5EF4-FFF2-40B4-BE49-F238E27FC236}">
                <a16:creationId xmlns:a16="http://schemas.microsoft.com/office/drawing/2014/main" id="{A8283888-FB2F-4FA2-B538-F91BA6B49D4A}"/>
              </a:ext>
            </a:extLst>
          </p:cNvPr>
          <p:cNvCxnSpPr/>
          <p:nvPr/>
        </p:nvCxnSpPr>
        <p:spPr>
          <a:xfrm>
            <a:off x="9709581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7CAA0EB5-BE09-4AB6-B02E-9A28A7C0D276}"/>
              </a:ext>
            </a:extLst>
          </p:cNvPr>
          <p:cNvSpPr txBox="1"/>
          <p:nvPr/>
        </p:nvSpPr>
        <p:spPr>
          <a:xfrm>
            <a:off x="1241070" y="1910020"/>
            <a:ext cx="1905057" cy="83098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Preparar-se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vender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FA65CE50-5357-4CF9-BD9B-2FA6E5C96695}"/>
              </a:ext>
            </a:extLst>
          </p:cNvPr>
          <p:cNvSpPr txBox="1"/>
          <p:nvPr/>
        </p:nvSpPr>
        <p:spPr>
          <a:xfrm>
            <a:off x="2385059" y="4116985"/>
            <a:ext cx="80661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Conhecer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442AA869-0563-4EE9-9D62-E0B8A6718A66}"/>
              </a:ext>
            </a:extLst>
          </p:cNvPr>
          <p:cNvSpPr txBox="1"/>
          <p:nvPr/>
        </p:nvSpPr>
        <p:spPr>
          <a:xfrm>
            <a:off x="3819994" y="4116985"/>
            <a:ext cx="90760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Sondar 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entender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CCA9931F-01A8-4F59-8C97-F61B074F99B8}"/>
              </a:ext>
            </a:extLst>
          </p:cNvPr>
          <p:cNvSpPr txBox="1"/>
          <p:nvPr/>
        </p:nvSpPr>
        <p:spPr>
          <a:xfrm>
            <a:off x="5254929" y="4116985"/>
            <a:ext cx="756922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Oferecer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nossas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0CCE5302-F61B-49F7-8AC0-B8A0AF7DADDE}"/>
              </a:ext>
            </a:extLst>
          </p:cNvPr>
          <p:cNvSpPr txBox="1"/>
          <p:nvPr/>
        </p:nvSpPr>
        <p:spPr>
          <a:xfrm>
            <a:off x="6689865" y="4111559"/>
            <a:ext cx="857911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Contornar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possíveis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objeções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3AF2DC78-C25A-4656-A94B-53C3909D5CA7}"/>
              </a:ext>
            </a:extLst>
          </p:cNvPr>
          <p:cNvSpPr txBox="1"/>
          <p:nvPr/>
        </p:nvSpPr>
        <p:spPr>
          <a:xfrm>
            <a:off x="8124800" y="4111559"/>
            <a:ext cx="1011799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Partir para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38" name="CaixaDeTexto 37">
            <a:extLst>
              <a:ext uri="{FF2B5EF4-FFF2-40B4-BE49-F238E27FC236}">
                <a16:creationId xmlns:a16="http://schemas.microsoft.com/office/drawing/2014/main" id="{110567A6-C6E9-4DBD-8745-E7B2742857C2}"/>
              </a:ext>
            </a:extLst>
          </p:cNvPr>
          <p:cNvSpPr txBox="1"/>
          <p:nvPr/>
        </p:nvSpPr>
        <p:spPr>
          <a:xfrm>
            <a:off x="9559735" y="4111559"/>
            <a:ext cx="960503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Realizar um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excelente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pós-venda</a:t>
            </a:r>
          </a:p>
        </p:txBody>
      </p: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F3EEADA9-38AE-45F2-9986-9A2A0EC19205}"/>
              </a:ext>
            </a:extLst>
          </p:cNvPr>
          <p:cNvSpPr txBox="1"/>
          <p:nvPr/>
        </p:nvSpPr>
        <p:spPr>
          <a:xfrm>
            <a:off x="914241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B67E7CB9-F784-4B94-BD06-831DB0ED2AA4}"/>
              </a:ext>
            </a:extLst>
          </p:cNvPr>
          <p:cNvSpPr txBox="1"/>
          <p:nvPr/>
        </p:nvSpPr>
        <p:spPr>
          <a:xfrm>
            <a:off x="2354422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  <p:sp>
        <p:nvSpPr>
          <p:cNvPr id="41" name="CaixaDeTexto 40">
            <a:extLst>
              <a:ext uri="{FF2B5EF4-FFF2-40B4-BE49-F238E27FC236}">
                <a16:creationId xmlns:a16="http://schemas.microsoft.com/office/drawing/2014/main" id="{A109ABE1-377A-4F6E-A920-924C466D7A88}"/>
              </a:ext>
            </a:extLst>
          </p:cNvPr>
          <p:cNvSpPr txBox="1"/>
          <p:nvPr/>
        </p:nvSpPr>
        <p:spPr>
          <a:xfrm>
            <a:off x="3799586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  <p:sp>
        <p:nvSpPr>
          <p:cNvPr id="42" name="CaixaDeTexto 41">
            <a:extLst>
              <a:ext uri="{FF2B5EF4-FFF2-40B4-BE49-F238E27FC236}">
                <a16:creationId xmlns:a16="http://schemas.microsoft.com/office/drawing/2014/main" id="{5FA23C33-C3D1-4029-A27F-61AC4988FF14}"/>
              </a:ext>
            </a:extLst>
          </p:cNvPr>
          <p:cNvSpPr txBox="1"/>
          <p:nvPr/>
        </p:nvSpPr>
        <p:spPr>
          <a:xfrm>
            <a:off x="5234780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</a:p>
        </p:txBody>
      </p: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6FF94444-10DC-4688-B2EF-A67CB1DB83C2}"/>
              </a:ext>
            </a:extLst>
          </p:cNvPr>
          <p:cNvSpPr txBox="1"/>
          <p:nvPr/>
        </p:nvSpPr>
        <p:spPr>
          <a:xfrm>
            <a:off x="6674498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</a:t>
            </a:r>
          </a:p>
        </p:txBody>
      </p: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6605A856-44CB-4559-A0C8-7B9D797BFC52}"/>
              </a:ext>
            </a:extLst>
          </p:cNvPr>
          <p:cNvSpPr txBox="1"/>
          <p:nvPr/>
        </p:nvSpPr>
        <p:spPr>
          <a:xfrm>
            <a:off x="8120651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</a:t>
            </a:r>
          </a:p>
        </p:txBody>
      </p:sp>
      <p:sp>
        <p:nvSpPr>
          <p:cNvPr id="45" name="CaixaDeTexto 44">
            <a:extLst>
              <a:ext uri="{FF2B5EF4-FFF2-40B4-BE49-F238E27FC236}">
                <a16:creationId xmlns:a16="http://schemas.microsoft.com/office/drawing/2014/main" id="{95596697-3A61-47FB-8F41-65278BA84F2A}"/>
              </a:ext>
            </a:extLst>
          </p:cNvPr>
          <p:cNvSpPr txBox="1"/>
          <p:nvPr/>
        </p:nvSpPr>
        <p:spPr>
          <a:xfrm>
            <a:off x="9564747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3890727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7008E952-DA67-425C-AD7E-0F6C1B413AA5}"/>
              </a:ext>
            </a:extLst>
          </p:cNvPr>
          <p:cNvCxnSpPr>
            <a:cxnSpLocks/>
          </p:cNvCxnSpPr>
          <p:nvPr/>
        </p:nvCxnSpPr>
        <p:spPr>
          <a:xfrm flipH="1">
            <a:off x="0" y="3429000"/>
            <a:ext cx="12192000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01">
            <a:extLst>
              <a:ext uri="{FF2B5EF4-FFF2-40B4-BE49-F238E27FC236}">
                <a16:creationId xmlns:a16="http://schemas.microsoft.com/office/drawing/2014/main" id="{2184FD3A-7FD7-41FE-91F6-624C5CAFF1DE}"/>
              </a:ext>
            </a:extLst>
          </p:cNvPr>
          <p:cNvSpPr/>
          <p:nvPr/>
        </p:nvSpPr>
        <p:spPr>
          <a:xfrm>
            <a:off x="85925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" name="01">
            <a:extLst>
              <a:ext uri="{FF2B5EF4-FFF2-40B4-BE49-F238E27FC236}">
                <a16:creationId xmlns:a16="http://schemas.microsoft.com/office/drawing/2014/main" id="{2A77D6A1-FDA8-4FD8-9BDF-F00958896E96}"/>
              </a:ext>
            </a:extLst>
          </p:cNvPr>
          <p:cNvSpPr/>
          <p:nvPr/>
        </p:nvSpPr>
        <p:spPr>
          <a:xfrm>
            <a:off x="229943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5" name="01">
            <a:extLst>
              <a:ext uri="{FF2B5EF4-FFF2-40B4-BE49-F238E27FC236}">
                <a16:creationId xmlns:a16="http://schemas.microsoft.com/office/drawing/2014/main" id="{A5133F73-0CD1-4D98-A39E-789024C20031}"/>
              </a:ext>
            </a:extLst>
          </p:cNvPr>
          <p:cNvSpPr/>
          <p:nvPr/>
        </p:nvSpPr>
        <p:spPr>
          <a:xfrm>
            <a:off x="373961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6" name="01">
            <a:extLst>
              <a:ext uri="{FF2B5EF4-FFF2-40B4-BE49-F238E27FC236}">
                <a16:creationId xmlns:a16="http://schemas.microsoft.com/office/drawing/2014/main" id="{539B1CE3-9AC7-4EBF-AEEA-4AC3080283AF}"/>
              </a:ext>
            </a:extLst>
          </p:cNvPr>
          <p:cNvSpPr/>
          <p:nvPr/>
        </p:nvSpPr>
        <p:spPr>
          <a:xfrm>
            <a:off x="517979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7" name="01">
            <a:extLst>
              <a:ext uri="{FF2B5EF4-FFF2-40B4-BE49-F238E27FC236}">
                <a16:creationId xmlns:a16="http://schemas.microsoft.com/office/drawing/2014/main" id="{E94F66FC-8AF6-4493-BCF2-9BDA11CFCB5B}"/>
              </a:ext>
            </a:extLst>
          </p:cNvPr>
          <p:cNvSpPr/>
          <p:nvPr/>
        </p:nvSpPr>
        <p:spPr>
          <a:xfrm>
            <a:off x="661997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8" name="01">
            <a:extLst>
              <a:ext uri="{FF2B5EF4-FFF2-40B4-BE49-F238E27FC236}">
                <a16:creationId xmlns:a16="http://schemas.microsoft.com/office/drawing/2014/main" id="{0692A08F-1289-4405-8744-E5E401AD5604}"/>
              </a:ext>
            </a:extLst>
          </p:cNvPr>
          <p:cNvSpPr/>
          <p:nvPr/>
        </p:nvSpPr>
        <p:spPr>
          <a:xfrm>
            <a:off x="8069583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9" name="01">
            <a:extLst>
              <a:ext uri="{FF2B5EF4-FFF2-40B4-BE49-F238E27FC236}">
                <a16:creationId xmlns:a16="http://schemas.microsoft.com/office/drawing/2014/main" id="{AEF060A3-05E7-4541-BDF5-8511365EA1D7}"/>
              </a:ext>
            </a:extLst>
          </p:cNvPr>
          <p:cNvSpPr/>
          <p:nvPr/>
        </p:nvSpPr>
        <p:spPr>
          <a:xfrm>
            <a:off x="9509761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01">
            <a:extLst>
              <a:ext uri="{FF2B5EF4-FFF2-40B4-BE49-F238E27FC236}">
                <a16:creationId xmlns:a16="http://schemas.microsoft.com/office/drawing/2014/main" id="{56411119-CB3B-4627-9697-DAC220D7473F}"/>
              </a:ext>
            </a:extLst>
          </p:cNvPr>
          <p:cNvSpPr/>
          <p:nvPr/>
        </p:nvSpPr>
        <p:spPr>
          <a:xfrm>
            <a:off x="2395631" y="2054022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2" name="01">
            <a:extLst>
              <a:ext uri="{FF2B5EF4-FFF2-40B4-BE49-F238E27FC236}">
                <a16:creationId xmlns:a16="http://schemas.microsoft.com/office/drawing/2014/main" id="{401D6599-1E6B-4563-9AF3-28BE3647DA6B}"/>
              </a:ext>
            </a:extLst>
          </p:cNvPr>
          <p:cNvSpPr/>
          <p:nvPr/>
        </p:nvSpPr>
        <p:spPr>
          <a:xfrm>
            <a:off x="387852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3" name="01">
            <a:extLst>
              <a:ext uri="{FF2B5EF4-FFF2-40B4-BE49-F238E27FC236}">
                <a16:creationId xmlns:a16="http://schemas.microsoft.com/office/drawing/2014/main" id="{EF659E99-8EF2-4647-8E4B-017E30B2B55D}"/>
              </a:ext>
            </a:extLst>
          </p:cNvPr>
          <p:cNvSpPr/>
          <p:nvPr/>
        </p:nvSpPr>
        <p:spPr>
          <a:xfrm>
            <a:off x="531870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4" name="01">
            <a:extLst>
              <a:ext uri="{FF2B5EF4-FFF2-40B4-BE49-F238E27FC236}">
                <a16:creationId xmlns:a16="http://schemas.microsoft.com/office/drawing/2014/main" id="{2734A788-845D-4255-B425-FD6C877A5F72}"/>
              </a:ext>
            </a:extLst>
          </p:cNvPr>
          <p:cNvSpPr/>
          <p:nvPr/>
        </p:nvSpPr>
        <p:spPr>
          <a:xfrm>
            <a:off x="675888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5" name="01">
            <a:extLst>
              <a:ext uri="{FF2B5EF4-FFF2-40B4-BE49-F238E27FC236}">
                <a16:creationId xmlns:a16="http://schemas.microsoft.com/office/drawing/2014/main" id="{BFD31780-BAA1-4BB6-AD54-7322B0019712}"/>
              </a:ext>
            </a:extLst>
          </p:cNvPr>
          <p:cNvSpPr/>
          <p:nvPr/>
        </p:nvSpPr>
        <p:spPr>
          <a:xfrm>
            <a:off x="8208498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6" name="01">
            <a:extLst>
              <a:ext uri="{FF2B5EF4-FFF2-40B4-BE49-F238E27FC236}">
                <a16:creationId xmlns:a16="http://schemas.microsoft.com/office/drawing/2014/main" id="{451E913E-D583-4AD5-B4DC-953BCD4A7B67}"/>
              </a:ext>
            </a:extLst>
          </p:cNvPr>
          <p:cNvSpPr/>
          <p:nvPr/>
        </p:nvSpPr>
        <p:spPr>
          <a:xfrm>
            <a:off x="9648214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17" name="Conector reto 16">
            <a:extLst>
              <a:ext uri="{FF2B5EF4-FFF2-40B4-BE49-F238E27FC236}">
                <a16:creationId xmlns:a16="http://schemas.microsoft.com/office/drawing/2014/main" id="{0CBC2FDE-32C5-4E89-A75F-AC59E1E7E3A5}"/>
              </a:ext>
            </a:extLst>
          </p:cNvPr>
          <p:cNvCxnSpPr>
            <a:cxnSpLocks/>
            <a:stCxn id="10" idx="4"/>
          </p:cNvCxnSpPr>
          <p:nvPr/>
        </p:nvCxnSpPr>
        <p:spPr>
          <a:xfrm>
            <a:off x="2490837" y="2244436"/>
            <a:ext cx="0" cy="993161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Conector reto 18">
            <a:extLst>
              <a:ext uri="{FF2B5EF4-FFF2-40B4-BE49-F238E27FC236}">
                <a16:creationId xmlns:a16="http://schemas.microsoft.com/office/drawing/2014/main" id="{C57D8439-2AA1-4A71-AE38-B19CEE1AA7F5}"/>
              </a:ext>
            </a:extLst>
          </p:cNvPr>
          <p:cNvCxnSpPr/>
          <p:nvPr/>
        </p:nvCxnSpPr>
        <p:spPr>
          <a:xfrm>
            <a:off x="3925841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ector reto 19">
            <a:extLst>
              <a:ext uri="{FF2B5EF4-FFF2-40B4-BE49-F238E27FC236}">
                <a16:creationId xmlns:a16="http://schemas.microsoft.com/office/drawing/2014/main" id="{4BF459D4-BAE7-4763-9970-62660E364D4F}"/>
              </a:ext>
            </a:extLst>
          </p:cNvPr>
          <p:cNvCxnSpPr/>
          <p:nvPr/>
        </p:nvCxnSpPr>
        <p:spPr>
          <a:xfrm>
            <a:off x="5371994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ector reto 20">
            <a:extLst>
              <a:ext uri="{FF2B5EF4-FFF2-40B4-BE49-F238E27FC236}">
                <a16:creationId xmlns:a16="http://schemas.microsoft.com/office/drawing/2014/main" id="{35DFF0AE-41EE-4274-B1B6-27DE31373D06}"/>
              </a:ext>
            </a:extLst>
          </p:cNvPr>
          <p:cNvCxnSpPr/>
          <p:nvPr/>
        </p:nvCxnSpPr>
        <p:spPr>
          <a:xfrm>
            <a:off x="6810914" y="3626621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ector reto 21">
            <a:extLst>
              <a:ext uri="{FF2B5EF4-FFF2-40B4-BE49-F238E27FC236}">
                <a16:creationId xmlns:a16="http://schemas.microsoft.com/office/drawing/2014/main" id="{1C64E4DF-3E01-43BA-9D7E-780A93EBDDA8}"/>
              </a:ext>
            </a:extLst>
          </p:cNvPr>
          <p:cNvCxnSpPr/>
          <p:nvPr/>
        </p:nvCxnSpPr>
        <p:spPr>
          <a:xfrm>
            <a:off x="8257067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ector reto 22">
            <a:extLst>
              <a:ext uri="{FF2B5EF4-FFF2-40B4-BE49-F238E27FC236}">
                <a16:creationId xmlns:a16="http://schemas.microsoft.com/office/drawing/2014/main" id="{6C727AA4-EFAA-483E-A503-D006D350D2B8}"/>
              </a:ext>
            </a:extLst>
          </p:cNvPr>
          <p:cNvCxnSpPr/>
          <p:nvPr/>
        </p:nvCxnSpPr>
        <p:spPr>
          <a:xfrm>
            <a:off x="9709581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894A6252-F231-4B54-AAE1-0A9D8DCDD46A}"/>
              </a:ext>
            </a:extLst>
          </p:cNvPr>
          <p:cNvSpPr txBox="1"/>
          <p:nvPr/>
        </p:nvSpPr>
        <p:spPr>
          <a:xfrm>
            <a:off x="2681250" y="1910019"/>
            <a:ext cx="1539188" cy="120032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Conhecer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nosso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A8FAF1A8-7507-4FB8-860C-A577E49796D4}"/>
              </a:ext>
            </a:extLst>
          </p:cNvPr>
          <p:cNvSpPr txBox="1"/>
          <p:nvPr/>
        </p:nvSpPr>
        <p:spPr>
          <a:xfrm>
            <a:off x="940910" y="4116984"/>
            <a:ext cx="976533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Preparar-se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vender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5D19D287-345B-4679-A18A-0AA6B404C0D7}"/>
              </a:ext>
            </a:extLst>
          </p:cNvPr>
          <p:cNvSpPr txBox="1"/>
          <p:nvPr/>
        </p:nvSpPr>
        <p:spPr>
          <a:xfrm>
            <a:off x="3819994" y="4116985"/>
            <a:ext cx="90760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Sondar 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entender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7D96353F-B9C2-4984-B2E1-AE5DCDA75366}"/>
              </a:ext>
            </a:extLst>
          </p:cNvPr>
          <p:cNvSpPr txBox="1"/>
          <p:nvPr/>
        </p:nvSpPr>
        <p:spPr>
          <a:xfrm>
            <a:off x="5254929" y="4116985"/>
            <a:ext cx="756922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Oferecer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nossas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</a:t>
            </a: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D245986A-244F-4F4B-B5BB-525FA95638E8}"/>
              </a:ext>
            </a:extLst>
          </p:cNvPr>
          <p:cNvSpPr txBox="1"/>
          <p:nvPr/>
        </p:nvSpPr>
        <p:spPr>
          <a:xfrm>
            <a:off x="6689865" y="4111559"/>
            <a:ext cx="857911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Contornar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possíveis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objeções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2BB0C9F2-0233-4120-A915-5F7FA451124E}"/>
              </a:ext>
            </a:extLst>
          </p:cNvPr>
          <p:cNvSpPr txBox="1"/>
          <p:nvPr/>
        </p:nvSpPr>
        <p:spPr>
          <a:xfrm>
            <a:off x="8124800" y="4111559"/>
            <a:ext cx="1011799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Partir para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274331DC-EC70-4DAB-A51E-E8CD91C43456}"/>
              </a:ext>
            </a:extLst>
          </p:cNvPr>
          <p:cNvSpPr txBox="1"/>
          <p:nvPr/>
        </p:nvSpPr>
        <p:spPr>
          <a:xfrm>
            <a:off x="9559735" y="4111559"/>
            <a:ext cx="960503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Realizar um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excelente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pós-venda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D2A34C1F-2675-4907-97F6-E7AB2561790D}"/>
              </a:ext>
            </a:extLst>
          </p:cNvPr>
          <p:cNvSpPr txBox="1"/>
          <p:nvPr/>
        </p:nvSpPr>
        <p:spPr>
          <a:xfrm>
            <a:off x="914241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FA603A33-FD1F-4AEF-AAA1-CEF309DE5DC0}"/>
              </a:ext>
            </a:extLst>
          </p:cNvPr>
          <p:cNvSpPr txBox="1"/>
          <p:nvPr/>
        </p:nvSpPr>
        <p:spPr>
          <a:xfrm>
            <a:off x="2354422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5764D493-AB13-4700-A9DE-CEC98A26988B}"/>
              </a:ext>
            </a:extLst>
          </p:cNvPr>
          <p:cNvSpPr txBox="1"/>
          <p:nvPr/>
        </p:nvSpPr>
        <p:spPr>
          <a:xfrm>
            <a:off x="3799586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49C65BA6-AB54-4B7A-B10E-47B326BB5D08}"/>
              </a:ext>
            </a:extLst>
          </p:cNvPr>
          <p:cNvSpPr txBox="1"/>
          <p:nvPr/>
        </p:nvSpPr>
        <p:spPr>
          <a:xfrm>
            <a:off x="5234780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ACDAC278-3454-435F-A6CD-4EE51EF82918}"/>
              </a:ext>
            </a:extLst>
          </p:cNvPr>
          <p:cNvSpPr txBox="1"/>
          <p:nvPr/>
        </p:nvSpPr>
        <p:spPr>
          <a:xfrm>
            <a:off x="6674498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00ED2B23-748D-430B-882E-9827B3E14118}"/>
              </a:ext>
            </a:extLst>
          </p:cNvPr>
          <p:cNvSpPr txBox="1"/>
          <p:nvPr/>
        </p:nvSpPr>
        <p:spPr>
          <a:xfrm>
            <a:off x="8120651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CF27C36F-13BC-4998-A1A6-AE5A323BBD45}"/>
              </a:ext>
            </a:extLst>
          </p:cNvPr>
          <p:cNvSpPr txBox="1"/>
          <p:nvPr/>
        </p:nvSpPr>
        <p:spPr>
          <a:xfrm>
            <a:off x="9564747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7</a:t>
            </a:r>
          </a:p>
        </p:txBody>
      </p: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51715DBB-2353-4CC2-A3A0-0A9EC3DB02B2}"/>
              </a:ext>
            </a:extLst>
          </p:cNvPr>
          <p:cNvCxnSpPr/>
          <p:nvPr/>
        </p:nvCxnSpPr>
        <p:spPr>
          <a:xfrm>
            <a:off x="1054046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01">
            <a:extLst>
              <a:ext uri="{FF2B5EF4-FFF2-40B4-BE49-F238E27FC236}">
                <a16:creationId xmlns:a16="http://schemas.microsoft.com/office/drawing/2014/main" id="{FA576B5F-B824-44A7-BAB4-A1399F7DC066}"/>
              </a:ext>
            </a:extLst>
          </p:cNvPr>
          <p:cNvSpPr/>
          <p:nvPr/>
        </p:nvSpPr>
        <p:spPr>
          <a:xfrm>
            <a:off x="1000420" y="3966642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623189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35B07310-75A6-C043-9BDE-F189A2370891}"/>
              </a:ext>
            </a:extLst>
          </p:cNvPr>
          <p:cNvSpPr/>
          <p:nvPr/>
        </p:nvSpPr>
        <p:spPr>
          <a:xfrm>
            <a:off x="7521677" y="958646"/>
            <a:ext cx="4186495" cy="5434167"/>
          </a:xfrm>
          <a:prstGeom prst="rect">
            <a:avLst/>
          </a:prstGeom>
          <a:solidFill>
            <a:srgbClr val="323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6096001" y="2890898"/>
            <a:ext cx="5125120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CONHECER</a:t>
            </a:r>
          </a:p>
          <a:p>
            <a:pPr algn="r"/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NOSSO CLIENTE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B0C783D7-7341-FB4C-839D-6678D49EF235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79F15ED3-5F5E-E846-8ECE-CB1A1EE29D3C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B3BAA17F-1F92-5448-BBBA-F596EE91B79A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977817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2</a:t>
              </a: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50F5CA20-6F8B-2248-A1E1-86D15DD30D43}"/>
                </a:ext>
              </a:extLst>
            </p:cNvPr>
            <p:cNvSpPr txBox="1"/>
            <p:nvPr/>
          </p:nvSpPr>
          <p:spPr>
            <a:xfrm>
              <a:off x="8929579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63393CE7-DC2F-7D45-8379-0A5479FB028C}"/>
                </a:ext>
              </a:extLst>
            </p:cNvPr>
            <p:cNvSpPr txBox="1"/>
            <p:nvPr/>
          </p:nvSpPr>
          <p:spPr>
            <a:xfrm>
              <a:off x="9466664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36F92A5C-5ACB-D740-8B28-82456BAE6CD2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71752944-1DB4-774F-A305-D57A87B01B4E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EE382968-1F79-4346-A9F8-DE945E19D09E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DD30354A-314C-A04E-BC31-44C500259534}"/>
                </a:ext>
              </a:extLst>
            </p:cNvPr>
            <p:cNvSpPr txBox="1"/>
            <p:nvPr/>
          </p:nvSpPr>
          <p:spPr>
            <a:xfrm>
              <a:off x="6246036" y="583107"/>
              <a:ext cx="1707519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Conhecer nosso cliente</a:t>
              </a:r>
            </a:p>
          </p:txBody>
        </p:sp>
        <p:cxnSp>
          <p:nvCxnSpPr>
            <p:cNvPr id="14" name="Conector Reto 13">
              <a:extLst>
                <a:ext uri="{FF2B5EF4-FFF2-40B4-BE49-F238E27FC236}">
                  <a16:creationId xmlns:a16="http://schemas.microsoft.com/office/drawing/2014/main" id="{C56E409E-94D9-4F4A-B902-7673385DA11B}"/>
                </a:ext>
              </a:extLst>
            </p:cNvPr>
            <p:cNvCxnSpPr>
              <a:cxnSpLocks/>
            </p:cNvCxnSpPr>
            <p:nvPr/>
          </p:nvCxnSpPr>
          <p:spPr>
            <a:xfrm>
              <a:off x="7953555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0636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1002890" y="1690063"/>
            <a:ext cx="5884607" cy="347786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já juntou todas as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informações necessárias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, certo?</a:t>
            </a:r>
          </a:p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que fazer com elas nesse momento?</a:t>
            </a:r>
          </a:p>
        </p:txBody>
      </p:sp>
    </p:spTree>
    <p:extLst>
      <p:ext uri="{BB962C8B-B14F-4D97-AF65-F5344CB8AC3E}">
        <p14:creationId xmlns:p14="http://schemas.microsoft.com/office/powerpoint/2010/main" val="326235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922AE31E-596D-DA4C-9C33-54B58CBF5774}"/>
              </a:ext>
            </a:extLst>
          </p:cNvPr>
          <p:cNvSpPr txBox="1"/>
          <p:nvPr/>
        </p:nvSpPr>
        <p:spPr>
          <a:xfrm>
            <a:off x="4070555" y="1859340"/>
            <a:ext cx="6400800" cy="313931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Você recebeu os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leads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Pesquisou os </a:t>
            </a:r>
            <a:r>
              <a:rPr lang="pt-BR" sz="2400" b="1" dirty="0" err="1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prospects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: informou-se, pesquisou, observou e conversou.</a:t>
            </a:r>
          </a:p>
          <a:p>
            <a:pPr>
              <a:spcBef>
                <a:spcPts val="1200"/>
              </a:spcBef>
            </a:pPr>
            <a:endParaRPr lang="pt-BR" sz="2400" dirty="0">
              <a:solidFill>
                <a:srgbClr val="323234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Agora é hora de reunir o máximo de informações relevantes do cliente, para definir estratégias e construir um mapa de valor.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810E049E-A0E0-FF45-97EB-15231D3802B8}"/>
              </a:ext>
            </a:extLst>
          </p:cNvPr>
          <p:cNvSpPr txBox="1"/>
          <p:nvPr/>
        </p:nvSpPr>
        <p:spPr>
          <a:xfrm>
            <a:off x="1138106" y="3297935"/>
            <a:ext cx="2587552" cy="584767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32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LEMBRE-SE:</a:t>
            </a:r>
          </a:p>
        </p:txBody>
      </p:sp>
    </p:spTree>
    <p:extLst>
      <p:ext uri="{BB962C8B-B14F-4D97-AF65-F5344CB8AC3E}">
        <p14:creationId xmlns:p14="http://schemas.microsoft.com/office/powerpoint/2010/main" val="544880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458F0531-AD4E-6642-8C33-390C35640B21}"/>
              </a:ext>
            </a:extLst>
          </p:cNvPr>
          <p:cNvSpPr txBox="1"/>
          <p:nvPr/>
        </p:nvSpPr>
        <p:spPr>
          <a:xfrm>
            <a:off x="2342535" y="1856760"/>
            <a:ext cx="7506930" cy="347786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fundamental entender o que o </a:t>
            </a: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cliente valoriza </a:t>
            </a: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sua </a:t>
            </a: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real necessidade</a:t>
            </a: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Todo comprador, ao analisar uma oferta de produto ou serviço, faz uma “conta mental” em que soma todo o valor que percebe</a:t>
            </a:r>
            <a:b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na solução oferecida por sua empresa e subtrai todos os custos inerentes a ela.</a:t>
            </a:r>
          </a:p>
        </p:txBody>
      </p:sp>
    </p:spTree>
    <p:extLst>
      <p:ext uri="{BB962C8B-B14F-4D97-AF65-F5344CB8AC3E}">
        <p14:creationId xmlns:p14="http://schemas.microsoft.com/office/powerpoint/2010/main" val="3294586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71090488-5865-E74D-A23E-56B4D19CFA88}"/>
              </a:ext>
            </a:extLst>
          </p:cNvPr>
          <p:cNvSpPr txBox="1"/>
          <p:nvPr/>
        </p:nvSpPr>
        <p:spPr>
          <a:xfrm>
            <a:off x="781666" y="2828835"/>
            <a:ext cx="2934928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Essa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percepção</a:t>
            </a:r>
            <a:b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do cliente 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pode ser representada assim: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944A3B26-77B3-564F-AA5E-C61166A2F56A}"/>
              </a:ext>
            </a:extLst>
          </p:cNvPr>
          <p:cNvSpPr/>
          <p:nvPr/>
        </p:nvSpPr>
        <p:spPr>
          <a:xfrm>
            <a:off x="4498259" y="2058133"/>
            <a:ext cx="4321276" cy="507823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r>
              <a:rPr lang="pt-BR" sz="27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VALOR PARA O CLIENTE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8B43DA27-DCE1-0F48-8163-5D48B91A8CE9}"/>
              </a:ext>
            </a:extLst>
          </p:cNvPr>
          <p:cNvSpPr txBox="1"/>
          <p:nvPr/>
        </p:nvSpPr>
        <p:spPr>
          <a:xfrm>
            <a:off x="6073877" y="2581353"/>
            <a:ext cx="1170040" cy="64632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</a:pPr>
            <a:r>
              <a:rPr lang="pt-BR" sz="36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=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9890107F-00C6-F24F-AEF1-F9B2AAD92ECD}"/>
              </a:ext>
            </a:extLst>
          </p:cNvPr>
          <p:cNvSpPr/>
          <p:nvPr/>
        </p:nvSpPr>
        <p:spPr>
          <a:xfrm>
            <a:off x="4498259" y="3212294"/>
            <a:ext cx="4321276" cy="507823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r>
              <a:rPr lang="pt-BR" sz="27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BENEFÍCIOS RECEBIDOS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AEC23331-FF5D-BC4C-80EA-C7484D1A8FAC}"/>
              </a:ext>
            </a:extLst>
          </p:cNvPr>
          <p:cNvSpPr txBox="1"/>
          <p:nvPr/>
        </p:nvSpPr>
        <p:spPr>
          <a:xfrm>
            <a:off x="6073877" y="3735514"/>
            <a:ext cx="1170040" cy="64632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</a:pPr>
            <a:r>
              <a:rPr lang="pt-BR" sz="36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-</a:t>
            </a: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A9C05B8A-134B-7943-9BA1-841F9FC0AD6B}"/>
              </a:ext>
            </a:extLst>
          </p:cNvPr>
          <p:cNvSpPr/>
          <p:nvPr/>
        </p:nvSpPr>
        <p:spPr>
          <a:xfrm>
            <a:off x="4498259" y="4412622"/>
            <a:ext cx="4321276" cy="507823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r>
              <a:rPr lang="pt-BR" sz="27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CUSTOS PERCEBIDOS</a:t>
            </a:r>
          </a:p>
        </p:txBody>
      </p:sp>
    </p:spTree>
    <p:extLst>
      <p:ext uri="{BB962C8B-B14F-4D97-AF65-F5344CB8AC3E}">
        <p14:creationId xmlns:p14="http://schemas.microsoft.com/office/powerpoint/2010/main" val="1745741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3" presetClass="entr" presetSubtype="16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/>
      <p:bldP spid="7" grpId="1"/>
      <p:bldP spid="9" grpId="0" animBg="1"/>
      <p:bldP spid="9" grpId="1" animBg="1"/>
      <p:bldP spid="10" grpId="0"/>
      <p:bldP spid="10" grpId="1"/>
      <p:bldP spid="11" grpId="0" animBg="1"/>
      <p:bldP spid="11" grpId="1" animBg="1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2222F152-92CB-4F4F-9150-E3CD3182D0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992" y="2929135"/>
            <a:ext cx="6037988" cy="99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347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93B63054-4277-7C45-9244-3369351F29E3}"/>
              </a:ext>
            </a:extLst>
          </p:cNvPr>
          <p:cNvSpPr txBox="1"/>
          <p:nvPr/>
        </p:nvSpPr>
        <p:spPr>
          <a:xfrm>
            <a:off x="2374491" y="954421"/>
            <a:ext cx="4192102" cy="144654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Dinâmica de observação</a:t>
            </a:r>
            <a:endParaRPr lang="pt-BR" sz="3600" dirty="0">
              <a:solidFill>
                <a:srgbClr val="D1AA8A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8E651DE1-C10B-594E-AF76-DAA74E98C1F9}"/>
              </a:ext>
            </a:extLst>
          </p:cNvPr>
          <p:cNvSpPr txBox="1"/>
          <p:nvPr/>
        </p:nvSpPr>
        <p:spPr>
          <a:xfrm>
            <a:off x="793954" y="892865"/>
            <a:ext cx="1580536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x-none" sz="9600" b="1" dirty="0">
                <a:solidFill>
                  <a:srgbClr val="BA5050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01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1CCE3B9B-DE52-114A-8047-2E77365E5CAB}"/>
              </a:ext>
            </a:extLst>
          </p:cNvPr>
          <p:cNvSpPr txBox="1"/>
          <p:nvPr/>
        </p:nvSpPr>
        <p:spPr>
          <a:xfrm>
            <a:off x="793955" y="2806694"/>
            <a:ext cx="4500716" cy="107721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Agora vamos elaborar um MAPA DE VALOR.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BD8153AC-5539-D148-BF1D-879FDDA0B05D}"/>
              </a:ext>
            </a:extLst>
          </p:cNvPr>
          <p:cNvSpPr/>
          <p:nvPr/>
        </p:nvSpPr>
        <p:spPr>
          <a:xfrm>
            <a:off x="793954" y="4143031"/>
            <a:ext cx="1224116" cy="1224116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6AEBAD6-2827-6A41-8324-6ADCE5F2A323}"/>
              </a:ext>
            </a:extLst>
          </p:cNvPr>
          <p:cNvSpPr/>
          <p:nvPr/>
        </p:nvSpPr>
        <p:spPr>
          <a:xfrm>
            <a:off x="5698896" y="4143031"/>
            <a:ext cx="1224116" cy="1224116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cxnSp>
        <p:nvCxnSpPr>
          <p:cNvPr id="4" name="Conector Reto 3">
            <a:extLst>
              <a:ext uri="{FF2B5EF4-FFF2-40B4-BE49-F238E27FC236}">
                <a16:creationId xmlns:a16="http://schemas.microsoft.com/office/drawing/2014/main" id="{9566FB7D-CB93-5A40-8614-C5617421FC91}"/>
              </a:ext>
            </a:extLst>
          </p:cNvPr>
          <p:cNvCxnSpPr>
            <a:stCxn id="2" idx="6"/>
            <a:endCxn id="11" idx="2"/>
          </p:cNvCxnSpPr>
          <p:nvPr/>
        </p:nvCxnSpPr>
        <p:spPr>
          <a:xfrm>
            <a:off x="2018071" y="4755089"/>
            <a:ext cx="368082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D5D65325-FE2E-B049-B205-DE07F3575E03}"/>
              </a:ext>
            </a:extLst>
          </p:cNvPr>
          <p:cNvSpPr/>
          <p:nvPr/>
        </p:nvSpPr>
        <p:spPr>
          <a:xfrm>
            <a:off x="3159714" y="4056321"/>
            <a:ext cx="1397538" cy="139753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32" tIns="45716" rIns="91432" bIns="45716" rtlCol="0" anchor="ctr"/>
          <a:lstStyle/>
          <a:p>
            <a:pPr algn="ctr"/>
            <a:r>
              <a:rPr lang="x-none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ENCAIXE</a:t>
            </a: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B2DF6DDB-5A18-8142-A65A-F898349BC8F0}"/>
              </a:ext>
            </a:extLst>
          </p:cNvPr>
          <p:cNvSpPr/>
          <p:nvPr/>
        </p:nvSpPr>
        <p:spPr>
          <a:xfrm>
            <a:off x="887545" y="5495053"/>
            <a:ext cx="1036935" cy="338546"/>
          </a:xfrm>
          <a:prstGeom prst="rect">
            <a:avLst/>
          </a:prstGeom>
        </p:spPr>
        <p:txBody>
          <a:bodyPr wrap="none" lIns="91432" tIns="45716" rIns="91432" bIns="45716">
            <a:spAutoFit/>
          </a:bodyPr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Crie valor</a:t>
            </a:r>
            <a:endParaRPr lang="x-none" sz="16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9A62DD52-7F65-B94E-AF5E-42CBA0E897D0}"/>
              </a:ext>
            </a:extLst>
          </p:cNvPr>
          <p:cNvSpPr/>
          <p:nvPr/>
        </p:nvSpPr>
        <p:spPr>
          <a:xfrm>
            <a:off x="5343105" y="5495053"/>
            <a:ext cx="1935707" cy="338546"/>
          </a:xfrm>
          <a:prstGeom prst="rect">
            <a:avLst/>
          </a:prstGeom>
        </p:spPr>
        <p:txBody>
          <a:bodyPr wrap="none" lIns="91432" tIns="45716" rIns="91432" bIns="45716">
            <a:spAutoFit/>
          </a:bodyPr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Observe os clientes</a:t>
            </a:r>
            <a:endParaRPr lang="x-none" sz="16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264AE4C5-6FFC-CA48-8BDB-4AD80F3B07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8542" y="4433084"/>
            <a:ext cx="454943" cy="644010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18BEE943-A9CF-E247-AAF2-0B6DD64B10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3381" y="4490541"/>
            <a:ext cx="835146" cy="529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3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Tela de celular com publicação numa rede social&#10;&#10;Descrição gerada automaticamente com confiança baixa">
            <a:extLst>
              <a:ext uri="{FF2B5EF4-FFF2-40B4-BE49-F238E27FC236}">
                <a16:creationId xmlns:a16="http://schemas.microsoft.com/office/drawing/2014/main" id="{0D616487-3349-C242-B15D-A369110334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33655567-5F5D-7147-B654-032878459AD5}"/>
              </a:ext>
            </a:extLst>
          </p:cNvPr>
          <p:cNvSpPr txBox="1"/>
          <p:nvPr/>
        </p:nvSpPr>
        <p:spPr>
          <a:xfrm>
            <a:off x="4616246" y="753210"/>
            <a:ext cx="6474542" cy="240064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BA5050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CASE: </a:t>
            </a:r>
            <a:r>
              <a:rPr lang="pt-BR" sz="2000" b="1" dirty="0" err="1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Florindas</a:t>
            </a:r>
            <a:r>
              <a:rPr lang="pt-BR" sz="20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Café</a:t>
            </a:r>
          </a:p>
          <a:p>
            <a:pPr>
              <a:spcBef>
                <a:spcPts val="1200"/>
              </a:spcBef>
            </a:pP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 </a:t>
            </a:r>
            <a:r>
              <a:rPr lang="pt-BR" sz="2000" dirty="0" err="1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Florindas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Café surgiu em 2016, é uma pequena cafeteria que pertence ao casal Rafael e sua esposa.</a:t>
            </a:r>
          </a:p>
          <a:p>
            <a:pPr>
              <a:spcBef>
                <a:spcPts val="1200"/>
              </a:spcBef>
            </a:pP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 especialidade deles são doces, bolos e tortas. Começaram com encomendas e hoje têm a cafeteria.</a:t>
            </a:r>
          </a:p>
          <a:p>
            <a:pPr>
              <a:spcBef>
                <a:spcPts val="1200"/>
              </a:spcBef>
            </a:pP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Eles possuem 2 linhas móveis com a concorrência.</a:t>
            </a:r>
          </a:p>
        </p:txBody>
      </p:sp>
      <p:cxnSp>
        <p:nvCxnSpPr>
          <p:cNvPr id="7" name="Conector Reto 6">
            <a:extLst>
              <a:ext uri="{FF2B5EF4-FFF2-40B4-BE49-F238E27FC236}">
                <a16:creationId xmlns:a16="http://schemas.microsoft.com/office/drawing/2014/main" id="{EC99828C-E63B-2943-9E71-1DC7FDB7A7C8}"/>
              </a:ext>
            </a:extLst>
          </p:cNvPr>
          <p:cNvCxnSpPr>
            <a:cxnSpLocks/>
          </p:cNvCxnSpPr>
          <p:nvPr/>
        </p:nvCxnSpPr>
        <p:spPr>
          <a:xfrm>
            <a:off x="4616245" y="3429000"/>
            <a:ext cx="6622026" cy="0"/>
          </a:xfrm>
          <a:prstGeom prst="line">
            <a:avLst/>
          </a:prstGeom>
          <a:ln>
            <a:solidFill>
              <a:srgbClr val="D1AA8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aixaDeTexto 7">
            <a:extLst>
              <a:ext uri="{FF2B5EF4-FFF2-40B4-BE49-F238E27FC236}">
                <a16:creationId xmlns:a16="http://schemas.microsoft.com/office/drawing/2014/main" id="{3627C5B3-2820-3D42-862C-AA8C58E509C9}"/>
              </a:ext>
            </a:extLst>
          </p:cNvPr>
          <p:cNvSpPr txBox="1"/>
          <p:nvPr/>
        </p:nvSpPr>
        <p:spPr>
          <a:xfrm>
            <a:off x="4616246" y="3658645"/>
            <a:ext cx="6931742" cy="246220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Utilize as regras da etapa de preparação para montar o mapa de valor: Informe, pesquise, observe e converse. Identifique o problema,</a:t>
            </a:r>
            <a:b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 oportunidade e a necessidade. </a:t>
            </a:r>
          </a:p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Levante o maior número de informações possíveis para preencher no mapa de valor.</a:t>
            </a: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BDD1E1F3-1E73-E04E-96F8-E4A83F86F7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178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ixaDeTexto 7">
            <a:extLst>
              <a:ext uri="{FF2B5EF4-FFF2-40B4-BE49-F238E27FC236}">
                <a16:creationId xmlns:a16="http://schemas.microsoft.com/office/drawing/2014/main" id="{915E4E51-3ECC-5C43-A106-0D773872FE60}"/>
              </a:ext>
            </a:extLst>
          </p:cNvPr>
          <p:cNvSpPr txBox="1"/>
          <p:nvPr/>
        </p:nvSpPr>
        <p:spPr>
          <a:xfrm>
            <a:off x="860520" y="758177"/>
            <a:ext cx="3488439" cy="646323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Mapa de Valor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87A55BCE-8DF6-644E-B78B-ED0BE272A0A8}"/>
              </a:ext>
            </a:extLst>
          </p:cNvPr>
          <p:cNvSpPr txBox="1"/>
          <p:nvPr/>
        </p:nvSpPr>
        <p:spPr>
          <a:xfrm>
            <a:off x="7828283" y="2901958"/>
            <a:ext cx="3503198" cy="193898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Este esquema deverá ser colocado no </a:t>
            </a:r>
            <a:r>
              <a:rPr lang="pt-BR" sz="2400" i="1" dirty="0" err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Jamboard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para que, nos boxes,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os participantes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possam interagir.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2C5B761E-2DDE-CF43-B2A8-D756577B28FC}"/>
              </a:ext>
            </a:extLst>
          </p:cNvPr>
          <p:cNvSpPr/>
          <p:nvPr/>
        </p:nvSpPr>
        <p:spPr>
          <a:xfrm>
            <a:off x="860519" y="1525158"/>
            <a:ext cx="6720152" cy="435077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CED986F1-51BB-1D43-AE46-29F4D5FE31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9446" y="3363995"/>
            <a:ext cx="622300" cy="673100"/>
          </a:xfrm>
          <a:prstGeom prst="rect">
            <a:avLst/>
          </a:prstGeom>
        </p:spPr>
      </p:pic>
      <p:cxnSp>
        <p:nvCxnSpPr>
          <p:cNvPr id="5" name="Conector Reto 4">
            <a:extLst>
              <a:ext uri="{FF2B5EF4-FFF2-40B4-BE49-F238E27FC236}">
                <a16:creationId xmlns:a16="http://schemas.microsoft.com/office/drawing/2014/main" id="{8592E6BE-06B3-B642-A008-BE6C4529D170}"/>
              </a:ext>
            </a:extLst>
          </p:cNvPr>
          <p:cNvCxnSpPr/>
          <p:nvPr/>
        </p:nvCxnSpPr>
        <p:spPr>
          <a:xfrm flipV="1">
            <a:off x="4208403" y="2572292"/>
            <a:ext cx="0" cy="671053"/>
          </a:xfrm>
          <a:prstGeom prst="line">
            <a:avLst/>
          </a:prstGeom>
          <a:ln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ector Reto 8">
            <a:extLst>
              <a:ext uri="{FF2B5EF4-FFF2-40B4-BE49-F238E27FC236}">
                <a16:creationId xmlns:a16="http://schemas.microsoft.com/office/drawing/2014/main" id="{4F43FCD7-EA5B-B945-8C19-A5334979D458}"/>
              </a:ext>
            </a:extLst>
          </p:cNvPr>
          <p:cNvCxnSpPr/>
          <p:nvPr/>
        </p:nvCxnSpPr>
        <p:spPr>
          <a:xfrm flipV="1">
            <a:off x="4208403" y="4150369"/>
            <a:ext cx="0" cy="671053"/>
          </a:xfrm>
          <a:prstGeom prst="line">
            <a:avLst/>
          </a:prstGeom>
          <a:ln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E913A91D-DC7C-9B44-86E1-9AA3895A8A56}"/>
              </a:ext>
            </a:extLst>
          </p:cNvPr>
          <p:cNvCxnSpPr>
            <a:cxnSpLocks/>
          </p:cNvCxnSpPr>
          <p:nvPr/>
        </p:nvCxnSpPr>
        <p:spPr>
          <a:xfrm>
            <a:off x="3161269" y="3700545"/>
            <a:ext cx="599571" cy="0"/>
          </a:xfrm>
          <a:prstGeom prst="line">
            <a:avLst/>
          </a:prstGeom>
          <a:ln>
            <a:solidFill>
              <a:srgbClr val="E0DD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C80B951A-AB89-6847-9BCA-ACF93FEAE09C}"/>
              </a:ext>
            </a:extLst>
          </p:cNvPr>
          <p:cNvSpPr txBox="1"/>
          <p:nvPr/>
        </p:nvSpPr>
        <p:spPr>
          <a:xfrm>
            <a:off x="3366192" y="2200924"/>
            <a:ext cx="1684422" cy="36932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Ganhos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182FFFAD-687D-CD42-9F27-9DBC35953D3B}"/>
              </a:ext>
            </a:extLst>
          </p:cNvPr>
          <p:cNvSpPr txBox="1"/>
          <p:nvPr/>
        </p:nvSpPr>
        <p:spPr>
          <a:xfrm>
            <a:off x="2723934" y="4821422"/>
            <a:ext cx="2968938" cy="64632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Problemas, necessidades, atividades e oportunidades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5883A5CC-67BB-5545-8F8A-57F1247014FC}"/>
              </a:ext>
            </a:extLst>
          </p:cNvPr>
          <p:cNvSpPr txBox="1"/>
          <p:nvPr/>
        </p:nvSpPr>
        <p:spPr>
          <a:xfrm>
            <a:off x="1283116" y="3515880"/>
            <a:ext cx="1878153" cy="36932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>
              <a:spcBef>
                <a:spcPts val="1200"/>
              </a:spcBef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Produto/serviço</a:t>
            </a:r>
          </a:p>
        </p:txBody>
      </p:sp>
    </p:spTree>
    <p:extLst>
      <p:ext uri="{BB962C8B-B14F-4D97-AF65-F5344CB8AC3E}">
        <p14:creationId xmlns:p14="http://schemas.microsoft.com/office/powerpoint/2010/main" val="766949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ixaDeTexto 7">
            <a:extLst>
              <a:ext uri="{FF2B5EF4-FFF2-40B4-BE49-F238E27FC236}">
                <a16:creationId xmlns:a16="http://schemas.microsoft.com/office/drawing/2014/main" id="{915E4E51-3ECC-5C43-A106-0D773872FE60}"/>
              </a:ext>
            </a:extLst>
          </p:cNvPr>
          <p:cNvSpPr txBox="1"/>
          <p:nvPr/>
        </p:nvSpPr>
        <p:spPr>
          <a:xfrm>
            <a:off x="3339485" y="3105836"/>
            <a:ext cx="5513032" cy="646323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pPr algn="ctr"/>
            <a:r>
              <a:rPr lang="pt-BR" sz="36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TUTORIAL  JAMBOARD</a:t>
            </a:r>
          </a:p>
        </p:txBody>
      </p:sp>
    </p:spTree>
    <p:extLst>
      <p:ext uri="{BB962C8B-B14F-4D97-AF65-F5344CB8AC3E}">
        <p14:creationId xmlns:p14="http://schemas.microsoft.com/office/powerpoint/2010/main" val="902249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00C86508-BA33-A04B-9906-33C0C691A1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221" y="1138419"/>
            <a:ext cx="11235558" cy="458116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tângulo 8">
            <a:extLst>
              <a:ext uri="{FF2B5EF4-FFF2-40B4-BE49-F238E27FC236}">
                <a16:creationId xmlns:a16="http://schemas.microsoft.com/office/drawing/2014/main" id="{BE23FBCC-F044-3C4D-AB5F-1C778982DEBC}"/>
              </a:ext>
            </a:extLst>
          </p:cNvPr>
          <p:cNvSpPr/>
          <p:nvPr/>
        </p:nvSpPr>
        <p:spPr>
          <a:xfrm>
            <a:off x="10884311" y="5099751"/>
            <a:ext cx="648929" cy="619831"/>
          </a:xfrm>
          <a:prstGeom prst="rect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>
              <a:solidFill>
                <a:prstClr val="white"/>
              </a:solidFill>
            </a:endParaRP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ACD061A3-4A52-2B4F-AA55-DCB32FCF3AE8}"/>
              </a:ext>
            </a:extLst>
          </p:cNvPr>
          <p:cNvSpPr/>
          <p:nvPr/>
        </p:nvSpPr>
        <p:spPr>
          <a:xfrm>
            <a:off x="8627806" y="5121183"/>
            <a:ext cx="1873047" cy="576964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Clicar no </a:t>
            </a:r>
            <a:r>
              <a:rPr lang="pt-BR" sz="1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botão + 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abrir um painel.</a:t>
            </a:r>
          </a:p>
        </p:txBody>
      </p:sp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C0393A4E-1D7B-744F-B02D-254BD01A014F}"/>
              </a:ext>
            </a:extLst>
          </p:cNvPr>
          <p:cNvCxnSpPr>
            <a:cxnSpLocks/>
            <a:stCxn id="9" idx="1"/>
            <a:endCxn id="11" idx="3"/>
          </p:cNvCxnSpPr>
          <p:nvPr/>
        </p:nvCxnSpPr>
        <p:spPr>
          <a:xfrm flipH="1" flipV="1">
            <a:off x="10500853" y="5409666"/>
            <a:ext cx="383458" cy="1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Retângulo 11">
            <a:extLst>
              <a:ext uri="{FF2B5EF4-FFF2-40B4-BE49-F238E27FC236}">
                <a16:creationId xmlns:a16="http://schemas.microsoft.com/office/drawing/2014/main" id="{9724B7C2-9044-E046-8D64-6408087A0609}"/>
              </a:ext>
            </a:extLst>
          </p:cNvPr>
          <p:cNvSpPr/>
          <p:nvPr/>
        </p:nvSpPr>
        <p:spPr>
          <a:xfrm>
            <a:off x="693174" y="2276142"/>
            <a:ext cx="1873045" cy="576964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1400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Logar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na tela inicial do </a:t>
            </a:r>
            <a:r>
              <a:rPr lang="pt-BR" sz="1400" b="1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Jamboard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35870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B4CF3E5F-509E-144A-AAB5-0636A3CFB8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222" y="1155433"/>
            <a:ext cx="11235558" cy="45471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tângulo 13">
            <a:extLst>
              <a:ext uri="{FF2B5EF4-FFF2-40B4-BE49-F238E27FC236}">
                <a16:creationId xmlns:a16="http://schemas.microsoft.com/office/drawing/2014/main" id="{0BA369C7-DA5D-7545-8B7E-651A27BDFBBE}"/>
              </a:ext>
            </a:extLst>
          </p:cNvPr>
          <p:cNvSpPr/>
          <p:nvPr/>
        </p:nvSpPr>
        <p:spPr>
          <a:xfrm>
            <a:off x="973395" y="1265171"/>
            <a:ext cx="2433482" cy="386650"/>
          </a:xfrm>
          <a:prstGeom prst="rect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>
              <a:solidFill>
                <a:prstClr val="white"/>
              </a:solidFill>
            </a:endParaRPr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560BE4F6-F5FC-3344-A846-0D717624FF05}"/>
              </a:ext>
            </a:extLst>
          </p:cNvPr>
          <p:cNvSpPr/>
          <p:nvPr/>
        </p:nvSpPr>
        <p:spPr>
          <a:xfrm>
            <a:off x="3598604" y="1265171"/>
            <a:ext cx="1873047" cy="386650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1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Nomear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o </a:t>
            </a:r>
            <a:r>
              <a:rPr lang="pt-BR" sz="1400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Jamboard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2540EF8A-3DF2-614D-9F2D-ECEAE6FCC27D}"/>
              </a:ext>
            </a:extLst>
          </p:cNvPr>
          <p:cNvCxnSpPr>
            <a:cxnSpLocks/>
            <a:stCxn id="14" idx="3"/>
            <a:endCxn id="15" idx="1"/>
          </p:cNvCxnSpPr>
          <p:nvPr/>
        </p:nvCxnSpPr>
        <p:spPr>
          <a:xfrm>
            <a:off x="3406877" y="1458494"/>
            <a:ext cx="191727" cy="0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Retângulo 18">
            <a:extLst>
              <a:ext uri="{FF2B5EF4-FFF2-40B4-BE49-F238E27FC236}">
                <a16:creationId xmlns:a16="http://schemas.microsoft.com/office/drawing/2014/main" id="{88CB0F45-1AC5-C243-B0A3-0C22880A7E7C}"/>
              </a:ext>
            </a:extLst>
          </p:cNvPr>
          <p:cNvSpPr/>
          <p:nvPr/>
        </p:nvSpPr>
        <p:spPr>
          <a:xfrm>
            <a:off x="10309124" y="1265171"/>
            <a:ext cx="909482" cy="386650"/>
          </a:xfrm>
          <a:prstGeom prst="rect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>
              <a:solidFill>
                <a:prstClr val="white"/>
              </a:solidFill>
            </a:endParaRPr>
          </a:p>
        </p:txBody>
      </p:sp>
      <p:sp>
        <p:nvSpPr>
          <p:cNvPr id="21" name="Retângulo 20">
            <a:extLst>
              <a:ext uri="{FF2B5EF4-FFF2-40B4-BE49-F238E27FC236}">
                <a16:creationId xmlns:a16="http://schemas.microsoft.com/office/drawing/2014/main" id="{B9D688CE-5918-7941-965C-EAC2AF64FCE8}"/>
              </a:ext>
            </a:extLst>
          </p:cNvPr>
          <p:cNvSpPr/>
          <p:nvPr/>
        </p:nvSpPr>
        <p:spPr>
          <a:xfrm>
            <a:off x="9851921" y="1977879"/>
            <a:ext cx="1769810" cy="1072450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Clicar em </a:t>
            </a:r>
            <a:r>
              <a:rPr lang="pt-BR" sz="1400" b="1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Share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para permitir que os participantes editem o </a:t>
            </a:r>
            <a:r>
              <a:rPr lang="pt-BR" sz="1400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Jamboard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cxnSp>
        <p:nvCxnSpPr>
          <p:cNvPr id="22" name="Conector Reto 21">
            <a:extLst>
              <a:ext uri="{FF2B5EF4-FFF2-40B4-BE49-F238E27FC236}">
                <a16:creationId xmlns:a16="http://schemas.microsoft.com/office/drawing/2014/main" id="{275F5B39-11E9-F04C-AC7B-F29D51D502C9}"/>
              </a:ext>
            </a:extLst>
          </p:cNvPr>
          <p:cNvCxnSpPr>
            <a:cxnSpLocks/>
          </p:cNvCxnSpPr>
          <p:nvPr/>
        </p:nvCxnSpPr>
        <p:spPr>
          <a:xfrm>
            <a:off x="10736826" y="1651821"/>
            <a:ext cx="0" cy="326059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extLst>
      <p:ext uri="{BB962C8B-B14F-4D97-AF65-F5344CB8AC3E}">
        <p14:creationId xmlns:p14="http://schemas.microsoft.com/office/powerpoint/2010/main" val="350350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AF4E9D74-724D-4E4A-9D19-0E82259059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222" y="1129881"/>
            <a:ext cx="11235558" cy="459824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tângulo 10">
            <a:extLst>
              <a:ext uri="{FF2B5EF4-FFF2-40B4-BE49-F238E27FC236}">
                <a16:creationId xmlns:a16="http://schemas.microsoft.com/office/drawing/2014/main" id="{29E44C83-16A6-5645-B14B-142150A11C01}"/>
              </a:ext>
            </a:extLst>
          </p:cNvPr>
          <p:cNvSpPr/>
          <p:nvPr/>
        </p:nvSpPr>
        <p:spPr>
          <a:xfrm>
            <a:off x="7798336" y="3492178"/>
            <a:ext cx="814723" cy="386650"/>
          </a:xfrm>
          <a:prstGeom prst="rect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>
              <a:solidFill>
                <a:prstClr val="white"/>
              </a:solidFill>
            </a:endParaRP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3A5A21DF-E659-9E45-8EA3-49C0E8B249FB}"/>
              </a:ext>
            </a:extLst>
          </p:cNvPr>
          <p:cNvSpPr/>
          <p:nvPr/>
        </p:nvSpPr>
        <p:spPr>
          <a:xfrm>
            <a:off x="8922775" y="3318387"/>
            <a:ext cx="1622324" cy="734232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1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Copiar o link 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compartilhar com os participantes. </a:t>
            </a:r>
          </a:p>
        </p:txBody>
      </p:sp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A60181B2-7779-4A4D-B67C-227754B6F1B6}"/>
              </a:ext>
            </a:extLst>
          </p:cNvPr>
          <p:cNvCxnSpPr>
            <a:cxnSpLocks/>
            <a:stCxn id="11" idx="3"/>
            <a:endCxn id="12" idx="1"/>
          </p:cNvCxnSpPr>
          <p:nvPr/>
        </p:nvCxnSpPr>
        <p:spPr>
          <a:xfrm>
            <a:off x="8613058" y="3685503"/>
            <a:ext cx="309716" cy="0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extLst>
      <p:ext uri="{BB962C8B-B14F-4D97-AF65-F5344CB8AC3E}">
        <p14:creationId xmlns:p14="http://schemas.microsoft.com/office/powerpoint/2010/main" val="2139323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3EC0EFB9-0606-324A-8C54-B0699136B756}"/>
              </a:ext>
            </a:extLst>
          </p:cNvPr>
          <p:cNvSpPr txBox="1"/>
          <p:nvPr/>
        </p:nvSpPr>
        <p:spPr>
          <a:xfrm>
            <a:off x="4885580" y="4093977"/>
            <a:ext cx="2420839" cy="523212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pPr algn="ctr"/>
            <a:r>
              <a:rPr lang="pt-BR" sz="2800" dirty="0" err="1">
                <a:solidFill>
                  <a:srgbClr val="D1AA8A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Florindas</a:t>
            </a:r>
            <a:r>
              <a:rPr lang="pt-BR" sz="2800" dirty="0">
                <a:solidFill>
                  <a:srgbClr val="D1AA8A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Café</a:t>
            </a:r>
          </a:p>
        </p:txBody>
      </p:sp>
    </p:spTree>
    <p:extLst>
      <p:ext uri="{BB962C8B-B14F-4D97-AF65-F5344CB8AC3E}">
        <p14:creationId xmlns:p14="http://schemas.microsoft.com/office/powerpoint/2010/main" val="1496794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2731_20_EVENTO_KICKOFF2021_VIDEO_CASES_CLIENTES_FLORINDAS_V2" descr="2731_20_EVENTO_KICKOFF2021_VIDEO_CASES_CLIENTES_FLORINDAS_V2">
            <a:hlinkClick r:id="" action="ppaction://media"/>
            <a:extLst>
              <a:ext uri="{FF2B5EF4-FFF2-40B4-BE49-F238E27FC236}">
                <a16:creationId xmlns:a16="http://schemas.microsoft.com/office/drawing/2014/main" id="{3157D394-0DD0-E24B-9380-220A38E2AE8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7938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448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71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E822FC7C-15B4-6942-98AC-271041678288}"/>
              </a:ext>
            </a:extLst>
          </p:cNvPr>
          <p:cNvSpPr txBox="1"/>
          <p:nvPr/>
        </p:nvSpPr>
        <p:spPr>
          <a:xfrm>
            <a:off x="993255" y="2419741"/>
            <a:ext cx="2988319" cy="230831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36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Identifique</a:t>
            </a:r>
            <a:br>
              <a:rPr lang="pt-BR" sz="36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6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 situação </a:t>
            </a:r>
          </a:p>
          <a:p>
            <a:r>
              <a:rPr lang="pt-BR" sz="36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atual do</a:t>
            </a:r>
            <a:br>
              <a:rPr lang="pt-BR" sz="36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6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cliente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22AE31E-596D-DA4C-9C33-54B58CBF5774}"/>
              </a:ext>
            </a:extLst>
          </p:cNvPr>
          <p:cNvSpPr txBox="1"/>
          <p:nvPr/>
        </p:nvSpPr>
        <p:spPr>
          <a:xfrm>
            <a:off x="4306529" y="2188909"/>
            <a:ext cx="4542504" cy="276998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As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perguntas certas 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fornecem: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Informações assertivas sobre a atual situação do cliente;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Amplia oportunidades;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Aumenta as suas possibilidades de influência.</a:t>
            </a:r>
          </a:p>
        </p:txBody>
      </p:sp>
    </p:spTree>
    <p:extLst>
      <p:ext uri="{BB962C8B-B14F-4D97-AF65-F5344CB8AC3E}">
        <p14:creationId xmlns:p14="http://schemas.microsoft.com/office/powerpoint/2010/main" val="2987977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AACDAEF6-CA8A-3943-A9EF-CF5FE24D4E50}"/>
              </a:ext>
            </a:extLst>
          </p:cNvPr>
          <p:cNvSpPr/>
          <p:nvPr/>
        </p:nvSpPr>
        <p:spPr>
          <a:xfrm>
            <a:off x="4584292" y="1351508"/>
            <a:ext cx="3023418" cy="830989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4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Por que o cliente quer comprar?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1A036044-AFF5-574E-B9C6-204610D621DC}"/>
              </a:ext>
            </a:extLst>
          </p:cNvPr>
          <p:cNvSpPr/>
          <p:nvPr/>
        </p:nvSpPr>
        <p:spPr>
          <a:xfrm>
            <a:off x="4186085" y="2425276"/>
            <a:ext cx="3819832" cy="830989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4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Quem está envolvido no processo de decisão?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20D0451F-1647-A647-BEC1-9D2CF744E3BA}"/>
              </a:ext>
            </a:extLst>
          </p:cNvPr>
          <p:cNvSpPr/>
          <p:nvPr/>
        </p:nvSpPr>
        <p:spPr>
          <a:xfrm>
            <a:off x="4301613" y="3499043"/>
            <a:ext cx="3588774" cy="830989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4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Quem toma a decisão de comprar?</a:t>
            </a: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96A0FD13-2A3D-FD4E-BC88-5044BC4BCA7B}"/>
              </a:ext>
            </a:extLst>
          </p:cNvPr>
          <p:cNvSpPr/>
          <p:nvPr/>
        </p:nvSpPr>
        <p:spPr>
          <a:xfrm>
            <a:off x="4011563" y="4572809"/>
            <a:ext cx="4168874" cy="461657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4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Quem são os concorrentes?</a:t>
            </a: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A1B22F96-FBFF-AB4A-9624-D3A70F451B32}"/>
              </a:ext>
            </a:extLst>
          </p:cNvPr>
          <p:cNvSpPr/>
          <p:nvPr/>
        </p:nvSpPr>
        <p:spPr>
          <a:xfrm>
            <a:off x="4586750" y="5277245"/>
            <a:ext cx="3018502" cy="830989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4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Por que o cliente não vai comprar?</a:t>
            </a:r>
          </a:p>
        </p:txBody>
      </p:sp>
    </p:spTree>
    <p:extLst>
      <p:ext uri="{BB962C8B-B14F-4D97-AF65-F5344CB8AC3E}">
        <p14:creationId xmlns:p14="http://schemas.microsoft.com/office/powerpoint/2010/main" val="934569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grpId="1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3" presetClass="entr" presetSubtype="16" fill="hold" grpId="1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458F0531-AD4E-6642-8C33-390C35640B21}"/>
              </a:ext>
            </a:extLst>
          </p:cNvPr>
          <p:cNvSpPr txBox="1"/>
          <p:nvPr/>
        </p:nvSpPr>
        <p:spPr>
          <a:xfrm>
            <a:off x="3011743" y="1856760"/>
            <a:ext cx="6168514" cy="363175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Ao contatar o cliente, </a:t>
            </a: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foque nos problemas dele</a:t>
            </a: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e não nos seus. </a:t>
            </a:r>
          </a:p>
          <a:p>
            <a:pPr>
              <a:spcBef>
                <a:spcPts val="1200"/>
              </a:spcBef>
            </a:pPr>
            <a:endParaRPr lang="pt-BR" sz="3000" dirty="0">
              <a:solidFill>
                <a:srgbClr val="323234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 você for percebido como um especialista em resolver problemas, seu produto e você passarão a</a:t>
            </a:r>
            <a:b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ter grande relevância para ele.</a:t>
            </a:r>
          </a:p>
        </p:txBody>
      </p:sp>
    </p:spTree>
    <p:extLst>
      <p:ext uri="{BB962C8B-B14F-4D97-AF65-F5344CB8AC3E}">
        <p14:creationId xmlns:p14="http://schemas.microsoft.com/office/powerpoint/2010/main" val="516845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855407" y="2705725"/>
            <a:ext cx="6474542" cy="144654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seu produto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resolve o problema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do cliente?</a:t>
            </a:r>
          </a:p>
        </p:txBody>
      </p:sp>
    </p:spTree>
    <p:extLst>
      <p:ext uri="{BB962C8B-B14F-4D97-AF65-F5344CB8AC3E}">
        <p14:creationId xmlns:p14="http://schemas.microsoft.com/office/powerpoint/2010/main" val="4152794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A58155A-0FB1-7D4E-B51D-C775EDF4011B}"/>
              </a:ext>
            </a:extLst>
          </p:cNvPr>
          <p:cNvSpPr txBox="1"/>
          <p:nvPr/>
        </p:nvSpPr>
        <p:spPr>
          <a:xfrm>
            <a:off x="6096001" y="1228397"/>
            <a:ext cx="5245510" cy="501675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Até aqui, vimos duas etapas fundamentais</a:t>
            </a:r>
            <a:b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do processo de vendas. </a:t>
            </a:r>
          </a:p>
          <a:p>
            <a:pPr algn="r"/>
            <a: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Basicamente é coleta</a:t>
            </a:r>
            <a:b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informação para entender a necessidade do cliente e se o seu produto/serviço é a solução que ele precisa.  </a:t>
            </a:r>
          </a:p>
          <a:p>
            <a:pPr algn="r"/>
            <a:r>
              <a:rPr lang="pt-BR" sz="32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Vamos recapitular? 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6FA7E5A1-A9D7-CA42-A9F6-706FDE044837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8AAB362D-533D-8648-AC07-C6C14B85A63B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B53B4B67-61C8-1046-87E1-1EDA053026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977817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2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2977EE55-51F4-5643-A158-10CF3CEAB9E4}"/>
                </a:ext>
              </a:extLst>
            </p:cNvPr>
            <p:cNvSpPr txBox="1"/>
            <p:nvPr/>
          </p:nvSpPr>
          <p:spPr>
            <a:xfrm>
              <a:off x="8929579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46BB49E5-7559-3342-A387-9A77E645F98D}"/>
                </a:ext>
              </a:extLst>
            </p:cNvPr>
            <p:cNvSpPr txBox="1"/>
            <p:nvPr/>
          </p:nvSpPr>
          <p:spPr>
            <a:xfrm>
              <a:off x="9466664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6F6F1D28-D53C-624C-8FC5-D3EF479F20E9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77338DFC-CE76-2F40-8CD5-0A4B9519E00A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5C88E0B5-1922-9342-9EA0-B97D70E79846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58977BFE-2BC2-B549-8831-308991932F75}"/>
                </a:ext>
              </a:extLst>
            </p:cNvPr>
            <p:cNvSpPr txBox="1"/>
            <p:nvPr/>
          </p:nvSpPr>
          <p:spPr>
            <a:xfrm>
              <a:off x="6246036" y="583107"/>
              <a:ext cx="1707519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Conhecer nosso cliente</a:t>
              </a:r>
            </a:p>
          </p:txBody>
        </p:sp>
        <p:cxnSp>
          <p:nvCxnSpPr>
            <p:cNvPr id="15" name="Conector Reto 14">
              <a:extLst>
                <a:ext uri="{FF2B5EF4-FFF2-40B4-BE49-F238E27FC236}">
                  <a16:creationId xmlns:a16="http://schemas.microsoft.com/office/drawing/2014/main" id="{D6284E1E-2B1A-6044-AC9D-51C03E2B95C0}"/>
                </a:ext>
              </a:extLst>
            </p:cNvPr>
            <p:cNvCxnSpPr>
              <a:cxnSpLocks/>
            </p:cNvCxnSpPr>
            <p:nvPr/>
          </p:nvCxnSpPr>
          <p:spPr>
            <a:xfrm>
              <a:off x="7953555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23810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79887D42-4DBF-274A-88A1-756C7A4888CF}"/>
              </a:ext>
            </a:extLst>
          </p:cNvPr>
          <p:cNvSpPr txBox="1"/>
          <p:nvPr/>
        </p:nvSpPr>
        <p:spPr>
          <a:xfrm>
            <a:off x="1066997" y="2767281"/>
            <a:ext cx="2575854" cy="132343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PONTOS-CHAVE</a:t>
            </a:r>
          </a:p>
        </p:txBody>
      </p:sp>
      <p:cxnSp>
        <p:nvCxnSpPr>
          <p:cNvPr id="14" name="Conector reto 23">
            <a:extLst>
              <a:ext uri="{FF2B5EF4-FFF2-40B4-BE49-F238E27FC236}">
                <a16:creationId xmlns:a16="http://schemas.microsoft.com/office/drawing/2014/main" id="{FE5FEFFD-1232-F94F-9292-17CC18144680}"/>
              </a:ext>
            </a:extLst>
          </p:cNvPr>
          <p:cNvCxnSpPr>
            <a:cxnSpLocks/>
            <a:endCxn id="32" idx="0"/>
          </p:cNvCxnSpPr>
          <p:nvPr/>
        </p:nvCxnSpPr>
        <p:spPr>
          <a:xfrm flipH="1">
            <a:off x="4558490" y="2232116"/>
            <a:ext cx="3118" cy="260361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Agrupar 4">
            <a:extLst>
              <a:ext uri="{FF2B5EF4-FFF2-40B4-BE49-F238E27FC236}">
                <a16:creationId xmlns:a16="http://schemas.microsoft.com/office/drawing/2014/main" id="{49DE6D16-2E13-3E49-AC09-197DBD5D7537}"/>
              </a:ext>
            </a:extLst>
          </p:cNvPr>
          <p:cNvGrpSpPr/>
          <p:nvPr/>
        </p:nvGrpSpPr>
        <p:grpSpPr>
          <a:xfrm>
            <a:off x="4054490" y="1224117"/>
            <a:ext cx="1008000" cy="1007999"/>
            <a:chOff x="4054490" y="1224116"/>
            <a:chExt cx="1008000" cy="1008000"/>
          </a:xfrm>
        </p:grpSpPr>
        <p:sp>
          <p:nvSpPr>
            <p:cNvPr id="17" name="01">
              <a:extLst>
                <a:ext uri="{FF2B5EF4-FFF2-40B4-BE49-F238E27FC236}">
                  <a16:creationId xmlns:a16="http://schemas.microsoft.com/office/drawing/2014/main" id="{0E78AAF6-8DB3-FD4C-ACED-F50E40A647E7}"/>
                </a:ext>
              </a:extLst>
            </p:cNvPr>
            <p:cNvSpPr/>
            <p:nvPr/>
          </p:nvSpPr>
          <p:spPr>
            <a:xfrm>
              <a:off x="4054490" y="1224116"/>
              <a:ext cx="1008000" cy="1008000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4" name="Imagem 3">
              <a:extLst>
                <a:ext uri="{FF2B5EF4-FFF2-40B4-BE49-F238E27FC236}">
                  <a16:creationId xmlns:a16="http://schemas.microsoft.com/office/drawing/2014/main" id="{13992E95-E945-B444-8A1C-047F5F29C25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269834" y="1439460"/>
              <a:ext cx="577312" cy="577312"/>
            </a:xfrm>
            <a:prstGeom prst="rect">
              <a:avLst/>
            </a:prstGeom>
          </p:spPr>
        </p:pic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62A049E1-06B3-7D42-B6C6-FC4289EA1373}"/>
              </a:ext>
            </a:extLst>
          </p:cNvPr>
          <p:cNvGrpSpPr/>
          <p:nvPr/>
        </p:nvGrpSpPr>
        <p:grpSpPr>
          <a:xfrm>
            <a:off x="4054490" y="2492478"/>
            <a:ext cx="1008000" cy="1007999"/>
            <a:chOff x="4054490" y="2492477"/>
            <a:chExt cx="1008000" cy="1008000"/>
          </a:xfrm>
        </p:grpSpPr>
        <p:sp>
          <p:nvSpPr>
            <p:cNvPr id="32" name="01">
              <a:extLst>
                <a:ext uri="{FF2B5EF4-FFF2-40B4-BE49-F238E27FC236}">
                  <a16:creationId xmlns:a16="http://schemas.microsoft.com/office/drawing/2014/main" id="{38179F69-3009-0E4B-9711-DE546DB2CF35}"/>
                </a:ext>
              </a:extLst>
            </p:cNvPr>
            <p:cNvSpPr/>
            <p:nvPr/>
          </p:nvSpPr>
          <p:spPr>
            <a:xfrm>
              <a:off x="4054490" y="2492477"/>
              <a:ext cx="1008000" cy="1008000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7" name="Imagem 6">
              <a:extLst>
                <a:ext uri="{FF2B5EF4-FFF2-40B4-BE49-F238E27FC236}">
                  <a16:creationId xmlns:a16="http://schemas.microsoft.com/office/drawing/2014/main" id="{A2C9066D-2B5B-1F4F-BB8A-8896F5A6DEE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306244" y="2746524"/>
              <a:ext cx="504492" cy="499906"/>
            </a:xfrm>
            <a:prstGeom prst="rect">
              <a:avLst/>
            </a:prstGeom>
          </p:spPr>
        </p:pic>
      </p:grpSp>
      <p:cxnSp>
        <p:nvCxnSpPr>
          <p:cNvPr id="45" name="Conector reto 23">
            <a:extLst>
              <a:ext uri="{FF2B5EF4-FFF2-40B4-BE49-F238E27FC236}">
                <a16:creationId xmlns:a16="http://schemas.microsoft.com/office/drawing/2014/main" id="{51EC8883-DA32-4E4D-A764-E026ECF21DEE}"/>
              </a:ext>
            </a:extLst>
          </p:cNvPr>
          <p:cNvCxnSpPr>
            <a:cxnSpLocks/>
          </p:cNvCxnSpPr>
          <p:nvPr/>
        </p:nvCxnSpPr>
        <p:spPr>
          <a:xfrm flipH="1">
            <a:off x="4558490" y="3497320"/>
            <a:ext cx="3118" cy="260361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7" name="Agrupar 46">
            <a:extLst>
              <a:ext uri="{FF2B5EF4-FFF2-40B4-BE49-F238E27FC236}">
                <a16:creationId xmlns:a16="http://schemas.microsoft.com/office/drawing/2014/main" id="{A45FC8EB-B00F-0A4F-A149-F1E049E58636}"/>
              </a:ext>
            </a:extLst>
          </p:cNvPr>
          <p:cNvGrpSpPr/>
          <p:nvPr/>
        </p:nvGrpSpPr>
        <p:grpSpPr>
          <a:xfrm>
            <a:off x="4054490" y="3760840"/>
            <a:ext cx="1008000" cy="1007999"/>
            <a:chOff x="4054490" y="3760838"/>
            <a:chExt cx="1008000" cy="1008000"/>
          </a:xfrm>
        </p:grpSpPr>
        <p:sp>
          <p:nvSpPr>
            <p:cNvPr id="35" name="01">
              <a:extLst>
                <a:ext uri="{FF2B5EF4-FFF2-40B4-BE49-F238E27FC236}">
                  <a16:creationId xmlns:a16="http://schemas.microsoft.com/office/drawing/2014/main" id="{4F54D223-BED9-9C48-A9C8-13952CB67E5E}"/>
                </a:ext>
              </a:extLst>
            </p:cNvPr>
            <p:cNvSpPr/>
            <p:nvPr/>
          </p:nvSpPr>
          <p:spPr>
            <a:xfrm>
              <a:off x="4054490" y="3760838"/>
              <a:ext cx="1008000" cy="1008000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46" name="Imagem 45">
              <a:extLst>
                <a:ext uri="{FF2B5EF4-FFF2-40B4-BE49-F238E27FC236}">
                  <a16:creationId xmlns:a16="http://schemas.microsoft.com/office/drawing/2014/main" id="{8260730D-4058-0C4F-BCB0-F94EFF145A4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226054" y="4054227"/>
              <a:ext cx="664872" cy="421223"/>
            </a:xfrm>
            <a:prstGeom prst="rect">
              <a:avLst/>
            </a:prstGeom>
          </p:spPr>
        </p:pic>
      </p:grpSp>
      <p:cxnSp>
        <p:nvCxnSpPr>
          <p:cNvPr id="48" name="Conector reto 23">
            <a:extLst>
              <a:ext uri="{FF2B5EF4-FFF2-40B4-BE49-F238E27FC236}">
                <a16:creationId xmlns:a16="http://schemas.microsoft.com/office/drawing/2014/main" id="{3058765A-5924-CB43-86B2-49A8119E4860}"/>
              </a:ext>
            </a:extLst>
          </p:cNvPr>
          <p:cNvCxnSpPr>
            <a:cxnSpLocks/>
          </p:cNvCxnSpPr>
          <p:nvPr/>
        </p:nvCxnSpPr>
        <p:spPr>
          <a:xfrm flipH="1">
            <a:off x="4558490" y="4773090"/>
            <a:ext cx="3118" cy="260361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8505B4DE-CC46-BC4A-B433-DF0B68A0FBB9}"/>
              </a:ext>
            </a:extLst>
          </p:cNvPr>
          <p:cNvGrpSpPr/>
          <p:nvPr/>
        </p:nvGrpSpPr>
        <p:grpSpPr>
          <a:xfrm>
            <a:off x="4054490" y="5029202"/>
            <a:ext cx="1008000" cy="1007999"/>
            <a:chOff x="4054490" y="5029200"/>
            <a:chExt cx="1008000" cy="1008000"/>
          </a:xfrm>
        </p:grpSpPr>
        <p:sp>
          <p:nvSpPr>
            <p:cNvPr id="38" name="01">
              <a:extLst>
                <a:ext uri="{FF2B5EF4-FFF2-40B4-BE49-F238E27FC236}">
                  <a16:creationId xmlns:a16="http://schemas.microsoft.com/office/drawing/2014/main" id="{AA31E093-BC1A-F348-88D2-5F3DF08E383A}"/>
                </a:ext>
              </a:extLst>
            </p:cNvPr>
            <p:cNvSpPr/>
            <p:nvPr/>
          </p:nvSpPr>
          <p:spPr>
            <a:xfrm>
              <a:off x="4054490" y="5029200"/>
              <a:ext cx="1008000" cy="1008000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49" name="Imagem 48">
              <a:extLst>
                <a:ext uri="{FF2B5EF4-FFF2-40B4-BE49-F238E27FC236}">
                  <a16:creationId xmlns:a16="http://schemas.microsoft.com/office/drawing/2014/main" id="{291367C1-7A05-2547-89AA-B848235350C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486961" y="5237217"/>
              <a:ext cx="143058" cy="591966"/>
            </a:xfrm>
            <a:prstGeom prst="rect">
              <a:avLst/>
            </a:prstGeom>
          </p:spPr>
        </p:pic>
      </p:grpSp>
      <p:sp>
        <p:nvSpPr>
          <p:cNvPr id="51" name="CaixaDeTexto 50">
            <a:extLst>
              <a:ext uri="{FF2B5EF4-FFF2-40B4-BE49-F238E27FC236}">
                <a16:creationId xmlns:a16="http://schemas.microsoft.com/office/drawing/2014/main" id="{97B67211-9BE6-6E4C-AD48-4B0D8DA073D6}"/>
              </a:ext>
            </a:extLst>
          </p:cNvPr>
          <p:cNvSpPr txBox="1"/>
          <p:nvPr/>
        </p:nvSpPr>
        <p:spPr>
          <a:xfrm>
            <a:off x="5172177" y="1224708"/>
            <a:ext cx="6395110" cy="101565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Tenha foco. 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Ao identificar seus leads, busque informações sobre eles. As redes sociais nesse sentido são ferramentas muito úteis para coletar informações.</a:t>
            </a: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D7D03BD5-F434-6C44-B4FD-430FE4293EDE}"/>
              </a:ext>
            </a:extLst>
          </p:cNvPr>
          <p:cNvSpPr txBox="1"/>
          <p:nvPr/>
        </p:nvSpPr>
        <p:spPr>
          <a:xfrm>
            <a:off x="5172177" y="2196127"/>
            <a:ext cx="6502310" cy="163120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000" b="1" spc="-49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Busque informações dos </a:t>
            </a:r>
            <a:r>
              <a:rPr lang="pt-BR" sz="2000" b="1" spc="-49" dirty="0" err="1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prospects</a:t>
            </a:r>
            <a:r>
              <a:rPr lang="pt-BR" sz="2000" b="1" spc="-49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 </a:t>
            </a:r>
            <a:r>
              <a:rPr lang="pt-BR" sz="2000" spc="-49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mínimo de informação pode gerar a empatia inicial com o cliente, para você, pelo menos, ser ouvido. Por exemplo, pesquise o site do cliente. Procure o perfil da empresa nas redes sociais</a:t>
            </a:r>
            <a:br>
              <a:rPr lang="pt-BR" sz="2000" spc="-49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spc="-49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veja como ele se posiciona perante o cliente o dele.</a:t>
            </a:r>
          </a:p>
        </p:txBody>
      </p: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426768CB-2224-6643-BCE5-680D7F393EB7}"/>
              </a:ext>
            </a:extLst>
          </p:cNvPr>
          <p:cNvSpPr txBox="1"/>
          <p:nvPr/>
        </p:nvSpPr>
        <p:spPr>
          <a:xfrm>
            <a:off x="5172178" y="3910895"/>
            <a:ext cx="4959965" cy="70787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Análise. 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Analisar as implicações e elencar os benefícios da solução proposta.</a:t>
            </a:r>
          </a:p>
        </p:txBody>
      </p:sp>
      <p:sp>
        <p:nvSpPr>
          <p:cNvPr id="54" name="CaixaDeTexto 53">
            <a:extLst>
              <a:ext uri="{FF2B5EF4-FFF2-40B4-BE49-F238E27FC236}">
                <a16:creationId xmlns:a16="http://schemas.microsoft.com/office/drawing/2014/main" id="{4C400610-9F9B-C345-81B8-CE7372E0F1AF}"/>
              </a:ext>
            </a:extLst>
          </p:cNvPr>
          <p:cNvSpPr txBox="1"/>
          <p:nvPr/>
        </p:nvSpPr>
        <p:spPr>
          <a:xfrm>
            <a:off x="5172178" y="5036286"/>
            <a:ext cx="5962855" cy="101565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Seja relevante. 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cada problema do cliente, você deve apresentar alguma solução que faça sentido com a realidade do mesmo.</a:t>
            </a:r>
          </a:p>
        </p:txBody>
      </p:sp>
    </p:spTree>
    <p:extLst>
      <p:ext uri="{BB962C8B-B14F-4D97-AF65-F5344CB8AC3E}">
        <p14:creationId xmlns:p14="http://schemas.microsoft.com/office/powerpoint/2010/main" val="3653799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2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  <p:bldP spid="52" grpId="0"/>
      <p:bldP spid="53" grpId="0"/>
      <p:bldP spid="54" grpId="0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79887D42-4DBF-274A-88A1-756C7A4888CF}"/>
              </a:ext>
            </a:extLst>
          </p:cNvPr>
          <p:cNvSpPr txBox="1"/>
          <p:nvPr/>
        </p:nvSpPr>
        <p:spPr>
          <a:xfrm>
            <a:off x="1066997" y="2767281"/>
            <a:ext cx="2575854" cy="132343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PONTOS-CHAVE</a:t>
            </a:r>
          </a:p>
        </p:txBody>
      </p:sp>
      <p:cxnSp>
        <p:nvCxnSpPr>
          <p:cNvPr id="14" name="Conector reto 23">
            <a:extLst>
              <a:ext uri="{FF2B5EF4-FFF2-40B4-BE49-F238E27FC236}">
                <a16:creationId xmlns:a16="http://schemas.microsoft.com/office/drawing/2014/main" id="{FE5FEFFD-1232-F94F-9292-17CC18144680}"/>
              </a:ext>
            </a:extLst>
          </p:cNvPr>
          <p:cNvCxnSpPr>
            <a:cxnSpLocks/>
            <a:endCxn id="32" idx="0"/>
          </p:cNvCxnSpPr>
          <p:nvPr/>
        </p:nvCxnSpPr>
        <p:spPr>
          <a:xfrm flipH="1">
            <a:off x="4558490" y="2232116"/>
            <a:ext cx="3118" cy="837212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Conector reto 23">
            <a:extLst>
              <a:ext uri="{FF2B5EF4-FFF2-40B4-BE49-F238E27FC236}">
                <a16:creationId xmlns:a16="http://schemas.microsoft.com/office/drawing/2014/main" id="{51EC8883-DA32-4E4D-A764-E026ECF21DEE}"/>
              </a:ext>
            </a:extLst>
          </p:cNvPr>
          <p:cNvCxnSpPr>
            <a:cxnSpLocks/>
            <a:stCxn id="32" idx="4"/>
            <a:endCxn id="35" idx="0"/>
          </p:cNvCxnSpPr>
          <p:nvPr/>
        </p:nvCxnSpPr>
        <p:spPr>
          <a:xfrm>
            <a:off x="4558490" y="4077329"/>
            <a:ext cx="0" cy="837212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CaixaDeTexto 50">
            <a:extLst>
              <a:ext uri="{FF2B5EF4-FFF2-40B4-BE49-F238E27FC236}">
                <a16:creationId xmlns:a16="http://schemas.microsoft.com/office/drawing/2014/main" id="{97B67211-9BE6-6E4C-AD48-4B0D8DA073D6}"/>
              </a:ext>
            </a:extLst>
          </p:cNvPr>
          <p:cNvSpPr txBox="1"/>
          <p:nvPr/>
        </p:nvSpPr>
        <p:spPr>
          <a:xfrm>
            <a:off x="5172178" y="1227922"/>
            <a:ext cx="4576507" cy="101565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Faça perguntas que causem impacto.</a:t>
            </a:r>
            <a:br>
              <a:rPr lang="pt-BR" sz="2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Pergunte de maneira objetiva/clara, sem ser invasivo.</a:t>
            </a: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D7D03BD5-F434-6C44-B4FD-430FE4293EDE}"/>
              </a:ext>
            </a:extLst>
          </p:cNvPr>
          <p:cNvSpPr txBox="1"/>
          <p:nvPr/>
        </p:nvSpPr>
        <p:spPr>
          <a:xfrm>
            <a:off x="5172178" y="3061666"/>
            <a:ext cx="4753488" cy="101565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Descubra as necessidades de cada um.</a:t>
            </a:r>
            <a:br>
              <a:rPr lang="pt-BR" sz="2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Observe e perceba o ambiente</a:t>
            </a:r>
            <a:b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que você está inserido.</a:t>
            </a:r>
          </a:p>
        </p:txBody>
      </p: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426768CB-2224-6643-BCE5-680D7F393EB7}"/>
              </a:ext>
            </a:extLst>
          </p:cNvPr>
          <p:cNvSpPr txBox="1"/>
          <p:nvPr/>
        </p:nvSpPr>
        <p:spPr>
          <a:xfrm>
            <a:off x="5172177" y="4756820"/>
            <a:ext cx="6395110" cy="132343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Tenha uma escuta empática. 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Ao repetir o que</a:t>
            </a:r>
            <a:b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cliente está te dizendo, você vai checando</a:t>
            </a:r>
            <a:b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seu entendimento, gerando empatia e coleta</a:t>
            </a:r>
            <a:b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argumentos que reforcem a solução que irá propor.</a:t>
            </a:r>
          </a:p>
        </p:txBody>
      </p:sp>
      <p:grpSp>
        <p:nvGrpSpPr>
          <p:cNvPr id="9" name="Agrupar 8">
            <a:extLst>
              <a:ext uri="{FF2B5EF4-FFF2-40B4-BE49-F238E27FC236}">
                <a16:creationId xmlns:a16="http://schemas.microsoft.com/office/drawing/2014/main" id="{825A1E97-1CE0-944B-BC6C-99F407AB76AB}"/>
              </a:ext>
            </a:extLst>
          </p:cNvPr>
          <p:cNvGrpSpPr/>
          <p:nvPr/>
        </p:nvGrpSpPr>
        <p:grpSpPr>
          <a:xfrm>
            <a:off x="4054490" y="1224117"/>
            <a:ext cx="1008000" cy="1007999"/>
            <a:chOff x="4054490" y="1224116"/>
            <a:chExt cx="1008000" cy="1008000"/>
          </a:xfrm>
        </p:grpSpPr>
        <p:sp>
          <p:nvSpPr>
            <p:cNvPr id="17" name="01">
              <a:extLst>
                <a:ext uri="{FF2B5EF4-FFF2-40B4-BE49-F238E27FC236}">
                  <a16:creationId xmlns:a16="http://schemas.microsoft.com/office/drawing/2014/main" id="{0E78AAF6-8DB3-FD4C-ACED-F50E40A647E7}"/>
                </a:ext>
              </a:extLst>
            </p:cNvPr>
            <p:cNvSpPr/>
            <p:nvPr/>
          </p:nvSpPr>
          <p:spPr>
            <a:xfrm>
              <a:off x="4054490" y="1224116"/>
              <a:ext cx="1008000" cy="1008000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8" name="Imagem 7">
              <a:extLst>
                <a:ext uri="{FF2B5EF4-FFF2-40B4-BE49-F238E27FC236}">
                  <a16:creationId xmlns:a16="http://schemas.microsoft.com/office/drawing/2014/main" id="{872C51A1-4ACE-8F42-A168-B24444CF2ED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377716" y="1439460"/>
              <a:ext cx="361549" cy="577312"/>
            </a:xfrm>
            <a:prstGeom prst="rect">
              <a:avLst/>
            </a:prstGeom>
          </p:spPr>
        </p:pic>
      </p:grp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A09E3465-3080-7743-ADC3-93F578CB4247}"/>
              </a:ext>
            </a:extLst>
          </p:cNvPr>
          <p:cNvGrpSpPr/>
          <p:nvPr/>
        </p:nvGrpSpPr>
        <p:grpSpPr>
          <a:xfrm>
            <a:off x="4054490" y="3069330"/>
            <a:ext cx="1008000" cy="1007999"/>
            <a:chOff x="4054490" y="3069328"/>
            <a:chExt cx="1008000" cy="1008000"/>
          </a:xfrm>
        </p:grpSpPr>
        <p:sp>
          <p:nvSpPr>
            <p:cNvPr id="32" name="01">
              <a:extLst>
                <a:ext uri="{FF2B5EF4-FFF2-40B4-BE49-F238E27FC236}">
                  <a16:creationId xmlns:a16="http://schemas.microsoft.com/office/drawing/2014/main" id="{38179F69-3009-0E4B-9711-DE546DB2CF35}"/>
                </a:ext>
              </a:extLst>
            </p:cNvPr>
            <p:cNvSpPr/>
            <p:nvPr/>
          </p:nvSpPr>
          <p:spPr>
            <a:xfrm>
              <a:off x="4054490" y="3069328"/>
              <a:ext cx="1008000" cy="1008000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0" name="Imagem 9">
              <a:extLst>
                <a:ext uri="{FF2B5EF4-FFF2-40B4-BE49-F238E27FC236}">
                  <a16:creationId xmlns:a16="http://schemas.microsoft.com/office/drawing/2014/main" id="{28994073-0D86-BD4F-A023-0154488423C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262485" y="3277323"/>
              <a:ext cx="592010" cy="592010"/>
            </a:xfrm>
            <a:prstGeom prst="rect">
              <a:avLst/>
            </a:prstGeom>
          </p:spPr>
        </p:pic>
      </p:grp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F7CDE212-30A4-B44A-A53D-65872FFDA300}"/>
              </a:ext>
            </a:extLst>
          </p:cNvPr>
          <p:cNvGrpSpPr/>
          <p:nvPr/>
        </p:nvGrpSpPr>
        <p:grpSpPr>
          <a:xfrm>
            <a:off x="4054490" y="4914541"/>
            <a:ext cx="1008000" cy="1007999"/>
            <a:chOff x="4054490" y="4914540"/>
            <a:chExt cx="1008000" cy="1008000"/>
          </a:xfrm>
        </p:grpSpPr>
        <p:sp>
          <p:nvSpPr>
            <p:cNvPr id="35" name="01">
              <a:extLst>
                <a:ext uri="{FF2B5EF4-FFF2-40B4-BE49-F238E27FC236}">
                  <a16:creationId xmlns:a16="http://schemas.microsoft.com/office/drawing/2014/main" id="{4F54D223-BED9-9C48-A9C8-13952CB67E5E}"/>
                </a:ext>
              </a:extLst>
            </p:cNvPr>
            <p:cNvSpPr/>
            <p:nvPr/>
          </p:nvSpPr>
          <p:spPr>
            <a:xfrm>
              <a:off x="4054490" y="4914540"/>
              <a:ext cx="1008000" cy="1008000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2" name="Imagem 11">
              <a:extLst>
                <a:ext uri="{FF2B5EF4-FFF2-40B4-BE49-F238E27FC236}">
                  <a16:creationId xmlns:a16="http://schemas.microsoft.com/office/drawing/2014/main" id="{A446B6EF-2EFF-FB43-AC1D-D4872722634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235928" y="5095978"/>
              <a:ext cx="645124" cy="64512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13779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  <p:bldP spid="52" grpId="0"/>
      <p:bldP spid="53" grpId="0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">
            <a:extLst>
              <a:ext uri="{FF2B5EF4-FFF2-40B4-BE49-F238E27FC236}">
                <a16:creationId xmlns:a16="http://schemas.microsoft.com/office/drawing/2014/main" id="{404B67DB-6E27-40E0-998C-626BB9EEA3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56347" y="2100264"/>
            <a:ext cx="4705350" cy="26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867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F32E217D-A22D-DE45-9BAD-E879A27986FC}"/>
              </a:ext>
            </a:extLst>
          </p:cNvPr>
          <p:cNvSpPr txBox="1"/>
          <p:nvPr/>
        </p:nvSpPr>
        <p:spPr>
          <a:xfrm>
            <a:off x="1002890" y="1012954"/>
            <a:ext cx="6489291" cy="496131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Não utilize as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redes para contatar nenhum potencial cliente. </a:t>
            </a:r>
            <a:r>
              <a:rPr lang="pt-BR" sz="4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Não é permitido pela Claro utilizar redes sociais para prospecção.</a:t>
            </a:r>
          </a:p>
        </p:txBody>
      </p:sp>
    </p:spTree>
    <p:extLst>
      <p:ext uri="{BB962C8B-B14F-4D97-AF65-F5344CB8AC3E}">
        <p14:creationId xmlns:p14="http://schemas.microsoft.com/office/powerpoint/2010/main" val="985082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7008E952-DA67-425C-AD7E-0F6C1B413AA5}"/>
              </a:ext>
            </a:extLst>
          </p:cNvPr>
          <p:cNvCxnSpPr>
            <a:cxnSpLocks/>
          </p:cNvCxnSpPr>
          <p:nvPr/>
        </p:nvCxnSpPr>
        <p:spPr>
          <a:xfrm flipH="1">
            <a:off x="0" y="3429000"/>
            <a:ext cx="12192000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01">
            <a:extLst>
              <a:ext uri="{FF2B5EF4-FFF2-40B4-BE49-F238E27FC236}">
                <a16:creationId xmlns:a16="http://schemas.microsoft.com/office/drawing/2014/main" id="{2184FD3A-7FD7-41FE-91F6-624C5CAFF1DE}"/>
              </a:ext>
            </a:extLst>
          </p:cNvPr>
          <p:cNvSpPr/>
          <p:nvPr/>
        </p:nvSpPr>
        <p:spPr>
          <a:xfrm>
            <a:off x="85925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" name="01">
            <a:extLst>
              <a:ext uri="{FF2B5EF4-FFF2-40B4-BE49-F238E27FC236}">
                <a16:creationId xmlns:a16="http://schemas.microsoft.com/office/drawing/2014/main" id="{2A77D6A1-FDA8-4FD8-9BDF-F00958896E96}"/>
              </a:ext>
            </a:extLst>
          </p:cNvPr>
          <p:cNvSpPr/>
          <p:nvPr/>
        </p:nvSpPr>
        <p:spPr>
          <a:xfrm>
            <a:off x="229943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5" name="01">
            <a:extLst>
              <a:ext uri="{FF2B5EF4-FFF2-40B4-BE49-F238E27FC236}">
                <a16:creationId xmlns:a16="http://schemas.microsoft.com/office/drawing/2014/main" id="{A5133F73-0CD1-4D98-A39E-789024C20031}"/>
              </a:ext>
            </a:extLst>
          </p:cNvPr>
          <p:cNvSpPr/>
          <p:nvPr/>
        </p:nvSpPr>
        <p:spPr>
          <a:xfrm>
            <a:off x="373961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6" name="01">
            <a:extLst>
              <a:ext uri="{FF2B5EF4-FFF2-40B4-BE49-F238E27FC236}">
                <a16:creationId xmlns:a16="http://schemas.microsoft.com/office/drawing/2014/main" id="{539B1CE3-9AC7-4EBF-AEEA-4AC3080283AF}"/>
              </a:ext>
            </a:extLst>
          </p:cNvPr>
          <p:cNvSpPr/>
          <p:nvPr/>
        </p:nvSpPr>
        <p:spPr>
          <a:xfrm>
            <a:off x="517979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7" name="01">
            <a:extLst>
              <a:ext uri="{FF2B5EF4-FFF2-40B4-BE49-F238E27FC236}">
                <a16:creationId xmlns:a16="http://schemas.microsoft.com/office/drawing/2014/main" id="{E94F66FC-8AF6-4493-BCF2-9BDA11CFCB5B}"/>
              </a:ext>
            </a:extLst>
          </p:cNvPr>
          <p:cNvSpPr/>
          <p:nvPr/>
        </p:nvSpPr>
        <p:spPr>
          <a:xfrm>
            <a:off x="661997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8" name="01">
            <a:extLst>
              <a:ext uri="{FF2B5EF4-FFF2-40B4-BE49-F238E27FC236}">
                <a16:creationId xmlns:a16="http://schemas.microsoft.com/office/drawing/2014/main" id="{0692A08F-1289-4405-8744-E5E401AD5604}"/>
              </a:ext>
            </a:extLst>
          </p:cNvPr>
          <p:cNvSpPr/>
          <p:nvPr/>
        </p:nvSpPr>
        <p:spPr>
          <a:xfrm>
            <a:off x="8069583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9" name="01">
            <a:extLst>
              <a:ext uri="{FF2B5EF4-FFF2-40B4-BE49-F238E27FC236}">
                <a16:creationId xmlns:a16="http://schemas.microsoft.com/office/drawing/2014/main" id="{AEF060A3-05E7-4541-BDF5-8511365EA1D7}"/>
              </a:ext>
            </a:extLst>
          </p:cNvPr>
          <p:cNvSpPr/>
          <p:nvPr/>
        </p:nvSpPr>
        <p:spPr>
          <a:xfrm>
            <a:off x="9509761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01">
            <a:extLst>
              <a:ext uri="{FF2B5EF4-FFF2-40B4-BE49-F238E27FC236}">
                <a16:creationId xmlns:a16="http://schemas.microsoft.com/office/drawing/2014/main" id="{56411119-CB3B-4627-9697-DAC220D7473F}"/>
              </a:ext>
            </a:extLst>
          </p:cNvPr>
          <p:cNvSpPr/>
          <p:nvPr/>
        </p:nvSpPr>
        <p:spPr>
          <a:xfrm>
            <a:off x="2395631" y="2054022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2" name="01">
            <a:extLst>
              <a:ext uri="{FF2B5EF4-FFF2-40B4-BE49-F238E27FC236}">
                <a16:creationId xmlns:a16="http://schemas.microsoft.com/office/drawing/2014/main" id="{401D6599-1E6B-4563-9AF3-28BE3647DA6B}"/>
              </a:ext>
            </a:extLst>
          </p:cNvPr>
          <p:cNvSpPr/>
          <p:nvPr/>
        </p:nvSpPr>
        <p:spPr>
          <a:xfrm>
            <a:off x="387852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3" name="01">
            <a:extLst>
              <a:ext uri="{FF2B5EF4-FFF2-40B4-BE49-F238E27FC236}">
                <a16:creationId xmlns:a16="http://schemas.microsoft.com/office/drawing/2014/main" id="{EF659E99-8EF2-4647-8E4B-017E30B2B55D}"/>
              </a:ext>
            </a:extLst>
          </p:cNvPr>
          <p:cNvSpPr/>
          <p:nvPr/>
        </p:nvSpPr>
        <p:spPr>
          <a:xfrm>
            <a:off x="531870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4" name="01">
            <a:extLst>
              <a:ext uri="{FF2B5EF4-FFF2-40B4-BE49-F238E27FC236}">
                <a16:creationId xmlns:a16="http://schemas.microsoft.com/office/drawing/2014/main" id="{2734A788-845D-4255-B425-FD6C877A5F72}"/>
              </a:ext>
            </a:extLst>
          </p:cNvPr>
          <p:cNvSpPr/>
          <p:nvPr/>
        </p:nvSpPr>
        <p:spPr>
          <a:xfrm>
            <a:off x="675888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5" name="01">
            <a:extLst>
              <a:ext uri="{FF2B5EF4-FFF2-40B4-BE49-F238E27FC236}">
                <a16:creationId xmlns:a16="http://schemas.microsoft.com/office/drawing/2014/main" id="{BFD31780-BAA1-4BB6-AD54-7322B0019712}"/>
              </a:ext>
            </a:extLst>
          </p:cNvPr>
          <p:cNvSpPr/>
          <p:nvPr/>
        </p:nvSpPr>
        <p:spPr>
          <a:xfrm>
            <a:off x="8208498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6" name="01">
            <a:extLst>
              <a:ext uri="{FF2B5EF4-FFF2-40B4-BE49-F238E27FC236}">
                <a16:creationId xmlns:a16="http://schemas.microsoft.com/office/drawing/2014/main" id="{451E913E-D583-4AD5-B4DC-953BCD4A7B67}"/>
              </a:ext>
            </a:extLst>
          </p:cNvPr>
          <p:cNvSpPr/>
          <p:nvPr/>
        </p:nvSpPr>
        <p:spPr>
          <a:xfrm>
            <a:off x="9648214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17" name="Conector reto 16">
            <a:extLst>
              <a:ext uri="{FF2B5EF4-FFF2-40B4-BE49-F238E27FC236}">
                <a16:creationId xmlns:a16="http://schemas.microsoft.com/office/drawing/2014/main" id="{0CBC2FDE-32C5-4E89-A75F-AC59E1E7E3A5}"/>
              </a:ext>
            </a:extLst>
          </p:cNvPr>
          <p:cNvCxnSpPr>
            <a:cxnSpLocks/>
            <a:stCxn id="10" idx="4"/>
          </p:cNvCxnSpPr>
          <p:nvPr/>
        </p:nvCxnSpPr>
        <p:spPr>
          <a:xfrm>
            <a:off x="2490837" y="2244436"/>
            <a:ext cx="0" cy="993161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Conector reto 18">
            <a:extLst>
              <a:ext uri="{FF2B5EF4-FFF2-40B4-BE49-F238E27FC236}">
                <a16:creationId xmlns:a16="http://schemas.microsoft.com/office/drawing/2014/main" id="{C57D8439-2AA1-4A71-AE38-B19CEE1AA7F5}"/>
              </a:ext>
            </a:extLst>
          </p:cNvPr>
          <p:cNvCxnSpPr/>
          <p:nvPr/>
        </p:nvCxnSpPr>
        <p:spPr>
          <a:xfrm>
            <a:off x="3925841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ector reto 19">
            <a:extLst>
              <a:ext uri="{FF2B5EF4-FFF2-40B4-BE49-F238E27FC236}">
                <a16:creationId xmlns:a16="http://schemas.microsoft.com/office/drawing/2014/main" id="{4BF459D4-BAE7-4763-9970-62660E364D4F}"/>
              </a:ext>
            </a:extLst>
          </p:cNvPr>
          <p:cNvCxnSpPr/>
          <p:nvPr/>
        </p:nvCxnSpPr>
        <p:spPr>
          <a:xfrm>
            <a:off x="5371994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ector reto 20">
            <a:extLst>
              <a:ext uri="{FF2B5EF4-FFF2-40B4-BE49-F238E27FC236}">
                <a16:creationId xmlns:a16="http://schemas.microsoft.com/office/drawing/2014/main" id="{35DFF0AE-41EE-4274-B1B6-27DE31373D06}"/>
              </a:ext>
            </a:extLst>
          </p:cNvPr>
          <p:cNvCxnSpPr/>
          <p:nvPr/>
        </p:nvCxnSpPr>
        <p:spPr>
          <a:xfrm>
            <a:off x="6810914" y="3626621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ector reto 21">
            <a:extLst>
              <a:ext uri="{FF2B5EF4-FFF2-40B4-BE49-F238E27FC236}">
                <a16:creationId xmlns:a16="http://schemas.microsoft.com/office/drawing/2014/main" id="{1C64E4DF-3E01-43BA-9D7E-780A93EBDDA8}"/>
              </a:ext>
            </a:extLst>
          </p:cNvPr>
          <p:cNvCxnSpPr/>
          <p:nvPr/>
        </p:nvCxnSpPr>
        <p:spPr>
          <a:xfrm>
            <a:off x="8257067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ector reto 22">
            <a:extLst>
              <a:ext uri="{FF2B5EF4-FFF2-40B4-BE49-F238E27FC236}">
                <a16:creationId xmlns:a16="http://schemas.microsoft.com/office/drawing/2014/main" id="{6C727AA4-EFAA-483E-A503-D006D350D2B8}"/>
              </a:ext>
            </a:extLst>
          </p:cNvPr>
          <p:cNvCxnSpPr/>
          <p:nvPr/>
        </p:nvCxnSpPr>
        <p:spPr>
          <a:xfrm>
            <a:off x="9709581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894A6252-F231-4B54-AAE1-0A9D8DCDD46A}"/>
              </a:ext>
            </a:extLst>
          </p:cNvPr>
          <p:cNvSpPr txBox="1"/>
          <p:nvPr/>
        </p:nvSpPr>
        <p:spPr>
          <a:xfrm>
            <a:off x="2681250" y="1910019"/>
            <a:ext cx="1539188" cy="120032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Conhecer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nosso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A8FAF1A8-7507-4FB8-860C-A577E49796D4}"/>
              </a:ext>
            </a:extLst>
          </p:cNvPr>
          <p:cNvSpPr txBox="1"/>
          <p:nvPr/>
        </p:nvSpPr>
        <p:spPr>
          <a:xfrm>
            <a:off x="940910" y="4116984"/>
            <a:ext cx="976533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Preparar-se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vender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5D19D287-345B-4679-A18A-0AA6B404C0D7}"/>
              </a:ext>
            </a:extLst>
          </p:cNvPr>
          <p:cNvSpPr txBox="1"/>
          <p:nvPr/>
        </p:nvSpPr>
        <p:spPr>
          <a:xfrm>
            <a:off x="3819994" y="4116985"/>
            <a:ext cx="90760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Sondar 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entender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7D96353F-B9C2-4984-B2E1-AE5DCDA75366}"/>
              </a:ext>
            </a:extLst>
          </p:cNvPr>
          <p:cNvSpPr txBox="1"/>
          <p:nvPr/>
        </p:nvSpPr>
        <p:spPr>
          <a:xfrm>
            <a:off x="5254929" y="4116985"/>
            <a:ext cx="756922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Oferecer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nossas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</a:t>
            </a: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D245986A-244F-4F4B-B5BB-525FA95638E8}"/>
              </a:ext>
            </a:extLst>
          </p:cNvPr>
          <p:cNvSpPr txBox="1"/>
          <p:nvPr/>
        </p:nvSpPr>
        <p:spPr>
          <a:xfrm>
            <a:off x="6689865" y="4111559"/>
            <a:ext cx="857911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Contornar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possíveis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objeções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2BB0C9F2-0233-4120-A915-5F7FA451124E}"/>
              </a:ext>
            </a:extLst>
          </p:cNvPr>
          <p:cNvSpPr txBox="1"/>
          <p:nvPr/>
        </p:nvSpPr>
        <p:spPr>
          <a:xfrm>
            <a:off x="8124800" y="4111559"/>
            <a:ext cx="1011799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Partir para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274331DC-EC70-4DAB-A51E-E8CD91C43456}"/>
              </a:ext>
            </a:extLst>
          </p:cNvPr>
          <p:cNvSpPr txBox="1"/>
          <p:nvPr/>
        </p:nvSpPr>
        <p:spPr>
          <a:xfrm>
            <a:off x="9559735" y="4111559"/>
            <a:ext cx="960503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Realizar um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excelente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pós-venda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D2A34C1F-2675-4907-97F6-E7AB2561790D}"/>
              </a:ext>
            </a:extLst>
          </p:cNvPr>
          <p:cNvSpPr txBox="1"/>
          <p:nvPr/>
        </p:nvSpPr>
        <p:spPr>
          <a:xfrm>
            <a:off x="914241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FA603A33-FD1F-4AEF-AAA1-CEF309DE5DC0}"/>
              </a:ext>
            </a:extLst>
          </p:cNvPr>
          <p:cNvSpPr txBox="1"/>
          <p:nvPr/>
        </p:nvSpPr>
        <p:spPr>
          <a:xfrm>
            <a:off x="2354422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5764D493-AB13-4700-A9DE-CEC98A26988B}"/>
              </a:ext>
            </a:extLst>
          </p:cNvPr>
          <p:cNvSpPr txBox="1"/>
          <p:nvPr/>
        </p:nvSpPr>
        <p:spPr>
          <a:xfrm>
            <a:off x="3799586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49C65BA6-AB54-4B7A-B10E-47B326BB5D08}"/>
              </a:ext>
            </a:extLst>
          </p:cNvPr>
          <p:cNvSpPr txBox="1"/>
          <p:nvPr/>
        </p:nvSpPr>
        <p:spPr>
          <a:xfrm>
            <a:off x="5234780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ACDAC278-3454-435F-A6CD-4EE51EF82918}"/>
              </a:ext>
            </a:extLst>
          </p:cNvPr>
          <p:cNvSpPr txBox="1"/>
          <p:nvPr/>
        </p:nvSpPr>
        <p:spPr>
          <a:xfrm>
            <a:off x="6674498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00ED2B23-748D-430B-882E-9827B3E14118}"/>
              </a:ext>
            </a:extLst>
          </p:cNvPr>
          <p:cNvSpPr txBox="1"/>
          <p:nvPr/>
        </p:nvSpPr>
        <p:spPr>
          <a:xfrm>
            <a:off x="8120651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CF27C36F-13BC-4998-A1A6-AE5A323BBD45}"/>
              </a:ext>
            </a:extLst>
          </p:cNvPr>
          <p:cNvSpPr txBox="1"/>
          <p:nvPr/>
        </p:nvSpPr>
        <p:spPr>
          <a:xfrm>
            <a:off x="9564747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7</a:t>
            </a:r>
          </a:p>
        </p:txBody>
      </p: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51715DBB-2353-4CC2-A3A0-0A9EC3DB02B2}"/>
              </a:ext>
            </a:extLst>
          </p:cNvPr>
          <p:cNvCxnSpPr/>
          <p:nvPr/>
        </p:nvCxnSpPr>
        <p:spPr>
          <a:xfrm>
            <a:off x="1054046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01">
            <a:extLst>
              <a:ext uri="{FF2B5EF4-FFF2-40B4-BE49-F238E27FC236}">
                <a16:creationId xmlns:a16="http://schemas.microsoft.com/office/drawing/2014/main" id="{FA576B5F-B824-44A7-BAB4-A1399F7DC066}"/>
              </a:ext>
            </a:extLst>
          </p:cNvPr>
          <p:cNvSpPr/>
          <p:nvPr/>
        </p:nvSpPr>
        <p:spPr>
          <a:xfrm>
            <a:off x="1000420" y="3966642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2933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7008E952-DA67-425C-AD7E-0F6C1B413AA5}"/>
              </a:ext>
            </a:extLst>
          </p:cNvPr>
          <p:cNvCxnSpPr>
            <a:cxnSpLocks/>
          </p:cNvCxnSpPr>
          <p:nvPr/>
        </p:nvCxnSpPr>
        <p:spPr>
          <a:xfrm flipH="1">
            <a:off x="0" y="3429000"/>
            <a:ext cx="12192000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01">
            <a:extLst>
              <a:ext uri="{FF2B5EF4-FFF2-40B4-BE49-F238E27FC236}">
                <a16:creationId xmlns:a16="http://schemas.microsoft.com/office/drawing/2014/main" id="{2184FD3A-7FD7-41FE-91F6-624C5CAFF1DE}"/>
              </a:ext>
            </a:extLst>
          </p:cNvPr>
          <p:cNvSpPr/>
          <p:nvPr/>
        </p:nvSpPr>
        <p:spPr>
          <a:xfrm>
            <a:off x="85925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5" name="01">
            <a:extLst>
              <a:ext uri="{FF2B5EF4-FFF2-40B4-BE49-F238E27FC236}">
                <a16:creationId xmlns:a16="http://schemas.microsoft.com/office/drawing/2014/main" id="{A5133F73-0CD1-4D98-A39E-789024C20031}"/>
              </a:ext>
            </a:extLst>
          </p:cNvPr>
          <p:cNvSpPr/>
          <p:nvPr/>
        </p:nvSpPr>
        <p:spPr>
          <a:xfrm>
            <a:off x="373961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6" name="01">
            <a:extLst>
              <a:ext uri="{FF2B5EF4-FFF2-40B4-BE49-F238E27FC236}">
                <a16:creationId xmlns:a16="http://schemas.microsoft.com/office/drawing/2014/main" id="{539B1CE3-9AC7-4EBF-AEEA-4AC3080283AF}"/>
              </a:ext>
            </a:extLst>
          </p:cNvPr>
          <p:cNvSpPr/>
          <p:nvPr/>
        </p:nvSpPr>
        <p:spPr>
          <a:xfrm>
            <a:off x="517979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7" name="01">
            <a:extLst>
              <a:ext uri="{FF2B5EF4-FFF2-40B4-BE49-F238E27FC236}">
                <a16:creationId xmlns:a16="http://schemas.microsoft.com/office/drawing/2014/main" id="{E94F66FC-8AF6-4493-BCF2-9BDA11CFCB5B}"/>
              </a:ext>
            </a:extLst>
          </p:cNvPr>
          <p:cNvSpPr/>
          <p:nvPr/>
        </p:nvSpPr>
        <p:spPr>
          <a:xfrm>
            <a:off x="661997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8" name="01">
            <a:extLst>
              <a:ext uri="{FF2B5EF4-FFF2-40B4-BE49-F238E27FC236}">
                <a16:creationId xmlns:a16="http://schemas.microsoft.com/office/drawing/2014/main" id="{0692A08F-1289-4405-8744-E5E401AD5604}"/>
              </a:ext>
            </a:extLst>
          </p:cNvPr>
          <p:cNvSpPr/>
          <p:nvPr/>
        </p:nvSpPr>
        <p:spPr>
          <a:xfrm>
            <a:off x="8069583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9" name="01">
            <a:extLst>
              <a:ext uri="{FF2B5EF4-FFF2-40B4-BE49-F238E27FC236}">
                <a16:creationId xmlns:a16="http://schemas.microsoft.com/office/drawing/2014/main" id="{AEF060A3-05E7-4541-BDF5-8511365EA1D7}"/>
              </a:ext>
            </a:extLst>
          </p:cNvPr>
          <p:cNvSpPr/>
          <p:nvPr/>
        </p:nvSpPr>
        <p:spPr>
          <a:xfrm>
            <a:off x="9509761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01">
            <a:extLst>
              <a:ext uri="{FF2B5EF4-FFF2-40B4-BE49-F238E27FC236}">
                <a16:creationId xmlns:a16="http://schemas.microsoft.com/office/drawing/2014/main" id="{56411119-CB3B-4627-9697-DAC220D7473F}"/>
              </a:ext>
            </a:extLst>
          </p:cNvPr>
          <p:cNvSpPr/>
          <p:nvPr/>
        </p:nvSpPr>
        <p:spPr>
          <a:xfrm>
            <a:off x="3830635" y="2054022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3" name="01">
            <a:extLst>
              <a:ext uri="{FF2B5EF4-FFF2-40B4-BE49-F238E27FC236}">
                <a16:creationId xmlns:a16="http://schemas.microsoft.com/office/drawing/2014/main" id="{EF659E99-8EF2-4647-8E4B-017E30B2B55D}"/>
              </a:ext>
            </a:extLst>
          </p:cNvPr>
          <p:cNvSpPr/>
          <p:nvPr/>
        </p:nvSpPr>
        <p:spPr>
          <a:xfrm>
            <a:off x="531870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4" name="01">
            <a:extLst>
              <a:ext uri="{FF2B5EF4-FFF2-40B4-BE49-F238E27FC236}">
                <a16:creationId xmlns:a16="http://schemas.microsoft.com/office/drawing/2014/main" id="{2734A788-845D-4255-B425-FD6C877A5F72}"/>
              </a:ext>
            </a:extLst>
          </p:cNvPr>
          <p:cNvSpPr/>
          <p:nvPr/>
        </p:nvSpPr>
        <p:spPr>
          <a:xfrm>
            <a:off x="675888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5" name="01">
            <a:extLst>
              <a:ext uri="{FF2B5EF4-FFF2-40B4-BE49-F238E27FC236}">
                <a16:creationId xmlns:a16="http://schemas.microsoft.com/office/drawing/2014/main" id="{BFD31780-BAA1-4BB6-AD54-7322B0019712}"/>
              </a:ext>
            </a:extLst>
          </p:cNvPr>
          <p:cNvSpPr/>
          <p:nvPr/>
        </p:nvSpPr>
        <p:spPr>
          <a:xfrm>
            <a:off x="8208498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6" name="01">
            <a:extLst>
              <a:ext uri="{FF2B5EF4-FFF2-40B4-BE49-F238E27FC236}">
                <a16:creationId xmlns:a16="http://schemas.microsoft.com/office/drawing/2014/main" id="{451E913E-D583-4AD5-B4DC-953BCD4A7B67}"/>
              </a:ext>
            </a:extLst>
          </p:cNvPr>
          <p:cNvSpPr/>
          <p:nvPr/>
        </p:nvSpPr>
        <p:spPr>
          <a:xfrm>
            <a:off x="9648214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17" name="Conector reto 16">
            <a:extLst>
              <a:ext uri="{FF2B5EF4-FFF2-40B4-BE49-F238E27FC236}">
                <a16:creationId xmlns:a16="http://schemas.microsoft.com/office/drawing/2014/main" id="{0CBC2FDE-32C5-4E89-A75F-AC59E1E7E3A5}"/>
              </a:ext>
            </a:extLst>
          </p:cNvPr>
          <p:cNvCxnSpPr>
            <a:cxnSpLocks/>
            <a:stCxn id="10" idx="4"/>
          </p:cNvCxnSpPr>
          <p:nvPr/>
        </p:nvCxnSpPr>
        <p:spPr>
          <a:xfrm>
            <a:off x="3925841" y="2244436"/>
            <a:ext cx="0" cy="993161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ector reto 19">
            <a:extLst>
              <a:ext uri="{FF2B5EF4-FFF2-40B4-BE49-F238E27FC236}">
                <a16:creationId xmlns:a16="http://schemas.microsoft.com/office/drawing/2014/main" id="{4BF459D4-BAE7-4763-9970-62660E364D4F}"/>
              </a:ext>
            </a:extLst>
          </p:cNvPr>
          <p:cNvCxnSpPr/>
          <p:nvPr/>
        </p:nvCxnSpPr>
        <p:spPr>
          <a:xfrm>
            <a:off x="5371994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ector reto 20">
            <a:extLst>
              <a:ext uri="{FF2B5EF4-FFF2-40B4-BE49-F238E27FC236}">
                <a16:creationId xmlns:a16="http://schemas.microsoft.com/office/drawing/2014/main" id="{35DFF0AE-41EE-4274-B1B6-27DE31373D06}"/>
              </a:ext>
            </a:extLst>
          </p:cNvPr>
          <p:cNvCxnSpPr/>
          <p:nvPr/>
        </p:nvCxnSpPr>
        <p:spPr>
          <a:xfrm>
            <a:off x="6810914" y="3626621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ector reto 21">
            <a:extLst>
              <a:ext uri="{FF2B5EF4-FFF2-40B4-BE49-F238E27FC236}">
                <a16:creationId xmlns:a16="http://schemas.microsoft.com/office/drawing/2014/main" id="{1C64E4DF-3E01-43BA-9D7E-780A93EBDDA8}"/>
              </a:ext>
            </a:extLst>
          </p:cNvPr>
          <p:cNvCxnSpPr/>
          <p:nvPr/>
        </p:nvCxnSpPr>
        <p:spPr>
          <a:xfrm>
            <a:off x="8257067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ector reto 22">
            <a:extLst>
              <a:ext uri="{FF2B5EF4-FFF2-40B4-BE49-F238E27FC236}">
                <a16:creationId xmlns:a16="http://schemas.microsoft.com/office/drawing/2014/main" id="{6C727AA4-EFAA-483E-A503-D006D350D2B8}"/>
              </a:ext>
            </a:extLst>
          </p:cNvPr>
          <p:cNvCxnSpPr/>
          <p:nvPr/>
        </p:nvCxnSpPr>
        <p:spPr>
          <a:xfrm>
            <a:off x="9709581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894A6252-F231-4B54-AAE1-0A9D8DCDD46A}"/>
              </a:ext>
            </a:extLst>
          </p:cNvPr>
          <p:cNvSpPr txBox="1"/>
          <p:nvPr/>
        </p:nvSpPr>
        <p:spPr>
          <a:xfrm>
            <a:off x="4116255" y="1864149"/>
            <a:ext cx="1658375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Sondar e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entender o cliente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A8FAF1A8-7507-4FB8-860C-A577E49796D4}"/>
              </a:ext>
            </a:extLst>
          </p:cNvPr>
          <p:cNvSpPr txBox="1"/>
          <p:nvPr/>
        </p:nvSpPr>
        <p:spPr>
          <a:xfrm>
            <a:off x="940910" y="4116984"/>
            <a:ext cx="976533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Preparar-se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vender</a:t>
            </a:r>
          </a:p>
        </p:txBody>
      </p: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7D96353F-B9C2-4984-B2E1-AE5DCDA75366}"/>
              </a:ext>
            </a:extLst>
          </p:cNvPr>
          <p:cNvSpPr txBox="1"/>
          <p:nvPr/>
        </p:nvSpPr>
        <p:spPr>
          <a:xfrm>
            <a:off x="5254929" y="4116985"/>
            <a:ext cx="756922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Oferecer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nossas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</a:t>
            </a: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D245986A-244F-4F4B-B5BB-525FA95638E8}"/>
              </a:ext>
            </a:extLst>
          </p:cNvPr>
          <p:cNvSpPr txBox="1"/>
          <p:nvPr/>
        </p:nvSpPr>
        <p:spPr>
          <a:xfrm>
            <a:off x="6689865" y="4111559"/>
            <a:ext cx="857911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Contornar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possíveis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objeções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2BB0C9F2-0233-4120-A915-5F7FA451124E}"/>
              </a:ext>
            </a:extLst>
          </p:cNvPr>
          <p:cNvSpPr txBox="1"/>
          <p:nvPr/>
        </p:nvSpPr>
        <p:spPr>
          <a:xfrm>
            <a:off x="8124800" y="4111559"/>
            <a:ext cx="1011799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Partir para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274331DC-EC70-4DAB-A51E-E8CD91C43456}"/>
              </a:ext>
            </a:extLst>
          </p:cNvPr>
          <p:cNvSpPr txBox="1"/>
          <p:nvPr/>
        </p:nvSpPr>
        <p:spPr>
          <a:xfrm>
            <a:off x="9559735" y="4111559"/>
            <a:ext cx="960503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Realizar um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excelente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pós-venda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D2A34C1F-2675-4907-97F6-E7AB2561790D}"/>
              </a:ext>
            </a:extLst>
          </p:cNvPr>
          <p:cNvSpPr txBox="1"/>
          <p:nvPr/>
        </p:nvSpPr>
        <p:spPr>
          <a:xfrm>
            <a:off x="914241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5764D493-AB13-4700-A9DE-CEC98A26988B}"/>
              </a:ext>
            </a:extLst>
          </p:cNvPr>
          <p:cNvSpPr txBox="1"/>
          <p:nvPr/>
        </p:nvSpPr>
        <p:spPr>
          <a:xfrm>
            <a:off x="3799586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49C65BA6-AB54-4B7A-B10E-47B326BB5D08}"/>
              </a:ext>
            </a:extLst>
          </p:cNvPr>
          <p:cNvSpPr txBox="1"/>
          <p:nvPr/>
        </p:nvSpPr>
        <p:spPr>
          <a:xfrm>
            <a:off x="5234780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ACDAC278-3454-435F-A6CD-4EE51EF82918}"/>
              </a:ext>
            </a:extLst>
          </p:cNvPr>
          <p:cNvSpPr txBox="1"/>
          <p:nvPr/>
        </p:nvSpPr>
        <p:spPr>
          <a:xfrm>
            <a:off x="6674498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00ED2B23-748D-430B-882E-9827B3E14118}"/>
              </a:ext>
            </a:extLst>
          </p:cNvPr>
          <p:cNvSpPr txBox="1"/>
          <p:nvPr/>
        </p:nvSpPr>
        <p:spPr>
          <a:xfrm>
            <a:off x="8120651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CF27C36F-13BC-4998-A1A6-AE5A323BBD45}"/>
              </a:ext>
            </a:extLst>
          </p:cNvPr>
          <p:cNvSpPr txBox="1"/>
          <p:nvPr/>
        </p:nvSpPr>
        <p:spPr>
          <a:xfrm>
            <a:off x="9564747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7</a:t>
            </a:r>
          </a:p>
        </p:txBody>
      </p: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51715DBB-2353-4CC2-A3A0-0A9EC3DB02B2}"/>
              </a:ext>
            </a:extLst>
          </p:cNvPr>
          <p:cNvCxnSpPr/>
          <p:nvPr/>
        </p:nvCxnSpPr>
        <p:spPr>
          <a:xfrm>
            <a:off x="1054046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01">
            <a:extLst>
              <a:ext uri="{FF2B5EF4-FFF2-40B4-BE49-F238E27FC236}">
                <a16:creationId xmlns:a16="http://schemas.microsoft.com/office/drawing/2014/main" id="{FA576B5F-B824-44A7-BAB4-A1399F7DC066}"/>
              </a:ext>
            </a:extLst>
          </p:cNvPr>
          <p:cNvSpPr/>
          <p:nvPr/>
        </p:nvSpPr>
        <p:spPr>
          <a:xfrm>
            <a:off x="1000420" y="3966642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0" name="01">
            <a:extLst>
              <a:ext uri="{FF2B5EF4-FFF2-40B4-BE49-F238E27FC236}">
                <a16:creationId xmlns:a16="http://schemas.microsoft.com/office/drawing/2014/main" id="{8A006F34-2826-2141-8FC1-DC74721F18FA}"/>
              </a:ext>
            </a:extLst>
          </p:cNvPr>
          <p:cNvSpPr/>
          <p:nvPr/>
        </p:nvSpPr>
        <p:spPr>
          <a:xfrm>
            <a:off x="229943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1" name="01">
            <a:extLst>
              <a:ext uri="{FF2B5EF4-FFF2-40B4-BE49-F238E27FC236}">
                <a16:creationId xmlns:a16="http://schemas.microsoft.com/office/drawing/2014/main" id="{3CFA1F19-FEFF-6746-AE9E-1815A84E4A90}"/>
              </a:ext>
            </a:extLst>
          </p:cNvPr>
          <p:cNvSpPr/>
          <p:nvPr/>
        </p:nvSpPr>
        <p:spPr>
          <a:xfrm>
            <a:off x="2438811" y="3966644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42" name="Conector reto 25">
            <a:extLst>
              <a:ext uri="{FF2B5EF4-FFF2-40B4-BE49-F238E27FC236}">
                <a16:creationId xmlns:a16="http://schemas.microsoft.com/office/drawing/2014/main" id="{5BD0D693-BEB0-804A-8218-F0D9F8231A87}"/>
              </a:ext>
            </a:extLst>
          </p:cNvPr>
          <p:cNvCxnSpPr>
            <a:stCxn id="40" idx="4"/>
            <a:endCxn id="41" idx="0"/>
          </p:cNvCxnSpPr>
          <p:nvPr/>
        </p:nvCxnSpPr>
        <p:spPr>
          <a:xfrm>
            <a:off x="2490837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947C01E3-68F7-3644-9847-A10563D2B27B}"/>
              </a:ext>
            </a:extLst>
          </p:cNvPr>
          <p:cNvSpPr txBox="1"/>
          <p:nvPr/>
        </p:nvSpPr>
        <p:spPr>
          <a:xfrm>
            <a:off x="2385059" y="4116985"/>
            <a:ext cx="80661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Conhecer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E55264FA-C637-2241-A075-731B98DA336D}"/>
              </a:ext>
            </a:extLst>
          </p:cNvPr>
          <p:cNvSpPr txBox="1"/>
          <p:nvPr/>
        </p:nvSpPr>
        <p:spPr>
          <a:xfrm>
            <a:off x="2354422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8573370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35B07310-75A6-C043-9BDE-F189A2370891}"/>
              </a:ext>
            </a:extLst>
          </p:cNvPr>
          <p:cNvSpPr/>
          <p:nvPr/>
        </p:nvSpPr>
        <p:spPr>
          <a:xfrm>
            <a:off x="7521677" y="958646"/>
            <a:ext cx="4186495" cy="5434167"/>
          </a:xfrm>
          <a:prstGeom prst="rect">
            <a:avLst/>
          </a:prstGeom>
          <a:solidFill>
            <a:srgbClr val="323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6887498" y="2521567"/>
            <a:ext cx="4333623" cy="230831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SONDAR E ENTENDER</a:t>
            </a:r>
            <a:b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CLIENTE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EBB5E186-67FE-194E-AFEC-FACB694FAD0D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6D0178FD-D639-0A45-A4B8-23B1650D7BC5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8C4F2504-0C97-C745-8CA9-B3E1520D7A3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24400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3</a:t>
              </a: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A81D1D68-DE48-DF42-B20D-0A4BA5E6600D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7E354662-EAD1-E844-A9E6-B4384DC27E35}"/>
                </a:ext>
              </a:extLst>
            </p:cNvPr>
            <p:cNvSpPr txBox="1"/>
            <p:nvPr/>
          </p:nvSpPr>
          <p:spPr>
            <a:xfrm>
              <a:off x="9466664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B499BE6B-7F1A-E54E-BA91-1B58A8757682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2593E476-5269-8849-B693-1FCD7C36CDDD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B2AC0E8E-05A8-9C45-A28D-F1F3E12DE120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60E1BB0D-B2C0-C04D-AB14-0CC37B9237DC}"/>
                </a:ext>
              </a:extLst>
            </p:cNvPr>
            <p:cNvSpPr txBox="1"/>
            <p:nvPr/>
          </p:nvSpPr>
          <p:spPr>
            <a:xfrm>
              <a:off x="6592619" y="583107"/>
              <a:ext cx="20088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Sondar e entender o cliente</a:t>
              </a:r>
            </a:p>
          </p:txBody>
        </p:sp>
        <p:cxnSp>
          <p:nvCxnSpPr>
            <p:cNvPr id="14" name="Conector Reto 13">
              <a:extLst>
                <a:ext uri="{FF2B5EF4-FFF2-40B4-BE49-F238E27FC236}">
                  <a16:creationId xmlns:a16="http://schemas.microsoft.com/office/drawing/2014/main" id="{F688C8F3-C32A-1546-8FA0-E1CE254F1CA6}"/>
                </a:ext>
              </a:extLst>
            </p:cNvPr>
            <p:cNvCxnSpPr>
              <a:cxnSpLocks/>
            </p:cNvCxnSpPr>
            <p:nvPr/>
          </p:nvCxnSpPr>
          <p:spPr>
            <a:xfrm>
              <a:off x="8601502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25085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855407" y="1012954"/>
            <a:ext cx="6474542" cy="483208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já conhece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seu cliente.  </a:t>
            </a:r>
          </a:p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Mas você realmente sabe do que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ele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precisa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? </a:t>
            </a:r>
          </a:p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Entende as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necessidades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dele?</a:t>
            </a:r>
          </a:p>
        </p:txBody>
      </p:sp>
    </p:spTree>
    <p:extLst>
      <p:ext uri="{BB962C8B-B14F-4D97-AF65-F5344CB8AC3E}">
        <p14:creationId xmlns:p14="http://schemas.microsoft.com/office/powerpoint/2010/main" val="1088556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71090488-5865-E74D-A23E-56B4D19CFA88}"/>
              </a:ext>
            </a:extLst>
          </p:cNvPr>
          <p:cNvSpPr txBox="1"/>
          <p:nvPr/>
        </p:nvSpPr>
        <p:spPr>
          <a:xfrm>
            <a:off x="781667" y="1486731"/>
            <a:ext cx="3097160" cy="41549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etapa de sondagem 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onde você vai entender o seu cliente, investigar suas necessidades, fazer as perguntas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reconhecimento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certificar-se de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que você entendeu exatamente o que o seu cliente precisa!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ECEDFD93-20E5-A345-BA7E-87471E1B9D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6009" y="3764460"/>
            <a:ext cx="2864317" cy="2100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F574CB09-069B-2B43-9200-DAAEF783E2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95669" y="3000642"/>
            <a:ext cx="2100499" cy="2864319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11B977A6-5E8B-9D4C-A456-56CA473677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31852" y="1538809"/>
            <a:ext cx="2864317" cy="210050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56DD4981-D1DF-E345-B45E-543CCFA8B099}"/>
              </a:ext>
            </a:extLst>
          </p:cNvPr>
          <p:cNvSpPr txBox="1"/>
          <p:nvPr/>
        </p:nvSpPr>
        <p:spPr>
          <a:xfrm>
            <a:off x="7795670" y="1968571"/>
            <a:ext cx="2100498" cy="64632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b="1" dirty="0">
                <a:solidFill>
                  <a:srgbClr val="D1AA8A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Perguntas de reconhecimento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CD1EB2F7-5113-D844-B27F-E16ABA8C2130}"/>
              </a:ext>
            </a:extLst>
          </p:cNvPr>
          <p:cNvSpPr txBox="1"/>
          <p:nvPr/>
        </p:nvSpPr>
        <p:spPr>
          <a:xfrm>
            <a:off x="8344520" y="4491545"/>
            <a:ext cx="1747736" cy="64632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b="1" dirty="0">
                <a:solidFill>
                  <a:srgbClr val="D1AA8A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Informações</a:t>
            </a:r>
          </a:p>
          <a:p>
            <a:pPr algn="ctr"/>
            <a:r>
              <a:rPr lang="pt-BR" b="1" dirty="0">
                <a:solidFill>
                  <a:srgbClr val="D1AA8A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coletadas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54F2F55A-8A90-0643-80CE-6CA7266A892B}"/>
              </a:ext>
            </a:extLst>
          </p:cNvPr>
          <p:cNvSpPr txBox="1"/>
          <p:nvPr/>
        </p:nvSpPr>
        <p:spPr>
          <a:xfrm>
            <a:off x="5546008" y="4672860"/>
            <a:ext cx="2100498" cy="64632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b="1" dirty="0">
                <a:solidFill>
                  <a:srgbClr val="D1AA8A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Perguntas de verificação</a:t>
            </a:r>
          </a:p>
        </p:txBody>
      </p:sp>
    </p:spTree>
    <p:extLst>
      <p:ext uri="{BB962C8B-B14F-4D97-AF65-F5344CB8AC3E}">
        <p14:creationId xmlns:p14="http://schemas.microsoft.com/office/powerpoint/2010/main" val="2294548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71090488-5865-E74D-A23E-56B4D19CFA88}"/>
              </a:ext>
            </a:extLst>
          </p:cNvPr>
          <p:cNvSpPr txBox="1"/>
          <p:nvPr/>
        </p:nvSpPr>
        <p:spPr>
          <a:xfrm>
            <a:off x="781667" y="2828835"/>
            <a:ext cx="3097160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Exemplos de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perguntas de reconhecimento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  <p:sp>
        <p:nvSpPr>
          <p:cNvPr id="2" name="Balão Retangular Arredondado 1">
            <a:extLst>
              <a:ext uri="{FF2B5EF4-FFF2-40B4-BE49-F238E27FC236}">
                <a16:creationId xmlns:a16="http://schemas.microsoft.com/office/drawing/2014/main" id="{0DA57926-9C81-3B41-BEF2-17E304C34ABD}"/>
              </a:ext>
            </a:extLst>
          </p:cNvPr>
          <p:cNvSpPr/>
          <p:nvPr/>
        </p:nvSpPr>
        <p:spPr>
          <a:xfrm>
            <a:off x="3996813" y="1703440"/>
            <a:ext cx="2905432" cy="1725561"/>
          </a:xfrm>
          <a:prstGeom prst="wedgeRoundRectCallout">
            <a:avLst/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b="1" dirty="0">
                <a:solidFill>
                  <a:srgbClr val="D1AA8A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Para que 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eu possa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te oferecer a melhor solução, quantas pessoas atualmente trabalham em sua empresa?</a:t>
            </a:r>
            <a:endParaRPr lang="en-US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3" name="Balão Retangular Arredondado 12">
            <a:extLst>
              <a:ext uri="{FF2B5EF4-FFF2-40B4-BE49-F238E27FC236}">
                <a16:creationId xmlns:a16="http://schemas.microsoft.com/office/drawing/2014/main" id="{ED115D35-4C81-7C49-ADF5-DBF7B2A756B2}"/>
              </a:ext>
            </a:extLst>
          </p:cNvPr>
          <p:cNvSpPr/>
          <p:nvPr/>
        </p:nvSpPr>
        <p:spPr>
          <a:xfrm>
            <a:off x="7241459" y="1703440"/>
            <a:ext cx="3229897" cy="1725561"/>
          </a:xfrm>
          <a:prstGeom prst="wedgeRoundRectCallout">
            <a:avLst/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b="1" dirty="0">
                <a:solidFill>
                  <a:srgbClr val="D1AA8A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Quais 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são as principais atividades que você realiza em sua empresa? E </a:t>
            </a:r>
            <a:r>
              <a:rPr lang="pt-BR" b="1" dirty="0">
                <a:solidFill>
                  <a:srgbClr val="D1AA8A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quais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 serviços são fundamentais para realizá-las?</a:t>
            </a:r>
          </a:p>
        </p:txBody>
      </p:sp>
      <p:sp>
        <p:nvSpPr>
          <p:cNvPr id="14" name="Balão Retangular Arredondado 13">
            <a:extLst>
              <a:ext uri="{FF2B5EF4-FFF2-40B4-BE49-F238E27FC236}">
                <a16:creationId xmlns:a16="http://schemas.microsoft.com/office/drawing/2014/main" id="{2EEA152B-ED91-A944-B918-61882B11422A}"/>
              </a:ext>
            </a:extLst>
          </p:cNvPr>
          <p:cNvSpPr/>
          <p:nvPr/>
        </p:nvSpPr>
        <p:spPr>
          <a:xfrm>
            <a:off x="3996812" y="3900948"/>
            <a:ext cx="3229200" cy="1725561"/>
          </a:xfrm>
          <a:prstGeom prst="wedgeRoundRectCallout">
            <a:avLst>
              <a:gd name="adj1" fmla="val 21299"/>
              <a:gd name="adj2" fmla="val 63355"/>
              <a:gd name="adj3" fmla="val 16667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b="1" dirty="0">
                <a:solidFill>
                  <a:srgbClr val="D1AA8A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Qual 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é o principal canal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de acesso a sistemas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e informações sobre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seu negócio?</a:t>
            </a:r>
          </a:p>
        </p:txBody>
      </p:sp>
      <p:sp>
        <p:nvSpPr>
          <p:cNvPr id="15" name="Balão Retangular Arredondado 14">
            <a:extLst>
              <a:ext uri="{FF2B5EF4-FFF2-40B4-BE49-F238E27FC236}">
                <a16:creationId xmlns:a16="http://schemas.microsoft.com/office/drawing/2014/main" id="{F1ADE4D6-A2AA-054C-936D-B665DB542537}"/>
              </a:ext>
            </a:extLst>
          </p:cNvPr>
          <p:cNvSpPr/>
          <p:nvPr/>
        </p:nvSpPr>
        <p:spPr>
          <a:xfrm>
            <a:off x="7565923" y="3900948"/>
            <a:ext cx="2905432" cy="1725561"/>
          </a:xfrm>
          <a:prstGeom prst="wedgeRoundRectCallout">
            <a:avLst>
              <a:gd name="adj1" fmla="val 21299"/>
              <a:gd name="adj2" fmla="val 63355"/>
              <a:gd name="adj3" fmla="val 16667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b="1" dirty="0">
                <a:solidFill>
                  <a:srgbClr val="D1AA8A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Como 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é utilizado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o serviço de telefonia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da sua empresa?</a:t>
            </a:r>
          </a:p>
        </p:txBody>
      </p:sp>
    </p:spTree>
    <p:extLst>
      <p:ext uri="{BB962C8B-B14F-4D97-AF65-F5344CB8AC3E}">
        <p14:creationId xmlns:p14="http://schemas.microsoft.com/office/powerpoint/2010/main" val="363329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grpId="1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</p:bld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71090488-5865-E74D-A23E-56B4D19CFA88}"/>
              </a:ext>
            </a:extLst>
          </p:cNvPr>
          <p:cNvSpPr txBox="1"/>
          <p:nvPr/>
        </p:nvSpPr>
        <p:spPr>
          <a:xfrm>
            <a:off x="781667" y="2828835"/>
            <a:ext cx="3097160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Exemplos de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perguntas de reconhecimento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  <p:sp>
        <p:nvSpPr>
          <p:cNvPr id="2" name="Balão Retangular Arredondado 1">
            <a:extLst>
              <a:ext uri="{FF2B5EF4-FFF2-40B4-BE49-F238E27FC236}">
                <a16:creationId xmlns:a16="http://schemas.microsoft.com/office/drawing/2014/main" id="{0DA57926-9C81-3B41-BEF2-17E304C34ABD}"/>
              </a:ext>
            </a:extLst>
          </p:cNvPr>
          <p:cNvSpPr/>
          <p:nvPr/>
        </p:nvSpPr>
        <p:spPr>
          <a:xfrm>
            <a:off x="3996813" y="1703440"/>
            <a:ext cx="2905432" cy="1725561"/>
          </a:xfrm>
          <a:prstGeom prst="wedgeRoundRectCallout">
            <a:avLst/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Na área em que atua, </a:t>
            </a:r>
            <a:r>
              <a:rPr lang="pt-BR" b="1" dirty="0">
                <a:solidFill>
                  <a:srgbClr val="D1AA8A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como 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poderia obter melhores resultados?</a:t>
            </a:r>
          </a:p>
        </p:txBody>
      </p:sp>
      <p:sp>
        <p:nvSpPr>
          <p:cNvPr id="13" name="Balão Retangular Arredondado 12">
            <a:extLst>
              <a:ext uri="{FF2B5EF4-FFF2-40B4-BE49-F238E27FC236}">
                <a16:creationId xmlns:a16="http://schemas.microsoft.com/office/drawing/2014/main" id="{ED115D35-4C81-7C49-ADF5-DBF7B2A756B2}"/>
              </a:ext>
            </a:extLst>
          </p:cNvPr>
          <p:cNvSpPr/>
          <p:nvPr/>
        </p:nvSpPr>
        <p:spPr>
          <a:xfrm>
            <a:off x="7241459" y="1703440"/>
            <a:ext cx="3229897" cy="1725561"/>
          </a:xfrm>
          <a:prstGeom prst="wedgeRoundRectCallout">
            <a:avLst/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b="1" dirty="0">
                <a:solidFill>
                  <a:srgbClr val="D1AA8A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Quais 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os tipos de solução você já testou para resolver esse problema?</a:t>
            </a:r>
          </a:p>
        </p:txBody>
      </p:sp>
      <p:sp>
        <p:nvSpPr>
          <p:cNvPr id="14" name="Balão Retangular Arredondado 13">
            <a:extLst>
              <a:ext uri="{FF2B5EF4-FFF2-40B4-BE49-F238E27FC236}">
                <a16:creationId xmlns:a16="http://schemas.microsoft.com/office/drawing/2014/main" id="{2EEA152B-ED91-A944-B918-61882B11422A}"/>
              </a:ext>
            </a:extLst>
          </p:cNvPr>
          <p:cNvSpPr/>
          <p:nvPr/>
        </p:nvSpPr>
        <p:spPr>
          <a:xfrm>
            <a:off x="3996812" y="3900948"/>
            <a:ext cx="3229200" cy="1725561"/>
          </a:xfrm>
          <a:prstGeom prst="wedgeRoundRectCallout">
            <a:avLst>
              <a:gd name="adj1" fmla="val 21299"/>
              <a:gd name="adj2" fmla="val 63355"/>
              <a:gd name="adj3" fmla="val 16667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b="1" dirty="0">
                <a:solidFill>
                  <a:srgbClr val="D1AA8A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Diga-me 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a importância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de trazer conteúdos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de entretenimento para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seu negócio? Assistir?</a:t>
            </a:r>
          </a:p>
        </p:txBody>
      </p:sp>
      <p:sp>
        <p:nvSpPr>
          <p:cNvPr id="15" name="Balão Retangular Arredondado 14">
            <a:extLst>
              <a:ext uri="{FF2B5EF4-FFF2-40B4-BE49-F238E27FC236}">
                <a16:creationId xmlns:a16="http://schemas.microsoft.com/office/drawing/2014/main" id="{F1ADE4D6-A2AA-054C-936D-B665DB542537}"/>
              </a:ext>
            </a:extLst>
          </p:cNvPr>
          <p:cNvSpPr/>
          <p:nvPr/>
        </p:nvSpPr>
        <p:spPr>
          <a:xfrm>
            <a:off x="7565923" y="3900948"/>
            <a:ext cx="2905432" cy="1725561"/>
          </a:xfrm>
          <a:prstGeom prst="wedgeRoundRectCallout">
            <a:avLst>
              <a:gd name="adj1" fmla="val 21299"/>
              <a:gd name="adj2" fmla="val 63355"/>
              <a:gd name="adj3" fmla="val 16667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b="1" dirty="0">
                <a:solidFill>
                  <a:srgbClr val="D1AA8A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Fale-me 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sobre a importância da velocidade da internet para seu negócio...</a:t>
            </a:r>
          </a:p>
        </p:txBody>
      </p:sp>
    </p:spTree>
    <p:extLst>
      <p:ext uri="{BB962C8B-B14F-4D97-AF65-F5344CB8AC3E}">
        <p14:creationId xmlns:p14="http://schemas.microsoft.com/office/powerpoint/2010/main" val="1693010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grpId="1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</p:bld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A58155A-0FB1-7D4E-B51D-C775EDF4011B}"/>
              </a:ext>
            </a:extLst>
          </p:cNvPr>
          <p:cNvSpPr txBox="1"/>
          <p:nvPr/>
        </p:nvSpPr>
        <p:spPr>
          <a:xfrm>
            <a:off x="5914102" y="1124108"/>
            <a:ext cx="5456904" cy="507830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As perguntas de reconhecimento têm por objetivo investigar e entender o cenário de atuação do cliente</a:t>
            </a:r>
            <a:b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podem ser abertas</a:t>
            </a:r>
            <a:b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ou fechadas.</a:t>
            </a:r>
          </a:p>
          <a:p>
            <a:pPr algn="r"/>
            <a:r>
              <a:rPr lang="pt-BR" sz="36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Veja como podem</a:t>
            </a:r>
            <a:br>
              <a:rPr lang="pt-BR" sz="36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6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ser utilizadas.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EFAE8E2F-0DDE-2E4E-BA8A-8B29D1EFC155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B98C727B-DF41-D948-8F78-945D77713CF3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E57AF47F-4129-FF4F-BA66-0AD85E3FD809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24400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3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E6D0217F-2BB7-A14D-863F-D105E884A8CF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A6131AC0-65DA-F84A-8ABF-95EB1B4D4A32}"/>
                </a:ext>
              </a:extLst>
            </p:cNvPr>
            <p:cNvSpPr txBox="1"/>
            <p:nvPr/>
          </p:nvSpPr>
          <p:spPr>
            <a:xfrm>
              <a:off x="9466664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09397AEC-CB01-9E46-925D-2057C360F594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C37F99D5-BEE0-EC41-A623-7955F01FC95F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18980D4C-5BD4-A346-A634-16D0E2EA3BA9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52C72F29-7EE8-5342-9633-46385C4A3AB9}"/>
                </a:ext>
              </a:extLst>
            </p:cNvPr>
            <p:cNvSpPr txBox="1"/>
            <p:nvPr/>
          </p:nvSpPr>
          <p:spPr>
            <a:xfrm>
              <a:off x="6592619" y="583107"/>
              <a:ext cx="20088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Sondar e entender o cliente</a:t>
              </a:r>
            </a:p>
          </p:txBody>
        </p:sp>
        <p:cxnSp>
          <p:nvCxnSpPr>
            <p:cNvPr id="15" name="Conector Reto 14">
              <a:extLst>
                <a:ext uri="{FF2B5EF4-FFF2-40B4-BE49-F238E27FC236}">
                  <a16:creationId xmlns:a16="http://schemas.microsoft.com/office/drawing/2014/main" id="{8F957FEF-DF83-DE4B-8668-F73859D627D6}"/>
                </a:ext>
              </a:extLst>
            </p:cNvPr>
            <p:cNvCxnSpPr>
              <a:cxnSpLocks/>
            </p:cNvCxnSpPr>
            <p:nvPr/>
          </p:nvCxnSpPr>
          <p:spPr>
            <a:xfrm>
              <a:off x="8601502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64947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8ADFFDBA-F01A-4FAE-B6F7-C2BB2B3D8038}"/>
              </a:ext>
            </a:extLst>
          </p:cNvPr>
          <p:cNvSpPr txBox="1"/>
          <p:nvPr/>
        </p:nvSpPr>
        <p:spPr>
          <a:xfrm>
            <a:off x="693176" y="3082746"/>
            <a:ext cx="3701844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36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INVESTIGUE AS</a:t>
            </a:r>
          </a:p>
          <a:p>
            <a:r>
              <a:rPr lang="pt-BR" sz="36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NECESSIDADES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32196D05-505B-4353-9B47-9209C382C7FB}"/>
              </a:ext>
            </a:extLst>
          </p:cNvPr>
          <p:cNvSpPr txBox="1"/>
          <p:nvPr/>
        </p:nvSpPr>
        <p:spPr>
          <a:xfrm>
            <a:off x="4601104" y="1189921"/>
            <a:ext cx="4483904" cy="498597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BA5050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Perguntas abertas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São melhores e mais eficazes</a:t>
            </a:r>
            <a:b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na condução de uma entrevista;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Auxiliam a descobrir o que</a:t>
            </a:r>
            <a:b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passa na mente do cliente.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endParaRPr lang="pt-BR" sz="2000" dirty="0">
              <a:solidFill>
                <a:srgbClr val="565656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BA5050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Perguntas fechadas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Reduzem as alternativas</a:t>
            </a:r>
            <a:b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resposta (SIM ou NÃO);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Não utilize no início da entrevista;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Utilize quando o cliente demonstrar desinteresse.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531C195E-9EFC-F046-B572-B18259B003E5}"/>
              </a:ext>
            </a:extLst>
          </p:cNvPr>
          <p:cNvSpPr/>
          <p:nvPr/>
        </p:nvSpPr>
        <p:spPr>
          <a:xfrm>
            <a:off x="9085009" y="1386349"/>
            <a:ext cx="2374489" cy="1696396"/>
          </a:xfrm>
          <a:prstGeom prst="rect">
            <a:avLst/>
          </a:prstGeom>
          <a:noFill/>
          <a:ln>
            <a:solidFill>
              <a:srgbClr val="56565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marL="94336" lvl="1">
              <a:spcBef>
                <a:spcPts val="599"/>
              </a:spcBef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Qual?, Quando?, Quanto?, Quem?,</a:t>
            </a:r>
            <a:b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quê?, Onde?, Como?, Qual?,</a:t>
            </a:r>
            <a:b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Fale-me, Diga-me.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CDF43C2F-66F6-E045-B436-36E77C577E6D}"/>
              </a:ext>
            </a:extLst>
          </p:cNvPr>
          <p:cNvSpPr/>
          <p:nvPr/>
        </p:nvSpPr>
        <p:spPr>
          <a:xfrm>
            <a:off x="9085009" y="4144299"/>
            <a:ext cx="2374489" cy="1696396"/>
          </a:xfrm>
          <a:prstGeom prst="rect">
            <a:avLst/>
          </a:prstGeom>
          <a:noFill/>
          <a:ln>
            <a:solidFill>
              <a:srgbClr val="56565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marL="94336" lvl="1">
              <a:spcBef>
                <a:spcPts val="599"/>
              </a:spcBef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É, Pode, Será,</a:t>
            </a:r>
            <a:b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Ou, Quer?, Deve, Talvez, Tem, Consegue.</a:t>
            </a:r>
          </a:p>
        </p:txBody>
      </p:sp>
    </p:spTree>
    <p:extLst>
      <p:ext uri="{BB962C8B-B14F-4D97-AF65-F5344CB8AC3E}">
        <p14:creationId xmlns:p14="http://schemas.microsoft.com/office/powerpoint/2010/main" val="3467787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</p:bld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855407" y="717986"/>
            <a:ext cx="6474542" cy="520386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Além de perguntas abertas ou fechadas, temos ainda perguntas de verificação.</a:t>
            </a:r>
          </a:p>
          <a:p>
            <a:r>
              <a:rPr lang="pt-BR" sz="40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sabe em que consiste as perguntas</a:t>
            </a:r>
            <a:br>
              <a:rPr lang="pt-BR" sz="40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verificação no processo de vendas?</a:t>
            </a:r>
          </a:p>
        </p:txBody>
      </p:sp>
    </p:spTree>
    <p:extLst>
      <p:ext uri="{BB962C8B-B14F-4D97-AF65-F5344CB8AC3E}">
        <p14:creationId xmlns:p14="http://schemas.microsoft.com/office/powerpoint/2010/main" val="3065811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458F0531-AD4E-6642-8C33-390C35640B21}"/>
              </a:ext>
            </a:extLst>
          </p:cNvPr>
          <p:cNvSpPr txBox="1"/>
          <p:nvPr/>
        </p:nvSpPr>
        <p:spPr>
          <a:xfrm>
            <a:off x="1668795" y="1989496"/>
            <a:ext cx="8854410" cy="317009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As </a:t>
            </a: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perguntas de verificação </a:t>
            </a: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consistem em verificar a todo instante se aquilo que você acredita que a outra parte entendeu, realmente é verdade. </a:t>
            </a:r>
          </a:p>
          <a:p>
            <a:pPr>
              <a:spcBef>
                <a:spcPts val="1200"/>
              </a:spcBef>
            </a:pPr>
            <a:endParaRPr lang="pt-BR" sz="3000" dirty="0">
              <a:solidFill>
                <a:srgbClr val="323234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Verificar se o que você acabou de dizer foi bem aceito e bem compreendido.</a:t>
            </a:r>
          </a:p>
        </p:txBody>
      </p:sp>
    </p:spTree>
    <p:extLst>
      <p:ext uri="{BB962C8B-B14F-4D97-AF65-F5344CB8AC3E}">
        <p14:creationId xmlns:p14="http://schemas.microsoft.com/office/powerpoint/2010/main" val="2003727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21" name="Balão Retangular Arredondado 20">
            <a:extLst>
              <a:ext uri="{FF2B5EF4-FFF2-40B4-BE49-F238E27FC236}">
                <a16:creationId xmlns:a16="http://schemas.microsoft.com/office/drawing/2014/main" id="{5B355029-C2FE-7441-901C-033AAD69D22B}"/>
              </a:ext>
            </a:extLst>
          </p:cNvPr>
          <p:cNvSpPr/>
          <p:nvPr/>
        </p:nvSpPr>
        <p:spPr>
          <a:xfrm>
            <a:off x="3996814" y="1299818"/>
            <a:ext cx="1887794" cy="1871999"/>
          </a:xfrm>
          <a:prstGeom prst="wedgeRoundRectCallout">
            <a:avLst/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O(a) Sr.(a) concorda comigo?</a:t>
            </a:r>
          </a:p>
        </p:txBody>
      </p:sp>
      <p:sp>
        <p:nvSpPr>
          <p:cNvPr id="22" name="Balão Retangular Arredondado 21">
            <a:extLst>
              <a:ext uri="{FF2B5EF4-FFF2-40B4-BE49-F238E27FC236}">
                <a16:creationId xmlns:a16="http://schemas.microsoft.com/office/drawing/2014/main" id="{51030DF3-0F1F-804C-9CA9-61ABE83DA1B3}"/>
              </a:ext>
            </a:extLst>
          </p:cNvPr>
          <p:cNvSpPr/>
          <p:nvPr/>
        </p:nvSpPr>
        <p:spPr>
          <a:xfrm>
            <a:off x="6096001" y="1299818"/>
            <a:ext cx="2241755" cy="1871999"/>
          </a:xfrm>
          <a:prstGeom prst="wedgeRoundRectCallout">
            <a:avLst>
              <a:gd name="adj1" fmla="val 21272"/>
              <a:gd name="adj2" fmla="val 63355"/>
              <a:gd name="adj3" fmla="val 16667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Vou repetir para ver se entendi corretamente, pode ser?</a:t>
            </a:r>
          </a:p>
        </p:txBody>
      </p:sp>
      <p:sp>
        <p:nvSpPr>
          <p:cNvPr id="23" name="Balão Retangular Arredondado 22">
            <a:extLst>
              <a:ext uri="{FF2B5EF4-FFF2-40B4-BE49-F238E27FC236}">
                <a16:creationId xmlns:a16="http://schemas.microsoft.com/office/drawing/2014/main" id="{42698E80-C86F-4B40-BB2E-8D80B898B36F}"/>
              </a:ext>
            </a:extLst>
          </p:cNvPr>
          <p:cNvSpPr/>
          <p:nvPr/>
        </p:nvSpPr>
        <p:spPr>
          <a:xfrm>
            <a:off x="8567418" y="1299818"/>
            <a:ext cx="2241755" cy="1871999"/>
          </a:xfrm>
          <a:prstGeom prst="wedgeRoundRectCallout">
            <a:avLst>
              <a:gd name="adj1" fmla="val -20806"/>
              <a:gd name="adj2" fmla="val 61646"/>
              <a:gd name="adj3" fmla="val 16667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O que o(a) Sr.(a) achou deste benefício que acabei de falar?</a:t>
            </a:r>
          </a:p>
        </p:txBody>
      </p:sp>
      <p:sp>
        <p:nvSpPr>
          <p:cNvPr id="24" name="Balão Retangular Arredondado 23">
            <a:extLst>
              <a:ext uri="{FF2B5EF4-FFF2-40B4-BE49-F238E27FC236}">
                <a16:creationId xmlns:a16="http://schemas.microsoft.com/office/drawing/2014/main" id="{88439BCA-9AD5-4049-9DBE-58F8788D1732}"/>
              </a:ext>
            </a:extLst>
          </p:cNvPr>
          <p:cNvSpPr/>
          <p:nvPr/>
        </p:nvSpPr>
        <p:spPr>
          <a:xfrm>
            <a:off x="3996813" y="3686185"/>
            <a:ext cx="2462981" cy="1871999"/>
          </a:xfrm>
          <a:prstGeom prst="wedgeRoundRectCallout">
            <a:avLst>
              <a:gd name="adj1" fmla="val 21299"/>
              <a:gd name="adj2" fmla="val 63355"/>
              <a:gd name="adj3" fmla="val 16667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O(a) Sr.(a) acredita que essas opções que estou propondo podem melhorar seus resultados?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8B8B60B1-9E67-D947-86C5-64A2B082FD76}"/>
              </a:ext>
            </a:extLst>
          </p:cNvPr>
          <p:cNvSpPr txBox="1"/>
          <p:nvPr/>
        </p:nvSpPr>
        <p:spPr>
          <a:xfrm>
            <a:off x="692480" y="3018002"/>
            <a:ext cx="3229200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36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Perguntas de verificação</a:t>
            </a:r>
          </a:p>
        </p:txBody>
      </p:sp>
      <p:sp>
        <p:nvSpPr>
          <p:cNvPr id="26" name="Balão Retangular Arredondado 25">
            <a:extLst>
              <a:ext uri="{FF2B5EF4-FFF2-40B4-BE49-F238E27FC236}">
                <a16:creationId xmlns:a16="http://schemas.microsoft.com/office/drawing/2014/main" id="{07C25981-649D-4B47-89C4-3C0FA1831E67}"/>
              </a:ext>
            </a:extLst>
          </p:cNvPr>
          <p:cNvSpPr/>
          <p:nvPr/>
        </p:nvSpPr>
        <p:spPr>
          <a:xfrm>
            <a:off x="6628333" y="3686185"/>
            <a:ext cx="2241755" cy="1871999"/>
          </a:xfrm>
          <a:prstGeom prst="wedgeRoundRectCallout">
            <a:avLst>
              <a:gd name="adj1" fmla="val -22122"/>
              <a:gd name="adj2" fmla="val 61779"/>
              <a:gd name="adj3" fmla="val 16667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Este benefício específico é importante para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o(a) Sr.(a)?</a:t>
            </a:r>
          </a:p>
        </p:txBody>
      </p:sp>
      <p:sp>
        <p:nvSpPr>
          <p:cNvPr id="27" name="Balão Retangular Arredondado 26">
            <a:extLst>
              <a:ext uri="{FF2B5EF4-FFF2-40B4-BE49-F238E27FC236}">
                <a16:creationId xmlns:a16="http://schemas.microsoft.com/office/drawing/2014/main" id="{5B0098E5-D9BC-7244-9053-76113663B348}"/>
              </a:ext>
            </a:extLst>
          </p:cNvPr>
          <p:cNvSpPr/>
          <p:nvPr/>
        </p:nvSpPr>
        <p:spPr>
          <a:xfrm>
            <a:off x="9036540" y="3686185"/>
            <a:ext cx="1772633" cy="1871999"/>
          </a:xfrm>
          <a:prstGeom prst="wedgeRoundRectCallout">
            <a:avLst>
              <a:gd name="adj1" fmla="val 22131"/>
              <a:gd name="adj2" fmla="val 59416"/>
              <a:gd name="adj3" fmla="val 16667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É isto que estava procurando?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6081F11D-2268-154B-B492-321081F70014}"/>
              </a:ext>
            </a:extLst>
          </p:cNvPr>
          <p:cNvSpPr txBox="1"/>
          <p:nvPr/>
        </p:nvSpPr>
        <p:spPr>
          <a:xfrm>
            <a:off x="6096001" y="120106"/>
            <a:ext cx="4104456" cy="922522"/>
          </a:xfrm>
          <a:prstGeom prst="rect">
            <a:avLst/>
          </a:prstGeom>
          <a:solidFill>
            <a:srgbClr val="FFC000"/>
          </a:solidFill>
        </p:spPr>
        <p:txBody>
          <a:bodyPr wrap="square" lIns="90615" tIns="45320" rIns="90615" bIns="45320" rtlCol="0">
            <a:spAutoFit/>
          </a:bodyPr>
          <a:lstStyle/>
          <a:p>
            <a:r>
              <a:rPr lang="pt-BR" b="1" dirty="0"/>
              <a:t>Cliente:</a:t>
            </a:r>
            <a:endParaRPr lang="pt-BR" dirty="0"/>
          </a:p>
          <a:p>
            <a:r>
              <a:rPr lang="pt-BR" dirty="0"/>
              <a:t>Verificar se a posição deste slide ficou conforme solicitado</a:t>
            </a:r>
          </a:p>
        </p:txBody>
      </p:sp>
    </p:spTree>
    <p:extLst>
      <p:ext uri="{BB962C8B-B14F-4D97-AF65-F5344CB8AC3E}">
        <p14:creationId xmlns:p14="http://schemas.microsoft.com/office/powerpoint/2010/main" val="454889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grpId="1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3" presetClass="entr" presetSubtype="16" fill="hold" grpId="1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3" presetClass="entr" presetSubtype="16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6" grpId="0" animBg="1"/>
      <p:bldP spid="26" grpId="1" animBg="1"/>
      <p:bldP spid="27" grpId="0" animBg="1"/>
      <p:bldP spid="27" grpId="1" animBg="1"/>
    </p:bld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A58155A-0FB1-7D4E-B51D-C775EDF4011B}"/>
              </a:ext>
            </a:extLst>
          </p:cNvPr>
          <p:cNvSpPr txBox="1"/>
          <p:nvPr/>
        </p:nvSpPr>
        <p:spPr>
          <a:xfrm>
            <a:off x="5530646" y="2028617"/>
            <a:ext cx="5810865" cy="280075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MAS CUIDADO!</a:t>
            </a:r>
          </a:p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</a:t>
            </a:r>
          </a:p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NÃO FAÇA UM INTERROGATÓRIO!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42390BAB-5FFD-1F4C-B9B2-DDF26F7A3BEB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86CD7386-635D-EC43-84FD-52868FD26CCF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09C35FD0-6041-534A-B0B3-032DA372407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24400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3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43EB3231-0661-C140-BEA7-93F9137306BF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A43004C9-0FDE-AD47-AB55-091C1C37A64D}"/>
                </a:ext>
              </a:extLst>
            </p:cNvPr>
            <p:cNvSpPr txBox="1"/>
            <p:nvPr/>
          </p:nvSpPr>
          <p:spPr>
            <a:xfrm>
              <a:off x="9466664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98008EDF-8D5E-8548-AB28-F2055179E262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0773080D-3610-F64F-B2A9-513051228EBF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D5A54D64-DFB1-5041-AE6E-51DC60B84C7B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F1EFA97B-99E3-7544-BBC7-CBF57E439532}"/>
                </a:ext>
              </a:extLst>
            </p:cNvPr>
            <p:cNvSpPr txBox="1"/>
            <p:nvPr/>
          </p:nvSpPr>
          <p:spPr>
            <a:xfrm>
              <a:off x="6592619" y="583107"/>
              <a:ext cx="20088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Sondar e entender o cliente</a:t>
              </a:r>
            </a:p>
          </p:txBody>
        </p:sp>
        <p:cxnSp>
          <p:nvCxnSpPr>
            <p:cNvPr id="15" name="Conector Reto 14">
              <a:extLst>
                <a:ext uri="{FF2B5EF4-FFF2-40B4-BE49-F238E27FC236}">
                  <a16:creationId xmlns:a16="http://schemas.microsoft.com/office/drawing/2014/main" id="{0D181B2F-A980-4B4C-9691-0EC13D151842}"/>
                </a:ext>
              </a:extLst>
            </p:cNvPr>
            <p:cNvCxnSpPr>
              <a:cxnSpLocks/>
            </p:cNvCxnSpPr>
            <p:nvPr/>
          </p:nvCxnSpPr>
          <p:spPr>
            <a:xfrm>
              <a:off x="8601502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97150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71090488-5865-E74D-A23E-56B4D19CFA88}"/>
              </a:ext>
            </a:extLst>
          </p:cNvPr>
          <p:cNvSpPr txBox="1"/>
          <p:nvPr/>
        </p:nvSpPr>
        <p:spPr>
          <a:xfrm>
            <a:off x="781667" y="2382560"/>
            <a:ext cx="3097160" cy="209287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Use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perguntas abertas 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descobrir o que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cliente precisa.</a:t>
            </a:r>
          </a:p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Elas ajudam...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296D964F-C920-D946-A39B-E149A13BE172}"/>
              </a:ext>
            </a:extLst>
          </p:cNvPr>
          <p:cNvSpPr txBox="1"/>
          <p:nvPr/>
        </p:nvSpPr>
        <p:spPr>
          <a:xfrm>
            <a:off x="4114407" y="2413339"/>
            <a:ext cx="6106225" cy="203131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Entender o perfil de consumo do cliente;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Gerar relacionamento com o cliente;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Estimular a fala do cliente;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Ter foco na venda e contornar objeções.</a:t>
            </a:r>
          </a:p>
        </p:txBody>
      </p:sp>
    </p:spTree>
    <p:extLst>
      <p:ext uri="{BB962C8B-B14F-4D97-AF65-F5344CB8AC3E}">
        <p14:creationId xmlns:p14="http://schemas.microsoft.com/office/powerpoint/2010/main" val="2782437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4542505" y="1817638"/>
            <a:ext cx="6873856" cy="230831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Perguntas abertas criam </a:t>
            </a:r>
            <a:r>
              <a:rPr lang="pt-BR" sz="48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argumentos</a:t>
            </a:r>
          </a:p>
          <a:p>
            <a:pPr algn="r"/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e causam </a:t>
            </a:r>
            <a:r>
              <a:rPr lang="pt-BR" sz="48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impacto</a:t>
            </a:r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!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8DA32965-F577-5440-855C-4F9807FCB487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36115EC7-97D7-A848-92AC-69A645C92831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FDD73E16-EFE0-BB48-A84A-E85D267184B8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24400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3</a:t>
              </a: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712B825A-99AE-4748-A68B-B8746067294C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97B4D3B4-14FF-B845-9910-A68C8454C158}"/>
                </a:ext>
              </a:extLst>
            </p:cNvPr>
            <p:cNvSpPr txBox="1"/>
            <p:nvPr/>
          </p:nvSpPr>
          <p:spPr>
            <a:xfrm>
              <a:off x="9466664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D8361602-3611-604B-88D4-81D2ECC7B660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0AD2AC8D-B22C-BE46-99B3-5BC598C94E00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9540170A-BA49-2846-A05A-1C989A4EF1C9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F9B3CF5C-6CBA-F943-9E7B-55F4BD92E892}"/>
                </a:ext>
              </a:extLst>
            </p:cNvPr>
            <p:cNvSpPr txBox="1"/>
            <p:nvPr/>
          </p:nvSpPr>
          <p:spPr>
            <a:xfrm>
              <a:off x="6592619" y="583107"/>
              <a:ext cx="20088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Sondar e entender o cliente</a:t>
              </a:r>
            </a:p>
          </p:txBody>
        </p:sp>
        <p:cxnSp>
          <p:nvCxnSpPr>
            <p:cNvPr id="14" name="Conector Reto 13">
              <a:extLst>
                <a:ext uri="{FF2B5EF4-FFF2-40B4-BE49-F238E27FC236}">
                  <a16:creationId xmlns:a16="http://schemas.microsoft.com/office/drawing/2014/main" id="{3298872E-5FB0-7542-BBC2-320AF0598D62}"/>
                </a:ext>
              </a:extLst>
            </p:cNvPr>
            <p:cNvCxnSpPr>
              <a:cxnSpLocks/>
            </p:cNvCxnSpPr>
            <p:nvPr/>
          </p:nvCxnSpPr>
          <p:spPr>
            <a:xfrm>
              <a:off x="8601502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63332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E69707F5-8C8E-1246-98C2-46584EF397A1}"/>
              </a:ext>
            </a:extLst>
          </p:cNvPr>
          <p:cNvSpPr txBox="1"/>
          <p:nvPr/>
        </p:nvSpPr>
        <p:spPr>
          <a:xfrm>
            <a:off x="949010" y="2767281"/>
            <a:ext cx="2811829" cy="132343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Perguntas abertas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23B7E563-F976-EC41-94D7-B51485BADCA2}"/>
              </a:ext>
            </a:extLst>
          </p:cNvPr>
          <p:cNvSpPr txBox="1"/>
          <p:nvPr/>
        </p:nvSpPr>
        <p:spPr>
          <a:xfrm>
            <a:off x="4114407" y="1168763"/>
            <a:ext cx="5501542" cy="501675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que é importante para o cliente?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que o cliente deseja mudar esta vez?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Quais são as motivações para a compra?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Por que eles compraram da última vez?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Qual o orçamento disponível?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que a sua solução fará pelo cliente?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Por que, entre várias opções,</a:t>
            </a:r>
            <a:b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cliente deveria considerar a sua?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Quem garante que ele não irá se</a:t>
            </a:r>
            <a:b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arrepender ao fazer negócios com você?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Como seria o produto perfeito</a:t>
            </a:r>
            <a:b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a necessidade do cliente?</a:t>
            </a:r>
          </a:p>
        </p:txBody>
      </p:sp>
    </p:spTree>
    <p:extLst>
      <p:ext uri="{BB962C8B-B14F-4D97-AF65-F5344CB8AC3E}">
        <p14:creationId xmlns:p14="http://schemas.microsoft.com/office/powerpoint/2010/main" val="125698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5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5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5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5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A58155A-0FB1-7D4E-B51D-C775EDF4011B}"/>
              </a:ext>
            </a:extLst>
          </p:cNvPr>
          <p:cNvSpPr txBox="1"/>
          <p:nvPr/>
        </p:nvSpPr>
        <p:spPr>
          <a:xfrm>
            <a:off x="5914102" y="1154885"/>
            <a:ext cx="5456904" cy="501675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cliente não está acostumado a</a:t>
            </a:r>
            <a:b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ser questionado, portanto, tenha persistência, pois esta abordagem irá </a:t>
            </a:r>
            <a:r>
              <a:rPr lang="pt-BR" sz="4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despertar mais interesse 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nele...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79F983EF-A580-D84A-93A9-59C585D4B59C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4A31DF5E-7800-694C-9157-B98268A83584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4AACBC25-2BDE-8147-B987-D693641C85F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24400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3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0CF3E99D-A46C-FB41-B3EA-3B61310E11E4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33DA13AB-1377-EB4C-AFB0-A424699F127A}"/>
                </a:ext>
              </a:extLst>
            </p:cNvPr>
            <p:cNvSpPr txBox="1"/>
            <p:nvPr/>
          </p:nvSpPr>
          <p:spPr>
            <a:xfrm>
              <a:off x="9466664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F5E4C37D-6A49-DD48-B8EC-58D65C5C9537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96394DD5-8997-B947-8611-38A05937DBF8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ED6526C7-BDE2-B649-B4C8-3D79DC4C4A85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8A45A207-51FE-5244-AD60-1A6E336C5E80}"/>
                </a:ext>
              </a:extLst>
            </p:cNvPr>
            <p:cNvSpPr txBox="1"/>
            <p:nvPr/>
          </p:nvSpPr>
          <p:spPr>
            <a:xfrm>
              <a:off x="6592619" y="583107"/>
              <a:ext cx="20088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Sondar e entender o cliente</a:t>
              </a:r>
            </a:p>
          </p:txBody>
        </p:sp>
        <p:cxnSp>
          <p:nvCxnSpPr>
            <p:cNvPr id="15" name="Conector Reto 14">
              <a:extLst>
                <a:ext uri="{FF2B5EF4-FFF2-40B4-BE49-F238E27FC236}">
                  <a16:creationId xmlns:a16="http://schemas.microsoft.com/office/drawing/2014/main" id="{69CCF111-E4DB-DD4D-A020-9B4E43D23180}"/>
                </a:ext>
              </a:extLst>
            </p:cNvPr>
            <p:cNvCxnSpPr>
              <a:cxnSpLocks/>
            </p:cNvCxnSpPr>
            <p:nvPr/>
          </p:nvCxnSpPr>
          <p:spPr>
            <a:xfrm>
              <a:off x="8601502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33899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5324168" y="1257199"/>
            <a:ext cx="6092192" cy="483208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Invista o tempo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para entender o problema do cliente.</a:t>
            </a:r>
          </a:p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Coloque-se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no lugar dele.</a:t>
            </a:r>
          </a:p>
          <a:p>
            <a:pPr algn="r"/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sabe como fazer isso?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F2AC945C-8710-0140-ABFB-CB3AEB635CCF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6D4BD330-8107-9548-988E-465F9996D756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4F61430E-FF58-5E4D-93D1-864BDFA3684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24400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3</a:t>
              </a: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93403410-62CD-1B43-A5BE-701D4076D614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92822ED7-70C3-E849-B023-A5002902B425}"/>
                </a:ext>
              </a:extLst>
            </p:cNvPr>
            <p:cNvSpPr txBox="1"/>
            <p:nvPr/>
          </p:nvSpPr>
          <p:spPr>
            <a:xfrm>
              <a:off x="9466664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1018FD09-CCA4-6046-9F40-EF10A521C9FD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89C69B42-90F4-DB4E-8995-7C5551EEEBAF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D2C75042-CB2C-0745-B556-A0F62B4A9BDE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2601F575-4C1D-0D40-B50B-B3FB06760EFD}"/>
                </a:ext>
              </a:extLst>
            </p:cNvPr>
            <p:cNvSpPr txBox="1"/>
            <p:nvPr/>
          </p:nvSpPr>
          <p:spPr>
            <a:xfrm>
              <a:off x="6592619" y="583107"/>
              <a:ext cx="20088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Sondar e entender o cliente</a:t>
              </a:r>
            </a:p>
          </p:txBody>
        </p:sp>
        <p:cxnSp>
          <p:nvCxnSpPr>
            <p:cNvPr id="14" name="Conector Reto 13">
              <a:extLst>
                <a:ext uri="{FF2B5EF4-FFF2-40B4-BE49-F238E27FC236}">
                  <a16:creationId xmlns:a16="http://schemas.microsoft.com/office/drawing/2014/main" id="{1B5A7A10-9C1D-944F-A55C-E3E721BF4345}"/>
                </a:ext>
              </a:extLst>
            </p:cNvPr>
            <p:cNvCxnSpPr>
              <a:cxnSpLocks/>
            </p:cNvCxnSpPr>
            <p:nvPr/>
          </p:nvCxnSpPr>
          <p:spPr>
            <a:xfrm>
              <a:off x="8601502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08624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5235678" y="1126788"/>
            <a:ext cx="6092192" cy="76943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Palavra mágica: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2AFCFBE7-B12C-4B42-9586-EF584796C6DF}"/>
              </a:ext>
            </a:extLst>
          </p:cNvPr>
          <p:cNvSpPr txBox="1"/>
          <p:nvPr/>
        </p:nvSpPr>
        <p:spPr>
          <a:xfrm>
            <a:off x="7757653" y="1896228"/>
            <a:ext cx="3570218" cy="76943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EMPATIA!</a:t>
            </a:r>
            <a:endParaRPr lang="pt-BR" sz="4400" dirty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04E2D304-5C24-0049-A7FC-9B1BA18D5B27}"/>
              </a:ext>
            </a:extLst>
          </p:cNvPr>
          <p:cNvSpPr txBox="1"/>
          <p:nvPr/>
        </p:nvSpPr>
        <p:spPr>
          <a:xfrm>
            <a:off x="5235678" y="2665668"/>
            <a:ext cx="6092192" cy="347786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 habilidade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se colocar no lugar do outro e entender a sua necessidade.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66837D66-F0A3-2F49-B776-17669300E3F5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BF275D9B-5A82-9D4D-9B00-455F0BAC9851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00A54AA0-CAA4-2147-86F6-3B25316A034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24400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3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476506D9-1B1E-2440-9348-06BBD9714F46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DF67DE60-0382-F84E-A968-4AD007AA996F}"/>
                </a:ext>
              </a:extLst>
            </p:cNvPr>
            <p:cNvSpPr txBox="1"/>
            <p:nvPr/>
          </p:nvSpPr>
          <p:spPr>
            <a:xfrm>
              <a:off x="9466664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9B5F5B98-E438-2444-B512-C299E25F8AE1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30A175B8-3151-244F-804B-B34C88933EB3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EB1A5B83-75FA-5845-BC2B-1C3F4A8C007C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CA93936B-51EA-5146-9504-456C2A39DBBD}"/>
                </a:ext>
              </a:extLst>
            </p:cNvPr>
            <p:cNvSpPr txBox="1"/>
            <p:nvPr/>
          </p:nvSpPr>
          <p:spPr>
            <a:xfrm>
              <a:off x="6592619" y="583107"/>
              <a:ext cx="20088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Sondar e entender o cliente</a:t>
              </a:r>
            </a:p>
          </p:txBody>
        </p:sp>
        <p:cxnSp>
          <p:nvCxnSpPr>
            <p:cNvPr id="17" name="Conector Reto 16">
              <a:extLst>
                <a:ext uri="{FF2B5EF4-FFF2-40B4-BE49-F238E27FC236}">
                  <a16:creationId xmlns:a16="http://schemas.microsoft.com/office/drawing/2014/main" id="{019626FF-C7EF-CD48-9D8B-4A5BC0AF2C82}"/>
                </a:ext>
              </a:extLst>
            </p:cNvPr>
            <p:cNvCxnSpPr>
              <a:cxnSpLocks/>
            </p:cNvCxnSpPr>
            <p:nvPr/>
          </p:nvCxnSpPr>
          <p:spPr>
            <a:xfrm>
              <a:off x="8601502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64870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250" fill="hold"/>
                                        <p:tgtEl>
                                          <p:spTgt spid="5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4741BEEF-A26F-4E4C-8493-A441E6F4D4B3}"/>
              </a:ext>
            </a:extLst>
          </p:cNvPr>
          <p:cNvSpPr txBox="1"/>
          <p:nvPr/>
        </p:nvSpPr>
        <p:spPr>
          <a:xfrm>
            <a:off x="1962765" y="1576540"/>
            <a:ext cx="8266471" cy="424730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Ela é uma grande aliada, pois ajuda a ter</a:t>
            </a:r>
            <a:b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uma escuta empática e eficaz para investigar.</a:t>
            </a:r>
          </a:p>
          <a:p>
            <a:pPr>
              <a:spcBef>
                <a:spcPts val="1200"/>
              </a:spcBef>
            </a:pPr>
            <a:r>
              <a:rPr lang="pt-BR" sz="3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como escutar de forma empática?</a:t>
            </a:r>
          </a:p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Ao falar, repita o que o cliente disse para demonstrar que você estava atento.</a:t>
            </a:r>
          </a:p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Esta atitude demonstra credibilidade e inspira confiança, condições essenciais para dar seguimento a uma negociação de vendas.</a:t>
            </a:r>
          </a:p>
        </p:txBody>
      </p:sp>
    </p:spTree>
    <p:extLst>
      <p:ext uri="{BB962C8B-B14F-4D97-AF65-F5344CB8AC3E}">
        <p14:creationId xmlns:p14="http://schemas.microsoft.com/office/powerpoint/2010/main" val="749055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">
            <a:extLst>
              <a:ext uri="{FF2B5EF4-FFF2-40B4-BE49-F238E27FC236}">
                <a16:creationId xmlns:a16="http://schemas.microsoft.com/office/drawing/2014/main" id="{404B67DB-6E27-40E0-998C-626BB9EEA3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56347" y="2100264"/>
            <a:ext cx="4705350" cy="26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750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F32E217D-A22D-DE45-9BAD-E879A27986FC}"/>
              </a:ext>
            </a:extLst>
          </p:cNvPr>
          <p:cNvSpPr txBox="1"/>
          <p:nvPr/>
        </p:nvSpPr>
        <p:spPr>
          <a:xfrm>
            <a:off x="1002890" y="2274838"/>
            <a:ext cx="5309421" cy="230831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 técnica é </a:t>
            </a:r>
            <a:r>
              <a:rPr lang="pt-BR" sz="48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ouvir</a:t>
            </a:r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e </a:t>
            </a:r>
            <a:r>
              <a:rPr lang="pt-BR" sz="48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compreender</a:t>
            </a:r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,</a:t>
            </a:r>
            <a:b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não persuadir.</a:t>
            </a:r>
          </a:p>
        </p:txBody>
      </p:sp>
    </p:spTree>
    <p:extLst>
      <p:ext uri="{BB962C8B-B14F-4D97-AF65-F5344CB8AC3E}">
        <p14:creationId xmlns:p14="http://schemas.microsoft.com/office/powerpoint/2010/main" val="902343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855406" y="2644171"/>
            <a:ext cx="5240594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sabe </a:t>
            </a:r>
            <a:r>
              <a:rPr lang="pt-BR" sz="48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ouvir</a:t>
            </a:r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o seu cliente?</a:t>
            </a:r>
          </a:p>
        </p:txBody>
      </p:sp>
    </p:spTree>
    <p:extLst>
      <p:ext uri="{BB962C8B-B14F-4D97-AF65-F5344CB8AC3E}">
        <p14:creationId xmlns:p14="http://schemas.microsoft.com/office/powerpoint/2010/main" val="114934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31AD82C1-3C5B-4E4A-81C6-2A1B08D123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992" y="2929135"/>
            <a:ext cx="6037988" cy="99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075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93B63054-4277-7C45-9244-3369351F29E3}"/>
              </a:ext>
            </a:extLst>
          </p:cNvPr>
          <p:cNvSpPr txBox="1"/>
          <p:nvPr/>
        </p:nvSpPr>
        <p:spPr>
          <a:xfrm>
            <a:off x="814298" y="2028345"/>
            <a:ext cx="5281703" cy="280075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FATO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OU </a:t>
            </a:r>
            <a:r>
              <a:rPr lang="pt-BR" sz="40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FAKE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?</a:t>
            </a:r>
          </a:p>
          <a:p>
            <a:endParaRPr lang="pt-BR" sz="4000" dirty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Responda se as proposições a seguir representam</a:t>
            </a:r>
            <a:b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uma escuta eficaz.</a:t>
            </a:r>
          </a:p>
        </p:txBody>
      </p:sp>
    </p:spTree>
    <p:extLst>
      <p:ext uri="{BB962C8B-B14F-4D97-AF65-F5344CB8AC3E}">
        <p14:creationId xmlns:p14="http://schemas.microsoft.com/office/powerpoint/2010/main" val="1794340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aixaDeTexto 9">
            <a:extLst>
              <a:ext uri="{FF2B5EF4-FFF2-40B4-BE49-F238E27FC236}">
                <a16:creationId xmlns:a16="http://schemas.microsoft.com/office/drawing/2014/main" id="{87A55BCE-8DF6-644E-B78B-ED0BE272A0A8}"/>
              </a:ext>
            </a:extLst>
          </p:cNvPr>
          <p:cNvSpPr txBox="1"/>
          <p:nvPr/>
        </p:nvSpPr>
        <p:spPr>
          <a:xfrm>
            <a:off x="2698953" y="1321316"/>
            <a:ext cx="8606237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 cliente está relatando uma experiência com a concorrência, com um produto similar ao seu. Você o interrompe de forma sutil e direciona o assunto para o que deseja falar.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CDA4185D-3D5F-8740-85BB-0A0587B9474F}"/>
              </a:ext>
            </a:extLst>
          </p:cNvPr>
          <p:cNvSpPr txBox="1"/>
          <p:nvPr/>
        </p:nvSpPr>
        <p:spPr>
          <a:xfrm>
            <a:off x="886810" y="1136651"/>
            <a:ext cx="1812143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x-none" sz="96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01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CCDE0B15-0425-2341-A0F7-BF8BD2169615}"/>
              </a:ext>
            </a:extLst>
          </p:cNvPr>
          <p:cNvSpPr txBox="1"/>
          <p:nvPr/>
        </p:nvSpPr>
        <p:spPr>
          <a:xfrm>
            <a:off x="3176773" y="4159310"/>
            <a:ext cx="2298843" cy="101565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x-none" sz="6000" b="1" dirty="0">
                <a:solidFill>
                  <a:srgbClr val="D1AA8A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FATO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87EC7394-6F85-684F-B17F-651C76203DED}"/>
              </a:ext>
            </a:extLst>
          </p:cNvPr>
          <p:cNvSpPr txBox="1"/>
          <p:nvPr/>
        </p:nvSpPr>
        <p:spPr>
          <a:xfrm>
            <a:off x="6716386" y="4159310"/>
            <a:ext cx="2298843" cy="101565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x-none" sz="6000" b="1" dirty="0">
                <a:solidFill>
                  <a:srgbClr val="D1AA8A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FAKE</a:t>
            </a:r>
          </a:p>
        </p:txBody>
      </p:sp>
    </p:spTree>
    <p:extLst>
      <p:ext uri="{BB962C8B-B14F-4D97-AF65-F5344CB8AC3E}">
        <p14:creationId xmlns:p14="http://schemas.microsoft.com/office/powerpoint/2010/main" val="1529633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aixaDeTexto 9">
            <a:extLst>
              <a:ext uri="{FF2B5EF4-FFF2-40B4-BE49-F238E27FC236}">
                <a16:creationId xmlns:a16="http://schemas.microsoft.com/office/drawing/2014/main" id="{87A55BCE-8DF6-644E-B78B-ED0BE272A0A8}"/>
              </a:ext>
            </a:extLst>
          </p:cNvPr>
          <p:cNvSpPr txBox="1"/>
          <p:nvPr/>
        </p:nvSpPr>
        <p:spPr>
          <a:xfrm>
            <a:off x="2698953" y="1321316"/>
            <a:ext cx="8606237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 cliente relata uma série de problemas que está tendo com um determinado serviço. O vendedor presta atenção no que ele diz e tenta atendê-lo da melhor forma possível.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CDA4185D-3D5F-8740-85BB-0A0587B9474F}"/>
              </a:ext>
            </a:extLst>
          </p:cNvPr>
          <p:cNvSpPr txBox="1"/>
          <p:nvPr/>
        </p:nvSpPr>
        <p:spPr>
          <a:xfrm>
            <a:off x="886810" y="1136651"/>
            <a:ext cx="1812143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x-none" sz="96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02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CCDE0B15-0425-2341-A0F7-BF8BD2169615}"/>
              </a:ext>
            </a:extLst>
          </p:cNvPr>
          <p:cNvSpPr txBox="1"/>
          <p:nvPr/>
        </p:nvSpPr>
        <p:spPr>
          <a:xfrm>
            <a:off x="3176773" y="4159310"/>
            <a:ext cx="2298843" cy="101565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x-none" sz="6000" b="1" dirty="0">
                <a:solidFill>
                  <a:srgbClr val="D1AA8A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FATO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87EC7394-6F85-684F-B17F-651C76203DED}"/>
              </a:ext>
            </a:extLst>
          </p:cNvPr>
          <p:cNvSpPr txBox="1"/>
          <p:nvPr/>
        </p:nvSpPr>
        <p:spPr>
          <a:xfrm>
            <a:off x="6716386" y="4159310"/>
            <a:ext cx="2298843" cy="101565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x-none" sz="6000" b="1" dirty="0">
                <a:solidFill>
                  <a:srgbClr val="D1AA8A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FAKE</a:t>
            </a:r>
          </a:p>
        </p:txBody>
      </p:sp>
    </p:spTree>
    <p:extLst>
      <p:ext uri="{BB962C8B-B14F-4D97-AF65-F5344CB8AC3E}">
        <p14:creationId xmlns:p14="http://schemas.microsoft.com/office/powerpoint/2010/main" val="4066344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aixaDeTexto 9">
            <a:extLst>
              <a:ext uri="{FF2B5EF4-FFF2-40B4-BE49-F238E27FC236}">
                <a16:creationId xmlns:a16="http://schemas.microsoft.com/office/drawing/2014/main" id="{87A55BCE-8DF6-644E-B78B-ED0BE272A0A8}"/>
              </a:ext>
            </a:extLst>
          </p:cNvPr>
          <p:cNvSpPr txBox="1"/>
          <p:nvPr/>
        </p:nvSpPr>
        <p:spPr>
          <a:xfrm>
            <a:off x="2698953" y="1136652"/>
            <a:ext cx="8606237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 empresa do cliente possui um processo de escolha para um determinando sistema de tecnologia. O vendedor, com base em uma informação coletada previamente, pergunta quais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os critérios adotados para escolha desse sistema.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CDA4185D-3D5F-8740-85BB-0A0587B9474F}"/>
              </a:ext>
            </a:extLst>
          </p:cNvPr>
          <p:cNvSpPr txBox="1"/>
          <p:nvPr/>
        </p:nvSpPr>
        <p:spPr>
          <a:xfrm>
            <a:off x="886810" y="1136651"/>
            <a:ext cx="1812143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x-none" sz="96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03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CCDE0B15-0425-2341-A0F7-BF8BD2169615}"/>
              </a:ext>
            </a:extLst>
          </p:cNvPr>
          <p:cNvSpPr txBox="1"/>
          <p:nvPr/>
        </p:nvSpPr>
        <p:spPr>
          <a:xfrm>
            <a:off x="3176773" y="4159310"/>
            <a:ext cx="2298843" cy="101565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x-none" sz="6000" b="1" dirty="0">
                <a:solidFill>
                  <a:srgbClr val="D1AA8A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FATO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87EC7394-6F85-684F-B17F-651C76203DED}"/>
              </a:ext>
            </a:extLst>
          </p:cNvPr>
          <p:cNvSpPr txBox="1"/>
          <p:nvPr/>
        </p:nvSpPr>
        <p:spPr>
          <a:xfrm>
            <a:off x="6716386" y="4159310"/>
            <a:ext cx="2298843" cy="101565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x-none" sz="6000" b="1" dirty="0">
                <a:solidFill>
                  <a:srgbClr val="D1AA8A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FAKE</a:t>
            </a:r>
          </a:p>
        </p:txBody>
      </p:sp>
    </p:spTree>
    <p:extLst>
      <p:ext uri="{BB962C8B-B14F-4D97-AF65-F5344CB8AC3E}">
        <p14:creationId xmlns:p14="http://schemas.microsoft.com/office/powerpoint/2010/main" val="1051517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aixaDeTexto 9">
            <a:extLst>
              <a:ext uri="{FF2B5EF4-FFF2-40B4-BE49-F238E27FC236}">
                <a16:creationId xmlns:a16="http://schemas.microsoft.com/office/drawing/2014/main" id="{87A55BCE-8DF6-644E-B78B-ED0BE272A0A8}"/>
              </a:ext>
            </a:extLst>
          </p:cNvPr>
          <p:cNvSpPr txBox="1"/>
          <p:nvPr/>
        </p:nvSpPr>
        <p:spPr>
          <a:xfrm>
            <a:off x="2698953" y="1013540"/>
            <a:ext cx="8606237" cy="193898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 cliente fala de algumas necessidades que precisam ser supridas e menciona alguns problemas relacionados a dificuldade de uso. O vendedor pergunta se já tiveram esse tipo de situação. Essa pergunta faz com que o cliente passe mais informações para possa oferecer a melhor solução.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CDA4185D-3D5F-8740-85BB-0A0587B9474F}"/>
              </a:ext>
            </a:extLst>
          </p:cNvPr>
          <p:cNvSpPr txBox="1"/>
          <p:nvPr/>
        </p:nvSpPr>
        <p:spPr>
          <a:xfrm>
            <a:off x="886810" y="1136651"/>
            <a:ext cx="1812143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x-none" sz="96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04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CCDE0B15-0425-2341-A0F7-BF8BD2169615}"/>
              </a:ext>
            </a:extLst>
          </p:cNvPr>
          <p:cNvSpPr txBox="1"/>
          <p:nvPr/>
        </p:nvSpPr>
        <p:spPr>
          <a:xfrm>
            <a:off x="3176773" y="4159310"/>
            <a:ext cx="2298843" cy="101565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x-none" sz="6000" b="1" dirty="0">
                <a:solidFill>
                  <a:srgbClr val="D1AA8A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FATO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87EC7394-6F85-684F-B17F-651C76203DED}"/>
              </a:ext>
            </a:extLst>
          </p:cNvPr>
          <p:cNvSpPr txBox="1"/>
          <p:nvPr/>
        </p:nvSpPr>
        <p:spPr>
          <a:xfrm>
            <a:off x="6716386" y="4159310"/>
            <a:ext cx="2298843" cy="101565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x-none" sz="6000" b="1" dirty="0">
                <a:solidFill>
                  <a:srgbClr val="D1AA8A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FAKE</a:t>
            </a:r>
          </a:p>
        </p:txBody>
      </p:sp>
    </p:spTree>
    <p:extLst>
      <p:ext uri="{BB962C8B-B14F-4D97-AF65-F5344CB8AC3E}">
        <p14:creationId xmlns:p14="http://schemas.microsoft.com/office/powerpoint/2010/main" val="1774883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aixaDeTexto 9">
            <a:extLst>
              <a:ext uri="{FF2B5EF4-FFF2-40B4-BE49-F238E27FC236}">
                <a16:creationId xmlns:a16="http://schemas.microsoft.com/office/drawing/2014/main" id="{87A55BCE-8DF6-644E-B78B-ED0BE272A0A8}"/>
              </a:ext>
            </a:extLst>
          </p:cNvPr>
          <p:cNvSpPr txBox="1"/>
          <p:nvPr/>
        </p:nvSpPr>
        <p:spPr>
          <a:xfrm>
            <a:off x="2698953" y="1136652"/>
            <a:ext cx="8606237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 cliente relata a necessidade de melhorar a qualidade, modernizar sistemas, investir, otimizar... O vendedor atento presta atenção, pois poderá descobrir necessidades ocultas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 pode identificar oportunidades para agregar em sua venda.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CDA4185D-3D5F-8740-85BB-0A0587B9474F}"/>
              </a:ext>
            </a:extLst>
          </p:cNvPr>
          <p:cNvSpPr txBox="1"/>
          <p:nvPr/>
        </p:nvSpPr>
        <p:spPr>
          <a:xfrm>
            <a:off x="886810" y="1136651"/>
            <a:ext cx="1812143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x-none" sz="96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05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CCDE0B15-0425-2341-A0F7-BF8BD2169615}"/>
              </a:ext>
            </a:extLst>
          </p:cNvPr>
          <p:cNvSpPr txBox="1"/>
          <p:nvPr/>
        </p:nvSpPr>
        <p:spPr>
          <a:xfrm>
            <a:off x="3176773" y="4159310"/>
            <a:ext cx="2298843" cy="101565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x-none" sz="6000" b="1" dirty="0">
                <a:solidFill>
                  <a:srgbClr val="D1AA8A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FATO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87EC7394-6F85-684F-B17F-651C76203DED}"/>
              </a:ext>
            </a:extLst>
          </p:cNvPr>
          <p:cNvSpPr txBox="1"/>
          <p:nvPr/>
        </p:nvSpPr>
        <p:spPr>
          <a:xfrm>
            <a:off x="6716386" y="4159310"/>
            <a:ext cx="2298843" cy="101565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x-none" sz="6000" b="1" dirty="0">
                <a:solidFill>
                  <a:srgbClr val="D1AA8A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FAKE</a:t>
            </a:r>
          </a:p>
        </p:txBody>
      </p:sp>
    </p:spTree>
    <p:extLst>
      <p:ext uri="{BB962C8B-B14F-4D97-AF65-F5344CB8AC3E}">
        <p14:creationId xmlns:p14="http://schemas.microsoft.com/office/powerpoint/2010/main" val="828083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71090488-5865-E74D-A23E-56B4D19CFA88}"/>
              </a:ext>
            </a:extLst>
          </p:cNvPr>
          <p:cNvSpPr txBox="1"/>
          <p:nvPr/>
        </p:nvSpPr>
        <p:spPr>
          <a:xfrm>
            <a:off x="781666" y="3175733"/>
            <a:ext cx="2433482" cy="83098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Uma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escuta eficaz 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significa: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296D964F-C920-D946-A39B-E149A13BE172}"/>
              </a:ext>
            </a:extLst>
          </p:cNvPr>
          <p:cNvSpPr txBox="1"/>
          <p:nvPr/>
        </p:nvSpPr>
        <p:spPr>
          <a:xfrm>
            <a:off x="4114406" y="2098515"/>
            <a:ext cx="6460188" cy="298542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Não interromper o cliente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quando este estiver falando;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Prestar atenção no que o cliente está tentando dizer e esforçar-se para atendê-lo;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Certificar-se com o cliente se ele entendeu o que disse, repetindo seu entendimento, pedindo a sua confirmação.</a:t>
            </a:r>
          </a:p>
        </p:txBody>
      </p:sp>
    </p:spTree>
    <p:extLst>
      <p:ext uri="{BB962C8B-B14F-4D97-AF65-F5344CB8AC3E}">
        <p14:creationId xmlns:p14="http://schemas.microsoft.com/office/powerpoint/2010/main" val="767383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5531414" y="2835900"/>
            <a:ext cx="5516238" cy="83098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pPr algn="r"/>
            <a:r>
              <a:rPr lang="pt-BR" sz="48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Encante</a:t>
            </a:r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o cliente!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F24FF018-34A2-0049-B75B-ED5099F52C8C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F9E08ED4-4B40-FE49-A02B-DEBA416EA978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51BF57E0-1338-3743-A683-AE437AE5F77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24400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3</a:t>
              </a: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CC1E2DC2-3643-9B4D-93CC-6D49223F502E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4FEBBBB7-BBD4-7E4C-8654-92A79C509B2E}"/>
                </a:ext>
              </a:extLst>
            </p:cNvPr>
            <p:cNvSpPr txBox="1"/>
            <p:nvPr/>
          </p:nvSpPr>
          <p:spPr>
            <a:xfrm>
              <a:off x="9466664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F1518C7E-A87C-7541-8DA5-E6E188853EB8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00CA08A8-57B5-6848-A936-75638621C626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C48C9F3D-7E1D-DA41-B978-44683FC3642F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8E3219BC-B677-8E46-9602-6E7077F4EEFA}"/>
                </a:ext>
              </a:extLst>
            </p:cNvPr>
            <p:cNvSpPr txBox="1"/>
            <p:nvPr/>
          </p:nvSpPr>
          <p:spPr>
            <a:xfrm>
              <a:off x="6592619" y="583107"/>
              <a:ext cx="20088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Sondar e entender o cliente</a:t>
              </a:r>
            </a:p>
          </p:txBody>
        </p:sp>
        <p:cxnSp>
          <p:nvCxnSpPr>
            <p:cNvPr id="14" name="Conector Reto 13">
              <a:extLst>
                <a:ext uri="{FF2B5EF4-FFF2-40B4-BE49-F238E27FC236}">
                  <a16:creationId xmlns:a16="http://schemas.microsoft.com/office/drawing/2014/main" id="{E7DB3624-6E6C-634D-A556-26D5777FC148}"/>
                </a:ext>
              </a:extLst>
            </p:cNvPr>
            <p:cNvCxnSpPr>
              <a:cxnSpLocks/>
            </p:cNvCxnSpPr>
            <p:nvPr/>
          </p:nvCxnSpPr>
          <p:spPr>
            <a:xfrm>
              <a:off x="8601502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8123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E69707F5-8C8E-1246-98C2-46584EF397A1}"/>
              </a:ext>
            </a:extLst>
          </p:cNvPr>
          <p:cNvSpPr txBox="1"/>
          <p:nvPr/>
        </p:nvSpPr>
        <p:spPr>
          <a:xfrm>
            <a:off x="1420960" y="1363906"/>
            <a:ext cx="2575855" cy="830989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FAÇA COM QUE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CLIENTE FALE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DA8CCCD1-E9C8-224E-957A-7A3EF7A2FC28}"/>
              </a:ext>
            </a:extLst>
          </p:cNvPr>
          <p:cNvSpPr txBox="1"/>
          <p:nvPr/>
        </p:nvSpPr>
        <p:spPr>
          <a:xfrm>
            <a:off x="508465" y="1363906"/>
            <a:ext cx="956739" cy="83098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x-none" sz="4800" b="1" dirty="0">
                <a:solidFill>
                  <a:srgbClr val="E0DDD8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01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4C084D95-86A9-A44F-A636-5140E0258945}"/>
              </a:ext>
            </a:extLst>
          </p:cNvPr>
          <p:cNvSpPr txBox="1"/>
          <p:nvPr/>
        </p:nvSpPr>
        <p:spPr>
          <a:xfrm>
            <a:off x="4218038" y="1425459"/>
            <a:ext cx="5250428" cy="70787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Inicie a conversa com algo que você coletou da empresa na etapa de preparação.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684EF80D-67D5-BB48-AF27-A5AFAC42AE3A}"/>
              </a:ext>
            </a:extLst>
          </p:cNvPr>
          <p:cNvSpPr txBox="1"/>
          <p:nvPr/>
        </p:nvSpPr>
        <p:spPr>
          <a:xfrm>
            <a:off x="1420960" y="2581618"/>
            <a:ext cx="2575855" cy="830989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DEMONSTRE SEGURANÇA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D4EC766A-A45C-7149-AB71-E64678F64ED1}"/>
              </a:ext>
            </a:extLst>
          </p:cNvPr>
          <p:cNvSpPr txBox="1"/>
          <p:nvPr/>
        </p:nvSpPr>
        <p:spPr>
          <a:xfrm>
            <a:off x="508465" y="2583256"/>
            <a:ext cx="956739" cy="83098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x-none" sz="4800" b="1" dirty="0">
                <a:solidFill>
                  <a:srgbClr val="E0DDD8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02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D9CDA385-8DA4-FC44-9907-1CF11D2E1D19}"/>
              </a:ext>
            </a:extLst>
          </p:cNvPr>
          <p:cNvSpPr txBox="1"/>
          <p:nvPr/>
        </p:nvSpPr>
        <p:spPr>
          <a:xfrm>
            <a:off x="4218037" y="2791325"/>
            <a:ext cx="5722376" cy="40010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Aborde o cliente como um contato de negócios.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0C70CBF9-DF08-074D-AB71-74DDA8994621}"/>
              </a:ext>
            </a:extLst>
          </p:cNvPr>
          <p:cNvSpPr txBox="1"/>
          <p:nvPr/>
        </p:nvSpPr>
        <p:spPr>
          <a:xfrm>
            <a:off x="1420960" y="3799330"/>
            <a:ext cx="2575855" cy="830989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TRANSMITA CONFIANÇA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C26C9747-3C0C-D149-9054-759CDCD2A921}"/>
              </a:ext>
            </a:extLst>
          </p:cNvPr>
          <p:cNvSpPr txBox="1"/>
          <p:nvPr/>
        </p:nvSpPr>
        <p:spPr>
          <a:xfrm>
            <a:off x="508465" y="3787859"/>
            <a:ext cx="956739" cy="83098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x-none" sz="4800" b="1" dirty="0">
                <a:solidFill>
                  <a:srgbClr val="E0DDD8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03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11D0F63D-A47D-724C-8670-31C32923EE3D}"/>
              </a:ext>
            </a:extLst>
          </p:cNvPr>
          <p:cNvSpPr txBox="1"/>
          <p:nvPr/>
        </p:nvSpPr>
        <p:spPr>
          <a:xfrm>
            <a:off x="4218037" y="4003302"/>
            <a:ext cx="6194324" cy="40010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Faça a aproximação com respeito, nunca discutindo.</a:t>
            </a: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CCCE3D8A-B236-8644-BA0F-92254A1AB8DF}"/>
              </a:ext>
            </a:extLst>
          </p:cNvPr>
          <p:cNvSpPr txBox="1"/>
          <p:nvPr/>
        </p:nvSpPr>
        <p:spPr>
          <a:xfrm>
            <a:off x="1420960" y="5017042"/>
            <a:ext cx="2575855" cy="830989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AJA COM ENTUSIASMO</a:t>
            </a: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822A692D-56AA-614F-8AC3-5D47C3734DFC}"/>
              </a:ext>
            </a:extLst>
          </p:cNvPr>
          <p:cNvSpPr txBox="1"/>
          <p:nvPr/>
        </p:nvSpPr>
        <p:spPr>
          <a:xfrm>
            <a:off x="508465" y="5017042"/>
            <a:ext cx="956739" cy="83098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x-none" sz="4800" b="1" dirty="0">
                <a:solidFill>
                  <a:srgbClr val="E0DDD8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04</a:t>
            </a: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0B43E0A6-535F-8649-AEBB-F1E88BB5699A}"/>
              </a:ext>
            </a:extLst>
          </p:cNvPr>
          <p:cNvSpPr txBox="1"/>
          <p:nvPr/>
        </p:nvSpPr>
        <p:spPr>
          <a:xfrm>
            <a:off x="4218037" y="5232484"/>
            <a:ext cx="6695769" cy="40010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Seja firme, entusiástico e receptivo aos desejos do cliente.</a:t>
            </a:r>
          </a:p>
        </p:txBody>
      </p:sp>
    </p:spTree>
    <p:extLst>
      <p:ext uri="{BB962C8B-B14F-4D97-AF65-F5344CB8AC3E}">
        <p14:creationId xmlns:p14="http://schemas.microsoft.com/office/powerpoint/2010/main" val="201249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5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4" grpId="0"/>
      <p:bldP spid="5" grpId="0"/>
      <p:bldP spid="11" grpId="0" animBg="1"/>
      <p:bldP spid="11" grpId="1" animBg="1"/>
      <p:bldP spid="12" grpId="0"/>
      <p:bldP spid="13" grpId="0"/>
      <p:bldP spid="14" grpId="0" animBg="1"/>
      <p:bldP spid="14" grpId="1" animBg="1"/>
      <p:bldP spid="15" grpId="0"/>
      <p:bldP spid="16" grpId="0"/>
      <p:bldP spid="17" grpId="0" animBg="1"/>
      <p:bldP spid="17" grpId="1" animBg="1"/>
      <p:bldP spid="18" grpId="0"/>
      <p:bldP spid="19" grpId="0"/>
    </p:bld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E69707F5-8C8E-1246-98C2-46584EF397A1}"/>
              </a:ext>
            </a:extLst>
          </p:cNvPr>
          <p:cNvSpPr txBox="1"/>
          <p:nvPr/>
        </p:nvSpPr>
        <p:spPr>
          <a:xfrm>
            <a:off x="1420960" y="1363906"/>
            <a:ext cx="2575855" cy="830989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MANTENHA</a:t>
            </a:r>
            <a:r>
              <a:rPr lang="pt-BR" sz="2400" spc="-3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</a:t>
            </a:r>
            <a:r>
              <a:rPr lang="pt-BR" sz="2400" spc="-2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CONTATO VISUAL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DA8CCCD1-E9C8-224E-957A-7A3EF7A2FC28}"/>
              </a:ext>
            </a:extLst>
          </p:cNvPr>
          <p:cNvSpPr txBox="1"/>
          <p:nvPr/>
        </p:nvSpPr>
        <p:spPr>
          <a:xfrm>
            <a:off x="508465" y="1363906"/>
            <a:ext cx="956739" cy="83098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x-none" sz="4800" b="1" dirty="0">
                <a:solidFill>
                  <a:srgbClr val="E0DDD8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05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4C084D95-86A9-A44F-A636-5140E0258945}"/>
              </a:ext>
            </a:extLst>
          </p:cNvPr>
          <p:cNvSpPr txBox="1"/>
          <p:nvPr/>
        </p:nvSpPr>
        <p:spPr>
          <a:xfrm>
            <a:off x="4218037" y="1425459"/>
            <a:ext cx="5722375" cy="70787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Preste atenção às reações dele, sem intimidar-se, mantendo postura profissional.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684EF80D-67D5-BB48-AF27-A5AFAC42AE3A}"/>
              </a:ext>
            </a:extLst>
          </p:cNvPr>
          <p:cNvSpPr txBox="1"/>
          <p:nvPr/>
        </p:nvSpPr>
        <p:spPr>
          <a:xfrm>
            <a:off x="1420960" y="2581618"/>
            <a:ext cx="2575855" cy="830989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CONCENTRE-SE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NO CLIENTE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D4EC766A-A45C-7149-AB71-E64678F64ED1}"/>
              </a:ext>
            </a:extLst>
          </p:cNvPr>
          <p:cNvSpPr txBox="1"/>
          <p:nvPr/>
        </p:nvSpPr>
        <p:spPr>
          <a:xfrm>
            <a:off x="508465" y="2583256"/>
            <a:ext cx="956739" cy="83098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x-none" sz="4800" b="1" dirty="0">
                <a:solidFill>
                  <a:srgbClr val="E0DDD8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06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D9CDA385-8DA4-FC44-9907-1CF11D2E1D19}"/>
              </a:ext>
            </a:extLst>
          </p:cNvPr>
          <p:cNvSpPr txBox="1"/>
          <p:nvPr/>
        </p:nvSpPr>
        <p:spPr>
          <a:xfrm>
            <a:off x="4218037" y="2643172"/>
            <a:ext cx="5722376" cy="70787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Aproveite esta oportunidade e faça deste momento o mais importante do mundo.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0C70CBF9-DF08-074D-AB71-74DDA8994621}"/>
              </a:ext>
            </a:extLst>
          </p:cNvPr>
          <p:cNvSpPr txBox="1"/>
          <p:nvPr/>
        </p:nvSpPr>
        <p:spPr>
          <a:xfrm>
            <a:off x="1420960" y="3799330"/>
            <a:ext cx="2575855" cy="830989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sz="2400" spc="-1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DEIXE O CLIENTE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À VONTADE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C26C9747-3C0C-D149-9054-759CDCD2A921}"/>
              </a:ext>
            </a:extLst>
          </p:cNvPr>
          <p:cNvSpPr txBox="1"/>
          <p:nvPr/>
        </p:nvSpPr>
        <p:spPr>
          <a:xfrm>
            <a:off x="508465" y="3787859"/>
            <a:ext cx="956739" cy="83098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x-none" sz="4800" b="1" dirty="0">
                <a:solidFill>
                  <a:srgbClr val="E0DDD8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07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11D0F63D-A47D-724C-8670-31C32923EE3D}"/>
              </a:ext>
            </a:extLst>
          </p:cNvPr>
          <p:cNvSpPr txBox="1"/>
          <p:nvPr/>
        </p:nvSpPr>
        <p:spPr>
          <a:xfrm>
            <a:off x="4218037" y="4014772"/>
            <a:ext cx="7049731" cy="40010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Agradeça a recepção, fazendo o cliente sentir-se importante.</a:t>
            </a: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CCCE3D8A-B236-8644-BA0F-92254A1AB8DF}"/>
              </a:ext>
            </a:extLst>
          </p:cNvPr>
          <p:cNvSpPr txBox="1"/>
          <p:nvPr/>
        </p:nvSpPr>
        <p:spPr>
          <a:xfrm>
            <a:off x="1420960" y="5201706"/>
            <a:ext cx="2575855" cy="461657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ANOTE TUDO</a:t>
            </a: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822A692D-56AA-614F-8AC3-5D47C3734DFC}"/>
              </a:ext>
            </a:extLst>
          </p:cNvPr>
          <p:cNvSpPr txBox="1"/>
          <p:nvPr/>
        </p:nvSpPr>
        <p:spPr>
          <a:xfrm>
            <a:off x="508465" y="5017042"/>
            <a:ext cx="956739" cy="83098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x-none" sz="4800" b="1" dirty="0">
                <a:solidFill>
                  <a:srgbClr val="E0DDD8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08</a:t>
            </a: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0B43E0A6-535F-8649-AEBB-F1E88BB5699A}"/>
              </a:ext>
            </a:extLst>
          </p:cNvPr>
          <p:cNvSpPr txBox="1"/>
          <p:nvPr/>
        </p:nvSpPr>
        <p:spPr>
          <a:xfrm>
            <a:off x="4218038" y="5078595"/>
            <a:ext cx="5545396" cy="70787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Informações relevantes devem ser gravadas, assim aumentará efetividade da visita.</a:t>
            </a:r>
          </a:p>
        </p:txBody>
      </p:sp>
    </p:spTree>
    <p:extLst>
      <p:ext uri="{BB962C8B-B14F-4D97-AF65-F5344CB8AC3E}">
        <p14:creationId xmlns:p14="http://schemas.microsoft.com/office/powerpoint/2010/main" val="2226743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5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4" grpId="0"/>
      <p:bldP spid="5" grpId="0"/>
      <p:bldP spid="11" grpId="0" animBg="1"/>
      <p:bldP spid="11" grpId="1" animBg="1"/>
      <p:bldP spid="12" grpId="0"/>
      <p:bldP spid="13" grpId="0"/>
      <p:bldP spid="14" grpId="0" animBg="1"/>
      <p:bldP spid="14" grpId="1" animBg="1"/>
      <p:bldP spid="15" grpId="0"/>
      <p:bldP spid="16" grpId="0"/>
      <p:bldP spid="17" grpId="0" animBg="1"/>
      <p:bldP spid="17" grpId="1" animBg="1"/>
      <p:bldP spid="18" grpId="0"/>
      <p:bldP spid="19" grpId="0"/>
    </p:bld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A58155A-0FB1-7D4E-B51D-C775EDF4011B}"/>
              </a:ext>
            </a:extLst>
          </p:cNvPr>
          <p:cNvSpPr txBox="1"/>
          <p:nvPr/>
        </p:nvSpPr>
        <p:spPr>
          <a:xfrm>
            <a:off x="5707626" y="1154886"/>
            <a:ext cx="5663380" cy="480130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3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Vimos nesta etapa de sondagem do cliente que podemos coletar ainda mais informações.</a:t>
            </a:r>
            <a:br>
              <a:rPr lang="pt-BR" sz="3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Para você não se perder em meio a tantas informações, </a:t>
            </a:r>
            <a:r>
              <a:rPr lang="pt-BR" sz="3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preparamos um esquema rápido para te ajudar a se organizar!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5E905AD9-FCC3-8247-828A-8F6784263366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5DBA5941-4015-284B-A2D8-1FA8E558DF90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77753A73-AB4C-1944-8736-A100C403A60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24400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3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BC5D3478-4CD2-974E-A91F-E90EC6AE5FED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93F98C56-C8AF-E94F-9682-374000B38C12}"/>
                </a:ext>
              </a:extLst>
            </p:cNvPr>
            <p:cNvSpPr txBox="1"/>
            <p:nvPr/>
          </p:nvSpPr>
          <p:spPr>
            <a:xfrm>
              <a:off x="9466664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DC71365F-56D4-C44D-9BEF-4A667CCF4E5B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45CCE19D-DFEB-294D-B5A7-5EDD4B8802FD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A3C46203-B004-A64E-B33B-E8430E06D78A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571765B7-0FC9-1249-B6D4-93A0E0F7DA2E}"/>
                </a:ext>
              </a:extLst>
            </p:cNvPr>
            <p:cNvSpPr txBox="1"/>
            <p:nvPr/>
          </p:nvSpPr>
          <p:spPr>
            <a:xfrm>
              <a:off x="6592619" y="583107"/>
              <a:ext cx="20088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Sondar e entender o cliente</a:t>
              </a:r>
            </a:p>
          </p:txBody>
        </p:sp>
        <p:cxnSp>
          <p:nvCxnSpPr>
            <p:cNvPr id="15" name="Conector Reto 14">
              <a:extLst>
                <a:ext uri="{FF2B5EF4-FFF2-40B4-BE49-F238E27FC236}">
                  <a16:creationId xmlns:a16="http://schemas.microsoft.com/office/drawing/2014/main" id="{265981B4-AF62-8644-BF11-1DDDE30753E3}"/>
                </a:ext>
              </a:extLst>
            </p:cNvPr>
            <p:cNvCxnSpPr>
              <a:cxnSpLocks/>
            </p:cNvCxnSpPr>
            <p:nvPr/>
          </p:nvCxnSpPr>
          <p:spPr>
            <a:xfrm>
              <a:off x="8601502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39014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17FCA9F7-A2B9-5049-9D3A-17A1C7482F8C}"/>
              </a:ext>
            </a:extLst>
          </p:cNvPr>
          <p:cNvSpPr/>
          <p:nvPr/>
        </p:nvSpPr>
        <p:spPr>
          <a:xfrm>
            <a:off x="2858115" y="1268361"/>
            <a:ext cx="3312000" cy="4572000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99000D67-4A81-D546-ACD8-C8CC5C6075A0}"/>
              </a:ext>
            </a:extLst>
          </p:cNvPr>
          <p:cNvSpPr/>
          <p:nvPr/>
        </p:nvSpPr>
        <p:spPr>
          <a:xfrm>
            <a:off x="3064848" y="1283110"/>
            <a:ext cx="2898534" cy="400101"/>
          </a:xfrm>
          <a:prstGeom prst="rect">
            <a:avLst/>
          </a:prstGeom>
        </p:spPr>
        <p:txBody>
          <a:bodyPr wrap="non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INICIE A ENTREVISTA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F672FCE1-3718-CA47-A6CC-A5480F6F8993}"/>
              </a:ext>
            </a:extLst>
          </p:cNvPr>
          <p:cNvSpPr txBox="1"/>
          <p:nvPr/>
        </p:nvSpPr>
        <p:spPr>
          <a:xfrm>
            <a:off x="3401286" y="1990995"/>
            <a:ext cx="2153659" cy="123109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Cumprimente;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Apresente-se;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Identifique.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96E4E226-D529-0D4B-AA8E-BCF41ACF20DA}"/>
              </a:ext>
            </a:extLst>
          </p:cNvPr>
          <p:cNvSpPr txBox="1"/>
          <p:nvPr/>
        </p:nvSpPr>
        <p:spPr>
          <a:xfrm>
            <a:off x="3281703" y="3635900"/>
            <a:ext cx="2392822" cy="193898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en-US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Ter </a:t>
            </a:r>
            <a:r>
              <a:rPr lang="en-US" b="1" dirty="0" err="1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</a:t>
            </a:r>
            <a:r>
              <a:rPr lang="en-US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b="1" dirty="0" err="1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mente</a:t>
            </a:r>
            <a:r>
              <a:rPr lang="en-US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</a:t>
            </a:r>
          </a:p>
          <a:p>
            <a:pPr>
              <a:spcBef>
                <a:spcPts val="1200"/>
              </a:spcBef>
              <a:buClr>
                <a:srgbClr val="BA5050"/>
              </a:buClr>
            </a:pPr>
            <a:endParaRPr lang="pt-BR" b="1" dirty="0">
              <a:solidFill>
                <a:srgbClr val="565656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Objetivo geral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do negócio;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Objetivo da visita.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B6645318-39E1-4546-9733-4D792EA1E4E4}"/>
              </a:ext>
            </a:extLst>
          </p:cNvPr>
          <p:cNvSpPr/>
          <p:nvPr/>
        </p:nvSpPr>
        <p:spPr>
          <a:xfrm>
            <a:off x="6516450" y="1268361"/>
            <a:ext cx="3312000" cy="4572000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6E1DDE74-A194-3147-B6D2-9B33ABE02F42}"/>
              </a:ext>
            </a:extLst>
          </p:cNvPr>
          <p:cNvSpPr/>
          <p:nvPr/>
        </p:nvSpPr>
        <p:spPr>
          <a:xfrm>
            <a:off x="6516450" y="1283110"/>
            <a:ext cx="3312000" cy="1631208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UTILIZE PERGUNTAS</a:t>
            </a:r>
            <a:b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RECONHECIMENTO</a:t>
            </a:r>
            <a:b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ABERTAS PARA CONHECER A SITUAÇÃO ATUAL DO CLIENTE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EDDD0DA7-400E-9C4D-85F1-88F37C522D13}"/>
              </a:ext>
            </a:extLst>
          </p:cNvPr>
          <p:cNvSpPr txBox="1"/>
          <p:nvPr/>
        </p:nvSpPr>
        <p:spPr>
          <a:xfrm>
            <a:off x="6824035" y="3051124"/>
            <a:ext cx="2696830" cy="252376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que eu possa...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Só para que eu...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eu...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Qual? Como? O quê?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Fale-me!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Diga-me!</a:t>
            </a:r>
          </a:p>
        </p:txBody>
      </p:sp>
    </p:spTree>
    <p:extLst>
      <p:ext uri="{BB962C8B-B14F-4D97-AF65-F5344CB8AC3E}">
        <p14:creationId xmlns:p14="http://schemas.microsoft.com/office/powerpoint/2010/main" val="2815994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B6645318-39E1-4546-9733-4D792EA1E4E4}"/>
              </a:ext>
            </a:extLst>
          </p:cNvPr>
          <p:cNvSpPr/>
          <p:nvPr/>
        </p:nvSpPr>
        <p:spPr>
          <a:xfrm>
            <a:off x="4229716" y="1287412"/>
            <a:ext cx="7222529" cy="4572000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6E1DDE74-A194-3147-B6D2-9B33ABE02F42}"/>
              </a:ext>
            </a:extLst>
          </p:cNvPr>
          <p:cNvSpPr/>
          <p:nvPr/>
        </p:nvSpPr>
        <p:spPr>
          <a:xfrm>
            <a:off x="4229716" y="1302159"/>
            <a:ext cx="6970335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PERGUNTAS DE VERIFICAÇÃO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EDDD0DA7-400E-9C4D-85F1-88F37C522D13}"/>
              </a:ext>
            </a:extLst>
          </p:cNvPr>
          <p:cNvSpPr txBox="1"/>
          <p:nvPr/>
        </p:nvSpPr>
        <p:spPr>
          <a:xfrm>
            <a:off x="4481537" y="2197893"/>
            <a:ext cx="6718885" cy="350864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O(a) Sr.(a) concorda comigo?</a:t>
            </a:r>
          </a:p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que o(a) Sr.(a) achou deste benefício que acabei de falar?</a:t>
            </a:r>
          </a:p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Este benefício específico é importante para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o(a) Sr.(a)?</a:t>
            </a:r>
          </a:p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Vou repetir para ver se entendi corretamente, pode ser?</a:t>
            </a:r>
          </a:p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O(a) Sr.(a) acredita que essas opções que estou propondo podem melhorar seus resultados?</a:t>
            </a:r>
          </a:p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isto que estava procurando?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endParaRPr lang="pt-BR" dirty="0">
              <a:solidFill>
                <a:srgbClr val="565656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B4CFD5AF-523B-D942-997B-EE6FD919CECB}"/>
              </a:ext>
            </a:extLst>
          </p:cNvPr>
          <p:cNvSpPr/>
          <p:nvPr/>
        </p:nvSpPr>
        <p:spPr>
          <a:xfrm>
            <a:off x="764085" y="1268361"/>
            <a:ext cx="3312000" cy="4572000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6F50C63E-3D05-4143-97BC-B1B93AD1ED94}"/>
              </a:ext>
            </a:extLst>
          </p:cNvPr>
          <p:cNvSpPr/>
          <p:nvPr/>
        </p:nvSpPr>
        <p:spPr>
          <a:xfrm>
            <a:off x="764085" y="1283109"/>
            <a:ext cx="3312000" cy="707878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PRATIQUE A</a:t>
            </a:r>
            <a:b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ESCUTA EFICAZ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0910DABA-21F8-9142-95BD-05CDB105D7A2}"/>
              </a:ext>
            </a:extLst>
          </p:cNvPr>
          <p:cNvSpPr txBox="1"/>
          <p:nvPr/>
        </p:nvSpPr>
        <p:spPr>
          <a:xfrm>
            <a:off x="764085" y="2197893"/>
            <a:ext cx="3312000" cy="64632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en-US" b="1" dirty="0" err="1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Ficar</a:t>
            </a:r>
            <a:r>
              <a:rPr lang="en-US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b="1" dirty="0" err="1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atento</a:t>
            </a:r>
            <a:r>
              <a:rPr lang="en-US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b="1" dirty="0" err="1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às</a:t>
            </a:r>
            <a:br>
              <a:rPr lang="en-US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en-US" b="1" dirty="0" err="1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palavras-chave</a:t>
            </a:r>
            <a:r>
              <a:rPr lang="en-US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</a:t>
            </a:r>
            <a:endParaRPr lang="pt-BR" dirty="0">
              <a:solidFill>
                <a:srgbClr val="565656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E59A1261-94EB-294F-BACB-3302416FA858}"/>
              </a:ext>
            </a:extLst>
          </p:cNvPr>
          <p:cNvSpPr txBox="1"/>
          <p:nvPr/>
        </p:nvSpPr>
        <p:spPr>
          <a:xfrm>
            <a:off x="778833" y="3051124"/>
            <a:ext cx="1750141" cy="252376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Problema;</a:t>
            </a:r>
          </a:p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Mudança;</a:t>
            </a:r>
          </a:p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Modernizar;</a:t>
            </a:r>
          </a:p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Preocupado;</a:t>
            </a:r>
          </a:p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Dificuldade;</a:t>
            </a:r>
          </a:p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Precisando;</a:t>
            </a: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5AD640EB-6EDA-0843-B272-D842B455D5A9}"/>
              </a:ext>
            </a:extLst>
          </p:cNvPr>
          <p:cNvSpPr txBox="1"/>
          <p:nvPr/>
        </p:nvSpPr>
        <p:spPr>
          <a:xfrm>
            <a:off x="2420086" y="3051124"/>
            <a:ext cx="1750141" cy="252376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Especializar;</a:t>
            </a:r>
          </a:p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Difícil;</a:t>
            </a:r>
          </a:p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Complicado;</a:t>
            </a:r>
          </a:p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Melhorar;</a:t>
            </a:r>
          </a:p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Qualidade;</a:t>
            </a:r>
          </a:p>
          <a:p>
            <a:pPr marL="188898" indent="-188898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Investimento.</a:t>
            </a:r>
          </a:p>
        </p:txBody>
      </p:sp>
    </p:spTree>
    <p:extLst>
      <p:ext uri="{BB962C8B-B14F-4D97-AF65-F5344CB8AC3E}">
        <p14:creationId xmlns:p14="http://schemas.microsoft.com/office/powerpoint/2010/main" val="1045836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">
            <a:extLst>
              <a:ext uri="{FF2B5EF4-FFF2-40B4-BE49-F238E27FC236}">
                <a16:creationId xmlns:a16="http://schemas.microsoft.com/office/drawing/2014/main" id="{404B67DB-6E27-40E0-998C-626BB9EEA3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56347" y="2100264"/>
            <a:ext cx="4705350" cy="26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94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F32E217D-A22D-DE45-9BAD-E879A27986FC}"/>
              </a:ext>
            </a:extLst>
          </p:cNvPr>
          <p:cNvSpPr txBox="1"/>
          <p:nvPr/>
        </p:nvSpPr>
        <p:spPr>
          <a:xfrm>
            <a:off x="774292" y="931601"/>
            <a:ext cx="6563032" cy="230831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seu foco deve ser no </a:t>
            </a:r>
            <a:r>
              <a:rPr lang="pt-BR" sz="36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cliente</a:t>
            </a: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e no </a:t>
            </a:r>
            <a:r>
              <a:rPr lang="pt-BR" sz="36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posicionamento da Claro </a:t>
            </a: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que são percebidos</a:t>
            </a:r>
            <a:b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pelo consumidor: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ABDFCFF1-C1DB-9142-B099-A00B464B5FA0}"/>
              </a:ext>
            </a:extLst>
          </p:cNvPr>
          <p:cNvSpPr txBox="1"/>
          <p:nvPr/>
        </p:nvSpPr>
        <p:spPr>
          <a:xfrm>
            <a:off x="774292" y="3429001"/>
            <a:ext cx="6400800" cy="230831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</a:rPr>
              <a:t>Confiança, inovação e qualidade dos serviços...</a:t>
            </a:r>
            <a:b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</a:rPr>
            </a:br>
            <a:r>
              <a:rPr lang="pt-BR" sz="3600" dirty="0">
                <a:solidFill>
                  <a:srgbClr val="565656"/>
                </a:solidFill>
                <a:latin typeface="Segoe UI Black" panose="020B0A02040204020203" pitchFamily="34" charset="0"/>
              </a:rPr>
              <a:t>E NÃO SOMENTE</a:t>
            </a:r>
            <a:br>
              <a:rPr lang="pt-BR" sz="3600" dirty="0">
                <a:solidFill>
                  <a:srgbClr val="565656"/>
                </a:solidFill>
                <a:latin typeface="Segoe UI Black" panose="020B0A02040204020203" pitchFamily="34" charset="0"/>
              </a:rPr>
            </a:br>
            <a:r>
              <a:rPr lang="pt-BR" sz="3600" dirty="0">
                <a:solidFill>
                  <a:srgbClr val="565656"/>
                </a:solidFill>
                <a:latin typeface="Segoe UI Black" panose="020B0A02040204020203" pitchFamily="34" charset="0"/>
              </a:rPr>
              <a:t>NO PRODUTO.</a:t>
            </a:r>
          </a:p>
        </p:txBody>
      </p:sp>
    </p:spTree>
    <p:extLst>
      <p:ext uri="{BB962C8B-B14F-4D97-AF65-F5344CB8AC3E}">
        <p14:creationId xmlns:p14="http://schemas.microsoft.com/office/powerpoint/2010/main" val="2565233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31AD82C1-3C5B-4E4A-81C6-2A1B08D123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992" y="2929135"/>
            <a:ext cx="6037988" cy="99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769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93B63054-4277-7C45-9244-3369351F29E3}"/>
              </a:ext>
            </a:extLst>
          </p:cNvPr>
          <p:cNvSpPr txBox="1"/>
          <p:nvPr/>
        </p:nvSpPr>
        <p:spPr>
          <a:xfrm>
            <a:off x="814297" y="1351236"/>
            <a:ext cx="6073200" cy="41549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Nesta etapa, você deverá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entender</a:t>
            </a:r>
            <a:b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as necessidades 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do cliente e trabalhar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as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soluções que a Claro pode oferecer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49608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Tela de computador com imagem de homem&#10;&#10;Descrição gerada automaticamente com confiança média">
            <a:extLst>
              <a:ext uri="{FF2B5EF4-FFF2-40B4-BE49-F238E27FC236}">
                <a16:creationId xmlns:a16="http://schemas.microsoft.com/office/drawing/2014/main" id="{20496967-DBD8-0349-85BF-1BCD35CB1C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33655567-5F5D-7147-B654-032878459AD5}"/>
              </a:ext>
            </a:extLst>
          </p:cNvPr>
          <p:cNvSpPr txBox="1"/>
          <p:nvPr/>
        </p:nvSpPr>
        <p:spPr>
          <a:xfrm>
            <a:off x="4616246" y="1298901"/>
            <a:ext cx="6474542" cy="298542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BA5050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CASE: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Sondagem que virou venda</a:t>
            </a:r>
          </a:p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Uma empresa que oferece mídia 100% digital e móvel. Possui um projeto muito específico: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 mídia digital circula em carros de aplicativo.</a:t>
            </a:r>
          </a:p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Você recebeu o lead dessa empresa que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está interessada em adquirir produtos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Claro empresas.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3627C5B3-2820-3D42-862C-AA8C58E509C9}"/>
              </a:ext>
            </a:extLst>
          </p:cNvPr>
          <p:cNvSpPr txBox="1"/>
          <p:nvPr/>
        </p:nvSpPr>
        <p:spPr>
          <a:xfrm>
            <a:off x="4616246" y="4587795"/>
            <a:ext cx="6931742" cy="83098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Desafio: Tentar entender as necessidades,</a:t>
            </a:r>
            <a:b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as dificuldades e as exigências do cliente.</a:t>
            </a: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EB698A83-C4DF-9F41-BE15-670AE581B47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424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296D964F-C920-D946-A39B-E149A13BE172}"/>
              </a:ext>
            </a:extLst>
          </p:cNvPr>
          <p:cNvSpPr txBox="1"/>
          <p:nvPr/>
        </p:nvSpPr>
        <p:spPr>
          <a:xfrm>
            <a:off x="4114406" y="1652240"/>
            <a:ext cx="6460188" cy="387797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Investir tempo no </a:t>
            </a: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entendimento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do problema/necessidade do cliente;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Foco</a:t>
            </a: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no cliente e no posicionamento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da Claro, não no produto;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Planejar</a:t>
            </a: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e fazer as </a:t>
            </a: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perguntas</a:t>
            </a: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corretas, explorar as </a:t>
            </a: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situações</a:t>
            </a: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e </a:t>
            </a: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interesses</a:t>
            </a:r>
            <a:b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do cliente;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Analisar</a:t>
            </a: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as </a:t>
            </a: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implicações</a:t>
            </a: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e elencar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os </a:t>
            </a: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benefícios</a:t>
            </a: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da solução proposta.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90AE316C-6B5C-EF4A-AC36-9E3E640F7B93}"/>
              </a:ext>
            </a:extLst>
          </p:cNvPr>
          <p:cNvSpPr txBox="1"/>
          <p:nvPr/>
        </p:nvSpPr>
        <p:spPr>
          <a:xfrm>
            <a:off x="949010" y="2621736"/>
            <a:ext cx="2811829" cy="193898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Sondar e entender o cliente</a:t>
            </a:r>
          </a:p>
        </p:txBody>
      </p:sp>
    </p:spTree>
    <p:extLst>
      <p:ext uri="{BB962C8B-B14F-4D97-AF65-F5344CB8AC3E}">
        <p14:creationId xmlns:p14="http://schemas.microsoft.com/office/powerpoint/2010/main" val="2603874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78FD3B1F-D529-714B-A52D-D909B50F17E0}"/>
              </a:ext>
            </a:extLst>
          </p:cNvPr>
          <p:cNvSpPr txBox="1"/>
          <p:nvPr/>
        </p:nvSpPr>
        <p:spPr>
          <a:xfrm>
            <a:off x="870153" y="1351509"/>
            <a:ext cx="6415550" cy="397031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DICA</a:t>
            </a:r>
          </a:p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Nesta atividade, lembre-se:</a:t>
            </a:r>
          </a:p>
          <a:p>
            <a:pPr marL="571454" indent="-571454"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Das perguntas abertas e de verificação;</a:t>
            </a:r>
          </a:p>
          <a:p>
            <a:pPr marL="571454" indent="-571454"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Da escuta eficaz.</a:t>
            </a:r>
          </a:p>
        </p:txBody>
      </p:sp>
    </p:spTree>
    <p:extLst>
      <p:ext uri="{BB962C8B-B14F-4D97-AF65-F5344CB8AC3E}">
        <p14:creationId xmlns:p14="http://schemas.microsoft.com/office/powerpoint/2010/main" val="2138555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3EC0EFB9-0606-324A-8C54-B0699136B756}"/>
              </a:ext>
            </a:extLst>
          </p:cNvPr>
          <p:cNvSpPr txBox="1"/>
          <p:nvPr/>
        </p:nvSpPr>
        <p:spPr>
          <a:xfrm>
            <a:off x="5368083" y="4093977"/>
            <a:ext cx="1455832" cy="523212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pPr algn="ctr"/>
            <a:r>
              <a:rPr lang="pt-BR" sz="2800" dirty="0" err="1">
                <a:solidFill>
                  <a:srgbClr val="D1AA8A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Mobees</a:t>
            </a:r>
            <a:endParaRPr lang="pt-BR" sz="2800" dirty="0">
              <a:solidFill>
                <a:srgbClr val="D1AA8A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6383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731_20_EVENTO_KICKOFF2021_VIDEO_CASES_CLIENTES_MOBEES_V1" descr="2731_20_EVENTO_KICKOFF2021_VIDEO_CASES_CLIENTES_MOBEES_V1">
            <a:hlinkClick r:id="" action="ppaction://media"/>
            <a:extLst>
              <a:ext uri="{FF2B5EF4-FFF2-40B4-BE49-F238E27FC236}">
                <a16:creationId xmlns:a16="http://schemas.microsoft.com/office/drawing/2014/main" id="{73723649-1965-D34F-9469-CFCD38AC0E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88" y="7939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930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481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ixaDeTexto 7">
            <a:extLst>
              <a:ext uri="{FF2B5EF4-FFF2-40B4-BE49-F238E27FC236}">
                <a16:creationId xmlns:a16="http://schemas.microsoft.com/office/drawing/2014/main" id="{915E4E51-3ECC-5C43-A106-0D773872FE60}"/>
              </a:ext>
            </a:extLst>
          </p:cNvPr>
          <p:cNvSpPr txBox="1"/>
          <p:nvPr/>
        </p:nvSpPr>
        <p:spPr>
          <a:xfrm>
            <a:off x="3339485" y="3105836"/>
            <a:ext cx="5513032" cy="646323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pPr algn="ctr"/>
            <a:r>
              <a:rPr lang="pt-BR" sz="36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TUTORIAL  JAMBOARD</a:t>
            </a:r>
          </a:p>
        </p:txBody>
      </p:sp>
    </p:spTree>
    <p:extLst>
      <p:ext uri="{BB962C8B-B14F-4D97-AF65-F5344CB8AC3E}">
        <p14:creationId xmlns:p14="http://schemas.microsoft.com/office/powerpoint/2010/main" val="3350447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00C86508-BA33-A04B-9906-33C0C691A1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221" y="1138419"/>
            <a:ext cx="11235558" cy="458116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tângulo 8">
            <a:extLst>
              <a:ext uri="{FF2B5EF4-FFF2-40B4-BE49-F238E27FC236}">
                <a16:creationId xmlns:a16="http://schemas.microsoft.com/office/drawing/2014/main" id="{BE23FBCC-F044-3C4D-AB5F-1C778982DEBC}"/>
              </a:ext>
            </a:extLst>
          </p:cNvPr>
          <p:cNvSpPr/>
          <p:nvPr/>
        </p:nvSpPr>
        <p:spPr>
          <a:xfrm>
            <a:off x="10884311" y="5099751"/>
            <a:ext cx="648929" cy="619831"/>
          </a:xfrm>
          <a:prstGeom prst="rect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ACD061A3-4A52-2B4F-AA55-DCB32FCF3AE8}"/>
              </a:ext>
            </a:extLst>
          </p:cNvPr>
          <p:cNvSpPr/>
          <p:nvPr/>
        </p:nvSpPr>
        <p:spPr>
          <a:xfrm>
            <a:off x="8627806" y="5121183"/>
            <a:ext cx="1873047" cy="576964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Clicar no </a:t>
            </a:r>
            <a:r>
              <a:rPr lang="pt-BR" sz="1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botão + 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abrir um painel.</a:t>
            </a:r>
          </a:p>
        </p:txBody>
      </p:sp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C0393A4E-1D7B-744F-B02D-254BD01A014F}"/>
              </a:ext>
            </a:extLst>
          </p:cNvPr>
          <p:cNvCxnSpPr>
            <a:cxnSpLocks/>
            <a:stCxn id="9" idx="1"/>
            <a:endCxn id="11" idx="3"/>
          </p:cNvCxnSpPr>
          <p:nvPr/>
        </p:nvCxnSpPr>
        <p:spPr>
          <a:xfrm flipH="1" flipV="1">
            <a:off x="10500853" y="5409666"/>
            <a:ext cx="383458" cy="1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Retângulo 11">
            <a:extLst>
              <a:ext uri="{FF2B5EF4-FFF2-40B4-BE49-F238E27FC236}">
                <a16:creationId xmlns:a16="http://schemas.microsoft.com/office/drawing/2014/main" id="{9724B7C2-9044-E046-8D64-6408087A0609}"/>
              </a:ext>
            </a:extLst>
          </p:cNvPr>
          <p:cNvSpPr/>
          <p:nvPr/>
        </p:nvSpPr>
        <p:spPr>
          <a:xfrm>
            <a:off x="693174" y="2276142"/>
            <a:ext cx="1873045" cy="576964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1400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Logar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na tela inicial do </a:t>
            </a:r>
            <a:r>
              <a:rPr lang="pt-BR" sz="1400" b="1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Jamboard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64229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B4CF3E5F-509E-144A-AAB5-0636A3CFB8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222" y="1155433"/>
            <a:ext cx="11235558" cy="45471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tângulo 13">
            <a:extLst>
              <a:ext uri="{FF2B5EF4-FFF2-40B4-BE49-F238E27FC236}">
                <a16:creationId xmlns:a16="http://schemas.microsoft.com/office/drawing/2014/main" id="{0BA369C7-DA5D-7545-8B7E-651A27BDFBBE}"/>
              </a:ext>
            </a:extLst>
          </p:cNvPr>
          <p:cNvSpPr/>
          <p:nvPr/>
        </p:nvSpPr>
        <p:spPr>
          <a:xfrm>
            <a:off x="973395" y="1265171"/>
            <a:ext cx="2433482" cy="386650"/>
          </a:xfrm>
          <a:prstGeom prst="rect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560BE4F6-F5FC-3344-A846-0D717624FF05}"/>
              </a:ext>
            </a:extLst>
          </p:cNvPr>
          <p:cNvSpPr/>
          <p:nvPr/>
        </p:nvSpPr>
        <p:spPr>
          <a:xfrm>
            <a:off x="3598604" y="1265171"/>
            <a:ext cx="1873047" cy="386650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1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Nomear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o </a:t>
            </a:r>
            <a:r>
              <a:rPr lang="pt-BR" sz="1400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Jamboard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2540EF8A-3DF2-614D-9F2D-ECEAE6FCC27D}"/>
              </a:ext>
            </a:extLst>
          </p:cNvPr>
          <p:cNvCxnSpPr>
            <a:cxnSpLocks/>
            <a:stCxn id="14" idx="3"/>
            <a:endCxn id="15" idx="1"/>
          </p:cNvCxnSpPr>
          <p:nvPr/>
        </p:nvCxnSpPr>
        <p:spPr>
          <a:xfrm>
            <a:off x="3406877" y="1458494"/>
            <a:ext cx="191727" cy="0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Retângulo 18">
            <a:extLst>
              <a:ext uri="{FF2B5EF4-FFF2-40B4-BE49-F238E27FC236}">
                <a16:creationId xmlns:a16="http://schemas.microsoft.com/office/drawing/2014/main" id="{88CB0F45-1AC5-C243-B0A3-0C22880A7E7C}"/>
              </a:ext>
            </a:extLst>
          </p:cNvPr>
          <p:cNvSpPr/>
          <p:nvPr/>
        </p:nvSpPr>
        <p:spPr>
          <a:xfrm>
            <a:off x="10309124" y="1265171"/>
            <a:ext cx="909482" cy="386650"/>
          </a:xfrm>
          <a:prstGeom prst="rect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21" name="Retângulo 20">
            <a:extLst>
              <a:ext uri="{FF2B5EF4-FFF2-40B4-BE49-F238E27FC236}">
                <a16:creationId xmlns:a16="http://schemas.microsoft.com/office/drawing/2014/main" id="{B9D688CE-5918-7941-965C-EAC2AF64FCE8}"/>
              </a:ext>
            </a:extLst>
          </p:cNvPr>
          <p:cNvSpPr/>
          <p:nvPr/>
        </p:nvSpPr>
        <p:spPr>
          <a:xfrm>
            <a:off x="9851921" y="1977879"/>
            <a:ext cx="1769810" cy="1072450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Clicar em </a:t>
            </a:r>
            <a:r>
              <a:rPr lang="pt-BR" sz="1400" b="1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Share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para permitir que os participantes editem o </a:t>
            </a:r>
            <a:r>
              <a:rPr lang="pt-BR" sz="1400" dirty="0" err="1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Jamboard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cxnSp>
        <p:nvCxnSpPr>
          <p:cNvPr id="22" name="Conector Reto 21">
            <a:extLst>
              <a:ext uri="{FF2B5EF4-FFF2-40B4-BE49-F238E27FC236}">
                <a16:creationId xmlns:a16="http://schemas.microsoft.com/office/drawing/2014/main" id="{275F5B39-11E9-F04C-AC7B-F29D51D502C9}"/>
              </a:ext>
            </a:extLst>
          </p:cNvPr>
          <p:cNvCxnSpPr>
            <a:cxnSpLocks/>
          </p:cNvCxnSpPr>
          <p:nvPr/>
        </p:nvCxnSpPr>
        <p:spPr>
          <a:xfrm>
            <a:off x="10736826" y="1651821"/>
            <a:ext cx="0" cy="326059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extLst>
      <p:ext uri="{BB962C8B-B14F-4D97-AF65-F5344CB8AC3E}">
        <p14:creationId xmlns:p14="http://schemas.microsoft.com/office/powerpoint/2010/main" val="4043492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AF4E9D74-724D-4E4A-9D19-0E82259059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222" y="1129881"/>
            <a:ext cx="11235558" cy="459824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tângulo 10">
            <a:extLst>
              <a:ext uri="{FF2B5EF4-FFF2-40B4-BE49-F238E27FC236}">
                <a16:creationId xmlns:a16="http://schemas.microsoft.com/office/drawing/2014/main" id="{29E44C83-16A6-5645-B14B-142150A11C01}"/>
              </a:ext>
            </a:extLst>
          </p:cNvPr>
          <p:cNvSpPr/>
          <p:nvPr/>
        </p:nvSpPr>
        <p:spPr>
          <a:xfrm>
            <a:off x="7798336" y="3492178"/>
            <a:ext cx="814723" cy="386650"/>
          </a:xfrm>
          <a:prstGeom prst="rect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3A5A21DF-E659-9E45-8EA3-49C0E8B249FB}"/>
              </a:ext>
            </a:extLst>
          </p:cNvPr>
          <p:cNvSpPr/>
          <p:nvPr/>
        </p:nvSpPr>
        <p:spPr>
          <a:xfrm>
            <a:off x="8922775" y="3318387"/>
            <a:ext cx="1622324" cy="734232"/>
          </a:xfrm>
          <a:prstGeom prst="rect">
            <a:avLst/>
          </a:prstGeom>
          <a:solidFill>
            <a:schemeClr val="bg1"/>
          </a:solidFill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1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Copiar o link </a:t>
            </a:r>
            <a:r>
              <a:rPr lang="pt-BR" sz="1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compartilhar com os participantes. </a:t>
            </a:r>
          </a:p>
        </p:txBody>
      </p:sp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A60181B2-7779-4A4D-B67C-227754B6F1B6}"/>
              </a:ext>
            </a:extLst>
          </p:cNvPr>
          <p:cNvCxnSpPr>
            <a:cxnSpLocks/>
            <a:stCxn id="11" idx="3"/>
            <a:endCxn id="12" idx="1"/>
          </p:cNvCxnSpPr>
          <p:nvPr/>
        </p:nvCxnSpPr>
        <p:spPr>
          <a:xfrm>
            <a:off x="8613058" y="3685503"/>
            <a:ext cx="309716" cy="0"/>
          </a:xfrm>
          <a:prstGeom prst="line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extLst>
      <p:ext uri="{BB962C8B-B14F-4D97-AF65-F5344CB8AC3E}">
        <p14:creationId xmlns:p14="http://schemas.microsoft.com/office/powerpoint/2010/main" val="4227614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A58155A-0FB1-7D4E-B51D-C775EDF4011B}"/>
              </a:ext>
            </a:extLst>
          </p:cNvPr>
          <p:cNvSpPr txBox="1"/>
          <p:nvPr/>
        </p:nvSpPr>
        <p:spPr>
          <a:xfrm>
            <a:off x="5914102" y="1154886"/>
            <a:ext cx="5456904" cy="507830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Já nos preparamos para contatar o nosso cliente, coletamos informações sobre ele e já conversamos para entender melhor</a:t>
            </a:r>
            <a:b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suas necessidades.  </a:t>
            </a:r>
          </a:p>
          <a:p>
            <a:pPr algn="r"/>
            <a:r>
              <a:rPr lang="pt-BR" sz="36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Agora vamos oferecer nossas soluções!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F09B9E0A-FD67-9A4E-B845-F74291F3C165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9E7EDD0A-6BEB-9E41-814D-E36E6C2BEF3B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385CBB8B-6818-124B-B8B8-CAADA236F078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24400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3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85ECA639-D4EB-B046-A970-8E7C666F0C0F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1B52E389-E238-3C40-88BF-ABC58E7E4696}"/>
                </a:ext>
              </a:extLst>
            </p:cNvPr>
            <p:cNvSpPr txBox="1"/>
            <p:nvPr/>
          </p:nvSpPr>
          <p:spPr>
            <a:xfrm>
              <a:off x="9466664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5AFC53F5-BE99-6A49-B9F0-87B427D9DD38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A4027F48-B1CD-4543-9996-76111AF9B843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68BCF59D-600A-9B46-9FD0-434782F27E5E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2B3C67ED-9B9B-2E47-A0D6-5FC3D1BCD04E}"/>
                </a:ext>
              </a:extLst>
            </p:cNvPr>
            <p:cNvSpPr txBox="1"/>
            <p:nvPr/>
          </p:nvSpPr>
          <p:spPr>
            <a:xfrm>
              <a:off x="6592619" y="583107"/>
              <a:ext cx="20088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Sondar e entender o cliente</a:t>
              </a:r>
            </a:p>
          </p:txBody>
        </p:sp>
        <p:cxnSp>
          <p:nvCxnSpPr>
            <p:cNvPr id="16" name="Conector Reto 15">
              <a:extLst>
                <a:ext uri="{FF2B5EF4-FFF2-40B4-BE49-F238E27FC236}">
                  <a16:creationId xmlns:a16="http://schemas.microsoft.com/office/drawing/2014/main" id="{3CE43C52-8096-C044-B321-2361FD707789}"/>
                </a:ext>
              </a:extLst>
            </p:cNvPr>
            <p:cNvCxnSpPr>
              <a:cxnSpLocks/>
            </p:cNvCxnSpPr>
            <p:nvPr/>
          </p:nvCxnSpPr>
          <p:spPr>
            <a:xfrm>
              <a:off x="8601502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05098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7008E952-DA67-425C-AD7E-0F6C1B413AA5}"/>
              </a:ext>
            </a:extLst>
          </p:cNvPr>
          <p:cNvCxnSpPr>
            <a:cxnSpLocks/>
          </p:cNvCxnSpPr>
          <p:nvPr/>
        </p:nvCxnSpPr>
        <p:spPr>
          <a:xfrm flipH="1">
            <a:off x="0" y="3429000"/>
            <a:ext cx="12192000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01">
            <a:extLst>
              <a:ext uri="{FF2B5EF4-FFF2-40B4-BE49-F238E27FC236}">
                <a16:creationId xmlns:a16="http://schemas.microsoft.com/office/drawing/2014/main" id="{2184FD3A-7FD7-41FE-91F6-624C5CAFF1DE}"/>
              </a:ext>
            </a:extLst>
          </p:cNvPr>
          <p:cNvSpPr/>
          <p:nvPr/>
        </p:nvSpPr>
        <p:spPr>
          <a:xfrm>
            <a:off x="85925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5" name="01">
            <a:extLst>
              <a:ext uri="{FF2B5EF4-FFF2-40B4-BE49-F238E27FC236}">
                <a16:creationId xmlns:a16="http://schemas.microsoft.com/office/drawing/2014/main" id="{A5133F73-0CD1-4D98-A39E-789024C20031}"/>
              </a:ext>
            </a:extLst>
          </p:cNvPr>
          <p:cNvSpPr/>
          <p:nvPr/>
        </p:nvSpPr>
        <p:spPr>
          <a:xfrm>
            <a:off x="373961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6" name="01">
            <a:extLst>
              <a:ext uri="{FF2B5EF4-FFF2-40B4-BE49-F238E27FC236}">
                <a16:creationId xmlns:a16="http://schemas.microsoft.com/office/drawing/2014/main" id="{539B1CE3-9AC7-4EBF-AEEA-4AC3080283AF}"/>
              </a:ext>
            </a:extLst>
          </p:cNvPr>
          <p:cNvSpPr/>
          <p:nvPr/>
        </p:nvSpPr>
        <p:spPr>
          <a:xfrm>
            <a:off x="517979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7" name="01">
            <a:extLst>
              <a:ext uri="{FF2B5EF4-FFF2-40B4-BE49-F238E27FC236}">
                <a16:creationId xmlns:a16="http://schemas.microsoft.com/office/drawing/2014/main" id="{E94F66FC-8AF6-4493-BCF2-9BDA11CFCB5B}"/>
              </a:ext>
            </a:extLst>
          </p:cNvPr>
          <p:cNvSpPr/>
          <p:nvPr/>
        </p:nvSpPr>
        <p:spPr>
          <a:xfrm>
            <a:off x="661997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8" name="01">
            <a:extLst>
              <a:ext uri="{FF2B5EF4-FFF2-40B4-BE49-F238E27FC236}">
                <a16:creationId xmlns:a16="http://schemas.microsoft.com/office/drawing/2014/main" id="{0692A08F-1289-4405-8744-E5E401AD5604}"/>
              </a:ext>
            </a:extLst>
          </p:cNvPr>
          <p:cNvSpPr/>
          <p:nvPr/>
        </p:nvSpPr>
        <p:spPr>
          <a:xfrm>
            <a:off x="8069583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9" name="01">
            <a:extLst>
              <a:ext uri="{FF2B5EF4-FFF2-40B4-BE49-F238E27FC236}">
                <a16:creationId xmlns:a16="http://schemas.microsoft.com/office/drawing/2014/main" id="{AEF060A3-05E7-4541-BDF5-8511365EA1D7}"/>
              </a:ext>
            </a:extLst>
          </p:cNvPr>
          <p:cNvSpPr/>
          <p:nvPr/>
        </p:nvSpPr>
        <p:spPr>
          <a:xfrm>
            <a:off x="9509761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01">
            <a:extLst>
              <a:ext uri="{FF2B5EF4-FFF2-40B4-BE49-F238E27FC236}">
                <a16:creationId xmlns:a16="http://schemas.microsoft.com/office/drawing/2014/main" id="{56411119-CB3B-4627-9697-DAC220D7473F}"/>
              </a:ext>
            </a:extLst>
          </p:cNvPr>
          <p:cNvSpPr/>
          <p:nvPr/>
        </p:nvSpPr>
        <p:spPr>
          <a:xfrm>
            <a:off x="3830635" y="2054022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3" name="01">
            <a:extLst>
              <a:ext uri="{FF2B5EF4-FFF2-40B4-BE49-F238E27FC236}">
                <a16:creationId xmlns:a16="http://schemas.microsoft.com/office/drawing/2014/main" id="{EF659E99-8EF2-4647-8E4B-017E30B2B55D}"/>
              </a:ext>
            </a:extLst>
          </p:cNvPr>
          <p:cNvSpPr/>
          <p:nvPr/>
        </p:nvSpPr>
        <p:spPr>
          <a:xfrm>
            <a:off x="531870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4" name="01">
            <a:extLst>
              <a:ext uri="{FF2B5EF4-FFF2-40B4-BE49-F238E27FC236}">
                <a16:creationId xmlns:a16="http://schemas.microsoft.com/office/drawing/2014/main" id="{2734A788-845D-4255-B425-FD6C877A5F72}"/>
              </a:ext>
            </a:extLst>
          </p:cNvPr>
          <p:cNvSpPr/>
          <p:nvPr/>
        </p:nvSpPr>
        <p:spPr>
          <a:xfrm>
            <a:off x="675888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5" name="01">
            <a:extLst>
              <a:ext uri="{FF2B5EF4-FFF2-40B4-BE49-F238E27FC236}">
                <a16:creationId xmlns:a16="http://schemas.microsoft.com/office/drawing/2014/main" id="{BFD31780-BAA1-4BB6-AD54-7322B0019712}"/>
              </a:ext>
            </a:extLst>
          </p:cNvPr>
          <p:cNvSpPr/>
          <p:nvPr/>
        </p:nvSpPr>
        <p:spPr>
          <a:xfrm>
            <a:off x="8208498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6" name="01">
            <a:extLst>
              <a:ext uri="{FF2B5EF4-FFF2-40B4-BE49-F238E27FC236}">
                <a16:creationId xmlns:a16="http://schemas.microsoft.com/office/drawing/2014/main" id="{451E913E-D583-4AD5-B4DC-953BCD4A7B67}"/>
              </a:ext>
            </a:extLst>
          </p:cNvPr>
          <p:cNvSpPr/>
          <p:nvPr/>
        </p:nvSpPr>
        <p:spPr>
          <a:xfrm>
            <a:off x="9648214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17" name="Conector reto 16">
            <a:extLst>
              <a:ext uri="{FF2B5EF4-FFF2-40B4-BE49-F238E27FC236}">
                <a16:creationId xmlns:a16="http://schemas.microsoft.com/office/drawing/2014/main" id="{0CBC2FDE-32C5-4E89-A75F-AC59E1E7E3A5}"/>
              </a:ext>
            </a:extLst>
          </p:cNvPr>
          <p:cNvCxnSpPr>
            <a:cxnSpLocks/>
            <a:stCxn id="10" idx="4"/>
          </p:cNvCxnSpPr>
          <p:nvPr/>
        </p:nvCxnSpPr>
        <p:spPr>
          <a:xfrm>
            <a:off x="3925841" y="2244436"/>
            <a:ext cx="0" cy="993161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ector reto 19">
            <a:extLst>
              <a:ext uri="{FF2B5EF4-FFF2-40B4-BE49-F238E27FC236}">
                <a16:creationId xmlns:a16="http://schemas.microsoft.com/office/drawing/2014/main" id="{4BF459D4-BAE7-4763-9970-62660E364D4F}"/>
              </a:ext>
            </a:extLst>
          </p:cNvPr>
          <p:cNvCxnSpPr/>
          <p:nvPr/>
        </p:nvCxnSpPr>
        <p:spPr>
          <a:xfrm>
            <a:off x="5371994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ector reto 20">
            <a:extLst>
              <a:ext uri="{FF2B5EF4-FFF2-40B4-BE49-F238E27FC236}">
                <a16:creationId xmlns:a16="http://schemas.microsoft.com/office/drawing/2014/main" id="{35DFF0AE-41EE-4274-B1B6-27DE31373D06}"/>
              </a:ext>
            </a:extLst>
          </p:cNvPr>
          <p:cNvCxnSpPr/>
          <p:nvPr/>
        </p:nvCxnSpPr>
        <p:spPr>
          <a:xfrm>
            <a:off x="6810914" y="3626621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ector reto 21">
            <a:extLst>
              <a:ext uri="{FF2B5EF4-FFF2-40B4-BE49-F238E27FC236}">
                <a16:creationId xmlns:a16="http://schemas.microsoft.com/office/drawing/2014/main" id="{1C64E4DF-3E01-43BA-9D7E-780A93EBDDA8}"/>
              </a:ext>
            </a:extLst>
          </p:cNvPr>
          <p:cNvCxnSpPr/>
          <p:nvPr/>
        </p:nvCxnSpPr>
        <p:spPr>
          <a:xfrm>
            <a:off x="8257067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ector reto 22">
            <a:extLst>
              <a:ext uri="{FF2B5EF4-FFF2-40B4-BE49-F238E27FC236}">
                <a16:creationId xmlns:a16="http://schemas.microsoft.com/office/drawing/2014/main" id="{6C727AA4-EFAA-483E-A503-D006D350D2B8}"/>
              </a:ext>
            </a:extLst>
          </p:cNvPr>
          <p:cNvCxnSpPr/>
          <p:nvPr/>
        </p:nvCxnSpPr>
        <p:spPr>
          <a:xfrm>
            <a:off x="9709581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894A6252-F231-4B54-AAE1-0A9D8DCDD46A}"/>
              </a:ext>
            </a:extLst>
          </p:cNvPr>
          <p:cNvSpPr txBox="1"/>
          <p:nvPr/>
        </p:nvSpPr>
        <p:spPr>
          <a:xfrm>
            <a:off x="4116255" y="1864149"/>
            <a:ext cx="1658375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Sondar e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entender o cliente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A8FAF1A8-7507-4FB8-860C-A577E49796D4}"/>
              </a:ext>
            </a:extLst>
          </p:cNvPr>
          <p:cNvSpPr txBox="1"/>
          <p:nvPr/>
        </p:nvSpPr>
        <p:spPr>
          <a:xfrm>
            <a:off x="940910" y="4116984"/>
            <a:ext cx="976533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Preparar-se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vender</a:t>
            </a:r>
          </a:p>
        </p:txBody>
      </p: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7D96353F-B9C2-4984-B2E1-AE5DCDA75366}"/>
              </a:ext>
            </a:extLst>
          </p:cNvPr>
          <p:cNvSpPr txBox="1"/>
          <p:nvPr/>
        </p:nvSpPr>
        <p:spPr>
          <a:xfrm>
            <a:off x="5254929" y="4116985"/>
            <a:ext cx="756922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Oferecer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nossas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</a:t>
            </a: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D245986A-244F-4F4B-B5BB-525FA95638E8}"/>
              </a:ext>
            </a:extLst>
          </p:cNvPr>
          <p:cNvSpPr txBox="1"/>
          <p:nvPr/>
        </p:nvSpPr>
        <p:spPr>
          <a:xfrm>
            <a:off x="6689865" y="4111559"/>
            <a:ext cx="857911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Contornar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possíveis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objeções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2BB0C9F2-0233-4120-A915-5F7FA451124E}"/>
              </a:ext>
            </a:extLst>
          </p:cNvPr>
          <p:cNvSpPr txBox="1"/>
          <p:nvPr/>
        </p:nvSpPr>
        <p:spPr>
          <a:xfrm>
            <a:off x="8124800" y="4111559"/>
            <a:ext cx="1011799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Partir para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274331DC-EC70-4DAB-A51E-E8CD91C43456}"/>
              </a:ext>
            </a:extLst>
          </p:cNvPr>
          <p:cNvSpPr txBox="1"/>
          <p:nvPr/>
        </p:nvSpPr>
        <p:spPr>
          <a:xfrm>
            <a:off x="9559735" y="4111559"/>
            <a:ext cx="960503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Realizar um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excelente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pós-venda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D2A34C1F-2675-4907-97F6-E7AB2561790D}"/>
              </a:ext>
            </a:extLst>
          </p:cNvPr>
          <p:cNvSpPr txBox="1"/>
          <p:nvPr/>
        </p:nvSpPr>
        <p:spPr>
          <a:xfrm>
            <a:off x="914241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5764D493-AB13-4700-A9DE-CEC98A26988B}"/>
              </a:ext>
            </a:extLst>
          </p:cNvPr>
          <p:cNvSpPr txBox="1"/>
          <p:nvPr/>
        </p:nvSpPr>
        <p:spPr>
          <a:xfrm>
            <a:off x="3799586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49C65BA6-AB54-4B7A-B10E-47B326BB5D08}"/>
              </a:ext>
            </a:extLst>
          </p:cNvPr>
          <p:cNvSpPr txBox="1"/>
          <p:nvPr/>
        </p:nvSpPr>
        <p:spPr>
          <a:xfrm>
            <a:off x="5234780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ACDAC278-3454-435F-A6CD-4EE51EF82918}"/>
              </a:ext>
            </a:extLst>
          </p:cNvPr>
          <p:cNvSpPr txBox="1"/>
          <p:nvPr/>
        </p:nvSpPr>
        <p:spPr>
          <a:xfrm>
            <a:off x="6674498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00ED2B23-748D-430B-882E-9827B3E14118}"/>
              </a:ext>
            </a:extLst>
          </p:cNvPr>
          <p:cNvSpPr txBox="1"/>
          <p:nvPr/>
        </p:nvSpPr>
        <p:spPr>
          <a:xfrm>
            <a:off x="8120651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CF27C36F-13BC-4998-A1A6-AE5A323BBD45}"/>
              </a:ext>
            </a:extLst>
          </p:cNvPr>
          <p:cNvSpPr txBox="1"/>
          <p:nvPr/>
        </p:nvSpPr>
        <p:spPr>
          <a:xfrm>
            <a:off x="9564747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7</a:t>
            </a:r>
          </a:p>
        </p:txBody>
      </p: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51715DBB-2353-4CC2-A3A0-0A9EC3DB02B2}"/>
              </a:ext>
            </a:extLst>
          </p:cNvPr>
          <p:cNvCxnSpPr/>
          <p:nvPr/>
        </p:nvCxnSpPr>
        <p:spPr>
          <a:xfrm>
            <a:off x="1054046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01">
            <a:extLst>
              <a:ext uri="{FF2B5EF4-FFF2-40B4-BE49-F238E27FC236}">
                <a16:creationId xmlns:a16="http://schemas.microsoft.com/office/drawing/2014/main" id="{FA576B5F-B824-44A7-BAB4-A1399F7DC066}"/>
              </a:ext>
            </a:extLst>
          </p:cNvPr>
          <p:cNvSpPr/>
          <p:nvPr/>
        </p:nvSpPr>
        <p:spPr>
          <a:xfrm>
            <a:off x="1000420" y="3966642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0" name="01">
            <a:extLst>
              <a:ext uri="{FF2B5EF4-FFF2-40B4-BE49-F238E27FC236}">
                <a16:creationId xmlns:a16="http://schemas.microsoft.com/office/drawing/2014/main" id="{8A006F34-2826-2141-8FC1-DC74721F18FA}"/>
              </a:ext>
            </a:extLst>
          </p:cNvPr>
          <p:cNvSpPr/>
          <p:nvPr/>
        </p:nvSpPr>
        <p:spPr>
          <a:xfrm>
            <a:off x="229943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1" name="01">
            <a:extLst>
              <a:ext uri="{FF2B5EF4-FFF2-40B4-BE49-F238E27FC236}">
                <a16:creationId xmlns:a16="http://schemas.microsoft.com/office/drawing/2014/main" id="{3CFA1F19-FEFF-6746-AE9E-1815A84E4A90}"/>
              </a:ext>
            </a:extLst>
          </p:cNvPr>
          <p:cNvSpPr/>
          <p:nvPr/>
        </p:nvSpPr>
        <p:spPr>
          <a:xfrm>
            <a:off x="2438811" y="3966644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42" name="Conector reto 25">
            <a:extLst>
              <a:ext uri="{FF2B5EF4-FFF2-40B4-BE49-F238E27FC236}">
                <a16:creationId xmlns:a16="http://schemas.microsoft.com/office/drawing/2014/main" id="{5BD0D693-BEB0-804A-8218-F0D9F8231A87}"/>
              </a:ext>
            </a:extLst>
          </p:cNvPr>
          <p:cNvCxnSpPr>
            <a:stCxn id="40" idx="4"/>
            <a:endCxn id="41" idx="0"/>
          </p:cNvCxnSpPr>
          <p:nvPr/>
        </p:nvCxnSpPr>
        <p:spPr>
          <a:xfrm>
            <a:off x="2490837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947C01E3-68F7-3644-9847-A10563D2B27B}"/>
              </a:ext>
            </a:extLst>
          </p:cNvPr>
          <p:cNvSpPr txBox="1"/>
          <p:nvPr/>
        </p:nvSpPr>
        <p:spPr>
          <a:xfrm>
            <a:off x="2385059" y="4116985"/>
            <a:ext cx="80661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Conhecer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E55264FA-C637-2241-A075-731B98DA336D}"/>
              </a:ext>
            </a:extLst>
          </p:cNvPr>
          <p:cNvSpPr txBox="1"/>
          <p:nvPr/>
        </p:nvSpPr>
        <p:spPr>
          <a:xfrm>
            <a:off x="2354422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26960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7008E952-DA67-425C-AD7E-0F6C1B413AA5}"/>
              </a:ext>
            </a:extLst>
          </p:cNvPr>
          <p:cNvCxnSpPr>
            <a:cxnSpLocks/>
          </p:cNvCxnSpPr>
          <p:nvPr/>
        </p:nvCxnSpPr>
        <p:spPr>
          <a:xfrm flipH="1">
            <a:off x="0" y="3429000"/>
            <a:ext cx="12192000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01">
            <a:extLst>
              <a:ext uri="{FF2B5EF4-FFF2-40B4-BE49-F238E27FC236}">
                <a16:creationId xmlns:a16="http://schemas.microsoft.com/office/drawing/2014/main" id="{2184FD3A-7FD7-41FE-91F6-624C5CAFF1DE}"/>
              </a:ext>
            </a:extLst>
          </p:cNvPr>
          <p:cNvSpPr/>
          <p:nvPr/>
        </p:nvSpPr>
        <p:spPr>
          <a:xfrm>
            <a:off x="85925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6" name="01">
            <a:extLst>
              <a:ext uri="{FF2B5EF4-FFF2-40B4-BE49-F238E27FC236}">
                <a16:creationId xmlns:a16="http://schemas.microsoft.com/office/drawing/2014/main" id="{539B1CE3-9AC7-4EBF-AEEA-4AC3080283AF}"/>
              </a:ext>
            </a:extLst>
          </p:cNvPr>
          <p:cNvSpPr/>
          <p:nvPr/>
        </p:nvSpPr>
        <p:spPr>
          <a:xfrm>
            <a:off x="517979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7" name="01">
            <a:extLst>
              <a:ext uri="{FF2B5EF4-FFF2-40B4-BE49-F238E27FC236}">
                <a16:creationId xmlns:a16="http://schemas.microsoft.com/office/drawing/2014/main" id="{E94F66FC-8AF6-4493-BCF2-9BDA11CFCB5B}"/>
              </a:ext>
            </a:extLst>
          </p:cNvPr>
          <p:cNvSpPr/>
          <p:nvPr/>
        </p:nvSpPr>
        <p:spPr>
          <a:xfrm>
            <a:off x="661997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8" name="01">
            <a:extLst>
              <a:ext uri="{FF2B5EF4-FFF2-40B4-BE49-F238E27FC236}">
                <a16:creationId xmlns:a16="http://schemas.microsoft.com/office/drawing/2014/main" id="{0692A08F-1289-4405-8744-E5E401AD5604}"/>
              </a:ext>
            </a:extLst>
          </p:cNvPr>
          <p:cNvSpPr/>
          <p:nvPr/>
        </p:nvSpPr>
        <p:spPr>
          <a:xfrm>
            <a:off x="8069583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9" name="01">
            <a:extLst>
              <a:ext uri="{FF2B5EF4-FFF2-40B4-BE49-F238E27FC236}">
                <a16:creationId xmlns:a16="http://schemas.microsoft.com/office/drawing/2014/main" id="{AEF060A3-05E7-4541-BDF5-8511365EA1D7}"/>
              </a:ext>
            </a:extLst>
          </p:cNvPr>
          <p:cNvSpPr/>
          <p:nvPr/>
        </p:nvSpPr>
        <p:spPr>
          <a:xfrm>
            <a:off x="9509761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01">
            <a:extLst>
              <a:ext uri="{FF2B5EF4-FFF2-40B4-BE49-F238E27FC236}">
                <a16:creationId xmlns:a16="http://schemas.microsoft.com/office/drawing/2014/main" id="{56411119-CB3B-4627-9697-DAC220D7473F}"/>
              </a:ext>
            </a:extLst>
          </p:cNvPr>
          <p:cNvSpPr/>
          <p:nvPr/>
        </p:nvSpPr>
        <p:spPr>
          <a:xfrm>
            <a:off x="5275991" y="2054022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4" name="01">
            <a:extLst>
              <a:ext uri="{FF2B5EF4-FFF2-40B4-BE49-F238E27FC236}">
                <a16:creationId xmlns:a16="http://schemas.microsoft.com/office/drawing/2014/main" id="{2734A788-845D-4255-B425-FD6C877A5F72}"/>
              </a:ext>
            </a:extLst>
          </p:cNvPr>
          <p:cNvSpPr/>
          <p:nvPr/>
        </p:nvSpPr>
        <p:spPr>
          <a:xfrm>
            <a:off x="675888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5" name="01">
            <a:extLst>
              <a:ext uri="{FF2B5EF4-FFF2-40B4-BE49-F238E27FC236}">
                <a16:creationId xmlns:a16="http://schemas.microsoft.com/office/drawing/2014/main" id="{BFD31780-BAA1-4BB6-AD54-7322B0019712}"/>
              </a:ext>
            </a:extLst>
          </p:cNvPr>
          <p:cNvSpPr/>
          <p:nvPr/>
        </p:nvSpPr>
        <p:spPr>
          <a:xfrm>
            <a:off x="8208498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6" name="01">
            <a:extLst>
              <a:ext uri="{FF2B5EF4-FFF2-40B4-BE49-F238E27FC236}">
                <a16:creationId xmlns:a16="http://schemas.microsoft.com/office/drawing/2014/main" id="{451E913E-D583-4AD5-B4DC-953BCD4A7B67}"/>
              </a:ext>
            </a:extLst>
          </p:cNvPr>
          <p:cNvSpPr/>
          <p:nvPr/>
        </p:nvSpPr>
        <p:spPr>
          <a:xfrm>
            <a:off x="9648214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17" name="Conector reto 16">
            <a:extLst>
              <a:ext uri="{FF2B5EF4-FFF2-40B4-BE49-F238E27FC236}">
                <a16:creationId xmlns:a16="http://schemas.microsoft.com/office/drawing/2014/main" id="{0CBC2FDE-32C5-4E89-A75F-AC59E1E7E3A5}"/>
              </a:ext>
            </a:extLst>
          </p:cNvPr>
          <p:cNvCxnSpPr>
            <a:cxnSpLocks/>
          </p:cNvCxnSpPr>
          <p:nvPr/>
        </p:nvCxnSpPr>
        <p:spPr>
          <a:xfrm>
            <a:off x="5371197" y="2244436"/>
            <a:ext cx="0" cy="993161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ector reto 20">
            <a:extLst>
              <a:ext uri="{FF2B5EF4-FFF2-40B4-BE49-F238E27FC236}">
                <a16:creationId xmlns:a16="http://schemas.microsoft.com/office/drawing/2014/main" id="{35DFF0AE-41EE-4274-B1B6-27DE31373D06}"/>
              </a:ext>
            </a:extLst>
          </p:cNvPr>
          <p:cNvCxnSpPr/>
          <p:nvPr/>
        </p:nvCxnSpPr>
        <p:spPr>
          <a:xfrm>
            <a:off x="6810914" y="3626621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ector reto 21">
            <a:extLst>
              <a:ext uri="{FF2B5EF4-FFF2-40B4-BE49-F238E27FC236}">
                <a16:creationId xmlns:a16="http://schemas.microsoft.com/office/drawing/2014/main" id="{1C64E4DF-3E01-43BA-9D7E-780A93EBDDA8}"/>
              </a:ext>
            </a:extLst>
          </p:cNvPr>
          <p:cNvCxnSpPr/>
          <p:nvPr/>
        </p:nvCxnSpPr>
        <p:spPr>
          <a:xfrm>
            <a:off x="8257067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ector reto 22">
            <a:extLst>
              <a:ext uri="{FF2B5EF4-FFF2-40B4-BE49-F238E27FC236}">
                <a16:creationId xmlns:a16="http://schemas.microsoft.com/office/drawing/2014/main" id="{6C727AA4-EFAA-483E-A503-D006D350D2B8}"/>
              </a:ext>
            </a:extLst>
          </p:cNvPr>
          <p:cNvCxnSpPr/>
          <p:nvPr/>
        </p:nvCxnSpPr>
        <p:spPr>
          <a:xfrm>
            <a:off x="9709581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894A6252-F231-4B54-AAE1-0A9D8DCDD46A}"/>
              </a:ext>
            </a:extLst>
          </p:cNvPr>
          <p:cNvSpPr txBox="1"/>
          <p:nvPr/>
        </p:nvSpPr>
        <p:spPr>
          <a:xfrm>
            <a:off x="5507613" y="1906950"/>
            <a:ext cx="1658375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Oferecer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nossas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A8FAF1A8-7507-4FB8-860C-A577E49796D4}"/>
              </a:ext>
            </a:extLst>
          </p:cNvPr>
          <p:cNvSpPr txBox="1"/>
          <p:nvPr/>
        </p:nvSpPr>
        <p:spPr>
          <a:xfrm>
            <a:off x="940910" y="4116984"/>
            <a:ext cx="976533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Preparar-se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vender</a:t>
            </a: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D245986A-244F-4F4B-B5BB-525FA95638E8}"/>
              </a:ext>
            </a:extLst>
          </p:cNvPr>
          <p:cNvSpPr txBox="1"/>
          <p:nvPr/>
        </p:nvSpPr>
        <p:spPr>
          <a:xfrm>
            <a:off x="6689865" y="4111559"/>
            <a:ext cx="857911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Contornar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possíveis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objeções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2BB0C9F2-0233-4120-A915-5F7FA451124E}"/>
              </a:ext>
            </a:extLst>
          </p:cNvPr>
          <p:cNvSpPr txBox="1"/>
          <p:nvPr/>
        </p:nvSpPr>
        <p:spPr>
          <a:xfrm>
            <a:off x="8124800" y="4111559"/>
            <a:ext cx="1011799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Partir para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274331DC-EC70-4DAB-A51E-E8CD91C43456}"/>
              </a:ext>
            </a:extLst>
          </p:cNvPr>
          <p:cNvSpPr txBox="1"/>
          <p:nvPr/>
        </p:nvSpPr>
        <p:spPr>
          <a:xfrm>
            <a:off x="9559735" y="4111559"/>
            <a:ext cx="960503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Realizar um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excelente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pós-venda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D2A34C1F-2675-4907-97F6-E7AB2561790D}"/>
              </a:ext>
            </a:extLst>
          </p:cNvPr>
          <p:cNvSpPr txBox="1"/>
          <p:nvPr/>
        </p:nvSpPr>
        <p:spPr>
          <a:xfrm>
            <a:off x="914241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49C65BA6-AB54-4B7A-B10E-47B326BB5D08}"/>
              </a:ext>
            </a:extLst>
          </p:cNvPr>
          <p:cNvSpPr txBox="1"/>
          <p:nvPr/>
        </p:nvSpPr>
        <p:spPr>
          <a:xfrm>
            <a:off x="5234780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ACDAC278-3454-435F-A6CD-4EE51EF82918}"/>
              </a:ext>
            </a:extLst>
          </p:cNvPr>
          <p:cNvSpPr txBox="1"/>
          <p:nvPr/>
        </p:nvSpPr>
        <p:spPr>
          <a:xfrm>
            <a:off x="6674498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00ED2B23-748D-430B-882E-9827B3E14118}"/>
              </a:ext>
            </a:extLst>
          </p:cNvPr>
          <p:cNvSpPr txBox="1"/>
          <p:nvPr/>
        </p:nvSpPr>
        <p:spPr>
          <a:xfrm>
            <a:off x="8120651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CF27C36F-13BC-4998-A1A6-AE5A323BBD45}"/>
              </a:ext>
            </a:extLst>
          </p:cNvPr>
          <p:cNvSpPr txBox="1"/>
          <p:nvPr/>
        </p:nvSpPr>
        <p:spPr>
          <a:xfrm>
            <a:off x="9564747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7</a:t>
            </a:r>
          </a:p>
        </p:txBody>
      </p: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51715DBB-2353-4CC2-A3A0-0A9EC3DB02B2}"/>
              </a:ext>
            </a:extLst>
          </p:cNvPr>
          <p:cNvCxnSpPr/>
          <p:nvPr/>
        </p:nvCxnSpPr>
        <p:spPr>
          <a:xfrm>
            <a:off x="1054046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01">
            <a:extLst>
              <a:ext uri="{FF2B5EF4-FFF2-40B4-BE49-F238E27FC236}">
                <a16:creationId xmlns:a16="http://schemas.microsoft.com/office/drawing/2014/main" id="{FA576B5F-B824-44A7-BAB4-A1399F7DC066}"/>
              </a:ext>
            </a:extLst>
          </p:cNvPr>
          <p:cNvSpPr/>
          <p:nvPr/>
        </p:nvSpPr>
        <p:spPr>
          <a:xfrm>
            <a:off x="1000420" y="3966642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0" name="01">
            <a:extLst>
              <a:ext uri="{FF2B5EF4-FFF2-40B4-BE49-F238E27FC236}">
                <a16:creationId xmlns:a16="http://schemas.microsoft.com/office/drawing/2014/main" id="{8A006F34-2826-2141-8FC1-DC74721F18FA}"/>
              </a:ext>
            </a:extLst>
          </p:cNvPr>
          <p:cNvSpPr/>
          <p:nvPr/>
        </p:nvSpPr>
        <p:spPr>
          <a:xfrm>
            <a:off x="229943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1" name="01">
            <a:extLst>
              <a:ext uri="{FF2B5EF4-FFF2-40B4-BE49-F238E27FC236}">
                <a16:creationId xmlns:a16="http://schemas.microsoft.com/office/drawing/2014/main" id="{3CFA1F19-FEFF-6746-AE9E-1815A84E4A90}"/>
              </a:ext>
            </a:extLst>
          </p:cNvPr>
          <p:cNvSpPr/>
          <p:nvPr/>
        </p:nvSpPr>
        <p:spPr>
          <a:xfrm>
            <a:off x="2438811" y="3966644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42" name="Conector reto 25">
            <a:extLst>
              <a:ext uri="{FF2B5EF4-FFF2-40B4-BE49-F238E27FC236}">
                <a16:creationId xmlns:a16="http://schemas.microsoft.com/office/drawing/2014/main" id="{5BD0D693-BEB0-804A-8218-F0D9F8231A87}"/>
              </a:ext>
            </a:extLst>
          </p:cNvPr>
          <p:cNvCxnSpPr>
            <a:stCxn id="40" idx="4"/>
            <a:endCxn id="41" idx="0"/>
          </p:cNvCxnSpPr>
          <p:nvPr/>
        </p:nvCxnSpPr>
        <p:spPr>
          <a:xfrm>
            <a:off x="2490837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947C01E3-68F7-3644-9847-A10563D2B27B}"/>
              </a:ext>
            </a:extLst>
          </p:cNvPr>
          <p:cNvSpPr txBox="1"/>
          <p:nvPr/>
        </p:nvSpPr>
        <p:spPr>
          <a:xfrm>
            <a:off x="2385059" y="4116985"/>
            <a:ext cx="80661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Conhecer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E55264FA-C637-2241-A075-731B98DA336D}"/>
              </a:ext>
            </a:extLst>
          </p:cNvPr>
          <p:cNvSpPr txBox="1"/>
          <p:nvPr/>
        </p:nvSpPr>
        <p:spPr>
          <a:xfrm>
            <a:off x="2354422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  <p:sp>
        <p:nvSpPr>
          <p:cNvPr id="45" name="01">
            <a:extLst>
              <a:ext uri="{FF2B5EF4-FFF2-40B4-BE49-F238E27FC236}">
                <a16:creationId xmlns:a16="http://schemas.microsoft.com/office/drawing/2014/main" id="{7E170C47-0C62-A345-98ED-4C992FA254B8}"/>
              </a:ext>
            </a:extLst>
          </p:cNvPr>
          <p:cNvSpPr/>
          <p:nvPr/>
        </p:nvSpPr>
        <p:spPr>
          <a:xfrm>
            <a:off x="373961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6" name="01">
            <a:extLst>
              <a:ext uri="{FF2B5EF4-FFF2-40B4-BE49-F238E27FC236}">
                <a16:creationId xmlns:a16="http://schemas.microsoft.com/office/drawing/2014/main" id="{53DE371C-4EB7-7F49-950A-CB6CAB07842E}"/>
              </a:ext>
            </a:extLst>
          </p:cNvPr>
          <p:cNvSpPr/>
          <p:nvPr/>
        </p:nvSpPr>
        <p:spPr>
          <a:xfrm>
            <a:off x="387852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47" name="Conector reto 26">
            <a:extLst>
              <a:ext uri="{FF2B5EF4-FFF2-40B4-BE49-F238E27FC236}">
                <a16:creationId xmlns:a16="http://schemas.microsoft.com/office/drawing/2014/main" id="{2F278353-F471-1044-B5CC-68B4B205E917}"/>
              </a:ext>
            </a:extLst>
          </p:cNvPr>
          <p:cNvCxnSpPr/>
          <p:nvPr/>
        </p:nvCxnSpPr>
        <p:spPr>
          <a:xfrm>
            <a:off x="3925841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360DD604-4724-FA4E-A680-342D89FDD7E6}"/>
              </a:ext>
            </a:extLst>
          </p:cNvPr>
          <p:cNvSpPr txBox="1"/>
          <p:nvPr/>
        </p:nvSpPr>
        <p:spPr>
          <a:xfrm>
            <a:off x="3819994" y="4116985"/>
            <a:ext cx="90760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Sondar 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entender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DC442B32-0E10-E944-80D5-2FC51AF9FB4F}"/>
              </a:ext>
            </a:extLst>
          </p:cNvPr>
          <p:cNvSpPr txBox="1"/>
          <p:nvPr/>
        </p:nvSpPr>
        <p:spPr>
          <a:xfrm>
            <a:off x="3799586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2778282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35B07310-75A6-C043-9BDE-F189A2370891}"/>
              </a:ext>
            </a:extLst>
          </p:cNvPr>
          <p:cNvSpPr/>
          <p:nvPr/>
        </p:nvSpPr>
        <p:spPr>
          <a:xfrm>
            <a:off x="7521677" y="958646"/>
            <a:ext cx="4186495" cy="5434167"/>
          </a:xfrm>
          <a:prstGeom prst="rect">
            <a:avLst/>
          </a:prstGeom>
          <a:solidFill>
            <a:srgbClr val="323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6887498" y="2521567"/>
            <a:ext cx="4333623" cy="230831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OFERECER</a:t>
            </a:r>
          </a:p>
          <a:p>
            <a:pPr algn="r"/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NOSSAS</a:t>
            </a:r>
          </a:p>
          <a:p>
            <a:pPr algn="r"/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SOLUÇÕES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2E80190A-C98F-8C47-9D18-17818E226F86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4D2AEAA5-7D28-A741-9C8A-A0C60BB57E13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597772A0-A4FC-2F42-8047-94941EB52C9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671405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4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8C17CB73-59EC-5D41-B51F-FC3A27F7898A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052EDF8F-1896-2A4F-8E78-6C53474BCD79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A3BBF207-1572-3645-8035-F3E069757490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C074AD42-57F3-F745-9A16-4CA1FC794DFD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818F445B-8C59-9D4C-828F-E504632F2BE4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75C3712E-6DF9-AF45-9ABD-41C9F54EF504}"/>
                </a:ext>
              </a:extLst>
            </p:cNvPr>
            <p:cNvSpPr txBox="1"/>
            <p:nvPr/>
          </p:nvSpPr>
          <p:spPr>
            <a:xfrm>
              <a:off x="6939624" y="583107"/>
              <a:ext cx="1835759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Oferecer nossas soluções</a:t>
              </a:r>
            </a:p>
          </p:txBody>
        </p:sp>
        <p:cxnSp>
          <p:nvCxnSpPr>
            <p:cNvPr id="15" name="Conector Reto 14">
              <a:extLst>
                <a:ext uri="{FF2B5EF4-FFF2-40B4-BE49-F238E27FC236}">
                  <a16:creationId xmlns:a16="http://schemas.microsoft.com/office/drawing/2014/main" id="{19B21C27-6FF7-AF44-9475-FFF9ECD12978}"/>
                </a:ext>
              </a:extLst>
            </p:cNvPr>
            <p:cNvCxnSpPr>
              <a:cxnSpLocks/>
            </p:cNvCxnSpPr>
            <p:nvPr/>
          </p:nvCxnSpPr>
          <p:spPr>
            <a:xfrm>
              <a:off x="8775383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99819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752168" y="920621"/>
            <a:ext cx="6902246" cy="501675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está munido de inúmeras informações sobre o seu cliente.</a:t>
            </a:r>
            <a:b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spc="-1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Já entendeu os problemas, 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conhece o perfil dele... </a:t>
            </a:r>
          </a:p>
          <a:p>
            <a:r>
              <a:rPr lang="pt-BR" sz="40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Mas o que oferecer?</a:t>
            </a:r>
            <a:br>
              <a:rPr lang="pt-BR" sz="40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como oferecer</a:t>
            </a:r>
            <a:br>
              <a:rPr lang="pt-BR" sz="40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 melhor solução?</a:t>
            </a:r>
          </a:p>
        </p:txBody>
      </p:sp>
    </p:spTree>
    <p:extLst>
      <p:ext uri="{BB962C8B-B14F-4D97-AF65-F5344CB8AC3E}">
        <p14:creationId xmlns:p14="http://schemas.microsoft.com/office/powerpoint/2010/main" val="2260926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26190F02-CEE5-7F4B-95C1-AF636CD13682}"/>
              </a:ext>
            </a:extLst>
          </p:cNvPr>
          <p:cNvSpPr txBox="1"/>
          <p:nvPr/>
        </p:nvSpPr>
        <p:spPr>
          <a:xfrm>
            <a:off x="978507" y="3075055"/>
            <a:ext cx="2592360" cy="707878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400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Na oferta</a:t>
            </a:r>
            <a:endParaRPr lang="pt-BR" sz="4000" dirty="0">
              <a:solidFill>
                <a:srgbClr val="565656"/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</p:txBody>
      </p:sp>
      <p:sp>
        <p:nvSpPr>
          <p:cNvPr id="47" name="CaixaDeTexto 46">
            <a:extLst>
              <a:ext uri="{FF2B5EF4-FFF2-40B4-BE49-F238E27FC236}">
                <a16:creationId xmlns:a16="http://schemas.microsoft.com/office/drawing/2014/main" id="{97F57F81-CF3E-8F48-B965-1E030C75D3FA}"/>
              </a:ext>
            </a:extLst>
          </p:cNvPr>
          <p:cNvSpPr txBox="1"/>
          <p:nvPr/>
        </p:nvSpPr>
        <p:spPr>
          <a:xfrm>
            <a:off x="4114406" y="2644171"/>
            <a:ext cx="5973491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Aqui você deve se concentrar em oferecer o produto de acordo com as necessidades e o perfil do cliente, conforme o que foi identificado nas etapas anteriores.</a:t>
            </a:r>
          </a:p>
        </p:txBody>
      </p:sp>
    </p:spTree>
    <p:extLst>
      <p:ext uri="{BB962C8B-B14F-4D97-AF65-F5344CB8AC3E}">
        <p14:creationId xmlns:p14="http://schemas.microsoft.com/office/powerpoint/2010/main" val="37457778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6317228" y="1198828"/>
            <a:ext cx="4951649" cy="501675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 </a:t>
            </a:r>
            <a:r>
              <a:rPr lang="pt-BR" sz="4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habilidade</a:t>
            </a:r>
            <a:b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do vendedor</a:t>
            </a:r>
            <a:b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em apresentar</a:t>
            </a:r>
            <a:b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os benefícios e serviços é o que irá </a:t>
            </a:r>
            <a:r>
              <a:rPr lang="pt-BR" sz="4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influenciar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o cliente na </a:t>
            </a:r>
            <a:r>
              <a:rPr lang="pt-BR" sz="4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escolha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do fornecedor.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C323F37E-6F3A-0940-BBF6-FA8E6221FFB4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82A11E2A-8844-E24D-AEAB-1F9D6820600A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296C3DCF-085A-1143-BBC3-CA3487FE72E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671405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4</a:t>
              </a: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0C862197-0BC9-754A-B928-D50F18213CF5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0EE74FC2-F7ED-F142-BDAC-3491E8FA7632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7A8D0E72-330C-4445-9C78-265182A00EAB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372B5C91-3845-E842-9CBD-BC1D978E543C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C1D133E1-9563-5F42-A100-BB9C876B4D38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E5255A49-8E31-7143-8161-C4C56A46D912}"/>
                </a:ext>
              </a:extLst>
            </p:cNvPr>
            <p:cNvSpPr txBox="1"/>
            <p:nvPr/>
          </p:nvSpPr>
          <p:spPr>
            <a:xfrm>
              <a:off x="6939624" y="583107"/>
              <a:ext cx="1835759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Oferecer nossas soluções</a:t>
              </a:r>
            </a:p>
          </p:txBody>
        </p:sp>
        <p:cxnSp>
          <p:nvCxnSpPr>
            <p:cNvPr id="14" name="Conector Reto 13">
              <a:extLst>
                <a:ext uri="{FF2B5EF4-FFF2-40B4-BE49-F238E27FC236}">
                  <a16:creationId xmlns:a16="http://schemas.microsoft.com/office/drawing/2014/main" id="{F8DC0490-3151-624B-B782-370AAA6F06C2}"/>
                </a:ext>
              </a:extLst>
            </p:cNvPr>
            <p:cNvCxnSpPr>
              <a:cxnSpLocks/>
            </p:cNvCxnSpPr>
            <p:nvPr/>
          </p:nvCxnSpPr>
          <p:spPr>
            <a:xfrm>
              <a:off x="8775383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42968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1002891" y="2705725"/>
            <a:ext cx="5383162" cy="144654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Quer ter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sucesso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nas suas vendas?</a:t>
            </a:r>
          </a:p>
        </p:txBody>
      </p:sp>
    </p:spTree>
    <p:extLst>
      <p:ext uri="{BB962C8B-B14F-4D97-AF65-F5344CB8AC3E}">
        <p14:creationId xmlns:p14="http://schemas.microsoft.com/office/powerpoint/2010/main" val="4149286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45963268-9183-BF4D-94C3-A679077CB5BB}"/>
              </a:ext>
            </a:extLst>
          </p:cNvPr>
          <p:cNvSpPr txBox="1"/>
          <p:nvPr/>
        </p:nvSpPr>
        <p:spPr>
          <a:xfrm>
            <a:off x="2018685" y="2151728"/>
            <a:ext cx="8154630" cy="255453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Apresente seus produtos/serviços </a:t>
            </a:r>
            <a:r>
              <a:rPr lang="pt-BR" sz="32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 termos de economia financeira, redução</a:t>
            </a:r>
            <a:br>
              <a:rPr lang="pt-BR" sz="32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32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custos, maior praticidade, produtividade, agilidade, confiabilidade, segurança, satisfação, atualização, conveniência, lucro...</a:t>
            </a:r>
          </a:p>
        </p:txBody>
      </p:sp>
    </p:spTree>
    <p:extLst>
      <p:ext uri="{BB962C8B-B14F-4D97-AF65-F5344CB8AC3E}">
        <p14:creationId xmlns:p14="http://schemas.microsoft.com/office/powerpoint/2010/main" val="35240346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0B2DB8F0-6144-DB40-9C1C-D54F66514E37}"/>
              </a:ext>
            </a:extLst>
          </p:cNvPr>
          <p:cNvSpPr txBox="1"/>
          <p:nvPr/>
        </p:nvSpPr>
        <p:spPr>
          <a:xfrm>
            <a:off x="870156" y="1568159"/>
            <a:ext cx="2979173" cy="393953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Tenha em mente que, para o cliente, seus produtos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serviços são semelhantes ao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da concorrência.</a:t>
            </a:r>
          </a:p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Sua escolha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 baseia em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benefícios secundários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E765557B-414F-1949-996E-F024EB6D1E03}"/>
              </a:ext>
            </a:extLst>
          </p:cNvPr>
          <p:cNvSpPr txBox="1"/>
          <p:nvPr/>
        </p:nvSpPr>
        <p:spPr>
          <a:xfrm>
            <a:off x="4395020" y="2113848"/>
            <a:ext cx="5501148" cy="46165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Mas quais são esses benefícios?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23C42989-B75F-D24A-9F82-A4397828C086}"/>
              </a:ext>
            </a:extLst>
          </p:cNvPr>
          <p:cNvSpPr/>
          <p:nvPr/>
        </p:nvSpPr>
        <p:spPr>
          <a:xfrm>
            <a:off x="4395021" y="2855845"/>
            <a:ext cx="2669457" cy="507823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7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PREÇO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F8565CD6-42C3-C44C-A5A1-7186258F942C}"/>
              </a:ext>
            </a:extLst>
          </p:cNvPr>
          <p:cNvSpPr/>
          <p:nvPr/>
        </p:nvSpPr>
        <p:spPr>
          <a:xfrm>
            <a:off x="4395021" y="3608012"/>
            <a:ext cx="2669457" cy="507823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7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PRAZO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AB7D2CAD-ACDA-5B49-821F-B78123068FDC}"/>
              </a:ext>
            </a:extLst>
          </p:cNvPr>
          <p:cNvSpPr/>
          <p:nvPr/>
        </p:nvSpPr>
        <p:spPr>
          <a:xfrm>
            <a:off x="4395021" y="4360180"/>
            <a:ext cx="2669457" cy="507823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7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PROMOÇÃO</a:t>
            </a:r>
          </a:p>
        </p:txBody>
      </p:sp>
    </p:spTree>
    <p:extLst>
      <p:ext uri="{BB962C8B-B14F-4D97-AF65-F5344CB8AC3E}">
        <p14:creationId xmlns:p14="http://schemas.microsoft.com/office/powerpoint/2010/main" val="32600953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3" presetClass="entr" presetSubtype="16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1002891" y="1189276"/>
            <a:ext cx="5383162" cy="41549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o que fazer para que o cliente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não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determine sua escolha somente pelos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benefícios secundários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6548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6096002" y="1198828"/>
            <a:ext cx="5172876" cy="507830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Para o cliente não focar somente</a:t>
            </a:r>
            <a:b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nos benefícios secundários, você precisa </a:t>
            </a:r>
            <a:r>
              <a:rPr lang="pt-BR" sz="36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conhecer</a:t>
            </a:r>
            <a:br>
              <a:rPr lang="pt-BR" sz="36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6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saber usar </a:t>
            </a: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as características e vantagens dos </a:t>
            </a:r>
            <a:r>
              <a:rPr lang="pt-BR" sz="36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benefícios primários</a:t>
            </a: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.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A2281668-009C-6840-8256-77330FB89016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59D41B27-ACD6-2341-8151-D60034DAD289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1E546C27-B563-BF42-9BFB-EDF1D2704FF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671405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4</a:t>
              </a: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DC768974-FBC6-B443-A4E9-13F13E1C1953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A4D3CFDB-2ABC-194C-BE93-BCAD8546D077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A289D546-AF69-8041-A8EB-240116368A5E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574E1301-E705-AA4F-B0E1-E573F911A817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35A64597-3B6F-F340-B149-A1028343C80F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60D34C32-6511-AC4B-8B33-E44CCDB7AA0E}"/>
                </a:ext>
              </a:extLst>
            </p:cNvPr>
            <p:cNvSpPr txBox="1"/>
            <p:nvPr/>
          </p:nvSpPr>
          <p:spPr>
            <a:xfrm>
              <a:off x="6939624" y="583107"/>
              <a:ext cx="1835759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Oferecer nossas soluções</a:t>
              </a:r>
            </a:p>
          </p:txBody>
        </p:sp>
        <p:cxnSp>
          <p:nvCxnSpPr>
            <p:cNvPr id="14" name="Conector Reto 13">
              <a:extLst>
                <a:ext uri="{FF2B5EF4-FFF2-40B4-BE49-F238E27FC236}">
                  <a16:creationId xmlns:a16="http://schemas.microsoft.com/office/drawing/2014/main" id="{B33C2A3D-59F9-544B-8AB4-BD7995BC521F}"/>
                </a:ext>
              </a:extLst>
            </p:cNvPr>
            <p:cNvCxnSpPr>
              <a:cxnSpLocks/>
            </p:cNvCxnSpPr>
            <p:nvPr/>
          </p:nvCxnSpPr>
          <p:spPr>
            <a:xfrm>
              <a:off x="8775383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67147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26190F02-CEE5-7F4B-95C1-AF636CD13682}"/>
              </a:ext>
            </a:extLst>
          </p:cNvPr>
          <p:cNvSpPr txBox="1"/>
          <p:nvPr/>
        </p:nvSpPr>
        <p:spPr>
          <a:xfrm>
            <a:off x="1008005" y="2828835"/>
            <a:ext cx="2502111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36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sabe quais são?</a:t>
            </a:r>
          </a:p>
        </p:txBody>
      </p:sp>
      <p:sp>
        <p:nvSpPr>
          <p:cNvPr id="47" name="CaixaDeTexto 46">
            <a:extLst>
              <a:ext uri="{FF2B5EF4-FFF2-40B4-BE49-F238E27FC236}">
                <a16:creationId xmlns:a16="http://schemas.microsoft.com/office/drawing/2014/main" id="{97F57F81-CF3E-8F48-B965-1E030C75D3FA}"/>
              </a:ext>
            </a:extLst>
          </p:cNvPr>
          <p:cNvSpPr txBox="1"/>
          <p:nvPr/>
        </p:nvSpPr>
        <p:spPr>
          <a:xfrm>
            <a:off x="4114406" y="2413339"/>
            <a:ext cx="1981595" cy="203131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Produto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Serviço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Qualidade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Segurança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AAA4C30F-F624-F141-853D-3F693F11A424}"/>
              </a:ext>
            </a:extLst>
          </p:cNvPr>
          <p:cNvSpPr txBox="1"/>
          <p:nvPr/>
        </p:nvSpPr>
        <p:spPr>
          <a:xfrm>
            <a:off x="6695374" y="2413337"/>
            <a:ext cx="2389632" cy="203131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Atendimento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Entrega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Faturamento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Operação</a:t>
            </a:r>
          </a:p>
        </p:txBody>
      </p:sp>
    </p:spTree>
    <p:extLst>
      <p:ext uri="{BB962C8B-B14F-4D97-AF65-F5344CB8AC3E}">
        <p14:creationId xmlns:p14="http://schemas.microsoft.com/office/powerpoint/2010/main" val="28137952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5" grpId="0"/>
    </p:bldLst>
  </p:timing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68413165-9B0C-2B41-B847-0B5FB03A3A43}"/>
              </a:ext>
            </a:extLst>
          </p:cNvPr>
          <p:cNvSpPr txBox="1"/>
          <p:nvPr/>
        </p:nvSpPr>
        <p:spPr>
          <a:xfrm>
            <a:off x="870156" y="2644171"/>
            <a:ext cx="2979173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apresentar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os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benefícios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ao cliente, você deve saber essa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equação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A4EAE3EB-3B5F-2A41-928D-E3FCE7320331}"/>
              </a:ext>
            </a:extLst>
          </p:cNvPr>
          <p:cNvSpPr/>
          <p:nvPr/>
        </p:nvSpPr>
        <p:spPr>
          <a:xfrm>
            <a:off x="4498259" y="4731748"/>
            <a:ext cx="5249588" cy="507823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r>
              <a:rPr lang="pt-BR" sz="27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ARGUMENTOS DE VENDAS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09532258-3779-8F40-A341-B9A2A2E4A321}"/>
              </a:ext>
            </a:extLst>
          </p:cNvPr>
          <p:cNvSpPr/>
          <p:nvPr/>
        </p:nvSpPr>
        <p:spPr>
          <a:xfrm>
            <a:off x="4498259" y="1820054"/>
            <a:ext cx="5249589" cy="507823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r>
              <a:rPr lang="pt-BR" sz="27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Característica</a:t>
            </a:r>
            <a:r>
              <a:rPr lang="pt-BR" sz="27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VANTAGEM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29EEA16C-BBAF-5E46-A25D-C7317D7EDD7C}"/>
              </a:ext>
            </a:extLst>
          </p:cNvPr>
          <p:cNvSpPr txBox="1"/>
          <p:nvPr/>
        </p:nvSpPr>
        <p:spPr>
          <a:xfrm>
            <a:off x="6538032" y="4013083"/>
            <a:ext cx="1170040" cy="64632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</a:pPr>
            <a:r>
              <a:rPr lang="pt-BR" sz="36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=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EB0A901C-4FF8-2B40-A8E3-8A742AAA22CC}"/>
              </a:ext>
            </a:extLst>
          </p:cNvPr>
          <p:cNvSpPr txBox="1"/>
          <p:nvPr/>
        </p:nvSpPr>
        <p:spPr>
          <a:xfrm>
            <a:off x="6538032" y="2377959"/>
            <a:ext cx="1170040" cy="64632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</a:pPr>
            <a:r>
              <a:rPr lang="pt-BR" sz="36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+</a:t>
            </a: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142925C1-F508-1943-B429-1ADCF68A9F53}"/>
              </a:ext>
            </a:extLst>
          </p:cNvPr>
          <p:cNvSpPr/>
          <p:nvPr/>
        </p:nvSpPr>
        <p:spPr>
          <a:xfrm>
            <a:off x="4498259" y="3058976"/>
            <a:ext cx="5249590" cy="923322"/>
          </a:xfrm>
          <a:prstGeom prst="rect">
            <a:avLst/>
          </a:prstGeom>
          <a:ln w="28575">
            <a:solidFill>
              <a:srgbClr val="D1AA8A"/>
            </a:solidFill>
          </a:ln>
        </p:spPr>
        <p:txBody>
          <a:bodyPr wrap="square" lIns="91432" tIns="45716" rIns="91432" bIns="45716">
            <a:spAutoFit/>
          </a:bodyPr>
          <a:lstStyle/>
          <a:p>
            <a:r>
              <a:rPr lang="pt-BR" sz="27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Declaração de vantagem</a:t>
            </a:r>
          </a:p>
          <a:p>
            <a:r>
              <a:rPr lang="pt-BR" sz="27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DECLARAÇÃO DE BENEFÍCIOS</a:t>
            </a:r>
          </a:p>
        </p:txBody>
      </p:sp>
    </p:spTree>
    <p:extLst>
      <p:ext uri="{BB962C8B-B14F-4D97-AF65-F5344CB8AC3E}">
        <p14:creationId xmlns:p14="http://schemas.microsoft.com/office/powerpoint/2010/main" val="32471428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3" presetClass="entr" presetSubtype="16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10" grpId="0" animBg="1"/>
      <p:bldP spid="10" grpId="1" animBg="1"/>
      <p:bldP spid="9" grpId="0"/>
      <p:bldP spid="9" grpId="1"/>
      <p:bldP spid="11" grpId="0"/>
      <p:bldP spid="11" grpId="1"/>
      <p:bldP spid="12" grpId="0" animBg="1"/>
      <p:bldP spid="12" grpId="1" animBg="1"/>
    </p:bldLst>
  </p:timing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1002891" y="1690063"/>
            <a:ext cx="4734233" cy="347786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sabe qual o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impacto da declaração dos benefícios 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sobre o cliente?</a:t>
            </a:r>
          </a:p>
        </p:txBody>
      </p:sp>
    </p:spTree>
    <p:extLst>
      <p:ext uri="{BB962C8B-B14F-4D97-AF65-F5344CB8AC3E}">
        <p14:creationId xmlns:p14="http://schemas.microsoft.com/office/powerpoint/2010/main" val="4133316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45963268-9183-BF4D-94C3-A679077CB5BB}"/>
              </a:ext>
            </a:extLst>
          </p:cNvPr>
          <p:cNvSpPr txBox="1"/>
          <p:nvPr/>
        </p:nvSpPr>
        <p:spPr>
          <a:xfrm>
            <a:off x="2695575" y="2151727"/>
            <a:ext cx="6800850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2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Ela exerce forte influência emocional, transformando hipóteses em motivos reais para o cliente.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B470AFA5-ABD8-844A-A09C-01FEF620408E}"/>
              </a:ext>
            </a:extLst>
          </p:cNvPr>
          <p:cNvSpPr txBox="1"/>
          <p:nvPr/>
        </p:nvSpPr>
        <p:spPr>
          <a:xfrm>
            <a:off x="2695575" y="4010024"/>
            <a:ext cx="6800850" cy="107721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Está diretamente ligada</a:t>
            </a:r>
            <a:br>
              <a:rPr lang="pt-BR" sz="3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3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ao </a:t>
            </a:r>
            <a:r>
              <a:rPr lang="pt-BR" sz="32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sucesso nas vendas</a:t>
            </a:r>
            <a:r>
              <a:rPr lang="pt-BR" sz="3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687510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5633886" y="1641280"/>
            <a:ext cx="5634992" cy="212365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Este deve ser o seu procedimento de </a:t>
            </a:r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oferta dominante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.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3C79D9E7-9CB7-A24B-A2D6-449D9E2645C1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16261502-81C7-504F-B90E-42E22152FB2B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F5439684-458D-E145-9539-D438BDFF258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671405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4</a:t>
              </a: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A288F041-09F6-2444-AE50-72B58F394D77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07580BD2-34DE-B74B-AB61-7A1C5565A4F2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2AD5617F-3683-9140-833F-69A96232FFBA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A262D921-D912-7841-8B00-BD1981CEF71F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A338F4CC-E2DE-7E44-A629-89EE7EA09C64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2DF88C58-EEEB-024A-A9F3-404498131B23}"/>
                </a:ext>
              </a:extLst>
            </p:cNvPr>
            <p:cNvSpPr txBox="1"/>
            <p:nvPr/>
          </p:nvSpPr>
          <p:spPr>
            <a:xfrm>
              <a:off x="6939624" y="583107"/>
              <a:ext cx="1835759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Oferecer nossas soluções</a:t>
              </a:r>
            </a:p>
          </p:txBody>
        </p:sp>
        <p:cxnSp>
          <p:nvCxnSpPr>
            <p:cNvPr id="14" name="Conector Reto 13">
              <a:extLst>
                <a:ext uri="{FF2B5EF4-FFF2-40B4-BE49-F238E27FC236}">
                  <a16:creationId xmlns:a16="http://schemas.microsoft.com/office/drawing/2014/main" id="{8A08C82B-BAA8-8448-B683-EEB627873C2A}"/>
                </a:ext>
              </a:extLst>
            </p:cNvPr>
            <p:cNvCxnSpPr>
              <a:cxnSpLocks/>
            </p:cNvCxnSpPr>
            <p:nvPr/>
          </p:nvCxnSpPr>
          <p:spPr>
            <a:xfrm>
              <a:off x="8775383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86720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7" name="Retângulo 6">
            <a:extLst>
              <a:ext uri="{FF2B5EF4-FFF2-40B4-BE49-F238E27FC236}">
                <a16:creationId xmlns:a16="http://schemas.microsoft.com/office/drawing/2014/main" id="{A9B45101-A66E-9E40-8456-5250EDF57E53}"/>
              </a:ext>
            </a:extLst>
          </p:cNvPr>
          <p:cNvSpPr/>
          <p:nvPr/>
        </p:nvSpPr>
        <p:spPr>
          <a:xfrm>
            <a:off x="781665" y="1260986"/>
            <a:ext cx="3312000" cy="4490885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12F1AD98-DCDF-AF46-B243-B4F711D02DBB}"/>
              </a:ext>
            </a:extLst>
          </p:cNvPr>
          <p:cNvSpPr/>
          <p:nvPr/>
        </p:nvSpPr>
        <p:spPr>
          <a:xfrm>
            <a:off x="1169538" y="1390040"/>
            <a:ext cx="2536256" cy="400101"/>
          </a:xfrm>
          <a:prstGeom prst="rect">
            <a:avLst/>
          </a:prstGeom>
        </p:spPr>
        <p:txBody>
          <a:bodyPr wrap="non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CARACTERÍSTICAS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DF802AFD-0696-2F4A-A67A-A5225D3CD9E6}"/>
              </a:ext>
            </a:extLst>
          </p:cNvPr>
          <p:cNvSpPr txBox="1"/>
          <p:nvPr/>
        </p:nvSpPr>
        <p:spPr>
          <a:xfrm>
            <a:off x="875414" y="1970518"/>
            <a:ext cx="3124504" cy="304698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Aquilo que a empresa, produto ou serviço</a:t>
            </a:r>
            <a:b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e/ou TEM.</a:t>
            </a: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Aquilo que você pode MEDIR, SENTIR e/ou VER.</a:t>
            </a: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endParaRPr lang="pt-BR" b="1" dirty="0">
              <a:solidFill>
                <a:srgbClr val="565656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Ex.: Especificações, capacidade, cores, tecnologia etc.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B1A5D9EB-3C29-DB40-9DAB-18D2D890922D}"/>
              </a:ext>
            </a:extLst>
          </p:cNvPr>
          <p:cNvSpPr/>
          <p:nvPr/>
        </p:nvSpPr>
        <p:spPr>
          <a:xfrm>
            <a:off x="4440000" y="1260986"/>
            <a:ext cx="3312000" cy="4490885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64FDEEDF-96A4-BE4F-AC00-0E6BD1085457}"/>
              </a:ext>
            </a:extLst>
          </p:cNvPr>
          <p:cNvSpPr/>
          <p:nvPr/>
        </p:nvSpPr>
        <p:spPr>
          <a:xfrm>
            <a:off x="4440000" y="1390040"/>
            <a:ext cx="3312000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VANTAGENS</a:t>
            </a: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9A9B84E7-7F8D-EB48-8F0C-62FE7A61C627}"/>
              </a:ext>
            </a:extLst>
          </p:cNvPr>
          <p:cNvSpPr/>
          <p:nvPr/>
        </p:nvSpPr>
        <p:spPr>
          <a:xfrm>
            <a:off x="8098335" y="1260986"/>
            <a:ext cx="3312000" cy="4490885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69021BCD-D3AB-994F-9FB8-AB484D8D9AB4}"/>
              </a:ext>
            </a:extLst>
          </p:cNvPr>
          <p:cNvSpPr/>
          <p:nvPr/>
        </p:nvSpPr>
        <p:spPr>
          <a:xfrm>
            <a:off x="8098335" y="1390040"/>
            <a:ext cx="3312000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BENEFÍCIOS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1685D4A3-D9FE-3344-A062-95E42F5D04B0}"/>
              </a:ext>
            </a:extLst>
          </p:cNvPr>
          <p:cNvSpPr txBox="1"/>
          <p:nvPr/>
        </p:nvSpPr>
        <p:spPr>
          <a:xfrm>
            <a:off x="4533749" y="1970518"/>
            <a:ext cx="3124504" cy="360097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São as qualidades que mostram o que a empresa, produto ou serviço</a:t>
            </a:r>
            <a:b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É, TEM e FAZ.</a:t>
            </a: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DECLARAÇÃO</a:t>
            </a:r>
            <a:b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VANTAGENS</a:t>
            </a: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endParaRPr lang="pt-BR" b="1" dirty="0">
              <a:solidFill>
                <a:srgbClr val="565656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Indica COMO pode-se usar ou aplicar uma determinada característica, a fim de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ajudar o cliente.</a:t>
            </a: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37DC145C-E1BD-4444-AA6D-448BC0B6D346}"/>
              </a:ext>
            </a:extLst>
          </p:cNvPr>
          <p:cNvSpPr txBox="1"/>
          <p:nvPr/>
        </p:nvSpPr>
        <p:spPr>
          <a:xfrm>
            <a:off x="8192083" y="1970518"/>
            <a:ext cx="3124504" cy="360097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São as qualidades</a:t>
            </a:r>
            <a:b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diferenciais que satisfazem a necessidade do cliente.</a:t>
            </a: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DECLARAÇÃO</a:t>
            </a:r>
            <a:b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BENEFÍCIOS</a:t>
            </a: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endParaRPr lang="pt-BR" b="1" dirty="0">
              <a:solidFill>
                <a:srgbClr val="565656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Descreve COMO uma característica ou vantagem satisfaz uma necessidade declarada pelo cliente.</a:t>
            </a:r>
          </a:p>
        </p:txBody>
      </p:sp>
    </p:spTree>
    <p:extLst>
      <p:ext uri="{BB962C8B-B14F-4D97-AF65-F5344CB8AC3E}">
        <p14:creationId xmlns:p14="http://schemas.microsoft.com/office/powerpoint/2010/main" val="24011352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">
            <a:extLst>
              <a:ext uri="{FF2B5EF4-FFF2-40B4-BE49-F238E27FC236}">
                <a16:creationId xmlns:a16="http://schemas.microsoft.com/office/drawing/2014/main" id="{404B67DB-6E27-40E0-998C-626BB9EEA3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56347" y="2100264"/>
            <a:ext cx="4705350" cy="26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78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78FD3B1F-D529-714B-A52D-D909B50F17E0}"/>
              </a:ext>
            </a:extLst>
          </p:cNvPr>
          <p:cNvSpPr txBox="1"/>
          <p:nvPr/>
        </p:nvSpPr>
        <p:spPr>
          <a:xfrm>
            <a:off x="870153" y="1690063"/>
            <a:ext cx="6253318" cy="347786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Conhecer os produtos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suas características, representa </a:t>
            </a:r>
            <a:r>
              <a:rPr lang="pt-BR" sz="4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50%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sua preparação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em vendas.</a:t>
            </a:r>
          </a:p>
        </p:txBody>
      </p:sp>
    </p:spTree>
    <p:extLst>
      <p:ext uri="{BB962C8B-B14F-4D97-AF65-F5344CB8AC3E}">
        <p14:creationId xmlns:p14="http://schemas.microsoft.com/office/powerpoint/2010/main" val="4201998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78FD3B1F-D529-714B-A52D-D909B50F17E0}"/>
              </a:ext>
            </a:extLst>
          </p:cNvPr>
          <p:cNvSpPr txBox="1"/>
          <p:nvPr/>
        </p:nvSpPr>
        <p:spPr>
          <a:xfrm>
            <a:off x="870153" y="1690063"/>
            <a:ext cx="6253318" cy="347786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Fazer declarações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vantagens e/ou benefícios para o cliente, representa seus outros </a:t>
            </a:r>
            <a:r>
              <a:rPr lang="pt-BR" sz="4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50%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1304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EFE16AC-5518-FE4F-98E5-736A44472A0D}"/>
              </a:ext>
            </a:extLst>
          </p:cNvPr>
          <p:cNvSpPr txBox="1"/>
          <p:nvPr/>
        </p:nvSpPr>
        <p:spPr>
          <a:xfrm>
            <a:off x="707924" y="1536175"/>
            <a:ext cx="6504038" cy="378564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Conhecer e fazer o bom uso das </a:t>
            </a:r>
            <a:r>
              <a:rPr lang="pt-BR" sz="40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DECLARAÇÕES DE VANTAGENS 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e/ou </a:t>
            </a:r>
            <a:r>
              <a:rPr lang="pt-BR" sz="40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BENEFÍCIOS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, pode ser</a:t>
            </a:r>
            <a:b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</a:t>
            </a:r>
            <a:r>
              <a:rPr lang="pt-BR" sz="40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responsável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pelo seus resultados de vendas.</a:t>
            </a:r>
          </a:p>
        </p:txBody>
      </p:sp>
    </p:spTree>
    <p:extLst>
      <p:ext uri="{BB962C8B-B14F-4D97-AF65-F5344CB8AC3E}">
        <p14:creationId xmlns:p14="http://schemas.microsoft.com/office/powerpoint/2010/main" val="2045049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5633886" y="1375809"/>
            <a:ext cx="5634992" cy="347786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é claro...</a:t>
            </a:r>
          </a:p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já conhece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</a:t>
            </a:r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portfólio de soluções Claro empresas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...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018EFDA4-E808-9C43-BF43-6533BD610A9B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1114AD11-8F25-9140-A055-D8BE49166544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9A888FD7-3C78-8F4F-95EE-CB0FAAE20E6A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671405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4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AB969739-5011-CB4F-861D-58E5620169A2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54DA5B84-E9E6-A547-B0BE-DD3609C61277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66243E54-0E10-A44D-BFB8-42576B685E25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502F1FD6-4C59-624A-810F-90C512F945B0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8E8BFD61-D1EF-8944-82CA-3B4C8614FA7C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EDE9E3AF-6B1C-4344-A8FD-2D02B3E32FB7}"/>
                </a:ext>
              </a:extLst>
            </p:cNvPr>
            <p:cNvSpPr txBox="1"/>
            <p:nvPr/>
          </p:nvSpPr>
          <p:spPr>
            <a:xfrm>
              <a:off x="6939624" y="583107"/>
              <a:ext cx="1835759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Oferecer nossas soluções</a:t>
              </a:r>
            </a:p>
          </p:txBody>
        </p:sp>
        <p:cxnSp>
          <p:nvCxnSpPr>
            <p:cNvPr id="15" name="Conector Reto 14">
              <a:extLst>
                <a:ext uri="{FF2B5EF4-FFF2-40B4-BE49-F238E27FC236}">
                  <a16:creationId xmlns:a16="http://schemas.microsoft.com/office/drawing/2014/main" id="{C07ED812-A417-7A40-876F-367D085F07A9}"/>
                </a:ext>
              </a:extLst>
            </p:cNvPr>
            <p:cNvCxnSpPr>
              <a:cxnSpLocks/>
            </p:cNvCxnSpPr>
            <p:nvPr/>
          </p:nvCxnSpPr>
          <p:spPr>
            <a:xfrm>
              <a:off x="8775383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50881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1002891" y="1690063"/>
            <a:ext cx="4321278" cy="347786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Então, vamos mostrar nosso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universo de benefícios 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para o cliente?</a:t>
            </a:r>
          </a:p>
        </p:txBody>
      </p:sp>
    </p:spTree>
    <p:extLst>
      <p:ext uri="{BB962C8B-B14F-4D97-AF65-F5344CB8AC3E}">
        <p14:creationId xmlns:p14="http://schemas.microsoft.com/office/powerpoint/2010/main" val="2484298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7AA60F89-19F0-B54F-8DC2-BA6A1AB9E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992" y="2929135"/>
            <a:ext cx="6037988" cy="99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921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93B63054-4277-7C45-9244-3369351F29E3}"/>
              </a:ext>
            </a:extLst>
          </p:cNvPr>
          <p:cNvSpPr txBox="1"/>
          <p:nvPr/>
        </p:nvSpPr>
        <p:spPr>
          <a:xfrm>
            <a:off x="814298" y="1843951"/>
            <a:ext cx="5645497" cy="317009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Vamos ver como está seu </a:t>
            </a:r>
            <a:r>
              <a:rPr lang="pt-BR" sz="40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conhecimento sobre os benefícios 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que vimos no início do treinamento?</a:t>
            </a:r>
          </a:p>
        </p:txBody>
      </p:sp>
    </p:spTree>
    <p:extLst>
      <p:ext uri="{BB962C8B-B14F-4D97-AF65-F5344CB8AC3E}">
        <p14:creationId xmlns:p14="http://schemas.microsoft.com/office/powerpoint/2010/main" val="61987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93B63054-4277-7C45-9244-3369351F29E3}"/>
              </a:ext>
            </a:extLst>
          </p:cNvPr>
          <p:cNvSpPr txBox="1"/>
          <p:nvPr/>
        </p:nvSpPr>
        <p:spPr>
          <a:xfrm>
            <a:off x="814298" y="3044281"/>
            <a:ext cx="5645497" cy="76943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JOGO DA ROLETA</a:t>
            </a:r>
          </a:p>
        </p:txBody>
      </p:sp>
    </p:spTree>
    <p:extLst>
      <p:ext uri="{BB962C8B-B14F-4D97-AF65-F5344CB8AC3E}">
        <p14:creationId xmlns:p14="http://schemas.microsoft.com/office/powerpoint/2010/main" val="920744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D48FA239-65ED-384A-9416-22BAF082D69F}"/>
              </a:ext>
            </a:extLst>
          </p:cNvPr>
          <p:cNvSpPr txBox="1"/>
          <p:nvPr/>
        </p:nvSpPr>
        <p:spPr>
          <a:xfrm>
            <a:off x="116863" y="2644174"/>
            <a:ext cx="11958274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sz="9600" dirty="0">
                <a:solidFill>
                  <a:srgbClr val="565656">
                    <a:alpha val="10000"/>
                  </a:srgb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JOGO DA ROLETA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7C65832-6B8E-7C46-B398-7B1856ACF54F}"/>
              </a:ext>
            </a:extLst>
          </p:cNvPr>
          <p:cNvSpPr/>
          <p:nvPr/>
        </p:nvSpPr>
        <p:spPr>
          <a:xfrm>
            <a:off x="3497939" y="830941"/>
            <a:ext cx="5196118" cy="5196118"/>
          </a:xfrm>
          <a:prstGeom prst="ellipse">
            <a:avLst/>
          </a:prstGeom>
          <a:solidFill>
            <a:srgbClr val="F8F9F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grpSp>
        <p:nvGrpSpPr>
          <p:cNvPr id="14" name="Roleta">
            <a:extLst>
              <a:ext uri="{FF2B5EF4-FFF2-40B4-BE49-F238E27FC236}">
                <a16:creationId xmlns:a16="http://schemas.microsoft.com/office/drawing/2014/main" id="{F2C80DD8-7D41-5744-9D7F-3C6587713546}"/>
              </a:ext>
            </a:extLst>
          </p:cNvPr>
          <p:cNvGrpSpPr/>
          <p:nvPr/>
        </p:nvGrpSpPr>
        <p:grpSpPr>
          <a:xfrm>
            <a:off x="2336800" y="922867"/>
            <a:ext cx="7518400" cy="5012266"/>
            <a:chOff x="2336800" y="922867"/>
            <a:chExt cx="7518400" cy="5012266"/>
          </a:xfrm>
        </p:grpSpPr>
        <p:graphicFrame>
          <p:nvGraphicFramePr>
            <p:cNvPr id="2" name="Gráfico 1">
              <a:extLst>
                <a:ext uri="{FF2B5EF4-FFF2-40B4-BE49-F238E27FC236}">
                  <a16:creationId xmlns:a16="http://schemas.microsoft.com/office/drawing/2014/main" id="{CAFD5214-8F50-9747-9F9A-8E50F294D6A4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3017184588"/>
                </p:ext>
              </p:extLst>
            </p:nvPr>
          </p:nvGraphicFramePr>
          <p:xfrm>
            <a:off x="2336800" y="922867"/>
            <a:ext cx="7518400" cy="5012266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5"/>
            </a:graphicData>
          </a:graphic>
        </p:graphicFrame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57AD60FD-9832-8C4A-81AE-A71666478E40}"/>
                </a:ext>
              </a:extLst>
            </p:cNvPr>
            <p:cNvSpPr txBox="1"/>
            <p:nvPr/>
          </p:nvSpPr>
          <p:spPr>
            <a:xfrm rot="6823815">
              <a:off x="6726461" y="3582731"/>
              <a:ext cx="2234453" cy="707878"/>
            </a:xfrm>
            <a:prstGeom prst="rect">
              <a:avLst/>
            </a:prstGeom>
            <a:noFill/>
          </p:spPr>
          <p:txBody>
            <a:bodyPr wrap="square" lIns="91432" tIns="45716" rIns="91432" bIns="45716" rtlCol="0">
              <a:spAutoFit/>
            </a:bodyPr>
            <a:lstStyle/>
            <a:p>
              <a:pPr algn="ctr"/>
              <a:r>
                <a:rPr lang="pt-BR" sz="2000" dirty="0">
                  <a:solidFill>
                    <a:srgbClr val="323234"/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OFERTAS CONVERGENTES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CBF312A9-8FCC-714C-BFF2-62F9CD460494}"/>
                </a:ext>
              </a:extLst>
            </p:cNvPr>
            <p:cNvSpPr txBox="1"/>
            <p:nvPr/>
          </p:nvSpPr>
          <p:spPr>
            <a:xfrm rot="10800000">
              <a:off x="5276126" y="4708466"/>
              <a:ext cx="1639743" cy="400101"/>
            </a:xfrm>
            <a:prstGeom prst="rect">
              <a:avLst/>
            </a:prstGeom>
            <a:noFill/>
          </p:spPr>
          <p:txBody>
            <a:bodyPr wrap="square" lIns="91432" tIns="45716" rIns="91432" bIns="45716" rtlCol="0">
              <a:spAutoFit/>
            </a:bodyPr>
            <a:lstStyle/>
            <a:p>
              <a:pPr algn="ctr"/>
              <a:r>
                <a:rPr lang="pt-BR" sz="2000" dirty="0">
                  <a:solidFill>
                    <a:srgbClr val="323234"/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EMBRATEL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2E4D806F-2847-574B-9EEB-F424C60C7F73}"/>
                </a:ext>
              </a:extLst>
            </p:cNvPr>
            <p:cNvSpPr txBox="1"/>
            <p:nvPr/>
          </p:nvSpPr>
          <p:spPr>
            <a:xfrm rot="1746698">
              <a:off x="6399894" y="2113728"/>
              <a:ext cx="974066" cy="400101"/>
            </a:xfrm>
            <a:prstGeom prst="rect">
              <a:avLst/>
            </a:prstGeom>
            <a:noFill/>
          </p:spPr>
          <p:txBody>
            <a:bodyPr wrap="square" lIns="91432" tIns="45716" rIns="91432" bIns="45716" rtlCol="0">
              <a:spAutoFit/>
            </a:bodyPr>
            <a:lstStyle/>
            <a:p>
              <a:pPr algn="ctr"/>
              <a:r>
                <a:rPr lang="pt-BR" sz="2000" dirty="0" err="1">
                  <a:solidFill>
                    <a:srgbClr val="323234"/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SVA’s</a:t>
              </a:r>
              <a:endParaRPr lang="pt-BR" sz="2000" dirty="0">
                <a:solidFill>
                  <a:srgbClr val="323234"/>
                </a:solidFill>
                <a:latin typeface="Segoe UI Black" panose="020B0A02040204020203" pitchFamily="34" charset="0"/>
                <a:ea typeface="Segoe UI Black" panose="020B0A02040204020203" pitchFamily="34" charset="0"/>
              </a:endParaRP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34FC92E0-A84B-9D43-9A7E-A01835E42B74}"/>
                </a:ext>
              </a:extLst>
            </p:cNvPr>
            <p:cNvSpPr txBox="1"/>
            <p:nvPr/>
          </p:nvSpPr>
          <p:spPr>
            <a:xfrm rot="19332934">
              <a:off x="4627143" y="2000385"/>
              <a:ext cx="1162792" cy="400101"/>
            </a:xfrm>
            <a:prstGeom prst="rect">
              <a:avLst/>
            </a:prstGeom>
            <a:noFill/>
          </p:spPr>
          <p:txBody>
            <a:bodyPr wrap="square" lIns="91432" tIns="45716" rIns="91432" bIns="45716" rtlCol="0">
              <a:spAutoFit/>
            </a:bodyPr>
            <a:lstStyle/>
            <a:p>
              <a:pPr algn="ctr"/>
              <a:r>
                <a:rPr lang="pt-BR" sz="2000" dirty="0">
                  <a:solidFill>
                    <a:srgbClr val="323234"/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MÓVEL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9252ADBC-4D0A-194F-93A4-24DC20A0FA90}"/>
                </a:ext>
              </a:extLst>
            </p:cNvPr>
            <p:cNvSpPr txBox="1"/>
            <p:nvPr/>
          </p:nvSpPr>
          <p:spPr>
            <a:xfrm rot="15079426">
              <a:off x="4006375" y="3519279"/>
              <a:ext cx="1162792" cy="707878"/>
            </a:xfrm>
            <a:prstGeom prst="rect">
              <a:avLst/>
            </a:prstGeom>
            <a:noFill/>
          </p:spPr>
          <p:txBody>
            <a:bodyPr wrap="square" lIns="91432" tIns="45716" rIns="91432" bIns="45716" rtlCol="0">
              <a:spAutoFit/>
            </a:bodyPr>
            <a:lstStyle/>
            <a:p>
              <a:pPr algn="ctr"/>
              <a:r>
                <a:rPr lang="pt-BR" sz="2000" dirty="0">
                  <a:solidFill>
                    <a:srgbClr val="323234"/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BANDA LARGA</a:t>
              </a:r>
            </a:p>
          </p:txBody>
        </p:sp>
      </p:grpSp>
      <p:sp>
        <p:nvSpPr>
          <p:cNvPr id="3" name="Pentágono 2">
            <a:extLst>
              <a:ext uri="{FF2B5EF4-FFF2-40B4-BE49-F238E27FC236}">
                <a16:creationId xmlns:a16="http://schemas.microsoft.com/office/drawing/2014/main" id="{8D602ADD-2F62-6247-9164-C1591D4044E5}"/>
              </a:ext>
            </a:extLst>
          </p:cNvPr>
          <p:cNvSpPr/>
          <p:nvPr/>
        </p:nvSpPr>
        <p:spPr>
          <a:xfrm rot="5400000">
            <a:off x="5537198" y="653145"/>
            <a:ext cx="1117601" cy="769257"/>
          </a:xfrm>
          <a:prstGeom prst="homePlate">
            <a:avLst>
              <a:gd name="adj" fmla="val 53774"/>
            </a:avLst>
          </a:prstGeom>
          <a:solidFill>
            <a:srgbClr val="F8F9F4"/>
          </a:solidFill>
          <a:ln>
            <a:solidFill>
              <a:srgbClr val="F8F9F4"/>
            </a:solidFill>
          </a:ln>
          <a:effectLst>
            <a:outerShdw blurRad="50800" dist="381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3C646E8-A306-FF41-89FC-53BC96F00BC5}"/>
              </a:ext>
            </a:extLst>
          </p:cNvPr>
          <p:cNvSpPr/>
          <p:nvPr/>
        </p:nvSpPr>
        <p:spPr>
          <a:xfrm>
            <a:off x="5711369" y="3044371"/>
            <a:ext cx="769258" cy="769258"/>
          </a:xfrm>
          <a:prstGeom prst="ellipse">
            <a:avLst/>
          </a:prstGeom>
          <a:solidFill>
            <a:srgbClr val="323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pic>
        <p:nvPicPr>
          <p:cNvPr id="7" name="Hammock_Fight" descr="Hammock_Fight">
            <a:hlinkClick r:id="" action="ppaction://media"/>
            <a:extLst>
              <a:ext uri="{FF2B5EF4-FFF2-40B4-BE49-F238E27FC236}">
                <a16:creationId xmlns:a16="http://schemas.microsoft.com/office/drawing/2014/main" id="{D3E7164E-0BAA-6945-A38B-E3D1FF9D5A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12632" y="5810183"/>
            <a:ext cx="504091" cy="504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039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4169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3939" showWhenStopped="0">
                <p:cTn id="15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D48FA239-65ED-384A-9416-22BAF082D69F}"/>
              </a:ext>
            </a:extLst>
          </p:cNvPr>
          <p:cNvSpPr txBox="1"/>
          <p:nvPr/>
        </p:nvSpPr>
        <p:spPr>
          <a:xfrm>
            <a:off x="116863" y="2644174"/>
            <a:ext cx="11958274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sz="9600" dirty="0">
                <a:solidFill>
                  <a:srgbClr val="565656">
                    <a:alpha val="10000"/>
                  </a:srgb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JOGO DA ROLETA</a:t>
            </a: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FEE4C8A4-6A22-174C-90EA-5546C9615BE9}"/>
              </a:ext>
            </a:extLst>
          </p:cNvPr>
          <p:cNvSpPr/>
          <p:nvPr/>
        </p:nvSpPr>
        <p:spPr>
          <a:xfrm>
            <a:off x="696686" y="957943"/>
            <a:ext cx="2088000" cy="4412342"/>
          </a:xfrm>
          <a:prstGeom prst="rect">
            <a:avLst/>
          </a:prstGeom>
          <a:noFill/>
          <a:ln w="12700">
            <a:solidFill>
              <a:srgbClr val="56565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CB2671B5-CD7E-DA4B-B857-3011FE9486B8}"/>
              </a:ext>
            </a:extLst>
          </p:cNvPr>
          <p:cNvSpPr/>
          <p:nvPr/>
        </p:nvSpPr>
        <p:spPr>
          <a:xfrm>
            <a:off x="2874343" y="957943"/>
            <a:ext cx="2088000" cy="4412342"/>
          </a:xfrm>
          <a:prstGeom prst="rect">
            <a:avLst/>
          </a:prstGeom>
          <a:noFill/>
          <a:ln w="12700">
            <a:solidFill>
              <a:srgbClr val="56565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17" name="Retângulo 16">
            <a:extLst>
              <a:ext uri="{FF2B5EF4-FFF2-40B4-BE49-F238E27FC236}">
                <a16:creationId xmlns:a16="http://schemas.microsoft.com/office/drawing/2014/main" id="{67D1DE33-B4D7-3D41-89AF-8ECA79E847FB}"/>
              </a:ext>
            </a:extLst>
          </p:cNvPr>
          <p:cNvSpPr/>
          <p:nvPr/>
        </p:nvSpPr>
        <p:spPr>
          <a:xfrm>
            <a:off x="5052000" y="957943"/>
            <a:ext cx="2088000" cy="4412342"/>
          </a:xfrm>
          <a:prstGeom prst="rect">
            <a:avLst/>
          </a:prstGeom>
          <a:noFill/>
          <a:ln w="12700">
            <a:solidFill>
              <a:srgbClr val="56565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65E77DA6-AAA8-D646-BE65-149826F92433}"/>
              </a:ext>
            </a:extLst>
          </p:cNvPr>
          <p:cNvSpPr/>
          <p:nvPr/>
        </p:nvSpPr>
        <p:spPr>
          <a:xfrm>
            <a:off x="7229659" y="957943"/>
            <a:ext cx="2088000" cy="4412342"/>
          </a:xfrm>
          <a:prstGeom prst="rect">
            <a:avLst/>
          </a:prstGeom>
          <a:noFill/>
          <a:ln w="12700">
            <a:solidFill>
              <a:srgbClr val="56565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B7E2F414-1EC6-F343-BED2-D9A82D4245B2}"/>
              </a:ext>
            </a:extLst>
          </p:cNvPr>
          <p:cNvSpPr/>
          <p:nvPr/>
        </p:nvSpPr>
        <p:spPr>
          <a:xfrm>
            <a:off x="9407314" y="957943"/>
            <a:ext cx="2088000" cy="4412342"/>
          </a:xfrm>
          <a:prstGeom prst="rect">
            <a:avLst/>
          </a:prstGeom>
          <a:noFill/>
          <a:ln w="12700">
            <a:solidFill>
              <a:srgbClr val="56565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C691A9A5-C167-1E47-9B0C-B3D9DC29CC75}"/>
              </a:ext>
            </a:extLst>
          </p:cNvPr>
          <p:cNvSpPr/>
          <p:nvPr/>
        </p:nvSpPr>
        <p:spPr>
          <a:xfrm>
            <a:off x="696686" y="1069948"/>
            <a:ext cx="2087998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MÓVEL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EAB1267D-0850-CC40-89CB-5EA1DF158CB0}"/>
              </a:ext>
            </a:extLst>
          </p:cNvPr>
          <p:cNvSpPr txBox="1"/>
          <p:nvPr/>
        </p:nvSpPr>
        <p:spPr>
          <a:xfrm>
            <a:off x="696687" y="2039549"/>
            <a:ext cx="2087998" cy="289309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Citar um benefício da telefonia móvel.</a:t>
            </a: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endParaRPr lang="pt-BR" dirty="0">
              <a:solidFill>
                <a:srgbClr val="E0DDD8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Por exemplo:  Pacote roaming, ligações ilimitadas para fixo e móvel.</a:t>
            </a:r>
          </a:p>
        </p:txBody>
      </p:sp>
      <p:sp>
        <p:nvSpPr>
          <p:cNvPr id="22" name="Retângulo 21">
            <a:extLst>
              <a:ext uri="{FF2B5EF4-FFF2-40B4-BE49-F238E27FC236}">
                <a16:creationId xmlns:a16="http://schemas.microsoft.com/office/drawing/2014/main" id="{D9718E25-CD66-0645-98C5-6CA264CAE082}"/>
              </a:ext>
            </a:extLst>
          </p:cNvPr>
          <p:cNvSpPr/>
          <p:nvPr/>
        </p:nvSpPr>
        <p:spPr>
          <a:xfrm>
            <a:off x="2874340" y="1069948"/>
            <a:ext cx="2087998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EMBRATEL</a:t>
            </a: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4755AC55-03F9-544A-8214-31624284D598}"/>
              </a:ext>
            </a:extLst>
          </p:cNvPr>
          <p:cNvSpPr txBox="1"/>
          <p:nvPr/>
        </p:nvSpPr>
        <p:spPr>
          <a:xfrm>
            <a:off x="2874341" y="2039549"/>
            <a:ext cx="2087998" cy="261609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Cite um dos benefícios do BLD.</a:t>
            </a: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endParaRPr lang="pt-BR" dirty="0">
              <a:solidFill>
                <a:srgbClr val="E0DDD8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Por exemplo:  Conexão dedicada, canal 0800 exclusivo para clientes.</a:t>
            </a:r>
          </a:p>
        </p:txBody>
      </p:sp>
      <p:sp>
        <p:nvSpPr>
          <p:cNvPr id="24" name="Retângulo 23">
            <a:extLst>
              <a:ext uri="{FF2B5EF4-FFF2-40B4-BE49-F238E27FC236}">
                <a16:creationId xmlns:a16="http://schemas.microsoft.com/office/drawing/2014/main" id="{1A08BD6B-EF92-F44A-8E87-34B39F8F96D0}"/>
              </a:ext>
            </a:extLst>
          </p:cNvPr>
          <p:cNvSpPr/>
          <p:nvPr/>
        </p:nvSpPr>
        <p:spPr>
          <a:xfrm>
            <a:off x="5051997" y="1069948"/>
            <a:ext cx="2087998" cy="707878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BANDA LARGA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6ED3880C-1279-614A-BBC9-D4CCE6CDD671}"/>
              </a:ext>
            </a:extLst>
          </p:cNvPr>
          <p:cNvSpPr txBox="1"/>
          <p:nvPr/>
        </p:nvSpPr>
        <p:spPr>
          <a:xfrm>
            <a:off x="5051998" y="2039549"/>
            <a:ext cx="2087998" cy="261609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spc="-8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Ponto Ultra e Wi-Fi Plus 360 melhoram a performance do Wi-Fi, contornando limitações das </a:t>
            </a:r>
            <a:r>
              <a:rPr lang="pt-BR" spc="-15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instalações do cliente.</a:t>
            </a: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endParaRPr lang="pt-BR" b="1" dirty="0">
              <a:solidFill>
                <a:srgbClr val="E0DDD8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CERTO.</a:t>
            </a:r>
          </a:p>
        </p:txBody>
      </p:sp>
      <p:sp>
        <p:nvSpPr>
          <p:cNvPr id="26" name="Retângulo 25">
            <a:extLst>
              <a:ext uri="{FF2B5EF4-FFF2-40B4-BE49-F238E27FC236}">
                <a16:creationId xmlns:a16="http://schemas.microsoft.com/office/drawing/2014/main" id="{90B8F35F-C281-A745-808C-C0CBB5676ACF}"/>
              </a:ext>
            </a:extLst>
          </p:cNvPr>
          <p:cNvSpPr/>
          <p:nvPr/>
        </p:nvSpPr>
        <p:spPr>
          <a:xfrm>
            <a:off x="7229658" y="1069948"/>
            <a:ext cx="2087998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SVA’S</a:t>
            </a:r>
          </a:p>
        </p:txBody>
      </p: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9D1BB0B7-52EA-B145-A6B0-7FB3DB0F5E9C}"/>
              </a:ext>
            </a:extLst>
          </p:cNvPr>
          <p:cNvSpPr txBox="1"/>
          <p:nvPr/>
        </p:nvSpPr>
        <p:spPr>
          <a:xfrm>
            <a:off x="7229659" y="2039549"/>
            <a:ext cx="2087998" cy="261609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Qual a solução digital que o cliente pode contratar visando sua segurança digital?</a:t>
            </a: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endParaRPr lang="pt-BR" dirty="0">
              <a:solidFill>
                <a:srgbClr val="E0DDD8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Proteção digital.</a:t>
            </a:r>
          </a:p>
        </p:txBody>
      </p:sp>
      <p:sp>
        <p:nvSpPr>
          <p:cNvPr id="28" name="Retângulo 27">
            <a:extLst>
              <a:ext uri="{FF2B5EF4-FFF2-40B4-BE49-F238E27FC236}">
                <a16:creationId xmlns:a16="http://schemas.microsoft.com/office/drawing/2014/main" id="{6849A867-D096-0D42-8A61-D00CC93748D1}"/>
              </a:ext>
            </a:extLst>
          </p:cNvPr>
          <p:cNvSpPr/>
          <p:nvPr/>
        </p:nvSpPr>
        <p:spPr>
          <a:xfrm>
            <a:off x="9407313" y="1069948"/>
            <a:ext cx="2087998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COMBO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EDA69C49-C852-2A4F-950F-1CEB15AE6903}"/>
              </a:ext>
            </a:extLst>
          </p:cNvPr>
          <p:cNvSpPr txBox="1"/>
          <p:nvPr/>
        </p:nvSpPr>
        <p:spPr>
          <a:xfrm>
            <a:off x="9407314" y="2039549"/>
            <a:ext cx="2087998" cy="317009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Claro empresas oferece um portfólio completo de produtos que podem ser combinados para atender diferentes </a:t>
            </a:r>
            <a:r>
              <a:rPr lang="pt-BR" spc="-100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perfis empresariais.</a:t>
            </a: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endParaRPr lang="pt-BR" dirty="0">
              <a:solidFill>
                <a:srgbClr val="E0DDD8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ERRADO.</a:t>
            </a:r>
          </a:p>
        </p:txBody>
      </p:sp>
    </p:spTree>
    <p:extLst>
      <p:ext uri="{BB962C8B-B14F-4D97-AF65-F5344CB8AC3E}">
        <p14:creationId xmlns:p14="http://schemas.microsoft.com/office/powerpoint/2010/main" val="2164413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5801310" y="1127338"/>
            <a:ext cx="5634992" cy="501675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Agora que já vimos como está o seu conhecimento geral sobre os benefícios de nossos produtos, </a:t>
            </a:r>
            <a:r>
              <a:rPr lang="pt-BR" sz="4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vamos revisar os benefícios Claro empresas e Embratel?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018EFDA4-E808-9C43-BF43-6533BD610A9B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1114AD11-8F25-9140-A055-D8BE49166544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9A888FD7-3C78-8F4F-95EE-CB0FAAE20E6A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671405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4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AB969739-5011-CB4F-861D-58E5620169A2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54DA5B84-E9E6-A547-B0BE-DD3609C61277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66243E54-0E10-A44D-BFB8-42576B685E25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502F1FD6-4C59-624A-810F-90C512F945B0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8E8BFD61-D1EF-8944-82CA-3B4C8614FA7C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EDE9E3AF-6B1C-4344-A8FD-2D02B3E32FB7}"/>
                </a:ext>
              </a:extLst>
            </p:cNvPr>
            <p:cNvSpPr txBox="1"/>
            <p:nvPr/>
          </p:nvSpPr>
          <p:spPr>
            <a:xfrm>
              <a:off x="6939624" y="583107"/>
              <a:ext cx="1835759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Oferecer nossas soluções</a:t>
              </a:r>
            </a:p>
          </p:txBody>
        </p:sp>
        <p:cxnSp>
          <p:nvCxnSpPr>
            <p:cNvPr id="15" name="Conector Reto 14">
              <a:extLst>
                <a:ext uri="{FF2B5EF4-FFF2-40B4-BE49-F238E27FC236}">
                  <a16:creationId xmlns:a16="http://schemas.microsoft.com/office/drawing/2014/main" id="{C07ED812-A417-7A40-876F-367D085F07A9}"/>
                </a:ext>
              </a:extLst>
            </p:cNvPr>
            <p:cNvCxnSpPr>
              <a:cxnSpLocks/>
            </p:cNvCxnSpPr>
            <p:nvPr/>
          </p:nvCxnSpPr>
          <p:spPr>
            <a:xfrm>
              <a:off x="8775383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86234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12" name="Retângulo 11">
            <a:extLst>
              <a:ext uri="{FF2B5EF4-FFF2-40B4-BE49-F238E27FC236}">
                <a16:creationId xmlns:a16="http://schemas.microsoft.com/office/drawing/2014/main" id="{C39BB021-D2CE-E546-BF03-FF24D362DB0B}"/>
              </a:ext>
            </a:extLst>
          </p:cNvPr>
          <p:cNvSpPr/>
          <p:nvPr/>
        </p:nvSpPr>
        <p:spPr>
          <a:xfrm>
            <a:off x="781665" y="1569154"/>
            <a:ext cx="3312000" cy="4075164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99FD1EE0-A13E-8D48-91A9-4AEA7C108DEA}"/>
              </a:ext>
            </a:extLst>
          </p:cNvPr>
          <p:cNvSpPr/>
          <p:nvPr/>
        </p:nvSpPr>
        <p:spPr>
          <a:xfrm>
            <a:off x="1890890" y="1698208"/>
            <a:ext cx="1093553" cy="400101"/>
          </a:xfrm>
          <a:prstGeom prst="rect">
            <a:avLst/>
          </a:prstGeom>
        </p:spPr>
        <p:txBody>
          <a:bodyPr wrap="non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MÓVEL</a:t>
            </a: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FC7358F0-3D61-0A42-83B4-D02CA74DC684}"/>
              </a:ext>
            </a:extLst>
          </p:cNvPr>
          <p:cNvSpPr/>
          <p:nvPr/>
        </p:nvSpPr>
        <p:spPr>
          <a:xfrm>
            <a:off x="4440000" y="1569154"/>
            <a:ext cx="3312000" cy="4075164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A03D6FD5-F3E9-624A-A950-8218C7072873}"/>
              </a:ext>
            </a:extLst>
          </p:cNvPr>
          <p:cNvSpPr/>
          <p:nvPr/>
        </p:nvSpPr>
        <p:spPr>
          <a:xfrm>
            <a:off x="4440000" y="1698208"/>
            <a:ext cx="3312000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BANDA LARGA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70DACC93-4AA1-C643-BEB6-E276C1354128}"/>
              </a:ext>
            </a:extLst>
          </p:cNvPr>
          <p:cNvSpPr txBox="1"/>
          <p:nvPr/>
        </p:nvSpPr>
        <p:spPr>
          <a:xfrm>
            <a:off x="4811196" y="2193162"/>
            <a:ext cx="2569611" cy="147731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Banda larga líder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 </a:t>
            </a:r>
            <a:r>
              <a:rPr lang="pt-BR" dirty="0" err="1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ultravelocidade</a:t>
            </a: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maior cobertura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a conexão mais rápida do Brasil.</a:t>
            </a:r>
          </a:p>
        </p:txBody>
      </p:sp>
      <p:sp>
        <p:nvSpPr>
          <p:cNvPr id="22" name="Retângulo 21">
            <a:extLst>
              <a:ext uri="{FF2B5EF4-FFF2-40B4-BE49-F238E27FC236}">
                <a16:creationId xmlns:a16="http://schemas.microsoft.com/office/drawing/2014/main" id="{A021F0CF-72CD-3E42-A651-849E5A833FFC}"/>
              </a:ext>
            </a:extLst>
          </p:cNvPr>
          <p:cNvSpPr/>
          <p:nvPr/>
        </p:nvSpPr>
        <p:spPr>
          <a:xfrm>
            <a:off x="8098335" y="1569154"/>
            <a:ext cx="3312000" cy="4075164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23" name="Retângulo 22">
            <a:extLst>
              <a:ext uri="{FF2B5EF4-FFF2-40B4-BE49-F238E27FC236}">
                <a16:creationId xmlns:a16="http://schemas.microsoft.com/office/drawing/2014/main" id="{5BCA87F8-AD9A-D649-9ABE-A5EDFEF402C3}"/>
              </a:ext>
            </a:extLst>
          </p:cNvPr>
          <p:cNvSpPr/>
          <p:nvPr/>
        </p:nvSpPr>
        <p:spPr>
          <a:xfrm>
            <a:off x="8098335" y="1698208"/>
            <a:ext cx="3312000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SVA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606574D2-DD2D-CA48-921E-5E2282B2D899}"/>
              </a:ext>
            </a:extLst>
          </p:cNvPr>
          <p:cNvSpPr txBox="1"/>
          <p:nvPr/>
        </p:nvSpPr>
        <p:spPr>
          <a:xfrm>
            <a:off x="8538418" y="2193161"/>
            <a:ext cx="2431834" cy="304698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Soluções digitais que agregam valor as combinações de serviços;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Alia capacitação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comunicação;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Foco na produtividade;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Ambiente seguro.</a:t>
            </a: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62EF9936-D48E-8846-BD7D-FACE91E10E0A}"/>
              </a:ext>
            </a:extLst>
          </p:cNvPr>
          <p:cNvSpPr/>
          <p:nvPr/>
        </p:nvSpPr>
        <p:spPr>
          <a:xfrm>
            <a:off x="4623492" y="1041219"/>
            <a:ext cx="2945022" cy="461657"/>
          </a:xfrm>
          <a:prstGeom prst="rect">
            <a:avLst/>
          </a:prstGeom>
        </p:spPr>
        <p:txBody>
          <a:bodyPr wrap="none" lIns="91432" tIns="45716" rIns="91432" bIns="45716">
            <a:spAutoFit/>
          </a:bodyPr>
          <a:lstStyle/>
          <a:p>
            <a:pPr algn="ctr"/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CLARO EMPRESAS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D62D51BA-0E0D-8A4A-8E01-D99A1750DE75}"/>
              </a:ext>
            </a:extLst>
          </p:cNvPr>
          <p:cNvSpPr txBox="1"/>
          <p:nvPr/>
        </p:nvSpPr>
        <p:spPr>
          <a:xfrm>
            <a:off x="999181" y="2192847"/>
            <a:ext cx="2870109" cy="304698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pc="-2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Ligações ilimitadas para fixo e móvel em todo</a:t>
            </a:r>
            <a:br>
              <a:rPr lang="pt-BR" spc="-2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pc="-2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Brasil usando 21;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Até 10x mais rápido;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Cobertura 4.5G em mais de 2.017 cidades;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Fale e navegue no exterior como se estivesse no Brasil. </a:t>
            </a:r>
          </a:p>
        </p:txBody>
      </p:sp>
    </p:spTree>
    <p:extLst>
      <p:ext uri="{BB962C8B-B14F-4D97-AF65-F5344CB8AC3E}">
        <p14:creationId xmlns:p14="http://schemas.microsoft.com/office/powerpoint/2010/main" val="2711684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63187C53-8322-2E48-B82C-A8D8FE8AC915}"/>
              </a:ext>
            </a:extLst>
          </p:cNvPr>
          <p:cNvSpPr txBox="1"/>
          <p:nvPr/>
        </p:nvSpPr>
        <p:spPr>
          <a:xfrm>
            <a:off x="1032387" y="2892363"/>
            <a:ext cx="4114799" cy="178509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Além dos benefícios de cada solução, o cliente pode escolher</a:t>
            </a:r>
            <a:b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os produtos e serviços que melhor atendem suas necessidades.</a:t>
            </a:r>
          </a:p>
          <a:p>
            <a:pPr>
              <a:spcBef>
                <a:spcPts val="1200"/>
              </a:spcBef>
            </a:pP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São as </a:t>
            </a:r>
            <a:r>
              <a:rPr lang="pt-BR" sz="2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ofertas de convergência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cxnSp>
        <p:nvCxnSpPr>
          <p:cNvPr id="14" name="Conector reto 23">
            <a:extLst>
              <a:ext uri="{FF2B5EF4-FFF2-40B4-BE49-F238E27FC236}">
                <a16:creationId xmlns:a16="http://schemas.microsoft.com/office/drawing/2014/main" id="{CFE9CE92-C95B-BC4C-BB58-FDD822A8F95B}"/>
              </a:ext>
            </a:extLst>
          </p:cNvPr>
          <p:cNvCxnSpPr>
            <a:cxnSpLocks/>
            <a:stCxn id="31" idx="4"/>
            <a:endCxn id="37" idx="0"/>
          </p:cNvCxnSpPr>
          <p:nvPr/>
        </p:nvCxnSpPr>
        <p:spPr>
          <a:xfrm>
            <a:off x="6551415" y="3471996"/>
            <a:ext cx="0" cy="59579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ector reto 23">
            <a:extLst>
              <a:ext uri="{FF2B5EF4-FFF2-40B4-BE49-F238E27FC236}">
                <a16:creationId xmlns:a16="http://schemas.microsoft.com/office/drawing/2014/main" id="{CEDF91BB-3033-D644-85F8-B96050AB41C9}"/>
              </a:ext>
            </a:extLst>
          </p:cNvPr>
          <p:cNvCxnSpPr>
            <a:cxnSpLocks/>
          </p:cNvCxnSpPr>
          <p:nvPr/>
        </p:nvCxnSpPr>
        <p:spPr>
          <a:xfrm>
            <a:off x="9191377" y="3471996"/>
            <a:ext cx="0" cy="59579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ector reto 23">
            <a:extLst>
              <a:ext uri="{FF2B5EF4-FFF2-40B4-BE49-F238E27FC236}">
                <a16:creationId xmlns:a16="http://schemas.microsoft.com/office/drawing/2014/main" id="{FB89B0D2-A9AE-E144-A19E-7B72402C9190}"/>
              </a:ext>
            </a:extLst>
          </p:cNvPr>
          <p:cNvCxnSpPr>
            <a:cxnSpLocks/>
            <a:stCxn id="34" idx="2"/>
            <a:endCxn id="31" idx="6"/>
          </p:cNvCxnSpPr>
          <p:nvPr/>
        </p:nvCxnSpPr>
        <p:spPr>
          <a:xfrm flipH="1">
            <a:off x="7367023" y="2656388"/>
            <a:ext cx="1008746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Conector reto 23">
            <a:extLst>
              <a:ext uri="{FF2B5EF4-FFF2-40B4-BE49-F238E27FC236}">
                <a16:creationId xmlns:a16="http://schemas.microsoft.com/office/drawing/2014/main" id="{6C2F258C-34DF-D243-AAF1-3D6E44914E79}"/>
              </a:ext>
            </a:extLst>
          </p:cNvPr>
          <p:cNvCxnSpPr>
            <a:cxnSpLocks/>
          </p:cNvCxnSpPr>
          <p:nvPr/>
        </p:nvCxnSpPr>
        <p:spPr>
          <a:xfrm flipH="1">
            <a:off x="7367023" y="4883393"/>
            <a:ext cx="1008746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01">
            <a:extLst>
              <a:ext uri="{FF2B5EF4-FFF2-40B4-BE49-F238E27FC236}">
                <a16:creationId xmlns:a16="http://schemas.microsoft.com/office/drawing/2014/main" id="{83F984A1-67E7-974B-8769-76AF6233EE42}"/>
              </a:ext>
            </a:extLst>
          </p:cNvPr>
          <p:cNvSpPr/>
          <p:nvPr/>
        </p:nvSpPr>
        <p:spPr>
          <a:xfrm>
            <a:off x="7776190" y="2561181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27" name="01">
            <a:extLst>
              <a:ext uri="{FF2B5EF4-FFF2-40B4-BE49-F238E27FC236}">
                <a16:creationId xmlns:a16="http://schemas.microsoft.com/office/drawing/2014/main" id="{A10FF96A-A64E-5A4F-8F94-19106C24E5EA}"/>
              </a:ext>
            </a:extLst>
          </p:cNvPr>
          <p:cNvSpPr/>
          <p:nvPr/>
        </p:nvSpPr>
        <p:spPr>
          <a:xfrm>
            <a:off x="7776190" y="4788186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28" name="01">
            <a:extLst>
              <a:ext uri="{FF2B5EF4-FFF2-40B4-BE49-F238E27FC236}">
                <a16:creationId xmlns:a16="http://schemas.microsoft.com/office/drawing/2014/main" id="{A9E27581-162C-7D42-9369-11A17CFC60B8}"/>
              </a:ext>
            </a:extLst>
          </p:cNvPr>
          <p:cNvSpPr/>
          <p:nvPr/>
        </p:nvSpPr>
        <p:spPr>
          <a:xfrm>
            <a:off x="6456208" y="3674683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29" name="01">
            <a:extLst>
              <a:ext uri="{FF2B5EF4-FFF2-40B4-BE49-F238E27FC236}">
                <a16:creationId xmlns:a16="http://schemas.microsoft.com/office/drawing/2014/main" id="{78B0FF7F-0217-5347-8EFA-621941324832}"/>
              </a:ext>
            </a:extLst>
          </p:cNvPr>
          <p:cNvSpPr/>
          <p:nvPr/>
        </p:nvSpPr>
        <p:spPr>
          <a:xfrm>
            <a:off x="9096171" y="3688773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grpSp>
        <p:nvGrpSpPr>
          <p:cNvPr id="30" name="Agrupar 29">
            <a:extLst>
              <a:ext uri="{FF2B5EF4-FFF2-40B4-BE49-F238E27FC236}">
                <a16:creationId xmlns:a16="http://schemas.microsoft.com/office/drawing/2014/main" id="{31F06D5D-B8C5-184D-BC88-6BF1A239CA20}"/>
              </a:ext>
            </a:extLst>
          </p:cNvPr>
          <p:cNvGrpSpPr/>
          <p:nvPr/>
        </p:nvGrpSpPr>
        <p:grpSpPr>
          <a:xfrm>
            <a:off x="5735808" y="1840780"/>
            <a:ext cx="1631216" cy="1631216"/>
            <a:chOff x="5735807" y="1561810"/>
            <a:chExt cx="1631216" cy="1631216"/>
          </a:xfrm>
        </p:grpSpPr>
        <p:sp>
          <p:nvSpPr>
            <p:cNvPr id="31" name="01">
              <a:extLst>
                <a:ext uri="{FF2B5EF4-FFF2-40B4-BE49-F238E27FC236}">
                  <a16:creationId xmlns:a16="http://schemas.microsoft.com/office/drawing/2014/main" id="{B9CC65A9-B655-6A4B-B79B-01638AF4CCF7}"/>
                </a:ext>
              </a:extLst>
            </p:cNvPr>
            <p:cNvSpPr/>
            <p:nvPr/>
          </p:nvSpPr>
          <p:spPr>
            <a:xfrm>
              <a:off x="5735807" y="1561810"/>
              <a:ext cx="1631216" cy="1631216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32" name="Imagem 31">
              <a:extLst>
                <a:ext uri="{FF2B5EF4-FFF2-40B4-BE49-F238E27FC236}">
                  <a16:creationId xmlns:a16="http://schemas.microsoft.com/office/drawing/2014/main" id="{69A888C4-A690-A44D-A976-32A9AACD369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284503" y="1898438"/>
              <a:ext cx="533824" cy="957959"/>
            </a:xfrm>
            <a:prstGeom prst="rect">
              <a:avLst/>
            </a:prstGeom>
          </p:spPr>
        </p:pic>
      </p:grp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4CD91890-C55A-9648-B107-C75ECA6FB0CF}"/>
              </a:ext>
            </a:extLst>
          </p:cNvPr>
          <p:cNvGrpSpPr/>
          <p:nvPr/>
        </p:nvGrpSpPr>
        <p:grpSpPr>
          <a:xfrm>
            <a:off x="8375769" y="1840780"/>
            <a:ext cx="1631216" cy="1631216"/>
            <a:chOff x="8375769" y="1561810"/>
            <a:chExt cx="1631216" cy="1631216"/>
          </a:xfrm>
        </p:grpSpPr>
        <p:sp>
          <p:nvSpPr>
            <p:cNvPr id="34" name="01">
              <a:extLst>
                <a:ext uri="{FF2B5EF4-FFF2-40B4-BE49-F238E27FC236}">
                  <a16:creationId xmlns:a16="http://schemas.microsoft.com/office/drawing/2014/main" id="{DF42D138-BA48-BC43-8307-20FD2F8949F0}"/>
                </a:ext>
              </a:extLst>
            </p:cNvPr>
            <p:cNvSpPr/>
            <p:nvPr/>
          </p:nvSpPr>
          <p:spPr>
            <a:xfrm>
              <a:off x="8375769" y="1561810"/>
              <a:ext cx="1631216" cy="1631216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35" name="Imagem 34">
              <a:extLst>
                <a:ext uri="{FF2B5EF4-FFF2-40B4-BE49-F238E27FC236}">
                  <a16:creationId xmlns:a16="http://schemas.microsoft.com/office/drawing/2014/main" id="{345817B9-85EF-544B-AF56-90BA506D419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765309" y="1951350"/>
              <a:ext cx="852135" cy="852135"/>
            </a:xfrm>
            <a:prstGeom prst="rect">
              <a:avLst/>
            </a:prstGeom>
          </p:spPr>
        </p:pic>
      </p:grpSp>
      <p:grpSp>
        <p:nvGrpSpPr>
          <p:cNvPr id="36" name="Agrupar 35">
            <a:extLst>
              <a:ext uri="{FF2B5EF4-FFF2-40B4-BE49-F238E27FC236}">
                <a16:creationId xmlns:a16="http://schemas.microsoft.com/office/drawing/2014/main" id="{529DD8D8-9418-1F44-B80B-361B66228B7C}"/>
              </a:ext>
            </a:extLst>
          </p:cNvPr>
          <p:cNvGrpSpPr/>
          <p:nvPr/>
        </p:nvGrpSpPr>
        <p:grpSpPr>
          <a:xfrm>
            <a:off x="5735808" y="4067785"/>
            <a:ext cx="1631216" cy="1631216"/>
            <a:chOff x="5735807" y="3788815"/>
            <a:chExt cx="1631216" cy="1631216"/>
          </a:xfrm>
        </p:grpSpPr>
        <p:sp>
          <p:nvSpPr>
            <p:cNvPr id="37" name="01">
              <a:extLst>
                <a:ext uri="{FF2B5EF4-FFF2-40B4-BE49-F238E27FC236}">
                  <a16:creationId xmlns:a16="http://schemas.microsoft.com/office/drawing/2014/main" id="{EE9DF597-E03C-864D-AFB7-5AE7052AB492}"/>
                </a:ext>
              </a:extLst>
            </p:cNvPr>
            <p:cNvSpPr/>
            <p:nvPr/>
          </p:nvSpPr>
          <p:spPr>
            <a:xfrm>
              <a:off x="5735807" y="3788815"/>
              <a:ext cx="1631216" cy="1631216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38" name="Imagem 37">
              <a:extLst>
                <a:ext uri="{FF2B5EF4-FFF2-40B4-BE49-F238E27FC236}">
                  <a16:creationId xmlns:a16="http://schemas.microsoft.com/office/drawing/2014/main" id="{29FFA34A-0600-964D-8CEF-EB1D1FC5288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077320" y="4130328"/>
              <a:ext cx="948187" cy="948187"/>
            </a:xfrm>
            <a:prstGeom prst="rect">
              <a:avLst/>
            </a:prstGeom>
          </p:spPr>
        </p:pic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A2F0D969-5EEB-3248-B073-0AD28F7E996B}"/>
              </a:ext>
            </a:extLst>
          </p:cNvPr>
          <p:cNvGrpSpPr/>
          <p:nvPr/>
        </p:nvGrpSpPr>
        <p:grpSpPr>
          <a:xfrm>
            <a:off x="8375769" y="4067785"/>
            <a:ext cx="1631216" cy="1631216"/>
            <a:chOff x="8375769" y="3788815"/>
            <a:chExt cx="1631216" cy="1631216"/>
          </a:xfrm>
        </p:grpSpPr>
        <p:sp>
          <p:nvSpPr>
            <p:cNvPr id="40" name="01">
              <a:extLst>
                <a:ext uri="{FF2B5EF4-FFF2-40B4-BE49-F238E27FC236}">
                  <a16:creationId xmlns:a16="http://schemas.microsoft.com/office/drawing/2014/main" id="{09E8375D-F41F-6245-9089-B4817EE36D46}"/>
                </a:ext>
              </a:extLst>
            </p:cNvPr>
            <p:cNvSpPr/>
            <p:nvPr/>
          </p:nvSpPr>
          <p:spPr>
            <a:xfrm>
              <a:off x="8375769" y="3788815"/>
              <a:ext cx="1631216" cy="1631216"/>
            </a:xfrm>
            <a:prstGeom prst="ellipse">
              <a:avLst/>
            </a:prstGeom>
            <a:solidFill>
              <a:srgbClr val="F8F9F4"/>
            </a:solidFill>
            <a:ln w="3175">
              <a:solidFill>
                <a:srgbClr val="3232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41" name="Imagem 40">
              <a:extLst>
                <a:ext uri="{FF2B5EF4-FFF2-40B4-BE49-F238E27FC236}">
                  <a16:creationId xmlns:a16="http://schemas.microsoft.com/office/drawing/2014/main" id="{066026E9-BA14-A84D-863D-E97EEA526EA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8683189" y="4232414"/>
              <a:ext cx="1016375" cy="744013"/>
            </a:xfrm>
            <a:prstGeom prst="rect">
              <a:avLst/>
            </a:prstGeom>
          </p:spPr>
        </p:pic>
      </p:grpSp>
      <p:sp>
        <p:nvSpPr>
          <p:cNvPr id="24" name="Retângulo 23">
            <a:extLst>
              <a:ext uri="{FF2B5EF4-FFF2-40B4-BE49-F238E27FC236}">
                <a16:creationId xmlns:a16="http://schemas.microsoft.com/office/drawing/2014/main" id="{94319742-2886-654C-BA2D-7C61D771C075}"/>
              </a:ext>
            </a:extLst>
          </p:cNvPr>
          <p:cNvSpPr/>
          <p:nvPr/>
        </p:nvSpPr>
        <p:spPr>
          <a:xfrm>
            <a:off x="4623492" y="1041219"/>
            <a:ext cx="2945022" cy="461657"/>
          </a:xfrm>
          <a:prstGeom prst="rect">
            <a:avLst/>
          </a:prstGeom>
        </p:spPr>
        <p:txBody>
          <a:bodyPr wrap="none" lIns="91432" tIns="45716" rIns="91432" bIns="45716">
            <a:spAutoFit/>
          </a:bodyPr>
          <a:lstStyle/>
          <a:p>
            <a:pPr algn="ctr"/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CLARO EMPRESAS</a:t>
            </a:r>
          </a:p>
        </p:txBody>
      </p:sp>
    </p:spTree>
    <p:extLst>
      <p:ext uri="{BB962C8B-B14F-4D97-AF65-F5344CB8AC3E}">
        <p14:creationId xmlns:p14="http://schemas.microsoft.com/office/powerpoint/2010/main" val="3667510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</p:bldLst>
  </p:timing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24" name="Retângulo 23">
            <a:extLst>
              <a:ext uri="{FF2B5EF4-FFF2-40B4-BE49-F238E27FC236}">
                <a16:creationId xmlns:a16="http://schemas.microsoft.com/office/drawing/2014/main" id="{E4BF785A-849E-1B47-89FB-1270E8E7B1DF}"/>
              </a:ext>
            </a:extLst>
          </p:cNvPr>
          <p:cNvSpPr/>
          <p:nvPr/>
        </p:nvSpPr>
        <p:spPr>
          <a:xfrm>
            <a:off x="781665" y="1569154"/>
            <a:ext cx="3312000" cy="4603802"/>
          </a:xfrm>
          <a:prstGeom prst="rect">
            <a:avLst/>
          </a:prstGeom>
          <a:solidFill>
            <a:srgbClr val="F8F9F4"/>
          </a:solidFill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42" name="Retângulo 41">
            <a:extLst>
              <a:ext uri="{FF2B5EF4-FFF2-40B4-BE49-F238E27FC236}">
                <a16:creationId xmlns:a16="http://schemas.microsoft.com/office/drawing/2014/main" id="{C6200B15-1ABF-2340-81FD-CF7269C10BB9}"/>
              </a:ext>
            </a:extLst>
          </p:cNvPr>
          <p:cNvSpPr/>
          <p:nvPr/>
        </p:nvSpPr>
        <p:spPr>
          <a:xfrm>
            <a:off x="1386744" y="1655341"/>
            <a:ext cx="2101842" cy="400101"/>
          </a:xfrm>
          <a:prstGeom prst="rect">
            <a:avLst/>
          </a:prstGeom>
        </p:spPr>
        <p:txBody>
          <a:bodyPr wrap="non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PABX VIRTUAL</a:t>
            </a:r>
          </a:p>
        </p:txBody>
      </p: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7ED86FE6-45A5-B44C-8270-D7489275A037}"/>
              </a:ext>
            </a:extLst>
          </p:cNvPr>
          <p:cNvSpPr txBox="1"/>
          <p:nvPr/>
        </p:nvSpPr>
        <p:spPr>
          <a:xfrm>
            <a:off x="973487" y="2121720"/>
            <a:ext cx="2928354" cy="375486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Redução de custos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 manutenção;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Relatórios para controle do uso de ramais;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Facilidade de ter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ramal em vários dispositivos;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Produtividade com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foco no negócio;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Atualização tecnológica constante. </a:t>
            </a:r>
          </a:p>
        </p:txBody>
      </p:sp>
      <p:sp>
        <p:nvSpPr>
          <p:cNvPr id="44" name="Retângulo 43">
            <a:extLst>
              <a:ext uri="{FF2B5EF4-FFF2-40B4-BE49-F238E27FC236}">
                <a16:creationId xmlns:a16="http://schemas.microsoft.com/office/drawing/2014/main" id="{F53B98A6-D50F-4643-BE65-08B70FD5D19A}"/>
              </a:ext>
            </a:extLst>
          </p:cNvPr>
          <p:cNvSpPr/>
          <p:nvPr/>
        </p:nvSpPr>
        <p:spPr>
          <a:xfrm>
            <a:off x="4440000" y="1569154"/>
            <a:ext cx="6970335" cy="4603802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45" name="Retângulo 44">
            <a:extLst>
              <a:ext uri="{FF2B5EF4-FFF2-40B4-BE49-F238E27FC236}">
                <a16:creationId xmlns:a16="http://schemas.microsoft.com/office/drawing/2014/main" id="{C0498EFA-7EC5-FC4A-A5C3-21E4046CDFC8}"/>
              </a:ext>
            </a:extLst>
          </p:cNvPr>
          <p:cNvSpPr/>
          <p:nvPr/>
        </p:nvSpPr>
        <p:spPr>
          <a:xfrm>
            <a:off x="4440000" y="1655341"/>
            <a:ext cx="6970335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BANDA LARGA DEDICADA</a:t>
            </a:r>
          </a:p>
        </p:txBody>
      </p:sp>
      <p:sp>
        <p:nvSpPr>
          <p:cNvPr id="46" name="CaixaDeTexto 45">
            <a:extLst>
              <a:ext uri="{FF2B5EF4-FFF2-40B4-BE49-F238E27FC236}">
                <a16:creationId xmlns:a16="http://schemas.microsoft.com/office/drawing/2014/main" id="{D7455DE6-1654-2842-9E33-F2F3192F5FAD}"/>
              </a:ext>
            </a:extLst>
          </p:cNvPr>
          <p:cNvSpPr txBox="1"/>
          <p:nvPr/>
        </p:nvSpPr>
        <p:spPr>
          <a:xfrm>
            <a:off x="4600576" y="2121720"/>
            <a:ext cx="3057526" cy="400108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Acesso simétrico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que possibilita ofertas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conteúdo web e aplicações que envolvam os servidores instalados no ambiente do cliente;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 err="1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IPs</a:t>
            </a: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Fixos e válidos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na Internet;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conexão é dedicada, sem compartilhar banda com outros clientes, e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 performance muito superior a banda larga;</a:t>
            </a:r>
          </a:p>
        </p:txBody>
      </p:sp>
      <p:sp>
        <p:nvSpPr>
          <p:cNvPr id="47" name="CaixaDeTexto 46">
            <a:extLst>
              <a:ext uri="{FF2B5EF4-FFF2-40B4-BE49-F238E27FC236}">
                <a16:creationId xmlns:a16="http://schemas.microsoft.com/office/drawing/2014/main" id="{6EC48076-3C88-2441-82A2-EE60E5983687}"/>
              </a:ext>
            </a:extLst>
          </p:cNvPr>
          <p:cNvSpPr txBox="1"/>
          <p:nvPr/>
        </p:nvSpPr>
        <p:spPr>
          <a:xfrm>
            <a:off x="7658102" y="2121720"/>
            <a:ext cx="3617563" cy="390875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Proatividade na detecção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falhas;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Garantia de recuperação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 menor tempo possível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 caso de falhas;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Agilidade e transparência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nas ações;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Otimização de investimentos;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Canal 0800 exclusivo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clientes;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pc="-7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Mais controle dos ativos da rede.</a:t>
            </a:r>
          </a:p>
        </p:txBody>
      </p: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F5FBFDD6-0493-C440-A868-93E1C83DDB82}"/>
              </a:ext>
            </a:extLst>
          </p:cNvPr>
          <p:cNvSpPr txBox="1"/>
          <p:nvPr/>
        </p:nvSpPr>
        <p:spPr>
          <a:xfrm>
            <a:off x="8418657" y="901296"/>
            <a:ext cx="3338013" cy="754045"/>
          </a:xfrm>
          <a:prstGeom prst="rect">
            <a:avLst/>
          </a:prstGeom>
          <a:solidFill>
            <a:srgbClr val="FFC000"/>
          </a:solidFill>
        </p:spPr>
        <p:txBody>
          <a:bodyPr wrap="square" lIns="91432" tIns="45716" rIns="91432" bIns="45716" rtlCol="0">
            <a:spAutoFit/>
          </a:bodyPr>
          <a:lstStyle/>
          <a:p>
            <a:pPr defTabSz="971264"/>
            <a:r>
              <a:rPr lang="pt-BR" sz="1600" dirty="0">
                <a:solidFill>
                  <a:prstClr val="black"/>
                </a:solidFill>
                <a:latin typeface="Calibri"/>
              </a:rPr>
              <a:t>CLIENTE: precisamos da confirmação destes benefícios</a:t>
            </a:r>
            <a:endParaRPr lang="pt-BR" sz="1100" dirty="0">
              <a:solidFill>
                <a:prstClr val="black"/>
              </a:solidFill>
              <a:latin typeface="Century Gothic" panose="020B0502020202020204" pitchFamily="34" charset="0"/>
            </a:endParaRPr>
          </a:p>
          <a:p>
            <a:pPr algn="ctr" defTabSz="971264"/>
            <a:r>
              <a:rPr lang="pt-BR" sz="1100" dirty="0">
                <a:solidFill>
                  <a:prstClr val="black"/>
                </a:solidFill>
                <a:latin typeface="Century Gothic" panose="020B0502020202020204" pitchFamily="34" charset="0"/>
              </a:rPr>
              <a:t> </a:t>
            </a: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1C0D3AC4-E1DA-0A4E-A151-9F7D65DEC912}"/>
              </a:ext>
            </a:extLst>
          </p:cNvPr>
          <p:cNvSpPr/>
          <p:nvPr/>
        </p:nvSpPr>
        <p:spPr>
          <a:xfrm>
            <a:off x="5174121" y="1041219"/>
            <a:ext cx="1843758" cy="461657"/>
          </a:xfrm>
          <a:prstGeom prst="rect">
            <a:avLst/>
          </a:prstGeom>
        </p:spPr>
        <p:txBody>
          <a:bodyPr wrap="none" lIns="91432" tIns="45716" rIns="91432" bIns="45716">
            <a:spAutoFit/>
          </a:bodyPr>
          <a:lstStyle/>
          <a:p>
            <a:pPr algn="ctr"/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EMBRATEL</a:t>
            </a:r>
          </a:p>
        </p:txBody>
      </p:sp>
    </p:spTree>
    <p:extLst>
      <p:ext uri="{BB962C8B-B14F-4D97-AF65-F5344CB8AC3E}">
        <p14:creationId xmlns:p14="http://schemas.microsoft.com/office/powerpoint/2010/main" val="397807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11" name="Retângulo 10">
            <a:extLst>
              <a:ext uri="{FF2B5EF4-FFF2-40B4-BE49-F238E27FC236}">
                <a16:creationId xmlns:a16="http://schemas.microsoft.com/office/drawing/2014/main" id="{A8C27945-F692-824E-816B-3E055E425AEC}"/>
              </a:ext>
            </a:extLst>
          </p:cNvPr>
          <p:cNvSpPr/>
          <p:nvPr/>
        </p:nvSpPr>
        <p:spPr>
          <a:xfrm>
            <a:off x="781666" y="1566055"/>
            <a:ext cx="4641504" cy="4603802"/>
          </a:xfrm>
          <a:prstGeom prst="rect">
            <a:avLst/>
          </a:prstGeom>
          <a:solidFill>
            <a:srgbClr val="F8F9F4"/>
          </a:solidFill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98AC824B-EE1D-E340-A2B4-EFE758CF867F}"/>
              </a:ext>
            </a:extLst>
          </p:cNvPr>
          <p:cNvSpPr/>
          <p:nvPr/>
        </p:nvSpPr>
        <p:spPr>
          <a:xfrm>
            <a:off x="781667" y="1652242"/>
            <a:ext cx="4641504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WI-FI SEGURO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344D3E44-B520-D543-BBB4-877C3D3DC471}"/>
              </a:ext>
            </a:extLst>
          </p:cNvPr>
          <p:cNvSpPr txBox="1"/>
          <p:nvPr/>
        </p:nvSpPr>
        <p:spPr>
          <a:xfrm>
            <a:off x="973487" y="2260349"/>
            <a:ext cx="4270026" cy="363175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IDENTIDADE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Atribua uma identidade visual com a sua marca no portal de autenticação.</a:t>
            </a:r>
          </a:p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PORTAL ANALÍTICO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Informações detalhadas do cliente,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que permite análise dos dados que impactam positivamente no negócio.</a:t>
            </a:r>
          </a:p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POLÍTICAS DE ACESSO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Customizáveis de acordo com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necessidade da empresa.</a:t>
            </a:r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D925278E-C1F0-A54F-A1A1-856B01A8E579}"/>
              </a:ext>
            </a:extLst>
          </p:cNvPr>
          <p:cNvSpPr/>
          <p:nvPr/>
        </p:nvSpPr>
        <p:spPr>
          <a:xfrm>
            <a:off x="5557838" y="1566055"/>
            <a:ext cx="5852496" cy="4603802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8F39C496-A582-1846-B919-7F9560333D2F}"/>
              </a:ext>
            </a:extLst>
          </p:cNvPr>
          <p:cNvSpPr/>
          <p:nvPr/>
        </p:nvSpPr>
        <p:spPr>
          <a:xfrm>
            <a:off x="5557838" y="1652242"/>
            <a:ext cx="5852496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IPSAT: Internet de qualidade via satélite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6F8C2257-7323-4B44-8EC6-3D70C05B1B63}"/>
              </a:ext>
            </a:extLst>
          </p:cNvPr>
          <p:cNvSpPr txBox="1"/>
          <p:nvPr/>
        </p:nvSpPr>
        <p:spPr>
          <a:xfrm>
            <a:off x="5743577" y="2260349"/>
            <a:ext cx="5474937" cy="304698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ECONOMIA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Equipamentos </a:t>
            </a:r>
            <a:r>
              <a:rPr lang="pt-BR" dirty="0" err="1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Newtec</a:t>
            </a: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fornecidos como parte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do serviço. A instalação e recuperação são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por conta da Embratel. </a:t>
            </a:r>
          </a:p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CONFIABILIDADE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Mais de 50 anos de experiência em serviços satélite no Brasil, mais de 100 centros de manutenção próprios e centro de controle</a:t>
            </a:r>
            <a:b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satélites com certificação ISO.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1D45133A-D3CB-E24E-8859-A6F2CA631B36}"/>
              </a:ext>
            </a:extLst>
          </p:cNvPr>
          <p:cNvSpPr/>
          <p:nvPr/>
        </p:nvSpPr>
        <p:spPr>
          <a:xfrm>
            <a:off x="5174121" y="1041219"/>
            <a:ext cx="1843758" cy="461657"/>
          </a:xfrm>
          <a:prstGeom prst="rect">
            <a:avLst/>
          </a:prstGeom>
        </p:spPr>
        <p:txBody>
          <a:bodyPr wrap="none" lIns="91432" tIns="45716" rIns="91432" bIns="45716">
            <a:spAutoFit/>
          </a:bodyPr>
          <a:lstStyle/>
          <a:p>
            <a:pPr algn="ctr"/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EMBRATEL</a:t>
            </a:r>
          </a:p>
        </p:txBody>
      </p:sp>
    </p:spTree>
    <p:extLst>
      <p:ext uri="{BB962C8B-B14F-4D97-AF65-F5344CB8AC3E}">
        <p14:creationId xmlns:p14="http://schemas.microsoft.com/office/powerpoint/2010/main" val="1428315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9" name="Retângulo 8">
            <a:extLst>
              <a:ext uri="{FF2B5EF4-FFF2-40B4-BE49-F238E27FC236}">
                <a16:creationId xmlns:a16="http://schemas.microsoft.com/office/drawing/2014/main" id="{E3E1D247-AB00-2B41-B138-C4EDA01F8914}"/>
              </a:ext>
            </a:extLst>
          </p:cNvPr>
          <p:cNvSpPr/>
          <p:nvPr/>
        </p:nvSpPr>
        <p:spPr>
          <a:xfrm>
            <a:off x="781666" y="1569154"/>
            <a:ext cx="10628669" cy="4603802"/>
          </a:xfrm>
          <a:prstGeom prst="rect">
            <a:avLst/>
          </a:prstGeom>
          <a:solidFill>
            <a:srgbClr val="F8F9F4"/>
          </a:solidFill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DAC80B7A-30D5-5342-9F08-01FA85E1AAE2}"/>
              </a:ext>
            </a:extLst>
          </p:cNvPr>
          <p:cNvSpPr/>
          <p:nvPr/>
        </p:nvSpPr>
        <p:spPr>
          <a:xfrm>
            <a:off x="781667" y="1655341"/>
            <a:ext cx="10628667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CONECTA+: Múltiplos serviços de alta performance</a:t>
            </a: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EC44379E-FC15-8A4D-A2E1-5362026E1ACA}"/>
              </a:ext>
            </a:extLst>
          </p:cNvPr>
          <p:cNvSpPr txBox="1"/>
          <p:nvPr/>
        </p:nvSpPr>
        <p:spPr>
          <a:xfrm>
            <a:off x="1317798" y="2205990"/>
            <a:ext cx="9556402" cy="38164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PABX FIXO | INTERNET FIXA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Conexão total e permanente a internet local e mundial.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Índices de desempenho de padrão mundial. </a:t>
            </a:r>
          </a:p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PABX VIRTUAL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Toda comunicação da sua empresa em uma plataforma virtual centralizada na Embratel.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Não existe PABX físico na empresa do cliente.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cliente não precisa adquirir novos aparelhos, podendo utilizar os que já tem.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Redução dos custos de manutenção e de outros custos indiretos do PABX.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Mais flexibilidade na ampliação ou redução do serviço (ramais), com suporte da Embratel.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6090C299-94A8-8545-BDA0-F2C7E453F3BE}"/>
              </a:ext>
            </a:extLst>
          </p:cNvPr>
          <p:cNvSpPr/>
          <p:nvPr/>
        </p:nvSpPr>
        <p:spPr>
          <a:xfrm>
            <a:off x="5174121" y="1041219"/>
            <a:ext cx="1843758" cy="461657"/>
          </a:xfrm>
          <a:prstGeom prst="rect">
            <a:avLst/>
          </a:prstGeom>
        </p:spPr>
        <p:txBody>
          <a:bodyPr wrap="none" lIns="91432" tIns="45716" rIns="91432" bIns="45716">
            <a:spAutoFit/>
          </a:bodyPr>
          <a:lstStyle/>
          <a:p>
            <a:pPr algn="ctr"/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EMBRATEL</a:t>
            </a:r>
          </a:p>
        </p:txBody>
      </p:sp>
    </p:spTree>
    <p:extLst>
      <p:ext uri="{BB962C8B-B14F-4D97-AF65-F5344CB8AC3E}">
        <p14:creationId xmlns:p14="http://schemas.microsoft.com/office/powerpoint/2010/main" val="468226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7" name="Retângulo 6">
            <a:extLst>
              <a:ext uri="{FF2B5EF4-FFF2-40B4-BE49-F238E27FC236}">
                <a16:creationId xmlns:a16="http://schemas.microsoft.com/office/drawing/2014/main" id="{EFC242F2-C1E8-3648-AAF8-53B5AF816B82}"/>
              </a:ext>
            </a:extLst>
          </p:cNvPr>
          <p:cNvSpPr/>
          <p:nvPr/>
        </p:nvSpPr>
        <p:spPr>
          <a:xfrm>
            <a:off x="781666" y="1569154"/>
            <a:ext cx="10628669" cy="4603802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DEFFE062-DB7D-754B-A772-F1EE3AAFCDF0}"/>
              </a:ext>
            </a:extLst>
          </p:cNvPr>
          <p:cNvSpPr/>
          <p:nvPr/>
        </p:nvSpPr>
        <p:spPr>
          <a:xfrm>
            <a:off x="781667" y="1655341"/>
            <a:ext cx="10628667" cy="40010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CONECTA+: Múltiplos serviços de alta performance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5E0F5D9C-BC90-424B-BA89-71F1165EAC8B}"/>
              </a:ext>
            </a:extLst>
          </p:cNvPr>
          <p:cNvSpPr txBox="1"/>
          <p:nvPr/>
        </p:nvSpPr>
        <p:spPr>
          <a:xfrm>
            <a:off x="1317798" y="2955946"/>
            <a:ext cx="9556402" cy="166198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WI-FI SEGURO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Gestão integrada em nuvem.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Rede Embratel estável e segura.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Wi-Fi Seguro para até 50 usuários (Serviços Adicionais).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6E63E396-EF22-1746-8151-D1E6D829D25E}"/>
              </a:ext>
            </a:extLst>
          </p:cNvPr>
          <p:cNvSpPr/>
          <p:nvPr/>
        </p:nvSpPr>
        <p:spPr>
          <a:xfrm>
            <a:off x="5174121" y="1041219"/>
            <a:ext cx="1843758" cy="461657"/>
          </a:xfrm>
          <a:prstGeom prst="rect">
            <a:avLst/>
          </a:prstGeom>
        </p:spPr>
        <p:txBody>
          <a:bodyPr wrap="none" lIns="91432" tIns="45716" rIns="91432" bIns="45716">
            <a:spAutoFit/>
          </a:bodyPr>
          <a:lstStyle/>
          <a:p>
            <a:pPr algn="ctr"/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EMBRATEL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CC9FB8C2-5214-4F4B-B7ED-4083E98DB823}"/>
              </a:ext>
            </a:extLst>
          </p:cNvPr>
          <p:cNvSpPr txBox="1"/>
          <p:nvPr/>
        </p:nvSpPr>
        <p:spPr>
          <a:xfrm>
            <a:off x="8004437" y="5646788"/>
            <a:ext cx="3338013" cy="1000266"/>
          </a:xfrm>
          <a:prstGeom prst="rect">
            <a:avLst/>
          </a:prstGeom>
          <a:solidFill>
            <a:srgbClr val="FFC000"/>
          </a:solidFill>
        </p:spPr>
        <p:txBody>
          <a:bodyPr wrap="square" lIns="91432" tIns="45716" rIns="91432" bIns="45716" rtlCol="0">
            <a:spAutoFit/>
          </a:bodyPr>
          <a:lstStyle/>
          <a:p>
            <a:pPr defTabSz="971264"/>
            <a:r>
              <a:rPr lang="pt-BR" sz="1600" dirty="0">
                <a:solidFill>
                  <a:prstClr val="black"/>
                </a:solidFill>
                <a:latin typeface="Calibri"/>
              </a:rPr>
              <a:t>CLIENTE: repetimos IPSAT na sequência para fechar o conteúdo de Conecta+ ou não é necessário? </a:t>
            </a:r>
            <a:endParaRPr lang="pt-BR" sz="1100" dirty="0">
              <a:solidFill>
                <a:prstClr val="black"/>
              </a:solidFill>
              <a:latin typeface="Century Gothic" panose="020B0502020202020204" pitchFamily="34" charset="0"/>
            </a:endParaRPr>
          </a:p>
          <a:p>
            <a:pPr algn="ctr" defTabSz="971264"/>
            <a:r>
              <a:rPr lang="pt-BR" sz="1100" dirty="0">
                <a:solidFill>
                  <a:prstClr val="black"/>
                </a:solidFill>
                <a:latin typeface="Century Gothic" panose="020B0502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3843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2222F152-92CB-4F4F-9150-E3CD3182D0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992" y="2929135"/>
            <a:ext cx="6037988" cy="99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435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0D616487-3349-C242-B15D-A369110334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33655567-5F5D-7147-B654-032878459AD5}"/>
              </a:ext>
            </a:extLst>
          </p:cNvPr>
          <p:cNvSpPr txBox="1"/>
          <p:nvPr/>
        </p:nvSpPr>
        <p:spPr>
          <a:xfrm>
            <a:off x="4384233" y="1244764"/>
            <a:ext cx="7107182" cy="486286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BA5050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CASE 01: </a:t>
            </a:r>
            <a:r>
              <a:rPr lang="pt-BR" sz="20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Argumenta aí!</a:t>
            </a:r>
          </a:p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Empresa: 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 empresa oferece soluções digitais, conecta empresas às pessoas através do relacionamento digital. Desenvolve produtos voltados para comunicação digital. Uma empresa que precisa estar conectada 24h/7 dias por semana.</a:t>
            </a:r>
          </a:p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Contexto: 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Desde sua fundação, passou por mudança de foco: Desenvolvia projetos customizados e agora comercializa produtos. Nesses 12 anos cresceu, suas equipes externas</a:t>
            </a:r>
            <a:b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 internas aumentaram, sua área de atuação aumentou atendendo clientes em outros estados. </a:t>
            </a:r>
          </a:p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Seu principal problema 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é encontrar soluções de conectividade que atendam a demanda de qualidade</a:t>
            </a:r>
            <a:b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 estabilidade, comunicação entre equipes externa/interna</a:t>
            </a:r>
            <a:b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 cliente eficaz.</a:t>
            </a: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BDD1E1F3-1E73-E04E-96F8-E4A83F86F7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32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93B63054-4277-7C45-9244-3369351F29E3}"/>
              </a:ext>
            </a:extLst>
          </p:cNvPr>
          <p:cNvSpPr txBox="1"/>
          <p:nvPr/>
        </p:nvSpPr>
        <p:spPr>
          <a:xfrm>
            <a:off x="814297" y="959350"/>
            <a:ext cx="6239646" cy="452430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A partir dessas informações, </a:t>
            </a:r>
            <a:r>
              <a:rPr lang="pt-BR" sz="3200" b="1" dirty="0">
                <a:solidFill>
                  <a:srgbClr val="D1AA8A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elabore argumentos </a:t>
            </a:r>
            <a: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e ofereça produtos que possam atender</a:t>
            </a:r>
            <a:b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</a:br>
            <a: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a demanda desse cliente.</a:t>
            </a:r>
          </a:p>
          <a:p>
            <a:endParaRPr lang="pt-BR" sz="3200" dirty="0">
              <a:solidFill>
                <a:schemeClr val="bg1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Essa atividade será</a:t>
            </a:r>
            <a:b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realizada no </a:t>
            </a:r>
            <a:r>
              <a:rPr lang="pt-BR" sz="3200" i="1" dirty="0" err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Jamboard</a:t>
            </a:r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. </a:t>
            </a:r>
          </a:p>
          <a:p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Você irá colocar seus argumentos no mural colaborativo.</a:t>
            </a:r>
          </a:p>
        </p:txBody>
      </p:sp>
    </p:spTree>
    <p:extLst>
      <p:ext uri="{BB962C8B-B14F-4D97-AF65-F5344CB8AC3E}">
        <p14:creationId xmlns:p14="http://schemas.microsoft.com/office/powerpoint/2010/main" val="1207960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78FD3B1F-D529-714B-A52D-D909B50F17E0}"/>
              </a:ext>
            </a:extLst>
          </p:cNvPr>
          <p:cNvSpPr txBox="1"/>
          <p:nvPr/>
        </p:nvSpPr>
        <p:spPr>
          <a:xfrm>
            <a:off x="870153" y="2336397"/>
            <a:ext cx="6459561" cy="218520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8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DICA</a:t>
            </a:r>
          </a:p>
          <a:p>
            <a:pPr marL="571454" indent="-571454"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Declaração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benefícios.</a:t>
            </a:r>
          </a:p>
        </p:txBody>
      </p:sp>
    </p:spTree>
    <p:extLst>
      <p:ext uri="{BB962C8B-B14F-4D97-AF65-F5344CB8AC3E}">
        <p14:creationId xmlns:p14="http://schemas.microsoft.com/office/powerpoint/2010/main" val="857217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0D616487-3349-C242-B15D-A369110334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33655567-5F5D-7147-B654-032878459AD5}"/>
              </a:ext>
            </a:extLst>
          </p:cNvPr>
          <p:cNvSpPr txBox="1"/>
          <p:nvPr/>
        </p:nvSpPr>
        <p:spPr>
          <a:xfrm>
            <a:off x="4616244" y="753210"/>
            <a:ext cx="7148125" cy="547841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BA5050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CASE 02: </a:t>
            </a:r>
            <a:r>
              <a:rPr lang="pt-BR" sz="20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Saladas &amp; Cia </a:t>
            </a:r>
          </a:p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Empresa: 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Rodrigo é proprietário da Saladas &amp; Cia.</a:t>
            </a:r>
            <a:b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Possui </a:t>
            </a:r>
            <a:r>
              <a:rPr lang="pt-BR" sz="20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duas lojas que atendem presencialmente e delivery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.</a:t>
            </a:r>
            <a:b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Sua especialidade é uma linha saudável: Saladas, marmitas, saladas de frutas, sucos naturais, sanduíches e sobremesas </a:t>
            </a:r>
            <a:r>
              <a:rPr lang="pt-BR" sz="2000" dirty="0" err="1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fit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. Seus produtos são conhecidos pela qualidade (frescos e variados). Sua clientela está no entorno da localização</a:t>
            </a:r>
            <a:b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das lojas e bairros próximos em um raio de até 10km.</a:t>
            </a:r>
            <a:b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Ele possui com a concorrência duas linhas móveis,</a:t>
            </a:r>
            <a:b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2 linhas fixas, banda larga.</a:t>
            </a:r>
          </a:p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Problema: 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Possui delivery próprio, porém anda recebendo reclamações de clientes que não conseguem fazer pedido pelo telefone ou WhatsApp.</a:t>
            </a:r>
          </a:p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Desafio: 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Possui uma rede de fornecedores que precisa manter contato constante, visto que seus produtos são perecíveis e precisam estar sempre frescos.</a:t>
            </a: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BDD1E1F3-1E73-E04E-96F8-E4A83F86F7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82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93B63054-4277-7C45-9244-3369351F29E3}"/>
              </a:ext>
            </a:extLst>
          </p:cNvPr>
          <p:cNvSpPr txBox="1"/>
          <p:nvPr/>
        </p:nvSpPr>
        <p:spPr>
          <a:xfrm>
            <a:off x="814297" y="828722"/>
            <a:ext cx="6468246" cy="480130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3000" b="1" dirty="0">
                <a:solidFill>
                  <a:srgbClr val="D1AA8A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Elabore a estratégia</a:t>
            </a:r>
          </a:p>
          <a:p>
            <a:r>
              <a:rPr lang="pt-BR" sz="3000" b="1" spc="-30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Você já passou pelas etapas de coletar informações, entender o contexto que ele atua. Agora está na hora de oferecer a solução: </a:t>
            </a:r>
          </a:p>
          <a:p>
            <a:pPr marL="457200" indent="-457200"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600" spc="-1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Qual(</a:t>
            </a:r>
            <a:r>
              <a:rPr lang="pt-BR" sz="2600" spc="-100" dirty="0" err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is</a:t>
            </a:r>
            <a:r>
              <a:rPr lang="pt-BR" sz="2600" spc="-1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) produto(s) você pode oferecer? </a:t>
            </a:r>
          </a:p>
          <a:p>
            <a:pPr marL="457200" indent="-457200"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6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Elabore argumentos mostrando</a:t>
            </a:r>
            <a:br>
              <a:rPr lang="pt-BR" sz="26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6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os benefícios que ele terá</a:t>
            </a:r>
            <a:br>
              <a:rPr lang="pt-BR" sz="26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6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 nossos produtos.  </a:t>
            </a:r>
          </a:p>
          <a:p>
            <a:pPr marL="457200" indent="-457200"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6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Elabore as possíveis percepções que o cliente pode ter em relação aos ganhos.</a:t>
            </a:r>
          </a:p>
        </p:txBody>
      </p:sp>
    </p:spTree>
    <p:extLst>
      <p:ext uri="{BB962C8B-B14F-4D97-AF65-F5344CB8AC3E}">
        <p14:creationId xmlns:p14="http://schemas.microsoft.com/office/powerpoint/2010/main" val="2618376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78FD3B1F-D529-714B-A52D-D909B50F17E0}"/>
              </a:ext>
            </a:extLst>
          </p:cNvPr>
          <p:cNvSpPr txBox="1"/>
          <p:nvPr/>
        </p:nvSpPr>
        <p:spPr>
          <a:xfrm>
            <a:off x="870153" y="2336397"/>
            <a:ext cx="6459561" cy="218520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8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DICA</a:t>
            </a:r>
          </a:p>
          <a:p>
            <a:pPr marL="571454" indent="-571454"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Declaração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benefícios.</a:t>
            </a:r>
          </a:p>
        </p:txBody>
      </p:sp>
    </p:spTree>
    <p:extLst>
      <p:ext uri="{BB962C8B-B14F-4D97-AF65-F5344CB8AC3E}">
        <p14:creationId xmlns:p14="http://schemas.microsoft.com/office/powerpoint/2010/main" val="894613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ixaDeTexto 7">
            <a:extLst>
              <a:ext uri="{FF2B5EF4-FFF2-40B4-BE49-F238E27FC236}">
                <a16:creationId xmlns:a16="http://schemas.microsoft.com/office/drawing/2014/main" id="{915E4E51-3ECC-5C43-A106-0D773872FE60}"/>
              </a:ext>
            </a:extLst>
          </p:cNvPr>
          <p:cNvSpPr txBox="1"/>
          <p:nvPr/>
        </p:nvSpPr>
        <p:spPr>
          <a:xfrm>
            <a:off x="2783243" y="2828839"/>
            <a:ext cx="6625516" cy="120032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pPr algn="ctr"/>
            <a:r>
              <a:rPr lang="pt-BR" sz="36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TUTORIAL ZOOM</a:t>
            </a:r>
          </a:p>
          <a:p>
            <a:pPr algn="ctr"/>
            <a:r>
              <a:rPr lang="pt-BR" sz="36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Criação de salas simultâneas</a:t>
            </a:r>
          </a:p>
        </p:txBody>
      </p:sp>
    </p:spTree>
    <p:extLst>
      <p:ext uri="{BB962C8B-B14F-4D97-AF65-F5344CB8AC3E}">
        <p14:creationId xmlns:p14="http://schemas.microsoft.com/office/powerpoint/2010/main" val="3456800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2DF4847A-B4FC-794F-9B85-1FC99FA814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6755" y="580571"/>
            <a:ext cx="10758490" cy="571421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9" name="Retângulo 8">
            <a:extLst>
              <a:ext uri="{FF2B5EF4-FFF2-40B4-BE49-F238E27FC236}">
                <a16:creationId xmlns:a16="http://schemas.microsoft.com/office/drawing/2014/main" id="{BE23FBCC-F044-3C4D-AB5F-1C778982DEBC}"/>
              </a:ext>
            </a:extLst>
          </p:cNvPr>
          <p:cNvSpPr/>
          <p:nvPr/>
        </p:nvSpPr>
        <p:spPr>
          <a:xfrm>
            <a:off x="7691168" y="5834743"/>
            <a:ext cx="872260" cy="503525"/>
          </a:xfrm>
          <a:prstGeom prst="rect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2E426215-6324-DF49-9E2F-B49AC9DBC2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51299" y="2020928"/>
            <a:ext cx="4134758" cy="23734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9163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1B33B9C5-79FF-794B-93A1-9491812140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0727" y="580571"/>
            <a:ext cx="10730547" cy="56968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tângulo 8">
            <a:extLst>
              <a:ext uri="{FF2B5EF4-FFF2-40B4-BE49-F238E27FC236}">
                <a16:creationId xmlns:a16="http://schemas.microsoft.com/office/drawing/2014/main" id="{BE23FBCC-F044-3C4D-AB5F-1C778982DEBC}"/>
              </a:ext>
            </a:extLst>
          </p:cNvPr>
          <p:cNvSpPr/>
          <p:nvPr/>
        </p:nvSpPr>
        <p:spPr>
          <a:xfrm>
            <a:off x="4338366" y="2423886"/>
            <a:ext cx="3325178" cy="1959428"/>
          </a:xfrm>
          <a:prstGeom prst="rect">
            <a:avLst/>
          </a:prstGeom>
          <a:noFill/>
          <a:ln>
            <a:solidFill>
              <a:srgbClr val="BA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717105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1B33B9C5-79FF-794B-93A1-9491812140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0727" y="580571"/>
            <a:ext cx="10730547" cy="56968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EFCD30FC-0225-2842-984A-0B7E23D11E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82362" y="789209"/>
            <a:ext cx="4427277" cy="48423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6597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1B33B9C5-79FF-794B-93A1-9491812140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0727" y="580571"/>
            <a:ext cx="10730547" cy="56968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EFCD30FC-0225-2842-984A-0B7E23D11E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82362" y="789209"/>
            <a:ext cx="4427277" cy="48423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E1CD2FE5-B062-954F-8FB0-E2A5ADA921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79110" y="3236686"/>
            <a:ext cx="4934376" cy="210904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0293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3EC0EFB9-0606-324A-8C54-B0699136B756}"/>
              </a:ext>
            </a:extLst>
          </p:cNvPr>
          <p:cNvSpPr txBox="1"/>
          <p:nvPr/>
        </p:nvSpPr>
        <p:spPr>
          <a:xfrm>
            <a:off x="3728474" y="4093977"/>
            <a:ext cx="4735063" cy="523212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pPr algn="ctr"/>
            <a:r>
              <a:rPr lang="pt-BR" sz="2800" dirty="0">
                <a:solidFill>
                  <a:srgbClr val="D1AA8A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New Way – Soluções Digitais</a:t>
            </a:r>
          </a:p>
        </p:txBody>
      </p:sp>
    </p:spTree>
    <p:extLst>
      <p:ext uri="{BB962C8B-B14F-4D97-AF65-F5344CB8AC3E}">
        <p14:creationId xmlns:p14="http://schemas.microsoft.com/office/powerpoint/2010/main" val="2085946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731_20_EVENTO_KICKOFF2021_VIDEO_CASES_CLIENTES_NEW_WAY_V2" descr="2731_20_EVENTO_KICKOFF2021_VIDEO_CASES_CLIENTES_NEW_WAY_V2">
            <a:hlinkClick r:id="" action="ppaction://media"/>
            <a:extLst>
              <a:ext uri="{FF2B5EF4-FFF2-40B4-BE49-F238E27FC236}">
                <a16:creationId xmlns:a16="http://schemas.microsoft.com/office/drawing/2014/main" id="{CC064B36-120F-B445-8207-FEF2DD7AC50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88" y="635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114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31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Agrupar 17">
            <a:extLst>
              <a:ext uri="{FF2B5EF4-FFF2-40B4-BE49-F238E27FC236}">
                <a16:creationId xmlns:a16="http://schemas.microsoft.com/office/drawing/2014/main" id="{131DB9E4-BA42-0D4A-93B7-DD10836E9C2B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C956C4B6-4FC4-4745-90F3-76A4B0A5A052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66DC903-0ECD-334B-AF0C-3A4866E48C9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671405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4</a:t>
              </a:r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A23B0B43-B677-6C48-8FC6-8BE885A5B166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08D73185-E780-ED44-8017-15A1DB9BDD40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2D196DE9-0D5F-6749-8BCE-DD2902326595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24" name="CaixaDeTexto 23">
              <a:extLst>
                <a:ext uri="{FF2B5EF4-FFF2-40B4-BE49-F238E27FC236}">
                  <a16:creationId xmlns:a16="http://schemas.microsoft.com/office/drawing/2014/main" id="{5CF6A782-DC54-2D4C-B0B4-671CD5B781DA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5F00B40A-E10F-A343-9F6A-F28A592AF4E9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D865476E-4AC4-0448-B581-3DFF952BEB94}"/>
                </a:ext>
              </a:extLst>
            </p:cNvPr>
            <p:cNvSpPr txBox="1"/>
            <p:nvPr/>
          </p:nvSpPr>
          <p:spPr>
            <a:xfrm>
              <a:off x="6939624" y="583107"/>
              <a:ext cx="1835759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Oferecer nossas soluções</a:t>
              </a:r>
            </a:p>
          </p:txBody>
        </p:sp>
        <p:cxnSp>
          <p:nvCxnSpPr>
            <p:cNvPr id="27" name="Conector Reto 26">
              <a:extLst>
                <a:ext uri="{FF2B5EF4-FFF2-40B4-BE49-F238E27FC236}">
                  <a16:creationId xmlns:a16="http://schemas.microsoft.com/office/drawing/2014/main" id="{A7BB10ED-BB00-0F41-9997-0560EE7711C9}"/>
                </a:ext>
              </a:extLst>
            </p:cNvPr>
            <p:cNvCxnSpPr>
              <a:cxnSpLocks/>
            </p:cNvCxnSpPr>
            <p:nvPr/>
          </p:nvCxnSpPr>
          <p:spPr>
            <a:xfrm>
              <a:off x="8775383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435023A0-AC86-2B48-8D2C-229F281A0AD2}"/>
              </a:ext>
            </a:extLst>
          </p:cNvPr>
          <p:cNvSpPr txBox="1"/>
          <p:nvPr/>
        </p:nvSpPr>
        <p:spPr>
          <a:xfrm>
            <a:off x="6330869" y="1482898"/>
            <a:ext cx="5105432" cy="41549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Acabamos de encerrar a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4ª etapa no processo de vendas 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- Oferta de produtos!</a:t>
            </a:r>
          </a:p>
        </p:txBody>
      </p:sp>
    </p:spTree>
    <p:extLst>
      <p:ext uri="{BB962C8B-B14F-4D97-AF65-F5344CB8AC3E}">
        <p14:creationId xmlns:p14="http://schemas.microsoft.com/office/powerpoint/2010/main" val="1237337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A58155A-0FB1-7D4E-B51D-C775EDF4011B}"/>
              </a:ext>
            </a:extLst>
          </p:cNvPr>
          <p:cNvSpPr txBox="1"/>
          <p:nvPr/>
        </p:nvSpPr>
        <p:spPr>
          <a:xfrm>
            <a:off x="6231036" y="1154886"/>
            <a:ext cx="5139969" cy="507830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36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já sabe: </a:t>
            </a:r>
          </a:p>
          <a:p>
            <a:pPr marL="355600" indent="-355600" algn="r">
              <a:buFont typeface="Courier New" panose="02070309020205020404" pitchFamily="49" charset="0"/>
              <a:buChar char="o"/>
            </a:pPr>
            <a: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Preparar-se</a:t>
            </a:r>
            <a:b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para vender; </a:t>
            </a:r>
          </a:p>
          <a:p>
            <a:pPr marL="355600" indent="-355600" algn="r">
              <a:buFont typeface="Courier New" panose="02070309020205020404" pitchFamily="49" charset="0"/>
              <a:buChar char="o"/>
            </a:pPr>
            <a: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Obter informações sobre o seu cliente antes da abordagem; </a:t>
            </a:r>
          </a:p>
          <a:p>
            <a:pPr marL="355600" indent="-355600" algn="r">
              <a:buFont typeface="Courier New" panose="02070309020205020404" pitchFamily="49" charset="0"/>
              <a:buChar char="o"/>
            </a:pPr>
            <a: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Abordar o cliente</a:t>
            </a:r>
            <a:b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entender suas necessidades</a:t>
            </a:r>
            <a:b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seu cenário.</a:t>
            </a: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3D29C3FA-4C62-474E-BD28-15F7C2AD002E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E45F05AB-F4BD-7448-8E18-95AF06A39200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EB2C6C6-A64B-2140-82D5-A392360142C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671405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4</a:t>
              </a: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8CA16E57-BE0D-5541-810A-C6C66F965630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FF18A1C2-5321-5343-AB68-5E15CFAF3DB0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5EB00839-F813-1046-A00F-37AF026A87A5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D1C5C348-D44E-9243-BB84-287940FDE7F6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24" name="CaixaDeTexto 23">
              <a:extLst>
                <a:ext uri="{FF2B5EF4-FFF2-40B4-BE49-F238E27FC236}">
                  <a16:creationId xmlns:a16="http://schemas.microsoft.com/office/drawing/2014/main" id="{60BA3128-48D1-8E4C-B12D-2C7A78B58CD6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D8E07F13-3790-064F-808E-068CA96CBE13}"/>
                </a:ext>
              </a:extLst>
            </p:cNvPr>
            <p:cNvSpPr txBox="1"/>
            <p:nvPr/>
          </p:nvSpPr>
          <p:spPr>
            <a:xfrm>
              <a:off x="6939624" y="583107"/>
              <a:ext cx="1835759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Oferecer nossas soluções</a:t>
              </a:r>
            </a:p>
          </p:txBody>
        </p:sp>
        <p:cxnSp>
          <p:nvCxnSpPr>
            <p:cNvPr id="26" name="Conector Reto 25">
              <a:extLst>
                <a:ext uri="{FF2B5EF4-FFF2-40B4-BE49-F238E27FC236}">
                  <a16:creationId xmlns:a16="http://schemas.microsoft.com/office/drawing/2014/main" id="{2204B487-8EB3-3F4D-992A-80E97A344B95}"/>
                </a:ext>
              </a:extLst>
            </p:cNvPr>
            <p:cNvCxnSpPr>
              <a:cxnSpLocks/>
            </p:cNvCxnSpPr>
            <p:nvPr/>
          </p:nvCxnSpPr>
          <p:spPr>
            <a:xfrm>
              <a:off x="8775383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2799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6231036" y="1127338"/>
            <a:ext cx="5205265" cy="501675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Agora vamos  </a:t>
            </a:r>
            <a:r>
              <a:rPr lang="pt-BR" sz="4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entender e aprender a lidar com as objeções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, quando o cliente coloca obstáculos para que a venda não se concretize...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018EFDA4-E808-9C43-BF43-6533BD610A9B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1114AD11-8F25-9140-A055-D8BE49166544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9A888FD7-3C78-8F4F-95EE-CB0FAAE20E6A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671405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4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AB969739-5011-CB4F-861D-58E5620169A2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54DA5B84-E9E6-A547-B0BE-DD3609C61277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66243E54-0E10-A44D-BFB8-42576B685E25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502F1FD6-4C59-624A-810F-90C512F945B0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8E8BFD61-D1EF-8944-82CA-3B4C8614FA7C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EDE9E3AF-6B1C-4344-A8FD-2D02B3E32FB7}"/>
                </a:ext>
              </a:extLst>
            </p:cNvPr>
            <p:cNvSpPr txBox="1"/>
            <p:nvPr/>
          </p:nvSpPr>
          <p:spPr>
            <a:xfrm>
              <a:off x="6939624" y="583107"/>
              <a:ext cx="1835759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Oferecer nossas soluções</a:t>
              </a:r>
            </a:p>
          </p:txBody>
        </p:sp>
        <p:cxnSp>
          <p:nvCxnSpPr>
            <p:cNvPr id="15" name="Conector Reto 14">
              <a:extLst>
                <a:ext uri="{FF2B5EF4-FFF2-40B4-BE49-F238E27FC236}">
                  <a16:creationId xmlns:a16="http://schemas.microsoft.com/office/drawing/2014/main" id="{C07ED812-A417-7A40-876F-367D085F07A9}"/>
                </a:ext>
              </a:extLst>
            </p:cNvPr>
            <p:cNvCxnSpPr>
              <a:cxnSpLocks/>
            </p:cNvCxnSpPr>
            <p:nvPr/>
          </p:nvCxnSpPr>
          <p:spPr>
            <a:xfrm>
              <a:off x="8775383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46211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7008E952-DA67-425C-AD7E-0F6C1B413AA5}"/>
              </a:ext>
            </a:extLst>
          </p:cNvPr>
          <p:cNvCxnSpPr>
            <a:cxnSpLocks/>
          </p:cNvCxnSpPr>
          <p:nvPr/>
        </p:nvCxnSpPr>
        <p:spPr>
          <a:xfrm flipH="1">
            <a:off x="0" y="3429000"/>
            <a:ext cx="12192000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01">
            <a:extLst>
              <a:ext uri="{FF2B5EF4-FFF2-40B4-BE49-F238E27FC236}">
                <a16:creationId xmlns:a16="http://schemas.microsoft.com/office/drawing/2014/main" id="{2184FD3A-7FD7-41FE-91F6-624C5CAFF1DE}"/>
              </a:ext>
            </a:extLst>
          </p:cNvPr>
          <p:cNvSpPr/>
          <p:nvPr/>
        </p:nvSpPr>
        <p:spPr>
          <a:xfrm>
            <a:off x="85925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6" name="01">
            <a:extLst>
              <a:ext uri="{FF2B5EF4-FFF2-40B4-BE49-F238E27FC236}">
                <a16:creationId xmlns:a16="http://schemas.microsoft.com/office/drawing/2014/main" id="{539B1CE3-9AC7-4EBF-AEEA-4AC3080283AF}"/>
              </a:ext>
            </a:extLst>
          </p:cNvPr>
          <p:cNvSpPr/>
          <p:nvPr/>
        </p:nvSpPr>
        <p:spPr>
          <a:xfrm>
            <a:off x="517979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7" name="01">
            <a:extLst>
              <a:ext uri="{FF2B5EF4-FFF2-40B4-BE49-F238E27FC236}">
                <a16:creationId xmlns:a16="http://schemas.microsoft.com/office/drawing/2014/main" id="{E94F66FC-8AF6-4493-BCF2-9BDA11CFCB5B}"/>
              </a:ext>
            </a:extLst>
          </p:cNvPr>
          <p:cNvSpPr/>
          <p:nvPr/>
        </p:nvSpPr>
        <p:spPr>
          <a:xfrm>
            <a:off x="661997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8" name="01">
            <a:extLst>
              <a:ext uri="{FF2B5EF4-FFF2-40B4-BE49-F238E27FC236}">
                <a16:creationId xmlns:a16="http://schemas.microsoft.com/office/drawing/2014/main" id="{0692A08F-1289-4405-8744-E5E401AD5604}"/>
              </a:ext>
            </a:extLst>
          </p:cNvPr>
          <p:cNvSpPr/>
          <p:nvPr/>
        </p:nvSpPr>
        <p:spPr>
          <a:xfrm>
            <a:off x="8069583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9" name="01">
            <a:extLst>
              <a:ext uri="{FF2B5EF4-FFF2-40B4-BE49-F238E27FC236}">
                <a16:creationId xmlns:a16="http://schemas.microsoft.com/office/drawing/2014/main" id="{AEF060A3-05E7-4541-BDF5-8511365EA1D7}"/>
              </a:ext>
            </a:extLst>
          </p:cNvPr>
          <p:cNvSpPr/>
          <p:nvPr/>
        </p:nvSpPr>
        <p:spPr>
          <a:xfrm>
            <a:off x="9509761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01">
            <a:extLst>
              <a:ext uri="{FF2B5EF4-FFF2-40B4-BE49-F238E27FC236}">
                <a16:creationId xmlns:a16="http://schemas.microsoft.com/office/drawing/2014/main" id="{56411119-CB3B-4627-9697-DAC220D7473F}"/>
              </a:ext>
            </a:extLst>
          </p:cNvPr>
          <p:cNvSpPr/>
          <p:nvPr/>
        </p:nvSpPr>
        <p:spPr>
          <a:xfrm>
            <a:off x="5275991" y="2054022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4" name="01">
            <a:extLst>
              <a:ext uri="{FF2B5EF4-FFF2-40B4-BE49-F238E27FC236}">
                <a16:creationId xmlns:a16="http://schemas.microsoft.com/office/drawing/2014/main" id="{2734A788-845D-4255-B425-FD6C877A5F72}"/>
              </a:ext>
            </a:extLst>
          </p:cNvPr>
          <p:cNvSpPr/>
          <p:nvPr/>
        </p:nvSpPr>
        <p:spPr>
          <a:xfrm>
            <a:off x="675888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5" name="01">
            <a:extLst>
              <a:ext uri="{FF2B5EF4-FFF2-40B4-BE49-F238E27FC236}">
                <a16:creationId xmlns:a16="http://schemas.microsoft.com/office/drawing/2014/main" id="{BFD31780-BAA1-4BB6-AD54-7322B0019712}"/>
              </a:ext>
            </a:extLst>
          </p:cNvPr>
          <p:cNvSpPr/>
          <p:nvPr/>
        </p:nvSpPr>
        <p:spPr>
          <a:xfrm>
            <a:off x="8208498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6" name="01">
            <a:extLst>
              <a:ext uri="{FF2B5EF4-FFF2-40B4-BE49-F238E27FC236}">
                <a16:creationId xmlns:a16="http://schemas.microsoft.com/office/drawing/2014/main" id="{451E913E-D583-4AD5-B4DC-953BCD4A7B67}"/>
              </a:ext>
            </a:extLst>
          </p:cNvPr>
          <p:cNvSpPr/>
          <p:nvPr/>
        </p:nvSpPr>
        <p:spPr>
          <a:xfrm>
            <a:off x="9648214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17" name="Conector reto 16">
            <a:extLst>
              <a:ext uri="{FF2B5EF4-FFF2-40B4-BE49-F238E27FC236}">
                <a16:creationId xmlns:a16="http://schemas.microsoft.com/office/drawing/2014/main" id="{0CBC2FDE-32C5-4E89-A75F-AC59E1E7E3A5}"/>
              </a:ext>
            </a:extLst>
          </p:cNvPr>
          <p:cNvCxnSpPr>
            <a:cxnSpLocks/>
          </p:cNvCxnSpPr>
          <p:nvPr/>
        </p:nvCxnSpPr>
        <p:spPr>
          <a:xfrm>
            <a:off x="5371197" y="2244436"/>
            <a:ext cx="0" cy="993161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ector reto 20">
            <a:extLst>
              <a:ext uri="{FF2B5EF4-FFF2-40B4-BE49-F238E27FC236}">
                <a16:creationId xmlns:a16="http://schemas.microsoft.com/office/drawing/2014/main" id="{35DFF0AE-41EE-4274-B1B6-27DE31373D06}"/>
              </a:ext>
            </a:extLst>
          </p:cNvPr>
          <p:cNvCxnSpPr/>
          <p:nvPr/>
        </p:nvCxnSpPr>
        <p:spPr>
          <a:xfrm>
            <a:off x="6810914" y="3626621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ector reto 21">
            <a:extLst>
              <a:ext uri="{FF2B5EF4-FFF2-40B4-BE49-F238E27FC236}">
                <a16:creationId xmlns:a16="http://schemas.microsoft.com/office/drawing/2014/main" id="{1C64E4DF-3E01-43BA-9D7E-780A93EBDDA8}"/>
              </a:ext>
            </a:extLst>
          </p:cNvPr>
          <p:cNvCxnSpPr/>
          <p:nvPr/>
        </p:nvCxnSpPr>
        <p:spPr>
          <a:xfrm>
            <a:off x="8257067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ector reto 22">
            <a:extLst>
              <a:ext uri="{FF2B5EF4-FFF2-40B4-BE49-F238E27FC236}">
                <a16:creationId xmlns:a16="http://schemas.microsoft.com/office/drawing/2014/main" id="{6C727AA4-EFAA-483E-A503-D006D350D2B8}"/>
              </a:ext>
            </a:extLst>
          </p:cNvPr>
          <p:cNvCxnSpPr/>
          <p:nvPr/>
        </p:nvCxnSpPr>
        <p:spPr>
          <a:xfrm>
            <a:off x="9709581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894A6252-F231-4B54-AAE1-0A9D8DCDD46A}"/>
              </a:ext>
            </a:extLst>
          </p:cNvPr>
          <p:cNvSpPr txBox="1"/>
          <p:nvPr/>
        </p:nvSpPr>
        <p:spPr>
          <a:xfrm>
            <a:off x="5507613" y="1906950"/>
            <a:ext cx="1658375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Oferecer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nossas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A8FAF1A8-7507-4FB8-860C-A577E49796D4}"/>
              </a:ext>
            </a:extLst>
          </p:cNvPr>
          <p:cNvSpPr txBox="1"/>
          <p:nvPr/>
        </p:nvSpPr>
        <p:spPr>
          <a:xfrm>
            <a:off x="940910" y="4116984"/>
            <a:ext cx="976533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Preparar-se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vender</a:t>
            </a: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D245986A-244F-4F4B-B5BB-525FA95638E8}"/>
              </a:ext>
            </a:extLst>
          </p:cNvPr>
          <p:cNvSpPr txBox="1"/>
          <p:nvPr/>
        </p:nvSpPr>
        <p:spPr>
          <a:xfrm>
            <a:off x="6689865" y="4111559"/>
            <a:ext cx="857911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Contornar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possíveis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objeções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2BB0C9F2-0233-4120-A915-5F7FA451124E}"/>
              </a:ext>
            </a:extLst>
          </p:cNvPr>
          <p:cNvSpPr txBox="1"/>
          <p:nvPr/>
        </p:nvSpPr>
        <p:spPr>
          <a:xfrm>
            <a:off x="8124800" y="4111559"/>
            <a:ext cx="1011799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Partir para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274331DC-EC70-4DAB-A51E-E8CD91C43456}"/>
              </a:ext>
            </a:extLst>
          </p:cNvPr>
          <p:cNvSpPr txBox="1"/>
          <p:nvPr/>
        </p:nvSpPr>
        <p:spPr>
          <a:xfrm>
            <a:off x="9559735" y="4111559"/>
            <a:ext cx="960503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Realizar um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excelente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pós-venda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D2A34C1F-2675-4907-97F6-E7AB2561790D}"/>
              </a:ext>
            </a:extLst>
          </p:cNvPr>
          <p:cNvSpPr txBox="1"/>
          <p:nvPr/>
        </p:nvSpPr>
        <p:spPr>
          <a:xfrm>
            <a:off x="914241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49C65BA6-AB54-4B7A-B10E-47B326BB5D08}"/>
              </a:ext>
            </a:extLst>
          </p:cNvPr>
          <p:cNvSpPr txBox="1"/>
          <p:nvPr/>
        </p:nvSpPr>
        <p:spPr>
          <a:xfrm>
            <a:off x="5234780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ACDAC278-3454-435F-A6CD-4EE51EF82918}"/>
              </a:ext>
            </a:extLst>
          </p:cNvPr>
          <p:cNvSpPr txBox="1"/>
          <p:nvPr/>
        </p:nvSpPr>
        <p:spPr>
          <a:xfrm>
            <a:off x="6674498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00ED2B23-748D-430B-882E-9827B3E14118}"/>
              </a:ext>
            </a:extLst>
          </p:cNvPr>
          <p:cNvSpPr txBox="1"/>
          <p:nvPr/>
        </p:nvSpPr>
        <p:spPr>
          <a:xfrm>
            <a:off x="8120651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CF27C36F-13BC-4998-A1A6-AE5A323BBD45}"/>
              </a:ext>
            </a:extLst>
          </p:cNvPr>
          <p:cNvSpPr txBox="1"/>
          <p:nvPr/>
        </p:nvSpPr>
        <p:spPr>
          <a:xfrm>
            <a:off x="9564747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7</a:t>
            </a:r>
          </a:p>
        </p:txBody>
      </p: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51715DBB-2353-4CC2-A3A0-0A9EC3DB02B2}"/>
              </a:ext>
            </a:extLst>
          </p:cNvPr>
          <p:cNvCxnSpPr/>
          <p:nvPr/>
        </p:nvCxnSpPr>
        <p:spPr>
          <a:xfrm>
            <a:off x="1054046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01">
            <a:extLst>
              <a:ext uri="{FF2B5EF4-FFF2-40B4-BE49-F238E27FC236}">
                <a16:creationId xmlns:a16="http://schemas.microsoft.com/office/drawing/2014/main" id="{FA576B5F-B824-44A7-BAB4-A1399F7DC066}"/>
              </a:ext>
            </a:extLst>
          </p:cNvPr>
          <p:cNvSpPr/>
          <p:nvPr/>
        </p:nvSpPr>
        <p:spPr>
          <a:xfrm>
            <a:off x="1000420" y="3966642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0" name="01">
            <a:extLst>
              <a:ext uri="{FF2B5EF4-FFF2-40B4-BE49-F238E27FC236}">
                <a16:creationId xmlns:a16="http://schemas.microsoft.com/office/drawing/2014/main" id="{8A006F34-2826-2141-8FC1-DC74721F18FA}"/>
              </a:ext>
            </a:extLst>
          </p:cNvPr>
          <p:cNvSpPr/>
          <p:nvPr/>
        </p:nvSpPr>
        <p:spPr>
          <a:xfrm>
            <a:off x="229943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1" name="01">
            <a:extLst>
              <a:ext uri="{FF2B5EF4-FFF2-40B4-BE49-F238E27FC236}">
                <a16:creationId xmlns:a16="http://schemas.microsoft.com/office/drawing/2014/main" id="{3CFA1F19-FEFF-6746-AE9E-1815A84E4A90}"/>
              </a:ext>
            </a:extLst>
          </p:cNvPr>
          <p:cNvSpPr/>
          <p:nvPr/>
        </p:nvSpPr>
        <p:spPr>
          <a:xfrm>
            <a:off x="2438811" y="3966644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42" name="Conector reto 25">
            <a:extLst>
              <a:ext uri="{FF2B5EF4-FFF2-40B4-BE49-F238E27FC236}">
                <a16:creationId xmlns:a16="http://schemas.microsoft.com/office/drawing/2014/main" id="{5BD0D693-BEB0-804A-8218-F0D9F8231A87}"/>
              </a:ext>
            </a:extLst>
          </p:cNvPr>
          <p:cNvCxnSpPr>
            <a:stCxn id="40" idx="4"/>
            <a:endCxn id="41" idx="0"/>
          </p:cNvCxnSpPr>
          <p:nvPr/>
        </p:nvCxnSpPr>
        <p:spPr>
          <a:xfrm>
            <a:off x="2490837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947C01E3-68F7-3644-9847-A10563D2B27B}"/>
              </a:ext>
            </a:extLst>
          </p:cNvPr>
          <p:cNvSpPr txBox="1"/>
          <p:nvPr/>
        </p:nvSpPr>
        <p:spPr>
          <a:xfrm>
            <a:off x="2385059" y="4116985"/>
            <a:ext cx="80661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Conhecer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E55264FA-C637-2241-A075-731B98DA336D}"/>
              </a:ext>
            </a:extLst>
          </p:cNvPr>
          <p:cNvSpPr txBox="1"/>
          <p:nvPr/>
        </p:nvSpPr>
        <p:spPr>
          <a:xfrm>
            <a:off x="2354422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  <p:sp>
        <p:nvSpPr>
          <p:cNvPr id="45" name="01">
            <a:extLst>
              <a:ext uri="{FF2B5EF4-FFF2-40B4-BE49-F238E27FC236}">
                <a16:creationId xmlns:a16="http://schemas.microsoft.com/office/drawing/2014/main" id="{7E170C47-0C62-A345-98ED-4C992FA254B8}"/>
              </a:ext>
            </a:extLst>
          </p:cNvPr>
          <p:cNvSpPr/>
          <p:nvPr/>
        </p:nvSpPr>
        <p:spPr>
          <a:xfrm>
            <a:off x="373961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6" name="01">
            <a:extLst>
              <a:ext uri="{FF2B5EF4-FFF2-40B4-BE49-F238E27FC236}">
                <a16:creationId xmlns:a16="http://schemas.microsoft.com/office/drawing/2014/main" id="{53DE371C-4EB7-7F49-950A-CB6CAB07842E}"/>
              </a:ext>
            </a:extLst>
          </p:cNvPr>
          <p:cNvSpPr/>
          <p:nvPr/>
        </p:nvSpPr>
        <p:spPr>
          <a:xfrm>
            <a:off x="387852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47" name="Conector reto 26">
            <a:extLst>
              <a:ext uri="{FF2B5EF4-FFF2-40B4-BE49-F238E27FC236}">
                <a16:creationId xmlns:a16="http://schemas.microsoft.com/office/drawing/2014/main" id="{2F278353-F471-1044-B5CC-68B4B205E917}"/>
              </a:ext>
            </a:extLst>
          </p:cNvPr>
          <p:cNvCxnSpPr/>
          <p:nvPr/>
        </p:nvCxnSpPr>
        <p:spPr>
          <a:xfrm>
            <a:off x="3925841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360DD604-4724-FA4E-A680-342D89FDD7E6}"/>
              </a:ext>
            </a:extLst>
          </p:cNvPr>
          <p:cNvSpPr txBox="1"/>
          <p:nvPr/>
        </p:nvSpPr>
        <p:spPr>
          <a:xfrm>
            <a:off x="3819994" y="4116985"/>
            <a:ext cx="90760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Sondar 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entender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DC442B32-0E10-E944-80D5-2FC51AF9FB4F}"/>
              </a:ext>
            </a:extLst>
          </p:cNvPr>
          <p:cNvSpPr txBox="1"/>
          <p:nvPr/>
        </p:nvSpPr>
        <p:spPr>
          <a:xfrm>
            <a:off x="3799586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856946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7008E952-DA67-425C-AD7E-0F6C1B413AA5}"/>
              </a:ext>
            </a:extLst>
          </p:cNvPr>
          <p:cNvCxnSpPr>
            <a:cxnSpLocks/>
          </p:cNvCxnSpPr>
          <p:nvPr/>
        </p:nvCxnSpPr>
        <p:spPr>
          <a:xfrm flipH="1">
            <a:off x="0" y="3429000"/>
            <a:ext cx="12192000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01">
            <a:extLst>
              <a:ext uri="{FF2B5EF4-FFF2-40B4-BE49-F238E27FC236}">
                <a16:creationId xmlns:a16="http://schemas.microsoft.com/office/drawing/2014/main" id="{2184FD3A-7FD7-41FE-91F6-624C5CAFF1DE}"/>
              </a:ext>
            </a:extLst>
          </p:cNvPr>
          <p:cNvSpPr/>
          <p:nvPr/>
        </p:nvSpPr>
        <p:spPr>
          <a:xfrm>
            <a:off x="85925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7" name="01">
            <a:extLst>
              <a:ext uri="{FF2B5EF4-FFF2-40B4-BE49-F238E27FC236}">
                <a16:creationId xmlns:a16="http://schemas.microsoft.com/office/drawing/2014/main" id="{E94F66FC-8AF6-4493-BCF2-9BDA11CFCB5B}"/>
              </a:ext>
            </a:extLst>
          </p:cNvPr>
          <p:cNvSpPr/>
          <p:nvPr/>
        </p:nvSpPr>
        <p:spPr>
          <a:xfrm>
            <a:off x="661997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8" name="01">
            <a:extLst>
              <a:ext uri="{FF2B5EF4-FFF2-40B4-BE49-F238E27FC236}">
                <a16:creationId xmlns:a16="http://schemas.microsoft.com/office/drawing/2014/main" id="{0692A08F-1289-4405-8744-E5E401AD5604}"/>
              </a:ext>
            </a:extLst>
          </p:cNvPr>
          <p:cNvSpPr/>
          <p:nvPr/>
        </p:nvSpPr>
        <p:spPr>
          <a:xfrm>
            <a:off x="8069583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9" name="01">
            <a:extLst>
              <a:ext uri="{FF2B5EF4-FFF2-40B4-BE49-F238E27FC236}">
                <a16:creationId xmlns:a16="http://schemas.microsoft.com/office/drawing/2014/main" id="{AEF060A3-05E7-4541-BDF5-8511365EA1D7}"/>
              </a:ext>
            </a:extLst>
          </p:cNvPr>
          <p:cNvSpPr/>
          <p:nvPr/>
        </p:nvSpPr>
        <p:spPr>
          <a:xfrm>
            <a:off x="9509761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01">
            <a:extLst>
              <a:ext uri="{FF2B5EF4-FFF2-40B4-BE49-F238E27FC236}">
                <a16:creationId xmlns:a16="http://schemas.microsoft.com/office/drawing/2014/main" id="{56411119-CB3B-4627-9697-DAC220D7473F}"/>
              </a:ext>
            </a:extLst>
          </p:cNvPr>
          <p:cNvSpPr/>
          <p:nvPr/>
        </p:nvSpPr>
        <p:spPr>
          <a:xfrm>
            <a:off x="6715691" y="2054022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5" name="01">
            <a:extLst>
              <a:ext uri="{FF2B5EF4-FFF2-40B4-BE49-F238E27FC236}">
                <a16:creationId xmlns:a16="http://schemas.microsoft.com/office/drawing/2014/main" id="{BFD31780-BAA1-4BB6-AD54-7322B0019712}"/>
              </a:ext>
            </a:extLst>
          </p:cNvPr>
          <p:cNvSpPr/>
          <p:nvPr/>
        </p:nvSpPr>
        <p:spPr>
          <a:xfrm>
            <a:off x="8208498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6" name="01">
            <a:extLst>
              <a:ext uri="{FF2B5EF4-FFF2-40B4-BE49-F238E27FC236}">
                <a16:creationId xmlns:a16="http://schemas.microsoft.com/office/drawing/2014/main" id="{451E913E-D583-4AD5-B4DC-953BCD4A7B67}"/>
              </a:ext>
            </a:extLst>
          </p:cNvPr>
          <p:cNvSpPr/>
          <p:nvPr/>
        </p:nvSpPr>
        <p:spPr>
          <a:xfrm>
            <a:off x="9648214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17" name="Conector reto 16">
            <a:extLst>
              <a:ext uri="{FF2B5EF4-FFF2-40B4-BE49-F238E27FC236}">
                <a16:creationId xmlns:a16="http://schemas.microsoft.com/office/drawing/2014/main" id="{0CBC2FDE-32C5-4E89-A75F-AC59E1E7E3A5}"/>
              </a:ext>
            </a:extLst>
          </p:cNvPr>
          <p:cNvCxnSpPr>
            <a:cxnSpLocks/>
          </p:cNvCxnSpPr>
          <p:nvPr/>
        </p:nvCxnSpPr>
        <p:spPr>
          <a:xfrm>
            <a:off x="6810897" y="2244436"/>
            <a:ext cx="0" cy="993161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ector reto 21">
            <a:extLst>
              <a:ext uri="{FF2B5EF4-FFF2-40B4-BE49-F238E27FC236}">
                <a16:creationId xmlns:a16="http://schemas.microsoft.com/office/drawing/2014/main" id="{1C64E4DF-3E01-43BA-9D7E-780A93EBDDA8}"/>
              </a:ext>
            </a:extLst>
          </p:cNvPr>
          <p:cNvCxnSpPr/>
          <p:nvPr/>
        </p:nvCxnSpPr>
        <p:spPr>
          <a:xfrm>
            <a:off x="8257067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ector reto 22">
            <a:extLst>
              <a:ext uri="{FF2B5EF4-FFF2-40B4-BE49-F238E27FC236}">
                <a16:creationId xmlns:a16="http://schemas.microsoft.com/office/drawing/2014/main" id="{6C727AA4-EFAA-483E-A503-D006D350D2B8}"/>
              </a:ext>
            </a:extLst>
          </p:cNvPr>
          <p:cNvCxnSpPr/>
          <p:nvPr/>
        </p:nvCxnSpPr>
        <p:spPr>
          <a:xfrm>
            <a:off x="9709581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894A6252-F231-4B54-AAE1-0A9D8DCDD46A}"/>
              </a:ext>
            </a:extLst>
          </p:cNvPr>
          <p:cNvSpPr txBox="1"/>
          <p:nvPr/>
        </p:nvSpPr>
        <p:spPr>
          <a:xfrm>
            <a:off x="6947313" y="1906950"/>
            <a:ext cx="1658375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Contornar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possíveis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objeções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A8FAF1A8-7507-4FB8-860C-A577E49796D4}"/>
              </a:ext>
            </a:extLst>
          </p:cNvPr>
          <p:cNvSpPr txBox="1"/>
          <p:nvPr/>
        </p:nvSpPr>
        <p:spPr>
          <a:xfrm>
            <a:off x="940910" y="4116984"/>
            <a:ext cx="976533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Preparar-se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vender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2BB0C9F2-0233-4120-A915-5F7FA451124E}"/>
              </a:ext>
            </a:extLst>
          </p:cNvPr>
          <p:cNvSpPr txBox="1"/>
          <p:nvPr/>
        </p:nvSpPr>
        <p:spPr>
          <a:xfrm>
            <a:off x="8124800" y="4111559"/>
            <a:ext cx="1011799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Partir para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274331DC-EC70-4DAB-A51E-E8CD91C43456}"/>
              </a:ext>
            </a:extLst>
          </p:cNvPr>
          <p:cNvSpPr txBox="1"/>
          <p:nvPr/>
        </p:nvSpPr>
        <p:spPr>
          <a:xfrm>
            <a:off x="9559735" y="4111559"/>
            <a:ext cx="960503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Realizar um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excelente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pós-venda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D2A34C1F-2675-4907-97F6-E7AB2561790D}"/>
              </a:ext>
            </a:extLst>
          </p:cNvPr>
          <p:cNvSpPr txBox="1"/>
          <p:nvPr/>
        </p:nvSpPr>
        <p:spPr>
          <a:xfrm>
            <a:off x="914241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ACDAC278-3454-435F-A6CD-4EE51EF82918}"/>
              </a:ext>
            </a:extLst>
          </p:cNvPr>
          <p:cNvSpPr txBox="1"/>
          <p:nvPr/>
        </p:nvSpPr>
        <p:spPr>
          <a:xfrm>
            <a:off x="6674498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00ED2B23-748D-430B-882E-9827B3E14118}"/>
              </a:ext>
            </a:extLst>
          </p:cNvPr>
          <p:cNvSpPr txBox="1"/>
          <p:nvPr/>
        </p:nvSpPr>
        <p:spPr>
          <a:xfrm>
            <a:off x="8120651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CF27C36F-13BC-4998-A1A6-AE5A323BBD45}"/>
              </a:ext>
            </a:extLst>
          </p:cNvPr>
          <p:cNvSpPr txBox="1"/>
          <p:nvPr/>
        </p:nvSpPr>
        <p:spPr>
          <a:xfrm>
            <a:off x="9564747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7</a:t>
            </a:r>
          </a:p>
        </p:txBody>
      </p: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51715DBB-2353-4CC2-A3A0-0A9EC3DB02B2}"/>
              </a:ext>
            </a:extLst>
          </p:cNvPr>
          <p:cNvCxnSpPr/>
          <p:nvPr/>
        </p:nvCxnSpPr>
        <p:spPr>
          <a:xfrm>
            <a:off x="1054046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01">
            <a:extLst>
              <a:ext uri="{FF2B5EF4-FFF2-40B4-BE49-F238E27FC236}">
                <a16:creationId xmlns:a16="http://schemas.microsoft.com/office/drawing/2014/main" id="{FA576B5F-B824-44A7-BAB4-A1399F7DC066}"/>
              </a:ext>
            </a:extLst>
          </p:cNvPr>
          <p:cNvSpPr/>
          <p:nvPr/>
        </p:nvSpPr>
        <p:spPr>
          <a:xfrm>
            <a:off x="1000420" y="3966642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0" name="01">
            <a:extLst>
              <a:ext uri="{FF2B5EF4-FFF2-40B4-BE49-F238E27FC236}">
                <a16:creationId xmlns:a16="http://schemas.microsoft.com/office/drawing/2014/main" id="{8A006F34-2826-2141-8FC1-DC74721F18FA}"/>
              </a:ext>
            </a:extLst>
          </p:cNvPr>
          <p:cNvSpPr/>
          <p:nvPr/>
        </p:nvSpPr>
        <p:spPr>
          <a:xfrm>
            <a:off x="229943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1" name="01">
            <a:extLst>
              <a:ext uri="{FF2B5EF4-FFF2-40B4-BE49-F238E27FC236}">
                <a16:creationId xmlns:a16="http://schemas.microsoft.com/office/drawing/2014/main" id="{3CFA1F19-FEFF-6746-AE9E-1815A84E4A90}"/>
              </a:ext>
            </a:extLst>
          </p:cNvPr>
          <p:cNvSpPr/>
          <p:nvPr/>
        </p:nvSpPr>
        <p:spPr>
          <a:xfrm>
            <a:off x="2438811" y="3966644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42" name="Conector reto 25">
            <a:extLst>
              <a:ext uri="{FF2B5EF4-FFF2-40B4-BE49-F238E27FC236}">
                <a16:creationId xmlns:a16="http://schemas.microsoft.com/office/drawing/2014/main" id="{5BD0D693-BEB0-804A-8218-F0D9F8231A87}"/>
              </a:ext>
            </a:extLst>
          </p:cNvPr>
          <p:cNvCxnSpPr>
            <a:stCxn id="40" idx="4"/>
            <a:endCxn id="41" idx="0"/>
          </p:cNvCxnSpPr>
          <p:nvPr/>
        </p:nvCxnSpPr>
        <p:spPr>
          <a:xfrm>
            <a:off x="2490837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947C01E3-68F7-3644-9847-A10563D2B27B}"/>
              </a:ext>
            </a:extLst>
          </p:cNvPr>
          <p:cNvSpPr txBox="1"/>
          <p:nvPr/>
        </p:nvSpPr>
        <p:spPr>
          <a:xfrm>
            <a:off x="2385059" y="4116985"/>
            <a:ext cx="80661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Conhecer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E55264FA-C637-2241-A075-731B98DA336D}"/>
              </a:ext>
            </a:extLst>
          </p:cNvPr>
          <p:cNvSpPr txBox="1"/>
          <p:nvPr/>
        </p:nvSpPr>
        <p:spPr>
          <a:xfrm>
            <a:off x="2354422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  <p:sp>
        <p:nvSpPr>
          <p:cNvPr id="45" name="01">
            <a:extLst>
              <a:ext uri="{FF2B5EF4-FFF2-40B4-BE49-F238E27FC236}">
                <a16:creationId xmlns:a16="http://schemas.microsoft.com/office/drawing/2014/main" id="{7E170C47-0C62-A345-98ED-4C992FA254B8}"/>
              </a:ext>
            </a:extLst>
          </p:cNvPr>
          <p:cNvSpPr/>
          <p:nvPr/>
        </p:nvSpPr>
        <p:spPr>
          <a:xfrm>
            <a:off x="373961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6" name="01">
            <a:extLst>
              <a:ext uri="{FF2B5EF4-FFF2-40B4-BE49-F238E27FC236}">
                <a16:creationId xmlns:a16="http://schemas.microsoft.com/office/drawing/2014/main" id="{53DE371C-4EB7-7F49-950A-CB6CAB07842E}"/>
              </a:ext>
            </a:extLst>
          </p:cNvPr>
          <p:cNvSpPr/>
          <p:nvPr/>
        </p:nvSpPr>
        <p:spPr>
          <a:xfrm>
            <a:off x="387852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47" name="Conector reto 26">
            <a:extLst>
              <a:ext uri="{FF2B5EF4-FFF2-40B4-BE49-F238E27FC236}">
                <a16:creationId xmlns:a16="http://schemas.microsoft.com/office/drawing/2014/main" id="{2F278353-F471-1044-B5CC-68B4B205E917}"/>
              </a:ext>
            </a:extLst>
          </p:cNvPr>
          <p:cNvCxnSpPr/>
          <p:nvPr/>
        </p:nvCxnSpPr>
        <p:spPr>
          <a:xfrm>
            <a:off x="3925841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360DD604-4724-FA4E-A680-342D89FDD7E6}"/>
              </a:ext>
            </a:extLst>
          </p:cNvPr>
          <p:cNvSpPr txBox="1"/>
          <p:nvPr/>
        </p:nvSpPr>
        <p:spPr>
          <a:xfrm>
            <a:off x="3819994" y="4116985"/>
            <a:ext cx="90760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Sondar 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entender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DC442B32-0E10-E944-80D5-2FC51AF9FB4F}"/>
              </a:ext>
            </a:extLst>
          </p:cNvPr>
          <p:cNvSpPr txBox="1"/>
          <p:nvPr/>
        </p:nvSpPr>
        <p:spPr>
          <a:xfrm>
            <a:off x="3799586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  <p:sp>
        <p:nvSpPr>
          <p:cNvPr id="50" name="01">
            <a:extLst>
              <a:ext uri="{FF2B5EF4-FFF2-40B4-BE49-F238E27FC236}">
                <a16:creationId xmlns:a16="http://schemas.microsoft.com/office/drawing/2014/main" id="{DE4BE791-1E80-BF4F-91FA-A2E9EAD86436}"/>
              </a:ext>
            </a:extLst>
          </p:cNvPr>
          <p:cNvSpPr/>
          <p:nvPr/>
        </p:nvSpPr>
        <p:spPr>
          <a:xfrm>
            <a:off x="517979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51" name="01">
            <a:extLst>
              <a:ext uri="{FF2B5EF4-FFF2-40B4-BE49-F238E27FC236}">
                <a16:creationId xmlns:a16="http://schemas.microsoft.com/office/drawing/2014/main" id="{788C3903-728F-0747-91A4-37FAEC7135E5}"/>
              </a:ext>
            </a:extLst>
          </p:cNvPr>
          <p:cNvSpPr/>
          <p:nvPr/>
        </p:nvSpPr>
        <p:spPr>
          <a:xfrm>
            <a:off x="531870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52" name="Conector reto 19">
            <a:extLst>
              <a:ext uri="{FF2B5EF4-FFF2-40B4-BE49-F238E27FC236}">
                <a16:creationId xmlns:a16="http://schemas.microsoft.com/office/drawing/2014/main" id="{723A87BC-9ACF-0E40-8F7A-C99C431EFC66}"/>
              </a:ext>
            </a:extLst>
          </p:cNvPr>
          <p:cNvCxnSpPr/>
          <p:nvPr/>
        </p:nvCxnSpPr>
        <p:spPr>
          <a:xfrm>
            <a:off x="5371994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13EA30C3-F4F4-C440-8064-865F69404071}"/>
              </a:ext>
            </a:extLst>
          </p:cNvPr>
          <p:cNvSpPr txBox="1"/>
          <p:nvPr/>
        </p:nvSpPr>
        <p:spPr>
          <a:xfrm>
            <a:off x="5254929" y="4116985"/>
            <a:ext cx="756922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Oferecer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nossas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</a:t>
            </a:r>
          </a:p>
        </p:txBody>
      </p:sp>
      <p:sp>
        <p:nvSpPr>
          <p:cNvPr id="54" name="CaixaDeTexto 53">
            <a:extLst>
              <a:ext uri="{FF2B5EF4-FFF2-40B4-BE49-F238E27FC236}">
                <a16:creationId xmlns:a16="http://schemas.microsoft.com/office/drawing/2014/main" id="{78685C06-2EAA-7C45-8B81-6F95EC9218AF}"/>
              </a:ext>
            </a:extLst>
          </p:cNvPr>
          <p:cNvSpPr txBox="1"/>
          <p:nvPr/>
        </p:nvSpPr>
        <p:spPr>
          <a:xfrm>
            <a:off x="5234780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4848953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35B07310-75A6-C043-9BDE-F189A2370891}"/>
              </a:ext>
            </a:extLst>
          </p:cNvPr>
          <p:cNvSpPr/>
          <p:nvPr/>
        </p:nvSpPr>
        <p:spPr>
          <a:xfrm>
            <a:off x="7521677" y="958646"/>
            <a:ext cx="4186495" cy="5434167"/>
          </a:xfrm>
          <a:prstGeom prst="rect">
            <a:avLst/>
          </a:prstGeom>
          <a:solidFill>
            <a:srgbClr val="323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6867087" y="2521567"/>
            <a:ext cx="4333623" cy="230831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CONTORNAR</a:t>
            </a:r>
          </a:p>
          <a:p>
            <a:pPr algn="r"/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POSSÍVEIS</a:t>
            </a:r>
          </a:p>
          <a:p>
            <a:pPr algn="r"/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OBJEÇÕES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7907C150-AB98-254F-A01A-AFF4B4A72F7D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1A15BCAC-3B8C-5E4E-A955-D204AF3D697A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50E4B959-7C8C-434C-B61E-A87BB9F82EF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033901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5</a:t>
              </a:r>
            </a:p>
          </p:txBody>
        </p:sp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2123DFC0-FF82-1A4B-B42A-B3B8D2B35B83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3A909597-0D68-F94C-84C7-A16AA2AD858D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45B7FD6A-5DDB-AC47-8C32-3B0204578277}"/>
                </a:ext>
              </a:extLst>
            </p:cNvPr>
            <p:cNvSpPr txBox="1"/>
            <p:nvPr/>
          </p:nvSpPr>
          <p:spPr>
            <a:xfrm>
              <a:off x="6679599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E274560C-A0DE-9B4B-B993-D73DFE590820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130D5674-1F4A-FD4B-BF01-FE1C57373912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F05E5314-7693-6846-97EF-C0E1ACE7CA7D}"/>
                </a:ext>
              </a:extLst>
            </p:cNvPr>
            <p:cNvSpPr txBox="1"/>
            <p:nvPr/>
          </p:nvSpPr>
          <p:spPr>
            <a:xfrm>
              <a:off x="7302120" y="583107"/>
              <a:ext cx="2116285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Contornar possíveis objeções</a:t>
              </a:r>
            </a:p>
          </p:txBody>
        </p:sp>
        <p:cxnSp>
          <p:nvCxnSpPr>
            <p:cNvPr id="24" name="Conector Reto 23">
              <a:extLst>
                <a:ext uri="{FF2B5EF4-FFF2-40B4-BE49-F238E27FC236}">
                  <a16:creationId xmlns:a16="http://schemas.microsoft.com/office/drawing/2014/main" id="{5B6584F0-614F-6F44-A0F5-A5818D3B9789}"/>
                </a:ext>
              </a:extLst>
            </p:cNvPr>
            <p:cNvCxnSpPr>
              <a:cxnSpLocks/>
            </p:cNvCxnSpPr>
            <p:nvPr/>
          </p:nvCxnSpPr>
          <p:spPr>
            <a:xfrm>
              <a:off x="9418405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51528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71090488-5865-E74D-A23E-56B4D19CFA88}"/>
              </a:ext>
            </a:extLst>
          </p:cNvPr>
          <p:cNvSpPr txBox="1"/>
          <p:nvPr/>
        </p:nvSpPr>
        <p:spPr>
          <a:xfrm>
            <a:off x="781667" y="2828835"/>
            <a:ext cx="3097160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Como você</a:t>
            </a:r>
            <a:b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reage 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diante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dessas respostas?</a:t>
            </a:r>
          </a:p>
        </p:txBody>
      </p:sp>
      <p:sp>
        <p:nvSpPr>
          <p:cNvPr id="2" name="Balão Retangular Arredondado 1">
            <a:extLst>
              <a:ext uri="{FF2B5EF4-FFF2-40B4-BE49-F238E27FC236}">
                <a16:creationId xmlns:a16="http://schemas.microsoft.com/office/drawing/2014/main" id="{0DA57926-9C81-3B41-BEF2-17E304C34ABD}"/>
              </a:ext>
            </a:extLst>
          </p:cNvPr>
          <p:cNvSpPr/>
          <p:nvPr/>
        </p:nvSpPr>
        <p:spPr>
          <a:xfrm>
            <a:off x="4067398" y="2566217"/>
            <a:ext cx="1980000" cy="1725561"/>
          </a:xfrm>
          <a:prstGeom prst="wedgeRoundRectCallout">
            <a:avLst/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Mas no momento esse investimento é muito alto...</a:t>
            </a:r>
          </a:p>
        </p:txBody>
      </p:sp>
      <p:sp>
        <p:nvSpPr>
          <p:cNvPr id="13" name="Balão Retangular Arredondado 12">
            <a:extLst>
              <a:ext uri="{FF2B5EF4-FFF2-40B4-BE49-F238E27FC236}">
                <a16:creationId xmlns:a16="http://schemas.microsoft.com/office/drawing/2014/main" id="{ED115D35-4C81-7C49-ADF5-DBF7B2A756B2}"/>
              </a:ext>
            </a:extLst>
          </p:cNvPr>
          <p:cNvSpPr/>
          <p:nvPr/>
        </p:nvSpPr>
        <p:spPr>
          <a:xfrm>
            <a:off x="6235969" y="2566217"/>
            <a:ext cx="1980000" cy="1725561"/>
          </a:xfrm>
          <a:prstGeom prst="wedgeRoundRectCallout">
            <a:avLst/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Tenho que conversar com meu sócio.</a:t>
            </a:r>
          </a:p>
        </p:txBody>
      </p:sp>
      <p:sp>
        <p:nvSpPr>
          <p:cNvPr id="14" name="Balão Retangular Arredondado 13">
            <a:extLst>
              <a:ext uri="{FF2B5EF4-FFF2-40B4-BE49-F238E27FC236}">
                <a16:creationId xmlns:a16="http://schemas.microsoft.com/office/drawing/2014/main" id="{2EEA152B-ED91-A944-B918-61882B11422A}"/>
              </a:ext>
            </a:extLst>
          </p:cNvPr>
          <p:cNvSpPr/>
          <p:nvPr/>
        </p:nvSpPr>
        <p:spPr>
          <a:xfrm>
            <a:off x="8394640" y="2566217"/>
            <a:ext cx="1980000" cy="1725561"/>
          </a:xfrm>
          <a:prstGeom prst="wedgeRoundRectCallout">
            <a:avLst>
              <a:gd name="adj1" fmla="val 21299"/>
              <a:gd name="adj2" fmla="val 63355"/>
              <a:gd name="adj3" fmla="val 16667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Seu concorrente tem um preço menor.</a:t>
            </a:r>
          </a:p>
        </p:txBody>
      </p:sp>
    </p:spTree>
    <p:extLst>
      <p:ext uri="{BB962C8B-B14F-4D97-AF65-F5344CB8AC3E}">
        <p14:creationId xmlns:p14="http://schemas.microsoft.com/office/powerpoint/2010/main" val="3388015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13" grpId="0" animBg="1"/>
      <p:bldP spid="13" grpId="1" animBg="1"/>
      <p:bldP spid="14" grpId="0" animBg="1"/>
      <p:bldP spid="14" grpId="1" animBg="1"/>
    </p:bldLst>
  </p:timing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C23FF637-1FD9-E24F-B35D-39C017EBE00D}"/>
              </a:ext>
            </a:extLst>
          </p:cNvPr>
          <p:cNvSpPr txBox="1"/>
          <p:nvPr/>
        </p:nvSpPr>
        <p:spPr>
          <a:xfrm>
            <a:off x="920450" y="3075055"/>
            <a:ext cx="2771897" cy="707878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OBJEÇÕES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2CE74CB6-E0C4-C64E-9493-BBA8780F002D}"/>
              </a:ext>
            </a:extLst>
          </p:cNvPr>
          <p:cNvSpPr txBox="1"/>
          <p:nvPr/>
        </p:nvSpPr>
        <p:spPr>
          <a:xfrm>
            <a:off x="4128922" y="2828835"/>
            <a:ext cx="5900450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Nesta etapa, vamos analisar as resistências por parte do cliente para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aplicar a técnica correta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e superar as objeções.</a:t>
            </a:r>
          </a:p>
        </p:txBody>
      </p:sp>
    </p:spTree>
    <p:extLst>
      <p:ext uri="{BB962C8B-B14F-4D97-AF65-F5344CB8AC3E}">
        <p14:creationId xmlns:p14="http://schemas.microsoft.com/office/powerpoint/2010/main" val="1583021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4641BD2B-524D-8A4C-B267-437E85F27F79}"/>
              </a:ext>
            </a:extLst>
          </p:cNvPr>
          <p:cNvSpPr txBox="1"/>
          <p:nvPr/>
        </p:nvSpPr>
        <p:spPr>
          <a:xfrm>
            <a:off x="1668795" y="2228675"/>
            <a:ext cx="8854410" cy="240064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Você se preparou para visitar aquele cliente que tem todo potencial para se tornar um parceiro e ele se mostra com uma personalidade difícil... Coloca  vários impedimentos... Diz que a concorrência oferece a mesma coisa... Que precisa pensar...</a:t>
            </a:r>
          </a:p>
        </p:txBody>
      </p:sp>
    </p:spTree>
    <p:extLst>
      <p:ext uri="{BB962C8B-B14F-4D97-AF65-F5344CB8AC3E}">
        <p14:creationId xmlns:p14="http://schemas.microsoft.com/office/powerpoint/2010/main" val="3791858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1002891" y="2028620"/>
            <a:ext cx="4734233" cy="280075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que você faz 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quando um cliente coloca estes pontos?</a:t>
            </a:r>
          </a:p>
        </p:txBody>
      </p:sp>
    </p:spTree>
    <p:extLst>
      <p:ext uri="{BB962C8B-B14F-4D97-AF65-F5344CB8AC3E}">
        <p14:creationId xmlns:p14="http://schemas.microsoft.com/office/powerpoint/2010/main" val="670093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A03D3EBD-5E69-C541-AADC-0D86573E578F}"/>
              </a:ext>
            </a:extLst>
          </p:cNvPr>
          <p:cNvSpPr txBox="1"/>
          <p:nvPr/>
        </p:nvSpPr>
        <p:spPr>
          <a:xfrm>
            <a:off x="781666" y="2644174"/>
            <a:ext cx="3166219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As objeções fazem parte do dia a dia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do vendedor.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Natural se deparar com: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BDA9A368-5184-B842-8EE3-A46767533AFC}"/>
              </a:ext>
            </a:extLst>
          </p:cNvPr>
          <p:cNvSpPr txBox="1"/>
          <p:nvPr/>
        </p:nvSpPr>
        <p:spPr>
          <a:xfrm>
            <a:off x="4114407" y="1967065"/>
            <a:ext cx="6451993" cy="292386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Personalidades difíceis;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Mentiras;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Reclamações sobre a empresa e o produto; 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Respostas recusadas;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Desculpas como “precisa pensar a respeito” ou “produto está caro”.</a:t>
            </a:r>
          </a:p>
        </p:txBody>
      </p:sp>
    </p:spTree>
    <p:extLst>
      <p:ext uri="{BB962C8B-B14F-4D97-AF65-F5344CB8AC3E}">
        <p14:creationId xmlns:p14="http://schemas.microsoft.com/office/powerpoint/2010/main" val="2690015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A03D3EBD-5E69-C541-AADC-0D86573E578F}"/>
              </a:ext>
            </a:extLst>
          </p:cNvPr>
          <p:cNvSpPr txBox="1"/>
          <p:nvPr/>
        </p:nvSpPr>
        <p:spPr>
          <a:xfrm>
            <a:off x="868752" y="2567229"/>
            <a:ext cx="2861419" cy="172354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Por outro lado...</a:t>
            </a:r>
          </a:p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As objeções podem ser indicadores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que: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BDA9A368-5184-B842-8EE3-A46767533AFC}"/>
              </a:ext>
            </a:extLst>
          </p:cNvPr>
          <p:cNvSpPr txBox="1"/>
          <p:nvPr/>
        </p:nvSpPr>
        <p:spPr>
          <a:xfrm>
            <a:off x="4114407" y="2382562"/>
            <a:ext cx="5468004" cy="209287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</a:t>
            </a: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cliente</a:t>
            </a: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está </a:t>
            </a: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interessado</a:t>
            </a: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no produto/serviço, por isso tantos questionamentos;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 </a:t>
            </a: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seu trabalho</a:t>
            </a: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existem </a:t>
            </a: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pontos</a:t>
            </a: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que precisam de </a:t>
            </a: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melhorias</a:t>
            </a: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33556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A58155A-0FB1-7D4E-B51D-C775EDF4011B}"/>
              </a:ext>
            </a:extLst>
          </p:cNvPr>
          <p:cNvSpPr txBox="1"/>
          <p:nvPr/>
        </p:nvSpPr>
        <p:spPr>
          <a:xfrm>
            <a:off x="5685733" y="1351512"/>
            <a:ext cx="5685273" cy="41549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As objeções podem aparecer a qualquer momento da venda e </a:t>
            </a:r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precisa</a:t>
            </a:r>
            <a:b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estar preparado para superá-las!</a:t>
            </a: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99173915-247E-EA48-A2CE-3E59C18020B4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7DADD700-17EB-D747-899F-B9ACFA3CA78A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B7296658-6DE4-1640-B83C-3239F8088BA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033901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5</a:t>
              </a: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53603C96-3C30-FB40-A36F-68C391343589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1DEC099C-6F03-9B46-A846-ED73424A800F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BB288096-45E8-E54E-B7CE-777DC58A156F}"/>
                </a:ext>
              </a:extLst>
            </p:cNvPr>
            <p:cNvSpPr txBox="1"/>
            <p:nvPr/>
          </p:nvSpPr>
          <p:spPr>
            <a:xfrm>
              <a:off x="6679599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DE8B4F5F-DC28-2C49-A154-41A2580BCD56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24" name="CaixaDeTexto 23">
              <a:extLst>
                <a:ext uri="{FF2B5EF4-FFF2-40B4-BE49-F238E27FC236}">
                  <a16:creationId xmlns:a16="http://schemas.microsoft.com/office/drawing/2014/main" id="{F9C4BD95-C0E4-0045-AA97-76EC5931E676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58BB0142-BCED-9449-9FB6-2D1174CDFFE4}"/>
                </a:ext>
              </a:extLst>
            </p:cNvPr>
            <p:cNvSpPr txBox="1"/>
            <p:nvPr/>
          </p:nvSpPr>
          <p:spPr>
            <a:xfrm>
              <a:off x="7302120" y="583107"/>
              <a:ext cx="2116285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Contornar possíveis objeções</a:t>
              </a:r>
            </a:p>
          </p:txBody>
        </p:sp>
        <p:cxnSp>
          <p:nvCxnSpPr>
            <p:cNvPr id="26" name="Conector Reto 25">
              <a:extLst>
                <a:ext uri="{FF2B5EF4-FFF2-40B4-BE49-F238E27FC236}">
                  <a16:creationId xmlns:a16="http://schemas.microsoft.com/office/drawing/2014/main" id="{2AB28A32-05AE-0A44-BB2A-D20EC8C30B4F}"/>
                </a:ext>
              </a:extLst>
            </p:cNvPr>
            <p:cNvCxnSpPr>
              <a:cxnSpLocks/>
            </p:cNvCxnSpPr>
            <p:nvPr/>
          </p:nvCxnSpPr>
          <p:spPr>
            <a:xfrm>
              <a:off x="9418405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30888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1002891" y="2367175"/>
            <a:ext cx="4734233" cy="212365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por que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as objeções acontecem?</a:t>
            </a:r>
          </a:p>
        </p:txBody>
      </p:sp>
    </p:spTree>
    <p:extLst>
      <p:ext uri="{BB962C8B-B14F-4D97-AF65-F5344CB8AC3E}">
        <p14:creationId xmlns:p14="http://schemas.microsoft.com/office/powerpoint/2010/main" val="1123158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A03D3EBD-5E69-C541-AADC-0D86573E578F}"/>
              </a:ext>
            </a:extLst>
          </p:cNvPr>
          <p:cNvSpPr txBox="1"/>
          <p:nvPr/>
        </p:nvSpPr>
        <p:spPr>
          <a:xfrm>
            <a:off x="781666" y="2736506"/>
            <a:ext cx="3166219" cy="138498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8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Porque</a:t>
            </a:r>
            <a:br>
              <a:rPr lang="pt-BR" sz="28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8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as objeções acontecem: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BDA9A368-5184-B842-8EE3-A46767533AFC}"/>
              </a:ext>
            </a:extLst>
          </p:cNvPr>
          <p:cNvSpPr txBox="1"/>
          <p:nvPr/>
        </p:nvSpPr>
        <p:spPr>
          <a:xfrm>
            <a:off x="4114408" y="1778380"/>
            <a:ext cx="6292336" cy="350864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Há dúvidas ou perguntas não respondidas na mente do cliente;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Está interessado na compra, mas precisa de mais esclarecimentos ou opinião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terceiros;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Não está totalmente convencido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da utilidade dos serviços;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Está indeciso.</a:t>
            </a:r>
          </a:p>
        </p:txBody>
      </p:sp>
    </p:spTree>
    <p:extLst>
      <p:ext uri="{BB962C8B-B14F-4D97-AF65-F5344CB8AC3E}">
        <p14:creationId xmlns:p14="http://schemas.microsoft.com/office/powerpoint/2010/main" val="3903058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1002891" y="2701004"/>
            <a:ext cx="4734233" cy="144654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o que você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precisa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fazer?</a:t>
            </a:r>
          </a:p>
        </p:txBody>
      </p:sp>
    </p:spTree>
    <p:extLst>
      <p:ext uri="{BB962C8B-B14F-4D97-AF65-F5344CB8AC3E}">
        <p14:creationId xmlns:p14="http://schemas.microsoft.com/office/powerpoint/2010/main" val="2796339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18" name="CaixaDeTexto 17">
            <a:extLst>
              <a:ext uri="{FF2B5EF4-FFF2-40B4-BE49-F238E27FC236}">
                <a16:creationId xmlns:a16="http://schemas.microsoft.com/office/drawing/2014/main" id="{2C8FA661-90B0-2F46-AAE3-66E7EDFFA960}"/>
              </a:ext>
            </a:extLst>
          </p:cNvPr>
          <p:cNvSpPr txBox="1"/>
          <p:nvPr/>
        </p:nvSpPr>
        <p:spPr>
          <a:xfrm>
            <a:off x="1759973" y="1548569"/>
            <a:ext cx="2028256" cy="461657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ACREDITAR</a:t>
            </a:r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4589A5C4-A2BA-4947-9B5E-9E6F53DF4BE8}"/>
              </a:ext>
            </a:extLst>
          </p:cNvPr>
          <p:cNvSpPr txBox="1"/>
          <p:nvPr/>
        </p:nvSpPr>
        <p:spPr>
          <a:xfrm>
            <a:off x="3956780" y="1579348"/>
            <a:ext cx="5722375" cy="40010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ser capaz de mudar o entendimento do cliente.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6B54A9D7-56AC-384C-9B13-A6BAB05AF103}"/>
              </a:ext>
            </a:extLst>
          </p:cNvPr>
          <p:cNvSpPr txBox="1"/>
          <p:nvPr/>
        </p:nvSpPr>
        <p:spPr>
          <a:xfrm>
            <a:off x="1759973" y="2704727"/>
            <a:ext cx="2028256" cy="461657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SUPERAR</a:t>
            </a: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28087D4D-88B4-C642-A4E2-F54FD13CE3ED}"/>
              </a:ext>
            </a:extLst>
          </p:cNvPr>
          <p:cNvSpPr txBox="1"/>
          <p:nvPr/>
        </p:nvSpPr>
        <p:spPr>
          <a:xfrm>
            <a:off x="3956780" y="2735504"/>
            <a:ext cx="5722376" cy="40010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as objeções, admitindo ser essa a sua missão.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58D5350D-30D6-FE4B-8F3D-3521791CFB1C}"/>
              </a:ext>
            </a:extLst>
          </p:cNvPr>
          <p:cNvSpPr txBox="1"/>
          <p:nvPr/>
        </p:nvSpPr>
        <p:spPr>
          <a:xfrm>
            <a:off x="1759973" y="3860885"/>
            <a:ext cx="2028256" cy="461657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USAR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A52AF99A-36FB-B24E-9C8A-F7FD1CADE252}"/>
              </a:ext>
            </a:extLst>
          </p:cNvPr>
          <p:cNvSpPr txBox="1"/>
          <p:nvPr/>
        </p:nvSpPr>
        <p:spPr>
          <a:xfrm>
            <a:off x="3956779" y="3891662"/>
            <a:ext cx="6580591" cy="40010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força de vontade para a aprender como lidar com elas.</a:t>
            </a:r>
          </a:p>
        </p:txBody>
      </p: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0B7A7726-E3BA-DB48-A06B-9FB4E45251AF}"/>
              </a:ext>
            </a:extLst>
          </p:cNvPr>
          <p:cNvSpPr txBox="1"/>
          <p:nvPr/>
        </p:nvSpPr>
        <p:spPr>
          <a:xfrm>
            <a:off x="1759973" y="5017042"/>
            <a:ext cx="2028256" cy="461657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PRATICAR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217EA318-815F-4548-8D6F-D2D460A3644F}"/>
              </a:ext>
            </a:extLst>
          </p:cNvPr>
          <p:cNvSpPr txBox="1"/>
          <p:nvPr/>
        </p:nvSpPr>
        <p:spPr>
          <a:xfrm>
            <a:off x="3956780" y="5047818"/>
            <a:ext cx="6695769" cy="40010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  <a:buClr>
                <a:srgbClr val="BA5050"/>
              </a:buClr>
            </a:pPr>
            <a:r>
              <a:rPr lang="pt-BR" sz="20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até estar familiarizado com as técnicas.</a:t>
            </a:r>
          </a:p>
        </p:txBody>
      </p:sp>
    </p:spTree>
    <p:extLst>
      <p:ext uri="{BB962C8B-B14F-4D97-AF65-F5344CB8AC3E}">
        <p14:creationId xmlns:p14="http://schemas.microsoft.com/office/powerpoint/2010/main" val="3780752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grpId="1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8" grpId="1" animBg="1"/>
      <p:bldP spid="20" grpId="0"/>
      <p:bldP spid="21" grpId="0" animBg="1"/>
      <p:bldP spid="21" grpId="1" animBg="1"/>
      <p:bldP spid="23" grpId="0"/>
      <p:bldP spid="24" grpId="0" animBg="1"/>
      <p:bldP spid="24" grpId="1" animBg="1"/>
      <p:bldP spid="26" grpId="0"/>
      <p:bldP spid="27" grpId="0" animBg="1"/>
      <p:bldP spid="27" grpId="1" animBg="1"/>
      <p:bldP spid="29" grpId="0"/>
    </p:bldLst>
  </p:timing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">
            <a:extLst>
              <a:ext uri="{FF2B5EF4-FFF2-40B4-BE49-F238E27FC236}">
                <a16:creationId xmlns:a16="http://schemas.microsoft.com/office/drawing/2014/main" id="{404B67DB-6E27-40E0-998C-626BB9EEA3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56347" y="2100264"/>
            <a:ext cx="4705350" cy="26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750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78FD3B1F-D529-714B-A52D-D909B50F17E0}"/>
              </a:ext>
            </a:extLst>
          </p:cNvPr>
          <p:cNvSpPr txBox="1"/>
          <p:nvPr/>
        </p:nvSpPr>
        <p:spPr>
          <a:xfrm>
            <a:off x="870153" y="920625"/>
            <a:ext cx="6038647" cy="501675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Ao se deparar com uma objeção, </a:t>
            </a:r>
            <a:r>
              <a:rPr lang="pt-BR" sz="40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converta em uma pergunta para o cliente responder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, esclareça os motivos da objeção, assim</a:t>
            </a:r>
            <a:b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poderá trabalhar com </a:t>
            </a:r>
            <a:r>
              <a:rPr lang="pt-BR" sz="40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situações reais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87494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34456B4A-E36C-084E-B68C-2A18FEB74380}"/>
              </a:ext>
            </a:extLst>
          </p:cNvPr>
          <p:cNvSpPr txBox="1"/>
          <p:nvPr/>
        </p:nvSpPr>
        <p:spPr>
          <a:xfrm>
            <a:off x="2438226" y="1920899"/>
            <a:ext cx="7315548" cy="301620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Ao identificar o motivo da objeção, por meio de perguntas, </a:t>
            </a: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esclareça ao cliente, oferecendo uma nova condição</a:t>
            </a: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Você pode, ainda, questionar se os demais benefícios importantes para o cliente não são suficientes para contornar a objeção.</a:t>
            </a:r>
          </a:p>
        </p:txBody>
      </p:sp>
    </p:spTree>
    <p:extLst>
      <p:ext uri="{BB962C8B-B14F-4D97-AF65-F5344CB8AC3E}">
        <p14:creationId xmlns:p14="http://schemas.microsoft.com/office/powerpoint/2010/main" val="336962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11" name="CaixaDeTexto 10">
            <a:extLst>
              <a:ext uri="{FF2B5EF4-FFF2-40B4-BE49-F238E27FC236}">
                <a16:creationId xmlns:a16="http://schemas.microsoft.com/office/drawing/2014/main" id="{8114430B-8D56-4849-8B2C-480A62427D88}"/>
              </a:ext>
            </a:extLst>
          </p:cNvPr>
          <p:cNvSpPr txBox="1"/>
          <p:nvPr/>
        </p:nvSpPr>
        <p:spPr>
          <a:xfrm>
            <a:off x="4114406" y="1536126"/>
            <a:ext cx="6219765" cy="403186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Nunca discuta </a:t>
            </a: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 o cliente;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Escute</a:t>
            </a: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até o fim para entender a objeção;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Não leve para o lado pessoal</a:t>
            </a: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a objeção faz parte do processo de venda;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Use a empatia. </a:t>
            </a: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Coloque-se no lugar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do cliente, compreenda a sua objeção, elogie e retome o controle da venda;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Procure </a:t>
            </a: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responder uma pergunta</a:t>
            </a:r>
            <a:b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 outra pergunta</a:t>
            </a: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695B964C-EFB2-1D42-8B8A-1834D6A716C6}"/>
              </a:ext>
            </a:extLst>
          </p:cNvPr>
          <p:cNvSpPr txBox="1"/>
          <p:nvPr/>
        </p:nvSpPr>
        <p:spPr>
          <a:xfrm>
            <a:off x="1161143" y="2274842"/>
            <a:ext cx="2235200" cy="230831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36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FIQUE DE OLHO NESSAS DICAS:</a:t>
            </a:r>
          </a:p>
        </p:txBody>
      </p:sp>
    </p:spTree>
    <p:extLst>
      <p:ext uri="{BB962C8B-B14F-4D97-AF65-F5344CB8AC3E}">
        <p14:creationId xmlns:p14="http://schemas.microsoft.com/office/powerpoint/2010/main" val="2220418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A03D3EBD-5E69-C541-AADC-0D86573E578F}"/>
              </a:ext>
            </a:extLst>
          </p:cNvPr>
          <p:cNvSpPr txBox="1"/>
          <p:nvPr/>
        </p:nvSpPr>
        <p:spPr>
          <a:xfrm>
            <a:off x="781666" y="2644174"/>
            <a:ext cx="2817877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Você percorreu um longo caminho até chegar na objeção.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28C422D1-7FB1-EC45-8DE3-169B5625F23A}"/>
              </a:ext>
            </a:extLst>
          </p:cNvPr>
          <p:cNvSpPr txBox="1"/>
          <p:nvPr/>
        </p:nvSpPr>
        <p:spPr>
          <a:xfrm>
            <a:off x="6210741" y="3094120"/>
            <a:ext cx="2235200" cy="95409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sz="28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SUPERE OBJEÇÕES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E91F81C3-C5DC-B740-94AA-E59B7341997F}"/>
              </a:ext>
            </a:extLst>
          </p:cNvPr>
          <p:cNvSpPr/>
          <p:nvPr/>
        </p:nvSpPr>
        <p:spPr>
          <a:xfrm>
            <a:off x="4830513" y="2006440"/>
            <a:ext cx="4995657" cy="3129460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10" name="01">
            <a:extLst>
              <a:ext uri="{FF2B5EF4-FFF2-40B4-BE49-F238E27FC236}">
                <a16:creationId xmlns:a16="http://schemas.microsoft.com/office/drawing/2014/main" id="{85E1DC1A-2EF1-F74F-A60A-C900999999BE}"/>
              </a:ext>
            </a:extLst>
          </p:cNvPr>
          <p:cNvSpPr/>
          <p:nvPr/>
        </p:nvSpPr>
        <p:spPr>
          <a:xfrm>
            <a:off x="8463136" y="1912888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2" name="01">
            <a:extLst>
              <a:ext uri="{FF2B5EF4-FFF2-40B4-BE49-F238E27FC236}">
                <a16:creationId xmlns:a16="http://schemas.microsoft.com/office/drawing/2014/main" id="{B069B9C0-0578-2A4F-9264-98AF22FBB46C}"/>
              </a:ext>
            </a:extLst>
          </p:cNvPr>
          <p:cNvSpPr>
            <a:spLocks noChangeAspect="1"/>
          </p:cNvSpPr>
          <p:nvPr/>
        </p:nvSpPr>
        <p:spPr>
          <a:xfrm>
            <a:off x="6464341" y="1142439"/>
            <a:ext cx="1728000" cy="1728000"/>
          </a:xfrm>
          <a:prstGeom prst="ellipse">
            <a:avLst/>
          </a:prstGeom>
          <a:solidFill>
            <a:srgbClr val="F8F9F4"/>
          </a:solidFill>
          <a:ln w="3175"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 defTabSz="833746"/>
            <a:r>
              <a:rPr lang="pt-BR" sz="14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1</a:t>
            </a:r>
          </a:p>
          <a:p>
            <a:pPr algn="ctr" defTabSz="833746"/>
            <a:r>
              <a:rPr lang="pt-BR" sz="14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PREPARAÇÃO</a:t>
            </a:r>
          </a:p>
          <a:p>
            <a:pPr algn="ctr" defTabSz="833746"/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Inicie uma</a:t>
            </a:r>
            <a:b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entrevista de</a:t>
            </a:r>
            <a:b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forma eficaz.</a:t>
            </a:r>
          </a:p>
        </p:txBody>
      </p:sp>
      <p:sp>
        <p:nvSpPr>
          <p:cNvPr id="14" name="01">
            <a:extLst>
              <a:ext uri="{FF2B5EF4-FFF2-40B4-BE49-F238E27FC236}">
                <a16:creationId xmlns:a16="http://schemas.microsoft.com/office/drawing/2014/main" id="{00D61B21-4870-D64D-B957-2D7C44477E82}"/>
              </a:ext>
            </a:extLst>
          </p:cNvPr>
          <p:cNvSpPr>
            <a:spLocks noChangeAspect="1"/>
          </p:cNvSpPr>
          <p:nvPr/>
        </p:nvSpPr>
        <p:spPr>
          <a:xfrm>
            <a:off x="8962169" y="1451520"/>
            <a:ext cx="1728000" cy="1728000"/>
          </a:xfrm>
          <a:prstGeom prst="ellipse">
            <a:avLst/>
          </a:prstGeom>
          <a:solidFill>
            <a:srgbClr val="F8F9F4"/>
          </a:solidFill>
          <a:ln w="3175"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 defTabSz="833746"/>
            <a:r>
              <a:rPr lang="pt-BR" sz="14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2</a:t>
            </a:r>
          </a:p>
          <a:p>
            <a:pPr algn="ctr" defTabSz="833746"/>
            <a:r>
              <a:rPr lang="pt-BR" sz="14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IDENTIFICAÇÃO</a:t>
            </a:r>
          </a:p>
          <a:p>
            <a:pPr algn="ctr" defTabSz="833746"/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Identifique a</a:t>
            </a:r>
          </a:p>
          <a:p>
            <a:pPr algn="ctr" defTabSz="833746"/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situação atual</a:t>
            </a:r>
            <a:b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do cliente.</a:t>
            </a:r>
          </a:p>
        </p:txBody>
      </p:sp>
      <p:sp>
        <p:nvSpPr>
          <p:cNvPr id="15" name="01">
            <a:extLst>
              <a:ext uri="{FF2B5EF4-FFF2-40B4-BE49-F238E27FC236}">
                <a16:creationId xmlns:a16="http://schemas.microsoft.com/office/drawing/2014/main" id="{E6389A62-6D9B-7046-BC65-9D2E9AE9E4F5}"/>
              </a:ext>
            </a:extLst>
          </p:cNvPr>
          <p:cNvSpPr>
            <a:spLocks noChangeAspect="1"/>
          </p:cNvSpPr>
          <p:nvPr/>
        </p:nvSpPr>
        <p:spPr>
          <a:xfrm>
            <a:off x="8962169" y="3962820"/>
            <a:ext cx="1728000" cy="1728000"/>
          </a:xfrm>
          <a:prstGeom prst="ellipse">
            <a:avLst/>
          </a:prstGeom>
          <a:solidFill>
            <a:srgbClr val="F8F9F4"/>
          </a:solidFill>
          <a:ln w="3175"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 defTabSz="833746"/>
            <a:r>
              <a:rPr lang="pt-BR" sz="14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3</a:t>
            </a:r>
          </a:p>
          <a:p>
            <a:pPr algn="ctr" defTabSz="833746"/>
            <a:r>
              <a:rPr lang="pt-BR" sz="14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INVESTIGAÇÃO</a:t>
            </a:r>
          </a:p>
          <a:p>
            <a:pPr algn="ctr" defTabSz="833746"/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Levante as</a:t>
            </a:r>
            <a:b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necessidades e</a:t>
            </a:r>
            <a:b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oportunidades.</a:t>
            </a:r>
          </a:p>
        </p:txBody>
      </p:sp>
      <p:sp>
        <p:nvSpPr>
          <p:cNvPr id="16" name="01">
            <a:extLst>
              <a:ext uri="{FF2B5EF4-FFF2-40B4-BE49-F238E27FC236}">
                <a16:creationId xmlns:a16="http://schemas.microsoft.com/office/drawing/2014/main" id="{77C39166-BB1A-EE45-AB8E-4ADF89471C8C}"/>
              </a:ext>
            </a:extLst>
          </p:cNvPr>
          <p:cNvSpPr/>
          <p:nvPr/>
        </p:nvSpPr>
        <p:spPr>
          <a:xfrm>
            <a:off x="9740034" y="3475963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7" name="01">
            <a:extLst>
              <a:ext uri="{FF2B5EF4-FFF2-40B4-BE49-F238E27FC236}">
                <a16:creationId xmlns:a16="http://schemas.microsoft.com/office/drawing/2014/main" id="{322569BE-AC6D-404D-94E6-2E7555009B79}"/>
              </a:ext>
            </a:extLst>
          </p:cNvPr>
          <p:cNvSpPr/>
          <p:nvPr/>
        </p:nvSpPr>
        <p:spPr>
          <a:xfrm>
            <a:off x="8463135" y="5040693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8" name="01">
            <a:extLst>
              <a:ext uri="{FF2B5EF4-FFF2-40B4-BE49-F238E27FC236}">
                <a16:creationId xmlns:a16="http://schemas.microsoft.com/office/drawing/2014/main" id="{1A1C60A6-A27E-5245-A74E-BCBFF914A126}"/>
              </a:ext>
            </a:extLst>
          </p:cNvPr>
          <p:cNvSpPr>
            <a:spLocks noChangeAspect="1"/>
          </p:cNvSpPr>
          <p:nvPr/>
        </p:nvSpPr>
        <p:spPr>
          <a:xfrm>
            <a:off x="6464341" y="4271899"/>
            <a:ext cx="1728000" cy="1728000"/>
          </a:xfrm>
          <a:prstGeom prst="ellipse">
            <a:avLst/>
          </a:prstGeom>
          <a:solidFill>
            <a:srgbClr val="F8F9F4"/>
          </a:solidFill>
          <a:ln w="3175"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 defTabSz="833746"/>
            <a:r>
              <a:rPr lang="pt-BR" sz="14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4</a:t>
            </a:r>
          </a:p>
          <a:p>
            <a:pPr algn="ctr" defTabSz="833746"/>
            <a:r>
              <a:rPr lang="pt-BR" sz="14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NEGOCIAÇÃO</a:t>
            </a:r>
          </a:p>
          <a:p>
            <a:pPr algn="ctr" defTabSz="833746"/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Apresente os</a:t>
            </a:r>
            <a:b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produtos/serviços</a:t>
            </a:r>
            <a:b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seus benefícios.</a:t>
            </a:r>
          </a:p>
        </p:txBody>
      </p:sp>
      <p:sp>
        <p:nvSpPr>
          <p:cNvPr id="19" name="01">
            <a:extLst>
              <a:ext uri="{FF2B5EF4-FFF2-40B4-BE49-F238E27FC236}">
                <a16:creationId xmlns:a16="http://schemas.microsoft.com/office/drawing/2014/main" id="{FA67B742-8B56-C64D-BEBC-515F6404B00C}"/>
              </a:ext>
            </a:extLst>
          </p:cNvPr>
          <p:cNvSpPr/>
          <p:nvPr/>
        </p:nvSpPr>
        <p:spPr>
          <a:xfrm>
            <a:off x="5989751" y="5040693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20" name="01">
            <a:extLst>
              <a:ext uri="{FF2B5EF4-FFF2-40B4-BE49-F238E27FC236}">
                <a16:creationId xmlns:a16="http://schemas.microsoft.com/office/drawing/2014/main" id="{DAD9AD24-7487-BA47-8411-2C2AD0085ED5}"/>
              </a:ext>
            </a:extLst>
          </p:cNvPr>
          <p:cNvSpPr>
            <a:spLocks noChangeAspect="1"/>
          </p:cNvSpPr>
          <p:nvPr/>
        </p:nvSpPr>
        <p:spPr>
          <a:xfrm>
            <a:off x="3966511" y="3962820"/>
            <a:ext cx="1728000" cy="1728000"/>
          </a:xfrm>
          <a:prstGeom prst="ellipse">
            <a:avLst/>
          </a:prstGeom>
          <a:solidFill>
            <a:srgbClr val="F8F9F4"/>
          </a:solidFill>
          <a:ln w="3175"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 defTabSz="833746"/>
            <a:r>
              <a:rPr lang="pt-BR" sz="14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5</a:t>
            </a:r>
          </a:p>
          <a:p>
            <a:pPr algn="ctr" defTabSz="833746"/>
            <a:r>
              <a:rPr lang="pt-BR" sz="14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COMPROMISSO</a:t>
            </a:r>
          </a:p>
          <a:p>
            <a:pPr algn="ctr" defTabSz="833746"/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Obtenha</a:t>
            </a:r>
            <a:b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compromisso e</a:t>
            </a:r>
            <a:b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feche a venda.</a:t>
            </a:r>
          </a:p>
        </p:txBody>
      </p:sp>
      <p:sp>
        <p:nvSpPr>
          <p:cNvPr id="21" name="01">
            <a:extLst>
              <a:ext uri="{FF2B5EF4-FFF2-40B4-BE49-F238E27FC236}">
                <a16:creationId xmlns:a16="http://schemas.microsoft.com/office/drawing/2014/main" id="{5EEFCAEA-968E-7740-A09D-F19EB6FC8C9C}"/>
              </a:ext>
            </a:extLst>
          </p:cNvPr>
          <p:cNvSpPr/>
          <p:nvPr/>
        </p:nvSpPr>
        <p:spPr>
          <a:xfrm>
            <a:off x="4735305" y="3475963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22" name="01">
            <a:extLst>
              <a:ext uri="{FF2B5EF4-FFF2-40B4-BE49-F238E27FC236}">
                <a16:creationId xmlns:a16="http://schemas.microsoft.com/office/drawing/2014/main" id="{D3595FAF-3ABF-3940-A4F3-13E11CA333D3}"/>
              </a:ext>
            </a:extLst>
          </p:cNvPr>
          <p:cNvSpPr>
            <a:spLocks noChangeAspect="1"/>
          </p:cNvSpPr>
          <p:nvPr/>
        </p:nvSpPr>
        <p:spPr>
          <a:xfrm>
            <a:off x="3966511" y="1451520"/>
            <a:ext cx="1728000" cy="1728000"/>
          </a:xfrm>
          <a:prstGeom prst="ellipse">
            <a:avLst/>
          </a:prstGeom>
          <a:solidFill>
            <a:srgbClr val="F8F9F4"/>
          </a:solidFill>
          <a:ln w="3175"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 defTabSz="833746"/>
            <a:r>
              <a:rPr lang="pt-BR" sz="1400" b="1" spc="-180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6 </a:t>
            </a:r>
          </a:p>
          <a:p>
            <a:pPr algn="ctr" defTabSz="833746"/>
            <a:r>
              <a:rPr lang="pt-BR" sz="1400" b="1" spc="-180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ACOMPANHAMENTO</a:t>
            </a:r>
            <a:br>
              <a:rPr lang="pt-BR" sz="1400" b="1" spc="-150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</a:br>
            <a:r>
              <a:rPr lang="pt-BR" sz="14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E EXPANSÃO</a:t>
            </a:r>
          </a:p>
          <a:p>
            <a:pPr algn="ctr" defTabSz="833746"/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Pratique assistência</a:t>
            </a:r>
            <a:b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contínua</a:t>
            </a:r>
          </a:p>
          <a:p>
            <a:pPr algn="ctr" defTabSz="833746"/>
            <a:r>
              <a:rPr lang="pt-BR" sz="1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ao cliente.</a:t>
            </a:r>
          </a:p>
        </p:txBody>
      </p:sp>
      <p:sp>
        <p:nvSpPr>
          <p:cNvPr id="23" name="01">
            <a:extLst>
              <a:ext uri="{FF2B5EF4-FFF2-40B4-BE49-F238E27FC236}">
                <a16:creationId xmlns:a16="http://schemas.microsoft.com/office/drawing/2014/main" id="{380A568F-A8A6-5144-AE22-CD7F1CF053A3}"/>
              </a:ext>
            </a:extLst>
          </p:cNvPr>
          <p:cNvSpPr/>
          <p:nvPr/>
        </p:nvSpPr>
        <p:spPr>
          <a:xfrm>
            <a:off x="6000793" y="1912888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D1A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36211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3" presetClass="entr" presetSubtype="16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3" presetClass="entr" presetSubtype="16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3" presetClass="entr" presetSubtype="16" fill="hold" grpId="1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  <p:bldP spid="12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7" grpId="0" animBg="1"/>
      <p:bldP spid="18" grpId="0" animBg="1"/>
      <p:bldP spid="18" grpId="1" animBg="1"/>
      <p:bldP spid="19" grpId="0" animBg="1"/>
      <p:bldP spid="20" grpId="0" animBg="1"/>
      <p:bldP spid="20" grpId="1" animBg="1"/>
      <p:bldP spid="21" grpId="0" animBg="1"/>
      <p:bldP spid="22" grpId="0" animBg="1"/>
      <p:bldP spid="22" grpId="1" animBg="1"/>
      <p:bldP spid="23" grpId="0" animBg="1"/>
    </p:bldLst>
  </p:timing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2222F152-92CB-4F4F-9150-E3CD3182D0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992" y="2929135"/>
            <a:ext cx="6037988" cy="99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091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93B63054-4277-7C45-9244-3369351F29E3}"/>
              </a:ext>
            </a:extLst>
          </p:cNvPr>
          <p:cNvSpPr txBox="1"/>
          <p:nvPr/>
        </p:nvSpPr>
        <p:spPr>
          <a:xfrm>
            <a:off x="814297" y="959350"/>
            <a:ext cx="5847760" cy="464741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000" b="1" dirty="0">
                <a:solidFill>
                  <a:srgbClr val="D1AA8A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Superando objeções</a:t>
            </a:r>
            <a:endParaRPr lang="pt-BR" sz="3200" b="1" dirty="0">
              <a:solidFill>
                <a:schemeClr val="bg1"/>
              </a:solidFill>
              <a:latin typeface="Segoe UI Black" panose="020B0502040204020203" pitchFamily="34" charset="0"/>
              <a:ea typeface="Segoe UI Black" panose="020B0A02040204020203" pitchFamily="34" charset="0"/>
              <a:cs typeface="Segoe UI Black" panose="020B0502040204020203" pitchFamily="34" charset="0"/>
            </a:endParaRPr>
          </a:p>
          <a:p>
            <a: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Serão apresentadas</a:t>
            </a:r>
            <a:b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</a:br>
            <a: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3 objeções e você</a:t>
            </a:r>
            <a:b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</a:br>
            <a: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terá que contorná-las.</a:t>
            </a:r>
          </a:p>
          <a:p>
            <a: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Utilize as técnicas e dicas aprendidas até agora.</a:t>
            </a:r>
          </a:p>
          <a:p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</a:t>
            </a:r>
          </a:p>
          <a:p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Essa atividade será</a:t>
            </a:r>
            <a:b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feita no </a:t>
            </a:r>
            <a:r>
              <a:rPr lang="pt-BR" sz="3200" i="1" dirty="0" err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Jamboard</a:t>
            </a:r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6202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7AC6FF33-5E7F-DD44-ACEF-A5907D0F5139}"/>
              </a:ext>
            </a:extLst>
          </p:cNvPr>
          <p:cNvSpPr/>
          <p:nvPr/>
        </p:nvSpPr>
        <p:spPr>
          <a:xfrm>
            <a:off x="696686" y="1300843"/>
            <a:ext cx="3420000" cy="3999820"/>
          </a:xfrm>
          <a:prstGeom prst="rect">
            <a:avLst/>
          </a:prstGeom>
          <a:noFill/>
          <a:ln w="12700">
            <a:solidFill>
              <a:srgbClr val="56565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BE221A11-8F9C-9040-912E-7712D5F6C8A0}"/>
              </a:ext>
            </a:extLst>
          </p:cNvPr>
          <p:cNvSpPr/>
          <p:nvPr/>
        </p:nvSpPr>
        <p:spPr>
          <a:xfrm>
            <a:off x="696686" y="1580040"/>
            <a:ext cx="3420000" cy="523212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8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</a:t>
            </a:r>
            <a:r>
              <a:rPr lang="pt-BR" sz="28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OBJEÇÃO 1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51EF0382-CECF-CA45-9DF6-ACF535B523F4}"/>
              </a:ext>
            </a:extLst>
          </p:cNvPr>
          <p:cNvSpPr txBox="1"/>
          <p:nvPr/>
        </p:nvSpPr>
        <p:spPr>
          <a:xfrm>
            <a:off x="696686" y="2382449"/>
            <a:ext cx="3419999" cy="230831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sz="24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“Aqui na empresa temos um plano</a:t>
            </a:r>
            <a:br>
              <a:rPr lang="pt-BR" sz="24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 fidelidade de</a:t>
            </a:r>
            <a:br>
              <a:rPr lang="pt-BR" sz="24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12 meses, com valor promocional em</a:t>
            </a:r>
            <a:br>
              <a:rPr lang="pt-BR" sz="24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outra operadora”.</a:t>
            </a: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F7097682-7282-6244-8E0E-84461D9D58F7}"/>
              </a:ext>
            </a:extLst>
          </p:cNvPr>
          <p:cNvSpPr/>
          <p:nvPr/>
        </p:nvSpPr>
        <p:spPr>
          <a:xfrm>
            <a:off x="4386000" y="1300843"/>
            <a:ext cx="3420000" cy="3999820"/>
          </a:xfrm>
          <a:prstGeom prst="rect">
            <a:avLst/>
          </a:prstGeom>
          <a:noFill/>
          <a:ln w="12700">
            <a:solidFill>
              <a:srgbClr val="56565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B21C5F99-FB4E-6841-8F98-8C5F7DD7BF71}"/>
              </a:ext>
            </a:extLst>
          </p:cNvPr>
          <p:cNvSpPr/>
          <p:nvPr/>
        </p:nvSpPr>
        <p:spPr>
          <a:xfrm>
            <a:off x="8075313" y="1300843"/>
            <a:ext cx="3420000" cy="3999820"/>
          </a:xfrm>
          <a:prstGeom prst="rect">
            <a:avLst/>
          </a:prstGeom>
          <a:noFill/>
          <a:ln w="12700">
            <a:solidFill>
              <a:srgbClr val="56565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429913E3-4553-9F4B-9C6D-2BA78966F3F6}"/>
              </a:ext>
            </a:extLst>
          </p:cNvPr>
          <p:cNvSpPr/>
          <p:nvPr/>
        </p:nvSpPr>
        <p:spPr>
          <a:xfrm>
            <a:off x="4385999" y="1580040"/>
            <a:ext cx="3420000" cy="523212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8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</a:t>
            </a:r>
            <a:r>
              <a:rPr lang="pt-BR" sz="28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OBJEÇÃO 2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F0D64E41-8251-554E-B4BC-C8B489847B85}"/>
              </a:ext>
            </a:extLst>
          </p:cNvPr>
          <p:cNvSpPr txBox="1"/>
          <p:nvPr/>
        </p:nvSpPr>
        <p:spPr>
          <a:xfrm>
            <a:off x="4385999" y="2382449"/>
            <a:ext cx="3419999" cy="193898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sz="24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“O plano que possuo atende a minha demanda por estabilidade e qualidade de sinal”.</a:t>
            </a: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722AC669-3070-6E43-AADB-B4EC197726F1}"/>
              </a:ext>
            </a:extLst>
          </p:cNvPr>
          <p:cNvSpPr/>
          <p:nvPr/>
        </p:nvSpPr>
        <p:spPr>
          <a:xfrm>
            <a:off x="8075313" y="1580040"/>
            <a:ext cx="3420000" cy="523212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8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</a:t>
            </a:r>
            <a:r>
              <a:rPr lang="pt-BR" sz="28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OBJEÇÃO 3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3725A717-8D78-D44D-B298-377858F82F0B}"/>
              </a:ext>
            </a:extLst>
          </p:cNvPr>
          <p:cNvSpPr txBox="1"/>
          <p:nvPr/>
        </p:nvSpPr>
        <p:spPr>
          <a:xfrm>
            <a:off x="8075313" y="2382449"/>
            <a:ext cx="3419999" cy="267764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ctr">
              <a:spcBef>
                <a:spcPts val="1200"/>
              </a:spcBef>
              <a:buClr>
                <a:srgbClr val="BA5050"/>
              </a:buClr>
            </a:pPr>
            <a:r>
              <a:rPr lang="pt-BR" sz="24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“Agradeço o seu contato, mas tive</a:t>
            </a:r>
            <a:br>
              <a:rPr lang="pt-BR" sz="24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uma experiência</a:t>
            </a:r>
            <a:br>
              <a:rPr lang="pt-BR" sz="24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bem negativa na contratação do plano de internet algum tempo atrás.”</a:t>
            </a:r>
          </a:p>
        </p:txBody>
      </p:sp>
    </p:spTree>
    <p:extLst>
      <p:ext uri="{BB962C8B-B14F-4D97-AF65-F5344CB8AC3E}">
        <p14:creationId xmlns:p14="http://schemas.microsoft.com/office/powerpoint/2010/main" val="4005493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302857" y="617846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682" y="697522"/>
            <a:ext cx="10899908" cy="5542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aixaDeTexto 1"/>
          <p:cNvSpPr txBox="1"/>
          <p:nvPr/>
        </p:nvSpPr>
        <p:spPr>
          <a:xfrm>
            <a:off x="5382016" y="564998"/>
            <a:ext cx="1427967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pt-BR" dirty="0"/>
          </a:p>
          <a:p>
            <a:endParaRPr lang="pt-BR" dirty="0"/>
          </a:p>
          <a:p>
            <a:endParaRPr lang="pt-BR" dirty="0"/>
          </a:p>
        </p:txBody>
      </p:sp>
      <p:sp>
        <p:nvSpPr>
          <p:cNvPr id="3" name="CaixaDeTexto 2"/>
          <p:cNvSpPr txBox="1"/>
          <p:nvPr/>
        </p:nvSpPr>
        <p:spPr>
          <a:xfrm>
            <a:off x="6096000" y="1066501"/>
            <a:ext cx="2530258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pt-BR" dirty="0"/>
              <a:t>Facilitador:  utilizar esse recurso para colocar as outras objeções. </a:t>
            </a:r>
          </a:p>
        </p:txBody>
      </p:sp>
    </p:spTree>
    <p:extLst>
      <p:ext uri="{BB962C8B-B14F-4D97-AF65-F5344CB8AC3E}">
        <p14:creationId xmlns:p14="http://schemas.microsoft.com/office/powerpoint/2010/main" val="39136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302857" y="617846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14" y="738762"/>
            <a:ext cx="10827644" cy="5501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aixaDeTexto 6"/>
          <p:cNvSpPr txBox="1"/>
          <p:nvPr/>
        </p:nvSpPr>
        <p:spPr>
          <a:xfrm>
            <a:off x="5365474" y="561830"/>
            <a:ext cx="1427967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pt-BR" dirty="0"/>
          </a:p>
          <a:p>
            <a:endParaRPr lang="pt-BR" dirty="0"/>
          </a:p>
          <a:p>
            <a:endParaRPr lang="pt-BR" dirty="0"/>
          </a:p>
        </p:txBody>
      </p:sp>
      <p:sp>
        <p:nvSpPr>
          <p:cNvPr id="8" name="CaixaDeTexto 7"/>
          <p:cNvSpPr txBox="1"/>
          <p:nvPr/>
        </p:nvSpPr>
        <p:spPr>
          <a:xfrm>
            <a:off x="6096000" y="1050627"/>
            <a:ext cx="2530258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pt-BR" dirty="0"/>
              <a:t>Facilitador:  utilizar esse recurso para colocar as outras objeções. </a:t>
            </a:r>
          </a:p>
        </p:txBody>
      </p:sp>
    </p:spTree>
    <p:extLst>
      <p:ext uri="{BB962C8B-B14F-4D97-AF65-F5344CB8AC3E}">
        <p14:creationId xmlns:p14="http://schemas.microsoft.com/office/powerpoint/2010/main" val="25346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302857" y="617846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96" y="777911"/>
            <a:ext cx="10800182" cy="54615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CaixaDeTexto 8"/>
          <p:cNvSpPr txBox="1"/>
          <p:nvPr/>
        </p:nvSpPr>
        <p:spPr>
          <a:xfrm>
            <a:off x="5401736" y="559950"/>
            <a:ext cx="1427967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pt-BR" dirty="0"/>
          </a:p>
          <a:p>
            <a:endParaRPr lang="pt-BR" dirty="0"/>
          </a:p>
          <a:p>
            <a:endParaRPr lang="pt-BR" dirty="0"/>
          </a:p>
        </p:txBody>
      </p:sp>
      <p:sp>
        <p:nvSpPr>
          <p:cNvPr id="10" name="CaixaDeTexto 9"/>
          <p:cNvSpPr txBox="1"/>
          <p:nvPr/>
        </p:nvSpPr>
        <p:spPr>
          <a:xfrm>
            <a:off x="6115720" y="1062836"/>
            <a:ext cx="2530258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pt-BR" dirty="0"/>
              <a:t>Facilitador:  utilizar esse recurso para colocar as outras objeções. </a:t>
            </a:r>
          </a:p>
        </p:txBody>
      </p:sp>
    </p:spTree>
    <p:extLst>
      <p:ext uri="{BB962C8B-B14F-4D97-AF65-F5344CB8AC3E}">
        <p14:creationId xmlns:p14="http://schemas.microsoft.com/office/powerpoint/2010/main" val="3527136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93B63054-4277-7C45-9244-3369351F29E3}"/>
              </a:ext>
            </a:extLst>
          </p:cNvPr>
          <p:cNvSpPr txBox="1"/>
          <p:nvPr/>
        </p:nvSpPr>
        <p:spPr>
          <a:xfrm>
            <a:off x="814297" y="3075061"/>
            <a:ext cx="5847760" cy="70787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000" b="1" dirty="0">
                <a:solidFill>
                  <a:srgbClr val="D1AA8A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 vida como ela é...</a:t>
            </a:r>
          </a:p>
        </p:txBody>
      </p:sp>
    </p:spTree>
    <p:extLst>
      <p:ext uri="{BB962C8B-B14F-4D97-AF65-F5344CB8AC3E}">
        <p14:creationId xmlns:p14="http://schemas.microsoft.com/office/powerpoint/2010/main" val="3836886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93B63054-4277-7C45-9244-3369351F29E3}"/>
              </a:ext>
            </a:extLst>
          </p:cNvPr>
          <p:cNvSpPr txBox="1"/>
          <p:nvPr/>
        </p:nvSpPr>
        <p:spPr>
          <a:xfrm>
            <a:off x="814297" y="1045075"/>
            <a:ext cx="6484574" cy="452430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As objeções são parte do dia</a:t>
            </a:r>
            <a:b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 dia do vendedor, mas com certeza você já teve aquele cliente que foi um verdadeiro desafio!</a:t>
            </a:r>
          </a:p>
          <a:p>
            <a:endParaRPr lang="pt-BR" sz="3200" dirty="0">
              <a:solidFill>
                <a:schemeClr val="bg1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Conte-nos uma situação que</a:t>
            </a:r>
            <a:b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</a:br>
            <a: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foi desafiadora, que você conseguiu converter ou não, mas que ficou de aprendizado!</a:t>
            </a:r>
          </a:p>
        </p:txBody>
      </p:sp>
    </p:spTree>
    <p:extLst>
      <p:ext uri="{BB962C8B-B14F-4D97-AF65-F5344CB8AC3E}">
        <p14:creationId xmlns:p14="http://schemas.microsoft.com/office/powerpoint/2010/main" val="3450195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A58155A-0FB1-7D4E-B51D-C775EDF4011B}"/>
              </a:ext>
            </a:extLst>
          </p:cNvPr>
          <p:cNvSpPr txBox="1"/>
          <p:nvPr/>
        </p:nvSpPr>
        <p:spPr>
          <a:xfrm>
            <a:off x="5916887" y="1165774"/>
            <a:ext cx="5454120" cy="507830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Agora que contornamos as objeções, mais do que nunca, você precisa estar atento aos sinais de compra que o cliente vai emitir.</a:t>
            </a:r>
          </a:p>
          <a:p>
            <a:pPr algn="r"/>
            <a:r>
              <a:rPr lang="pt-BR" sz="36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Essa será a próxima etapa do processo!</a:t>
            </a: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99173915-247E-EA48-A2CE-3E59C18020B4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7DADD700-17EB-D747-899F-B9ACFA3CA78A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B7296658-6DE4-1640-B83C-3239F8088BA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033901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5</a:t>
              </a: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53603C96-3C30-FB40-A36F-68C391343589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1DEC099C-6F03-9B46-A846-ED73424A800F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BB288096-45E8-E54E-B7CE-777DC58A156F}"/>
                </a:ext>
              </a:extLst>
            </p:cNvPr>
            <p:cNvSpPr txBox="1"/>
            <p:nvPr/>
          </p:nvSpPr>
          <p:spPr>
            <a:xfrm>
              <a:off x="6679599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DE8B4F5F-DC28-2C49-A154-41A2580BCD56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24" name="CaixaDeTexto 23">
              <a:extLst>
                <a:ext uri="{FF2B5EF4-FFF2-40B4-BE49-F238E27FC236}">
                  <a16:creationId xmlns:a16="http://schemas.microsoft.com/office/drawing/2014/main" id="{F9C4BD95-C0E4-0045-AA97-76EC5931E676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58BB0142-BCED-9449-9FB6-2D1174CDFFE4}"/>
                </a:ext>
              </a:extLst>
            </p:cNvPr>
            <p:cNvSpPr txBox="1"/>
            <p:nvPr/>
          </p:nvSpPr>
          <p:spPr>
            <a:xfrm>
              <a:off x="7302120" y="583107"/>
              <a:ext cx="2116285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Contornar possíveis objeções</a:t>
              </a:r>
            </a:p>
          </p:txBody>
        </p:sp>
        <p:cxnSp>
          <p:nvCxnSpPr>
            <p:cNvPr id="26" name="Conector Reto 25">
              <a:extLst>
                <a:ext uri="{FF2B5EF4-FFF2-40B4-BE49-F238E27FC236}">
                  <a16:creationId xmlns:a16="http://schemas.microsoft.com/office/drawing/2014/main" id="{2AB28A32-05AE-0A44-BB2A-D20EC8C30B4F}"/>
                </a:ext>
              </a:extLst>
            </p:cNvPr>
            <p:cNvCxnSpPr>
              <a:cxnSpLocks/>
            </p:cNvCxnSpPr>
            <p:nvPr/>
          </p:nvCxnSpPr>
          <p:spPr>
            <a:xfrm>
              <a:off x="9418405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40203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7008E952-DA67-425C-AD7E-0F6C1B413AA5}"/>
              </a:ext>
            </a:extLst>
          </p:cNvPr>
          <p:cNvCxnSpPr>
            <a:cxnSpLocks/>
          </p:cNvCxnSpPr>
          <p:nvPr/>
        </p:nvCxnSpPr>
        <p:spPr>
          <a:xfrm flipH="1">
            <a:off x="0" y="3429000"/>
            <a:ext cx="12192000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01">
            <a:extLst>
              <a:ext uri="{FF2B5EF4-FFF2-40B4-BE49-F238E27FC236}">
                <a16:creationId xmlns:a16="http://schemas.microsoft.com/office/drawing/2014/main" id="{2184FD3A-7FD7-41FE-91F6-624C5CAFF1DE}"/>
              </a:ext>
            </a:extLst>
          </p:cNvPr>
          <p:cNvSpPr/>
          <p:nvPr/>
        </p:nvSpPr>
        <p:spPr>
          <a:xfrm>
            <a:off x="85925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7" name="01">
            <a:extLst>
              <a:ext uri="{FF2B5EF4-FFF2-40B4-BE49-F238E27FC236}">
                <a16:creationId xmlns:a16="http://schemas.microsoft.com/office/drawing/2014/main" id="{E94F66FC-8AF6-4493-BCF2-9BDA11CFCB5B}"/>
              </a:ext>
            </a:extLst>
          </p:cNvPr>
          <p:cNvSpPr/>
          <p:nvPr/>
        </p:nvSpPr>
        <p:spPr>
          <a:xfrm>
            <a:off x="661997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8" name="01">
            <a:extLst>
              <a:ext uri="{FF2B5EF4-FFF2-40B4-BE49-F238E27FC236}">
                <a16:creationId xmlns:a16="http://schemas.microsoft.com/office/drawing/2014/main" id="{0692A08F-1289-4405-8744-E5E401AD5604}"/>
              </a:ext>
            </a:extLst>
          </p:cNvPr>
          <p:cNvSpPr/>
          <p:nvPr/>
        </p:nvSpPr>
        <p:spPr>
          <a:xfrm>
            <a:off x="8069583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9" name="01">
            <a:extLst>
              <a:ext uri="{FF2B5EF4-FFF2-40B4-BE49-F238E27FC236}">
                <a16:creationId xmlns:a16="http://schemas.microsoft.com/office/drawing/2014/main" id="{AEF060A3-05E7-4541-BDF5-8511365EA1D7}"/>
              </a:ext>
            </a:extLst>
          </p:cNvPr>
          <p:cNvSpPr/>
          <p:nvPr/>
        </p:nvSpPr>
        <p:spPr>
          <a:xfrm>
            <a:off x="9509761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01">
            <a:extLst>
              <a:ext uri="{FF2B5EF4-FFF2-40B4-BE49-F238E27FC236}">
                <a16:creationId xmlns:a16="http://schemas.microsoft.com/office/drawing/2014/main" id="{56411119-CB3B-4627-9697-DAC220D7473F}"/>
              </a:ext>
            </a:extLst>
          </p:cNvPr>
          <p:cNvSpPr/>
          <p:nvPr/>
        </p:nvSpPr>
        <p:spPr>
          <a:xfrm>
            <a:off x="6715691" y="2054022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5" name="01">
            <a:extLst>
              <a:ext uri="{FF2B5EF4-FFF2-40B4-BE49-F238E27FC236}">
                <a16:creationId xmlns:a16="http://schemas.microsoft.com/office/drawing/2014/main" id="{BFD31780-BAA1-4BB6-AD54-7322B0019712}"/>
              </a:ext>
            </a:extLst>
          </p:cNvPr>
          <p:cNvSpPr/>
          <p:nvPr/>
        </p:nvSpPr>
        <p:spPr>
          <a:xfrm>
            <a:off x="8208498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6" name="01">
            <a:extLst>
              <a:ext uri="{FF2B5EF4-FFF2-40B4-BE49-F238E27FC236}">
                <a16:creationId xmlns:a16="http://schemas.microsoft.com/office/drawing/2014/main" id="{451E913E-D583-4AD5-B4DC-953BCD4A7B67}"/>
              </a:ext>
            </a:extLst>
          </p:cNvPr>
          <p:cNvSpPr/>
          <p:nvPr/>
        </p:nvSpPr>
        <p:spPr>
          <a:xfrm>
            <a:off x="9648214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17" name="Conector reto 16">
            <a:extLst>
              <a:ext uri="{FF2B5EF4-FFF2-40B4-BE49-F238E27FC236}">
                <a16:creationId xmlns:a16="http://schemas.microsoft.com/office/drawing/2014/main" id="{0CBC2FDE-32C5-4E89-A75F-AC59E1E7E3A5}"/>
              </a:ext>
            </a:extLst>
          </p:cNvPr>
          <p:cNvCxnSpPr>
            <a:cxnSpLocks/>
          </p:cNvCxnSpPr>
          <p:nvPr/>
        </p:nvCxnSpPr>
        <p:spPr>
          <a:xfrm>
            <a:off x="6810897" y="2244436"/>
            <a:ext cx="0" cy="993161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ector reto 21">
            <a:extLst>
              <a:ext uri="{FF2B5EF4-FFF2-40B4-BE49-F238E27FC236}">
                <a16:creationId xmlns:a16="http://schemas.microsoft.com/office/drawing/2014/main" id="{1C64E4DF-3E01-43BA-9D7E-780A93EBDDA8}"/>
              </a:ext>
            </a:extLst>
          </p:cNvPr>
          <p:cNvCxnSpPr/>
          <p:nvPr/>
        </p:nvCxnSpPr>
        <p:spPr>
          <a:xfrm>
            <a:off x="8257067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ector reto 22">
            <a:extLst>
              <a:ext uri="{FF2B5EF4-FFF2-40B4-BE49-F238E27FC236}">
                <a16:creationId xmlns:a16="http://schemas.microsoft.com/office/drawing/2014/main" id="{6C727AA4-EFAA-483E-A503-D006D350D2B8}"/>
              </a:ext>
            </a:extLst>
          </p:cNvPr>
          <p:cNvCxnSpPr/>
          <p:nvPr/>
        </p:nvCxnSpPr>
        <p:spPr>
          <a:xfrm>
            <a:off x="9709581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894A6252-F231-4B54-AAE1-0A9D8DCDD46A}"/>
              </a:ext>
            </a:extLst>
          </p:cNvPr>
          <p:cNvSpPr txBox="1"/>
          <p:nvPr/>
        </p:nvSpPr>
        <p:spPr>
          <a:xfrm>
            <a:off x="6947313" y="1906950"/>
            <a:ext cx="1658375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Contornar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possíveis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objeções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A8FAF1A8-7507-4FB8-860C-A577E49796D4}"/>
              </a:ext>
            </a:extLst>
          </p:cNvPr>
          <p:cNvSpPr txBox="1"/>
          <p:nvPr/>
        </p:nvSpPr>
        <p:spPr>
          <a:xfrm>
            <a:off x="940910" y="4116984"/>
            <a:ext cx="976533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Preparar-se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vender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2BB0C9F2-0233-4120-A915-5F7FA451124E}"/>
              </a:ext>
            </a:extLst>
          </p:cNvPr>
          <p:cNvSpPr txBox="1"/>
          <p:nvPr/>
        </p:nvSpPr>
        <p:spPr>
          <a:xfrm>
            <a:off x="8124800" y="4111559"/>
            <a:ext cx="1011799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Partir para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274331DC-EC70-4DAB-A51E-E8CD91C43456}"/>
              </a:ext>
            </a:extLst>
          </p:cNvPr>
          <p:cNvSpPr txBox="1"/>
          <p:nvPr/>
        </p:nvSpPr>
        <p:spPr>
          <a:xfrm>
            <a:off x="9559735" y="4111559"/>
            <a:ext cx="960503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Realizar um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excelente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pós-venda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D2A34C1F-2675-4907-97F6-E7AB2561790D}"/>
              </a:ext>
            </a:extLst>
          </p:cNvPr>
          <p:cNvSpPr txBox="1"/>
          <p:nvPr/>
        </p:nvSpPr>
        <p:spPr>
          <a:xfrm>
            <a:off x="914241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ACDAC278-3454-435F-A6CD-4EE51EF82918}"/>
              </a:ext>
            </a:extLst>
          </p:cNvPr>
          <p:cNvSpPr txBox="1"/>
          <p:nvPr/>
        </p:nvSpPr>
        <p:spPr>
          <a:xfrm>
            <a:off x="6674498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00ED2B23-748D-430B-882E-9827B3E14118}"/>
              </a:ext>
            </a:extLst>
          </p:cNvPr>
          <p:cNvSpPr txBox="1"/>
          <p:nvPr/>
        </p:nvSpPr>
        <p:spPr>
          <a:xfrm>
            <a:off x="8120651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CF27C36F-13BC-4998-A1A6-AE5A323BBD45}"/>
              </a:ext>
            </a:extLst>
          </p:cNvPr>
          <p:cNvSpPr txBox="1"/>
          <p:nvPr/>
        </p:nvSpPr>
        <p:spPr>
          <a:xfrm>
            <a:off x="9564747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7</a:t>
            </a:r>
          </a:p>
        </p:txBody>
      </p: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51715DBB-2353-4CC2-A3A0-0A9EC3DB02B2}"/>
              </a:ext>
            </a:extLst>
          </p:cNvPr>
          <p:cNvCxnSpPr/>
          <p:nvPr/>
        </p:nvCxnSpPr>
        <p:spPr>
          <a:xfrm>
            <a:off x="1054046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01">
            <a:extLst>
              <a:ext uri="{FF2B5EF4-FFF2-40B4-BE49-F238E27FC236}">
                <a16:creationId xmlns:a16="http://schemas.microsoft.com/office/drawing/2014/main" id="{FA576B5F-B824-44A7-BAB4-A1399F7DC066}"/>
              </a:ext>
            </a:extLst>
          </p:cNvPr>
          <p:cNvSpPr/>
          <p:nvPr/>
        </p:nvSpPr>
        <p:spPr>
          <a:xfrm>
            <a:off x="1000420" y="3966642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0" name="01">
            <a:extLst>
              <a:ext uri="{FF2B5EF4-FFF2-40B4-BE49-F238E27FC236}">
                <a16:creationId xmlns:a16="http://schemas.microsoft.com/office/drawing/2014/main" id="{8A006F34-2826-2141-8FC1-DC74721F18FA}"/>
              </a:ext>
            </a:extLst>
          </p:cNvPr>
          <p:cNvSpPr/>
          <p:nvPr/>
        </p:nvSpPr>
        <p:spPr>
          <a:xfrm>
            <a:off x="229943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1" name="01">
            <a:extLst>
              <a:ext uri="{FF2B5EF4-FFF2-40B4-BE49-F238E27FC236}">
                <a16:creationId xmlns:a16="http://schemas.microsoft.com/office/drawing/2014/main" id="{3CFA1F19-FEFF-6746-AE9E-1815A84E4A90}"/>
              </a:ext>
            </a:extLst>
          </p:cNvPr>
          <p:cNvSpPr/>
          <p:nvPr/>
        </p:nvSpPr>
        <p:spPr>
          <a:xfrm>
            <a:off x="2438811" y="3966644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42" name="Conector reto 25">
            <a:extLst>
              <a:ext uri="{FF2B5EF4-FFF2-40B4-BE49-F238E27FC236}">
                <a16:creationId xmlns:a16="http://schemas.microsoft.com/office/drawing/2014/main" id="{5BD0D693-BEB0-804A-8218-F0D9F8231A87}"/>
              </a:ext>
            </a:extLst>
          </p:cNvPr>
          <p:cNvCxnSpPr>
            <a:stCxn id="40" idx="4"/>
            <a:endCxn id="41" idx="0"/>
          </p:cNvCxnSpPr>
          <p:nvPr/>
        </p:nvCxnSpPr>
        <p:spPr>
          <a:xfrm>
            <a:off x="2490837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947C01E3-68F7-3644-9847-A10563D2B27B}"/>
              </a:ext>
            </a:extLst>
          </p:cNvPr>
          <p:cNvSpPr txBox="1"/>
          <p:nvPr/>
        </p:nvSpPr>
        <p:spPr>
          <a:xfrm>
            <a:off x="2385059" y="4116985"/>
            <a:ext cx="80661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Conhecer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E55264FA-C637-2241-A075-731B98DA336D}"/>
              </a:ext>
            </a:extLst>
          </p:cNvPr>
          <p:cNvSpPr txBox="1"/>
          <p:nvPr/>
        </p:nvSpPr>
        <p:spPr>
          <a:xfrm>
            <a:off x="2354422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  <p:sp>
        <p:nvSpPr>
          <p:cNvPr id="45" name="01">
            <a:extLst>
              <a:ext uri="{FF2B5EF4-FFF2-40B4-BE49-F238E27FC236}">
                <a16:creationId xmlns:a16="http://schemas.microsoft.com/office/drawing/2014/main" id="{7E170C47-0C62-A345-98ED-4C992FA254B8}"/>
              </a:ext>
            </a:extLst>
          </p:cNvPr>
          <p:cNvSpPr/>
          <p:nvPr/>
        </p:nvSpPr>
        <p:spPr>
          <a:xfrm>
            <a:off x="373961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6" name="01">
            <a:extLst>
              <a:ext uri="{FF2B5EF4-FFF2-40B4-BE49-F238E27FC236}">
                <a16:creationId xmlns:a16="http://schemas.microsoft.com/office/drawing/2014/main" id="{53DE371C-4EB7-7F49-950A-CB6CAB07842E}"/>
              </a:ext>
            </a:extLst>
          </p:cNvPr>
          <p:cNvSpPr/>
          <p:nvPr/>
        </p:nvSpPr>
        <p:spPr>
          <a:xfrm>
            <a:off x="387852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47" name="Conector reto 26">
            <a:extLst>
              <a:ext uri="{FF2B5EF4-FFF2-40B4-BE49-F238E27FC236}">
                <a16:creationId xmlns:a16="http://schemas.microsoft.com/office/drawing/2014/main" id="{2F278353-F471-1044-B5CC-68B4B205E917}"/>
              </a:ext>
            </a:extLst>
          </p:cNvPr>
          <p:cNvCxnSpPr/>
          <p:nvPr/>
        </p:nvCxnSpPr>
        <p:spPr>
          <a:xfrm>
            <a:off x="3925841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360DD604-4724-FA4E-A680-342D89FDD7E6}"/>
              </a:ext>
            </a:extLst>
          </p:cNvPr>
          <p:cNvSpPr txBox="1"/>
          <p:nvPr/>
        </p:nvSpPr>
        <p:spPr>
          <a:xfrm>
            <a:off x="3819994" y="4116985"/>
            <a:ext cx="90760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Sondar 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entender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DC442B32-0E10-E944-80D5-2FC51AF9FB4F}"/>
              </a:ext>
            </a:extLst>
          </p:cNvPr>
          <p:cNvSpPr txBox="1"/>
          <p:nvPr/>
        </p:nvSpPr>
        <p:spPr>
          <a:xfrm>
            <a:off x="3799586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  <p:sp>
        <p:nvSpPr>
          <p:cNvPr id="50" name="01">
            <a:extLst>
              <a:ext uri="{FF2B5EF4-FFF2-40B4-BE49-F238E27FC236}">
                <a16:creationId xmlns:a16="http://schemas.microsoft.com/office/drawing/2014/main" id="{DE4BE791-1E80-BF4F-91FA-A2E9EAD86436}"/>
              </a:ext>
            </a:extLst>
          </p:cNvPr>
          <p:cNvSpPr/>
          <p:nvPr/>
        </p:nvSpPr>
        <p:spPr>
          <a:xfrm>
            <a:off x="517979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51" name="01">
            <a:extLst>
              <a:ext uri="{FF2B5EF4-FFF2-40B4-BE49-F238E27FC236}">
                <a16:creationId xmlns:a16="http://schemas.microsoft.com/office/drawing/2014/main" id="{788C3903-728F-0747-91A4-37FAEC7135E5}"/>
              </a:ext>
            </a:extLst>
          </p:cNvPr>
          <p:cNvSpPr/>
          <p:nvPr/>
        </p:nvSpPr>
        <p:spPr>
          <a:xfrm>
            <a:off x="531870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52" name="Conector reto 19">
            <a:extLst>
              <a:ext uri="{FF2B5EF4-FFF2-40B4-BE49-F238E27FC236}">
                <a16:creationId xmlns:a16="http://schemas.microsoft.com/office/drawing/2014/main" id="{723A87BC-9ACF-0E40-8F7A-C99C431EFC66}"/>
              </a:ext>
            </a:extLst>
          </p:cNvPr>
          <p:cNvCxnSpPr/>
          <p:nvPr/>
        </p:nvCxnSpPr>
        <p:spPr>
          <a:xfrm>
            <a:off x="5371994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13EA30C3-F4F4-C440-8064-865F69404071}"/>
              </a:ext>
            </a:extLst>
          </p:cNvPr>
          <p:cNvSpPr txBox="1"/>
          <p:nvPr/>
        </p:nvSpPr>
        <p:spPr>
          <a:xfrm>
            <a:off x="5254929" y="4116985"/>
            <a:ext cx="756922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Oferecer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nossas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</a:t>
            </a:r>
          </a:p>
        </p:txBody>
      </p:sp>
      <p:sp>
        <p:nvSpPr>
          <p:cNvPr id="54" name="CaixaDeTexto 53">
            <a:extLst>
              <a:ext uri="{FF2B5EF4-FFF2-40B4-BE49-F238E27FC236}">
                <a16:creationId xmlns:a16="http://schemas.microsoft.com/office/drawing/2014/main" id="{78685C06-2EAA-7C45-8B81-6F95EC9218AF}"/>
              </a:ext>
            </a:extLst>
          </p:cNvPr>
          <p:cNvSpPr txBox="1"/>
          <p:nvPr/>
        </p:nvSpPr>
        <p:spPr>
          <a:xfrm>
            <a:off x="5234780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59179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</p:sld>
</file>

<file path=ppt/slides/slide2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7008E952-DA67-425C-AD7E-0F6C1B413AA5}"/>
              </a:ext>
            </a:extLst>
          </p:cNvPr>
          <p:cNvCxnSpPr>
            <a:cxnSpLocks/>
          </p:cNvCxnSpPr>
          <p:nvPr/>
        </p:nvCxnSpPr>
        <p:spPr>
          <a:xfrm flipH="1">
            <a:off x="0" y="3429000"/>
            <a:ext cx="12192000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01">
            <a:extLst>
              <a:ext uri="{FF2B5EF4-FFF2-40B4-BE49-F238E27FC236}">
                <a16:creationId xmlns:a16="http://schemas.microsoft.com/office/drawing/2014/main" id="{2184FD3A-7FD7-41FE-91F6-624C5CAFF1DE}"/>
              </a:ext>
            </a:extLst>
          </p:cNvPr>
          <p:cNvSpPr/>
          <p:nvPr/>
        </p:nvSpPr>
        <p:spPr>
          <a:xfrm>
            <a:off x="85925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8" name="01">
            <a:extLst>
              <a:ext uri="{FF2B5EF4-FFF2-40B4-BE49-F238E27FC236}">
                <a16:creationId xmlns:a16="http://schemas.microsoft.com/office/drawing/2014/main" id="{0692A08F-1289-4405-8744-E5E401AD5604}"/>
              </a:ext>
            </a:extLst>
          </p:cNvPr>
          <p:cNvSpPr/>
          <p:nvPr/>
        </p:nvSpPr>
        <p:spPr>
          <a:xfrm>
            <a:off x="8069583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9" name="01">
            <a:extLst>
              <a:ext uri="{FF2B5EF4-FFF2-40B4-BE49-F238E27FC236}">
                <a16:creationId xmlns:a16="http://schemas.microsoft.com/office/drawing/2014/main" id="{AEF060A3-05E7-4541-BDF5-8511365EA1D7}"/>
              </a:ext>
            </a:extLst>
          </p:cNvPr>
          <p:cNvSpPr/>
          <p:nvPr/>
        </p:nvSpPr>
        <p:spPr>
          <a:xfrm>
            <a:off x="9509761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01">
            <a:extLst>
              <a:ext uri="{FF2B5EF4-FFF2-40B4-BE49-F238E27FC236}">
                <a16:creationId xmlns:a16="http://schemas.microsoft.com/office/drawing/2014/main" id="{56411119-CB3B-4627-9697-DAC220D7473F}"/>
              </a:ext>
            </a:extLst>
          </p:cNvPr>
          <p:cNvSpPr/>
          <p:nvPr/>
        </p:nvSpPr>
        <p:spPr>
          <a:xfrm>
            <a:off x="8161844" y="2054022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6" name="01">
            <a:extLst>
              <a:ext uri="{FF2B5EF4-FFF2-40B4-BE49-F238E27FC236}">
                <a16:creationId xmlns:a16="http://schemas.microsoft.com/office/drawing/2014/main" id="{451E913E-D583-4AD5-B4DC-953BCD4A7B67}"/>
              </a:ext>
            </a:extLst>
          </p:cNvPr>
          <p:cNvSpPr/>
          <p:nvPr/>
        </p:nvSpPr>
        <p:spPr>
          <a:xfrm>
            <a:off x="9648214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17" name="Conector reto 16">
            <a:extLst>
              <a:ext uri="{FF2B5EF4-FFF2-40B4-BE49-F238E27FC236}">
                <a16:creationId xmlns:a16="http://schemas.microsoft.com/office/drawing/2014/main" id="{0CBC2FDE-32C5-4E89-A75F-AC59E1E7E3A5}"/>
              </a:ext>
            </a:extLst>
          </p:cNvPr>
          <p:cNvCxnSpPr>
            <a:cxnSpLocks/>
          </p:cNvCxnSpPr>
          <p:nvPr/>
        </p:nvCxnSpPr>
        <p:spPr>
          <a:xfrm>
            <a:off x="8257050" y="2244436"/>
            <a:ext cx="0" cy="993161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ector reto 22">
            <a:extLst>
              <a:ext uri="{FF2B5EF4-FFF2-40B4-BE49-F238E27FC236}">
                <a16:creationId xmlns:a16="http://schemas.microsoft.com/office/drawing/2014/main" id="{6C727AA4-EFAA-483E-A503-D006D350D2B8}"/>
              </a:ext>
            </a:extLst>
          </p:cNvPr>
          <p:cNvCxnSpPr/>
          <p:nvPr/>
        </p:nvCxnSpPr>
        <p:spPr>
          <a:xfrm>
            <a:off x="9709581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894A6252-F231-4B54-AAE1-0A9D8DCDD46A}"/>
              </a:ext>
            </a:extLst>
          </p:cNvPr>
          <p:cNvSpPr txBox="1"/>
          <p:nvPr/>
        </p:nvSpPr>
        <p:spPr>
          <a:xfrm>
            <a:off x="8393466" y="1906950"/>
            <a:ext cx="1993544" cy="83098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Partir para o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A8FAF1A8-7507-4FB8-860C-A577E49796D4}"/>
              </a:ext>
            </a:extLst>
          </p:cNvPr>
          <p:cNvSpPr txBox="1"/>
          <p:nvPr/>
        </p:nvSpPr>
        <p:spPr>
          <a:xfrm>
            <a:off x="940910" y="4116984"/>
            <a:ext cx="976533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Preparar-se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vender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274331DC-EC70-4DAB-A51E-E8CD91C43456}"/>
              </a:ext>
            </a:extLst>
          </p:cNvPr>
          <p:cNvSpPr txBox="1"/>
          <p:nvPr/>
        </p:nvSpPr>
        <p:spPr>
          <a:xfrm>
            <a:off x="9559735" y="4111559"/>
            <a:ext cx="960503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Realizar um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excelente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pós-venda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D2A34C1F-2675-4907-97F6-E7AB2561790D}"/>
              </a:ext>
            </a:extLst>
          </p:cNvPr>
          <p:cNvSpPr txBox="1"/>
          <p:nvPr/>
        </p:nvSpPr>
        <p:spPr>
          <a:xfrm>
            <a:off x="914241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00ED2B23-748D-430B-882E-9827B3E14118}"/>
              </a:ext>
            </a:extLst>
          </p:cNvPr>
          <p:cNvSpPr txBox="1"/>
          <p:nvPr/>
        </p:nvSpPr>
        <p:spPr>
          <a:xfrm>
            <a:off x="8120651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CF27C36F-13BC-4998-A1A6-AE5A323BBD45}"/>
              </a:ext>
            </a:extLst>
          </p:cNvPr>
          <p:cNvSpPr txBox="1"/>
          <p:nvPr/>
        </p:nvSpPr>
        <p:spPr>
          <a:xfrm>
            <a:off x="9564747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7</a:t>
            </a:r>
          </a:p>
        </p:txBody>
      </p: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51715DBB-2353-4CC2-A3A0-0A9EC3DB02B2}"/>
              </a:ext>
            </a:extLst>
          </p:cNvPr>
          <p:cNvCxnSpPr/>
          <p:nvPr/>
        </p:nvCxnSpPr>
        <p:spPr>
          <a:xfrm>
            <a:off x="1054046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01">
            <a:extLst>
              <a:ext uri="{FF2B5EF4-FFF2-40B4-BE49-F238E27FC236}">
                <a16:creationId xmlns:a16="http://schemas.microsoft.com/office/drawing/2014/main" id="{FA576B5F-B824-44A7-BAB4-A1399F7DC066}"/>
              </a:ext>
            </a:extLst>
          </p:cNvPr>
          <p:cNvSpPr/>
          <p:nvPr/>
        </p:nvSpPr>
        <p:spPr>
          <a:xfrm>
            <a:off x="1000420" y="3966642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0" name="01">
            <a:extLst>
              <a:ext uri="{FF2B5EF4-FFF2-40B4-BE49-F238E27FC236}">
                <a16:creationId xmlns:a16="http://schemas.microsoft.com/office/drawing/2014/main" id="{8A006F34-2826-2141-8FC1-DC74721F18FA}"/>
              </a:ext>
            </a:extLst>
          </p:cNvPr>
          <p:cNvSpPr/>
          <p:nvPr/>
        </p:nvSpPr>
        <p:spPr>
          <a:xfrm>
            <a:off x="229943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1" name="01">
            <a:extLst>
              <a:ext uri="{FF2B5EF4-FFF2-40B4-BE49-F238E27FC236}">
                <a16:creationId xmlns:a16="http://schemas.microsoft.com/office/drawing/2014/main" id="{3CFA1F19-FEFF-6746-AE9E-1815A84E4A90}"/>
              </a:ext>
            </a:extLst>
          </p:cNvPr>
          <p:cNvSpPr/>
          <p:nvPr/>
        </p:nvSpPr>
        <p:spPr>
          <a:xfrm>
            <a:off x="2438811" y="3966644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42" name="Conector reto 25">
            <a:extLst>
              <a:ext uri="{FF2B5EF4-FFF2-40B4-BE49-F238E27FC236}">
                <a16:creationId xmlns:a16="http://schemas.microsoft.com/office/drawing/2014/main" id="{5BD0D693-BEB0-804A-8218-F0D9F8231A87}"/>
              </a:ext>
            </a:extLst>
          </p:cNvPr>
          <p:cNvCxnSpPr>
            <a:stCxn id="40" idx="4"/>
            <a:endCxn id="41" idx="0"/>
          </p:cNvCxnSpPr>
          <p:nvPr/>
        </p:nvCxnSpPr>
        <p:spPr>
          <a:xfrm>
            <a:off x="2490837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947C01E3-68F7-3644-9847-A10563D2B27B}"/>
              </a:ext>
            </a:extLst>
          </p:cNvPr>
          <p:cNvSpPr txBox="1"/>
          <p:nvPr/>
        </p:nvSpPr>
        <p:spPr>
          <a:xfrm>
            <a:off x="2385059" y="4116985"/>
            <a:ext cx="80661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Conhecer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E55264FA-C637-2241-A075-731B98DA336D}"/>
              </a:ext>
            </a:extLst>
          </p:cNvPr>
          <p:cNvSpPr txBox="1"/>
          <p:nvPr/>
        </p:nvSpPr>
        <p:spPr>
          <a:xfrm>
            <a:off x="2354422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  <p:sp>
        <p:nvSpPr>
          <p:cNvPr id="45" name="01">
            <a:extLst>
              <a:ext uri="{FF2B5EF4-FFF2-40B4-BE49-F238E27FC236}">
                <a16:creationId xmlns:a16="http://schemas.microsoft.com/office/drawing/2014/main" id="{7E170C47-0C62-A345-98ED-4C992FA254B8}"/>
              </a:ext>
            </a:extLst>
          </p:cNvPr>
          <p:cNvSpPr/>
          <p:nvPr/>
        </p:nvSpPr>
        <p:spPr>
          <a:xfrm>
            <a:off x="373961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6" name="01">
            <a:extLst>
              <a:ext uri="{FF2B5EF4-FFF2-40B4-BE49-F238E27FC236}">
                <a16:creationId xmlns:a16="http://schemas.microsoft.com/office/drawing/2014/main" id="{53DE371C-4EB7-7F49-950A-CB6CAB07842E}"/>
              </a:ext>
            </a:extLst>
          </p:cNvPr>
          <p:cNvSpPr/>
          <p:nvPr/>
        </p:nvSpPr>
        <p:spPr>
          <a:xfrm>
            <a:off x="387852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47" name="Conector reto 26">
            <a:extLst>
              <a:ext uri="{FF2B5EF4-FFF2-40B4-BE49-F238E27FC236}">
                <a16:creationId xmlns:a16="http://schemas.microsoft.com/office/drawing/2014/main" id="{2F278353-F471-1044-B5CC-68B4B205E917}"/>
              </a:ext>
            </a:extLst>
          </p:cNvPr>
          <p:cNvCxnSpPr/>
          <p:nvPr/>
        </p:nvCxnSpPr>
        <p:spPr>
          <a:xfrm>
            <a:off x="3925841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360DD604-4724-FA4E-A680-342D89FDD7E6}"/>
              </a:ext>
            </a:extLst>
          </p:cNvPr>
          <p:cNvSpPr txBox="1"/>
          <p:nvPr/>
        </p:nvSpPr>
        <p:spPr>
          <a:xfrm>
            <a:off x="3819994" y="4116985"/>
            <a:ext cx="90760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Sondar 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entender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DC442B32-0E10-E944-80D5-2FC51AF9FB4F}"/>
              </a:ext>
            </a:extLst>
          </p:cNvPr>
          <p:cNvSpPr txBox="1"/>
          <p:nvPr/>
        </p:nvSpPr>
        <p:spPr>
          <a:xfrm>
            <a:off x="3799586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  <p:sp>
        <p:nvSpPr>
          <p:cNvPr id="50" name="01">
            <a:extLst>
              <a:ext uri="{FF2B5EF4-FFF2-40B4-BE49-F238E27FC236}">
                <a16:creationId xmlns:a16="http://schemas.microsoft.com/office/drawing/2014/main" id="{DE4BE791-1E80-BF4F-91FA-A2E9EAD86436}"/>
              </a:ext>
            </a:extLst>
          </p:cNvPr>
          <p:cNvSpPr/>
          <p:nvPr/>
        </p:nvSpPr>
        <p:spPr>
          <a:xfrm>
            <a:off x="517979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51" name="01">
            <a:extLst>
              <a:ext uri="{FF2B5EF4-FFF2-40B4-BE49-F238E27FC236}">
                <a16:creationId xmlns:a16="http://schemas.microsoft.com/office/drawing/2014/main" id="{788C3903-728F-0747-91A4-37FAEC7135E5}"/>
              </a:ext>
            </a:extLst>
          </p:cNvPr>
          <p:cNvSpPr/>
          <p:nvPr/>
        </p:nvSpPr>
        <p:spPr>
          <a:xfrm>
            <a:off x="531870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52" name="Conector reto 19">
            <a:extLst>
              <a:ext uri="{FF2B5EF4-FFF2-40B4-BE49-F238E27FC236}">
                <a16:creationId xmlns:a16="http://schemas.microsoft.com/office/drawing/2014/main" id="{723A87BC-9ACF-0E40-8F7A-C99C431EFC66}"/>
              </a:ext>
            </a:extLst>
          </p:cNvPr>
          <p:cNvCxnSpPr/>
          <p:nvPr/>
        </p:nvCxnSpPr>
        <p:spPr>
          <a:xfrm>
            <a:off x="5371994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13EA30C3-F4F4-C440-8064-865F69404071}"/>
              </a:ext>
            </a:extLst>
          </p:cNvPr>
          <p:cNvSpPr txBox="1"/>
          <p:nvPr/>
        </p:nvSpPr>
        <p:spPr>
          <a:xfrm>
            <a:off x="5254929" y="4116985"/>
            <a:ext cx="756922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Oferecer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nossas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</a:t>
            </a:r>
          </a:p>
        </p:txBody>
      </p:sp>
      <p:sp>
        <p:nvSpPr>
          <p:cNvPr id="54" name="CaixaDeTexto 53">
            <a:extLst>
              <a:ext uri="{FF2B5EF4-FFF2-40B4-BE49-F238E27FC236}">
                <a16:creationId xmlns:a16="http://schemas.microsoft.com/office/drawing/2014/main" id="{78685C06-2EAA-7C45-8B81-6F95EC9218AF}"/>
              </a:ext>
            </a:extLst>
          </p:cNvPr>
          <p:cNvSpPr txBox="1"/>
          <p:nvPr/>
        </p:nvSpPr>
        <p:spPr>
          <a:xfrm>
            <a:off x="5234780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</a:p>
        </p:txBody>
      </p:sp>
      <p:sp>
        <p:nvSpPr>
          <p:cNvPr id="55" name="01">
            <a:extLst>
              <a:ext uri="{FF2B5EF4-FFF2-40B4-BE49-F238E27FC236}">
                <a16:creationId xmlns:a16="http://schemas.microsoft.com/office/drawing/2014/main" id="{99E0AB73-AB12-EB4B-8B16-CEDD48F95F9D}"/>
              </a:ext>
            </a:extLst>
          </p:cNvPr>
          <p:cNvSpPr/>
          <p:nvPr/>
        </p:nvSpPr>
        <p:spPr>
          <a:xfrm>
            <a:off x="661997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56" name="01">
            <a:extLst>
              <a:ext uri="{FF2B5EF4-FFF2-40B4-BE49-F238E27FC236}">
                <a16:creationId xmlns:a16="http://schemas.microsoft.com/office/drawing/2014/main" id="{7F1B7AAD-2DB1-0445-AE71-DAA7CBC414D4}"/>
              </a:ext>
            </a:extLst>
          </p:cNvPr>
          <p:cNvSpPr/>
          <p:nvPr/>
        </p:nvSpPr>
        <p:spPr>
          <a:xfrm>
            <a:off x="675888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57" name="Conector reto 20">
            <a:extLst>
              <a:ext uri="{FF2B5EF4-FFF2-40B4-BE49-F238E27FC236}">
                <a16:creationId xmlns:a16="http://schemas.microsoft.com/office/drawing/2014/main" id="{A1AE6781-A714-D943-95D8-C5AFF3229034}"/>
              </a:ext>
            </a:extLst>
          </p:cNvPr>
          <p:cNvCxnSpPr/>
          <p:nvPr/>
        </p:nvCxnSpPr>
        <p:spPr>
          <a:xfrm>
            <a:off x="6810914" y="3626621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CaixaDeTexto 57">
            <a:extLst>
              <a:ext uri="{FF2B5EF4-FFF2-40B4-BE49-F238E27FC236}">
                <a16:creationId xmlns:a16="http://schemas.microsoft.com/office/drawing/2014/main" id="{33EE699D-1E5F-C04C-A288-2DD87BD0EB75}"/>
              </a:ext>
            </a:extLst>
          </p:cNvPr>
          <p:cNvSpPr txBox="1"/>
          <p:nvPr/>
        </p:nvSpPr>
        <p:spPr>
          <a:xfrm>
            <a:off x="6689865" y="4111559"/>
            <a:ext cx="857911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Contornar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possíveis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objeções</a:t>
            </a:r>
          </a:p>
        </p:txBody>
      </p:sp>
      <p:sp>
        <p:nvSpPr>
          <p:cNvPr id="59" name="CaixaDeTexto 58">
            <a:extLst>
              <a:ext uri="{FF2B5EF4-FFF2-40B4-BE49-F238E27FC236}">
                <a16:creationId xmlns:a16="http://schemas.microsoft.com/office/drawing/2014/main" id="{862FD938-1F1A-2E4A-AB5A-83D60B80EB4C}"/>
              </a:ext>
            </a:extLst>
          </p:cNvPr>
          <p:cNvSpPr txBox="1"/>
          <p:nvPr/>
        </p:nvSpPr>
        <p:spPr>
          <a:xfrm>
            <a:off x="6674498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8800035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>
</file>

<file path=ppt/slides/slide2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35B07310-75A6-C043-9BDE-F189A2370891}"/>
              </a:ext>
            </a:extLst>
          </p:cNvPr>
          <p:cNvSpPr/>
          <p:nvPr/>
        </p:nvSpPr>
        <p:spPr>
          <a:xfrm>
            <a:off x="7521677" y="958646"/>
            <a:ext cx="4186495" cy="5434167"/>
          </a:xfrm>
          <a:prstGeom prst="rect">
            <a:avLst/>
          </a:prstGeom>
          <a:solidFill>
            <a:srgbClr val="323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6096001" y="2521571"/>
            <a:ext cx="5104710" cy="230831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PARTIR</a:t>
            </a:r>
          </a:p>
          <a:p>
            <a:pPr algn="r"/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PARA O</a:t>
            </a:r>
          </a:p>
          <a:p>
            <a:pPr algn="r"/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FECHAMENTO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3D91DAA9-BE0D-C44E-BF7B-C5C1CBDA28B8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94453E45-CD02-AC4C-804B-AC4FF1E8BD0B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0DEB927-251E-2044-B999-DE2157AE063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381757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6</a:t>
              </a:r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945B546E-90DB-F149-B154-D70A320CB774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DD1518B5-B038-3C4C-BDE7-EF0BFBA0D40B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A436AB7A-8A2C-0A40-984D-80858852F8E6}"/>
                </a:ext>
              </a:extLst>
            </p:cNvPr>
            <p:cNvSpPr txBox="1"/>
            <p:nvPr/>
          </p:nvSpPr>
          <p:spPr>
            <a:xfrm>
              <a:off x="6679599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629ACC1D-4B38-0A4A-978C-3214E31558D8}"/>
                </a:ext>
              </a:extLst>
            </p:cNvPr>
            <p:cNvSpPr txBox="1"/>
            <p:nvPr/>
          </p:nvSpPr>
          <p:spPr>
            <a:xfrm>
              <a:off x="7029933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29" name="CaixaDeTexto 28">
              <a:extLst>
                <a:ext uri="{FF2B5EF4-FFF2-40B4-BE49-F238E27FC236}">
                  <a16:creationId xmlns:a16="http://schemas.microsoft.com/office/drawing/2014/main" id="{FFEF6254-D685-BD46-8181-E20E22B21772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30" name="CaixaDeTexto 29">
              <a:extLst>
                <a:ext uri="{FF2B5EF4-FFF2-40B4-BE49-F238E27FC236}">
                  <a16:creationId xmlns:a16="http://schemas.microsoft.com/office/drawing/2014/main" id="{C9B98EFF-96BD-4D4A-B1F0-A3F24AF14433}"/>
                </a:ext>
              </a:extLst>
            </p:cNvPr>
            <p:cNvSpPr txBox="1"/>
            <p:nvPr/>
          </p:nvSpPr>
          <p:spPr>
            <a:xfrm>
              <a:off x="7649976" y="583107"/>
              <a:ext cx="1842171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Partir para o fechamento</a:t>
              </a:r>
            </a:p>
          </p:txBody>
        </p:sp>
        <p:cxnSp>
          <p:nvCxnSpPr>
            <p:cNvPr id="31" name="Conector Reto 30">
              <a:extLst>
                <a:ext uri="{FF2B5EF4-FFF2-40B4-BE49-F238E27FC236}">
                  <a16:creationId xmlns:a16="http://schemas.microsoft.com/office/drawing/2014/main" id="{7A940731-A9A7-BB4E-A76D-01703107AA5D}"/>
                </a:ext>
              </a:extLst>
            </p:cNvPr>
            <p:cNvCxnSpPr>
              <a:cxnSpLocks/>
            </p:cNvCxnSpPr>
            <p:nvPr/>
          </p:nvCxnSpPr>
          <p:spPr>
            <a:xfrm>
              <a:off x="9492147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37108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2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1002891" y="1843954"/>
            <a:ext cx="6312310" cy="317009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Ao falar do fechamento da venda, você deve estar pensando no </a:t>
            </a:r>
            <a:r>
              <a:rPr lang="pt-BR" sz="40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compromisso final e pedido assinado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, certo?</a:t>
            </a:r>
          </a:p>
        </p:txBody>
      </p:sp>
    </p:spTree>
    <p:extLst>
      <p:ext uri="{BB962C8B-B14F-4D97-AF65-F5344CB8AC3E}">
        <p14:creationId xmlns:p14="http://schemas.microsoft.com/office/powerpoint/2010/main" val="4013518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6934205" y="2028620"/>
            <a:ext cx="4502096" cy="280075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FECHAMENTO: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Hora de concluir</a:t>
            </a:r>
            <a:b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 venda!</a:t>
            </a:r>
          </a:p>
        </p:txBody>
      </p:sp>
      <p:grpSp>
        <p:nvGrpSpPr>
          <p:cNvPr id="16" name="Agrupar 15">
            <a:extLst>
              <a:ext uri="{FF2B5EF4-FFF2-40B4-BE49-F238E27FC236}">
                <a16:creationId xmlns:a16="http://schemas.microsoft.com/office/drawing/2014/main" id="{09521D4F-5C60-A74C-87EB-995CC71C7020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CCD654FB-3C56-EF4C-830F-012E9F98CC4A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E12642D-2D79-1F40-8F0B-390983FE21A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381757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6</a:t>
              </a: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8467455E-7824-524F-92FE-10F28FC8D9FE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59182C2F-F0BE-7948-A3F5-8CB255E62A5A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EFB82AFD-ACF6-E748-BF50-4BD8C88D7E6A}"/>
                </a:ext>
              </a:extLst>
            </p:cNvPr>
            <p:cNvSpPr txBox="1"/>
            <p:nvPr/>
          </p:nvSpPr>
          <p:spPr>
            <a:xfrm>
              <a:off x="6679599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322C61FA-C94B-5145-803F-46DCF160BD92}"/>
                </a:ext>
              </a:extLst>
            </p:cNvPr>
            <p:cNvSpPr txBox="1"/>
            <p:nvPr/>
          </p:nvSpPr>
          <p:spPr>
            <a:xfrm>
              <a:off x="7029933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74137381-C723-FE40-9CC6-CA95222973B9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24" name="CaixaDeTexto 23">
              <a:extLst>
                <a:ext uri="{FF2B5EF4-FFF2-40B4-BE49-F238E27FC236}">
                  <a16:creationId xmlns:a16="http://schemas.microsoft.com/office/drawing/2014/main" id="{DE6C8C4B-A727-4241-8A7F-209BB99136A5}"/>
                </a:ext>
              </a:extLst>
            </p:cNvPr>
            <p:cNvSpPr txBox="1"/>
            <p:nvPr/>
          </p:nvSpPr>
          <p:spPr>
            <a:xfrm>
              <a:off x="7649976" y="583107"/>
              <a:ext cx="1842171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Partir para o fechamento</a:t>
              </a:r>
            </a:p>
          </p:txBody>
        </p:sp>
        <p:cxnSp>
          <p:nvCxnSpPr>
            <p:cNvPr id="25" name="Conector Reto 24">
              <a:extLst>
                <a:ext uri="{FF2B5EF4-FFF2-40B4-BE49-F238E27FC236}">
                  <a16:creationId xmlns:a16="http://schemas.microsoft.com/office/drawing/2014/main" id="{846CA27B-D8DB-104F-89A1-DE1192AED9D3}"/>
                </a:ext>
              </a:extLst>
            </p:cNvPr>
            <p:cNvCxnSpPr>
              <a:cxnSpLocks/>
            </p:cNvCxnSpPr>
            <p:nvPr/>
          </p:nvCxnSpPr>
          <p:spPr>
            <a:xfrm>
              <a:off x="9492147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93357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34456B4A-E36C-084E-B68C-2A18FEB74380}"/>
              </a:ext>
            </a:extLst>
          </p:cNvPr>
          <p:cNvSpPr txBox="1"/>
          <p:nvPr/>
        </p:nvSpPr>
        <p:spPr>
          <a:xfrm>
            <a:off x="2450436" y="1920899"/>
            <a:ext cx="7291128" cy="378564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Essas são as conclusões...</a:t>
            </a:r>
          </a:p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Mas antes disso, o cliente deve</a:t>
            </a:r>
            <a:b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concordar com a compra.</a:t>
            </a:r>
          </a:p>
          <a:p>
            <a:pPr>
              <a:spcBef>
                <a:spcPts val="1200"/>
              </a:spcBef>
            </a:pP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isso, existem alguns pontos</a:t>
            </a:r>
            <a:b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30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que devemos prestar atenção:</a:t>
            </a:r>
          </a:p>
          <a:p>
            <a:pPr>
              <a:spcBef>
                <a:spcPts val="1200"/>
              </a:spcBef>
            </a:pP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Os </a:t>
            </a:r>
            <a:r>
              <a:rPr lang="pt-BR" sz="3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sinais de compra </a:t>
            </a: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que o cliente emite</a:t>
            </a:r>
            <a:b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as </a:t>
            </a:r>
            <a:r>
              <a:rPr lang="pt-BR" sz="30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formas de fechamento </a:t>
            </a:r>
            <a:r>
              <a:rPr lang="pt-BR" sz="30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da venda.</a:t>
            </a:r>
          </a:p>
        </p:txBody>
      </p:sp>
    </p:spTree>
    <p:extLst>
      <p:ext uri="{BB962C8B-B14F-4D97-AF65-F5344CB8AC3E}">
        <p14:creationId xmlns:p14="http://schemas.microsoft.com/office/powerpoint/2010/main" val="497013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A03D3EBD-5E69-C541-AADC-0D86573E578F}"/>
              </a:ext>
            </a:extLst>
          </p:cNvPr>
          <p:cNvSpPr txBox="1"/>
          <p:nvPr/>
        </p:nvSpPr>
        <p:spPr>
          <a:xfrm>
            <a:off x="781666" y="2950668"/>
            <a:ext cx="2361583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Sinais de que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cliente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quer fechar a venda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3C386F31-AFF7-AF44-B26D-2419F7FD2DC0}"/>
              </a:ext>
            </a:extLst>
          </p:cNvPr>
          <p:cNvSpPr txBox="1"/>
          <p:nvPr/>
        </p:nvSpPr>
        <p:spPr>
          <a:xfrm>
            <a:off x="4120003" y="3289222"/>
            <a:ext cx="1975997" cy="523212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txBody>
          <a:bodyPr wrap="square" lIns="91432" tIns="45716" rIns="91432" bIns="45716" rtlCol="0">
            <a:spAutoFit/>
          </a:bodyPr>
          <a:lstStyle/>
          <a:p>
            <a:pPr algn="ctr"/>
            <a:r>
              <a:rPr lang="pt-BR" sz="28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VERBAIS</a:t>
            </a:r>
          </a:p>
        </p:txBody>
      </p:sp>
      <p:sp>
        <p:nvSpPr>
          <p:cNvPr id="8" name="Balão Retangular Arredondado 7">
            <a:extLst>
              <a:ext uri="{FF2B5EF4-FFF2-40B4-BE49-F238E27FC236}">
                <a16:creationId xmlns:a16="http://schemas.microsoft.com/office/drawing/2014/main" id="{719EA0B0-0FB0-5442-B81A-AC080AD9C885}"/>
              </a:ext>
            </a:extLst>
          </p:cNvPr>
          <p:cNvSpPr/>
          <p:nvPr/>
        </p:nvSpPr>
        <p:spPr>
          <a:xfrm>
            <a:off x="6825862" y="1223193"/>
            <a:ext cx="2718187" cy="1062808"/>
          </a:xfrm>
          <a:prstGeom prst="wedgeRoundRectCallout">
            <a:avLst>
              <a:gd name="adj1" fmla="val -54347"/>
              <a:gd name="adj2" fmla="val 31716"/>
              <a:gd name="adj3" fmla="val 16667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Também acho que este é um bom plano.</a:t>
            </a:r>
          </a:p>
        </p:txBody>
      </p:sp>
      <p:sp>
        <p:nvSpPr>
          <p:cNvPr id="9" name="Balão Retangular Arredondado 8">
            <a:extLst>
              <a:ext uri="{FF2B5EF4-FFF2-40B4-BE49-F238E27FC236}">
                <a16:creationId xmlns:a16="http://schemas.microsoft.com/office/drawing/2014/main" id="{DED012FD-E2CB-544F-967B-CC148FBDB613}"/>
              </a:ext>
            </a:extLst>
          </p:cNvPr>
          <p:cNvSpPr/>
          <p:nvPr/>
        </p:nvSpPr>
        <p:spPr>
          <a:xfrm>
            <a:off x="6825862" y="2488021"/>
            <a:ext cx="2718187" cy="1062808"/>
          </a:xfrm>
          <a:prstGeom prst="wedgeRoundRectCallout">
            <a:avLst>
              <a:gd name="adj1" fmla="val -54346"/>
              <a:gd name="adj2" fmla="val 27683"/>
              <a:gd name="adj3" fmla="val 16667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Você podem flexibilizar a cobrança?</a:t>
            </a:r>
          </a:p>
        </p:txBody>
      </p:sp>
      <p:sp>
        <p:nvSpPr>
          <p:cNvPr id="10" name="Balão Retangular Arredondado 9">
            <a:extLst>
              <a:ext uri="{FF2B5EF4-FFF2-40B4-BE49-F238E27FC236}">
                <a16:creationId xmlns:a16="http://schemas.microsoft.com/office/drawing/2014/main" id="{ED0D3962-0031-8848-B1FC-F7796D8AE46E}"/>
              </a:ext>
            </a:extLst>
          </p:cNvPr>
          <p:cNvSpPr/>
          <p:nvPr/>
        </p:nvSpPr>
        <p:spPr>
          <a:xfrm>
            <a:off x="6825862" y="3752849"/>
            <a:ext cx="2718187" cy="1062808"/>
          </a:xfrm>
          <a:prstGeom prst="wedgeRoundRectCallout">
            <a:avLst>
              <a:gd name="adj1" fmla="val -55923"/>
              <a:gd name="adj2" fmla="val -30123"/>
              <a:gd name="adj3" fmla="val 16667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Concordo com você, isso parece bom.</a:t>
            </a:r>
          </a:p>
        </p:txBody>
      </p:sp>
      <p:sp>
        <p:nvSpPr>
          <p:cNvPr id="11" name="Balão Retangular Arredondado 10">
            <a:extLst>
              <a:ext uri="{FF2B5EF4-FFF2-40B4-BE49-F238E27FC236}">
                <a16:creationId xmlns:a16="http://schemas.microsoft.com/office/drawing/2014/main" id="{E082764F-0697-9F43-93D3-2D88F30FF092}"/>
              </a:ext>
            </a:extLst>
          </p:cNvPr>
          <p:cNvSpPr/>
          <p:nvPr/>
        </p:nvSpPr>
        <p:spPr>
          <a:xfrm>
            <a:off x="6825862" y="5017678"/>
            <a:ext cx="2718187" cy="1062808"/>
          </a:xfrm>
          <a:prstGeom prst="wedgeRoundRectCallout">
            <a:avLst>
              <a:gd name="adj1" fmla="val -54346"/>
              <a:gd name="adj2" fmla="val -36844"/>
              <a:gd name="adj3" fmla="val 16667"/>
            </a:avLst>
          </a:prstGeom>
          <a:solidFill>
            <a:srgbClr val="BA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>
              <a:spcBef>
                <a:spcPts val="599"/>
              </a:spcBef>
              <a:spcAft>
                <a:spcPts val="599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Quantos dias levam para instalar?</a:t>
            </a:r>
          </a:p>
        </p:txBody>
      </p:sp>
    </p:spTree>
    <p:extLst>
      <p:ext uri="{BB962C8B-B14F-4D97-AF65-F5344CB8AC3E}">
        <p14:creationId xmlns:p14="http://schemas.microsoft.com/office/powerpoint/2010/main" val="3951810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grpId="1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</p:bldLst>
  </p:timing>
</p:sld>
</file>

<file path=ppt/slides/slide2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A03D3EBD-5E69-C541-AADC-0D86573E578F}"/>
              </a:ext>
            </a:extLst>
          </p:cNvPr>
          <p:cNvSpPr txBox="1"/>
          <p:nvPr/>
        </p:nvSpPr>
        <p:spPr>
          <a:xfrm>
            <a:off x="781666" y="3013504"/>
            <a:ext cx="2818784" cy="83098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Também dá sinais </a:t>
            </a:r>
            <a:r>
              <a:rPr lang="pt-BR" sz="2400" b="1" dirty="0">
                <a:solidFill>
                  <a:srgbClr val="BA505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não verbais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BE847904-26B3-664B-AC62-9DEE6556B0AD}"/>
              </a:ext>
            </a:extLst>
          </p:cNvPr>
          <p:cNvSpPr txBox="1"/>
          <p:nvPr/>
        </p:nvSpPr>
        <p:spPr>
          <a:xfrm>
            <a:off x="4114408" y="1859343"/>
            <a:ext cx="5386780" cy="313931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Após a apresentação,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cliente parece satisfeito;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Acenos de cabeça afirmativos;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Expressão facial descontraída, após ter se mostrado frio e questionador;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cliente consulta a proposta, após você ter terminado de apresentá-la.</a:t>
            </a:r>
          </a:p>
        </p:txBody>
      </p:sp>
    </p:spTree>
    <p:extLst>
      <p:ext uri="{BB962C8B-B14F-4D97-AF65-F5344CB8AC3E}">
        <p14:creationId xmlns:p14="http://schemas.microsoft.com/office/powerpoint/2010/main" val="1232347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2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CE10BE59-E83A-6E4D-8F5A-7009CE3B6A1D}"/>
              </a:ext>
            </a:extLst>
          </p:cNvPr>
          <p:cNvSpPr txBox="1"/>
          <p:nvPr/>
        </p:nvSpPr>
        <p:spPr>
          <a:xfrm>
            <a:off x="828675" y="2798062"/>
            <a:ext cx="2943225" cy="12618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TÉCNICA DE FECHAMENTO POR </a:t>
            </a:r>
            <a:r>
              <a:rPr lang="pt-BR" sz="28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ANTECIPAÇÃO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83556030-03DD-F84B-AA23-F9BCEF570BE9}"/>
              </a:ext>
            </a:extLst>
          </p:cNvPr>
          <p:cNvSpPr txBox="1"/>
          <p:nvPr/>
        </p:nvSpPr>
        <p:spPr>
          <a:xfrm>
            <a:off x="4099657" y="2085804"/>
            <a:ext cx="6152710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Antes do cliente concordar com a compra, faz-se perguntas sobre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esclarecimentos</a:t>
            </a:r>
            <a:b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 procedimentos pós-venda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: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9D0EAF13-EC23-6C46-AD85-1FBC728004DA}"/>
              </a:ext>
            </a:extLst>
          </p:cNvPr>
          <p:cNvSpPr txBox="1"/>
          <p:nvPr/>
        </p:nvSpPr>
        <p:spPr>
          <a:xfrm>
            <a:off x="4120003" y="3566475"/>
            <a:ext cx="4995422" cy="1200321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“Sra. Cliente, qual o melhor dia</a:t>
            </a:r>
            <a:br>
              <a:rPr lang="pt-BR" sz="2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para a entrega? Qual a melhor data para faturamento?”</a:t>
            </a:r>
          </a:p>
        </p:txBody>
      </p:sp>
    </p:spTree>
    <p:extLst>
      <p:ext uri="{BB962C8B-B14F-4D97-AF65-F5344CB8AC3E}">
        <p14:creationId xmlns:p14="http://schemas.microsoft.com/office/powerpoint/2010/main" val="3465486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2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CE10BE59-E83A-6E4D-8F5A-7009CE3B6A1D}"/>
              </a:ext>
            </a:extLst>
          </p:cNvPr>
          <p:cNvSpPr txBox="1"/>
          <p:nvPr/>
        </p:nvSpPr>
        <p:spPr>
          <a:xfrm>
            <a:off x="828675" y="2798062"/>
            <a:ext cx="3886200" cy="12618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TÉCNICA DE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FECHAMENTO POR </a:t>
            </a:r>
            <a:r>
              <a:rPr lang="pt-BR" sz="28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CONDICIONAMENTO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83556030-03DD-F84B-AA23-F9BCEF570BE9}"/>
              </a:ext>
            </a:extLst>
          </p:cNvPr>
          <p:cNvSpPr txBox="1"/>
          <p:nvPr/>
        </p:nvSpPr>
        <p:spPr>
          <a:xfrm>
            <a:off x="4842607" y="1642832"/>
            <a:ext cx="5558693" cy="1938984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Se o cliente exige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condições especiais</a:t>
            </a:r>
            <a:b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ou vantajosas para efetuar a compra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.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Só apresente as condições especiais</a:t>
            </a:r>
            <a:b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 final da venda. Não esqueça de obter o compromisso: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9D0EAF13-EC23-6C46-AD85-1FBC728004DA}"/>
              </a:ext>
            </a:extLst>
          </p:cNvPr>
          <p:cNvSpPr txBox="1"/>
          <p:nvPr/>
        </p:nvSpPr>
        <p:spPr>
          <a:xfrm>
            <a:off x="4862953" y="3874200"/>
            <a:ext cx="5766947" cy="1569652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“Se conseguirmos o prazo solicitado, poderemos assinar o pedido?</a:t>
            </a:r>
          </a:p>
          <a:p>
            <a:r>
              <a:rPr lang="pt-BR" sz="2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Se eu conseguir o desconto</a:t>
            </a:r>
            <a:br>
              <a:rPr lang="pt-BR" sz="2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7%, teremos o pedido?”</a:t>
            </a:r>
          </a:p>
        </p:txBody>
      </p:sp>
    </p:spTree>
    <p:extLst>
      <p:ext uri="{BB962C8B-B14F-4D97-AF65-F5344CB8AC3E}">
        <p14:creationId xmlns:p14="http://schemas.microsoft.com/office/powerpoint/2010/main" val="1012942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2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CE10BE59-E83A-6E4D-8F5A-7009CE3B6A1D}"/>
              </a:ext>
            </a:extLst>
          </p:cNvPr>
          <p:cNvSpPr txBox="1"/>
          <p:nvPr/>
        </p:nvSpPr>
        <p:spPr>
          <a:xfrm>
            <a:off x="828675" y="2798062"/>
            <a:ext cx="2943225" cy="12618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TÉCNICA DE FECHAMENTO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8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DIRETA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83556030-03DD-F84B-AA23-F9BCEF570BE9}"/>
              </a:ext>
            </a:extLst>
          </p:cNvPr>
          <p:cNvSpPr txBox="1"/>
          <p:nvPr/>
        </p:nvSpPr>
        <p:spPr>
          <a:xfrm>
            <a:off x="4099656" y="1814342"/>
            <a:ext cx="6701693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Ao apresentar seu produto de forma eficaz, </a:t>
            </a:r>
            <a:r>
              <a:rPr lang="pt-BR" sz="24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solicite ao cliente o pedido assinado</a:t>
            </a:r>
            <a:r>
              <a:rPr lang="pt-BR" sz="24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. Não saia da visita com dúvidas se o cliente irá comprar, pergunte ao cliente e ele irá te responder: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9D0EAF13-EC23-6C46-AD85-1FBC728004DA}"/>
              </a:ext>
            </a:extLst>
          </p:cNvPr>
          <p:cNvSpPr txBox="1"/>
          <p:nvPr/>
        </p:nvSpPr>
        <p:spPr>
          <a:xfrm>
            <a:off x="4120003" y="3695063"/>
            <a:ext cx="5352610" cy="1569652"/>
          </a:xfrm>
          <a:prstGeom prst="rect">
            <a:avLst/>
          </a:prstGeom>
          <a:noFill/>
          <a:ln>
            <a:solidFill>
              <a:srgbClr val="D1AA8A"/>
            </a:solidFill>
          </a:ln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“O primeiro vencimento será para o dia 16 ou prefere outra data?</a:t>
            </a:r>
            <a:br>
              <a:rPr lang="pt-BR" sz="2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Posso providenciar o contrato para a Sra. assinar?”</a:t>
            </a:r>
          </a:p>
        </p:txBody>
      </p:sp>
    </p:spTree>
    <p:extLst>
      <p:ext uri="{BB962C8B-B14F-4D97-AF65-F5344CB8AC3E}">
        <p14:creationId xmlns:p14="http://schemas.microsoft.com/office/powerpoint/2010/main" val="331633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2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2222F152-92CB-4F4F-9150-E3CD3182D0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992" y="2929135"/>
            <a:ext cx="6037988" cy="99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029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93B63054-4277-7C45-9244-3369351F29E3}"/>
              </a:ext>
            </a:extLst>
          </p:cNvPr>
          <p:cNvSpPr txBox="1"/>
          <p:nvPr/>
        </p:nvSpPr>
        <p:spPr>
          <a:xfrm>
            <a:off x="781639" y="728441"/>
            <a:ext cx="6615203" cy="513986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3600" b="1" dirty="0">
                <a:solidFill>
                  <a:srgbClr val="D1AA8A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Fechando a venda</a:t>
            </a:r>
            <a:endParaRPr lang="pt-BR" sz="2800" b="1" dirty="0">
              <a:solidFill>
                <a:schemeClr val="bg1"/>
              </a:solidFill>
              <a:latin typeface="Segoe UI Black" panose="020B0502040204020203" pitchFamily="34" charset="0"/>
              <a:ea typeface="Segoe UI Black" panose="020B0A02040204020203" pitchFamily="34" charset="0"/>
              <a:cs typeface="Segoe UI Black" panose="020B0502040204020203" pitchFamily="34" charset="0"/>
            </a:endParaRPr>
          </a:p>
          <a:p>
            <a: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Nesta atividade, seu desafio será fechar a venda. Você já coletou informações sobre o cliente, fez a sondagem, sabe</a:t>
            </a:r>
            <a:b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</a:br>
            <a: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o problema que ele enfrenta. Agora é hora de apresentar as soluções, contornar as possíveis objeções e fechar a venda. </a:t>
            </a:r>
          </a:p>
          <a:p>
            <a: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Conheça seu desafio!</a:t>
            </a:r>
            <a:endParaRPr lang="pt-BR" sz="2800" b="1" dirty="0">
              <a:solidFill>
                <a:schemeClr val="bg1"/>
              </a:solidFill>
              <a:latin typeface="Segoe UI Black" panose="020B0502040204020203" pitchFamily="34" charset="0"/>
              <a:ea typeface="Segoe UI Black" panose="020B0A02040204020203" pitchFamily="34" charset="0"/>
              <a:cs typeface="Segoe UI Black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18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0D616487-3349-C242-B15D-A369110334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33655567-5F5D-7147-B654-032878459AD5}"/>
              </a:ext>
            </a:extLst>
          </p:cNvPr>
          <p:cNvSpPr txBox="1"/>
          <p:nvPr/>
        </p:nvSpPr>
        <p:spPr>
          <a:xfrm>
            <a:off x="4616245" y="612848"/>
            <a:ext cx="6860808" cy="563230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BA5050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CASE: </a:t>
            </a:r>
            <a:r>
              <a:rPr lang="pt-BR" sz="20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Construção civil</a:t>
            </a:r>
          </a:p>
          <a:p>
            <a:pPr>
              <a:spcBef>
                <a:spcPts val="1200"/>
              </a:spcBef>
            </a:pP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Empresa do ramo de construção civil, fundada no final da década de 70 em Guaratinguetá. Em 2006 começam alguns planos de expansão com a necessidade de adquirir serviços de boa qualidade e cobertura. Com o atual provedor de serviços, enfrenta muitos problemas com suas linhas de telefone (ligações que não completam, sinal fraco em determinados pontos da loja, falta de suporte...) e está fazendo uma pesquisa detalhada na oferta de serviços.</a:t>
            </a:r>
          </a:p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Problema 1: 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Os caminhões da loja vão em regiões onde não há bairro constituído, ainda estão se desenvolvendo. </a:t>
            </a:r>
          </a:p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Problema 2: 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Melhorar a comunicação dentro do prédio</a:t>
            </a:r>
            <a:b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da loja e com clientes nas obras.</a:t>
            </a:r>
          </a:p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Objeções: </a:t>
            </a:r>
            <a:r>
              <a:rPr lang="pt-BR" sz="2000" dirty="0">
                <a:solidFill>
                  <a:srgbClr val="323234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Não está encontrando benefícios, acredita que os produtos são todos iguais, sente falta de um suporte rápido na resolução dos problemas.</a:t>
            </a: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BDD1E1F3-1E73-E04E-96F8-E4A83F86F7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070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93B63054-4277-7C45-9244-3369351F29E3}"/>
              </a:ext>
            </a:extLst>
          </p:cNvPr>
          <p:cNvSpPr txBox="1"/>
          <p:nvPr/>
        </p:nvSpPr>
        <p:spPr>
          <a:xfrm>
            <a:off x="814296" y="1443845"/>
            <a:ext cx="6558053" cy="397031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 seu </a:t>
            </a:r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desafio</a:t>
            </a:r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será:  </a:t>
            </a:r>
          </a:p>
          <a:p>
            <a:endParaRPr lang="pt-BR" sz="2800" dirty="0">
              <a:solidFill>
                <a:schemeClr val="bg1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pPr marL="457200" indent="-457200"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Apresentar o produto ou produtos que resolvam o problema do cliente. </a:t>
            </a:r>
          </a:p>
          <a:p>
            <a:pPr marL="457200" indent="-457200">
              <a:buClr>
                <a:srgbClr val="BA5050"/>
              </a:buClr>
              <a:buFont typeface="Courier New" panose="02070309020205020404" pitchFamily="49" charset="0"/>
              <a:buChar char="o"/>
            </a:pPr>
            <a:endParaRPr lang="pt-BR" sz="2800" dirty="0">
              <a:solidFill>
                <a:schemeClr val="bg1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pPr marL="457200" indent="-457200"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Contornar as objeções.</a:t>
            </a:r>
          </a:p>
          <a:p>
            <a:pPr marL="457200" indent="-457200">
              <a:buClr>
                <a:srgbClr val="BA5050"/>
              </a:buClr>
              <a:buFont typeface="Courier New" panose="02070309020205020404" pitchFamily="49" charset="0"/>
              <a:buChar char="o"/>
            </a:pPr>
            <a:endParaRPr lang="pt-BR" sz="2800" dirty="0">
              <a:solidFill>
                <a:schemeClr val="bg1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pPr marL="457200" indent="-457200"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Fechar a venda (escolha</a:t>
            </a:r>
            <a:b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uma das técnicas).</a:t>
            </a:r>
          </a:p>
        </p:txBody>
      </p:sp>
    </p:spTree>
    <p:extLst>
      <p:ext uri="{BB962C8B-B14F-4D97-AF65-F5344CB8AC3E}">
        <p14:creationId xmlns:p14="http://schemas.microsoft.com/office/powerpoint/2010/main" val="997716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1002891" y="2705729"/>
            <a:ext cx="6312310" cy="144654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se a venda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não fechou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19675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5229225" y="1166846"/>
            <a:ext cx="6099838" cy="507830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36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Tudo bem! </a:t>
            </a:r>
          </a:p>
          <a:p>
            <a:pPr algn="r"/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Encare como um processo necessário onde você</a:t>
            </a:r>
            <a:b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já realizou a abertura </a:t>
            </a:r>
            <a:b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relacionamento</a:t>
            </a:r>
            <a:b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com aquele cliente, fazendo uma visita</a:t>
            </a:r>
            <a:b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atendimento</a:t>
            </a:r>
            <a:b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ou cortesia.</a:t>
            </a:r>
          </a:p>
        </p:txBody>
      </p: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E649C3A9-D4EF-8E46-A74C-AEC04685E434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1E5C3D73-6E58-A448-8A21-81C9288B81C6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B030BE9-980E-734A-9FB9-7A53ABE52D1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381757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6</a:t>
              </a:r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95AB0DA0-FCD6-9D4A-8EAD-CE67D4A397AA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B68115CF-7F38-0A4E-A578-D874366B1B1F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6C1C29F7-E30E-3943-BA6A-50D1E79B1B11}"/>
                </a:ext>
              </a:extLst>
            </p:cNvPr>
            <p:cNvSpPr txBox="1"/>
            <p:nvPr/>
          </p:nvSpPr>
          <p:spPr>
            <a:xfrm>
              <a:off x="6679599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29" name="CaixaDeTexto 28">
              <a:extLst>
                <a:ext uri="{FF2B5EF4-FFF2-40B4-BE49-F238E27FC236}">
                  <a16:creationId xmlns:a16="http://schemas.microsoft.com/office/drawing/2014/main" id="{447F2C93-2C68-7246-BF4F-A438D836A34F}"/>
                </a:ext>
              </a:extLst>
            </p:cNvPr>
            <p:cNvSpPr txBox="1"/>
            <p:nvPr/>
          </p:nvSpPr>
          <p:spPr>
            <a:xfrm>
              <a:off x="7029933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30" name="CaixaDeTexto 29">
              <a:extLst>
                <a:ext uri="{FF2B5EF4-FFF2-40B4-BE49-F238E27FC236}">
                  <a16:creationId xmlns:a16="http://schemas.microsoft.com/office/drawing/2014/main" id="{DE5C2DE4-6EF6-D64E-BA85-1F95040C316B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31" name="CaixaDeTexto 30">
              <a:extLst>
                <a:ext uri="{FF2B5EF4-FFF2-40B4-BE49-F238E27FC236}">
                  <a16:creationId xmlns:a16="http://schemas.microsoft.com/office/drawing/2014/main" id="{8CA2D93F-7D71-FE4D-9B4A-305EFDC3E0EE}"/>
                </a:ext>
              </a:extLst>
            </p:cNvPr>
            <p:cNvSpPr txBox="1"/>
            <p:nvPr/>
          </p:nvSpPr>
          <p:spPr>
            <a:xfrm>
              <a:off x="7649976" y="583107"/>
              <a:ext cx="1842171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Partir para o fechamento</a:t>
              </a:r>
            </a:p>
          </p:txBody>
        </p:sp>
        <p:cxnSp>
          <p:nvCxnSpPr>
            <p:cNvPr id="32" name="Conector Reto 31">
              <a:extLst>
                <a:ext uri="{FF2B5EF4-FFF2-40B4-BE49-F238E27FC236}">
                  <a16:creationId xmlns:a16="http://schemas.microsoft.com/office/drawing/2014/main" id="{A7B87438-6CE5-CC48-B0F8-1A5C7646A865}"/>
                </a:ext>
              </a:extLst>
            </p:cNvPr>
            <p:cNvCxnSpPr>
              <a:cxnSpLocks/>
            </p:cNvCxnSpPr>
            <p:nvPr/>
          </p:nvCxnSpPr>
          <p:spPr>
            <a:xfrm>
              <a:off x="9492147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7570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A58155A-0FB1-7D4E-B51D-C775EDF4011B}"/>
              </a:ext>
            </a:extLst>
          </p:cNvPr>
          <p:cNvSpPr txBox="1"/>
          <p:nvPr/>
        </p:nvSpPr>
        <p:spPr>
          <a:xfrm>
            <a:off x="6095999" y="1690066"/>
            <a:ext cx="5275007" cy="347786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Este pode ser o início de uma </a:t>
            </a:r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história de parceria comercial de sucesso!</a:t>
            </a:r>
          </a:p>
        </p:txBody>
      </p: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5CB88781-A8F1-F649-97CF-86F5CDB4B057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99E3786C-FF1A-DD42-9447-5735F926338A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6954223-61D2-D54C-8F87-73E5B8D7CD7E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381757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6</a:t>
              </a:r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69F496BE-48AA-7743-A90C-FDEC26D1364D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061F0FE5-32FE-9045-8F4C-02D3A07924FB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F7535080-78DE-244C-8204-5AC104BA187D}"/>
                </a:ext>
              </a:extLst>
            </p:cNvPr>
            <p:cNvSpPr txBox="1"/>
            <p:nvPr/>
          </p:nvSpPr>
          <p:spPr>
            <a:xfrm>
              <a:off x="6679599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29" name="CaixaDeTexto 28">
              <a:extLst>
                <a:ext uri="{FF2B5EF4-FFF2-40B4-BE49-F238E27FC236}">
                  <a16:creationId xmlns:a16="http://schemas.microsoft.com/office/drawing/2014/main" id="{5A16363B-F7B5-1642-AD95-CA80B1767D4E}"/>
                </a:ext>
              </a:extLst>
            </p:cNvPr>
            <p:cNvSpPr txBox="1"/>
            <p:nvPr/>
          </p:nvSpPr>
          <p:spPr>
            <a:xfrm>
              <a:off x="7029933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30" name="CaixaDeTexto 29">
              <a:extLst>
                <a:ext uri="{FF2B5EF4-FFF2-40B4-BE49-F238E27FC236}">
                  <a16:creationId xmlns:a16="http://schemas.microsoft.com/office/drawing/2014/main" id="{4BD9D8A5-C1A7-0948-9433-CBE332B4C121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31" name="CaixaDeTexto 30">
              <a:extLst>
                <a:ext uri="{FF2B5EF4-FFF2-40B4-BE49-F238E27FC236}">
                  <a16:creationId xmlns:a16="http://schemas.microsoft.com/office/drawing/2014/main" id="{3FF624C6-DA65-B645-8A48-0EAD53862088}"/>
                </a:ext>
              </a:extLst>
            </p:cNvPr>
            <p:cNvSpPr txBox="1"/>
            <p:nvPr/>
          </p:nvSpPr>
          <p:spPr>
            <a:xfrm>
              <a:off x="7649976" y="583107"/>
              <a:ext cx="1842171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Partir para o fechamento</a:t>
              </a:r>
            </a:p>
          </p:txBody>
        </p:sp>
        <p:cxnSp>
          <p:nvCxnSpPr>
            <p:cNvPr id="32" name="Conector Reto 31">
              <a:extLst>
                <a:ext uri="{FF2B5EF4-FFF2-40B4-BE49-F238E27FC236}">
                  <a16:creationId xmlns:a16="http://schemas.microsoft.com/office/drawing/2014/main" id="{2D109D0A-E086-E84A-877D-1A1E21B22E64}"/>
                </a:ext>
              </a:extLst>
            </p:cNvPr>
            <p:cNvCxnSpPr>
              <a:cxnSpLocks/>
            </p:cNvCxnSpPr>
            <p:nvPr/>
          </p:nvCxnSpPr>
          <p:spPr>
            <a:xfrm>
              <a:off x="9492147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57423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CE10BE59-E83A-6E4D-8F5A-7009CE3B6A1D}"/>
              </a:ext>
            </a:extLst>
          </p:cNvPr>
          <p:cNvSpPr txBox="1"/>
          <p:nvPr/>
        </p:nvSpPr>
        <p:spPr>
          <a:xfrm>
            <a:off x="885825" y="2828839"/>
            <a:ext cx="2943225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6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Técnicas de fechamento</a:t>
            </a:r>
            <a:endParaRPr lang="pt-BR" sz="4000" b="1" dirty="0">
              <a:solidFill>
                <a:srgbClr val="565656"/>
              </a:solidFill>
              <a:latin typeface="Segoe UI Black" panose="020B0502040204020203" pitchFamily="34" charset="0"/>
              <a:cs typeface="Segoe UI Black" panose="020B0502040204020203" pitchFamily="34" charset="0"/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5C7DD4BB-B193-B942-BE34-E1CCA6045F3C}"/>
              </a:ext>
            </a:extLst>
          </p:cNvPr>
          <p:cNvSpPr txBox="1"/>
          <p:nvPr/>
        </p:nvSpPr>
        <p:spPr>
          <a:xfrm>
            <a:off x="4114406" y="2120952"/>
            <a:ext cx="5929707" cy="261609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Agradeça ao cliente pelo tempo e envolvimento durante todo o processo.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Deixe sempre uma porta aberta para que ele te procure, caso mude de ideia.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Faça um resumo verbal (e depois por escrito) de tudo o que foi acertado.</a:t>
            </a:r>
          </a:p>
        </p:txBody>
      </p:sp>
    </p:spTree>
    <p:extLst>
      <p:ext uri="{BB962C8B-B14F-4D97-AF65-F5344CB8AC3E}">
        <p14:creationId xmlns:p14="http://schemas.microsoft.com/office/powerpoint/2010/main" val="4070181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2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1002891" y="2367175"/>
            <a:ext cx="5797959" cy="212365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que pode </a:t>
            </a:r>
            <a:r>
              <a:rPr lang="pt-BR" sz="44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impedir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um fechamento positivo?</a:t>
            </a:r>
          </a:p>
        </p:txBody>
      </p:sp>
    </p:spTree>
    <p:extLst>
      <p:ext uri="{BB962C8B-B14F-4D97-AF65-F5344CB8AC3E}">
        <p14:creationId xmlns:p14="http://schemas.microsoft.com/office/powerpoint/2010/main" val="939040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CE10BE59-E83A-6E4D-8F5A-7009CE3B6A1D}"/>
              </a:ext>
            </a:extLst>
          </p:cNvPr>
          <p:cNvSpPr txBox="1"/>
          <p:nvPr/>
        </p:nvSpPr>
        <p:spPr>
          <a:xfrm>
            <a:off x="885825" y="3248711"/>
            <a:ext cx="2943225" cy="64632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6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ATENÇÃO!</a:t>
            </a:r>
            <a:endParaRPr lang="pt-BR" sz="4000" b="1" dirty="0">
              <a:solidFill>
                <a:srgbClr val="565656"/>
              </a:solidFill>
              <a:latin typeface="Segoe UI Black" panose="020B0502040204020203" pitchFamily="34" charset="0"/>
              <a:cs typeface="Segoe UI Black" panose="020B0502040204020203" pitchFamily="34" charset="0"/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5C7DD4BB-B193-B942-BE34-E1CCA6045F3C}"/>
              </a:ext>
            </a:extLst>
          </p:cNvPr>
          <p:cNvSpPr txBox="1"/>
          <p:nvPr/>
        </p:nvSpPr>
        <p:spPr>
          <a:xfrm>
            <a:off x="4114406" y="1771383"/>
            <a:ext cx="5515369" cy="360097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Insistência excessiva;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Falar em demasia;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Falta de conhecimento do produto;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Ser afobado;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Desprezar a concorrência;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Cometer gafes ou enganos;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Não respeitar o tempo do cliente.</a:t>
            </a:r>
          </a:p>
        </p:txBody>
      </p:sp>
    </p:spTree>
    <p:extLst>
      <p:ext uri="{BB962C8B-B14F-4D97-AF65-F5344CB8AC3E}">
        <p14:creationId xmlns:p14="http://schemas.microsoft.com/office/powerpoint/2010/main" val="2809707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2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">
            <a:extLst>
              <a:ext uri="{FF2B5EF4-FFF2-40B4-BE49-F238E27FC236}">
                <a16:creationId xmlns:a16="http://schemas.microsoft.com/office/drawing/2014/main" id="{404B67DB-6E27-40E0-998C-626BB9EEA3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56347" y="2100264"/>
            <a:ext cx="4705350" cy="26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475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</p:sld>
</file>

<file path=ppt/slides/slide2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78FD3B1F-D529-714B-A52D-D909B50F17E0}"/>
              </a:ext>
            </a:extLst>
          </p:cNvPr>
          <p:cNvSpPr txBox="1"/>
          <p:nvPr/>
        </p:nvSpPr>
        <p:spPr>
          <a:xfrm>
            <a:off x="870154" y="1228401"/>
            <a:ext cx="5402060" cy="440119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provavelmente </a:t>
            </a:r>
            <a:b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não venderá para todos os clientes que visitou, mas em todas as visitas que fizer, tem </a:t>
            </a:r>
            <a:r>
              <a:rPr lang="pt-BR" sz="40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grandes chances de vender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056214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6330868" y="1355991"/>
            <a:ext cx="4938009" cy="4401197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Chegamos a uma etapa do processo de vendas que consiste em </a:t>
            </a:r>
            <a:r>
              <a:rPr lang="pt-BR" sz="4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consolidar a relação com</a:t>
            </a:r>
            <a:br>
              <a:rPr lang="pt-BR" sz="4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cliente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.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A2281668-009C-6840-8256-77330FB89016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59D41B27-ACD6-2341-8151-D60034DAD289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1E546C27-B563-BF42-9BFB-EDF1D2704FF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671405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4</a:t>
              </a: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DC768974-FBC6-B443-A4E9-13F13E1C1953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A4D3CFDB-2ABC-194C-BE93-BCAD8546D077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A289D546-AF69-8041-A8EB-240116368A5E}"/>
                </a:ext>
              </a:extLst>
            </p:cNvPr>
            <p:cNvSpPr txBox="1"/>
            <p:nvPr/>
          </p:nvSpPr>
          <p:spPr>
            <a:xfrm>
              <a:off x="10002145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574E1301-E705-AA4F-B0E1-E573F911A817}"/>
                </a:ext>
              </a:extLst>
            </p:cNvPr>
            <p:cNvSpPr txBox="1"/>
            <p:nvPr/>
          </p:nvSpPr>
          <p:spPr>
            <a:xfrm>
              <a:off x="10539230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35A64597-3B6F-F340-B149-A1028343C80F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60D34C32-6511-AC4B-8B33-E44CCDB7AA0E}"/>
                </a:ext>
              </a:extLst>
            </p:cNvPr>
            <p:cNvSpPr txBox="1"/>
            <p:nvPr/>
          </p:nvSpPr>
          <p:spPr>
            <a:xfrm>
              <a:off x="6939624" y="583107"/>
              <a:ext cx="1835759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Oferecer nossas soluções</a:t>
              </a:r>
            </a:p>
          </p:txBody>
        </p:sp>
        <p:cxnSp>
          <p:nvCxnSpPr>
            <p:cNvPr id="14" name="Conector Reto 13">
              <a:extLst>
                <a:ext uri="{FF2B5EF4-FFF2-40B4-BE49-F238E27FC236}">
                  <a16:creationId xmlns:a16="http://schemas.microsoft.com/office/drawing/2014/main" id="{B33C2A3D-59F9-544B-8AB4-BD7995BC521F}"/>
                </a:ext>
              </a:extLst>
            </p:cNvPr>
            <p:cNvCxnSpPr>
              <a:cxnSpLocks/>
            </p:cNvCxnSpPr>
            <p:nvPr/>
          </p:nvCxnSpPr>
          <p:spPr>
            <a:xfrm>
              <a:off x="8775383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72040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7029933" y="1485695"/>
            <a:ext cx="4406368" cy="41549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já conquistou a confiança dele, agora é hora de </a:t>
            </a:r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fortalecer</a:t>
            </a:r>
            <a:b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 parceria!</a:t>
            </a:r>
          </a:p>
        </p:txBody>
      </p:sp>
      <p:grpSp>
        <p:nvGrpSpPr>
          <p:cNvPr id="16" name="Agrupar 15">
            <a:extLst>
              <a:ext uri="{FF2B5EF4-FFF2-40B4-BE49-F238E27FC236}">
                <a16:creationId xmlns:a16="http://schemas.microsoft.com/office/drawing/2014/main" id="{09521D4F-5C60-A74C-87EB-995CC71C7020}"/>
              </a:ext>
            </a:extLst>
          </p:cNvPr>
          <p:cNvGrpSpPr/>
          <p:nvPr/>
        </p:nvGrpSpPr>
        <p:grpSpPr>
          <a:xfrm>
            <a:off x="5685733" y="582512"/>
            <a:ext cx="5639370" cy="262800"/>
            <a:chOff x="5685733" y="582512"/>
            <a:chExt cx="5639370" cy="262800"/>
          </a:xfrm>
        </p:grpSpPr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CCD654FB-3C56-EF4C-830F-012E9F98CC4A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E12642D-2D79-1F40-8F0B-390983FE21A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381757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6</a:t>
              </a: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8467455E-7824-524F-92FE-10F28FC8D9FE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59182C2F-F0BE-7948-A3F5-8CB255E62A5A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EFB82AFD-ACF6-E748-BF50-4BD8C88D7E6A}"/>
                </a:ext>
              </a:extLst>
            </p:cNvPr>
            <p:cNvSpPr txBox="1"/>
            <p:nvPr/>
          </p:nvSpPr>
          <p:spPr>
            <a:xfrm>
              <a:off x="6679599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322C61FA-C94B-5145-803F-46DCF160BD92}"/>
                </a:ext>
              </a:extLst>
            </p:cNvPr>
            <p:cNvSpPr txBox="1"/>
            <p:nvPr/>
          </p:nvSpPr>
          <p:spPr>
            <a:xfrm>
              <a:off x="7029933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74137381-C723-FE40-9CC6-CA95222973B9}"/>
                </a:ext>
              </a:extLst>
            </p:cNvPr>
            <p:cNvSpPr txBox="1"/>
            <p:nvPr/>
          </p:nvSpPr>
          <p:spPr>
            <a:xfrm>
              <a:off x="11076317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7</a:t>
              </a:r>
            </a:p>
          </p:txBody>
        </p:sp>
        <p:sp>
          <p:nvSpPr>
            <p:cNvPr id="24" name="CaixaDeTexto 23">
              <a:extLst>
                <a:ext uri="{FF2B5EF4-FFF2-40B4-BE49-F238E27FC236}">
                  <a16:creationId xmlns:a16="http://schemas.microsoft.com/office/drawing/2014/main" id="{DE6C8C4B-A727-4241-8A7F-209BB99136A5}"/>
                </a:ext>
              </a:extLst>
            </p:cNvPr>
            <p:cNvSpPr txBox="1"/>
            <p:nvPr/>
          </p:nvSpPr>
          <p:spPr>
            <a:xfrm>
              <a:off x="7649976" y="583107"/>
              <a:ext cx="1842171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Partir para o fechamento</a:t>
              </a:r>
            </a:p>
          </p:txBody>
        </p:sp>
        <p:cxnSp>
          <p:nvCxnSpPr>
            <p:cNvPr id="25" name="Conector Reto 24">
              <a:extLst>
                <a:ext uri="{FF2B5EF4-FFF2-40B4-BE49-F238E27FC236}">
                  <a16:creationId xmlns:a16="http://schemas.microsoft.com/office/drawing/2014/main" id="{846CA27B-D8DB-104F-89A1-DE1192AED9D3}"/>
                </a:ext>
              </a:extLst>
            </p:cNvPr>
            <p:cNvCxnSpPr>
              <a:cxnSpLocks/>
            </p:cNvCxnSpPr>
            <p:nvPr/>
          </p:nvCxnSpPr>
          <p:spPr>
            <a:xfrm>
              <a:off x="9492147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5532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7008E952-DA67-425C-AD7E-0F6C1B413AA5}"/>
              </a:ext>
            </a:extLst>
          </p:cNvPr>
          <p:cNvCxnSpPr>
            <a:cxnSpLocks/>
          </p:cNvCxnSpPr>
          <p:nvPr/>
        </p:nvCxnSpPr>
        <p:spPr>
          <a:xfrm flipH="1">
            <a:off x="0" y="3429000"/>
            <a:ext cx="12192000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01">
            <a:extLst>
              <a:ext uri="{FF2B5EF4-FFF2-40B4-BE49-F238E27FC236}">
                <a16:creationId xmlns:a16="http://schemas.microsoft.com/office/drawing/2014/main" id="{2184FD3A-7FD7-41FE-91F6-624C5CAFF1DE}"/>
              </a:ext>
            </a:extLst>
          </p:cNvPr>
          <p:cNvSpPr/>
          <p:nvPr/>
        </p:nvSpPr>
        <p:spPr>
          <a:xfrm>
            <a:off x="85925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8" name="01">
            <a:extLst>
              <a:ext uri="{FF2B5EF4-FFF2-40B4-BE49-F238E27FC236}">
                <a16:creationId xmlns:a16="http://schemas.microsoft.com/office/drawing/2014/main" id="{0692A08F-1289-4405-8744-E5E401AD5604}"/>
              </a:ext>
            </a:extLst>
          </p:cNvPr>
          <p:cNvSpPr/>
          <p:nvPr/>
        </p:nvSpPr>
        <p:spPr>
          <a:xfrm>
            <a:off x="8069583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9" name="01">
            <a:extLst>
              <a:ext uri="{FF2B5EF4-FFF2-40B4-BE49-F238E27FC236}">
                <a16:creationId xmlns:a16="http://schemas.microsoft.com/office/drawing/2014/main" id="{AEF060A3-05E7-4541-BDF5-8511365EA1D7}"/>
              </a:ext>
            </a:extLst>
          </p:cNvPr>
          <p:cNvSpPr/>
          <p:nvPr/>
        </p:nvSpPr>
        <p:spPr>
          <a:xfrm>
            <a:off x="9509761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01">
            <a:extLst>
              <a:ext uri="{FF2B5EF4-FFF2-40B4-BE49-F238E27FC236}">
                <a16:creationId xmlns:a16="http://schemas.microsoft.com/office/drawing/2014/main" id="{56411119-CB3B-4627-9697-DAC220D7473F}"/>
              </a:ext>
            </a:extLst>
          </p:cNvPr>
          <p:cNvSpPr/>
          <p:nvPr/>
        </p:nvSpPr>
        <p:spPr>
          <a:xfrm>
            <a:off x="8161844" y="2054022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6" name="01">
            <a:extLst>
              <a:ext uri="{FF2B5EF4-FFF2-40B4-BE49-F238E27FC236}">
                <a16:creationId xmlns:a16="http://schemas.microsoft.com/office/drawing/2014/main" id="{451E913E-D583-4AD5-B4DC-953BCD4A7B67}"/>
              </a:ext>
            </a:extLst>
          </p:cNvPr>
          <p:cNvSpPr/>
          <p:nvPr/>
        </p:nvSpPr>
        <p:spPr>
          <a:xfrm>
            <a:off x="9648214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17" name="Conector reto 16">
            <a:extLst>
              <a:ext uri="{FF2B5EF4-FFF2-40B4-BE49-F238E27FC236}">
                <a16:creationId xmlns:a16="http://schemas.microsoft.com/office/drawing/2014/main" id="{0CBC2FDE-32C5-4E89-A75F-AC59E1E7E3A5}"/>
              </a:ext>
            </a:extLst>
          </p:cNvPr>
          <p:cNvCxnSpPr>
            <a:cxnSpLocks/>
          </p:cNvCxnSpPr>
          <p:nvPr/>
        </p:nvCxnSpPr>
        <p:spPr>
          <a:xfrm>
            <a:off x="8257050" y="2244436"/>
            <a:ext cx="0" cy="993161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ector reto 22">
            <a:extLst>
              <a:ext uri="{FF2B5EF4-FFF2-40B4-BE49-F238E27FC236}">
                <a16:creationId xmlns:a16="http://schemas.microsoft.com/office/drawing/2014/main" id="{6C727AA4-EFAA-483E-A503-D006D350D2B8}"/>
              </a:ext>
            </a:extLst>
          </p:cNvPr>
          <p:cNvCxnSpPr/>
          <p:nvPr/>
        </p:nvCxnSpPr>
        <p:spPr>
          <a:xfrm>
            <a:off x="9709581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894A6252-F231-4B54-AAE1-0A9D8DCDD46A}"/>
              </a:ext>
            </a:extLst>
          </p:cNvPr>
          <p:cNvSpPr txBox="1"/>
          <p:nvPr/>
        </p:nvSpPr>
        <p:spPr>
          <a:xfrm>
            <a:off x="8393466" y="1906950"/>
            <a:ext cx="1993544" cy="83098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Partir para o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A8FAF1A8-7507-4FB8-860C-A577E49796D4}"/>
              </a:ext>
            </a:extLst>
          </p:cNvPr>
          <p:cNvSpPr txBox="1"/>
          <p:nvPr/>
        </p:nvSpPr>
        <p:spPr>
          <a:xfrm>
            <a:off x="940910" y="4116984"/>
            <a:ext cx="976533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Preparar-se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vender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274331DC-EC70-4DAB-A51E-E8CD91C43456}"/>
              </a:ext>
            </a:extLst>
          </p:cNvPr>
          <p:cNvSpPr txBox="1"/>
          <p:nvPr/>
        </p:nvSpPr>
        <p:spPr>
          <a:xfrm>
            <a:off x="9559735" y="4111559"/>
            <a:ext cx="960503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Realizar um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excelente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pós-venda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D2A34C1F-2675-4907-97F6-E7AB2561790D}"/>
              </a:ext>
            </a:extLst>
          </p:cNvPr>
          <p:cNvSpPr txBox="1"/>
          <p:nvPr/>
        </p:nvSpPr>
        <p:spPr>
          <a:xfrm>
            <a:off x="914241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00ED2B23-748D-430B-882E-9827B3E14118}"/>
              </a:ext>
            </a:extLst>
          </p:cNvPr>
          <p:cNvSpPr txBox="1"/>
          <p:nvPr/>
        </p:nvSpPr>
        <p:spPr>
          <a:xfrm>
            <a:off x="8120651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CF27C36F-13BC-4998-A1A6-AE5A323BBD45}"/>
              </a:ext>
            </a:extLst>
          </p:cNvPr>
          <p:cNvSpPr txBox="1"/>
          <p:nvPr/>
        </p:nvSpPr>
        <p:spPr>
          <a:xfrm>
            <a:off x="9564747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7</a:t>
            </a:r>
          </a:p>
        </p:txBody>
      </p: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51715DBB-2353-4CC2-A3A0-0A9EC3DB02B2}"/>
              </a:ext>
            </a:extLst>
          </p:cNvPr>
          <p:cNvCxnSpPr/>
          <p:nvPr/>
        </p:nvCxnSpPr>
        <p:spPr>
          <a:xfrm>
            <a:off x="1054046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01">
            <a:extLst>
              <a:ext uri="{FF2B5EF4-FFF2-40B4-BE49-F238E27FC236}">
                <a16:creationId xmlns:a16="http://schemas.microsoft.com/office/drawing/2014/main" id="{FA576B5F-B824-44A7-BAB4-A1399F7DC066}"/>
              </a:ext>
            </a:extLst>
          </p:cNvPr>
          <p:cNvSpPr/>
          <p:nvPr/>
        </p:nvSpPr>
        <p:spPr>
          <a:xfrm>
            <a:off x="1000420" y="3966642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0" name="01">
            <a:extLst>
              <a:ext uri="{FF2B5EF4-FFF2-40B4-BE49-F238E27FC236}">
                <a16:creationId xmlns:a16="http://schemas.microsoft.com/office/drawing/2014/main" id="{8A006F34-2826-2141-8FC1-DC74721F18FA}"/>
              </a:ext>
            </a:extLst>
          </p:cNvPr>
          <p:cNvSpPr/>
          <p:nvPr/>
        </p:nvSpPr>
        <p:spPr>
          <a:xfrm>
            <a:off x="229943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1" name="01">
            <a:extLst>
              <a:ext uri="{FF2B5EF4-FFF2-40B4-BE49-F238E27FC236}">
                <a16:creationId xmlns:a16="http://schemas.microsoft.com/office/drawing/2014/main" id="{3CFA1F19-FEFF-6746-AE9E-1815A84E4A90}"/>
              </a:ext>
            </a:extLst>
          </p:cNvPr>
          <p:cNvSpPr/>
          <p:nvPr/>
        </p:nvSpPr>
        <p:spPr>
          <a:xfrm>
            <a:off x="2438811" y="3966644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42" name="Conector reto 25">
            <a:extLst>
              <a:ext uri="{FF2B5EF4-FFF2-40B4-BE49-F238E27FC236}">
                <a16:creationId xmlns:a16="http://schemas.microsoft.com/office/drawing/2014/main" id="{5BD0D693-BEB0-804A-8218-F0D9F8231A87}"/>
              </a:ext>
            </a:extLst>
          </p:cNvPr>
          <p:cNvCxnSpPr>
            <a:stCxn id="40" idx="4"/>
            <a:endCxn id="41" idx="0"/>
          </p:cNvCxnSpPr>
          <p:nvPr/>
        </p:nvCxnSpPr>
        <p:spPr>
          <a:xfrm>
            <a:off x="2490837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947C01E3-68F7-3644-9847-A10563D2B27B}"/>
              </a:ext>
            </a:extLst>
          </p:cNvPr>
          <p:cNvSpPr txBox="1"/>
          <p:nvPr/>
        </p:nvSpPr>
        <p:spPr>
          <a:xfrm>
            <a:off x="2385059" y="4116985"/>
            <a:ext cx="80661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Conhecer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E55264FA-C637-2241-A075-731B98DA336D}"/>
              </a:ext>
            </a:extLst>
          </p:cNvPr>
          <p:cNvSpPr txBox="1"/>
          <p:nvPr/>
        </p:nvSpPr>
        <p:spPr>
          <a:xfrm>
            <a:off x="2354422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  <p:sp>
        <p:nvSpPr>
          <p:cNvPr id="45" name="01">
            <a:extLst>
              <a:ext uri="{FF2B5EF4-FFF2-40B4-BE49-F238E27FC236}">
                <a16:creationId xmlns:a16="http://schemas.microsoft.com/office/drawing/2014/main" id="{7E170C47-0C62-A345-98ED-4C992FA254B8}"/>
              </a:ext>
            </a:extLst>
          </p:cNvPr>
          <p:cNvSpPr/>
          <p:nvPr/>
        </p:nvSpPr>
        <p:spPr>
          <a:xfrm>
            <a:off x="373961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6" name="01">
            <a:extLst>
              <a:ext uri="{FF2B5EF4-FFF2-40B4-BE49-F238E27FC236}">
                <a16:creationId xmlns:a16="http://schemas.microsoft.com/office/drawing/2014/main" id="{53DE371C-4EB7-7F49-950A-CB6CAB07842E}"/>
              </a:ext>
            </a:extLst>
          </p:cNvPr>
          <p:cNvSpPr/>
          <p:nvPr/>
        </p:nvSpPr>
        <p:spPr>
          <a:xfrm>
            <a:off x="387852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47" name="Conector reto 26">
            <a:extLst>
              <a:ext uri="{FF2B5EF4-FFF2-40B4-BE49-F238E27FC236}">
                <a16:creationId xmlns:a16="http://schemas.microsoft.com/office/drawing/2014/main" id="{2F278353-F471-1044-B5CC-68B4B205E917}"/>
              </a:ext>
            </a:extLst>
          </p:cNvPr>
          <p:cNvCxnSpPr/>
          <p:nvPr/>
        </p:nvCxnSpPr>
        <p:spPr>
          <a:xfrm>
            <a:off x="3925841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360DD604-4724-FA4E-A680-342D89FDD7E6}"/>
              </a:ext>
            </a:extLst>
          </p:cNvPr>
          <p:cNvSpPr txBox="1"/>
          <p:nvPr/>
        </p:nvSpPr>
        <p:spPr>
          <a:xfrm>
            <a:off x="3819994" y="4116985"/>
            <a:ext cx="90760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Sondar 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entender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DC442B32-0E10-E944-80D5-2FC51AF9FB4F}"/>
              </a:ext>
            </a:extLst>
          </p:cNvPr>
          <p:cNvSpPr txBox="1"/>
          <p:nvPr/>
        </p:nvSpPr>
        <p:spPr>
          <a:xfrm>
            <a:off x="3799586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  <p:sp>
        <p:nvSpPr>
          <p:cNvPr id="50" name="01">
            <a:extLst>
              <a:ext uri="{FF2B5EF4-FFF2-40B4-BE49-F238E27FC236}">
                <a16:creationId xmlns:a16="http://schemas.microsoft.com/office/drawing/2014/main" id="{DE4BE791-1E80-BF4F-91FA-A2E9EAD86436}"/>
              </a:ext>
            </a:extLst>
          </p:cNvPr>
          <p:cNvSpPr/>
          <p:nvPr/>
        </p:nvSpPr>
        <p:spPr>
          <a:xfrm>
            <a:off x="517979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51" name="01">
            <a:extLst>
              <a:ext uri="{FF2B5EF4-FFF2-40B4-BE49-F238E27FC236}">
                <a16:creationId xmlns:a16="http://schemas.microsoft.com/office/drawing/2014/main" id="{788C3903-728F-0747-91A4-37FAEC7135E5}"/>
              </a:ext>
            </a:extLst>
          </p:cNvPr>
          <p:cNvSpPr/>
          <p:nvPr/>
        </p:nvSpPr>
        <p:spPr>
          <a:xfrm>
            <a:off x="531870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52" name="Conector reto 19">
            <a:extLst>
              <a:ext uri="{FF2B5EF4-FFF2-40B4-BE49-F238E27FC236}">
                <a16:creationId xmlns:a16="http://schemas.microsoft.com/office/drawing/2014/main" id="{723A87BC-9ACF-0E40-8F7A-C99C431EFC66}"/>
              </a:ext>
            </a:extLst>
          </p:cNvPr>
          <p:cNvCxnSpPr/>
          <p:nvPr/>
        </p:nvCxnSpPr>
        <p:spPr>
          <a:xfrm>
            <a:off x="5371994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13EA30C3-F4F4-C440-8064-865F69404071}"/>
              </a:ext>
            </a:extLst>
          </p:cNvPr>
          <p:cNvSpPr txBox="1"/>
          <p:nvPr/>
        </p:nvSpPr>
        <p:spPr>
          <a:xfrm>
            <a:off x="5254929" y="4116985"/>
            <a:ext cx="756922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Oferecer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nossas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</a:t>
            </a:r>
          </a:p>
        </p:txBody>
      </p:sp>
      <p:sp>
        <p:nvSpPr>
          <p:cNvPr id="54" name="CaixaDeTexto 53">
            <a:extLst>
              <a:ext uri="{FF2B5EF4-FFF2-40B4-BE49-F238E27FC236}">
                <a16:creationId xmlns:a16="http://schemas.microsoft.com/office/drawing/2014/main" id="{78685C06-2EAA-7C45-8B81-6F95EC9218AF}"/>
              </a:ext>
            </a:extLst>
          </p:cNvPr>
          <p:cNvSpPr txBox="1"/>
          <p:nvPr/>
        </p:nvSpPr>
        <p:spPr>
          <a:xfrm>
            <a:off x="5234780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</a:p>
        </p:txBody>
      </p:sp>
      <p:sp>
        <p:nvSpPr>
          <p:cNvPr id="55" name="01">
            <a:extLst>
              <a:ext uri="{FF2B5EF4-FFF2-40B4-BE49-F238E27FC236}">
                <a16:creationId xmlns:a16="http://schemas.microsoft.com/office/drawing/2014/main" id="{99E0AB73-AB12-EB4B-8B16-CEDD48F95F9D}"/>
              </a:ext>
            </a:extLst>
          </p:cNvPr>
          <p:cNvSpPr/>
          <p:nvPr/>
        </p:nvSpPr>
        <p:spPr>
          <a:xfrm>
            <a:off x="661997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56" name="01">
            <a:extLst>
              <a:ext uri="{FF2B5EF4-FFF2-40B4-BE49-F238E27FC236}">
                <a16:creationId xmlns:a16="http://schemas.microsoft.com/office/drawing/2014/main" id="{7F1B7AAD-2DB1-0445-AE71-DAA7CBC414D4}"/>
              </a:ext>
            </a:extLst>
          </p:cNvPr>
          <p:cNvSpPr/>
          <p:nvPr/>
        </p:nvSpPr>
        <p:spPr>
          <a:xfrm>
            <a:off x="675888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57" name="Conector reto 20">
            <a:extLst>
              <a:ext uri="{FF2B5EF4-FFF2-40B4-BE49-F238E27FC236}">
                <a16:creationId xmlns:a16="http://schemas.microsoft.com/office/drawing/2014/main" id="{A1AE6781-A714-D943-95D8-C5AFF3229034}"/>
              </a:ext>
            </a:extLst>
          </p:cNvPr>
          <p:cNvCxnSpPr/>
          <p:nvPr/>
        </p:nvCxnSpPr>
        <p:spPr>
          <a:xfrm>
            <a:off x="6810914" y="3626621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CaixaDeTexto 57">
            <a:extLst>
              <a:ext uri="{FF2B5EF4-FFF2-40B4-BE49-F238E27FC236}">
                <a16:creationId xmlns:a16="http://schemas.microsoft.com/office/drawing/2014/main" id="{33EE699D-1E5F-C04C-A288-2DD87BD0EB75}"/>
              </a:ext>
            </a:extLst>
          </p:cNvPr>
          <p:cNvSpPr txBox="1"/>
          <p:nvPr/>
        </p:nvSpPr>
        <p:spPr>
          <a:xfrm>
            <a:off x="6689865" y="4111559"/>
            <a:ext cx="857911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Contornar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possíveis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objeções</a:t>
            </a:r>
          </a:p>
        </p:txBody>
      </p:sp>
      <p:sp>
        <p:nvSpPr>
          <p:cNvPr id="59" name="CaixaDeTexto 58">
            <a:extLst>
              <a:ext uri="{FF2B5EF4-FFF2-40B4-BE49-F238E27FC236}">
                <a16:creationId xmlns:a16="http://schemas.microsoft.com/office/drawing/2014/main" id="{862FD938-1F1A-2E4A-AB5A-83D60B80EB4C}"/>
              </a:ext>
            </a:extLst>
          </p:cNvPr>
          <p:cNvSpPr txBox="1"/>
          <p:nvPr/>
        </p:nvSpPr>
        <p:spPr>
          <a:xfrm>
            <a:off x="6674498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249804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</p:sld>
</file>

<file path=ppt/slides/slide2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7008E952-DA67-425C-AD7E-0F6C1B413AA5}"/>
              </a:ext>
            </a:extLst>
          </p:cNvPr>
          <p:cNvCxnSpPr>
            <a:cxnSpLocks/>
          </p:cNvCxnSpPr>
          <p:nvPr/>
        </p:nvCxnSpPr>
        <p:spPr>
          <a:xfrm flipH="1">
            <a:off x="0" y="3429000"/>
            <a:ext cx="12192000" cy="0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01">
            <a:extLst>
              <a:ext uri="{FF2B5EF4-FFF2-40B4-BE49-F238E27FC236}">
                <a16:creationId xmlns:a16="http://schemas.microsoft.com/office/drawing/2014/main" id="{2184FD3A-7FD7-41FE-91F6-624C5CAFF1DE}"/>
              </a:ext>
            </a:extLst>
          </p:cNvPr>
          <p:cNvSpPr/>
          <p:nvPr/>
        </p:nvSpPr>
        <p:spPr>
          <a:xfrm>
            <a:off x="85925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9" name="01">
            <a:extLst>
              <a:ext uri="{FF2B5EF4-FFF2-40B4-BE49-F238E27FC236}">
                <a16:creationId xmlns:a16="http://schemas.microsoft.com/office/drawing/2014/main" id="{AEF060A3-05E7-4541-BDF5-8511365EA1D7}"/>
              </a:ext>
            </a:extLst>
          </p:cNvPr>
          <p:cNvSpPr/>
          <p:nvPr/>
        </p:nvSpPr>
        <p:spPr>
          <a:xfrm>
            <a:off x="9509761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10" name="01">
            <a:extLst>
              <a:ext uri="{FF2B5EF4-FFF2-40B4-BE49-F238E27FC236}">
                <a16:creationId xmlns:a16="http://schemas.microsoft.com/office/drawing/2014/main" id="{56411119-CB3B-4627-9697-DAC220D7473F}"/>
              </a:ext>
            </a:extLst>
          </p:cNvPr>
          <p:cNvSpPr/>
          <p:nvPr/>
        </p:nvSpPr>
        <p:spPr>
          <a:xfrm>
            <a:off x="9605940" y="2054022"/>
            <a:ext cx="190413" cy="190414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17" name="Conector reto 16">
            <a:extLst>
              <a:ext uri="{FF2B5EF4-FFF2-40B4-BE49-F238E27FC236}">
                <a16:creationId xmlns:a16="http://schemas.microsoft.com/office/drawing/2014/main" id="{0CBC2FDE-32C5-4E89-A75F-AC59E1E7E3A5}"/>
              </a:ext>
            </a:extLst>
          </p:cNvPr>
          <p:cNvCxnSpPr>
            <a:cxnSpLocks/>
          </p:cNvCxnSpPr>
          <p:nvPr/>
        </p:nvCxnSpPr>
        <p:spPr>
          <a:xfrm>
            <a:off x="9701146" y="2244436"/>
            <a:ext cx="0" cy="993161"/>
          </a:xfrm>
          <a:prstGeom prst="line">
            <a:avLst/>
          </a:prstGeom>
          <a:ln w="3175"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894A6252-F231-4B54-AAE1-0A9D8DCDD46A}"/>
              </a:ext>
            </a:extLst>
          </p:cNvPr>
          <p:cNvSpPr txBox="1"/>
          <p:nvPr/>
        </p:nvSpPr>
        <p:spPr>
          <a:xfrm>
            <a:off x="9837562" y="1906950"/>
            <a:ext cx="1863899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Realizar um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excelente</a:t>
            </a:r>
          </a:p>
          <a:p>
            <a:r>
              <a:rPr lang="pt-BR" sz="2400" b="1" dirty="0">
                <a:solidFill>
                  <a:srgbClr val="565656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pós-venda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A8FAF1A8-7507-4FB8-860C-A577E49796D4}"/>
              </a:ext>
            </a:extLst>
          </p:cNvPr>
          <p:cNvSpPr txBox="1"/>
          <p:nvPr/>
        </p:nvSpPr>
        <p:spPr>
          <a:xfrm>
            <a:off x="940910" y="4116984"/>
            <a:ext cx="976533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Preparar-se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vender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D2A34C1F-2675-4907-97F6-E7AB2561790D}"/>
              </a:ext>
            </a:extLst>
          </p:cNvPr>
          <p:cNvSpPr txBox="1"/>
          <p:nvPr/>
        </p:nvSpPr>
        <p:spPr>
          <a:xfrm>
            <a:off x="914241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CF27C36F-13BC-4998-A1A6-AE5A323BBD45}"/>
              </a:ext>
            </a:extLst>
          </p:cNvPr>
          <p:cNvSpPr txBox="1"/>
          <p:nvPr/>
        </p:nvSpPr>
        <p:spPr>
          <a:xfrm>
            <a:off x="9564747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7</a:t>
            </a:r>
          </a:p>
        </p:txBody>
      </p: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51715DBB-2353-4CC2-A3A0-0A9EC3DB02B2}"/>
              </a:ext>
            </a:extLst>
          </p:cNvPr>
          <p:cNvCxnSpPr/>
          <p:nvPr/>
        </p:nvCxnSpPr>
        <p:spPr>
          <a:xfrm>
            <a:off x="1054046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01">
            <a:extLst>
              <a:ext uri="{FF2B5EF4-FFF2-40B4-BE49-F238E27FC236}">
                <a16:creationId xmlns:a16="http://schemas.microsoft.com/office/drawing/2014/main" id="{FA576B5F-B824-44A7-BAB4-A1399F7DC066}"/>
              </a:ext>
            </a:extLst>
          </p:cNvPr>
          <p:cNvSpPr/>
          <p:nvPr/>
        </p:nvSpPr>
        <p:spPr>
          <a:xfrm>
            <a:off x="1000420" y="3966642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0" name="01">
            <a:extLst>
              <a:ext uri="{FF2B5EF4-FFF2-40B4-BE49-F238E27FC236}">
                <a16:creationId xmlns:a16="http://schemas.microsoft.com/office/drawing/2014/main" id="{8A006F34-2826-2141-8FC1-DC74721F18FA}"/>
              </a:ext>
            </a:extLst>
          </p:cNvPr>
          <p:cNvSpPr/>
          <p:nvPr/>
        </p:nvSpPr>
        <p:spPr>
          <a:xfrm>
            <a:off x="229943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1" name="01">
            <a:extLst>
              <a:ext uri="{FF2B5EF4-FFF2-40B4-BE49-F238E27FC236}">
                <a16:creationId xmlns:a16="http://schemas.microsoft.com/office/drawing/2014/main" id="{3CFA1F19-FEFF-6746-AE9E-1815A84E4A90}"/>
              </a:ext>
            </a:extLst>
          </p:cNvPr>
          <p:cNvSpPr/>
          <p:nvPr/>
        </p:nvSpPr>
        <p:spPr>
          <a:xfrm>
            <a:off x="2438811" y="3966644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42" name="Conector reto 25">
            <a:extLst>
              <a:ext uri="{FF2B5EF4-FFF2-40B4-BE49-F238E27FC236}">
                <a16:creationId xmlns:a16="http://schemas.microsoft.com/office/drawing/2014/main" id="{5BD0D693-BEB0-804A-8218-F0D9F8231A87}"/>
              </a:ext>
            </a:extLst>
          </p:cNvPr>
          <p:cNvCxnSpPr>
            <a:stCxn id="40" idx="4"/>
            <a:endCxn id="41" idx="0"/>
          </p:cNvCxnSpPr>
          <p:nvPr/>
        </p:nvCxnSpPr>
        <p:spPr>
          <a:xfrm>
            <a:off x="2490837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947C01E3-68F7-3644-9847-A10563D2B27B}"/>
              </a:ext>
            </a:extLst>
          </p:cNvPr>
          <p:cNvSpPr txBox="1"/>
          <p:nvPr/>
        </p:nvSpPr>
        <p:spPr>
          <a:xfrm>
            <a:off x="2385059" y="4116985"/>
            <a:ext cx="80661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Conhecer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E55264FA-C637-2241-A075-731B98DA336D}"/>
              </a:ext>
            </a:extLst>
          </p:cNvPr>
          <p:cNvSpPr txBox="1"/>
          <p:nvPr/>
        </p:nvSpPr>
        <p:spPr>
          <a:xfrm>
            <a:off x="2354422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  <p:sp>
        <p:nvSpPr>
          <p:cNvPr id="45" name="01">
            <a:extLst>
              <a:ext uri="{FF2B5EF4-FFF2-40B4-BE49-F238E27FC236}">
                <a16:creationId xmlns:a16="http://schemas.microsoft.com/office/drawing/2014/main" id="{7E170C47-0C62-A345-98ED-4C992FA254B8}"/>
              </a:ext>
            </a:extLst>
          </p:cNvPr>
          <p:cNvSpPr/>
          <p:nvPr/>
        </p:nvSpPr>
        <p:spPr>
          <a:xfrm>
            <a:off x="3739614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46" name="01">
            <a:extLst>
              <a:ext uri="{FF2B5EF4-FFF2-40B4-BE49-F238E27FC236}">
                <a16:creationId xmlns:a16="http://schemas.microsoft.com/office/drawing/2014/main" id="{53DE371C-4EB7-7F49-950A-CB6CAB07842E}"/>
              </a:ext>
            </a:extLst>
          </p:cNvPr>
          <p:cNvSpPr/>
          <p:nvPr/>
        </p:nvSpPr>
        <p:spPr>
          <a:xfrm>
            <a:off x="387852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47" name="Conector reto 26">
            <a:extLst>
              <a:ext uri="{FF2B5EF4-FFF2-40B4-BE49-F238E27FC236}">
                <a16:creationId xmlns:a16="http://schemas.microsoft.com/office/drawing/2014/main" id="{2F278353-F471-1044-B5CC-68B4B205E917}"/>
              </a:ext>
            </a:extLst>
          </p:cNvPr>
          <p:cNvCxnSpPr/>
          <p:nvPr/>
        </p:nvCxnSpPr>
        <p:spPr>
          <a:xfrm>
            <a:off x="3925841" y="3620403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360DD604-4724-FA4E-A680-342D89FDD7E6}"/>
              </a:ext>
            </a:extLst>
          </p:cNvPr>
          <p:cNvSpPr txBox="1"/>
          <p:nvPr/>
        </p:nvSpPr>
        <p:spPr>
          <a:xfrm>
            <a:off x="3819994" y="4116985"/>
            <a:ext cx="907605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Sondar e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entender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DC442B32-0E10-E944-80D5-2FC51AF9FB4F}"/>
              </a:ext>
            </a:extLst>
          </p:cNvPr>
          <p:cNvSpPr txBox="1"/>
          <p:nvPr/>
        </p:nvSpPr>
        <p:spPr>
          <a:xfrm>
            <a:off x="3799586" y="3289511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  <p:sp>
        <p:nvSpPr>
          <p:cNvPr id="50" name="01">
            <a:extLst>
              <a:ext uri="{FF2B5EF4-FFF2-40B4-BE49-F238E27FC236}">
                <a16:creationId xmlns:a16="http://schemas.microsoft.com/office/drawing/2014/main" id="{DE4BE791-1E80-BF4F-91FA-A2E9EAD86436}"/>
              </a:ext>
            </a:extLst>
          </p:cNvPr>
          <p:cNvSpPr/>
          <p:nvPr/>
        </p:nvSpPr>
        <p:spPr>
          <a:xfrm>
            <a:off x="517979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51" name="01">
            <a:extLst>
              <a:ext uri="{FF2B5EF4-FFF2-40B4-BE49-F238E27FC236}">
                <a16:creationId xmlns:a16="http://schemas.microsoft.com/office/drawing/2014/main" id="{788C3903-728F-0747-91A4-37FAEC7135E5}"/>
              </a:ext>
            </a:extLst>
          </p:cNvPr>
          <p:cNvSpPr/>
          <p:nvPr/>
        </p:nvSpPr>
        <p:spPr>
          <a:xfrm>
            <a:off x="531870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52" name="Conector reto 19">
            <a:extLst>
              <a:ext uri="{FF2B5EF4-FFF2-40B4-BE49-F238E27FC236}">
                <a16:creationId xmlns:a16="http://schemas.microsoft.com/office/drawing/2014/main" id="{723A87BC-9ACF-0E40-8F7A-C99C431EFC66}"/>
              </a:ext>
            </a:extLst>
          </p:cNvPr>
          <p:cNvCxnSpPr/>
          <p:nvPr/>
        </p:nvCxnSpPr>
        <p:spPr>
          <a:xfrm>
            <a:off x="5371994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13EA30C3-F4F4-C440-8064-865F69404071}"/>
              </a:ext>
            </a:extLst>
          </p:cNvPr>
          <p:cNvSpPr txBox="1"/>
          <p:nvPr/>
        </p:nvSpPr>
        <p:spPr>
          <a:xfrm>
            <a:off x="5254929" y="4116985"/>
            <a:ext cx="756922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Oferecer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nossas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</a:t>
            </a:r>
          </a:p>
        </p:txBody>
      </p:sp>
      <p:sp>
        <p:nvSpPr>
          <p:cNvPr id="54" name="CaixaDeTexto 53">
            <a:extLst>
              <a:ext uri="{FF2B5EF4-FFF2-40B4-BE49-F238E27FC236}">
                <a16:creationId xmlns:a16="http://schemas.microsoft.com/office/drawing/2014/main" id="{78685C06-2EAA-7C45-8B81-6F95EC9218AF}"/>
              </a:ext>
            </a:extLst>
          </p:cNvPr>
          <p:cNvSpPr txBox="1"/>
          <p:nvPr/>
        </p:nvSpPr>
        <p:spPr>
          <a:xfrm>
            <a:off x="5234780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</a:p>
        </p:txBody>
      </p:sp>
      <p:sp>
        <p:nvSpPr>
          <p:cNvPr id="55" name="01">
            <a:extLst>
              <a:ext uri="{FF2B5EF4-FFF2-40B4-BE49-F238E27FC236}">
                <a16:creationId xmlns:a16="http://schemas.microsoft.com/office/drawing/2014/main" id="{99E0AB73-AB12-EB4B-8B16-CEDD48F95F9D}"/>
              </a:ext>
            </a:extLst>
          </p:cNvPr>
          <p:cNvSpPr/>
          <p:nvPr/>
        </p:nvSpPr>
        <p:spPr>
          <a:xfrm>
            <a:off x="6619975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56" name="01">
            <a:extLst>
              <a:ext uri="{FF2B5EF4-FFF2-40B4-BE49-F238E27FC236}">
                <a16:creationId xmlns:a16="http://schemas.microsoft.com/office/drawing/2014/main" id="{7F1B7AAD-2DB1-0445-AE71-DAA7CBC414D4}"/>
              </a:ext>
            </a:extLst>
          </p:cNvPr>
          <p:cNvSpPr/>
          <p:nvPr/>
        </p:nvSpPr>
        <p:spPr>
          <a:xfrm>
            <a:off x="6758889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57" name="Conector reto 20">
            <a:extLst>
              <a:ext uri="{FF2B5EF4-FFF2-40B4-BE49-F238E27FC236}">
                <a16:creationId xmlns:a16="http://schemas.microsoft.com/office/drawing/2014/main" id="{A1AE6781-A714-D943-95D8-C5AFF3229034}"/>
              </a:ext>
            </a:extLst>
          </p:cNvPr>
          <p:cNvCxnSpPr/>
          <p:nvPr/>
        </p:nvCxnSpPr>
        <p:spPr>
          <a:xfrm>
            <a:off x="6810914" y="3626621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CaixaDeTexto 57">
            <a:extLst>
              <a:ext uri="{FF2B5EF4-FFF2-40B4-BE49-F238E27FC236}">
                <a16:creationId xmlns:a16="http://schemas.microsoft.com/office/drawing/2014/main" id="{33EE699D-1E5F-C04C-A288-2DD87BD0EB75}"/>
              </a:ext>
            </a:extLst>
          </p:cNvPr>
          <p:cNvSpPr txBox="1"/>
          <p:nvPr/>
        </p:nvSpPr>
        <p:spPr>
          <a:xfrm>
            <a:off x="6689865" y="4111559"/>
            <a:ext cx="857911" cy="600156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Contornar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possíveis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objeções</a:t>
            </a:r>
          </a:p>
        </p:txBody>
      </p:sp>
      <p:sp>
        <p:nvSpPr>
          <p:cNvPr id="59" name="CaixaDeTexto 58">
            <a:extLst>
              <a:ext uri="{FF2B5EF4-FFF2-40B4-BE49-F238E27FC236}">
                <a16:creationId xmlns:a16="http://schemas.microsoft.com/office/drawing/2014/main" id="{862FD938-1F1A-2E4A-AB5A-83D60B80EB4C}"/>
              </a:ext>
            </a:extLst>
          </p:cNvPr>
          <p:cNvSpPr txBox="1"/>
          <p:nvPr/>
        </p:nvSpPr>
        <p:spPr>
          <a:xfrm>
            <a:off x="6674498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</a:t>
            </a:r>
          </a:p>
        </p:txBody>
      </p:sp>
      <p:sp>
        <p:nvSpPr>
          <p:cNvPr id="60" name="01">
            <a:extLst>
              <a:ext uri="{FF2B5EF4-FFF2-40B4-BE49-F238E27FC236}">
                <a16:creationId xmlns:a16="http://schemas.microsoft.com/office/drawing/2014/main" id="{5C19B39F-4753-7046-B76B-8D12E4CC4E4D}"/>
              </a:ext>
            </a:extLst>
          </p:cNvPr>
          <p:cNvSpPr/>
          <p:nvPr/>
        </p:nvSpPr>
        <p:spPr>
          <a:xfrm>
            <a:off x="8069583" y="3237598"/>
            <a:ext cx="382806" cy="382807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61" name="01">
            <a:extLst>
              <a:ext uri="{FF2B5EF4-FFF2-40B4-BE49-F238E27FC236}">
                <a16:creationId xmlns:a16="http://schemas.microsoft.com/office/drawing/2014/main" id="{E20FCD42-55D8-5741-8260-F2534C74D0DF}"/>
              </a:ext>
            </a:extLst>
          </p:cNvPr>
          <p:cNvSpPr/>
          <p:nvPr/>
        </p:nvSpPr>
        <p:spPr>
          <a:xfrm>
            <a:off x="8208498" y="3966643"/>
            <a:ext cx="104977" cy="104976"/>
          </a:xfrm>
          <a:prstGeom prst="ellipse">
            <a:avLst/>
          </a:prstGeom>
          <a:solidFill>
            <a:srgbClr val="F8F9F4"/>
          </a:solidFill>
          <a:ln w="3175">
            <a:solidFill>
              <a:srgbClr val="3232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cxnSp>
        <p:nvCxnSpPr>
          <p:cNvPr id="62" name="Conector reto 21">
            <a:extLst>
              <a:ext uri="{FF2B5EF4-FFF2-40B4-BE49-F238E27FC236}">
                <a16:creationId xmlns:a16="http://schemas.microsoft.com/office/drawing/2014/main" id="{C7CF1043-2213-5B4C-B16D-FACD996A27D1}"/>
              </a:ext>
            </a:extLst>
          </p:cNvPr>
          <p:cNvCxnSpPr/>
          <p:nvPr/>
        </p:nvCxnSpPr>
        <p:spPr>
          <a:xfrm>
            <a:off x="8257067" y="3620402"/>
            <a:ext cx="462" cy="346240"/>
          </a:xfrm>
          <a:prstGeom prst="line">
            <a:avLst/>
          </a:prstGeom>
          <a:ln>
            <a:solidFill>
              <a:srgbClr val="3232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CaixaDeTexto 62">
            <a:extLst>
              <a:ext uri="{FF2B5EF4-FFF2-40B4-BE49-F238E27FC236}">
                <a16:creationId xmlns:a16="http://schemas.microsoft.com/office/drawing/2014/main" id="{7BB4B8D8-E045-FD4A-BB10-79E41390ECF2}"/>
              </a:ext>
            </a:extLst>
          </p:cNvPr>
          <p:cNvSpPr txBox="1"/>
          <p:nvPr/>
        </p:nvSpPr>
        <p:spPr>
          <a:xfrm>
            <a:off x="8124800" y="4111559"/>
            <a:ext cx="1011799" cy="430879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Partir para o</a:t>
            </a:r>
          </a:p>
          <a:p>
            <a:r>
              <a:rPr lang="pt-BR" sz="1100" b="1" dirty="0">
                <a:solidFill>
                  <a:srgbClr val="E0DDD8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64" name="CaixaDeTexto 63">
            <a:extLst>
              <a:ext uri="{FF2B5EF4-FFF2-40B4-BE49-F238E27FC236}">
                <a16:creationId xmlns:a16="http://schemas.microsoft.com/office/drawing/2014/main" id="{F959535A-E59C-5A44-A844-DE68CE62B54D}"/>
              </a:ext>
            </a:extLst>
          </p:cNvPr>
          <p:cNvSpPr txBox="1"/>
          <p:nvPr/>
        </p:nvSpPr>
        <p:spPr>
          <a:xfrm>
            <a:off x="8120651" y="3286827"/>
            <a:ext cx="272815" cy="276991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r>
              <a:rPr lang="pt-BR" sz="1200" b="1" dirty="0">
                <a:solidFill>
                  <a:srgbClr val="E0DDD8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6160135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>
</file>

<file path=ppt/slides/slide2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35B07310-75A6-C043-9BDE-F189A2370891}"/>
              </a:ext>
            </a:extLst>
          </p:cNvPr>
          <p:cNvSpPr/>
          <p:nvPr/>
        </p:nvSpPr>
        <p:spPr>
          <a:xfrm>
            <a:off x="7521677" y="958646"/>
            <a:ext cx="4186495" cy="5434167"/>
          </a:xfrm>
          <a:prstGeom prst="rect">
            <a:avLst/>
          </a:prstGeom>
          <a:solidFill>
            <a:srgbClr val="323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x-none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6096001" y="2521571"/>
            <a:ext cx="5104710" cy="230831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8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REALIZAR UM EXCELENTE PÓS-VENDA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F3F7BA6A-D492-2747-89A2-9475BB20EE6F}"/>
              </a:ext>
            </a:extLst>
          </p:cNvPr>
          <p:cNvGrpSpPr/>
          <p:nvPr/>
        </p:nvGrpSpPr>
        <p:grpSpPr>
          <a:xfrm>
            <a:off x="5685733" y="582512"/>
            <a:ext cx="5202130" cy="262800"/>
            <a:chOff x="5685733" y="582512"/>
            <a:chExt cx="5202130" cy="262800"/>
          </a:xfrm>
        </p:grpSpPr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38930995-2930-404C-9CA4-7EDAB1016FDC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EB34D8A-D6E6-884C-A6A2-39703D2563F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734302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7</a:t>
              </a:r>
            </a:p>
          </p:txBody>
        </p:sp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EFE7004B-6ADE-E64B-B426-88CDCB68E4B2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B24BD8BF-FE0A-654C-A1B4-4A37EF46BE96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009AEBF0-E809-874F-B24A-57F7AAA4754E}"/>
                </a:ext>
              </a:extLst>
            </p:cNvPr>
            <p:cNvSpPr txBox="1"/>
            <p:nvPr/>
          </p:nvSpPr>
          <p:spPr>
            <a:xfrm>
              <a:off x="6679599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8CE4D32F-2429-4E48-9A14-5DB26877A9F7}"/>
                </a:ext>
              </a:extLst>
            </p:cNvPr>
            <p:cNvSpPr txBox="1"/>
            <p:nvPr/>
          </p:nvSpPr>
          <p:spPr>
            <a:xfrm>
              <a:off x="7029933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FF9A87FE-D55E-BE4F-9D63-9DC1D8C145A1}"/>
                </a:ext>
              </a:extLst>
            </p:cNvPr>
            <p:cNvSpPr txBox="1"/>
            <p:nvPr/>
          </p:nvSpPr>
          <p:spPr>
            <a:xfrm>
              <a:off x="7379014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DDB8EC55-42D5-FA4B-B2C1-428EF523F224}"/>
                </a:ext>
              </a:extLst>
            </p:cNvPr>
            <p:cNvSpPr txBox="1"/>
            <p:nvPr/>
          </p:nvSpPr>
          <p:spPr>
            <a:xfrm>
              <a:off x="8002521" y="583107"/>
              <a:ext cx="2347117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Realizar um excelente pós</a:t>
              </a:r>
              <a:r>
                <a:rPr lang="pt-BR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-</a:t>
              </a:r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venda</a:t>
              </a:r>
            </a:p>
          </p:txBody>
        </p:sp>
        <p:cxnSp>
          <p:nvCxnSpPr>
            <p:cNvPr id="24" name="Conector Reto 23">
              <a:extLst>
                <a:ext uri="{FF2B5EF4-FFF2-40B4-BE49-F238E27FC236}">
                  <a16:creationId xmlns:a16="http://schemas.microsoft.com/office/drawing/2014/main" id="{E4A5DEA2-8AC6-5446-9584-1AF049F6453A}"/>
                </a:ext>
              </a:extLst>
            </p:cNvPr>
            <p:cNvCxnSpPr>
              <a:cxnSpLocks/>
            </p:cNvCxnSpPr>
            <p:nvPr/>
          </p:nvCxnSpPr>
          <p:spPr>
            <a:xfrm>
              <a:off x="10349638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22668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2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B289344F-B4BA-614A-BDB1-7A4D101ED90C}"/>
              </a:ext>
            </a:extLst>
          </p:cNvPr>
          <p:cNvSpPr txBox="1"/>
          <p:nvPr/>
        </p:nvSpPr>
        <p:spPr>
          <a:xfrm>
            <a:off x="1002891" y="824125"/>
            <a:ext cx="5483634" cy="507830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Você já pensou</a:t>
            </a:r>
            <a:b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em como manter a </a:t>
            </a:r>
            <a:r>
              <a:rPr lang="pt-BR" sz="36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confiança conquistada  </a:t>
            </a: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durante a venda?</a:t>
            </a:r>
          </a:p>
          <a:p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Já elaborou </a:t>
            </a:r>
            <a:r>
              <a:rPr lang="pt-BR" sz="36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uma forma de formar parcerias </a:t>
            </a: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com seus clientes?</a:t>
            </a:r>
          </a:p>
          <a:p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Qual a sua </a:t>
            </a:r>
            <a:r>
              <a:rPr lang="pt-BR" sz="3600" dirty="0">
                <a:solidFill>
                  <a:srgbClr val="D1AA8A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estratégia de pós-venda</a:t>
            </a:r>
            <a:r>
              <a:rPr lang="pt-BR" sz="36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997422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5685733" y="1250448"/>
            <a:ext cx="5750568" cy="501675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PÓS-VENDA:</a:t>
            </a:r>
          </a:p>
          <a:p>
            <a:pPr algn="r"/>
            <a:r>
              <a:rPr lang="pt-BR" sz="4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Hora de fidelizar</a:t>
            </a:r>
            <a:br>
              <a:rPr lang="pt-BR" sz="4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cliente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, fazendo </a:t>
            </a:r>
            <a:b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com que ele vire um divulgador da marca e criar oportunidades para novas vendas com esse cliente.</a:t>
            </a:r>
          </a:p>
        </p:txBody>
      </p: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42B5C103-ADCB-E14D-90D9-CA46AB2CCE65}"/>
              </a:ext>
            </a:extLst>
          </p:cNvPr>
          <p:cNvGrpSpPr/>
          <p:nvPr/>
        </p:nvGrpSpPr>
        <p:grpSpPr>
          <a:xfrm>
            <a:off x="5685733" y="582512"/>
            <a:ext cx="5202130" cy="262800"/>
            <a:chOff x="5685733" y="582512"/>
            <a:chExt cx="5202130" cy="262800"/>
          </a:xfrm>
        </p:grpSpPr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8E982DEA-47C4-934A-A3ED-8D3FEE2CAFA1}"/>
                </a:ext>
              </a:extLst>
            </p:cNvPr>
            <p:cNvSpPr txBox="1"/>
            <p:nvPr/>
          </p:nvSpPr>
          <p:spPr>
            <a:xfrm>
              <a:off x="5685733" y="590802"/>
              <a:ext cx="2311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474C137A-BEE2-F045-AAFE-2090CAC564B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734302" y="582512"/>
              <a:ext cx="262800" cy="262800"/>
            </a:xfrm>
            <a:prstGeom prst="ellipse">
              <a:avLst/>
            </a:prstGeom>
            <a:noFill/>
            <a:ln w="9525">
              <a:solidFill>
                <a:srgbClr val="E0DDD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x-none" sz="1000" b="1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7</a:t>
              </a: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DC42DBDE-1A3C-8044-AFD3-B47714402F7C}"/>
                </a:ext>
              </a:extLst>
            </p:cNvPr>
            <p:cNvSpPr txBox="1"/>
            <p:nvPr/>
          </p:nvSpPr>
          <p:spPr>
            <a:xfrm>
              <a:off x="5977441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EC7E34F5-E1A1-0549-B2EC-8F7E6E1D7B94}"/>
                </a:ext>
              </a:extLst>
            </p:cNvPr>
            <p:cNvSpPr txBox="1"/>
            <p:nvPr/>
          </p:nvSpPr>
          <p:spPr>
            <a:xfrm>
              <a:off x="6330869" y="590802"/>
              <a:ext cx="25199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0F8C8D16-3ABC-3A41-A80F-83810788BAC4}"/>
                </a:ext>
              </a:extLst>
            </p:cNvPr>
            <p:cNvSpPr txBox="1"/>
            <p:nvPr/>
          </p:nvSpPr>
          <p:spPr>
            <a:xfrm>
              <a:off x="6679599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29" name="CaixaDeTexto 28">
              <a:extLst>
                <a:ext uri="{FF2B5EF4-FFF2-40B4-BE49-F238E27FC236}">
                  <a16:creationId xmlns:a16="http://schemas.microsoft.com/office/drawing/2014/main" id="{5707646B-CA64-EA43-B68B-816238D66FED}"/>
                </a:ext>
              </a:extLst>
            </p:cNvPr>
            <p:cNvSpPr txBox="1"/>
            <p:nvPr/>
          </p:nvSpPr>
          <p:spPr>
            <a:xfrm>
              <a:off x="7029933" y="586954"/>
              <a:ext cx="253596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30" name="CaixaDeTexto 29">
              <a:extLst>
                <a:ext uri="{FF2B5EF4-FFF2-40B4-BE49-F238E27FC236}">
                  <a16:creationId xmlns:a16="http://schemas.microsoft.com/office/drawing/2014/main" id="{2624C1CF-8789-9A40-87DC-ECD62195910B}"/>
                </a:ext>
              </a:extLst>
            </p:cNvPr>
            <p:cNvSpPr txBox="1"/>
            <p:nvPr/>
          </p:nvSpPr>
          <p:spPr>
            <a:xfrm>
              <a:off x="7379014" y="590802"/>
              <a:ext cx="2487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000" dirty="0">
                  <a:solidFill>
                    <a:srgbClr val="E0DDD8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6</a:t>
              </a:r>
            </a:p>
          </p:txBody>
        </p:sp>
        <p:sp>
          <p:nvSpPr>
            <p:cNvPr id="31" name="CaixaDeTexto 30">
              <a:extLst>
                <a:ext uri="{FF2B5EF4-FFF2-40B4-BE49-F238E27FC236}">
                  <a16:creationId xmlns:a16="http://schemas.microsoft.com/office/drawing/2014/main" id="{3954B1B9-5905-FB42-AC2C-07195C4A1CE7}"/>
                </a:ext>
              </a:extLst>
            </p:cNvPr>
            <p:cNvSpPr txBox="1"/>
            <p:nvPr/>
          </p:nvSpPr>
          <p:spPr>
            <a:xfrm>
              <a:off x="8002521" y="583107"/>
              <a:ext cx="2347117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Realizar um excelente pós</a:t>
              </a:r>
              <a:r>
                <a:rPr lang="pt-BR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-</a:t>
              </a:r>
              <a:r>
                <a:rPr lang="x-none" sz="1100" b="1" i="0" dirty="0">
                  <a:solidFill>
                    <a:srgbClr val="E0DDD8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venda</a:t>
              </a:r>
            </a:p>
          </p:txBody>
        </p:sp>
        <p:cxnSp>
          <p:nvCxnSpPr>
            <p:cNvPr id="32" name="Conector Reto 31">
              <a:extLst>
                <a:ext uri="{FF2B5EF4-FFF2-40B4-BE49-F238E27FC236}">
                  <a16:creationId xmlns:a16="http://schemas.microsoft.com/office/drawing/2014/main" id="{C31DB166-22CD-4A4B-ABF3-F4F25D71CEDA}"/>
                </a:ext>
              </a:extLst>
            </p:cNvPr>
            <p:cNvCxnSpPr>
              <a:cxnSpLocks/>
            </p:cNvCxnSpPr>
            <p:nvPr/>
          </p:nvCxnSpPr>
          <p:spPr>
            <a:xfrm>
              <a:off x="10349638" y="713912"/>
              <a:ext cx="538225" cy="0"/>
            </a:xfrm>
            <a:prstGeom prst="line">
              <a:avLst/>
            </a:prstGeom>
            <a:ln w="3175">
              <a:solidFill>
                <a:srgbClr val="E0DDD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56973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CE10BE59-E83A-6E4D-8F5A-7009CE3B6A1D}"/>
              </a:ext>
            </a:extLst>
          </p:cNvPr>
          <p:cNvSpPr txBox="1"/>
          <p:nvPr/>
        </p:nvSpPr>
        <p:spPr>
          <a:xfrm>
            <a:off x="885825" y="2428729"/>
            <a:ext cx="2671763" cy="230831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6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Pratique a assistência contínua ao cliente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5C7DD4BB-B193-B942-BE34-E1CCA6045F3C}"/>
              </a:ext>
            </a:extLst>
          </p:cNvPr>
          <p:cNvSpPr txBox="1"/>
          <p:nvPr/>
        </p:nvSpPr>
        <p:spPr>
          <a:xfrm>
            <a:off x="4114406" y="1177977"/>
            <a:ext cx="7191769" cy="5078305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Construa um relacionamento comercial contínuo.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Preserve a confiança e credibilidade alcançada.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Faça visitas com a nova abordagem,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 entusiasmo renovado.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Ofereça novas soluções e produtos.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Saiba que você sempre será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comparado aos seus concorrentes.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Faça qualquer coisa pelo cliente,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sendo melhor que a concorrência.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Aproveite, de forma positiva,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esforço aplicado na conquista.</a:t>
            </a:r>
          </a:p>
        </p:txBody>
      </p:sp>
    </p:spTree>
    <p:extLst>
      <p:ext uri="{BB962C8B-B14F-4D97-AF65-F5344CB8AC3E}">
        <p14:creationId xmlns:p14="http://schemas.microsoft.com/office/powerpoint/2010/main" val="2878225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2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CE10BE59-E83A-6E4D-8F5A-7009CE3B6A1D}"/>
              </a:ext>
            </a:extLst>
          </p:cNvPr>
          <p:cNvSpPr txBox="1"/>
          <p:nvPr/>
        </p:nvSpPr>
        <p:spPr>
          <a:xfrm>
            <a:off x="885825" y="2428729"/>
            <a:ext cx="2857500" cy="2215983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3200" b="1" dirty="0">
                <a:solidFill>
                  <a:srgbClr val="565656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Surpreenda! </a:t>
            </a:r>
          </a:p>
          <a:p>
            <a:pPr>
              <a:spcBef>
                <a:spcPts val="1200"/>
              </a:spcBef>
            </a:pPr>
            <a:r>
              <a:rPr lang="pt-BR" sz="32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Faça com que o cliente se sinta parceiro.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5C7DD4BB-B193-B942-BE34-E1CCA6045F3C}"/>
              </a:ext>
            </a:extLst>
          </p:cNvPr>
          <p:cNvSpPr txBox="1"/>
          <p:nvPr/>
        </p:nvSpPr>
        <p:spPr>
          <a:xfrm>
            <a:off x="4114407" y="1449440"/>
            <a:ext cx="5615382" cy="424730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Seja atencioso e prestativo no atendimento às reclamações, buscando satisfazer o cliente.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Encontre maneiras profissionais de vender mais para seus clientes atuais.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Diga a ele quando irá visitá-lo novamente, mantenha uma periodicidade  de encontros.</a:t>
            </a:r>
          </a:p>
          <a:p>
            <a:pPr marL="342872" indent="-342872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Sempre cumpra suas promessas,</a:t>
            </a:r>
            <a:b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 não puder cumprir, não prometa!</a:t>
            </a:r>
          </a:p>
        </p:txBody>
      </p:sp>
    </p:spTree>
    <p:extLst>
      <p:ext uri="{BB962C8B-B14F-4D97-AF65-F5344CB8AC3E}">
        <p14:creationId xmlns:p14="http://schemas.microsoft.com/office/powerpoint/2010/main" val="1645065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2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2222F152-92CB-4F4F-9150-E3CD3182D0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992" y="2929135"/>
            <a:ext cx="6037988" cy="99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997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93B63054-4277-7C45-9244-3369351F29E3}"/>
              </a:ext>
            </a:extLst>
          </p:cNvPr>
          <p:cNvSpPr txBox="1"/>
          <p:nvPr/>
        </p:nvSpPr>
        <p:spPr>
          <a:xfrm>
            <a:off x="814297" y="828998"/>
            <a:ext cx="6671384" cy="4893639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600"/>
              </a:spcBef>
            </a:pPr>
            <a:r>
              <a:rPr lang="pt-BR" sz="3200" b="1" dirty="0">
                <a:solidFill>
                  <a:srgbClr val="D1AA8A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Construindo parcerias</a:t>
            </a:r>
            <a:endParaRPr lang="pt-BR" sz="2400" b="1" dirty="0">
              <a:solidFill>
                <a:schemeClr val="bg1"/>
              </a:solidFill>
              <a:latin typeface="Segoe UI Black" panose="020B0502040204020203" pitchFamily="34" charset="0"/>
              <a:ea typeface="Segoe UI Black" panose="020B0A02040204020203" pitchFamily="34" charset="0"/>
              <a:cs typeface="Segoe UI Black" panose="020B0502040204020203" pitchFamily="34" charset="0"/>
            </a:endParaRPr>
          </a:p>
          <a:p>
            <a:pPr>
              <a:spcBef>
                <a:spcPts val="600"/>
              </a:spcBef>
            </a:pPr>
            <a:r>
              <a:rPr lang="pt-BR" sz="26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Lembra da loja de construção?</a:t>
            </a:r>
          </a:p>
          <a:p>
            <a:pPr>
              <a:spcBef>
                <a:spcPts val="600"/>
              </a:spcBef>
            </a:pPr>
            <a:r>
              <a:rPr lang="pt-BR" sz="26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Tornaram-se clientes Claro! Estão satisfeitos com os produtos e serviços. </a:t>
            </a:r>
          </a:p>
          <a:p>
            <a:pPr>
              <a:spcBef>
                <a:spcPts val="600"/>
              </a:spcBef>
            </a:pPr>
            <a:r>
              <a:rPr lang="pt-BR" sz="26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O seu desafio é desenvolver uma estratégia de pós-venda. Como você irá fortalecer a relação com seu cliente?</a:t>
            </a:r>
          </a:p>
          <a:p>
            <a:pPr>
              <a:spcBef>
                <a:spcPts val="600"/>
              </a:spcBef>
            </a:pPr>
            <a:r>
              <a:rPr lang="pt-BR" sz="26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Lembre-se que você já possui duas coisas fundamentais para estabelecer um bom relacionamento: Confiança</a:t>
            </a:r>
            <a:br>
              <a:rPr lang="pt-BR" sz="26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</a:br>
            <a:r>
              <a:rPr lang="pt-BR" sz="26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e credibilidade.</a:t>
            </a:r>
          </a:p>
        </p:txBody>
      </p:sp>
    </p:spTree>
    <p:extLst>
      <p:ext uri="{BB962C8B-B14F-4D97-AF65-F5344CB8AC3E}">
        <p14:creationId xmlns:p14="http://schemas.microsoft.com/office/powerpoint/2010/main" val="1391970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3EC0EFB9-0606-324A-8C54-B0699136B756}"/>
              </a:ext>
            </a:extLst>
          </p:cNvPr>
          <p:cNvSpPr txBox="1"/>
          <p:nvPr/>
        </p:nvSpPr>
        <p:spPr>
          <a:xfrm>
            <a:off x="3268767" y="4093977"/>
            <a:ext cx="5654480" cy="523212"/>
          </a:xfrm>
          <a:prstGeom prst="rect">
            <a:avLst/>
          </a:prstGeom>
          <a:noFill/>
        </p:spPr>
        <p:txBody>
          <a:bodyPr wrap="none" lIns="91432" tIns="45716" rIns="91432" bIns="45716" rtlCol="0">
            <a:spAutoFit/>
          </a:bodyPr>
          <a:lstStyle/>
          <a:p>
            <a:pPr algn="ctr"/>
            <a:r>
              <a:rPr lang="pt-BR" sz="2800" dirty="0">
                <a:solidFill>
                  <a:srgbClr val="D1AA8A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Zezinho – Materiais de Construção</a:t>
            </a:r>
          </a:p>
        </p:txBody>
      </p:sp>
    </p:spTree>
    <p:extLst>
      <p:ext uri="{BB962C8B-B14F-4D97-AF65-F5344CB8AC3E}">
        <p14:creationId xmlns:p14="http://schemas.microsoft.com/office/powerpoint/2010/main" val="2577440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731_20_EVENTO_KICKOFF2021_VIDEO_CASES_CLIENTES_ZEZINHO_V1" descr="2731_20_EVENTO_KICKOFF2021_VIDEO_CASES_CLIENTES_ZEZINHO_V1">
            <a:hlinkClick r:id="" action="ppaction://media"/>
            <a:extLst>
              <a:ext uri="{FF2B5EF4-FFF2-40B4-BE49-F238E27FC236}">
                <a16:creationId xmlns:a16="http://schemas.microsoft.com/office/drawing/2014/main" id="{AC9C1092-E25B-0C44-9CC1-9931A6B8569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88" y="7938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200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5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2222F152-92CB-4F4F-9150-E3CD3182D0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992" y="2929135"/>
            <a:ext cx="6037988" cy="99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398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93B63054-4277-7C45-9244-3369351F29E3}"/>
              </a:ext>
            </a:extLst>
          </p:cNvPr>
          <p:cNvSpPr txBox="1"/>
          <p:nvPr/>
        </p:nvSpPr>
        <p:spPr>
          <a:xfrm>
            <a:off x="814297" y="812669"/>
            <a:ext cx="6631531" cy="512447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600"/>
              </a:spcBef>
            </a:pPr>
            <a:r>
              <a:rPr lang="pt-BR" sz="3200" b="1" dirty="0">
                <a:solidFill>
                  <a:srgbClr val="D1AA8A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Chegou a hora da verdade! </a:t>
            </a:r>
            <a:endParaRPr lang="pt-BR" sz="2400" b="1" dirty="0">
              <a:solidFill>
                <a:schemeClr val="bg1"/>
              </a:solidFill>
              <a:latin typeface="Segoe UI Black" panose="020B0502040204020203" pitchFamily="34" charset="0"/>
              <a:ea typeface="Segoe UI Black" panose="020B0A02040204020203" pitchFamily="34" charset="0"/>
              <a:cs typeface="Segoe UI Black" panose="020B0502040204020203" pitchFamily="34" charset="0"/>
            </a:endParaRPr>
          </a:p>
          <a:p>
            <a:pPr>
              <a:spcBef>
                <a:spcPts val="600"/>
              </a:spcBef>
            </a:pPr>
            <a:r>
              <a:rPr lang="pt-BR" sz="28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Neste treinamento, passamos</a:t>
            </a:r>
            <a:br>
              <a:rPr lang="pt-BR" sz="28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</a:br>
            <a:r>
              <a:rPr lang="pt-BR" sz="28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em detalhes as etapas do</a:t>
            </a:r>
            <a:br>
              <a:rPr lang="pt-BR" sz="28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</a:br>
            <a:r>
              <a:rPr lang="pt-BR" sz="28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processo de vendas.  </a:t>
            </a:r>
          </a:p>
          <a:p>
            <a:pPr>
              <a:spcBef>
                <a:spcPts val="600"/>
              </a:spcBef>
            </a:pPr>
            <a:r>
              <a:rPr lang="pt-BR" sz="28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Vimos como é importante coletar</a:t>
            </a:r>
            <a:br>
              <a:rPr lang="pt-BR" sz="28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</a:br>
            <a:r>
              <a:rPr lang="pt-BR" sz="28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as informações do cliente e com</a:t>
            </a:r>
            <a:br>
              <a:rPr lang="pt-BR" sz="28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</a:br>
            <a:r>
              <a:rPr lang="pt-BR" sz="28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o cliente, entender seus problemas</a:t>
            </a:r>
            <a:br>
              <a:rPr lang="pt-BR" sz="28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</a:br>
            <a:r>
              <a:rPr lang="pt-BR" sz="28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e contexto em que trabalha.</a:t>
            </a:r>
          </a:p>
          <a:p>
            <a:pPr>
              <a:spcBef>
                <a:spcPts val="600"/>
              </a:spcBef>
            </a:pPr>
            <a:r>
              <a:rPr lang="pt-BR" sz="2800" b="1" spc="-20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Entendeu que vendas não se trata</a:t>
            </a:r>
            <a:br>
              <a:rPr lang="pt-BR" sz="2800" b="1" spc="-20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</a:br>
            <a:r>
              <a:rPr lang="pt-BR" sz="2800" b="1" spc="-20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apenas de produtos, mas estabelecer relacionamentos e parcerias.</a:t>
            </a:r>
          </a:p>
        </p:txBody>
      </p:sp>
    </p:spTree>
    <p:extLst>
      <p:ext uri="{BB962C8B-B14F-4D97-AF65-F5344CB8AC3E}">
        <p14:creationId xmlns:p14="http://schemas.microsoft.com/office/powerpoint/2010/main" val="1592306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93B63054-4277-7C45-9244-3369351F29E3}"/>
              </a:ext>
            </a:extLst>
          </p:cNvPr>
          <p:cNvSpPr txBox="1"/>
          <p:nvPr/>
        </p:nvSpPr>
        <p:spPr>
          <a:xfrm>
            <a:off x="814298" y="912855"/>
            <a:ext cx="6566216" cy="467819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>
              <a:spcBef>
                <a:spcPts val="600"/>
              </a:spcBef>
            </a:pPr>
            <a:r>
              <a:rPr lang="pt-BR" sz="36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Depois de tudo isso é hora de refletir quais os pontos que você é bom, aqueles que você precisa melhorar e o que você pode fazer para melhorar sua performance.   </a:t>
            </a:r>
          </a:p>
          <a:p>
            <a:pPr>
              <a:spcBef>
                <a:spcPts val="600"/>
              </a:spcBef>
            </a:pPr>
            <a:endParaRPr lang="pt-BR" sz="3600" b="1" dirty="0">
              <a:solidFill>
                <a:schemeClr val="bg1"/>
              </a:solidFill>
              <a:latin typeface="Segoe UI Black" panose="020B0502040204020203" pitchFamily="34" charset="0"/>
              <a:ea typeface="Segoe UI Black" panose="020B0A02040204020203" pitchFamily="34" charset="0"/>
              <a:cs typeface="Segoe UI Black" panose="020B0502040204020203" pitchFamily="34" charset="0"/>
            </a:endParaRPr>
          </a:p>
          <a:p>
            <a:pPr>
              <a:spcBef>
                <a:spcPts val="600"/>
              </a:spcBef>
            </a:pPr>
            <a:r>
              <a:rPr lang="pt-BR" sz="3600" b="1" dirty="0">
                <a:solidFill>
                  <a:srgbClr val="D1AA8A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Vamos lá!</a:t>
            </a:r>
          </a:p>
        </p:txBody>
      </p:sp>
    </p:spTree>
    <p:extLst>
      <p:ext uri="{BB962C8B-B14F-4D97-AF65-F5344CB8AC3E}">
        <p14:creationId xmlns:p14="http://schemas.microsoft.com/office/powerpoint/2010/main" val="205260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olid">
            <a:extLst>
              <a:ext uri="{FF2B5EF4-FFF2-40B4-BE49-F238E27FC236}">
                <a16:creationId xmlns:a16="http://schemas.microsoft.com/office/drawing/2014/main" id="{1C63EB78-04F2-8A4A-B593-336F691691D2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chemeClr val="bg1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>
              <a:solidFill>
                <a:srgbClr val="D1AA8A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E7643B-497E-3C4B-877B-194359D238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221" y="1143174"/>
            <a:ext cx="11235558" cy="457165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8445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5685733" y="2367175"/>
            <a:ext cx="5750568" cy="212365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Estamos chegando ao </a:t>
            </a:r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fim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de nosso treinamento.</a:t>
            </a:r>
          </a:p>
        </p:txBody>
      </p:sp>
    </p:spTree>
    <p:extLst>
      <p:ext uri="{BB962C8B-B14F-4D97-AF65-F5344CB8AC3E}">
        <p14:creationId xmlns:p14="http://schemas.microsoft.com/office/powerpoint/2010/main" val="321553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A58155A-0FB1-7D4E-B51D-C775EDF4011B}"/>
              </a:ext>
            </a:extLst>
          </p:cNvPr>
          <p:cNvSpPr txBox="1"/>
          <p:nvPr/>
        </p:nvSpPr>
        <p:spPr>
          <a:xfrm>
            <a:off x="5685733" y="1557331"/>
            <a:ext cx="5685273" cy="41549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Vimos os </a:t>
            </a:r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benefícios de nossos produtos 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 todo o processo que envolve </a:t>
            </a:r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fechar um bom negócio e conquistar clientes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208340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lid">
            <a:extLst>
              <a:ext uri="{FF2B5EF4-FFF2-40B4-BE49-F238E27FC236}">
                <a16:creationId xmlns:a16="http://schemas.microsoft.com/office/drawing/2014/main" id="{2AAA8314-7453-4541-A83A-F8CEAA353684}"/>
              </a:ext>
            </a:extLst>
          </p:cNvPr>
          <p:cNvSpPr/>
          <p:nvPr/>
        </p:nvSpPr>
        <p:spPr>
          <a:xfrm>
            <a:off x="478221" y="480060"/>
            <a:ext cx="11235558" cy="5901689"/>
          </a:xfrm>
          <a:prstGeom prst="roundRect">
            <a:avLst>
              <a:gd name="adj" fmla="val 3994"/>
            </a:avLst>
          </a:prstGeom>
          <a:solidFill>
            <a:srgbClr val="323234"/>
          </a:solidFill>
          <a:ln>
            <a:noFill/>
          </a:ln>
          <a:effectLst>
            <a:outerShdw blurRad="254000" dist="1905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6" name="Retângulo com Canto Arredondado do Mesmo Lado 5">
            <a:extLst>
              <a:ext uri="{FF2B5EF4-FFF2-40B4-BE49-F238E27FC236}">
                <a16:creationId xmlns:a16="http://schemas.microsoft.com/office/drawing/2014/main" id="{958F486D-3B53-E54B-9D79-134F914F0697}"/>
              </a:ext>
            </a:extLst>
          </p:cNvPr>
          <p:cNvSpPr/>
          <p:nvPr/>
        </p:nvSpPr>
        <p:spPr>
          <a:xfrm>
            <a:off x="2698956" y="1828801"/>
            <a:ext cx="2684207" cy="1600198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D1A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2400" dirty="0">
                <a:solidFill>
                  <a:srgbClr val="323234"/>
                </a:solidFill>
                <a:latin typeface="Segoe UI Black" panose="020B0A02040204020203" pitchFamily="34" charset="0"/>
              </a:rPr>
              <a:t>Benefícios</a:t>
            </a:r>
          </a:p>
          <a:p>
            <a:pPr algn="ctr"/>
            <a:r>
              <a:rPr lang="pt-BR" sz="2400" dirty="0">
                <a:solidFill>
                  <a:srgbClr val="323234"/>
                </a:solidFill>
                <a:latin typeface="Segoe UI Black" panose="020B0A02040204020203" pitchFamily="34" charset="0"/>
              </a:rPr>
              <a:t>Claro empresas</a:t>
            </a:r>
          </a:p>
        </p:txBody>
      </p:sp>
      <p:sp>
        <p:nvSpPr>
          <p:cNvPr id="7" name="Retângulo com Canto Arredondado do Mesmo Lado 6">
            <a:extLst>
              <a:ext uri="{FF2B5EF4-FFF2-40B4-BE49-F238E27FC236}">
                <a16:creationId xmlns:a16="http://schemas.microsoft.com/office/drawing/2014/main" id="{945C6286-9B77-E14B-9A37-034E03B1A88A}"/>
              </a:ext>
            </a:extLst>
          </p:cNvPr>
          <p:cNvSpPr/>
          <p:nvPr/>
        </p:nvSpPr>
        <p:spPr>
          <a:xfrm rot="10800000">
            <a:off x="2698955" y="3429001"/>
            <a:ext cx="2684207" cy="2175387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A03A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9993" tIns="45716" rIns="91432" bIns="45716" rtlCol="0" anchor="ctr"/>
          <a:lstStyle/>
          <a:p>
            <a:pPr algn="ctr"/>
            <a:endParaRPr lang="pt-BR" dirty="0">
              <a:solidFill>
                <a:srgbClr val="323234"/>
              </a:solidFill>
              <a:latin typeface="Segoe UI Black" panose="020B0A02040204020203" pitchFamily="34" charset="0"/>
            </a:endParaRP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83BAAEC3-8879-7241-9671-FE9F24B8A9C3}"/>
              </a:ext>
            </a:extLst>
          </p:cNvPr>
          <p:cNvSpPr/>
          <p:nvPr/>
        </p:nvSpPr>
        <p:spPr>
          <a:xfrm>
            <a:off x="2974259" y="3805400"/>
            <a:ext cx="2158180" cy="1323431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Breve apresentação dos benefícios dos nossos produtos</a:t>
            </a: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C0475AC1-34D4-044E-AE9C-03B76DA7A13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70" y="0"/>
            <a:ext cx="12189460" cy="6858000"/>
          </a:xfrm>
          <a:custGeom>
            <a:avLst/>
            <a:gdLst>
              <a:gd name="connsiteX0" fmla="*/ 0 w 12189460"/>
              <a:gd name="connsiteY0" fmla="*/ 0 h 6858000"/>
              <a:gd name="connsiteX1" fmla="*/ 12189460 w 12189460"/>
              <a:gd name="connsiteY1" fmla="*/ 0 h 6858000"/>
              <a:gd name="connsiteX2" fmla="*/ 12189460 w 12189460"/>
              <a:gd name="connsiteY2" fmla="*/ 6858000 h 6858000"/>
              <a:gd name="connsiteX3" fmla="*/ 0 w 12189460"/>
              <a:gd name="connsiteY3" fmla="*/ 6858000 h 6858000"/>
              <a:gd name="connsiteX4" fmla="*/ 0 w 12189460"/>
              <a:gd name="connsiteY4" fmla="*/ 0 h 6858000"/>
              <a:gd name="connsiteX5" fmla="*/ 712664 w 12189460"/>
              <a:gd name="connsiteY5" fmla="*/ 480060 h 6858000"/>
              <a:gd name="connsiteX6" fmla="*/ 476951 w 12189460"/>
              <a:gd name="connsiteY6" fmla="*/ 715773 h 6858000"/>
              <a:gd name="connsiteX7" fmla="*/ 476951 w 12189460"/>
              <a:gd name="connsiteY7" fmla="*/ 6146037 h 6858000"/>
              <a:gd name="connsiteX8" fmla="*/ 712664 w 12189460"/>
              <a:gd name="connsiteY8" fmla="*/ 6381750 h 6858000"/>
              <a:gd name="connsiteX9" fmla="*/ 11476796 w 12189460"/>
              <a:gd name="connsiteY9" fmla="*/ 6381750 h 6858000"/>
              <a:gd name="connsiteX10" fmla="*/ 11712509 w 12189460"/>
              <a:gd name="connsiteY10" fmla="*/ 6146037 h 6858000"/>
              <a:gd name="connsiteX11" fmla="*/ 11712509 w 12189460"/>
              <a:gd name="connsiteY11" fmla="*/ 715773 h 6858000"/>
              <a:gd name="connsiteX12" fmla="*/ 11476796 w 12189460"/>
              <a:gd name="connsiteY12" fmla="*/ 480060 h 6858000"/>
              <a:gd name="connsiteX13" fmla="*/ 712664 w 12189460"/>
              <a:gd name="connsiteY13" fmla="*/ 48006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89460" h="6858000">
                <a:moveTo>
                  <a:pt x="0" y="0"/>
                </a:moveTo>
                <a:lnTo>
                  <a:pt x="12189460" y="0"/>
                </a:lnTo>
                <a:lnTo>
                  <a:pt x="12189460" y="6858000"/>
                </a:lnTo>
                <a:lnTo>
                  <a:pt x="0" y="6858000"/>
                </a:lnTo>
                <a:lnTo>
                  <a:pt x="0" y="0"/>
                </a:lnTo>
                <a:close/>
                <a:moveTo>
                  <a:pt x="712664" y="480060"/>
                </a:moveTo>
                <a:cubicBezTo>
                  <a:pt x="582483" y="480060"/>
                  <a:pt x="476951" y="585592"/>
                  <a:pt x="476951" y="715773"/>
                </a:cubicBezTo>
                <a:lnTo>
                  <a:pt x="476951" y="6146037"/>
                </a:lnTo>
                <a:cubicBezTo>
                  <a:pt x="476951" y="6276218"/>
                  <a:pt x="582483" y="6381750"/>
                  <a:pt x="712664" y="6381750"/>
                </a:cubicBezTo>
                <a:lnTo>
                  <a:pt x="11476796" y="6381750"/>
                </a:lnTo>
                <a:cubicBezTo>
                  <a:pt x="11606977" y="6381750"/>
                  <a:pt x="11712509" y="6276218"/>
                  <a:pt x="11712509" y="6146037"/>
                </a:cubicBezTo>
                <a:lnTo>
                  <a:pt x="11712509" y="715773"/>
                </a:lnTo>
                <a:cubicBezTo>
                  <a:pt x="11712509" y="585592"/>
                  <a:pt x="11606977" y="480060"/>
                  <a:pt x="11476796" y="480060"/>
                </a:cubicBezTo>
                <a:lnTo>
                  <a:pt x="712664" y="480060"/>
                </a:lnTo>
                <a:close/>
              </a:path>
            </a:pathLst>
          </a:custGeom>
        </p:spPr>
      </p:pic>
      <p:sp>
        <p:nvSpPr>
          <p:cNvPr id="10" name="Retângulo com Canto Arredondado do Mesmo Lado 9">
            <a:extLst>
              <a:ext uri="{FF2B5EF4-FFF2-40B4-BE49-F238E27FC236}">
                <a16:creationId xmlns:a16="http://schemas.microsoft.com/office/drawing/2014/main" id="{758FF648-EA54-1C49-B11C-AA11AB84A9FE}"/>
              </a:ext>
            </a:extLst>
          </p:cNvPr>
          <p:cNvSpPr/>
          <p:nvPr/>
        </p:nvSpPr>
        <p:spPr>
          <a:xfrm>
            <a:off x="6808838" y="1828801"/>
            <a:ext cx="2684207" cy="1600198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D1A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r>
              <a:rPr lang="pt-BR" sz="2400" dirty="0">
                <a:solidFill>
                  <a:srgbClr val="323234"/>
                </a:solidFill>
                <a:latin typeface="Segoe UI Black" panose="020B0A02040204020203" pitchFamily="34" charset="0"/>
              </a:rPr>
              <a:t>Etapas do processo</a:t>
            </a:r>
          </a:p>
          <a:p>
            <a:pPr algn="ctr"/>
            <a:r>
              <a:rPr lang="pt-BR" sz="2400" dirty="0">
                <a:solidFill>
                  <a:srgbClr val="323234"/>
                </a:solidFill>
                <a:latin typeface="Segoe UI Black" panose="020B0A02040204020203" pitchFamily="34" charset="0"/>
              </a:rPr>
              <a:t> de venda</a:t>
            </a:r>
          </a:p>
        </p:txBody>
      </p:sp>
      <p:sp>
        <p:nvSpPr>
          <p:cNvPr id="11" name="Retângulo com Canto Arredondado do Mesmo Lado 10">
            <a:extLst>
              <a:ext uri="{FF2B5EF4-FFF2-40B4-BE49-F238E27FC236}">
                <a16:creationId xmlns:a16="http://schemas.microsoft.com/office/drawing/2014/main" id="{43FACD59-9290-774E-8B63-AA97F22DC53E}"/>
              </a:ext>
            </a:extLst>
          </p:cNvPr>
          <p:cNvSpPr/>
          <p:nvPr/>
        </p:nvSpPr>
        <p:spPr>
          <a:xfrm rot="10800000">
            <a:off x="6808837" y="3429001"/>
            <a:ext cx="2684207" cy="2175387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A03A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9993" tIns="45716" rIns="91432" bIns="45716" rtlCol="0" anchor="ctr"/>
          <a:lstStyle/>
          <a:p>
            <a:pPr algn="ctr"/>
            <a:endParaRPr lang="pt-BR" dirty="0">
              <a:solidFill>
                <a:srgbClr val="323234"/>
              </a:solidFill>
              <a:latin typeface="Segoe UI Black" panose="020B0A02040204020203" pitchFamily="34" charset="0"/>
            </a:endParaRP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DFF14CCC-FA73-0246-87BB-E10C2B379AFC}"/>
              </a:ext>
            </a:extLst>
          </p:cNvPr>
          <p:cNvSpPr/>
          <p:nvPr/>
        </p:nvSpPr>
        <p:spPr>
          <a:xfrm>
            <a:off x="7084142" y="4013535"/>
            <a:ext cx="2158180" cy="1015655"/>
          </a:xfrm>
          <a:prstGeom prst="rect">
            <a:avLst/>
          </a:prstGeom>
        </p:spPr>
        <p:txBody>
          <a:bodyPr wrap="square" lIns="91432" tIns="45716" rIns="91432" bIns="45716">
            <a:spAutoFit/>
          </a:bodyPr>
          <a:lstStyle/>
          <a:p>
            <a:pPr algn="ctr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Passo a passo para o sucesso nas vendas</a:t>
            </a:r>
          </a:p>
        </p:txBody>
      </p:sp>
      <p:pic>
        <p:nvPicPr>
          <p:cNvPr id="13" name="Gráfico 12">
            <a:extLst>
              <a:ext uri="{FF2B5EF4-FFF2-40B4-BE49-F238E27FC236}">
                <a16:creationId xmlns:a16="http://schemas.microsoft.com/office/drawing/2014/main" id="{CAA3FFA3-33F4-8848-A572-08D3C089C21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947" y="5980178"/>
            <a:ext cx="1583753" cy="25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791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8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8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8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8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8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8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8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8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8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8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8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8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10" grpId="0" animBg="1"/>
      <p:bldP spid="11" grpId="0" animBg="1"/>
      <p:bldP spid="12" grpId="0"/>
    </p:bldLst>
  </p:timing>
</p:sld>
</file>

<file path=ppt/slides/slide2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6312309" y="1171827"/>
            <a:ext cx="5123991" cy="501675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Entendemos que  </a:t>
            </a:r>
            <a:r>
              <a:rPr lang="pt-BR" sz="4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vendas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trata-se</a:t>
            </a:r>
            <a:b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cultivar relacionamentos e, para que você tenha sucesso</a:t>
            </a:r>
            <a:b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nas suas </a:t>
            </a:r>
            <a:r>
              <a:rPr lang="pt-BR" sz="4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vendas</a:t>
            </a: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,</a:t>
            </a:r>
            <a:br>
              <a:rPr lang="pt-BR" sz="40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é necessário:</a:t>
            </a:r>
          </a:p>
        </p:txBody>
      </p:sp>
    </p:spTree>
    <p:extLst>
      <p:ext uri="{BB962C8B-B14F-4D97-AF65-F5344CB8AC3E}">
        <p14:creationId xmlns:p14="http://schemas.microsoft.com/office/powerpoint/2010/main" val="959131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hidden="1">
            <a:extLst>
              <a:ext uri="{FF2B5EF4-FFF2-40B4-BE49-F238E27FC236}">
                <a16:creationId xmlns:a16="http://schemas.microsoft.com/office/drawing/2014/main" id="{01777625-0F7F-41F7-832C-484C7B204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34456B4A-E36C-084E-B68C-2A18FEB74380}"/>
              </a:ext>
            </a:extLst>
          </p:cNvPr>
          <p:cNvSpPr txBox="1"/>
          <p:nvPr/>
        </p:nvSpPr>
        <p:spPr>
          <a:xfrm>
            <a:off x="1935725" y="1817661"/>
            <a:ext cx="8320549" cy="3570200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457200" indent="-457200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8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Ser expert </a:t>
            </a:r>
            <a:r>
              <a:rPr lang="pt-BR" sz="28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sobre o seu portfólio;</a:t>
            </a:r>
          </a:p>
          <a:p>
            <a:pPr marL="457200" indent="-457200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8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Entender que </a:t>
            </a:r>
            <a:r>
              <a:rPr lang="pt-BR" sz="28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conhecimento</a:t>
            </a:r>
            <a:r>
              <a:rPr lang="pt-BR" sz="28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nunca é demais</a:t>
            </a:r>
            <a:br>
              <a:rPr lang="pt-BR" sz="28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8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que </a:t>
            </a:r>
            <a:r>
              <a:rPr lang="pt-BR" sz="28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habilidades</a:t>
            </a:r>
            <a:r>
              <a:rPr lang="pt-BR" sz="28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devem ser sempre aprimoradas e adquiridas;</a:t>
            </a:r>
          </a:p>
          <a:p>
            <a:pPr marL="457200" indent="-457200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8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Empatia</a:t>
            </a:r>
            <a:r>
              <a:rPr lang="pt-BR" sz="28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para entender o que seu cliente precisa;</a:t>
            </a:r>
          </a:p>
          <a:p>
            <a:pPr marL="457200" indent="-457200">
              <a:spcBef>
                <a:spcPts val="1200"/>
              </a:spcBef>
              <a:buClr>
                <a:srgbClr val="BA5050"/>
              </a:buClr>
              <a:buFont typeface="Courier New" panose="02070309020205020404" pitchFamily="49" charset="0"/>
              <a:buChar char="o"/>
            </a:pPr>
            <a:r>
              <a:rPr lang="pt-BR" sz="2800" b="1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Atitude positiva</a:t>
            </a:r>
            <a:r>
              <a:rPr lang="pt-BR" sz="2800" dirty="0">
                <a:solidFill>
                  <a:srgbClr val="32323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assim você transmite confiança e credibilidade.</a:t>
            </a:r>
          </a:p>
        </p:txBody>
      </p:sp>
    </p:spTree>
    <p:extLst>
      <p:ext uri="{BB962C8B-B14F-4D97-AF65-F5344CB8AC3E}">
        <p14:creationId xmlns:p14="http://schemas.microsoft.com/office/powerpoint/2010/main" val="2642105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6518787" y="1351512"/>
            <a:ext cx="4917513" cy="41549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Assim, ao </a:t>
            </a:r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conquistar</a:t>
            </a:r>
            <a:b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rgbClr val="BA505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seu cliente</a:t>
            </a: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, dificilmente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ele irá mudar</a:t>
            </a:r>
            <a:b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ideia!</a:t>
            </a:r>
          </a:p>
        </p:txBody>
      </p:sp>
    </p:spTree>
    <p:extLst>
      <p:ext uri="{BB962C8B-B14F-4D97-AF65-F5344CB8AC3E}">
        <p14:creationId xmlns:p14="http://schemas.microsoft.com/office/powerpoint/2010/main" val="2402249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504C7C4F-71E6-7042-83C0-8DAADA9802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313" y="2834763"/>
            <a:ext cx="5900669" cy="1188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061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60F46382-7CF7-3F47-81F1-153D068658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246" y="2828987"/>
            <a:ext cx="6143728" cy="1200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742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01">
            <a:extLst>
              <a:ext uri="{FF2B5EF4-FFF2-40B4-BE49-F238E27FC236}">
                <a16:creationId xmlns:a16="http://schemas.microsoft.com/office/drawing/2014/main" id="{FEEF05FE-202F-4964-87EE-E8E6B195C043}"/>
              </a:ext>
            </a:extLst>
          </p:cNvPr>
          <p:cNvSpPr/>
          <p:nvPr/>
        </p:nvSpPr>
        <p:spPr>
          <a:xfrm>
            <a:off x="6267549" y="578217"/>
            <a:ext cx="260886" cy="260886"/>
          </a:xfrm>
          <a:prstGeom prst="ellipse">
            <a:avLst/>
          </a:prstGeom>
          <a:noFill/>
          <a:ln w="317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F5CE40F8-794D-4E0C-80BF-F212FF9AB7E4}"/>
              </a:ext>
            </a:extLst>
          </p:cNvPr>
          <p:cNvSpPr txBox="1"/>
          <p:nvPr/>
        </p:nvSpPr>
        <p:spPr>
          <a:xfrm>
            <a:off x="1188130" y="2698813"/>
            <a:ext cx="2227007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Quais são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as etapas de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um processo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vendas?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5278B649-6ACC-47C3-B3E2-AE8391D1FA4C}"/>
              </a:ext>
            </a:extLst>
          </p:cNvPr>
          <p:cNvGrpSpPr/>
          <p:nvPr/>
        </p:nvGrpSpPr>
        <p:grpSpPr>
          <a:xfrm>
            <a:off x="4187825" y="1969010"/>
            <a:ext cx="6272784" cy="584776"/>
            <a:chOff x="4346448" y="1969007"/>
            <a:chExt cx="6272784" cy="584775"/>
          </a:xfrm>
        </p:grpSpPr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C720D958-0B27-4362-A3EF-3FCCF8AB4216}"/>
                </a:ext>
              </a:extLst>
            </p:cNvPr>
            <p:cNvSpPr txBox="1"/>
            <p:nvPr/>
          </p:nvSpPr>
          <p:spPr>
            <a:xfrm>
              <a:off x="4797552" y="1969008"/>
              <a:ext cx="5821680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Preparação, planejamento da visita, sondagem, oferecer as soluções, contornar as objeções, fechamento e pós-vendas.</a:t>
              </a:r>
            </a:p>
          </p:txBody>
        </p: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0164AB93-6B8C-4E6C-A728-FC122F3CF747}"/>
                </a:ext>
              </a:extLst>
            </p:cNvPr>
            <p:cNvSpPr txBox="1"/>
            <p:nvPr/>
          </p:nvSpPr>
          <p:spPr>
            <a:xfrm>
              <a:off x="4346448" y="196900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a</a:t>
              </a:r>
            </a:p>
          </p:txBody>
        </p:sp>
      </p:grp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16837EFA-2690-4CCF-B901-9DE90DC028EB}"/>
              </a:ext>
            </a:extLst>
          </p:cNvPr>
          <p:cNvGrpSpPr/>
          <p:nvPr/>
        </p:nvGrpSpPr>
        <p:grpSpPr>
          <a:xfrm>
            <a:off x="4187825" y="2844227"/>
            <a:ext cx="6272784" cy="584776"/>
            <a:chOff x="4346448" y="2844224"/>
            <a:chExt cx="6272784" cy="584775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787F3D14-739E-4077-9DDA-73CE46A655A4}"/>
                </a:ext>
              </a:extLst>
            </p:cNvPr>
            <p:cNvSpPr txBox="1"/>
            <p:nvPr/>
          </p:nvSpPr>
          <p:spPr>
            <a:xfrm>
              <a:off x="4797552" y="2844225"/>
              <a:ext cx="5821680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Preparação, conhecer o cliente, sondagem, oferecer as soluções, contornar as objeções, fechamento e pós-vendas.</a:t>
              </a:r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D2FE65E5-8895-4BB2-9D41-2C37F384D01A}"/>
                </a:ext>
              </a:extLst>
            </p:cNvPr>
            <p:cNvSpPr txBox="1"/>
            <p:nvPr/>
          </p:nvSpPr>
          <p:spPr>
            <a:xfrm>
              <a:off x="4346448" y="2844224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b</a:t>
              </a: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0794162E-4791-4F82-9D28-4B4111CB5730}"/>
              </a:ext>
            </a:extLst>
          </p:cNvPr>
          <p:cNvGrpSpPr/>
          <p:nvPr/>
        </p:nvGrpSpPr>
        <p:grpSpPr>
          <a:xfrm>
            <a:off x="4187825" y="3683690"/>
            <a:ext cx="6272784" cy="584776"/>
            <a:chOff x="4346448" y="3683687"/>
            <a:chExt cx="6272784" cy="584775"/>
          </a:xfrm>
        </p:grpSpPr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ED03C8F0-80C2-4ACB-8CD7-6A2F39BCF04E}"/>
                </a:ext>
              </a:extLst>
            </p:cNvPr>
            <p:cNvSpPr txBox="1"/>
            <p:nvPr/>
          </p:nvSpPr>
          <p:spPr>
            <a:xfrm>
              <a:off x="4797552" y="3683688"/>
              <a:ext cx="5821680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Preparação, conhecer o cliente, sondagem, reconhecimento, contornar as objeções, fechamento e pós-vendas.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DF439578-B7E1-4C65-B222-0CB8D62D69B9}"/>
                </a:ext>
              </a:extLst>
            </p:cNvPr>
            <p:cNvSpPr txBox="1"/>
            <p:nvPr/>
          </p:nvSpPr>
          <p:spPr>
            <a:xfrm>
              <a:off x="4346448" y="368368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c</a:t>
              </a:r>
            </a:p>
          </p:txBody>
        </p:sp>
      </p:grp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93211758-9C63-48C6-895F-7616A135EA8E}"/>
              </a:ext>
            </a:extLst>
          </p:cNvPr>
          <p:cNvGrpSpPr/>
          <p:nvPr/>
        </p:nvGrpSpPr>
        <p:grpSpPr>
          <a:xfrm>
            <a:off x="4187825" y="4523153"/>
            <a:ext cx="6272784" cy="584776"/>
            <a:chOff x="4346448" y="4523149"/>
            <a:chExt cx="6272784" cy="584775"/>
          </a:xfrm>
        </p:grpSpPr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622EB565-6542-4E50-8C42-65B5D9678DD3}"/>
                </a:ext>
              </a:extLst>
            </p:cNvPr>
            <p:cNvSpPr txBox="1"/>
            <p:nvPr/>
          </p:nvSpPr>
          <p:spPr>
            <a:xfrm>
              <a:off x="4797552" y="4523150"/>
              <a:ext cx="5821680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Preparação, conhecer o cliente, sondagem, oferecer</a:t>
              </a:r>
              <a:b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</a:b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as soluções, contornar as objeções e pós-vendas.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D91A3C61-1BD9-45BC-9BA2-7DB1CB9CB7E6}"/>
                </a:ext>
              </a:extLst>
            </p:cNvPr>
            <p:cNvSpPr txBox="1"/>
            <p:nvPr/>
          </p:nvSpPr>
          <p:spPr>
            <a:xfrm>
              <a:off x="4346448" y="4523149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28209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01">
            <a:extLst>
              <a:ext uri="{FF2B5EF4-FFF2-40B4-BE49-F238E27FC236}">
                <a16:creationId xmlns:a16="http://schemas.microsoft.com/office/drawing/2014/main" id="{FEEF05FE-202F-4964-87EE-E8E6B195C043}"/>
              </a:ext>
            </a:extLst>
          </p:cNvPr>
          <p:cNvSpPr/>
          <p:nvPr/>
        </p:nvSpPr>
        <p:spPr>
          <a:xfrm>
            <a:off x="6768994" y="578217"/>
            <a:ext cx="260886" cy="260886"/>
          </a:xfrm>
          <a:prstGeom prst="ellipse">
            <a:avLst/>
          </a:prstGeom>
          <a:noFill/>
          <a:ln w="317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F5CE40F8-794D-4E0C-80BF-F212FF9AB7E4}"/>
              </a:ext>
            </a:extLst>
          </p:cNvPr>
          <p:cNvSpPr txBox="1"/>
          <p:nvPr/>
        </p:nvSpPr>
        <p:spPr>
          <a:xfrm>
            <a:off x="801527" y="2645762"/>
            <a:ext cx="3062550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Assinale a afirmação incorreta sobre perguntas abertas: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5278B649-6ACC-47C3-B3E2-AE8391D1FA4C}"/>
              </a:ext>
            </a:extLst>
          </p:cNvPr>
          <p:cNvGrpSpPr/>
          <p:nvPr/>
        </p:nvGrpSpPr>
        <p:grpSpPr>
          <a:xfrm>
            <a:off x="4187825" y="1969010"/>
            <a:ext cx="6272784" cy="584775"/>
            <a:chOff x="4346448" y="1969007"/>
            <a:chExt cx="6272784" cy="584774"/>
          </a:xfrm>
        </p:grpSpPr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C720D958-0B27-4362-A3EF-3FCCF8AB4216}"/>
                </a:ext>
              </a:extLst>
            </p:cNvPr>
            <p:cNvSpPr txBox="1"/>
            <p:nvPr/>
          </p:nvSpPr>
          <p:spPr>
            <a:xfrm>
              <a:off x="4797552" y="2136360"/>
              <a:ext cx="58216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Geram um ótimo pós-vendas.</a:t>
              </a:r>
            </a:p>
          </p:txBody>
        </p: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0164AB93-6B8C-4E6C-A728-FC122F3CF747}"/>
                </a:ext>
              </a:extLst>
            </p:cNvPr>
            <p:cNvSpPr txBox="1"/>
            <p:nvPr/>
          </p:nvSpPr>
          <p:spPr>
            <a:xfrm>
              <a:off x="4346448" y="196900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a</a:t>
              </a:r>
            </a:p>
          </p:txBody>
        </p:sp>
      </p:grp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16837EFA-2690-4CCF-B901-9DE90DC028EB}"/>
              </a:ext>
            </a:extLst>
          </p:cNvPr>
          <p:cNvGrpSpPr/>
          <p:nvPr/>
        </p:nvGrpSpPr>
        <p:grpSpPr>
          <a:xfrm>
            <a:off x="4187825" y="2844227"/>
            <a:ext cx="6272784" cy="584775"/>
            <a:chOff x="4346448" y="2844224"/>
            <a:chExt cx="6272784" cy="584774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787F3D14-739E-4077-9DDA-73CE46A655A4}"/>
                </a:ext>
              </a:extLst>
            </p:cNvPr>
            <p:cNvSpPr txBox="1"/>
            <p:nvPr/>
          </p:nvSpPr>
          <p:spPr>
            <a:xfrm>
              <a:off x="4797552" y="2982081"/>
              <a:ext cx="58216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Tem um foco na venda e contorno de objeções.</a:t>
              </a:r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D2FE65E5-8895-4BB2-9D41-2C37F384D01A}"/>
                </a:ext>
              </a:extLst>
            </p:cNvPr>
            <p:cNvSpPr txBox="1"/>
            <p:nvPr/>
          </p:nvSpPr>
          <p:spPr>
            <a:xfrm>
              <a:off x="4346448" y="2844224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b</a:t>
              </a: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0794162E-4791-4F82-9D28-4B4111CB5730}"/>
              </a:ext>
            </a:extLst>
          </p:cNvPr>
          <p:cNvGrpSpPr/>
          <p:nvPr/>
        </p:nvGrpSpPr>
        <p:grpSpPr>
          <a:xfrm>
            <a:off x="4187825" y="3683690"/>
            <a:ext cx="6272784" cy="584775"/>
            <a:chOff x="4346448" y="3683687"/>
            <a:chExt cx="6272784" cy="584774"/>
          </a:xfrm>
        </p:grpSpPr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ED03C8F0-80C2-4ACB-8CD7-6A2F39BCF04E}"/>
                </a:ext>
              </a:extLst>
            </p:cNvPr>
            <p:cNvSpPr txBox="1"/>
            <p:nvPr/>
          </p:nvSpPr>
          <p:spPr>
            <a:xfrm>
              <a:off x="4797552" y="3842550"/>
              <a:ext cx="58216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Entendem o perfil de consumo do cliente.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DF439578-B7E1-4C65-B222-0CB8D62D69B9}"/>
                </a:ext>
              </a:extLst>
            </p:cNvPr>
            <p:cNvSpPr txBox="1"/>
            <p:nvPr/>
          </p:nvSpPr>
          <p:spPr>
            <a:xfrm>
              <a:off x="4346448" y="368368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c</a:t>
              </a:r>
            </a:p>
          </p:txBody>
        </p:sp>
      </p:grp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93211758-9C63-48C6-895F-7616A135EA8E}"/>
              </a:ext>
            </a:extLst>
          </p:cNvPr>
          <p:cNvGrpSpPr/>
          <p:nvPr/>
        </p:nvGrpSpPr>
        <p:grpSpPr>
          <a:xfrm>
            <a:off x="4187825" y="4523153"/>
            <a:ext cx="6272784" cy="584775"/>
            <a:chOff x="4346448" y="4523149"/>
            <a:chExt cx="6272784" cy="584774"/>
          </a:xfrm>
        </p:grpSpPr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622EB565-6542-4E50-8C42-65B5D9678DD3}"/>
                </a:ext>
              </a:extLst>
            </p:cNvPr>
            <p:cNvSpPr txBox="1"/>
            <p:nvPr/>
          </p:nvSpPr>
          <p:spPr>
            <a:xfrm>
              <a:off x="4797552" y="4675754"/>
              <a:ext cx="58216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Estimulam a fala do cliente.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D91A3C61-1BD9-45BC-9BA2-7DB1CB9CB7E6}"/>
                </a:ext>
              </a:extLst>
            </p:cNvPr>
            <p:cNvSpPr txBox="1"/>
            <p:nvPr/>
          </p:nvSpPr>
          <p:spPr>
            <a:xfrm>
              <a:off x="4346448" y="4523149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564412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01">
            <a:extLst>
              <a:ext uri="{FF2B5EF4-FFF2-40B4-BE49-F238E27FC236}">
                <a16:creationId xmlns:a16="http://schemas.microsoft.com/office/drawing/2014/main" id="{FEEF05FE-202F-4964-87EE-E8E6B195C043}"/>
              </a:ext>
            </a:extLst>
          </p:cNvPr>
          <p:cNvSpPr/>
          <p:nvPr/>
        </p:nvSpPr>
        <p:spPr>
          <a:xfrm>
            <a:off x="7299508" y="578217"/>
            <a:ext cx="260886" cy="260886"/>
          </a:xfrm>
          <a:prstGeom prst="ellipse">
            <a:avLst/>
          </a:prstGeom>
          <a:noFill/>
          <a:ln w="317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F5CE40F8-794D-4E0C-80BF-F212FF9AB7E4}"/>
              </a:ext>
            </a:extLst>
          </p:cNvPr>
          <p:cNvSpPr txBox="1"/>
          <p:nvPr/>
        </p:nvSpPr>
        <p:spPr>
          <a:xfrm>
            <a:off x="828864" y="2305640"/>
            <a:ext cx="2969414" cy="2677648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 escuta eficaz é muito importante em um processo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de venda.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Através dela, você consegue, dentre outros benefícios: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5278B649-6ACC-47C3-B3E2-AE8391D1FA4C}"/>
              </a:ext>
            </a:extLst>
          </p:cNvPr>
          <p:cNvGrpSpPr/>
          <p:nvPr/>
        </p:nvGrpSpPr>
        <p:grpSpPr>
          <a:xfrm>
            <a:off x="4163116" y="1969010"/>
            <a:ext cx="6272784" cy="584775"/>
            <a:chOff x="4346448" y="1969007"/>
            <a:chExt cx="6272784" cy="584774"/>
          </a:xfrm>
        </p:grpSpPr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C720D958-0B27-4362-A3EF-3FCCF8AB4216}"/>
                </a:ext>
              </a:extLst>
            </p:cNvPr>
            <p:cNvSpPr txBox="1"/>
            <p:nvPr/>
          </p:nvSpPr>
          <p:spPr>
            <a:xfrm>
              <a:off x="4797552" y="2136360"/>
              <a:ext cx="5821680" cy="338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Compreender e persuadir o cliente.</a:t>
              </a:r>
            </a:p>
          </p:txBody>
        </p: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0164AB93-6B8C-4E6C-A728-FC122F3CF747}"/>
                </a:ext>
              </a:extLst>
            </p:cNvPr>
            <p:cNvSpPr txBox="1"/>
            <p:nvPr/>
          </p:nvSpPr>
          <p:spPr>
            <a:xfrm>
              <a:off x="4346448" y="196900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a</a:t>
              </a:r>
            </a:p>
          </p:txBody>
        </p:sp>
      </p:grp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16837EFA-2690-4CCF-B901-9DE90DC028EB}"/>
              </a:ext>
            </a:extLst>
          </p:cNvPr>
          <p:cNvGrpSpPr/>
          <p:nvPr/>
        </p:nvGrpSpPr>
        <p:grpSpPr>
          <a:xfrm>
            <a:off x="4163116" y="2844227"/>
            <a:ext cx="6272784" cy="584775"/>
            <a:chOff x="4346448" y="2844224"/>
            <a:chExt cx="6272784" cy="584774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787F3D14-739E-4077-9DDA-73CE46A655A4}"/>
                </a:ext>
              </a:extLst>
            </p:cNvPr>
            <p:cNvSpPr txBox="1"/>
            <p:nvPr/>
          </p:nvSpPr>
          <p:spPr>
            <a:xfrm>
              <a:off x="4797552" y="2982081"/>
              <a:ext cx="58216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Ter um foco na venda e persuasão do cliente.</a:t>
              </a:r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D2FE65E5-8895-4BB2-9D41-2C37F384D01A}"/>
                </a:ext>
              </a:extLst>
            </p:cNvPr>
            <p:cNvSpPr txBox="1"/>
            <p:nvPr/>
          </p:nvSpPr>
          <p:spPr>
            <a:xfrm>
              <a:off x="4346448" y="2844224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b</a:t>
              </a: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0794162E-4791-4F82-9D28-4B4111CB5730}"/>
              </a:ext>
            </a:extLst>
          </p:cNvPr>
          <p:cNvGrpSpPr/>
          <p:nvPr/>
        </p:nvGrpSpPr>
        <p:grpSpPr>
          <a:xfrm>
            <a:off x="4163116" y="3683689"/>
            <a:ext cx="6272784" cy="606898"/>
            <a:chOff x="4346448" y="3683687"/>
            <a:chExt cx="6272784" cy="606897"/>
          </a:xfrm>
        </p:grpSpPr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ED03C8F0-80C2-4ACB-8CD7-6A2F39BCF04E}"/>
                </a:ext>
              </a:extLst>
            </p:cNvPr>
            <p:cNvSpPr txBox="1"/>
            <p:nvPr/>
          </p:nvSpPr>
          <p:spPr>
            <a:xfrm>
              <a:off x="4797552" y="3705810"/>
              <a:ext cx="5821680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Não interromper o cliente quando ele estiver falando</a:t>
              </a:r>
              <a:b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</a:b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e prestar atenção no que ele está tentando dizer.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DF439578-B7E1-4C65-B222-0CB8D62D69B9}"/>
                </a:ext>
              </a:extLst>
            </p:cNvPr>
            <p:cNvSpPr txBox="1"/>
            <p:nvPr/>
          </p:nvSpPr>
          <p:spPr>
            <a:xfrm>
              <a:off x="4346448" y="368368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c</a:t>
              </a:r>
            </a:p>
          </p:txBody>
        </p:sp>
      </p:grp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93211758-9C63-48C6-895F-7616A135EA8E}"/>
              </a:ext>
            </a:extLst>
          </p:cNvPr>
          <p:cNvGrpSpPr/>
          <p:nvPr/>
        </p:nvGrpSpPr>
        <p:grpSpPr>
          <a:xfrm>
            <a:off x="4163116" y="4523153"/>
            <a:ext cx="7073522" cy="584775"/>
            <a:chOff x="4346448" y="4523149"/>
            <a:chExt cx="7073522" cy="584774"/>
          </a:xfrm>
        </p:grpSpPr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622EB565-6542-4E50-8C42-65B5D9678DD3}"/>
                </a:ext>
              </a:extLst>
            </p:cNvPr>
            <p:cNvSpPr txBox="1"/>
            <p:nvPr/>
          </p:nvSpPr>
          <p:spPr>
            <a:xfrm>
              <a:off x="4797552" y="4675754"/>
              <a:ext cx="662241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Apresentar o produto de forma correta e garantir que o cliente compre.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D91A3C61-1BD9-45BC-9BA2-7DB1CB9CB7E6}"/>
                </a:ext>
              </a:extLst>
            </p:cNvPr>
            <p:cNvSpPr txBox="1"/>
            <p:nvPr/>
          </p:nvSpPr>
          <p:spPr>
            <a:xfrm>
              <a:off x="4346448" y="4523149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544351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01">
            <a:extLst>
              <a:ext uri="{FF2B5EF4-FFF2-40B4-BE49-F238E27FC236}">
                <a16:creationId xmlns:a16="http://schemas.microsoft.com/office/drawing/2014/main" id="{FEEF05FE-202F-4964-87EE-E8E6B195C043}"/>
              </a:ext>
            </a:extLst>
          </p:cNvPr>
          <p:cNvSpPr/>
          <p:nvPr/>
        </p:nvSpPr>
        <p:spPr>
          <a:xfrm>
            <a:off x="7833127" y="578217"/>
            <a:ext cx="260886" cy="260886"/>
          </a:xfrm>
          <a:prstGeom prst="ellipse">
            <a:avLst/>
          </a:prstGeom>
          <a:noFill/>
          <a:ln w="317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F5CE40F8-794D-4E0C-80BF-F212FF9AB7E4}"/>
              </a:ext>
            </a:extLst>
          </p:cNvPr>
          <p:cNvSpPr txBox="1"/>
          <p:nvPr/>
        </p:nvSpPr>
        <p:spPr>
          <a:xfrm>
            <a:off x="880903" y="2498656"/>
            <a:ext cx="2879936" cy="230831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Sobre os benefícios que a Claro empresas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oferece, todas as alternativas estão corretas, exceto: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5278B649-6ACC-47C3-B3E2-AE8391D1FA4C}"/>
              </a:ext>
            </a:extLst>
          </p:cNvPr>
          <p:cNvGrpSpPr/>
          <p:nvPr/>
        </p:nvGrpSpPr>
        <p:grpSpPr>
          <a:xfrm>
            <a:off x="4187825" y="1969010"/>
            <a:ext cx="6272784" cy="627902"/>
            <a:chOff x="4346448" y="1969007"/>
            <a:chExt cx="6272784" cy="627901"/>
          </a:xfrm>
        </p:grpSpPr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C720D958-0B27-4362-A3EF-3FCCF8AB4216}"/>
                </a:ext>
              </a:extLst>
            </p:cNvPr>
            <p:cNvSpPr txBox="1"/>
            <p:nvPr/>
          </p:nvSpPr>
          <p:spPr>
            <a:xfrm>
              <a:off x="4797552" y="2012134"/>
              <a:ext cx="5821680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Oferece soluções digitais em comunicação, produtividade, capacitação e segurança.</a:t>
              </a:r>
            </a:p>
          </p:txBody>
        </p: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0164AB93-6B8C-4E6C-A728-FC122F3CF747}"/>
                </a:ext>
              </a:extLst>
            </p:cNvPr>
            <p:cNvSpPr txBox="1"/>
            <p:nvPr/>
          </p:nvSpPr>
          <p:spPr>
            <a:xfrm>
              <a:off x="4346448" y="196900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a</a:t>
              </a:r>
            </a:p>
          </p:txBody>
        </p:sp>
      </p:grp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16837EFA-2690-4CCF-B901-9DE90DC028EB}"/>
              </a:ext>
            </a:extLst>
          </p:cNvPr>
          <p:cNvGrpSpPr/>
          <p:nvPr/>
        </p:nvGrpSpPr>
        <p:grpSpPr>
          <a:xfrm>
            <a:off x="4187825" y="2844227"/>
            <a:ext cx="6272784" cy="584775"/>
            <a:chOff x="4346448" y="2844224"/>
            <a:chExt cx="6272784" cy="584774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787F3D14-739E-4077-9DDA-73CE46A655A4}"/>
                </a:ext>
              </a:extLst>
            </p:cNvPr>
            <p:cNvSpPr txBox="1"/>
            <p:nvPr/>
          </p:nvSpPr>
          <p:spPr>
            <a:xfrm>
              <a:off x="4797552" y="2982081"/>
              <a:ext cx="58216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Banda larga com </a:t>
              </a:r>
              <a:r>
                <a:rPr lang="pt-BR" sz="1600" dirty="0" err="1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ultravelocidade</a:t>
              </a: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. Oferece Wi-Fi e Ponto Ultra.</a:t>
              </a:r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D2FE65E5-8895-4BB2-9D41-2C37F384D01A}"/>
                </a:ext>
              </a:extLst>
            </p:cNvPr>
            <p:cNvSpPr txBox="1"/>
            <p:nvPr/>
          </p:nvSpPr>
          <p:spPr>
            <a:xfrm>
              <a:off x="4346448" y="2844224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b</a:t>
              </a: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0794162E-4791-4F82-9D28-4B4111CB5730}"/>
              </a:ext>
            </a:extLst>
          </p:cNvPr>
          <p:cNvGrpSpPr/>
          <p:nvPr/>
        </p:nvGrpSpPr>
        <p:grpSpPr>
          <a:xfrm>
            <a:off x="4187825" y="3683689"/>
            <a:ext cx="6877074" cy="584775"/>
            <a:chOff x="4346448" y="3683687"/>
            <a:chExt cx="6877074" cy="584774"/>
          </a:xfrm>
        </p:grpSpPr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ED03C8F0-80C2-4ACB-8CD7-6A2F39BCF04E}"/>
                </a:ext>
              </a:extLst>
            </p:cNvPr>
            <p:cNvSpPr txBox="1"/>
            <p:nvPr/>
          </p:nvSpPr>
          <p:spPr>
            <a:xfrm>
              <a:off x="4797551" y="3828919"/>
              <a:ext cx="6425971" cy="338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Os planos de telefonia móvel não contemplam roaming internacional.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DF439578-B7E1-4C65-B222-0CB8D62D69B9}"/>
                </a:ext>
              </a:extLst>
            </p:cNvPr>
            <p:cNvSpPr txBox="1"/>
            <p:nvPr/>
          </p:nvSpPr>
          <p:spPr>
            <a:xfrm>
              <a:off x="4346448" y="368368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c</a:t>
              </a:r>
            </a:p>
          </p:txBody>
        </p:sp>
      </p:grp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93211758-9C63-48C6-895F-7616A135EA8E}"/>
              </a:ext>
            </a:extLst>
          </p:cNvPr>
          <p:cNvGrpSpPr/>
          <p:nvPr/>
        </p:nvGrpSpPr>
        <p:grpSpPr>
          <a:xfrm>
            <a:off x="4187825" y="4523153"/>
            <a:ext cx="5933178" cy="584775"/>
            <a:chOff x="4346448" y="4523149"/>
            <a:chExt cx="5933178" cy="584774"/>
          </a:xfrm>
        </p:grpSpPr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622EB565-6542-4E50-8C42-65B5D9678DD3}"/>
                </a:ext>
              </a:extLst>
            </p:cNvPr>
            <p:cNvSpPr txBox="1"/>
            <p:nvPr/>
          </p:nvSpPr>
          <p:spPr>
            <a:xfrm>
              <a:off x="4797552" y="4523149"/>
              <a:ext cx="5482074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As ofertas convergentes podem ser combinadas de acordo com a necessidade do cliente.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D91A3C61-1BD9-45BC-9BA2-7DB1CB9CB7E6}"/>
                </a:ext>
              </a:extLst>
            </p:cNvPr>
            <p:cNvSpPr txBox="1"/>
            <p:nvPr/>
          </p:nvSpPr>
          <p:spPr>
            <a:xfrm>
              <a:off x="4346448" y="4523149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206637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01">
            <a:extLst>
              <a:ext uri="{FF2B5EF4-FFF2-40B4-BE49-F238E27FC236}">
                <a16:creationId xmlns:a16="http://schemas.microsoft.com/office/drawing/2014/main" id="{FEEF05FE-202F-4964-87EE-E8E6B195C043}"/>
              </a:ext>
            </a:extLst>
          </p:cNvPr>
          <p:cNvSpPr/>
          <p:nvPr/>
        </p:nvSpPr>
        <p:spPr>
          <a:xfrm>
            <a:off x="8364068" y="578217"/>
            <a:ext cx="260886" cy="260886"/>
          </a:xfrm>
          <a:prstGeom prst="ellipse">
            <a:avLst/>
          </a:prstGeom>
          <a:noFill/>
          <a:ln w="317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F5CE40F8-794D-4E0C-80BF-F212FF9AB7E4}"/>
              </a:ext>
            </a:extLst>
          </p:cNvPr>
          <p:cNvSpPr txBox="1"/>
          <p:nvPr/>
        </p:nvSpPr>
        <p:spPr>
          <a:xfrm>
            <a:off x="838815" y="1485835"/>
            <a:ext cx="3231741" cy="41549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Em relação aos concorrentes,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cliente tende a considerar que os produtos e serviços são semelhantes.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 cliente sempre decidirá baseado em benefícios secundários. Você lembra quais são?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5278B649-6ACC-47C3-B3E2-AE8391D1FA4C}"/>
              </a:ext>
            </a:extLst>
          </p:cNvPr>
          <p:cNvGrpSpPr/>
          <p:nvPr/>
        </p:nvGrpSpPr>
        <p:grpSpPr>
          <a:xfrm>
            <a:off x="4187825" y="1969010"/>
            <a:ext cx="3682844" cy="584775"/>
            <a:chOff x="4346448" y="1969007"/>
            <a:chExt cx="3682844" cy="584774"/>
          </a:xfrm>
        </p:grpSpPr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C720D958-0B27-4362-A3EF-3FCCF8AB4216}"/>
                </a:ext>
              </a:extLst>
            </p:cNvPr>
            <p:cNvSpPr txBox="1"/>
            <p:nvPr/>
          </p:nvSpPr>
          <p:spPr>
            <a:xfrm>
              <a:off x="4797551" y="2135244"/>
              <a:ext cx="3231741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Promoção, Problema e Solução.</a:t>
              </a:r>
            </a:p>
          </p:txBody>
        </p: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0164AB93-6B8C-4E6C-A728-FC122F3CF747}"/>
                </a:ext>
              </a:extLst>
            </p:cNvPr>
            <p:cNvSpPr txBox="1"/>
            <p:nvPr/>
          </p:nvSpPr>
          <p:spPr>
            <a:xfrm>
              <a:off x="4346448" y="196900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a</a:t>
              </a:r>
            </a:p>
          </p:txBody>
        </p:sp>
      </p:grp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16837EFA-2690-4CCF-B901-9DE90DC028EB}"/>
              </a:ext>
            </a:extLst>
          </p:cNvPr>
          <p:cNvGrpSpPr/>
          <p:nvPr/>
        </p:nvGrpSpPr>
        <p:grpSpPr>
          <a:xfrm>
            <a:off x="4187825" y="2844227"/>
            <a:ext cx="2670175" cy="584775"/>
            <a:chOff x="4346448" y="2844224"/>
            <a:chExt cx="2670175" cy="584774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787F3D14-739E-4077-9DDA-73CE46A655A4}"/>
                </a:ext>
              </a:extLst>
            </p:cNvPr>
            <p:cNvSpPr txBox="1"/>
            <p:nvPr/>
          </p:nvSpPr>
          <p:spPr>
            <a:xfrm>
              <a:off x="4797552" y="2982081"/>
              <a:ext cx="2219071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Prazo, Prazer e Preço.</a:t>
              </a:r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D2FE65E5-8895-4BB2-9D41-2C37F384D01A}"/>
                </a:ext>
              </a:extLst>
            </p:cNvPr>
            <p:cNvSpPr txBox="1"/>
            <p:nvPr/>
          </p:nvSpPr>
          <p:spPr>
            <a:xfrm>
              <a:off x="4346448" y="2844224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b</a:t>
              </a: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0794162E-4791-4F82-9D28-4B4111CB5730}"/>
              </a:ext>
            </a:extLst>
          </p:cNvPr>
          <p:cNvGrpSpPr/>
          <p:nvPr/>
        </p:nvGrpSpPr>
        <p:grpSpPr>
          <a:xfrm>
            <a:off x="4187825" y="3683689"/>
            <a:ext cx="2979892" cy="584775"/>
            <a:chOff x="4346448" y="3683687"/>
            <a:chExt cx="2979892" cy="584774"/>
          </a:xfrm>
        </p:grpSpPr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ED03C8F0-80C2-4ACB-8CD7-6A2F39BCF04E}"/>
                </a:ext>
              </a:extLst>
            </p:cNvPr>
            <p:cNvSpPr txBox="1"/>
            <p:nvPr/>
          </p:nvSpPr>
          <p:spPr>
            <a:xfrm>
              <a:off x="4797552" y="3864614"/>
              <a:ext cx="2528788" cy="338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Preço, Prazo e Promoção.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DF439578-B7E1-4C65-B222-0CB8D62D69B9}"/>
                </a:ext>
              </a:extLst>
            </p:cNvPr>
            <p:cNvSpPr txBox="1"/>
            <p:nvPr/>
          </p:nvSpPr>
          <p:spPr>
            <a:xfrm>
              <a:off x="4346448" y="368368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c</a:t>
              </a:r>
            </a:p>
          </p:txBody>
        </p:sp>
      </p:grp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93211758-9C63-48C6-895F-7616A135EA8E}"/>
              </a:ext>
            </a:extLst>
          </p:cNvPr>
          <p:cNvGrpSpPr/>
          <p:nvPr/>
        </p:nvGrpSpPr>
        <p:grpSpPr>
          <a:xfrm>
            <a:off x="4187825" y="4523153"/>
            <a:ext cx="2979892" cy="584775"/>
            <a:chOff x="4346448" y="4523149"/>
            <a:chExt cx="2979892" cy="584774"/>
          </a:xfrm>
        </p:grpSpPr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622EB565-6542-4E50-8C42-65B5D9678DD3}"/>
                </a:ext>
              </a:extLst>
            </p:cNvPr>
            <p:cNvSpPr txBox="1"/>
            <p:nvPr/>
          </p:nvSpPr>
          <p:spPr>
            <a:xfrm>
              <a:off x="4797552" y="4681953"/>
              <a:ext cx="252878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Prazo, Preço e Prontidão.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D91A3C61-1BD9-45BC-9BA2-7DB1CB9CB7E6}"/>
                </a:ext>
              </a:extLst>
            </p:cNvPr>
            <p:cNvSpPr txBox="1"/>
            <p:nvPr/>
          </p:nvSpPr>
          <p:spPr>
            <a:xfrm>
              <a:off x="4346448" y="4523149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016644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01">
            <a:extLst>
              <a:ext uri="{FF2B5EF4-FFF2-40B4-BE49-F238E27FC236}">
                <a16:creationId xmlns:a16="http://schemas.microsoft.com/office/drawing/2014/main" id="{FEEF05FE-202F-4964-87EE-E8E6B195C043}"/>
              </a:ext>
            </a:extLst>
          </p:cNvPr>
          <p:cNvSpPr/>
          <p:nvPr/>
        </p:nvSpPr>
        <p:spPr>
          <a:xfrm>
            <a:off x="8909758" y="578217"/>
            <a:ext cx="260886" cy="260886"/>
          </a:xfrm>
          <a:prstGeom prst="ellipse">
            <a:avLst/>
          </a:prstGeom>
          <a:noFill/>
          <a:ln w="317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F5CE40F8-794D-4E0C-80BF-F212FF9AB7E4}"/>
              </a:ext>
            </a:extLst>
          </p:cNvPr>
          <p:cNvSpPr txBox="1"/>
          <p:nvPr/>
        </p:nvSpPr>
        <p:spPr>
          <a:xfrm>
            <a:off x="735780" y="1508604"/>
            <a:ext cx="3334775" cy="415497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Em relação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às objeções é importante lembrar que fazem parte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do cotidiano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do vendedor.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Para superá-las, seguimos algumas orientações e existe uma que nunca deve acontecer. Qual é?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5278B649-6ACC-47C3-B3E2-AE8391D1FA4C}"/>
              </a:ext>
            </a:extLst>
          </p:cNvPr>
          <p:cNvGrpSpPr/>
          <p:nvPr/>
        </p:nvGrpSpPr>
        <p:grpSpPr>
          <a:xfrm>
            <a:off x="4187825" y="2015176"/>
            <a:ext cx="6272784" cy="584775"/>
            <a:chOff x="4346448" y="1969007"/>
            <a:chExt cx="6272784" cy="584774"/>
          </a:xfrm>
        </p:grpSpPr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C720D958-0B27-4362-A3EF-3FCCF8AB4216}"/>
                </a:ext>
              </a:extLst>
            </p:cNvPr>
            <p:cNvSpPr txBox="1"/>
            <p:nvPr/>
          </p:nvSpPr>
          <p:spPr>
            <a:xfrm>
              <a:off x="4797552" y="2135244"/>
              <a:ext cx="5821680" cy="338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Responder uma pergunta com outra pergunta.</a:t>
              </a:r>
            </a:p>
          </p:txBody>
        </p: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0164AB93-6B8C-4E6C-A728-FC122F3CF747}"/>
                </a:ext>
              </a:extLst>
            </p:cNvPr>
            <p:cNvSpPr txBox="1"/>
            <p:nvPr/>
          </p:nvSpPr>
          <p:spPr>
            <a:xfrm>
              <a:off x="4346448" y="196900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a</a:t>
              </a:r>
            </a:p>
          </p:txBody>
        </p:sp>
      </p:grp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16837EFA-2690-4CCF-B901-9DE90DC028EB}"/>
              </a:ext>
            </a:extLst>
          </p:cNvPr>
          <p:cNvGrpSpPr/>
          <p:nvPr/>
        </p:nvGrpSpPr>
        <p:grpSpPr>
          <a:xfrm>
            <a:off x="4187825" y="2890393"/>
            <a:ext cx="6272784" cy="584775"/>
            <a:chOff x="4346448" y="2844224"/>
            <a:chExt cx="6272784" cy="584774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787F3D14-739E-4077-9DDA-73CE46A655A4}"/>
                </a:ext>
              </a:extLst>
            </p:cNvPr>
            <p:cNvSpPr txBox="1"/>
            <p:nvPr/>
          </p:nvSpPr>
          <p:spPr>
            <a:xfrm>
              <a:off x="4797552" y="2982081"/>
              <a:ext cx="58216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Ter empatia.</a:t>
              </a:r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D2FE65E5-8895-4BB2-9D41-2C37F384D01A}"/>
                </a:ext>
              </a:extLst>
            </p:cNvPr>
            <p:cNvSpPr txBox="1"/>
            <p:nvPr/>
          </p:nvSpPr>
          <p:spPr>
            <a:xfrm>
              <a:off x="4346448" y="2844224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b</a:t>
              </a: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0794162E-4791-4F82-9D28-4B4111CB5730}"/>
              </a:ext>
            </a:extLst>
          </p:cNvPr>
          <p:cNvGrpSpPr/>
          <p:nvPr/>
        </p:nvGrpSpPr>
        <p:grpSpPr>
          <a:xfrm>
            <a:off x="4187825" y="3729855"/>
            <a:ext cx="5177400" cy="584775"/>
            <a:chOff x="4346448" y="3683687"/>
            <a:chExt cx="5177400" cy="584774"/>
          </a:xfrm>
        </p:grpSpPr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ED03C8F0-80C2-4ACB-8CD7-6A2F39BCF04E}"/>
                </a:ext>
              </a:extLst>
            </p:cNvPr>
            <p:cNvSpPr txBox="1"/>
            <p:nvPr/>
          </p:nvSpPr>
          <p:spPr>
            <a:xfrm>
              <a:off x="4797551" y="3864614"/>
              <a:ext cx="472629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Ouvir o cliente e entender o seu posicionamento.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DF439578-B7E1-4C65-B222-0CB8D62D69B9}"/>
                </a:ext>
              </a:extLst>
            </p:cNvPr>
            <p:cNvSpPr txBox="1"/>
            <p:nvPr/>
          </p:nvSpPr>
          <p:spPr>
            <a:xfrm>
              <a:off x="4346448" y="368368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c</a:t>
              </a:r>
            </a:p>
          </p:txBody>
        </p:sp>
      </p:grp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93211758-9C63-48C6-895F-7616A135EA8E}"/>
              </a:ext>
            </a:extLst>
          </p:cNvPr>
          <p:cNvGrpSpPr/>
          <p:nvPr/>
        </p:nvGrpSpPr>
        <p:grpSpPr>
          <a:xfrm>
            <a:off x="4187825" y="4523153"/>
            <a:ext cx="5933178" cy="584775"/>
            <a:chOff x="4346448" y="4523149"/>
            <a:chExt cx="5933178" cy="584774"/>
          </a:xfrm>
        </p:grpSpPr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622EB565-6542-4E50-8C42-65B5D9678DD3}"/>
                </a:ext>
              </a:extLst>
            </p:cNvPr>
            <p:cNvSpPr txBox="1"/>
            <p:nvPr/>
          </p:nvSpPr>
          <p:spPr>
            <a:xfrm>
              <a:off x="4797552" y="4681953"/>
              <a:ext cx="5482074" cy="338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Discutir com o cliente.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D91A3C61-1BD9-45BC-9BA2-7DB1CB9CB7E6}"/>
                </a:ext>
              </a:extLst>
            </p:cNvPr>
            <p:cNvSpPr txBox="1"/>
            <p:nvPr/>
          </p:nvSpPr>
          <p:spPr>
            <a:xfrm>
              <a:off x="4346448" y="4523149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679356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01">
            <a:extLst>
              <a:ext uri="{FF2B5EF4-FFF2-40B4-BE49-F238E27FC236}">
                <a16:creationId xmlns:a16="http://schemas.microsoft.com/office/drawing/2014/main" id="{FEEF05FE-202F-4964-87EE-E8E6B195C043}"/>
              </a:ext>
            </a:extLst>
          </p:cNvPr>
          <p:cNvSpPr/>
          <p:nvPr/>
        </p:nvSpPr>
        <p:spPr>
          <a:xfrm>
            <a:off x="9440699" y="578217"/>
            <a:ext cx="260886" cy="260886"/>
          </a:xfrm>
          <a:prstGeom prst="ellipse">
            <a:avLst/>
          </a:prstGeom>
          <a:noFill/>
          <a:ln w="317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F5CE40F8-794D-4E0C-80BF-F212FF9AB7E4}"/>
              </a:ext>
            </a:extLst>
          </p:cNvPr>
          <p:cNvSpPr txBox="1"/>
          <p:nvPr/>
        </p:nvSpPr>
        <p:spPr>
          <a:xfrm>
            <a:off x="934262" y="2091764"/>
            <a:ext cx="2811829" cy="1200321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As perguntas de verificação têm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por finalidade: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32A53B25-B248-48D9-93E6-F52705FAC969}"/>
              </a:ext>
            </a:extLst>
          </p:cNvPr>
          <p:cNvGrpSpPr/>
          <p:nvPr/>
        </p:nvGrpSpPr>
        <p:grpSpPr>
          <a:xfrm>
            <a:off x="4187825" y="2015176"/>
            <a:ext cx="6272784" cy="584775"/>
            <a:chOff x="4346448" y="1969007"/>
            <a:chExt cx="6272784" cy="584774"/>
          </a:xfrm>
        </p:grpSpPr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0152463C-FCE1-4864-84A6-4E3D05D6E5A4}"/>
                </a:ext>
              </a:extLst>
            </p:cNvPr>
            <p:cNvSpPr txBox="1"/>
            <p:nvPr/>
          </p:nvSpPr>
          <p:spPr>
            <a:xfrm>
              <a:off x="4797552" y="2135244"/>
              <a:ext cx="58216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Garantir que a outra parte compreendeu o que foi dito.</a:t>
              </a: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6023870F-2720-4A0D-ACFA-143241E661F3}"/>
                </a:ext>
              </a:extLst>
            </p:cNvPr>
            <p:cNvSpPr txBox="1"/>
            <p:nvPr/>
          </p:nvSpPr>
          <p:spPr>
            <a:xfrm>
              <a:off x="4346448" y="196900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a</a:t>
              </a:r>
            </a:p>
          </p:txBody>
        </p:sp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AAD4FD2E-F661-4B3D-9CF2-8FE7BDBA9602}"/>
              </a:ext>
            </a:extLst>
          </p:cNvPr>
          <p:cNvGrpSpPr/>
          <p:nvPr/>
        </p:nvGrpSpPr>
        <p:grpSpPr>
          <a:xfrm>
            <a:off x="4187825" y="2890393"/>
            <a:ext cx="6272784" cy="584775"/>
            <a:chOff x="4346448" y="2844224"/>
            <a:chExt cx="6272784" cy="584774"/>
          </a:xfrm>
        </p:grpSpPr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F344B252-E264-4602-9672-96245D101164}"/>
                </a:ext>
              </a:extLst>
            </p:cNvPr>
            <p:cNvSpPr txBox="1"/>
            <p:nvPr/>
          </p:nvSpPr>
          <p:spPr>
            <a:xfrm>
              <a:off x="4797552" y="2982081"/>
              <a:ext cx="58216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Reforçar a explicação.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8695759D-8415-41B5-943C-E3019A03DBCA}"/>
                </a:ext>
              </a:extLst>
            </p:cNvPr>
            <p:cNvSpPr txBox="1"/>
            <p:nvPr/>
          </p:nvSpPr>
          <p:spPr>
            <a:xfrm>
              <a:off x="4346448" y="2844224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b</a:t>
              </a: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AFC7C0CC-99B3-4BA3-B9D3-1EEB19550701}"/>
              </a:ext>
            </a:extLst>
          </p:cNvPr>
          <p:cNvGrpSpPr/>
          <p:nvPr/>
        </p:nvGrpSpPr>
        <p:grpSpPr>
          <a:xfrm>
            <a:off x="4187825" y="3729854"/>
            <a:ext cx="5177400" cy="765702"/>
            <a:chOff x="4346448" y="3683687"/>
            <a:chExt cx="5177400" cy="765701"/>
          </a:xfrm>
        </p:grpSpPr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716EB572-BE6A-4340-A216-3FE06C1770BB}"/>
                </a:ext>
              </a:extLst>
            </p:cNvPr>
            <p:cNvSpPr txBox="1"/>
            <p:nvPr/>
          </p:nvSpPr>
          <p:spPr>
            <a:xfrm>
              <a:off x="4797551" y="3864614"/>
              <a:ext cx="4726297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Garantir o entendimento mas contribuem pouco para o processo de venda.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3E447322-0D1D-44AE-A002-7A1D63795448}"/>
                </a:ext>
              </a:extLst>
            </p:cNvPr>
            <p:cNvSpPr txBox="1"/>
            <p:nvPr/>
          </p:nvSpPr>
          <p:spPr>
            <a:xfrm>
              <a:off x="4346448" y="368368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c</a:t>
              </a:r>
            </a:p>
          </p:txBody>
        </p:sp>
      </p:grp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9D3585DA-0BFE-49C9-82CA-4D8D7477FC64}"/>
              </a:ext>
            </a:extLst>
          </p:cNvPr>
          <p:cNvGrpSpPr/>
          <p:nvPr/>
        </p:nvGrpSpPr>
        <p:grpSpPr>
          <a:xfrm>
            <a:off x="4187825" y="4523153"/>
            <a:ext cx="6272784" cy="584775"/>
            <a:chOff x="4346448" y="4523149"/>
            <a:chExt cx="6272784" cy="584774"/>
          </a:xfrm>
        </p:grpSpPr>
        <p:sp>
          <p:nvSpPr>
            <p:cNvPr id="34" name="CaixaDeTexto 33">
              <a:extLst>
                <a:ext uri="{FF2B5EF4-FFF2-40B4-BE49-F238E27FC236}">
                  <a16:creationId xmlns:a16="http://schemas.microsoft.com/office/drawing/2014/main" id="{F44372B2-809B-4B52-9D0F-560A1DB7F055}"/>
                </a:ext>
              </a:extLst>
            </p:cNvPr>
            <p:cNvSpPr txBox="1"/>
            <p:nvPr/>
          </p:nvSpPr>
          <p:spPr>
            <a:xfrm>
              <a:off x="4797552" y="4675754"/>
              <a:ext cx="58216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Discutir com o cliente.</a:t>
              </a:r>
            </a:p>
          </p:txBody>
        </p:sp>
        <p:sp>
          <p:nvSpPr>
            <p:cNvPr id="35" name="CaixaDeTexto 34">
              <a:extLst>
                <a:ext uri="{FF2B5EF4-FFF2-40B4-BE49-F238E27FC236}">
                  <a16:creationId xmlns:a16="http://schemas.microsoft.com/office/drawing/2014/main" id="{33198844-8565-4146-8295-321C548941F2}"/>
                </a:ext>
              </a:extLst>
            </p:cNvPr>
            <p:cNvSpPr txBox="1"/>
            <p:nvPr/>
          </p:nvSpPr>
          <p:spPr>
            <a:xfrm>
              <a:off x="4346448" y="4523149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131962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01">
            <a:extLst>
              <a:ext uri="{FF2B5EF4-FFF2-40B4-BE49-F238E27FC236}">
                <a16:creationId xmlns:a16="http://schemas.microsoft.com/office/drawing/2014/main" id="{FEEF05FE-202F-4964-87EE-E8E6B195C043}"/>
              </a:ext>
            </a:extLst>
          </p:cNvPr>
          <p:cNvSpPr/>
          <p:nvPr/>
        </p:nvSpPr>
        <p:spPr>
          <a:xfrm>
            <a:off x="9971641" y="578217"/>
            <a:ext cx="260886" cy="260886"/>
          </a:xfrm>
          <a:prstGeom prst="ellipse">
            <a:avLst/>
          </a:prstGeom>
          <a:noFill/>
          <a:ln w="317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F5CE40F8-794D-4E0C-80BF-F212FF9AB7E4}"/>
              </a:ext>
            </a:extLst>
          </p:cNvPr>
          <p:cNvSpPr txBox="1"/>
          <p:nvPr/>
        </p:nvSpPr>
        <p:spPr>
          <a:xfrm>
            <a:off x="924232" y="1969010"/>
            <a:ext cx="3043084" cy="341631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Na etapa de pós-venda, o objetivo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é fidelizar. Dentre as proposições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ao lado, qual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não faz parte do conjunto de ações de fidelização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do cliente.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5278B649-6ACC-47C3-B3E2-AE8391D1FA4C}"/>
              </a:ext>
            </a:extLst>
          </p:cNvPr>
          <p:cNvGrpSpPr/>
          <p:nvPr/>
        </p:nvGrpSpPr>
        <p:grpSpPr>
          <a:xfrm>
            <a:off x="4187825" y="1969010"/>
            <a:ext cx="3468880" cy="584775"/>
            <a:chOff x="4346448" y="1969007"/>
            <a:chExt cx="3468880" cy="584774"/>
          </a:xfrm>
        </p:grpSpPr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C720D958-0B27-4362-A3EF-3FCCF8AB4216}"/>
                </a:ext>
              </a:extLst>
            </p:cNvPr>
            <p:cNvSpPr txBox="1"/>
            <p:nvPr/>
          </p:nvSpPr>
          <p:spPr>
            <a:xfrm>
              <a:off x="4797552" y="2135244"/>
              <a:ext cx="3017776" cy="338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Manter contato com o cliente.</a:t>
              </a:r>
            </a:p>
          </p:txBody>
        </p: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0164AB93-6B8C-4E6C-A728-FC122F3CF747}"/>
                </a:ext>
              </a:extLst>
            </p:cNvPr>
            <p:cNvSpPr txBox="1"/>
            <p:nvPr/>
          </p:nvSpPr>
          <p:spPr>
            <a:xfrm>
              <a:off x="4346448" y="196900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a</a:t>
              </a:r>
            </a:p>
          </p:txBody>
        </p:sp>
      </p:grp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16837EFA-2690-4CCF-B901-9DE90DC028EB}"/>
              </a:ext>
            </a:extLst>
          </p:cNvPr>
          <p:cNvGrpSpPr/>
          <p:nvPr/>
        </p:nvGrpSpPr>
        <p:grpSpPr>
          <a:xfrm>
            <a:off x="4187825" y="2844227"/>
            <a:ext cx="2891401" cy="584775"/>
            <a:chOff x="4346448" y="2844224"/>
            <a:chExt cx="2891401" cy="584774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787F3D14-739E-4077-9DDA-73CE46A655A4}"/>
                </a:ext>
              </a:extLst>
            </p:cNvPr>
            <p:cNvSpPr txBox="1"/>
            <p:nvPr/>
          </p:nvSpPr>
          <p:spPr>
            <a:xfrm>
              <a:off x="4797552" y="2982082"/>
              <a:ext cx="2440297" cy="338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Atender às reclamações.</a:t>
              </a:r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D2FE65E5-8895-4BB2-9D41-2C37F384D01A}"/>
                </a:ext>
              </a:extLst>
            </p:cNvPr>
            <p:cNvSpPr txBox="1"/>
            <p:nvPr/>
          </p:nvSpPr>
          <p:spPr>
            <a:xfrm>
              <a:off x="4346448" y="2844224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b</a:t>
              </a: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0794162E-4791-4F82-9D28-4B4111CB5730}"/>
              </a:ext>
            </a:extLst>
          </p:cNvPr>
          <p:cNvGrpSpPr/>
          <p:nvPr/>
        </p:nvGrpSpPr>
        <p:grpSpPr>
          <a:xfrm>
            <a:off x="4187825" y="3683689"/>
            <a:ext cx="3201118" cy="584775"/>
            <a:chOff x="4346448" y="3683687"/>
            <a:chExt cx="3201118" cy="584774"/>
          </a:xfrm>
        </p:grpSpPr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ED03C8F0-80C2-4ACB-8CD7-6A2F39BCF04E}"/>
                </a:ext>
              </a:extLst>
            </p:cNvPr>
            <p:cNvSpPr txBox="1"/>
            <p:nvPr/>
          </p:nvSpPr>
          <p:spPr>
            <a:xfrm>
              <a:off x="4797552" y="3864614"/>
              <a:ext cx="2750014" cy="338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Construir um mapa de valor.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DF439578-B7E1-4C65-B222-0CB8D62D69B9}"/>
                </a:ext>
              </a:extLst>
            </p:cNvPr>
            <p:cNvSpPr txBox="1"/>
            <p:nvPr/>
          </p:nvSpPr>
          <p:spPr>
            <a:xfrm>
              <a:off x="4346448" y="368368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c</a:t>
              </a:r>
            </a:p>
          </p:txBody>
        </p:sp>
      </p:grp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93211758-9C63-48C6-895F-7616A135EA8E}"/>
              </a:ext>
            </a:extLst>
          </p:cNvPr>
          <p:cNvGrpSpPr/>
          <p:nvPr/>
        </p:nvGrpSpPr>
        <p:grpSpPr>
          <a:xfrm>
            <a:off x="4187825" y="4523153"/>
            <a:ext cx="3938536" cy="584775"/>
            <a:chOff x="4346448" y="4523149"/>
            <a:chExt cx="3938536" cy="584774"/>
          </a:xfrm>
        </p:grpSpPr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622EB565-6542-4E50-8C42-65B5D9678DD3}"/>
                </a:ext>
              </a:extLst>
            </p:cNvPr>
            <p:cNvSpPr txBox="1"/>
            <p:nvPr/>
          </p:nvSpPr>
          <p:spPr>
            <a:xfrm>
              <a:off x="4797552" y="4681953"/>
              <a:ext cx="3487432" cy="338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Oferecer novas soluções e produtos.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D91A3C61-1BD9-45BC-9BA2-7DB1CB9CB7E6}"/>
                </a:ext>
              </a:extLst>
            </p:cNvPr>
            <p:cNvSpPr txBox="1"/>
            <p:nvPr/>
          </p:nvSpPr>
          <p:spPr>
            <a:xfrm>
              <a:off x="4346448" y="4523149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526740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01">
            <a:extLst>
              <a:ext uri="{FF2B5EF4-FFF2-40B4-BE49-F238E27FC236}">
                <a16:creationId xmlns:a16="http://schemas.microsoft.com/office/drawing/2014/main" id="{FEEF05FE-202F-4964-87EE-E8E6B195C043}"/>
              </a:ext>
            </a:extLst>
          </p:cNvPr>
          <p:cNvSpPr/>
          <p:nvPr/>
        </p:nvSpPr>
        <p:spPr>
          <a:xfrm>
            <a:off x="10503537" y="578217"/>
            <a:ext cx="260886" cy="260886"/>
          </a:xfrm>
          <a:prstGeom prst="ellipse">
            <a:avLst/>
          </a:prstGeom>
          <a:noFill/>
          <a:ln w="317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algn="ctr"/>
            <a:endParaRPr lang="pt-BR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F5CE40F8-794D-4E0C-80BF-F212FF9AB7E4}"/>
              </a:ext>
            </a:extLst>
          </p:cNvPr>
          <p:cNvSpPr txBox="1"/>
          <p:nvPr/>
        </p:nvSpPr>
        <p:spPr>
          <a:xfrm>
            <a:off x="1000016" y="2294080"/>
            <a:ext cx="2687082" cy="2308316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Com relação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ao fechamento, podemos considerar</a:t>
            </a:r>
            <a:b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3 técnicas. </a:t>
            </a:r>
          </a:p>
          <a:p>
            <a:r>
              <a:rPr lang="pt-BR" sz="2400" dirty="0">
                <a:solidFill>
                  <a:srgbClr val="565656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Quais são elas?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9C1140FD-9446-47EC-9565-3BB46E5A0614}"/>
              </a:ext>
            </a:extLst>
          </p:cNvPr>
          <p:cNvGrpSpPr/>
          <p:nvPr/>
        </p:nvGrpSpPr>
        <p:grpSpPr>
          <a:xfrm>
            <a:off x="4187825" y="2015176"/>
            <a:ext cx="6272784" cy="584775"/>
            <a:chOff x="4346448" y="1969007"/>
            <a:chExt cx="6272784" cy="584774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9EC7D6F3-1841-4B93-9B09-B78E0ECD03D3}"/>
                </a:ext>
              </a:extLst>
            </p:cNvPr>
            <p:cNvSpPr txBox="1"/>
            <p:nvPr/>
          </p:nvSpPr>
          <p:spPr>
            <a:xfrm>
              <a:off x="4797552" y="2135244"/>
              <a:ext cx="58216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Introdução, Intermediação e Fechamento.</a:t>
              </a:r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C94E6698-BECD-4BD4-948C-ABD66578419E}"/>
                </a:ext>
              </a:extLst>
            </p:cNvPr>
            <p:cNvSpPr txBox="1"/>
            <p:nvPr/>
          </p:nvSpPr>
          <p:spPr>
            <a:xfrm>
              <a:off x="4346448" y="196900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a</a:t>
              </a:r>
            </a:p>
          </p:txBody>
        </p:sp>
      </p:grpSp>
      <p:grpSp>
        <p:nvGrpSpPr>
          <p:cNvPr id="8" name="Agrupar 7">
            <a:extLst>
              <a:ext uri="{FF2B5EF4-FFF2-40B4-BE49-F238E27FC236}">
                <a16:creationId xmlns:a16="http://schemas.microsoft.com/office/drawing/2014/main" id="{2ED069BB-9739-45C0-93BE-F970D91A19A5}"/>
              </a:ext>
            </a:extLst>
          </p:cNvPr>
          <p:cNvGrpSpPr/>
          <p:nvPr/>
        </p:nvGrpSpPr>
        <p:grpSpPr>
          <a:xfrm>
            <a:off x="4187825" y="2890393"/>
            <a:ext cx="6272784" cy="584775"/>
            <a:chOff x="4346448" y="2844224"/>
            <a:chExt cx="6272784" cy="584774"/>
          </a:xfrm>
        </p:grpSpPr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2C7286D9-DC2A-4C6C-B1EE-AE9B502603B8}"/>
                </a:ext>
              </a:extLst>
            </p:cNvPr>
            <p:cNvSpPr txBox="1"/>
            <p:nvPr/>
          </p:nvSpPr>
          <p:spPr>
            <a:xfrm>
              <a:off x="4797552" y="2982081"/>
              <a:ext cx="58216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Relembrar, Reforçar e Fechar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13B45C10-D02C-4279-950A-27AA40876B06}"/>
                </a:ext>
              </a:extLst>
            </p:cNvPr>
            <p:cNvSpPr txBox="1"/>
            <p:nvPr/>
          </p:nvSpPr>
          <p:spPr>
            <a:xfrm>
              <a:off x="4346448" y="2844224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b</a:t>
              </a:r>
            </a:p>
          </p:txBody>
        </p:sp>
      </p:grp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65B7D552-1622-403F-A672-1D7710623C64}"/>
              </a:ext>
            </a:extLst>
          </p:cNvPr>
          <p:cNvGrpSpPr/>
          <p:nvPr/>
        </p:nvGrpSpPr>
        <p:grpSpPr>
          <a:xfrm>
            <a:off x="4187825" y="3729855"/>
            <a:ext cx="5177400" cy="584775"/>
            <a:chOff x="4346448" y="3683687"/>
            <a:chExt cx="5177400" cy="584774"/>
          </a:xfrm>
        </p:grpSpPr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64DA3A7F-3C0B-4430-814D-51DE2E83206B}"/>
                </a:ext>
              </a:extLst>
            </p:cNvPr>
            <p:cNvSpPr txBox="1"/>
            <p:nvPr/>
          </p:nvSpPr>
          <p:spPr>
            <a:xfrm>
              <a:off x="4797551" y="3864614"/>
              <a:ext cx="472629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Antecipação, Condicionado e Direto.</a:t>
              </a: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D6CFDCD4-763E-403E-ABE0-1803EB6794EB}"/>
                </a:ext>
              </a:extLst>
            </p:cNvPr>
            <p:cNvSpPr txBox="1"/>
            <p:nvPr/>
          </p:nvSpPr>
          <p:spPr>
            <a:xfrm>
              <a:off x="4346448" y="368368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c</a:t>
              </a:r>
            </a:p>
          </p:txBody>
        </p:sp>
      </p:grp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83CA2F0F-89D1-4E24-B3D9-D259C7E4F714}"/>
              </a:ext>
            </a:extLst>
          </p:cNvPr>
          <p:cNvGrpSpPr/>
          <p:nvPr/>
        </p:nvGrpSpPr>
        <p:grpSpPr>
          <a:xfrm>
            <a:off x="4187825" y="4523153"/>
            <a:ext cx="5933178" cy="584775"/>
            <a:chOff x="4346448" y="4523149"/>
            <a:chExt cx="5933178" cy="584774"/>
          </a:xfrm>
        </p:grpSpPr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1F65FD33-95BE-487E-84FE-EB18858BA934}"/>
                </a:ext>
              </a:extLst>
            </p:cNvPr>
            <p:cNvSpPr txBox="1"/>
            <p:nvPr/>
          </p:nvSpPr>
          <p:spPr>
            <a:xfrm>
              <a:off x="4797552" y="4681953"/>
              <a:ext cx="5482074" cy="338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1600" dirty="0">
                  <a:solidFill>
                    <a:srgbClr val="323234"/>
                  </a:solidFill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Condicionado, Direto e Fechamento.</a:t>
              </a:r>
            </a:p>
          </p:txBody>
        </p:sp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EE9123BE-DC91-4785-A495-5166C465481C}"/>
                </a:ext>
              </a:extLst>
            </p:cNvPr>
            <p:cNvSpPr txBox="1"/>
            <p:nvPr/>
          </p:nvSpPr>
          <p:spPr>
            <a:xfrm>
              <a:off x="4346448" y="4523149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pt-BR" sz="3200" b="1" dirty="0">
                  <a:solidFill>
                    <a:srgbClr val="BA5050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315292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01">
            <a:extLst>
              <a:ext uri="{FF2B5EF4-FFF2-40B4-BE49-F238E27FC236}">
                <a16:creationId xmlns:a16="http://schemas.microsoft.com/office/drawing/2014/main" id="{FEEF05FE-202F-4964-87EE-E8E6B195C043}"/>
              </a:ext>
            </a:extLst>
          </p:cNvPr>
          <p:cNvSpPr/>
          <p:nvPr/>
        </p:nvSpPr>
        <p:spPr>
          <a:xfrm>
            <a:off x="11063021" y="578217"/>
            <a:ext cx="260886" cy="260886"/>
          </a:xfrm>
          <a:prstGeom prst="ellipse">
            <a:avLst/>
          </a:prstGeom>
          <a:noFill/>
          <a:ln w="3175">
            <a:solidFill>
              <a:srgbClr val="E0D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rtlCol="0" anchor="ctr"/>
          <a:lstStyle/>
          <a:p>
            <a:pPr marL="0" marR="0" lvl="0" indent="0" algn="ctr" defTabSz="9143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F5CE40F8-794D-4E0C-80BF-F212FF9AB7E4}"/>
              </a:ext>
            </a:extLst>
          </p:cNvPr>
          <p:cNvSpPr txBox="1"/>
          <p:nvPr/>
        </p:nvSpPr>
        <p:spPr>
          <a:xfrm>
            <a:off x="748619" y="2084487"/>
            <a:ext cx="3224784" cy="156965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marL="0" marR="0" lvl="0" indent="0" algn="l" defTabSz="9143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srgbClr val="565656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+mn-cs"/>
              </a:rPr>
              <a:t>As redes sociais</a:t>
            </a:r>
            <a:b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srgbClr val="565656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+mn-cs"/>
              </a:rPr>
            </a:b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srgbClr val="565656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+mn-cs"/>
              </a:rPr>
              <a:t>são excelentes ferramentas para:</a:t>
            </a:r>
          </a:p>
          <a:p>
            <a:pPr marL="0" marR="0" lvl="0" indent="0" algn="l" defTabSz="9143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srgbClr val="565656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+mn-cs"/>
              </a:rPr>
              <a:t> 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FF3B9938-5469-4C1D-8ADA-C327963EC16E}"/>
              </a:ext>
            </a:extLst>
          </p:cNvPr>
          <p:cNvGrpSpPr/>
          <p:nvPr/>
        </p:nvGrpSpPr>
        <p:grpSpPr>
          <a:xfrm>
            <a:off x="4187825" y="2015176"/>
            <a:ext cx="6272784" cy="584775"/>
            <a:chOff x="4346448" y="1969007"/>
            <a:chExt cx="6272784" cy="584774"/>
          </a:xfrm>
        </p:grpSpPr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B4090BA1-193B-4010-A16D-57D8EC483A21}"/>
                </a:ext>
              </a:extLst>
            </p:cNvPr>
            <p:cNvSpPr txBox="1"/>
            <p:nvPr/>
          </p:nvSpPr>
          <p:spPr>
            <a:xfrm>
              <a:off x="4797552" y="2135244"/>
              <a:ext cx="58216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326" rtl="0" eaLnBrk="1" fontAlgn="auto" latinLnBrk="0" hangingPunct="1">
                <a:lnSpc>
                  <a:spcPct val="100000"/>
                </a:lnSpc>
                <a:spcBef>
                  <a:spcPts val="12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323234"/>
                  </a:solidFill>
                  <a:effectLst/>
                  <a:uLnTx/>
                  <a:uFillTx/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Contatar clientes.</a:t>
              </a: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C47DFC33-4A05-4565-945C-2E9D0095C7A2}"/>
                </a:ext>
              </a:extLst>
            </p:cNvPr>
            <p:cNvSpPr txBox="1"/>
            <p:nvPr/>
          </p:nvSpPr>
          <p:spPr>
            <a:xfrm>
              <a:off x="4346448" y="196900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326" rtl="0" eaLnBrk="1" fontAlgn="auto" latinLnBrk="0" hangingPunct="1">
                <a:lnSpc>
                  <a:spcPct val="100000"/>
                </a:lnSpc>
                <a:spcBef>
                  <a:spcPts val="12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BA5050"/>
                  </a:solidFill>
                  <a:effectLst/>
                  <a:uLnTx/>
                  <a:uFillTx/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a</a:t>
              </a:r>
            </a:p>
          </p:txBody>
        </p:sp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FBD3F2BF-A67E-41DF-ACFE-355FA8E411DB}"/>
              </a:ext>
            </a:extLst>
          </p:cNvPr>
          <p:cNvGrpSpPr/>
          <p:nvPr/>
        </p:nvGrpSpPr>
        <p:grpSpPr>
          <a:xfrm>
            <a:off x="4187825" y="2890393"/>
            <a:ext cx="6272784" cy="584775"/>
            <a:chOff x="4346448" y="2844224"/>
            <a:chExt cx="6272784" cy="584774"/>
          </a:xfrm>
        </p:grpSpPr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584DB783-53EC-4F78-986F-D7A5284F50A7}"/>
                </a:ext>
              </a:extLst>
            </p:cNvPr>
            <p:cNvSpPr txBox="1"/>
            <p:nvPr/>
          </p:nvSpPr>
          <p:spPr>
            <a:xfrm>
              <a:off x="4797552" y="2982081"/>
              <a:ext cx="58216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326" rtl="0" eaLnBrk="1" fontAlgn="auto" latinLnBrk="0" hangingPunct="1">
                <a:lnSpc>
                  <a:spcPct val="100000"/>
                </a:lnSpc>
                <a:spcBef>
                  <a:spcPts val="12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323234"/>
                  </a:solidFill>
                  <a:effectLst/>
                  <a:uLnTx/>
                  <a:uFillTx/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Coletar informações sobre prospect.</a:t>
              </a: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A173927E-EEA7-457D-B868-F6931BEA1C1F}"/>
                </a:ext>
              </a:extLst>
            </p:cNvPr>
            <p:cNvSpPr txBox="1"/>
            <p:nvPr/>
          </p:nvSpPr>
          <p:spPr>
            <a:xfrm>
              <a:off x="4346448" y="2844224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326" rtl="0" eaLnBrk="1" fontAlgn="auto" latinLnBrk="0" hangingPunct="1">
                <a:lnSpc>
                  <a:spcPct val="100000"/>
                </a:lnSpc>
                <a:spcBef>
                  <a:spcPts val="12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BA5050"/>
                  </a:solidFill>
                  <a:effectLst/>
                  <a:uLnTx/>
                  <a:uFillTx/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b</a:t>
              </a: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E2DCC15E-CE2C-4271-9783-12DA721AEB23}"/>
              </a:ext>
            </a:extLst>
          </p:cNvPr>
          <p:cNvGrpSpPr/>
          <p:nvPr/>
        </p:nvGrpSpPr>
        <p:grpSpPr>
          <a:xfrm>
            <a:off x="4187825" y="3729855"/>
            <a:ext cx="5177400" cy="584775"/>
            <a:chOff x="4346448" y="3683687"/>
            <a:chExt cx="5177400" cy="584774"/>
          </a:xfrm>
        </p:grpSpPr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FA9CC2DF-2281-413B-8B70-1668A9709D43}"/>
                </a:ext>
              </a:extLst>
            </p:cNvPr>
            <p:cNvSpPr txBox="1"/>
            <p:nvPr/>
          </p:nvSpPr>
          <p:spPr>
            <a:xfrm>
              <a:off x="4797551" y="3864614"/>
              <a:ext cx="472629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326" rtl="0" eaLnBrk="1" fontAlgn="auto" latinLnBrk="0" hangingPunct="1">
                <a:lnSpc>
                  <a:spcPct val="100000"/>
                </a:lnSpc>
                <a:spcBef>
                  <a:spcPts val="12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323234"/>
                  </a:solidFill>
                  <a:effectLst/>
                  <a:uLnTx/>
                  <a:uFillTx/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Sondar o cliente.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3C5FCBE7-0C54-401C-BB5E-4ADB44E8F864}"/>
                </a:ext>
              </a:extLst>
            </p:cNvPr>
            <p:cNvSpPr txBox="1"/>
            <p:nvPr/>
          </p:nvSpPr>
          <p:spPr>
            <a:xfrm>
              <a:off x="4346448" y="3683687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326" rtl="0" eaLnBrk="1" fontAlgn="auto" latinLnBrk="0" hangingPunct="1">
                <a:lnSpc>
                  <a:spcPct val="100000"/>
                </a:lnSpc>
                <a:spcBef>
                  <a:spcPts val="12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BA5050"/>
                  </a:solidFill>
                  <a:effectLst/>
                  <a:uLnTx/>
                  <a:uFillTx/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c</a:t>
              </a:r>
            </a:p>
          </p:txBody>
        </p:sp>
      </p:grp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9A282C46-94F0-4787-BF27-8F52FC217610}"/>
              </a:ext>
            </a:extLst>
          </p:cNvPr>
          <p:cNvGrpSpPr/>
          <p:nvPr/>
        </p:nvGrpSpPr>
        <p:grpSpPr>
          <a:xfrm>
            <a:off x="4187825" y="4523153"/>
            <a:ext cx="5933178" cy="584775"/>
            <a:chOff x="4346448" y="4523149"/>
            <a:chExt cx="5933178" cy="584774"/>
          </a:xfrm>
        </p:grpSpPr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4B55CBCF-6F00-4509-8BFD-FA2D5787248F}"/>
                </a:ext>
              </a:extLst>
            </p:cNvPr>
            <p:cNvSpPr txBox="1"/>
            <p:nvPr/>
          </p:nvSpPr>
          <p:spPr>
            <a:xfrm>
              <a:off x="4797552" y="4681953"/>
              <a:ext cx="548207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326" rtl="0" eaLnBrk="1" fontAlgn="auto" latinLnBrk="0" hangingPunct="1">
                <a:lnSpc>
                  <a:spcPct val="100000"/>
                </a:lnSpc>
                <a:spcBef>
                  <a:spcPts val="12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323234"/>
                  </a:solidFill>
                  <a:effectLst/>
                  <a:uLnTx/>
                  <a:uFillTx/>
                  <a:latin typeface="Segoe UI" panose="020B0502040204020203" pitchFamily="34" charset="0"/>
                  <a:ea typeface="ＭＳ Ｐゴシック" pitchFamily="34" charset="-128"/>
                  <a:cs typeface="Segoe UI" panose="020B0502040204020203" pitchFamily="34" charset="0"/>
                </a:rPr>
                <a:t>Coletar dados da concorrência.</a:t>
              </a: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818C18AF-ADB4-4AE7-8420-7905770B90E0}"/>
                </a:ext>
              </a:extLst>
            </p:cNvPr>
            <p:cNvSpPr txBox="1"/>
            <p:nvPr/>
          </p:nvSpPr>
          <p:spPr>
            <a:xfrm>
              <a:off x="4346448" y="4523149"/>
              <a:ext cx="347472" cy="584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326" rtl="0" eaLnBrk="1" fontAlgn="auto" latinLnBrk="0" hangingPunct="1">
                <a:lnSpc>
                  <a:spcPct val="100000"/>
                </a:lnSpc>
                <a:spcBef>
                  <a:spcPts val="12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BA5050"/>
                  </a:solidFill>
                  <a:effectLst/>
                  <a:uLnTx/>
                  <a:uFillTx/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026920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F66042AA-7D1F-4042-A70B-D7E64B1BBA0D}"/>
              </a:ext>
            </a:extLst>
          </p:cNvPr>
          <p:cNvSpPr txBox="1"/>
          <p:nvPr/>
        </p:nvSpPr>
        <p:spPr>
          <a:xfrm>
            <a:off x="6518787" y="2705729"/>
            <a:ext cx="4917513" cy="1446542"/>
          </a:xfrm>
          <a:prstGeom prst="rect">
            <a:avLst/>
          </a:prstGeom>
          <a:noFill/>
        </p:spPr>
        <p:txBody>
          <a:bodyPr wrap="square" lIns="91432" tIns="45716" rIns="91432" bIns="45716" rtlCol="0">
            <a:spAutoFit/>
          </a:bodyPr>
          <a:lstStyle/>
          <a:p>
            <a:pPr algn="r"/>
            <a:r>
              <a:rPr lang="pt-BR" sz="4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AGRADECEMOS PELA PRESENÇA!</a:t>
            </a:r>
          </a:p>
        </p:txBody>
      </p:sp>
    </p:spTree>
    <p:extLst>
      <p:ext uri="{BB962C8B-B14F-4D97-AF65-F5344CB8AC3E}">
        <p14:creationId xmlns:p14="http://schemas.microsoft.com/office/powerpoint/2010/main" val="154192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73530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flash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4822</TotalTime>
  <Words>12737</Words>
  <Application>Microsoft Office PowerPoint</Application>
  <PresentationFormat>Widescreen</PresentationFormat>
  <Paragraphs>2134</Paragraphs>
  <Slides>283</Slides>
  <Notes>188</Notes>
  <HiddenSlides>25</HiddenSlides>
  <MMClips>5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slides</vt:lpstr>
      </vt:variant>
      <vt:variant>
        <vt:i4>283</vt:i4>
      </vt:variant>
    </vt:vector>
  </HeadingPairs>
  <TitlesOfParts>
    <vt:vector size="284" baseType="lpstr"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Ricardo Henrique</dc:creator>
  <cp:lastModifiedBy>Rosana Pistoresi</cp:lastModifiedBy>
  <cp:revision>283</cp:revision>
  <dcterms:created xsi:type="dcterms:W3CDTF">2021-02-23T14:27:17Z</dcterms:created>
  <dcterms:modified xsi:type="dcterms:W3CDTF">2026-05-20T13:51:02Z</dcterms:modified>
</cp:coreProperties>
</file>