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60"/>
  </p:notesMasterIdLst>
  <p:sldIdLst>
    <p:sldId id="257" r:id="rId5"/>
    <p:sldId id="258" r:id="rId6"/>
    <p:sldId id="1549" r:id="rId7"/>
    <p:sldId id="1550" r:id="rId8"/>
    <p:sldId id="1551" r:id="rId9"/>
    <p:sldId id="1554" r:id="rId10"/>
    <p:sldId id="1553" r:id="rId11"/>
    <p:sldId id="1601" r:id="rId12"/>
    <p:sldId id="1556" r:id="rId13"/>
    <p:sldId id="1558" r:id="rId14"/>
    <p:sldId id="1560" r:id="rId15"/>
    <p:sldId id="1602" r:id="rId16"/>
    <p:sldId id="1585" r:id="rId17"/>
    <p:sldId id="1584" r:id="rId18"/>
    <p:sldId id="561" r:id="rId19"/>
    <p:sldId id="1565" r:id="rId20"/>
    <p:sldId id="1566" r:id="rId21"/>
    <p:sldId id="1567" r:id="rId22"/>
    <p:sldId id="1562" r:id="rId23"/>
    <p:sldId id="1603" r:id="rId24"/>
    <p:sldId id="1568" r:id="rId25"/>
    <p:sldId id="1569" r:id="rId26"/>
    <p:sldId id="1604" r:id="rId27"/>
    <p:sldId id="1576" r:id="rId28"/>
    <p:sldId id="1593" r:id="rId29"/>
    <p:sldId id="1609" r:id="rId30"/>
    <p:sldId id="1594" r:id="rId31"/>
    <p:sldId id="1577" r:id="rId32"/>
    <p:sldId id="1578" r:id="rId33"/>
    <p:sldId id="1605" r:id="rId34"/>
    <p:sldId id="1579" r:id="rId35"/>
    <p:sldId id="1581" r:id="rId36"/>
    <p:sldId id="1583" r:id="rId37"/>
    <p:sldId id="1606" r:id="rId38"/>
    <p:sldId id="1607" r:id="rId39"/>
    <p:sldId id="1608" r:id="rId40"/>
    <p:sldId id="1586" r:id="rId41"/>
    <p:sldId id="1563" r:id="rId42"/>
    <p:sldId id="1582" r:id="rId43"/>
    <p:sldId id="1587" r:id="rId44"/>
    <p:sldId id="1610" r:id="rId45"/>
    <p:sldId id="1588" r:id="rId46"/>
    <p:sldId id="1590" r:id="rId47"/>
    <p:sldId id="1580" r:id="rId48"/>
    <p:sldId id="1597" r:id="rId49"/>
    <p:sldId id="1611" r:id="rId50"/>
    <p:sldId id="1595" r:id="rId51"/>
    <p:sldId id="1596" r:id="rId52"/>
    <p:sldId id="1571" r:id="rId53"/>
    <p:sldId id="1572" r:id="rId54"/>
    <p:sldId id="1573" r:id="rId55"/>
    <p:sldId id="1599" r:id="rId56"/>
    <p:sldId id="1600" r:id="rId57"/>
    <p:sldId id="596" r:id="rId58"/>
    <p:sldId id="319" r:id="rId5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E COMUM - INICIO" id="{0283C7ED-59CE-427E-909F-02CA6F6B0B08}">
          <p14:sldIdLst>
            <p14:sldId id="257"/>
            <p14:sldId id="258"/>
            <p14:sldId id="1549"/>
            <p14:sldId id="1550"/>
            <p14:sldId id="1551"/>
            <p14:sldId id="1554"/>
            <p14:sldId id="1553"/>
            <p14:sldId id="1601"/>
            <p14:sldId id="1556"/>
            <p14:sldId id="1558"/>
            <p14:sldId id="1560"/>
            <p14:sldId id="1602"/>
            <p14:sldId id="1585"/>
            <p14:sldId id="1584"/>
          </p14:sldIdLst>
        </p14:section>
        <p14:section name="TRILHA EMPRESÁRIO" id="{E5D597D1-7189-4BA0-A2DA-DD9AE286744A}">
          <p14:sldIdLst>
            <p14:sldId id="561"/>
            <p14:sldId id="1565"/>
            <p14:sldId id="1566"/>
            <p14:sldId id="1567"/>
            <p14:sldId id="1562"/>
            <p14:sldId id="1603"/>
            <p14:sldId id="1568"/>
            <p14:sldId id="1569"/>
            <p14:sldId id="1604"/>
            <p14:sldId id="1576"/>
            <p14:sldId id="1593"/>
            <p14:sldId id="1609"/>
            <p14:sldId id="1594"/>
            <p14:sldId id="1577"/>
            <p14:sldId id="1578"/>
            <p14:sldId id="1605"/>
            <p14:sldId id="1579"/>
            <p14:sldId id="1581"/>
            <p14:sldId id="1583"/>
            <p14:sldId id="1606"/>
            <p14:sldId id="1607"/>
            <p14:sldId id="1608"/>
            <p14:sldId id="1586"/>
          </p14:sldIdLst>
        </p14:section>
        <p14:section name="TRILHA VENDEDOR" id="{3EC84CCF-6348-4897-AD98-E212D9F2498D}">
          <p14:sldIdLst>
            <p14:sldId id="1563"/>
            <p14:sldId id="1582"/>
            <p14:sldId id="1587"/>
            <p14:sldId id="1610"/>
            <p14:sldId id="1588"/>
            <p14:sldId id="1590"/>
            <p14:sldId id="1580"/>
            <p14:sldId id="1597"/>
            <p14:sldId id="1611"/>
            <p14:sldId id="1595"/>
            <p14:sldId id="1596"/>
            <p14:sldId id="1571"/>
            <p14:sldId id="1572"/>
            <p14:sldId id="1573"/>
            <p14:sldId id="1599"/>
            <p14:sldId id="1600"/>
          </p14:sldIdLst>
        </p14:section>
        <p14:section name="PARTE COMUM - FECHAMENTO" id="{FD4ECEE9-A740-4121-B4D9-89102509FFF5}">
          <p14:sldIdLst>
            <p14:sldId id="596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15A"/>
    <a:srgbClr val="B4C7E7"/>
    <a:srgbClr val="465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2F805-E107-751D-FBAA-AD107E7CBF12}" v="2" dt="2026-05-14T16:08:02.589"/>
    <p1510:client id="{701D0E0D-E5E7-4AA2-88E0-CAC290B11F80}" v="18" dt="2026-05-14T12:02:06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6797" autoAdjust="0"/>
  </p:normalViewPr>
  <p:slideViewPr>
    <p:cSldViewPr snapToGrid="0">
      <p:cViewPr>
        <p:scale>
          <a:sx n="80" d="100"/>
          <a:sy n="80" d="100"/>
        </p:scale>
        <p:origin x="1794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44CEF-D027-4776-A0D2-42FDF27B5779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F9CE-1D12-403A-A38A-D246AA5DD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28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8F1A5-BF29-B53B-3100-F77C84514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FD0C7B-EA82-04A9-9D4E-7BD27A386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FAF00AC-4D47-6CD7-9ECC-61CD7C233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59DEBB-9B11-B96D-849C-ADE5C24C3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878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F4531-261A-6301-A5E0-5057E865A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5985754-297A-9741-3A1B-E2C0F7D4E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55674AE-DECB-F3B6-C2FE-DFB59720C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0CFD75-73BE-AC7A-2C5D-10604B5A7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71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225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39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1D4FA-0075-6B7B-F2D9-031E5213F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89584F1-C7DD-4B38-195D-D088E04C1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1262810-E4E4-1D92-956A-88AE792B6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2F3A08-BC18-F0DC-F0E5-FE7C9E564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87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783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831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490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244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03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790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E45CC-B62A-BE3C-28D5-39A6EE6F8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E06A0F-31E3-59EF-92CB-91618288B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41D2B8-67A3-17DB-E73E-7AE4D6F62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B82515-AA9F-AB0C-CE62-48490B412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817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44106-A328-E22B-9A5F-17F46D66A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F8BF42C-E075-BF8E-9712-47931DD0F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7041C1F-DFC0-DD92-5A14-CCE2B812E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7D303F-AAD6-210C-E8CD-AFCBD2312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81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08065-966D-B5A3-5A36-AEDC983B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90160B-9C6D-FCC4-8171-2DFB6EA10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B70BCCE-1492-F0B6-CD50-63BAAF788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traga um alívio no texto. Chegou a hora de finalizar o treinamento e todos ficam felizes com mais uma etapa se finalizando. Certo? Passe essa mensagem aos participantes e abra a oportunidade de tiraram as últimas dúvidas do treinamento.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505060-6E7C-6009-DB93-79F8E18B1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A86BF-C434-4530-929B-BBD1B7738E75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7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0E859-7536-EF18-E7E7-7F4F5D23A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3CFBED-006F-E0DF-54E6-8B2F5740A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2F9312-3923-C338-AB6F-03E7603DE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10E8DE-E38A-39BE-D671-4001E70DD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8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9B98F-FCB3-70F7-AD76-EE35BEF4C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1558FC5-5504-2AAD-18BF-A7B6A4498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75052A-11B0-F4E2-5A28-04B07B0AA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4CB3C3-6C83-5E73-994F-B70EA2412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22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D49E9-EA27-1874-58D2-143E17C80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80C9DE-FB3E-F48C-388A-9B7466799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3DD1B13-C3E1-AA83-7F99-222FF5CE0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9E43FE-031A-CAA2-1EE8-EBDA0DD17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91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0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8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B8677-DD74-620D-89F7-44D9B82F6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35F032-B152-DED8-23A1-23A3DD9B3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308298-7D53-B522-6FDC-9B0FECCA8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23F8D0-5F6D-0E34-EB69-82EFB92F3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83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54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E2125-5831-5207-0226-306BB2F4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B00FC9-609D-23A3-EC3E-E35CF45B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117B80-655A-5F16-C5B5-9DF43232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941-D85E-4125-BF01-CBAEB097B2A1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F96442-C686-E68C-BF47-FDEBDF7A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D0C7F-A2EE-3FBE-CAA8-68E2D8CA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B3C3-9A60-4FDA-AE5E-28F6DCE7A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54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Pasta do Projeto:                                                                                                      </a:t>
            </a:r>
            <a:r>
              <a:rPr lang="pt-BR" sz="2000" b="0" dirty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Entregas: </a:t>
            </a:r>
            <a:r>
              <a:rPr lang="pt-BR" sz="2000" b="0" dirty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Complementares: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1" dirty="0"/>
          </a:p>
          <a:p>
            <a:r>
              <a:rPr lang="pt-BR" sz="2000" b="1" dirty="0"/>
              <a:t>Atividades Externas: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Gráficos:                                                                                                 </a:t>
            </a:r>
            <a:r>
              <a:rPr lang="pt-BR" sz="2000" b="0" dirty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Projeto:                                                                                                         </a:t>
            </a:r>
            <a:r>
              <a:rPr lang="pt-BR" sz="2000" b="0" dirty="0">
                <a:solidFill>
                  <a:schemeClr val="tx1"/>
                </a:solidFill>
              </a:rPr>
              <a:t>.</a:t>
            </a:r>
            <a:endParaRPr lang="pt-BR" sz="3200" b="0" dirty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Será necessário gerar QR CODE?      </a:t>
            </a:r>
            <a:r>
              <a:rPr lang="pt-BR" sz="2000" b="0" dirty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(PDF, Manual, Infográfico...)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(Miro, Kahoot, Wordwall...)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(Figurinhas, Filtros, Cartas...)</a:t>
            </a:r>
            <a:endParaRPr lang="pt-BR" sz="1400" dirty="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dirty="0"/>
              <a:t>(    ) Comunicação Vertical.</a:t>
            </a:r>
          </a:p>
          <a:p>
            <a:r>
              <a:rPr lang="pt-BR" sz="18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Vídeo.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795305-C7A9-636B-2BCF-A0F6D01DDFAB}"/>
              </a:ext>
            </a:extLst>
          </p:cNvPr>
          <p:cNvSpPr txBox="1"/>
          <p:nvPr/>
        </p:nvSpPr>
        <p:spPr>
          <a:xfrm>
            <a:off x="3854245" y="501445"/>
            <a:ext cx="46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Venda de acessórios </a:t>
            </a:r>
            <a:r>
              <a:rPr lang="pt-BR" b="1" dirty="0" err="1"/>
              <a:t>bundle</a:t>
            </a:r>
            <a:r>
              <a:rPr lang="pt-BR" b="1" dirty="0"/>
              <a:t> AA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7DE923-B3AB-C851-ED7B-3856E37601B6}"/>
              </a:ext>
            </a:extLst>
          </p:cNvPr>
          <p:cNvSpPr txBox="1"/>
          <p:nvPr/>
        </p:nvSpPr>
        <p:spPr>
          <a:xfrm>
            <a:off x="2807109" y="870777"/>
            <a:ext cx="177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Lillyte Berenguer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9A5F8F-561B-E00E-AD63-CE9A720434B1}"/>
              </a:ext>
            </a:extLst>
          </p:cNvPr>
          <p:cNvSpPr txBox="1"/>
          <p:nvPr/>
        </p:nvSpPr>
        <p:spPr>
          <a:xfrm>
            <a:off x="2969002" y="1240109"/>
            <a:ext cx="177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13/05/2026</a:t>
            </a:r>
          </a:p>
        </p:txBody>
      </p:sp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0E08E-055C-3C6B-5700-E0ED2FC93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B8AEF10-1211-4894-31FD-643AE4E41561}"/>
              </a:ext>
            </a:extLst>
          </p:cNvPr>
          <p:cNvSpPr/>
          <p:nvPr/>
        </p:nvSpPr>
        <p:spPr>
          <a:xfrm>
            <a:off x="955589" y="1515363"/>
            <a:ext cx="10280822" cy="39294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Mais organização operacional;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Melhor acompanhamento dos resultados;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Maior padronização das informações registradas;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Visibilidade sobre desempenho das campanhas e vendas </a:t>
            </a:r>
            <a:r>
              <a:rPr lang="pt-BR" sz="2400" dirty="0" err="1">
                <a:solidFill>
                  <a:schemeClr val="tx1"/>
                </a:solidFill>
              </a:rPr>
              <a:t>bundle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BD4BF7-DAAB-2FC6-9B24-701FED8C2A9E}"/>
              </a:ext>
            </a:extLst>
          </p:cNvPr>
          <p:cNvSpPr txBox="1"/>
          <p:nvPr/>
        </p:nvSpPr>
        <p:spPr>
          <a:xfrm>
            <a:off x="-2681416" y="4521482"/>
            <a:ext cx="2681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pop-up de janela no “+” do slide anterior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Botão de fechar janela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F60CBD-07E6-7983-024E-6D818065DB6E}"/>
              </a:ext>
            </a:extLst>
          </p:cNvPr>
          <p:cNvSpPr txBox="1"/>
          <p:nvPr/>
        </p:nvSpPr>
        <p:spPr>
          <a:xfrm>
            <a:off x="-2446638" y="592033"/>
            <a:ext cx="2211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imagem de que simbolize um “importante”, talvez um fundo com exclamações.</a:t>
            </a:r>
          </a:p>
        </p:txBody>
      </p:sp>
      <p:pic>
        <p:nvPicPr>
          <p:cNvPr id="4" name="Gráfico 3" descr="Fechar com preenchimento sólido">
            <a:extLst>
              <a:ext uri="{FF2B5EF4-FFF2-40B4-BE49-F238E27FC236}">
                <a16:creationId xmlns:a16="http://schemas.microsoft.com/office/drawing/2014/main" id="{6BDBE8BD-D8E2-3912-F863-8B90E61455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565" y="1743802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DF898-F05D-E771-1190-E758677E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891F592-F30B-4497-F858-6612B8EA9B4D}"/>
              </a:ext>
            </a:extLst>
          </p:cNvPr>
          <p:cNvSpPr txBox="1"/>
          <p:nvPr/>
        </p:nvSpPr>
        <p:spPr>
          <a:xfrm>
            <a:off x="936024" y="2241553"/>
            <a:ext cx="656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/>
              <a:t>Essa estratégia traz benefícios para todos os envolvidos: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1CF712-0AA2-0A39-3A25-5136E597804F}"/>
              </a:ext>
            </a:extLst>
          </p:cNvPr>
          <p:cNvSpPr txBox="1"/>
          <p:nvPr/>
        </p:nvSpPr>
        <p:spPr>
          <a:xfrm>
            <a:off x="562221" y="3384557"/>
            <a:ext cx="2326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Para o cliente: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A4C9FA-2ED2-378D-02C0-55F9D5D6E968}"/>
              </a:ext>
            </a:extLst>
          </p:cNvPr>
          <p:cNvSpPr txBox="1"/>
          <p:nvPr/>
        </p:nvSpPr>
        <p:spPr>
          <a:xfrm>
            <a:off x="3619819" y="3384555"/>
            <a:ext cx="2713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o vendedor: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BBE2EDF-691D-B970-ECDC-C521F2E71B79}"/>
              </a:ext>
            </a:extLst>
          </p:cNvPr>
          <p:cNvSpPr txBox="1"/>
          <p:nvPr/>
        </p:nvSpPr>
        <p:spPr>
          <a:xfrm>
            <a:off x="6646638" y="3384556"/>
            <a:ext cx="2713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o empresário: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5601F9-C5D2-E247-0E16-742F69AF66D2}"/>
              </a:ext>
            </a:extLst>
          </p:cNvPr>
          <p:cNvSpPr txBox="1"/>
          <p:nvPr/>
        </p:nvSpPr>
        <p:spPr>
          <a:xfrm>
            <a:off x="1149953" y="792934"/>
            <a:ext cx="10012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O objetivo desta ação é incentivar a compra dos modelos de smartphones listados, oferecendo um desconto significativo no acessório em destaque, tornando a oferta mais atraente e promovendo um pacote de produtos da mesma marca. 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4" name="Gráfico 3" descr="Selo seguir com preenchimento sólido">
            <a:extLst>
              <a:ext uri="{FF2B5EF4-FFF2-40B4-BE49-F238E27FC236}">
                <a16:creationId xmlns:a16="http://schemas.microsoft.com/office/drawing/2014/main" id="{2EC67476-2236-76CB-E8CE-20C266D034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6668" y="4101124"/>
            <a:ext cx="728883" cy="728883"/>
          </a:xfrm>
          <a:prstGeom prst="rect">
            <a:avLst/>
          </a:prstGeom>
        </p:spPr>
      </p:pic>
      <p:pic>
        <p:nvPicPr>
          <p:cNvPr id="5" name="Gráfico 4" descr="Selo seguir com preenchimento sólido">
            <a:extLst>
              <a:ext uri="{FF2B5EF4-FFF2-40B4-BE49-F238E27FC236}">
                <a16:creationId xmlns:a16="http://schemas.microsoft.com/office/drawing/2014/main" id="{EE7FD105-3DD4-BBA3-C6FF-10EE131CF1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5911" y="4101123"/>
            <a:ext cx="728883" cy="728883"/>
          </a:xfrm>
          <a:prstGeom prst="rect">
            <a:avLst/>
          </a:prstGeom>
        </p:spPr>
      </p:pic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31F8C53F-A9CA-C429-6C66-B891B15FEE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0552" y="4101123"/>
            <a:ext cx="728883" cy="7288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A03C436-7C41-D02E-83FD-B90D0647B444}"/>
              </a:ext>
            </a:extLst>
          </p:cNvPr>
          <p:cNvSpPr txBox="1"/>
          <p:nvPr/>
        </p:nvSpPr>
        <p:spPr>
          <a:xfrm>
            <a:off x="-2582562" y="4559643"/>
            <a:ext cx="2323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</a:t>
            </a:r>
            <a:br>
              <a:rPr lang="pt-BR" dirty="0"/>
            </a:br>
            <a:r>
              <a:rPr lang="pt-BR" b="1" dirty="0"/>
              <a:t>interatividade: </a:t>
            </a:r>
            <a:br>
              <a:rPr lang="pt-BR" dirty="0"/>
            </a:br>
            <a:r>
              <a:rPr lang="pt-BR" dirty="0"/>
              <a:t>Pop-ups!</a:t>
            </a:r>
          </a:p>
          <a:p>
            <a:r>
              <a:rPr lang="pt-BR" dirty="0"/>
              <a:t>os botões abrem as informações presentes no próximo slide.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0E9F2A-7E00-5449-AA60-468462445AEA}"/>
              </a:ext>
            </a:extLst>
          </p:cNvPr>
          <p:cNvSpPr txBox="1"/>
          <p:nvPr/>
        </p:nvSpPr>
        <p:spPr>
          <a:xfrm>
            <a:off x="-2741317" y="6391114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21EE2E64-32B7-D231-9A39-4907224E503E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80882366-939A-90C7-7126-8EA66E718C85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0740789-325C-9D8F-AD60-BBBAAF862630}"/>
              </a:ext>
            </a:extLst>
          </p:cNvPr>
          <p:cNvSpPr txBox="1"/>
          <p:nvPr/>
        </p:nvSpPr>
        <p:spPr>
          <a:xfrm>
            <a:off x="9986937" y="3384555"/>
            <a:ext cx="1811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a loja:</a:t>
            </a:r>
          </a:p>
        </p:txBody>
      </p:sp>
      <p:pic>
        <p:nvPicPr>
          <p:cNvPr id="12" name="Gráfico 11" descr="Selo seguir com preenchimento sólido">
            <a:extLst>
              <a:ext uri="{FF2B5EF4-FFF2-40B4-BE49-F238E27FC236}">
                <a16:creationId xmlns:a16="http://schemas.microsoft.com/office/drawing/2014/main" id="{3B4022CD-1C25-5E2F-0221-F2BCAD55FD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3647" y="4101123"/>
            <a:ext cx="728883" cy="72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8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B8D1B-866D-8330-F75D-5FA506335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8A5CCE55-2A40-CD26-0FFD-50BCF85AC2B8}"/>
              </a:ext>
            </a:extLst>
          </p:cNvPr>
          <p:cNvSpPr txBox="1"/>
          <p:nvPr/>
        </p:nvSpPr>
        <p:spPr>
          <a:xfrm>
            <a:off x="741893" y="1500726"/>
            <a:ext cx="2326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o cliente: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9528F8B-18D4-0905-2329-843B46FA07C7}"/>
              </a:ext>
            </a:extLst>
          </p:cNvPr>
          <p:cNvSpPr txBox="1"/>
          <p:nvPr/>
        </p:nvSpPr>
        <p:spPr>
          <a:xfrm>
            <a:off x="379888" y="2165736"/>
            <a:ext cx="2688165" cy="286232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Atendimento mais completo em um único momento;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Mais praticidade;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Melhor experiência; durante a aquisição;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Conveniência em adquirir aparelho e acessórios juntos.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9535A66-546D-B8A9-05DF-1C1A6EE3632B}"/>
              </a:ext>
            </a:extLst>
          </p:cNvPr>
          <p:cNvSpPr txBox="1"/>
          <p:nvPr/>
        </p:nvSpPr>
        <p:spPr>
          <a:xfrm>
            <a:off x="3762103" y="1496320"/>
            <a:ext cx="2713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o vendedor: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09BD26-6EA6-DCBD-A9A5-4A721031B84B}"/>
              </a:ext>
            </a:extLst>
          </p:cNvPr>
          <p:cNvSpPr txBox="1"/>
          <p:nvPr/>
        </p:nvSpPr>
        <p:spPr>
          <a:xfrm>
            <a:off x="3524241" y="2165736"/>
            <a:ext cx="2713340" cy="31700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Mais oportunidades de oferta;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Maior potencial de conversão;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Maior possibilidade de agregação na venda;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Atendimento mais consultivo e estratégico.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DDE47D4-0EEB-12BB-7B70-D3CAF52A19B4}"/>
              </a:ext>
            </a:extLst>
          </p:cNvPr>
          <p:cNvSpPr txBox="1"/>
          <p:nvPr/>
        </p:nvSpPr>
        <p:spPr>
          <a:xfrm>
            <a:off x="6559465" y="2319624"/>
            <a:ext cx="2192927" cy="286232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Aumento do ticket médio;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Maior rentabilidade;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Melhor aproveitamento das oportunidades comerciais.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1599490-CF05-67A5-5EFD-01FEB9901AE5}"/>
              </a:ext>
            </a:extLst>
          </p:cNvPr>
          <p:cNvSpPr txBox="1"/>
          <p:nvPr/>
        </p:nvSpPr>
        <p:spPr>
          <a:xfrm>
            <a:off x="6559465" y="1496320"/>
            <a:ext cx="2713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o empresário: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DC06F9-2D77-959C-0C2C-A60CFD440613}"/>
              </a:ext>
            </a:extLst>
          </p:cNvPr>
          <p:cNvSpPr txBox="1"/>
          <p:nvPr/>
        </p:nvSpPr>
        <p:spPr>
          <a:xfrm>
            <a:off x="-2631989" y="4720281"/>
            <a:ext cx="243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conteúdos dos Pop-ups do slide anterior.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865F51-9DD8-CED2-920F-38F5919364C7}"/>
              </a:ext>
            </a:extLst>
          </p:cNvPr>
          <p:cNvSpPr txBox="1"/>
          <p:nvPr/>
        </p:nvSpPr>
        <p:spPr>
          <a:xfrm>
            <a:off x="9782569" y="1496320"/>
            <a:ext cx="1811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a loja: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12F3B96-FEF3-BE62-7C52-156BACD11757}"/>
              </a:ext>
            </a:extLst>
          </p:cNvPr>
          <p:cNvSpPr txBox="1"/>
          <p:nvPr/>
        </p:nvSpPr>
        <p:spPr>
          <a:xfrm>
            <a:off x="9074277" y="2319624"/>
            <a:ext cx="2873082" cy="286232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Ampliação das oportunidades comerciais;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Atendimento mais completo;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Maior potencial de conversão;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Fortalecimento da experiência comercial.</a:t>
            </a:r>
          </a:p>
        </p:txBody>
      </p:sp>
    </p:spTree>
    <p:extLst>
      <p:ext uri="{BB962C8B-B14F-4D97-AF65-F5344CB8AC3E}">
        <p14:creationId xmlns:p14="http://schemas.microsoft.com/office/powerpoint/2010/main" val="306632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18AFB2-7B45-BA58-CFB2-46554FBF5F5F}"/>
              </a:ext>
            </a:extLst>
          </p:cNvPr>
          <p:cNvSpPr txBox="1"/>
          <p:nvPr/>
        </p:nvSpPr>
        <p:spPr>
          <a:xfrm>
            <a:off x="918143" y="2158928"/>
            <a:ext cx="53041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estratégia também busca criar um fluxo mais organizado e padronizado para as vendas de acessórios nos AA, fortalecendo a experiência comercial, pois o cliente já sai da loja com os itens necessários para utilização do aparelho.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03D727-3077-2005-68EC-8CA36FF3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168" y="1554440"/>
            <a:ext cx="4684743" cy="35172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D2A108-E815-7AAE-413A-038281174C3D}"/>
              </a:ext>
            </a:extLst>
          </p:cNvPr>
          <p:cNvSpPr txBox="1"/>
          <p:nvPr/>
        </p:nvSpPr>
        <p:spPr>
          <a:xfrm>
            <a:off x="-2594919" y="284205"/>
            <a:ext cx="2372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imagem de uma mulher sorrindo enquanto mexe no celular e seus acessórios (se possível)</a:t>
            </a:r>
          </a:p>
          <a:p>
            <a:endParaRPr lang="pt-BR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E37B4E5A-ECC5-E70F-3865-82F87DB77502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9F46492-3F2A-7318-5FC1-8A199BC60AFC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7FCC49-B780-78B8-CBFB-14E708A3FA17}"/>
              </a:ext>
            </a:extLst>
          </p:cNvPr>
          <p:cNvSpPr txBox="1"/>
          <p:nvPr/>
        </p:nvSpPr>
        <p:spPr>
          <a:xfrm>
            <a:off x="-2594919" y="4634804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369281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1">
            <a:extLst>
              <a:ext uri="{FF2B5EF4-FFF2-40B4-BE49-F238E27FC236}">
                <a16:creationId xmlns:a16="http://schemas.microsoft.com/office/drawing/2014/main" id="{B372018B-2D81-6194-9125-6AC736846E3C}"/>
              </a:ext>
            </a:extLst>
          </p:cNvPr>
          <p:cNvSpPr/>
          <p:nvPr/>
        </p:nvSpPr>
        <p:spPr>
          <a:xfrm>
            <a:off x="5516881" y="3012623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EMPRESÁRIO</a:t>
            </a:r>
          </a:p>
        </p:txBody>
      </p:sp>
      <p:sp>
        <p:nvSpPr>
          <p:cNvPr id="3" name="Retângulo: Cantos Arredondados 12">
            <a:extLst>
              <a:ext uri="{FF2B5EF4-FFF2-40B4-BE49-F238E27FC236}">
                <a16:creationId xmlns:a16="http://schemas.microsoft.com/office/drawing/2014/main" id="{E245CF9F-DECF-F7C0-6679-460ACAD854B5}"/>
              </a:ext>
            </a:extLst>
          </p:cNvPr>
          <p:cNvSpPr/>
          <p:nvPr/>
        </p:nvSpPr>
        <p:spPr>
          <a:xfrm>
            <a:off x="5516881" y="3856578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VENDEDOR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76B075-5952-9DC9-E7B2-BFC1597BAC71}"/>
              </a:ext>
            </a:extLst>
          </p:cNvPr>
          <p:cNvSpPr txBox="1"/>
          <p:nvPr/>
        </p:nvSpPr>
        <p:spPr>
          <a:xfrm>
            <a:off x="4759483" y="2314976"/>
            <a:ext cx="7000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MX" pitchFamily="2" charset="77"/>
              </a:rPr>
              <a:t>Escolha sua trilha: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A69D06-758C-F518-17C0-9FF59D9471AB}"/>
              </a:ext>
            </a:extLst>
          </p:cNvPr>
          <p:cNvSpPr txBox="1"/>
          <p:nvPr/>
        </p:nvSpPr>
        <p:spPr>
          <a:xfrm>
            <a:off x="719285" y="646840"/>
            <a:ext cx="11040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Agora que você conheceu o contexto e os benefícios do projeto, escolha a trilha mais alinhada ao seu papel na operação e siga para os conteúdos específicos da sua jornada.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C7B735-373B-D495-1C51-E4F2296E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848"/>
          <a:stretch>
            <a:fillRect/>
          </a:stretch>
        </p:blipFill>
        <p:spPr>
          <a:xfrm>
            <a:off x="719285" y="1773721"/>
            <a:ext cx="4319631" cy="429044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4B40928-FD2D-98FF-5937-713C40CDADD6}"/>
              </a:ext>
            </a:extLst>
          </p:cNvPr>
          <p:cNvSpPr txBox="1"/>
          <p:nvPr/>
        </p:nvSpPr>
        <p:spPr>
          <a:xfrm>
            <a:off x="-2582562" y="464614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os botões seguiram para trilhas diferentes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A2281E-4D82-1936-215E-E7CAEFA558AD}"/>
              </a:ext>
            </a:extLst>
          </p:cNvPr>
          <p:cNvSpPr txBox="1"/>
          <p:nvPr/>
        </p:nvSpPr>
        <p:spPr>
          <a:xfrm>
            <a:off x="-2594919" y="284205"/>
            <a:ext cx="2372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imagem de uma pessoa apontando para os botões.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15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189FBEE4-5E8B-9527-BF54-99BAEFAE0E5C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EMPRESÁRIO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A349DFB0-1557-1003-8E7E-D30EDED2A2C7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VENDEDOR</a:t>
            </a:r>
          </a:p>
        </p:txBody>
      </p:sp>
    </p:spTree>
    <p:extLst>
      <p:ext uri="{BB962C8B-B14F-4D97-AF65-F5344CB8AC3E}">
        <p14:creationId xmlns:p14="http://schemas.microsoft.com/office/powerpoint/2010/main" val="20775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B71D5C2-AA45-52CF-23BF-E4FA86F6831D}"/>
              </a:ext>
            </a:extLst>
          </p:cNvPr>
          <p:cNvSpPr txBox="1"/>
          <p:nvPr/>
        </p:nvSpPr>
        <p:spPr>
          <a:xfrm>
            <a:off x="1008619" y="2292178"/>
            <a:ext cx="10174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dirty="0"/>
              <a:t>O processo foi desenvolvido para ser simples, integrado e alinhado às ferramentas já utilizadas no seu dia a dia.</a:t>
            </a:r>
          </a:p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r>
              <a:rPr lang="pt-BR" sz="2000" dirty="0"/>
              <a:t>Ao longo do treinamento, você verá como realizar: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2E79BB-6BAE-2A73-EB6C-7523DDEFD617}"/>
              </a:ext>
            </a:extLst>
          </p:cNvPr>
          <p:cNvSpPr/>
          <p:nvPr/>
        </p:nvSpPr>
        <p:spPr>
          <a:xfrm>
            <a:off x="-443704" y="185351"/>
            <a:ext cx="6539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Olá, Empresário!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6D1C21-F503-3997-760F-73002C7D7208}"/>
              </a:ext>
            </a:extLst>
          </p:cNvPr>
          <p:cNvSpPr txBox="1"/>
          <p:nvPr/>
        </p:nvSpPr>
        <p:spPr>
          <a:xfrm>
            <a:off x="1168743" y="1364616"/>
            <a:ext cx="9854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Agora, você conhecerá o fluxo operacional para gestão dos acessórios Claro dentro da sua operação.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8E5B97-9824-7963-AE77-FFB263A1078F}"/>
              </a:ext>
            </a:extLst>
          </p:cNvPr>
          <p:cNvSpPr txBox="1"/>
          <p:nvPr/>
        </p:nvSpPr>
        <p:spPr>
          <a:xfrm>
            <a:off x="3616924" y="4071618"/>
            <a:ext cx="4958148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O pedido dos acessórios;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O cadastro correto dos itens;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O acompanhamento do estoque;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 organização operacional do processo.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FF25DE-29D3-8DE7-B519-AE04305B3664}"/>
              </a:ext>
            </a:extLst>
          </p:cNvPr>
          <p:cNvSpPr txBox="1"/>
          <p:nvPr/>
        </p:nvSpPr>
        <p:spPr>
          <a:xfrm>
            <a:off x="3003848" y="5695468"/>
            <a:ext cx="6184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Tudo isso de forma prática, rápida e objetiva.</a:t>
            </a:r>
          </a:p>
          <a:p>
            <a:pPr algn="ctr"/>
            <a:r>
              <a:rPr lang="pt-BR" sz="2000" dirty="0">
                <a:solidFill>
                  <a:srgbClr val="C00000"/>
                </a:solidFill>
              </a:rPr>
              <a:t>Pronto para começar? Vamos lá!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4E989082-93D2-0B4F-7EA3-39FA738C1559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F94DD76C-034D-BD07-840B-B6F8F4ABF3D1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C8E48F-DC76-8BDF-90B4-DB2EE301E5AA}"/>
              </a:ext>
            </a:extLst>
          </p:cNvPr>
          <p:cNvSpPr txBox="1"/>
          <p:nvPr/>
        </p:nvSpPr>
        <p:spPr>
          <a:xfrm>
            <a:off x="-2640580" y="4702615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38404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64EC425-2D1C-B801-5B6C-FC728C971BE2}"/>
              </a:ext>
            </a:extLst>
          </p:cNvPr>
          <p:cNvSpPr txBox="1"/>
          <p:nvPr/>
        </p:nvSpPr>
        <p:spPr>
          <a:xfrm>
            <a:off x="918143" y="1054104"/>
            <a:ext cx="4513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O que mudou na operação?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0C721A-BA10-A3C8-0D0D-285A344F379A}"/>
              </a:ext>
            </a:extLst>
          </p:cNvPr>
          <p:cNvSpPr txBox="1"/>
          <p:nvPr/>
        </p:nvSpPr>
        <p:spPr>
          <a:xfrm>
            <a:off x="918143" y="1887707"/>
            <a:ext cx="88844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000" dirty="0"/>
              <a:t>Com o novo projeto, você (Agente Autorizado) passa a contar com um </a:t>
            </a:r>
            <a:r>
              <a:rPr lang="pt-BR" sz="2000" b="1" dirty="0">
                <a:solidFill>
                  <a:srgbClr val="C00000"/>
                </a:solidFill>
              </a:rPr>
              <a:t>portfólio oficial de acessórios Claro</a:t>
            </a:r>
            <a:r>
              <a:rPr lang="pt-BR" sz="2000" dirty="0"/>
              <a:t> disponível para comercialização.</a:t>
            </a:r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r>
              <a:rPr lang="pt-BR" sz="2000" dirty="0"/>
              <a:t>Agora, além da venda de aparelhos, a loja também poderá trabalhar com </a:t>
            </a:r>
            <a:r>
              <a:rPr lang="pt-BR" sz="2000" b="1" dirty="0"/>
              <a:t>acessórios integrados às ofertas </a:t>
            </a:r>
            <a:r>
              <a:rPr lang="pt-BR" sz="2000" dirty="0"/>
              <a:t>comerciais da operadora.</a:t>
            </a:r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r>
              <a:rPr lang="pt-BR" sz="2000" dirty="0"/>
              <a:t>O </a:t>
            </a:r>
            <a:r>
              <a:rPr lang="pt-BR" sz="2000" b="1" dirty="0"/>
              <a:t>objetivo</a:t>
            </a:r>
            <a:r>
              <a:rPr lang="pt-BR" sz="2000" dirty="0"/>
              <a:t> é ampliar oportunidades de venda e tornar o atendimento ainda mais completo para o cliente.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6BF04C-159D-14E0-B388-04353E23974C}"/>
              </a:ext>
            </a:extLst>
          </p:cNvPr>
          <p:cNvSpPr txBox="1"/>
          <p:nvPr/>
        </p:nvSpPr>
        <p:spPr>
          <a:xfrm>
            <a:off x="-2780270" y="407773"/>
            <a:ext cx="257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“</a:t>
            </a:r>
            <a:r>
              <a:rPr lang="pt-BR" b="1" dirty="0"/>
              <a:t>O que mudou na operação?</a:t>
            </a:r>
            <a:r>
              <a:rPr lang="pt-BR" dirty="0"/>
              <a:t>” é título.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F60FCFF3-8262-40FE-34B6-1CAA576337AC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24235C41-9A8E-0ED8-DD97-C1E4BED2D7D8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5FAD5F0-B9DF-41EF-73D7-1A7ED2F789C5}"/>
              </a:ext>
            </a:extLst>
          </p:cNvPr>
          <p:cNvSpPr txBox="1"/>
          <p:nvPr/>
        </p:nvSpPr>
        <p:spPr>
          <a:xfrm>
            <a:off x="-2640580" y="4587027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249739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D2557E2-5EC0-719B-8A97-1B110BE111BF}"/>
              </a:ext>
            </a:extLst>
          </p:cNvPr>
          <p:cNvSpPr txBox="1"/>
          <p:nvPr/>
        </p:nvSpPr>
        <p:spPr>
          <a:xfrm>
            <a:off x="3910397" y="387081"/>
            <a:ext cx="43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Plataforma já conhecida!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CA7E62-4B59-CFFB-4000-4F8E05ED7DB4}"/>
              </a:ext>
            </a:extLst>
          </p:cNvPr>
          <p:cNvSpPr txBox="1"/>
          <p:nvPr/>
        </p:nvSpPr>
        <p:spPr>
          <a:xfrm>
            <a:off x="896121" y="1103226"/>
            <a:ext cx="103997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dirty="0"/>
              <a:t>Um ponto importante deste projeto é que o processo utiliza uma plataforma já conhecida por você: </a:t>
            </a:r>
            <a:r>
              <a:rPr lang="pt-BR" sz="2000" b="1" dirty="0">
                <a:solidFill>
                  <a:srgbClr val="C00000"/>
                </a:solidFill>
              </a:rPr>
              <a:t>o Controle Celular</a:t>
            </a:r>
            <a:r>
              <a:rPr lang="pt-BR" sz="2000" dirty="0"/>
              <a:t>.</a:t>
            </a:r>
          </a:p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r>
              <a:rPr lang="pt-BR" sz="2000" dirty="0"/>
              <a:t>O projeto amplia a utilização da plataforma para inclusão dos acessórios Claro dentro da sua operação comercial.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2C882F-FF2F-5486-AC27-CDB5B1E8A176}"/>
              </a:ext>
            </a:extLst>
          </p:cNvPr>
          <p:cNvSpPr txBox="1"/>
          <p:nvPr/>
        </p:nvSpPr>
        <p:spPr>
          <a:xfrm>
            <a:off x="5243382" y="3235143"/>
            <a:ext cx="1233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/>
              <a:t>Ou seja: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4CA28E-CB9D-B9A9-6BD0-9BBBFCB3F61B}"/>
              </a:ext>
            </a:extLst>
          </p:cNvPr>
          <p:cNvSpPr txBox="1"/>
          <p:nvPr/>
        </p:nvSpPr>
        <p:spPr>
          <a:xfrm>
            <a:off x="466981" y="5014678"/>
            <a:ext cx="3443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Não será necessário aprender um sistema totalmente novo!</a:t>
            </a:r>
          </a:p>
        </p:txBody>
      </p:sp>
      <p:sp>
        <p:nvSpPr>
          <p:cNvPr id="12" name="Heptágono 11">
            <a:extLst>
              <a:ext uri="{FF2B5EF4-FFF2-40B4-BE49-F238E27FC236}">
                <a16:creationId xmlns:a16="http://schemas.microsoft.com/office/drawing/2014/main" id="{1341A696-9BB4-D124-77A7-C0FB9CB33DC3}"/>
              </a:ext>
            </a:extLst>
          </p:cNvPr>
          <p:cNvSpPr/>
          <p:nvPr/>
        </p:nvSpPr>
        <p:spPr>
          <a:xfrm>
            <a:off x="1414847" y="3952844"/>
            <a:ext cx="852617" cy="883508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E8FF66-6E7D-5BC4-8EC5-280D07F55E60}"/>
              </a:ext>
            </a:extLst>
          </p:cNvPr>
          <p:cNvSpPr txBox="1"/>
          <p:nvPr/>
        </p:nvSpPr>
        <p:spPr>
          <a:xfrm>
            <a:off x="4747568" y="5014678"/>
            <a:ext cx="269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O fluxo operacional permanece familiar!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379AA40-D40C-F9E6-F2D0-B54D83B193ED}"/>
              </a:ext>
            </a:extLst>
          </p:cNvPr>
          <p:cNvSpPr txBox="1"/>
          <p:nvPr/>
        </p:nvSpPr>
        <p:spPr>
          <a:xfrm>
            <a:off x="8524875" y="4954039"/>
            <a:ext cx="2771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A adaptação tende a ser mais rápida e simples! </a:t>
            </a:r>
          </a:p>
        </p:txBody>
      </p:sp>
      <p:sp>
        <p:nvSpPr>
          <p:cNvPr id="17" name="Heptágono 16">
            <a:extLst>
              <a:ext uri="{FF2B5EF4-FFF2-40B4-BE49-F238E27FC236}">
                <a16:creationId xmlns:a16="http://schemas.microsoft.com/office/drawing/2014/main" id="{5F59A6D5-940E-46BA-3247-FDEDC9342D4D}"/>
              </a:ext>
            </a:extLst>
          </p:cNvPr>
          <p:cNvSpPr/>
          <p:nvPr/>
        </p:nvSpPr>
        <p:spPr>
          <a:xfrm>
            <a:off x="5456537" y="3952844"/>
            <a:ext cx="852617" cy="883508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2</a:t>
            </a:r>
          </a:p>
        </p:txBody>
      </p:sp>
      <p:sp>
        <p:nvSpPr>
          <p:cNvPr id="18" name="Heptágono 17">
            <a:extLst>
              <a:ext uri="{FF2B5EF4-FFF2-40B4-BE49-F238E27FC236}">
                <a16:creationId xmlns:a16="http://schemas.microsoft.com/office/drawing/2014/main" id="{36AC9629-1F59-BD5E-DC29-30282D4CB4C3}"/>
              </a:ext>
            </a:extLst>
          </p:cNvPr>
          <p:cNvSpPr/>
          <p:nvPr/>
        </p:nvSpPr>
        <p:spPr>
          <a:xfrm>
            <a:off x="9288162" y="3952844"/>
            <a:ext cx="852617" cy="883508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3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CCB1531-90BD-4408-10A0-89F4BA435C4B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D1C89A3-56D2-4C96-0819-755C715F8961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417BA4-18E4-5CB7-F285-F867DE4B5456}"/>
              </a:ext>
            </a:extLst>
          </p:cNvPr>
          <p:cNvSpPr txBox="1"/>
          <p:nvPr/>
        </p:nvSpPr>
        <p:spPr>
          <a:xfrm>
            <a:off x="-2715237" y="4584707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362858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0059A39-0C36-21DB-2732-75CB3D15EBAA}"/>
              </a:ext>
            </a:extLst>
          </p:cNvPr>
          <p:cNvSpPr txBox="1"/>
          <p:nvPr/>
        </p:nvSpPr>
        <p:spPr>
          <a:xfrm>
            <a:off x="5112607" y="2505670"/>
            <a:ext cx="6440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Isso permite que você conheça o funcionamento da iniciativa e avalie as oportunidades comerciais oferecidas pelo nosso novo modelo de venda.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10EB7F-798B-29AC-1154-E3D533E6A438}"/>
              </a:ext>
            </a:extLst>
          </p:cNvPr>
          <p:cNvSpPr txBox="1"/>
          <p:nvPr/>
        </p:nvSpPr>
        <p:spPr>
          <a:xfrm>
            <a:off x="5112608" y="812899"/>
            <a:ext cx="5946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A adesão ao projeto ainda é opcional!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EE09FF1-48EB-8851-EE0C-7C2F663655CC}"/>
              </a:ext>
            </a:extLst>
          </p:cNvPr>
          <p:cNvSpPr/>
          <p:nvPr/>
        </p:nvSpPr>
        <p:spPr>
          <a:xfrm>
            <a:off x="922638" y="2505670"/>
            <a:ext cx="2712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Atenção!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A23E09-042B-7A4C-C713-921BCC678734}"/>
              </a:ext>
            </a:extLst>
          </p:cNvPr>
          <p:cNvSpPr txBox="1"/>
          <p:nvPr/>
        </p:nvSpPr>
        <p:spPr>
          <a:xfrm>
            <a:off x="-2730843" y="212735"/>
            <a:ext cx="2409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colocar destaque na frase “</a:t>
            </a:r>
            <a:r>
              <a:rPr lang="pt-BR" b="1" dirty="0"/>
              <a:t>A adesão ao projeto ainda é opcional!”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761786D-7224-4D96-6201-B10F4E7CD971}"/>
              </a:ext>
            </a:extLst>
          </p:cNvPr>
          <p:cNvSpPr>
            <a:spLocks/>
          </p:cNvSpPr>
          <p:nvPr/>
        </p:nvSpPr>
        <p:spPr>
          <a:xfrm>
            <a:off x="7263659" y="4475912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LEMBRE-SE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7FCF00-9421-CA98-E857-05A193184C97}"/>
              </a:ext>
            </a:extLst>
          </p:cNvPr>
          <p:cNvSpPr txBox="1"/>
          <p:nvPr/>
        </p:nvSpPr>
        <p:spPr>
          <a:xfrm>
            <a:off x="-2460131" y="4795899"/>
            <a:ext cx="2138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botão “lembre-se” para um pop-up.</a:t>
            </a:r>
          </a:p>
          <a:p>
            <a:endParaRPr lang="pt-BR" dirty="0"/>
          </a:p>
          <a:p>
            <a:r>
              <a:rPr lang="pt-BR" dirty="0"/>
              <a:t>Navegação linear.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C59EB1AE-804E-5BAF-33E7-4DB7BEB0DD4B}"/>
              </a:ext>
            </a:extLst>
          </p:cNvPr>
          <p:cNvSpPr/>
          <p:nvPr/>
        </p:nvSpPr>
        <p:spPr>
          <a:xfrm flipH="1">
            <a:off x="206299" y="6282132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DD921C38-90E2-95D3-55D2-8863F0BB9BA6}"/>
              </a:ext>
            </a:extLst>
          </p:cNvPr>
          <p:cNvSpPr/>
          <p:nvPr/>
        </p:nvSpPr>
        <p:spPr>
          <a:xfrm rot="10800000" flipH="1">
            <a:off x="11273857" y="6282132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36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B5AB93-875E-FB9D-D0D7-A9984E93A307}"/>
              </a:ext>
            </a:extLst>
          </p:cNvPr>
          <p:cNvSpPr txBox="1"/>
          <p:nvPr/>
        </p:nvSpPr>
        <p:spPr>
          <a:xfrm>
            <a:off x="1828800" y="1500411"/>
            <a:ext cx="98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B5589-122E-8D96-EAC7-6C82434F1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DFBE500-E55D-E85B-EBAF-24540366E100}"/>
              </a:ext>
            </a:extLst>
          </p:cNvPr>
          <p:cNvSpPr/>
          <p:nvPr/>
        </p:nvSpPr>
        <p:spPr>
          <a:xfrm>
            <a:off x="420130" y="1754659"/>
            <a:ext cx="11368216" cy="308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D9129A-967E-B50F-733F-E267B1AE3994}"/>
              </a:ext>
            </a:extLst>
          </p:cNvPr>
          <p:cNvSpPr txBox="1"/>
          <p:nvPr/>
        </p:nvSpPr>
        <p:spPr>
          <a:xfrm>
            <a:off x="1047236" y="2723802"/>
            <a:ext cx="9854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Ao fazer parte do projeto, você </a:t>
            </a:r>
            <a:r>
              <a:rPr lang="pt-BR" sz="2400" b="1" dirty="0"/>
              <a:t>ampliará suas oportunidades de venda</a:t>
            </a:r>
            <a:r>
              <a:rPr lang="pt-BR" sz="2400" dirty="0"/>
              <a:t>, oferendo uma experiência mais completa ao cliente e fortalecendo seus resultados com a venda </a:t>
            </a:r>
            <a:r>
              <a:rPr lang="pt-BR" sz="2400" dirty="0" err="1"/>
              <a:t>bundle</a:t>
            </a:r>
            <a:r>
              <a:rPr lang="pt-BR" sz="2400" dirty="0"/>
              <a:t> de acessórios Claro.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7893F5B-0F4E-3C97-3783-8B359D507A2F}"/>
              </a:ext>
            </a:extLst>
          </p:cNvPr>
          <p:cNvSpPr/>
          <p:nvPr/>
        </p:nvSpPr>
        <p:spPr>
          <a:xfrm>
            <a:off x="5202195" y="768606"/>
            <a:ext cx="1544594" cy="1569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/>
              <a:t>!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9E6EA17-7148-D900-D5F5-4E2AB9CEEC48}"/>
              </a:ext>
            </a:extLst>
          </p:cNvPr>
          <p:cNvSpPr txBox="1"/>
          <p:nvPr/>
        </p:nvSpPr>
        <p:spPr>
          <a:xfrm>
            <a:off x="-2496065" y="4707924"/>
            <a:ext cx="2248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conteúdo do pop-up do slide anterior</a:t>
            </a:r>
          </a:p>
          <a:p>
            <a:endParaRPr lang="pt-BR" dirty="0"/>
          </a:p>
          <a:p>
            <a:r>
              <a:rPr lang="pt-BR" dirty="0"/>
              <a:t>- Botão de fechar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6F5AF1-57FF-6F5A-4602-5396C5EB37E8}"/>
              </a:ext>
            </a:extLst>
          </p:cNvPr>
          <p:cNvSpPr txBox="1"/>
          <p:nvPr/>
        </p:nvSpPr>
        <p:spPr>
          <a:xfrm>
            <a:off x="-2615514" y="352931"/>
            <a:ext cx="224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colocar um ícone chamativo de “atenção”</a:t>
            </a:r>
          </a:p>
          <a:p>
            <a:endParaRPr lang="pt-BR" dirty="0"/>
          </a:p>
        </p:txBody>
      </p:sp>
      <p:pic>
        <p:nvPicPr>
          <p:cNvPr id="12" name="Gráfico 11" descr="Fechar com preenchimento sólido">
            <a:extLst>
              <a:ext uri="{FF2B5EF4-FFF2-40B4-BE49-F238E27FC236}">
                <a16:creationId xmlns:a16="http://schemas.microsoft.com/office/drawing/2014/main" id="{8198C397-8A33-6F86-8C29-ADF957C58A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2619" y="255119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76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57CC67-8802-AF9E-EF2F-4F400F1EC320}"/>
              </a:ext>
            </a:extLst>
          </p:cNvPr>
          <p:cNvSpPr txBox="1"/>
          <p:nvPr/>
        </p:nvSpPr>
        <p:spPr>
          <a:xfrm>
            <a:off x="1275319" y="2341707"/>
            <a:ext cx="35932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Solicitar acessórios;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Realizar cadastro dos itens;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Gerenciar o estoque;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Acompanhar a disponibilidade dos produtos.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6E176A-D89C-9CC1-90A8-22BEFF1767BB}"/>
              </a:ext>
            </a:extLst>
          </p:cNvPr>
          <p:cNvSpPr txBox="1"/>
          <p:nvPr/>
        </p:nvSpPr>
        <p:spPr>
          <a:xfrm>
            <a:off x="481140" y="440322"/>
            <a:ext cx="11229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b="1" dirty="0">
                <a:solidFill>
                  <a:srgbClr val="C00000"/>
                </a:solidFill>
              </a:rPr>
              <a:t>Todo o fluxo foi pensado para tornar a operação mais prática e organizada!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5F7D3C-86F1-FD31-C41B-661608CF80E8}"/>
              </a:ext>
            </a:extLst>
          </p:cNvPr>
          <p:cNvSpPr txBox="1"/>
          <p:nvPr/>
        </p:nvSpPr>
        <p:spPr>
          <a:xfrm>
            <a:off x="1275319" y="1563473"/>
            <a:ext cx="3086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O empresário poderá: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312CEE-C608-7DD7-C57E-C287A8E59D56}"/>
              </a:ext>
            </a:extLst>
          </p:cNvPr>
          <p:cNvSpPr txBox="1"/>
          <p:nvPr/>
        </p:nvSpPr>
        <p:spPr>
          <a:xfrm>
            <a:off x="2907698" y="5011319"/>
            <a:ext cx="6020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>
                <a:solidFill>
                  <a:srgbClr val="C00000"/>
                </a:solidFill>
              </a:rPr>
              <a:t>Tudo isso dentro de um fluxo integrado e padronizado!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18CEEBE-9CDC-30E4-1B2A-A4E77CC842A8}"/>
              </a:ext>
            </a:extLst>
          </p:cNvPr>
          <p:cNvSpPr txBox="1"/>
          <p:nvPr/>
        </p:nvSpPr>
        <p:spPr>
          <a:xfrm>
            <a:off x="7122640" y="2187819"/>
            <a:ext cx="41220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Maior potencial de venda;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Ampliação do ticket médio;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Mais oportunidades de oferta durante o atendimento;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Experiência comercial mais completa para o cliente.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CE8C60-E3B9-AD9D-AEAB-A207396C5EAE}"/>
              </a:ext>
            </a:extLst>
          </p:cNvPr>
          <p:cNvSpPr txBox="1"/>
          <p:nvPr/>
        </p:nvSpPr>
        <p:spPr>
          <a:xfrm>
            <a:off x="7122640" y="1563473"/>
            <a:ext cx="4226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A operação passa a contar com: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963D107D-DCBD-5CA9-FA35-BD136766DAED}"/>
              </a:ext>
            </a:extLst>
          </p:cNvPr>
          <p:cNvSpPr/>
          <p:nvPr/>
        </p:nvSpPr>
        <p:spPr>
          <a:xfrm>
            <a:off x="5219699" y="2681417"/>
            <a:ext cx="1396314" cy="5931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59155C-651A-1854-90A5-EEAAA0F3F7E8}"/>
              </a:ext>
            </a:extLst>
          </p:cNvPr>
          <p:cNvSpPr txBox="1"/>
          <p:nvPr/>
        </p:nvSpPr>
        <p:spPr>
          <a:xfrm>
            <a:off x="-2640580" y="4525244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BAE3A27E-70E9-C05E-89EF-FF1A3FAD9F1D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79A78CD4-B685-DEDB-8F8E-25ADD5B47FD4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3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292EF0D-6D92-724F-965F-97AFE15BC83A}"/>
              </a:ext>
            </a:extLst>
          </p:cNvPr>
          <p:cNvSpPr txBox="1"/>
          <p:nvPr/>
        </p:nvSpPr>
        <p:spPr>
          <a:xfrm>
            <a:off x="590037" y="421982"/>
            <a:ext cx="7787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Fluxo do Pedido e da Venda de Acessórios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899E9F-5BD9-2B01-3F17-6AB101EF94CF}"/>
              </a:ext>
            </a:extLst>
          </p:cNvPr>
          <p:cNvSpPr txBox="1"/>
          <p:nvPr/>
        </p:nvSpPr>
        <p:spPr>
          <a:xfrm>
            <a:off x="-2730843" y="269272"/>
            <a:ext cx="257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deixar o fluxograma com nossa identidade visual, mantendo a diferenciação por cor.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382288F-8589-3035-27F4-FC942823F4AB}"/>
              </a:ext>
            </a:extLst>
          </p:cNvPr>
          <p:cNvSpPr/>
          <p:nvPr/>
        </p:nvSpPr>
        <p:spPr>
          <a:xfrm>
            <a:off x="364382" y="2010403"/>
            <a:ext cx="1614929" cy="1033327"/>
          </a:xfrm>
          <a:prstGeom prst="ellipse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</a:rPr>
              <a:t>Início</a:t>
            </a:r>
            <a:r>
              <a:rPr lang="pt-BR" sz="14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4CC7627-24F0-B67E-A505-7D931C3AD502}"/>
              </a:ext>
            </a:extLst>
          </p:cNvPr>
          <p:cNvSpPr/>
          <p:nvPr/>
        </p:nvSpPr>
        <p:spPr>
          <a:xfrm>
            <a:off x="5037715" y="2091998"/>
            <a:ext cx="1614929" cy="816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Cadastra os acessórios</a:t>
            </a:r>
          </a:p>
        </p:txBody>
      </p:sp>
      <p:sp>
        <p:nvSpPr>
          <p:cNvPr id="15" name="CaixaDeTexto 32">
            <a:extLst>
              <a:ext uri="{FF2B5EF4-FFF2-40B4-BE49-F238E27FC236}">
                <a16:creationId xmlns:a16="http://schemas.microsoft.com/office/drawing/2014/main" id="{B868959A-FA11-5BFE-5E9D-9F3E78F88FBF}"/>
              </a:ext>
            </a:extLst>
          </p:cNvPr>
          <p:cNvSpPr txBox="1"/>
          <p:nvPr/>
        </p:nvSpPr>
        <p:spPr>
          <a:xfrm>
            <a:off x="4946241" y="2960913"/>
            <a:ext cx="19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i="1" dirty="0"/>
              <a:t>Controle Celular  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C4885E2-8675-CFCB-95EE-D3E106CC66BF}"/>
              </a:ext>
            </a:extLst>
          </p:cNvPr>
          <p:cNvSpPr/>
          <p:nvPr/>
        </p:nvSpPr>
        <p:spPr>
          <a:xfrm>
            <a:off x="2683646" y="2093929"/>
            <a:ext cx="1669470" cy="816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Compra os acessórios </a:t>
            </a:r>
          </a:p>
        </p:txBody>
      </p:sp>
      <p:sp>
        <p:nvSpPr>
          <p:cNvPr id="17" name="CaixaDeTexto 34">
            <a:extLst>
              <a:ext uri="{FF2B5EF4-FFF2-40B4-BE49-F238E27FC236}">
                <a16:creationId xmlns:a16="http://schemas.microsoft.com/office/drawing/2014/main" id="{3F6E8362-0835-CFF9-10D8-29F6EFEF019E}"/>
              </a:ext>
            </a:extLst>
          </p:cNvPr>
          <p:cNvSpPr txBox="1"/>
          <p:nvPr/>
        </p:nvSpPr>
        <p:spPr>
          <a:xfrm>
            <a:off x="2793047" y="2916246"/>
            <a:ext cx="154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i="1" dirty="0"/>
              <a:t>Via Extranet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09ABADB-2E1E-A27A-A28D-AB1E403FBB9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518462" y="2502062"/>
            <a:ext cx="165184" cy="125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5AEEB6E0-286B-8305-4932-9D610616C8CF}"/>
              </a:ext>
            </a:extLst>
          </p:cNvPr>
          <p:cNvSpPr/>
          <p:nvPr/>
        </p:nvSpPr>
        <p:spPr>
          <a:xfrm>
            <a:off x="2090521" y="2434390"/>
            <a:ext cx="593125" cy="18535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F063BE09-FDC2-94FC-1C75-EA230D098390}"/>
              </a:ext>
            </a:extLst>
          </p:cNvPr>
          <p:cNvSpPr/>
          <p:nvPr/>
        </p:nvSpPr>
        <p:spPr>
          <a:xfrm>
            <a:off x="4444590" y="2409385"/>
            <a:ext cx="501651" cy="21035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64902A4-46FF-E93C-6F7E-733AA0356969}"/>
              </a:ext>
            </a:extLst>
          </p:cNvPr>
          <p:cNvSpPr/>
          <p:nvPr/>
        </p:nvSpPr>
        <p:spPr>
          <a:xfrm>
            <a:off x="9778995" y="2070741"/>
            <a:ext cx="1757128" cy="8354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Realiza a venda do aparelho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574BF98-C0CC-0586-2711-82F9FF4D2FC1}"/>
              </a:ext>
            </a:extLst>
          </p:cNvPr>
          <p:cNvSpPr/>
          <p:nvPr/>
        </p:nvSpPr>
        <p:spPr>
          <a:xfrm>
            <a:off x="9298300" y="4416426"/>
            <a:ext cx="2013316" cy="10833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tx1"/>
                </a:solidFill>
                <a:latin typeface="AMX" pitchFamily="2" charset="0"/>
              </a:rPr>
              <a:t>Imput</a:t>
            </a:r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 dados do cliente +  venda do aparelho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358AAAD-15D1-0E01-1CF4-E55EBD6F0EB3}"/>
              </a:ext>
            </a:extLst>
          </p:cNvPr>
          <p:cNvSpPr/>
          <p:nvPr/>
        </p:nvSpPr>
        <p:spPr>
          <a:xfrm>
            <a:off x="6572824" y="4362305"/>
            <a:ext cx="1902794" cy="1164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Visualiza a oferta parametrizada e faz a seleção da campanha correta  </a:t>
            </a:r>
          </a:p>
        </p:txBody>
      </p:sp>
      <p:sp>
        <p:nvSpPr>
          <p:cNvPr id="30" name="CaixaDeTexto 17">
            <a:extLst>
              <a:ext uri="{FF2B5EF4-FFF2-40B4-BE49-F238E27FC236}">
                <a16:creationId xmlns:a16="http://schemas.microsoft.com/office/drawing/2014/main" id="{657A6C81-508F-15C0-5AC0-9D1289349E6E}"/>
              </a:ext>
            </a:extLst>
          </p:cNvPr>
          <p:cNvSpPr txBox="1"/>
          <p:nvPr/>
        </p:nvSpPr>
        <p:spPr>
          <a:xfrm>
            <a:off x="10064381" y="2883375"/>
            <a:ext cx="2013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i="1" dirty="0"/>
              <a:t>Ativação Simplificada </a:t>
            </a:r>
          </a:p>
        </p:txBody>
      </p:sp>
      <p:sp>
        <p:nvSpPr>
          <p:cNvPr id="31" name="CaixaDeTexto 18">
            <a:extLst>
              <a:ext uri="{FF2B5EF4-FFF2-40B4-BE49-F238E27FC236}">
                <a16:creationId xmlns:a16="http://schemas.microsoft.com/office/drawing/2014/main" id="{8F5EF39E-9B06-F709-004A-A7387B1F62E4}"/>
              </a:ext>
            </a:extLst>
          </p:cNvPr>
          <p:cNvSpPr txBox="1"/>
          <p:nvPr/>
        </p:nvSpPr>
        <p:spPr>
          <a:xfrm>
            <a:off x="9475214" y="5526755"/>
            <a:ext cx="19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i="1" dirty="0"/>
              <a:t>Controle Celular  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56635A3-687A-AED3-CB03-ADA1B701E484}"/>
              </a:ext>
            </a:extLst>
          </p:cNvPr>
          <p:cNvSpPr/>
          <p:nvPr/>
        </p:nvSpPr>
        <p:spPr>
          <a:xfrm>
            <a:off x="3657600" y="4423452"/>
            <a:ext cx="2028293" cy="10692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Faz a venda e emite a Nota fiscal </a:t>
            </a:r>
          </a:p>
        </p:txBody>
      </p:sp>
      <p:sp>
        <p:nvSpPr>
          <p:cNvPr id="33" name="CaixaDeTexto 21">
            <a:extLst>
              <a:ext uri="{FF2B5EF4-FFF2-40B4-BE49-F238E27FC236}">
                <a16:creationId xmlns:a16="http://schemas.microsoft.com/office/drawing/2014/main" id="{B61B9941-710A-8233-A75C-27AB53DE79BD}"/>
              </a:ext>
            </a:extLst>
          </p:cNvPr>
          <p:cNvSpPr txBox="1"/>
          <p:nvPr/>
        </p:nvSpPr>
        <p:spPr>
          <a:xfrm>
            <a:off x="3899889" y="5526755"/>
            <a:ext cx="178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i="1" dirty="0"/>
              <a:t>Controle Celular   </a:t>
            </a: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34F294C6-2BB5-8709-B507-4C2433EEB0FF}"/>
              </a:ext>
            </a:extLst>
          </p:cNvPr>
          <p:cNvSpPr/>
          <p:nvPr/>
        </p:nvSpPr>
        <p:spPr>
          <a:xfrm>
            <a:off x="9301433" y="2407454"/>
            <a:ext cx="413842" cy="18535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9EBF6667-34F8-C377-5DF0-E834C617C3F8}"/>
              </a:ext>
            </a:extLst>
          </p:cNvPr>
          <p:cNvSpPr/>
          <p:nvPr/>
        </p:nvSpPr>
        <p:spPr>
          <a:xfrm rot="5400000" flipV="1">
            <a:off x="10115462" y="3823858"/>
            <a:ext cx="593125" cy="23087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9A0FCBF3-6BC0-B3D1-47EE-3568B6832773}"/>
              </a:ext>
            </a:extLst>
          </p:cNvPr>
          <p:cNvSpPr/>
          <p:nvPr/>
        </p:nvSpPr>
        <p:spPr>
          <a:xfrm rot="10800000">
            <a:off x="8562653" y="4902540"/>
            <a:ext cx="561576" cy="18535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E01BA5CE-FE1B-1DD5-E520-9B5CB0E0FF38}"/>
              </a:ext>
            </a:extLst>
          </p:cNvPr>
          <p:cNvSpPr/>
          <p:nvPr/>
        </p:nvSpPr>
        <p:spPr>
          <a:xfrm rot="10800000">
            <a:off x="5816118" y="4902542"/>
            <a:ext cx="593125" cy="18535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8C9FE035-763E-1C1B-6013-5412968702A8}"/>
              </a:ext>
            </a:extLst>
          </p:cNvPr>
          <p:cNvSpPr/>
          <p:nvPr/>
        </p:nvSpPr>
        <p:spPr>
          <a:xfrm>
            <a:off x="1171846" y="4385812"/>
            <a:ext cx="1714097" cy="1113963"/>
          </a:xfrm>
          <a:prstGeom prst="ellipse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</a:rPr>
              <a:t>Fim</a:t>
            </a:r>
            <a:r>
              <a:rPr lang="pt-BR" sz="1400" b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F49425DF-A12E-5350-FEF5-336CEBE7C46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24945FB-F4ED-EEA5-0F24-0750E2EDD391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DDEA59-FFAD-F375-BC37-5C32204FFF0A}"/>
              </a:ext>
            </a:extLst>
          </p:cNvPr>
          <p:cNvSpPr txBox="1"/>
          <p:nvPr/>
        </p:nvSpPr>
        <p:spPr>
          <a:xfrm>
            <a:off x="-2640580" y="4773435"/>
            <a:ext cx="214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22CF72-124F-13C9-D265-6ED1B27D98CF}"/>
              </a:ext>
            </a:extLst>
          </p:cNvPr>
          <p:cNvSpPr txBox="1"/>
          <p:nvPr/>
        </p:nvSpPr>
        <p:spPr>
          <a:xfrm>
            <a:off x="10288951" y="662642"/>
            <a:ext cx="155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Empresário</a:t>
            </a:r>
          </a:p>
          <a:p>
            <a:endParaRPr lang="pt-BR" dirty="0"/>
          </a:p>
          <a:p>
            <a:r>
              <a:rPr lang="pt-BR" dirty="0"/>
              <a:t>Vendedor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49085E6-38A7-0A77-FAFF-57A8066172B1}"/>
              </a:ext>
            </a:extLst>
          </p:cNvPr>
          <p:cNvSpPr/>
          <p:nvPr/>
        </p:nvSpPr>
        <p:spPr>
          <a:xfrm>
            <a:off x="10129685" y="757226"/>
            <a:ext cx="175273" cy="2047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88CD1CB-65E9-E966-3BC9-3A8F20C2EB07}"/>
              </a:ext>
            </a:extLst>
          </p:cNvPr>
          <p:cNvSpPr/>
          <p:nvPr/>
        </p:nvSpPr>
        <p:spPr>
          <a:xfrm>
            <a:off x="10129685" y="1285939"/>
            <a:ext cx="175273" cy="2047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272B417-EB0D-F2C5-06DA-4729362746F2}"/>
              </a:ext>
            </a:extLst>
          </p:cNvPr>
          <p:cNvSpPr/>
          <p:nvPr/>
        </p:nvSpPr>
        <p:spPr>
          <a:xfrm>
            <a:off x="7319770" y="2066579"/>
            <a:ext cx="1902794" cy="8959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mpd="thickThin">
            <a:solidFill>
              <a:schemeClr val="accent1">
                <a:shade val="15000"/>
              </a:schemeClr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AMX" pitchFamily="2" charset="0"/>
              </a:rPr>
              <a:t>Gestão e acompanhamento de estoque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47A2886D-A957-B3E4-769C-0DB570ECDFA9}"/>
              </a:ext>
            </a:extLst>
          </p:cNvPr>
          <p:cNvSpPr/>
          <p:nvPr/>
        </p:nvSpPr>
        <p:spPr>
          <a:xfrm>
            <a:off x="6739462" y="2395791"/>
            <a:ext cx="413842" cy="18535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79063D56-407F-315C-AAC7-8004CF24BB1B}"/>
              </a:ext>
            </a:extLst>
          </p:cNvPr>
          <p:cNvSpPr/>
          <p:nvPr/>
        </p:nvSpPr>
        <p:spPr>
          <a:xfrm rot="10800000">
            <a:off x="2999363" y="4902542"/>
            <a:ext cx="593125" cy="18535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23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190B66-679D-AD73-4E80-5D9C7BE64BB0}"/>
              </a:ext>
            </a:extLst>
          </p:cNvPr>
          <p:cNvSpPr txBox="1"/>
          <p:nvPr/>
        </p:nvSpPr>
        <p:spPr>
          <a:xfrm>
            <a:off x="918143" y="3355426"/>
            <a:ext cx="54272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dirty="0"/>
              <a:t>Vamos dar uma olhada no passo a passo do processo de cadastro e venda?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92FF39-D4E4-A0DA-65B5-7D564AA98DFA}"/>
              </a:ext>
            </a:extLst>
          </p:cNvPr>
          <p:cNvSpPr txBox="1"/>
          <p:nvPr/>
        </p:nvSpPr>
        <p:spPr>
          <a:xfrm>
            <a:off x="466467" y="258269"/>
            <a:ext cx="759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Passo a passo: Sistema </a:t>
            </a:r>
            <a:r>
              <a:rPr lang="pt-BR" sz="3200" b="1" dirty="0">
                <a:solidFill>
                  <a:srgbClr val="C00000"/>
                </a:solidFill>
              </a:rPr>
              <a:t>Controle Celular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323129-4A83-5923-D991-E34FABFAF057}"/>
              </a:ext>
            </a:extLst>
          </p:cNvPr>
          <p:cNvSpPr txBox="1"/>
          <p:nvPr/>
        </p:nvSpPr>
        <p:spPr>
          <a:xfrm>
            <a:off x="815546" y="1465561"/>
            <a:ext cx="11182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Como você viu, o fluxo é simples e segue uma jornada </a:t>
            </a:r>
            <a:r>
              <a:rPr lang="pt-BR" sz="2400" b="1" dirty="0">
                <a:solidFill>
                  <a:srgbClr val="C00000"/>
                </a:solidFill>
              </a:rPr>
              <a:t>organizada</a:t>
            </a:r>
            <a:r>
              <a:rPr lang="pt-BR" sz="2400" b="1" dirty="0"/>
              <a:t> e </a:t>
            </a:r>
            <a:r>
              <a:rPr lang="pt-BR" sz="2400" b="1" dirty="0">
                <a:solidFill>
                  <a:srgbClr val="C00000"/>
                </a:solidFill>
              </a:rPr>
              <a:t>já conhecida</a:t>
            </a:r>
            <a:r>
              <a:rPr lang="pt-BR" sz="2400" b="1" dirty="0"/>
              <a:t>! </a:t>
            </a:r>
            <a:endParaRPr lang="pt-BR" sz="24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00720C8-54FC-CFE2-37EB-81D139C76674}"/>
              </a:ext>
            </a:extLst>
          </p:cNvPr>
          <p:cNvSpPr/>
          <p:nvPr/>
        </p:nvSpPr>
        <p:spPr>
          <a:xfrm>
            <a:off x="6969752" y="3527635"/>
            <a:ext cx="4009861" cy="5839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2. </a:t>
            </a:r>
            <a:r>
              <a:rPr lang="pt-BR" sz="2400" b="1" dirty="0">
                <a:solidFill>
                  <a:schemeClr val="bg1"/>
                </a:solidFill>
              </a:rPr>
              <a:t>Lançamento da venda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D1A69FB-4BA2-B34A-3275-A84771CD70F9}"/>
              </a:ext>
            </a:extLst>
          </p:cNvPr>
          <p:cNvSpPr/>
          <p:nvPr/>
        </p:nvSpPr>
        <p:spPr>
          <a:xfrm>
            <a:off x="6863828" y="4268311"/>
            <a:ext cx="4221708" cy="6009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3. </a:t>
            </a:r>
            <a:r>
              <a:rPr lang="pt-BR" sz="2400" b="1" dirty="0">
                <a:solidFill>
                  <a:schemeClr val="bg1"/>
                </a:solidFill>
              </a:rPr>
              <a:t>Oferta </a:t>
            </a:r>
            <a:r>
              <a:rPr lang="pt-BR" sz="2400" b="1" dirty="0" err="1">
                <a:solidFill>
                  <a:schemeClr val="bg1"/>
                </a:solidFill>
              </a:rPr>
              <a:t>Bundle</a:t>
            </a:r>
            <a:r>
              <a:rPr lang="pt-BR" sz="2400" b="1" dirty="0">
                <a:solidFill>
                  <a:schemeClr val="bg1"/>
                </a:solidFill>
              </a:rPr>
              <a:t> no sistema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05E979C-4325-6734-3DDE-4AFE3F6573FC}"/>
              </a:ext>
            </a:extLst>
          </p:cNvPr>
          <p:cNvSpPr/>
          <p:nvPr/>
        </p:nvSpPr>
        <p:spPr>
          <a:xfrm>
            <a:off x="7555314" y="5026034"/>
            <a:ext cx="3111689" cy="52868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4. </a:t>
            </a:r>
            <a:r>
              <a:rPr lang="pt-BR" sz="2400" b="1" dirty="0">
                <a:solidFill>
                  <a:schemeClr val="bg1"/>
                </a:solidFill>
              </a:rPr>
              <a:t>Pagamento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2950EC4-EAAA-59E5-D6BA-3D61592168C0}"/>
              </a:ext>
            </a:extLst>
          </p:cNvPr>
          <p:cNvSpPr/>
          <p:nvPr/>
        </p:nvSpPr>
        <p:spPr>
          <a:xfrm>
            <a:off x="7039131" y="2729372"/>
            <a:ext cx="3871100" cy="6009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1.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Cadastro dos Acessórios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2D4E6AC-2AA6-B2BB-AFED-24DADAC3AF4D}"/>
              </a:ext>
            </a:extLst>
          </p:cNvPr>
          <p:cNvSpPr/>
          <p:nvPr/>
        </p:nvSpPr>
        <p:spPr>
          <a:xfrm>
            <a:off x="11273858" y="6344408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55C3A7BF-BA42-B4CC-3322-56E874E320BB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3AF2882-2984-B46D-C580-2F06929C1313}"/>
              </a:ext>
            </a:extLst>
          </p:cNvPr>
          <p:cNvSpPr txBox="1"/>
          <p:nvPr/>
        </p:nvSpPr>
        <p:spPr>
          <a:xfrm>
            <a:off x="-2667877" y="4669022"/>
            <a:ext cx="2490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se possível, tornar esses tópicos em botões com direcionamento para seus respectivos slides, também mantendo a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400738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BE7128-5946-079A-AAA1-0723DEA7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65" t="3927" r="1685" b="2131"/>
          <a:stretch>
            <a:fillRect/>
          </a:stretch>
        </p:blipFill>
        <p:spPr>
          <a:xfrm>
            <a:off x="4527465" y="1150389"/>
            <a:ext cx="7446233" cy="48468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4C3FD6E-2E5F-31B9-3B86-36FFBCCB3DC2}"/>
              </a:ext>
            </a:extLst>
          </p:cNvPr>
          <p:cNvSpPr txBox="1"/>
          <p:nvPr/>
        </p:nvSpPr>
        <p:spPr>
          <a:xfrm>
            <a:off x="481911" y="2604304"/>
            <a:ext cx="39294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Inicialmente os acessórios cadastrados devem estar vinculados ao </a:t>
            </a:r>
            <a:r>
              <a:rPr lang="pt-BR" sz="2000" b="1" dirty="0">
                <a:solidFill>
                  <a:srgbClr val="C00000"/>
                </a:solidFill>
              </a:rPr>
              <a:t>código SAP </a:t>
            </a:r>
            <a:r>
              <a:rPr lang="pt-BR" sz="2000" dirty="0"/>
              <a:t>do respectivo produto na Claro, assim como é feito atualmente com os celulares. 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0169FF-BE09-3287-D84E-1E5DFF1D0E29}"/>
              </a:ext>
            </a:extLst>
          </p:cNvPr>
          <p:cNvSpPr txBox="1"/>
          <p:nvPr/>
        </p:nvSpPr>
        <p:spPr>
          <a:xfrm>
            <a:off x="-2531843" y="4679774"/>
            <a:ext cx="234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Janela da primeira etapa.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-Navegação linear.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F8178D99-3DCE-7C37-AFD4-B92EC4F62846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BD9C89B-3C41-501A-B295-B06F18F0453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77595F2-D00E-8B34-045E-99C91EF531A7}"/>
              </a:ext>
            </a:extLst>
          </p:cNvPr>
          <p:cNvSpPr/>
          <p:nvPr/>
        </p:nvSpPr>
        <p:spPr>
          <a:xfrm>
            <a:off x="401502" y="370704"/>
            <a:ext cx="4332494" cy="53439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1.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Cadastro dos Acessórios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4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30010-21F0-AD0A-7DE4-AFBD5E78E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E135013-C12D-8293-738A-9C93FC464248}"/>
              </a:ext>
            </a:extLst>
          </p:cNvPr>
          <p:cNvSpPr txBox="1"/>
          <p:nvPr/>
        </p:nvSpPr>
        <p:spPr>
          <a:xfrm>
            <a:off x="494961" y="1521222"/>
            <a:ext cx="39218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Importação:</a:t>
            </a:r>
            <a:r>
              <a:rPr lang="pt-BR" sz="2000" dirty="0"/>
              <a:t> Utilize o botão </a:t>
            </a:r>
            <a:r>
              <a:rPr lang="pt-BR" sz="2000" b="1" dirty="0">
                <a:solidFill>
                  <a:srgbClr val="C00000"/>
                </a:solidFill>
              </a:rPr>
              <a:t>"Importar"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no Cadastro de Produtos. Isso preenche automaticamente o nome gerencial e o </a:t>
            </a:r>
            <a:r>
              <a:rPr lang="pt-BR" sz="2000" b="1" dirty="0">
                <a:solidFill>
                  <a:srgbClr val="C00000"/>
                </a:solidFill>
              </a:rPr>
              <a:t>Código SAP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(vínculo obrigatório para que a Claro identifique o produto).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b="1" dirty="0"/>
          </a:p>
          <a:p>
            <a:r>
              <a:rPr lang="pt-BR" sz="2000" b="1" dirty="0"/>
              <a:t>Durante o processo, </a:t>
            </a:r>
            <a:r>
              <a:rPr lang="pt-BR" sz="2000" b="1" dirty="0">
                <a:solidFill>
                  <a:srgbClr val="C00000"/>
                </a:solidFill>
              </a:rPr>
              <a:t>é importante:</a:t>
            </a:r>
          </a:p>
          <a:p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0B4B26-057E-3B27-04F1-BC4394F5A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20" y="1234619"/>
            <a:ext cx="7241561" cy="48144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FF5830-6C97-3579-AB6C-E92618AE4E70}"/>
              </a:ext>
            </a:extLst>
          </p:cNvPr>
          <p:cNvSpPr txBox="1"/>
          <p:nvPr/>
        </p:nvSpPr>
        <p:spPr>
          <a:xfrm>
            <a:off x="-2604186" y="4549676"/>
            <a:ext cx="234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Janela da primeira etapa.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-Navegação linear.</a:t>
            </a:r>
          </a:p>
          <a:p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A5AC4FFC-FE4A-052D-C92D-75F84E05D4A3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0031625-0456-9A80-812E-221C29B53F7B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Gráfico 10" descr="Selo seguir com preenchimento sólido">
            <a:extLst>
              <a:ext uri="{FF2B5EF4-FFF2-40B4-BE49-F238E27FC236}">
                <a16:creationId xmlns:a16="http://schemas.microsoft.com/office/drawing/2014/main" id="{2917DD56-E875-CBEA-E179-2B32984467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1463" y="5026268"/>
            <a:ext cx="728883" cy="728883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3F76C2C-8E8E-BC68-40BC-5882EBE280DD}"/>
              </a:ext>
            </a:extLst>
          </p:cNvPr>
          <p:cNvSpPr/>
          <p:nvPr/>
        </p:nvSpPr>
        <p:spPr>
          <a:xfrm>
            <a:off x="562221" y="377028"/>
            <a:ext cx="4009860" cy="46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1. </a:t>
            </a:r>
            <a:r>
              <a:rPr lang="pt-BR" sz="2400" b="1" dirty="0">
                <a:solidFill>
                  <a:srgbClr val="C00000"/>
                </a:solidFill>
                <a:latin typeface="AMX" pitchFamily="2" charset="0"/>
              </a:rPr>
              <a:t>Cadastro dos Acessórios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25CBB8F-ABE8-DB0F-871D-831779D7B865}"/>
              </a:ext>
            </a:extLst>
          </p:cNvPr>
          <p:cNvSpPr/>
          <p:nvPr/>
        </p:nvSpPr>
        <p:spPr>
          <a:xfrm>
            <a:off x="401502" y="370704"/>
            <a:ext cx="4332494" cy="53439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1.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Cadastro dos Acessórios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99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D7BE6-7F1E-B307-2565-93B994174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99CFF33-BA7D-9D7C-12E1-F7899B3FF7F7}"/>
              </a:ext>
            </a:extLst>
          </p:cNvPr>
          <p:cNvSpPr/>
          <p:nvPr/>
        </p:nvSpPr>
        <p:spPr>
          <a:xfrm>
            <a:off x="1776483" y="2306472"/>
            <a:ext cx="9032543" cy="1801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5912C6-A7A6-1B74-C477-42CB641D99A8}"/>
              </a:ext>
            </a:extLst>
          </p:cNvPr>
          <p:cNvSpPr txBox="1"/>
          <p:nvPr/>
        </p:nvSpPr>
        <p:spPr>
          <a:xfrm>
            <a:off x="-2604186" y="4549676"/>
            <a:ext cx="234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Pop-up do “+” da janela da primeira etapa (slide anterior)</a:t>
            </a:r>
            <a:br>
              <a:rPr lang="pt-BR" dirty="0"/>
            </a:br>
            <a:br>
              <a:rPr lang="pt-BR" dirty="0"/>
            </a:br>
            <a:r>
              <a:rPr lang="pt-BR" dirty="0"/>
              <a:t>- botão de fechar.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FAC712-DB04-9C60-58ED-0D9D18C24968}"/>
              </a:ext>
            </a:extLst>
          </p:cNvPr>
          <p:cNvSpPr txBox="1"/>
          <p:nvPr/>
        </p:nvSpPr>
        <p:spPr>
          <a:xfrm>
            <a:off x="2138150" y="2699392"/>
            <a:ext cx="87664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Confirmar as informações do acessório;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Validar os dados do cliente;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Assegurar que o item foi incluído corretamente antes da finalização da venda.</a:t>
            </a:r>
          </a:p>
        </p:txBody>
      </p:sp>
      <p:pic>
        <p:nvPicPr>
          <p:cNvPr id="13" name="Gráfico 12" descr="Fechar com preenchimento sólido">
            <a:extLst>
              <a:ext uri="{FF2B5EF4-FFF2-40B4-BE49-F238E27FC236}">
                <a16:creationId xmlns:a16="http://schemas.microsoft.com/office/drawing/2014/main" id="{352F7DD9-B146-6EFB-2071-BB9942C3B0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4745" y="2434006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7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9F4995A-AADA-EA5C-1384-4505663ECEFC}"/>
              </a:ext>
            </a:extLst>
          </p:cNvPr>
          <p:cNvSpPr txBox="1"/>
          <p:nvPr/>
        </p:nvSpPr>
        <p:spPr>
          <a:xfrm>
            <a:off x="758395" y="2419448"/>
            <a:ext cx="32575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esqueça de completar os campos da configuração fiscal, para que a nota seja emitida corretamente. </a:t>
            </a:r>
            <a:endParaRPr lang="pt-B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0BA7F3A-2B54-7F65-580B-A5E1C53D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96" y="1119581"/>
            <a:ext cx="7091421" cy="461883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E6A2128-0884-BEAA-AF35-D1261906D372}"/>
              </a:ext>
            </a:extLst>
          </p:cNvPr>
          <p:cNvSpPr txBox="1"/>
          <p:nvPr/>
        </p:nvSpPr>
        <p:spPr>
          <a:xfrm>
            <a:off x="758395" y="1417081"/>
            <a:ext cx="343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ATENÇÃO!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5A3904-4A10-96B3-61B0-9CA8C5551CEA}"/>
              </a:ext>
            </a:extLst>
          </p:cNvPr>
          <p:cNvSpPr txBox="1"/>
          <p:nvPr/>
        </p:nvSpPr>
        <p:spPr>
          <a:xfrm>
            <a:off x="-2693773" y="370703"/>
            <a:ext cx="250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um layout de “atenção”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E813D96-97A4-D80C-E80A-D1242922A7D1}"/>
              </a:ext>
            </a:extLst>
          </p:cNvPr>
          <p:cNvSpPr txBox="1"/>
          <p:nvPr/>
        </p:nvSpPr>
        <p:spPr>
          <a:xfrm>
            <a:off x="-2613454" y="4609829"/>
            <a:ext cx="234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Janela de “atenção’, ainda na primeira etapa.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Navegação linear.</a:t>
            </a:r>
          </a:p>
          <a:p>
            <a:endParaRPr lang="pt-BR" dirty="0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F8110B3-FA79-AFFB-D01C-1369E2E59A88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93CEE514-C5A8-C709-D877-9B3E79D242E4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C1F5AA1-F7D3-87C3-E914-D11D26A463E2}"/>
              </a:ext>
            </a:extLst>
          </p:cNvPr>
          <p:cNvSpPr/>
          <p:nvPr/>
        </p:nvSpPr>
        <p:spPr>
          <a:xfrm>
            <a:off x="395243" y="293206"/>
            <a:ext cx="4156850" cy="6463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1.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Cadastro dos Acessórios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67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630947A-4B8D-1C63-D2DA-6ACA0DB1CB4F}"/>
              </a:ext>
            </a:extLst>
          </p:cNvPr>
          <p:cNvSpPr/>
          <p:nvPr/>
        </p:nvSpPr>
        <p:spPr>
          <a:xfrm>
            <a:off x="369412" y="313900"/>
            <a:ext cx="4139513" cy="6252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2. </a:t>
            </a:r>
            <a:r>
              <a:rPr lang="pt-BR" sz="2400" b="1" dirty="0"/>
              <a:t>Lançamento da venda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0E5824-874C-10C2-BBD3-217999C8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859" y="939114"/>
            <a:ext cx="7114935" cy="511569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DC29FF6-5CF7-6B41-42EF-773BA75234B9}"/>
              </a:ext>
            </a:extLst>
          </p:cNvPr>
          <p:cNvSpPr txBox="1"/>
          <p:nvPr/>
        </p:nvSpPr>
        <p:spPr>
          <a:xfrm>
            <a:off x="588703" y="2077752"/>
            <a:ext cx="41395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MX" pitchFamily="2" charset="0"/>
              </a:rPr>
              <a:t>Ao  lançar a venda do aparelho</a:t>
            </a:r>
            <a:r>
              <a:rPr lang="pt-BR" sz="2000" dirty="0">
                <a:latin typeface="AMX" pitchFamily="2" charset="0"/>
              </a:rPr>
              <a:t>, o sistema irá verificar se a loja possui </a:t>
            </a:r>
          </a:p>
          <a:p>
            <a:r>
              <a:rPr lang="pt-BR" sz="2000" dirty="0">
                <a:latin typeface="AMX" pitchFamily="2" charset="0"/>
              </a:rPr>
              <a:t>estoque de acessórios para venda, mostrando quais e a quantidade.</a:t>
            </a:r>
            <a:r>
              <a:rPr lang="pt-BR" sz="2000" b="1" dirty="0">
                <a:latin typeface="AMX" pitchFamily="2" charset="0"/>
              </a:rPr>
              <a:t> </a:t>
            </a:r>
          </a:p>
          <a:p>
            <a:endParaRPr lang="pt-BR" sz="2000" b="1" dirty="0">
              <a:latin typeface="AMX" pitchFamily="2" charset="0"/>
            </a:endParaRPr>
          </a:p>
          <a:p>
            <a:r>
              <a:rPr lang="pt-BR" sz="2000" b="1" dirty="0">
                <a:latin typeface="AMX" pitchFamily="2" charset="0"/>
              </a:rPr>
              <a:t>No lançamento da venda </a:t>
            </a:r>
            <a:r>
              <a:rPr lang="pt-BR" sz="2000" b="1" dirty="0">
                <a:solidFill>
                  <a:srgbClr val="C00000"/>
                </a:solidFill>
                <a:latin typeface="AMX" pitchFamily="2" charset="0"/>
              </a:rPr>
              <a:t>você precisa </a:t>
            </a:r>
            <a:r>
              <a:rPr lang="pt-BR" sz="2000" dirty="0"/>
              <a:t>registrar as informações da contratação no sistema, como: </a:t>
            </a:r>
            <a:r>
              <a:rPr lang="pt-BR" sz="2000" dirty="0">
                <a:solidFill>
                  <a:srgbClr val="C00000"/>
                </a:solidFill>
              </a:rPr>
              <a:t>dados do cliente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C00000"/>
                </a:solidFill>
              </a:rPr>
              <a:t>plano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C00000"/>
                </a:solidFill>
              </a:rPr>
              <a:t>serviços</a:t>
            </a:r>
            <a:r>
              <a:rPr lang="pt-BR" sz="2000" dirty="0"/>
              <a:t> e </a:t>
            </a:r>
            <a:r>
              <a:rPr lang="pt-BR" sz="2000" dirty="0">
                <a:solidFill>
                  <a:srgbClr val="C00000"/>
                </a:solidFill>
              </a:rPr>
              <a:t>acessórios vinculados à venda</a:t>
            </a:r>
            <a:r>
              <a:rPr lang="pt-BR" sz="2000" dirty="0"/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9C101DB-CC76-3093-BC9C-259A51678D63}"/>
              </a:ext>
            </a:extLst>
          </p:cNvPr>
          <p:cNvSpPr txBox="1"/>
          <p:nvPr/>
        </p:nvSpPr>
        <p:spPr>
          <a:xfrm>
            <a:off x="-2601097" y="4683212"/>
            <a:ext cx="234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Janela da segunda etapa.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Navegação linear.</a:t>
            </a:r>
          </a:p>
          <a:p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F832E3A7-FE88-7407-51F9-5430770D38C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6EC3D01-8523-9A0C-094D-3CCAB67FE810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092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D5E2CA8-2360-9F94-FF30-C6B79600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452" y="1232184"/>
            <a:ext cx="6862354" cy="506375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DA7A19A-D858-AA1A-4184-D50ACFEE7E6F}"/>
              </a:ext>
            </a:extLst>
          </p:cNvPr>
          <p:cNvSpPr txBox="1"/>
          <p:nvPr/>
        </p:nvSpPr>
        <p:spPr>
          <a:xfrm>
            <a:off x="627106" y="1568779"/>
            <a:ext cx="4179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MX" pitchFamily="2" charset="0"/>
              </a:rPr>
              <a:t>Sistema irá automaticamente </a:t>
            </a:r>
            <a:r>
              <a:rPr lang="pt-BR" sz="2000" dirty="0">
                <a:latin typeface="AMX" pitchFamily="2" charset="0"/>
              </a:rPr>
              <a:t>preencher o devido desconto </a:t>
            </a:r>
            <a:r>
              <a:rPr lang="pt-BR" sz="2000" b="1" dirty="0">
                <a:solidFill>
                  <a:srgbClr val="C00000"/>
                </a:solidFill>
                <a:latin typeface="AMX" pitchFamily="2" charset="0"/>
              </a:rPr>
              <a:t>selecionando a oferta </a:t>
            </a:r>
            <a:r>
              <a:rPr lang="pt-BR" sz="2000" b="1" dirty="0" err="1">
                <a:solidFill>
                  <a:srgbClr val="C00000"/>
                </a:solidFill>
                <a:latin typeface="AMX" pitchFamily="2" charset="0"/>
              </a:rPr>
              <a:t>Bundle</a:t>
            </a:r>
            <a:r>
              <a:rPr lang="pt-BR" sz="2000" b="1" dirty="0">
                <a:solidFill>
                  <a:srgbClr val="C00000"/>
                </a:solidFill>
                <a:latin typeface="AMX" pitchFamily="2" charset="0"/>
              </a:rPr>
              <a:t> correspondente</a:t>
            </a:r>
            <a:r>
              <a:rPr lang="pt-BR" sz="2000" dirty="0">
                <a:latin typeface="AMX" pitchFamily="2" charset="0"/>
              </a:rPr>
              <a:t>, </a:t>
            </a:r>
            <a:r>
              <a:rPr lang="pt-BR" sz="2000" dirty="0"/>
              <a:t>integrada à jornada de venda, permitindo a visualização dos produtos e acessórios elegíveis vinculados à oferta principal.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8366CCB-4546-B6A9-3CD5-4647CDE0C341}"/>
              </a:ext>
            </a:extLst>
          </p:cNvPr>
          <p:cNvSpPr/>
          <p:nvPr/>
        </p:nvSpPr>
        <p:spPr>
          <a:xfrm>
            <a:off x="443352" y="268758"/>
            <a:ext cx="4513255" cy="6324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3. </a:t>
            </a:r>
            <a:r>
              <a:rPr lang="pt-BR" sz="2400" b="1" dirty="0"/>
              <a:t>Oferta </a:t>
            </a:r>
            <a:r>
              <a:rPr lang="pt-BR" sz="2400" b="1" dirty="0" err="1"/>
              <a:t>Bundle</a:t>
            </a:r>
            <a:r>
              <a:rPr lang="pt-BR" sz="2400" b="1" dirty="0"/>
              <a:t> no sistema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593CD5-0E8B-0F77-6773-4C38A25A1698}"/>
              </a:ext>
            </a:extLst>
          </p:cNvPr>
          <p:cNvSpPr txBox="1"/>
          <p:nvPr/>
        </p:nvSpPr>
        <p:spPr>
          <a:xfrm>
            <a:off x="-2860177" y="4619707"/>
            <a:ext cx="27022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WEB: Janela da segunda etapa.</a:t>
            </a:r>
          </a:p>
          <a:p>
            <a:br>
              <a:rPr lang="pt-BR" sz="1600" dirty="0"/>
            </a:br>
            <a:r>
              <a:rPr lang="pt-BR" sz="1600" dirty="0"/>
              <a:t>- Botão pop-up “importante”</a:t>
            </a:r>
            <a:br>
              <a:rPr lang="pt-BR" sz="1600" dirty="0"/>
            </a:br>
            <a:endParaRPr lang="pt-BR" sz="1600" dirty="0"/>
          </a:p>
          <a:p>
            <a:r>
              <a:rPr lang="pt-BR" sz="1600" dirty="0"/>
              <a:t>Navegação linear.</a:t>
            </a:r>
          </a:p>
          <a:p>
            <a:endParaRPr lang="pt-BR" sz="1600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60C44FC-3F47-B149-6761-BA68645DD334}"/>
              </a:ext>
            </a:extLst>
          </p:cNvPr>
          <p:cNvSpPr>
            <a:spLocks/>
          </p:cNvSpPr>
          <p:nvPr/>
        </p:nvSpPr>
        <p:spPr>
          <a:xfrm>
            <a:off x="1550984" y="4649246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IMPORTANTE!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BB3D8DE-297E-4778-AAF6-900E3E6F71C0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C4800A76-B984-2F3E-4C8F-377C0D85DB91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70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2F984F-8A5E-B8A0-73A9-34A34C699032}"/>
              </a:ext>
            </a:extLst>
          </p:cNvPr>
          <p:cNvSpPr txBox="1"/>
          <p:nvPr/>
        </p:nvSpPr>
        <p:spPr>
          <a:xfrm>
            <a:off x="1085407" y="2244537"/>
            <a:ext cx="55652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dirty="0"/>
              <a:t>Venda de acessórios </a:t>
            </a:r>
            <a:r>
              <a:rPr lang="pt-BR" sz="4800" dirty="0" err="1"/>
              <a:t>bundle</a:t>
            </a:r>
            <a:r>
              <a:rPr lang="pt-BR" sz="4800" dirty="0"/>
              <a:t> AA 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C645085-224F-69FB-777F-AC4762D8C98A}"/>
              </a:ext>
            </a:extLst>
          </p:cNvPr>
          <p:cNvSpPr/>
          <p:nvPr/>
        </p:nvSpPr>
        <p:spPr>
          <a:xfrm>
            <a:off x="6957848" y="3434255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INICIAR</a:t>
            </a:r>
          </a:p>
        </p:txBody>
      </p:sp>
      <p:pic>
        <p:nvPicPr>
          <p:cNvPr id="4" name="Gráfico 3" descr="Gesto de toque duplo com preenchimento sólido">
            <a:extLst>
              <a:ext uri="{FF2B5EF4-FFF2-40B4-BE49-F238E27FC236}">
                <a16:creationId xmlns:a16="http://schemas.microsoft.com/office/drawing/2014/main" id="{F70B901A-C239-E996-774C-A75C732372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5144" y="38141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8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35D62-1349-AC86-219D-B736660EC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26320D3-EB2F-A604-78AC-D16C899C912A}"/>
              </a:ext>
            </a:extLst>
          </p:cNvPr>
          <p:cNvSpPr/>
          <p:nvPr/>
        </p:nvSpPr>
        <p:spPr>
          <a:xfrm>
            <a:off x="420130" y="1754659"/>
            <a:ext cx="11368216" cy="308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8301E55-1026-3238-335E-099CB0291989}"/>
              </a:ext>
            </a:extLst>
          </p:cNvPr>
          <p:cNvSpPr/>
          <p:nvPr/>
        </p:nvSpPr>
        <p:spPr>
          <a:xfrm>
            <a:off x="5202195" y="768606"/>
            <a:ext cx="1544594" cy="1569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/>
              <a:t>!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445318-FDFB-8D3B-ADD3-6C374D1A80FC}"/>
              </a:ext>
            </a:extLst>
          </p:cNvPr>
          <p:cNvSpPr txBox="1"/>
          <p:nvPr/>
        </p:nvSpPr>
        <p:spPr>
          <a:xfrm>
            <a:off x="-2496065" y="4707924"/>
            <a:ext cx="2248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conteúdo do pop-up do slide anterior </a:t>
            </a:r>
          </a:p>
          <a:p>
            <a:endParaRPr lang="pt-BR" dirty="0"/>
          </a:p>
          <a:p>
            <a:r>
              <a:rPr lang="pt-BR" dirty="0"/>
              <a:t>-botão de fechar.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0D1B2F-7DFF-138B-7C6C-B17C5513A5F7}"/>
              </a:ext>
            </a:extLst>
          </p:cNvPr>
          <p:cNvSpPr txBox="1"/>
          <p:nvPr/>
        </p:nvSpPr>
        <p:spPr>
          <a:xfrm>
            <a:off x="-2615514" y="352931"/>
            <a:ext cx="224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colocar um ícone chamativo de “atenção”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E917E8-DDAA-0E3A-EEE6-4AE7DD62218B}"/>
              </a:ext>
            </a:extLst>
          </p:cNvPr>
          <p:cNvSpPr txBox="1"/>
          <p:nvPr/>
        </p:nvSpPr>
        <p:spPr>
          <a:xfrm>
            <a:off x="1044352" y="2828835"/>
            <a:ext cx="9860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Durante o processo, </a:t>
            </a:r>
            <a:r>
              <a:rPr lang="pt-BR" sz="2400" b="1" dirty="0">
                <a:solidFill>
                  <a:srgbClr val="C00000"/>
                </a:solidFill>
              </a:rPr>
              <a:t>o sistema apresenta automaticamente </a:t>
            </a:r>
            <a:r>
              <a:rPr lang="pt-BR" sz="2400" dirty="0"/>
              <a:t>as opções disponíveis para inclusão na venda, </a:t>
            </a:r>
            <a:r>
              <a:rPr lang="pt-BR" sz="2400" dirty="0">
                <a:solidFill>
                  <a:srgbClr val="C00000"/>
                </a:solidFill>
              </a:rPr>
              <a:t>facilitando a contratação conjunta e garantindo a aplicação correta das regras da oferta.</a:t>
            </a:r>
          </a:p>
        </p:txBody>
      </p:sp>
      <p:pic>
        <p:nvPicPr>
          <p:cNvPr id="5" name="Gráfico 4" descr="Fechar com preenchimento sólido">
            <a:extLst>
              <a:ext uri="{FF2B5EF4-FFF2-40B4-BE49-F238E27FC236}">
                <a16:creationId xmlns:a16="http://schemas.microsoft.com/office/drawing/2014/main" id="{A09EFAEB-676B-0F35-EB77-FF2824C99D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2619" y="255119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0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C07D152-DB80-DE7B-4136-156570E870F3}"/>
              </a:ext>
            </a:extLst>
          </p:cNvPr>
          <p:cNvSpPr/>
          <p:nvPr/>
        </p:nvSpPr>
        <p:spPr>
          <a:xfrm>
            <a:off x="586057" y="327547"/>
            <a:ext cx="3870615" cy="6128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4. </a:t>
            </a:r>
            <a:r>
              <a:rPr lang="pt-BR" sz="2400" b="1" dirty="0"/>
              <a:t>Pagamento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CF52C6-FC73-9BDB-191E-53358D8B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04" y="455753"/>
            <a:ext cx="5941936" cy="57047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7964425-BD0A-F32C-142F-2A9C85AE4382}"/>
              </a:ext>
            </a:extLst>
          </p:cNvPr>
          <p:cNvSpPr txBox="1"/>
          <p:nvPr/>
        </p:nvSpPr>
        <p:spPr>
          <a:xfrm>
            <a:off x="700216" y="2438569"/>
            <a:ext cx="42466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MX" pitchFamily="2" charset="0"/>
              </a:rPr>
              <a:t>Seguir para pagamento dos produtos Smartphone + Acessórios</a:t>
            </a:r>
            <a:r>
              <a:rPr lang="pt-BR" sz="2000" dirty="0">
                <a:latin typeface="AMX" pitchFamily="2" charset="0"/>
              </a:rPr>
              <a:t>, e selecionar forma de pagamento escolhida pelo cliente </a:t>
            </a:r>
            <a:r>
              <a:rPr lang="pt-BR" sz="2000" dirty="0"/>
              <a:t>para concluir a contratação. </a:t>
            </a:r>
          </a:p>
          <a:p>
            <a:endParaRPr lang="pt-BR" sz="2000" dirty="0">
              <a:solidFill>
                <a:srgbClr val="C00000"/>
              </a:solidFill>
            </a:endParaRPr>
          </a:p>
          <a:p>
            <a:r>
              <a:rPr lang="pt-BR" sz="2000" dirty="0">
                <a:solidFill>
                  <a:srgbClr val="C00000"/>
                </a:solidFill>
              </a:rPr>
              <a:t>Após a confirmação do pagamento, a venda segue para validação e conclusão do processo no sistema.</a:t>
            </a:r>
          </a:p>
          <a:p>
            <a:endParaRPr lang="pt-BR" sz="2000" b="1" dirty="0">
              <a:latin typeface="AMX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FA63EA-BA80-D204-72BC-51BBA3A4D19A}"/>
              </a:ext>
            </a:extLst>
          </p:cNvPr>
          <p:cNvSpPr txBox="1"/>
          <p:nvPr/>
        </p:nvSpPr>
        <p:spPr>
          <a:xfrm>
            <a:off x="-2601097" y="4683212"/>
            <a:ext cx="234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Janela da segunda etapa.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- botão de fechar para voltar para o Índice.</a:t>
            </a:r>
          </a:p>
          <a:p>
            <a:endParaRPr lang="pt-BR" dirty="0"/>
          </a:p>
          <a:p>
            <a:r>
              <a:rPr lang="pt-BR" dirty="0"/>
              <a:t>Navegação linear.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94B3DC8-B171-A5AF-D32B-4E0E63E583E4}"/>
              </a:ext>
            </a:extLst>
          </p:cNvPr>
          <p:cNvSpPr/>
          <p:nvPr/>
        </p:nvSpPr>
        <p:spPr>
          <a:xfrm flipH="1">
            <a:off x="210066" y="6396769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2D0B19A-01A6-5B61-1E04-94968B017C0A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3649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12FBA8-1F99-C247-2817-1C09DFD3E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7" y="1406107"/>
            <a:ext cx="11322745" cy="43220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CD6B80-BF60-5458-1502-A9EF8D0254EA}"/>
              </a:ext>
            </a:extLst>
          </p:cNvPr>
          <p:cNvSpPr txBox="1"/>
          <p:nvPr/>
        </p:nvSpPr>
        <p:spPr>
          <a:xfrm>
            <a:off x="-2767913" y="383059"/>
            <a:ext cx="2570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print retirado do insumo. Acho que seria interessante refazer para que fique com nossa identidade visual.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45DC55-63DF-D258-AA2A-546F2A461957}"/>
              </a:ext>
            </a:extLst>
          </p:cNvPr>
          <p:cNvSpPr txBox="1"/>
          <p:nvPr/>
        </p:nvSpPr>
        <p:spPr>
          <a:xfrm>
            <a:off x="355257" y="383059"/>
            <a:ext cx="8418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Recapitulando o processo!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F6A15B5-C75A-9891-2C1B-9A12237A033D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83C92CB6-E9F9-8C9D-4FF1-C908D733774C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B0703E-FE61-25E3-EA8A-B2EF22F87AC0}"/>
              </a:ext>
            </a:extLst>
          </p:cNvPr>
          <p:cNvSpPr txBox="1"/>
          <p:nvPr/>
        </p:nvSpPr>
        <p:spPr>
          <a:xfrm>
            <a:off x="-2511188" y="4812948"/>
            <a:ext cx="208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300521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D82E52-DC36-C150-8F66-8D9E07839F1D}"/>
              </a:ext>
            </a:extLst>
          </p:cNvPr>
          <p:cNvSpPr txBox="1"/>
          <p:nvPr/>
        </p:nvSpPr>
        <p:spPr>
          <a:xfrm>
            <a:off x="1455006" y="1422030"/>
            <a:ext cx="92819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200" b="1" dirty="0"/>
              <a:t>Agora você conhece o fluxo operacional para gestão dos acessórios Claro dentro da sua operação.</a:t>
            </a:r>
          </a:p>
          <a:p>
            <a:pPr algn="ctr">
              <a:buNone/>
            </a:pPr>
            <a:endParaRPr lang="pt-BR" sz="2200" dirty="0"/>
          </a:p>
          <a:p>
            <a:pPr algn="ctr">
              <a:buNone/>
            </a:pPr>
            <a:r>
              <a:rPr lang="pt-BR" sz="2200" dirty="0"/>
              <a:t>Com um </a:t>
            </a:r>
            <a:r>
              <a:rPr lang="pt-BR" sz="2200" dirty="0">
                <a:solidFill>
                  <a:srgbClr val="C00000"/>
                </a:solidFill>
              </a:rPr>
              <a:t>processo simples e integrado às ferramentas </a:t>
            </a:r>
            <a:r>
              <a:rPr lang="pt-BR" sz="2200" dirty="0"/>
              <a:t>já utilizadas no seu dia a dia, sua loja passa a contar com mais organização operacional e novas oportunidades comerciais por meio da </a:t>
            </a:r>
            <a:r>
              <a:rPr lang="pt-BR" sz="2200" b="1" dirty="0">
                <a:solidFill>
                  <a:srgbClr val="C00000"/>
                </a:solidFill>
              </a:rPr>
              <a:t>venda </a:t>
            </a:r>
            <a:r>
              <a:rPr lang="pt-BR" sz="2200" b="1" dirty="0" err="1">
                <a:solidFill>
                  <a:srgbClr val="C00000"/>
                </a:solidFill>
              </a:rPr>
              <a:t>bundle</a:t>
            </a:r>
            <a:r>
              <a:rPr lang="pt-BR" sz="2200" dirty="0"/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79E8B1D-2F7A-B9EF-6D6E-B2C3A92B2B1F}"/>
              </a:ext>
            </a:extLst>
          </p:cNvPr>
          <p:cNvSpPr txBox="1"/>
          <p:nvPr/>
        </p:nvSpPr>
        <p:spPr>
          <a:xfrm>
            <a:off x="-2682240" y="4511040"/>
            <a:ext cx="2423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no botão “esteja atento!” conseguimos abrir um pop-up em formato de 3 cards? </a:t>
            </a:r>
          </a:p>
          <a:p>
            <a:endParaRPr lang="pt-BR" dirty="0"/>
          </a:p>
          <a:p>
            <a:r>
              <a:rPr lang="pt-BR" dirty="0"/>
              <a:t>Navegação linear.</a:t>
            </a: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25101E-9C89-056D-4ACF-32BB9BB75C88}"/>
              </a:ext>
            </a:extLst>
          </p:cNvPr>
          <p:cNvSpPr>
            <a:spLocks/>
          </p:cNvSpPr>
          <p:nvPr/>
        </p:nvSpPr>
        <p:spPr>
          <a:xfrm>
            <a:off x="4738323" y="4511040"/>
            <a:ext cx="2715350" cy="738664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ESTEJA ATENTO!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5A9241E8-F4C4-8E02-D941-AC1D0F82652A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8A2F604-4707-BB31-858D-30420791C033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3352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F6B01-BE33-163E-18AC-6D06D459B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94E9BA-DE98-D5D8-DE97-5E47D00D2699}"/>
              </a:ext>
            </a:extLst>
          </p:cNvPr>
          <p:cNvSpPr/>
          <p:nvPr/>
        </p:nvSpPr>
        <p:spPr>
          <a:xfrm>
            <a:off x="3306556" y="813524"/>
            <a:ext cx="5974080" cy="45415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 descr="Fechar com preenchimento sólido">
            <a:extLst>
              <a:ext uri="{FF2B5EF4-FFF2-40B4-BE49-F238E27FC236}">
                <a16:creationId xmlns:a16="http://schemas.microsoft.com/office/drawing/2014/main" id="{F2A28F0C-9A2C-3491-3E19-AF79AF9FD2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38988" y="1020346"/>
            <a:ext cx="530772" cy="5307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C604603-9A71-3084-C0D2-1A2638BDFA62}"/>
              </a:ext>
            </a:extLst>
          </p:cNvPr>
          <p:cNvSpPr txBox="1"/>
          <p:nvPr/>
        </p:nvSpPr>
        <p:spPr>
          <a:xfrm>
            <a:off x="-2606040" y="4754880"/>
            <a:ext cx="242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Primeiro card.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Botão de passar para o segundo card.</a:t>
            </a:r>
          </a:p>
        </p:txBody>
      </p:sp>
      <p:pic>
        <p:nvPicPr>
          <p:cNvPr id="7" name="Gráfico 6" descr="Círculo com seta para a esquerda com preenchimento sólido">
            <a:extLst>
              <a:ext uri="{FF2B5EF4-FFF2-40B4-BE49-F238E27FC236}">
                <a16:creationId xmlns:a16="http://schemas.microsoft.com/office/drawing/2014/main" id="{E964091F-1FA8-6254-0BB4-031382CEF8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992531" y="42754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6DD179B-F33B-B2F9-40CA-2F18776707FA}"/>
              </a:ext>
            </a:extLst>
          </p:cNvPr>
          <p:cNvSpPr txBox="1"/>
          <p:nvPr/>
        </p:nvSpPr>
        <p:spPr>
          <a:xfrm>
            <a:off x="4123806" y="2422564"/>
            <a:ext cx="4339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O controle interno é vital para evitar rupturas. O abastecimento deve ser feito via </a:t>
            </a:r>
            <a:r>
              <a:rPr lang="pt-BR" sz="2000" b="1" dirty="0"/>
              <a:t>Extranet</a:t>
            </a:r>
            <a:r>
              <a:rPr lang="pt-BR" sz="2000" dirty="0"/>
              <a:t> e o estoque físico deve estar sempre alinhado ao sistema.</a:t>
            </a:r>
          </a:p>
        </p:txBody>
      </p:sp>
    </p:spTree>
    <p:extLst>
      <p:ext uri="{BB962C8B-B14F-4D97-AF65-F5344CB8AC3E}">
        <p14:creationId xmlns:p14="http://schemas.microsoft.com/office/powerpoint/2010/main" val="1034743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0561-CCF0-8C4C-26B5-25A24FBE6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3D09BF5-DB5C-0772-F736-3C5AAF6219C3}"/>
              </a:ext>
            </a:extLst>
          </p:cNvPr>
          <p:cNvSpPr/>
          <p:nvPr/>
        </p:nvSpPr>
        <p:spPr>
          <a:xfrm>
            <a:off x="3306555" y="813524"/>
            <a:ext cx="5974080" cy="45415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 descr="Fechar com preenchimento sólido">
            <a:extLst>
              <a:ext uri="{FF2B5EF4-FFF2-40B4-BE49-F238E27FC236}">
                <a16:creationId xmlns:a16="http://schemas.microsoft.com/office/drawing/2014/main" id="{164260B7-DDAF-939C-8FAA-6F18E49605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38988" y="1020346"/>
            <a:ext cx="530772" cy="5307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595C109-FC42-A438-C87B-DF56658675FC}"/>
              </a:ext>
            </a:extLst>
          </p:cNvPr>
          <p:cNvSpPr txBox="1"/>
          <p:nvPr/>
        </p:nvSpPr>
        <p:spPr>
          <a:xfrm>
            <a:off x="-2606040" y="4754880"/>
            <a:ext cx="242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Segundo card.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Botão de passar para o terceiro card.</a:t>
            </a:r>
          </a:p>
        </p:txBody>
      </p:sp>
      <p:pic>
        <p:nvPicPr>
          <p:cNvPr id="7" name="Gráfico 6" descr="Círculo com seta para a esquerda com preenchimento sólido">
            <a:extLst>
              <a:ext uri="{FF2B5EF4-FFF2-40B4-BE49-F238E27FC236}">
                <a16:creationId xmlns:a16="http://schemas.microsoft.com/office/drawing/2014/main" id="{5E24A1AE-C025-F585-CBA5-BC7BE44412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992531" y="4275432"/>
            <a:ext cx="711843" cy="7118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B1AFF16-CA67-D93E-AD3B-8486DDE1AFE0}"/>
              </a:ext>
            </a:extLst>
          </p:cNvPr>
          <p:cNvSpPr txBox="1"/>
          <p:nvPr/>
        </p:nvSpPr>
        <p:spPr>
          <a:xfrm>
            <a:off x="4372377" y="1813219"/>
            <a:ext cx="384243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/>
              <a:t>A integração correta depende do vínculo obrigatório entre o acessório e o seu </a:t>
            </a:r>
            <a:r>
              <a:rPr lang="pt-BR" sz="2200" b="1" dirty="0"/>
              <a:t>código SAP </a:t>
            </a:r>
            <a:r>
              <a:rPr lang="pt-BR" sz="2200" dirty="0"/>
              <a:t>correspondente e não esqueça de completar a configuração fiscal para garantir a </a:t>
            </a:r>
            <a:r>
              <a:rPr lang="pt-BR" sz="2200" b="1" dirty="0"/>
              <a:t>emissão correta das Notas Fiscais.</a:t>
            </a:r>
          </a:p>
        </p:txBody>
      </p:sp>
    </p:spTree>
    <p:extLst>
      <p:ext uri="{BB962C8B-B14F-4D97-AF65-F5344CB8AC3E}">
        <p14:creationId xmlns:p14="http://schemas.microsoft.com/office/powerpoint/2010/main" val="1068124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EDD05-4AB0-64B3-BAD0-92AAACC5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703885F-45FB-7BE5-E9D2-464599EB99CD}"/>
              </a:ext>
            </a:extLst>
          </p:cNvPr>
          <p:cNvSpPr/>
          <p:nvPr/>
        </p:nvSpPr>
        <p:spPr>
          <a:xfrm>
            <a:off x="3306555" y="813524"/>
            <a:ext cx="5974080" cy="45415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 descr="Fechar com preenchimento sólido">
            <a:extLst>
              <a:ext uri="{FF2B5EF4-FFF2-40B4-BE49-F238E27FC236}">
                <a16:creationId xmlns:a16="http://schemas.microsoft.com/office/drawing/2014/main" id="{52B95E51-7C65-7771-F175-A77AED42DA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38988" y="1020346"/>
            <a:ext cx="530772" cy="5307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9B805CC-F9F5-4270-46AD-157F83454950}"/>
              </a:ext>
            </a:extLst>
          </p:cNvPr>
          <p:cNvSpPr txBox="1"/>
          <p:nvPr/>
        </p:nvSpPr>
        <p:spPr>
          <a:xfrm>
            <a:off x="-2606040" y="4754880"/>
            <a:ext cx="242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terceiro card.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Botão de fechar para encerrar os cards.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81E533-3BCF-D0EE-A023-F6FE2F077FC5}"/>
              </a:ext>
            </a:extLst>
          </p:cNvPr>
          <p:cNvSpPr txBox="1"/>
          <p:nvPr/>
        </p:nvSpPr>
        <p:spPr>
          <a:xfrm>
            <a:off x="4134732" y="2114788"/>
            <a:ext cx="43177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O sucesso da execução operacional reflete diretamente no seu ganho. Após a venda ser validada, o parceiro recebe o </a:t>
            </a:r>
            <a:r>
              <a:rPr lang="pt-BR" sz="2000" b="1" dirty="0" err="1">
                <a:solidFill>
                  <a:srgbClr val="C00000"/>
                </a:solidFill>
              </a:rPr>
              <a:t>Price</a:t>
            </a:r>
            <a:r>
              <a:rPr lang="pt-BR" sz="2000" b="1" dirty="0">
                <a:solidFill>
                  <a:srgbClr val="C00000"/>
                </a:solidFill>
              </a:rPr>
              <a:t> Rebate </a:t>
            </a:r>
            <a:r>
              <a:rPr lang="pt-BR" sz="2000" dirty="0"/>
              <a:t>via comissionamento, aumentando a margem e a competitividade da sua loja.</a:t>
            </a:r>
          </a:p>
        </p:txBody>
      </p:sp>
    </p:spTree>
    <p:extLst>
      <p:ext uri="{BB962C8B-B14F-4D97-AF65-F5344CB8AC3E}">
        <p14:creationId xmlns:p14="http://schemas.microsoft.com/office/powerpoint/2010/main" val="905552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DE8C61-DB8B-6D38-0BBA-D0AF51446C59}"/>
              </a:ext>
            </a:extLst>
          </p:cNvPr>
          <p:cNvSpPr txBox="1"/>
          <p:nvPr/>
        </p:nvSpPr>
        <p:spPr>
          <a:xfrm>
            <a:off x="1356599" y="1997839"/>
            <a:ext cx="42116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dirty="0"/>
              <a:t>Embora a participação no projeto seja </a:t>
            </a:r>
            <a:r>
              <a:rPr lang="pt-BR" sz="2000" b="1" dirty="0">
                <a:solidFill>
                  <a:srgbClr val="C00000"/>
                </a:solidFill>
              </a:rPr>
              <a:t>opcional neste momento</a:t>
            </a:r>
            <a:r>
              <a:rPr lang="pt-BR" sz="2000" b="1" dirty="0"/>
              <a:t>, esta é uma </a:t>
            </a:r>
            <a:r>
              <a:rPr lang="pt-BR" sz="2000" b="1" dirty="0">
                <a:solidFill>
                  <a:srgbClr val="C00000"/>
                </a:solidFill>
              </a:rPr>
              <a:t>oportunidade </a:t>
            </a:r>
            <a:r>
              <a:rPr lang="pt-BR" sz="2000" b="1" dirty="0"/>
              <a:t>estratégica de </a:t>
            </a:r>
            <a:r>
              <a:rPr lang="pt-BR" sz="2000" b="1" dirty="0">
                <a:solidFill>
                  <a:srgbClr val="C00000"/>
                </a:solidFill>
              </a:rPr>
              <a:t>aumentar o seu ticket médio </a:t>
            </a:r>
            <a:r>
              <a:rPr lang="pt-BR" sz="2000" b="1" dirty="0"/>
              <a:t>e </a:t>
            </a:r>
            <a:r>
              <a:rPr lang="pt-BR" sz="2000" b="1" dirty="0">
                <a:solidFill>
                  <a:srgbClr val="C00000"/>
                </a:solidFill>
              </a:rPr>
              <a:t>padronizar o atendimento</a:t>
            </a:r>
            <a:r>
              <a:rPr lang="pt-BR" sz="2000" b="1" dirty="0"/>
              <a:t>. </a:t>
            </a:r>
          </a:p>
          <a:p>
            <a:pPr algn="ctr">
              <a:buNone/>
            </a:pPr>
            <a:r>
              <a:rPr lang="pt-BR" sz="2000" b="1" dirty="0"/>
              <a:t>Com isso, sua loja estará preparada para oferecer uma </a:t>
            </a:r>
            <a:r>
              <a:rPr lang="pt-BR" sz="2000" b="1" dirty="0">
                <a:solidFill>
                  <a:srgbClr val="C00000"/>
                </a:solidFill>
              </a:rPr>
              <a:t>experiência mais completa ao cliente e ampliar as oportunidades de venda.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3A0BB5-2344-46BB-AB2B-E44CFE7D9F1A}"/>
              </a:ext>
            </a:extLst>
          </p:cNvPr>
          <p:cNvSpPr/>
          <p:nvPr/>
        </p:nvSpPr>
        <p:spPr>
          <a:xfrm>
            <a:off x="6251228" y="722870"/>
            <a:ext cx="5474043" cy="5412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Imagem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252599-245F-A251-33AA-641699E163C5}"/>
              </a:ext>
            </a:extLst>
          </p:cNvPr>
          <p:cNvSpPr txBox="1"/>
          <p:nvPr/>
        </p:nvSpPr>
        <p:spPr>
          <a:xfrm>
            <a:off x="-2681416" y="383059"/>
            <a:ext cx="244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imagem ilustrativa de homem ou mulher sorrindo satisfeito(a).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370D76-6BAC-E884-7961-18772065BD1A}"/>
              </a:ext>
            </a:extLst>
          </p:cNvPr>
          <p:cNvSpPr txBox="1"/>
          <p:nvPr/>
        </p:nvSpPr>
        <p:spPr>
          <a:xfrm>
            <a:off x="-2681416" y="4581017"/>
            <a:ext cx="2183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WEB: página final da trilha do empresário, daqui vai direto para o fechamento.</a:t>
            </a:r>
          </a:p>
          <a:p>
            <a:endParaRPr lang="pt-BR" sz="1600" dirty="0"/>
          </a:p>
          <a:p>
            <a:r>
              <a:rPr lang="pt-BR" sz="1600" dirty="0"/>
              <a:t>Navegação linear</a:t>
            </a:r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774FC0DC-E00C-3695-7D53-AFA11A3658A0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B5EF2328-D162-09A1-6496-7F3B65DCEB07}"/>
              </a:ext>
            </a:extLst>
          </p:cNvPr>
          <p:cNvSpPr/>
          <p:nvPr/>
        </p:nvSpPr>
        <p:spPr>
          <a:xfrm rot="10800000" flipH="1">
            <a:off x="1136934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4825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DBA7F-84B5-DD0E-3318-D75C05BD6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9BE2F808-3470-9358-9BDF-3989503AAD9A}"/>
              </a:ext>
            </a:extLst>
          </p:cNvPr>
          <p:cNvSpPr/>
          <p:nvPr/>
        </p:nvSpPr>
        <p:spPr>
          <a:xfrm>
            <a:off x="5516880" y="3735232"/>
            <a:ext cx="5570135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VENDEDOR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E69E626C-7765-ED36-1998-CB0B691E6313}"/>
              </a:ext>
            </a:extLst>
          </p:cNvPr>
          <p:cNvSpPr/>
          <p:nvPr/>
        </p:nvSpPr>
        <p:spPr>
          <a:xfrm>
            <a:off x="5516878" y="2866394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EMPRESÁRIO</a:t>
            </a:r>
          </a:p>
        </p:txBody>
      </p:sp>
    </p:spTree>
    <p:extLst>
      <p:ext uri="{BB962C8B-B14F-4D97-AF65-F5344CB8AC3E}">
        <p14:creationId xmlns:p14="http://schemas.microsoft.com/office/powerpoint/2010/main" val="18270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73AFD-DFD1-1D81-3343-99466927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0D2D4C0-D829-51C4-BA94-D788D9908982}"/>
              </a:ext>
            </a:extLst>
          </p:cNvPr>
          <p:cNvSpPr txBox="1"/>
          <p:nvPr/>
        </p:nvSpPr>
        <p:spPr>
          <a:xfrm>
            <a:off x="1008617" y="2156669"/>
            <a:ext cx="10174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Além de ampliar as oportunidades de oferta, o processo permite uma experiência comercial mais completa e integrada.</a:t>
            </a:r>
          </a:p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r>
              <a:rPr lang="pt-BR" sz="2000" dirty="0"/>
              <a:t>Ao longo do treinamento, você verá como realizar: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88B6A9D-CF98-0080-616D-8785C52D1ACB}"/>
              </a:ext>
            </a:extLst>
          </p:cNvPr>
          <p:cNvSpPr/>
          <p:nvPr/>
        </p:nvSpPr>
        <p:spPr>
          <a:xfrm>
            <a:off x="-443704" y="185351"/>
            <a:ext cx="54111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Olá, </a:t>
            </a:r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Vendedor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04B6BA-A54D-C405-F795-4B62B94E9AC9}"/>
              </a:ext>
            </a:extLst>
          </p:cNvPr>
          <p:cNvSpPr txBox="1"/>
          <p:nvPr/>
        </p:nvSpPr>
        <p:spPr>
          <a:xfrm>
            <a:off x="1168742" y="1312516"/>
            <a:ext cx="9854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Nesta trilha, você aprenderá como realizar corretamente </a:t>
            </a:r>
            <a:r>
              <a:rPr lang="pt-BR" sz="2000" b="1" dirty="0">
                <a:solidFill>
                  <a:srgbClr val="C00000"/>
                </a:solidFill>
              </a:rPr>
              <a:t>a venda </a:t>
            </a:r>
            <a:r>
              <a:rPr lang="pt-BR" sz="2000" b="1" dirty="0" err="1">
                <a:solidFill>
                  <a:srgbClr val="C00000"/>
                </a:solidFill>
              </a:rPr>
              <a:t>bundle</a:t>
            </a:r>
            <a:r>
              <a:rPr lang="pt-BR" sz="2000" b="1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de acessórios Claro durante o atendimento ao cliente.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7C0FBF-8914-537D-0A16-4B76A4173055}"/>
              </a:ext>
            </a:extLst>
          </p:cNvPr>
          <p:cNvSpPr txBox="1"/>
          <p:nvPr/>
        </p:nvSpPr>
        <p:spPr>
          <a:xfrm>
            <a:off x="3276854" y="3755410"/>
            <a:ext cx="5857752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Como funciona a venda </a:t>
            </a:r>
            <a:r>
              <a:rPr lang="pt-BR" sz="2000" dirty="0" err="1">
                <a:solidFill>
                  <a:schemeClr val="bg1"/>
                </a:solidFill>
              </a:rPr>
              <a:t>bundle</a:t>
            </a:r>
            <a:r>
              <a:rPr lang="pt-BR" sz="2000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Como realizar o fluxo operacional da venda;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Como selecionar corretamente a campanha;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</a:rPr>
              <a:t>omo</a:t>
            </a:r>
            <a:r>
              <a:rPr lang="pt-BR" sz="2000" dirty="0">
                <a:solidFill>
                  <a:schemeClr val="bg1"/>
                </a:solidFill>
              </a:rPr>
              <a:t> registrar a venda corretamente nos sistemas.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DC7F546-79FF-342B-6D9D-ACA840E0A2F8}"/>
              </a:ext>
            </a:extLst>
          </p:cNvPr>
          <p:cNvSpPr txBox="1"/>
          <p:nvPr/>
        </p:nvSpPr>
        <p:spPr>
          <a:xfrm>
            <a:off x="3276854" y="5354152"/>
            <a:ext cx="5638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Pronto para começar? Vamos lá!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3F2DAC98-ADFB-A3A8-50DD-9C371A90E3C8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FC1AFB8C-5068-FD5B-AAB9-4C3F46751C83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2CB68D-58F7-B800-F575-FA032DA75803}"/>
              </a:ext>
            </a:extLst>
          </p:cNvPr>
          <p:cNvSpPr txBox="1"/>
          <p:nvPr/>
        </p:nvSpPr>
        <p:spPr>
          <a:xfrm>
            <a:off x="-2620370" y="4585648"/>
            <a:ext cx="227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navegação linear</a:t>
            </a:r>
          </a:p>
        </p:txBody>
      </p:sp>
    </p:spTree>
    <p:extLst>
      <p:ext uri="{BB962C8B-B14F-4D97-AF65-F5344CB8AC3E}">
        <p14:creationId xmlns:p14="http://schemas.microsoft.com/office/powerpoint/2010/main" val="394029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2126-89C1-3857-0349-B43C7C76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D8E93E-221F-0FAB-9B90-A939E03208D6}"/>
              </a:ext>
            </a:extLst>
          </p:cNvPr>
          <p:cNvSpPr txBox="1"/>
          <p:nvPr/>
        </p:nvSpPr>
        <p:spPr>
          <a:xfrm>
            <a:off x="977461" y="1573210"/>
            <a:ext cx="501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Olá!</a:t>
            </a:r>
          </a:p>
          <a:p>
            <a:endParaRPr lang="pt-BR" b="1" dirty="0"/>
          </a:p>
          <a:p>
            <a:r>
              <a:rPr lang="pt-BR" b="1" dirty="0"/>
              <a:t>Seja bem-vindo(a) ao treinamento de Venda de acessórios </a:t>
            </a:r>
            <a:r>
              <a:rPr lang="pt-BR" b="1" dirty="0" err="1"/>
              <a:t>bundle</a:t>
            </a:r>
            <a:r>
              <a:rPr lang="pt-BR" b="1" dirty="0"/>
              <a:t> AA!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D33BA5-5A9B-EA22-F474-A8638D948EAA}"/>
              </a:ext>
            </a:extLst>
          </p:cNvPr>
          <p:cNvSpPr txBox="1"/>
          <p:nvPr/>
        </p:nvSpPr>
        <p:spPr>
          <a:xfrm>
            <a:off x="977461" y="2930300"/>
            <a:ext cx="8537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Hoje você irá aprender sobre a nova modalidade de venda de acessórios oficiais da Claro, focando na </a:t>
            </a:r>
            <a:r>
              <a:rPr lang="pt-BR" b="1" dirty="0"/>
              <a:t>estratégia de </a:t>
            </a:r>
            <a:r>
              <a:rPr lang="pt-BR" b="1" dirty="0" err="1"/>
              <a:t>Bundle</a:t>
            </a:r>
            <a:r>
              <a:rPr lang="pt-BR" dirty="0"/>
              <a:t> (smartphone + acessório com desconto). Entenderá como funcionam e as suas aplicações, de acordo com a necessidade dos clientes. </a:t>
            </a:r>
          </a:p>
          <a:p>
            <a:r>
              <a:rPr lang="pt-BR" dirty="0"/>
              <a:t>Ao final do treinamento, você deverá saber como aplicá-los com segurança e estratégia. </a:t>
            </a:r>
          </a:p>
          <a:p>
            <a:endParaRPr lang="pt-BR" dirty="0"/>
          </a:p>
          <a:p>
            <a:r>
              <a:rPr lang="pt-BR" dirty="0"/>
              <a:t>Bom treinamento!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FC8A325-22C1-9F75-7C0C-FF10A3F5D00E}"/>
              </a:ext>
            </a:extLst>
          </p:cNvPr>
          <p:cNvSpPr/>
          <p:nvPr/>
        </p:nvSpPr>
        <p:spPr>
          <a:xfrm>
            <a:off x="977461" y="5414713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INTRUÇÕES DE NAVEGAÇÃO</a:t>
            </a:r>
          </a:p>
        </p:txBody>
      </p:sp>
    </p:spTree>
    <p:extLst>
      <p:ext uri="{BB962C8B-B14F-4D97-AF65-F5344CB8AC3E}">
        <p14:creationId xmlns:p14="http://schemas.microsoft.com/office/powerpoint/2010/main" val="2590453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7C307DD-06F4-EBC6-86CF-6674FE1B04A4}"/>
              </a:ext>
            </a:extLst>
          </p:cNvPr>
          <p:cNvSpPr txBox="1"/>
          <p:nvPr/>
        </p:nvSpPr>
        <p:spPr>
          <a:xfrm>
            <a:off x="762513" y="1490008"/>
            <a:ext cx="106669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dirty="0"/>
              <a:t>Como você já sabe, a </a:t>
            </a:r>
            <a:r>
              <a:rPr lang="pt-BR" sz="2400" b="1" dirty="0">
                <a:solidFill>
                  <a:srgbClr val="C00000"/>
                </a:solidFill>
              </a:rPr>
              <a:t>venda </a:t>
            </a:r>
            <a:r>
              <a:rPr lang="pt-BR" sz="2400" b="1" dirty="0" err="1">
                <a:solidFill>
                  <a:srgbClr val="C00000"/>
                </a:solidFill>
              </a:rPr>
              <a:t>bundle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é a oferta integrada de aparelho + acessório durante a mesma venda.</a:t>
            </a:r>
          </a:p>
          <a:p>
            <a:pPr algn="ctr">
              <a:buNone/>
            </a:pPr>
            <a:endParaRPr lang="pt-BR" sz="2400" dirty="0"/>
          </a:p>
          <a:p>
            <a:pPr algn="ctr">
              <a:buNone/>
            </a:pPr>
            <a:r>
              <a:rPr lang="pt-BR" sz="2400" dirty="0"/>
              <a:t>Ou seja, além do smartphone, o cliente também pode adquirir acessórios compatíveis, tornando sua experiência mais completa no momento da compra.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FD9F8ED-908B-ACF6-2727-E9F159954CF9}"/>
              </a:ext>
            </a:extLst>
          </p:cNvPr>
          <p:cNvSpPr>
            <a:spLocks/>
          </p:cNvSpPr>
          <p:nvPr/>
        </p:nvSpPr>
        <p:spPr>
          <a:xfrm>
            <a:off x="3304206" y="4264556"/>
            <a:ext cx="57746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Como ofertar acessórios junto ao aparelho?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F02BDB-5939-E33C-8606-9C8DF83C9D73}"/>
              </a:ext>
            </a:extLst>
          </p:cNvPr>
          <p:cNvSpPr txBox="1"/>
          <p:nvPr/>
        </p:nvSpPr>
        <p:spPr>
          <a:xfrm>
            <a:off x="-2361063" y="4681182"/>
            <a:ext cx="20335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no botão “como ofertar acessórios junto ao aparelho” colocar um pop-up</a:t>
            </a:r>
          </a:p>
          <a:p>
            <a:endParaRPr lang="pt-BR" dirty="0"/>
          </a:p>
          <a:p>
            <a:r>
              <a:rPr lang="pt-BR" dirty="0"/>
              <a:t>- navegação linear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FBEC93E5-9615-AFF3-E746-819E9B093D9E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1FB21428-1B51-CE8F-A351-B81348E76A0B}"/>
              </a:ext>
            </a:extLst>
          </p:cNvPr>
          <p:cNvSpPr/>
          <p:nvPr/>
        </p:nvSpPr>
        <p:spPr>
          <a:xfrm rot="10800000" flipH="1">
            <a:off x="11353982" y="633532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6822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D0A59-DB05-DAF1-9CC7-912654FF8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E4E0697-FB94-65B0-2D28-3D1943894DED}"/>
              </a:ext>
            </a:extLst>
          </p:cNvPr>
          <p:cNvSpPr/>
          <p:nvPr/>
        </p:nvSpPr>
        <p:spPr>
          <a:xfrm>
            <a:off x="1237397" y="863221"/>
            <a:ext cx="9935570" cy="51315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5AFCA1-B99C-CC74-3B41-1C085A9092DC}"/>
              </a:ext>
            </a:extLst>
          </p:cNvPr>
          <p:cNvSpPr txBox="1"/>
          <p:nvPr/>
        </p:nvSpPr>
        <p:spPr>
          <a:xfrm>
            <a:off x="-2361063" y="4681182"/>
            <a:ext cx="2033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pop-up do botão do slide anterior.</a:t>
            </a:r>
          </a:p>
          <a:p>
            <a:endParaRPr lang="pt-BR" dirty="0"/>
          </a:p>
          <a:p>
            <a:r>
              <a:rPr lang="pt-BR" dirty="0"/>
              <a:t>- Botão de fechar</a:t>
            </a:r>
          </a:p>
        </p:txBody>
      </p:sp>
      <p:pic>
        <p:nvPicPr>
          <p:cNvPr id="3" name="Gráfico 2" descr="Fechar com preenchimento sólido">
            <a:extLst>
              <a:ext uri="{FF2B5EF4-FFF2-40B4-BE49-F238E27FC236}">
                <a16:creationId xmlns:a16="http://schemas.microsoft.com/office/drawing/2014/main" id="{B2639E84-FF77-6B2E-63D5-E72C8840B5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28673" y="1016759"/>
            <a:ext cx="530772" cy="53077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EB1CF41-2F3D-0AFE-78B9-A788BFAABCBD}"/>
              </a:ext>
            </a:extLst>
          </p:cNvPr>
          <p:cNvSpPr/>
          <p:nvPr/>
        </p:nvSpPr>
        <p:spPr>
          <a:xfrm>
            <a:off x="2130398" y="1794681"/>
            <a:ext cx="3439235" cy="36644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imagem</a:t>
            </a: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08DE8EAB-820E-483E-3D96-368186AF1F3F}"/>
              </a:ext>
            </a:extLst>
          </p:cNvPr>
          <p:cNvSpPr/>
          <p:nvPr/>
        </p:nvSpPr>
        <p:spPr>
          <a:xfrm>
            <a:off x="5883053" y="1547531"/>
            <a:ext cx="4731851" cy="235572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9B6D76-A159-6FA0-E03B-40FCC90B9DF2}"/>
              </a:ext>
            </a:extLst>
          </p:cNvPr>
          <p:cNvSpPr txBox="1"/>
          <p:nvPr/>
        </p:nvSpPr>
        <p:spPr>
          <a:xfrm>
            <a:off x="6329718" y="1995676"/>
            <a:ext cx="40831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Durante o atendimento, você pode identificar oportunidades para complementar a compra do cliente com acessórios relacionados ao aparelho adquirido.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2065AAA-68EC-05B3-9355-AA5D478F808B}"/>
              </a:ext>
            </a:extLst>
          </p:cNvPr>
          <p:cNvSpPr txBox="1"/>
          <p:nvPr/>
        </p:nvSpPr>
        <p:spPr>
          <a:xfrm>
            <a:off x="-2606722" y="294016"/>
            <a:ext cx="2279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a imagem de uma pessoa como se estivesse falando ou “tendo uma ideia” para combinar com o balão.</a:t>
            </a:r>
          </a:p>
        </p:txBody>
      </p:sp>
    </p:spTree>
    <p:extLst>
      <p:ext uri="{BB962C8B-B14F-4D97-AF65-F5344CB8AC3E}">
        <p14:creationId xmlns:p14="http://schemas.microsoft.com/office/powerpoint/2010/main" val="1493699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2A5F8FB-6D2A-DCA9-F226-4B1D1C1B6D24}"/>
              </a:ext>
            </a:extLst>
          </p:cNvPr>
          <p:cNvSpPr txBox="1"/>
          <p:nvPr/>
        </p:nvSpPr>
        <p:spPr>
          <a:xfrm>
            <a:off x="1168744" y="5518434"/>
            <a:ext cx="9854512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dirty="0"/>
              <a:t>A oferta pode acontecer de forma natural durante a apresentação do aparelho e dos benefícios da compra.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44BE98-BBEA-1933-3612-C0BABDE5A808}"/>
              </a:ext>
            </a:extLst>
          </p:cNvPr>
          <p:cNvSpPr txBox="1"/>
          <p:nvPr/>
        </p:nvSpPr>
        <p:spPr>
          <a:xfrm>
            <a:off x="750673" y="407650"/>
            <a:ext cx="5551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b="1" dirty="0"/>
              <a:t>Exemplos de acessórios oferecidos: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36533A-500C-9ACA-199B-0AEAABDC1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45" y="1341498"/>
            <a:ext cx="2257425" cy="22574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1C5067C-4399-88F3-7B41-280D88FCDF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2" t="13219" r="22808" b="22553"/>
          <a:stretch>
            <a:fillRect/>
          </a:stretch>
        </p:blipFill>
        <p:spPr>
          <a:xfrm>
            <a:off x="2855065" y="1290228"/>
            <a:ext cx="1981713" cy="198171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8FC3FEF-8DC8-AB8B-E3BC-CE3FB92ED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007" y="1447287"/>
            <a:ext cx="1981713" cy="198171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7B79830-8505-F3FE-FE84-323BFFFC29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449" t="17127" r="16805" b="17403"/>
          <a:stretch>
            <a:fillRect/>
          </a:stretch>
        </p:blipFill>
        <p:spPr>
          <a:xfrm rot="20168169">
            <a:off x="8169749" y="1383381"/>
            <a:ext cx="1614662" cy="160787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6312B81-D14A-7137-3DAE-B06E84BE12E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534" t="18198" r="24791" b="20037"/>
          <a:stretch>
            <a:fillRect/>
          </a:stretch>
        </p:blipFill>
        <p:spPr>
          <a:xfrm rot="981401">
            <a:off x="9808766" y="1796817"/>
            <a:ext cx="1104976" cy="1346788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F67BFC1A-004B-F7BC-12FF-4D6262049CBE}"/>
              </a:ext>
            </a:extLst>
          </p:cNvPr>
          <p:cNvSpPr txBox="1"/>
          <p:nvPr/>
        </p:nvSpPr>
        <p:spPr>
          <a:xfrm>
            <a:off x="1059593" y="3391114"/>
            <a:ext cx="1263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Capas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418CE8A-E8AD-3DDA-E4D8-B78909425B61}"/>
              </a:ext>
            </a:extLst>
          </p:cNvPr>
          <p:cNvSpPr txBox="1"/>
          <p:nvPr/>
        </p:nvSpPr>
        <p:spPr>
          <a:xfrm>
            <a:off x="3243365" y="3429000"/>
            <a:ext cx="1515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Películas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5203A71-431C-8FDF-76C0-1BC320534D83}"/>
              </a:ext>
            </a:extLst>
          </p:cNvPr>
          <p:cNvSpPr txBox="1"/>
          <p:nvPr/>
        </p:nvSpPr>
        <p:spPr>
          <a:xfrm>
            <a:off x="5451112" y="3429000"/>
            <a:ext cx="2259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Carregadores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087FD8-E3C6-2397-815E-89862F3D638E}"/>
              </a:ext>
            </a:extLst>
          </p:cNvPr>
          <p:cNvSpPr txBox="1"/>
          <p:nvPr/>
        </p:nvSpPr>
        <p:spPr>
          <a:xfrm>
            <a:off x="8507350" y="3469177"/>
            <a:ext cx="2724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Fones de ouvido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18953D3-1DCD-4552-C154-603CA069D0C9}"/>
              </a:ext>
            </a:extLst>
          </p:cNvPr>
          <p:cNvSpPr txBox="1"/>
          <p:nvPr/>
        </p:nvSpPr>
        <p:spPr>
          <a:xfrm>
            <a:off x="3161141" y="4308758"/>
            <a:ext cx="6281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E outros acessórios disponíveis na campanha.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1D3F691-2E70-E38F-D4CE-4E322CC2ED63}"/>
              </a:ext>
            </a:extLst>
          </p:cNvPr>
          <p:cNvSpPr txBox="1"/>
          <p:nvPr/>
        </p:nvSpPr>
        <p:spPr>
          <a:xfrm>
            <a:off x="-2732357" y="523957"/>
            <a:ext cx="2510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ícones retirados da internet, ajustar para a nossa identidade.</a:t>
            </a:r>
          </a:p>
          <a:p>
            <a:endParaRPr lang="pt-BR" dirty="0"/>
          </a:p>
          <a:p>
            <a:r>
              <a:rPr lang="pt-BR" dirty="0"/>
              <a:t>- Na caixinha de “dica” ajustar e colocar um ícone de lâmpada no lugar da exclamação.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404262B-6018-1BCA-D8B5-370FB10C6809}"/>
              </a:ext>
            </a:extLst>
          </p:cNvPr>
          <p:cNvSpPr txBox="1"/>
          <p:nvPr/>
        </p:nvSpPr>
        <p:spPr>
          <a:xfrm>
            <a:off x="1491952" y="5116392"/>
            <a:ext cx="1154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DICA!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DBAF4D51-848C-E871-4AD8-FF09A977356B}"/>
              </a:ext>
            </a:extLst>
          </p:cNvPr>
          <p:cNvSpPr/>
          <p:nvPr/>
        </p:nvSpPr>
        <p:spPr>
          <a:xfrm>
            <a:off x="750673" y="5116392"/>
            <a:ext cx="741279" cy="7112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!</a:t>
            </a:r>
            <a:endParaRPr lang="pt-BR" dirty="0"/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B09F6C89-2380-3729-636D-A80F5B59A1C3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8694FA0B-8BFA-2DC3-C005-434507EF0E4D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571C12E-B02C-3CB0-328A-E07688D3F6D6}"/>
              </a:ext>
            </a:extLst>
          </p:cNvPr>
          <p:cNvSpPr txBox="1"/>
          <p:nvPr/>
        </p:nvSpPr>
        <p:spPr>
          <a:xfrm>
            <a:off x="-2603770" y="4658533"/>
            <a:ext cx="2112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- navegação linear</a:t>
            </a:r>
          </a:p>
        </p:txBody>
      </p:sp>
    </p:spTree>
    <p:extLst>
      <p:ext uri="{BB962C8B-B14F-4D97-AF65-F5344CB8AC3E}">
        <p14:creationId xmlns:p14="http://schemas.microsoft.com/office/powerpoint/2010/main" val="32637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76B607F-01CE-4481-A12B-5325AFA0CD62}"/>
              </a:ext>
            </a:extLst>
          </p:cNvPr>
          <p:cNvSpPr txBox="1"/>
          <p:nvPr/>
        </p:nvSpPr>
        <p:spPr>
          <a:xfrm>
            <a:off x="5166669" y="2566239"/>
            <a:ext cx="1858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/>
              <a:t>Ela ajuda a: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CBC345-0E21-7959-FDC9-FF9EB0DC86EE}"/>
              </a:ext>
            </a:extLst>
          </p:cNvPr>
          <p:cNvSpPr txBox="1"/>
          <p:nvPr/>
        </p:nvSpPr>
        <p:spPr>
          <a:xfrm>
            <a:off x="837170" y="481914"/>
            <a:ext cx="4179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Importante!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FF4960-2057-1895-1C6C-69C1E181BB75}"/>
              </a:ext>
            </a:extLst>
          </p:cNvPr>
          <p:cNvSpPr txBox="1"/>
          <p:nvPr/>
        </p:nvSpPr>
        <p:spPr>
          <a:xfrm>
            <a:off x="2799062" y="1731826"/>
            <a:ext cx="6593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>
                <a:solidFill>
                  <a:srgbClr val="C00000"/>
                </a:solidFill>
              </a:rPr>
              <a:t>A venda </a:t>
            </a:r>
            <a:r>
              <a:rPr lang="pt-BR" sz="2400" dirty="0" err="1">
                <a:solidFill>
                  <a:srgbClr val="C00000"/>
                </a:solidFill>
              </a:rPr>
              <a:t>bundle</a:t>
            </a:r>
            <a:r>
              <a:rPr lang="pt-BR" sz="2400" dirty="0">
                <a:solidFill>
                  <a:srgbClr val="C00000"/>
                </a:solidFill>
              </a:rPr>
              <a:t> não é apenas uma oferta adicional!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D87E0D-5994-B588-EA71-0311A360D3F9}"/>
              </a:ext>
            </a:extLst>
          </p:cNvPr>
          <p:cNvSpPr txBox="1"/>
          <p:nvPr/>
        </p:nvSpPr>
        <p:spPr>
          <a:xfrm>
            <a:off x="3509320" y="3271535"/>
            <a:ext cx="471410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Melhorar a experiência do cliente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281AAF-C784-3E7B-942F-FA771803A4DB}"/>
              </a:ext>
            </a:extLst>
          </p:cNvPr>
          <p:cNvSpPr txBox="1"/>
          <p:nvPr/>
        </p:nvSpPr>
        <p:spPr>
          <a:xfrm>
            <a:off x="3396563" y="4041389"/>
            <a:ext cx="4939615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Tornar o atendimento mais completo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D079CB6-FE92-FF8F-D44F-39DC2F24A143}"/>
              </a:ext>
            </a:extLst>
          </p:cNvPr>
          <p:cNvSpPr txBox="1"/>
          <p:nvPr/>
        </p:nvSpPr>
        <p:spPr>
          <a:xfrm>
            <a:off x="1918642" y="4811244"/>
            <a:ext cx="8354713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Aproveitar melhor as oportunidades comerciais durante a venda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C63C2A05-7A96-776D-3027-285119E407A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70468B60-C47F-B3F1-16BF-ACBA9F0E4386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598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AB6F9-0AC2-625A-D4A7-A4A12BF3A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3E30C94-4253-A807-951D-3029DF8FEBE4}"/>
              </a:ext>
            </a:extLst>
          </p:cNvPr>
          <p:cNvSpPr txBox="1"/>
          <p:nvPr/>
        </p:nvSpPr>
        <p:spPr>
          <a:xfrm>
            <a:off x="750674" y="438550"/>
            <a:ext cx="4080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Passo a passo: </a:t>
            </a:r>
            <a:r>
              <a:rPr lang="pt-BR" sz="3200" b="1" dirty="0">
                <a:solidFill>
                  <a:srgbClr val="C00000"/>
                </a:solidFill>
              </a:rPr>
              <a:t>Venda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51830E-877B-1E96-DFAD-6B8EDA56B51D}"/>
              </a:ext>
            </a:extLst>
          </p:cNvPr>
          <p:cNvSpPr txBox="1"/>
          <p:nvPr/>
        </p:nvSpPr>
        <p:spPr>
          <a:xfrm>
            <a:off x="750674" y="1229384"/>
            <a:ext cx="110994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200" dirty="0"/>
              <a:t>Agora que você já conhece os benefícios da venda </a:t>
            </a:r>
            <a:r>
              <a:rPr lang="pt-BR" sz="2200" dirty="0" err="1"/>
              <a:t>bundle</a:t>
            </a:r>
            <a:r>
              <a:rPr lang="pt-BR" sz="2200" dirty="0"/>
              <a:t>, vamos acompanhar o fluxo operacional da venda e entender cada etapa do processo até a finalização correta no sistema.</a:t>
            </a:r>
            <a:endParaRPr lang="pt-BR" sz="2200" b="1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AA924DD-92BA-5BEE-2564-CE7EDA063225}"/>
              </a:ext>
            </a:extLst>
          </p:cNvPr>
          <p:cNvSpPr/>
          <p:nvPr/>
        </p:nvSpPr>
        <p:spPr>
          <a:xfrm>
            <a:off x="1884682" y="3076156"/>
            <a:ext cx="5519230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2. Início da venda e inclusão do acessório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D6ECE8A-82B7-BBC7-F322-6613F35BBBA3}"/>
              </a:ext>
            </a:extLst>
          </p:cNvPr>
          <p:cNvSpPr/>
          <p:nvPr/>
        </p:nvSpPr>
        <p:spPr>
          <a:xfrm>
            <a:off x="2594366" y="3809549"/>
            <a:ext cx="4099861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3. Seleção da campanha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26E649C-5D6D-A178-FFB6-A5AD1BBF3A0F}"/>
              </a:ext>
            </a:extLst>
          </p:cNvPr>
          <p:cNvSpPr/>
          <p:nvPr/>
        </p:nvSpPr>
        <p:spPr>
          <a:xfrm>
            <a:off x="2594366" y="4542942"/>
            <a:ext cx="4099862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4. Registro correto da venda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29FA654-0528-A11B-A358-E13ED11A32B6}"/>
              </a:ext>
            </a:extLst>
          </p:cNvPr>
          <p:cNvSpPr/>
          <p:nvPr/>
        </p:nvSpPr>
        <p:spPr>
          <a:xfrm>
            <a:off x="2763972" y="5276335"/>
            <a:ext cx="3895144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5. Finalização do processo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7B6AE2-E3E6-EEE2-89AA-BFCC72185650}"/>
              </a:ext>
            </a:extLst>
          </p:cNvPr>
          <p:cNvSpPr/>
          <p:nvPr/>
        </p:nvSpPr>
        <p:spPr>
          <a:xfrm>
            <a:off x="2410120" y="2342763"/>
            <a:ext cx="4468352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1. Ativação Simplificada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4DEA10-31B3-5D94-1031-12A515784E91}"/>
              </a:ext>
            </a:extLst>
          </p:cNvPr>
          <p:cNvSpPr txBox="1"/>
          <p:nvPr/>
        </p:nvSpPr>
        <p:spPr>
          <a:xfrm>
            <a:off x="-2695173" y="4578537"/>
            <a:ext cx="2490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se possível, tornar esses tópicos em botões com direcionamento para seus respectivos slides, também mantendo a navegação linear.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F0277D7D-2176-7B06-DF7E-A128572F8B5A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AE3A6BFD-A17D-D60A-3609-6065CF0407CF}"/>
              </a:ext>
            </a:extLst>
          </p:cNvPr>
          <p:cNvSpPr/>
          <p:nvPr/>
        </p:nvSpPr>
        <p:spPr>
          <a:xfrm rot="10800000" flipH="1">
            <a:off x="11210268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387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07E41-410E-56C5-C4B4-50C0E90C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1D57279-44C1-0DC2-FB8B-E95C863E813A}"/>
              </a:ext>
            </a:extLst>
          </p:cNvPr>
          <p:cNvSpPr/>
          <p:nvPr/>
        </p:nvSpPr>
        <p:spPr>
          <a:xfrm>
            <a:off x="420129" y="193419"/>
            <a:ext cx="4329292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1. Ativação Simplificada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9C52C8-DFC5-D9E4-1161-7544DA0B4D3D}"/>
              </a:ext>
            </a:extLst>
          </p:cNvPr>
          <p:cNvSpPr txBox="1"/>
          <p:nvPr/>
        </p:nvSpPr>
        <p:spPr>
          <a:xfrm>
            <a:off x="474190" y="1581223"/>
            <a:ext cx="479751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pt-BR" sz="16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IDENTIFICAÇÃO SISTÊMICA (ATIVAÇÃO SIMPLIFICADA: </a:t>
            </a:r>
          </a:p>
          <a:p>
            <a:pPr algn="ctr"/>
            <a:endParaRPr lang="pt-BR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pt-B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A venda do acessório, deverá ser realizada no sistema </a:t>
            </a:r>
            <a:r>
              <a:rPr lang="pt-BR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Ativação Simplificada</a:t>
            </a:r>
            <a:r>
              <a:rPr lang="pt-B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, após a venda do smartphone. 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850D91-FDFA-D7BB-74BC-4C04FFD82FCA}"/>
              </a:ext>
            </a:extLst>
          </p:cNvPr>
          <p:cNvSpPr txBox="1"/>
          <p:nvPr/>
        </p:nvSpPr>
        <p:spPr>
          <a:xfrm>
            <a:off x="573045" y="4138003"/>
            <a:ext cx="4905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Você deverá selecionar o tipo de plano </a:t>
            </a:r>
            <a:r>
              <a:rPr lang="pt-BR" sz="1800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(conferir os planos participantes da campanha</a:t>
            </a:r>
            <a:r>
              <a:rPr lang="pt-BR" dirty="0">
                <a:solidFill>
                  <a:srgbClr val="C00000"/>
                </a:solidFill>
                <a:latin typeface="Verdana" panose="020B0604030504040204" pitchFamily="34" charset="0"/>
              </a:rPr>
              <a:t>)</a:t>
            </a:r>
            <a:r>
              <a:rPr lang="pt-BR" sz="1800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e incluir a campanha </a:t>
            </a:r>
            <a:r>
              <a:rPr lang="pt-BR" sz="18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Oferta Especial – Acessórios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pt-BR" dirty="0"/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9936BBCF-39E3-C672-6A71-2AC3C213C1A4}"/>
              </a:ext>
            </a:extLst>
          </p:cNvPr>
          <p:cNvSpPr/>
          <p:nvPr/>
        </p:nvSpPr>
        <p:spPr>
          <a:xfrm rot="9126575" flipH="1">
            <a:off x="4121836" y="4120149"/>
            <a:ext cx="1889185" cy="1970536"/>
          </a:xfrm>
          <a:prstGeom prst="arc">
            <a:avLst>
              <a:gd name="adj1" fmla="val 10632246"/>
              <a:gd name="adj2" fmla="val 17709036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13B8DE4-D690-59E1-E8FE-0251CEC41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595" y="795123"/>
            <a:ext cx="6380205" cy="4543209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D5B09732-1BA0-3478-AF2E-7C61CB71502D}"/>
              </a:ext>
            </a:extLst>
          </p:cNvPr>
          <p:cNvSpPr txBox="1"/>
          <p:nvPr/>
        </p:nvSpPr>
        <p:spPr>
          <a:xfrm>
            <a:off x="-2718486" y="420130"/>
            <a:ext cx="242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aplicar um layout que diga “etapa importante”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104E2871-0DDC-19DE-824D-64D96C8C68E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F18FEE9B-FB55-0A33-A1BC-2B71BD98D3F0}"/>
              </a:ext>
            </a:extLst>
          </p:cNvPr>
          <p:cNvSpPr/>
          <p:nvPr/>
        </p:nvSpPr>
        <p:spPr>
          <a:xfrm rot="10800000" flipH="1">
            <a:off x="11299956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0C2E771-74B0-572B-F52E-88499BAA4B4B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</p:spTree>
    <p:extLst>
      <p:ext uri="{BB962C8B-B14F-4D97-AF65-F5344CB8AC3E}">
        <p14:creationId xmlns:p14="http://schemas.microsoft.com/office/powerpoint/2010/main" val="1292990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1A2AB31-3577-1DF6-2F41-35BE5504DB03}"/>
              </a:ext>
            </a:extLst>
          </p:cNvPr>
          <p:cNvSpPr/>
          <p:nvPr/>
        </p:nvSpPr>
        <p:spPr>
          <a:xfrm>
            <a:off x="420129" y="267559"/>
            <a:ext cx="4151871" cy="601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1. Ativação Simplificada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C94B94-96B0-8E74-3FBF-6345DA61555A}"/>
              </a:ext>
            </a:extLst>
          </p:cNvPr>
          <p:cNvSpPr txBox="1"/>
          <p:nvPr/>
        </p:nvSpPr>
        <p:spPr>
          <a:xfrm>
            <a:off x="1072334" y="1693674"/>
            <a:ext cx="10047327" cy="219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C00000"/>
                </a:solidFill>
                <a:latin typeface="Verdana" panose="020B0604030504040204" pitchFamily="34" charset="0"/>
              </a:rPr>
              <a:t>Sem a a</a:t>
            </a:r>
            <a:r>
              <a:rPr lang="pt-BR" sz="2000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quisição de um dos modelos de smartphones participantes da ação</a:t>
            </a: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</a:rPr>
              <a:t>, a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loja deverá selecionar o tipo de plano </a:t>
            </a:r>
            <a:r>
              <a:rPr lang="pt-BR" sz="2000" dirty="0">
                <a:solidFill>
                  <a:srgbClr val="C00000"/>
                </a:solidFill>
                <a:latin typeface="Verdana" panose="020B0604030504040204" pitchFamily="34" charset="0"/>
              </a:rPr>
              <a:t>(conferir os planos participantes da campanha)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e incluir a campanha </a:t>
            </a:r>
            <a:r>
              <a:rPr lang="pt-BR" sz="20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Oferta Regular - Acessórios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, na qual o sistema de vendas irá reconhecer o preço da tabela vigente. </a:t>
            </a: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A60A00-D3E1-358F-E074-8FF3234DECD8}"/>
              </a:ext>
            </a:extLst>
          </p:cNvPr>
          <p:cNvSpPr txBox="1"/>
          <p:nvPr/>
        </p:nvSpPr>
        <p:spPr>
          <a:xfrm>
            <a:off x="1385755" y="4505638"/>
            <a:ext cx="9420484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0" i="0" u="none" strike="noStrike" baseline="0" dirty="0">
                <a:latin typeface="Verdana" panose="020B0604030504040204" pitchFamily="34" charset="0"/>
              </a:rPr>
              <a:t>Após o processo de </a:t>
            </a:r>
            <a:r>
              <a:rPr lang="pt-BR" sz="2000" b="0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Ativação Simplificada </a:t>
            </a:r>
            <a:r>
              <a:rPr lang="pt-BR" sz="2000" b="0" i="0" u="none" strike="noStrike" baseline="0" dirty="0">
                <a:latin typeface="Verdana" panose="020B0604030504040204" pitchFamily="34" charset="0"/>
              </a:rPr>
              <a:t>da campanha, você seguirá para as próximas etapas da venda no sistema </a:t>
            </a:r>
            <a:r>
              <a:rPr lang="pt-BR" sz="2000" dirty="0">
                <a:latin typeface="Verdana" panose="020B0604030504040204" pitchFamily="34" charset="0"/>
              </a:rPr>
              <a:t>C</a:t>
            </a:r>
            <a:r>
              <a:rPr lang="pt-BR" sz="2000" b="0" i="0" u="none" strike="noStrike" baseline="0" dirty="0">
                <a:latin typeface="Verdana" panose="020B0604030504040204" pitchFamily="34" charset="0"/>
              </a:rPr>
              <a:t>ontrole Celular!</a:t>
            </a:r>
            <a:endParaRPr lang="pt-BR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E52B25-A6F9-6E11-39A6-E41B48372771}"/>
              </a:ext>
            </a:extLst>
          </p:cNvPr>
          <p:cNvSpPr txBox="1"/>
          <p:nvPr/>
        </p:nvSpPr>
        <p:spPr>
          <a:xfrm>
            <a:off x="-2674961" y="267559"/>
            <a:ext cx="2497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colocar layout para chamar a atenção: “importante”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BCA0C4-23D4-23B5-BB79-9653D15AAFE7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</p:spTree>
    <p:extLst>
      <p:ext uri="{BB962C8B-B14F-4D97-AF65-F5344CB8AC3E}">
        <p14:creationId xmlns:p14="http://schemas.microsoft.com/office/powerpoint/2010/main" val="1625540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AD7CF-59F5-A2E0-62AF-D5FF27344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77A498F-35F4-E270-9536-504C875CCBC2}"/>
              </a:ext>
            </a:extLst>
          </p:cNvPr>
          <p:cNvSpPr/>
          <p:nvPr/>
        </p:nvSpPr>
        <p:spPr>
          <a:xfrm>
            <a:off x="605480" y="296563"/>
            <a:ext cx="5836263" cy="6178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2. Início da venda e inclusão do acessório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027E80-78C0-0D57-2647-1AF50E26F920}"/>
              </a:ext>
            </a:extLst>
          </p:cNvPr>
          <p:cNvSpPr txBox="1"/>
          <p:nvPr/>
        </p:nvSpPr>
        <p:spPr>
          <a:xfrm>
            <a:off x="1675369" y="2059987"/>
            <a:ext cx="8841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Assim como o lançamento da venda já é feito, no atalho vá em “</a:t>
            </a:r>
            <a:r>
              <a:rPr lang="pt-BR" sz="2000" b="1" dirty="0"/>
              <a:t>Atendimento</a:t>
            </a:r>
            <a:r>
              <a:rPr lang="pt-BR" sz="2000" dirty="0"/>
              <a:t>”.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B702CF-CB3C-600F-28A6-BDB472D4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40" y="2921128"/>
            <a:ext cx="10234719" cy="1015744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BEA770EB-4BF9-2616-8BEE-7F67A4F683AD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825A7E7-B47E-613F-A392-E96EDD7D5E33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D4DBC0-27FC-27A0-E80B-426D90D58623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</p:spTree>
    <p:extLst>
      <p:ext uri="{BB962C8B-B14F-4D97-AF65-F5344CB8AC3E}">
        <p14:creationId xmlns:p14="http://schemas.microsoft.com/office/powerpoint/2010/main" val="549986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AE6A0-A792-84EE-151C-9BC5A122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ACC6D8E-1220-2468-FD80-2107C47A509E}"/>
              </a:ext>
            </a:extLst>
          </p:cNvPr>
          <p:cNvSpPr/>
          <p:nvPr/>
        </p:nvSpPr>
        <p:spPr>
          <a:xfrm>
            <a:off x="300435" y="227587"/>
            <a:ext cx="5690933" cy="6868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2. Início da venda e inclusão do acessório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0B304B-30EB-98C7-BECA-1DE968EE6DE0}"/>
              </a:ext>
            </a:extLst>
          </p:cNvPr>
          <p:cNvSpPr txBox="1"/>
          <p:nvPr/>
        </p:nvSpPr>
        <p:spPr>
          <a:xfrm>
            <a:off x="803189" y="2309749"/>
            <a:ext cx="34958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Após abrir a tela do atendimento, escolha o vendedor, faça o cadastro do cliente e clique em Incluir Produto.</a:t>
            </a:r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38AFBB0-04F9-A9D8-E5B9-9571A3C8F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07" y="1111147"/>
            <a:ext cx="5325762" cy="499654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E21FFDF-3394-96C7-B5FC-EB4AC0CCCAF9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3C490572-C68F-03A0-493B-9593EC46D25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A2FA5964-C087-7B56-39BA-02A4EA5D77FD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646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85111-CB4C-3B8B-AEF4-FAA78CD19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A87409B-646B-1611-A879-5695E344CFF2}"/>
              </a:ext>
            </a:extLst>
          </p:cNvPr>
          <p:cNvSpPr txBox="1"/>
          <p:nvPr/>
        </p:nvSpPr>
        <p:spPr>
          <a:xfrm>
            <a:off x="423937" y="1351387"/>
            <a:ext cx="40419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Como você já viu, o registro da venda do acessório deverá ser realizada no sistema </a:t>
            </a:r>
            <a:r>
              <a:rPr lang="pt-BR" sz="2000" b="1" dirty="0">
                <a:solidFill>
                  <a:srgbClr val="C00000"/>
                </a:solidFill>
              </a:rPr>
              <a:t>Ativação Simplificada</a:t>
            </a:r>
            <a:r>
              <a:rPr lang="pt-BR" sz="2000" dirty="0"/>
              <a:t>, após a venda do smartphone.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Aqui, no sistema Controle Celular, você </a:t>
            </a:r>
            <a:r>
              <a:rPr lang="pt-BR" sz="2000" dirty="0">
                <a:solidFill>
                  <a:srgbClr val="C00000"/>
                </a:solidFill>
              </a:rPr>
              <a:t>seleciona a campanha </a:t>
            </a:r>
            <a:r>
              <a:rPr lang="pt-BR" sz="2000" dirty="0" err="1">
                <a:solidFill>
                  <a:srgbClr val="C00000"/>
                </a:solidFill>
              </a:rPr>
              <a:t>Bundle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já registrada.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Segue com a escolha do modelo, plano e demais campos. Ao gravar, o sistema irá verificar se a loja possui estoque de acessórios para venda, mostrando quais e a quantidade. </a:t>
            </a:r>
            <a:endParaRPr lang="pt-BR" sz="2000" b="1" dirty="0">
              <a:latin typeface="AMX" pitchFamily="2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BF3B95E-6D09-A5DB-90F8-D9B2829FBAFE}"/>
              </a:ext>
            </a:extLst>
          </p:cNvPr>
          <p:cNvSpPr/>
          <p:nvPr/>
        </p:nvSpPr>
        <p:spPr>
          <a:xfrm>
            <a:off x="423937" y="253841"/>
            <a:ext cx="4231158" cy="61388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3. Seleção da campanha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0C16877-71E9-FD42-F31E-78573DDDB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55" y="1057038"/>
            <a:ext cx="7169908" cy="514733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9CEDD43-D768-6460-4570-231D1FA79A96}"/>
              </a:ext>
            </a:extLst>
          </p:cNvPr>
          <p:cNvSpPr txBox="1"/>
          <p:nvPr/>
        </p:nvSpPr>
        <p:spPr>
          <a:xfrm>
            <a:off x="-2674961" y="267559"/>
            <a:ext cx="249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colocar layout para chamar a atenção: “importante”. Esse é um passo essencial.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11E3EB3-72C2-E0F3-58E8-44B320BD96BA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7A0D1825-17A2-9B16-898F-0016243B44A7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52606734-E0ED-8837-B09E-909171B312C4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396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1B19-6933-661C-6DC8-A66F68D7A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F207D68-7847-9FE9-3790-F1FBB20B4EC6}"/>
              </a:ext>
            </a:extLst>
          </p:cNvPr>
          <p:cNvSpPr/>
          <p:nvPr/>
        </p:nvSpPr>
        <p:spPr>
          <a:xfrm>
            <a:off x="1610177" y="1319828"/>
            <a:ext cx="8713076" cy="4517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E2AD8FE-19CB-0755-F5E1-1BDA666A762F}"/>
              </a:ext>
            </a:extLst>
          </p:cNvPr>
          <p:cNvSpPr>
            <a:spLocks/>
          </p:cNvSpPr>
          <p:nvPr/>
        </p:nvSpPr>
        <p:spPr>
          <a:xfrm>
            <a:off x="2550479" y="4389414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BOTÃO</a:t>
            </a:r>
          </a:p>
        </p:txBody>
      </p:sp>
      <p:pic>
        <p:nvPicPr>
          <p:cNvPr id="9" name="Gráfico 8" descr="Fechar com preenchimento sólido">
            <a:extLst>
              <a:ext uri="{FF2B5EF4-FFF2-40B4-BE49-F238E27FC236}">
                <a16:creationId xmlns:a16="http://schemas.microsoft.com/office/drawing/2014/main" id="{14B6F5A2-0DC5-498D-C0B3-9367FCB760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54207" y="1773621"/>
            <a:ext cx="530772" cy="530772"/>
          </a:xfrm>
          <a:prstGeom prst="rect">
            <a:avLst/>
          </a:prstGeom>
        </p:spPr>
      </p:pic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EA234673-167E-C81B-D895-A3417583BF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54165" y="3325466"/>
            <a:ext cx="530772" cy="530772"/>
          </a:xfrm>
          <a:prstGeom prst="rect">
            <a:avLst/>
          </a:prstGeom>
        </p:spPr>
      </p:pic>
      <p:pic>
        <p:nvPicPr>
          <p:cNvPr id="12" name="Gráfico 11" descr="Círculo com seta para a esquerda com preenchimento sólido">
            <a:extLst>
              <a:ext uri="{FF2B5EF4-FFF2-40B4-BE49-F238E27FC236}">
                <a16:creationId xmlns:a16="http://schemas.microsoft.com/office/drawing/2014/main" id="{74982469-56F4-102C-3DE7-1AA42207D8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474360"/>
            <a:ext cx="711843" cy="711843"/>
          </a:xfrm>
          <a:prstGeom prst="rect">
            <a:avLst/>
          </a:prstGeom>
        </p:spPr>
      </p:pic>
      <p:pic>
        <p:nvPicPr>
          <p:cNvPr id="13" name="Gráfico 12" descr="Seta de linha: curva no sentido horário estrutura de tópicos">
            <a:extLst>
              <a:ext uri="{FF2B5EF4-FFF2-40B4-BE49-F238E27FC236}">
                <a16:creationId xmlns:a16="http://schemas.microsoft.com/office/drawing/2014/main" id="{DA90ED38-F50C-816A-6B11-0EF8744203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3369" flipH="1" flipV="1">
            <a:off x="5604890" y="3240633"/>
            <a:ext cx="824564" cy="8569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3B335A-0238-7F31-DFB6-B31F2FC62985}"/>
              </a:ext>
            </a:extLst>
          </p:cNvPr>
          <p:cNvSpPr txBox="1"/>
          <p:nvPr/>
        </p:nvSpPr>
        <p:spPr>
          <a:xfrm>
            <a:off x="6140189" y="3458199"/>
            <a:ext cx="10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2597051-21B6-74A5-17FB-D37AB0C9E83D}"/>
              </a:ext>
            </a:extLst>
          </p:cNvPr>
          <p:cNvSpPr txBox="1"/>
          <p:nvPr/>
        </p:nvSpPr>
        <p:spPr>
          <a:xfrm>
            <a:off x="3329299" y="2559610"/>
            <a:ext cx="157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Seguir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B85A0D-C69C-C1A1-6B76-C23B43875F2C}"/>
              </a:ext>
            </a:extLst>
          </p:cNvPr>
          <p:cNvSpPr txBox="1"/>
          <p:nvPr/>
        </p:nvSpPr>
        <p:spPr>
          <a:xfrm>
            <a:off x="3300994" y="3415126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Fechar janela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4064A6-2B7E-7E46-7AF1-C352FF64F381}"/>
              </a:ext>
            </a:extLst>
          </p:cNvPr>
          <p:cNvSpPr txBox="1"/>
          <p:nvPr/>
        </p:nvSpPr>
        <p:spPr>
          <a:xfrm>
            <a:off x="6972186" y="2645615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Passar card</a:t>
            </a:r>
          </a:p>
        </p:txBody>
      </p:sp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E6550042-995D-2A1C-B6AC-0A21A12335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0189" y="4222532"/>
            <a:ext cx="728883" cy="7288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ACC6E9-3DF1-690E-C340-F6D63B5EC900}"/>
              </a:ext>
            </a:extLst>
          </p:cNvPr>
          <p:cNvSpPr txBox="1"/>
          <p:nvPr/>
        </p:nvSpPr>
        <p:spPr>
          <a:xfrm>
            <a:off x="6869072" y="4305084"/>
            <a:ext cx="150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Abrir informação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9BAAC21-3C8F-E825-7515-07B87EBE89EE}"/>
              </a:ext>
            </a:extLst>
          </p:cNvPr>
          <p:cNvGrpSpPr/>
          <p:nvPr/>
        </p:nvGrpSpPr>
        <p:grpSpPr>
          <a:xfrm>
            <a:off x="12366171" y="293189"/>
            <a:ext cx="3261360" cy="1198880"/>
            <a:chOff x="4267200" y="670560"/>
            <a:chExt cx="3261360" cy="1198880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1CEF5C44-5916-CD08-869B-7361C4AED589}"/>
                </a:ext>
              </a:extLst>
            </p:cNvPr>
            <p:cNvSpPr/>
            <p:nvPr/>
          </p:nvSpPr>
          <p:spPr>
            <a:xfrm>
              <a:off x="4287520" y="670560"/>
              <a:ext cx="3241040" cy="11988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D5A52DB-1705-9AEF-AFC7-D0CE4F614A3C}"/>
                </a:ext>
              </a:extLst>
            </p:cNvPr>
            <p:cNvSpPr txBox="1"/>
            <p:nvPr/>
          </p:nvSpPr>
          <p:spPr>
            <a:xfrm>
              <a:off x="4267200" y="670560"/>
              <a:ext cx="3241040" cy="49375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+mj-lt"/>
                </a:rPr>
                <a:t>Jessica:</a:t>
              </a:r>
            </a:p>
            <a:p>
              <a:r>
                <a:rPr lang="pt-BR" sz="1100" b="1" dirty="0">
                  <a:latin typeface="+mj-lt"/>
                </a:rPr>
                <a:t>ok</a:t>
              </a:r>
            </a:p>
          </p:txBody>
        </p:sp>
      </p:grp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C1E1C938-5173-E989-8825-EFB85600D85C}"/>
              </a:ext>
            </a:extLst>
          </p:cNvPr>
          <p:cNvSpPr/>
          <p:nvPr/>
        </p:nvSpPr>
        <p:spPr>
          <a:xfrm>
            <a:off x="2580590" y="2539483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FF3109D8-BD99-EFA1-4F18-2987F0CAF1BE}"/>
              </a:ext>
            </a:extLst>
          </p:cNvPr>
          <p:cNvSpPr/>
          <p:nvPr/>
        </p:nvSpPr>
        <p:spPr>
          <a:xfrm flipH="1">
            <a:off x="2489788" y="1845027"/>
            <a:ext cx="711843" cy="44983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C150FA-6B13-C63F-955E-70F9551FBF1E}"/>
              </a:ext>
            </a:extLst>
          </p:cNvPr>
          <p:cNvSpPr txBox="1"/>
          <p:nvPr/>
        </p:nvSpPr>
        <p:spPr>
          <a:xfrm>
            <a:off x="3329299" y="1891980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913996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5710-5FAB-612B-2B75-346895600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2470189-8EE5-72AA-D64E-808E0CB7766D}"/>
              </a:ext>
            </a:extLst>
          </p:cNvPr>
          <p:cNvSpPr txBox="1"/>
          <p:nvPr/>
        </p:nvSpPr>
        <p:spPr>
          <a:xfrm>
            <a:off x="490151" y="2459504"/>
            <a:ext cx="41436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Ao incluir o acessório no mesmo atendimento que o celular foi lançado, o sistema irá automaticamente preencher o devido desconto selecionando a </a:t>
            </a:r>
            <a:r>
              <a:rPr lang="pt-BR" sz="2000" b="1" dirty="0">
                <a:solidFill>
                  <a:srgbClr val="C00000"/>
                </a:solidFill>
              </a:rPr>
              <a:t>oferta </a:t>
            </a:r>
            <a:r>
              <a:rPr lang="pt-BR" sz="2000" b="1" dirty="0" err="1">
                <a:solidFill>
                  <a:srgbClr val="C00000"/>
                </a:solidFill>
              </a:rPr>
              <a:t>Bundle</a:t>
            </a:r>
            <a:r>
              <a:rPr lang="pt-BR" sz="2000" b="1" dirty="0">
                <a:solidFill>
                  <a:srgbClr val="C00000"/>
                </a:solidFill>
              </a:rPr>
              <a:t> correspondente</a:t>
            </a:r>
            <a:r>
              <a:rPr lang="pt-BR" sz="2000" dirty="0"/>
              <a:t>. </a:t>
            </a:r>
            <a:endParaRPr lang="pt-BR" sz="2800" b="1" dirty="0">
              <a:solidFill>
                <a:srgbClr val="C00000"/>
              </a:solidFill>
              <a:latin typeface="AMX" pitchFamily="2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AB96383-DEF7-E207-59CE-CC833E424996}"/>
              </a:ext>
            </a:extLst>
          </p:cNvPr>
          <p:cNvSpPr/>
          <p:nvPr/>
        </p:nvSpPr>
        <p:spPr>
          <a:xfrm>
            <a:off x="333633" y="133196"/>
            <a:ext cx="4143635" cy="5901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4. Registro correto da venda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3274159-99F7-1041-61D3-4E91D724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121" y="1041252"/>
            <a:ext cx="6855219" cy="49185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8BF566E-5744-B67D-24FC-3374187FDD87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D412FCC-725A-816E-C3D0-198119ABE59F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70DB583B-7165-D4A6-573E-6FFB91783E05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387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CDD66-FF4D-7005-025D-DA16CFBFA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613E082-AF1B-CBCE-8F76-03B98040DEE3}"/>
              </a:ext>
            </a:extLst>
          </p:cNvPr>
          <p:cNvSpPr txBox="1"/>
          <p:nvPr/>
        </p:nvSpPr>
        <p:spPr>
          <a:xfrm>
            <a:off x="833462" y="1797784"/>
            <a:ext cx="39665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O Atendimento ficará com todos os produtos, restando só ir em Pagamento para selecionar forma de pagamento escolhida pelo cliente. </a:t>
            </a:r>
            <a:endParaRPr lang="pt-BR" sz="2400" dirty="0">
              <a:latin typeface="AMX" pitchFamily="2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769487C-508E-41EC-DF62-AEFB6EF78874}"/>
              </a:ext>
            </a:extLst>
          </p:cNvPr>
          <p:cNvSpPr/>
          <p:nvPr/>
        </p:nvSpPr>
        <p:spPr>
          <a:xfrm>
            <a:off x="345989" y="243357"/>
            <a:ext cx="4075886" cy="5209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5. Finalização do processo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7F0E11-4D62-D1E3-6557-77279A9C8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12" y="243358"/>
            <a:ext cx="5937010" cy="579383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FCF8DB-8234-A20D-AC6B-1FD1B047753D}"/>
              </a:ext>
            </a:extLst>
          </p:cNvPr>
          <p:cNvSpPr txBox="1"/>
          <p:nvPr/>
        </p:nvSpPr>
        <p:spPr>
          <a:xfrm>
            <a:off x="345988" y="4011162"/>
            <a:ext cx="4894752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0" u="none" strike="noStrike" baseline="0" dirty="0">
                <a:solidFill>
                  <a:srgbClr val="C00000"/>
                </a:solidFill>
                <a:latin typeface="Constantia" panose="02030602050306030303" pitchFamily="18" charset="0"/>
              </a:rPr>
              <a:t>LEMBRETE IMPORTANTE</a:t>
            </a:r>
            <a:r>
              <a:rPr lang="pt-BR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!</a:t>
            </a:r>
          </a:p>
          <a:p>
            <a:pPr algn="ctr"/>
            <a:endParaRPr lang="pt-BR" sz="20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pt-BR" sz="20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Não esqueça de relacionar o acessório a tabela SAP, também da configuração fiscal. </a:t>
            </a:r>
            <a:endParaRPr lang="pt-BR" sz="2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00E016-B56A-C32B-A65E-B2427C02FAED}"/>
              </a:ext>
            </a:extLst>
          </p:cNvPr>
          <p:cNvSpPr txBox="1"/>
          <p:nvPr/>
        </p:nvSpPr>
        <p:spPr>
          <a:xfrm>
            <a:off x="-2478840" y="4749421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B0FB5875-B05E-91C8-C055-48FCCADE92C5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FF1954E6-52B9-97A6-7C65-F57AB77ADBAB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58523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07ED90B-6FAD-E779-587E-D13E56C533AF}"/>
              </a:ext>
            </a:extLst>
          </p:cNvPr>
          <p:cNvSpPr txBox="1"/>
          <p:nvPr/>
        </p:nvSpPr>
        <p:spPr>
          <a:xfrm>
            <a:off x="679622" y="1207178"/>
            <a:ext cx="11021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Antes de finalizar a venda, responda esse </a:t>
            </a:r>
            <a:r>
              <a:rPr lang="pt-BR" sz="2000" b="1" dirty="0">
                <a:solidFill>
                  <a:srgbClr val="C00000"/>
                </a:solidFill>
              </a:rPr>
              <a:t>checklist</a:t>
            </a:r>
            <a:r>
              <a:rPr lang="pt-BR" sz="2000" dirty="0"/>
              <a:t> para confirmar se todas as etapas foram realizadas corretamente: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D1F7D3-1256-3FAC-411C-1CA5236A8446}"/>
              </a:ext>
            </a:extLst>
          </p:cNvPr>
          <p:cNvSpPr txBox="1"/>
          <p:nvPr/>
        </p:nvSpPr>
        <p:spPr>
          <a:xfrm>
            <a:off x="679622" y="328140"/>
            <a:ext cx="3104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DICA!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6F7C50-3433-E8FA-EDDB-40101D5417FA}"/>
              </a:ext>
            </a:extLst>
          </p:cNvPr>
          <p:cNvSpPr txBox="1"/>
          <p:nvPr/>
        </p:nvSpPr>
        <p:spPr>
          <a:xfrm>
            <a:off x="679622" y="2209327"/>
            <a:ext cx="948998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200" dirty="0"/>
              <a:t>☐ Identifiquei a oportunidade de oferta do acessório durante o atendimento;</a:t>
            </a:r>
          </a:p>
          <a:p>
            <a:pPr>
              <a:buNone/>
            </a:pPr>
            <a:r>
              <a:rPr lang="pt-BR" sz="2200" dirty="0"/>
              <a:t>☐ Incluí corretamente o acessório na venda;</a:t>
            </a:r>
          </a:p>
          <a:p>
            <a:pPr>
              <a:buNone/>
            </a:pPr>
            <a:r>
              <a:rPr lang="pt-BR" sz="2200" dirty="0"/>
              <a:t>☐ Conferi os produtos selecionados;</a:t>
            </a:r>
          </a:p>
          <a:p>
            <a:pPr>
              <a:buNone/>
            </a:pPr>
            <a:r>
              <a:rPr lang="pt-BR" sz="2200" dirty="0"/>
              <a:t>☐ Acessei corretamente o fluxo no Ativação Simplificada;</a:t>
            </a:r>
          </a:p>
          <a:p>
            <a:pPr>
              <a:buNone/>
            </a:pPr>
            <a:r>
              <a:rPr lang="pt-BR" sz="2200" dirty="0"/>
              <a:t>☐ Localizei a campanha correta da venda </a:t>
            </a:r>
            <a:r>
              <a:rPr lang="pt-BR" sz="2200" dirty="0" err="1"/>
              <a:t>bundle</a:t>
            </a:r>
            <a:r>
              <a:rPr lang="pt-BR" sz="2200" dirty="0"/>
              <a:t>;</a:t>
            </a:r>
          </a:p>
          <a:p>
            <a:pPr>
              <a:buNone/>
            </a:pPr>
            <a:r>
              <a:rPr lang="pt-BR" sz="2200" dirty="0"/>
              <a:t>☐ Selecionei a campanha antes da finalização da venda;</a:t>
            </a:r>
          </a:p>
          <a:p>
            <a:pPr>
              <a:buNone/>
            </a:pPr>
            <a:r>
              <a:rPr lang="pt-BR" sz="2200" dirty="0"/>
              <a:t>☐ Validei se o desconto foi aplicado corretamente;</a:t>
            </a:r>
          </a:p>
          <a:p>
            <a:pPr>
              <a:buNone/>
            </a:pPr>
            <a:r>
              <a:rPr lang="pt-BR" sz="2200" dirty="0"/>
              <a:t>☐ Conferi as informações da venda no sistema;</a:t>
            </a:r>
          </a:p>
          <a:p>
            <a:pPr>
              <a:buNone/>
            </a:pPr>
            <a:r>
              <a:rPr lang="pt-BR" sz="2200" dirty="0"/>
              <a:t>☐ Verifiquei se aparelho e acessório estão vinculados corretamente;</a:t>
            </a:r>
          </a:p>
          <a:p>
            <a:pPr>
              <a:buNone/>
            </a:pPr>
            <a:r>
              <a:rPr lang="pt-BR" sz="2200" dirty="0"/>
              <a:t>☐ Finalizei o registro da venda corretamente;</a:t>
            </a:r>
          </a:p>
          <a:p>
            <a:pPr>
              <a:buNone/>
            </a:pPr>
            <a:r>
              <a:rPr lang="pt-BR" sz="2200" dirty="0"/>
              <a:t>☐ Confirmei a conclusão da operação antes de encerrar o atendimento.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106591-87F4-8409-4042-C1907DBDE755}"/>
              </a:ext>
            </a:extLst>
          </p:cNvPr>
          <p:cNvSpPr txBox="1"/>
          <p:nvPr/>
        </p:nvSpPr>
        <p:spPr>
          <a:xfrm>
            <a:off x="-2674961" y="4708478"/>
            <a:ext cx="2306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se for possível:</a:t>
            </a:r>
            <a:br>
              <a:rPr lang="pt-BR" dirty="0"/>
            </a:br>
            <a:r>
              <a:rPr lang="pt-BR" dirty="0"/>
              <a:t>conseguimos deixar esse checklist interativo? Quando a pessoa clicar aparecer uns “</a:t>
            </a:r>
            <a:r>
              <a:rPr lang="pt-BR" dirty="0" err="1"/>
              <a:t>checks</a:t>
            </a:r>
            <a:r>
              <a:rPr lang="pt-BR" dirty="0"/>
              <a:t>”...?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CFD0AAE6-DB42-396B-0F9A-E2B9BD407F2B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8F6E950C-F93C-0D58-E6F3-46F5FBD2E4FE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673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6D8C6D-CFDD-AE8E-41EB-606CAFE0DFEA}"/>
              </a:ext>
            </a:extLst>
          </p:cNvPr>
          <p:cNvSpPr txBox="1"/>
          <p:nvPr/>
        </p:nvSpPr>
        <p:spPr>
          <a:xfrm>
            <a:off x="918143" y="1306389"/>
            <a:ext cx="10358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b="1" dirty="0">
                <a:solidFill>
                  <a:srgbClr val="C00000"/>
                </a:solidFill>
              </a:rPr>
              <a:t>Agora, você conhece o fluxo operacional da venda </a:t>
            </a:r>
            <a:r>
              <a:rPr lang="pt-BR" sz="2400" b="1" dirty="0" err="1">
                <a:solidFill>
                  <a:srgbClr val="C00000"/>
                </a:solidFill>
              </a:rPr>
              <a:t>bundle</a:t>
            </a:r>
            <a:r>
              <a:rPr lang="pt-BR" sz="2400" b="1" dirty="0">
                <a:solidFill>
                  <a:srgbClr val="C00000"/>
                </a:solidFill>
              </a:rPr>
              <a:t> de acessórios Claro.</a:t>
            </a:r>
          </a:p>
          <a:p>
            <a:pPr algn="ctr">
              <a:buNone/>
            </a:pPr>
            <a:endParaRPr lang="pt-BR" sz="2400" b="1" dirty="0"/>
          </a:p>
          <a:p>
            <a:pPr algn="ctr">
              <a:buNone/>
            </a:pPr>
            <a:r>
              <a:rPr lang="pt-BR" sz="2400" b="1" dirty="0"/>
              <a:t>Com a execução correta do processo, é possível garantir a aplicação adequada da campanha durante a venda.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7862A77-2418-E463-0628-F993CD3A7FAF}"/>
              </a:ext>
            </a:extLst>
          </p:cNvPr>
          <p:cNvSpPr/>
          <p:nvPr/>
        </p:nvSpPr>
        <p:spPr>
          <a:xfrm>
            <a:off x="2356513" y="4125253"/>
            <a:ext cx="7478973" cy="1812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pt-BR" b="1" dirty="0">
                <a:solidFill>
                  <a:schemeClr val="bg1">
                    <a:lumMod val="85000"/>
                  </a:schemeClr>
                </a:solidFill>
              </a:rPr>
              <a:t>LEMBRE-SE:</a:t>
            </a:r>
          </a:p>
          <a:p>
            <a:pPr algn="ctr">
              <a:buNone/>
            </a:pP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pt-BR" sz="2000" dirty="0"/>
              <a:t>Sem a seleção correta da campanha, o desconto não será aplicado e a venda poderá ficar incorreta!</a:t>
            </a:r>
          </a:p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endParaRPr lang="pt-BR" sz="20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196DF0-04AB-24D3-8B39-EE6D2E8841BC}"/>
              </a:ext>
            </a:extLst>
          </p:cNvPr>
          <p:cNvSpPr/>
          <p:nvPr/>
        </p:nvSpPr>
        <p:spPr>
          <a:xfrm>
            <a:off x="5584208" y="3341585"/>
            <a:ext cx="1023582" cy="9416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C00000"/>
                </a:solidFill>
              </a:rPr>
              <a:t>!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2FA13DAB-946F-B4A0-7680-09A3CC636F56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B7A577F2-FE73-56CC-F83A-7B98F7FD4BCE}"/>
              </a:ext>
            </a:extLst>
          </p:cNvPr>
          <p:cNvSpPr/>
          <p:nvPr/>
        </p:nvSpPr>
        <p:spPr>
          <a:xfrm rot="10800000" flipH="1">
            <a:off x="11273857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306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788BD-DE17-753F-28EB-E37473386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 Dobrado 7">
            <a:extLst>
              <a:ext uri="{FF2B5EF4-FFF2-40B4-BE49-F238E27FC236}">
                <a16:creationId xmlns:a16="http://schemas.microsoft.com/office/drawing/2014/main" id="{4B8C253B-E87F-6493-E57D-0352D1FC1C53}"/>
              </a:ext>
            </a:extLst>
          </p:cNvPr>
          <p:cNvSpPr/>
          <p:nvPr/>
        </p:nvSpPr>
        <p:spPr>
          <a:xfrm>
            <a:off x="4184015" y="2033517"/>
            <a:ext cx="4042262" cy="242976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BD2458-2D2C-07CE-89D9-968786E8931C}"/>
              </a:ext>
            </a:extLst>
          </p:cNvPr>
          <p:cNvSpPr txBox="1"/>
          <p:nvPr/>
        </p:nvSpPr>
        <p:spPr>
          <a:xfrm>
            <a:off x="699203" y="1085164"/>
            <a:ext cx="10793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</a:rPr>
              <a:t>Você concluiu o treinamento de venda </a:t>
            </a:r>
            <a:r>
              <a:rPr lang="pt-BR" sz="2800" b="1" i="1" dirty="0" err="1">
                <a:solidFill>
                  <a:schemeClr val="bg1"/>
                </a:solidFill>
              </a:rPr>
              <a:t>Bundle</a:t>
            </a:r>
            <a:r>
              <a:rPr lang="pt-BR" sz="2800" b="1" i="1" dirty="0">
                <a:solidFill>
                  <a:schemeClr val="bg1"/>
                </a:solidFill>
              </a:rPr>
              <a:t> de acessórios da Claro!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3EC751-7D1F-8288-BA0E-28A6308C18CD}"/>
              </a:ext>
            </a:extLst>
          </p:cNvPr>
          <p:cNvSpPr txBox="1"/>
          <p:nvPr/>
        </p:nvSpPr>
        <p:spPr>
          <a:xfrm>
            <a:off x="4277413" y="2509736"/>
            <a:ext cx="38554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Com um processo simples, integrado e padronizado, o projeto amplia as oportunidades de venda e contribui para uma experiência comercial mais completa para clientes e lojas.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ED4ACF-0AFC-16E1-E526-AA11672440E8}"/>
              </a:ext>
            </a:extLst>
          </p:cNvPr>
          <p:cNvSpPr txBox="1"/>
          <p:nvPr/>
        </p:nvSpPr>
        <p:spPr>
          <a:xfrm>
            <a:off x="946837" y="4818196"/>
            <a:ext cx="10298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Agora é o momento de aplicar os conhecimentos apresentados neste treinamento e aproveitar as oportunidades da venda </a:t>
            </a:r>
            <a:r>
              <a:rPr lang="pt-BR" sz="2000" dirty="0" err="1">
                <a:solidFill>
                  <a:schemeClr val="bg1"/>
                </a:solidFill>
              </a:rPr>
              <a:t>bundle</a:t>
            </a:r>
            <a:r>
              <a:rPr lang="pt-BR" sz="2000" dirty="0">
                <a:solidFill>
                  <a:schemeClr val="bg1"/>
                </a:solidFill>
              </a:rPr>
              <a:t> de acessórios Claro!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B8ADD29-58C8-2D16-0ED1-1DA62B789421}"/>
              </a:ext>
            </a:extLst>
          </p:cNvPr>
          <p:cNvSpPr>
            <a:spLocks/>
          </p:cNvSpPr>
          <p:nvPr/>
        </p:nvSpPr>
        <p:spPr>
          <a:xfrm>
            <a:off x="4037364" y="5880995"/>
            <a:ext cx="4117270" cy="5607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FINALIZAR TREINAMENTO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EE9EC5-4266-6968-5A15-0206982EF8C6}"/>
              </a:ext>
            </a:extLst>
          </p:cNvPr>
          <p:cNvSpPr txBox="1"/>
          <p:nvPr/>
        </p:nvSpPr>
        <p:spPr>
          <a:xfrm>
            <a:off x="-2825087" y="4818196"/>
            <a:ext cx="2538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botão para direcionar para a página de agradecimento.</a:t>
            </a:r>
          </a:p>
          <a:p>
            <a:endParaRPr lang="pt-BR" dirty="0"/>
          </a:p>
          <a:p>
            <a:r>
              <a:rPr lang="pt-BR" dirty="0"/>
              <a:t>- Seta apenas para voltar.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20668891-E008-B47B-3A9B-A9927F23B5CE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7E4CF67-0422-B698-347B-F91709BE0BB6}"/>
              </a:ext>
            </a:extLst>
          </p:cNvPr>
          <p:cNvSpPr txBox="1"/>
          <p:nvPr/>
        </p:nvSpPr>
        <p:spPr>
          <a:xfrm>
            <a:off x="4522968" y="468641"/>
            <a:ext cx="3146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</a:rPr>
              <a:t>Parabéns!</a:t>
            </a:r>
          </a:p>
        </p:txBody>
      </p:sp>
    </p:spTree>
    <p:extLst>
      <p:ext uri="{BB962C8B-B14F-4D97-AF65-F5344CB8AC3E}">
        <p14:creationId xmlns:p14="http://schemas.microsoft.com/office/powerpoint/2010/main" val="1936953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CEBD8-21E1-3314-E0AD-75E127368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12">
            <a:extLst>
              <a:ext uri="{FF2B5EF4-FFF2-40B4-BE49-F238E27FC236}">
                <a16:creationId xmlns:a16="http://schemas.microsoft.com/office/drawing/2014/main" id="{9B0809A6-1C78-80D3-485E-153A60AAB68D}"/>
              </a:ext>
            </a:extLst>
          </p:cNvPr>
          <p:cNvSpPr/>
          <p:nvPr/>
        </p:nvSpPr>
        <p:spPr>
          <a:xfrm>
            <a:off x="947347" y="461680"/>
            <a:ext cx="4806083" cy="4988210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58000"/>
                </a:schemeClr>
              </a:gs>
              <a:gs pos="100000">
                <a:schemeClr val="tx1">
                  <a:lumMod val="65000"/>
                  <a:lumOff val="35000"/>
                  <a:alpha val="2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8" name="Imagem 7" descr="Mulher falando ao telefone celular&#10;&#10;O conteúdo gerado por IA pode estar incorreto.">
            <a:extLst>
              <a:ext uri="{FF2B5EF4-FFF2-40B4-BE49-F238E27FC236}">
                <a16:creationId xmlns:a16="http://schemas.microsoft.com/office/drawing/2014/main" id="{D43BEFDE-7368-6E5D-56CE-CB265D91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>
          <a:xfrm>
            <a:off x="0" y="0"/>
            <a:ext cx="6651596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85B8DB3-F2EE-29C0-9A47-47DB3C1B5E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148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5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C3C610F-960F-D056-5FFD-C0FF07F299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8ED9DFD9-E79E-D78B-52A2-8CA922F1E3E1}"/>
              </a:ext>
            </a:extLst>
          </p:cNvPr>
          <p:cNvSpPr txBox="1"/>
          <p:nvPr/>
        </p:nvSpPr>
        <p:spPr>
          <a:xfrm>
            <a:off x="6651596" y="1703760"/>
            <a:ext cx="5126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noProof="0" dirty="0">
                <a:solidFill>
                  <a:schemeClr val="bg1"/>
                </a:solidFill>
                <a:latin typeface="AMX Black" pitchFamily="2" charset="0"/>
              </a:rPr>
              <a:t>Agradecemos a sua participação!</a:t>
            </a:r>
          </a:p>
          <a:p>
            <a:endParaRPr lang="pt-BR" sz="4800" dirty="0">
              <a:solidFill>
                <a:schemeClr val="bg1"/>
              </a:solidFill>
              <a:latin typeface="AMX Black" pitchFamily="2" charset="0"/>
            </a:endParaRPr>
          </a:p>
          <a:p>
            <a:r>
              <a:rPr lang="pt-BR" sz="4800" noProof="0" dirty="0">
                <a:solidFill>
                  <a:schemeClr val="bg1"/>
                </a:solidFill>
                <a:latin typeface="AMX Black" pitchFamily="2" charset="0"/>
              </a:rPr>
              <a:t>Até a próxima!</a:t>
            </a:r>
          </a:p>
        </p:txBody>
      </p:sp>
      <p:grpSp>
        <p:nvGrpSpPr>
          <p:cNvPr id="22" name="Agrupar 29">
            <a:extLst>
              <a:ext uri="{FF2B5EF4-FFF2-40B4-BE49-F238E27FC236}">
                <a16:creationId xmlns:a16="http://schemas.microsoft.com/office/drawing/2014/main" id="{AD286770-6E77-7488-23FB-2A735AED62C7}"/>
              </a:ext>
            </a:extLst>
          </p:cNvPr>
          <p:cNvGrpSpPr/>
          <p:nvPr/>
        </p:nvGrpSpPr>
        <p:grpSpPr>
          <a:xfrm rot="10800000">
            <a:off x="345622" y="6103226"/>
            <a:ext cx="437889" cy="437889"/>
            <a:chOff x="827267" y="5866645"/>
            <a:chExt cx="560029" cy="560029"/>
          </a:xfrm>
        </p:grpSpPr>
        <p:sp>
          <p:nvSpPr>
            <p:cNvPr id="23" name="Elipse 30">
              <a:extLst>
                <a:ext uri="{FF2B5EF4-FFF2-40B4-BE49-F238E27FC236}">
                  <a16:creationId xmlns:a16="http://schemas.microsoft.com/office/drawing/2014/main" id="{FEC1DAF6-98F8-E489-187A-D8A7A61FDFFF}"/>
                </a:ext>
              </a:extLst>
            </p:cNvPr>
            <p:cNvSpPr/>
            <p:nvPr/>
          </p:nvSpPr>
          <p:spPr>
            <a:xfrm>
              <a:off x="827267" y="5866645"/>
              <a:ext cx="560029" cy="560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/>
            </a:p>
          </p:txBody>
        </p:sp>
        <p:pic>
          <p:nvPicPr>
            <p:cNvPr id="24" name="Gráfico 31">
              <a:extLst>
                <a:ext uri="{FF2B5EF4-FFF2-40B4-BE49-F238E27FC236}">
                  <a16:creationId xmlns:a16="http://schemas.microsoft.com/office/drawing/2014/main" id="{E5550553-8D2A-CA42-09A4-A3A1A326671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0131" y="6041884"/>
              <a:ext cx="114300" cy="209550"/>
            </a:xfrm>
            <a:prstGeom prst="rect">
              <a:avLst/>
            </a:prstGeom>
          </p:spPr>
        </p:pic>
      </p:grpSp>
      <p:pic>
        <p:nvPicPr>
          <p:cNvPr id="26" name="Graphic 19">
            <a:extLst>
              <a:ext uri="{FF2B5EF4-FFF2-40B4-BE49-F238E27FC236}">
                <a16:creationId xmlns:a16="http://schemas.microsoft.com/office/drawing/2014/main" id="{A435A965-FBFA-AB06-85BA-94078EF35D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23F690-CC09-59A6-5908-C414054BA152}"/>
              </a:ext>
            </a:extLst>
          </p:cNvPr>
          <p:cNvSpPr txBox="1"/>
          <p:nvPr/>
        </p:nvSpPr>
        <p:spPr>
          <a:xfrm>
            <a:off x="1869989" y="2434282"/>
            <a:ext cx="8452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Mas primeiro...</a:t>
            </a:r>
            <a:br>
              <a:rPr lang="pt-BR" sz="2800" b="1" dirty="0"/>
            </a:br>
            <a:br>
              <a:rPr lang="pt-BR" sz="2800" b="1" dirty="0"/>
            </a:br>
            <a:r>
              <a:rPr lang="pt-BR" sz="2800" b="1" dirty="0"/>
              <a:t>Vamos entender o que seria o projeto </a:t>
            </a:r>
            <a:r>
              <a:rPr lang="pt-BR" sz="2800" b="1" dirty="0" err="1"/>
              <a:t>Bundle</a:t>
            </a:r>
            <a:r>
              <a:rPr lang="pt-BR" sz="2800" b="1" dirty="0"/>
              <a:t> AA?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D0FAEE3-DDF3-F0BB-E796-53A5C19D5802}"/>
              </a:ext>
            </a:extLst>
          </p:cNvPr>
          <p:cNvSpPr>
            <a:spLocks/>
          </p:cNvSpPr>
          <p:nvPr/>
        </p:nvSpPr>
        <p:spPr>
          <a:xfrm>
            <a:off x="8667074" y="5189838"/>
            <a:ext cx="2392223" cy="753951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Vamos lá!</a:t>
            </a:r>
          </a:p>
        </p:txBody>
      </p:sp>
    </p:spTree>
    <p:extLst>
      <p:ext uri="{BB962C8B-B14F-4D97-AF65-F5344CB8AC3E}">
        <p14:creationId xmlns:p14="http://schemas.microsoft.com/office/powerpoint/2010/main" val="350385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1A8E01E-137E-FE95-75B8-4F948A949F50}"/>
              </a:ext>
            </a:extLst>
          </p:cNvPr>
          <p:cNvSpPr txBox="1"/>
          <p:nvPr/>
        </p:nvSpPr>
        <p:spPr>
          <a:xfrm>
            <a:off x="1030716" y="2305615"/>
            <a:ext cx="84778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dirty="0"/>
              <a:t>A Claro agora disponibiliza um portfólio oficial de acessórios para venda nos </a:t>
            </a:r>
            <a:r>
              <a:rPr lang="pt-BR" sz="2000" b="1" dirty="0"/>
              <a:t>Agentes Autorizados (AA)</a:t>
            </a:r>
            <a:r>
              <a:rPr lang="pt-BR" sz="2000" dirty="0"/>
              <a:t>, utilizando a plataforma já conhecida pelos parceiros: o </a:t>
            </a:r>
            <a:r>
              <a:rPr lang="pt-BR" sz="2000" b="1" dirty="0"/>
              <a:t>Controle Celular</a:t>
            </a:r>
            <a:r>
              <a:rPr lang="pt-BR" sz="2000" dirty="0"/>
              <a:t>.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/>
              <a:t>Com isso, além da comercialização de aparelhos, os AA também poderão trabalhar acessórios integrados às ofertas da operadora, criando uma experiência de compra mais completa para o cliente.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3CF2A4-072B-0142-DF73-44B1344B4A98}"/>
              </a:ext>
            </a:extLst>
          </p:cNvPr>
          <p:cNvSpPr txBox="1"/>
          <p:nvPr/>
        </p:nvSpPr>
        <p:spPr>
          <a:xfrm>
            <a:off x="966401" y="966621"/>
            <a:ext cx="4303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2800" b="1" i="0" dirty="0">
                <a:solidFill>
                  <a:srgbClr val="141413"/>
                </a:solidFill>
                <a:effectLst/>
                <a:latin typeface="Anthropic Sans"/>
              </a:rPr>
              <a:t>O que é o projeto </a:t>
            </a:r>
            <a:r>
              <a:rPr lang="pt-BR" sz="2800" b="1" i="0" dirty="0" err="1">
                <a:solidFill>
                  <a:srgbClr val="141413"/>
                </a:solidFill>
                <a:effectLst/>
                <a:latin typeface="Anthropic Sans"/>
              </a:rPr>
              <a:t>bundle</a:t>
            </a:r>
            <a:r>
              <a:rPr lang="pt-BR" sz="2800" b="1" i="0" dirty="0">
                <a:solidFill>
                  <a:srgbClr val="141413"/>
                </a:solidFill>
                <a:effectLst/>
                <a:latin typeface="Anthropic Sans"/>
              </a:rPr>
              <a:t>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AAA9C0B-3522-DAF8-030D-09BE2E082C10}"/>
              </a:ext>
            </a:extLst>
          </p:cNvPr>
          <p:cNvSpPr txBox="1"/>
          <p:nvPr/>
        </p:nvSpPr>
        <p:spPr>
          <a:xfrm>
            <a:off x="-3034741" y="77911"/>
            <a:ext cx="324104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DG: Deixar a caixa em vermelho em destaque.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3313F73A-194B-A604-BD28-868BACF598A6}"/>
              </a:ext>
            </a:extLst>
          </p:cNvPr>
          <p:cNvSpPr/>
          <p:nvPr/>
        </p:nvSpPr>
        <p:spPr>
          <a:xfrm>
            <a:off x="11225599" y="591287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910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035E3-8A9B-57A7-925C-E0A6F2DBC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60B5543B-31DD-3037-B36B-389090E1E59B}"/>
              </a:ext>
            </a:extLst>
          </p:cNvPr>
          <p:cNvSpPr txBox="1"/>
          <p:nvPr/>
        </p:nvSpPr>
        <p:spPr>
          <a:xfrm>
            <a:off x="1437501" y="3429000"/>
            <a:ext cx="93169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dirty="0"/>
              <a:t>É a oferta onde o cliente, ao adquirir smartphones selecionados (como modelos Motorola ou Samsung) em planos elegíveis (</a:t>
            </a:r>
            <a:r>
              <a:rPr lang="pt-BR" sz="2000" dirty="0" err="1"/>
              <a:t>Multi</a:t>
            </a:r>
            <a:r>
              <a:rPr lang="pt-BR" sz="2000" dirty="0"/>
              <a:t>, Controle ou Pós), ganha um desconto expressivo em um acessório específico.</a:t>
            </a:r>
            <a:endParaRPr lang="pt-BR" sz="2000" b="0" dirty="0">
              <a:solidFill>
                <a:srgbClr val="141413"/>
              </a:solidFill>
              <a:effectLst/>
              <a:latin typeface="Anthropic San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0E4F97-EAFF-BAF1-1C23-85FE840EA97F}"/>
              </a:ext>
            </a:extLst>
          </p:cNvPr>
          <p:cNvSpPr txBox="1"/>
          <p:nvPr/>
        </p:nvSpPr>
        <p:spPr>
          <a:xfrm>
            <a:off x="1437502" y="1837284"/>
            <a:ext cx="9316995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b="0" i="0" dirty="0">
                <a:solidFill>
                  <a:schemeClr val="bg1"/>
                </a:solidFill>
                <a:effectLst/>
                <a:latin typeface="Anthropic Sans"/>
              </a:rPr>
              <a:t>A proposta é a venda integrada (</a:t>
            </a:r>
            <a:r>
              <a:rPr lang="pt-BR" sz="2400" b="1" i="0" dirty="0">
                <a:solidFill>
                  <a:schemeClr val="bg1"/>
                </a:solidFill>
                <a:effectLst/>
                <a:latin typeface="Anthropic Sans"/>
              </a:rPr>
              <a:t>smartphone + acessório com desconto</a:t>
            </a:r>
            <a:r>
              <a:rPr lang="pt-BR" sz="2400" dirty="0">
                <a:solidFill>
                  <a:schemeClr val="bg1"/>
                </a:solidFill>
                <a:latin typeface="Anthropic Sans"/>
              </a:rPr>
              <a:t>)  em 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nthropic Sans"/>
              </a:rPr>
              <a:t>uma única experiência de </a:t>
            </a:r>
            <a:r>
              <a:rPr lang="pt-BR" sz="2400" b="0" dirty="0">
                <a:solidFill>
                  <a:schemeClr val="bg1"/>
                </a:solidFill>
                <a:effectLst/>
                <a:latin typeface="Anthropic Sans"/>
              </a:rPr>
              <a:t>compra.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5A1DDA-5C89-4213-5EF9-6D343C58344A}"/>
              </a:ext>
            </a:extLst>
          </p:cNvPr>
          <p:cNvSpPr txBox="1"/>
          <p:nvPr/>
        </p:nvSpPr>
        <p:spPr>
          <a:xfrm>
            <a:off x="-3034741" y="77911"/>
            <a:ext cx="324104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DG: Deixar a caixa em vermelho em destaque.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5E86F52-2866-11C6-9FB0-97E2789679B1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276F5352-B12A-7705-D384-8D9F676F245C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A5016-B985-87EE-85E5-6C2663A067AD}"/>
              </a:ext>
            </a:extLst>
          </p:cNvPr>
          <p:cNvSpPr txBox="1"/>
          <p:nvPr/>
        </p:nvSpPr>
        <p:spPr>
          <a:xfrm>
            <a:off x="-2640580" y="4718235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navegação linear.</a:t>
            </a:r>
          </a:p>
        </p:txBody>
      </p:sp>
    </p:spTree>
    <p:extLst>
      <p:ext uri="{BB962C8B-B14F-4D97-AF65-F5344CB8AC3E}">
        <p14:creationId xmlns:p14="http://schemas.microsoft.com/office/powerpoint/2010/main" val="54867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7E63E6-CC3B-D2B3-9CAA-6F5C088767E6}"/>
              </a:ext>
            </a:extLst>
          </p:cNvPr>
          <p:cNvSpPr txBox="1"/>
          <p:nvPr/>
        </p:nvSpPr>
        <p:spPr>
          <a:xfrm>
            <a:off x="5647037" y="639698"/>
            <a:ext cx="62607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/>
              <a:t>Com a entrada dos acessórios no portfólio oficial, a Claro passa a ter maior acompanhamento sobre as vendas realizadas pelos parceiros.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23D5B8-3AED-70CB-9BC9-E58724F669CC}"/>
              </a:ext>
            </a:extLst>
          </p:cNvPr>
          <p:cNvSpPr txBox="1"/>
          <p:nvPr/>
        </p:nvSpPr>
        <p:spPr>
          <a:xfrm>
            <a:off x="6272775" y="4771752"/>
            <a:ext cx="52238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C00000"/>
                </a:solidFill>
              </a:rPr>
              <a:t>Além disso, o registro correto das vendas ajuda a garantir mais segurança operacional e melhor acompanhamento das oportunidades comerciais.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3A55F3-03A0-8E64-A6E2-F70A84E0B972}"/>
              </a:ext>
            </a:extLst>
          </p:cNvPr>
          <p:cNvSpPr txBox="1"/>
          <p:nvPr/>
        </p:nvSpPr>
        <p:spPr>
          <a:xfrm>
            <a:off x="7735848" y="2195920"/>
            <a:ext cx="1865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Isso permite: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B8921DE-526E-507D-DE0D-82CEDB0542AD}"/>
              </a:ext>
            </a:extLst>
          </p:cNvPr>
          <p:cNvSpPr txBox="1"/>
          <p:nvPr/>
        </p:nvSpPr>
        <p:spPr>
          <a:xfrm>
            <a:off x="-2563682" y="4942279"/>
            <a:ext cx="244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WEB: interação pop-up de janela no “+”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732708D-2358-2638-5465-320E9299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61" y="2712267"/>
            <a:ext cx="4757351" cy="315917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1F9E4CA-0A18-C217-0811-7E834AB5F53B}"/>
              </a:ext>
            </a:extLst>
          </p:cNvPr>
          <p:cNvSpPr txBox="1"/>
          <p:nvPr/>
        </p:nvSpPr>
        <p:spPr>
          <a:xfrm>
            <a:off x="-2681416" y="233688"/>
            <a:ext cx="268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DG: Inserir imagem de acessórios em uma loja física.</a:t>
            </a:r>
          </a:p>
        </p:txBody>
      </p:sp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0E92F9C8-EDAA-5816-F367-486C77BD7BC5}"/>
              </a:ext>
            </a:extLst>
          </p:cNvPr>
          <p:cNvSpPr/>
          <p:nvPr/>
        </p:nvSpPr>
        <p:spPr>
          <a:xfrm>
            <a:off x="1771893" y="340240"/>
            <a:ext cx="3113903" cy="1879317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Maior controle e visibilidade das vendas!</a:t>
            </a:r>
          </a:p>
        </p:txBody>
      </p:sp>
      <p:pic>
        <p:nvPicPr>
          <p:cNvPr id="2" name="Gráfico 1" descr="Selo seguir com preenchimento sólido">
            <a:extLst>
              <a:ext uri="{FF2B5EF4-FFF2-40B4-BE49-F238E27FC236}">
                <a16:creationId xmlns:a16="http://schemas.microsoft.com/office/drawing/2014/main" id="{283109C2-FEE2-F602-8C2D-21D646D8D0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4082" y="3064558"/>
            <a:ext cx="728883" cy="7288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E133D4-3A84-547A-EA37-EB6C0BF2EECC}"/>
              </a:ext>
            </a:extLst>
          </p:cNvPr>
          <p:cNvSpPr txBox="1"/>
          <p:nvPr/>
        </p:nvSpPr>
        <p:spPr>
          <a:xfrm>
            <a:off x="-2563682" y="5686779"/>
            <a:ext cx="26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navegação linear.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DCE29D7-70A2-A90A-D7F9-40A511F690FC}"/>
              </a:ext>
            </a:extLst>
          </p:cNvPr>
          <p:cNvSpPr/>
          <p:nvPr/>
        </p:nvSpPr>
        <p:spPr>
          <a:xfrm>
            <a:off x="11217963" y="6295937"/>
            <a:ext cx="711843" cy="4095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48A2F3DB-409F-B739-5B4E-4C9D96D8AB62}"/>
              </a:ext>
            </a:extLst>
          </p:cNvPr>
          <p:cNvSpPr/>
          <p:nvPr/>
        </p:nvSpPr>
        <p:spPr>
          <a:xfrm flipH="1">
            <a:off x="206299" y="6364155"/>
            <a:ext cx="711844" cy="41593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181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1d19cf0-09a9-463e-90dc-38e1789902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2776BC3E2C2459FD3302DB75D94D3" ma:contentTypeVersion="10" ma:contentTypeDescription="Create a new document." ma:contentTypeScope="" ma:versionID="52fa9fc42d163c3d4049310121c6fec9">
  <xsd:schema xmlns:xsd="http://www.w3.org/2001/XMLSchema" xmlns:xs="http://www.w3.org/2001/XMLSchema" xmlns:p="http://schemas.microsoft.com/office/2006/metadata/properties" xmlns:ns3="41d19cf0-09a9-463e-90dc-38e178990222" targetNamespace="http://schemas.microsoft.com/office/2006/metadata/properties" ma:root="true" ma:fieldsID="6a2ee4bf2e221f88f43fcde638c87018" ns3:_="">
    <xsd:import namespace="41d19cf0-09a9-463e-90dc-38e17899022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19cf0-09a9-463e-90dc-38e17899022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4CD09-2DCB-49AB-94D8-E667D33645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A3A261-C74C-47D6-8116-143D35032F80}">
  <ds:schemaRefs>
    <ds:schemaRef ds:uri="http://purl.org/dc/dcmitype/"/>
    <ds:schemaRef ds:uri="41d19cf0-09a9-463e-90dc-38e178990222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67B71B-A381-4F93-829E-D6E46BB65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19cf0-09a9-463e-90dc-38e1789902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TotalTime>2512</TotalTime>
  <Words>3311</Words>
  <Application>Microsoft Office PowerPoint</Application>
  <PresentationFormat>Widescreen</PresentationFormat>
  <Paragraphs>396</Paragraphs>
  <Slides>55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lastModifiedBy>Lillyte Berenguer</cp:lastModifiedBy>
  <cp:revision>20</cp:revision>
  <dcterms:created xsi:type="dcterms:W3CDTF">2025-11-14T19:06:43Z</dcterms:created>
  <dcterms:modified xsi:type="dcterms:W3CDTF">2026-05-14T20:44:45Z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0x0101001972776BC3E2C2459FD3302DB75D94D3</vt:lpwstr>
  </property>
</Properties>
</file>