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  <p:sldMasterId id="2147483685" r:id="rId5"/>
  </p:sldMasterIdLst>
  <p:notesMasterIdLst>
    <p:notesMasterId r:id="rId56"/>
  </p:notesMasterIdLst>
  <p:handoutMasterIdLst>
    <p:handoutMasterId r:id="rId57"/>
  </p:handoutMasterIdLst>
  <p:sldIdLst>
    <p:sldId id="629" r:id="rId6"/>
    <p:sldId id="630" r:id="rId7"/>
    <p:sldId id="315" r:id="rId8"/>
    <p:sldId id="634" r:id="rId9"/>
    <p:sldId id="632" r:id="rId10"/>
    <p:sldId id="633" r:id="rId11"/>
    <p:sldId id="319" r:id="rId12"/>
    <p:sldId id="322" r:id="rId13"/>
    <p:sldId id="495" r:id="rId14"/>
    <p:sldId id="622" r:id="rId15"/>
    <p:sldId id="302" r:id="rId16"/>
    <p:sldId id="578" r:id="rId17"/>
    <p:sldId id="345" r:id="rId18"/>
    <p:sldId id="352" r:id="rId19"/>
    <p:sldId id="353" r:id="rId20"/>
    <p:sldId id="583" r:id="rId21"/>
    <p:sldId id="421" r:id="rId22"/>
    <p:sldId id="585" r:id="rId23"/>
    <p:sldId id="423" r:id="rId24"/>
    <p:sldId id="424" r:id="rId25"/>
    <p:sldId id="425" r:id="rId26"/>
    <p:sldId id="589" r:id="rId27"/>
    <p:sldId id="428" r:id="rId28"/>
    <p:sldId id="591" r:id="rId29"/>
    <p:sldId id="430" r:id="rId30"/>
    <p:sldId id="593" r:id="rId31"/>
    <p:sldId id="594" r:id="rId32"/>
    <p:sldId id="595" r:id="rId33"/>
    <p:sldId id="596" r:id="rId34"/>
    <p:sldId id="597" r:id="rId35"/>
    <p:sldId id="598" r:id="rId36"/>
    <p:sldId id="599" r:id="rId37"/>
    <p:sldId id="600" r:id="rId38"/>
    <p:sldId id="601" r:id="rId39"/>
    <p:sldId id="602" r:id="rId40"/>
    <p:sldId id="603" r:id="rId41"/>
    <p:sldId id="605" r:id="rId42"/>
    <p:sldId id="443" r:id="rId43"/>
    <p:sldId id="607" r:id="rId44"/>
    <p:sldId id="604" r:id="rId45"/>
    <p:sldId id="626" r:id="rId46"/>
    <p:sldId id="611" r:id="rId47"/>
    <p:sldId id="612" r:id="rId48"/>
    <p:sldId id="610" r:id="rId49"/>
    <p:sldId id="613" r:id="rId50"/>
    <p:sldId id="615" r:id="rId51"/>
    <p:sldId id="614" r:id="rId52"/>
    <p:sldId id="627" r:id="rId53"/>
    <p:sldId id="616" r:id="rId54"/>
    <p:sldId id="617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000"/>
    <a:srgbClr val="F0F0F0"/>
    <a:srgbClr val="D3D3D3"/>
    <a:srgbClr val="F81818"/>
    <a:srgbClr val="465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0594C0-428D-ECC5-D410-1747564A7884}" v="3" dt="2026-03-16T16:15:4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33" autoAdjust="0"/>
  </p:normalViewPr>
  <p:slideViewPr>
    <p:cSldViewPr snapToGrid="0">
      <p:cViewPr>
        <p:scale>
          <a:sx n="88" d="100"/>
          <a:sy n="88" d="100"/>
        </p:scale>
        <p:origin x="1133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2DB03CC-6496-4BBC-8475-9CD019A6C2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6D2AFE0-ABC3-8C72-9C56-56B9BA8E80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BEE1D-782C-48D3-A394-32F46D39BB5E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B575F7-DA79-B1A0-50AF-E8D7B114B2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891B86-707A-BC70-1B5B-ABD29477FB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12556-DACB-4F4F-846D-1677EA7495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46004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75134-AFE2-4215-9371-4E6E393D6068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24F58-E900-4051-A5AC-F0B80E07C9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23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0D829-74B3-93F7-AFBB-B334AB61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6E17E-B78C-B6C6-7C1C-90E73F183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42FDE-08B3-452F-A7F2-DE5E36E6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593DC-AF07-4704-4CD6-D808F8C30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06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Agora que já vimos a linha do tempo da Claro, vamos começar pela pré-venda! </a:t>
            </a:r>
            <a:br>
              <a:rPr lang="pt-BR"/>
            </a:br>
            <a:br>
              <a:rPr lang="pt-BR"/>
            </a:b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373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Aqui tem uma virada de chave importante: a jornada não começa quando o cliente entra na loja. Ela começa muito antes, nas interações digitais, nas pesquisas, nos anúncios, nos conteúdos, nas conversas online.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36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336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69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spcBef>
                <a:spcPts val="1200"/>
              </a:spcBef>
            </a:pPr>
            <a:r>
              <a:rPr lang="pt-BR" b="1"/>
              <a:t>Orientação ao facilitador:</a:t>
            </a:r>
            <a:br>
              <a:rPr lang="pt-BR" b="1"/>
            </a:br>
            <a:r>
              <a:rPr lang="pt-BR" sz="1200">
                <a:latin typeface="AMX" pitchFamily="2" charset="77"/>
              </a:rPr>
              <a:t>O pré-venda é o processo de preparar o cliente para a compra, fornecendo informações, criando </a:t>
            </a:r>
            <a:r>
              <a:rPr lang="pt-BR" sz="1200" b="1">
                <a:latin typeface="AMX" pitchFamily="2" charset="77"/>
              </a:rPr>
              <a:t>confiança</a:t>
            </a:r>
            <a:r>
              <a:rPr lang="pt-BR" sz="1200">
                <a:latin typeface="AMX" pitchFamily="2" charset="77"/>
              </a:rPr>
              <a:t> e mostrando </a:t>
            </a:r>
            <a:r>
              <a:rPr lang="pt-BR" sz="1200" b="1">
                <a:latin typeface="AMX" pitchFamily="2" charset="77"/>
              </a:rPr>
              <a:t>valor</a:t>
            </a:r>
            <a:r>
              <a:rPr lang="pt-BR" sz="1200">
                <a:latin typeface="AMX" pitchFamily="2" charset="77"/>
              </a:rPr>
              <a:t> antes de ele tomar a </a:t>
            </a:r>
            <a:r>
              <a:rPr lang="pt-BR" sz="1200" b="1">
                <a:latin typeface="AMX" pitchFamily="2" charset="77"/>
              </a:rPr>
              <a:t>decisão</a:t>
            </a:r>
            <a:r>
              <a:rPr lang="pt-BR" sz="1200">
                <a:latin typeface="AMX" pitchFamily="2" charset="77"/>
              </a:rPr>
              <a:t> de adquirir um produto ou serviço da empresa. </a:t>
            </a:r>
          </a:p>
          <a:p>
            <a:pPr defTabSz="914400">
              <a:spcBef>
                <a:spcPts val="1200"/>
              </a:spcBef>
            </a:pPr>
            <a:r>
              <a:rPr lang="pt-BR" sz="1200">
                <a:latin typeface="AMX" pitchFamily="2" charset="77"/>
              </a:rPr>
              <a:t>As impressões sobre a imagem da empresa nessa etapa podem impactar todas as outras fases, tanto positivamente quanto negativamente.</a:t>
            </a:r>
          </a:p>
          <a:p>
            <a:pPr defTabSz="914400">
              <a:spcBef>
                <a:spcPts val="1200"/>
              </a:spcBef>
            </a:pP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É o momento em que a reputação da marca é um fator decisivo!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419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77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latin typeface="AMX" pitchFamily="2" charset="0"/>
              </a:rPr>
              <a:t>As avaliações são importantes tanto para os </a:t>
            </a:r>
            <a:r>
              <a:rPr lang="pt-BR" sz="1200" b="1">
                <a:solidFill>
                  <a:srgbClr val="F90000"/>
                </a:solidFill>
                <a:latin typeface="AMX" pitchFamily="2" charset="0"/>
              </a:rPr>
              <a:t>clientes</a:t>
            </a:r>
            <a:r>
              <a:rPr lang="pt-BR" sz="120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1200">
                <a:latin typeface="AMX" pitchFamily="2" charset="0"/>
              </a:rPr>
              <a:t>quanto para a </a:t>
            </a:r>
            <a:r>
              <a:rPr lang="pt-BR" sz="1200" b="1">
                <a:solidFill>
                  <a:srgbClr val="F90000"/>
                </a:solidFill>
                <a:latin typeface="AMX" pitchFamily="2" charset="0"/>
              </a:rPr>
              <a:t>Claro</a:t>
            </a:r>
            <a:r>
              <a:rPr lang="pt-BR" sz="1200">
                <a:latin typeface="AMX" pitchFamily="2" charset="0"/>
              </a:rPr>
              <a:t>, elas são fornecedoras de informações valiosas para ambos.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212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i="1" dirty="0">
                <a:latin typeface="AMX" pitchFamily="2" charset="77"/>
              </a:rPr>
              <a:t>Para o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cliente: </a:t>
            </a:r>
            <a:r>
              <a:rPr lang="pt-BR" sz="1200" dirty="0">
                <a:latin typeface="AMX" pitchFamily="2" charset="0"/>
              </a:rPr>
              <a:t>As avaliações funcionam como a primeira impressão que os clientes têm da loja.</a:t>
            </a:r>
            <a:br>
              <a:rPr lang="pt-BR" sz="1200" dirty="0">
                <a:latin typeface="AMX" pitchFamily="2" charset="0"/>
              </a:rPr>
            </a:br>
            <a:br>
              <a:rPr lang="pt-BR" sz="1200" dirty="0">
                <a:latin typeface="AMX" pitchFamily="2" charset="0"/>
              </a:rPr>
            </a:b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Primeira impressão positiva: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Uma avaliação positiva pode atrair novos clientes!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Primeira impressão negativa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Avaliações ruins podem fazer os consumidores repensarem sua decisão de compra. Elas podem impactar diretamente o tráfego na loja física ou online, diminuindo o volume de clientes.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414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i="1" dirty="0">
                <a:latin typeface="AMX" pitchFamily="2" charset="77"/>
              </a:rPr>
              <a:t>Para o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cliente: </a:t>
            </a:r>
            <a:r>
              <a:rPr lang="pt-BR" sz="1200" dirty="0">
                <a:latin typeface="AMX" pitchFamily="2" charset="0"/>
              </a:rPr>
              <a:t>As avaliações funcionam como a primeira impressão que os clientes têm da loja.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Credibilidade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Muitas vezes, os consumidores confiam mais nas avaliações deixadas por outros clientes do que em campanhas de marketing. 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Avaliações positivas reforçam a confiança do consumidor no atendimento da loja.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559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latin typeface="AMX" pitchFamily="2" charset="77"/>
              </a:rPr>
              <a:t>Para a </a:t>
            </a:r>
            <a:r>
              <a:rPr lang="pt-BR" sz="1200" b="1" i="1" dirty="0">
                <a:solidFill>
                  <a:srgbClr val="F90000"/>
                </a:solidFill>
                <a:latin typeface="AMX" pitchFamily="2" charset="77"/>
              </a:rPr>
              <a:t>Claro: </a:t>
            </a:r>
            <a:r>
              <a:rPr lang="pt-BR" sz="1200" dirty="0">
                <a:latin typeface="AMX" pitchFamily="2" charset="0"/>
              </a:rPr>
              <a:t>As avaliações funcionam como um regulador, onde vemos oportunidades de melhoria!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Aperfeiçoamento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As avaliações fornecem dados valiosos para identificar pontos fortes e fracos da loja, ajudando na melhoria contínua do serviço.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Feedbacks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Uma avaliação negativa é uma oportunidade para melhorias. Solucionar o problema demonstra que a empresa se preocupa com o cliente e está disposta a corrigir falhas.</a:t>
            </a:r>
          </a:p>
          <a:p>
            <a:pPr defTabSz="914400">
              <a:spcBef>
                <a:spcPts val="600"/>
              </a:spcBef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Reputação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Quanto mais avaliações (principalmente as positivas), melhor o ranqueamento da loja nos resultados de busca local.</a:t>
            </a:r>
          </a:p>
          <a:p>
            <a:pPr defTabSz="914400">
              <a:spcBef>
                <a:spcPts val="600"/>
              </a:spcBef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Isso aumenta a visibilidade da loja e traz mais clientes.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70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2AFCE-AAFE-4C24-861A-42684EFBCD2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721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pPr defTabSz="914400">
              <a:spcBef>
                <a:spcPts val="1200"/>
              </a:spcBef>
            </a:pPr>
            <a:r>
              <a:rPr lang="pt-BR" sz="1200">
                <a:latin typeface="AMX" pitchFamily="2" charset="77"/>
              </a:rPr>
              <a:t>Entender a importância disso faz a diferença em tudo que envolve o atendimento que prestamos e na nossa performance.</a:t>
            </a:r>
          </a:p>
          <a:p>
            <a:pPr defTabSz="914400">
              <a:spcBef>
                <a:spcPts val="1200"/>
              </a:spcBef>
            </a:pP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Identificar o que a experiência ruim pode afetar na empresa é o primeiro passo para um </a:t>
            </a:r>
            <a:r>
              <a:rPr lang="pt-BR" sz="1200" b="1" i="1">
                <a:solidFill>
                  <a:srgbClr val="F90000"/>
                </a:solidFill>
                <a:latin typeface="AMX" pitchFamily="2" charset="77"/>
              </a:rPr>
              <a:t>atendimento incrível</a:t>
            </a:r>
            <a:r>
              <a:rPr lang="pt-BR" sz="1200" b="1">
                <a:solidFill>
                  <a:srgbClr val="F90000"/>
                </a:solidFill>
                <a:latin typeface="AMX" pitchFamily="2" charset="77"/>
              </a:rPr>
              <a:t>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166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r>
              <a:rPr lang="pt-BR" dirty="0"/>
              <a:t>Vamos conhecer cada um deles.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09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O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Google </a:t>
            </a:r>
            <a:r>
              <a:rPr lang="pt-BR" sz="1200" b="1" dirty="0" err="1">
                <a:solidFill>
                  <a:prstClr val="black"/>
                </a:solidFill>
                <a:latin typeface="AMX" pitchFamily="2" charset="0"/>
              </a:rPr>
              <a:t>My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 Business: 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é uma plataforma gratuita que permite que empresas gerenciem sua presença online no Google, incluindo pesquisas e o Google Maps.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prstClr val="black"/>
              </a:solidFill>
              <a:latin typeface="AMX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Por que isso importa pra Claro?</a:t>
            </a:r>
          </a:p>
          <a:p>
            <a:pPr defTabSz="914400">
              <a:spcBef>
                <a:spcPts val="600"/>
              </a:spcBef>
            </a:pPr>
            <a:r>
              <a:rPr lang="pt-BR" sz="1200" b="0" dirty="0">
                <a:solidFill>
                  <a:prstClr val="black"/>
                </a:solidFill>
                <a:latin typeface="AMX" pitchFamily="2" charset="0"/>
              </a:rPr>
              <a:t>Primeiro ponto de contato entre a loja e potenciais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, especialmente na fase de </a:t>
            </a:r>
            <a:r>
              <a:rPr lang="pt-BR" sz="1200" b="1" i="1" dirty="0">
                <a:solidFill>
                  <a:prstClr val="black"/>
                </a:solidFill>
                <a:latin typeface="AMX" pitchFamily="2" charset="0"/>
              </a:rPr>
              <a:t>pré-venda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544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5D1BA-B9B1-B453-7B83-A4C7384B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730E4D-4D91-2C64-C6FC-B1B8841F3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45EC5A-C04B-6725-54E0-1A52BF3E2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Gerentes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Digitais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: 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Através de uma ferramenta, os Gerentes fazem vídeos sobre ofertas e produtos.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Esses vídeos passam por uma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esteira de aprovação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e são colocados nessa ferramenta para gerar esse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primeiro contato com novos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Por que isso importa pra Claro?</a:t>
            </a:r>
            <a:br>
              <a:rPr lang="pt-BR" sz="1200" b="1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dirty="0"/>
              <a:t>Conteúdo gera descoberta da loja</a:t>
            </a:r>
          </a:p>
          <a:p>
            <a:r>
              <a:rPr lang="pt-BR" dirty="0"/>
              <a:t>Atrai novos clientes na pré-venda</a:t>
            </a:r>
          </a:p>
          <a:p>
            <a:r>
              <a:rPr lang="pt-BR" dirty="0"/>
              <a:t>Prepara a decisão de compra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189921-2D5A-A511-98E9-3E8D70DD4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74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ADABE-B268-5A7D-FAC8-139A7EC1B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8438C8-86D5-4504-C769-D091820E6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1151D6-03D1-C38E-FC48-C36F5D67C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Martech</a:t>
            </a:r>
          </a:p>
          <a:p>
            <a:r>
              <a:rPr lang="pt-BR" sz="1200" dirty="0"/>
              <a:t>É uma ferramenta de mercado que a Claro utiliza para fazer uma </a:t>
            </a:r>
            <a:r>
              <a:rPr lang="pt-BR" sz="1200" b="1" dirty="0"/>
              <a:t>comunicação massiva</a:t>
            </a:r>
            <a:r>
              <a:rPr lang="pt-BR" sz="1200" dirty="0"/>
              <a:t>, através do disparo de e-mails, SMS e mensagens. </a:t>
            </a:r>
          </a:p>
          <a:p>
            <a:endParaRPr lang="pt-BR" sz="1200" dirty="0"/>
          </a:p>
          <a:p>
            <a:r>
              <a:rPr lang="pt-BR" sz="1200" dirty="0"/>
              <a:t>Um </a:t>
            </a:r>
            <a:r>
              <a:rPr lang="pt-BR" sz="1200" b="1" dirty="0"/>
              <a:t>diferencial</a:t>
            </a:r>
            <a:r>
              <a:rPr lang="pt-BR" sz="1200" dirty="0"/>
              <a:t> é que o </a:t>
            </a:r>
            <a:r>
              <a:rPr lang="pt-BR" sz="1200" b="1" dirty="0"/>
              <a:t>Canal Lojas </a:t>
            </a:r>
            <a:r>
              <a:rPr lang="pt-BR" sz="1200" dirty="0"/>
              <a:t>está utilizando ela também focada para o Canal, isso é uma novidade, afinal: </a:t>
            </a:r>
            <a:r>
              <a:rPr lang="pt-BR" sz="1200" b="1" dirty="0"/>
              <a:t>por trás dessa comunicação, tem uma inteligência que faz com que ela atinja um público mais assertivo </a:t>
            </a:r>
            <a:r>
              <a:rPr lang="pt-BR" sz="1200" dirty="0"/>
              <a:t>(fluxo mais limpo).</a:t>
            </a: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68E2F5-370E-534E-AB4F-B94B7D7A7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587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4EBF5-73B3-9121-FC59-0378DC482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22A912-5AFD-AD5D-30B1-A03688EA6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1E00862-F139-4242-0AB9-6D1A7187E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Site: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Encontre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1200" b="1" i="1" dirty="0" err="1">
                <a:solidFill>
                  <a:srgbClr val="F90000"/>
                </a:solidFill>
                <a:latin typeface="AMX" pitchFamily="2" charset="77"/>
              </a:rPr>
              <a:t>uma</a:t>
            </a:r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 Loja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Pensando em facilitar ainda mais o encontro das lojas próximas ao cliente, a Claro  tem no site uma ferramenta que, ao colocar o CEP,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aparecem as lojas mais próximas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Dessa forma, o cliente é instruído e incentivado a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conhecer e se conectar com a loja da Claro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41BA3A-10BE-A98D-6EAC-01C31CF2C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0380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DCDCF-FBA3-4E57-D320-90E68564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0CBDB9F-C093-6A81-D893-BD218331D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C4D186-C35F-D6A7-12FC-1094EBB3D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/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WhatsApp Blip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dirty="0"/>
              <a:t>Plataforma gigantesca por conta do Meta. </a:t>
            </a:r>
            <a:r>
              <a:rPr lang="pt-BR" b="1" dirty="0"/>
              <a:t>O WhatsApp é a ferramenta mais usado no Brasil</a:t>
            </a:r>
            <a:r>
              <a:rPr lang="pt-BR" dirty="0"/>
              <a:t>. A Plataforma </a:t>
            </a:r>
            <a:r>
              <a:rPr lang="pt-BR" dirty="0" err="1"/>
              <a:t>Blip</a:t>
            </a:r>
            <a:r>
              <a:rPr lang="pt-BR" dirty="0"/>
              <a:t> é utilizada por várias empresas. </a:t>
            </a:r>
          </a:p>
          <a:p>
            <a:endParaRPr lang="pt-BR" dirty="0"/>
          </a:p>
          <a:p>
            <a:r>
              <a:rPr lang="pt-BR" dirty="0"/>
              <a:t>O cliente envia uma mensagem pelo </a:t>
            </a:r>
            <a:r>
              <a:rPr lang="pt-BR" dirty="0" err="1"/>
              <a:t>Blip</a:t>
            </a:r>
            <a:r>
              <a:rPr lang="pt-BR" dirty="0"/>
              <a:t> e nós </a:t>
            </a:r>
            <a:r>
              <a:rPr lang="pt-BR" b="1" dirty="0"/>
              <a:t>precisamos responder</a:t>
            </a:r>
            <a:r>
              <a:rPr lang="pt-BR" dirty="0"/>
              <a:t>! No </a:t>
            </a:r>
            <a:r>
              <a:rPr lang="pt-BR" dirty="0" err="1"/>
              <a:t>Blip</a:t>
            </a:r>
            <a:r>
              <a:rPr lang="pt-BR" dirty="0"/>
              <a:t> não fazemos ativo, isso significa que </a:t>
            </a:r>
            <a:r>
              <a:rPr lang="pt-BR" b="1" dirty="0"/>
              <a:t>não entramos em contato com o cliente, é ele quem nos procura. </a:t>
            </a:r>
          </a:p>
          <a:p>
            <a:endParaRPr lang="pt-BR" dirty="0"/>
          </a:p>
          <a:p>
            <a:r>
              <a:rPr lang="pt-BR" dirty="0"/>
              <a:t>Todas as conversas ficam registradas e isso é uma garantia de segurança para o vendedor, por exemplo: se houver algum problema no atendimento, o jurídico consegue nos ajudar porque está </a:t>
            </a:r>
            <a:r>
              <a:rPr lang="pt-BR" b="1" dirty="0"/>
              <a:t>tudo registrado!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557622-E650-25B8-B827-12864C4C5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392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9794-3853-82F4-1F1C-573FFC67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A2EB36-C0D2-A6B9-61CC-55BBD5CFE3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C99E45-E0BF-ABA6-64FE-5B15A4B20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en-US" sz="1200" b="1" i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pPr defTabSz="914400">
              <a:spcBef>
                <a:spcPts val="600"/>
              </a:spcBef>
            </a:pP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NPS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significa </a:t>
            </a:r>
            <a:r>
              <a:rPr lang="pt-BR" sz="1200" b="1" i="1" dirty="0">
                <a:solidFill>
                  <a:prstClr val="black"/>
                </a:solidFill>
                <a:latin typeface="AMX" pitchFamily="2" charset="0"/>
              </a:rPr>
              <a:t>Net Promoter Score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,</a:t>
            </a:r>
            <a:br>
              <a:rPr lang="pt-BR" sz="12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é uma metodologia de satisfação de clientes desenvolvida para 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avaliar o grau de fidelidade dos clientes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.​</a:t>
            </a:r>
          </a:p>
          <a:p>
            <a:pPr defTabSz="914400">
              <a:spcBef>
                <a:spcPts val="600"/>
              </a:spcBef>
            </a:pPr>
            <a:endParaRPr lang="pt-BR" sz="1200" dirty="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O </a:t>
            </a:r>
            <a:r>
              <a:rPr lang="pt-BR" sz="1200" b="1" dirty="0">
                <a:solidFill>
                  <a:prstClr val="black"/>
                </a:solidFill>
                <a:latin typeface="AMX" pitchFamily="2" charset="0"/>
              </a:rPr>
              <a:t>NPS avalia a experiência do cliente com a marca</a:t>
            </a: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 e por isso é um índice importante para que os novos clientes confiem e decidam criar</a:t>
            </a:r>
            <a:br>
              <a:rPr lang="pt-BR" sz="12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1200" dirty="0">
                <a:solidFill>
                  <a:prstClr val="black"/>
                </a:solidFill>
                <a:latin typeface="AMX" pitchFamily="2" charset="0"/>
              </a:rPr>
              <a:t>um relacionamento com a empresa.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5F856E9-503E-E50F-178C-254FFC82E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038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3EC2-61FB-0D9A-F82A-1B434432D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D3966D-5261-AA68-3580-FBFDD2CC6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BE8D5C-F971-E767-5E11-9A826B670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  <a:r>
              <a:rPr lang="pt-BR" b="0"/>
              <a:t>Usar o exemplo</a:t>
            </a:r>
            <a:r>
              <a:rPr lang="pt-BR" sz="1200" b="0">
                <a:solidFill>
                  <a:prstClr val="black"/>
                </a:solidFill>
                <a:latin typeface="AMX" pitchFamily="2" charset="0"/>
              </a:rPr>
              <a:t> (compra, atendimento, instalação, faturamento.)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r>
              <a:rPr lang="en-US" sz="1200" b="1" i="1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/>
          </a:p>
          <a:p>
            <a:pPr defTabSz="914400">
              <a:spcBef>
                <a:spcPts val="600"/>
              </a:spcBef>
            </a:pP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Já o </a:t>
            </a:r>
            <a:r>
              <a:rPr lang="pt-BR" sz="1200" b="1">
                <a:solidFill>
                  <a:prstClr val="black"/>
                </a:solidFill>
                <a:latin typeface="AMX" pitchFamily="2" charset="0"/>
              </a:rPr>
              <a:t>TNPS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 (</a:t>
            </a:r>
            <a:r>
              <a:rPr lang="pt-BR" sz="1200" b="1" i="1">
                <a:solidFill>
                  <a:prstClr val="black"/>
                </a:solidFill>
                <a:latin typeface="AMX" pitchFamily="2" charset="0"/>
              </a:rPr>
              <a:t>Net Promoter Score Transacional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) é um indicador que mede a </a:t>
            </a:r>
            <a:r>
              <a:rPr lang="pt-BR" sz="1200" b="1">
                <a:solidFill>
                  <a:prstClr val="black"/>
                </a:solidFill>
                <a:latin typeface="AMX" pitchFamily="2" charset="0"/>
              </a:rPr>
              <a:t>satisfação do cliente sobre uma jornada específica com a Claro</a:t>
            </a: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, podendo ser uma interação no momento da compra, atendimento, instalação, faturamento, entre outras.</a:t>
            </a:r>
          </a:p>
          <a:p>
            <a:pPr defTabSz="914400">
              <a:spcBef>
                <a:spcPts val="600"/>
              </a:spcBef>
            </a:pPr>
            <a:endParaRPr lang="pt-BR" sz="1200">
              <a:solidFill>
                <a:prstClr val="black"/>
              </a:solidFill>
              <a:latin typeface="AMX" pitchFamily="2" charset="0"/>
            </a:endParaRPr>
          </a:p>
          <a:p>
            <a:pPr defTabSz="914400">
              <a:spcBef>
                <a:spcPts val="600"/>
              </a:spcBef>
            </a:pPr>
            <a:r>
              <a:rPr lang="pt-BR" sz="1200">
                <a:solidFill>
                  <a:prstClr val="black"/>
                </a:solidFill>
                <a:latin typeface="AMX" pitchFamily="2" charset="0"/>
              </a:rPr>
              <a:t>A soma de todos os T(NPS) durante toda a jornada do cliente formam o NPS da Claro.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1D015D-BCEE-1B23-A269-DBB781211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775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r>
              <a:rPr lang="pt-BR"/>
              <a:t>Reforçar detalhe importante: eles não funcionam separados. É tudo um ecossistema: tudo se conecta, tudo se soma.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63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/>
              <a:t>O que é o </a:t>
            </a:r>
            <a:r>
              <a:rPr lang="pt-BR" sz="1200" b="1" dirty="0" err="1"/>
              <a:t>Inovasense</a:t>
            </a:r>
            <a:r>
              <a:rPr lang="pt-BR" sz="1200" b="1" dirty="0"/>
              <a:t>?</a:t>
            </a:r>
          </a:p>
          <a:p>
            <a:endParaRPr lang="pt-BR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Um </a:t>
            </a:r>
            <a:r>
              <a:rPr lang="pt-BR" sz="1200" b="1" dirty="0">
                <a:solidFill>
                  <a:srgbClr val="FF0000"/>
                </a:solidFill>
              </a:rPr>
              <a:t>centro de inovação </a:t>
            </a:r>
            <a:r>
              <a:rPr lang="pt-BR" sz="1200" dirty="0"/>
              <a:t>onde a gente cria novas formas de melhorar a experiência do cliente.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Aqui, </a:t>
            </a:r>
            <a:r>
              <a:rPr lang="pt-BR" sz="1200" b="1" dirty="0">
                <a:solidFill>
                  <a:srgbClr val="FF0000"/>
                </a:solidFill>
              </a:rPr>
              <a:t>sentidos + tecnologia </a:t>
            </a:r>
            <a:r>
              <a:rPr lang="pt-BR" sz="1200" dirty="0"/>
              <a:t>trabalham juntos para surpreender quem entra na loja</a:t>
            </a:r>
            <a:endParaRPr lang="pt-BR" sz="18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267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r>
              <a:rPr lang="pt-BR" b="0"/>
              <a:t>O cliente pode começar em um canal, depois ir pra outro, depois pra mais um… e cada passo vai construindo a opinião dele sobre a loja.</a:t>
            </a:r>
          </a:p>
          <a:p>
            <a:r>
              <a:rPr lang="pt-BR" b="0"/>
              <a:t>Ou seja: a experiência não é linear. É uma jornada cheia de caminhos.</a:t>
            </a:r>
          </a:p>
          <a:p>
            <a:r>
              <a:rPr lang="pt-BR" b="0"/>
              <a:t>Vamos ver um exemplo disso na prática?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987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 </a:t>
            </a:r>
          </a:p>
          <a:p>
            <a:endParaRPr lang="pt-BR" dirty="0"/>
          </a:p>
          <a:p>
            <a:r>
              <a:rPr lang="pt-BR" b="1" dirty="0"/>
              <a:t>Ecossistema e Jornada do Cliente</a:t>
            </a:r>
          </a:p>
          <a:p>
            <a:endParaRPr lang="pt-BR" dirty="0"/>
          </a:p>
          <a:p>
            <a:r>
              <a:rPr lang="pt-BR" dirty="0"/>
              <a:t>Agora, olhando para esse ecossistema visual, é importante entender uma coisa: a jornada do cliente não tem uma ordem fixa. </a:t>
            </a:r>
          </a:p>
          <a:p>
            <a:r>
              <a:rPr lang="pt-BR" dirty="0"/>
              <a:t>Ela pode começar em qualquer ponto e seguir caminhos diferentes.</a:t>
            </a:r>
          </a:p>
          <a:p>
            <a:r>
              <a:rPr lang="pt-BR" dirty="0"/>
              <a:t>Pensa como um ecossistema mesmo: tudo está interligado. Um canal puxa o outro, e no final o ciclo recomeça com outro cliente sendo impactado.</a:t>
            </a:r>
          </a:p>
          <a:p>
            <a:endParaRPr lang="pt-BR" dirty="0"/>
          </a:p>
          <a:p>
            <a:r>
              <a:rPr lang="pt-BR" dirty="0"/>
              <a:t>Vou dar um exemplo pra vocês de como essa jornada pode acontecer na prática.</a:t>
            </a:r>
          </a:p>
          <a:p>
            <a:r>
              <a:rPr lang="pt-BR" dirty="0"/>
              <a:t>Exemplo de jornada do cliente: imagina que um cliente vê um vídeo dos Gerentes Digitais nas redes sociais. Esse é o primeiro impacto.</a:t>
            </a:r>
          </a:p>
          <a:p>
            <a:r>
              <a:rPr lang="pt-BR" dirty="0"/>
              <a:t>Depois, ele recebe um e-mail do </a:t>
            </a:r>
            <a:r>
              <a:rPr lang="pt-BR" dirty="0" err="1"/>
              <a:t>Martech</a:t>
            </a:r>
            <a:r>
              <a:rPr lang="pt-BR" dirty="0"/>
              <a:t> com uma oferta ou um convite pra visitar a loja.</a:t>
            </a:r>
          </a:p>
          <a:p>
            <a:r>
              <a:rPr lang="pt-BR" dirty="0"/>
              <a:t>Curioso, ele entra no ‘Encontre uma Loja’ e pesquisa a unidade mais perto da casa dele.</a:t>
            </a:r>
          </a:p>
          <a:p>
            <a:r>
              <a:rPr lang="pt-BR" dirty="0"/>
              <a:t>Antes de ir, ele checa o Google </a:t>
            </a:r>
            <a:r>
              <a:rPr lang="pt-BR" dirty="0" err="1"/>
              <a:t>My</a:t>
            </a:r>
            <a:r>
              <a:rPr lang="pt-BR" dirty="0"/>
              <a:t> Business pra ver as avaliações da loja.</a:t>
            </a:r>
          </a:p>
          <a:p>
            <a:r>
              <a:rPr lang="pt-BR" dirty="0"/>
              <a:t>Aí ele volta pro e-mail, clica no link e fala com a loja pelo WhatsApp.</a:t>
            </a:r>
          </a:p>
          <a:p>
            <a:r>
              <a:rPr lang="pt-BR" dirty="0"/>
              <a:t>Depois da experiência, ele mesmo deixa uma avaliação. E essa avaliação vai impactar o próximo cliente, tanto no Google quanto no NPS.</a:t>
            </a:r>
          </a:p>
          <a:p>
            <a:r>
              <a:rPr lang="pt-BR" dirty="0"/>
              <a:t>Percebe? A jornada vira um ciclo contínuo.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339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endParaRPr lang="pt-BR"/>
          </a:p>
          <a:p>
            <a:r>
              <a:rPr lang="pt-BR"/>
              <a:t>Hoje, os clientes são estimulados pelas redes sociais e por vários canais ao mesmo tempo. E vocês fazem parte dessa história.</a:t>
            </a:r>
          </a:p>
          <a:p>
            <a:r>
              <a:rPr lang="pt-BR"/>
              <a:t>Tudo o que acontece no atendimento reflete nos próximos clientes que ainda nem chegaram na loja.</a:t>
            </a:r>
          </a:p>
          <a:p>
            <a:r>
              <a:rPr lang="pt-BR"/>
              <a:t>Por isso, </a:t>
            </a:r>
            <a:r>
              <a:rPr lang="pt-BR" b="1"/>
              <a:t>cuidar da imagem da loja em todos os detalhes </a:t>
            </a:r>
            <a:r>
              <a:rPr lang="pt-BR"/>
              <a:t>é essencial.</a:t>
            </a:r>
          </a:p>
          <a:p>
            <a:r>
              <a:rPr lang="pt-BR"/>
              <a:t>Quando o primeiro contato já cria uma expectativa positiva, o cliente se sente mais confiante pra conhecer a loja e decidir construir um relacionamento com a Claro.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654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endParaRPr lang="pt-BR"/>
          </a:p>
          <a:p>
            <a:r>
              <a:rPr lang="pt-BR" b="1"/>
              <a:t>Por que isso importa?</a:t>
            </a:r>
          </a:p>
          <a:p>
            <a:r>
              <a:rPr lang="pt-BR"/>
              <a:t>Avaliação positiva influencia novos clientes;</a:t>
            </a:r>
          </a:p>
          <a:p>
            <a:r>
              <a:rPr lang="pt-BR"/>
              <a:t>Reforça a confiança na loja e na Claro;</a:t>
            </a:r>
          </a:p>
          <a:p>
            <a:r>
              <a:rPr lang="pt-BR"/>
              <a:t>Seu atendimento vira vitrine pra próxima venda.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7254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 </a:t>
            </a:r>
          </a:p>
          <a:p>
            <a:br>
              <a:rPr lang="pt-BR"/>
            </a:br>
            <a:r>
              <a:rPr lang="pt-BR"/>
              <a:t>Agora imagina o seguinte: não é só uma avaliação ruim.</a:t>
            </a:r>
            <a:br>
              <a:rPr lang="pt-BR"/>
            </a:br>
            <a:r>
              <a:rPr lang="pt-BR"/>
              <a:t>São VÁRIAS avaliações ruins assim.</a:t>
            </a:r>
            <a:br>
              <a:rPr lang="pt-BR"/>
            </a:br>
            <a:r>
              <a:rPr lang="pt-BR"/>
              <a:t>O cliente nem pensa duas vezes: ‘</a:t>
            </a:r>
            <a:r>
              <a:rPr lang="pt-BR" i="1"/>
              <a:t>Se eu for nesse lugar, vou passar raiva também.’</a:t>
            </a:r>
            <a:br>
              <a:rPr lang="pt-BR"/>
            </a:br>
            <a:r>
              <a:rPr lang="pt-BR"/>
              <a:t>Veredito dado. Decisão tomada.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969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Orientação ao facilitador: </a:t>
            </a:r>
            <a:endParaRPr lang="pt-BR" b="1" dirty="0"/>
          </a:p>
          <a:p>
            <a:endParaRPr lang="pt-BR" b="1" dirty="0"/>
          </a:p>
          <a:p>
            <a:r>
              <a:rPr lang="pt-BR" dirty="0"/>
              <a:t>Divida os colaboradores em pequenos grupos utilizando o recurso de </a:t>
            </a:r>
            <a:r>
              <a:rPr lang="pt-BR" b="1" dirty="0"/>
              <a:t>salas simultâneas (</a:t>
            </a:r>
            <a:r>
              <a:rPr lang="pt-BR" b="1" dirty="0" err="1"/>
              <a:t>breaking</a:t>
            </a:r>
            <a:r>
              <a:rPr lang="pt-BR" b="1" dirty="0"/>
              <a:t> </a:t>
            </a:r>
            <a:r>
              <a:rPr lang="pt-BR" b="1" dirty="0" err="1"/>
              <a:t>rooms</a:t>
            </a:r>
            <a:r>
              <a:rPr lang="pt-BR" b="1" dirty="0"/>
              <a:t>)</a:t>
            </a:r>
            <a:r>
              <a:rPr lang="pt-BR" dirty="0"/>
              <a:t> do Teams. Cada grupo deverá realizar a atividade proposta e discutir entre si as percepções relacionadas aos sentidos. Ao final do tempo combinado, todos retornam para a sala principal para compartilhar brevemente as experiências e aprendizados.</a:t>
            </a:r>
            <a:endParaRPr lang="pt-BR" b="1" dirty="0"/>
          </a:p>
          <a:p>
            <a:endParaRPr lang="pt-BR" dirty="0"/>
          </a:p>
          <a:p>
            <a:r>
              <a:rPr lang="pt-BR" b="1" dirty="0"/>
              <a:t>A explicação da atividade está </a:t>
            </a:r>
            <a:r>
              <a:rPr lang="pt-BR" b="1"/>
              <a:t>descrita no próximo slide!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572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/>
          </a:p>
          <a:p>
            <a:r>
              <a:rPr lang="pt-BR" dirty="0"/>
              <a:t>Depois que todos os participantes conseguirem acessar o Google Maps e buscar a loja pelo nome, peça para observarem: nota geral da loja, quantidade de avaliações, comentários positivos e negativos.</a:t>
            </a:r>
          </a:p>
          <a:p>
            <a:endParaRPr lang="pt-BR" dirty="0"/>
          </a:p>
          <a:p>
            <a:r>
              <a:rPr lang="pt-BR" dirty="0"/>
              <a:t>Depois, conduza a discussão: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que esse cliente sentiu?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que poderia ter sido feito diferente?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Qual seria o plano de ação pra evitar isso?</a:t>
            </a:r>
          </a:p>
          <a:p>
            <a:endParaRPr lang="pt-BR" dirty="0"/>
          </a:p>
          <a:p>
            <a:r>
              <a:rPr lang="pt-BR" dirty="0"/>
              <a:t>Finalize conectando com o dia a dia:</a:t>
            </a:r>
          </a:p>
          <a:p>
            <a:r>
              <a:rPr lang="pt-BR" dirty="0"/>
              <a:t>Cada atendimento de vocês pode virar uma avaliação. Vamos fazer virar cinco estrelas!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671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b="0" dirty="0"/>
              <a:t>D</a:t>
            </a:r>
            <a:r>
              <a:rPr lang="pt-BR" dirty="0"/>
              <a:t>emonstre o passo a passo em tela e confirme se todos conseguiram acessar as avaliações da loja antes de seguir com a atividade.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620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</a:p>
          <a:p>
            <a:r>
              <a:rPr lang="pt-BR" b="1"/>
              <a:t>O que você vai fazer?</a:t>
            </a:r>
          </a:p>
          <a:p>
            <a:r>
              <a:rPr lang="pt-BR"/>
              <a:t>Volte nas avaliações da sua loja no Google</a:t>
            </a:r>
          </a:p>
          <a:p>
            <a:r>
              <a:rPr lang="pt-BR"/>
              <a:t>Escolha uma avaliação </a:t>
            </a:r>
            <a:r>
              <a:rPr lang="pt-BR" b="1"/>
              <a:t>positiva</a:t>
            </a:r>
            <a:endParaRPr lang="pt-BR"/>
          </a:p>
          <a:p>
            <a:r>
              <a:rPr lang="pt-BR"/>
              <a:t>Pense: </a:t>
            </a:r>
            <a:r>
              <a:rPr lang="pt-BR" b="1"/>
              <a:t>que atitude gerou essa experiência?</a:t>
            </a:r>
            <a:br>
              <a:rPr lang="pt-BR" b="1"/>
            </a:br>
            <a:br>
              <a:rPr lang="pt-BR" b="1"/>
            </a:br>
            <a:r>
              <a:rPr lang="pt-BR"/>
              <a:t>Peça que os participantes identifiquem comportamentos concretos (ex.: empatia, clareza, agilidade, cuidado com o ambiente) e conectem com atitudes replicáveis no dia a dia da loja.</a:t>
            </a:r>
          </a:p>
          <a:p>
            <a:endParaRPr lang="pt-BR"/>
          </a:p>
          <a:p>
            <a:r>
              <a:rPr lang="pt-BR"/>
              <a:t>Dicas de </a:t>
            </a:r>
            <a:r>
              <a:rPr lang="pt-BR" err="1"/>
              <a:t>atitute</a:t>
            </a:r>
            <a:r>
              <a:rPr lang="pt-BR"/>
              <a:t> que melhoram a experiência do cliente: conhecimento, suporte, empatia, esclarecimento, compreensão das necessidades, bom humor, cuidado, esforço, atenção e organização. 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9099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 </a:t>
            </a:r>
            <a:r>
              <a:rPr lang="pt-BR" sz="1200" b="0" i="0">
                <a:solidFill>
                  <a:prstClr val="white"/>
                </a:solidFill>
                <a:latin typeface="AMX" pitchFamily="2" charset="77"/>
              </a:rPr>
              <a:t>Entender as ações que estamos fazendo bem e trabalhar para cultivá-las ainda mais é a fórmula para continuar criando experiências incríveis e trazer ainda mais avaliações positivas!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9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E094-A3EA-52BA-46F5-57BEF7CB3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52ED333-C2AC-DDDE-8542-5D176D818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09D4BC-D236-A5B9-4758-0434D4336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AFC5BB-BD11-C485-F48D-B565B83CC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107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Orientação ao facilitador:</a:t>
            </a:r>
          </a:p>
          <a:p>
            <a:r>
              <a:rPr lang="pt-BR" dirty="0"/>
              <a:t>Experiência boa não é detalhe.</a:t>
            </a:r>
            <a:br>
              <a:rPr lang="pt-BR" dirty="0"/>
            </a:br>
            <a:r>
              <a:rPr lang="pt-BR" dirty="0"/>
              <a:t>Ela faz o cliente voltar, confiar e recomendar.</a:t>
            </a:r>
          </a:p>
          <a:p>
            <a:r>
              <a:rPr lang="pt-BR" dirty="0"/>
              <a:t>Quando a experiência é top, a gente se diferencia da concorrência, fortalece a marca e vende mais.</a:t>
            </a:r>
          </a:p>
          <a:p>
            <a:r>
              <a:rPr lang="pt-BR" dirty="0"/>
              <a:t>E aqui é o </a:t>
            </a:r>
            <a:r>
              <a:rPr lang="pt-BR" dirty="0" err="1"/>
              <a:t>ponto-chave</a:t>
            </a:r>
            <a:r>
              <a:rPr lang="pt-BR" dirty="0"/>
              <a:t>: isso não é da empresa… é de VOCÊS.</a:t>
            </a:r>
          </a:p>
          <a:p>
            <a:r>
              <a:rPr lang="pt-BR" i="1" dirty="0"/>
              <a:t>Cada atendimento de vocês constrói fidelidade… ou afasta o cliente.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2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r>
              <a:rPr lang="pt-BR"/>
              <a:t> Linha do tempo da inovação Claro</a:t>
            </a:r>
            <a:br>
              <a:rPr lang="pt-BR"/>
            </a:br>
            <a:br>
              <a:rPr lang="pt-BR"/>
            </a:br>
            <a:r>
              <a:rPr lang="pt-BR"/>
              <a:t>A evolução tecnológica sempre foi um pilar da marca, ou seja, estar conectado ao ‘novo’ faz parte do DNA da Claro desde o começo no Brasil.</a:t>
            </a:r>
          </a:p>
          <a:p>
            <a:endParaRPr lang="pt-BR"/>
          </a:p>
          <a:p>
            <a:r>
              <a:rPr lang="pt-BR"/>
              <a:t>Nesse momento, mostramos como a Claro e o novo estão conectados na nossa história. Recomenda-se que questione aos participantes se lembram desses marcos, citar, por exemplo, o lançamento do 3G e redes sociais. </a:t>
            </a:r>
          </a:p>
          <a:p>
            <a:endParaRPr lang="pt-BR"/>
          </a:p>
          <a:p>
            <a:r>
              <a:rPr lang="pt-BR"/>
              <a:t>Lançamento do iphone foi na antiga Daslu, em São Paulo, uma loja frequentada pela alta sociedade.</a:t>
            </a:r>
          </a:p>
        </p:txBody>
      </p:sp>
    </p:spTree>
    <p:extLst>
      <p:ext uri="{BB962C8B-B14F-4D97-AF65-F5344CB8AC3E}">
        <p14:creationId xmlns:p14="http://schemas.microsoft.com/office/powerpoint/2010/main" val="406750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 b="1"/>
              <a:t>Mobilidade e Redes Sociais (2009)</a:t>
            </a:r>
          </a:p>
          <a:p>
            <a:r>
              <a:rPr lang="pt-BR"/>
              <a:t>Em 2009, a gente teve um marco bem importante: as pessoas começaram a acessar redes sociais direto pelo celular. Isso mudou tudo. O celular deixou de ser só telefone e virou porta de entrada para a vida digital.</a:t>
            </a:r>
          </a:p>
          <a:p>
            <a:r>
              <a:rPr lang="pt-BR"/>
              <a:t>A partir daí, o consumo de dados explodiu e o comportamento dos clientes mudou de vez. Eles passaram a estar conectados o tempo todo e isso começou a transformar a forma como as marcas, inclusive a Claro, se relacionam com as pessoas.</a:t>
            </a:r>
          </a:p>
          <a:p>
            <a:endParaRPr lang="pt-BR"/>
          </a:p>
          <a:p>
            <a:r>
              <a:rPr lang="pt-BR"/>
              <a:t>Facilitador: Nesse momento, mostramos como a Claro e o novo estão conectados na nossa história. Recomenda-se que questione aos participantes se lembram desses marcos, citar, por exemplo, o lançamento do 3G e redes sociais. </a:t>
            </a:r>
          </a:p>
        </p:txBody>
      </p:sp>
    </p:spTree>
    <p:extLst>
      <p:ext uri="{BB962C8B-B14F-4D97-AF65-F5344CB8AC3E}">
        <p14:creationId xmlns:p14="http://schemas.microsoft.com/office/powerpoint/2010/main" val="3865280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Facilitador: momento de explicar que C24 significa “Conceito 2024”</a:t>
            </a:r>
          </a:p>
        </p:txBody>
      </p:sp>
    </p:spTree>
    <p:extLst>
      <p:ext uri="{BB962C8B-B14F-4D97-AF65-F5344CB8AC3E}">
        <p14:creationId xmlns:p14="http://schemas.microsoft.com/office/powerpoint/2010/main" val="1084794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Orientação ao facilitador:</a:t>
            </a:r>
            <a:endParaRPr lang="pt-BR"/>
          </a:p>
          <a:p>
            <a:r>
              <a:rPr lang="pt-BR"/>
              <a:t>Abrir espaço para trocar sobre a pergunta com os colaboradores.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4F58-E900-4051-A5AC-F0B80E07C97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83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76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7.svg"/><Relationship Id="rId10" Type="http://schemas.openxmlformats.org/officeDocument/2006/relationships/image" Target="../media/image19.sv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0.svg"/><Relationship Id="rId7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2.sv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2.svg"/><Relationship Id="rId14" Type="http://schemas.openxmlformats.org/officeDocument/2006/relationships/image" Target="../media/image19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1.svg"/><Relationship Id="rId7" Type="http://schemas.openxmlformats.org/officeDocument/2006/relationships/image" Target="../media/image22.png"/><Relationship Id="rId12" Type="http://schemas.openxmlformats.org/officeDocument/2006/relationships/image" Target="../media/image19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4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16">
            <a:extLst>
              <a:ext uri="{FF2B5EF4-FFF2-40B4-BE49-F238E27FC236}">
                <a16:creationId xmlns:a16="http://schemas.microsoft.com/office/drawing/2014/main" id="{5FED313D-3FA1-F9F9-E4BF-C3FEC99E6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508" y="701245"/>
            <a:ext cx="972440" cy="336614"/>
          </a:xfrm>
          <a:prstGeom prst="rect">
            <a:avLst/>
          </a:prstGeom>
        </p:spPr>
      </p:pic>
      <p:pic>
        <p:nvPicPr>
          <p:cNvPr id="23" name="Imagem 6">
            <a:extLst>
              <a:ext uri="{FF2B5EF4-FFF2-40B4-BE49-F238E27FC236}">
                <a16:creationId xmlns:a16="http://schemas.microsoft.com/office/drawing/2014/main" id="{8B1E2A04-E119-20B9-6FB1-F1D2FE5496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92018" y="717868"/>
            <a:ext cx="942595" cy="33419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BD3C0CD-EDA3-800E-3AFF-21493754618A}"/>
              </a:ext>
            </a:extLst>
          </p:cNvPr>
          <p:cNvGrpSpPr/>
          <p:nvPr userDrawn="1"/>
        </p:nvGrpSpPr>
        <p:grpSpPr>
          <a:xfrm>
            <a:off x="9822514" y="6469399"/>
            <a:ext cx="2106495" cy="261610"/>
            <a:chOff x="9823793" y="6469399"/>
            <a:chExt cx="2106769" cy="261610"/>
          </a:xfrm>
        </p:grpSpPr>
        <p:grpSp>
          <p:nvGrpSpPr>
            <p:cNvPr id="6" name="Gráfico 7">
              <a:extLst>
                <a:ext uri="{FF2B5EF4-FFF2-40B4-BE49-F238E27FC236}">
                  <a16:creationId xmlns:a16="http://schemas.microsoft.com/office/drawing/2014/main" id="{D249CB3C-5B3B-D67B-F95D-D5915C7A56F2}"/>
                </a:ext>
              </a:extLst>
            </p:cNvPr>
            <p:cNvGrpSpPr/>
            <p:nvPr/>
          </p:nvGrpSpPr>
          <p:grpSpPr>
            <a:xfrm>
              <a:off x="9823793" y="6511982"/>
              <a:ext cx="1684618" cy="142155"/>
              <a:chOff x="404711" y="944579"/>
              <a:chExt cx="5743491" cy="484722"/>
            </a:xfrm>
            <a:solidFill>
              <a:schemeClr val="bg1"/>
            </a:solidFill>
          </p:grpSpPr>
          <p:sp>
            <p:nvSpPr>
              <p:cNvPr id="7" name="Forma Livre 35">
                <a:extLst>
                  <a:ext uri="{FF2B5EF4-FFF2-40B4-BE49-F238E27FC236}">
                    <a16:creationId xmlns:a16="http://schemas.microsoft.com/office/drawing/2014/main" id="{8C1B1DC1-EE10-D282-59B9-6D3BF4AA5323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orma Livre 36">
                <a:extLst>
                  <a:ext uri="{FF2B5EF4-FFF2-40B4-BE49-F238E27FC236}">
                    <a16:creationId xmlns:a16="http://schemas.microsoft.com/office/drawing/2014/main" id="{97D8787B-7DB8-9ECA-3FCE-4FFAFD829395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 37">
                <a:extLst>
                  <a:ext uri="{FF2B5EF4-FFF2-40B4-BE49-F238E27FC236}">
                    <a16:creationId xmlns:a16="http://schemas.microsoft.com/office/drawing/2014/main" id="{717991C5-85FF-A8BF-D2DB-A13D18CABF17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orma Livre 38">
                <a:extLst>
                  <a:ext uri="{FF2B5EF4-FFF2-40B4-BE49-F238E27FC236}">
                    <a16:creationId xmlns:a16="http://schemas.microsoft.com/office/drawing/2014/main" id="{31A5BF77-1541-FF6F-85E5-CC0A8E8261C5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orma Livre 39">
                <a:extLst>
                  <a:ext uri="{FF2B5EF4-FFF2-40B4-BE49-F238E27FC236}">
                    <a16:creationId xmlns:a16="http://schemas.microsoft.com/office/drawing/2014/main" id="{0B678939-F89D-6358-C1E6-DC33A00DA39E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orma Livre 40">
                <a:extLst>
                  <a:ext uri="{FF2B5EF4-FFF2-40B4-BE49-F238E27FC236}">
                    <a16:creationId xmlns:a16="http://schemas.microsoft.com/office/drawing/2014/main" id="{FCB88208-88CF-C8C5-B1F3-BBFDB8680A20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orma Livre 41">
                <a:extLst>
                  <a:ext uri="{FF2B5EF4-FFF2-40B4-BE49-F238E27FC236}">
                    <a16:creationId xmlns:a16="http://schemas.microsoft.com/office/drawing/2014/main" id="{FE91598A-B9C4-0F71-B4DE-21D637267EC7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orma Livre 42">
                <a:extLst>
                  <a:ext uri="{FF2B5EF4-FFF2-40B4-BE49-F238E27FC236}">
                    <a16:creationId xmlns:a16="http://schemas.microsoft.com/office/drawing/2014/main" id="{8441EE60-3980-FBB5-3304-52C8A3DE196E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orma Livre 43">
                <a:extLst>
                  <a:ext uri="{FF2B5EF4-FFF2-40B4-BE49-F238E27FC236}">
                    <a16:creationId xmlns:a16="http://schemas.microsoft.com/office/drawing/2014/main" id="{D79AA0A3-6306-D948-2C7A-2719CDFFFB23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orma Livre 45">
                <a:extLst>
                  <a:ext uri="{FF2B5EF4-FFF2-40B4-BE49-F238E27FC236}">
                    <a16:creationId xmlns:a16="http://schemas.microsoft.com/office/drawing/2014/main" id="{70782271-B217-74BD-4983-C492E6D86A80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orma Livre 46">
                <a:extLst>
                  <a:ext uri="{FF2B5EF4-FFF2-40B4-BE49-F238E27FC236}">
                    <a16:creationId xmlns:a16="http://schemas.microsoft.com/office/drawing/2014/main" id="{7F0DA7D5-1363-490B-C703-D7A4D885BA4F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CaixaDeTexto 33">
              <a:extLst>
                <a:ext uri="{FF2B5EF4-FFF2-40B4-BE49-F238E27FC236}">
                  <a16:creationId xmlns:a16="http://schemas.microsoft.com/office/drawing/2014/main" id="{99F164AB-814D-A934-447E-3E4F68311AE2}"/>
                </a:ext>
              </a:extLst>
            </p:cNvPr>
            <p:cNvSpPr txBox="1"/>
            <p:nvPr userDrawn="1"/>
          </p:nvSpPr>
          <p:spPr>
            <a:xfrm>
              <a:off x="11500098" y="6469399"/>
              <a:ext cx="43046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BR" sz="1100" b="1" i="0" dirty="0">
                  <a:solidFill>
                    <a:schemeClr val="bg1"/>
                  </a:solidFill>
                  <a:latin typeface="AMX" pitchFamily="2" charset="77"/>
                </a:rPr>
                <a:t>C24</a:t>
              </a:r>
              <a:endParaRPr lang="pt-BR" sz="1100" b="1" i="0" dirty="0">
                <a:solidFill>
                  <a:schemeClr val="bg1"/>
                </a:solidFill>
                <a:latin typeface="AMX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2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rgbClr val="F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1389214-9017-2B8E-5BC1-5A1CAF459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B7A6B8BA-3AE6-24EA-50FF-D31DD424F1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147BBFC-07D7-B415-258C-D35EECF2CA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pic>
        <p:nvPicPr>
          <p:cNvPr id="15" name="Imagem 14" descr="Texto&#10;&#10;O conteúdo gerado por IA pode estar incorreto.">
            <a:extLst>
              <a:ext uri="{FF2B5EF4-FFF2-40B4-BE49-F238E27FC236}">
                <a16:creationId xmlns:a16="http://schemas.microsoft.com/office/drawing/2014/main" id="{019ED652-8FD3-16B9-4316-6D5E12E641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grpSp>
        <p:nvGrpSpPr>
          <p:cNvPr id="22" name="Gráfico 23">
            <a:extLst>
              <a:ext uri="{FF2B5EF4-FFF2-40B4-BE49-F238E27FC236}">
                <a16:creationId xmlns:a16="http://schemas.microsoft.com/office/drawing/2014/main" id="{22463DA0-C005-6763-0018-390021B2A55B}"/>
              </a:ext>
            </a:extLst>
          </p:cNvPr>
          <p:cNvGrpSpPr/>
          <p:nvPr userDrawn="1"/>
        </p:nvGrpSpPr>
        <p:grpSpPr>
          <a:xfrm rot="10800000" flipH="1" flipV="1">
            <a:off x="10653751" y="-414584"/>
            <a:ext cx="2224647" cy="1538330"/>
            <a:chOff x="2238436" y="1693496"/>
            <a:chExt cx="2812973" cy="1945154"/>
          </a:xfrm>
        </p:grpSpPr>
        <p:sp>
          <p:nvSpPr>
            <p:cNvPr id="24" name="Forma Livre 9">
              <a:extLst>
                <a:ext uri="{FF2B5EF4-FFF2-40B4-BE49-F238E27FC236}">
                  <a16:creationId xmlns:a16="http://schemas.microsoft.com/office/drawing/2014/main" id="{5C5F39BF-CD86-C5AC-1CC2-485E55188F5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0">
              <a:extLst>
                <a:ext uri="{FF2B5EF4-FFF2-40B4-BE49-F238E27FC236}">
                  <a16:creationId xmlns:a16="http://schemas.microsoft.com/office/drawing/2014/main" id="{4503468A-E97C-8404-C49C-FDE2615CB003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6" name="Forma Livre 11">
              <a:extLst>
                <a:ext uri="{FF2B5EF4-FFF2-40B4-BE49-F238E27FC236}">
                  <a16:creationId xmlns:a16="http://schemas.microsoft.com/office/drawing/2014/main" id="{6412F402-17E8-5451-A484-BA344BF8B69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2">
              <a:extLst>
                <a:ext uri="{FF2B5EF4-FFF2-40B4-BE49-F238E27FC236}">
                  <a16:creationId xmlns:a16="http://schemas.microsoft.com/office/drawing/2014/main" id="{DBE26BD4-EFA8-CADB-7421-D867A28D542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3">
              <a:extLst>
                <a:ext uri="{FF2B5EF4-FFF2-40B4-BE49-F238E27FC236}">
                  <a16:creationId xmlns:a16="http://schemas.microsoft.com/office/drawing/2014/main" id="{8C30A617-E10E-F88E-F508-1CBA0062589D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4">
              <a:extLst>
                <a:ext uri="{FF2B5EF4-FFF2-40B4-BE49-F238E27FC236}">
                  <a16:creationId xmlns:a16="http://schemas.microsoft.com/office/drawing/2014/main" id="{A4A65177-2E54-99B1-F0B9-04658D1F83FA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5">
              <a:extLst>
                <a:ext uri="{FF2B5EF4-FFF2-40B4-BE49-F238E27FC236}">
                  <a16:creationId xmlns:a16="http://schemas.microsoft.com/office/drawing/2014/main" id="{9EE7028D-BA4A-B86B-3531-603E762F5B8D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6">
              <a:extLst>
                <a:ext uri="{FF2B5EF4-FFF2-40B4-BE49-F238E27FC236}">
                  <a16:creationId xmlns:a16="http://schemas.microsoft.com/office/drawing/2014/main" id="{80390069-AB4E-60A6-BD16-6A9714FBEC60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7">
              <a:extLst>
                <a:ext uri="{FF2B5EF4-FFF2-40B4-BE49-F238E27FC236}">
                  <a16:creationId xmlns:a16="http://schemas.microsoft.com/office/drawing/2014/main" id="{D53590F8-0C32-8DCD-E769-DCDAE18AEAA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8">
              <a:extLst>
                <a:ext uri="{FF2B5EF4-FFF2-40B4-BE49-F238E27FC236}">
                  <a16:creationId xmlns:a16="http://schemas.microsoft.com/office/drawing/2014/main" id="{42F713F8-CB38-E14B-71D7-BE984BE129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9">
              <a:extLst>
                <a:ext uri="{FF2B5EF4-FFF2-40B4-BE49-F238E27FC236}">
                  <a16:creationId xmlns:a16="http://schemas.microsoft.com/office/drawing/2014/main" id="{845C7889-9F45-0CAC-FC28-6785D5273602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20">
              <a:extLst>
                <a:ext uri="{FF2B5EF4-FFF2-40B4-BE49-F238E27FC236}">
                  <a16:creationId xmlns:a16="http://schemas.microsoft.com/office/drawing/2014/main" id="{93774AF0-CEB7-F877-DEA9-14BDDCFBB64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362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E2125-5831-5207-0226-306BB2F4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B00FC9-609D-23A3-EC3E-E35CF45B7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117B80-655A-5F16-C5B5-9DF432320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0941-D85E-4125-BF01-CBAEB097B2A1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96442-C686-E68C-BF47-FDEBDF7A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1D0C7F-A2EE-3FBE-CAA8-68E2D8CA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FB3C3-9A60-4FDA-AE5E-28F6DCE7A8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167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3F7C41-C910-B101-4CCD-CC5823B813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1AE14DA-9DA2-55A4-078A-9248E1446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93B308"/>
              </a:clrFrom>
              <a:clrTo>
                <a:srgbClr val="93B30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8A47CFC7-C9E7-A21B-AAB9-3882CB7A1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7" y="0"/>
            <a:ext cx="12181226" cy="6858000"/>
          </a:xfrm>
          <a:prstGeom prst="rect">
            <a:avLst/>
          </a:prstGeom>
        </p:spPr>
      </p:pic>
      <p:pic>
        <p:nvPicPr>
          <p:cNvPr id="3" name="Gráfico 16">
            <a:extLst>
              <a:ext uri="{FF2B5EF4-FFF2-40B4-BE49-F238E27FC236}">
                <a16:creationId xmlns:a16="http://schemas.microsoft.com/office/drawing/2014/main" id="{E15F08CA-D32F-A533-8FB1-0C3E4A0B44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426" y="701245"/>
            <a:ext cx="972313" cy="3366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B9F5CF-FC76-2720-ADA7-63473E405DEB}"/>
              </a:ext>
            </a:extLst>
          </p:cNvPr>
          <p:cNvGrpSpPr/>
          <p:nvPr userDrawn="1"/>
        </p:nvGrpSpPr>
        <p:grpSpPr>
          <a:xfrm>
            <a:off x="9822734" y="6469399"/>
            <a:ext cx="2106275" cy="261610"/>
            <a:chOff x="9423204" y="6469399"/>
            <a:chExt cx="2106549" cy="261610"/>
          </a:xfrm>
        </p:grpSpPr>
        <p:sp>
          <p:nvSpPr>
            <p:cNvPr id="6" name="CaixaDeTexto 33">
              <a:extLst>
                <a:ext uri="{FF2B5EF4-FFF2-40B4-BE49-F238E27FC236}">
                  <a16:creationId xmlns:a16="http://schemas.microsoft.com/office/drawing/2014/main" id="{2A82F132-939B-6932-D9D8-6424CF1F312F}"/>
                </a:ext>
              </a:extLst>
            </p:cNvPr>
            <p:cNvSpPr txBox="1"/>
            <p:nvPr/>
          </p:nvSpPr>
          <p:spPr>
            <a:xfrm>
              <a:off x="11099289" y="6469399"/>
              <a:ext cx="43046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pt-BR" sz="1100" b="1" i="0" dirty="0">
                  <a:solidFill>
                    <a:schemeClr val="tx1"/>
                  </a:solidFill>
                  <a:latin typeface="AMX" pitchFamily="2" charset="77"/>
                </a:rPr>
                <a:t>C24</a:t>
              </a:r>
              <a:endParaRPr lang="pt-BR" sz="1100" b="1" i="0" dirty="0">
                <a:solidFill>
                  <a:schemeClr val="tx1"/>
                </a:solidFill>
                <a:latin typeface="AMX Black" pitchFamily="2" charset="0"/>
              </a:endParaRPr>
            </a:p>
          </p:txBody>
        </p:sp>
        <p:grpSp>
          <p:nvGrpSpPr>
            <p:cNvPr id="7" name="Gráfico 7">
              <a:extLst>
                <a:ext uri="{FF2B5EF4-FFF2-40B4-BE49-F238E27FC236}">
                  <a16:creationId xmlns:a16="http://schemas.microsoft.com/office/drawing/2014/main" id="{2CFC398D-A7CA-7642-AA2B-E418C6062B62}"/>
                </a:ext>
              </a:extLst>
            </p:cNvPr>
            <p:cNvGrpSpPr/>
            <p:nvPr userDrawn="1"/>
          </p:nvGrpSpPr>
          <p:grpSpPr>
            <a:xfrm>
              <a:off x="9423204" y="6511982"/>
              <a:ext cx="1684398" cy="142155"/>
              <a:chOff x="404711" y="944579"/>
              <a:chExt cx="5743491" cy="484722"/>
            </a:xfrm>
            <a:solidFill>
              <a:srgbClr val="000000"/>
            </a:solidFill>
          </p:grpSpPr>
          <p:sp>
            <p:nvSpPr>
              <p:cNvPr id="8" name="Forma Livre 23">
                <a:extLst>
                  <a:ext uri="{FF2B5EF4-FFF2-40B4-BE49-F238E27FC236}">
                    <a16:creationId xmlns:a16="http://schemas.microsoft.com/office/drawing/2014/main" id="{06B51F6C-61BA-577A-CA64-E85D63AF12F7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orma Livre 24">
                <a:extLst>
                  <a:ext uri="{FF2B5EF4-FFF2-40B4-BE49-F238E27FC236}">
                    <a16:creationId xmlns:a16="http://schemas.microsoft.com/office/drawing/2014/main" id="{E092881C-53D2-777C-A8E8-E9AC3F87A22E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Forma Livre 25">
                <a:extLst>
                  <a:ext uri="{FF2B5EF4-FFF2-40B4-BE49-F238E27FC236}">
                    <a16:creationId xmlns:a16="http://schemas.microsoft.com/office/drawing/2014/main" id="{D7E04834-4709-A4CE-D8F8-7B91279ED3B6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orma Livre 26">
                <a:extLst>
                  <a:ext uri="{FF2B5EF4-FFF2-40B4-BE49-F238E27FC236}">
                    <a16:creationId xmlns:a16="http://schemas.microsoft.com/office/drawing/2014/main" id="{23A3EA48-014F-0C6D-3E32-36A49FA4A919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orma Livre 27">
                <a:extLst>
                  <a:ext uri="{FF2B5EF4-FFF2-40B4-BE49-F238E27FC236}">
                    <a16:creationId xmlns:a16="http://schemas.microsoft.com/office/drawing/2014/main" id="{B341B30E-895A-C7D4-BED0-038101A5FA1F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orma Livre 28">
                <a:extLst>
                  <a:ext uri="{FF2B5EF4-FFF2-40B4-BE49-F238E27FC236}">
                    <a16:creationId xmlns:a16="http://schemas.microsoft.com/office/drawing/2014/main" id="{8A3C70A0-A8F2-73C4-EF1D-A4392C93382C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orma Livre 29">
                <a:extLst>
                  <a:ext uri="{FF2B5EF4-FFF2-40B4-BE49-F238E27FC236}">
                    <a16:creationId xmlns:a16="http://schemas.microsoft.com/office/drawing/2014/main" id="{F719836A-BD64-E2EA-05CA-804B2FD55C36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orma Livre 30">
                <a:extLst>
                  <a:ext uri="{FF2B5EF4-FFF2-40B4-BE49-F238E27FC236}">
                    <a16:creationId xmlns:a16="http://schemas.microsoft.com/office/drawing/2014/main" id="{84E82AF6-4437-9EFB-0B52-ED8BD9709FB8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orma Livre 31">
                <a:extLst>
                  <a:ext uri="{FF2B5EF4-FFF2-40B4-BE49-F238E27FC236}">
                    <a16:creationId xmlns:a16="http://schemas.microsoft.com/office/drawing/2014/main" id="{3EEF8947-1D07-5018-2186-C921420DF969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orma Livre 32">
                <a:extLst>
                  <a:ext uri="{FF2B5EF4-FFF2-40B4-BE49-F238E27FC236}">
                    <a16:creationId xmlns:a16="http://schemas.microsoft.com/office/drawing/2014/main" id="{C1A221B1-425E-46B2-C451-32F9B5EE3CBF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orma Livre 33">
                <a:extLst>
                  <a:ext uri="{FF2B5EF4-FFF2-40B4-BE49-F238E27FC236}">
                    <a16:creationId xmlns:a16="http://schemas.microsoft.com/office/drawing/2014/main" id="{2E392446-C393-5EC2-D979-F740EC53308B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sz="18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44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F66F1F3F-1E61-D883-F60C-9DD89ECE41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E6948BA-78A0-D319-18C9-C299FDF14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925" y="354581"/>
            <a:ext cx="1053481" cy="397778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6D51D4B1-B6EF-0350-248D-C75650C963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275EE9A-F8EB-B759-5540-C289B2D875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20" name="Imagem 19" descr="Logotipo&#10;&#10;O conteúdo gerado por IA pode estar incorreto.">
            <a:extLst>
              <a:ext uri="{FF2B5EF4-FFF2-40B4-BE49-F238E27FC236}">
                <a16:creationId xmlns:a16="http://schemas.microsoft.com/office/drawing/2014/main" id="{7461F608-1ED8-5992-C816-79B8F788F19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56" y="6171652"/>
            <a:ext cx="1008348" cy="364889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E99F2F24-E366-09CC-E3FF-524BEF0EA4F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72900" y="0"/>
            <a:ext cx="419100" cy="178117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F0EC92AC-CD9F-6A0A-C512-BD9FDC2D413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úd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71DA99F-5F01-3D53-D4CC-498B67A22F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Fluxograma: Processo 3">
            <a:extLst>
              <a:ext uri="{FF2B5EF4-FFF2-40B4-BE49-F238E27FC236}">
                <a16:creationId xmlns:a16="http://schemas.microsoft.com/office/drawing/2014/main" id="{46F2B4F8-A8BD-298E-5108-50CA2C0293AD}"/>
              </a:ext>
            </a:extLst>
          </p:cNvPr>
          <p:cNvSpPr/>
          <p:nvPr userDrawn="1"/>
        </p:nvSpPr>
        <p:spPr>
          <a:xfrm>
            <a:off x="6095999" y="1331657"/>
            <a:ext cx="6096001" cy="4194686"/>
          </a:xfrm>
          <a:prstGeom prst="flowChartProcess">
            <a:avLst/>
          </a:prstGeom>
          <a:solidFill>
            <a:schemeClr val="tx1">
              <a:lumMod val="50000"/>
              <a:lumOff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1B02912B-7589-EE0D-E828-D88E9543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925" y="354581"/>
            <a:ext cx="1053481" cy="39777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0E8F6506-24DF-D6D3-C1ED-EA0BE2D502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6B6F5D0-ADC5-7A66-EBA3-F79200246F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9" name="Imagem 8" descr="Logotipo&#10;&#10;O conteúdo gerado por IA pode estar incorreto.">
            <a:extLst>
              <a:ext uri="{FF2B5EF4-FFF2-40B4-BE49-F238E27FC236}">
                <a16:creationId xmlns:a16="http://schemas.microsoft.com/office/drawing/2014/main" id="{EEF6B826-67FD-CC98-8A53-9D4A6061EFC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56" y="6171652"/>
            <a:ext cx="1008348" cy="36488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1C594C7A-AC1B-C3FF-0BBD-617F32BE04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CB5F2D1-E6BE-D445-F292-DD4B26C967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6C09F02-83D6-C244-F707-417F8AFBB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925" y="354581"/>
            <a:ext cx="1053481" cy="39777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F7C50BB-20C3-1448-C00D-30EBD57767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68253" y="2753044"/>
            <a:ext cx="419100" cy="17811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5C2E280-FDA2-B2FF-9411-A4C33A4F8E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BFB3F286-592E-3900-79AD-77C354824DF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56" y="6171652"/>
            <a:ext cx="1008348" cy="36488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644A0B4-01A7-356A-35E9-A6B09F88F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15" name="Gráfico 23">
            <a:extLst>
              <a:ext uri="{FF2B5EF4-FFF2-40B4-BE49-F238E27FC236}">
                <a16:creationId xmlns:a16="http://schemas.microsoft.com/office/drawing/2014/main" id="{91DD94E1-B903-05A0-DCF2-E1B07B7E42C2}"/>
              </a:ext>
            </a:extLst>
          </p:cNvPr>
          <p:cNvGrpSpPr/>
          <p:nvPr userDrawn="1"/>
        </p:nvGrpSpPr>
        <p:grpSpPr>
          <a:xfrm rot="10800000" flipH="1" flipV="1">
            <a:off x="10712594" y="-255818"/>
            <a:ext cx="2575837" cy="1781176"/>
            <a:chOff x="2238436" y="1693496"/>
            <a:chExt cx="2812973" cy="1945154"/>
          </a:xfrm>
        </p:grpSpPr>
        <p:sp>
          <p:nvSpPr>
            <p:cNvPr id="16" name="Forma Livre 9">
              <a:extLst>
                <a:ext uri="{FF2B5EF4-FFF2-40B4-BE49-F238E27FC236}">
                  <a16:creationId xmlns:a16="http://schemas.microsoft.com/office/drawing/2014/main" id="{1C9B01BC-312E-A125-CD9C-09EA13B3562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0">
              <a:extLst>
                <a:ext uri="{FF2B5EF4-FFF2-40B4-BE49-F238E27FC236}">
                  <a16:creationId xmlns:a16="http://schemas.microsoft.com/office/drawing/2014/main" id="{BFC1C945-9D23-D6F7-D33C-9B8B3AD5464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" name="Forma Livre 11">
              <a:extLst>
                <a:ext uri="{FF2B5EF4-FFF2-40B4-BE49-F238E27FC236}">
                  <a16:creationId xmlns:a16="http://schemas.microsoft.com/office/drawing/2014/main" id="{4A7AD9EB-1539-A021-4231-F594CBB384BC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2">
              <a:extLst>
                <a:ext uri="{FF2B5EF4-FFF2-40B4-BE49-F238E27FC236}">
                  <a16:creationId xmlns:a16="http://schemas.microsoft.com/office/drawing/2014/main" id="{5DACFE30-9AB3-EEAD-9487-616F2F94696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3">
              <a:extLst>
                <a:ext uri="{FF2B5EF4-FFF2-40B4-BE49-F238E27FC236}">
                  <a16:creationId xmlns:a16="http://schemas.microsoft.com/office/drawing/2014/main" id="{4AA43829-B9A5-4D85-1DA8-4AC5EB3CE93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4">
              <a:extLst>
                <a:ext uri="{FF2B5EF4-FFF2-40B4-BE49-F238E27FC236}">
                  <a16:creationId xmlns:a16="http://schemas.microsoft.com/office/drawing/2014/main" id="{EA536ECF-9F1D-05D7-83A3-7415DE6BBEE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5">
              <a:extLst>
                <a:ext uri="{FF2B5EF4-FFF2-40B4-BE49-F238E27FC236}">
                  <a16:creationId xmlns:a16="http://schemas.microsoft.com/office/drawing/2014/main" id="{EA450920-695C-A989-273F-6D149E499F7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6">
              <a:extLst>
                <a:ext uri="{FF2B5EF4-FFF2-40B4-BE49-F238E27FC236}">
                  <a16:creationId xmlns:a16="http://schemas.microsoft.com/office/drawing/2014/main" id="{6B9D9BCA-5048-232F-8B51-C8C78149023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7">
              <a:extLst>
                <a:ext uri="{FF2B5EF4-FFF2-40B4-BE49-F238E27FC236}">
                  <a16:creationId xmlns:a16="http://schemas.microsoft.com/office/drawing/2014/main" id="{9D271C11-27A2-61F0-BACF-EF357C98A47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8">
              <a:extLst>
                <a:ext uri="{FF2B5EF4-FFF2-40B4-BE49-F238E27FC236}">
                  <a16:creationId xmlns:a16="http://schemas.microsoft.com/office/drawing/2014/main" id="{EB0FD597-EBB2-2C34-14B9-61D39BDA37B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9">
              <a:extLst>
                <a:ext uri="{FF2B5EF4-FFF2-40B4-BE49-F238E27FC236}">
                  <a16:creationId xmlns:a16="http://schemas.microsoft.com/office/drawing/2014/main" id="{60D45FB7-E83C-9C4C-1C5F-4E7AF863483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20">
              <a:extLst>
                <a:ext uri="{FF2B5EF4-FFF2-40B4-BE49-F238E27FC236}">
                  <a16:creationId xmlns:a16="http://schemas.microsoft.com/office/drawing/2014/main" id="{3AA5E006-0BDE-AA9E-A958-9B1035883A4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182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CB5F2D1-E6BE-D445-F292-DD4B26C967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6C09F02-83D6-C244-F707-417F8AFBB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925" y="354581"/>
            <a:ext cx="1053481" cy="39777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5C2E280-FDA2-B2FF-9411-A4C33A4F8E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12" name="Imagem 11" descr="Logotipo&#10;&#10;O conteúdo gerado por IA pode estar incorreto.">
            <a:extLst>
              <a:ext uri="{FF2B5EF4-FFF2-40B4-BE49-F238E27FC236}">
                <a16:creationId xmlns:a16="http://schemas.microsoft.com/office/drawing/2014/main" id="{BFB3F286-592E-3900-79AD-77C354824D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56" y="6171652"/>
            <a:ext cx="1008348" cy="364889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644A0B4-01A7-356A-35E9-A6B09F88FE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grpSp>
        <p:nvGrpSpPr>
          <p:cNvPr id="15" name="Gráfico 23">
            <a:extLst>
              <a:ext uri="{FF2B5EF4-FFF2-40B4-BE49-F238E27FC236}">
                <a16:creationId xmlns:a16="http://schemas.microsoft.com/office/drawing/2014/main" id="{91DD94E1-B903-05A0-DCF2-E1B07B7E42C2}"/>
              </a:ext>
            </a:extLst>
          </p:cNvPr>
          <p:cNvGrpSpPr/>
          <p:nvPr userDrawn="1"/>
        </p:nvGrpSpPr>
        <p:grpSpPr>
          <a:xfrm rot="10800000" flipH="1" flipV="1">
            <a:off x="10712594" y="-255818"/>
            <a:ext cx="2575837" cy="1781176"/>
            <a:chOff x="2238436" y="1693496"/>
            <a:chExt cx="2812973" cy="1945154"/>
          </a:xfrm>
        </p:grpSpPr>
        <p:sp>
          <p:nvSpPr>
            <p:cNvPr id="16" name="Forma Livre 9">
              <a:extLst>
                <a:ext uri="{FF2B5EF4-FFF2-40B4-BE49-F238E27FC236}">
                  <a16:creationId xmlns:a16="http://schemas.microsoft.com/office/drawing/2014/main" id="{1C9B01BC-312E-A125-CD9C-09EA13B3562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0">
              <a:extLst>
                <a:ext uri="{FF2B5EF4-FFF2-40B4-BE49-F238E27FC236}">
                  <a16:creationId xmlns:a16="http://schemas.microsoft.com/office/drawing/2014/main" id="{BFC1C945-9D23-D6F7-D33C-9B8B3AD5464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8" name="Forma Livre 11">
              <a:extLst>
                <a:ext uri="{FF2B5EF4-FFF2-40B4-BE49-F238E27FC236}">
                  <a16:creationId xmlns:a16="http://schemas.microsoft.com/office/drawing/2014/main" id="{4A7AD9EB-1539-A021-4231-F594CBB384BC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2">
              <a:extLst>
                <a:ext uri="{FF2B5EF4-FFF2-40B4-BE49-F238E27FC236}">
                  <a16:creationId xmlns:a16="http://schemas.microsoft.com/office/drawing/2014/main" id="{5DACFE30-9AB3-EEAD-9487-616F2F94696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3">
              <a:extLst>
                <a:ext uri="{FF2B5EF4-FFF2-40B4-BE49-F238E27FC236}">
                  <a16:creationId xmlns:a16="http://schemas.microsoft.com/office/drawing/2014/main" id="{4AA43829-B9A5-4D85-1DA8-4AC5EB3CE93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4">
              <a:extLst>
                <a:ext uri="{FF2B5EF4-FFF2-40B4-BE49-F238E27FC236}">
                  <a16:creationId xmlns:a16="http://schemas.microsoft.com/office/drawing/2014/main" id="{EA536ECF-9F1D-05D7-83A3-7415DE6BBEE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5">
              <a:extLst>
                <a:ext uri="{FF2B5EF4-FFF2-40B4-BE49-F238E27FC236}">
                  <a16:creationId xmlns:a16="http://schemas.microsoft.com/office/drawing/2014/main" id="{EA450920-695C-A989-273F-6D149E499F7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6">
              <a:extLst>
                <a:ext uri="{FF2B5EF4-FFF2-40B4-BE49-F238E27FC236}">
                  <a16:creationId xmlns:a16="http://schemas.microsoft.com/office/drawing/2014/main" id="{6B9D9BCA-5048-232F-8B51-C8C78149023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7">
              <a:extLst>
                <a:ext uri="{FF2B5EF4-FFF2-40B4-BE49-F238E27FC236}">
                  <a16:creationId xmlns:a16="http://schemas.microsoft.com/office/drawing/2014/main" id="{9D271C11-27A2-61F0-BACF-EF357C98A47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8">
              <a:extLst>
                <a:ext uri="{FF2B5EF4-FFF2-40B4-BE49-F238E27FC236}">
                  <a16:creationId xmlns:a16="http://schemas.microsoft.com/office/drawing/2014/main" id="{EB0FD597-EBB2-2C34-14B9-61D39BDA37B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9">
              <a:extLst>
                <a:ext uri="{FF2B5EF4-FFF2-40B4-BE49-F238E27FC236}">
                  <a16:creationId xmlns:a16="http://schemas.microsoft.com/office/drawing/2014/main" id="{60D45FB7-E83C-9C4C-1C5F-4E7AF863483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20">
              <a:extLst>
                <a:ext uri="{FF2B5EF4-FFF2-40B4-BE49-F238E27FC236}">
                  <a16:creationId xmlns:a16="http://schemas.microsoft.com/office/drawing/2014/main" id="{3AA5E006-0BDE-AA9E-A958-9B1035883A4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" name="Gráfico 1">
            <a:extLst>
              <a:ext uri="{FF2B5EF4-FFF2-40B4-BE49-F238E27FC236}">
                <a16:creationId xmlns:a16="http://schemas.microsoft.com/office/drawing/2014/main" id="{A9DDFD74-4431-9985-E2CB-98CADA66BD7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336212" y="5540782"/>
            <a:ext cx="611332" cy="25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2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A4CEFC3-C3ED-86E1-6425-7BAFCF01B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5096327-0C2C-C613-FD64-1EFFC37168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4EF7894-DF89-F35C-EF07-60E0F5013F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3E545D2C-C3C3-8A04-35E2-1245DFEBE4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pic>
        <p:nvPicPr>
          <p:cNvPr id="16" name="Imagem 15" descr="Texto&#10;&#10;O conteúdo gerado por IA pode estar incorreto.">
            <a:extLst>
              <a:ext uri="{FF2B5EF4-FFF2-40B4-BE49-F238E27FC236}">
                <a16:creationId xmlns:a16="http://schemas.microsoft.com/office/drawing/2014/main" id="{6AAB561F-A76F-EFBA-55E2-1CC0BACD57C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0AAD8DB-BB9A-9F13-7547-689F691568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39653" y="2351607"/>
            <a:ext cx="419100" cy="17811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194A4003-42F1-D420-8235-86AF5DF670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13436434-11A0-D9CE-A564-873F39412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7822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6D57A6BE-91CB-1177-0A07-DEF754ECF6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348" y="2435087"/>
            <a:ext cx="1140024" cy="4845102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DC789AB2-E236-650A-035C-EE04264667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56353" y="-422189"/>
            <a:ext cx="1140024" cy="4845102"/>
          </a:xfrm>
          <a:prstGeom prst="rect">
            <a:avLst/>
          </a:prstGeom>
        </p:spPr>
      </p:pic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91DB55CD-B8BB-4E19-BACF-78560C9A7C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F4937EF5-43FF-B377-0D05-AD1F7D9321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8107834C-EAEA-F7ED-B9A9-C9BBD91E89F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C23B4C1D-8730-F88A-14A5-759C3424485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2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E51B755-918C-3EF2-6745-E27330BF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8AA9B6-0077-9DA4-F7E2-A5F703DD0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DDB137-DCAC-2DEA-842D-429195055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A2D2A2A4-216B-4607-BF3C-A04CB8F3F285}" type="datetimeFigureOut">
              <a:rPr lang="pt-BR" smtClean="0"/>
              <a:pPr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786459-C566-0DA5-26C3-D0CBC6F8A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5B92D9-D8CA-1E61-7C14-9FAD5EE0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71004872-0908-425C-B88C-8465A4ADC41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7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9" r:id="rId2"/>
    <p:sldLayoutId id="2147483691" r:id="rId3"/>
    <p:sldLayoutId id="2147483692" r:id="rId4"/>
    <p:sldLayoutId id="2147483687" r:id="rId5"/>
    <p:sldLayoutId id="2147483690" r:id="rId6"/>
    <p:sldLayoutId id="2147483688" r:id="rId7"/>
    <p:sldLayoutId id="21474836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2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4.svg"/><Relationship Id="rId10" Type="http://schemas.openxmlformats.org/officeDocument/2006/relationships/image" Target="../media/image12.sv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8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45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svg"/><Relationship Id="rId11" Type="http://schemas.openxmlformats.org/officeDocument/2006/relationships/image" Target="../media/image24.png"/><Relationship Id="rId5" Type="http://schemas.openxmlformats.org/officeDocument/2006/relationships/image" Target="../media/image58.png"/><Relationship Id="rId10" Type="http://schemas.openxmlformats.org/officeDocument/2006/relationships/image" Target="../media/image49.svg"/><Relationship Id="rId4" Type="http://schemas.openxmlformats.org/officeDocument/2006/relationships/image" Target="../media/image57.sv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2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6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24.png"/><Relationship Id="rId4" Type="http://schemas.openxmlformats.org/officeDocument/2006/relationships/image" Target="../media/image6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svg"/><Relationship Id="rId5" Type="http://schemas.openxmlformats.org/officeDocument/2006/relationships/image" Target="../media/image47.png"/><Relationship Id="rId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openxmlformats.org/officeDocument/2006/relationships/image" Target="../media/image28.png"/><Relationship Id="rId21" Type="http://schemas.openxmlformats.org/officeDocument/2006/relationships/image" Target="../media/image19.svg"/><Relationship Id="rId7" Type="http://schemas.openxmlformats.org/officeDocument/2006/relationships/image" Target="../media/image31.png"/><Relationship Id="rId12" Type="http://schemas.openxmlformats.org/officeDocument/2006/relationships/image" Target="../media/image14.sv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sv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30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7.svg"/><Relationship Id="rId4" Type="http://schemas.openxmlformats.org/officeDocument/2006/relationships/image" Target="../media/image29.svg"/><Relationship Id="rId9" Type="http://schemas.openxmlformats.org/officeDocument/2006/relationships/image" Target="../media/image32.png"/><Relationship Id="rId14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24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5" Type="http://schemas.openxmlformats.org/officeDocument/2006/relationships/image" Target="../media/image49.sv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77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12" Type="http://schemas.openxmlformats.org/officeDocument/2006/relationships/image" Target="../media/image69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image" Target="../media/image65.svg"/><Relationship Id="rId9" Type="http://schemas.openxmlformats.org/officeDocument/2006/relationships/image" Target="../media/image72.png"/><Relationship Id="rId14" Type="http://schemas.openxmlformats.org/officeDocument/2006/relationships/image" Target="../media/image6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2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49.sv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49.sv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9.jpeg"/><Relationship Id="rId7" Type="http://schemas.openxmlformats.org/officeDocument/2006/relationships/image" Target="../media/image16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sv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17.sv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4.svg"/><Relationship Id="rId5" Type="http://schemas.openxmlformats.org/officeDocument/2006/relationships/image" Target="../media/image23.sv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4.png"/><Relationship Id="rId7" Type="http://schemas.openxmlformats.org/officeDocument/2006/relationships/image" Target="../media/image17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4.svg"/><Relationship Id="rId5" Type="http://schemas.openxmlformats.org/officeDocument/2006/relationships/image" Target="../media/image23.sv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D3095C2-E9C7-6925-23CA-61DED552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87511"/>
            <a:ext cx="12382951" cy="703302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FBF8084-588C-FF5F-EFFD-83E3C1F9B71D}"/>
              </a:ext>
            </a:extLst>
          </p:cNvPr>
          <p:cNvSpPr/>
          <p:nvPr/>
        </p:nvSpPr>
        <p:spPr>
          <a:xfrm>
            <a:off x="3103808" y="4180018"/>
            <a:ext cx="6040192" cy="175690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8CB27AB-BCA0-2B4D-D52D-3F793A082B2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0941" y="2434794"/>
            <a:ext cx="3390159" cy="2902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B9833B-4874-1DBA-1B31-651AF59F1AF1}"/>
              </a:ext>
            </a:extLst>
          </p:cNvPr>
          <p:cNvSpPr txBox="1"/>
          <p:nvPr/>
        </p:nvSpPr>
        <p:spPr>
          <a:xfrm>
            <a:off x="2123261" y="2599395"/>
            <a:ext cx="796778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000" b="1" dirty="0">
                <a:solidFill>
                  <a:schemeClr val="bg1"/>
                </a:solidFill>
                <a:latin typeface="AMX Black" pitchFamily="2" charset="0"/>
              </a:rPr>
              <a:t>Pré-venda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A2D4C94-8AAA-23B3-804C-E551AE451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4088" y="5935675"/>
            <a:ext cx="1388815" cy="506509"/>
          </a:xfrm>
          <a:prstGeom prst="rect">
            <a:avLst/>
          </a:prstGeom>
        </p:spPr>
      </p:pic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975BD016-3475-30C3-647F-1FA31C783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3" y="419885"/>
            <a:ext cx="1728788" cy="653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4E8B3181-DEE1-E4AB-6FEA-21FC8B4D013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0939"/>
          <a:stretch>
            <a:fillRect/>
          </a:stretch>
        </p:blipFill>
        <p:spPr>
          <a:xfrm rot="5400000">
            <a:off x="114376" y="4657654"/>
            <a:ext cx="811914" cy="387446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3CFBD1C-2996-2C64-A2EC-9207BFC0840C}"/>
              </a:ext>
            </a:extLst>
          </p:cNvPr>
          <p:cNvSpPr txBox="1"/>
          <p:nvPr/>
        </p:nvSpPr>
        <p:spPr>
          <a:xfrm>
            <a:off x="3048748" y="4417140"/>
            <a:ext cx="609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chemeClr val="bg1"/>
                </a:solidFill>
                <a:latin typeface="AMX" pitchFamily="2" charset="0"/>
              </a:rPr>
              <a:t>C24</a:t>
            </a:r>
          </a:p>
        </p:txBody>
      </p:sp>
    </p:spTree>
    <p:extLst>
      <p:ext uri="{BB962C8B-B14F-4D97-AF65-F5344CB8AC3E}">
        <p14:creationId xmlns:p14="http://schemas.microsoft.com/office/powerpoint/2010/main" val="19816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1C40BFE-4609-6ADB-47D1-7F51833233BD}"/>
              </a:ext>
            </a:extLst>
          </p:cNvPr>
          <p:cNvSpPr txBox="1"/>
          <p:nvPr/>
        </p:nvSpPr>
        <p:spPr>
          <a:xfrm>
            <a:off x="3477932" y="2956557"/>
            <a:ext cx="52361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>
              <a:spcBef>
                <a:spcPts val="600"/>
              </a:spcBef>
            </a:pPr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Você se lembrava de algumas dessas datas?</a:t>
            </a:r>
          </a:p>
        </p:txBody>
      </p:sp>
    </p:spTree>
    <p:extLst>
      <p:ext uri="{BB962C8B-B14F-4D97-AF65-F5344CB8AC3E}">
        <p14:creationId xmlns:p14="http://schemas.microsoft.com/office/powerpoint/2010/main" val="38891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6 L 0 3.7037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de óculos com a boca aberta&#10;&#10;Descrição gerada automaticamente">
            <a:extLst>
              <a:ext uri="{FF2B5EF4-FFF2-40B4-BE49-F238E27FC236}">
                <a16:creationId xmlns:a16="http://schemas.microsoft.com/office/drawing/2014/main" id="{49499881-78CC-BEE4-29A6-6A78B454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562"/>
          <a:stretch>
            <a:fillRect/>
          </a:stretch>
        </p:blipFill>
        <p:spPr>
          <a:xfrm>
            <a:off x="2999886" y="0"/>
            <a:ext cx="9192114" cy="682947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3B5A4F5-F053-B065-AF13-D1E0270D20F7}"/>
              </a:ext>
            </a:extLst>
          </p:cNvPr>
          <p:cNvSpPr/>
          <p:nvPr/>
        </p:nvSpPr>
        <p:spPr>
          <a:xfrm flipV="1">
            <a:off x="-17551" y="5847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" name="Imagem 19" descr="Texto&#10;&#10;O conteúdo gerado por IA pode estar incorreto.">
            <a:extLst>
              <a:ext uri="{FF2B5EF4-FFF2-40B4-BE49-F238E27FC236}">
                <a16:creationId xmlns:a16="http://schemas.microsoft.com/office/drawing/2014/main" id="{7CD54B39-D7F8-8151-0B7A-DBB90E705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13CBAF5F-3C65-9615-5B7C-2CD667E9451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62194E7C-C914-654F-C911-773F5C4AA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3A6D496-A18A-FBB3-2808-0A0C69874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2941AD56-2DFE-8CCD-5A43-D5D4299D3C2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61B55118-EF9F-F103-E7B3-59476998CCA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6" name="Forma Livre 9">
              <a:extLst>
                <a:ext uri="{FF2B5EF4-FFF2-40B4-BE49-F238E27FC236}">
                  <a16:creationId xmlns:a16="http://schemas.microsoft.com/office/drawing/2014/main" id="{E66AD76E-431C-27BD-FFDA-EC733894E8A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0">
              <a:extLst>
                <a:ext uri="{FF2B5EF4-FFF2-40B4-BE49-F238E27FC236}">
                  <a16:creationId xmlns:a16="http://schemas.microsoft.com/office/drawing/2014/main" id="{EE452DB2-999F-0D07-B777-5EB753A6ADB4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8" name="Forma Livre 11">
              <a:extLst>
                <a:ext uri="{FF2B5EF4-FFF2-40B4-BE49-F238E27FC236}">
                  <a16:creationId xmlns:a16="http://schemas.microsoft.com/office/drawing/2014/main" id="{B496823B-144B-EB45-4F4B-686EE9DD77CB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2">
              <a:extLst>
                <a:ext uri="{FF2B5EF4-FFF2-40B4-BE49-F238E27FC236}">
                  <a16:creationId xmlns:a16="http://schemas.microsoft.com/office/drawing/2014/main" id="{0C02BD1A-4705-17AF-932F-39AE34D410A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3">
              <a:extLst>
                <a:ext uri="{FF2B5EF4-FFF2-40B4-BE49-F238E27FC236}">
                  <a16:creationId xmlns:a16="http://schemas.microsoft.com/office/drawing/2014/main" id="{214D5962-1D3A-1409-BAAB-815CD4D92542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4">
              <a:extLst>
                <a:ext uri="{FF2B5EF4-FFF2-40B4-BE49-F238E27FC236}">
                  <a16:creationId xmlns:a16="http://schemas.microsoft.com/office/drawing/2014/main" id="{3B1DA79D-E08E-7CC9-FAA7-F5BC77B3902C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5">
              <a:extLst>
                <a:ext uri="{FF2B5EF4-FFF2-40B4-BE49-F238E27FC236}">
                  <a16:creationId xmlns:a16="http://schemas.microsoft.com/office/drawing/2014/main" id="{D202DB9B-E53C-E2C8-4960-1CF49AC12EF0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6">
              <a:extLst>
                <a:ext uri="{FF2B5EF4-FFF2-40B4-BE49-F238E27FC236}">
                  <a16:creationId xmlns:a16="http://schemas.microsoft.com/office/drawing/2014/main" id="{6118876B-559E-536C-7D32-DBBD966571DA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7">
              <a:extLst>
                <a:ext uri="{FF2B5EF4-FFF2-40B4-BE49-F238E27FC236}">
                  <a16:creationId xmlns:a16="http://schemas.microsoft.com/office/drawing/2014/main" id="{873FDF13-A5AF-E88C-EDF8-50EEFBB98606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8">
              <a:extLst>
                <a:ext uri="{FF2B5EF4-FFF2-40B4-BE49-F238E27FC236}">
                  <a16:creationId xmlns:a16="http://schemas.microsoft.com/office/drawing/2014/main" id="{C7653246-839E-4712-83A3-4C4D1FAD339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9">
              <a:extLst>
                <a:ext uri="{FF2B5EF4-FFF2-40B4-BE49-F238E27FC236}">
                  <a16:creationId xmlns:a16="http://schemas.microsoft.com/office/drawing/2014/main" id="{C6E89B5B-A10E-7D52-E175-A228EF4674D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20">
              <a:extLst>
                <a:ext uri="{FF2B5EF4-FFF2-40B4-BE49-F238E27FC236}">
                  <a16:creationId xmlns:a16="http://schemas.microsoft.com/office/drawing/2014/main" id="{EE5005D1-E8C7-CC40-8544-BCE3488AF598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0D64B34-53C2-9C17-3764-1F7C5A3AFC72}"/>
              </a:ext>
            </a:extLst>
          </p:cNvPr>
          <p:cNvSpPr txBox="1"/>
          <p:nvPr/>
        </p:nvSpPr>
        <p:spPr>
          <a:xfrm>
            <a:off x="862806" y="2524890"/>
            <a:ext cx="45140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4000" b="1" dirty="0">
                <a:solidFill>
                  <a:prstClr val="white"/>
                </a:solidFill>
                <a:latin typeface="AMX Medium" pitchFamily="2" charset="77"/>
              </a:rPr>
              <a:t>Vocês estão curiosos para saber o que os espera?</a:t>
            </a:r>
          </a:p>
        </p:txBody>
      </p:sp>
    </p:spTree>
    <p:extLst>
      <p:ext uri="{BB962C8B-B14F-4D97-AF65-F5344CB8AC3E}">
        <p14:creationId xmlns:p14="http://schemas.microsoft.com/office/powerpoint/2010/main" val="25689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7.40741E-7 L 6.25E-7 -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F450613-FD6D-66E6-75E5-DB39BE67E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18" r="25218"/>
          <a:stretch/>
        </p:blipFill>
        <p:spPr>
          <a:xfrm>
            <a:off x="5203680" y="1160102"/>
            <a:ext cx="6155979" cy="4467045"/>
          </a:xfrm>
          <a:prstGeom prst="rect">
            <a:avLst/>
          </a:prstGeom>
        </p:spPr>
      </p:pic>
      <p:grpSp>
        <p:nvGrpSpPr>
          <p:cNvPr id="18" name="Gráfico 23">
            <a:extLst>
              <a:ext uri="{FF2B5EF4-FFF2-40B4-BE49-F238E27FC236}">
                <a16:creationId xmlns:a16="http://schemas.microsoft.com/office/drawing/2014/main" id="{0832CFBF-C65F-8571-D8FD-861B5DE47323}"/>
              </a:ext>
            </a:extLst>
          </p:cNvPr>
          <p:cNvGrpSpPr/>
          <p:nvPr/>
        </p:nvGrpSpPr>
        <p:grpSpPr>
          <a:xfrm flipH="1" flipV="1">
            <a:off x="-671094" y="4934873"/>
            <a:ext cx="2002254" cy="1384547"/>
            <a:chOff x="2238436" y="1693496"/>
            <a:chExt cx="2812973" cy="1945154"/>
          </a:xfrm>
        </p:grpSpPr>
        <p:sp>
          <p:nvSpPr>
            <p:cNvPr id="20" name="Forma Livre 9">
              <a:extLst>
                <a:ext uri="{FF2B5EF4-FFF2-40B4-BE49-F238E27FC236}">
                  <a16:creationId xmlns:a16="http://schemas.microsoft.com/office/drawing/2014/main" id="{53D3AB7A-10E1-5BA6-1386-27615B8EB67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0">
              <a:extLst>
                <a:ext uri="{FF2B5EF4-FFF2-40B4-BE49-F238E27FC236}">
                  <a16:creationId xmlns:a16="http://schemas.microsoft.com/office/drawing/2014/main" id="{B086FDCC-1E85-005D-8371-2388D3BB3DCC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2" name="Forma Livre 11">
              <a:extLst>
                <a:ext uri="{FF2B5EF4-FFF2-40B4-BE49-F238E27FC236}">
                  <a16:creationId xmlns:a16="http://schemas.microsoft.com/office/drawing/2014/main" id="{7C5779B6-DD80-41DB-118F-E927D8C57861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2">
              <a:extLst>
                <a:ext uri="{FF2B5EF4-FFF2-40B4-BE49-F238E27FC236}">
                  <a16:creationId xmlns:a16="http://schemas.microsoft.com/office/drawing/2014/main" id="{008AAC26-EBFF-79C5-2D2F-B5C6B8C499BA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13">
              <a:extLst>
                <a:ext uri="{FF2B5EF4-FFF2-40B4-BE49-F238E27FC236}">
                  <a16:creationId xmlns:a16="http://schemas.microsoft.com/office/drawing/2014/main" id="{448D5C35-171F-AAC8-E858-9DA8A0790294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 14">
              <a:extLst>
                <a:ext uri="{FF2B5EF4-FFF2-40B4-BE49-F238E27FC236}">
                  <a16:creationId xmlns:a16="http://schemas.microsoft.com/office/drawing/2014/main" id="{B4E016AD-58A5-7698-C7F9-96ACBD188702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 15">
              <a:extLst>
                <a:ext uri="{FF2B5EF4-FFF2-40B4-BE49-F238E27FC236}">
                  <a16:creationId xmlns:a16="http://schemas.microsoft.com/office/drawing/2014/main" id="{1BFB3792-EBA9-9C94-9FE3-B4A7CEC40874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6">
              <a:extLst>
                <a:ext uri="{FF2B5EF4-FFF2-40B4-BE49-F238E27FC236}">
                  <a16:creationId xmlns:a16="http://schemas.microsoft.com/office/drawing/2014/main" id="{866DBE90-E598-9941-07B9-DE657F00C60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7">
              <a:extLst>
                <a:ext uri="{FF2B5EF4-FFF2-40B4-BE49-F238E27FC236}">
                  <a16:creationId xmlns:a16="http://schemas.microsoft.com/office/drawing/2014/main" id="{28526A0F-AB8D-0B69-8526-85F40E256483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8">
              <a:extLst>
                <a:ext uri="{FF2B5EF4-FFF2-40B4-BE49-F238E27FC236}">
                  <a16:creationId xmlns:a16="http://schemas.microsoft.com/office/drawing/2014/main" id="{311CC10A-C16C-D34C-B69C-2B70289EA4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9">
              <a:extLst>
                <a:ext uri="{FF2B5EF4-FFF2-40B4-BE49-F238E27FC236}">
                  <a16:creationId xmlns:a16="http://schemas.microsoft.com/office/drawing/2014/main" id="{C0729B3E-5CB5-F578-E774-43C2FDE4646D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20">
              <a:extLst>
                <a:ext uri="{FF2B5EF4-FFF2-40B4-BE49-F238E27FC236}">
                  <a16:creationId xmlns:a16="http://schemas.microsoft.com/office/drawing/2014/main" id="{5DDE3DF2-E12F-FF8B-2B59-8CF8119642D3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3" name="Gráfico 32">
            <a:extLst>
              <a:ext uri="{FF2B5EF4-FFF2-40B4-BE49-F238E27FC236}">
                <a16:creationId xmlns:a16="http://schemas.microsoft.com/office/drawing/2014/main" id="{6F23FF47-C919-F093-21A7-CC58339D06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5369784" y="4008208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68A88C0-D147-5DD5-7075-E218F0B17D26}"/>
              </a:ext>
            </a:extLst>
          </p:cNvPr>
          <p:cNvSpPr txBox="1"/>
          <p:nvPr/>
        </p:nvSpPr>
        <p:spPr>
          <a:xfrm>
            <a:off x="958245" y="2674410"/>
            <a:ext cx="365167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Vamos iniciar o dia falando sobre a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pré-venda</a:t>
            </a:r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9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33333E-6 L 4.58333E-6 -3.33333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ellphone&#10;&#10;Description automatically generated">
            <a:extLst>
              <a:ext uri="{FF2B5EF4-FFF2-40B4-BE49-F238E27FC236}">
                <a16:creationId xmlns:a16="http://schemas.microsoft.com/office/drawing/2014/main" id="{8A469F07-9C9B-CFFE-8589-D267867D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14" t="13130" r="15152" b="16923"/>
          <a:stretch>
            <a:fillRect/>
          </a:stretch>
        </p:blipFill>
        <p:spPr>
          <a:xfrm>
            <a:off x="0" y="1329266"/>
            <a:ext cx="5613534" cy="41994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3F0A5AA-31EE-F62A-89DA-5771CB6BB1BD}"/>
              </a:ext>
            </a:extLst>
          </p:cNvPr>
          <p:cNvSpPr txBox="1"/>
          <p:nvPr/>
        </p:nvSpPr>
        <p:spPr>
          <a:xfrm>
            <a:off x="6096000" y="3193598"/>
            <a:ext cx="498673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pt-BR" sz="2500" dirty="0">
                <a:latin typeface="AMX" pitchFamily="2" charset="0"/>
              </a:rPr>
              <a:t>Momento de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descoberta</a:t>
            </a:r>
            <a:r>
              <a:rPr lang="pt-BR" sz="2500" dirty="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2500" dirty="0">
                <a:latin typeface="AMX" pitchFamily="2" charset="0"/>
              </a:rPr>
              <a:t>do cliente, onde ele tem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contato</a:t>
            </a:r>
            <a:r>
              <a:rPr lang="pt-BR" sz="2500" dirty="0">
                <a:solidFill>
                  <a:prstClr val="white"/>
                </a:solidFill>
                <a:latin typeface="AMX" pitchFamily="2" charset="0"/>
              </a:rPr>
              <a:t> </a:t>
            </a:r>
            <a:r>
              <a:rPr lang="pt-BR" sz="2500" dirty="0">
                <a:latin typeface="AMX" pitchFamily="2" charset="0"/>
              </a:rPr>
              <a:t>com a marca através de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canais digitais</a:t>
            </a:r>
            <a:r>
              <a:rPr lang="pt-BR" sz="2500" dirty="0">
                <a:latin typeface="AMX" pitchFamily="2" charset="0"/>
              </a:rPr>
              <a:t>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B5775CE-F0E0-233B-A790-397A74613A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150533" y="1503967"/>
            <a:ext cx="2020520" cy="136650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63C2AA-3EEC-87AE-2FE1-5355DC32E908}"/>
              </a:ext>
            </a:extLst>
          </p:cNvPr>
          <p:cNvSpPr txBox="1"/>
          <p:nvPr/>
        </p:nvSpPr>
        <p:spPr>
          <a:xfrm>
            <a:off x="6096000" y="2386312"/>
            <a:ext cx="365167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Pré-venda</a:t>
            </a:r>
          </a:p>
        </p:txBody>
      </p:sp>
    </p:spTree>
    <p:extLst>
      <p:ext uri="{BB962C8B-B14F-4D97-AF65-F5344CB8AC3E}">
        <p14:creationId xmlns:p14="http://schemas.microsoft.com/office/powerpoint/2010/main" val="21274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48148E-6 L 4.16667E-7 -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CD887BA7-8047-3C7E-6CF8-94B4B3BB9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46F0A514-EB86-0696-23D2-1A45F122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5827899-FDA0-5545-37E4-3084E155CAF6}"/>
              </a:ext>
            </a:extLst>
          </p:cNvPr>
          <p:cNvGrpSpPr/>
          <p:nvPr/>
        </p:nvGrpSpPr>
        <p:grpSpPr>
          <a:xfrm>
            <a:off x="757932" y="1826568"/>
            <a:ext cx="2642258" cy="1694024"/>
            <a:chOff x="659996" y="2613641"/>
            <a:chExt cx="2642602" cy="1694245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B0C069F-C8C2-1CA2-1216-15DD0335B3EA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F26F1F18-2E85-4EE4-D575-1518E0FB56DC}"/>
                </a:ext>
              </a:extLst>
            </p:cNvPr>
            <p:cNvSpPr/>
            <p:nvPr/>
          </p:nvSpPr>
          <p:spPr>
            <a:xfrm>
              <a:off x="659996" y="3547259"/>
              <a:ext cx="2642602" cy="760627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B8E17F94-F48A-1F21-15BC-D06B21A596AB}"/>
              </a:ext>
            </a:extLst>
          </p:cNvPr>
          <p:cNvGrpSpPr/>
          <p:nvPr/>
        </p:nvGrpSpPr>
        <p:grpSpPr>
          <a:xfrm>
            <a:off x="4694349" y="3015663"/>
            <a:ext cx="2793296" cy="1697805"/>
            <a:chOff x="572937" y="2613641"/>
            <a:chExt cx="2793659" cy="1698026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8F2E4BD-1353-163F-FC33-F4A995027237}"/>
                </a:ext>
              </a:extLst>
            </p:cNvPr>
            <p:cNvSpPr/>
            <p:nvPr/>
          </p:nvSpPr>
          <p:spPr>
            <a:xfrm>
              <a:off x="152785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FD16C6CC-188F-46B9-90D4-59544235093C}"/>
                </a:ext>
              </a:extLst>
            </p:cNvPr>
            <p:cNvSpPr/>
            <p:nvPr/>
          </p:nvSpPr>
          <p:spPr>
            <a:xfrm>
              <a:off x="572937" y="3547259"/>
              <a:ext cx="2793659" cy="764408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793D755-2A0C-40D5-85E7-F6317A0E9D09}"/>
              </a:ext>
            </a:extLst>
          </p:cNvPr>
          <p:cNvGrpSpPr/>
          <p:nvPr/>
        </p:nvGrpSpPr>
        <p:grpSpPr>
          <a:xfrm>
            <a:off x="8791809" y="4264551"/>
            <a:ext cx="2642258" cy="1657384"/>
            <a:chOff x="659996" y="2613641"/>
            <a:chExt cx="2642602" cy="1657599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4676B0DA-8BA4-D351-EFE0-5E268BD50086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0CD3598C-9443-ADB2-A8FA-ECAC3F48B963}"/>
                </a:ext>
              </a:extLst>
            </p:cNvPr>
            <p:cNvSpPr/>
            <p:nvPr/>
          </p:nvSpPr>
          <p:spPr>
            <a:xfrm>
              <a:off x="659996" y="3631934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48" name="Gráfico 23">
            <a:extLst>
              <a:ext uri="{FF2B5EF4-FFF2-40B4-BE49-F238E27FC236}">
                <a16:creationId xmlns:a16="http://schemas.microsoft.com/office/drawing/2014/main" id="{8C29231C-B05E-1539-85E9-2EEF2273860E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49" name="Forma Livre 51">
              <a:extLst>
                <a:ext uri="{FF2B5EF4-FFF2-40B4-BE49-F238E27FC236}">
                  <a16:creationId xmlns:a16="http://schemas.microsoft.com/office/drawing/2014/main" id="{3F430181-A8CC-A25D-8D20-C6C50BAD028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0" name="Forma Livre 54">
              <a:extLst>
                <a:ext uri="{FF2B5EF4-FFF2-40B4-BE49-F238E27FC236}">
                  <a16:creationId xmlns:a16="http://schemas.microsoft.com/office/drawing/2014/main" id="{E1E73A55-16FF-3021-C8B2-4492EE9A0A6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1" name="Forma Livre 55">
              <a:extLst>
                <a:ext uri="{FF2B5EF4-FFF2-40B4-BE49-F238E27FC236}">
                  <a16:creationId xmlns:a16="http://schemas.microsoft.com/office/drawing/2014/main" id="{F338B393-0884-6506-65BA-72D2CFB50DE8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4" name="Forma Livre 58">
              <a:extLst>
                <a:ext uri="{FF2B5EF4-FFF2-40B4-BE49-F238E27FC236}">
                  <a16:creationId xmlns:a16="http://schemas.microsoft.com/office/drawing/2014/main" id="{3CDBFF55-71FC-5E6E-4EF7-EE993D5DC233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5" name="Forma Livre 59">
              <a:extLst>
                <a:ext uri="{FF2B5EF4-FFF2-40B4-BE49-F238E27FC236}">
                  <a16:creationId xmlns:a16="http://schemas.microsoft.com/office/drawing/2014/main" id="{5A44BF86-BAD1-5F59-D068-9BBB0FEB09D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7" name="Forma Livre 61">
              <a:extLst>
                <a:ext uri="{FF2B5EF4-FFF2-40B4-BE49-F238E27FC236}">
                  <a16:creationId xmlns:a16="http://schemas.microsoft.com/office/drawing/2014/main" id="{BEFB0F88-3E16-FA81-AF99-0C05FD0D705F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8" name="Forma Livre 62">
              <a:extLst>
                <a:ext uri="{FF2B5EF4-FFF2-40B4-BE49-F238E27FC236}">
                  <a16:creationId xmlns:a16="http://schemas.microsoft.com/office/drawing/2014/main" id="{2B5D4D71-1EB9-4AE2-3447-90BD4D07E2BB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9" name="Forma Livre 63">
              <a:extLst>
                <a:ext uri="{FF2B5EF4-FFF2-40B4-BE49-F238E27FC236}">
                  <a16:creationId xmlns:a16="http://schemas.microsoft.com/office/drawing/2014/main" id="{5703C6E8-A7B5-986F-1027-FDBA6172D544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9E741700-C99C-DB84-5619-E66A0502F6FD}"/>
              </a:ext>
            </a:extLst>
          </p:cNvPr>
          <p:cNvGrpSpPr/>
          <p:nvPr/>
        </p:nvGrpSpPr>
        <p:grpSpPr>
          <a:xfrm>
            <a:off x="757932" y="1821898"/>
            <a:ext cx="2642258" cy="1698484"/>
            <a:chOff x="659996" y="2672171"/>
            <a:chExt cx="2642602" cy="1698705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27EB54B8-24AA-D8F1-FA5B-A40F8CBBAA57}"/>
                </a:ext>
              </a:extLst>
            </p:cNvPr>
            <p:cNvSpPr/>
            <p:nvPr/>
          </p:nvSpPr>
          <p:spPr>
            <a:xfrm>
              <a:off x="1539385" y="267217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AEDB97DC-6A82-E1AB-8DF4-527C44A7739A}"/>
                </a:ext>
              </a:extLst>
            </p:cNvPr>
            <p:cNvSpPr/>
            <p:nvPr/>
          </p:nvSpPr>
          <p:spPr>
            <a:xfrm>
              <a:off x="659996" y="3610247"/>
              <a:ext cx="2642602" cy="760629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037242-EE54-D8AB-8EA8-7FCA68BA0ECC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353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9499881-78CC-BEE4-29A6-6A78B454E7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75" r="5538"/>
          <a:stretch>
            <a:fillRect/>
          </a:stretch>
        </p:blipFill>
        <p:spPr>
          <a:xfrm>
            <a:off x="-1" y="1123331"/>
            <a:ext cx="6096001" cy="4611337"/>
          </a:xfrm>
          <a:prstGeom prst="rect">
            <a:avLst/>
          </a:prstGeom>
        </p:spPr>
      </p:pic>
      <p:sp>
        <p:nvSpPr>
          <p:cNvPr id="5" name="CaixaDeTexto 2">
            <a:extLst>
              <a:ext uri="{FF2B5EF4-FFF2-40B4-BE49-F238E27FC236}">
                <a16:creationId xmlns:a16="http://schemas.microsoft.com/office/drawing/2014/main" id="{32886F21-DBB0-F51F-4CFA-46ABB64ECD11}"/>
              </a:ext>
            </a:extLst>
          </p:cNvPr>
          <p:cNvSpPr txBox="1"/>
          <p:nvPr/>
        </p:nvSpPr>
        <p:spPr>
          <a:xfrm>
            <a:off x="6531607" y="3195575"/>
            <a:ext cx="488080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500" dirty="0">
                <a:latin typeface="AMX" pitchFamily="2" charset="77"/>
              </a:rPr>
              <a:t>Quais os impactos desse contato?</a:t>
            </a:r>
          </a:p>
          <a:p>
            <a:pPr defTabSz="914309">
              <a:spcBef>
                <a:spcPts val="600"/>
              </a:spcBef>
            </a:pPr>
            <a:r>
              <a:rPr lang="pt-BR" sz="2500" dirty="0">
                <a:latin typeface="AMX" pitchFamily="2" charset="77"/>
              </a:rPr>
              <a:t>Ou então, qual o diferencial que uma boa impressão gerada no pré-venda pode causar?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4E95E82-F999-A638-3B39-246D0C8B181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180512" y="4220481"/>
            <a:ext cx="2020520" cy="13665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96661E2-C320-0E99-BA46-34BFF56FC798}"/>
              </a:ext>
            </a:extLst>
          </p:cNvPr>
          <p:cNvSpPr txBox="1"/>
          <p:nvPr/>
        </p:nvSpPr>
        <p:spPr>
          <a:xfrm>
            <a:off x="6531607" y="1860220"/>
            <a:ext cx="36516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Você pode estar</a:t>
            </a:r>
          </a:p>
          <a:p>
            <a:pPr lvl="0" defTabSz="914309"/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se perguntando...</a:t>
            </a:r>
          </a:p>
        </p:txBody>
      </p:sp>
    </p:spTree>
    <p:extLst>
      <p:ext uri="{BB962C8B-B14F-4D97-AF65-F5344CB8AC3E}">
        <p14:creationId xmlns:p14="http://schemas.microsoft.com/office/powerpoint/2010/main" val="1056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48148E-6 L 3.33333E-6 -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erson smiling at his phone&#10;&#10;Description automatically generated">
            <a:extLst>
              <a:ext uri="{FF2B5EF4-FFF2-40B4-BE49-F238E27FC236}">
                <a16:creationId xmlns:a16="http://schemas.microsoft.com/office/drawing/2014/main" id="{6036E568-FAB7-0290-13A1-BE0380C7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8" t="4155" r="11755" b="4155"/>
          <a:stretch>
            <a:fillRect/>
          </a:stretch>
        </p:blipFill>
        <p:spPr>
          <a:xfrm flipH="1">
            <a:off x="5709140" y="1262115"/>
            <a:ext cx="5728508" cy="433377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15DD029-D135-D2FB-B2A1-619B78C8EF70}"/>
              </a:ext>
            </a:extLst>
          </p:cNvPr>
          <p:cNvSpPr txBox="1"/>
          <p:nvPr/>
        </p:nvSpPr>
        <p:spPr>
          <a:xfrm>
            <a:off x="754352" y="2676063"/>
            <a:ext cx="478162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500" b="1" dirty="0">
                <a:latin typeface="AMX" pitchFamily="2" charset="77"/>
              </a:rPr>
              <a:t>Pré-venda: prepara o cliente para a compra.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Fornecendo informações;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Criando confiança;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" pitchFamily="2" charset="77"/>
              </a:rPr>
              <a:t>Mostrando valor.</a:t>
            </a:r>
            <a:endParaRPr lang="pt-BR" sz="2500" dirty="0">
              <a:solidFill>
                <a:srgbClr val="F90000"/>
              </a:solidFill>
              <a:latin typeface="AMX" pitchFamily="2" charset="77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277E121-F3E9-267F-1E76-BBB23871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5816814" y="4033925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FBA5C6F-1279-FD00-DB74-D361D82A6B2B}"/>
              </a:ext>
            </a:extLst>
          </p:cNvPr>
          <p:cNvSpPr txBox="1"/>
          <p:nvPr/>
        </p:nvSpPr>
        <p:spPr>
          <a:xfrm>
            <a:off x="754352" y="1534543"/>
            <a:ext cx="3651672" cy="872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7039"/>
              </a:lnSpc>
            </a:pP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E a resposta é...</a:t>
            </a:r>
          </a:p>
        </p:txBody>
      </p:sp>
    </p:spTree>
    <p:extLst>
      <p:ext uri="{BB962C8B-B14F-4D97-AF65-F5344CB8AC3E}">
        <p14:creationId xmlns:p14="http://schemas.microsoft.com/office/powerpoint/2010/main" val="7161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1.48148E-6 L 1.45833E-6 1.48148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smiling at her phone&#10;&#10;Description automatically generated">
            <a:extLst>
              <a:ext uri="{FF2B5EF4-FFF2-40B4-BE49-F238E27FC236}">
                <a16:creationId xmlns:a16="http://schemas.microsoft.com/office/drawing/2014/main" id="{75F2DC88-5ADE-B1F0-3F39-F6546F5F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90" r="-1" b="6501"/>
          <a:stretch>
            <a:fillRect/>
          </a:stretch>
        </p:blipFill>
        <p:spPr>
          <a:xfrm flipH="1">
            <a:off x="2035459" y="0"/>
            <a:ext cx="10156541" cy="6857107"/>
          </a:xfrm>
          <a:prstGeom prst="rect">
            <a:avLst/>
          </a:prstGeom>
        </p:spPr>
      </p:pic>
      <p:sp>
        <p:nvSpPr>
          <p:cNvPr id="53" name="Retângulo 52">
            <a:extLst>
              <a:ext uri="{FF2B5EF4-FFF2-40B4-BE49-F238E27FC236}">
                <a16:creationId xmlns:a16="http://schemas.microsoft.com/office/drawing/2014/main" id="{22823B1E-E012-EBDE-0A46-53D50685A15E}"/>
              </a:ext>
            </a:extLst>
          </p:cNvPr>
          <p:cNvSpPr/>
          <p:nvPr/>
        </p:nvSpPr>
        <p:spPr>
          <a:xfrm flipV="1">
            <a:off x="0" y="0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4" name="Imagem 53" descr="Texto&#10;&#10;O conteúdo gerado por IA pode estar incorreto.">
            <a:extLst>
              <a:ext uri="{FF2B5EF4-FFF2-40B4-BE49-F238E27FC236}">
                <a16:creationId xmlns:a16="http://schemas.microsoft.com/office/drawing/2014/main" id="{88626D97-C744-7FFA-58B3-DAA105359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:a16="http://schemas.microsoft.com/office/drawing/2014/main" id="{858D49CD-30C5-F5D8-2A27-90F7BE6C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E8D2E69D-2AF0-CD3C-F8A0-60003F3E6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57" name="Gráfico 56">
            <a:extLst>
              <a:ext uri="{FF2B5EF4-FFF2-40B4-BE49-F238E27FC236}">
                <a16:creationId xmlns:a16="http://schemas.microsoft.com/office/drawing/2014/main" id="{DCC91A95-B46C-863D-2D39-404895FF7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6258EC6B-8F3F-B528-DC01-151C197C575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59" name="Gráfico 23">
            <a:extLst>
              <a:ext uri="{FF2B5EF4-FFF2-40B4-BE49-F238E27FC236}">
                <a16:creationId xmlns:a16="http://schemas.microsoft.com/office/drawing/2014/main" id="{5499B0A2-29A8-CCDA-9211-BABA76374C68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60" name="Forma Livre 9">
              <a:extLst>
                <a:ext uri="{FF2B5EF4-FFF2-40B4-BE49-F238E27FC236}">
                  <a16:creationId xmlns:a16="http://schemas.microsoft.com/office/drawing/2014/main" id="{F3EC973E-C373-E4C9-3BF8-05CBF6131E35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 10">
              <a:extLst>
                <a:ext uri="{FF2B5EF4-FFF2-40B4-BE49-F238E27FC236}">
                  <a16:creationId xmlns:a16="http://schemas.microsoft.com/office/drawing/2014/main" id="{AB0A2045-A504-0F0B-9F04-C10AED3DEFAE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62" name="Forma Livre 11">
              <a:extLst>
                <a:ext uri="{FF2B5EF4-FFF2-40B4-BE49-F238E27FC236}">
                  <a16:creationId xmlns:a16="http://schemas.microsoft.com/office/drawing/2014/main" id="{640C8860-E641-3406-F430-A631877EF6F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orma Livre 12">
              <a:extLst>
                <a:ext uri="{FF2B5EF4-FFF2-40B4-BE49-F238E27FC236}">
                  <a16:creationId xmlns:a16="http://schemas.microsoft.com/office/drawing/2014/main" id="{3722EBF2-432C-2F6D-8837-78092A1E5699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4" name="Forma Livre 13">
              <a:extLst>
                <a:ext uri="{FF2B5EF4-FFF2-40B4-BE49-F238E27FC236}">
                  <a16:creationId xmlns:a16="http://schemas.microsoft.com/office/drawing/2014/main" id="{6AD13F74-4066-5BA4-B48F-39255834D9BD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" name="Forma Livre 14">
              <a:extLst>
                <a:ext uri="{FF2B5EF4-FFF2-40B4-BE49-F238E27FC236}">
                  <a16:creationId xmlns:a16="http://schemas.microsoft.com/office/drawing/2014/main" id="{1B42EB77-6A57-FC35-C30D-B8B11348382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" name="Forma Livre 15">
              <a:extLst>
                <a:ext uri="{FF2B5EF4-FFF2-40B4-BE49-F238E27FC236}">
                  <a16:creationId xmlns:a16="http://schemas.microsoft.com/office/drawing/2014/main" id="{4767EE61-1C83-5499-F28A-586034D197F6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" name="Forma Livre 16">
              <a:extLst>
                <a:ext uri="{FF2B5EF4-FFF2-40B4-BE49-F238E27FC236}">
                  <a16:creationId xmlns:a16="http://schemas.microsoft.com/office/drawing/2014/main" id="{6A41DDDD-1DEE-489A-F6F6-58F8909A1CE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" name="Forma Livre 17">
              <a:extLst>
                <a:ext uri="{FF2B5EF4-FFF2-40B4-BE49-F238E27FC236}">
                  <a16:creationId xmlns:a16="http://schemas.microsoft.com/office/drawing/2014/main" id="{D13EF4A7-E360-F0CF-4FCE-63D6C16BC3AB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" name="Forma Livre 18">
              <a:extLst>
                <a:ext uri="{FF2B5EF4-FFF2-40B4-BE49-F238E27FC236}">
                  <a16:creationId xmlns:a16="http://schemas.microsoft.com/office/drawing/2014/main" id="{802FBF8D-BE94-CD74-4771-460338CB341B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" name="Forma Livre 19">
              <a:extLst>
                <a:ext uri="{FF2B5EF4-FFF2-40B4-BE49-F238E27FC236}">
                  <a16:creationId xmlns:a16="http://schemas.microsoft.com/office/drawing/2014/main" id="{584E5022-04F5-65AB-5DDF-8DF19046B453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 20">
              <a:extLst>
                <a:ext uri="{FF2B5EF4-FFF2-40B4-BE49-F238E27FC236}">
                  <a16:creationId xmlns:a16="http://schemas.microsoft.com/office/drawing/2014/main" id="{3E98E2B1-9C38-06B2-1CC7-184CFEB27989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AB6FE8D-AC03-ABB4-95E1-EFC7B82F39F4}"/>
              </a:ext>
            </a:extLst>
          </p:cNvPr>
          <p:cNvSpPr txBox="1"/>
          <p:nvPr/>
        </p:nvSpPr>
        <p:spPr>
          <a:xfrm>
            <a:off x="771433" y="2162287"/>
            <a:ext cx="5108025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A experiência do cliente começa muito antes da compra!</a:t>
            </a:r>
          </a:p>
          <a:p>
            <a:pPr lvl="0" defTabSz="914309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E isso é pré-venda.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E03E188-678B-C5C8-63E1-1CCD93209061}"/>
              </a:ext>
            </a:extLst>
          </p:cNvPr>
          <p:cNvGrpSpPr/>
          <p:nvPr/>
        </p:nvGrpSpPr>
        <p:grpSpPr>
          <a:xfrm>
            <a:off x="853078" y="2807988"/>
            <a:ext cx="4196108" cy="2001584"/>
            <a:chOff x="853078" y="2807988"/>
            <a:chExt cx="4196108" cy="2001584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6C494B1-8675-3834-45DA-40416048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30984" y="2807988"/>
              <a:ext cx="3336019" cy="69458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39EC033-604C-422D-2760-32690F3BA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3078" y="3376928"/>
              <a:ext cx="1582939" cy="6945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ED4DBDC-9650-BBDA-F9DF-42429440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53325" y="4740114"/>
              <a:ext cx="2495861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07407E-6 L 3.54167E-6 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6DBDB2C-83E2-ADD5-4356-44ED0C4B3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0045" t="11794" r="250" b="8658"/>
          <a:stretch>
            <a:fillRect/>
          </a:stretch>
        </p:blipFill>
        <p:spPr bwMode="auto">
          <a:xfrm>
            <a:off x="0" y="1262295"/>
            <a:ext cx="5779907" cy="43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D80483-4B7F-8123-2766-BDA111B0E4BD}"/>
              </a:ext>
            </a:extLst>
          </p:cNvPr>
          <p:cNvSpPr txBox="1"/>
          <p:nvPr/>
        </p:nvSpPr>
        <p:spPr>
          <a:xfrm>
            <a:off x="7725794" y="4035848"/>
            <a:ext cx="48130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200"/>
              </a:spcBef>
            </a:pPr>
            <a:r>
              <a:rPr lang="pt-BR" sz="2500" dirty="0">
                <a:latin typeface="AMX" pitchFamily="2" charset="0"/>
              </a:rPr>
              <a:t>Bora descobrir?</a:t>
            </a:r>
          </a:p>
        </p:txBody>
      </p:sp>
      <p:grpSp>
        <p:nvGrpSpPr>
          <p:cNvPr id="5" name="Gráfico 23">
            <a:extLst>
              <a:ext uri="{FF2B5EF4-FFF2-40B4-BE49-F238E27FC236}">
                <a16:creationId xmlns:a16="http://schemas.microsoft.com/office/drawing/2014/main" id="{2BCA606E-A2C2-C408-EAAD-DEAA6A4BFD53}"/>
              </a:ext>
            </a:extLst>
          </p:cNvPr>
          <p:cNvGrpSpPr/>
          <p:nvPr/>
        </p:nvGrpSpPr>
        <p:grpSpPr>
          <a:xfrm rot="16200000">
            <a:off x="4769149" y="2701972"/>
            <a:ext cx="2001993" cy="1384367"/>
            <a:chOff x="2238436" y="1693496"/>
            <a:chExt cx="2812973" cy="1945154"/>
          </a:xfrm>
        </p:grpSpPr>
        <p:sp>
          <p:nvSpPr>
            <p:cNvPr id="6" name="Forma Livre 9">
              <a:extLst>
                <a:ext uri="{FF2B5EF4-FFF2-40B4-BE49-F238E27FC236}">
                  <a16:creationId xmlns:a16="http://schemas.microsoft.com/office/drawing/2014/main" id="{56F82F4C-7640-630C-A3DD-157E46E424B4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10">
              <a:extLst>
                <a:ext uri="{FF2B5EF4-FFF2-40B4-BE49-F238E27FC236}">
                  <a16:creationId xmlns:a16="http://schemas.microsoft.com/office/drawing/2014/main" id="{0A679F58-C4D8-6123-0BAE-96B4D102855C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11">
              <a:extLst>
                <a:ext uri="{FF2B5EF4-FFF2-40B4-BE49-F238E27FC236}">
                  <a16:creationId xmlns:a16="http://schemas.microsoft.com/office/drawing/2014/main" id="{9957701A-9B21-EC24-FC47-2A7D3C6922C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12">
              <a:extLst>
                <a:ext uri="{FF2B5EF4-FFF2-40B4-BE49-F238E27FC236}">
                  <a16:creationId xmlns:a16="http://schemas.microsoft.com/office/drawing/2014/main" id="{3883FB84-2025-DE14-D663-F528D429319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13">
              <a:extLst>
                <a:ext uri="{FF2B5EF4-FFF2-40B4-BE49-F238E27FC236}">
                  <a16:creationId xmlns:a16="http://schemas.microsoft.com/office/drawing/2014/main" id="{0E55C695-F444-BDAC-AF8D-FEBED487975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14">
              <a:extLst>
                <a:ext uri="{FF2B5EF4-FFF2-40B4-BE49-F238E27FC236}">
                  <a16:creationId xmlns:a16="http://schemas.microsoft.com/office/drawing/2014/main" id="{D3B45AB1-D018-BF41-95BE-B2ED02D18360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15">
              <a:extLst>
                <a:ext uri="{FF2B5EF4-FFF2-40B4-BE49-F238E27FC236}">
                  <a16:creationId xmlns:a16="http://schemas.microsoft.com/office/drawing/2014/main" id="{5E25BC11-670C-E10B-5B9C-44B97002567B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16">
              <a:extLst>
                <a:ext uri="{FF2B5EF4-FFF2-40B4-BE49-F238E27FC236}">
                  <a16:creationId xmlns:a16="http://schemas.microsoft.com/office/drawing/2014/main" id="{4319A6A7-784A-44D1-FF23-CAC857A20014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17">
              <a:extLst>
                <a:ext uri="{FF2B5EF4-FFF2-40B4-BE49-F238E27FC236}">
                  <a16:creationId xmlns:a16="http://schemas.microsoft.com/office/drawing/2014/main" id="{7A89AE8A-DB2E-6043-7B8E-D97F841F4842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18">
              <a:extLst>
                <a:ext uri="{FF2B5EF4-FFF2-40B4-BE49-F238E27FC236}">
                  <a16:creationId xmlns:a16="http://schemas.microsoft.com/office/drawing/2014/main" id="{4D1C6F79-2833-4713-C9D0-8A7E9443915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19">
              <a:extLst>
                <a:ext uri="{FF2B5EF4-FFF2-40B4-BE49-F238E27FC236}">
                  <a16:creationId xmlns:a16="http://schemas.microsoft.com/office/drawing/2014/main" id="{FED70F4D-5779-D516-1188-E5BE9F56829E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20">
              <a:extLst>
                <a:ext uri="{FF2B5EF4-FFF2-40B4-BE49-F238E27FC236}">
                  <a16:creationId xmlns:a16="http://schemas.microsoft.com/office/drawing/2014/main" id="{E74EBE56-A6C5-3011-2913-A600D17D3DB0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18" name="Gráfico 30">
            <a:extLst>
              <a:ext uri="{FF2B5EF4-FFF2-40B4-BE49-F238E27FC236}">
                <a16:creationId xmlns:a16="http://schemas.microsoft.com/office/drawing/2014/main" id="{2AAF2664-E454-DA99-0714-5B85D9F8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176A6493-E4A8-F06E-D947-884F8747785E}"/>
              </a:ext>
            </a:extLst>
          </p:cNvPr>
          <p:cNvSpPr/>
          <p:nvPr/>
        </p:nvSpPr>
        <p:spPr>
          <a:xfrm>
            <a:off x="6945793" y="3953390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EE98A063-F9F6-51D0-ECC7-DB2D39B61A1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135542" y="4072135"/>
            <a:ext cx="2020520" cy="136650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D160F66-EDB5-1366-4988-2113458DF761}"/>
              </a:ext>
            </a:extLst>
          </p:cNvPr>
          <p:cNvSpPr txBox="1"/>
          <p:nvPr/>
        </p:nvSpPr>
        <p:spPr>
          <a:xfrm>
            <a:off x="6825454" y="2393159"/>
            <a:ext cx="3651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black"/>
                </a:solidFill>
                <a:latin typeface="AMX Medium" pitchFamily="2" charset="0"/>
              </a:rPr>
              <a:t>Importância das avaliações</a:t>
            </a:r>
          </a:p>
        </p:txBody>
      </p:sp>
    </p:spTree>
    <p:extLst>
      <p:ext uri="{BB962C8B-B14F-4D97-AF65-F5344CB8AC3E}">
        <p14:creationId xmlns:p14="http://schemas.microsoft.com/office/powerpoint/2010/main" val="413959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7037E-7 L 4.79167E-6 -3.7037E-7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8F319F-8250-F8C4-F36C-14B41865C822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F7F70459-4A15-D9DD-FD88-C39FF01AC780}"/>
              </a:ext>
            </a:extLst>
          </p:cNvPr>
          <p:cNvSpPr txBox="1"/>
          <p:nvPr/>
        </p:nvSpPr>
        <p:spPr>
          <a:xfrm>
            <a:off x="842606" y="3853006"/>
            <a:ext cx="27347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Primeira impressão que eles têm da loja.</a:t>
            </a:r>
          </a:p>
        </p:txBody>
      </p:sp>
      <p:pic>
        <p:nvPicPr>
          <p:cNvPr id="6" name="Gráfico 30">
            <a:extLst>
              <a:ext uri="{FF2B5EF4-FFF2-40B4-BE49-F238E27FC236}">
                <a16:creationId xmlns:a16="http://schemas.microsoft.com/office/drawing/2014/main" id="{A702201A-2D0A-006A-6DFE-FFA9942B0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3045AC-622B-B6CA-925C-7258753BA5E6}"/>
              </a:ext>
            </a:extLst>
          </p:cNvPr>
          <p:cNvGrpSpPr/>
          <p:nvPr/>
        </p:nvGrpSpPr>
        <p:grpSpPr>
          <a:xfrm>
            <a:off x="5164427" y="1704634"/>
            <a:ext cx="1101070" cy="1101070"/>
            <a:chOff x="5850194" y="1689942"/>
            <a:chExt cx="1101213" cy="110121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5FAC3D-989D-A2E8-25C3-5E0189402E48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1803E5B-D349-8F6B-53EC-8D38C37B7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23501" y="2003971"/>
              <a:ext cx="554599" cy="473154"/>
            </a:xfrm>
            <a:prstGeom prst="rect">
              <a:avLst/>
            </a:prstGeom>
          </p:spPr>
        </p:pic>
      </p:grpSp>
      <p:sp>
        <p:nvSpPr>
          <p:cNvPr id="13" name="CaixaDeTexto 2">
            <a:extLst>
              <a:ext uri="{FF2B5EF4-FFF2-40B4-BE49-F238E27FC236}">
                <a16:creationId xmlns:a16="http://schemas.microsoft.com/office/drawing/2014/main" id="{11D12875-8AA0-FF99-3A0A-0B3B16B884D0}"/>
              </a:ext>
            </a:extLst>
          </p:cNvPr>
          <p:cNvSpPr txBox="1"/>
          <p:nvPr/>
        </p:nvSpPr>
        <p:spPr>
          <a:xfrm>
            <a:off x="6373641" y="1721545"/>
            <a:ext cx="462221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Primeira impressão positiva</a:t>
            </a:r>
          </a:p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Uma avaliação positiva pode atrair novos clientes!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3CB7CA-7089-D2D7-044D-AF3B5F10D2A6}"/>
              </a:ext>
            </a:extLst>
          </p:cNvPr>
          <p:cNvGrpSpPr/>
          <p:nvPr/>
        </p:nvGrpSpPr>
        <p:grpSpPr>
          <a:xfrm>
            <a:off x="5164427" y="3809489"/>
            <a:ext cx="1101070" cy="1101070"/>
            <a:chOff x="5850194" y="1689942"/>
            <a:chExt cx="1101213" cy="110121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DAB64B-25E7-0DA8-B225-015FCA86B1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49789BE-B33D-8098-4633-358C9516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123501" y="2003971"/>
              <a:ext cx="554598" cy="473154"/>
            </a:xfrm>
            <a:prstGeom prst="rect">
              <a:avLst/>
            </a:prstGeom>
          </p:spPr>
        </p:pic>
      </p:grpSp>
      <p:sp>
        <p:nvSpPr>
          <p:cNvPr id="17" name="CaixaDeTexto 2">
            <a:extLst>
              <a:ext uri="{FF2B5EF4-FFF2-40B4-BE49-F238E27FC236}">
                <a16:creationId xmlns:a16="http://schemas.microsoft.com/office/drawing/2014/main" id="{EA1B18F5-3DDD-51B9-A58B-6C2E8EB37CA3}"/>
              </a:ext>
            </a:extLst>
          </p:cNvPr>
          <p:cNvSpPr txBox="1"/>
          <p:nvPr/>
        </p:nvSpPr>
        <p:spPr>
          <a:xfrm>
            <a:off x="6373640" y="3540041"/>
            <a:ext cx="462221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Primeira impressão negativa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Cliente repensa a compra;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Menos visitas na loja;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Menos tráfego online.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941CB754-E6B0-DCF0-D049-9511D90A57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BFC4FA4-A239-67BA-44F3-28CCAD8DD800}"/>
              </a:ext>
            </a:extLst>
          </p:cNvPr>
          <p:cNvSpPr txBox="1"/>
          <p:nvPr/>
        </p:nvSpPr>
        <p:spPr>
          <a:xfrm>
            <a:off x="842606" y="2044710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o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590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-2.08333E-7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1D3944-7B95-9B96-B894-1A43E3E23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BEC25B-FE55-C440-CC06-C84392B45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6" t="358" r="16245" b="-358"/>
          <a:stretch/>
        </p:blipFill>
        <p:spPr>
          <a:xfrm>
            <a:off x="2482609" y="-16780"/>
            <a:ext cx="9709392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F90DA4D-684A-17C0-620F-118234E6FF46}"/>
              </a:ext>
            </a:extLst>
          </p:cNvPr>
          <p:cNvSpPr/>
          <p:nvPr/>
        </p:nvSpPr>
        <p:spPr>
          <a:xfrm flipV="1">
            <a:off x="0" y="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5CAFFEF-EEEB-3C9F-7632-15715B47C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9A20351-F290-583E-D21C-7EE797C620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1052349-09EE-5656-88A5-C0AC705B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D8C074B-267A-1253-57FD-86EFDB679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621AFDF3-6116-6064-46FA-68951E395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13" name="Gráfico 23">
            <a:extLst>
              <a:ext uri="{FF2B5EF4-FFF2-40B4-BE49-F238E27FC236}">
                <a16:creationId xmlns:a16="http://schemas.microsoft.com/office/drawing/2014/main" id="{2FF6809A-7F7A-EA67-340B-906DC725796D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14" name="Forma Livre 9">
              <a:extLst>
                <a:ext uri="{FF2B5EF4-FFF2-40B4-BE49-F238E27FC236}">
                  <a16:creationId xmlns:a16="http://schemas.microsoft.com/office/drawing/2014/main" id="{4C65BAE7-1DFF-5C8E-90DD-6DEA6062808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0">
              <a:extLst>
                <a:ext uri="{FF2B5EF4-FFF2-40B4-BE49-F238E27FC236}">
                  <a16:creationId xmlns:a16="http://schemas.microsoft.com/office/drawing/2014/main" id="{879BCA54-D5AC-6434-0ECA-D25763699CF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6" name="Forma Livre 11">
              <a:extLst>
                <a:ext uri="{FF2B5EF4-FFF2-40B4-BE49-F238E27FC236}">
                  <a16:creationId xmlns:a16="http://schemas.microsoft.com/office/drawing/2014/main" id="{CBF02718-043B-74F7-585C-77C59FABCDB1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2">
              <a:extLst>
                <a:ext uri="{FF2B5EF4-FFF2-40B4-BE49-F238E27FC236}">
                  <a16:creationId xmlns:a16="http://schemas.microsoft.com/office/drawing/2014/main" id="{4B25A64B-D2A6-7884-A5FE-E40403F6D8C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 13">
              <a:extLst>
                <a:ext uri="{FF2B5EF4-FFF2-40B4-BE49-F238E27FC236}">
                  <a16:creationId xmlns:a16="http://schemas.microsoft.com/office/drawing/2014/main" id="{13EFCA3D-355D-7294-6F83-9E07C8ED979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 14">
              <a:extLst>
                <a:ext uri="{FF2B5EF4-FFF2-40B4-BE49-F238E27FC236}">
                  <a16:creationId xmlns:a16="http://schemas.microsoft.com/office/drawing/2014/main" id="{EEC0CC13-44AB-CCD3-BB4C-F60A65F9653D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 15">
              <a:extLst>
                <a:ext uri="{FF2B5EF4-FFF2-40B4-BE49-F238E27FC236}">
                  <a16:creationId xmlns:a16="http://schemas.microsoft.com/office/drawing/2014/main" id="{5B190A6B-06E1-BD26-B498-7B8981F7CAF4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6">
              <a:extLst>
                <a:ext uri="{FF2B5EF4-FFF2-40B4-BE49-F238E27FC236}">
                  <a16:creationId xmlns:a16="http://schemas.microsoft.com/office/drawing/2014/main" id="{513A9421-D9A2-B4CB-6D34-7464C887024A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7">
              <a:extLst>
                <a:ext uri="{FF2B5EF4-FFF2-40B4-BE49-F238E27FC236}">
                  <a16:creationId xmlns:a16="http://schemas.microsoft.com/office/drawing/2014/main" id="{9F6EC2BD-31A7-AFAB-89F4-DD629D9C404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8">
              <a:extLst>
                <a:ext uri="{FF2B5EF4-FFF2-40B4-BE49-F238E27FC236}">
                  <a16:creationId xmlns:a16="http://schemas.microsoft.com/office/drawing/2014/main" id="{C75CF14E-F986-8161-0998-57ECE044ED84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9">
              <a:extLst>
                <a:ext uri="{FF2B5EF4-FFF2-40B4-BE49-F238E27FC236}">
                  <a16:creationId xmlns:a16="http://schemas.microsoft.com/office/drawing/2014/main" id="{38325C59-1742-A5D7-BDEA-CDF69B58E4C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0">
              <a:extLst>
                <a:ext uri="{FF2B5EF4-FFF2-40B4-BE49-F238E27FC236}">
                  <a16:creationId xmlns:a16="http://schemas.microsoft.com/office/drawing/2014/main" id="{98704A68-FBED-1EBB-B6EC-B11BFA894395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7E78C1-22AD-D7E6-FE7D-84DD920654C6}"/>
              </a:ext>
            </a:extLst>
          </p:cNvPr>
          <p:cNvSpPr txBox="1"/>
          <p:nvPr/>
        </p:nvSpPr>
        <p:spPr>
          <a:xfrm>
            <a:off x="759401" y="1949897"/>
            <a:ext cx="4879399" cy="1938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  <a:t>Olá, </a:t>
            </a:r>
            <a:b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</a:br>
            <a:r>
              <a:rPr lang="pt-BR" sz="5999" b="1" dirty="0">
                <a:solidFill>
                  <a:prstClr val="white"/>
                </a:solidFill>
                <a:latin typeface="AMX Medium" pitchFamily="2" charset="0"/>
              </a:rPr>
              <a:t>visitantes!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F9F1AC19-D428-6A64-FA1E-BC2A8513EF7F}"/>
              </a:ext>
            </a:extLst>
          </p:cNvPr>
          <p:cNvGrpSpPr/>
          <p:nvPr/>
        </p:nvGrpSpPr>
        <p:grpSpPr>
          <a:xfrm>
            <a:off x="759401" y="3939150"/>
            <a:ext cx="4235373" cy="954107"/>
            <a:chOff x="759401" y="3939150"/>
            <a:chExt cx="4235373" cy="954107"/>
          </a:xfrm>
        </p:grpSpPr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1FEB9DAB-7F53-5152-51F1-FB6CD1E9BA03}"/>
                </a:ext>
              </a:extLst>
            </p:cNvPr>
            <p:cNvSpPr txBox="1"/>
            <p:nvPr/>
          </p:nvSpPr>
          <p:spPr>
            <a:xfrm>
              <a:off x="759401" y="3939150"/>
              <a:ext cx="423537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154"/>
              <a:r>
                <a:rPr lang="pt-BR" sz="2800" dirty="0">
                  <a:solidFill>
                    <a:schemeClr val="bg1"/>
                  </a:solidFill>
                  <a:latin typeface="AMX Medium" pitchFamily="2" charset="0"/>
                </a:rPr>
                <a:t>Sejam todos bem-vindos ao </a:t>
              </a:r>
              <a:r>
                <a:rPr lang="pt-BR" sz="2800" dirty="0" err="1">
                  <a:solidFill>
                    <a:schemeClr val="bg1"/>
                  </a:solidFill>
                  <a:latin typeface="AMX Medium" pitchFamily="2" charset="0"/>
                </a:rPr>
                <a:t>Inovasense</a:t>
              </a:r>
              <a:r>
                <a:rPr lang="pt-BR" sz="2800" dirty="0">
                  <a:solidFill>
                    <a:schemeClr val="bg1"/>
                  </a:solidFill>
                  <a:latin typeface="AMX Medium" pitchFamily="2" charset="0"/>
                </a:rPr>
                <a:t>!</a:t>
              </a:r>
            </a:p>
          </p:txBody>
        </p:sp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16468D82-8C28-6EF7-B995-1F83B97D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89187" y="4823799"/>
              <a:ext cx="1869303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4.44444E-6 L 2.08333E-7 -4.44444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147B9-3345-61F1-1832-1D8C93D86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1140876F-9246-6044-D8D7-39B83E361C9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82C08-16CA-6FD5-CC1E-30CFC54684CC}"/>
              </a:ext>
            </a:extLst>
          </p:cNvPr>
          <p:cNvGrpSpPr/>
          <p:nvPr/>
        </p:nvGrpSpPr>
        <p:grpSpPr>
          <a:xfrm>
            <a:off x="4975625" y="2647653"/>
            <a:ext cx="1196589" cy="1196589"/>
            <a:chOff x="5817559" y="1607631"/>
            <a:chExt cx="1196744" cy="119674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BCB861E-B7A2-AF5A-DC67-F0E8FBF70618}"/>
                </a:ext>
              </a:extLst>
            </p:cNvPr>
            <p:cNvSpPr/>
            <p:nvPr/>
          </p:nvSpPr>
          <p:spPr>
            <a:xfrm>
              <a:off x="5817559" y="1607631"/>
              <a:ext cx="1196744" cy="1196744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4767699-97D0-9983-BD0D-691E019D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06652" y="1851128"/>
              <a:ext cx="655569" cy="645163"/>
            </a:xfrm>
            <a:prstGeom prst="rect">
              <a:avLst/>
            </a:prstGeom>
          </p:spPr>
        </p:pic>
      </p:grpSp>
      <p:sp>
        <p:nvSpPr>
          <p:cNvPr id="13" name="CaixaDeTexto 2">
            <a:extLst>
              <a:ext uri="{FF2B5EF4-FFF2-40B4-BE49-F238E27FC236}">
                <a16:creationId xmlns:a16="http://schemas.microsoft.com/office/drawing/2014/main" id="{D4A37150-4696-3AC3-6856-5B993F44378C}"/>
              </a:ext>
            </a:extLst>
          </p:cNvPr>
          <p:cNvSpPr txBox="1"/>
          <p:nvPr/>
        </p:nvSpPr>
        <p:spPr>
          <a:xfrm>
            <a:off x="6189712" y="2647653"/>
            <a:ext cx="600228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Credibilidade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Cliente fala → Cliente confia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Avaliação boa → Atendimento validado</a:t>
            </a:r>
          </a:p>
        </p:txBody>
      </p:sp>
      <p:sp>
        <p:nvSpPr>
          <p:cNvPr id="10" name="CaixaDeTexto 2">
            <a:extLst>
              <a:ext uri="{FF2B5EF4-FFF2-40B4-BE49-F238E27FC236}">
                <a16:creationId xmlns:a16="http://schemas.microsoft.com/office/drawing/2014/main" id="{AEAA1467-7929-A396-AFF2-8E223824564B}"/>
              </a:ext>
            </a:extLst>
          </p:cNvPr>
          <p:cNvSpPr txBox="1"/>
          <p:nvPr/>
        </p:nvSpPr>
        <p:spPr>
          <a:xfrm>
            <a:off x="874689" y="3888196"/>
            <a:ext cx="29433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Avaliações = a primeira impressão da loja.</a:t>
            </a:r>
          </a:p>
        </p:txBody>
      </p:sp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79AC95F0-E373-2F51-73D5-C22E518F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15" name="Gráfico 30">
            <a:extLst>
              <a:ext uri="{FF2B5EF4-FFF2-40B4-BE49-F238E27FC236}">
                <a16:creationId xmlns:a16="http://schemas.microsoft.com/office/drawing/2014/main" id="{C23C4FD5-6324-BB0A-1A9D-444A40EA8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2324618-EF97-6D69-C040-DB21C6A5C5B7}"/>
              </a:ext>
            </a:extLst>
          </p:cNvPr>
          <p:cNvSpPr txBox="1"/>
          <p:nvPr/>
        </p:nvSpPr>
        <p:spPr>
          <a:xfrm>
            <a:off x="842606" y="2044710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o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40912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1DD37-2210-8879-1A8F-BF4E4962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6DB25A20-50AE-032E-DFAC-29E751F27EAD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5DE1C9EC-0B52-9324-2B98-4331F91FE7AB}"/>
              </a:ext>
            </a:extLst>
          </p:cNvPr>
          <p:cNvGrpSpPr/>
          <p:nvPr/>
        </p:nvGrpSpPr>
        <p:grpSpPr>
          <a:xfrm>
            <a:off x="4794246" y="1080243"/>
            <a:ext cx="1101213" cy="1101213"/>
            <a:chOff x="5850194" y="1689942"/>
            <a:chExt cx="1101213" cy="1101213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E11A8FF9-B34D-3BDE-8D07-203F677FCF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8" name="Graphic 10">
              <a:extLst>
                <a:ext uri="{FF2B5EF4-FFF2-40B4-BE49-F238E27FC236}">
                  <a16:creationId xmlns:a16="http://schemas.microsoft.com/office/drawing/2014/main" id="{143E90A9-D498-45B5-4F85-56EFA15C4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23501" y="1945359"/>
              <a:ext cx="554598" cy="590378"/>
            </a:xfrm>
            <a:prstGeom prst="rect">
              <a:avLst/>
            </a:prstGeom>
          </p:spPr>
        </p:pic>
      </p:grpSp>
      <p:sp>
        <p:nvSpPr>
          <p:cNvPr id="19" name="CaixaDeTexto 2">
            <a:extLst>
              <a:ext uri="{FF2B5EF4-FFF2-40B4-BE49-F238E27FC236}">
                <a16:creationId xmlns:a16="http://schemas.microsoft.com/office/drawing/2014/main" id="{E3A79B33-D232-3C06-7C80-C1AB4449C788}"/>
              </a:ext>
            </a:extLst>
          </p:cNvPr>
          <p:cNvSpPr txBox="1"/>
          <p:nvPr/>
        </p:nvSpPr>
        <p:spPr>
          <a:xfrm>
            <a:off x="6096000" y="1035636"/>
            <a:ext cx="5735955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Aperfeiçoamento contínuo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Dados revelam pontos fortes e fracos;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Base para ajustar processos e atendimento.</a:t>
            </a: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5E19C8CF-860F-8A56-0142-9D0C425A9ECD}"/>
              </a:ext>
            </a:extLst>
          </p:cNvPr>
          <p:cNvGrpSpPr/>
          <p:nvPr/>
        </p:nvGrpSpPr>
        <p:grpSpPr>
          <a:xfrm>
            <a:off x="4794246" y="2684394"/>
            <a:ext cx="1101213" cy="1101213"/>
            <a:chOff x="5850194" y="1689942"/>
            <a:chExt cx="1101213" cy="1101213"/>
          </a:xfrm>
        </p:grpSpPr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8F954847-0E79-A9D2-3EFB-7729C1876C52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2" name="Graphic 15">
              <a:extLst>
                <a:ext uri="{FF2B5EF4-FFF2-40B4-BE49-F238E27FC236}">
                  <a16:creationId xmlns:a16="http://schemas.microsoft.com/office/drawing/2014/main" id="{740EB9F6-3A59-AA28-059A-F228B0DA4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124145" y="1914710"/>
              <a:ext cx="580204" cy="570994"/>
            </a:xfrm>
            <a:prstGeom prst="rect">
              <a:avLst/>
            </a:prstGeom>
          </p:spPr>
        </p:pic>
      </p:grpSp>
      <p:sp>
        <p:nvSpPr>
          <p:cNvPr id="23" name="CaixaDeTexto 2">
            <a:extLst>
              <a:ext uri="{FF2B5EF4-FFF2-40B4-BE49-F238E27FC236}">
                <a16:creationId xmlns:a16="http://schemas.microsoft.com/office/drawing/2014/main" id="{AE5B314F-07AC-6173-20EB-CE5658F584E8}"/>
              </a:ext>
            </a:extLst>
          </p:cNvPr>
          <p:cNvSpPr txBox="1"/>
          <p:nvPr/>
        </p:nvSpPr>
        <p:spPr>
          <a:xfrm>
            <a:off x="6096000" y="2595905"/>
            <a:ext cx="5904220" cy="12157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Feedbacks = chance de ouvir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/>
              <a:t>Avaliação negativa vira oportunidade;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/>
              <a:t>Resolução rápida = cliente satisfeito.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F4DF046-EE62-F20F-A63C-CE5E090451D5}"/>
              </a:ext>
            </a:extLst>
          </p:cNvPr>
          <p:cNvGrpSpPr/>
          <p:nvPr/>
        </p:nvGrpSpPr>
        <p:grpSpPr>
          <a:xfrm>
            <a:off x="4794246" y="4436350"/>
            <a:ext cx="1101213" cy="1101213"/>
            <a:chOff x="5850194" y="1689942"/>
            <a:chExt cx="1101213" cy="1101213"/>
          </a:xfrm>
        </p:grpSpPr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1EE73BE3-50A8-9DA3-F321-A3F4E8A8E08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6" name="Graphic 10">
              <a:extLst>
                <a:ext uri="{FF2B5EF4-FFF2-40B4-BE49-F238E27FC236}">
                  <a16:creationId xmlns:a16="http://schemas.microsoft.com/office/drawing/2014/main" id="{4AE2DDC1-20F2-5E8C-C368-221EEF71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119280" y="1950262"/>
              <a:ext cx="589936" cy="580571"/>
            </a:xfrm>
            <a:prstGeom prst="rect">
              <a:avLst/>
            </a:prstGeom>
          </p:spPr>
        </p:pic>
      </p:grpSp>
      <p:sp>
        <p:nvSpPr>
          <p:cNvPr id="27" name="CaixaDeTexto 2">
            <a:extLst>
              <a:ext uri="{FF2B5EF4-FFF2-40B4-BE49-F238E27FC236}">
                <a16:creationId xmlns:a16="http://schemas.microsoft.com/office/drawing/2014/main" id="{FE0158C1-DC87-A72A-9076-65B2082E301C}"/>
              </a:ext>
            </a:extLst>
          </p:cNvPr>
          <p:cNvSpPr txBox="1"/>
          <p:nvPr/>
        </p:nvSpPr>
        <p:spPr>
          <a:xfrm>
            <a:off x="6096000" y="4155099"/>
            <a:ext cx="627625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</a:pPr>
            <a:r>
              <a:rPr lang="pt-BR" sz="2100" b="1" dirty="0">
                <a:solidFill>
                  <a:prstClr val="black"/>
                </a:solidFill>
                <a:latin typeface="AMX" pitchFamily="2" charset="0"/>
              </a:rPr>
              <a:t>Reputação que traz cliente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avaliações (e boas) = melhor ranking;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visibilidade local;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prstClr val="black"/>
                </a:solidFill>
                <a:latin typeface="AMX" pitchFamily="2" charset="0"/>
              </a:rPr>
              <a:t>Mais pessoas na loja.</a:t>
            </a:r>
          </a:p>
        </p:txBody>
      </p:sp>
      <p:sp>
        <p:nvSpPr>
          <p:cNvPr id="8" name="CaixaDeTexto 2">
            <a:extLst>
              <a:ext uri="{FF2B5EF4-FFF2-40B4-BE49-F238E27FC236}">
                <a16:creationId xmlns:a16="http://schemas.microsoft.com/office/drawing/2014/main" id="{7D472DB9-2299-53BB-66DD-7CDF0D012B83}"/>
              </a:ext>
            </a:extLst>
          </p:cNvPr>
          <p:cNvSpPr txBox="1"/>
          <p:nvPr/>
        </p:nvSpPr>
        <p:spPr>
          <a:xfrm>
            <a:off x="840205" y="3565049"/>
            <a:ext cx="32238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spcBef>
                <a:spcPts val="600"/>
              </a:spcBef>
            </a:pP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As avaliações funcionam como um regulador, onde vemos oportunidades</a:t>
            </a:r>
            <a:br>
              <a:rPr lang="pt-BR" sz="2100" dirty="0">
                <a:solidFill>
                  <a:prstClr val="white"/>
                </a:solidFill>
                <a:latin typeface="AMX" pitchFamily="2" charset="0"/>
              </a:rPr>
            </a:br>
            <a:r>
              <a:rPr lang="pt-BR" sz="2100" dirty="0">
                <a:solidFill>
                  <a:prstClr val="white"/>
                </a:solidFill>
                <a:latin typeface="AMX" pitchFamily="2" charset="0"/>
              </a:rPr>
              <a:t>de melhoria!</a:t>
            </a:r>
          </a:p>
        </p:txBody>
      </p:sp>
      <p:pic>
        <p:nvPicPr>
          <p:cNvPr id="12" name="Gráfico 30">
            <a:extLst>
              <a:ext uri="{FF2B5EF4-FFF2-40B4-BE49-F238E27FC236}">
                <a16:creationId xmlns:a16="http://schemas.microsoft.com/office/drawing/2014/main" id="{8EB51A4B-14B6-ECED-49C7-435AD28EAD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13" name="Imagem 12" descr="Texto&#10;&#10;O conteúdo gerado por IA pode estar incorreto.">
            <a:extLst>
              <a:ext uri="{FF2B5EF4-FFF2-40B4-BE49-F238E27FC236}">
                <a16:creationId xmlns:a16="http://schemas.microsoft.com/office/drawing/2014/main" id="{C3AAAD3C-0F71-D970-6846-899BC93A09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D8891D0-DA7F-8241-2C1D-4594B9576127}"/>
              </a:ext>
            </a:extLst>
          </p:cNvPr>
          <p:cNvSpPr txBox="1"/>
          <p:nvPr/>
        </p:nvSpPr>
        <p:spPr>
          <a:xfrm>
            <a:off x="807600" y="1787906"/>
            <a:ext cx="36516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09"/>
            <a:r>
              <a:rPr lang="pt-BR" sz="5000" b="1" dirty="0">
                <a:solidFill>
                  <a:prstClr val="white"/>
                </a:solidFill>
              </a:rPr>
              <a:t>Para a</a:t>
            </a:r>
            <a:br>
              <a:rPr lang="pt-BR" sz="5000" b="1" dirty="0">
                <a:solidFill>
                  <a:prstClr val="white"/>
                </a:solidFill>
              </a:rPr>
            </a:br>
            <a:r>
              <a:rPr lang="pt-BR" sz="5000" b="1" dirty="0">
                <a:solidFill>
                  <a:srgbClr val="F90000"/>
                </a:solidFill>
              </a:rPr>
              <a:t>Claro</a:t>
            </a:r>
          </a:p>
        </p:txBody>
      </p:sp>
    </p:spTree>
    <p:extLst>
      <p:ext uri="{BB962C8B-B14F-4D97-AF65-F5344CB8AC3E}">
        <p14:creationId xmlns:p14="http://schemas.microsoft.com/office/powerpoint/2010/main" val="150463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4.375E-6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8" grpId="0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A00753B-B907-0C8E-E29C-4919918FA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5" t="543" r="8800" b="28"/>
          <a:stretch>
            <a:fillRect/>
          </a:stretch>
        </p:blipFill>
        <p:spPr>
          <a:xfrm>
            <a:off x="1185782" y="0"/>
            <a:ext cx="11030303" cy="68580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14482D2-2A3B-1CC6-1633-9C17DFFFA4D8}"/>
              </a:ext>
            </a:extLst>
          </p:cNvPr>
          <p:cNvSpPr/>
          <p:nvPr/>
        </p:nvSpPr>
        <p:spPr>
          <a:xfrm flipV="1">
            <a:off x="0" y="0"/>
            <a:ext cx="943243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FCF79D33-86E8-75C6-7635-C80EB3989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4E4D22FF-BE52-D2C3-97C5-5D051CC5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8391C61E-0226-F544-0640-DDD7425ED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9F587FD1-D711-B3DA-6B40-5A012BBD8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AF8A91A7-16E6-9CCD-BD90-732ED7A459F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8D5DDD97-313D-C2D0-72B6-FE3C5AD92B69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7" name="Forma Livre 9">
              <a:extLst>
                <a:ext uri="{FF2B5EF4-FFF2-40B4-BE49-F238E27FC236}">
                  <a16:creationId xmlns:a16="http://schemas.microsoft.com/office/drawing/2014/main" id="{8C461346-2D0B-D7AF-29EC-E7AF771B9903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0">
              <a:extLst>
                <a:ext uri="{FF2B5EF4-FFF2-40B4-BE49-F238E27FC236}">
                  <a16:creationId xmlns:a16="http://schemas.microsoft.com/office/drawing/2014/main" id="{E0BBB2FB-3ACD-56FA-2149-F48E9887B970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9" name="Forma Livre 11">
              <a:extLst>
                <a:ext uri="{FF2B5EF4-FFF2-40B4-BE49-F238E27FC236}">
                  <a16:creationId xmlns:a16="http://schemas.microsoft.com/office/drawing/2014/main" id="{234D7A7D-96FB-DDAB-70EF-EFD425EC6452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2">
              <a:extLst>
                <a:ext uri="{FF2B5EF4-FFF2-40B4-BE49-F238E27FC236}">
                  <a16:creationId xmlns:a16="http://schemas.microsoft.com/office/drawing/2014/main" id="{3CABC8AE-AB6A-050F-2009-CAABA8623B2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3">
              <a:extLst>
                <a:ext uri="{FF2B5EF4-FFF2-40B4-BE49-F238E27FC236}">
                  <a16:creationId xmlns:a16="http://schemas.microsoft.com/office/drawing/2014/main" id="{045F26C4-00A0-B574-14AF-F817C46B25E1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4">
              <a:extLst>
                <a:ext uri="{FF2B5EF4-FFF2-40B4-BE49-F238E27FC236}">
                  <a16:creationId xmlns:a16="http://schemas.microsoft.com/office/drawing/2014/main" id="{95BB53F8-D93C-6310-1D79-3C6401EA2D22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5">
              <a:extLst>
                <a:ext uri="{FF2B5EF4-FFF2-40B4-BE49-F238E27FC236}">
                  <a16:creationId xmlns:a16="http://schemas.microsoft.com/office/drawing/2014/main" id="{2AE73E74-F255-DC77-8A14-B5C681EF538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6">
              <a:extLst>
                <a:ext uri="{FF2B5EF4-FFF2-40B4-BE49-F238E27FC236}">
                  <a16:creationId xmlns:a16="http://schemas.microsoft.com/office/drawing/2014/main" id="{4CFA564A-4339-4B5A-F505-CECEA06A2A06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7">
              <a:extLst>
                <a:ext uri="{FF2B5EF4-FFF2-40B4-BE49-F238E27FC236}">
                  <a16:creationId xmlns:a16="http://schemas.microsoft.com/office/drawing/2014/main" id="{C84AEB40-CC38-B634-EC2F-BBB51FA3C7D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8">
              <a:extLst>
                <a:ext uri="{FF2B5EF4-FFF2-40B4-BE49-F238E27FC236}">
                  <a16:creationId xmlns:a16="http://schemas.microsoft.com/office/drawing/2014/main" id="{D3328741-82DE-8B62-E317-3072FF6B1EB2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9">
              <a:extLst>
                <a:ext uri="{FF2B5EF4-FFF2-40B4-BE49-F238E27FC236}">
                  <a16:creationId xmlns:a16="http://schemas.microsoft.com/office/drawing/2014/main" id="{C77DCBA0-4B9C-653B-58DE-8546C851B7D7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20">
              <a:extLst>
                <a:ext uri="{FF2B5EF4-FFF2-40B4-BE49-F238E27FC236}">
                  <a16:creationId xmlns:a16="http://schemas.microsoft.com/office/drawing/2014/main" id="{FD4D4CDB-8515-27C1-8AD3-27FC6FF8E62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2821747-FEDF-6F54-E0AC-F40575DD18C9}"/>
              </a:ext>
            </a:extLst>
          </p:cNvPr>
          <p:cNvSpPr txBox="1"/>
          <p:nvPr/>
        </p:nvSpPr>
        <p:spPr>
          <a:xfrm>
            <a:off x="759401" y="2229071"/>
            <a:ext cx="54453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Proporcionar a </a:t>
            </a:r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melhor experiência </a:t>
            </a: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possível para os nossos clientes é o que nos move.</a:t>
            </a:r>
          </a:p>
        </p:txBody>
      </p:sp>
    </p:spTree>
    <p:extLst>
      <p:ext uri="{BB962C8B-B14F-4D97-AF65-F5344CB8AC3E}">
        <p14:creationId xmlns:p14="http://schemas.microsoft.com/office/powerpoint/2010/main" val="39621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11111E-6 L 3.125E-6 -1.1111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4A27-584F-6FB7-C63F-C51D7002B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8C907631-FDAC-95F0-ABBC-C08F08DA0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0D37FA3A-1379-8A46-BC25-1D24F6571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18BF7FC-FBAE-6DE9-4F92-75CC8062672B}"/>
              </a:ext>
            </a:extLst>
          </p:cNvPr>
          <p:cNvGrpSpPr/>
          <p:nvPr/>
        </p:nvGrpSpPr>
        <p:grpSpPr>
          <a:xfrm>
            <a:off x="757932" y="1811246"/>
            <a:ext cx="2642258" cy="1686453"/>
            <a:chOff x="659996" y="2613641"/>
            <a:chExt cx="2642602" cy="16866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39387CE-2ADA-7430-F024-73A73B1DCBFB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8965CBF0-8526-08D7-F091-E90ACD1EA08D}"/>
                </a:ext>
              </a:extLst>
            </p:cNvPr>
            <p:cNvSpPr/>
            <p:nvPr/>
          </p:nvSpPr>
          <p:spPr>
            <a:xfrm>
              <a:off x="659996" y="3547259"/>
              <a:ext cx="2642602" cy="753055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895549F-9DE1-AA70-EE24-88C89F19E263}"/>
              </a:ext>
            </a:extLst>
          </p:cNvPr>
          <p:cNvGrpSpPr/>
          <p:nvPr/>
        </p:nvGrpSpPr>
        <p:grpSpPr>
          <a:xfrm>
            <a:off x="4699200" y="3069540"/>
            <a:ext cx="2793600" cy="1655001"/>
            <a:chOff x="577788" y="2613641"/>
            <a:chExt cx="2793964" cy="1655217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326BD453-D52E-ED45-2387-0972B9516D70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9FE867C2-F8B2-9E2A-9B5B-495F9373CDED}"/>
                </a:ext>
              </a:extLst>
            </p:cNvPr>
            <p:cNvSpPr/>
            <p:nvPr/>
          </p:nvSpPr>
          <p:spPr>
            <a:xfrm>
              <a:off x="577788" y="3547259"/>
              <a:ext cx="2793964" cy="721599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D52531C-789C-B260-2703-4020AA2D2F5F}"/>
              </a:ext>
            </a:extLst>
          </p:cNvPr>
          <p:cNvGrpSpPr/>
          <p:nvPr/>
        </p:nvGrpSpPr>
        <p:grpSpPr>
          <a:xfrm>
            <a:off x="8791809" y="4315350"/>
            <a:ext cx="2642258" cy="1572719"/>
            <a:chOff x="659996" y="2613641"/>
            <a:chExt cx="2642602" cy="1572924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5771ECD9-2F98-3BBB-4A02-C69751746B3E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65513882-CDD3-D6F8-B8F8-150ACD8B148A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5EB1CA3E-5BA7-B3B7-5B4A-EAEE6460F266}"/>
              </a:ext>
            </a:extLst>
          </p:cNvPr>
          <p:cNvGrpSpPr/>
          <p:nvPr/>
        </p:nvGrpSpPr>
        <p:grpSpPr>
          <a:xfrm>
            <a:off x="4697072" y="3067280"/>
            <a:ext cx="2793600" cy="1655001"/>
            <a:chOff x="584314" y="2613641"/>
            <a:chExt cx="2793965" cy="1655217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8B30D8E2-170A-2ED5-53D3-9689B7B61183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 dirty="0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05CF401B-9434-711F-3CCD-E61F956B2E1E}"/>
                </a:ext>
              </a:extLst>
            </p:cNvPr>
            <p:cNvSpPr/>
            <p:nvPr/>
          </p:nvSpPr>
          <p:spPr>
            <a:xfrm>
              <a:off x="584314" y="3547259"/>
              <a:ext cx="2793965" cy="721599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Canais Digitais</a:t>
              </a:r>
              <a:b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</a:br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" name="Gráfico 23">
            <a:extLst>
              <a:ext uri="{FF2B5EF4-FFF2-40B4-BE49-F238E27FC236}">
                <a16:creationId xmlns:a16="http://schemas.microsoft.com/office/drawing/2014/main" id="{82D70B82-0463-1AE3-CBAD-264D7E722D07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7" name="Forma Livre 51">
              <a:extLst>
                <a:ext uri="{FF2B5EF4-FFF2-40B4-BE49-F238E27FC236}">
                  <a16:creationId xmlns:a16="http://schemas.microsoft.com/office/drawing/2014/main" id="{3C238A38-ED4E-8DA3-AAFD-5E83C45F7C10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4">
              <a:extLst>
                <a:ext uri="{FF2B5EF4-FFF2-40B4-BE49-F238E27FC236}">
                  <a16:creationId xmlns:a16="http://schemas.microsoft.com/office/drawing/2014/main" id="{A8BF44C8-4819-2B90-8B74-6073373633EA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5">
              <a:extLst>
                <a:ext uri="{FF2B5EF4-FFF2-40B4-BE49-F238E27FC236}">
                  <a16:creationId xmlns:a16="http://schemas.microsoft.com/office/drawing/2014/main" id="{87F7A57D-0D32-5D07-228B-5AF1D617FB4D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8">
              <a:extLst>
                <a:ext uri="{FF2B5EF4-FFF2-40B4-BE49-F238E27FC236}">
                  <a16:creationId xmlns:a16="http://schemas.microsoft.com/office/drawing/2014/main" id="{1FE3EE27-3F87-00D0-AFB3-9AD5925698D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9">
              <a:extLst>
                <a:ext uri="{FF2B5EF4-FFF2-40B4-BE49-F238E27FC236}">
                  <a16:creationId xmlns:a16="http://schemas.microsoft.com/office/drawing/2014/main" id="{6DC08735-0AB4-14A9-37AE-EA511848F8E8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1">
              <a:extLst>
                <a:ext uri="{FF2B5EF4-FFF2-40B4-BE49-F238E27FC236}">
                  <a16:creationId xmlns:a16="http://schemas.microsoft.com/office/drawing/2014/main" id="{2DFE2104-F8F5-27CD-B0BE-EEA2D2F87191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2">
              <a:extLst>
                <a:ext uri="{FF2B5EF4-FFF2-40B4-BE49-F238E27FC236}">
                  <a16:creationId xmlns:a16="http://schemas.microsoft.com/office/drawing/2014/main" id="{AFC5A1C6-D924-3881-1EE3-12267D8C7C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63">
              <a:extLst>
                <a:ext uri="{FF2B5EF4-FFF2-40B4-BE49-F238E27FC236}">
                  <a16:creationId xmlns:a16="http://schemas.microsoft.com/office/drawing/2014/main" id="{2EE2ACDB-AF35-6E8A-A9F9-CB45D971990F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5866A7C-E56C-B122-D711-8FFE6A709A16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</p:spTree>
    <p:extLst>
      <p:ext uri="{BB962C8B-B14F-4D97-AF65-F5344CB8AC3E}">
        <p14:creationId xmlns:p14="http://schemas.microsoft.com/office/powerpoint/2010/main" val="1575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 descr="A person looking at his phone&#10;&#10;Description automatically generated">
            <a:extLst>
              <a:ext uri="{FF2B5EF4-FFF2-40B4-BE49-F238E27FC236}">
                <a16:creationId xmlns:a16="http://schemas.microsoft.com/office/drawing/2014/main" id="{58FA2DCA-0321-137E-FF57-FF9718F1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7" t="15540" r="203" b="28707"/>
          <a:stretch>
            <a:fillRect/>
          </a:stretch>
        </p:blipFill>
        <p:spPr>
          <a:xfrm flipH="1">
            <a:off x="2819400" y="2760705"/>
            <a:ext cx="9372600" cy="2945608"/>
          </a:xfrm>
          <a:prstGeom prst="rect">
            <a:avLst/>
          </a:prstGeom>
        </p:spPr>
      </p:pic>
      <p:pic>
        <p:nvPicPr>
          <p:cNvPr id="5" name="Gráfico 30">
            <a:extLst>
              <a:ext uri="{FF2B5EF4-FFF2-40B4-BE49-F238E27FC236}">
                <a16:creationId xmlns:a16="http://schemas.microsoft.com/office/drawing/2014/main" id="{3AEB647D-9AAF-2396-81E0-0A8931594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3DEE5097-40EF-5DA6-7923-0CA77A14C97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2997892" y="4093702"/>
            <a:ext cx="2020520" cy="13665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FEAF429-DE15-E4BE-3EF7-BBBB86D466D2}"/>
              </a:ext>
            </a:extLst>
          </p:cNvPr>
          <p:cNvSpPr txBox="1"/>
          <p:nvPr/>
        </p:nvSpPr>
        <p:spPr>
          <a:xfrm>
            <a:off x="682155" y="1345050"/>
            <a:ext cx="88626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Onde o cliente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avalia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, onde ele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reclama</a:t>
            </a:r>
            <a:r>
              <a:rPr lang="pt-BR" sz="3500" dirty="0">
                <a:solidFill>
                  <a:prstClr val="black"/>
                </a:solidFill>
                <a:latin typeface="AMX" pitchFamily="2" charset="77"/>
              </a:rPr>
              <a:t>, 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onde ele </a:t>
            </a:r>
            <a:r>
              <a:rPr lang="pt-BR" sz="3500" b="1" dirty="0">
                <a:solidFill>
                  <a:srgbClr val="F90000"/>
                </a:solidFill>
                <a:latin typeface="AMX" pitchFamily="2" charset="77"/>
              </a:rPr>
              <a:t>elogia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? Bora mapear esses canais!</a:t>
            </a:r>
          </a:p>
        </p:txBody>
      </p:sp>
    </p:spTree>
    <p:extLst>
      <p:ext uri="{BB962C8B-B14F-4D97-AF65-F5344CB8AC3E}">
        <p14:creationId xmlns:p14="http://schemas.microsoft.com/office/powerpoint/2010/main" val="15229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0 L -1.04167E-6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4838138-282C-3E8B-0EE2-FAC4FACBC316}"/>
              </a:ext>
            </a:extLst>
          </p:cNvPr>
          <p:cNvSpPr txBox="1"/>
          <p:nvPr/>
        </p:nvSpPr>
        <p:spPr>
          <a:xfrm>
            <a:off x="1769509" y="2425195"/>
            <a:ext cx="2969483" cy="193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/>
            <a:r>
              <a:rPr lang="pt-BR" sz="5999" b="1" dirty="0">
                <a:solidFill>
                  <a:schemeClr val="bg1"/>
                </a:solidFill>
                <a:latin typeface="AMX" pitchFamily="2" charset="77"/>
              </a:rPr>
              <a:t>Canais Digitais</a:t>
            </a:r>
          </a:p>
        </p:txBody>
      </p:sp>
      <p:grpSp>
        <p:nvGrpSpPr>
          <p:cNvPr id="3" name="Gráfico 23">
            <a:extLst>
              <a:ext uri="{FF2B5EF4-FFF2-40B4-BE49-F238E27FC236}">
                <a16:creationId xmlns:a16="http://schemas.microsoft.com/office/drawing/2014/main" id="{4A460C9A-5161-D7F2-09AD-83C22B137517}"/>
              </a:ext>
            </a:extLst>
          </p:cNvPr>
          <p:cNvGrpSpPr/>
          <p:nvPr/>
        </p:nvGrpSpPr>
        <p:grpSpPr>
          <a:xfrm rot="16200000">
            <a:off x="-67177" y="2630579"/>
            <a:ext cx="2001732" cy="1384187"/>
            <a:chOff x="2238436" y="1693496"/>
            <a:chExt cx="2812973" cy="1945154"/>
          </a:xfrm>
        </p:grpSpPr>
        <p:sp>
          <p:nvSpPr>
            <p:cNvPr id="4" name="Forma Livre 51">
              <a:extLst>
                <a:ext uri="{FF2B5EF4-FFF2-40B4-BE49-F238E27FC236}">
                  <a16:creationId xmlns:a16="http://schemas.microsoft.com/office/drawing/2014/main" id="{6D238036-2D41-4345-8D2F-6E9EBCB35AF8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5" name="Forma Livre 54">
              <a:extLst>
                <a:ext uri="{FF2B5EF4-FFF2-40B4-BE49-F238E27FC236}">
                  <a16:creationId xmlns:a16="http://schemas.microsoft.com/office/drawing/2014/main" id="{EF6DD7BD-3482-1FEE-D92C-089289861695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55">
              <a:extLst>
                <a:ext uri="{FF2B5EF4-FFF2-40B4-BE49-F238E27FC236}">
                  <a16:creationId xmlns:a16="http://schemas.microsoft.com/office/drawing/2014/main" id="{AF147E01-88F2-1A26-2CE7-00397D7EE32E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56">
              <a:extLst>
                <a:ext uri="{FF2B5EF4-FFF2-40B4-BE49-F238E27FC236}">
                  <a16:creationId xmlns:a16="http://schemas.microsoft.com/office/drawing/2014/main" id="{98939C19-2A31-BDAB-A482-295D509178AD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57">
              <a:extLst>
                <a:ext uri="{FF2B5EF4-FFF2-40B4-BE49-F238E27FC236}">
                  <a16:creationId xmlns:a16="http://schemas.microsoft.com/office/drawing/2014/main" id="{01225C08-B029-2318-95D0-C5FFC1399BE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58">
              <a:extLst>
                <a:ext uri="{FF2B5EF4-FFF2-40B4-BE49-F238E27FC236}">
                  <a16:creationId xmlns:a16="http://schemas.microsoft.com/office/drawing/2014/main" id="{165464BF-A156-CCD7-79F8-08170269EA77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9">
              <a:extLst>
                <a:ext uri="{FF2B5EF4-FFF2-40B4-BE49-F238E27FC236}">
                  <a16:creationId xmlns:a16="http://schemas.microsoft.com/office/drawing/2014/main" id="{8E8974A0-A0FC-9524-C7FE-55B1BECA2216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60">
              <a:extLst>
                <a:ext uri="{FF2B5EF4-FFF2-40B4-BE49-F238E27FC236}">
                  <a16:creationId xmlns:a16="http://schemas.microsoft.com/office/drawing/2014/main" id="{CB8B17E1-A02F-E69D-35E0-3BC5C02B54EF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61">
              <a:extLst>
                <a:ext uri="{FF2B5EF4-FFF2-40B4-BE49-F238E27FC236}">
                  <a16:creationId xmlns:a16="http://schemas.microsoft.com/office/drawing/2014/main" id="{5CADFAF7-52E1-9DE3-B286-4CD583993D8A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454545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62">
              <a:extLst>
                <a:ext uri="{FF2B5EF4-FFF2-40B4-BE49-F238E27FC236}">
                  <a16:creationId xmlns:a16="http://schemas.microsoft.com/office/drawing/2014/main" id="{3AAC4A1F-7F2F-201F-8884-0C15D92E765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63">
              <a:extLst>
                <a:ext uri="{FF2B5EF4-FFF2-40B4-BE49-F238E27FC236}">
                  <a16:creationId xmlns:a16="http://schemas.microsoft.com/office/drawing/2014/main" id="{89DB2EC5-1430-C2D0-F3D6-CE6725B2D88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4">
              <a:extLst>
                <a:ext uri="{FF2B5EF4-FFF2-40B4-BE49-F238E27FC236}">
                  <a16:creationId xmlns:a16="http://schemas.microsoft.com/office/drawing/2014/main" id="{72E770C1-2CF0-C554-49FB-5A3F907B97C6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18C7D76-7DEF-5BE8-B5E3-119FC6084B5C}"/>
              </a:ext>
            </a:extLst>
          </p:cNvPr>
          <p:cNvSpPr txBox="1"/>
          <p:nvPr/>
        </p:nvSpPr>
        <p:spPr>
          <a:xfrm>
            <a:off x="6366261" y="1383726"/>
            <a:ext cx="2104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Google</a:t>
            </a:r>
            <a:br>
              <a:rPr lang="en-US" sz="2500" b="1" dirty="0">
                <a:solidFill>
                  <a:prstClr val="white"/>
                </a:solidFill>
                <a:latin typeface="AMX" pitchFamily="2" charset="77"/>
              </a:rPr>
            </a:b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My Business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65292-4339-1867-47B3-934386F6557F}"/>
              </a:ext>
            </a:extLst>
          </p:cNvPr>
          <p:cNvGrpSpPr/>
          <p:nvPr/>
        </p:nvGrpSpPr>
        <p:grpSpPr>
          <a:xfrm>
            <a:off x="5222297" y="1220737"/>
            <a:ext cx="1101070" cy="1101070"/>
            <a:chOff x="5850194" y="1689942"/>
            <a:chExt cx="1101213" cy="110121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6F18FC-1DA6-31FF-89AD-BB684D5571E0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B586288-C368-7353-9334-DD28B7B6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05831" y="1945579"/>
              <a:ext cx="589938" cy="58993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029D6B2-EDDE-290B-DFFA-5040C68C472F}"/>
              </a:ext>
            </a:extLst>
          </p:cNvPr>
          <p:cNvSpPr txBox="1"/>
          <p:nvPr/>
        </p:nvSpPr>
        <p:spPr>
          <a:xfrm>
            <a:off x="9664106" y="1401654"/>
            <a:ext cx="1551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Gerentes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Digitais</a:t>
            </a:r>
            <a:endParaRPr lang="en-US" sz="2500" b="1" dirty="0">
              <a:solidFill>
                <a:prstClr val="white"/>
              </a:solidFill>
              <a:latin typeface="AMX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2D83B8-173B-E4FF-0D23-5C35B7B13CE9}"/>
              </a:ext>
            </a:extLst>
          </p:cNvPr>
          <p:cNvGrpSpPr/>
          <p:nvPr/>
        </p:nvGrpSpPr>
        <p:grpSpPr>
          <a:xfrm>
            <a:off x="8454550" y="1220737"/>
            <a:ext cx="1101070" cy="1101070"/>
            <a:chOff x="5850194" y="1689942"/>
            <a:chExt cx="1101213" cy="110121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3B52B0-0EF2-C7F1-C22D-579EC50F018D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82F3422-3C20-DB24-BECF-284AA7A1A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075224" y="1917382"/>
              <a:ext cx="651154" cy="64633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182757C-15D4-6A6B-B31F-C794B3EBC89D}"/>
              </a:ext>
            </a:extLst>
          </p:cNvPr>
          <p:cNvSpPr txBox="1"/>
          <p:nvPr/>
        </p:nvSpPr>
        <p:spPr>
          <a:xfrm>
            <a:off x="6366261" y="3180688"/>
            <a:ext cx="21045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Martech</a:t>
            </a:r>
            <a:endParaRPr lang="en-US" sz="2500" b="1" dirty="0">
              <a:solidFill>
                <a:prstClr val="white"/>
              </a:solidFill>
              <a:latin typeface="AMX" pitchFamily="2" charset="77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62F377-C94D-0D6D-D1CE-A59AFABA0E97}"/>
              </a:ext>
            </a:extLst>
          </p:cNvPr>
          <p:cNvGrpSpPr/>
          <p:nvPr/>
        </p:nvGrpSpPr>
        <p:grpSpPr>
          <a:xfrm>
            <a:off x="5222297" y="2878467"/>
            <a:ext cx="1101070" cy="1101070"/>
            <a:chOff x="5850194" y="1689942"/>
            <a:chExt cx="1101213" cy="11012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75359A-A120-1B16-B61D-1264B07ABBD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C8B3F32-1AC7-E413-450D-ECA188027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105832" y="1945581"/>
              <a:ext cx="589936" cy="58993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BF4B6E3-5A2F-CD92-8139-4F6293819BDC}"/>
              </a:ext>
            </a:extLst>
          </p:cNvPr>
          <p:cNvSpPr txBox="1"/>
          <p:nvPr/>
        </p:nvSpPr>
        <p:spPr>
          <a:xfrm>
            <a:off x="9652933" y="2838006"/>
            <a:ext cx="15517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Site: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Encontre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AMX" pitchFamily="2" charset="77"/>
              </a:rPr>
              <a:t>uma</a:t>
            </a:r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 Loja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1CF37-7CD2-8D00-71BE-279A3BA05A66}"/>
              </a:ext>
            </a:extLst>
          </p:cNvPr>
          <p:cNvGrpSpPr/>
          <p:nvPr/>
        </p:nvGrpSpPr>
        <p:grpSpPr>
          <a:xfrm>
            <a:off x="8454550" y="2878467"/>
            <a:ext cx="1101070" cy="1101070"/>
            <a:chOff x="5850194" y="1689942"/>
            <a:chExt cx="1101213" cy="11012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CA73A3F-B5E6-4793-305B-81F4AC9FA795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7C6D0EE-3FA6-CA2F-7C5D-F5CBAD98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040358" y="1880105"/>
              <a:ext cx="720886" cy="72088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0EDDAD9-FD05-E9C5-5B71-FBD627D50E9D}"/>
              </a:ext>
            </a:extLst>
          </p:cNvPr>
          <p:cNvSpPr txBox="1"/>
          <p:nvPr/>
        </p:nvSpPr>
        <p:spPr>
          <a:xfrm>
            <a:off x="6366261" y="4838418"/>
            <a:ext cx="210459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Blip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3A7F69-1058-E31A-AB30-02FBAA9E6646}"/>
              </a:ext>
            </a:extLst>
          </p:cNvPr>
          <p:cNvGrpSpPr/>
          <p:nvPr/>
        </p:nvGrpSpPr>
        <p:grpSpPr>
          <a:xfrm>
            <a:off x="5222297" y="4536196"/>
            <a:ext cx="1101070" cy="1101070"/>
            <a:chOff x="5850194" y="1689942"/>
            <a:chExt cx="1101213" cy="110121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8E9FCA-E2C9-C53F-7652-E2025EC18522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39222838-3A62-EE40-A8EB-013F5E290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105832" y="1945580"/>
              <a:ext cx="589938" cy="58993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7CEB74E-1DAC-9888-70F8-6F99C791FE84}"/>
              </a:ext>
            </a:extLst>
          </p:cNvPr>
          <p:cNvSpPr txBox="1"/>
          <p:nvPr/>
        </p:nvSpPr>
        <p:spPr>
          <a:xfrm>
            <a:off x="9652932" y="4655843"/>
            <a:ext cx="1551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500" b="1" dirty="0">
                <a:solidFill>
                  <a:prstClr val="white"/>
                </a:solidFill>
                <a:latin typeface="AMX" pitchFamily="2" charset="77"/>
              </a:rPr>
              <a:t>NPS e TNPS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D11FAC-92F6-0D91-9166-1A2E13B5C820}"/>
              </a:ext>
            </a:extLst>
          </p:cNvPr>
          <p:cNvGrpSpPr/>
          <p:nvPr/>
        </p:nvGrpSpPr>
        <p:grpSpPr>
          <a:xfrm>
            <a:off x="8454550" y="4536196"/>
            <a:ext cx="1101070" cy="1101070"/>
            <a:chOff x="5850194" y="1689942"/>
            <a:chExt cx="1101213" cy="110121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5FFC8E2-802A-DD3E-E00C-1B91059C5048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95A1503-FE4B-5D60-AF22-AF30119A9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7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59259E-6 L 2.91667E-6 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33333E-6 L -3.54167E-6 -3.33333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7037E-7 L 1.11022E-16 3.7037E-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1.11111E-6 L -3.54167E-6 -1.11111E-6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7037E-7 L 1.45833E-6 3.7037E-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5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2.22222E-6 L -3.54167E-6 2.22222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3.33333E-6 L 1.45833E-6 3.33333E-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/>
      <p:bldP spid="19" grpId="1"/>
      <p:bldP spid="20" grpId="0"/>
      <p:bldP spid="20" grpId="1"/>
      <p:bldP spid="24" grpId="0"/>
      <p:bldP spid="24" grpId="1"/>
      <p:bldP spid="28" grpId="0"/>
      <p:bldP spid="28" grpId="1"/>
      <p:bldP spid="32" grpId="0"/>
      <p:bldP spid="32" grpId="1"/>
      <p:bldP spid="36" grpId="0"/>
      <p:bldP spid="3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08E9CC8D-E91D-A89D-AF7A-D34FC823786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5BDEADA-990D-5F3D-9F1C-59CEFDABB16D}"/>
              </a:ext>
            </a:extLst>
          </p:cNvPr>
          <p:cNvSpPr txBox="1"/>
          <p:nvPr/>
        </p:nvSpPr>
        <p:spPr>
          <a:xfrm>
            <a:off x="5573379" y="2482113"/>
            <a:ext cx="54477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Google My Business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4324185-3B22-2D0E-037B-7D75D58A4445}"/>
              </a:ext>
            </a:extLst>
          </p:cNvPr>
          <p:cNvGrpSpPr/>
          <p:nvPr/>
        </p:nvGrpSpPr>
        <p:grpSpPr>
          <a:xfrm>
            <a:off x="1241829" y="2568722"/>
            <a:ext cx="1603291" cy="1611696"/>
            <a:chOff x="5850194" y="1689942"/>
            <a:chExt cx="1101213" cy="1101213"/>
          </a:xfrm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6C6A8CF6-5C39-B0B8-9FFD-7366677CA4C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6" name="Graphic 17">
              <a:extLst>
                <a:ext uri="{FF2B5EF4-FFF2-40B4-BE49-F238E27FC236}">
                  <a16:creationId xmlns:a16="http://schemas.microsoft.com/office/drawing/2014/main" id="{49B0BF13-D65B-6464-846E-DACC8605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105831" y="1945579"/>
              <a:ext cx="589938" cy="589938"/>
            </a:xfrm>
            <a:prstGeom prst="rect">
              <a:avLst/>
            </a:prstGeom>
          </p:spPr>
        </p:pic>
      </p:grpSp>
      <p:sp>
        <p:nvSpPr>
          <p:cNvPr id="20" name="CaixaDeTexto 2">
            <a:extLst>
              <a:ext uri="{FF2B5EF4-FFF2-40B4-BE49-F238E27FC236}">
                <a16:creationId xmlns:a16="http://schemas.microsoft.com/office/drawing/2014/main" id="{87FFB6F7-FFC5-4E40-B2CC-ECC02E0C308A}"/>
              </a:ext>
            </a:extLst>
          </p:cNvPr>
          <p:cNvSpPr txBox="1"/>
          <p:nvPr/>
        </p:nvSpPr>
        <p:spPr>
          <a:xfrm>
            <a:off x="5573379" y="3116824"/>
            <a:ext cx="61006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Plataforma gratuita para gerenciar</a:t>
            </a:r>
            <a:br>
              <a:rPr lang="pt-BR" sz="25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 presença da loja no Google;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Aparece na busca e no Google Maps.</a:t>
            </a:r>
          </a:p>
        </p:txBody>
      </p:sp>
      <p:grpSp>
        <p:nvGrpSpPr>
          <p:cNvPr id="11" name="Gráfico 23">
            <a:extLst>
              <a:ext uri="{FF2B5EF4-FFF2-40B4-BE49-F238E27FC236}">
                <a16:creationId xmlns:a16="http://schemas.microsoft.com/office/drawing/2014/main" id="{EF409CF8-BEFF-1C8B-52C8-01AF6AA3C960}"/>
              </a:ext>
            </a:extLst>
          </p:cNvPr>
          <p:cNvGrpSpPr/>
          <p:nvPr/>
        </p:nvGrpSpPr>
        <p:grpSpPr>
          <a:xfrm rot="16200000">
            <a:off x="2923882" y="2531837"/>
            <a:ext cx="2594852" cy="1794326"/>
            <a:chOff x="2238436" y="1693496"/>
            <a:chExt cx="2812973" cy="1945154"/>
          </a:xfrm>
        </p:grpSpPr>
        <p:sp>
          <p:nvSpPr>
            <p:cNvPr id="12" name="Forma Livre 51">
              <a:extLst>
                <a:ext uri="{FF2B5EF4-FFF2-40B4-BE49-F238E27FC236}">
                  <a16:creationId xmlns:a16="http://schemas.microsoft.com/office/drawing/2014/main" id="{1848127F-044E-210D-5C73-BAE807BD576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4">
              <a:extLst>
                <a:ext uri="{FF2B5EF4-FFF2-40B4-BE49-F238E27FC236}">
                  <a16:creationId xmlns:a16="http://schemas.microsoft.com/office/drawing/2014/main" id="{7E0ADD12-6109-6960-1C6A-E865D7A1E500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5">
              <a:extLst>
                <a:ext uri="{FF2B5EF4-FFF2-40B4-BE49-F238E27FC236}">
                  <a16:creationId xmlns:a16="http://schemas.microsoft.com/office/drawing/2014/main" id="{1C04082E-F293-66CB-A6BC-A9F030CCB63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56">
              <a:extLst>
                <a:ext uri="{FF2B5EF4-FFF2-40B4-BE49-F238E27FC236}">
                  <a16:creationId xmlns:a16="http://schemas.microsoft.com/office/drawing/2014/main" id="{555CB727-3065-B02D-E421-96A61B55DA96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57">
              <a:extLst>
                <a:ext uri="{FF2B5EF4-FFF2-40B4-BE49-F238E27FC236}">
                  <a16:creationId xmlns:a16="http://schemas.microsoft.com/office/drawing/2014/main" id="{5EAD8A1F-1913-5C4A-B1FC-14383A19DA0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58">
              <a:extLst>
                <a:ext uri="{FF2B5EF4-FFF2-40B4-BE49-F238E27FC236}">
                  <a16:creationId xmlns:a16="http://schemas.microsoft.com/office/drawing/2014/main" id="{62958407-547B-57DA-81AF-F0D04251F888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8" name="Forma Livre 59">
              <a:extLst>
                <a:ext uri="{FF2B5EF4-FFF2-40B4-BE49-F238E27FC236}">
                  <a16:creationId xmlns:a16="http://schemas.microsoft.com/office/drawing/2014/main" id="{6E2FADE6-A1F8-D826-1DF6-1C329316875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9" name="Forma Livre 60">
              <a:extLst>
                <a:ext uri="{FF2B5EF4-FFF2-40B4-BE49-F238E27FC236}">
                  <a16:creationId xmlns:a16="http://schemas.microsoft.com/office/drawing/2014/main" id="{F413DFC9-C7A4-BD8B-0DC0-F71248EB3BC3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1" name="Forma Livre 61">
              <a:extLst>
                <a:ext uri="{FF2B5EF4-FFF2-40B4-BE49-F238E27FC236}">
                  <a16:creationId xmlns:a16="http://schemas.microsoft.com/office/drawing/2014/main" id="{5478B2F7-4CEA-74A1-7D68-BA42C366AD6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2" name="Forma Livre 62">
              <a:extLst>
                <a:ext uri="{FF2B5EF4-FFF2-40B4-BE49-F238E27FC236}">
                  <a16:creationId xmlns:a16="http://schemas.microsoft.com/office/drawing/2014/main" id="{DA63FDB3-1E32-6F97-DD52-FCDA877C28C5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3" name="Forma Livre 63">
              <a:extLst>
                <a:ext uri="{FF2B5EF4-FFF2-40B4-BE49-F238E27FC236}">
                  <a16:creationId xmlns:a16="http://schemas.microsoft.com/office/drawing/2014/main" id="{63AB2364-E27B-5A74-420E-50EFDA8E0A01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4" name="Forma Livre 64">
              <a:extLst>
                <a:ext uri="{FF2B5EF4-FFF2-40B4-BE49-F238E27FC236}">
                  <a16:creationId xmlns:a16="http://schemas.microsoft.com/office/drawing/2014/main" id="{2FA749B0-D1DB-0723-E542-9989FC30D02C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F366CF3D-8137-7F50-4127-FAE8B3767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5" name="Gráfico 30">
            <a:extLst>
              <a:ext uri="{FF2B5EF4-FFF2-40B4-BE49-F238E27FC236}">
                <a16:creationId xmlns:a16="http://schemas.microsoft.com/office/drawing/2014/main" id="{7781FC91-8CD1-3359-F4B2-8633EDA0C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6" name="Gráfico 30">
            <a:extLst>
              <a:ext uri="{FF2B5EF4-FFF2-40B4-BE49-F238E27FC236}">
                <a16:creationId xmlns:a16="http://schemas.microsoft.com/office/drawing/2014/main" id="{3F164E34-1BE9-D05C-5E92-5179187997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6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7037E-7 L 1.25E-6 -3.7037E-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8E05-A0EE-62D2-2BF8-D0F9124B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7034E53F-F9FA-AFA6-AE56-06DD66F605A6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624CAEBE-4A71-67FA-32F8-5B4C39580F76}"/>
              </a:ext>
            </a:extLst>
          </p:cNvPr>
          <p:cNvGrpSpPr/>
          <p:nvPr/>
        </p:nvGrpSpPr>
        <p:grpSpPr>
          <a:xfrm>
            <a:off x="1222141" y="2559044"/>
            <a:ext cx="1585797" cy="1622013"/>
            <a:chOff x="5850194" y="1689942"/>
            <a:chExt cx="1101213" cy="1101213"/>
          </a:xfrm>
        </p:grpSpPr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7B7B8FAA-469B-C7B8-0CDC-DB8B954AE3CC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7" name="Graphic 22">
              <a:extLst>
                <a:ext uri="{FF2B5EF4-FFF2-40B4-BE49-F238E27FC236}">
                  <a16:creationId xmlns:a16="http://schemas.microsoft.com/office/drawing/2014/main" id="{516F0BCF-3585-9176-17D4-B958A9B3E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075224" y="1940094"/>
              <a:ext cx="651154" cy="646332"/>
            </a:xfrm>
            <a:prstGeom prst="rect">
              <a:avLst/>
            </a:prstGeom>
          </p:spPr>
        </p:pic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4BBA78E1-76E1-43E8-0C9E-DFD4C8BAA414}"/>
              </a:ext>
            </a:extLst>
          </p:cNvPr>
          <p:cNvSpPr txBox="1"/>
          <p:nvPr/>
        </p:nvSpPr>
        <p:spPr>
          <a:xfrm>
            <a:off x="5716386" y="2043595"/>
            <a:ext cx="40685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Gerentes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Digitais</a:t>
            </a:r>
            <a:endParaRPr lang="en-US" sz="3500" b="1" dirty="0">
              <a:solidFill>
                <a:srgbClr val="F90000"/>
              </a:solidFill>
              <a:latin typeface="AMX" pitchFamily="2" charset="77"/>
            </a:endParaRP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904EAAC-1B56-504A-CA78-726AE09DB5CD}"/>
              </a:ext>
            </a:extLst>
          </p:cNvPr>
          <p:cNvSpPr txBox="1"/>
          <p:nvPr/>
        </p:nvSpPr>
        <p:spPr>
          <a:xfrm>
            <a:off x="5716386" y="2757777"/>
            <a:ext cx="554348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Gerentes gravam vídeos sobre ofertas e produtos;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Vídeos passam por uma esteira</a:t>
            </a:r>
            <a:br>
              <a:rPr lang="pt-BR" sz="2500" dirty="0">
                <a:solidFill>
                  <a:prstClr val="black"/>
                </a:solidFill>
                <a:latin typeface="AMX" pitchFamily="2" charset="0"/>
              </a:rPr>
            </a:b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de aprovação;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Publicação na ferramenta oficial.</a:t>
            </a:r>
          </a:p>
        </p:txBody>
      </p:sp>
      <p:grpSp>
        <p:nvGrpSpPr>
          <p:cNvPr id="4" name="Gráfico 23">
            <a:extLst>
              <a:ext uri="{FF2B5EF4-FFF2-40B4-BE49-F238E27FC236}">
                <a16:creationId xmlns:a16="http://schemas.microsoft.com/office/drawing/2014/main" id="{D0A00404-D6FD-DC34-9333-8716AE9FB760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5" name="Forma Livre 51">
              <a:extLst>
                <a:ext uri="{FF2B5EF4-FFF2-40B4-BE49-F238E27FC236}">
                  <a16:creationId xmlns:a16="http://schemas.microsoft.com/office/drawing/2014/main" id="{70B2462C-F5D0-A71D-3320-C748712EE15E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54">
              <a:extLst>
                <a:ext uri="{FF2B5EF4-FFF2-40B4-BE49-F238E27FC236}">
                  <a16:creationId xmlns:a16="http://schemas.microsoft.com/office/drawing/2014/main" id="{A7EEF207-8FE3-0C60-64B4-6C9E9B76A82C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55">
              <a:extLst>
                <a:ext uri="{FF2B5EF4-FFF2-40B4-BE49-F238E27FC236}">
                  <a16:creationId xmlns:a16="http://schemas.microsoft.com/office/drawing/2014/main" id="{EAF0E395-4F15-6510-F0F4-65E1FE91C98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56">
              <a:extLst>
                <a:ext uri="{FF2B5EF4-FFF2-40B4-BE49-F238E27FC236}">
                  <a16:creationId xmlns:a16="http://schemas.microsoft.com/office/drawing/2014/main" id="{FE1704C9-AE5B-7DF8-C6C5-B4DD037BF07C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57">
              <a:extLst>
                <a:ext uri="{FF2B5EF4-FFF2-40B4-BE49-F238E27FC236}">
                  <a16:creationId xmlns:a16="http://schemas.microsoft.com/office/drawing/2014/main" id="{C0098441-D7F5-444E-12C7-7887DEC71E5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8">
              <a:extLst>
                <a:ext uri="{FF2B5EF4-FFF2-40B4-BE49-F238E27FC236}">
                  <a16:creationId xmlns:a16="http://schemas.microsoft.com/office/drawing/2014/main" id="{4581787E-94A6-B342-DA44-B2BEBCA29ADB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9">
              <a:extLst>
                <a:ext uri="{FF2B5EF4-FFF2-40B4-BE49-F238E27FC236}">
                  <a16:creationId xmlns:a16="http://schemas.microsoft.com/office/drawing/2014/main" id="{411B0CB0-5060-1C25-1231-6AF9FFF7978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60">
              <a:extLst>
                <a:ext uri="{FF2B5EF4-FFF2-40B4-BE49-F238E27FC236}">
                  <a16:creationId xmlns:a16="http://schemas.microsoft.com/office/drawing/2014/main" id="{19D8D8C4-CAE4-064B-AFB1-815B557AA64D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61">
              <a:extLst>
                <a:ext uri="{FF2B5EF4-FFF2-40B4-BE49-F238E27FC236}">
                  <a16:creationId xmlns:a16="http://schemas.microsoft.com/office/drawing/2014/main" id="{55B98E19-684C-19B4-48DF-47F02AE3FD3D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62">
              <a:extLst>
                <a:ext uri="{FF2B5EF4-FFF2-40B4-BE49-F238E27FC236}">
                  <a16:creationId xmlns:a16="http://schemas.microsoft.com/office/drawing/2014/main" id="{F4AF7405-511A-9988-67C0-EA2734151A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3">
              <a:extLst>
                <a:ext uri="{FF2B5EF4-FFF2-40B4-BE49-F238E27FC236}">
                  <a16:creationId xmlns:a16="http://schemas.microsoft.com/office/drawing/2014/main" id="{B93C934B-56BD-8E9F-25AB-24023F2FDF21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4">
              <a:extLst>
                <a:ext uri="{FF2B5EF4-FFF2-40B4-BE49-F238E27FC236}">
                  <a16:creationId xmlns:a16="http://schemas.microsoft.com/office/drawing/2014/main" id="{0EEA6246-126F-F707-E71D-84F1D35680AB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17" name="Gráfico 30">
            <a:extLst>
              <a:ext uri="{FF2B5EF4-FFF2-40B4-BE49-F238E27FC236}">
                <a16:creationId xmlns:a16="http://schemas.microsoft.com/office/drawing/2014/main" id="{4BEB9B01-AB3F-F7E4-CDC8-2B8272436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0" name="Gráfico 30">
            <a:extLst>
              <a:ext uri="{FF2B5EF4-FFF2-40B4-BE49-F238E27FC236}">
                <a16:creationId xmlns:a16="http://schemas.microsoft.com/office/drawing/2014/main" id="{743A47BC-ECDC-032F-57EA-B2F9EC206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7E5F76D9-A032-5C12-226D-98F0D5EAA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7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1.48148E-6 L 2.91667E-6 -1.48148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115CE-2598-8A75-E828-AC5EF26B6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>
            <a:extLst>
              <a:ext uri="{FF2B5EF4-FFF2-40B4-BE49-F238E27FC236}">
                <a16:creationId xmlns:a16="http://schemas.microsoft.com/office/drawing/2014/main" id="{3DA3E7C1-A303-0065-4686-01CE7E90B6B0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30" name="Imagem 29" descr="Texto&#10;&#10;O conteúdo gerado por IA pode estar incorreto.">
            <a:extLst>
              <a:ext uri="{FF2B5EF4-FFF2-40B4-BE49-F238E27FC236}">
                <a16:creationId xmlns:a16="http://schemas.microsoft.com/office/drawing/2014/main" id="{A311F8D0-DEAC-A684-0969-B2475C2B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AEA5AD7E-5E0E-4C09-C649-00A67051BBF9}"/>
              </a:ext>
            </a:extLst>
          </p:cNvPr>
          <p:cNvSpPr txBox="1"/>
          <p:nvPr/>
        </p:nvSpPr>
        <p:spPr>
          <a:xfrm>
            <a:off x="5852364" y="2099350"/>
            <a:ext cx="406851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Martech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614C45A-CA19-61F7-373F-9B0FCFA379ED}"/>
              </a:ext>
            </a:extLst>
          </p:cNvPr>
          <p:cNvSpPr txBox="1"/>
          <p:nvPr/>
        </p:nvSpPr>
        <p:spPr>
          <a:xfrm>
            <a:off x="5811958" y="2684125"/>
            <a:ext cx="6100642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>
                <a:solidFill>
                  <a:prstClr val="black"/>
                </a:solidFill>
                <a:latin typeface="AMX"/>
              </a:rPr>
              <a:t>Ferramenta de comunicação massiva;</a:t>
            </a:r>
            <a:endParaRPr lang="pt-BR" sz="2500" dirty="0">
              <a:solidFill>
                <a:prstClr val="black"/>
              </a:solidFill>
              <a:latin typeface="AMX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>
                <a:solidFill>
                  <a:prstClr val="black"/>
                </a:solidFill>
                <a:latin typeface="AMX"/>
              </a:rPr>
              <a:t>Disparo de e-mails, SMS e mensagens;</a:t>
            </a:r>
            <a:endParaRPr lang="pt-BR" sz="2500">
              <a:solidFill>
                <a:prstClr val="black"/>
              </a:solidFill>
              <a:latin typeface="AMX" pitchFamily="2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0"/>
              </a:rPr>
              <a:t>Alcance em larga escala, rápido e automatizado.</a:t>
            </a:r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id="{2CE2D764-A0A9-FEBF-C3AB-F0CFE7049C0A}"/>
              </a:ext>
            </a:extLst>
          </p:cNvPr>
          <p:cNvGrpSpPr/>
          <p:nvPr/>
        </p:nvGrpSpPr>
        <p:grpSpPr>
          <a:xfrm>
            <a:off x="1263971" y="2568721"/>
            <a:ext cx="1565014" cy="1570339"/>
            <a:chOff x="5850194" y="1689942"/>
            <a:chExt cx="1101213" cy="1101213"/>
          </a:xfrm>
        </p:grpSpPr>
        <p:sp>
          <p:nvSpPr>
            <p:cNvPr id="4" name="Oval 25">
              <a:extLst>
                <a:ext uri="{FF2B5EF4-FFF2-40B4-BE49-F238E27FC236}">
                  <a16:creationId xmlns:a16="http://schemas.microsoft.com/office/drawing/2014/main" id="{C84B784E-08F4-7491-6256-6BF5D545FB13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Graphic 26">
              <a:extLst>
                <a:ext uri="{FF2B5EF4-FFF2-40B4-BE49-F238E27FC236}">
                  <a16:creationId xmlns:a16="http://schemas.microsoft.com/office/drawing/2014/main" id="{096EA30B-D51A-A4BA-4F6C-C6440066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05832" y="1945581"/>
              <a:ext cx="589936" cy="589934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D0435113-CA66-1601-2EB0-D64875752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20FB7513-1610-A58F-0A1E-A7B1732D0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31" name="Gráfico 23">
            <a:extLst>
              <a:ext uri="{FF2B5EF4-FFF2-40B4-BE49-F238E27FC236}">
                <a16:creationId xmlns:a16="http://schemas.microsoft.com/office/drawing/2014/main" id="{F1DE0EA2-4EE2-9E31-CE95-C2D97F926379}"/>
              </a:ext>
            </a:extLst>
          </p:cNvPr>
          <p:cNvGrpSpPr/>
          <p:nvPr/>
        </p:nvGrpSpPr>
        <p:grpSpPr>
          <a:xfrm rot="16200000">
            <a:off x="2925693" y="2469515"/>
            <a:ext cx="2594852" cy="1794326"/>
            <a:chOff x="2238436" y="1693496"/>
            <a:chExt cx="2812973" cy="1945154"/>
          </a:xfrm>
        </p:grpSpPr>
        <p:sp>
          <p:nvSpPr>
            <p:cNvPr id="32" name="Forma Livre 51">
              <a:extLst>
                <a:ext uri="{FF2B5EF4-FFF2-40B4-BE49-F238E27FC236}">
                  <a16:creationId xmlns:a16="http://schemas.microsoft.com/office/drawing/2014/main" id="{7CBDE4FE-B339-89A5-2686-43104D50295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4">
              <a:extLst>
                <a:ext uri="{FF2B5EF4-FFF2-40B4-BE49-F238E27FC236}">
                  <a16:creationId xmlns:a16="http://schemas.microsoft.com/office/drawing/2014/main" id="{2FA9A44F-BCA4-F763-CBFC-7A8F1BEAF80A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5">
              <a:extLst>
                <a:ext uri="{FF2B5EF4-FFF2-40B4-BE49-F238E27FC236}">
                  <a16:creationId xmlns:a16="http://schemas.microsoft.com/office/drawing/2014/main" id="{336BCDCC-5CC7-32F3-7542-CA1E539FEFBC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6">
              <a:extLst>
                <a:ext uri="{FF2B5EF4-FFF2-40B4-BE49-F238E27FC236}">
                  <a16:creationId xmlns:a16="http://schemas.microsoft.com/office/drawing/2014/main" id="{CF24B4FE-E685-0B90-47B8-A6A265C46EE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57">
              <a:extLst>
                <a:ext uri="{FF2B5EF4-FFF2-40B4-BE49-F238E27FC236}">
                  <a16:creationId xmlns:a16="http://schemas.microsoft.com/office/drawing/2014/main" id="{DE52B43F-55EE-BE0C-18FD-0B544594008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58">
              <a:extLst>
                <a:ext uri="{FF2B5EF4-FFF2-40B4-BE49-F238E27FC236}">
                  <a16:creationId xmlns:a16="http://schemas.microsoft.com/office/drawing/2014/main" id="{8C6B870B-C748-DE87-18F8-4814F1CD967E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59">
              <a:extLst>
                <a:ext uri="{FF2B5EF4-FFF2-40B4-BE49-F238E27FC236}">
                  <a16:creationId xmlns:a16="http://schemas.microsoft.com/office/drawing/2014/main" id="{8761373D-F73F-0722-6956-049A3124483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0">
              <a:extLst>
                <a:ext uri="{FF2B5EF4-FFF2-40B4-BE49-F238E27FC236}">
                  <a16:creationId xmlns:a16="http://schemas.microsoft.com/office/drawing/2014/main" id="{3B94F46D-020B-C754-7D98-7B48400F30D5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1">
              <a:extLst>
                <a:ext uri="{FF2B5EF4-FFF2-40B4-BE49-F238E27FC236}">
                  <a16:creationId xmlns:a16="http://schemas.microsoft.com/office/drawing/2014/main" id="{BA6156A5-9DA9-E39A-568B-8E909736AE06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1" name="Forma Livre 62">
              <a:extLst>
                <a:ext uri="{FF2B5EF4-FFF2-40B4-BE49-F238E27FC236}">
                  <a16:creationId xmlns:a16="http://schemas.microsoft.com/office/drawing/2014/main" id="{E995A3A8-A8C0-6B78-286B-99FECB1E17B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2" name="Forma Livre 63">
              <a:extLst>
                <a:ext uri="{FF2B5EF4-FFF2-40B4-BE49-F238E27FC236}">
                  <a16:creationId xmlns:a16="http://schemas.microsoft.com/office/drawing/2014/main" id="{E0B8900B-8F14-4192-D0F6-40A763B8D59D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3" name="Forma Livre 64">
              <a:extLst>
                <a:ext uri="{FF2B5EF4-FFF2-40B4-BE49-F238E27FC236}">
                  <a16:creationId xmlns:a16="http://schemas.microsoft.com/office/drawing/2014/main" id="{9795D6A3-8679-386C-9859-2D805FF90677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1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3.33333E-6 L 5E-6 -3.33333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0BE73-11F8-25D2-BDF7-F877E282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:a16="http://schemas.microsoft.com/office/drawing/2014/main" id="{F623105A-6F5A-3A8F-E316-620FB3E94B22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24" name="Imagem 23" descr="Texto&#10;&#10;O conteúdo gerado por IA pode estar incorreto.">
            <a:extLst>
              <a:ext uri="{FF2B5EF4-FFF2-40B4-BE49-F238E27FC236}">
                <a16:creationId xmlns:a16="http://schemas.microsoft.com/office/drawing/2014/main" id="{6511A769-1C8A-5173-21B2-4FF185379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A9F34110-41C5-836F-C853-9DE66A74B438}"/>
              </a:ext>
            </a:extLst>
          </p:cNvPr>
          <p:cNvSpPr txBox="1"/>
          <p:nvPr/>
        </p:nvSpPr>
        <p:spPr>
          <a:xfrm>
            <a:off x="5874015" y="2179802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Site: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Encontre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</a:t>
            </a:r>
            <a:r>
              <a:rPr lang="en-US" sz="3500" b="1" dirty="0" err="1">
                <a:solidFill>
                  <a:srgbClr val="F90000"/>
                </a:solidFill>
                <a:latin typeface="AMX" pitchFamily="2" charset="77"/>
              </a:rPr>
              <a:t>uma</a:t>
            </a:r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 Loja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8AB063F6-6B6C-FC43-8EE7-D54FB17C9CD6}"/>
              </a:ext>
            </a:extLst>
          </p:cNvPr>
          <p:cNvSpPr txBox="1"/>
          <p:nvPr/>
        </p:nvSpPr>
        <p:spPr>
          <a:xfrm>
            <a:off x="5874015" y="2894066"/>
            <a:ext cx="4881143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Ferramenta no site da Claro: busca por </a:t>
            </a:r>
            <a:r>
              <a:rPr lang="pt-BR" sz="2500" b="1" dirty="0"/>
              <a:t>CEP;</a:t>
            </a:r>
            <a:endParaRPr lang="pt-BR" sz="25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Mostra as lojas Claro mais</a:t>
            </a:r>
            <a:br>
              <a:rPr lang="pt-BR" sz="2500" dirty="0"/>
            </a:br>
            <a:r>
              <a:rPr lang="pt-BR" sz="2500" dirty="0"/>
              <a:t>perto do cliente. 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9CC6C8B2-5013-28CB-2AB1-567ECFFBCFFE}"/>
              </a:ext>
            </a:extLst>
          </p:cNvPr>
          <p:cNvGrpSpPr/>
          <p:nvPr/>
        </p:nvGrpSpPr>
        <p:grpSpPr>
          <a:xfrm>
            <a:off x="1226457" y="2584601"/>
            <a:ext cx="1561552" cy="1528310"/>
            <a:chOff x="5842074" y="1689942"/>
            <a:chExt cx="1101213" cy="1101213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D93933C1-EFDC-2285-DD59-9518F0A70C22}"/>
                </a:ext>
              </a:extLst>
            </p:cNvPr>
            <p:cNvSpPr/>
            <p:nvPr/>
          </p:nvSpPr>
          <p:spPr>
            <a:xfrm>
              <a:off x="584207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8" name="Graphic 5">
              <a:extLst>
                <a:ext uri="{FF2B5EF4-FFF2-40B4-BE49-F238E27FC236}">
                  <a16:creationId xmlns:a16="http://schemas.microsoft.com/office/drawing/2014/main" id="{496BFD90-C1F9-DC3A-E9F5-05BADE16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040358" y="1904209"/>
              <a:ext cx="720886" cy="720886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6EDF24E1-09C5-9C87-FD0E-08B2A8C44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468AE16C-2073-9964-B447-860444430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D633C06A-FF37-E2C5-CE5E-648085B51260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26" name="Forma Livre 51">
              <a:extLst>
                <a:ext uri="{FF2B5EF4-FFF2-40B4-BE49-F238E27FC236}">
                  <a16:creationId xmlns:a16="http://schemas.microsoft.com/office/drawing/2014/main" id="{19B48AD0-4E75-1DCD-87D5-907C367F937D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7" name="Forma Livre 54">
              <a:extLst>
                <a:ext uri="{FF2B5EF4-FFF2-40B4-BE49-F238E27FC236}">
                  <a16:creationId xmlns:a16="http://schemas.microsoft.com/office/drawing/2014/main" id="{6108A699-E198-3D56-BEC1-9A5F74FF9BB9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5">
              <a:extLst>
                <a:ext uri="{FF2B5EF4-FFF2-40B4-BE49-F238E27FC236}">
                  <a16:creationId xmlns:a16="http://schemas.microsoft.com/office/drawing/2014/main" id="{EB262EC4-85C4-CF87-0E99-1C974898CEB3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6">
              <a:extLst>
                <a:ext uri="{FF2B5EF4-FFF2-40B4-BE49-F238E27FC236}">
                  <a16:creationId xmlns:a16="http://schemas.microsoft.com/office/drawing/2014/main" id="{B0C69FC4-6C88-0FBD-1B4B-ED08FE39685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7">
              <a:extLst>
                <a:ext uri="{FF2B5EF4-FFF2-40B4-BE49-F238E27FC236}">
                  <a16:creationId xmlns:a16="http://schemas.microsoft.com/office/drawing/2014/main" id="{AF33575E-EE6F-DA3C-7147-FD432D300369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8">
              <a:extLst>
                <a:ext uri="{FF2B5EF4-FFF2-40B4-BE49-F238E27FC236}">
                  <a16:creationId xmlns:a16="http://schemas.microsoft.com/office/drawing/2014/main" id="{1C16BB3F-CAEC-3286-1600-79705391AA88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9">
              <a:extLst>
                <a:ext uri="{FF2B5EF4-FFF2-40B4-BE49-F238E27FC236}">
                  <a16:creationId xmlns:a16="http://schemas.microsoft.com/office/drawing/2014/main" id="{F54BEB0C-4873-0FD1-2326-3F7EF949904B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60">
              <a:extLst>
                <a:ext uri="{FF2B5EF4-FFF2-40B4-BE49-F238E27FC236}">
                  <a16:creationId xmlns:a16="http://schemas.microsoft.com/office/drawing/2014/main" id="{2A4992C4-79DB-1C95-79B1-6A8CE45FBC55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1">
              <a:extLst>
                <a:ext uri="{FF2B5EF4-FFF2-40B4-BE49-F238E27FC236}">
                  <a16:creationId xmlns:a16="http://schemas.microsoft.com/office/drawing/2014/main" id="{D40F8E57-8372-C7DC-7916-DCE14027E5C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2">
              <a:extLst>
                <a:ext uri="{FF2B5EF4-FFF2-40B4-BE49-F238E27FC236}">
                  <a16:creationId xmlns:a16="http://schemas.microsoft.com/office/drawing/2014/main" id="{203D151A-A2DE-7E97-BF4D-F027EF707EFF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3">
              <a:extLst>
                <a:ext uri="{FF2B5EF4-FFF2-40B4-BE49-F238E27FC236}">
                  <a16:creationId xmlns:a16="http://schemas.microsoft.com/office/drawing/2014/main" id="{8C020330-42EC-7073-6C1D-6BA019264F54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4">
              <a:extLst>
                <a:ext uri="{FF2B5EF4-FFF2-40B4-BE49-F238E27FC236}">
                  <a16:creationId xmlns:a16="http://schemas.microsoft.com/office/drawing/2014/main" id="{0DE45DC2-362D-D8D0-D6CB-65031BED26A4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5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9 1.11111E-6 L 3.95833E-6 1.11111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aixa de Texto 5">
            <a:extLst>
              <a:ext uri="{FF2B5EF4-FFF2-40B4-BE49-F238E27FC236}">
                <a16:creationId xmlns:a16="http://schemas.microsoft.com/office/drawing/2014/main" id="{F4554218-459A-81CA-7AFE-E131DECA0914}"/>
              </a:ext>
            </a:extLst>
          </p:cNvPr>
          <p:cNvSpPr txBox="1"/>
          <p:nvPr/>
        </p:nvSpPr>
        <p:spPr>
          <a:xfrm>
            <a:off x="1227114" y="4220812"/>
            <a:ext cx="2580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Mante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  <a:cs typeface="+mn-ea"/>
              </a:rPr>
              <a:t>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a </a:t>
            </a:r>
          </a:p>
          <a:p>
            <a:pPr algn="ctr"/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câmera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ligada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4" name="Caixa de Texto 7">
            <a:extLst>
              <a:ext uri="{FF2B5EF4-FFF2-40B4-BE49-F238E27FC236}">
                <a16:creationId xmlns:a16="http://schemas.microsoft.com/office/drawing/2014/main" id="{0DEC187E-0E68-D93E-D59B-1373BE3A11AB}"/>
              </a:ext>
            </a:extLst>
          </p:cNvPr>
          <p:cNvSpPr txBox="1"/>
          <p:nvPr/>
        </p:nvSpPr>
        <p:spPr>
          <a:xfrm>
            <a:off x="8028312" y="4220812"/>
            <a:ext cx="3314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Levantar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a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mão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</a:t>
            </a:r>
          </a:p>
          <a:p>
            <a:pPr lvl="0" algn="ctr">
              <a:buClrTx/>
              <a:buSzTx/>
              <a:buFontTx/>
            </a:pP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e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aguardar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(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em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</a:t>
            </a:r>
            <a:b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</a:b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caso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  <a:sym typeface="+mn-ea"/>
              </a:rPr>
              <a:t>dúvida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  <a:sym typeface="+mn-ea"/>
              </a:rPr>
              <a:t>).</a:t>
            </a:r>
          </a:p>
        </p:txBody>
      </p:sp>
      <p:sp>
        <p:nvSpPr>
          <p:cNvPr id="55" name="Caixa de Texto 5">
            <a:extLst>
              <a:ext uri="{FF2B5EF4-FFF2-40B4-BE49-F238E27FC236}">
                <a16:creationId xmlns:a16="http://schemas.microsoft.com/office/drawing/2014/main" id="{8A5F75A3-5C71-5916-9549-07CC6F83A3F4}"/>
              </a:ext>
            </a:extLst>
          </p:cNvPr>
          <p:cNvSpPr txBox="1"/>
          <p:nvPr/>
        </p:nvSpPr>
        <p:spPr>
          <a:xfrm>
            <a:off x="5417065" y="4220812"/>
            <a:ext cx="13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Desligar</a:t>
            </a:r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 </a:t>
            </a:r>
          </a:p>
          <a:p>
            <a:pPr algn="ctr"/>
            <a:r>
              <a:rPr lang="en-US" altLang="pt-BR" sz="2400" b="1" dirty="0">
                <a:solidFill>
                  <a:schemeClr val="bg1"/>
                </a:solidFill>
                <a:latin typeface="+mj-lt"/>
                <a:cs typeface="+mn-ea"/>
              </a:rPr>
              <a:t>o </a:t>
            </a:r>
            <a:r>
              <a:rPr lang="en-US" altLang="pt-BR" sz="2400" b="1" dirty="0" err="1">
                <a:solidFill>
                  <a:schemeClr val="bg1"/>
                </a:solidFill>
                <a:latin typeface="+mj-lt"/>
                <a:cs typeface="+mn-ea"/>
              </a:rPr>
              <a:t>áudio</a:t>
            </a:r>
            <a:r>
              <a:rPr lang="pt-BR" altLang="en-US" sz="2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F25C4F7-6294-A39F-B225-C80C12129EB5}"/>
              </a:ext>
            </a:extLst>
          </p:cNvPr>
          <p:cNvGrpSpPr/>
          <p:nvPr/>
        </p:nvGrpSpPr>
        <p:grpSpPr>
          <a:xfrm>
            <a:off x="1678061" y="2361718"/>
            <a:ext cx="1678321" cy="1678321"/>
            <a:chOff x="1882171" y="1930198"/>
            <a:chExt cx="1678321" cy="1678321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5AF0264E-F6AB-41C2-C825-8D4491B90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82171" y="1930198"/>
              <a:ext cx="1678321" cy="1678321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D62A0608-0E81-FA11-58DD-F8C0310B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4671" y="2332698"/>
              <a:ext cx="873320" cy="873320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419C5A0-AEDC-83A0-BCF1-16ADE5FC2602}"/>
              </a:ext>
            </a:extLst>
          </p:cNvPr>
          <p:cNvGrpSpPr/>
          <p:nvPr/>
        </p:nvGrpSpPr>
        <p:grpSpPr>
          <a:xfrm>
            <a:off x="5265796" y="2361718"/>
            <a:ext cx="1678321" cy="1678321"/>
            <a:chOff x="5096886" y="1930199"/>
            <a:chExt cx="1678321" cy="1678321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63F3B5A-741F-FD70-C38E-A49D1F2B5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6886" y="1930199"/>
              <a:ext cx="1678321" cy="1678321"/>
            </a:xfrm>
            <a:prstGeom prst="rect">
              <a:avLst/>
            </a:prstGeom>
          </p:spPr>
        </p:pic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A3ED45E0-A75A-A988-983B-D9C6BCD36A93}"/>
                </a:ext>
              </a:extLst>
            </p:cNvPr>
            <p:cNvGrpSpPr/>
            <p:nvPr/>
          </p:nvGrpSpPr>
          <p:grpSpPr>
            <a:xfrm>
              <a:off x="5392818" y="2194895"/>
              <a:ext cx="1086456" cy="1148926"/>
              <a:chOff x="5265436" y="2700386"/>
              <a:chExt cx="1086456" cy="1148926"/>
            </a:xfrm>
          </p:grpSpPr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B970412E-E8A1-D3FD-D37F-5CEFB2775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65436" y="2700386"/>
                <a:ext cx="1086456" cy="1086456"/>
              </a:xfrm>
              <a:prstGeom prst="rect">
                <a:avLst/>
              </a:prstGeom>
            </p:spPr>
          </p:pic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F9E419CE-F5B0-4058-610C-1F25E3F8FA62}"/>
                  </a:ext>
                </a:extLst>
              </p:cNvPr>
              <p:cNvSpPr/>
              <p:nvPr/>
            </p:nvSpPr>
            <p:spPr>
              <a:xfrm rot="19530814">
                <a:off x="5716803" y="2794456"/>
                <a:ext cx="100080" cy="10548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4256E71-3A0B-4E2C-BB8B-E951112E5CCE}"/>
              </a:ext>
            </a:extLst>
          </p:cNvPr>
          <p:cNvGrpSpPr/>
          <p:nvPr/>
        </p:nvGrpSpPr>
        <p:grpSpPr>
          <a:xfrm>
            <a:off x="8846203" y="2361717"/>
            <a:ext cx="1678321" cy="1678321"/>
            <a:chOff x="8332416" y="1930199"/>
            <a:chExt cx="1678321" cy="167832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F288CC5-9EAE-5764-CE96-C3622F661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32416" y="1930199"/>
              <a:ext cx="1678321" cy="1678321"/>
            </a:xfrm>
            <a:prstGeom prst="rect">
              <a:avLst/>
            </a:prstGeom>
          </p:spPr>
        </p:pic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C4CA3EC0-C89D-D918-B41E-6B16825F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56300" y="2242027"/>
              <a:ext cx="1105046" cy="1105046"/>
            </a:xfrm>
            <a:prstGeom prst="rect">
              <a:avLst/>
            </a:prstGeom>
          </p:spPr>
        </p:pic>
      </p:grp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83ED2E96-540B-FB7B-43B4-0CE2954FC239}"/>
              </a:ext>
            </a:extLst>
          </p:cNvPr>
          <p:cNvSpPr txBox="1"/>
          <p:nvPr/>
        </p:nvSpPr>
        <p:spPr>
          <a:xfrm>
            <a:off x="4179944" y="989844"/>
            <a:ext cx="38321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000" b="1" dirty="0">
                <a:solidFill>
                  <a:schemeClr val="bg1"/>
                </a:solidFill>
                <a:latin typeface="AMX" pitchFamily="2" charset="77"/>
              </a:rPr>
              <a:t>Combinados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CFACCAF4-1623-F152-A20D-73B09DB8419F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42368" y="6302382"/>
            <a:ext cx="2707265" cy="231814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4DFE679-7BB5-DCE9-A9F8-54E9989E7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10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28A8675-B0F6-8F40-96B8-671F0502CFBF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>
            <a:off x="829775" y="5424875"/>
            <a:ext cx="611332" cy="2598161"/>
          </a:xfrm>
          <a:prstGeom prst="rect">
            <a:avLst/>
          </a:prstGeo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01359FC0-EC46-092A-FF7F-21E96ACA24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181D8B4-328C-C5B7-5276-D76C1038C538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 bright="100000"/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630944" y="2351607"/>
            <a:ext cx="419100" cy="1781175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4132CFE-E269-1E40-258D-C10EB7B3AA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00A2C-7A4D-EF0B-E989-0FB5799C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>
            <a:extLst>
              <a:ext uri="{FF2B5EF4-FFF2-40B4-BE49-F238E27FC236}">
                <a16:creationId xmlns:a16="http://schemas.microsoft.com/office/drawing/2014/main" id="{4F2C3CF4-79F0-F675-62C2-BAB62EC238E4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25" name="Imagem 24" descr="Texto&#10;&#10;O conteúdo gerado por IA pode estar incorreto.">
            <a:extLst>
              <a:ext uri="{FF2B5EF4-FFF2-40B4-BE49-F238E27FC236}">
                <a16:creationId xmlns:a16="http://schemas.microsoft.com/office/drawing/2014/main" id="{1C197FB4-1B4E-6D04-4965-3DE12E4A8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F5391DB2-145B-3387-DB19-2A67C740D704}"/>
              </a:ext>
            </a:extLst>
          </p:cNvPr>
          <p:cNvSpPr txBox="1"/>
          <p:nvPr/>
        </p:nvSpPr>
        <p:spPr>
          <a:xfrm>
            <a:off x="5391479" y="1875458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WhatsApp Blip Desk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6A2AABC1-1768-1C9F-75FD-7306B39E88B8}"/>
              </a:ext>
            </a:extLst>
          </p:cNvPr>
          <p:cNvSpPr txBox="1"/>
          <p:nvPr/>
        </p:nvSpPr>
        <p:spPr>
          <a:xfrm>
            <a:off x="5356390" y="2626156"/>
            <a:ext cx="671333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WhatsApp = plataforma gigante (Meta);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Canal mais usado no Brasil;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 err="1"/>
              <a:t>Blip</a:t>
            </a:r>
            <a:r>
              <a:rPr lang="pt-BR" sz="2500" dirty="0"/>
              <a:t> = ferramenta usada por várias empresas.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0806F96-E03E-3451-7BAD-814ED25287E8}"/>
              </a:ext>
            </a:extLst>
          </p:cNvPr>
          <p:cNvGrpSpPr/>
          <p:nvPr/>
        </p:nvGrpSpPr>
        <p:grpSpPr>
          <a:xfrm>
            <a:off x="1240689" y="2589342"/>
            <a:ext cx="1584899" cy="1528311"/>
            <a:chOff x="5850194" y="1689942"/>
            <a:chExt cx="1101213" cy="1101213"/>
          </a:xfrm>
        </p:grpSpPr>
        <p:sp>
          <p:nvSpPr>
            <p:cNvPr id="4" name="Oval 8">
              <a:extLst>
                <a:ext uri="{FF2B5EF4-FFF2-40B4-BE49-F238E27FC236}">
                  <a16:creationId xmlns:a16="http://schemas.microsoft.com/office/drawing/2014/main" id="{A53EAFE3-C09A-C150-FBFA-10585CF88CA6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Graphic 9">
              <a:extLst>
                <a:ext uri="{FF2B5EF4-FFF2-40B4-BE49-F238E27FC236}">
                  <a16:creationId xmlns:a16="http://schemas.microsoft.com/office/drawing/2014/main" id="{E09B7AF9-9364-CA76-749D-A1C888B47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105832" y="1945580"/>
              <a:ext cx="589938" cy="589936"/>
            </a:xfrm>
            <a:prstGeom prst="rect">
              <a:avLst/>
            </a:prstGeom>
          </p:spPr>
        </p:pic>
      </p:grpSp>
      <p:sp>
        <p:nvSpPr>
          <p:cNvPr id="9" name="CaixaDeTexto 2">
            <a:extLst>
              <a:ext uri="{FF2B5EF4-FFF2-40B4-BE49-F238E27FC236}">
                <a16:creationId xmlns:a16="http://schemas.microsoft.com/office/drawing/2014/main" id="{88214279-468D-9CF1-C0D4-97AF63EC4874}"/>
              </a:ext>
            </a:extLst>
          </p:cNvPr>
          <p:cNvSpPr txBox="1"/>
          <p:nvPr/>
        </p:nvSpPr>
        <p:spPr>
          <a:xfrm>
            <a:off x="6425311" y="4314827"/>
            <a:ext cx="5323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90000"/>
                </a:solidFill>
              </a:rPr>
              <a:t>Atenção: </a:t>
            </a:r>
            <a:r>
              <a:rPr lang="pt-BR" sz="2000" dirty="0"/>
              <a:t>É muito importante ser utilizado porque é </a:t>
            </a:r>
            <a:r>
              <a:rPr lang="pt-BR" sz="2000" b="1" dirty="0">
                <a:solidFill>
                  <a:srgbClr val="F90000"/>
                </a:solidFill>
              </a:rPr>
              <a:t>o número oficial da Claro</a:t>
            </a:r>
            <a:r>
              <a:rPr lang="pt-BR" sz="2000" dirty="0"/>
              <a:t>, além de ser o número mais confiável, ele é nacional!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21" name="Gráfico 30">
            <a:extLst>
              <a:ext uri="{FF2B5EF4-FFF2-40B4-BE49-F238E27FC236}">
                <a16:creationId xmlns:a16="http://schemas.microsoft.com/office/drawing/2014/main" id="{58803ABB-B9D0-4C51-6402-FAD202767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3" name="Gráfico 30">
            <a:extLst>
              <a:ext uri="{FF2B5EF4-FFF2-40B4-BE49-F238E27FC236}">
                <a16:creationId xmlns:a16="http://schemas.microsoft.com/office/drawing/2014/main" id="{987702AC-A5BC-7D5A-7D34-BDFD5FF54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B044B051-A69C-E30D-B93A-EB1AEFA052F6}"/>
              </a:ext>
            </a:extLst>
          </p:cNvPr>
          <p:cNvGrpSpPr/>
          <p:nvPr/>
        </p:nvGrpSpPr>
        <p:grpSpPr>
          <a:xfrm rot="16200000">
            <a:off x="2912993" y="2469515"/>
            <a:ext cx="2594852" cy="1794326"/>
            <a:chOff x="2238436" y="1693496"/>
            <a:chExt cx="2812973" cy="1945154"/>
          </a:xfrm>
        </p:grpSpPr>
        <p:sp>
          <p:nvSpPr>
            <p:cNvPr id="27" name="Forma Livre 51">
              <a:extLst>
                <a:ext uri="{FF2B5EF4-FFF2-40B4-BE49-F238E27FC236}">
                  <a16:creationId xmlns:a16="http://schemas.microsoft.com/office/drawing/2014/main" id="{20FFAB0E-3E1B-7ADB-1101-08B69FB42E05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4">
              <a:extLst>
                <a:ext uri="{FF2B5EF4-FFF2-40B4-BE49-F238E27FC236}">
                  <a16:creationId xmlns:a16="http://schemas.microsoft.com/office/drawing/2014/main" id="{1DAD9757-C9AE-6527-188E-024539A2BD91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5">
              <a:extLst>
                <a:ext uri="{FF2B5EF4-FFF2-40B4-BE49-F238E27FC236}">
                  <a16:creationId xmlns:a16="http://schemas.microsoft.com/office/drawing/2014/main" id="{90E26B16-B172-3239-10FE-0D196F6DB5FF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6">
              <a:extLst>
                <a:ext uri="{FF2B5EF4-FFF2-40B4-BE49-F238E27FC236}">
                  <a16:creationId xmlns:a16="http://schemas.microsoft.com/office/drawing/2014/main" id="{24DEF637-C61A-476A-6EB9-D5C045B50064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7">
              <a:extLst>
                <a:ext uri="{FF2B5EF4-FFF2-40B4-BE49-F238E27FC236}">
                  <a16:creationId xmlns:a16="http://schemas.microsoft.com/office/drawing/2014/main" id="{3D11CD4B-9752-C293-8BBB-33DDB994A19E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8">
              <a:extLst>
                <a:ext uri="{FF2B5EF4-FFF2-40B4-BE49-F238E27FC236}">
                  <a16:creationId xmlns:a16="http://schemas.microsoft.com/office/drawing/2014/main" id="{109351A4-C025-65E9-8208-F3801F0C01C1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9">
              <a:extLst>
                <a:ext uri="{FF2B5EF4-FFF2-40B4-BE49-F238E27FC236}">
                  <a16:creationId xmlns:a16="http://schemas.microsoft.com/office/drawing/2014/main" id="{23491C6A-E951-ABA5-91B6-82180A0F003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0">
              <a:extLst>
                <a:ext uri="{FF2B5EF4-FFF2-40B4-BE49-F238E27FC236}">
                  <a16:creationId xmlns:a16="http://schemas.microsoft.com/office/drawing/2014/main" id="{C843D92C-E316-FA21-1A4D-6D0EEC3D5143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1">
              <a:extLst>
                <a:ext uri="{FF2B5EF4-FFF2-40B4-BE49-F238E27FC236}">
                  <a16:creationId xmlns:a16="http://schemas.microsoft.com/office/drawing/2014/main" id="{077D818A-5EE3-F4E1-7D8D-019828B4493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2">
              <a:extLst>
                <a:ext uri="{FF2B5EF4-FFF2-40B4-BE49-F238E27FC236}">
                  <a16:creationId xmlns:a16="http://schemas.microsoft.com/office/drawing/2014/main" id="{3DCA6B16-7FF4-D6EA-BA2C-5B0DA4698994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3">
              <a:extLst>
                <a:ext uri="{FF2B5EF4-FFF2-40B4-BE49-F238E27FC236}">
                  <a16:creationId xmlns:a16="http://schemas.microsoft.com/office/drawing/2014/main" id="{868FAE6F-AD83-EC32-D6D7-B2BA26B92CFB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4">
              <a:extLst>
                <a:ext uri="{FF2B5EF4-FFF2-40B4-BE49-F238E27FC236}">
                  <a16:creationId xmlns:a16="http://schemas.microsoft.com/office/drawing/2014/main" id="{9DDC64E8-9287-766A-5939-88CB9886D510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905B4F43-92F0-839F-C5E9-9617CB02D78F}"/>
              </a:ext>
            </a:extLst>
          </p:cNvPr>
          <p:cNvSpPr/>
          <p:nvPr/>
        </p:nvSpPr>
        <p:spPr>
          <a:xfrm>
            <a:off x="5546406" y="4486416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78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-4.44444E-6 L -2.70833E-6 -4.44444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9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A5794-3766-4705-1BF1-B19F9316D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:a16="http://schemas.microsoft.com/office/drawing/2014/main" id="{FD9380AD-9600-41B8-9A52-C26FFDAB6D0F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24" name="Imagem 23" descr="Texto&#10;&#10;O conteúdo gerado por IA pode estar incorreto.">
            <a:extLst>
              <a:ext uri="{FF2B5EF4-FFF2-40B4-BE49-F238E27FC236}">
                <a16:creationId xmlns:a16="http://schemas.microsoft.com/office/drawing/2014/main" id="{63679B21-E71D-497F-08A5-83ACDA733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9CABCAC1-8B7C-9369-A97F-2078CCA2FFE8}"/>
              </a:ext>
            </a:extLst>
          </p:cNvPr>
          <p:cNvSpPr txBox="1"/>
          <p:nvPr/>
        </p:nvSpPr>
        <p:spPr>
          <a:xfrm>
            <a:off x="5847946" y="2391737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</p:txBody>
      </p:sp>
      <p:sp>
        <p:nvSpPr>
          <p:cNvPr id="29" name="CaixaDeTexto 2">
            <a:extLst>
              <a:ext uri="{FF2B5EF4-FFF2-40B4-BE49-F238E27FC236}">
                <a16:creationId xmlns:a16="http://schemas.microsoft.com/office/drawing/2014/main" id="{30959CF2-A668-CA46-B7A5-DE858A5F7F9F}"/>
              </a:ext>
            </a:extLst>
          </p:cNvPr>
          <p:cNvSpPr txBox="1"/>
          <p:nvPr/>
        </p:nvSpPr>
        <p:spPr>
          <a:xfrm>
            <a:off x="5847946" y="3147018"/>
            <a:ext cx="610064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Net Promoter Score;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Métrica de satisfação do cliente;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Mede fidelidade e recomendação.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DE45D7F6-A62E-96C9-31FD-1EE51DEAD9F3}"/>
              </a:ext>
            </a:extLst>
          </p:cNvPr>
          <p:cNvGrpSpPr/>
          <p:nvPr/>
        </p:nvGrpSpPr>
        <p:grpSpPr>
          <a:xfrm>
            <a:off x="1236318" y="2583651"/>
            <a:ext cx="1585452" cy="1536890"/>
            <a:chOff x="5850194" y="1689942"/>
            <a:chExt cx="1101213" cy="1101213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443827C9-156E-981F-E611-7E074C03EBA4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8" name="Graphic 5">
              <a:extLst>
                <a:ext uri="{FF2B5EF4-FFF2-40B4-BE49-F238E27FC236}">
                  <a16:creationId xmlns:a16="http://schemas.microsoft.com/office/drawing/2014/main" id="{5EA76B98-116A-8B61-6759-F0BC4CD9F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  <p:pic>
        <p:nvPicPr>
          <p:cNvPr id="20" name="Gráfico 30">
            <a:extLst>
              <a:ext uri="{FF2B5EF4-FFF2-40B4-BE49-F238E27FC236}">
                <a16:creationId xmlns:a16="http://schemas.microsoft.com/office/drawing/2014/main" id="{1CF1CFC1-16B8-0C9A-10BC-D2E9CB332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244EB629-865A-2869-7FAD-D74F515B0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DB8E87B2-1E74-1EEE-C1CB-9AFAF0C72A65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26" name="Forma Livre 51">
              <a:extLst>
                <a:ext uri="{FF2B5EF4-FFF2-40B4-BE49-F238E27FC236}">
                  <a16:creationId xmlns:a16="http://schemas.microsoft.com/office/drawing/2014/main" id="{8640E4D7-6389-818E-16DD-7EE1440350FB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27" name="Forma Livre 54">
              <a:extLst>
                <a:ext uri="{FF2B5EF4-FFF2-40B4-BE49-F238E27FC236}">
                  <a16:creationId xmlns:a16="http://schemas.microsoft.com/office/drawing/2014/main" id="{B8599929-AFFC-C150-715B-3721FAFB86A4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0" name="Forma Livre 55">
              <a:extLst>
                <a:ext uri="{FF2B5EF4-FFF2-40B4-BE49-F238E27FC236}">
                  <a16:creationId xmlns:a16="http://schemas.microsoft.com/office/drawing/2014/main" id="{756F0D5D-D7B0-CA7A-EC37-A03C77404548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1" name="Forma Livre 56">
              <a:extLst>
                <a:ext uri="{FF2B5EF4-FFF2-40B4-BE49-F238E27FC236}">
                  <a16:creationId xmlns:a16="http://schemas.microsoft.com/office/drawing/2014/main" id="{9BA165C3-B11B-CC87-805A-A54157C69D74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7">
              <a:extLst>
                <a:ext uri="{FF2B5EF4-FFF2-40B4-BE49-F238E27FC236}">
                  <a16:creationId xmlns:a16="http://schemas.microsoft.com/office/drawing/2014/main" id="{0A854198-15D3-DE85-5B19-2A4906476AD0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8">
              <a:extLst>
                <a:ext uri="{FF2B5EF4-FFF2-40B4-BE49-F238E27FC236}">
                  <a16:creationId xmlns:a16="http://schemas.microsoft.com/office/drawing/2014/main" id="{AAEDB2E6-6DAA-FF28-689F-1FFEC6020FF4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9">
              <a:extLst>
                <a:ext uri="{FF2B5EF4-FFF2-40B4-BE49-F238E27FC236}">
                  <a16:creationId xmlns:a16="http://schemas.microsoft.com/office/drawing/2014/main" id="{77706913-7471-3B4A-E779-33779FF8F6B7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60">
              <a:extLst>
                <a:ext uri="{FF2B5EF4-FFF2-40B4-BE49-F238E27FC236}">
                  <a16:creationId xmlns:a16="http://schemas.microsoft.com/office/drawing/2014/main" id="{A86206F9-BBF0-9A35-BD7C-68040ED920AD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61">
              <a:extLst>
                <a:ext uri="{FF2B5EF4-FFF2-40B4-BE49-F238E27FC236}">
                  <a16:creationId xmlns:a16="http://schemas.microsoft.com/office/drawing/2014/main" id="{331AB59B-3CC5-9368-366C-5D266205365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62">
              <a:extLst>
                <a:ext uri="{FF2B5EF4-FFF2-40B4-BE49-F238E27FC236}">
                  <a16:creationId xmlns:a16="http://schemas.microsoft.com/office/drawing/2014/main" id="{776867D7-FEEB-464A-9000-CBAAD2E9F80F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3">
              <a:extLst>
                <a:ext uri="{FF2B5EF4-FFF2-40B4-BE49-F238E27FC236}">
                  <a16:creationId xmlns:a16="http://schemas.microsoft.com/office/drawing/2014/main" id="{2F7E9A4A-BDC2-5F3A-DDB5-43967D32F4E2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4">
              <a:extLst>
                <a:ext uri="{FF2B5EF4-FFF2-40B4-BE49-F238E27FC236}">
                  <a16:creationId xmlns:a16="http://schemas.microsoft.com/office/drawing/2014/main" id="{7AC794B1-B88B-4160-0DF7-7315AB71A531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6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2578 4.07407E-6 L -2.5E-6 4.07407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E3A38-1C8B-C8C1-3FD8-2B2E644BF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1">
            <a:extLst>
              <a:ext uri="{FF2B5EF4-FFF2-40B4-BE49-F238E27FC236}">
                <a16:creationId xmlns:a16="http://schemas.microsoft.com/office/drawing/2014/main" id="{8E7B1BD8-BC10-17F4-30CE-A239A9618911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AMX"/>
            </a:endParaRPr>
          </a:p>
        </p:txBody>
      </p:sp>
      <p:pic>
        <p:nvPicPr>
          <p:cNvPr id="44" name="Imagem 43" descr="Texto&#10;&#10;O conteúdo gerado por IA pode estar incorreto.">
            <a:extLst>
              <a:ext uri="{FF2B5EF4-FFF2-40B4-BE49-F238E27FC236}">
                <a16:creationId xmlns:a16="http://schemas.microsoft.com/office/drawing/2014/main" id="{E497EC7F-1E0F-A086-23A9-F90E69145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2" name="Gráfico 30">
            <a:extLst>
              <a:ext uri="{FF2B5EF4-FFF2-40B4-BE49-F238E27FC236}">
                <a16:creationId xmlns:a16="http://schemas.microsoft.com/office/drawing/2014/main" id="{4B3E66CC-4097-D7A7-98DD-6F0DFA89D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4" name="Gráfico 30">
            <a:extLst>
              <a:ext uri="{FF2B5EF4-FFF2-40B4-BE49-F238E27FC236}">
                <a16:creationId xmlns:a16="http://schemas.microsoft.com/office/drawing/2014/main" id="{1B821AA0-40F8-5441-DF51-DAF38ECA4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3515" y="390854"/>
            <a:ext cx="2786358" cy="1986021"/>
          </a:xfrm>
          <a:prstGeom prst="rect">
            <a:avLst/>
          </a:prstGeom>
        </p:spPr>
      </p:pic>
      <p:sp>
        <p:nvSpPr>
          <p:cNvPr id="25" name="TextBox 7">
            <a:extLst>
              <a:ext uri="{FF2B5EF4-FFF2-40B4-BE49-F238E27FC236}">
                <a16:creationId xmlns:a16="http://schemas.microsoft.com/office/drawing/2014/main" id="{A04E5D34-9490-988A-A6DE-99A9927A574D}"/>
              </a:ext>
            </a:extLst>
          </p:cNvPr>
          <p:cNvSpPr txBox="1"/>
          <p:nvPr/>
        </p:nvSpPr>
        <p:spPr>
          <a:xfrm>
            <a:off x="5847946" y="2391737"/>
            <a:ext cx="51077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90000"/>
                </a:solidFill>
                <a:latin typeface="AMX" pitchFamily="2" charset="77"/>
              </a:rPr>
              <a:t>NPS e TNPS</a:t>
            </a:r>
          </a:p>
        </p:txBody>
      </p:sp>
      <p:sp>
        <p:nvSpPr>
          <p:cNvPr id="26" name="CaixaDeTexto 2">
            <a:extLst>
              <a:ext uri="{FF2B5EF4-FFF2-40B4-BE49-F238E27FC236}">
                <a16:creationId xmlns:a16="http://schemas.microsoft.com/office/drawing/2014/main" id="{3663C00F-2C2E-1897-956C-82E1E3A446A8}"/>
              </a:ext>
            </a:extLst>
          </p:cNvPr>
          <p:cNvSpPr txBox="1"/>
          <p:nvPr/>
        </p:nvSpPr>
        <p:spPr>
          <a:xfrm>
            <a:off x="5847946" y="3147018"/>
            <a:ext cx="61006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Net Promoter Score Transacional;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Mede satisfação em uma jornada específica. 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661AD173-D304-72A1-7137-BC0B92548DAD}"/>
              </a:ext>
            </a:extLst>
          </p:cNvPr>
          <p:cNvGrpSpPr/>
          <p:nvPr/>
        </p:nvGrpSpPr>
        <p:grpSpPr>
          <a:xfrm>
            <a:off x="1236318" y="2583651"/>
            <a:ext cx="1585452" cy="1536890"/>
            <a:chOff x="5850194" y="1689942"/>
            <a:chExt cx="1101213" cy="1101213"/>
          </a:xfrm>
        </p:grpSpPr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388536F7-9EC5-BF46-41F7-906A4BD0CE9A}"/>
                </a:ext>
              </a:extLst>
            </p:cNvPr>
            <p:cNvSpPr/>
            <p:nvPr/>
          </p:nvSpPr>
          <p:spPr>
            <a:xfrm>
              <a:off x="5850194" y="1689942"/>
              <a:ext cx="1101213" cy="1101213"/>
            </a:xfrm>
            <a:prstGeom prst="ellipse">
              <a:avLst/>
            </a:prstGeom>
            <a:solidFill>
              <a:srgbClr val="F9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29" name="Graphic 5">
              <a:extLst>
                <a:ext uri="{FF2B5EF4-FFF2-40B4-BE49-F238E27FC236}">
                  <a16:creationId xmlns:a16="http://schemas.microsoft.com/office/drawing/2014/main" id="{911AC9C9-732D-521A-EA39-FFB75C62B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010016" y="2123895"/>
              <a:ext cx="781570" cy="233304"/>
            </a:xfrm>
            <a:prstGeom prst="rect">
              <a:avLst/>
            </a:prstGeom>
          </p:spPr>
        </p:pic>
      </p:grpSp>
      <p:grpSp>
        <p:nvGrpSpPr>
          <p:cNvPr id="30" name="Gráfico 23">
            <a:extLst>
              <a:ext uri="{FF2B5EF4-FFF2-40B4-BE49-F238E27FC236}">
                <a16:creationId xmlns:a16="http://schemas.microsoft.com/office/drawing/2014/main" id="{97CC5E72-9FBD-0F3E-C2E1-50F0591E0AC6}"/>
              </a:ext>
            </a:extLst>
          </p:cNvPr>
          <p:cNvGrpSpPr/>
          <p:nvPr/>
        </p:nvGrpSpPr>
        <p:grpSpPr>
          <a:xfrm rot="5400000" flipV="1">
            <a:off x="2924015" y="2792000"/>
            <a:ext cx="2594852" cy="1794326"/>
            <a:chOff x="2238436" y="1693496"/>
            <a:chExt cx="2812973" cy="1945154"/>
          </a:xfrm>
        </p:grpSpPr>
        <p:sp>
          <p:nvSpPr>
            <p:cNvPr id="31" name="Forma Livre 51">
              <a:extLst>
                <a:ext uri="{FF2B5EF4-FFF2-40B4-BE49-F238E27FC236}">
                  <a16:creationId xmlns:a16="http://schemas.microsoft.com/office/drawing/2014/main" id="{ABBC192F-6DDB-1CB9-3AF4-3E8C7C12D4EF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2" name="Forma Livre 54">
              <a:extLst>
                <a:ext uri="{FF2B5EF4-FFF2-40B4-BE49-F238E27FC236}">
                  <a16:creationId xmlns:a16="http://schemas.microsoft.com/office/drawing/2014/main" id="{003DBBD8-4DA5-E096-FC37-8BC76F08202D}"/>
                </a:ext>
              </a:extLst>
            </p:cNvPr>
            <p:cNvSpPr/>
            <p:nvPr/>
          </p:nvSpPr>
          <p:spPr>
            <a:xfrm>
              <a:off x="3596782" y="220017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3" name="Forma Livre 55">
              <a:extLst>
                <a:ext uri="{FF2B5EF4-FFF2-40B4-BE49-F238E27FC236}">
                  <a16:creationId xmlns:a16="http://schemas.microsoft.com/office/drawing/2014/main" id="{8A7478C7-45EA-4B62-B661-5BAFF51C38A5}"/>
                </a:ext>
              </a:extLst>
            </p:cNvPr>
            <p:cNvSpPr/>
            <p:nvPr/>
          </p:nvSpPr>
          <p:spPr>
            <a:xfrm>
              <a:off x="4760859" y="2478404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4" name="Forma Livre 56">
              <a:extLst>
                <a:ext uri="{FF2B5EF4-FFF2-40B4-BE49-F238E27FC236}">
                  <a16:creationId xmlns:a16="http://schemas.microsoft.com/office/drawing/2014/main" id="{6CA94A49-5171-4435-E8BE-57499CFB7981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5" name="Forma Livre 57">
              <a:extLst>
                <a:ext uri="{FF2B5EF4-FFF2-40B4-BE49-F238E27FC236}">
                  <a16:creationId xmlns:a16="http://schemas.microsoft.com/office/drawing/2014/main" id="{C5B63633-F695-A782-8F71-B9CBE1097EC6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6" name="Forma Livre 58">
              <a:extLst>
                <a:ext uri="{FF2B5EF4-FFF2-40B4-BE49-F238E27FC236}">
                  <a16:creationId xmlns:a16="http://schemas.microsoft.com/office/drawing/2014/main" id="{7B3FE399-51A9-8911-F4C6-692B0E75B880}"/>
                </a:ext>
              </a:extLst>
            </p:cNvPr>
            <p:cNvSpPr/>
            <p:nvPr/>
          </p:nvSpPr>
          <p:spPr>
            <a:xfrm>
              <a:off x="2989051" y="2486806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7" name="Forma Livre 59">
              <a:extLst>
                <a:ext uri="{FF2B5EF4-FFF2-40B4-BE49-F238E27FC236}">
                  <a16:creationId xmlns:a16="http://schemas.microsoft.com/office/drawing/2014/main" id="{1B80913B-8F55-8D96-4EAC-2A0A3673815E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8" name="Forma Livre 60">
              <a:extLst>
                <a:ext uri="{FF2B5EF4-FFF2-40B4-BE49-F238E27FC236}">
                  <a16:creationId xmlns:a16="http://schemas.microsoft.com/office/drawing/2014/main" id="{272D1F4F-B858-C733-13D8-1177FF526412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39" name="Forma Livre 61">
              <a:extLst>
                <a:ext uri="{FF2B5EF4-FFF2-40B4-BE49-F238E27FC236}">
                  <a16:creationId xmlns:a16="http://schemas.microsoft.com/office/drawing/2014/main" id="{BE087A19-B210-82B8-EB8E-1CA94F724F60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0" name="Forma Livre 62">
              <a:extLst>
                <a:ext uri="{FF2B5EF4-FFF2-40B4-BE49-F238E27FC236}">
                  <a16:creationId xmlns:a16="http://schemas.microsoft.com/office/drawing/2014/main" id="{7E890818-5B15-0BA3-1569-93A737AE97E1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7F7F7F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1" name="Forma Livre 63">
              <a:extLst>
                <a:ext uri="{FF2B5EF4-FFF2-40B4-BE49-F238E27FC236}">
                  <a16:creationId xmlns:a16="http://schemas.microsoft.com/office/drawing/2014/main" id="{22B6F620-06A1-5167-EE2B-2C98BA53C880}"/>
                </a:ext>
              </a:extLst>
            </p:cNvPr>
            <p:cNvSpPr/>
            <p:nvPr/>
          </p:nvSpPr>
          <p:spPr>
            <a:xfrm>
              <a:off x="2989051" y="2777247"/>
              <a:ext cx="290550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42" name="Forma Livre 64">
              <a:extLst>
                <a:ext uri="{FF2B5EF4-FFF2-40B4-BE49-F238E27FC236}">
                  <a16:creationId xmlns:a16="http://schemas.microsoft.com/office/drawing/2014/main" id="{8B9BEF04-4A16-04E6-9F35-07E7CDAD34B7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2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smiling at his phone&#10;&#10;Description automatically generated">
            <a:extLst>
              <a:ext uri="{FF2B5EF4-FFF2-40B4-BE49-F238E27FC236}">
                <a16:creationId xmlns:a16="http://schemas.microsoft.com/office/drawing/2014/main" id="{63CAE358-D7BA-A71D-10AB-FA9CC98B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03" r="23613" b="676"/>
          <a:stretch>
            <a:fillRect/>
          </a:stretch>
        </p:blipFill>
        <p:spPr>
          <a:xfrm flipH="1">
            <a:off x="5394276" y="882316"/>
            <a:ext cx="6165791" cy="477364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F380BB45-C36E-CF06-7DEF-B811C330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5580671" y="4093702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414F6B-7D1F-3BC2-D2B6-78A93563152D}"/>
              </a:ext>
            </a:extLst>
          </p:cNvPr>
          <p:cNvSpPr txBox="1"/>
          <p:nvPr/>
        </p:nvSpPr>
        <p:spPr>
          <a:xfrm>
            <a:off x="844993" y="2036311"/>
            <a:ext cx="4328255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Conhecer esses canais é essencial pra saber qual </a:t>
            </a:r>
            <a:r>
              <a:rPr lang="pt-BR" sz="3500" b="1" dirty="0">
                <a:solidFill>
                  <a:srgbClr val="FF0000"/>
                </a:solidFill>
                <a:latin typeface="AMX" pitchFamily="2" charset="77"/>
              </a:rPr>
              <a:t>impressão que deixamos </a:t>
            </a:r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no cliente.</a:t>
            </a:r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0 L -4.79167E-6 0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holding a yellow phone&#10;&#10;Description automatically generated">
            <a:extLst>
              <a:ext uri="{FF2B5EF4-FFF2-40B4-BE49-F238E27FC236}">
                <a16:creationId xmlns:a16="http://schemas.microsoft.com/office/drawing/2014/main" id="{5CCA999C-6F2C-5BB5-055E-5FC5D3CD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818" r="18818"/>
          <a:stretch/>
        </p:blipFill>
        <p:spPr>
          <a:xfrm>
            <a:off x="1904119" y="23979"/>
            <a:ext cx="10302833" cy="6852646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4B8CDDDE-EBF2-6B90-74AD-88EA9AC0C4B1}"/>
              </a:ext>
            </a:extLst>
          </p:cNvPr>
          <p:cNvSpPr/>
          <p:nvPr/>
        </p:nvSpPr>
        <p:spPr>
          <a:xfrm flipV="1">
            <a:off x="0" y="0"/>
            <a:ext cx="11281904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Imagem 21" descr="Texto&#10;&#10;O conteúdo gerado por IA pode estar incorreto.">
            <a:extLst>
              <a:ext uri="{FF2B5EF4-FFF2-40B4-BE49-F238E27FC236}">
                <a16:creationId xmlns:a16="http://schemas.microsoft.com/office/drawing/2014/main" id="{8A11F2C8-CD01-0BB8-F104-4C07CECB7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51197D38-C3A0-411F-F100-EBB27BE937B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D498294-42CF-3D6E-2C6D-0849FD4E2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E696B340-C8CC-C7BC-02D5-CD0B59EE92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7D0E3EC8-65D1-E304-880E-EC83D8F05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27" name="Gráfico 23">
            <a:extLst>
              <a:ext uri="{FF2B5EF4-FFF2-40B4-BE49-F238E27FC236}">
                <a16:creationId xmlns:a16="http://schemas.microsoft.com/office/drawing/2014/main" id="{CE620D6C-7CF4-C63F-5623-3C5E59C2423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8" name="Forma Livre 9">
              <a:extLst>
                <a:ext uri="{FF2B5EF4-FFF2-40B4-BE49-F238E27FC236}">
                  <a16:creationId xmlns:a16="http://schemas.microsoft.com/office/drawing/2014/main" id="{9A0B5D20-7B87-1C26-EBAB-497BC282C2A0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 10">
              <a:extLst>
                <a:ext uri="{FF2B5EF4-FFF2-40B4-BE49-F238E27FC236}">
                  <a16:creationId xmlns:a16="http://schemas.microsoft.com/office/drawing/2014/main" id="{B9DA6549-41DB-B3CD-0F16-A9048A86FC3A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0" name="Forma Livre 11">
              <a:extLst>
                <a:ext uri="{FF2B5EF4-FFF2-40B4-BE49-F238E27FC236}">
                  <a16:creationId xmlns:a16="http://schemas.microsoft.com/office/drawing/2014/main" id="{E922F796-D73F-C0DE-A73E-B59E9EC5B746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2">
              <a:extLst>
                <a:ext uri="{FF2B5EF4-FFF2-40B4-BE49-F238E27FC236}">
                  <a16:creationId xmlns:a16="http://schemas.microsoft.com/office/drawing/2014/main" id="{B40D6AAA-ACB8-8FA7-4071-7B050EC126C7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3">
              <a:extLst>
                <a:ext uri="{FF2B5EF4-FFF2-40B4-BE49-F238E27FC236}">
                  <a16:creationId xmlns:a16="http://schemas.microsoft.com/office/drawing/2014/main" id="{886E4EF1-1862-EE6A-EF00-66DF2909FF80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4">
              <a:extLst>
                <a:ext uri="{FF2B5EF4-FFF2-40B4-BE49-F238E27FC236}">
                  <a16:creationId xmlns:a16="http://schemas.microsoft.com/office/drawing/2014/main" id="{201F2CCA-8789-24B1-5209-02E22B1B0B8F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5">
              <a:extLst>
                <a:ext uri="{FF2B5EF4-FFF2-40B4-BE49-F238E27FC236}">
                  <a16:creationId xmlns:a16="http://schemas.microsoft.com/office/drawing/2014/main" id="{DB6C9A5E-C09D-5980-0610-DB1594CD65B5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6">
              <a:extLst>
                <a:ext uri="{FF2B5EF4-FFF2-40B4-BE49-F238E27FC236}">
                  <a16:creationId xmlns:a16="http://schemas.microsoft.com/office/drawing/2014/main" id="{AB24CA2A-888B-EC0B-417A-D69C3BB8502F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7">
              <a:extLst>
                <a:ext uri="{FF2B5EF4-FFF2-40B4-BE49-F238E27FC236}">
                  <a16:creationId xmlns:a16="http://schemas.microsoft.com/office/drawing/2014/main" id="{87CFA7FB-2142-3832-B66F-19849AF1E39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8">
              <a:extLst>
                <a:ext uri="{FF2B5EF4-FFF2-40B4-BE49-F238E27FC236}">
                  <a16:creationId xmlns:a16="http://schemas.microsoft.com/office/drawing/2014/main" id="{AB7BF0E9-A079-E87D-D941-E14CFFB66FD2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9">
              <a:extLst>
                <a:ext uri="{FF2B5EF4-FFF2-40B4-BE49-F238E27FC236}">
                  <a16:creationId xmlns:a16="http://schemas.microsoft.com/office/drawing/2014/main" id="{077F86D8-3808-26BE-4403-542A5B51D5D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20">
              <a:extLst>
                <a:ext uri="{FF2B5EF4-FFF2-40B4-BE49-F238E27FC236}">
                  <a16:creationId xmlns:a16="http://schemas.microsoft.com/office/drawing/2014/main" id="{8E1A4C54-58A8-7449-D33E-73AB3D0B311F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4CBD180-50DD-1C3B-C14D-B2508DBD1785}"/>
              </a:ext>
            </a:extLst>
          </p:cNvPr>
          <p:cNvSpPr txBox="1"/>
          <p:nvPr/>
        </p:nvSpPr>
        <p:spPr>
          <a:xfrm>
            <a:off x="966212" y="3385351"/>
            <a:ext cx="4761610" cy="16312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Os canais de primeiro contato funcionam como um ecossistema integrado, onde um conecta com o outro.</a:t>
            </a:r>
            <a:endParaRPr lang="pt-BR" sz="2500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F043D34-3886-4034-A39C-CD2DB4A2BB79}"/>
              </a:ext>
            </a:extLst>
          </p:cNvPr>
          <p:cNvSpPr txBox="1"/>
          <p:nvPr/>
        </p:nvSpPr>
        <p:spPr>
          <a:xfrm>
            <a:off x="981234" y="2112372"/>
            <a:ext cx="49811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white"/>
                </a:solidFill>
                <a:latin typeface="AMX Medium" pitchFamily="2" charset="0"/>
              </a:rPr>
              <a:t>Ecossistema de Canais e a Jornada do Pré-venda.</a:t>
            </a:r>
          </a:p>
        </p:txBody>
      </p:sp>
    </p:spTree>
    <p:extLst>
      <p:ext uri="{BB962C8B-B14F-4D97-AF65-F5344CB8AC3E}">
        <p14:creationId xmlns:p14="http://schemas.microsoft.com/office/powerpoint/2010/main" val="27902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96296E-6 L 4.375E-6 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2" grpId="0"/>
      <p:bldP spid="4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tângulo 62">
            <a:extLst>
              <a:ext uri="{FF2B5EF4-FFF2-40B4-BE49-F238E27FC236}">
                <a16:creationId xmlns:a16="http://schemas.microsoft.com/office/drawing/2014/main" id="{35CAC131-46AE-2CD1-1288-5D9F16E25573}"/>
              </a:ext>
            </a:extLst>
          </p:cNvPr>
          <p:cNvSpPr/>
          <p:nvPr/>
        </p:nvSpPr>
        <p:spPr>
          <a:xfrm>
            <a:off x="2511198" y="1776182"/>
            <a:ext cx="7169605" cy="4252687"/>
          </a:xfrm>
          <a:prstGeom prst="rect">
            <a:avLst/>
          </a:prstGeom>
          <a:noFill/>
          <a:ln w="19050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0E69EE6F-732A-34B7-5EC7-40ED1A26201E}"/>
              </a:ext>
            </a:extLst>
          </p:cNvPr>
          <p:cNvGrpSpPr/>
          <p:nvPr/>
        </p:nvGrpSpPr>
        <p:grpSpPr>
          <a:xfrm>
            <a:off x="4138694" y="1975809"/>
            <a:ext cx="1537198" cy="1763314"/>
            <a:chOff x="4033394" y="1975809"/>
            <a:chExt cx="1537198" cy="1763314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83F78214-FF05-6185-8BAD-4E0AE350D18B}"/>
                </a:ext>
              </a:extLst>
            </p:cNvPr>
            <p:cNvGrpSpPr/>
            <p:nvPr/>
          </p:nvGrpSpPr>
          <p:grpSpPr>
            <a:xfrm>
              <a:off x="4237039" y="1975809"/>
              <a:ext cx="1129908" cy="1135831"/>
              <a:chOff x="3234118" y="821915"/>
              <a:chExt cx="1129908" cy="1135831"/>
            </a:xfrm>
          </p:grpSpPr>
          <p:grpSp>
            <p:nvGrpSpPr>
              <p:cNvPr id="24" name="Group 8">
                <a:extLst>
                  <a:ext uri="{FF2B5EF4-FFF2-40B4-BE49-F238E27FC236}">
                    <a16:creationId xmlns:a16="http://schemas.microsoft.com/office/drawing/2014/main" id="{B94DE3AF-6593-9A05-6059-5CD87C678E3D}"/>
                  </a:ext>
                </a:extLst>
              </p:cNvPr>
              <p:cNvGrpSpPr/>
              <p:nvPr/>
            </p:nvGrpSpPr>
            <p:grpSpPr>
              <a:xfrm>
                <a:off x="3234118" y="821915"/>
                <a:ext cx="1129908" cy="1135831"/>
                <a:chOff x="5822793" y="1689942"/>
                <a:chExt cx="1101213" cy="1101213"/>
              </a:xfrm>
            </p:grpSpPr>
            <p:sp>
              <p:nvSpPr>
                <p:cNvPr id="25" name="Oval 9">
                  <a:extLst>
                    <a:ext uri="{FF2B5EF4-FFF2-40B4-BE49-F238E27FC236}">
                      <a16:creationId xmlns:a16="http://schemas.microsoft.com/office/drawing/2014/main" id="{DD2C82CF-0488-6E34-3234-C3F3BFDCD78A}"/>
                    </a:ext>
                  </a:extLst>
                </p:cNvPr>
                <p:cNvSpPr/>
                <p:nvPr/>
              </p:nvSpPr>
              <p:spPr>
                <a:xfrm>
                  <a:off x="5822793" y="1689942"/>
                  <a:ext cx="1101213" cy="1101213"/>
                </a:xfrm>
                <a:prstGeom prst="ellipse">
                  <a:avLst/>
                </a:prstGeom>
                <a:solidFill>
                  <a:srgbClr val="F9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AMX"/>
                  </a:endParaRPr>
                </a:p>
              </p:txBody>
            </p:sp>
            <p:pic>
              <p:nvPicPr>
                <p:cNvPr id="26" name="Graphic 17">
                  <a:extLst>
                    <a:ext uri="{FF2B5EF4-FFF2-40B4-BE49-F238E27FC236}">
                      <a16:creationId xmlns:a16="http://schemas.microsoft.com/office/drawing/2014/main" id="{6F2021DB-6A33-81F9-AC0F-2C9D8BAEAC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140291" y="2131458"/>
                  <a:ext cx="481848" cy="481848"/>
                </a:xfrm>
                <a:prstGeom prst="rect">
                  <a:avLst/>
                </a:prstGeom>
              </p:spPr>
            </p:pic>
          </p:grpSp>
          <p:pic>
            <p:nvPicPr>
              <p:cNvPr id="27" name="Graphic 5">
                <a:extLst>
                  <a:ext uri="{FF2B5EF4-FFF2-40B4-BE49-F238E27FC236}">
                    <a16:creationId xmlns:a16="http://schemas.microsoft.com/office/drawing/2014/main" id="{9E031198-BF8A-3415-E5D0-9EACC2F6E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3520594" y="1027277"/>
                <a:ext cx="572993" cy="165803"/>
              </a:xfrm>
              <a:prstGeom prst="rect">
                <a:avLst/>
              </a:prstGeom>
            </p:spPr>
          </p:pic>
        </p:grpSp>
        <p:sp>
          <p:nvSpPr>
            <p:cNvPr id="30" name="CaixaDeTexto 2">
              <a:extLst>
                <a:ext uri="{FF2B5EF4-FFF2-40B4-BE49-F238E27FC236}">
                  <a16:creationId xmlns:a16="http://schemas.microsoft.com/office/drawing/2014/main" id="{0704E34C-7FB6-A383-17E3-97333C9A1F34}"/>
                </a:ext>
              </a:extLst>
            </p:cNvPr>
            <p:cNvSpPr txBox="1"/>
            <p:nvPr/>
          </p:nvSpPr>
          <p:spPr>
            <a:xfrm>
              <a:off x="4033394" y="3154348"/>
              <a:ext cx="15371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NPS e Google </a:t>
              </a:r>
              <a:r>
                <a:rPr lang="pt-BR" sz="1600" dirty="0" err="1">
                  <a:latin typeface="AMX Medium" pitchFamily="2" charset="0"/>
                </a:rPr>
                <a:t>My</a:t>
              </a:r>
              <a:r>
                <a:rPr lang="pt-BR" sz="1600" dirty="0">
                  <a:latin typeface="AMX Medium" pitchFamily="2" charset="0"/>
                </a:rPr>
                <a:t> Business</a:t>
              </a:r>
            </a:p>
          </p:txBody>
        </p:sp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692541B-1A22-14F4-8D0F-21A2A59DE9D9}"/>
              </a:ext>
            </a:extLst>
          </p:cNvPr>
          <p:cNvGrpSpPr/>
          <p:nvPr/>
        </p:nvGrpSpPr>
        <p:grpSpPr>
          <a:xfrm>
            <a:off x="7763951" y="1975809"/>
            <a:ext cx="1562598" cy="1723760"/>
            <a:chOff x="7688795" y="1975809"/>
            <a:chExt cx="1562598" cy="1723760"/>
          </a:xfrm>
        </p:grpSpPr>
        <p:grpSp>
          <p:nvGrpSpPr>
            <p:cNvPr id="18" name="Group 8">
              <a:extLst>
                <a:ext uri="{FF2B5EF4-FFF2-40B4-BE49-F238E27FC236}">
                  <a16:creationId xmlns:a16="http://schemas.microsoft.com/office/drawing/2014/main" id="{59513915-DFF2-ABC3-A65F-60851C8ADC38}"/>
                </a:ext>
              </a:extLst>
            </p:cNvPr>
            <p:cNvGrpSpPr/>
            <p:nvPr/>
          </p:nvGrpSpPr>
          <p:grpSpPr>
            <a:xfrm>
              <a:off x="7905140" y="1975809"/>
              <a:ext cx="1129908" cy="1135831"/>
              <a:chOff x="5850194" y="1689942"/>
              <a:chExt cx="1101213" cy="1101213"/>
            </a:xfrm>
          </p:grpSpPr>
          <p:sp>
            <p:nvSpPr>
              <p:cNvPr id="19" name="Oval 9">
                <a:extLst>
                  <a:ext uri="{FF2B5EF4-FFF2-40B4-BE49-F238E27FC236}">
                    <a16:creationId xmlns:a16="http://schemas.microsoft.com/office/drawing/2014/main" id="{D0FBB0C5-C4E9-02F5-4DD4-D5853B852387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21" name="Graphic 17">
                <a:extLst>
                  <a:ext uri="{FF2B5EF4-FFF2-40B4-BE49-F238E27FC236}">
                    <a16:creationId xmlns:a16="http://schemas.microsoft.com/office/drawing/2014/main" id="{1E2AA371-F303-3C60-6EEB-3211C17AF5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105831" y="1945579"/>
                <a:ext cx="589938" cy="589938"/>
              </a:xfrm>
              <a:prstGeom prst="rect">
                <a:avLst/>
              </a:prstGeom>
            </p:spPr>
          </p:pic>
        </p:grpSp>
        <p:sp>
          <p:nvSpPr>
            <p:cNvPr id="31" name="CaixaDeTexto 2">
              <a:extLst>
                <a:ext uri="{FF2B5EF4-FFF2-40B4-BE49-F238E27FC236}">
                  <a16:creationId xmlns:a16="http://schemas.microsoft.com/office/drawing/2014/main" id="{3CF176AB-C975-8CBC-CC06-BCFC4450A3BC}"/>
                </a:ext>
              </a:extLst>
            </p:cNvPr>
            <p:cNvSpPr txBox="1"/>
            <p:nvPr/>
          </p:nvSpPr>
          <p:spPr>
            <a:xfrm>
              <a:off x="7688795" y="3114794"/>
              <a:ext cx="15625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Google</a:t>
              </a:r>
              <a:br>
                <a:rPr lang="pt-BR" sz="1600" dirty="0">
                  <a:latin typeface="AMX Medium" pitchFamily="2" charset="0"/>
                </a:rPr>
              </a:br>
              <a:r>
                <a:rPr lang="pt-BR" sz="1600" dirty="0" err="1">
                  <a:latin typeface="AMX Medium" pitchFamily="2" charset="0"/>
                </a:rPr>
                <a:t>My</a:t>
              </a:r>
              <a:r>
                <a:rPr lang="pt-BR" sz="1600" dirty="0">
                  <a:latin typeface="AMX Medium" pitchFamily="2" charset="0"/>
                </a:rPr>
                <a:t> Business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569129A1-DA70-3A46-DDC1-905C468F846A}"/>
              </a:ext>
            </a:extLst>
          </p:cNvPr>
          <p:cNvGrpSpPr/>
          <p:nvPr/>
        </p:nvGrpSpPr>
        <p:grpSpPr>
          <a:xfrm>
            <a:off x="7888586" y="4205886"/>
            <a:ext cx="1323430" cy="1653569"/>
            <a:chOff x="7813430" y="4205886"/>
            <a:chExt cx="1323430" cy="1653569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31808CD6-5B97-2E2D-4470-C1B90E7F8087}"/>
                </a:ext>
              </a:extLst>
            </p:cNvPr>
            <p:cNvGrpSpPr/>
            <p:nvPr/>
          </p:nvGrpSpPr>
          <p:grpSpPr>
            <a:xfrm>
              <a:off x="7924899" y="4205886"/>
              <a:ext cx="1100492" cy="1077065"/>
              <a:chOff x="5842074" y="1689942"/>
              <a:chExt cx="1101213" cy="1101213"/>
            </a:xfrm>
          </p:grpSpPr>
          <p:sp>
            <p:nvSpPr>
              <p:cNvPr id="9" name="Oval 4">
                <a:extLst>
                  <a:ext uri="{FF2B5EF4-FFF2-40B4-BE49-F238E27FC236}">
                    <a16:creationId xmlns:a16="http://schemas.microsoft.com/office/drawing/2014/main" id="{CE282F08-BD2A-6F60-C272-0558FE616FA0}"/>
                  </a:ext>
                </a:extLst>
              </p:cNvPr>
              <p:cNvSpPr/>
              <p:nvPr/>
            </p:nvSpPr>
            <p:spPr>
              <a:xfrm>
                <a:off x="584207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0" name="Graphic 5">
                <a:extLst>
                  <a:ext uri="{FF2B5EF4-FFF2-40B4-BE49-F238E27FC236}">
                    <a16:creationId xmlns:a16="http://schemas.microsoft.com/office/drawing/2014/main" id="{2C6234F1-1C31-A717-9295-302A966DC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6040358" y="1889369"/>
                <a:ext cx="720886" cy="720886"/>
              </a:xfrm>
              <a:prstGeom prst="rect">
                <a:avLst/>
              </a:prstGeom>
            </p:spPr>
          </p:pic>
        </p:grpSp>
        <p:sp>
          <p:nvSpPr>
            <p:cNvPr id="32" name="CaixaDeTexto 2">
              <a:extLst>
                <a:ext uri="{FF2B5EF4-FFF2-40B4-BE49-F238E27FC236}">
                  <a16:creationId xmlns:a16="http://schemas.microsoft.com/office/drawing/2014/main" id="{58868907-C2E2-C47B-DEF8-1EFB9B8DC82A}"/>
                </a:ext>
              </a:extLst>
            </p:cNvPr>
            <p:cNvSpPr txBox="1"/>
            <p:nvPr/>
          </p:nvSpPr>
          <p:spPr>
            <a:xfrm>
              <a:off x="7813430" y="5274680"/>
              <a:ext cx="13234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Encontre uma Loja</a:t>
              </a: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BA8779FF-C5AB-6ACD-4A56-B6CC30D5E27C}"/>
              </a:ext>
            </a:extLst>
          </p:cNvPr>
          <p:cNvGrpSpPr/>
          <p:nvPr/>
        </p:nvGrpSpPr>
        <p:grpSpPr>
          <a:xfrm>
            <a:off x="5956634" y="1975808"/>
            <a:ext cx="1562598" cy="1454092"/>
            <a:chOff x="5881478" y="1975808"/>
            <a:chExt cx="1562598" cy="1454092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916517BC-8C40-93C1-5A30-3D48B503CF28}"/>
                </a:ext>
              </a:extLst>
            </p:cNvPr>
            <p:cNvGrpSpPr/>
            <p:nvPr/>
          </p:nvGrpSpPr>
          <p:grpSpPr>
            <a:xfrm>
              <a:off x="6097823" y="1975808"/>
              <a:ext cx="1129908" cy="1135831"/>
              <a:chOff x="5837415" y="1661503"/>
              <a:chExt cx="1113992" cy="1161296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C6123A86-15F2-0D40-1B70-D5CEB7FDD918}"/>
                  </a:ext>
                </a:extLst>
              </p:cNvPr>
              <p:cNvSpPr/>
              <p:nvPr/>
            </p:nvSpPr>
            <p:spPr>
              <a:xfrm>
                <a:off x="5837415" y="1661503"/>
                <a:ext cx="1113992" cy="1161296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7" name="Graphic 9">
                <a:extLst>
                  <a:ext uri="{FF2B5EF4-FFF2-40B4-BE49-F238E27FC236}">
                    <a16:creationId xmlns:a16="http://schemas.microsoft.com/office/drawing/2014/main" id="{BA88D668-5E90-B4ED-4141-98BD41634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6104417" y="1936175"/>
                <a:ext cx="589938" cy="589936"/>
              </a:xfrm>
              <a:prstGeom prst="rect">
                <a:avLst/>
              </a:prstGeom>
            </p:spPr>
          </p:pic>
        </p:grpSp>
        <p:sp>
          <p:nvSpPr>
            <p:cNvPr id="33" name="CaixaDeTexto 2">
              <a:extLst>
                <a:ext uri="{FF2B5EF4-FFF2-40B4-BE49-F238E27FC236}">
                  <a16:creationId xmlns:a16="http://schemas.microsoft.com/office/drawing/2014/main" id="{B24F5247-06A2-86B5-A2D9-3C27FCAD8CC3}"/>
                </a:ext>
              </a:extLst>
            </p:cNvPr>
            <p:cNvSpPr txBox="1"/>
            <p:nvPr/>
          </p:nvSpPr>
          <p:spPr>
            <a:xfrm>
              <a:off x="5881478" y="3091346"/>
              <a:ext cx="15625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WhatsApp </a:t>
              </a:r>
              <a:r>
                <a:rPr lang="pt-BR" sz="1600" dirty="0" err="1">
                  <a:latin typeface="AMX Medium" pitchFamily="2" charset="0"/>
                </a:rPr>
                <a:t>Blip</a:t>
              </a:r>
              <a:endParaRPr lang="pt-BR" sz="1600" dirty="0">
                <a:latin typeface="AMX Medium" pitchFamily="2" charset="0"/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40A29E00-BD2A-9B0A-96A9-D5F82E2EB10A}"/>
              </a:ext>
            </a:extLst>
          </p:cNvPr>
          <p:cNvGrpSpPr/>
          <p:nvPr/>
        </p:nvGrpSpPr>
        <p:grpSpPr>
          <a:xfrm>
            <a:off x="5863982" y="4195011"/>
            <a:ext cx="1562598" cy="1486227"/>
            <a:chOff x="5788826" y="4195011"/>
            <a:chExt cx="1562598" cy="1486227"/>
          </a:xfrm>
        </p:grpSpPr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386D72BB-23E8-EED6-8A95-72DF8137B16F}"/>
                </a:ext>
              </a:extLst>
            </p:cNvPr>
            <p:cNvGrpSpPr/>
            <p:nvPr/>
          </p:nvGrpSpPr>
          <p:grpSpPr>
            <a:xfrm>
              <a:off x="6018659" y="4195011"/>
              <a:ext cx="1102932" cy="1106685"/>
              <a:chOff x="5850194" y="1689942"/>
              <a:chExt cx="1101213" cy="1101213"/>
            </a:xfrm>
          </p:grpSpPr>
          <p:sp>
            <p:nvSpPr>
              <p:cNvPr id="12" name="Oval 25">
                <a:extLst>
                  <a:ext uri="{FF2B5EF4-FFF2-40B4-BE49-F238E27FC236}">
                    <a16:creationId xmlns:a16="http://schemas.microsoft.com/office/drawing/2014/main" id="{A2FF6685-C913-85B0-5EB3-011FD6172343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3" name="Graphic 26">
                <a:extLst>
                  <a:ext uri="{FF2B5EF4-FFF2-40B4-BE49-F238E27FC236}">
                    <a16:creationId xmlns:a16="http://schemas.microsoft.com/office/drawing/2014/main" id="{E03418F7-C8C6-6F8C-47D1-D362D618B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6105832" y="1945581"/>
                <a:ext cx="589936" cy="589934"/>
              </a:xfrm>
              <a:prstGeom prst="rect">
                <a:avLst/>
              </a:prstGeom>
            </p:spPr>
          </p:pic>
        </p:grpSp>
        <p:sp>
          <p:nvSpPr>
            <p:cNvPr id="34" name="CaixaDeTexto 2">
              <a:extLst>
                <a:ext uri="{FF2B5EF4-FFF2-40B4-BE49-F238E27FC236}">
                  <a16:creationId xmlns:a16="http://schemas.microsoft.com/office/drawing/2014/main" id="{0E7B5E18-6091-C5D6-F652-447CA80DD8B5}"/>
                </a:ext>
              </a:extLst>
            </p:cNvPr>
            <p:cNvSpPr txBox="1"/>
            <p:nvPr/>
          </p:nvSpPr>
          <p:spPr>
            <a:xfrm>
              <a:off x="5788826" y="5342684"/>
              <a:ext cx="15625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 err="1">
                  <a:latin typeface="AMX Medium" pitchFamily="2" charset="0"/>
                </a:rPr>
                <a:t>Martech</a:t>
              </a:r>
              <a:endParaRPr lang="pt-BR" sz="1600" dirty="0">
                <a:latin typeface="AMX Medium" pitchFamily="2" charset="0"/>
              </a:endParaRPr>
            </a:p>
          </p:txBody>
        </p:sp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567FCEBE-B5E9-8A68-CB97-D26796FD4C9B}"/>
              </a:ext>
            </a:extLst>
          </p:cNvPr>
          <p:cNvGrpSpPr/>
          <p:nvPr/>
        </p:nvGrpSpPr>
        <p:grpSpPr>
          <a:xfrm>
            <a:off x="4122495" y="4172962"/>
            <a:ext cx="1562598" cy="1740739"/>
            <a:chOff x="4047339" y="4172962"/>
            <a:chExt cx="1562598" cy="1740739"/>
          </a:xfrm>
        </p:grpSpPr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ED4692DD-EBB5-FAD1-9DBE-ADE525EA12EA}"/>
                </a:ext>
              </a:extLst>
            </p:cNvPr>
            <p:cNvGrpSpPr/>
            <p:nvPr/>
          </p:nvGrpSpPr>
          <p:grpSpPr>
            <a:xfrm>
              <a:off x="4277483" y="4172962"/>
              <a:ext cx="1117579" cy="1143102"/>
              <a:chOff x="5850194" y="1689942"/>
              <a:chExt cx="1101213" cy="1101213"/>
            </a:xfrm>
          </p:grpSpPr>
          <p:sp>
            <p:nvSpPr>
              <p:cNvPr id="16" name="Oval 21">
                <a:extLst>
                  <a:ext uri="{FF2B5EF4-FFF2-40B4-BE49-F238E27FC236}">
                    <a16:creationId xmlns:a16="http://schemas.microsoft.com/office/drawing/2014/main" id="{F973C1B5-EEEE-D277-497C-17FE2705258D}"/>
                  </a:ext>
                </a:extLst>
              </p:cNvPr>
              <p:cNvSpPr/>
              <p:nvPr/>
            </p:nvSpPr>
            <p:spPr>
              <a:xfrm>
                <a:off x="5850194" y="1689942"/>
                <a:ext cx="1101213" cy="1101213"/>
              </a:xfrm>
              <a:prstGeom prst="ellipse">
                <a:avLst/>
              </a:prstGeom>
              <a:solidFill>
                <a:srgbClr val="F9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17" name="Graphic 22">
                <a:extLst>
                  <a:ext uri="{FF2B5EF4-FFF2-40B4-BE49-F238E27FC236}">
                    <a16:creationId xmlns:a16="http://schemas.microsoft.com/office/drawing/2014/main" id="{6CF387F5-9127-DA36-C90E-01EE3B5C1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089525" y="1940094"/>
                <a:ext cx="651154" cy="646332"/>
              </a:xfrm>
              <a:prstGeom prst="rect">
                <a:avLst/>
              </a:prstGeom>
            </p:spPr>
          </p:pic>
        </p:grpSp>
        <p:sp>
          <p:nvSpPr>
            <p:cNvPr id="35" name="CaixaDeTexto 2">
              <a:extLst>
                <a:ext uri="{FF2B5EF4-FFF2-40B4-BE49-F238E27FC236}">
                  <a16:creationId xmlns:a16="http://schemas.microsoft.com/office/drawing/2014/main" id="{D6F377D3-3BEF-150D-D567-FFBA414B084A}"/>
                </a:ext>
              </a:extLst>
            </p:cNvPr>
            <p:cNvSpPr txBox="1"/>
            <p:nvPr/>
          </p:nvSpPr>
          <p:spPr>
            <a:xfrm>
              <a:off x="4047339" y="5328926"/>
              <a:ext cx="15625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Gerentes Digitais</a:t>
              </a:r>
            </a:p>
          </p:txBody>
        </p:sp>
      </p:grp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B4872A4D-5DAA-73BC-FACB-CC634886ABF3}"/>
              </a:ext>
            </a:extLst>
          </p:cNvPr>
          <p:cNvCxnSpPr>
            <a:cxnSpLocks/>
            <a:stCxn id="25" idx="2"/>
            <a:endCxn id="29" idx="0"/>
          </p:cNvCxnSpPr>
          <p:nvPr/>
        </p:nvCxnSpPr>
        <p:spPr>
          <a:xfrm rot="10800000" flipV="1">
            <a:off x="3339021" y="2543724"/>
            <a:ext cx="1003318" cy="57204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7044B202-9CB5-0391-841D-84223ACFC07B}"/>
              </a:ext>
            </a:extLst>
          </p:cNvPr>
          <p:cNvCxnSpPr>
            <a:cxnSpLocks/>
            <a:stCxn id="6" idx="2"/>
            <a:endCxn id="25" idx="6"/>
          </p:cNvCxnSpPr>
          <p:nvPr/>
        </p:nvCxnSpPr>
        <p:spPr>
          <a:xfrm rot="10800000" flipV="1">
            <a:off x="5472247" y="2543723"/>
            <a:ext cx="700732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do 42">
            <a:extLst>
              <a:ext uri="{FF2B5EF4-FFF2-40B4-BE49-F238E27FC236}">
                <a16:creationId xmlns:a16="http://schemas.microsoft.com/office/drawing/2014/main" id="{3FD9BE95-07FB-6D33-8742-33F137BFAB66}"/>
              </a:ext>
            </a:extLst>
          </p:cNvPr>
          <p:cNvCxnSpPr>
            <a:cxnSpLocks/>
            <a:stCxn id="19" idx="2"/>
            <a:endCxn id="6" idx="6"/>
          </p:cNvCxnSpPr>
          <p:nvPr/>
        </p:nvCxnSpPr>
        <p:spPr>
          <a:xfrm rot="10800000">
            <a:off x="7302888" y="2543725"/>
            <a:ext cx="677409" cy="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: Angulado 46">
            <a:extLst>
              <a:ext uri="{FF2B5EF4-FFF2-40B4-BE49-F238E27FC236}">
                <a16:creationId xmlns:a16="http://schemas.microsoft.com/office/drawing/2014/main" id="{D2858820-9753-6351-DD22-DCB34BCEDDE8}"/>
              </a:ext>
            </a:extLst>
          </p:cNvPr>
          <p:cNvCxnSpPr>
            <a:cxnSpLocks/>
            <a:stCxn id="36" idx="2"/>
            <a:endCxn id="16" idx="2"/>
          </p:cNvCxnSpPr>
          <p:nvPr/>
        </p:nvCxnSpPr>
        <p:spPr>
          <a:xfrm rot="5400000" flipH="1" flipV="1">
            <a:off x="3797324" y="4286412"/>
            <a:ext cx="97214" cy="1013415"/>
          </a:xfrm>
          <a:prstGeom prst="bentConnector4">
            <a:avLst>
              <a:gd name="adj1" fmla="val -235151"/>
              <a:gd name="adj2" fmla="val 7715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C324D5F6-743E-7679-C672-428A8B24013E}"/>
              </a:ext>
            </a:extLst>
          </p:cNvPr>
          <p:cNvCxnSpPr>
            <a:cxnSpLocks/>
            <a:stCxn id="16" idx="6"/>
            <a:endCxn id="12" idx="2"/>
          </p:cNvCxnSpPr>
          <p:nvPr/>
        </p:nvCxnSpPr>
        <p:spPr>
          <a:xfrm>
            <a:off x="5470218" y="4744513"/>
            <a:ext cx="623597" cy="384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Angulado 53">
            <a:extLst>
              <a:ext uri="{FF2B5EF4-FFF2-40B4-BE49-F238E27FC236}">
                <a16:creationId xmlns:a16="http://schemas.microsoft.com/office/drawing/2014/main" id="{30450B72-3057-CCD7-CF5B-986BCDA40D14}"/>
              </a:ext>
            </a:extLst>
          </p:cNvPr>
          <p:cNvCxnSpPr>
            <a:cxnSpLocks/>
            <a:stCxn id="12" idx="6"/>
            <a:endCxn id="9" idx="2"/>
          </p:cNvCxnSpPr>
          <p:nvPr/>
        </p:nvCxnSpPr>
        <p:spPr>
          <a:xfrm flipV="1">
            <a:off x="7196747" y="4744419"/>
            <a:ext cx="803308" cy="393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: Angulado 56">
            <a:extLst>
              <a:ext uri="{FF2B5EF4-FFF2-40B4-BE49-F238E27FC236}">
                <a16:creationId xmlns:a16="http://schemas.microsoft.com/office/drawing/2014/main" id="{972A2382-3B11-3055-92AE-1A99EFEC790D}"/>
              </a:ext>
            </a:extLst>
          </p:cNvPr>
          <p:cNvCxnSpPr>
            <a:cxnSpLocks/>
            <a:stCxn id="9" idx="6"/>
            <a:endCxn id="19" idx="6"/>
          </p:cNvCxnSpPr>
          <p:nvPr/>
        </p:nvCxnSpPr>
        <p:spPr>
          <a:xfrm flipV="1">
            <a:off x="9100547" y="2543725"/>
            <a:ext cx="9657" cy="2200694"/>
          </a:xfrm>
          <a:prstGeom prst="bentConnector3">
            <a:avLst>
              <a:gd name="adj1" fmla="val 246719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aixaDeTexto 2">
            <a:extLst>
              <a:ext uri="{FF2B5EF4-FFF2-40B4-BE49-F238E27FC236}">
                <a16:creationId xmlns:a16="http://schemas.microsoft.com/office/drawing/2014/main" id="{AFC0A649-61F8-6012-9B93-61DD3385F482}"/>
              </a:ext>
            </a:extLst>
          </p:cNvPr>
          <p:cNvSpPr txBox="1"/>
          <p:nvPr/>
        </p:nvSpPr>
        <p:spPr>
          <a:xfrm>
            <a:off x="2420102" y="1576127"/>
            <a:ext cx="1802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highlight>
                  <a:srgbClr val="F0F0F0"/>
                </a:highlight>
                <a:latin typeface="AMX Medium" pitchFamily="2" charset="0"/>
              </a:rPr>
              <a:t> Ecossistema    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D69FDC45-5858-DA11-9E3F-34E00505D8E8}"/>
              </a:ext>
            </a:extLst>
          </p:cNvPr>
          <p:cNvGrpSpPr/>
          <p:nvPr/>
        </p:nvGrpSpPr>
        <p:grpSpPr>
          <a:xfrm>
            <a:off x="2774067" y="3115770"/>
            <a:ext cx="1129908" cy="1725957"/>
            <a:chOff x="2698911" y="3115770"/>
            <a:chExt cx="1129908" cy="1725957"/>
          </a:xfrm>
        </p:grpSpPr>
        <p:sp>
          <p:nvSpPr>
            <p:cNvPr id="36" name="CaixaDeTexto 2">
              <a:extLst>
                <a:ext uri="{FF2B5EF4-FFF2-40B4-BE49-F238E27FC236}">
                  <a16:creationId xmlns:a16="http://schemas.microsoft.com/office/drawing/2014/main" id="{8B8601EF-C53B-2655-713E-F1CDB5E5081D}"/>
                </a:ext>
              </a:extLst>
            </p:cNvPr>
            <p:cNvSpPr txBox="1"/>
            <p:nvPr/>
          </p:nvSpPr>
          <p:spPr>
            <a:xfrm>
              <a:off x="2713692" y="4256952"/>
              <a:ext cx="11007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latin typeface="AMX Medium" pitchFamily="2" charset="0"/>
                </a:rPr>
                <a:t>Novo Cliente</a:t>
              </a:r>
            </a:p>
          </p:txBody>
        </p: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E34A0D00-C6B6-488B-89D0-EE99C4B5C6FA}"/>
                </a:ext>
              </a:extLst>
            </p:cNvPr>
            <p:cNvGrpSpPr/>
            <p:nvPr/>
          </p:nvGrpSpPr>
          <p:grpSpPr>
            <a:xfrm>
              <a:off x="2698911" y="3115770"/>
              <a:ext cx="1129908" cy="1135831"/>
              <a:chOff x="2698911" y="3115770"/>
              <a:chExt cx="1129908" cy="1135831"/>
            </a:xfrm>
          </p:grpSpPr>
          <p:sp>
            <p:nvSpPr>
              <p:cNvPr id="29" name="Oval 9">
                <a:extLst>
                  <a:ext uri="{FF2B5EF4-FFF2-40B4-BE49-F238E27FC236}">
                    <a16:creationId xmlns:a16="http://schemas.microsoft.com/office/drawing/2014/main" id="{38E4F15A-9C62-B0AA-1531-7A8CC67C25DA}"/>
                  </a:ext>
                </a:extLst>
              </p:cNvPr>
              <p:cNvSpPr/>
              <p:nvPr/>
            </p:nvSpPr>
            <p:spPr>
              <a:xfrm>
                <a:off x="2698911" y="3115770"/>
                <a:ext cx="1129908" cy="1135831"/>
              </a:xfrm>
              <a:prstGeom prst="ellipse">
                <a:avLst/>
              </a:prstGeom>
              <a:solidFill>
                <a:srgbClr val="D3D3D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AMX"/>
                </a:endParaRPr>
              </a:p>
            </p:txBody>
          </p:sp>
          <p:pic>
            <p:nvPicPr>
              <p:cNvPr id="74" name="Imagem 73">
                <a:extLst>
                  <a:ext uri="{FF2B5EF4-FFF2-40B4-BE49-F238E27FC236}">
                    <a16:creationId xmlns:a16="http://schemas.microsoft.com/office/drawing/2014/main" id="{AA3CFB30-92FE-6C87-3C90-86B4A3818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6623" y="3315825"/>
                <a:ext cx="731216" cy="731216"/>
              </a:xfrm>
              <a:prstGeom prst="rect">
                <a:avLst/>
              </a:prstGeom>
            </p:spPr>
          </p:pic>
        </p:grp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F59B6D51-82C3-6D3E-8050-ACF84A4DA506}"/>
              </a:ext>
            </a:extLst>
          </p:cNvPr>
          <p:cNvSpPr txBox="1"/>
          <p:nvPr/>
        </p:nvSpPr>
        <p:spPr>
          <a:xfrm>
            <a:off x="1301406" y="782938"/>
            <a:ext cx="9589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500" b="1" dirty="0">
                <a:solidFill>
                  <a:srgbClr val="000000"/>
                </a:solidFill>
                <a:latin typeface="AMX Medium" pitchFamily="2" charset="0"/>
              </a:rPr>
              <a:t>Ecossistema e exemplo de Jornada do Pré-venda</a:t>
            </a:r>
          </a:p>
        </p:txBody>
      </p:sp>
    </p:spTree>
    <p:extLst>
      <p:ext uri="{BB962C8B-B14F-4D97-AF65-F5344CB8AC3E}">
        <p14:creationId xmlns:p14="http://schemas.microsoft.com/office/powerpoint/2010/main" val="42618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81481E-6 L 0 4.81481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1" grpId="0"/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>
            <a:extLst>
              <a:ext uri="{FF2B5EF4-FFF2-40B4-BE49-F238E27FC236}">
                <a16:creationId xmlns:a16="http://schemas.microsoft.com/office/drawing/2014/main" id="{A2327F52-0F92-0704-4478-DF71C1F375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2" r="3826"/>
          <a:stretch>
            <a:fillRect/>
          </a:stretch>
        </p:blipFill>
        <p:spPr>
          <a:xfrm>
            <a:off x="5201366" y="1130523"/>
            <a:ext cx="6565159" cy="459695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14C667C8-4559-6262-FA49-EF625DA47203}"/>
              </a:ext>
            </a:extLst>
          </p:cNvPr>
          <p:cNvSpPr txBox="1"/>
          <p:nvPr/>
        </p:nvSpPr>
        <p:spPr>
          <a:xfrm>
            <a:off x="842735" y="3205335"/>
            <a:ext cx="4266225" cy="21698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77"/>
              </a:rPr>
              <a:t>Redes sociais e multiplataformas estimulam o cliente;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prstClr val="black"/>
                </a:solidFill>
                <a:latin typeface="AMX" pitchFamily="2" charset="77"/>
              </a:rPr>
              <a:t>Seu atendimento vira vitrine pra novos clientes.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96D7148-A71F-2CD5-2691-8CA74F1FF194}"/>
              </a:ext>
            </a:extLst>
          </p:cNvPr>
          <p:cNvSpPr txBox="1"/>
          <p:nvPr/>
        </p:nvSpPr>
        <p:spPr>
          <a:xfrm>
            <a:off x="873111" y="1710635"/>
            <a:ext cx="432825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3500" b="1" dirty="0">
                <a:solidFill>
                  <a:prstClr val="black"/>
                </a:solidFill>
                <a:latin typeface="AMX" pitchFamily="2" charset="77"/>
              </a:rPr>
              <a:t>Tudo impacta o próximo cliente</a:t>
            </a:r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22222E-6 L 1.45833E-6 -2.22222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uxograma: Processo 19">
            <a:extLst>
              <a:ext uri="{FF2B5EF4-FFF2-40B4-BE49-F238E27FC236}">
                <a16:creationId xmlns:a16="http://schemas.microsoft.com/office/drawing/2014/main" id="{B1BB282E-83AC-6A4A-EB87-EAD1F97731F1}"/>
              </a:ext>
            </a:extLst>
          </p:cNvPr>
          <p:cNvSpPr/>
          <p:nvPr/>
        </p:nvSpPr>
        <p:spPr>
          <a:xfrm>
            <a:off x="0" y="1406607"/>
            <a:ext cx="5497526" cy="4194686"/>
          </a:xfrm>
          <a:prstGeom prst="flowChartProcess">
            <a:avLst/>
          </a:prstGeom>
          <a:solidFill>
            <a:schemeClr val="tx1">
              <a:lumMod val="50000"/>
              <a:lumOff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11DAE2A-E001-D380-94D6-EBB35E649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50191" t="2134" r="5261" b="12582"/>
          <a:stretch>
            <a:fillRect/>
          </a:stretch>
        </p:blipFill>
        <p:spPr bwMode="auto">
          <a:xfrm flipH="1">
            <a:off x="584042" y="1146658"/>
            <a:ext cx="4448764" cy="47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áfico 23">
            <a:extLst>
              <a:ext uri="{FF2B5EF4-FFF2-40B4-BE49-F238E27FC236}">
                <a16:creationId xmlns:a16="http://schemas.microsoft.com/office/drawing/2014/main" id="{38F34B8C-FB5C-FC67-25C1-DA1EA73CAE5A}"/>
              </a:ext>
            </a:extLst>
          </p:cNvPr>
          <p:cNvGrpSpPr/>
          <p:nvPr/>
        </p:nvGrpSpPr>
        <p:grpSpPr>
          <a:xfrm flipV="1">
            <a:off x="-256065" y="4597915"/>
            <a:ext cx="2001993" cy="1384367"/>
            <a:chOff x="2238436" y="1693496"/>
            <a:chExt cx="2812973" cy="1945154"/>
          </a:xfrm>
        </p:grpSpPr>
        <p:sp>
          <p:nvSpPr>
            <p:cNvPr id="5" name="Forma Livre 9">
              <a:extLst>
                <a:ext uri="{FF2B5EF4-FFF2-40B4-BE49-F238E27FC236}">
                  <a16:creationId xmlns:a16="http://schemas.microsoft.com/office/drawing/2014/main" id="{55A345A7-9446-5640-9E7F-5E680F8C9DF6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6" name="Forma Livre 10">
              <a:extLst>
                <a:ext uri="{FF2B5EF4-FFF2-40B4-BE49-F238E27FC236}">
                  <a16:creationId xmlns:a16="http://schemas.microsoft.com/office/drawing/2014/main" id="{D1D1409F-B04F-290D-8D9D-50CB1E3F1139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7" name="Forma Livre 11">
              <a:extLst>
                <a:ext uri="{FF2B5EF4-FFF2-40B4-BE49-F238E27FC236}">
                  <a16:creationId xmlns:a16="http://schemas.microsoft.com/office/drawing/2014/main" id="{ADD400B8-3ED0-5034-6313-BCB8ECB39318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Forma Livre 12">
              <a:extLst>
                <a:ext uri="{FF2B5EF4-FFF2-40B4-BE49-F238E27FC236}">
                  <a16:creationId xmlns:a16="http://schemas.microsoft.com/office/drawing/2014/main" id="{CE1D6AB7-B593-8D18-A9C6-BF266ADE7C7C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Forma Livre 13">
              <a:extLst>
                <a:ext uri="{FF2B5EF4-FFF2-40B4-BE49-F238E27FC236}">
                  <a16:creationId xmlns:a16="http://schemas.microsoft.com/office/drawing/2014/main" id="{704C0320-CCED-168E-F278-BEBE95166DD4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14">
              <a:extLst>
                <a:ext uri="{FF2B5EF4-FFF2-40B4-BE49-F238E27FC236}">
                  <a16:creationId xmlns:a16="http://schemas.microsoft.com/office/drawing/2014/main" id="{1C379AF9-1D52-BED4-74D2-F58E1307D63E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15">
              <a:extLst>
                <a:ext uri="{FF2B5EF4-FFF2-40B4-BE49-F238E27FC236}">
                  <a16:creationId xmlns:a16="http://schemas.microsoft.com/office/drawing/2014/main" id="{1E57F381-9348-7F39-8455-E8F48D17E33D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2" name="Forma Livre 16">
              <a:extLst>
                <a:ext uri="{FF2B5EF4-FFF2-40B4-BE49-F238E27FC236}">
                  <a16:creationId xmlns:a16="http://schemas.microsoft.com/office/drawing/2014/main" id="{290C3440-755A-78F7-635A-D1FAC6AB6ECB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17">
              <a:extLst>
                <a:ext uri="{FF2B5EF4-FFF2-40B4-BE49-F238E27FC236}">
                  <a16:creationId xmlns:a16="http://schemas.microsoft.com/office/drawing/2014/main" id="{C2FDA126-E0E1-9281-EF2C-E25F32952795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18">
              <a:extLst>
                <a:ext uri="{FF2B5EF4-FFF2-40B4-BE49-F238E27FC236}">
                  <a16:creationId xmlns:a16="http://schemas.microsoft.com/office/drawing/2014/main" id="{ED6A77F4-5F5B-8B28-72D0-0547C79B4A2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19">
              <a:extLst>
                <a:ext uri="{FF2B5EF4-FFF2-40B4-BE49-F238E27FC236}">
                  <a16:creationId xmlns:a16="http://schemas.microsoft.com/office/drawing/2014/main" id="{F16F5047-C5A5-77D2-6460-1C6CC59DC162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20">
              <a:extLst>
                <a:ext uri="{FF2B5EF4-FFF2-40B4-BE49-F238E27FC236}">
                  <a16:creationId xmlns:a16="http://schemas.microsoft.com/office/drawing/2014/main" id="{2110D11F-16C4-137A-B5D8-8CFC0CAB4A62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pic>
        <p:nvPicPr>
          <p:cNvPr id="21" name="Gráfico 30">
            <a:extLst>
              <a:ext uri="{FF2B5EF4-FFF2-40B4-BE49-F238E27FC236}">
                <a16:creationId xmlns:a16="http://schemas.microsoft.com/office/drawing/2014/main" id="{CFFE5798-9265-4E4B-BBD0-FE4E58896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3240" y="462323"/>
            <a:ext cx="2439324" cy="1738667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76616D90-51AC-7404-CFA5-65F9D6DECBF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01582" y="1346646"/>
            <a:ext cx="1656398" cy="112024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919568-DC52-F9F3-0143-DB8ADD8FE72C}"/>
              </a:ext>
            </a:extLst>
          </p:cNvPr>
          <p:cNvSpPr txBox="1"/>
          <p:nvPr/>
        </p:nvSpPr>
        <p:spPr>
          <a:xfrm>
            <a:off x="6022962" y="2251657"/>
            <a:ext cx="525231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Use as ferramentas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de forma proativa</a:t>
            </a:r>
            <a:r>
              <a:rPr lang="pt-BR" sz="2500" b="1" dirty="0">
                <a:solidFill>
                  <a:srgbClr val="000000"/>
                </a:solidFill>
                <a:latin typeface="AMX" pitchFamily="2" charset="0"/>
              </a:rPr>
              <a:t> </a:t>
            </a: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pra construir uma imagem positiva da loja;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Cliente satisfeito? </a:t>
            </a:r>
            <a:r>
              <a:rPr lang="pt-BR" sz="2500" b="1" dirty="0">
                <a:solidFill>
                  <a:srgbClr val="F90000"/>
                </a:solidFill>
                <a:latin typeface="AMX" pitchFamily="2" charset="0"/>
              </a:rPr>
              <a:t>Peça a avaliação na hora</a:t>
            </a: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solidFill>
                  <a:srgbClr val="000000"/>
                </a:solidFill>
                <a:latin typeface="AMX" pitchFamily="2" charset="0"/>
              </a:rPr>
              <a:t>Incentive ele a contar como foi a experiência com você e com a loja.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37FD0A3-5290-D1FD-AF3F-7AA0B49413F2}"/>
              </a:ext>
            </a:extLst>
          </p:cNvPr>
          <p:cNvSpPr txBox="1"/>
          <p:nvPr/>
        </p:nvSpPr>
        <p:spPr>
          <a:xfrm>
            <a:off x="6022962" y="1406607"/>
            <a:ext cx="4328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4000" b="1" dirty="0">
                <a:solidFill>
                  <a:prstClr val="black"/>
                </a:solidFill>
                <a:latin typeface="AMX" pitchFamily="2" charset="0"/>
              </a:rPr>
              <a:t>Dica de ouro </a:t>
            </a:r>
          </a:p>
        </p:txBody>
      </p:sp>
    </p:spTree>
    <p:extLst>
      <p:ext uri="{BB962C8B-B14F-4D97-AF65-F5344CB8AC3E}">
        <p14:creationId xmlns:p14="http://schemas.microsoft.com/office/powerpoint/2010/main" val="9755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2.96296E-6 L -4.375E-6 -2.96296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E4579-9541-D840-0398-AD6FB9659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CB3C2C29-D945-C2F4-E891-B81CC345D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910" r="15978"/>
          <a:stretch/>
        </p:blipFill>
        <p:spPr>
          <a:xfrm>
            <a:off x="6852523" y="3003082"/>
            <a:ext cx="2706248" cy="285712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38214195-07D0-6DBB-4B3D-D3B006FFD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157"/>
          <a:stretch/>
        </p:blipFill>
        <p:spPr>
          <a:xfrm>
            <a:off x="2893048" y="3003082"/>
            <a:ext cx="2367551" cy="285712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44ED9D7-4D30-6A92-9116-033901915B17}"/>
              </a:ext>
            </a:extLst>
          </p:cNvPr>
          <p:cNvSpPr txBox="1"/>
          <p:nvPr/>
        </p:nvSpPr>
        <p:spPr>
          <a:xfrm>
            <a:off x="4791732" y="1168694"/>
            <a:ext cx="26085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pt-BR" sz="5000" dirty="0">
                <a:solidFill>
                  <a:prstClr val="white"/>
                </a:solidFill>
                <a:latin typeface="AMX Black" pitchFamily="2" charset="0"/>
              </a:rPr>
              <a:t>Índice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135FF61-C709-9B81-D954-D2D69FF34C67}"/>
              </a:ext>
            </a:extLst>
          </p:cNvPr>
          <p:cNvGrpSpPr/>
          <p:nvPr/>
        </p:nvGrpSpPr>
        <p:grpSpPr>
          <a:xfrm>
            <a:off x="757932" y="1798858"/>
            <a:ext cx="2642258" cy="1663283"/>
            <a:chOff x="659996" y="2613641"/>
            <a:chExt cx="2642602" cy="16635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911920B-C437-734C-07CD-2AA4289BB4AC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1</a:t>
              </a:r>
            </a:p>
          </p:txBody>
        </p:sp>
        <p:sp>
          <p:nvSpPr>
            <p:cNvPr id="9" name="Paralelogramo 8">
              <a:extLst>
                <a:ext uri="{FF2B5EF4-FFF2-40B4-BE49-F238E27FC236}">
                  <a16:creationId xmlns:a16="http://schemas.microsoft.com/office/drawing/2014/main" id="{9C122FAB-3F26-DA37-91F5-4C9DB7738FD8}"/>
                </a:ext>
              </a:extLst>
            </p:cNvPr>
            <p:cNvSpPr/>
            <p:nvPr/>
          </p:nvSpPr>
          <p:spPr>
            <a:xfrm>
              <a:off x="659996" y="3547259"/>
              <a:ext cx="2642602" cy="729882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Impactos e Importância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BC7EEBA-31FB-55F0-2502-A19E8782BFFD}"/>
              </a:ext>
            </a:extLst>
          </p:cNvPr>
          <p:cNvGrpSpPr/>
          <p:nvPr/>
        </p:nvGrpSpPr>
        <p:grpSpPr>
          <a:xfrm>
            <a:off x="4705725" y="3011618"/>
            <a:ext cx="2793600" cy="1708822"/>
            <a:chOff x="584314" y="2613641"/>
            <a:chExt cx="2793964" cy="1709044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8D7FFBBF-8D6C-EA68-2949-B7A6B5F172A3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2</a:t>
              </a:r>
            </a:p>
          </p:txBody>
        </p:sp>
        <p:sp>
          <p:nvSpPr>
            <p:cNvPr id="23" name="Paralelogramo 22">
              <a:extLst>
                <a:ext uri="{FF2B5EF4-FFF2-40B4-BE49-F238E27FC236}">
                  <a16:creationId xmlns:a16="http://schemas.microsoft.com/office/drawing/2014/main" id="{9229611F-42CC-BA3C-EFDB-909E4D698A2C}"/>
                </a:ext>
              </a:extLst>
            </p:cNvPr>
            <p:cNvSpPr/>
            <p:nvPr/>
          </p:nvSpPr>
          <p:spPr>
            <a:xfrm>
              <a:off x="584314" y="3558277"/>
              <a:ext cx="2793964" cy="764408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Canais Digitais</a:t>
              </a:r>
              <a:b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</a:br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e Ecossistema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0AA8298-EAC3-65E1-0310-8B57DD02CCB1}"/>
              </a:ext>
            </a:extLst>
          </p:cNvPr>
          <p:cNvGrpSpPr/>
          <p:nvPr/>
        </p:nvGrpSpPr>
        <p:grpSpPr>
          <a:xfrm>
            <a:off x="8791809" y="4315350"/>
            <a:ext cx="2642258" cy="1572719"/>
            <a:chOff x="659996" y="2613641"/>
            <a:chExt cx="2642602" cy="1572924"/>
          </a:xfrm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68D50375-A2D0-02DD-80FB-5316C7C1C068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id="{DD71533E-CF05-5311-480A-BBAAB8C8E188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rgbClr val="D3D3D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i="1" dirty="0">
                  <a:solidFill>
                    <a:srgbClr val="7F7F7F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FFF5B0EB-E95D-8999-761A-694DA47916BF}"/>
              </a:ext>
            </a:extLst>
          </p:cNvPr>
          <p:cNvGrpSpPr/>
          <p:nvPr/>
        </p:nvGrpSpPr>
        <p:grpSpPr>
          <a:xfrm>
            <a:off x="8791809" y="4312735"/>
            <a:ext cx="2642258" cy="1572719"/>
            <a:chOff x="659996" y="2613641"/>
            <a:chExt cx="2642602" cy="1572924"/>
          </a:xfrm>
        </p:grpSpPr>
        <p:sp>
          <p:nvSpPr>
            <p:cNvPr id="4" name="Elipse 7">
              <a:extLst>
                <a:ext uri="{FF2B5EF4-FFF2-40B4-BE49-F238E27FC236}">
                  <a16:creationId xmlns:a16="http://schemas.microsoft.com/office/drawing/2014/main" id="{F991DC27-A571-7FD5-BA0C-3C6C19332097}"/>
                </a:ext>
              </a:extLst>
            </p:cNvPr>
            <p:cNvSpPr/>
            <p:nvPr/>
          </p:nvSpPr>
          <p:spPr>
            <a:xfrm>
              <a:off x="1539385" y="2613641"/>
              <a:ext cx="883824" cy="883824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4400" i="1">
                  <a:solidFill>
                    <a:prstClr val="white"/>
                  </a:solidFill>
                  <a:latin typeface="AMX Black" pitchFamily="2" charset="0"/>
                </a:rPr>
                <a:t>3</a:t>
              </a:r>
            </a:p>
          </p:txBody>
        </p:sp>
        <p:sp>
          <p:nvSpPr>
            <p:cNvPr id="5" name="Retângulo: Cantos Arredondados 8">
              <a:extLst>
                <a:ext uri="{FF2B5EF4-FFF2-40B4-BE49-F238E27FC236}">
                  <a16:creationId xmlns:a16="http://schemas.microsoft.com/office/drawing/2014/main" id="{BC2E41F6-01DB-D958-DDFD-EA2A3E1A7E48}"/>
                </a:ext>
              </a:extLst>
            </p:cNvPr>
            <p:cNvSpPr/>
            <p:nvPr/>
          </p:nvSpPr>
          <p:spPr>
            <a:xfrm>
              <a:off x="659996" y="3547259"/>
              <a:ext cx="2642602" cy="639306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pt-BR" sz="2400" b="1" i="1" dirty="0">
                  <a:solidFill>
                    <a:schemeClr val="bg1"/>
                  </a:solidFill>
                  <a:latin typeface="AMX Medium" pitchFamily="2" charset="0"/>
                </a:rPr>
                <a:t>Avaliações</a:t>
              </a:r>
            </a:p>
          </p:txBody>
        </p:sp>
      </p:grpSp>
      <p:grpSp>
        <p:nvGrpSpPr>
          <p:cNvPr id="6" name="Gráfico 23">
            <a:extLst>
              <a:ext uri="{FF2B5EF4-FFF2-40B4-BE49-F238E27FC236}">
                <a16:creationId xmlns:a16="http://schemas.microsoft.com/office/drawing/2014/main" id="{8F756338-C42B-5446-66BF-A5E953F15012}"/>
              </a:ext>
            </a:extLst>
          </p:cNvPr>
          <p:cNvGrpSpPr/>
          <p:nvPr/>
        </p:nvGrpSpPr>
        <p:grpSpPr>
          <a:xfrm>
            <a:off x="-734877" y="4044601"/>
            <a:ext cx="2036001" cy="1911770"/>
            <a:chOff x="2390027" y="882041"/>
            <a:chExt cx="2661381" cy="2756609"/>
          </a:xfrm>
        </p:grpSpPr>
        <p:sp>
          <p:nvSpPr>
            <p:cNvPr id="7" name="Forma Livre 51">
              <a:extLst>
                <a:ext uri="{FF2B5EF4-FFF2-40B4-BE49-F238E27FC236}">
                  <a16:creationId xmlns:a16="http://schemas.microsoft.com/office/drawing/2014/main" id="{B8E9987F-7A95-E135-B4EE-F2981EAEFA09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0" name="Forma Livre 54">
              <a:extLst>
                <a:ext uri="{FF2B5EF4-FFF2-40B4-BE49-F238E27FC236}">
                  <a16:creationId xmlns:a16="http://schemas.microsoft.com/office/drawing/2014/main" id="{4B5B3A7B-8512-49EB-CD42-5F01F165C040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1" name="Forma Livre 55">
              <a:extLst>
                <a:ext uri="{FF2B5EF4-FFF2-40B4-BE49-F238E27FC236}">
                  <a16:creationId xmlns:a16="http://schemas.microsoft.com/office/drawing/2014/main" id="{4C2468BA-5168-6F6A-5286-14663725533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Forma Livre 58">
              <a:extLst>
                <a:ext uri="{FF2B5EF4-FFF2-40B4-BE49-F238E27FC236}">
                  <a16:creationId xmlns:a16="http://schemas.microsoft.com/office/drawing/2014/main" id="{0D68DEB6-7A19-7253-5910-3F0D76292535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Forma Livre 59">
              <a:extLst>
                <a:ext uri="{FF2B5EF4-FFF2-40B4-BE49-F238E27FC236}">
                  <a16:creationId xmlns:a16="http://schemas.microsoft.com/office/drawing/2014/main" id="{24F22E47-7A69-C4A2-BAA4-67B687ED2EDC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5" name="Forma Livre 61">
              <a:extLst>
                <a:ext uri="{FF2B5EF4-FFF2-40B4-BE49-F238E27FC236}">
                  <a16:creationId xmlns:a16="http://schemas.microsoft.com/office/drawing/2014/main" id="{1A916AB9-AA4A-5320-0BCD-BF03CEF93F72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00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6" name="Forma Livre 62">
              <a:extLst>
                <a:ext uri="{FF2B5EF4-FFF2-40B4-BE49-F238E27FC236}">
                  <a16:creationId xmlns:a16="http://schemas.microsoft.com/office/drawing/2014/main" id="{89FA35BD-C1CD-22B9-B722-4F46CE3228D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7" name="Forma Livre 63">
              <a:extLst>
                <a:ext uri="{FF2B5EF4-FFF2-40B4-BE49-F238E27FC236}">
                  <a16:creationId xmlns:a16="http://schemas.microsoft.com/office/drawing/2014/main" id="{4856149B-0134-BB08-FB7B-0E0DB41AB023}"/>
                </a:ext>
              </a:extLst>
            </p:cNvPr>
            <p:cNvSpPr/>
            <p:nvPr/>
          </p:nvSpPr>
          <p:spPr>
            <a:xfrm>
              <a:off x="2803501" y="882041"/>
              <a:ext cx="290549" cy="290613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09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9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B9F72CF-1514-538B-4714-D1CAAFAD8F45}"/>
              </a:ext>
            </a:extLst>
          </p:cNvPr>
          <p:cNvGrpSpPr/>
          <p:nvPr/>
        </p:nvGrpSpPr>
        <p:grpSpPr>
          <a:xfrm>
            <a:off x="2430202" y="2300705"/>
            <a:ext cx="9746808" cy="3672453"/>
            <a:chOff x="2430202" y="2300705"/>
            <a:chExt cx="9746808" cy="3672453"/>
          </a:xfrm>
        </p:grpSpPr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76E6AD19-1645-7090-06B7-5539B4CCA5A8}"/>
                </a:ext>
              </a:extLst>
            </p:cNvPr>
            <p:cNvSpPr/>
            <p:nvPr/>
          </p:nvSpPr>
          <p:spPr>
            <a:xfrm>
              <a:off x="2430202" y="2300705"/>
              <a:ext cx="9746808" cy="3672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AMX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3BDC1D6-F060-DF53-5E05-A8AC6BE0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7346" y="2438145"/>
              <a:ext cx="8895081" cy="3357797"/>
            </a:xfrm>
            <a:prstGeom prst="rect">
              <a:avLst/>
            </a:prstGeom>
          </p:spPr>
        </p:pic>
      </p:grpSp>
      <p:pic>
        <p:nvPicPr>
          <p:cNvPr id="6" name="Gráfico 30">
            <a:extLst>
              <a:ext uri="{FF2B5EF4-FFF2-40B4-BE49-F238E27FC236}">
                <a16:creationId xmlns:a16="http://schemas.microsoft.com/office/drawing/2014/main" id="{B5BF0DBA-DC8F-F69F-95AB-094718B31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52" y="341967"/>
            <a:ext cx="2499449" cy="17815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E054938-C86A-A156-D73E-2FDC80083941}"/>
              </a:ext>
            </a:extLst>
          </p:cNvPr>
          <p:cNvSpPr txBox="1"/>
          <p:nvPr/>
        </p:nvSpPr>
        <p:spPr>
          <a:xfrm>
            <a:off x="818499" y="953938"/>
            <a:ext cx="70603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Você iria em um restaurante que possui uma avaliação como</a:t>
            </a:r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essa</a:t>
            </a:r>
            <a:r>
              <a:rPr lang="pt-BR" sz="3500" dirty="0">
                <a:latin typeface="AMX Medium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18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4.44444E-6 L -6.25E-7 4.44444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beStock_251359289">
            <a:hlinkClick r:id="" action="ppaction://media"/>
            <a:extLst>
              <a:ext uri="{FF2B5EF4-FFF2-40B4-BE49-F238E27FC236}">
                <a16:creationId xmlns:a16="http://schemas.microsoft.com/office/drawing/2014/main" id="{D042E9BE-261E-DB39-6748-3CCD1D3FF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4516" r="-91"/>
          <a:stretch/>
        </p:blipFill>
        <p:spPr>
          <a:xfrm>
            <a:off x="6096000" y="1054220"/>
            <a:ext cx="5536994" cy="474955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0454DB-B54B-B6A7-3149-27CE2FEAA54A}"/>
              </a:ext>
            </a:extLst>
          </p:cNvPr>
          <p:cNvSpPr txBox="1"/>
          <p:nvPr/>
        </p:nvSpPr>
        <p:spPr>
          <a:xfrm>
            <a:off x="716084" y="2973251"/>
            <a:ext cx="5104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É um centro de inovação que</a:t>
            </a:r>
            <a:br>
              <a:rPr lang="pt-BR" sz="2800" dirty="0"/>
            </a:br>
            <a:r>
              <a:rPr lang="pt-BR" sz="2800" dirty="0"/>
              <a:t>une </a:t>
            </a:r>
            <a:r>
              <a:rPr lang="pt-BR" sz="2800" b="1" dirty="0">
                <a:solidFill>
                  <a:srgbClr val="FF0000"/>
                </a:solidFill>
              </a:rPr>
              <a:t>sentidos</a:t>
            </a:r>
            <a:r>
              <a:rPr lang="pt-BR" sz="2800" dirty="0"/>
              <a:t> e </a:t>
            </a:r>
            <a:r>
              <a:rPr lang="pt-BR" sz="2800" b="1" dirty="0">
                <a:solidFill>
                  <a:srgbClr val="FF0000"/>
                </a:solidFill>
              </a:rPr>
              <a:t>tecnologia</a:t>
            </a:r>
            <a:br>
              <a:rPr lang="pt-BR" sz="2800" b="1" dirty="0">
                <a:solidFill>
                  <a:srgbClr val="FF0000"/>
                </a:solidFill>
              </a:rPr>
            </a:br>
            <a:r>
              <a:rPr lang="pt-BR" sz="2800" dirty="0"/>
              <a:t>para transformar e surpreender</a:t>
            </a:r>
            <a:br>
              <a:rPr lang="pt-BR" sz="2800" dirty="0"/>
            </a:br>
            <a:r>
              <a:rPr lang="pt-BR" sz="2800" dirty="0"/>
              <a:t>a experiência do cliente.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647E3F6-1EB6-6361-8400-61621AA7D3CE}"/>
              </a:ext>
            </a:extLst>
          </p:cNvPr>
          <p:cNvSpPr txBox="1"/>
          <p:nvPr/>
        </p:nvSpPr>
        <p:spPr>
          <a:xfrm>
            <a:off x="716084" y="2003491"/>
            <a:ext cx="48793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black"/>
                </a:solidFill>
              </a:rPr>
              <a:t>O que é o </a:t>
            </a:r>
            <a:r>
              <a:rPr lang="pt-BR" sz="3500" b="1" dirty="0" err="1">
                <a:solidFill>
                  <a:prstClr val="black"/>
                </a:solidFill>
              </a:rPr>
              <a:t>Inovasense</a:t>
            </a:r>
            <a:r>
              <a:rPr lang="pt-BR" sz="35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49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2.96296E-6 L -4.16667E-6 -2.96296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  <p:bldP spid="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FDA44F-5555-1039-6D87-1D8C0EA92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" t="74" r="11619" b="1168"/>
          <a:stretch>
            <a:fillRect/>
          </a:stretch>
        </p:blipFill>
        <p:spPr>
          <a:xfrm>
            <a:off x="3022820" y="5438"/>
            <a:ext cx="9169180" cy="6829859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C2F3B77-F6C1-2E50-88AC-F3559E7986F5}"/>
              </a:ext>
            </a:extLst>
          </p:cNvPr>
          <p:cNvSpPr/>
          <p:nvPr/>
        </p:nvSpPr>
        <p:spPr>
          <a:xfrm flipV="1">
            <a:off x="0" y="0"/>
            <a:ext cx="9131153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21" name="Imagem 20" descr="Texto&#10;&#10;O conteúdo gerado por IA pode estar incorreto.">
            <a:extLst>
              <a:ext uri="{FF2B5EF4-FFF2-40B4-BE49-F238E27FC236}">
                <a16:creationId xmlns:a16="http://schemas.microsoft.com/office/drawing/2014/main" id="{BF06DE0D-CA4A-CEC7-AF2C-10F1ABE85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6DEE05C-5FD7-2357-507C-D6C1245EC41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B1E8D172-CFC9-470A-5E0F-FD47459E5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94C25D8A-C4B2-293F-949B-F813855C3D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4BA8B407-61DE-14E3-6C9E-AF7692EEB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26" name="Gráfico 23">
            <a:extLst>
              <a:ext uri="{FF2B5EF4-FFF2-40B4-BE49-F238E27FC236}">
                <a16:creationId xmlns:a16="http://schemas.microsoft.com/office/drawing/2014/main" id="{DEEEE4DC-BD6B-03D9-F0C8-F2A8A372069C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27" name="Forma Livre 9">
              <a:extLst>
                <a:ext uri="{FF2B5EF4-FFF2-40B4-BE49-F238E27FC236}">
                  <a16:creationId xmlns:a16="http://schemas.microsoft.com/office/drawing/2014/main" id="{5AB38F43-92A2-F94F-4A1C-A482A5348DE2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 10">
              <a:extLst>
                <a:ext uri="{FF2B5EF4-FFF2-40B4-BE49-F238E27FC236}">
                  <a16:creationId xmlns:a16="http://schemas.microsoft.com/office/drawing/2014/main" id="{29906594-2838-F85B-B5C2-50BAC83A1EC8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29" name="Forma Livre 11">
              <a:extLst>
                <a:ext uri="{FF2B5EF4-FFF2-40B4-BE49-F238E27FC236}">
                  <a16:creationId xmlns:a16="http://schemas.microsoft.com/office/drawing/2014/main" id="{40D1D68A-9FF0-982D-8EA9-27C703CBAEAF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 12">
              <a:extLst>
                <a:ext uri="{FF2B5EF4-FFF2-40B4-BE49-F238E27FC236}">
                  <a16:creationId xmlns:a16="http://schemas.microsoft.com/office/drawing/2014/main" id="{EEE1626A-EE70-8102-E344-1CC42906A083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3">
              <a:extLst>
                <a:ext uri="{FF2B5EF4-FFF2-40B4-BE49-F238E27FC236}">
                  <a16:creationId xmlns:a16="http://schemas.microsoft.com/office/drawing/2014/main" id="{F3CCB3B1-CC28-1806-0B47-81A5D0E72C41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4">
              <a:extLst>
                <a:ext uri="{FF2B5EF4-FFF2-40B4-BE49-F238E27FC236}">
                  <a16:creationId xmlns:a16="http://schemas.microsoft.com/office/drawing/2014/main" id="{ABDFAF5B-64B6-EAFC-C3B3-B9D981297CC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5">
              <a:extLst>
                <a:ext uri="{FF2B5EF4-FFF2-40B4-BE49-F238E27FC236}">
                  <a16:creationId xmlns:a16="http://schemas.microsoft.com/office/drawing/2014/main" id="{A5EB1E38-9B36-C107-0DD0-93C61A4E102F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6">
              <a:extLst>
                <a:ext uri="{FF2B5EF4-FFF2-40B4-BE49-F238E27FC236}">
                  <a16:creationId xmlns:a16="http://schemas.microsoft.com/office/drawing/2014/main" id="{39C64442-902C-5E27-7BF1-367AE594AFF6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7">
              <a:extLst>
                <a:ext uri="{FF2B5EF4-FFF2-40B4-BE49-F238E27FC236}">
                  <a16:creationId xmlns:a16="http://schemas.microsoft.com/office/drawing/2014/main" id="{47B6E6D0-8E3A-D7F1-3CF8-0CA26F9D6164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8">
              <a:extLst>
                <a:ext uri="{FF2B5EF4-FFF2-40B4-BE49-F238E27FC236}">
                  <a16:creationId xmlns:a16="http://schemas.microsoft.com/office/drawing/2014/main" id="{1993601A-9735-B450-5122-28C2347A81CE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9">
              <a:extLst>
                <a:ext uri="{FF2B5EF4-FFF2-40B4-BE49-F238E27FC236}">
                  <a16:creationId xmlns:a16="http://schemas.microsoft.com/office/drawing/2014/main" id="{43C46D73-8870-6493-849A-CD17B605F5E0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20">
              <a:extLst>
                <a:ext uri="{FF2B5EF4-FFF2-40B4-BE49-F238E27FC236}">
                  <a16:creationId xmlns:a16="http://schemas.microsoft.com/office/drawing/2014/main" id="{24B8441B-FED7-4FC3-6662-CE9433F9109B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D97B946-201B-01AD-FF35-DA0F9BEA1399}"/>
              </a:ext>
            </a:extLst>
          </p:cNvPr>
          <p:cNvSpPr txBox="1"/>
          <p:nvPr/>
        </p:nvSpPr>
        <p:spPr>
          <a:xfrm>
            <a:off x="759401" y="1929598"/>
            <a:ext cx="52491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4000" dirty="0">
                <a:solidFill>
                  <a:prstClr val="white"/>
                </a:solidFill>
                <a:latin typeface="AMX Medium" pitchFamily="2" charset="0"/>
              </a:rPr>
              <a:t>E se esse mesmo restaurante possuísse mais avaliações negativas como a que acabamos de ver?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AC56FB2-6B73-FC98-F0DE-0001DB8EB388}"/>
              </a:ext>
            </a:extLst>
          </p:cNvPr>
          <p:cNvGrpSpPr/>
          <p:nvPr/>
        </p:nvGrpSpPr>
        <p:grpSpPr>
          <a:xfrm>
            <a:off x="841458" y="3809362"/>
            <a:ext cx="3565692" cy="675178"/>
            <a:chOff x="841458" y="3809362"/>
            <a:chExt cx="3565692" cy="675178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76566E3F-0E46-C87B-DC80-54959153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1458" y="3809362"/>
              <a:ext cx="3565692" cy="6945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99D24CF-652A-2365-CFFB-6B5CCBC5A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806" y="4415082"/>
              <a:ext cx="2182736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22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1.48148E-6 L -3.95833E-6 1.48148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E90EBEA-6404-4FAA-1C24-9BC896C3C574}"/>
              </a:ext>
            </a:extLst>
          </p:cNvPr>
          <p:cNvSpPr txBox="1"/>
          <p:nvPr/>
        </p:nvSpPr>
        <p:spPr>
          <a:xfrm>
            <a:off x="2689662" y="3470565"/>
            <a:ext cx="68126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500" dirty="0">
                <a:solidFill>
                  <a:schemeClr val="bg1"/>
                </a:solidFill>
                <a:latin typeface="AMX Medium" pitchFamily="2" charset="0"/>
              </a:rPr>
              <a:t>Elas mostram onde acertamos, onde erramos e o que ajustar pra manter uma imagem positiva.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3EED6A-6FC4-379A-2C2A-54855A253BEF}"/>
              </a:ext>
            </a:extLst>
          </p:cNvPr>
          <p:cNvSpPr txBox="1"/>
          <p:nvPr/>
        </p:nvSpPr>
        <p:spPr>
          <a:xfrm>
            <a:off x="2689663" y="2721114"/>
            <a:ext cx="681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Fique de olho nas avaliações.</a:t>
            </a:r>
          </a:p>
        </p:txBody>
      </p:sp>
    </p:spTree>
    <p:extLst>
      <p:ext uri="{BB962C8B-B14F-4D97-AF65-F5344CB8AC3E}">
        <p14:creationId xmlns:p14="http://schemas.microsoft.com/office/powerpoint/2010/main" val="14639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0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CCD0F0C-3CA4-474E-9521-A185D79AE159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D0754CD0-3070-4848-A177-93A6F466C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6" name="Gráfico 30">
            <a:extLst>
              <a:ext uri="{FF2B5EF4-FFF2-40B4-BE49-F238E27FC236}">
                <a16:creationId xmlns:a16="http://schemas.microsoft.com/office/drawing/2014/main" id="{F8950AC4-032B-C1EE-76FA-E2F0C43EE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63" name="Imagem 62" descr="Homem de camisa azul segurando celular&#10;&#10;Descrição gerada automaticamente">
            <a:extLst>
              <a:ext uri="{FF2B5EF4-FFF2-40B4-BE49-F238E27FC236}">
                <a16:creationId xmlns:a16="http://schemas.microsoft.com/office/drawing/2014/main" id="{41BB2FEA-3685-ED56-CB97-8B74577A72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29" b="11494"/>
          <a:stretch>
            <a:fillRect/>
          </a:stretch>
        </p:blipFill>
        <p:spPr>
          <a:xfrm>
            <a:off x="952059" y="1106493"/>
            <a:ext cx="3896940" cy="48533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A6BE771-886E-4610-1917-B1BCE6CB4B22}"/>
              </a:ext>
            </a:extLst>
          </p:cNvPr>
          <p:cNvSpPr txBox="1"/>
          <p:nvPr/>
        </p:nvSpPr>
        <p:spPr>
          <a:xfrm>
            <a:off x="6096000" y="4414279"/>
            <a:ext cx="4966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O que os clientes estão falando da sua loja?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7E25CA0-4B70-E370-B13C-4605C1E7CAA9}"/>
              </a:ext>
            </a:extLst>
          </p:cNvPr>
          <p:cNvSpPr/>
          <p:nvPr/>
        </p:nvSpPr>
        <p:spPr>
          <a:xfrm>
            <a:off x="5320719" y="4526647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477E5A8-47B3-4D04-434E-6C56E85E950E}"/>
              </a:ext>
            </a:extLst>
          </p:cNvPr>
          <p:cNvSpPr txBox="1"/>
          <p:nvPr/>
        </p:nvSpPr>
        <p:spPr>
          <a:xfrm>
            <a:off x="5273881" y="1782364"/>
            <a:ext cx="57884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  <a:endParaRPr lang="pt-BR" sz="3500" i="1" dirty="0">
              <a:solidFill>
                <a:srgbClr val="F90000"/>
              </a:solidFill>
              <a:latin typeface="AMX Medium" pitchFamily="2" charset="0"/>
            </a:endParaRPr>
          </a:p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Agora que a gente entendeu o poder das avaliações, vamos olhar pra vida real.</a:t>
            </a:r>
          </a:p>
        </p:txBody>
      </p:sp>
    </p:spTree>
    <p:extLst>
      <p:ext uri="{BB962C8B-B14F-4D97-AF65-F5344CB8AC3E}">
        <p14:creationId xmlns:p14="http://schemas.microsoft.com/office/powerpoint/2010/main" val="39571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1.11111E-6 L -1.875E-6 -1.11111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/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0F107-3254-5EFC-0462-1144DBA9C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165785E5-7FB3-21C6-07E4-974E5FA3F9BC}"/>
              </a:ext>
            </a:extLst>
          </p:cNvPr>
          <p:cNvSpPr/>
          <p:nvPr/>
        </p:nvSpPr>
        <p:spPr>
          <a:xfrm>
            <a:off x="7863363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99F33B38-4FB0-D60E-0EE7-EA8B0CA63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92" t="10963" r="9227" b="4980"/>
          <a:stretch>
            <a:fillRect/>
          </a:stretch>
        </p:blipFill>
        <p:spPr>
          <a:xfrm flipH="1">
            <a:off x="6096000" y="619857"/>
            <a:ext cx="4421603" cy="537210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CD259B7-163B-6DA3-507D-7C56B9280F64}"/>
              </a:ext>
            </a:extLst>
          </p:cNvPr>
          <p:cNvSpPr txBox="1"/>
          <p:nvPr/>
        </p:nvSpPr>
        <p:spPr>
          <a:xfrm>
            <a:off x="920244" y="3179275"/>
            <a:ext cx="5747018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 "/>
              </a:rPr>
              <a:t>Leia avaliações;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>
                <a:latin typeface="AMX "/>
              </a:rPr>
              <a:t>Escolha uma </a:t>
            </a:r>
            <a:r>
              <a:rPr lang="pt-BR" sz="2500" b="1" dirty="0">
                <a:latin typeface="AMX "/>
              </a:rPr>
              <a:t>negativa</a:t>
            </a:r>
            <a:r>
              <a:rPr lang="pt-BR" sz="2500" dirty="0">
                <a:latin typeface="AMX "/>
              </a:rPr>
              <a:t>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147C1ED-1529-650A-9C02-42782A76CADD}"/>
              </a:ext>
            </a:extLst>
          </p:cNvPr>
          <p:cNvSpPr txBox="1"/>
          <p:nvPr/>
        </p:nvSpPr>
        <p:spPr>
          <a:xfrm>
            <a:off x="1605578" y="4492012"/>
            <a:ext cx="40671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FF0000"/>
                </a:solidFill>
                <a:latin typeface="AMX "/>
              </a:rPr>
              <a:t>Diga:</a:t>
            </a:r>
            <a:r>
              <a:rPr lang="pt-BR" sz="2500" dirty="0">
                <a:latin typeface="AMX "/>
              </a:rPr>
              <a:t> o que faria diferente?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29A0C57-DABB-6D83-C887-461B3F8EA3F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grpSp>
        <p:nvGrpSpPr>
          <p:cNvPr id="8" name="Gráfico 23">
            <a:extLst>
              <a:ext uri="{FF2B5EF4-FFF2-40B4-BE49-F238E27FC236}">
                <a16:creationId xmlns:a16="http://schemas.microsoft.com/office/drawing/2014/main" id="{BA2E1B6A-9C26-F34F-750E-F90FC8092D1E}"/>
              </a:ext>
            </a:extLst>
          </p:cNvPr>
          <p:cNvGrpSpPr/>
          <p:nvPr/>
        </p:nvGrpSpPr>
        <p:grpSpPr>
          <a:xfrm flipV="1">
            <a:off x="-1102816" y="5380155"/>
            <a:ext cx="2002254" cy="1384547"/>
            <a:chOff x="2238436" y="1693496"/>
            <a:chExt cx="2812973" cy="1945154"/>
          </a:xfrm>
        </p:grpSpPr>
        <p:sp>
          <p:nvSpPr>
            <p:cNvPr id="9" name="Forma Livre 9">
              <a:extLst>
                <a:ext uri="{FF2B5EF4-FFF2-40B4-BE49-F238E27FC236}">
                  <a16:creationId xmlns:a16="http://schemas.microsoft.com/office/drawing/2014/main" id="{1289614A-C0D0-92D5-A9E8-12D0B47550CD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 10">
              <a:extLst>
                <a:ext uri="{FF2B5EF4-FFF2-40B4-BE49-F238E27FC236}">
                  <a16:creationId xmlns:a16="http://schemas.microsoft.com/office/drawing/2014/main" id="{474C1BBB-7C28-000D-FA52-AFE7A536756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1" name="Forma Livre 11">
              <a:extLst>
                <a:ext uri="{FF2B5EF4-FFF2-40B4-BE49-F238E27FC236}">
                  <a16:creationId xmlns:a16="http://schemas.microsoft.com/office/drawing/2014/main" id="{5D06DF5D-E06B-CF63-3CC3-8F7469439104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2">
              <a:extLst>
                <a:ext uri="{FF2B5EF4-FFF2-40B4-BE49-F238E27FC236}">
                  <a16:creationId xmlns:a16="http://schemas.microsoft.com/office/drawing/2014/main" id="{62BAC995-7764-5626-C45E-3EA5881D5A1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3">
              <a:extLst>
                <a:ext uri="{FF2B5EF4-FFF2-40B4-BE49-F238E27FC236}">
                  <a16:creationId xmlns:a16="http://schemas.microsoft.com/office/drawing/2014/main" id="{C49C9D8C-6449-7E86-655B-1B59E7854617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4">
              <a:extLst>
                <a:ext uri="{FF2B5EF4-FFF2-40B4-BE49-F238E27FC236}">
                  <a16:creationId xmlns:a16="http://schemas.microsoft.com/office/drawing/2014/main" id="{87F39FA0-20AD-FD31-9EB4-F0AEC4F89D4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5">
              <a:extLst>
                <a:ext uri="{FF2B5EF4-FFF2-40B4-BE49-F238E27FC236}">
                  <a16:creationId xmlns:a16="http://schemas.microsoft.com/office/drawing/2014/main" id="{4FE3024C-555F-D2FC-26FA-58D951D0109E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 16">
              <a:extLst>
                <a:ext uri="{FF2B5EF4-FFF2-40B4-BE49-F238E27FC236}">
                  <a16:creationId xmlns:a16="http://schemas.microsoft.com/office/drawing/2014/main" id="{2EC88AB5-FAC9-967F-96CC-87AD1BB22E40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7">
              <a:extLst>
                <a:ext uri="{FF2B5EF4-FFF2-40B4-BE49-F238E27FC236}">
                  <a16:creationId xmlns:a16="http://schemas.microsoft.com/office/drawing/2014/main" id="{13BB994A-BDF8-25F7-C889-BF788FED6CDE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 18">
              <a:extLst>
                <a:ext uri="{FF2B5EF4-FFF2-40B4-BE49-F238E27FC236}">
                  <a16:creationId xmlns:a16="http://schemas.microsoft.com/office/drawing/2014/main" id="{18C28981-8F4C-E8CE-8F3D-57831E7FFD5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9">
              <a:extLst>
                <a:ext uri="{FF2B5EF4-FFF2-40B4-BE49-F238E27FC236}">
                  <a16:creationId xmlns:a16="http://schemas.microsoft.com/office/drawing/2014/main" id="{18ACE87D-A570-23D4-65B7-2D11974F67FC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20">
              <a:extLst>
                <a:ext uri="{FF2B5EF4-FFF2-40B4-BE49-F238E27FC236}">
                  <a16:creationId xmlns:a16="http://schemas.microsoft.com/office/drawing/2014/main" id="{36D708BE-E772-3A69-2B73-D3B8D1B6434A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5BE47847-D63C-1F02-3213-D814060E143A}"/>
              </a:ext>
            </a:extLst>
          </p:cNvPr>
          <p:cNvSpPr/>
          <p:nvPr/>
        </p:nvSpPr>
        <p:spPr>
          <a:xfrm>
            <a:off x="920244" y="4409146"/>
            <a:ext cx="667749" cy="667749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500" dirty="0">
                <a:solidFill>
                  <a:schemeClr val="bg1"/>
                </a:solidFill>
                <a:latin typeface="AMX Black" pitchFamily="2" charset="0"/>
              </a:rPr>
              <a:t>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5DBEC1-F230-1646-BFAF-467EA253F737}"/>
              </a:ext>
            </a:extLst>
          </p:cNvPr>
          <p:cNvSpPr txBox="1"/>
          <p:nvPr/>
        </p:nvSpPr>
        <p:spPr>
          <a:xfrm>
            <a:off x="856617" y="1728903"/>
            <a:ext cx="57884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 </a:t>
            </a:r>
          </a:p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Raio X da sua loja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D8687E47-F1E7-021E-FC47-9C5235875A4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>
            <a:off x="6234408" y="4673621"/>
            <a:ext cx="1656398" cy="11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1.48148E-6 L -2.29167E-6 1.48148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6" grpId="0" animBg="1"/>
      <p:bldP spid="3" grpId="0"/>
      <p:bldP spid="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00EBB34A-8A0C-C4A5-5A90-8F078C37C112}"/>
              </a:ext>
            </a:extLst>
          </p:cNvPr>
          <p:cNvSpPr/>
          <p:nvPr/>
        </p:nvSpPr>
        <p:spPr>
          <a:xfrm>
            <a:off x="7863363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1C530926-009A-BE2C-9077-723A232AA7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grpSp>
        <p:nvGrpSpPr>
          <p:cNvPr id="33" name="Group 14">
            <a:extLst>
              <a:ext uri="{FF2B5EF4-FFF2-40B4-BE49-F238E27FC236}">
                <a16:creationId xmlns:a16="http://schemas.microsoft.com/office/drawing/2014/main" id="{AF9D20BC-4119-584F-E040-43686F8A1E94}"/>
              </a:ext>
            </a:extLst>
          </p:cNvPr>
          <p:cNvGrpSpPr/>
          <p:nvPr/>
        </p:nvGrpSpPr>
        <p:grpSpPr>
          <a:xfrm>
            <a:off x="6504343" y="2586440"/>
            <a:ext cx="5040506" cy="851840"/>
            <a:chOff x="6096000" y="2546383"/>
            <a:chExt cx="5840581" cy="987052"/>
          </a:xfrm>
        </p:grpSpPr>
        <p:pic>
          <p:nvPicPr>
            <p:cNvPr id="34" name="Imagem 7">
              <a:extLst>
                <a:ext uri="{FF2B5EF4-FFF2-40B4-BE49-F238E27FC236}">
                  <a16:creationId xmlns:a16="http://schemas.microsoft.com/office/drawing/2014/main" id="{5DD3C77C-C7D6-14E8-4346-D0A508FB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2546383"/>
              <a:ext cx="5840581" cy="987052"/>
            </a:xfrm>
            <a:prstGeom prst="rect">
              <a:avLst/>
            </a:prstGeom>
          </p:spPr>
        </p:pic>
        <p:sp>
          <p:nvSpPr>
            <p:cNvPr id="35" name="Retângulo 8">
              <a:extLst>
                <a:ext uri="{FF2B5EF4-FFF2-40B4-BE49-F238E27FC236}">
                  <a16:creationId xmlns:a16="http://schemas.microsoft.com/office/drawing/2014/main" id="{562E24BB-B3A8-103C-C4FF-CE187E311FE8}"/>
                </a:ext>
              </a:extLst>
            </p:cNvPr>
            <p:cNvSpPr/>
            <p:nvPr/>
          </p:nvSpPr>
          <p:spPr>
            <a:xfrm>
              <a:off x="7551909" y="2682533"/>
              <a:ext cx="1930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pt-BR" dirty="0">
                  <a:solidFill>
                    <a:sysClr val="windowText" lastClr="000000"/>
                  </a:solidFill>
                  <a:latin typeface="AMX"/>
                </a:rPr>
                <a:t>___________________</a:t>
              </a:r>
            </a:p>
          </p:txBody>
        </p:sp>
      </p:grpSp>
      <p:sp>
        <p:nvSpPr>
          <p:cNvPr id="37" name="CaixaDeTexto 2">
            <a:extLst>
              <a:ext uri="{FF2B5EF4-FFF2-40B4-BE49-F238E27FC236}">
                <a16:creationId xmlns:a16="http://schemas.microsoft.com/office/drawing/2014/main" id="{38C2439C-891A-93AA-10C4-51BBAA48D942}"/>
              </a:ext>
            </a:extLst>
          </p:cNvPr>
          <p:cNvSpPr txBox="1"/>
          <p:nvPr/>
        </p:nvSpPr>
        <p:spPr>
          <a:xfrm>
            <a:off x="563208" y="3313938"/>
            <a:ext cx="5480959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Pesquise o nome da loja no Google;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Abra no Maps;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pt-BR" sz="2500">
                <a:solidFill>
                  <a:srgbClr val="000000"/>
                </a:solidFill>
                <a:latin typeface="AMX" pitchFamily="2" charset="0"/>
              </a:rPr>
              <a:t>Role até “Resumo de críticas”.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A1FE11B-E6FD-80B3-FCFD-C5A5CBC06BEC}"/>
              </a:ext>
            </a:extLst>
          </p:cNvPr>
          <p:cNvGrpSpPr/>
          <p:nvPr/>
        </p:nvGrpSpPr>
        <p:grpSpPr>
          <a:xfrm>
            <a:off x="6514237" y="937846"/>
            <a:ext cx="4321822" cy="1431360"/>
            <a:chOff x="6652548" y="949569"/>
            <a:chExt cx="4321822" cy="143136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6B73576-239A-5B1E-AC5B-96B2AA3BAACE}"/>
                </a:ext>
              </a:extLst>
            </p:cNvPr>
            <p:cNvSpPr/>
            <p:nvPr/>
          </p:nvSpPr>
          <p:spPr>
            <a:xfrm>
              <a:off x="6652548" y="949569"/>
              <a:ext cx="4321822" cy="1431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1" name="Imagem 5">
              <a:extLst>
                <a:ext uri="{FF2B5EF4-FFF2-40B4-BE49-F238E27FC236}">
                  <a16:creationId xmlns:a16="http://schemas.microsoft.com/office/drawing/2014/main" id="{2721A508-D717-4E98-DD37-679012C6E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85015" y="1070371"/>
              <a:ext cx="4056889" cy="1198533"/>
            </a:xfrm>
            <a:prstGeom prst="rect">
              <a:avLst/>
            </a:prstGeom>
          </p:spPr>
        </p:pic>
      </p:grpSp>
      <p:sp>
        <p:nvSpPr>
          <p:cNvPr id="3" name="Retângulo 10">
            <a:extLst>
              <a:ext uri="{FF2B5EF4-FFF2-40B4-BE49-F238E27FC236}">
                <a16:creationId xmlns:a16="http://schemas.microsoft.com/office/drawing/2014/main" id="{3A129C9D-BB83-49C8-E963-057B86F93785}"/>
              </a:ext>
            </a:extLst>
          </p:cNvPr>
          <p:cNvSpPr/>
          <p:nvPr/>
        </p:nvSpPr>
        <p:spPr>
          <a:xfrm>
            <a:off x="7072461" y="3079523"/>
            <a:ext cx="385273" cy="351429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 dirty="0">
              <a:solidFill>
                <a:prstClr val="white"/>
              </a:solidFill>
              <a:latin typeface="AMX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5CBEA66-041E-C3AB-3568-D28EB544BACC}"/>
              </a:ext>
            </a:extLst>
          </p:cNvPr>
          <p:cNvGrpSpPr/>
          <p:nvPr/>
        </p:nvGrpSpPr>
        <p:grpSpPr>
          <a:xfrm>
            <a:off x="6504343" y="3678960"/>
            <a:ext cx="5257155" cy="2120392"/>
            <a:chOff x="6266629" y="3678960"/>
            <a:chExt cx="5257155" cy="2120392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91F04356-A3D0-9CBF-9826-849FAC04160A}"/>
                </a:ext>
              </a:extLst>
            </p:cNvPr>
            <p:cNvSpPr/>
            <p:nvPr/>
          </p:nvSpPr>
          <p:spPr>
            <a:xfrm>
              <a:off x="6266629" y="3678960"/>
              <a:ext cx="5257155" cy="2120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2" name="Imagem 16">
              <a:extLst>
                <a:ext uri="{FF2B5EF4-FFF2-40B4-BE49-F238E27FC236}">
                  <a16:creationId xmlns:a16="http://schemas.microsoft.com/office/drawing/2014/main" id="{C8CA0871-BC6E-16DF-EBD6-347A19FC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8089" y="3779263"/>
              <a:ext cx="5040506" cy="1870116"/>
            </a:xfrm>
            <a:prstGeom prst="rect">
              <a:avLst/>
            </a:prstGeom>
          </p:spPr>
        </p:pic>
      </p:grpSp>
      <p:sp>
        <p:nvSpPr>
          <p:cNvPr id="13" name="Elipse 12">
            <a:extLst>
              <a:ext uri="{FF2B5EF4-FFF2-40B4-BE49-F238E27FC236}">
                <a16:creationId xmlns:a16="http://schemas.microsoft.com/office/drawing/2014/main" id="{49829DAF-5A75-68E0-1EEA-5C0D278EEE32}"/>
              </a:ext>
            </a:extLst>
          </p:cNvPr>
          <p:cNvSpPr/>
          <p:nvPr/>
        </p:nvSpPr>
        <p:spPr>
          <a:xfrm>
            <a:off x="6227349" y="908675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1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F5175FB-4614-E795-B630-5DBB729D57D6}"/>
              </a:ext>
            </a:extLst>
          </p:cNvPr>
          <p:cNvSpPr/>
          <p:nvPr/>
        </p:nvSpPr>
        <p:spPr>
          <a:xfrm>
            <a:off x="6226463" y="2584208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C76B225-D0B9-1976-E9E4-2A7E7B45CCB1}"/>
              </a:ext>
            </a:extLst>
          </p:cNvPr>
          <p:cNvSpPr/>
          <p:nvPr/>
        </p:nvSpPr>
        <p:spPr>
          <a:xfrm>
            <a:off x="6248900" y="3704876"/>
            <a:ext cx="460648" cy="460648"/>
          </a:xfrm>
          <a:prstGeom prst="ellipse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MX Black" pitchFamily="2" charset="0"/>
              </a:rPr>
              <a:t>3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46023D-B431-C82F-3DF3-A033CC48F5F5}"/>
              </a:ext>
            </a:extLst>
          </p:cNvPr>
          <p:cNvSpPr txBox="1"/>
          <p:nvPr/>
        </p:nvSpPr>
        <p:spPr>
          <a:xfrm>
            <a:off x="583471" y="1909972"/>
            <a:ext cx="432182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black"/>
                </a:solidFill>
                <a:latin typeface="AMX Medium" pitchFamily="2" charset="0"/>
              </a:rPr>
              <a:t>Como acessar as avaliações da loja?</a:t>
            </a:r>
          </a:p>
        </p:txBody>
      </p:sp>
      <p:sp>
        <p:nvSpPr>
          <p:cNvPr id="6" name="Retângulo 10">
            <a:extLst>
              <a:ext uri="{FF2B5EF4-FFF2-40B4-BE49-F238E27FC236}">
                <a16:creationId xmlns:a16="http://schemas.microsoft.com/office/drawing/2014/main" id="{7C0D44FC-1D9E-1ADD-FD6E-84AA02E64908}"/>
              </a:ext>
            </a:extLst>
          </p:cNvPr>
          <p:cNvSpPr/>
          <p:nvPr/>
        </p:nvSpPr>
        <p:spPr>
          <a:xfrm>
            <a:off x="6646704" y="1814649"/>
            <a:ext cx="4056889" cy="344848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16" name="Retângulo 10">
            <a:extLst>
              <a:ext uri="{FF2B5EF4-FFF2-40B4-BE49-F238E27FC236}">
                <a16:creationId xmlns:a16="http://schemas.microsoft.com/office/drawing/2014/main" id="{9C21355A-22D0-B15A-F333-92F33B7E3ADB}"/>
              </a:ext>
            </a:extLst>
          </p:cNvPr>
          <p:cNvSpPr/>
          <p:nvPr/>
        </p:nvSpPr>
        <p:spPr>
          <a:xfrm>
            <a:off x="7041779" y="4543390"/>
            <a:ext cx="2644734" cy="1218015"/>
          </a:xfrm>
          <a:prstGeom prst="rect">
            <a:avLst/>
          </a:prstGeom>
          <a:noFill/>
          <a:ln w="28575"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  <a:latin typeface="AMX"/>
            </a:endParaRPr>
          </a:p>
        </p:txBody>
      </p:sp>
    </p:spTree>
    <p:extLst>
      <p:ext uri="{BB962C8B-B14F-4D97-AF65-F5344CB8AC3E}">
        <p14:creationId xmlns:p14="http://schemas.microsoft.com/office/powerpoint/2010/main" val="24117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2.59259E-6 L -2.08333E-7 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  <p:bldP spid="13" grpId="0" animBg="1"/>
      <p:bldP spid="14" grpId="0" animBg="1"/>
      <p:bldP spid="15" grpId="0" animBg="1"/>
      <p:bldP spid="5" grpId="0"/>
      <p:bldP spid="5" grpId="1"/>
      <p:bldP spid="6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EC950E6-9E8B-9E67-EB07-8CF2F4925D96}"/>
              </a:ext>
            </a:extLst>
          </p:cNvPr>
          <p:cNvSpPr/>
          <p:nvPr/>
        </p:nvSpPr>
        <p:spPr>
          <a:xfrm>
            <a:off x="796" y="447"/>
            <a:ext cx="4321822" cy="6857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AMX"/>
            </a:endParaRPr>
          </a:p>
        </p:txBody>
      </p:sp>
      <p:pic>
        <p:nvPicPr>
          <p:cNvPr id="18" name="Imagem 17" descr="Texto&#10;&#10;O conteúdo gerado por IA pode estar incorreto.">
            <a:extLst>
              <a:ext uri="{FF2B5EF4-FFF2-40B4-BE49-F238E27FC236}">
                <a16:creationId xmlns:a16="http://schemas.microsoft.com/office/drawing/2014/main" id="{82EE8A31-B677-19B1-FD19-CC4B11F89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19" name="Gráfico 30">
            <a:extLst>
              <a:ext uri="{FF2B5EF4-FFF2-40B4-BE49-F238E27FC236}">
                <a16:creationId xmlns:a16="http://schemas.microsoft.com/office/drawing/2014/main" id="{9D8483EA-01F6-2752-5180-923A0E736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46464" y="5115527"/>
            <a:ext cx="2144197" cy="152831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DB8CA46-74CB-4E1A-3A75-4125A0C74F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66" t="-156" r="48443"/>
          <a:stretch>
            <a:fillRect/>
          </a:stretch>
        </p:blipFill>
        <p:spPr>
          <a:xfrm>
            <a:off x="1351016" y="814785"/>
            <a:ext cx="3987580" cy="522843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B1DBD58-E9E1-680E-2603-E0FEC97DCA83}"/>
              </a:ext>
            </a:extLst>
          </p:cNvPr>
          <p:cNvSpPr txBox="1"/>
          <p:nvPr/>
        </p:nvSpPr>
        <p:spPr>
          <a:xfrm>
            <a:off x="5860729" y="2274838"/>
            <a:ext cx="48866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600" dirty="0">
                <a:solidFill>
                  <a:srgbClr val="F90000"/>
                </a:solidFill>
                <a:latin typeface="AMX Medium" pitchFamily="2" charset="0"/>
              </a:rPr>
              <a:t>Atividade:</a:t>
            </a:r>
          </a:p>
          <a:p>
            <a:pPr lvl="0"/>
            <a:r>
              <a:rPr lang="pt-BR" sz="3600" dirty="0">
                <a:solidFill>
                  <a:prstClr val="black"/>
                </a:solidFill>
                <a:latin typeface="AMX Medium" pitchFamily="2" charset="0"/>
              </a:rPr>
              <a:t>O que MELHORA a experiência do cliente e faz ele dar 5 estrelas?</a:t>
            </a:r>
          </a:p>
        </p:txBody>
      </p:sp>
    </p:spTree>
    <p:extLst>
      <p:ext uri="{BB962C8B-B14F-4D97-AF65-F5344CB8AC3E}">
        <p14:creationId xmlns:p14="http://schemas.microsoft.com/office/powerpoint/2010/main" val="82709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0 L 2.08333E-7 0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2EF1C3-941C-4BFA-B140-D4010F4A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6" t="5608" b="5608"/>
          <a:stretch>
            <a:fillRect/>
          </a:stretch>
        </p:blipFill>
        <p:spPr>
          <a:xfrm flipH="1">
            <a:off x="932145" y="-11707"/>
            <a:ext cx="11259854" cy="68697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DB9C3CF-B6AE-73BB-1078-A7581B437250}"/>
              </a:ext>
            </a:extLst>
          </p:cNvPr>
          <p:cNvSpPr/>
          <p:nvPr/>
        </p:nvSpPr>
        <p:spPr>
          <a:xfrm flipV="1">
            <a:off x="0" y="0"/>
            <a:ext cx="8724900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19" name="Imagem 18" descr="Texto&#10;&#10;O conteúdo gerado por IA pode estar incorreto.">
            <a:extLst>
              <a:ext uri="{FF2B5EF4-FFF2-40B4-BE49-F238E27FC236}">
                <a16:creationId xmlns:a16="http://schemas.microsoft.com/office/drawing/2014/main" id="{BC1F24EA-D18B-57A5-6DAA-A89B3839C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478F47DE-5FC3-C42C-03EA-4C22A0989C6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8FC585FD-D9CB-A041-C541-56B726598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C5EEB79C-3453-B9FF-97A1-AE5BFE773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id="{5F983CE0-2A6E-B9AD-9AF3-E7558DA6A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100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39" name="Gráfico 23">
            <a:extLst>
              <a:ext uri="{FF2B5EF4-FFF2-40B4-BE49-F238E27FC236}">
                <a16:creationId xmlns:a16="http://schemas.microsoft.com/office/drawing/2014/main" id="{03EFE9AD-6FC2-AFE1-83EE-722F0F514C99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40" name="Forma Livre 9">
              <a:extLst>
                <a:ext uri="{FF2B5EF4-FFF2-40B4-BE49-F238E27FC236}">
                  <a16:creationId xmlns:a16="http://schemas.microsoft.com/office/drawing/2014/main" id="{D55CCCB1-ED37-9DAE-BF49-16C881CE898A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 10">
              <a:extLst>
                <a:ext uri="{FF2B5EF4-FFF2-40B4-BE49-F238E27FC236}">
                  <a16:creationId xmlns:a16="http://schemas.microsoft.com/office/drawing/2014/main" id="{EA39ACC8-C3FD-7AD5-F7EC-EA91D1392756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42" name="Forma Livre 11">
              <a:extLst>
                <a:ext uri="{FF2B5EF4-FFF2-40B4-BE49-F238E27FC236}">
                  <a16:creationId xmlns:a16="http://schemas.microsoft.com/office/drawing/2014/main" id="{A6876B8B-3654-C9D7-4684-AC7DC5E30373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 12">
              <a:extLst>
                <a:ext uri="{FF2B5EF4-FFF2-40B4-BE49-F238E27FC236}">
                  <a16:creationId xmlns:a16="http://schemas.microsoft.com/office/drawing/2014/main" id="{03C3DCE6-7FDA-8C98-2F2C-CF645E24D9EB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 13">
              <a:extLst>
                <a:ext uri="{FF2B5EF4-FFF2-40B4-BE49-F238E27FC236}">
                  <a16:creationId xmlns:a16="http://schemas.microsoft.com/office/drawing/2014/main" id="{D875DFC8-253A-99B2-ABC1-D39B357E40E5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 14">
              <a:extLst>
                <a:ext uri="{FF2B5EF4-FFF2-40B4-BE49-F238E27FC236}">
                  <a16:creationId xmlns:a16="http://schemas.microsoft.com/office/drawing/2014/main" id="{80B032A0-9680-7771-8ECE-470B69E9959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 15">
              <a:extLst>
                <a:ext uri="{FF2B5EF4-FFF2-40B4-BE49-F238E27FC236}">
                  <a16:creationId xmlns:a16="http://schemas.microsoft.com/office/drawing/2014/main" id="{0C27C275-8578-64CC-74A3-F4C23D856DB3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 16">
              <a:extLst>
                <a:ext uri="{FF2B5EF4-FFF2-40B4-BE49-F238E27FC236}">
                  <a16:creationId xmlns:a16="http://schemas.microsoft.com/office/drawing/2014/main" id="{5B2F12BD-B71D-350D-C314-0B1E9CABC7DE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 17">
              <a:extLst>
                <a:ext uri="{FF2B5EF4-FFF2-40B4-BE49-F238E27FC236}">
                  <a16:creationId xmlns:a16="http://schemas.microsoft.com/office/drawing/2014/main" id="{A3ED1E2A-EC0D-86EB-B4B5-C1EC16CE6F3F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 18">
              <a:extLst>
                <a:ext uri="{FF2B5EF4-FFF2-40B4-BE49-F238E27FC236}">
                  <a16:creationId xmlns:a16="http://schemas.microsoft.com/office/drawing/2014/main" id="{CC8A8545-3240-B8A5-18CC-E0A86D86D4B1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 19">
              <a:extLst>
                <a:ext uri="{FF2B5EF4-FFF2-40B4-BE49-F238E27FC236}">
                  <a16:creationId xmlns:a16="http://schemas.microsoft.com/office/drawing/2014/main" id="{9E3F6B46-4881-85CC-630D-6B2B67CADDA7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 20">
              <a:extLst>
                <a:ext uri="{FF2B5EF4-FFF2-40B4-BE49-F238E27FC236}">
                  <a16:creationId xmlns:a16="http://schemas.microsoft.com/office/drawing/2014/main" id="{014C2254-926E-0708-7BDE-B36BF81CB704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9C6985C-20F3-31EF-6FCB-3064A7AD836A}"/>
              </a:ext>
            </a:extLst>
          </p:cNvPr>
          <p:cNvSpPr txBox="1"/>
          <p:nvPr/>
        </p:nvSpPr>
        <p:spPr>
          <a:xfrm>
            <a:off x="702429" y="2114560"/>
            <a:ext cx="524910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Repetir o que dá certo eleva a experiência. </a:t>
            </a:r>
          </a:p>
          <a:p>
            <a:pPr lvl="0"/>
            <a:endParaRPr lang="pt-BR" sz="3500" dirty="0">
              <a:solidFill>
                <a:prstClr val="white"/>
              </a:solidFill>
              <a:latin typeface="AMX Medium" pitchFamily="2" charset="0"/>
            </a:endParaRPr>
          </a:p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Uma experiência positiva gera boas avaliações.</a:t>
            </a:r>
          </a:p>
        </p:txBody>
      </p:sp>
    </p:spTree>
    <p:extLst>
      <p:ext uri="{BB962C8B-B14F-4D97-AF65-F5344CB8AC3E}">
        <p14:creationId xmlns:p14="http://schemas.microsoft.com/office/powerpoint/2010/main" val="25349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59259E-6 L 3.54167E-6 -2.59259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170DD9-E024-D076-67E7-38A5D87E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8" t="3977" r="37335" b="24397"/>
          <a:stretch>
            <a:fillRect/>
          </a:stretch>
        </p:blipFill>
        <p:spPr>
          <a:xfrm flipH="1">
            <a:off x="5667024" y="832987"/>
            <a:ext cx="5994863" cy="4907740"/>
          </a:xfrm>
          <a:prstGeom prst="rect">
            <a:avLst/>
          </a:prstGeom>
        </p:spPr>
      </p:pic>
      <p:sp>
        <p:nvSpPr>
          <p:cNvPr id="17" name="CaixaDeTexto 6">
            <a:extLst>
              <a:ext uri="{FF2B5EF4-FFF2-40B4-BE49-F238E27FC236}">
                <a16:creationId xmlns:a16="http://schemas.microsoft.com/office/drawing/2014/main" id="{39C814C3-CC8A-A598-D08C-A6935B769B13}"/>
              </a:ext>
            </a:extLst>
          </p:cNvPr>
          <p:cNvSpPr txBox="1"/>
          <p:nvPr/>
        </p:nvSpPr>
        <p:spPr>
          <a:xfrm>
            <a:off x="808866" y="3286857"/>
            <a:ext cx="4574729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Fidelidade;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Reputação;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Retenção;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500" dirty="0"/>
              <a:t>Receita.</a:t>
            </a:r>
          </a:p>
        </p:txBody>
      </p:sp>
      <p:grpSp>
        <p:nvGrpSpPr>
          <p:cNvPr id="18" name="Agrupar 4">
            <a:extLst>
              <a:ext uri="{FF2B5EF4-FFF2-40B4-BE49-F238E27FC236}">
                <a16:creationId xmlns:a16="http://schemas.microsoft.com/office/drawing/2014/main" id="{D82F1065-1821-14D0-598E-665F5DF8068E}"/>
              </a:ext>
            </a:extLst>
          </p:cNvPr>
          <p:cNvGrpSpPr/>
          <p:nvPr/>
        </p:nvGrpSpPr>
        <p:grpSpPr>
          <a:xfrm>
            <a:off x="9424221" y="6469399"/>
            <a:ext cx="2509185" cy="261610"/>
            <a:chOff x="9142558" y="6469399"/>
            <a:chExt cx="2509185" cy="261610"/>
          </a:xfrm>
          <a:solidFill>
            <a:schemeClr val="bg1"/>
          </a:solidFill>
        </p:grpSpPr>
        <p:sp>
          <p:nvSpPr>
            <p:cNvPr id="19" name="CaixaDeTexto 33">
              <a:extLst>
                <a:ext uri="{FF2B5EF4-FFF2-40B4-BE49-F238E27FC236}">
                  <a16:creationId xmlns:a16="http://schemas.microsoft.com/office/drawing/2014/main" id="{A96032E9-C038-774D-B9E8-79E2D6AAA440}"/>
                </a:ext>
              </a:extLst>
            </p:cNvPr>
            <p:cNvSpPr txBox="1"/>
            <p:nvPr/>
          </p:nvSpPr>
          <p:spPr>
            <a:xfrm>
              <a:off x="10818421" y="6469399"/>
              <a:ext cx="833322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914400"/>
              <a:r>
                <a:rPr lang="pt-BR" sz="1100" b="1" i="1">
                  <a:solidFill>
                    <a:prstClr val="white"/>
                  </a:solidFill>
                  <a:latin typeface="AMX" pitchFamily="2" charset="77"/>
                </a:rPr>
                <a:t>Pré-Venda</a:t>
              </a:r>
              <a:endParaRPr lang="pt-BR" sz="1100" i="1">
                <a:solidFill>
                  <a:prstClr val="white"/>
                </a:solidFill>
                <a:latin typeface="AMX Black" pitchFamily="2" charset="0"/>
              </a:endParaRPr>
            </a:p>
          </p:txBody>
        </p:sp>
        <p:grpSp>
          <p:nvGrpSpPr>
            <p:cNvPr id="20" name="Gráfico 7">
              <a:extLst>
                <a:ext uri="{FF2B5EF4-FFF2-40B4-BE49-F238E27FC236}">
                  <a16:creationId xmlns:a16="http://schemas.microsoft.com/office/drawing/2014/main" id="{7EDF10CF-4B62-EB71-8049-0EC1673B884C}"/>
                </a:ext>
              </a:extLst>
            </p:cNvPr>
            <p:cNvGrpSpPr/>
            <p:nvPr/>
          </p:nvGrpSpPr>
          <p:grpSpPr>
            <a:xfrm>
              <a:off x="9142558" y="6511982"/>
              <a:ext cx="1684398" cy="142155"/>
              <a:chOff x="404711" y="944579"/>
              <a:chExt cx="5743491" cy="484722"/>
            </a:xfrm>
            <a:grpFill/>
          </p:grpSpPr>
          <p:sp>
            <p:nvSpPr>
              <p:cNvPr id="21" name="Forma Livre 35">
                <a:extLst>
                  <a:ext uri="{FF2B5EF4-FFF2-40B4-BE49-F238E27FC236}">
                    <a16:creationId xmlns:a16="http://schemas.microsoft.com/office/drawing/2014/main" id="{C614D7D3-D2DC-988B-0254-B88DB5392D4F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2" name="Forma Livre 36">
                <a:extLst>
                  <a:ext uri="{FF2B5EF4-FFF2-40B4-BE49-F238E27FC236}">
                    <a16:creationId xmlns:a16="http://schemas.microsoft.com/office/drawing/2014/main" id="{4A85BDA2-64BD-7567-1D00-AA1A488850F5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3" name="Forma Livre 37">
                <a:extLst>
                  <a:ext uri="{FF2B5EF4-FFF2-40B4-BE49-F238E27FC236}">
                    <a16:creationId xmlns:a16="http://schemas.microsoft.com/office/drawing/2014/main" id="{E75B79F2-8A76-7B27-7494-F6E5BE4440E7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4" name="Forma Livre 38">
                <a:extLst>
                  <a:ext uri="{FF2B5EF4-FFF2-40B4-BE49-F238E27FC236}">
                    <a16:creationId xmlns:a16="http://schemas.microsoft.com/office/drawing/2014/main" id="{51B2C7B3-05C3-A5E5-7126-07DDA1EFE029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5" name="Forma Livre 39">
                <a:extLst>
                  <a:ext uri="{FF2B5EF4-FFF2-40B4-BE49-F238E27FC236}">
                    <a16:creationId xmlns:a16="http://schemas.microsoft.com/office/drawing/2014/main" id="{FE3207A2-8612-41A4-8AAE-A218560E17B0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6" name="Forma Livre 40">
                <a:extLst>
                  <a:ext uri="{FF2B5EF4-FFF2-40B4-BE49-F238E27FC236}">
                    <a16:creationId xmlns:a16="http://schemas.microsoft.com/office/drawing/2014/main" id="{7106BB95-64D5-2C1D-5020-310E21789E6D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7" name="Forma Livre 41">
                <a:extLst>
                  <a:ext uri="{FF2B5EF4-FFF2-40B4-BE49-F238E27FC236}">
                    <a16:creationId xmlns:a16="http://schemas.microsoft.com/office/drawing/2014/main" id="{4B9F066A-E1F5-66A5-5F96-962F1DC1EA94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8" name="Forma Livre 42">
                <a:extLst>
                  <a:ext uri="{FF2B5EF4-FFF2-40B4-BE49-F238E27FC236}">
                    <a16:creationId xmlns:a16="http://schemas.microsoft.com/office/drawing/2014/main" id="{FB0A5C4F-F773-8F4D-DED0-396EB6CA0100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9" name="Forma Livre 43">
                <a:extLst>
                  <a:ext uri="{FF2B5EF4-FFF2-40B4-BE49-F238E27FC236}">
                    <a16:creationId xmlns:a16="http://schemas.microsoft.com/office/drawing/2014/main" id="{1D1ACD7E-90EC-FD2B-B09E-D1FD44FA8DDB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30" name="Forma Livre 45">
                <a:extLst>
                  <a:ext uri="{FF2B5EF4-FFF2-40B4-BE49-F238E27FC236}">
                    <a16:creationId xmlns:a16="http://schemas.microsoft.com/office/drawing/2014/main" id="{54953C55-FCC0-C8B8-3F42-8D76A810806B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31" name="Forma Livre 46">
                <a:extLst>
                  <a:ext uri="{FF2B5EF4-FFF2-40B4-BE49-F238E27FC236}">
                    <a16:creationId xmlns:a16="http://schemas.microsoft.com/office/drawing/2014/main" id="{0CF1DF11-4603-1E2F-7F4A-CB78B40BACE6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</p:grp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2A49A9-4B5C-BA29-D600-30BB2723A566}"/>
              </a:ext>
            </a:extLst>
          </p:cNvPr>
          <p:cNvSpPr txBox="1"/>
          <p:nvPr/>
        </p:nvSpPr>
        <p:spPr>
          <a:xfrm>
            <a:off x="780421" y="1880449"/>
            <a:ext cx="463161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Por que a experiência do cliente importa?</a:t>
            </a:r>
          </a:p>
        </p:txBody>
      </p:sp>
    </p:spTree>
    <p:extLst>
      <p:ext uri="{BB962C8B-B14F-4D97-AF65-F5344CB8AC3E}">
        <p14:creationId xmlns:p14="http://schemas.microsoft.com/office/powerpoint/2010/main" val="116494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7.40741E-7 L 3.75E-6 -7.40741E-7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8D7B6E-3771-7299-EF7D-841976684363}"/>
              </a:ext>
            </a:extLst>
          </p:cNvPr>
          <p:cNvSpPr txBox="1"/>
          <p:nvPr/>
        </p:nvSpPr>
        <p:spPr>
          <a:xfrm>
            <a:off x="3083270" y="3429000"/>
            <a:ext cx="6286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dirty="0">
                <a:solidFill>
                  <a:schemeClr val="bg1"/>
                </a:solidFill>
                <a:latin typeface="AMX Medium" pitchFamily="2" charset="0"/>
              </a:rPr>
              <a:t>Então, coloque em tudo o que você aprendeu em prática e faça a sua loja brilhar!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761B0B-55C7-493F-AA5D-92DBB11F32AB}"/>
              </a:ext>
            </a:extLst>
          </p:cNvPr>
          <p:cNvSpPr txBox="1"/>
          <p:nvPr/>
        </p:nvSpPr>
        <p:spPr>
          <a:xfrm>
            <a:off x="3083270" y="2721114"/>
            <a:ext cx="681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  <a:latin typeface="AMX Medium" pitchFamily="2" charset="0"/>
              </a:rPr>
              <a:t>O seu papel é fundamental.</a:t>
            </a:r>
          </a:p>
        </p:txBody>
      </p:sp>
    </p:spTree>
    <p:extLst>
      <p:ext uri="{BB962C8B-B14F-4D97-AF65-F5344CB8AC3E}">
        <p14:creationId xmlns:p14="http://schemas.microsoft.com/office/powerpoint/2010/main" val="20730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3.7037E-7 L -1.66667E-6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erson holding a phone&#10;&#10;Description automatically generated">
            <a:extLst>
              <a:ext uri="{FF2B5EF4-FFF2-40B4-BE49-F238E27FC236}">
                <a16:creationId xmlns:a16="http://schemas.microsoft.com/office/drawing/2014/main" id="{18137FE2-14C0-A51F-1726-C58F8AF2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15" t="617" r="3148" b="8398"/>
          <a:stretch>
            <a:fillRect/>
          </a:stretch>
        </p:blipFill>
        <p:spPr>
          <a:xfrm flipH="1">
            <a:off x="-1" y="1153716"/>
            <a:ext cx="5749871" cy="4580657"/>
          </a:xfrm>
          <a:prstGeom prst="rect">
            <a:avLst/>
          </a:prstGeom>
        </p:spPr>
      </p:pic>
      <p:grpSp>
        <p:nvGrpSpPr>
          <p:cNvPr id="19" name="Agrupar 4">
            <a:extLst>
              <a:ext uri="{FF2B5EF4-FFF2-40B4-BE49-F238E27FC236}">
                <a16:creationId xmlns:a16="http://schemas.microsoft.com/office/drawing/2014/main" id="{03FFAB65-DA71-26EB-0188-7FD497AA9B73}"/>
              </a:ext>
            </a:extLst>
          </p:cNvPr>
          <p:cNvGrpSpPr/>
          <p:nvPr/>
        </p:nvGrpSpPr>
        <p:grpSpPr>
          <a:xfrm>
            <a:off x="9424221" y="6469399"/>
            <a:ext cx="2509185" cy="261610"/>
            <a:chOff x="9142558" y="6469399"/>
            <a:chExt cx="2509185" cy="261610"/>
          </a:xfrm>
          <a:solidFill>
            <a:schemeClr val="bg1"/>
          </a:solidFill>
        </p:grpSpPr>
        <p:sp>
          <p:nvSpPr>
            <p:cNvPr id="20" name="CaixaDeTexto 33">
              <a:extLst>
                <a:ext uri="{FF2B5EF4-FFF2-40B4-BE49-F238E27FC236}">
                  <a16:creationId xmlns:a16="http://schemas.microsoft.com/office/drawing/2014/main" id="{61E28A63-D739-7F86-2AC5-8C0856B488DD}"/>
                </a:ext>
              </a:extLst>
            </p:cNvPr>
            <p:cNvSpPr txBox="1"/>
            <p:nvPr/>
          </p:nvSpPr>
          <p:spPr>
            <a:xfrm>
              <a:off x="10818421" y="6469399"/>
              <a:ext cx="833322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defTabSz="914400"/>
              <a:r>
                <a:rPr lang="pt-BR" sz="1100" b="1" i="1">
                  <a:solidFill>
                    <a:prstClr val="white"/>
                  </a:solidFill>
                  <a:latin typeface="AMX" pitchFamily="2" charset="77"/>
                </a:rPr>
                <a:t>Pré-Venda</a:t>
              </a:r>
              <a:endParaRPr lang="pt-BR" sz="1100" i="1">
                <a:solidFill>
                  <a:prstClr val="white"/>
                </a:solidFill>
                <a:latin typeface="AMX Black" pitchFamily="2" charset="0"/>
              </a:endParaRPr>
            </a:p>
          </p:txBody>
        </p:sp>
        <p:grpSp>
          <p:nvGrpSpPr>
            <p:cNvPr id="21" name="Gráfico 7">
              <a:extLst>
                <a:ext uri="{FF2B5EF4-FFF2-40B4-BE49-F238E27FC236}">
                  <a16:creationId xmlns:a16="http://schemas.microsoft.com/office/drawing/2014/main" id="{336A4F9E-E96C-441E-CCF7-16D6455D14C9}"/>
                </a:ext>
              </a:extLst>
            </p:cNvPr>
            <p:cNvGrpSpPr/>
            <p:nvPr/>
          </p:nvGrpSpPr>
          <p:grpSpPr>
            <a:xfrm>
              <a:off x="9142558" y="6511982"/>
              <a:ext cx="1684398" cy="142155"/>
              <a:chOff x="404711" y="944579"/>
              <a:chExt cx="5743491" cy="484722"/>
            </a:xfrm>
            <a:grpFill/>
          </p:grpSpPr>
          <p:sp>
            <p:nvSpPr>
              <p:cNvPr id="22" name="Forma Livre 35">
                <a:extLst>
                  <a:ext uri="{FF2B5EF4-FFF2-40B4-BE49-F238E27FC236}">
                    <a16:creationId xmlns:a16="http://schemas.microsoft.com/office/drawing/2014/main" id="{EA32D1F0-2762-684F-3407-D45ABFD7847B}"/>
                  </a:ext>
                </a:extLst>
              </p:cNvPr>
              <p:cNvSpPr/>
              <p:nvPr/>
            </p:nvSpPr>
            <p:spPr>
              <a:xfrm>
                <a:off x="404711" y="954560"/>
                <a:ext cx="100258" cy="464758"/>
              </a:xfrm>
              <a:custGeom>
                <a:avLst/>
                <a:gdLst>
                  <a:gd name="connsiteX0" fmla="*/ 0 w 100258"/>
                  <a:gd name="connsiteY0" fmla="*/ 0 h 464758"/>
                  <a:gd name="connsiteX1" fmla="*/ 100258 w 100258"/>
                  <a:gd name="connsiteY1" fmla="*/ 0 h 464758"/>
                  <a:gd name="connsiteX2" fmla="*/ 100258 w 100258"/>
                  <a:gd name="connsiteY2" fmla="*/ 464759 h 464758"/>
                  <a:gd name="connsiteX3" fmla="*/ 0 w 100258"/>
                  <a:gd name="connsiteY3" fmla="*/ 464759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258" h="464758">
                    <a:moveTo>
                      <a:pt x="0" y="0"/>
                    </a:moveTo>
                    <a:lnTo>
                      <a:pt x="100258" y="0"/>
                    </a:lnTo>
                    <a:lnTo>
                      <a:pt x="100258" y="464759"/>
                    </a:lnTo>
                    <a:lnTo>
                      <a:pt x="0" y="464759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3" name="Forma Livre 36">
                <a:extLst>
                  <a:ext uri="{FF2B5EF4-FFF2-40B4-BE49-F238E27FC236}">
                    <a16:creationId xmlns:a16="http://schemas.microsoft.com/office/drawing/2014/main" id="{A921A7CE-C827-014D-D7BF-7059CF48F7D7}"/>
                  </a:ext>
                </a:extLst>
              </p:cNvPr>
              <p:cNvSpPr/>
              <p:nvPr/>
            </p:nvSpPr>
            <p:spPr>
              <a:xfrm>
                <a:off x="685653" y="954560"/>
                <a:ext cx="359717" cy="339920"/>
              </a:xfrm>
              <a:custGeom>
                <a:avLst/>
                <a:gdLst>
                  <a:gd name="connsiteX0" fmla="*/ 357651 w 359717"/>
                  <a:gd name="connsiteY0" fmla="*/ 0 h 339920"/>
                  <a:gd name="connsiteX1" fmla="*/ 0 w 359717"/>
                  <a:gd name="connsiteY1" fmla="*/ 0 h 339920"/>
                  <a:gd name="connsiteX2" fmla="*/ 359717 w 359717"/>
                  <a:gd name="connsiteY2" fmla="*/ 339921 h 339920"/>
                  <a:gd name="connsiteX3" fmla="*/ 357651 w 359717"/>
                  <a:gd name="connsiteY3" fmla="*/ 0 h 33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920">
                    <a:moveTo>
                      <a:pt x="357651" y="0"/>
                    </a:moveTo>
                    <a:lnTo>
                      <a:pt x="0" y="0"/>
                    </a:lnTo>
                    <a:lnTo>
                      <a:pt x="359717" y="339921"/>
                    </a:lnTo>
                    <a:lnTo>
                      <a:pt x="357651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4" name="Forma Livre 37">
                <a:extLst>
                  <a:ext uri="{FF2B5EF4-FFF2-40B4-BE49-F238E27FC236}">
                    <a16:creationId xmlns:a16="http://schemas.microsoft.com/office/drawing/2014/main" id="{25DB2AA7-C277-398B-1657-02A8F70165EA}"/>
                  </a:ext>
                </a:extLst>
              </p:cNvPr>
              <p:cNvSpPr/>
              <p:nvPr/>
            </p:nvSpPr>
            <p:spPr>
              <a:xfrm>
                <a:off x="683588" y="1080082"/>
                <a:ext cx="359717" cy="339237"/>
              </a:xfrm>
              <a:custGeom>
                <a:avLst/>
                <a:gdLst>
                  <a:gd name="connsiteX0" fmla="*/ 359717 w 359717"/>
                  <a:gd name="connsiteY0" fmla="*/ 339237 h 339237"/>
                  <a:gd name="connsiteX1" fmla="*/ 0 w 359717"/>
                  <a:gd name="connsiteY1" fmla="*/ 0 h 339237"/>
                  <a:gd name="connsiteX2" fmla="*/ 2066 w 359717"/>
                  <a:gd name="connsiteY2" fmla="*/ 339237 h 339237"/>
                  <a:gd name="connsiteX3" fmla="*/ 359717 w 359717"/>
                  <a:gd name="connsiteY3" fmla="*/ 339237 h 33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717" h="339237">
                    <a:moveTo>
                      <a:pt x="359717" y="339237"/>
                    </a:moveTo>
                    <a:lnTo>
                      <a:pt x="0" y="0"/>
                    </a:lnTo>
                    <a:lnTo>
                      <a:pt x="2066" y="339237"/>
                    </a:lnTo>
                    <a:lnTo>
                      <a:pt x="359717" y="33923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5" name="Forma Livre 38">
                <a:extLst>
                  <a:ext uri="{FF2B5EF4-FFF2-40B4-BE49-F238E27FC236}">
                    <a16:creationId xmlns:a16="http://schemas.microsoft.com/office/drawing/2014/main" id="{7C7EA89A-6FA2-A9A1-48EC-826FF4C40323}"/>
                  </a:ext>
                </a:extLst>
              </p:cNvPr>
              <p:cNvSpPr/>
              <p:nvPr/>
            </p:nvSpPr>
            <p:spPr>
              <a:xfrm>
                <a:off x="1210631" y="944579"/>
                <a:ext cx="628540" cy="484585"/>
              </a:xfrm>
              <a:custGeom>
                <a:avLst/>
                <a:gdLst>
                  <a:gd name="connsiteX0" fmla="*/ 314270 w 628540"/>
                  <a:gd name="connsiteY0" fmla="*/ 0 h 484585"/>
                  <a:gd name="connsiteX1" fmla="*/ 0 w 628540"/>
                  <a:gd name="connsiteY1" fmla="*/ 242293 h 484585"/>
                  <a:gd name="connsiteX2" fmla="*/ 314270 w 628540"/>
                  <a:gd name="connsiteY2" fmla="*/ 484585 h 484585"/>
                  <a:gd name="connsiteX3" fmla="*/ 628541 w 628540"/>
                  <a:gd name="connsiteY3" fmla="*/ 242293 h 484585"/>
                  <a:gd name="connsiteX4" fmla="*/ 314270 w 628540"/>
                  <a:gd name="connsiteY4" fmla="*/ 0 h 484585"/>
                  <a:gd name="connsiteX5" fmla="*/ 314270 w 628540"/>
                  <a:gd name="connsiteY5" fmla="*/ 391743 h 484585"/>
                  <a:gd name="connsiteX6" fmla="*/ 102324 w 628540"/>
                  <a:gd name="connsiteY6" fmla="*/ 242293 h 484585"/>
                  <a:gd name="connsiteX7" fmla="*/ 314270 w 628540"/>
                  <a:gd name="connsiteY7" fmla="*/ 92842 h 484585"/>
                  <a:gd name="connsiteX8" fmla="*/ 526217 w 628540"/>
                  <a:gd name="connsiteY8" fmla="*/ 242293 h 484585"/>
                  <a:gd name="connsiteX9" fmla="*/ 314270 w 628540"/>
                  <a:gd name="connsiteY9" fmla="*/ 391743 h 48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8540" h="484585">
                    <a:moveTo>
                      <a:pt x="314270" y="0"/>
                    </a:moveTo>
                    <a:cubicBezTo>
                      <a:pt x="107695" y="0"/>
                      <a:pt x="0" y="104191"/>
                      <a:pt x="0" y="242293"/>
                    </a:cubicBezTo>
                    <a:cubicBezTo>
                      <a:pt x="0" y="380394"/>
                      <a:pt x="107695" y="484585"/>
                      <a:pt x="314270" y="484585"/>
                    </a:cubicBezTo>
                    <a:cubicBezTo>
                      <a:pt x="520846" y="484585"/>
                      <a:pt x="628541" y="380394"/>
                      <a:pt x="628541" y="242293"/>
                    </a:cubicBezTo>
                    <a:cubicBezTo>
                      <a:pt x="628541" y="104191"/>
                      <a:pt x="520846" y="0"/>
                      <a:pt x="314270" y="0"/>
                    </a:cubicBezTo>
                    <a:close/>
                    <a:moveTo>
                      <a:pt x="314270" y="391743"/>
                    </a:moveTo>
                    <a:cubicBezTo>
                      <a:pt x="169117" y="391743"/>
                      <a:pt x="102324" y="329939"/>
                      <a:pt x="102324" y="242293"/>
                    </a:cubicBezTo>
                    <a:cubicBezTo>
                      <a:pt x="102324" y="154646"/>
                      <a:pt x="169254" y="92842"/>
                      <a:pt x="314270" y="92842"/>
                    </a:cubicBezTo>
                    <a:cubicBezTo>
                      <a:pt x="459287" y="92842"/>
                      <a:pt x="526217" y="154646"/>
                      <a:pt x="526217" y="242293"/>
                    </a:cubicBezTo>
                    <a:cubicBezTo>
                      <a:pt x="526217" y="329939"/>
                      <a:pt x="459287" y="391743"/>
                      <a:pt x="314270" y="391743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6" name="Forma Livre 39">
                <a:extLst>
                  <a:ext uri="{FF2B5EF4-FFF2-40B4-BE49-F238E27FC236}">
                    <a16:creationId xmlns:a16="http://schemas.microsoft.com/office/drawing/2014/main" id="{DBF439C4-B8E8-E178-562E-D9066DAA6240}"/>
                  </a:ext>
                </a:extLst>
              </p:cNvPr>
              <p:cNvSpPr/>
              <p:nvPr/>
            </p:nvSpPr>
            <p:spPr>
              <a:xfrm>
                <a:off x="1832562" y="954560"/>
                <a:ext cx="645342" cy="464758"/>
              </a:xfrm>
              <a:custGeom>
                <a:avLst/>
                <a:gdLst>
                  <a:gd name="connsiteX0" fmla="*/ 529660 w 645342"/>
                  <a:gd name="connsiteY0" fmla="*/ 0 h 464758"/>
                  <a:gd name="connsiteX1" fmla="*/ 417971 w 645342"/>
                  <a:gd name="connsiteY1" fmla="*/ 199221 h 464758"/>
                  <a:gd name="connsiteX2" fmla="*/ 322258 w 645342"/>
                  <a:gd name="connsiteY2" fmla="*/ 377796 h 464758"/>
                  <a:gd name="connsiteX3" fmla="*/ 227371 w 645342"/>
                  <a:gd name="connsiteY3" fmla="*/ 199221 h 464758"/>
                  <a:gd name="connsiteX4" fmla="*/ 115682 w 645342"/>
                  <a:gd name="connsiteY4" fmla="*/ 0 h 464758"/>
                  <a:gd name="connsiteX5" fmla="*/ 0 w 645342"/>
                  <a:gd name="connsiteY5" fmla="*/ 0 h 464758"/>
                  <a:gd name="connsiteX6" fmla="*/ 264830 w 645342"/>
                  <a:gd name="connsiteY6" fmla="*/ 464759 h 464758"/>
                  <a:gd name="connsiteX7" fmla="*/ 380512 w 645342"/>
                  <a:gd name="connsiteY7" fmla="*/ 464759 h 464758"/>
                  <a:gd name="connsiteX8" fmla="*/ 645342 w 645342"/>
                  <a:gd name="connsiteY8" fmla="*/ 0 h 464758"/>
                  <a:gd name="connsiteX9" fmla="*/ 529660 w 645342"/>
                  <a:gd name="connsiteY9" fmla="*/ 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5342" h="464758">
                    <a:moveTo>
                      <a:pt x="529660" y="0"/>
                    </a:moveTo>
                    <a:lnTo>
                      <a:pt x="417971" y="199221"/>
                    </a:lnTo>
                    <a:lnTo>
                      <a:pt x="322258" y="377796"/>
                    </a:lnTo>
                    <a:lnTo>
                      <a:pt x="227371" y="199221"/>
                    </a:lnTo>
                    <a:lnTo>
                      <a:pt x="115682" y="0"/>
                    </a:lnTo>
                    <a:lnTo>
                      <a:pt x="0" y="0"/>
                    </a:lnTo>
                    <a:lnTo>
                      <a:pt x="264830" y="464759"/>
                    </a:lnTo>
                    <a:lnTo>
                      <a:pt x="380512" y="464759"/>
                    </a:lnTo>
                    <a:lnTo>
                      <a:pt x="645342" y="0"/>
                    </a:lnTo>
                    <a:lnTo>
                      <a:pt x="529660" y="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7" name="Forma Livre 40">
                <a:extLst>
                  <a:ext uri="{FF2B5EF4-FFF2-40B4-BE49-F238E27FC236}">
                    <a16:creationId xmlns:a16="http://schemas.microsoft.com/office/drawing/2014/main" id="{A228E10C-8F50-DCF4-2776-5DB5B0553CE5}"/>
                  </a:ext>
                </a:extLst>
              </p:cNvPr>
              <p:cNvSpPr/>
              <p:nvPr/>
            </p:nvSpPr>
            <p:spPr>
              <a:xfrm>
                <a:off x="2384394" y="954560"/>
                <a:ext cx="651952" cy="464758"/>
              </a:xfrm>
              <a:custGeom>
                <a:avLst/>
                <a:gdLst>
                  <a:gd name="connsiteX0" fmla="*/ 268135 w 651952"/>
                  <a:gd name="connsiteY0" fmla="*/ 0 h 464758"/>
                  <a:gd name="connsiteX1" fmla="*/ 0 w 651952"/>
                  <a:gd name="connsiteY1" fmla="*/ 464759 h 464758"/>
                  <a:gd name="connsiteX2" fmla="*/ 115682 w 651952"/>
                  <a:gd name="connsiteY2" fmla="*/ 464759 h 464758"/>
                  <a:gd name="connsiteX3" fmla="*/ 169117 w 651952"/>
                  <a:gd name="connsiteY3" fmla="*/ 371780 h 464758"/>
                  <a:gd name="connsiteX4" fmla="*/ 482148 w 651952"/>
                  <a:gd name="connsiteY4" fmla="*/ 371780 h 464758"/>
                  <a:gd name="connsiteX5" fmla="*/ 536271 w 651952"/>
                  <a:gd name="connsiteY5" fmla="*/ 464759 h 464758"/>
                  <a:gd name="connsiteX6" fmla="*/ 651953 w 651952"/>
                  <a:gd name="connsiteY6" fmla="*/ 464759 h 464758"/>
                  <a:gd name="connsiteX7" fmla="*/ 383818 w 651952"/>
                  <a:gd name="connsiteY7" fmla="*/ 0 h 464758"/>
                  <a:gd name="connsiteX8" fmla="*/ 268135 w 651952"/>
                  <a:gd name="connsiteY8" fmla="*/ 0 h 464758"/>
                  <a:gd name="connsiteX9" fmla="*/ 428576 w 651952"/>
                  <a:gd name="connsiteY9" fmla="*/ 278801 h 464758"/>
                  <a:gd name="connsiteX10" fmla="*/ 222551 w 651952"/>
                  <a:gd name="connsiteY10" fmla="*/ 278801 h 464758"/>
                  <a:gd name="connsiteX11" fmla="*/ 230539 w 651952"/>
                  <a:gd name="connsiteY11" fmla="*/ 265537 h 464758"/>
                  <a:gd name="connsiteX12" fmla="*/ 325563 w 651952"/>
                  <a:gd name="connsiteY12" fmla="*/ 86963 h 464758"/>
                  <a:gd name="connsiteX13" fmla="*/ 421139 w 651952"/>
                  <a:gd name="connsiteY13" fmla="*/ 265537 h 464758"/>
                  <a:gd name="connsiteX14" fmla="*/ 428438 w 651952"/>
                  <a:gd name="connsiteY14" fmla="*/ 278801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952" h="464758">
                    <a:moveTo>
                      <a:pt x="268135" y="0"/>
                    </a:moveTo>
                    <a:lnTo>
                      <a:pt x="0" y="464759"/>
                    </a:lnTo>
                    <a:lnTo>
                      <a:pt x="115682" y="464759"/>
                    </a:lnTo>
                    <a:lnTo>
                      <a:pt x="169117" y="371780"/>
                    </a:lnTo>
                    <a:lnTo>
                      <a:pt x="482148" y="371780"/>
                    </a:lnTo>
                    <a:lnTo>
                      <a:pt x="536271" y="464759"/>
                    </a:lnTo>
                    <a:lnTo>
                      <a:pt x="651953" y="464759"/>
                    </a:lnTo>
                    <a:lnTo>
                      <a:pt x="383818" y="0"/>
                    </a:lnTo>
                    <a:lnTo>
                      <a:pt x="268135" y="0"/>
                    </a:lnTo>
                    <a:close/>
                    <a:moveTo>
                      <a:pt x="428576" y="278801"/>
                    </a:moveTo>
                    <a:lnTo>
                      <a:pt x="222551" y="278801"/>
                    </a:lnTo>
                    <a:lnTo>
                      <a:pt x="230539" y="265537"/>
                    </a:lnTo>
                    <a:lnTo>
                      <a:pt x="325563" y="86963"/>
                    </a:lnTo>
                    <a:lnTo>
                      <a:pt x="421139" y="265537"/>
                    </a:lnTo>
                    <a:lnTo>
                      <a:pt x="428438" y="278801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8" name="Forma Livre 41">
                <a:extLst>
                  <a:ext uri="{FF2B5EF4-FFF2-40B4-BE49-F238E27FC236}">
                    <a16:creationId xmlns:a16="http://schemas.microsoft.com/office/drawing/2014/main" id="{6839851B-9982-EFC1-AE03-2A25683EA127}"/>
                  </a:ext>
                </a:extLst>
              </p:cNvPr>
              <p:cNvSpPr/>
              <p:nvPr/>
            </p:nvSpPr>
            <p:spPr>
              <a:xfrm>
                <a:off x="3069950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1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1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361" y="262256"/>
                      <a:pt x="525666" y="266905"/>
                      <a:pt x="525666" y="347851"/>
                    </a:cubicBezTo>
                    <a:cubicBezTo>
                      <a:pt x="525666" y="436865"/>
                      <a:pt x="385883" y="460794"/>
                      <a:pt x="282871" y="460794"/>
                    </a:cubicBezTo>
                    <a:cubicBezTo>
                      <a:pt x="179859" y="460794"/>
                      <a:pt x="92270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29" name="Forma Livre 42">
                <a:extLst>
                  <a:ext uri="{FF2B5EF4-FFF2-40B4-BE49-F238E27FC236}">
                    <a16:creationId xmlns:a16="http://schemas.microsoft.com/office/drawing/2014/main" id="{C8DC5805-CC1D-7139-892B-4E15D9B591F9}"/>
                  </a:ext>
                </a:extLst>
              </p:cNvPr>
              <p:cNvSpPr/>
              <p:nvPr/>
            </p:nvSpPr>
            <p:spPr>
              <a:xfrm>
                <a:off x="3715155" y="954560"/>
                <a:ext cx="520983" cy="464758"/>
              </a:xfrm>
              <a:custGeom>
                <a:avLst/>
                <a:gdLst>
                  <a:gd name="connsiteX0" fmla="*/ 25478 w 520983"/>
                  <a:gd name="connsiteY0" fmla="*/ 237644 h 464758"/>
                  <a:gd name="connsiteX1" fmla="*/ 467412 w 520983"/>
                  <a:gd name="connsiteY1" fmla="*/ 237644 h 464758"/>
                  <a:gd name="connsiteX2" fmla="*/ 467412 w 520983"/>
                  <a:gd name="connsiteY2" fmla="*/ 213715 h 464758"/>
                  <a:gd name="connsiteX3" fmla="*/ 25478 w 520983"/>
                  <a:gd name="connsiteY3" fmla="*/ 213715 h 464758"/>
                  <a:gd name="connsiteX4" fmla="*/ 25478 w 520983"/>
                  <a:gd name="connsiteY4" fmla="*/ 23928 h 464758"/>
                  <a:gd name="connsiteX5" fmla="*/ 507625 w 520983"/>
                  <a:gd name="connsiteY5" fmla="*/ 23928 h 464758"/>
                  <a:gd name="connsiteX6" fmla="*/ 507625 w 520983"/>
                  <a:gd name="connsiteY6" fmla="*/ 0 h 464758"/>
                  <a:gd name="connsiteX7" fmla="*/ 0 w 520983"/>
                  <a:gd name="connsiteY7" fmla="*/ 0 h 464758"/>
                  <a:gd name="connsiteX8" fmla="*/ 0 w 520983"/>
                  <a:gd name="connsiteY8" fmla="*/ 464759 h 464758"/>
                  <a:gd name="connsiteX9" fmla="*/ 520984 w 520983"/>
                  <a:gd name="connsiteY9" fmla="*/ 464759 h 464758"/>
                  <a:gd name="connsiteX10" fmla="*/ 520984 w 520983"/>
                  <a:gd name="connsiteY10" fmla="*/ 440830 h 464758"/>
                  <a:gd name="connsiteX11" fmla="*/ 25478 w 520983"/>
                  <a:gd name="connsiteY11" fmla="*/ 440830 h 464758"/>
                  <a:gd name="connsiteX12" fmla="*/ 25478 w 520983"/>
                  <a:gd name="connsiteY12" fmla="*/ 237644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478" y="237644"/>
                    </a:move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478" y="213715"/>
                    </a:lnTo>
                    <a:lnTo>
                      <a:pt x="25478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478" y="440830"/>
                    </a:lnTo>
                    <a:lnTo>
                      <a:pt x="25478" y="237644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30" name="Forma Livre 43">
                <a:extLst>
                  <a:ext uri="{FF2B5EF4-FFF2-40B4-BE49-F238E27FC236}">
                    <a16:creationId xmlns:a16="http://schemas.microsoft.com/office/drawing/2014/main" id="{277AD759-8B9C-14BA-FE27-A092C0C052AE}"/>
                  </a:ext>
                </a:extLst>
              </p:cNvPr>
              <p:cNvSpPr/>
              <p:nvPr/>
            </p:nvSpPr>
            <p:spPr>
              <a:xfrm>
                <a:off x="4329786" y="954560"/>
                <a:ext cx="558442" cy="464758"/>
              </a:xfrm>
              <a:custGeom>
                <a:avLst/>
                <a:gdLst>
                  <a:gd name="connsiteX0" fmla="*/ 532965 w 558442"/>
                  <a:gd name="connsiteY0" fmla="*/ 373147 h 464758"/>
                  <a:gd name="connsiteX1" fmla="*/ 533654 w 558442"/>
                  <a:gd name="connsiteY1" fmla="*/ 432216 h 464758"/>
                  <a:gd name="connsiteX2" fmla="*/ 24789 w 558442"/>
                  <a:gd name="connsiteY2" fmla="*/ 0 h 464758"/>
                  <a:gd name="connsiteX3" fmla="*/ 0 w 558442"/>
                  <a:gd name="connsiteY3" fmla="*/ 0 h 464758"/>
                  <a:gd name="connsiteX4" fmla="*/ 0 w 558442"/>
                  <a:gd name="connsiteY4" fmla="*/ 464759 h 464758"/>
                  <a:gd name="connsiteX5" fmla="*/ 25340 w 558442"/>
                  <a:gd name="connsiteY5" fmla="*/ 464759 h 464758"/>
                  <a:gd name="connsiteX6" fmla="*/ 25340 w 558442"/>
                  <a:gd name="connsiteY6" fmla="*/ 85595 h 464758"/>
                  <a:gd name="connsiteX7" fmla="*/ 24789 w 558442"/>
                  <a:gd name="connsiteY7" fmla="*/ 32543 h 464758"/>
                  <a:gd name="connsiteX8" fmla="*/ 533654 w 558442"/>
                  <a:gd name="connsiteY8" fmla="*/ 464759 h 464758"/>
                  <a:gd name="connsiteX9" fmla="*/ 558443 w 558442"/>
                  <a:gd name="connsiteY9" fmla="*/ 464759 h 464758"/>
                  <a:gd name="connsiteX10" fmla="*/ 558443 w 558442"/>
                  <a:gd name="connsiteY10" fmla="*/ 0 h 464758"/>
                  <a:gd name="connsiteX11" fmla="*/ 532965 w 558442"/>
                  <a:gd name="connsiteY11" fmla="*/ 0 h 464758"/>
                  <a:gd name="connsiteX12" fmla="*/ 532965 w 558442"/>
                  <a:gd name="connsiteY12" fmla="*/ 373147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8442" h="464758">
                    <a:moveTo>
                      <a:pt x="532965" y="373147"/>
                    </a:moveTo>
                    <a:lnTo>
                      <a:pt x="533654" y="432216"/>
                    </a:lnTo>
                    <a:lnTo>
                      <a:pt x="24789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25340" y="464759"/>
                    </a:lnTo>
                    <a:lnTo>
                      <a:pt x="25340" y="85595"/>
                    </a:lnTo>
                    <a:lnTo>
                      <a:pt x="24789" y="32543"/>
                    </a:lnTo>
                    <a:lnTo>
                      <a:pt x="533654" y="464759"/>
                    </a:lnTo>
                    <a:lnTo>
                      <a:pt x="558443" y="464759"/>
                    </a:lnTo>
                    <a:lnTo>
                      <a:pt x="558443" y="0"/>
                    </a:lnTo>
                    <a:lnTo>
                      <a:pt x="532965" y="0"/>
                    </a:lnTo>
                    <a:lnTo>
                      <a:pt x="532965" y="373147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31" name="Forma Livre 45">
                <a:extLst>
                  <a:ext uri="{FF2B5EF4-FFF2-40B4-BE49-F238E27FC236}">
                    <a16:creationId xmlns:a16="http://schemas.microsoft.com/office/drawing/2014/main" id="{35080E13-E0EC-96BF-24BD-A76BB176CFBE}"/>
                  </a:ext>
                </a:extLst>
              </p:cNvPr>
              <p:cNvSpPr/>
              <p:nvPr/>
            </p:nvSpPr>
            <p:spPr>
              <a:xfrm>
                <a:off x="4982014" y="944579"/>
                <a:ext cx="551694" cy="484722"/>
              </a:xfrm>
              <a:custGeom>
                <a:avLst/>
                <a:gdLst>
                  <a:gd name="connsiteX0" fmla="*/ 285350 w 551694"/>
                  <a:gd name="connsiteY0" fmla="*/ 231764 h 484722"/>
                  <a:gd name="connsiteX1" fmla="*/ 38561 w 551694"/>
                  <a:gd name="connsiteY1" fmla="*/ 130171 h 484722"/>
                  <a:gd name="connsiteX2" fmla="*/ 253950 w 551694"/>
                  <a:gd name="connsiteY2" fmla="*/ 23928 h 484722"/>
                  <a:gd name="connsiteX3" fmla="*/ 511482 w 551694"/>
                  <a:gd name="connsiteY3" fmla="*/ 55787 h 484722"/>
                  <a:gd name="connsiteX4" fmla="*/ 516852 w 551694"/>
                  <a:gd name="connsiteY4" fmla="*/ 31859 h 484722"/>
                  <a:gd name="connsiteX5" fmla="*/ 257393 w 551694"/>
                  <a:gd name="connsiteY5" fmla="*/ 0 h 484722"/>
                  <a:gd name="connsiteX6" fmla="*/ 13359 w 551694"/>
                  <a:gd name="connsiteY6" fmla="*/ 131401 h 484722"/>
                  <a:gd name="connsiteX7" fmla="*/ 283560 w 551694"/>
                  <a:gd name="connsiteY7" fmla="*/ 255556 h 484722"/>
                  <a:gd name="connsiteX8" fmla="*/ 525666 w 551694"/>
                  <a:gd name="connsiteY8" fmla="*/ 347851 h 484722"/>
                  <a:gd name="connsiteX9" fmla="*/ 282871 w 551694"/>
                  <a:gd name="connsiteY9" fmla="*/ 460794 h 484722"/>
                  <a:gd name="connsiteX10" fmla="*/ 7299 w 551694"/>
                  <a:gd name="connsiteY10" fmla="*/ 411706 h 484722"/>
                  <a:gd name="connsiteX11" fmla="*/ 0 w 551694"/>
                  <a:gd name="connsiteY11" fmla="*/ 434267 h 484722"/>
                  <a:gd name="connsiteX12" fmla="*/ 279566 w 551694"/>
                  <a:gd name="connsiteY12" fmla="*/ 484722 h 484722"/>
                  <a:gd name="connsiteX13" fmla="*/ 551695 w 551694"/>
                  <a:gd name="connsiteY13" fmla="*/ 347304 h 484722"/>
                  <a:gd name="connsiteX14" fmla="*/ 285488 w 551694"/>
                  <a:gd name="connsiteY14" fmla="*/ 231764 h 48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1694" h="484722">
                    <a:moveTo>
                      <a:pt x="285350" y="231764"/>
                    </a:moveTo>
                    <a:cubicBezTo>
                      <a:pt x="161680" y="225748"/>
                      <a:pt x="38561" y="218501"/>
                      <a:pt x="38561" y="130171"/>
                    </a:cubicBezTo>
                    <a:cubicBezTo>
                      <a:pt x="38561" y="36508"/>
                      <a:pt x="179032" y="23928"/>
                      <a:pt x="253950" y="23928"/>
                    </a:cubicBezTo>
                    <a:cubicBezTo>
                      <a:pt x="344844" y="23928"/>
                      <a:pt x="448545" y="39243"/>
                      <a:pt x="511482" y="55787"/>
                    </a:cubicBezTo>
                    <a:lnTo>
                      <a:pt x="516852" y="31859"/>
                    </a:lnTo>
                    <a:cubicBezTo>
                      <a:pt x="451988" y="15314"/>
                      <a:pt x="345670" y="0"/>
                      <a:pt x="257393" y="0"/>
                    </a:cubicBezTo>
                    <a:cubicBezTo>
                      <a:pt x="161818" y="0"/>
                      <a:pt x="13359" y="17228"/>
                      <a:pt x="13359" y="131401"/>
                    </a:cubicBezTo>
                    <a:cubicBezTo>
                      <a:pt x="13359" y="245574"/>
                      <a:pt x="149836" y="248993"/>
                      <a:pt x="283560" y="255556"/>
                    </a:cubicBezTo>
                    <a:cubicBezTo>
                      <a:pt x="411224" y="262256"/>
                      <a:pt x="525666" y="266905"/>
                      <a:pt x="525666" y="347851"/>
                    </a:cubicBezTo>
                    <a:cubicBezTo>
                      <a:pt x="525666" y="436865"/>
                      <a:pt x="385884" y="460794"/>
                      <a:pt x="282871" y="460794"/>
                    </a:cubicBezTo>
                    <a:cubicBezTo>
                      <a:pt x="179859" y="460794"/>
                      <a:pt x="92271" y="441514"/>
                      <a:pt x="7299" y="411706"/>
                    </a:cubicBezTo>
                    <a:lnTo>
                      <a:pt x="0" y="434267"/>
                    </a:lnTo>
                    <a:cubicBezTo>
                      <a:pt x="86899" y="465443"/>
                      <a:pt x="181236" y="484722"/>
                      <a:pt x="279566" y="484722"/>
                    </a:cubicBezTo>
                    <a:cubicBezTo>
                      <a:pt x="401996" y="484722"/>
                      <a:pt x="551695" y="454777"/>
                      <a:pt x="551695" y="347304"/>
                    </a:cubicBezTo>
                    <a:cubicBezTo>
                      <a:pt x="551695" y="239831"/>
                      <a:pt x="419349" y="237780"/>
                      <a:pt x="285488" y="231764"/>
                    </a:cubicBez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  <p:sp>
            <p:nvSpPr>
              <p:cNvPr id="32" name="Forma Livre 46">
                <a:extLst>
                  <a:ext uri="{FF2B5EF4-FFF2-40B4-BE49-F238E27FC236}">
                    <a16:creationId xmlns:a16="http://schemas.microsoft.com/office/drawing/2014/main" id="{BBFEE640-8926-5406-2FDA-7A4EB847613A}"/>
                  </a:ext>
                </a:extLst>
              </p:cNvPr>
              <p:cNvSpPr/>
              <p:nvPr/>
            </p:nvSpPr>
            <p:spPr>
              <a:xfrm>
                <a:off x="5627219" y="954560"/>
                <a:ext cx="520983" cy="464758"/>
              </a:xfrm>
              <a:custGeom>
                <a:avLst/>
                <a:gdLst>
                  <a:gd name="connsiteX0" fmla="*/ 25340 w 520983"/>
                  <a:gd name="connsiteY0" fmla="*/ 440830 h 464758"/>
                  <a:gd name="connsiteX1" fmla="*/ 25340 w 520983"/>
                  <a:gd name="connsiteY1" fmla="*/ 237644 h 464758"/>
                  <a:gd name="connsiteX2" fmla="*/ 467412 w 520983"/>
                  <a:gd name="connsiteY2" fmla="*/ 237644 h 464758"/>
                  <a:gd name="connsiteX3" fmla="*/ 467412 w 520983"/>
                  <a:gd name="connsiteY3" fmla="*/ 213715 h 464758"/>
                  <a:gd name="connsiteX4" fmla="*/ 25340 w 520983"/>
                  <a:gd name="connsiteY4" fmla="*/ 213715 h 464758"/>
                  <a:gd name="connsiteX5" fmla="*/ 25340 w 520983"/>
                  <a:gd name="connsiteY5" fmla="*/ 23928 h 464758"/>
                  <a:gd name="connsiteX6" fmla="*/ 507625 w 520983"/>
                  <a:gd name="connsiteY6" fmla="*/ 23928 h 464758"/>
                  <a:gd name="connsiteX7" fmla="*/ 507625 w 520983"/>
                  <a:gd name="connsiteY7" fmla="*/ 0 h 464758"/>
                  <a:gd name="connsiteX8" fmla="*/ 0 w 520983"/>
                  <a:gd name="connsiteY8" fmla="*/ 0 h 464758"/>
                  <a:gd name="connsiteX9" fmla="*/ 0 w 520983"/>
                  <a:gd name="connsiteY9" fmla="*/ 464759 h 464758"/>
                  <a:gd name="connsiteX10" fmla="*/ 520984 w 520983"/>
                  <a:gd name="connsiteY10" fmla="*/ 464759 h 464758"/>
                  <a:gd name="connsiteX11" fmla="*/ 520984 w 520983"/>
                  <a:gd name="connsiteY11" fmla="*/ 440830 h 464758"/>
                  <a:gd name="connsiteX12" fmla="*/ 25340 w 520983"/>
                  <a:gd name="connsiteY12" fmla="*/ 440830 h 46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0983" h="464758">
                    <a:moveTo>
                      <a:pt x="25340" y="440830"/>
                    </a:moveTo>
                    <a:lnTo>
                      <a:pt x="25340" y="237644"/>
                    </a:lnTo>
                    <a:lnTo>
                      <a:pt x="467412" y="237644"/>
                    </a:lnTo>
                    <a:lnTo>
                      <a:pt x="467412" y="213715"/>
                    </a:lnTo>
                    <a:lnTo>
                      <a:pt x="25340" y="213715"/>
                    </a:lnTo>
                    <a:lnTo>
                      <a:pt x="25340" y="23928"/>
                    </a:lnTo>
                    <a:lnTo>
                      <a:pt x="507625" y="23928"/>
                    </a:lnTo>
                    <a:lnTo>
                      <a:pt x="507625" y="0"/>
                    </a:lnTo>
                    <a:lnTo>
                      <a:pt x="0" y="0"/>
                    </a:lnTo>
                    <a:lnTo>
                      <a:pt x="0" y="464759"/>
                    </a:lnTo>
                    <a:lnTo>
                      <a:pt x="520984" y="464759"/>
                    </a:lnTo>
                    <a:lnTo>
                      <a:pt x="520984" y="440830"/>
                    </a:lnTo>
                    <a:lnTo>
                      <a:pt x="25340" y="440830"/>
                    </a:lnTo>
                    <a:close/>
                  </a:path>
                </a:pathLst>
              </a:custGeom>
              <a:grpFill/>
              <a:ln w="137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400"/>
                <a:endParaRPr lang="pt-BR">
                  <a:solidFill>
                    <a:prstClr val="white"/>
                  </a:solidFill>
                  <a:latin typeface="AMX"/>
                </a:endParaRPr>
              </a:p>
            </p:txBody>
          </p:sp>
        </p:grp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8ECABF-8F9E-769A-5494-F17FF5C875C0}"/>
              </a:ext>
            </a:extLst>
          </p:cNvPr>
          <p:cNvSpPr txBox="1"/>
          <p:nvPr/>
        </p:nvSpPr>
        <p:spPr>
          <a:xfrm>
            <a:off x="6335490" y="2474548"/>
            <a:ext cx="4631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dirty="0">
                <a:solidFill>
                  <a:prstClr val="black"/>
                </a:solidFill>
                <a:latin typeface="AMX Medium" pitchFamily="2" charset="0"/>
              </a:rPr>
              <a:t>Estamos chegando ao fim do módulo de Pré-venda!</a:t>
            </a:r>
          </a:p>
        </p:txBody>
      </p:sp>
    </p:spTree>
    <p:extLst>
      <p:ext uri="{BB962C8B-B14F-4D97-AF65-F5344CB8AC3E}">
        <p14:creationId xmlns:p14="http://schemas.microsoft.com/office/powerpoint/2010/main" val="31341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33333E-6 L 4.79167E-6 -3.33333E-6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1D726-2F84-C7F0-0D5F-E784E027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EA3FDAB-B9DA-A271-9A77-8F70FB205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2343" r="35230" b="9249"/>
          <a:stretch>
            <a:fillRect/>
          </a:stretch>
        </p:blipFill>
        <p:spPr>
          <a:xfrm>
            <a:off x="2" y="1030427"/>
            <a:ext cx="4994030" cy="4797145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D708053-0BE1-B511-A285-59A187B465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125549" y="4282031"/>
            <a:ext cx="2020520" cy="13665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CBC427-2B32-6AA8-0EF4-25E2E3E75142}"/>
              </a:ext>
            </a:extLst>
          </p:cNvPr>
          <p:cNvSpPr txBox="1"/>
          <p:nvPr/>
        </p:nvSpPr>
        <p:spPr>
          <a:xfrm>
            <a:off x="5437052" y="3043673"/>
            <a:ext cx="6406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F90000"/>
                </a:solidFill>
              </a:rPr>
              <a:t>Inovações</a:t>
            </a:r>
            <a:r>
              <a:rPr lang="pt-BR" sz="2400" b="1" dirty="0"/>
              <a:t> </a:t>
            </a:r>
            <a:r>
              <a:rPr lang="pt-BR" sz="2400" dirty="0"/>
              <a:t>que deixam o atendimento </a:t>
            </a:r>
            <a:r>
              <a:rPr lang="pt-BR" sz="2400" b="1" dirty="0">
                <a:solidFill>
                  <a:srgbClr val="FF0000"/>
                </a:solidFill>
              </a:rPr>
              <a:t>mais humano, caloroso e acolhedor.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Tecnologia que </a:t>
            </a:r>
            <a:r>
              <a:rPr lang="pt-BR" sz="2400" b="1" dirty="0">
                <a:solidFill>
                  <a:srgbClr val="FF0000"/>
                </a:solidFill>
              </a:rPr>
              <a:t>aproxima o cliente de você.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6CA3DF-5D5F-91B6-DE3A-3165E424F0AD}"/>
              </a:ext>
            </a:extLst>
          </p:cNvPr>
          <p:cNvSpPr txBox="1"/>
          <p:nvPr/>
        </p:nvSpPr>
        <p:spPr>
          <a:xfrm>
            <a:off x="5437052" y="2153803"/>
            <a:ext cx="627526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b="1" dirty="0">
                <a:solidFill>
                  <a:prstClr val="black"/>
                </a:solidFill>
                <a:latin typeface="AMX "/>
              </a:rPr>
              <a:t>E qual é o resultado prático?</a:t>
            </a:r>
          </a:p>
        </p:txBody>
      </p:sp>
    </p:spTree>
    <p:extLst>
      <p:ext uri="{BB962C8B-B14F-4D97-AF65-F5344CB8AC3E}">
        <p14:creationId xmlns:p14="http://schemas.microsoft.com/office/powerpoint/2010/main" val="36653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3.7037E-6 L 4.79167E-6 -3.7037E-6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Imagem gráfica de pessoa em pé">
            <a:extLst>
              <a:ext uri="{FF2B5EF4-FFF2-40B4-BE49-F238E27FC236}">
                <a16:creationId xmlns:a16="http://schemas.microsoft.com/office/drawing/2014/main" id="{F91C6B8E-99A8-37CC-55A3-AB1915F9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8" r="24517"/>
          <a:stretch>
            <a:fillRect/>
          </a:stretch>
        </p:blipFill>
        <p:spPr>
          <a:xfrm>
            <a:off x="889782" y="0"/>
            <a:ext cx="11302217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87374E5-6B85-238C-97EC-21CAB915D499}"/>
              </a:ext>
            </a:extLst>
          </p:cNvPr>
          <p:cNvSpPr/>
          <p:nvPr/>
        </p:nvSpPr>
        <p:spPr>
          <a:xfrm flipV="1">
            <a:off x="1" y="0"/>
            <a:ext cx="7098358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E87AA620-1DCD-B0EE-78B8-EFE48E516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7347B48-8D1A-3E2D-5DC6-2AD2B3B972B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E1DEB8C-2BE8-8ADC-54E9-13B2E3A77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5DFE379-7F39-3FAD-9F1D-40E82AEC6C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BFF997E-0741-E9A6-0551-54A35C56ABD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10" name="Gráfico 23">
            <a:extLst>
              <a:ext uri="{FF2B5EF4-FFF2-40B4-BE49-F238E27FC236}">
                <a16:creationId xmlns:a16="http://schemas.microsoft.com/office/drawing/2014/main" id="{C5B334EB-740A-761F-46B1-A277B9952547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11" name="Forma Livre 9">
              <a:extLst>
                <a:ext uri="{FF2B5EF4-FFF2-40B4-BE49-F238E27FC236}">
                  <a16:creationId xmlns:a16="http://schemas.microsoft.com/office/drawing/2014/main" id="{1B0C05DF-C283-8716-2239-AC6FB5803853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0">
              <a:extLst>
                <a:ext uri="{FF2B5EF4-FFF2-40B4-BE49-F238E27FC236}">
                  <a16:creationId xmlns:a16="http://schemas.microsoft.com/office/drawing/2014/main" id="{1D329406-52C8-4BD8-5C43-4DE44A5159ED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13" name="Forma Livre 11">
              <a:extLst>
                <a:ext uri="{FF2B5EF4-FFF2-40B4-BE49-F238E27FC236}">
                  <a16:creationId xmlns:a16="http://schemas.microsoft.com/office/drawing/2014/main" id="{5DE4AAFD-84EC-67FC-CA27-B6B1FBC05090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 12">
              <a:extLst>
                <a:ext uri="{FF2B5EF4-FFF2-40B4-BE49-F238E27FC236}">
                  <a16:creationId xmlns:a16="http://schemas.microsoft.com/office/drawing/2014/main" id="{97E05F92-D9F4-AF03-B01A-55B909427636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 13">
              <a:extLst>
                <a:ext uri="{FF2B5EF4-FFF2-40B4-BE49-F238E27FC236}">
                  <a16:creationId xmlns:a16="http://schemas.microsoft.com/office/drawing/2014/main" id="{F26DD50A-3C6F-B62A-4E5C-884B6B10C07B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 14">
              <a:extLst>
                <a:ext uri="{FF2B5EF4-FFF2-40B4-BE49-F238E27FC236}">
                  <a16:creationId xmlns:a16="http://schemas.microsoft.com/office/drawing/2014/main" id="{4037274D-F52E-CF57-0DED-3CB51F0425D1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 15">
              <a:extLst>
                <a:ext uri="{FF2B5EF4-FFF2-40B4-BE49-F238E27FC236}">
                  <a16:creationId xmlns:a16="http://schemas.microsoft.com/office/drawing/2014/main" id="{F0F4067A-897C-A6D3-4114-19868B870192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 16">
              <a:extLst>
                <a:ext uri="{FF2B5EF4-FFF2-40B4-BE49-F238E27FC236}">
                  <a16:creationId xmlns:a16="http://schemas.microsoft.com/office/drawing/2014/main" id="{14EB627A-8F0C-E648-2C13-ADBC9BB8F57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 17">
              <a:extLst>
                <a:ext uri="{FF2B5EF4-FFF2-40B4-BE49-F238E27FC236}">
                  <a16:creationId xmlns:a16="http://schemas.microsoft.com/office/drawing/2014/main" id="{626336F7-4C90-EF45-6F83-B23A01EC252C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 18">
              <a:extLst>
                <a:ext uri="{FF2B5EF4-FFF2-40B4-BE49-F238E27FC236}">
                  <a16:creationId xmlns:a16="http://schemas.microsoft.com/office/drawing/2014/main" id="{6A918C42-CC9C-AC63-0591-EFAE1DED5358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 19">
              <a:extLst>
                <a:ext uri="{FF2B5EF4-FFF2-40B4-BE49-F238E27FC236}">
                  <a16:creationId xmlns:a16="http://schemas.microsoft.com/office/drawing/2014/main" id="{6EEBB817-F825-9BEE-98B8-27A75A5F4EDB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0">
              <a:extLst>
                <a:ext uri="{FF2B5EF4-FFF2-40B4-BE49-F238E27FC236}">
                  <a16:creationId xmlns:a16="http://schemas.microsoft.com/office/drawing/2014/main" id="{5B97CD72-8C9F-4375-F470-F2FD238AF842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6897FB-62FE-2254-E619-49BE588DCD71}"/>
              </a:ext>
            </a:extLst>
          </p:cNvPr>
          <p:cNvSpPr txBox="1"/>
          <p:nvPr/>
        </p:nvSpPr>
        <p:spPr>
          <a:xfrm>
            <a:off x="759401" y="4481830"/>
            <a:ext cx="295468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pt-BR" sz="3500" dirty="0">
                <a:solidFill>
                  <a:schemeClr val="bg1"/>
                </a:solidFill>
                <a:latin typeface="AMX Medium" pitchFamily="2" charset="0"/>
              </a:rPr>
              <a:t>Vamos lá?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85B055C-C547-8EF2-5AB4-0BF8A4DAB46B}"/>
              </a:ext>
            </a:extLst>
          </p:cNvPr>
          <p:cNvSpPr txBox="1"/>
          <p:nvPr/>
        </p:nvSpPr>
        <p:spPr>
          <a:xfrm>
            <a:off x="759401" y="2097049"/>
            <a:ext cx="49274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Chegou a hora</a:t>
            </a:r>
            <a:br>
              <a:rPr lang="pt-BR" sz="3500" dirty="0">
                <a:solidFill>
                  <a:prstClr val="white"/>
                </a:solidFill>
                <a:latin typeface="AMX Medium" pitchFamily="2" charset="0"/>
              </a:rPr>
            </a:br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de você descobrir como os 5 sentidos impactam a experiência do cliente.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BF5F455-9184-512D-AD64-01D1FAEAC221}"/>
              </a:ext>
            </a:extLst>
          </p:cNvPr>
          <p:cNvGrpSpPr/>
          <p:nvPr/>
        </p:nvGrpSpPr>
        <p:grpSpPr>
          <a:xfrm>
            <a:off x="851376" y="2690980"/>
            <a:ext cx="2819778" cy="1079030"/>
            <a:chOff x="851376" y="2667144"/>
            <a:chExt cx="2819778" cy="1079030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68847C6B-4F63-9CBF-1D3F-0DA934454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51376" y="2667144"/>
              <a:ext cx="2819778" cy="69458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66C59698-EEBF-E08A-D5F0-7D1971BD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62246" y="3676716"/>
              <a:ext cx="2048016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7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 -4.44444E-6 L -2.91667E-6 -4.44444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B39D8-6E49-D99B-3C98-74F97FC4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84B2A27-CBD4-1F1A-1E1F-ADA981BB9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73" r="14717"/>
          <a:stretch/>
        </p:blipFill>
        <p:spPr>
          <a:xfrm flipH="1">
            <a:off x="-1589" y="0"/>
            <a:ext cx="12193589" cy="68580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38A90F7-8D0B-2D8B-ADD1-D928CC5EEA27}"/>
              </a:ext>
            </a:extLst>
          </p:cNvPr>
          <p:cNvSpPr/>
          <p:nvPr/>
        </p:nvSpPr>
        <p:spPr>
          <a:xfrm flipV="1">
            <a:off x="0" y="0"/>
            <a:ext cx="8693825" cy="6858000"/>
          </a:xfrm>
          <a:prstGeom prst="rect">
            <a:avLst/>
          </a:prstGeom>
          <a:gradFill flip="none" rotWithShape="1">
            <a:gsLst>
              <a:gs pos="0">
                <a:srgbClr val="262626"/>
              </a:gs>
              <a:gs pos="50000">
                <a:srgbClr val="262626"/>
              </a:gs>
              <a:gs pos="100000">
                <a:srgbClr val="262626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5" name="Imagem 24" descr="Texto&#10;&#10;O conteúdo gerado por IA pode estar incorreto.">
            <a:extLst>
              <a:ext uri="{FF2B5EF4-FFF2-40B4-BE49-F238E27FC236}">
                <a16:creationId xmlns:a16="http://schemas.microsoft.com/office/drawing/2014/main" id="{77497787-C9DB-1EED-97E5-33E31FEE6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54581"/>
            <a:ext cx="1052269" cy="397778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1388CB75-8A60-6CF6-CCC3-C0A8954727C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5572" y="6171813"/>
            <a:ext cx="993631" cy="362383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3D60963B-B8A7-80D2-93B8-B5E3E1861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39653" y="752359"/>
            <a:ext cx="419100" cy="178117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973FCE0A-82AD-D3E4-15BB-575DF2751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2522" y="-122474"/>
            <a:ext cx="3566956" cy="47705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CD74830-FEDC-CF38-F079-938EC5A57AFC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0"/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97905" y="6302382"/>
            <a:ext cx="2707265" cy="231814"/>
          </a:xfrm>
          <a:prstGeom prst="rect">
            <a:avLst/>
          </a:prstGeom>
        </p:spPr>
      </p:pic>
      <p:grpSp>
        <p:nvGrpSpPr>
          <p:cNvPr id="30" name="Gráfico 23">
            <a:extLst>
              <a:ext uri="{FF2B5EF4-FFF2-40B4-BE49-F238E27FC236}">
                <a16:creationId xmlns:a16="http://schemas.microsoft.com/office/drawing/2014/main" id="{2C19F248-B849-9B8B-3917-1A379B01A71E}"/>
              </a:ext>
            </a:extLst>
          </p:cNvPr>
          <p:cNvGrpSpPr/>
          <p:nvPr/>
        </p:nvGrpSpPr>
        <p:grpSpPr>
          <a:xfrm flipH="1" flipV="1">
            <a:off x="-501760" y="5468015"/>
            <a:ext cx="2002254" cy="1384547"/>
            <a:chOff x="2238436" y="1693496"/>
            <a:chExt cx="2812973" cy="1945154"/>
          </a:xfrm>
        </p:grpSpPr>
        <p:sp>
          <p:nvSpPr>
            <p:cNvPr id="31" name="Forma Livre 9">
              <a:extLst>
                <a:ext uri="{FF2B5EF4-FFF2-40B4-BE49-F238E27FC236}">
                  <a16:creationId xmlns:a16="http://schemas.microsoft.com/office/drawing/2014/main" id="{BB9F44CC-B8DF-B384-5F91-476842ADF36C}"/>
                </a:ext>
              </a:extLst>
            </p:cNvPr>
            <p:cNvSpPr/>
            <p:nvPr/>
          </p:nvSpPr>
          <p:spPr>
            <a:xfrm>
              <a:off x="2390027" y="190624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 10">
              <a:extLst>
                <a:ext uri="{FF2B5EF4-FFF2-40B4-BE49-F238E27FC236}">
                  <a16:creationId xmlns:a16="http://schemas.microsoft.com/office/drawing/2014/main" id="{4AA98D28-997C-830D-AEEF-5E08EF1010AF}"/>
                </a:ext>
              </a:extLst>
            </p:cNvPr>
            <p:cNvSpPr/>
            <p:nvPr/>
          </p:nvSpPr>
          <p:spPr>
            <a:xfrm>
              <a:off x="3596782" y="2158441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dirty="0"/>
            </a:p>
          </p:txBody>
        </p:sp>
        <p:sp>
          <p:nvSpPr>
            <p:cNvPr id="33" name="Forma Livre 11">
              <a:extLst>
                <a:ext uri="{FF2B5EF4-FFF2-40B4-BE49-F238E27FC236}">
                  <a16:creationId xmlns:a16="http://schemas.microsoft.com/office/drawing/2014/main" id="{E8CFCE4D-61C4-87C8-72D9-39346E76D997}"/>
                </a:ext>
              </a:extLst>
            </p:cNvPr>
            <p:cNvSpPr/>
            <p:nvPr/>
          </p:nvSpPr>
          <p:spPr>
            <a:xfrm>
              <a:off x="4760859" y="248883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 12">
              <a:extLst>
                <a:ext uri="{FF2B5EF4-FFF2-40B4-BE49-F238E27FC236}">
                  <a16:creationId xmlns:a16="http://schemas.microsoft.com/office/drawing/2014/main" id="{9E8299FB-6A37-2CA9-FA31-8FFEF360E4C0}"/>
                </a:ext>
              </a:extLst>
            </p:cNvPr>
            <p:cNvSpPr/>
            <p:nvPr/>
          </p:nvSpPr>
          <p:spPr>
            <a:xfrm>
              <a:off x="2238436" y="2584797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 13">
              <a:extLst>
                <a:ext uri="{FF2B5EF4-FFF2-40B4-BE49-F238E27FC236}">
                  <a16:creationId xmlns:a16="http://schemas.microsoft.com/office/drawing/2014/main" id="{85883C18-6D8C-1357-403D-2B4ACAE8E912}"/>
                </a:ext>
              </a:extLst>
            </p:cNvPr>
            <p:cNvSpPr/>
            <p:nvPr/>
          </p:nvSpPr>
          <p:spPr>
            <a:xfrm>
              <a:off x="2238436" y="287540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 14">
              <a:extLst>
                <a:ext uri="{FF2B5EF4-FFF2-40B4-BE49-F238E27FC236}">
                  <a16:creationId xmlns:a16="http://schemas.microsoft.com/office/drawing/2014/main" id="{DE04790F-B30B-D936-5A51-860A91BA17B4}"/>
                </a:ext>
              </a:extLst>
            </p:cNvPr>
            <p:cNvSpPr/>
            <p:nvPr/>
          </p:nvSpPr>
          <p:spPr>
            <a:xfrm>
              <a:off x="2989051" y="2476372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 15">
              <a:extLst>
                <a:ext uri="{FF2B5EF4-FFF2-40B4-BE49-F238E27FC236}">
                  <a16:creationId xmlns:a16="http://schemas.microsoft.com/office/drawing/2014/main" id="{6ECD5E46-6901-17D2-1055-9591BB36164F}"/>
                </a:ext>
              </a:extLst>
            </p:cNvPr>
            <p:cNvSpPr/>
            <p:nvPr/>
          </p:nvSpPr>
          <p:spPr>
            <a:xfrm>
              <a:off x="3871797" y="1693496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 16">
              <a:extLst>
                <a:ext uri="{FF2B5EF4-FFF2-40B4-BE49-F238E27FC236}">
                  <a16:creationId xmlns:a16="http://schemas.microsoft.com/office/drawing/2014/main" id="{1DFCB636-68B2-BE20-59DD-FEA9D50CA779}"/>
                </a:ext>
              </a:extLst>
            </p:cNvPr>
            <p:cNvSpPr/>
            <p:nvPr/>
          </p:nvSpPr>
          <p:spPr>
            <a:xfrm>
              <a:off x="4286966" y="2912119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0000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 17">
              <a:extLst>
                <a:ext uri="{FF2B5EF4-FFF2-40B4-BE49-F238E27FC236}">
                  <a16:creationId xmlns:a16="http://schemas.microsoft.com/office/drawing/2014/main" id="{14413AF3-9F94-1AF1-700F-CD4E15F1D647}"/>
                </a:ext>
              </a:extLst>
            </p:cNvPr>
            <p:cNvSpPr/>
            <p:nvPr/>
          </p:nvSpPr>
          <p:spPr>
            <a:xfrm>
              <a:off x="3786612" y="3348038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 18">
              <a:extLst>
                <a:ext uri="{FF2B5EF4-FFF2-40B4-BE49-F238E27FC236}">
                  <a16:creationId xmlns:a16="http://schemas.microsoft.com/office/drawing/2014/main" id="{9B59806A-4624-3EDC-2D1E-C856FC7095D0}"/>
                </a:ext>
              </a:extLst>
            </p:cNvPr>
            <p:cNvSpPr/>
            <p:nvPr/>
          </p:nvSpPr>
          <p:spPr>
            <a:xfrm>
              <a:off x="3496062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F9F9F9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 19">
              <a:extLst>
                <a:ext uri="{FF2B5EF4-FFF2-40B4-BE49-F238E27FC236}">
                  <a16:creationId xmlns:a16="http://schemas.microsoft.com/office/drawing/2014/main" id="{DDEA69C6-E0E9-7C67-9F8D-52D6FD9AE643}"/>
                </a:ext>
              </a:extLst>
            </p:cNvPr>
            <p:cNvSpPr/>
            <p:nvPr/>
          </p:nvSpPr>
          <p:spPr>
            <a:xfrm>
              <a:off x="2989051" y="2766813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rgbClr val="D8D8D8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 20">
              <a:extLst>
                <a:ext uri="{FF2B5EF4-FFF2-40B4-BE49-F238E27FC236}">
                  <a16:creationId xmlns:a16="http://schemas.microsoft.com/office/drawing/2014/main" id="{372BF615-8061-90F2-5702-FE813397F54D}"/>
                </a:ext>
              </a:extLst>
            </p:cNvPr>
            <p:cNvSpPr/>
            <p:nvPr/>
          </p:nvSpPr>
          <p:spPr>
            <a:xfrm>
              <a:off x="2471797" y="3057425"/>
              <a:ext cx="290549" cy="290612"/>
            </a:xfrm>
            <a:custGeom>
              <a:avLst/>
              <a:gdLst>
                <a:gd name="connsiteX0" fmla="*/ 0 w 290549"/>
                <a:gd name="connsiteY0" fmla="*/ 0 h 290612"/>
                <a:gd name="connsiteX1" fmla="*/ 290550 w 290549"/>
                <a:gd name="connsiteY1" fmla="*/ 0 h 290612"/>
                <a:gd name="connsiteX2" fmla="*/ 290550 w 290549"/>
                <a:gd name="connsiteY2" fmla="*/ 290612 h 290612"/>
                <a:gd name="connsiteX3" fmla="*/ 0 w 290549"/>
                <a:gd name="connsiteY3" fmla="*/ 290612 h 29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549" h="290612">
                  <a:moveTo>
                    <a:pt x="0" y="0"/>
                  </a:moveTo>
                  <a:lnTo>
                    <a:pt x="290550" y="0"/>
                  </a:lnTo>
                  <a:lnTo>
                    <a:pt x="290550" y="290612"/>
                  </a:lnTo>
                  <a:lnTo>
                    <a:pt x="0" y="290612"/>
                  </a:lnTo>
                  <a:close/>
                </a:path>
              </a:pathLst>
            </a:custGeom>
            <a:solidFill>
              <a:schemeClr val="tx1"/>
            </a:solidFill>
            <a:ln w="170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057F152C-998A-6A08-ED7E-FA006D105F9D}"/>
              </a:ext>
            </a:extLst>
          </p:cNvPr>
          <p:cNvSpPr txBox="1"/>
          <p:nvPr/>
        </p:nvSpPr>
        <p:spPr>
          <a:xfrm>
            <a:off x="759401" y="1871814"/>
            <a:ext cx="4879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000" b="1" dirty="0">
                <a:solidFill>
                  <a:prstClr val="white"/>
                </a:solidFill>
              </a:rPr>
              <a:t>O que vamos ver neste treinamento?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C0DE69E-75E9-E076-595C-1DA4D38F0983}"/>
              </a:ext>
            </a:extLst>
          </p:cNvPr>
          <p:cNvGrpSpPr/>
          <p:nvPr/>
        </p:nvGrpSpPr>
        <p:grpSpPr>
          <a:xfrm>
            <a:off x="759401" y="3399795"/>
            <a:ext cx="5670075" cy="1631216"/>
            <a:chOff x="759401" y="3399795"/>
            <a:chExt cx="5670075" cy="1631216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2DD4CF3-3A6B-E63B-169E-C1D6EEA23F99}"/>
                </a:ext>
              </a:extLst>
            </p:cNvPr>
            <p:cNvSpPr txBox="1"/>
            <p:nvPr/>
          </p:nvSpPr>
          <p:spPr>
            <a:xfrm>
              <a:off x="759401" y="3399795"/>
              <a:ext cx="5670075" cy="16312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Uma</a:t>
              </a:r>
              <a:r>
                <a:rPr lang="pt-BR" sz="2500" dirty="0">
                  <a:latin typeface="AMX Medium" pitchFamily="2" charset="0"/>
                </a:rPr>
                <a:t> </a:t>
              </a: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imersão sensorial rumo ao futuro do atendimento.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pt-BR" sz="2500" dirty="0">
                <a:latin typeface="AMX Medium" pitchFamily="2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pt-BR" sz="2500" dirty="0">
                  <a:solidFill>
                    <a:schemeClr val="bg1"/>
                  </a:solidFill>
                  <a:latin typeface="AMX Medium" pitchFamily="2" charset="0"/>
                </a:rPr>
                <a:t>As novidades da Loja Conceito C24.</a:t>
              </a:r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20DDB23-CA3A-D96F-E94A-5F09A3C8C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99542" y="3796209"/>
              <a:ext cx="2489054" cy="69458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17DDECD3-BC14-D142-9FA9-BFB412060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66917" y="4958182"/>
              <a:ext cx="4529083" cy="69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4.44444E-6 L 2.08333E-7 -4.44444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6">
            <a:extLst>
              <a:ext uri="{FF2B5EF4-FFF2-40B4-BE49-F238E27FC236}">
                <a16:creationId xmlns:a16="http://schemas.microsoft.com/office/drawing/2014/main" id="{569C9FAA-E14E-47DD-DE15-7A4003F022FD}"/>
              </a:ext>
            </a:extLst>
          </p:cNvPr>
          <p:cNvCxnSpPr>
            <a:cxnSpLocks/>
          </p:cNvCxnSpPr>
          <p:nvPr/>
        </p:nvCxnSpPr>
        <p:spPr>
          <a:xfrm>
            <a:off x="8915033" y="4958609"/>
            <a:ext cx="32769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6">
            <a:extLst>
              <a:ext uri="{FF2B5EF4-FFF2-40B4-BE49-F238E27FC236}">
                <a16:creationId xmlns:a16="http://schemas.microsoft.com/office/drawing/2014/main" id="{DED3990D-DE18-DDC7-67EE-691EB55B5462}"/>
              </a:ext>
            </a:extLst>
          </p:cNvPr>
          <p:cNvCxnSpPr>
            <a:cxnSpLocks/>
          </p:cNvCxnSpPr>
          <p:nvPr/>
        </p:nvCxnSpPr>
        <p:spPr>
          <a:xfrm>
            <a:off x="0" y="4958609"/>
            <a:ext cx="6681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6">
            <a:extLst>
              <a:ext uri="{FF2B5EF4-FFF2-40B4-BE49-F238E27FC236}">
                <a16:creationId xmlns:a16="http://schemas.microsoft.com/office/drawing/2014/main" id="{6740A0DB-43CE-6589-0D29-BF276A5FB0C5}"/>
              </a:ext>
            </a:extLst>
          </p:cNvPr>
          <p:cNvCxnSpPr>
            <a:cxnSpLocks/>
          </p:cNvCxnSpPr>
          <p:nvPr/>
        </p:nvCxnSpPr>
        <p:spPr>
          <a:xfrm>
            <a:off x="663733" y="4958609"/>
            <a:ext cx="30549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82F0EE3-8BFB-B526-2A77-7BC82F73D5C6}"/>
              </a:ext>
            </a:extLst>
          </p:cNvPr>
          <p:cNvSpPr txBox="1"/>
          <p:nvPr/>
        </p:nvSpPr>
        <p:spPr>
          <a:xfrm>
            <a:off x="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AD1C23D-CAFF-7329-8D89-ACB55BFB39BA}"/>
              </a:ext>
            </a:extLst>
          </p:cNvPr>
          <p:cNvSpPr txBox="1"/>
          <p:nvPr/>
        </p:nvSpPr>
        <p:spPr>
          <a:xfrm>
            <a:off x="708340" y="3139412"/>
            <a:ext cx="3054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Claro em todo Brasil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marca começa a atuar oficialmente no Brasil.</a:t>
            </a:r>
          </a:p>
        </p:txBody>
      </p:sp>
      <p:cxnSp>
        <p:nvCxnSpPr>
          <p:cNvPr id="24" name="Conector reto 14">
            <a:extLst>
              <a:ext uri="{FF2B5EF4-FFF2-40B4-BE49-F238E27FC236}">
                <a16:creationId xmlns:a16="http://schemas.microsoft.com/office/drawing/2014/main" id="{8027804F-9760-1C60-6D22-C7E2236E6203}"/>
              </a:ext>
            </a:extLst>
          </p:cNvPr>
          <p:cNvCxnSpPr>
            <a:cxnSpLocks/>
          </p:cNvCxnSpPr>
          <p:nvPr/>
        </p:nvCxnSpPr>
        <p:spPr>
          <a:xfrm>
            <a:off x="670640" y="3235973"/>
            <a:ext cx="0" cy="15160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002846C0-80A2-C50D-2021-5041FE2EC537}"/>
              </a:ext>
            </a:extLst>
          </p:cNvPr>
          <p:cNvSpPr/>
          <p:nvPr/>
        </p:nvSpPr>
        <p:spPr>
          <a:xfrm rot="2700000">
            <a:off x="573029" y="4858305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81E088A-88AA-C485-CEA6-CE47AB47D353}"/>
              </a:ext>
            </a:extLst>
          </p:cNvPr>
          <p:cNvSpPr/>
          <p:nvPr/>
        </p:nvSpPr>
        <p:spPr>
          <a:xfrm rot="2700000">
            <a:off x="526879" y="4812155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2C84873-0C84-DF39-3ABB-2EE0B2D8A2E2}"/>
              </a:ext>
            </a:extLst>
          </p:cNvPr>
          <p:cNvSpPr/>
          <p:nvPr/>
        </p:nvSpPr>
        <p:spPr>
          <a:xfrm rot="2700000">
            <a:off x="484361" y="4769636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Conector reto 6">
            <a:extLst>
              <a:ext uri="{FF2B5EF4-FFF2-40B4-BE49-F238E27FC236}">
                <a16:creationId xmlns:a16="http://schemas.microsoft.com/office/drawing/2014/main" id="{D4190215-A685-4F7A-B73B-10B824741DFC}"/>
              </a:ext>
            </a:extLst>
          </p:cNvPr>
          <p:cNvCxnSpPr>
            <a:cxnSpLocks/>
          </p:cNvCxnSpPr>
          <p:nvPr/>
        </p:nvCxnSpPr>
        <p:spPr>
          <a:xfrm>
            <a:off x="3714266" y="4958609"/>
            <a:ext cx="26197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FBD65C8-A75B-74AC-6F8E-F22198E2ABA8}"/>
              </a:ext>
            </a:extLst>
          </p:cNvPr>
          <p:cNvSpPr txBox="1"/>
          <p:nvPr/>
        </p:nvSpPr>
        <p:spPr>
          <a:xfrm>
            <a:off x="306120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2007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5740EF7-D976-B7F9-65FC-7A55E8B63743}"/>
              </a:ext>
            </a:extLst>
          </p:cNvPr>
          <p:cNvSpPr txBox="1"/>
          <p:nvPr/>
        </p:nvSpPr>
        <p:spPr>
          <a:xfrm>
            <a:off x="3750831" y="3139412"/>
            <a:ext cx="26197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Lançamento 3G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é pioneira na</a:t>
            </a:r>
            <a:br>
              <a:rPr lang="pt-BR" sz="1600" i="1" dirty="0">
                <a:latin typeface="AMX" pitchFamily="2" charset="77"/>
              </a:rPr>
            </a:br>
            <a:r>
              <a:rPr lang="pt-BR" sz="1600" i="1" dirty="0">
                <a:latin typeface="AMX" pitchFamily="2" charset="77"/>
              </a:rPr>
              <a:t>tecnologia 3G no Brasil.</a:t>
            </a:r>
          </a:p>
        </p:txBody>
      </p:sp>
      <p:cxnSp>
        <p:nvCxnSpPr>
          <p:cNvPr id="39" name="Conector reto 14">
            <a:extLst>
              <a:ext uri="{FF2B5EF4-FFF2-40B4-BE49-F238E27FC236}">
                <a16:creationId xmlns:a16="http://schemas.microsoft.com/office/drawing/2014/main" id="{226EEE75-1FF7-376B-B033-DCBCD6365F99}"/>
              </a:ext>
            </a:extLst>
          </p:cNvPr>
          <p:cNvCxnSpPr>
            <a:cxnSpLocks/>
          </p:cNvCxnSpPr>
          <p:nvPr/>
        </p:nvCxnSpPr>
        <p:spPr>
          <a:xfrm>
            <a:off x="3713132" y="3235973"/>
            <a:ext cx="0" cy="14732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E660D397-5573-D8DA-96C1-25F59580FB81}"/>
              </a:ext>
            </a:extLst>
          </p:cNvPr>
          <p:cNvSpPr/>
          <p:nvPr/>
        </p:nvSpPr>
        <p:spPr>
          <a:xfrm rot="2700000">
            <a:off x="3615521" y="4858308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4E8023B6-4AFE-6B37-2017-127FB221A39B}"/>
              </a:ext>
            </a:extLst>
          </p:cNvPr>
          <p:cNvSpPr/>
          <p:nvPr/>
        </p:nvSpPr>
        <p:spPr>
          <a:xfrm rot="2700000">
            <a:off x="3569371" y="4812158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ector reto 6">
            <a:extLst>
              <a:ext uri="{FF2B5EF4-FFF2-40B4-BE49-F238E27FC236}">
                <a16:creationId xmlns:a16="http://schemas.microsoft.com/office/drawing/2014/main" id="{CFBB8765-37E9-1006-5C9A-96EDEAF4DF19}"/>
              </a:ext>
            </a:extLst>
          </p:cNvPr>
          <p:cNvCxnSpPr>
            <a:cxnSpLocks/>
          </p:cNvCxnSpPr>
          <p:nvPr/>
        </p:nvCxnSpPr>
        <p:spPr>
          <a:xfrm>
            <a:off x="6320846" y="4958609"/>
            <a:ext cx="26373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178C15C-F6E0-015B-3F64-D444B0980375}"/>
              </a:ext>
            </a:extLst>
          </p:cNvPr>
          <p:cNvSpPr txBox="1"/>
          <p:nvPr/>
        </p:nvSpPr>
        <p:spPr>
          <a:xfrm>
            <a:off x="5686451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2008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8B46208-6C4D-85FE-3421-307840D6917D}"/>
              </a:ext>
            </a:extLst>
          </p:cNvPr>
          <p:cNvSpPr txBox="1"/>
          <p:nvPr/>
        </p:nvSpPr>
        <p:spPr>
          <a:xfrm>
            <a:off x="6458750" y="3139412"/>
            <a:ext cx="2763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Melhor cobertura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operadora amplia a rede e passa a ter abrangência </a:t>
            </a:r>
            <a:br>
              <a:rPr lang="pt-BR" sz="1600" i="1" dirty="0">
                <a:latin typeface="AMX" pitchFamily="2" charset="77"/>
              </a:rPr>
            </a:br>
            <a:r>
              <a:rPr lang="pt-BR" sz="1600" i="1" dirty="0">
                <a:latin typeface="AMX" pitchFamily="2" charset="77"/>
              </a:rPr>
              <a:t>em todo território nacional.</a:t>
            </a:r>
          </a:p>
        </p:txBody>
      </p:sp>
      <p:cxnSp>
        <p:nvCxnSpPr>
          <p:cNvPr id="45" name="Conector reto 14">
            <a:extLst>
              <a:ext uri="{FF2B5EF4-FFF2-40B4-BE49-F238E27FC236}">
                <a16:creationId xmlns:a16="http://schemas.microsoft.com/office/drawing/2014/main" id="{F4351792-5F61-2A55-047C-9142FCB6006A}"/>
              </a:ext>
            </a:extLst>
          </p:cNvPr>
          <p:cNvCxnSpPr>
            <a:cxnSpLocks/>
          </p:cNvCxnSpPr>
          <p:nvPr/>
        </p:nvCxnSpPr>
        <p:spPr>
          <a:xfrm>
            <a:off x="6329462" y="3235973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45">
            <a:extLst>
              <a:ext uri="{FF2B5EF4-FFF2-40B4-BE49-F238E27FC236}">
                <a16:creationId xmlns:a16="http://schemas.microsoft.com/office/drawing/2014/main" id="{EB74912F-D850-35FA-79C0-5FFCDA5BCD3D}"/>
              </a:ext>
            </a:extLst>
          </p:cNvPr>
          <p:cNvSpPr/>
          <p:nvPr/>
        </p:nvSpPr>
        <p:spPr>
          <a:xfrm rot="2700000">
            <a:off x="6240771" y="4858310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008EFCDB-DDC4-B152-D929-A139BC039357}"/>
              </a:ext>
            </a:extLst>
          </p:cNvPr>
          <p:cNvSpPr/>
          <p:nvPr/>
        </p:nvSpPr>
        <p:spPr>
          <a:xfrm rot="2700000">
            <a:off x="6194621" y="4812160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B0F9EFCE-F3B8-E560-6715-D659B316A986}"/>
              </a:ext>
            </a:extLst>
          </p:cNvPr>
          <p:cNvSpPr/>
          <p:nvPr/>
        </p:nvSpPr>
        <p:spPr>
          <a:xfrm rot="2700000">
            <a:off x="3526949" y="4769639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8A1E1E35-F7B3-1B78-FF24-EE7274B91259}"/>
              </a:ext>
            </a:extLst>
          </p:cNvPr>
          <p:cNvSpPr/>
          <p:nvPr/>
        </p:nvSpPr>
        <p:spPr>
          <a:xfrm rot="2700000">
            <a:off x="6149055" y="4769641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05CD961-14DC-9AC3-DE59-49D88C327998}"/>
              </a:ext>
            </a:extLst>
          </p:cNvPr>
          <p:cNvSpPr txBox="1"/>
          <p:nvPr/>
        </p:nvSpPr>
        <p:spPr>
          <a:xfrm>
            <a:off x="9333798" y="3139412"/>
            <a:ext cx="2745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iPhone no Brasil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traz a comercialização oficial do Iphone no Brasil.</a:t>
            </a:r>
          </a:p>
        </p:txBody>
      </p:sp>
      <p:cxnSp>
        <p:nvCxnSpPr>
          <p:cNvPr id="51" name="Conector reto 14">
            <a:extLst>
              <a:ext uri="{FF2B5EF4-FFF2-40B4-BE49-F238E27FC236}">
                <a16:creationId xmlns:a16="http://schemas.microsoft.com/office/drawing/2014/main" id="{9E360089-6CD8-96B1-E131-E95D0AAACAE8}"/>
              </a:ext>
            </a:extLst>
          </p:cNvPr>
          <p:cNvCxnSpPr>
            <a:cxnSpLocks/>
          </p:cNvCxnSpPr>
          <p:nvPr/>
        </p:nvCxnSpPr>
        <p:spPr>
          <a:xfrm>
            <a:off x="9204510" y="3235973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tângulo 51">
            <a:extLst>
              <a:ext uri="{FF2B5EF4-FFF2-40B4-BE49-F238E27FC236}">
                <a16:creationId xmlns:a16="http://schemas.microsoft.com/office/drawing/2014/main" id="{078B4197-7B33-9CAC-970A-7ED6518354C3}"/>
              </a:ext>
            </a:extLst>
          </p:cNvPr>
          <p:cNvSpPr/>
          <p:nvPr/>
        </p:nvSpPr>
        <p:spPr>
          <a:xfrm rot="2700000">
            <a:off x="9115819" y="4867834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AADB6C15-368C-4494-168B-89248BFF9BE4}"/>
              </a:ext>
            </a:extLst>
          </p:cNvPr>
          <p:cNvSpPr/>
          <p:nvPr/>
        </p:nvSpPr>
        <p:spPr>
          <a:xfrm rot="2700000">
            <a:off x="9069669" y="4821684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A59D05BD-55EC-2F5C-8DC0-9D883180576A}"/>
              </a:ext>
            </a:extLst>
          </p:cNvPr>
          <p:cNvSpPr/>
          <p:nvPr/>
        </p:nvSpPr>
        <p:spPr>
          <a:xfrm rot="2700000">
            <a:off x="9024103" y="4779165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5F9938-93F0-8094-8192-660131C3BFD5}"/>
              </a:ext>
            </a:extLst>
          </p:cNvPr>
          <p:cNvSpPr txBox="1"/>
          <p:nvPr/>
        </p:nvSpPr>
        <p:spPr>
          <a:xfrm>
            <a:off x="532021" y="1537316"/>
            <a:ext cx="48796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latin typeface="AMX Medium" pitchFamily="2" charset="0"/>
              </a:rPr>
              <a:t>O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novo</a:t>
            </a:r>
            <a:r>
              <a:rPr lang="pt-BR" sz="3500" dirty="0">
                <a:latin typeface="AMX Medium" pitchFamily="2" charset="0"/>
              </a:rPr>
              <a:t> faz parte da história da Claro.</a:t>
            </a:r>
          </a:p>
        </p:txBody>
      </p:sp>
    </p:spTree>
    <p:extLst>
      <p:ext uri="{BB962C8B-B14F-4D97-AF65-F5344CB8AC3E}">
        <p14:creationId xmlns:p14="http://schemas.microsoft.com/office/powerpoint/2010/main" val="32119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7.40741E-7 L 2.77556E-17 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5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75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25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allAtOnce"/>
      <p:bldP spid="25" grpId="0" animBg="1"/>
      <p:bldP spid="26" grpId="0" animBg="1"/>
      <p:bldP spid="27" grpId="0" animBg="1"/>
      <p:bldP spid="29" grpId="0"/>
      <p:bldP spid="38" grpId="0" build="allAtOnce"/>
      <p:bldP spid="40" grpId="0" animBg="1"/>
      <p:bldP spid="41" grpId="0" animBg="1"/>
      <p:bldP spid="43" grpId="0"/>
      <p:bldP spid="44" grpId="0" build="allAtOnce"/>
      <p:bldP spid="46" grpId="0" animBg="1"/>
      <p:bldP spid="47" grpId="0" animBg="1"/>
      <p:bldP spid="48" grpId="0" animBg="1"/>
      <p:bldP spid="49" grpId="0" animBg="1"/>
      <p:bldP spid="50" grpId="0" build="allAtOnce"/>
      <p:bldP spid="52" grpId="0" animBg="1"/>
      <p:bldP spid="53" grpId="0" animBg="1"/>
      <p:bldP spid="54" grpId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Conector reto 6">
            <a:extLst>
              <a:ext uri="{FF2B5EF4-FFF2-40B4-BE49-F238E27FC236}">
                <a16:creationId xmlns:a16="http://schemas.microsoft.com/office/drawing/2014/main" id="{68E2D65A-D556-BBDE-FC8B-6AAA9946EF7A}"/>
              </a:ext>
            </a:extLst>
          </p:cNvPr>
          <p:cNvCxnSpPr>
            <a:cxnSpLocks/>
          </p:cNvCxnSpPr>
          <p:nvPr/>
        </p:nvCxnSpPr>
        <p:spPr>
          <a:xfrm>
            <a:off x="8915033" y="4958609"/>
            <a:ext cx="32769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6">
            <a:extLst>
              <a:ext uri="{FF2B5EF4-FFF2-40B4-BE49-F238E27FC236}">
                <a16:creationId xmlns:a16="http://schemas.microsoft.com/office/drawing/2014/main" id="{DEBFD0CF-0C67-F75B-9D76-025DE4027E33}"/>
              </a:ext>
            </a:extLst>
          </p:cNvPr>
          <p:cNvCxnSpPr>
            <a:cxnSpLocks/>
          </p:cNvCxnSpPr>
          <p:nvPr/>
        </p:nvCxnSpPr>
        <p:spPr>
          <a:xfrm>
            <a:off x="0" y="4958609"/>
            <a:ext cx="66812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6">
            <a:extLst>
              <a:ext uri="{FF2B5EF4-FFF2-40B4-BE49-F238E27FC236}">
                <a16:creationId xmlns:a16="http://schemas.microsoft.com/office/drawing/2014/main" id="{519CC62E-BA78-D934-C16C-33A1B1E7E800}"/>
              </a:ext>
            </a:extLst>
          </p:cNvPr>
          <p:cNvCxnSpPr>
            <a:cxnSpLocks/>
          </p:cNvCxnSpPr>
          <p:nvPr/>
        </p:nvCxnSpPr>
        <p:spPr>
          <a:xfrm>
            <a:off x="663733" y="4958609"/>
            <a:ext cx="30549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1C9880-2814-A131-55B3-B583485981AD}"/>
              </a:ext>
            </a:extLst>
          </p:cNvPr>
          <p:cNvSpPr txBox="1"/>
          <p:nvPr/>
        </p:nvSpPr>
        <p:spPr>
          <a:xfrm>
            <a:off x="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2009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6D9FB2-EEBD-C41B-3E2F-BEDDC98EEA45}"/>
              </a:ext>
            </a:extLst>
          </p:cNvPr>
          <p:cNvSpPr txBox="1"/>
          <p:nvPr/>
        </p:nvSpPr>
        <p:spPr>
          <a:xfrm>
            <a:off x="708340" y="3139411"/>
            <a:ext cx="2854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Redes sociais </a:t>
            </a:r>
            <a:br>
              <a:rPr lang="pt-BR" sz="2400" dirty="0">
                <a:latin typeface="AMX Medium" pitchFamily="2" charset="77"/>
              </a:rPr>
            </a:br>
            <a:r>
              <a:rPr lang="pt-BR" sz="2400" dirty="0">
                <a:latin typeface="AMX Medium" pitchFamily="2" charset="77"/>
              </a:rPr>
              <a:t>no celular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Clientes Claro passam a acessar as redes sociais direto no celular.</a:t>
            </a:r>
          </a:p>
        </p:txBody>
      </p:sp>
      <p:cxnSp>
        <p:nvCxnSpPr>
          <p:cNvPr id="4" name="Conector reto 14">
            <a:extLst>
              <a:ext uri="{FF2B5EF4-FFF2-40B4-BE49-F238E27FC236}">
                <a16:creationId xmlns:a16="http://schemas.microsoft.com/office/drawing/2014/main" id="{744FE1CC-C9D0-F0AC-32C6-51D6BD2F6B06}"/>
              </a:ext>
            </a:extLst>
          </p:cNvPr>
          <p:cNvCxnSpPr>
            <a:cxnSpLocks/>
          </p:cNvCxnSpPr>
          <p:nvPr/>
        </p:nvCxnSpPr>
        <p:spPr>
          <a:xfrm>
            <a:off x="671768" y="3296260"/>
            <a:ext cx="0" cy="1395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ângulo 30">
            <a:extLst>
              <a:ext uri="{FF2B5EF4-FFF2-40B4-BE49-F238E27FC236}">
                <a16:creationId xmlns:a16="http://schemas.microsoft.com/office/drawing/2014/main" id="{D497A2E2-1DA9-A872-27EA-DCCC004DDC12}"/>
              </a:ext>
            </a:extLst>
          </p:cNvPr>
          <p:cNvSpPr/>
          <p:nvPr/>
        </p:nvSpPr>
        <p:spPr>
          <a:xfrm rot="2700000">
            <a:off x="573029" y="4858305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0A2DCD5-0645-B672-802E-751812B6B83A}"/>
              </a:ext>
            </a:extLst>
          </p:cNvPr>
          <p:cNvSpPr/>
          <p:nvPr/>
        </p:nvSpPr>
        <p:spPr>
          <a:xfrm rot="2700000">
            <a:off x="526879" y="4812155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1D04041-8B43-14AF-521A-6096C4D25742}"/>
              </a:ext>
            </a:extLst>
          </p:cNvPr>
          <p:cNvSpPr/>
          <p:nvPr/>
        </p:nvSpPr>
        <p:spPr>
          <a:xfrm rot="2700000">
            <a:off x="484361" y="4769636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6" name="Conector reto 6">
            <a:extLst>
              <a:ext uri="{FF2B5EF4-FFF2-40B4-BE49-F238E27FC236}">
                <a16:creationId xmlns:a16="http://schemas.microsoft.com/office/drawing/2014/main" id="{09639A74-122F-3653-2B3C-BA4E78F89FC4}"/>
              </a:ext>
            </a:extLst>
          </p:cNvPr>
          <p:cNvCxnSpPr>
            <a:cxnSpLocks/>
          </p:cNvCxnSpPr>
          <p:nvPr/>
        </p:nvCxnSpPr>
        <p:spPr>
          <a:xfrm>
            <a:off x="3714266" y="4958609"/>
            <a:ext cx="26197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B2E56CDE-AB64-A6B8-D195-DB3DF6D45BC6}"/>
              </a:ext>
            </a:extLst>
          </p:cNvPr>
          <p:cNvSpPr txBox="1"/>
          <p:nvPr/>
        </p:nvSpPr>
        <p:spPr>
          <a:xfrm>
            <a:off x="3061200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2012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B5130080-F32E-F006-209E-3D79367C52DD}"/>
              </a:ext>
            </a:extLst>
          </p:cNvPr>
          <p:cNvSpPr txBox="1"/>
          <p:nvPr/>
        </p:nvSpPr>
        <p:spPr>
          <a:xfrm>
            <a:off x="3750832" y="3139412"/>
            <a:ext cx="2193973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latin typeface="AMX Medium" pitchFamily="2" charset="77"/>
              </a:rPr>
              <a:t>Lançamento </a:t>
            </a:r>
            <a:br>
              <a:rPr lang="pt-BR" sz="2400">
                <a:latin typeface="AMX Medium" pitchFamily="2" charset="77"/>
              </a:rPr>
            </a:br>
            <a:r>
              <a:rPr lang="pt-BR" sz="2400">
                <a:latin typeface="AMX Medium" pitchFamily="2" charset="77"/>
              </a:rPr>
              <a:t>4G MAX</a:t>
            </a:r>
          </a:p>
          <a:p>
            <a:pPr defTabSz="457154"/>
            <a:r>
              <a:rPr lang="pt-BR" sz="1600" i="1">
                <a:latin typeface="AMX" pitchFamily="2" charset="77"/>
              </a:rPr>
              <a:t>A Claro é pioneira na</a:t>
            </a:r>
            <a:br>
              <a:rPr lang="pt-BR" sz="1600" i="1">
                <a:latin typeface="AMX" pitchFamily="2" charset="77"/>
              </a:rPr>
            </a:br>
            <a:r>
              <a:rPr lang="pt-BR" sz="1600" i="1">
                <a:latin typeface="AMX" pitchFamily="2" charset="77"/>
              </a:rPr>
              <a:t> tecnologia 4G no Brasil.</a:t>
            </a:r>
          </a:p>
        </p:txBody>
      </p:sp>
      <p:cxnSp>
        <p:nvCxnSpPr>
          <p:cNvPr id="89" name="Conector reto 14">
            <a:extLst>
              <a:ext uri="{FF2B5EF4-FFF2-40B4-BE49-F238E27FC236}">
                <a16:creationId xmlns:a16="http://schemas.microsoft.com/office/drawing/2014/main" id="{989E61D5-2A15-2FBE-5949-CFE142C4CAE7}"/>
              </a:ext>
            </a:extLst>
          </p:cNvPr>
          <p:cNvCxnSpPr>
            <a:cxnSpLocks/>
          </p:cNvCxnSpPr>
          <p:nvPr/>
        </p:nvCxnSpPr>
        <p:spPr>
          <a:xfrm>
            <a:off x="3714260" y="3296261"/>
            <a:ext cx="0" cy="14732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tângulo 89">
            <a:extLst>
              <a:ext uri="{FF2B5EF4-FFF2-40B4-BE49-F238E27FC236}">
                <a16:creationId xmlns:a16="http://schemas.microsoft.com/office/drawing/2014/main" id="{40433E0A-7752-DF5E-BE82-F55D4A395918}"/>
              </a:ext>
            </a:extLst>
          </p:cNvPr>
          <p:cNvSpPr/>
          <p:nvPr/>
        </p:nvSpPr>
        <p:spPr>
          <a:xfrm rot="2700000">
            <a:off x="3615521" y="4858308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tângulo 90">
            <a:extLst>
              <a:ext uri="{FF2B5EF4-FFF2-40B4-BE49-F238E27FC236}">
                <a16:creationId xmlns:a16="http://schemas.microsoft.com/office/drawing/2014/main" id="{55BD4AAB-9CA1-72D5-D6D9-42D5E93B1893}"/>
              </a:ext>
            </a:extLst>
          </p:cNvPr>
          <p:cNvSpPr/>
          <p:nvPr/>
        </p:nvSpPr>
        <p:spPr>
          <a:xfrm rot="2700000">
            <a:off x="3569371" y="4812158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2" name="Conector reto 6">
            <a:extLst>
              <a:ext uri="{FF2B5EF4-FFF2-40B4-BE49-F238E27FC236}">
                <a16:creationId xmlns:a16="http://schemas.microsoft.com/office/drawing/2014/main" id="{80755D02-A3D4-1BA0-498D-564D715B5970}"/>
              </a:ext>
            </a:extLst>
          </p:cNvPr>
          <p:cNvCxnSpPr>
            <a:cxnSpLocks/>
          </p:cNvCxnSpPr>
          <p:nvPr/>
        </p:nvCxnSpPr>
        <p:spPr>
          <a:xfrm>
            <a:off x="6320846" y="4958609"/>
            <a:ext cx="26373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CA7C6A66-F376-7B56-2E6B-E5F7106A279D}"/>
              </a:ext>
            </a:extLst>
          </p:cNvPr>
          <p:cNvSpPr txBox="1"/>
          <p:nvPr/>
        </p:nvSpPr>
        <p:spPr>
          <a:xfrm>
            <a:off x="5686451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2017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658DBEF6-55F8-711C-DFED-D1B01F458F9D}"/>
              </a:ext>
            </a:extLst>
          </p:cNvPr>
          <p:cNvSpPr txBox="1"/>
          <p:nvPr/>
        </p:nvSpPr>
        <p:spPr>
          <a:xfrm>
            <a:off x="6458751" y="3139412"/>
            <a:ext cx="2268477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latin typeface="AMX Medium" pitchFamily="2" charset="77"/>
              </a:rPr>
              <a:t>Pioneira em </a:t>
            </a:r>
            <a:br>
              <a:rPr lang="pt-BR" sz="2400">
                <a:latin typeface="AMX Medium" pitchFamily="2" charset="77"/>
              </a:rPr>
            </a:br>
            <a:r>
              <a:rPr lang="pt-BR" sz="2400">
                <a:latin typeface="AMX Medium" pitchFamily="2" charset="77"/>
              </a:rPr>
              <a:t>trazer o 4.5G</a:t>
            </a:r>
          </a:p>
          <a:p>
            <a:pPr defTabSz="457154"/>
            <a:r>
              <a:rPr lang="pt-BR" sz="1600" i="1">
                <a:latin typeface="AMX" pitchFamily="2" charset="77"/>
              </a:rPr>
              <a:t>O 4G mais rápido do </a:t>
            </a:r>
            <a:br>
              <a:rPr lang="pt-BR" sz="1600" i="1">
                <a:latin typeface="AMX" pitchFamily="2" charset="77"/>
              </a:rPr>
            </a:br>
            <a:r>
              <a:rPr lang="pt-BR" sz="1600" i="1">
                <a:latin typeface="AMX" pitchFamily="2" charset="77"/>
              </a:rPr>
              <a:t>Brasil ainda mais rápido.</a:t>
            </a:r>
          </a:p>
        </p:txBody>
      </p:sp>
      <p:cxnSp>
        <p:nvCxnSpPr>
          <p:cNvPr id="95" name="Conector reto 14">
            <a:extLst>
              <a:ext uri="{FF2B5EF4-FFF2-40B4-BE49-F238E27FC236}">
                <a16:creationId xmlns:a16="http://schemas.microsoft.com/office/drawing/2014/main" id="{93F4AF13-9591-AEF9-4902-380B8AEBB8AD}"/>
              </a:ext>
            </a:extLst>
          </p:cNvPr>
          <p:cNvCxnSpPr>
            <a:cxnSpLocks/>
          </p:cNvCxnSpPr>
          <p:nvPr/>
        </p:nvCxnSpPr>
        <p:spPr>
          <a:xfrm>
            <a:off x="6339510" y="3296261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tângulo 95">
            <a:extLst>
              <a:ext uri="{FF2B5EF4-FFF2-40B4-BE49-F238E27FC236}">
                <a16:creationId xmlns:a16="http://schemas.microsoft.com/office/drawing/2014/main" id="{A8A9007C-68F8-091D-973F-CD85526CD37E}"/>
              </a:ext>
            </a:extLst>
          </p:cNvPr>
          <p:cNvSpPr/>
          <p:nvPr/>
        </p:nvSpPr>
        <p:spPr>
          <a:xfrm rot="2700000">
            <a:off x="6240771" y="4858310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50421312-988E-E513-B6FA-D5E966FF30D4}"/>
              </a:ext>
            </a:extLst>
          </p:cNvPr>
          <p:cNvSpPr/>
          <p:nvPr/>
        </p:nvSpPr>
        <p:spPr>
          <a:xfrm rot="2700000">
            <a:off x="6194621" y="4812160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88EA56B2-36B1-5A18-37CC-0C04FF3F1557}"/>
              </a:ext>
            </a:extLst>
          </p:cNvPr>
          <p:cNvSpPr/>
          <p:nvPr/>
        </p:nvSpPr>
        <p:spPr>
          <a:xfrm rot="2700000">
            <a:off x="3526949" y="4769639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61B9A531-1BC6-74AD-286E-01D1F8A5A761}"/>
              </a:ext>
            </a:extLst>
          </p:cNvPr>
          <p:cNvSpPr/>
          <p:nvPr/>
        </p:nvSpPr>
        <p:spPr>
          <a:xfrm rot="2700000">
            <a:off x="6149055" y="4769641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8B65271-0679-9C42-FD17-2EEB7F2E47CF}"/>
              </a:ext>
            </a:extLst>
          </p:cNvPr>
          <p:cNvSpPr txBox="1"/>
          <p:nvPr/>
        </p:nvSpPr>
        <p:spPr>
          <a:xfrm>
            <a:off x="9078639" y="3139411"/>
            <a:ext cx="3113362" cy="156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 dirty="0">
                <a:latin typeface="AMX Medium" pitchFamily="2" charset="77"/>
              </a:rPr>
              <a:t>Lançamento da rede comercial Claro 5G+</a:t>
            </a:r>
          </a:p>
          <a:p>
            <a:pPr defTabSz="457154"/>
            <a:r>
              <a:rPr lang="pt-BR" sz="1600" i="1" dirty="0">
                <a:latin typeface="AMX" pitchFamily="2" charset="77"/>
              </a:rPr>
              <a:t>A Claro se mantém sempre à frente em inovação para trazer evoluções tecnológicas em primeira mão.</a:t>
            </a:r>
          </a:p>
        </p:txBody>
      </p:sp>
      <p:cxnSp>
        <p:nvCxnSpPr>
          <p:cNvPr id="10" name="Conector reto 14">
            <a:extLst>
              <a:ext uri="{FF2B5EF4-FFF2-40B4-BE49-F238E27FC236}">
                <a16:creationId xmlns:a16="http://schemas.microsoft.com/office/drawing/2014/main" id="{417BA4E0-5276-27DA-1A82-E9BB4A0464E4}"/>
              </a:ext>
            </a:extLst>
          </p:cNvPr>
          <p:cNvCxnSpPr>
            <a:cxnSpLocks/>
          </p:cNvCxnSpPr>
          <p:nvPr/>
        </p:nvCxnSpPr>
        <p:spPr>
          <a:xfrm>
            <a:off x="8959399" y="3296261"/>
            <a:ext cx="0" cy="14639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36F210AA-688A-B149-C30E-7F816568AB39}"/>
              </a:ext>
            </a:extLst>
          </p:cNvPr>
          <p:cNvSpPr/>
          <p:nvPr/>
        </p:nvSpPr>
        <p:spPr>
          <a:xfrm rot="2700000">
            <a:off x="8860660" y="4867834"/>
            <a:ext cx="198004" cy="198004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DEC0E3A-D476-B812-3E55-5FA4019933A5}"/>
              </a:ext>
            </a:extLst>
          </p:cNvPr>
          <p:cNvSpPr/>
          <p:nvPr/>
        </p:nvSpPr>
        <p:spPr>
          <a:xfrm rot="2700000">
            <a:off x="8814510" y="4821684"/>
            <a:ext cx="290304" cy="2903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B2C948D-9D37-5E6A-06A7-4D03FAE93D04}"/>
              </a:ext>
            </a:extLst>
          </p:cNvPr>
          <p:cNvSpPr/>
          <p:nvPr/>
        </p:nvSpPr>
        <p:spPr>
          <a:xfrm rot="2700000">
            <a:off x="8768944" y="4779165"/>
            <a:ext cx="375341" cy="375341"/>
          </a:xfrm>
          <a:prstGeom prst="rect">
            <a:avLst/>
          </a:prstGeom>
          <a:noFill/>
          <a:ln>
            <a:solidFill>
              <a:srgbClr val="F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E0BE206-B206-A80B-489F-039DF15E56C9}"/>
              </a:ext>
            </a:extLst>
          </p:cNvPr>
          <p:cNvSpPr txBox="1"/>
          <p:nvPr/>
        </p:nvSpPr>
        <p:spPr>
          <a:xfrm>
            <a:off x="8316996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latin typeface="AMX Medium" pitchFamily="2" charset="77"/>
              </a:rPr>
              <a:t>2020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1218832-3EFB-E7B6-CB6C-0426DE7F4FE8}"/>
              </a:ext>
            </a:extLst>
          </p:cNvPr>
          <p:cNvSpPr txBox="1"/>
          <p:nvPr/>
        </p:nvSpPr>
        <p:spPr>
          <a:xfrm>
            <a:off x="532021" y="1537316"/>
            <a:ext cx="48796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latin typeface="AMX Medium" pitchFamily="2" charset="0"/>
              </a:rPr>
              <a:t>O </a:t>
            </a:r>
            <a:r>
              <a:rPr lang="pt-BR" sz="3500" b="1" dirty="0">
                <a:solidFill>
                  <a:srgbClr val="F90000"/>
                </a:solidFill>
                <a:latin typeface="AMX Medium" pitchFamily="2" charset="0"/>
              </a:rPr>
              <a:t>novo</a:t>
            </a:r>
            <a:r>
              <a:rPr lang="pt-BR" sz="3500" dirty="0">
                <a:latin typeface="AMX Medium" pitchFamily="2" charset="0"/>
              </a:rPr>
              <a:t> faz parte da história da Claro.</a:t>
            </a:r>
          </a:p>
        </p:txBody>
      </p:sp>
    </p:spTree>
    <p:extLst>
      <p:ext uri="{BB962C8B-B14F-4D97-AF65-F5344CB8AC3E}">
        <p14:creationId xmlns:p14="http://schemas.microsoft.com/office/powerpoint/2010/main" val="3505346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7.40741E-7 L 2.77556E-17 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25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7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75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75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2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 animBg="1"/>
      <p:bldP spid="32" grpId="0" animBg="1"/>
      <p:bldP spid="33" grpId="0" animBg="1"/>
      <p:bldP spid="87" grpId="0"/>
      <p:bldP spid="90" grpId="0" animBg="1"/>
      <p:bldP spid="91" grpId="0" animBg="1"/>
      <p:bldP spid="93" grpId="0"/>
      <p:bldP spid="96" grpId="0" animBg="1"/>
      <p:bldP spid="97" grpId="0" animBg="1"/>
      <p:bldP spid="100" grpId="0" animBg="1"/>
      <p:bldP spid="101" grpId="0" animBg="1"/>
      <p:bldP spid="12" grpId="0" animBg="1"/>
      <p:bldP spid="13" grpId="0" animBg="1"/>
      <p:bldP spid="14" grpId="0" animBg="1"/>
      <p:bldP spid="30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reto 6">
            <a:extLst>
              <a:ext uri="{FF2B5EF4-FFF2-40B4-BE49-F238E27FC236}">
                <a16:creationId xmlns:a16="http://schemas.microsoft.com/office/drawing/2014/main" id="{9AA73B1E-3771-3C83-3232-EA161A0D5535}"/>
              </a:ext>
            </a:extLst>
          </p:cNvPr>
          <p:cNvCxnSpPr>
            <a:cxnSpLocks/>
          </p:cNvCxnSpPr>
          <p:nvPr/>
        </p:nvCxnSpPr>
        <p:spPr>
          <a:xfrm flipV="1">
            <a:off x="736785" y="4971763"/>
            <a:ext cx="5320489" cy="1669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4">
            <a:extLst>
              <a:ext uri="{FF2B5EF4-FFF2-40B4-BE49-F238E27FC236}">
                <a16:creationId xmlns:a16="http://schemas.microsoft.com/office/drawing/2014/main" id="{A1B626D5-AF58-D544-5A04-C836FB970C47}"/>
              </a:ext>
            </a:extLst>
          </p:cNvPr>
          <p:cNvCxnSpPr>
            <a:cxnSpLocks/>
          </p:cNvCxnSpPr>
          <p:nvPr/>
        </p:nvCxnSpPr>
        <p:spPr>
          <a:xfrm>
            <a:off x="623130" y="3240160"/>
            <a:ext cx="0" cy="17163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6">
            <a:extLst>
              <a:ext uri="{FF2B5EF4-FFF2-40B4-BE49-F238E27FC236}">
                <a16:creationId xmlns:a16="http://schemas.microsoft.com/office/drawing/2014/main" id="{2EAA7648-C097-45D2-30D8-77F3CED52355}"/>
              </a:ext>
            </a:extLst>
          </p:cNvPr>
          <p:cNvCxnSpPr>
            <a:cxnSpLocks/>
          </p:cNvCxnSpPr>
          <p:nvPr/>
        </p:nvCxnSpPr>
        <p:spPr>
          <a:xfrm flipV="1">
            <a:off x="6248114" y="4956512"/>
            <a:ext cx="5210880" cy="1484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3B6D18-587F-DBD5-40C9-A295FB31AE42}"/>
              </a:ext>
            </a:extLst>
          </p:cNvPr>
          <p:cNvSpPr txBox="1"/>
          <p:nvPr/>
        </p:nvSpPr>
        <p:spPr>
          <a:xfrm>
            <a:off x="6377124" y="3144283"/>
            <a:ext cx="3689490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solidFill>
                  <a:schemeClr val="bg1"/>
                </a:solidFill>
                <a:latin typeface="AMX Medium" pitchFamily="2" charset="77"/>
              </a:rPr>
              <a:t>Loja Conceito</a:t>
            </a:r>
          </a:p>
          <a:p>
            <a:pPr defTabSz="457154"/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Com o passar dos anos, continuamos aprimorando nossas lojas através da tecnologia e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chegamos no hoje</a:t>
            </a:r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!</a:t>
            </a:r>
          </a:p>
        </p:txBody>
      </p:sp>
      <p:cxnSp>
        <p:nvCxnSpPr>
          <p:cNvPr id="6" name="Conector reto 14">
            <a:extLst>
              <a:ext uri="{FF2B5EF4-FFF2-40B4-BE49-F238E27FC236}">
                <a16:creationId xmlns:a16="http://schemas.microsoft.com/office/drawing/2014/main" id="{C726D92B-A1E7-0839-B0A7-F5A2E70750B7}"/>
              </a:ext>
            </a:extLst>
          </p:cNvPr>
          <p:cNvCxnSpPr>
            <a:cxnSpLocks/>
          </p:cNvCxnSpPr>
          <p:nvPr/>
        </p:nvCxnSpPr>
        <p:spPr>
          <a:xfrm>
            <a:off x="6184021" y="3240160"/>
            <a:ext cx="0" cy="17245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215ECCB-43D6-3AE8-3C49-A6C202E4BDC9}"/>
              </a:ext>
            </a:extLst>
          </p:cNvPr>
          <p:cNvGrpSpPr/>
          <p:nvPr/>
        </p:nvGrpSpPr>
        <p:grpSpPr>
          <a:xfrm>
            <a:off x="5998208" y="4784315"/>
            <a:ext cx="371625" cy="375341"/>
            <a:chOff x="5998989" y="4877492"/>
            <a:chExt cx="371673" cy="37539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28B3E39-2DC0-2EC5-78A3-35110A36F324}"/>
                </a:ext>
              </a:extLst>
            </p:cNvPr>
            <p:cNvSpPr/>
            <p:nvPr/>
          </p:nvSpPr>
          <p:spPr>
            <a:xfrm rot="2700000">
              <a:off x="6088859" y="4967152"/>
              <a:ext cx="198030" cy="196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 dirty="0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12E08A9-A72C-6330-4DFF-2165DED0DF18}"/>
                </a:ext>
              </a:extLst>
            </p:cNvPr>
            <p:cNvSpPr/>
            <p:nvPr/>
          </p:nvSpPr>
          <p:spPr>
            <a:xfrm rot="2700000">
              <a:off x="6042703" y="4921453"/>
              <a:ext cx="290342" cy="287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7C7E715-5D4C-DA72-FE53-E1F0F965EC07}"/>
                </a:ext>
              </a:extLst>
            </p:cNvPr>
            <p:cNvSpPr/>
            <p:nvPr/>
          </p:nvSpPr>
          <p:spPr>
            <a:xfrm rot="2700000">
              <a:off x="5997131" y="4879350"/>
              <a:ext cx="375390" cy="371673"/>
            </a:xfrm>
            <a:prstGeom prst="rect">
              <a:avLst/>
            </a:prstGeom>
            <a:noFill/>
            <a:ln>
              <a:solidFill>
                <a:srgbClr val="F9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254C10-DBE5-DD77-96C0-2474030D1D9E}"/>
              </a:ext>
            </a:extLst>
          </p:cNvPr>
          <p:cNvSpPr txBox="1"/>
          <p:nvPr/>
        </p:nvSpPr>
        <p:spPr>
          <a:xfrm>
            <a:off x="10066615" y="5221407"/>
            <a:ext cx="1696510" cy="76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4400" b="1" dirty="0">
                <a:solidFill>
                  <a:schemeClr val="bg1"/>
                </a:solidFill>
                <a:latin typeface="AMX Black" pitchFamily="2" charset="0"/>
              </a:rPr>
              <a:t>C24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AB385C75-0EDC-8300-0F16-8032A817DA43}"/>
              </a:ext>
            </a:extLst>
          </p:cNvPr>
          <p:cNvGrpSpPr/>
          <p:nvPr/>
        </p:nvGrpSpPr>
        <p:grpSpPr>
          <a:xfrm>
            <a:off x="440654" y="4800667"/>
            <a:ext cx="371625" cy="375341"/>
            <a:chOff x="440711" y="4893846"/>
            <a:chExt cx="371673" cy="37539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9CBFDD6-4405-3346-AEA5-C35CACA0E4CC}"/>
                </a:ext>
              </a:extLst>
            </p:cNvPr>
            <p:cNvSpPr/>
            <p:nvPr/>
          </p:nvSpPr>
          <p:spPr>
            <a:xfrm rot="2700000">
              <a:off x="530581" y="4983506"/>
              <a:ext cx="198030" cy="1960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 dirty="0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0AF9E7C-CF32-FBDF-E026-178DDAA331E3}"/>
                </a:ext>
              </a:extLst>
            </p:cNvPr>
            <p:cNvSpPr/>
            <p:nvPr/>
          </p:nvSpPr>
          <p:spPr>
            <a:xfrm rot="2700000">
              <a:off x="484425" y="4937807"/>
              <a:ext cx="290342" cy="2874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7542A7C-5E6F-12C3-6570-25A5822FAEE5}"/>
                </a:ext>
              </a:extLst>
            </p:cNvPr>
            <p:cNvSpPr/>
            <p:nvPr/>
          </p:nvSpPr>
          <p:spPr>
            <a:xfrm rot="2700000">
              <a:off x="438853" y="4895704"/>
              <a:ext cx="375390" cy="371673"/>
            </a:xfrm>
            <a:prstGeom prst="rect">
              <a:avLst/>
            </a:prstGeom>
            <a:noFill/>
            <a:ln>
              <a:solidFill>
                <a:srgbClr val="F9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154"/>
              <a:endParaRPr lang="pt-BR">
                <a:solidFill>
                  <a:prstClr val="black"/>
                </a:solidFill>
                <a:latin typeface="AMX"/>
              </a:endParaRP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392EC8E-A70D-13C7-BF20-7071FBC13B5A}"/>
              </a:ext>
            </a:extLst>
          </p:cNvPr>
          <p:cNvSpPr txBox="1"/>
          <p:nvPr/>
        </p:nvSpPr>
        <p:spPr>
          <a:xfrm>
            <a:off x="816233" y="3150477"/>
            <a:ext cx="4485026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/>
            <a:r>
              <a:rPr lang="pt-BR" sz="2400">
                <a:solidFill>
                  <a:schemeClr val="bg1"/>
                </a:solidFill>
                <a:latin typeface="AMX Medium" pitchFamily="2" charset="77"/>
              </a:rPr>
              <a:t>A primeira Loja Conceito </a:t>
            </a:r>
          </a:p>
          <a:p>
            <a:pPr defTabSz="457154"/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A primeira Loja Conceito foi realizada em 2016, trazendo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inovação</a:t>
            </a:r>
            <a:r>
              <a:rPr lang="pt-BR" sz="1600" i="1">
                <a:solidFill>
                  <a:schemeClr val="bg1"/>
                </a:solidFill>
                <a:latin typeface="AMX" pitchFamily="2" charset="77"/>
              </a:rPr>
              <a:t> e </a:t>
            </a:r>
            <a:r>
              <a:rPr lang="pt-BR" sz="1600" b="1" i="1">
                <a:solidFill>
                  <a:schemeClr val="bg1"/>
                </a:solidFill>
                <a:latin typeface="AMX" pitchFamily="2" charset="77"/>
              </a:rPr>
              <a:t>tecnologia e um novo jeito de atender o cliente.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0D3BACF1-8FC8-8D2E-A0DA-FDB4C42E3286}"/>
              </a:ext>
            </a:extLst>
          </p:cNvPr>
          <p:cNvSpPr/>
          <p:nvPr/>
        </p:nvSpPr>
        <p:spPr>
          <a:xfrm>
            <a:off x="1696266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365B123C-51D1-7F81-C480-40D9D48ACD78}"/>
              </a:ext>
            </a:extLst>
          </p:cNvPr>
          <p:cNvSpPr/>
          <p:nvPr/>
        </p:nvSpPr>
        <p:spPr>
          <a:xfrm>
            <a:off x="2222174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0AB9D997-1C92-F1A7-71E3-94F4CF6CDD03}"/>
              </a:ext>
            </a:extLst>
          </p:cNvPr>
          <p:cNvSpPr/>
          <p:nvPr/>
        </p:nvSpPr>
        <p:spPr>
          <a:xfrm>
            <a:off x="2748081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3DC881A7-5425-665D-8694-85AD1FB6B126}"/>
              </a:ext>
            </a:extLst>
          </p:cNvPr>
          <p:cNvSpPr/>
          <p:nvPr/>
        </p:nvSpPr>
        <p:spPr>
          <a:xfrm>
            <a:off x="3237973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3129D292-D45A-4C9C-026C-22CBE0928828}"/>
              </a:ext>
            </a:extLst>
          </p:cNvPr>
          <p:cNvSpPr/>
          <p:nvPr/>
        </p:nvSpPr>
        <p:spPr>
          <a:xfrm>
            <a:off x="3763880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6600F0B1-D055-0C1A-A78C-3DC7D60BEDD2}"/>
              </a:ext>
            </a:extLst>
          </p:cNvPr>
          <p:cNvSpPr/>
          <p:nvPr/>
        </p:nvSpPr>
        <p:spPr>
          <a:xfrm>
            <a:off x="4289788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48C046AD-8CE8-84AE-2991-D1DDC1AA4A54}"/>
              </a:ext>
            </a:extLst>
          </p:cNvPr>
          <p:cNvSpPr/>
          <p:nvPr/>
        </p:nvSpPr>
        <p:spPr>
          <a:xfrm>
            <a:off x="4829260" y="4920540"/>
            <a:ext cx="123659" cy="1224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72" name="Triângulo isósceles 71">
            <a:extLst>
              <a:ext uri="{FF2B5EF4-FFF2-40B4-BE49-F238E27FC236}">
                <a16:creationId xmlns:a16="http://schemas.microsoft.com/office/drawing/2014/main" id="{620BFF8A-5222-587B-0E32-22D922422818}"/>
              </a:ext>
            </a:extLst>
          </p:cNvPr>
          <p:cNvSpPr/>
          <p:nvPr/>
        </p:nvSpPr>
        <p:spPr>
          <a:xfrm rot="5400000">
            <a:off x="11279557" y="4789410"/>
            <a:ext cx="393223" cy="3656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endParaRPr lang="pt-BR">
              <a:solidFill>
                <a:prstClr val="white"/>
              </a:solidFill>
              <a:latin typeface="AMX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1520760-B749-5C1D-C466-4581D6C0FF09}"/>
              </a:ext>
            </a:extLst>
          </p:cNvPr>
          <p:cNvSpPr txBox="1"/>
          <p:nvPr/>
        </p:nvSpPr>
        <p:spPr>
          <a:xfrm>
            <a:off x="-9524" y="5379559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solidFill>
                  <a:schemeClr val="bg1"/>
                </a:solidFill>
                <a:latin typeface="AMX Medium" pitchFamily="2" charset="77"/>
              </a:rPr>
              <a:t>2016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F2F154F-FE04-EB78-882F-9518829FDA2D}"/>
              </a:ext>
            </a:extLst>
          </p:cNvPr>
          <p:cNvSpPr txBox="1"/>
          <p:nvPr/>
        </p:nvSpPr>
        <p:spPr>
          <a:xfrm>
            <a:off x="5545112" y="5372625"/>
            <a:ext cx="1277817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54"/>
            <a:r>
              <a:rPr lang="pt-BR" sz="3200" i="1">
                <a:solidFill>
                  <a:schemeClr val="bg1"/>
                </a:solidFill>
                <a:latin typeface="AMX Medium" pitchFamily="2" charset="77"/>
              </a:rPr>
              <a:t>2024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CFD6A3-8DCE-BFA9-459F-959F929EB5A3}"/>
              </a:ext>
            </a:extLst>
          </p:cNvPr>
          <p:cNvSpPr txBox="1"/>
          <p:nvPr/>
        </p:nvSpPr>
        <p:spPr>
          <a:xfrm>
            <a:off x="580989" y="1605570"/>
            <a:ext cx="55150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154"/>
            <a:r>
              <a:rPr lang="pt-BR" sz="3500" dirty="0">
                <a:solidFill>
                  <a:prstClr val="white"/>
                </a:solidFill>
                <a:latin typeface="AMX Medium" pitchFamily="2" charset="0"/>
              </a:rPr>
              <a:t>E estamos sempre evoluindo para o </a:t>
            </a:r>
            <a:r>
              <a:rPr lang="pt-BR" sz="3500" b="1" dirty="0">
                <a:solidFill>
                  <a:prstClr val="black"/>
                </a:solidFill>
                <a:latin typeface="AMX Medium" pitchFamily="2" charset="0"/>
              </a:rPr>
              <a:t>futuro!</a:t>
            </a:r>
          </a:p>
        </p:txBody>
      </p:sp>
    </p:spTree>
    <p:extLst>
      <p:ext uri="{BB962C8B-B14F-4D97-AF65-F5344CB8AC3E}">
        <p14:creationId xmlns:p14="http://schemas.microsoft.com/office/powerpoint/2010/main" val="36622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31 -2.96296E-6 L 1.875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75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25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27" grpId="0"/>
      <p:bldP spid="29" grpId="0"/>
      <p:bldP spid="2" grpId="0"/>
      <p:bldP spid="2" grpId="1"/>
    </p:bldLst>
  </p:timing>
</p:sld>
</file>

<file path=ppt/theme/theme1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2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FD6B60E8-21EE-4E5B-BEAE-A7526DDE62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399987-1256-4078-84C7-E505595F95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5F3ED2-AB23-4388-8E64-A6A7C8A6CF05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2025.07.17_FI_Lojas_Teams_SVAS_Fixo_LA</Template>
  <TotalTime>623</TotalTime>
  <Words>3395</Words>
  <Application>Microsoft Office PowerPoint</Application>
  <PresentationFormat>Widescreen</PresentationFormat>
  <Paragraphs>429</Paragraphs>
  <Slides>50</Slides>
  <Notes>40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60" baseType="lpstr">
      <vt:lpstr>AMX</vt:lpstr>
      <vt:lpstr>AMX </vt:lpstr>
      <vt:lpstr>AMX Black</vt:lpstr>
      <vt:lpstr>AMX Medium</vt:lpstr>
      <vt:lpstr>Aptos</vt:lpstr>
      <vt:lpstr>Arial</vt:lpstr>
      <vt:lpstr>Calibri</vt:lpstr>
      <vt:lpstr>Calibri Light</vt:lpstr>
      <vt:lpstr>Tema do Office 2013 - 2022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Felipe Guimarães</cp:lastModifiedBy>
  <cp:revision>24</cp:revision>
  <dcterms:created xsi:type="dcterms:W3CDTF">2025-11-14T19:06:43Z</dcterms:created>
  <dcterms:modified xsi:type="dcterms:W3CDTF">2026-03-23T15:40:55Z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