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  <p:sldMasterId id="2147483665" r:id="rId5"/>
  </p:sldMasterIdLst>
  <p:notesMasterIdLst>
    <p:notesMasterId r:id="rId95"/>
  </p:notesMasterIdLst>
  <p:handoutMasterIdLst>
    <p:handoutMasterId r:id="rId96"/>
  </p:handoutMasterIdLst>
  <p:sldIdLst>
    <p:sldId id="732" r:id="rId6"/>
    <p:sldId id="764" r:id="rId7"/>
    <p:sldId id="1109" r:id="rId8"/>
    <p:sldId id="834" r:id="rId9"/>
    <p:sldId id="1033" r:id="rId10"/>
    <p:sldId id="1028" r:id="rId11"/>
    <p:sldId id="259" r:id="rId12"/>
    <p:sldId id="1032" r:id="rId13"/>
    <p:sldId id="1034" r:id="rId14"/>
    <p:sldId id="1035" r:id="rId15"/>
    <p:sldId id="1102" r:id="rId16"/>
    <p:sldId id="1103" r:id="rId17"/>
    <p:sldId id="1104" r:id="rId18"/>
    <p:sldId id="1036" r:id="rId19"/>
    <p:sldId id="1105" r:id="rId20"/>
    <p:sldId id="1106" r:id="rId21"/>
    <p:sldId id="1055" r:id="rId22"/>
    <p:sldId id="1056" r:id="rId23"/>
    <p:sldId id="1071" r:id="rId24"/>
    <p:sldId id="1057" r:id="rId25"/>
    <p:sldId id="1058" r:id="rId26"/>
    <p:sldId id="1059" r:id="rId27"/>
    <p:sldId id="1060" r:id="rId28"/>
    <p:sldId id="1061" r:id="rId29"/>
    <p:sldId id="1062" r:id="rId30"/>
    <p:sldId id="1037" r:id="rId31"/>
    <p:sldId id="1063" r:id="rId32"/>
    <p:sldId id="1064" r:id="rId33"/>
    <p:sldId id="1072" r:id="rId34"/>
    <p:sldId id="1065" r:id="rId35"/>
    <p:sldId id="1073" r:id="rId36"/>
    <p:sldId id="1066" r:id="rId37"/>
    <p:sldId id="1074" r:id="rId38"/>
    <p:sldId id="1038" r:id="rId39"/>
    <p:sldId id="1068" r:id="rId40"/>
    <p:sldId id="1069" r:id="rId41"/>
    <p:sldId id="1070" r:id="rId42"/>
    <p:sldId id="1108" r:id="rId43"/>
    <p:sldId id="260" r:id="rId44"/>
    <p:sldId id="1039" r:id="rId45"/>
    <p:sldId id="1076" r:id="rId46"/>
    <p:sldId id="1075" r:id="rId47"/>
    <p:sldId id="1067" r:id="rId48"/>
    <p:sldId id="1078" r:id="rId49"/>
    <p:sldId id="1112" r:id="rId50"/>
    <p:sldId id="1029" r:id="rId51"/>
    <p:sldId id="1077" r:id="rId52"/>
    <p:sldId id="1040" r:id="rId53"/>
    <p:sldId id="1094" r:id="rId54"/>
    <p:sldId id="1041" r:id="rId55"/>
    <p:sldId id="1090" r:id="rId56"/>
    <p:sldId id="1042" r:id="rId57"/>
    <p:sldId id="1091" r:id="rId58"/>
    <p:sldId id="1043" r:id="rId59"/>
    <p:sldId id="1092" r:id="rId60"/>
    <p:sldId id="1044" r:id="rId61"/>
    <p:sldId id="1093" r:id="rId62"/>
    <p:sldId id="1030" r:id="rId63"/>
    <p:sldId id="1079" r:id="rId64"/>
    <p:sldId id="1045" r:id="rId65"/>
    <p:sldId id="1080" r:id="rId66"/>
    <p:sldId id="1081" r:id="rId67"/>
    <p:sldId id="1046" r:id="rId68"/>
    <p:sldId id="1082" r:id="rId69"/>
    <p:sldId id="1083" r:id="rId70"/>
    <p:sldId id="1047" r:id="rId71"/>
    <p:sldId id="1084" r:id="rId72"/>
    <p:sldId id="1085" r:id="rId73"/>
    <p:sldId id="1048" r:id="rId74"/>
    <p:sldId id="1086" r:id="rId75"/>
    <p:sldId id="1087" r:id="rId76"/>
    <p:sldId id="1049" r:id="rId77"/>
    <p:sldId id="1088" r:id="rId78"/>
    <p:sldId id="1089" r:id="rId79"/>
    <p:sldId id="1031" r:id="rId80"/>
    <p:sldId id="1050" r:id="rId81"/>
    <p:sldId id="1095" r:id="rId82"/>
    <p:sldId id="1051" r:id="rId83"/>
    <p:sldId id="1096" r:id="rId84"/>
    <p:sldId id="1053" r:id="rId85"/>
    <p:sldId id="1097" r:id="rId86"/>
    <p:sldId id="1052" r:id="rId87"/>
    <p:sldId id="1098" r:id="rId88"/>
    <p:sldId id="1054" r:id="rId89"/>
    <p:sldId id="1099" r:id="rId90"/>
    <p:sldId id="1110" r:id="rId91"/>
    <p:sldId id="1111" r:id="rId92"/>
    <p:sldId id="1113" r:id="rId93"/>
    <p:sldId id="818" r:id="rId94"/>
  </p:sldIdLst>
  <p:sldSz cx="12192000" cy="6858000"/>
  <p:notesSz cx="6858000" cy="9144000"/>
  <p:embeddedFontLst>
    <p:embeddedFont>
      <p:font typeface="AMX" pitchFamily="2" charset="0"/>
      <p:regular r:id="rId97"/>
      <p:bold r:id="rId98"/>
      <p:italic r:id="rId99"/>
      <p:boldItalic r:id="rId100"/>
    </p:embeddedFont>
    <p:embeddedFont>
      <p:font typeface="AMX Black" pitchFamily="2" charset="0"/>
      <p:bold r:id="rId101"/>
      <p:boldItalic r:id="rId102"/>
    </p:embeddedFont>
    <p:embeddedFont>
      <p:font typeface="AMX Medium" pitchFamily="2" charset="0"/>
      <p:regular r:id="rId103"/>
      <p:italic r:id="rId104"/>
    </p:embeddedFont>
    <p:embeddedFont>
      <p:font typeface="Quattrocento Sans" panose="020B0502050000020003" pitchFamily="34" charset="0"/>
      <p:regular r:id="rId105"/>
      <p:bold r:id="rId106"/>
      <p:italic r:id="rId107"/>
      <p:boldItalic r:id="rId108"/>
    </p:embeddedFont>
  </p:embeddedFontLst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8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0000"/>
    <a:srgbClr val="610000"/>
    <a:srgbClr val="0D0D0D"/>
    <a:srgbClr val="9AC87A"/>
    <a:srgbClr val="548235"/>
    <a:srgbClr val="742424"/>
    <a:srgbClr val="E7E7E7"/>
    <a:srgbClr val="456A2C"/>
    <a:srgbClr val="FF7E79"/>
    <a:srgbClr val="3C475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2A7798-A7C3-430B-975B-3F3B8F135685}" v="43" dt="2026-03-25T14:26:38.8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99"/>
  </p:normalViewPr>
  <p:slideViewPr>
    <p:cSldViewPr snapToGrid="0">
      <p:cViewPr varScale="1">
        <p:scale>
          <a:sx n="59" d="100"/>
          <a:sy n="59" d="100"/>
        </p:scale>
        <p:origin x="956" y="52"/>
      </p:cViewPr>
      <p:guideLst>
        <p:guide pos="3840"/>
        <p:guide orient="horz" pos="2183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84" Type="http://schemas.openxmlformats.org/officeDocument/2006/relationships/slide" Target="slides/slide79.xml"/><Relationship Id="rId89" Type="http://schemas.openxmlformats.org/officeDocument/2006/relationships/slide" Target="slides/slide84.xml"/><Relationship Id="rId112" Type="http://schemas.openxmlformats.org/officeDocument/2006/relationships/tableStyles" Target="tableStyles.xml"/><Relationship Id="rId16" Type="http://schemas.openxmlformats.org/officeDocument/2006/relationships/slide" Target="slides/slide11.xml"/><Relationship Id="rId107" Type="http://schemas.openxmlformats.org/officeDocument/2006/relationships/font" Target="fonts/font11.fntdata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102" Type="http://schemas.openxmlformats.org/officeDocument/2006/relationships/font" Target="fonts/font6.fntdata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85.xml"/><Relationship Id="rId95" Type="http://schemas.openxmlformats.org/officeDocument/2006/relationships/notesMaster" Target="notesMasters/notesMaster1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113" Type="http://schemas.microsoft.com/office/2015/10/relationships/revisionInfo" Target="revisionInfo.xml"/><Relationship Id="rId80" Type="http://schemas.openxmlformats.org/officeDocument/2006/relationships/slide" Target="slides/slide75.xml"/><Relationship Id="rId85" Type="http://schemas.openxmlformats.org/officeDocument/2006/relationships/slide" Target="slides/slide80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59" Type="http://schemas.openxmlformats.org/officeDocument/2006/relationships/slide" Target="slides/slide54.xml"/><Relationship Id="rId103" Type="http://schemas.openxmlformats.org/officeDocument/2006/relationships/font" Target="fonts/font7.fntdata"/><Relationship Id="rId108" Type="http://schemas.openxmlformats.org/officeDocument/2006/relationships/font" Target="fonts/font12.fntdata"/><Relationship Id="rId54" Type="http://schemas.openxmlformats.org/officeDocument/2006/relationships/slide" Target="slides/slide49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91" Type="http://schemas.openxmlformats.org/officeDocument/2006/relationships/slide" Target="slides/slide86.xml"/><Relationship Id="rId96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6" Type="http://schemas.openxmlformats.org/officeDocument/2006/relationships/font" Target="fonts/font10.fntdata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slide" Target="slides/slide81.xml"/><Relationship Id="rId94" Type="http://schemas.openxmlformats.org/officeDocument/2006/relationships/slide" Target="slides/slide89.xml"/><Relationship Id="rId99" Type="http://schemas.openxmlformats.org/officeDocument/2006/relationships/font" Target="fonts/font3.fntdata"/><Relationship Id="rId101" Type="http://schemas.openxmlformats.org/officeDocument/2006/relationships/font" Target="fonts/font5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109" Type="http://schemas.openxmlformats.org/officeDocument/2006/relationships/presProps" Target="presProps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97" Type="http://schemas.openxmlformats.org/officeDocument/2006/relationships/font" Target="fonts/font1.fntdata"/><Relationship Id="rId104" Type="http://schemas.openxmlformats.org/officeDocument/2006/relationships/font" Target="fonts/font8.fntdata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92" Type="http://schemas.openxmlformats.org/officeDocument/2006/relationships/slide" Target="slides/slide87.xml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slide" Target="slides/slide82.xml"/><Relationship Id="rId110" Type="http://schemas.openxmlformats.org/officeDocument/2006/relationships/viewProps" Target="viewProps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56" Type="http://schemas.openxmlformats.org/officeDocument/2006/relationships/slide" Target="slides/slide51.xml"/><Relationship Id="rId77" Type="http://schemas.openxmlformats.org/officeDocument/2006/relationships/slide" Target="slides/slide72.xml"/><Relationship Id="rId100" Type="http://schemas.openxmlformats.org/officeDocument/2006/relationships/font" Target="fonts/font4.fntdata"/><Relationship Id="rId105" Type="http://schemas.openxmlformats.org/officeDocument/2006/relationships/font" Target="fonts/font9.fntdata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93" Type="http://schemas.openxmlformats.org/officeDocument/2006/relationships/slide" Target="slides/slide88.xml"/><Relationship Id="rId98" Type="http://schemas.openxmlformats.org/officeDocument/2006/relationships/font" Target="fonts/font2.fntdata"/><Relationship Id="rId3" Type="http://schemas.openxmlformats.org/officeDocument/2006/relationships/customXml" Target="../customXml/item3.xml"/><Relationship Id="rId25" Type="http://schemas.openxmlformats.org/officeDocument/2006/relationships/slide" Target="slides/slide20.xml"/><Relationship Id="rId46" Type="http://schemas.openxmlformats.org/officeDocument/2006/relationships/slide" Target="slides/slide41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62" Type="http://schemas.openxmlformats.org/officeDocument/2006/relationships/slide" Target="slides/slide57.xml"/><Relationship Id="rId83" Type="http://schemas.openxmlformats.org/officeDocument/2006/relationships/slide" Target="slides/slide78.xml"/><Relationship Id="rId88" Type="http://schemas.openxmlformats.org/officeDocument/2006/relationships/slide" Target="slides/slide83.xml"/><Relationship Id="rId11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F18574-DBF7-465D-B037-FE631F471BB2}" type="datetimeFigureOut">
              <a:rPr lang="pt-BR" smtClean="0"/>
              <a:t>25/03/2026</a:t>
            </a:fld>
            <a:endParaRPr lang="pt-BR"/>
          </a:p>
        </p:txBody>
      </p:sp>
      <p:sp>
        <p:nvSpPr>
          <p:cNvPr id="4" name="Espaço Reservado para Rodapé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4C3D8E-6D01-472B-9760-E65C392860FE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F7F4E7-FAD2-4647-8906-E26341934885}" type="datetimeFigureOut">
              <a:rPr lang="pt-BR" smtClean="0"/>
              <a:t>25/03/2026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48D6E9-7293-45A1-A027-6FB283E65FDD}" type="slidenum">
              <a:rPr lang="pt-BR" smtClean="0"/>
              <a:t>‹nº›</a:t>
            </a:fld>
            <a:endParaRPr lang="pt-B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dirty="0"/>
              <a:t>Facilitador, hora de se apresentar e conhecer a turma!</a:t>
            </a: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01766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27762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BDC43-34F4-A913-DD9B-9A1F96764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F5450BA-D6DD-E9C1-317C-59DCBFC4D5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E24B19B-41E5-BF5D-863C-FE0A348ACD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7F11A9A-B3CE-2830-66AD-595662C111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81101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11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306678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8716E-FFF6-2D1E-0AB2-C5FD363E2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B6D8EA2-DCEA-D96E-C075-893CF0A851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4485D7A-7C80-26F5-EE43-3E44F3FFBC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22A58B1-5341-0BD7-276C-ED45078BB5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14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431128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20D48F-76CD-EFE2-6A23-5F6AA55AB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725A5A0-7BB0-4F5D-7798-8E8959A42F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0DFC88A-B6AA-FBDD-3B27-59BF6C5E58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F9E9BAF-A8CE-83DA-7982-F8CF847CD2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23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94886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42AAAD-D0F0-824A-7639-343611814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2DBCDF2-E015-2FE8-2BE4-FF17FD5CA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87F2A0D-5F18-A97A-64BA-199E8ADB07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3495BF3-A264-3215-91B4-362B20DB64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24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1974718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0A475-A893-EDCB-00C3-3505708C4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6EE3A29-AAA3-F4DB-5F2D-9646AD1F76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8726DA5-4C95-D817-6436-F3ACDBC234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F63C160-EF33-9A68-06CC-8394DCF9AD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26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65370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C7A72A-323E-BE92-96FB-350FD687A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89854BF-CD6B-FBC9-80D2-C0DEDA5526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A08A38C-B9D4-7434-806B-E1A6FF0D32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BD106EF-C07B-814A-844C-3156CAE281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34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44443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29CCC-4E25-39E4-DD99-0672CF47AA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273EAA6-2A9D-3FC9-C764-2A7C139AA8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1B2B7DB-9620-59BA-4ADD-18D2DB61E6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118E65E1-590A-AA56-CA7A-BBCDAA6BF5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40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585446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43210-95C2-915E-C6F5-C9E064C52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85A22D6-BB67-D483-A2BC-69A7B1C0AA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2B649FE5-0A60-CE10-E319-B8782FD75A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12ECFC4-A0F6-0B93-5D91-F774EACA3E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45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958268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F4FD9E-3E1F-994C-8802-A0E828B9B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6C1650A2-4C68-13D1-38B1-02F776E813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CD7D699-0A08-9608-2B74-569E11478E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EC3A3BB-0AE4-61DA-D929-B33CCE6D82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47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123467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A66A6C-4882-AB71-437A-51F2CB3C89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6E9F382-872B-F4CC-4899-4BBC7FF9A0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BF11857-E677-DC21-598E-D323D7BF2D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757FA71-251F-ACA6-E01E-17286CB158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48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033789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A933D2-047D-E123-82D7-7BD7DA6FF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3916C4CD-BFCE-8EE8-1799-19A9DCE92E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34BD745B-E183-C192-3196-90F1D6AF0C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B406066-FD7A-A701-FF70-26CD8C1A0E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081511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73BF9-20D5-62CF-45CB-172B4CBD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C2508F9C-9EA6-9F65-6609-5EC3EFF501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88F7E42-C1AA-AD46-697F-BDAB8BAB1B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DF45602-8A68-541C-0EBC-AD55B600FC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289373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58C5A-69D0-637C-D2BF-AB632AFAF6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8046834E-638D-DE99-CB44-63305FEDCB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90CDD325-7701-7E30-367F-9EE491ED85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47905B0C-38D0-82FF-04FE-0D15DF3E67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97077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2D3B9-AA85-F338-353D-0971ABF642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B3D8F5F-A065-57E6-6CCD-03FD0A3246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14AAD86-0D1B-C151-7D61-B1A2DE3E61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997479E-5C61-7AEA-2C81-F909A5A178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810515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9E848-0489-2934-4207-CC4D1F6D6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1EF8A22B-8F5B-F7CD-F0A5-0BE947E070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F8EDD20D-AFB8-FA8C-71C5-D614E651EA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34D17DFC-1C06-D0F7-C8B9-3F180BA396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59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825465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91C6A1-CE46-A163-3B1D-97093628BF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D390F8F8-3FEA-31FF-C357-A4CEC09E1B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D41C633-8A6F-C5DC-69A8-11D9D96BFA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1ABA0DC-E20B-E58E-C21D-4DD99322BF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60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011261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2C890-C07C-60B4-C780-9999E8C5F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B322736A-737F-95BB-1159-79D9866545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06328AA-2597-72C3-5BC1-E39731FEBD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63FB86C-C1D5-3B76-19DF-EF6DE0C457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63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374063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FF028-A9EF-699E-853E-5144AE5BD1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29D61266-0819-7184-7632-1CEAFE28DD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AC5C85F4-CC3A-4C21-19D6-7C3FE627A7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AF04F6F8-BE18-A173-2449-08825E166C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66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572419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50D6-5CFF-0F27-27A2-1F4841C97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0182268-0F1C-F6B8-78DE-4039DAD7D4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81192817-64A3-1098-ACF3-787811F96F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6DF3683-A474-FDB3-6686-561D85FAC6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69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708641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C1417-F1C0-D1A3-C248-99C35A452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E01A6541-3A1A-15DC-E44A-EEEFDDE20D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594E337-2EDF-920A-8861-DF68A17821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5799018C-D0D0-F971-AE41-187219437D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72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124668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FF8548-83BD-EAE6-55BF-020087A77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B7949E4-60D9-CFE1-0F91-95FB834898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CE1EF27-350F-D0BA-A02F-B1ABBE9CEF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94675829-99DB-1A61-0BA4-349B23370B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76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0785976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527B8-1CAB-8DCD-7196-60410D7E3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F88849C-F8DE-F241-12AB-72E36197A1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11FC440A-ED08-7380-E572-A86F109FFD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7430CB0C-D014-1140-7B7E-6A0F45E6AC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78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0079739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60F59-EB13-8ED4-E334-8F5C78FD25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FC9DE2E0-050A-B8C1-315E-E1E23C5858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B3037907-B04E-4CDA-2E82-EF25385925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66836570-0DCE-1C96-E526-3DB398DA43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80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554806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DDB71A-E200-DA66-2581-ACDDA64781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AAD7DA31-7D2C-9746-48AD-E9EA586C1B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D0FE642D-5F8E-8186-F0AA-DE3034D3DC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03A0FED-80B0-D016-ED32-39616EF661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82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9768534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C406E-98D9-2E02-9793-41584DC36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07A356DB-41E6-4BAB-C2ED-78CED7D3C4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4A8E8297-320B-C17A-D713-4D99059A92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84D6622-FBBE-C263-F1F7-C0C30D2F6F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84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117016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1243F4-8D16-42EE-FAE3-3D54DE452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7E90EB7E-1301-5134-F910-E6C478B1A7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754A2A7A-B2FB-EEF6-3D76-C1C3A80C8F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9AD7DC2-8917-F3C7-AA8B-45AF9E5461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15766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C45DC-581B-53C6-909F-54AF6C584F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>
            <a:extLst>
              <a:ext uri="{FF2B5EF4-FFF2-40B4-BE49-F238E27FC236}">
                <a16:creationId xmlns:a16="http://schemas.microsoft.com/office/drawing/2014/main" id="{47F4AE14-08FF-0F9A-9D80-9551E999A8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>
            <a:extLst>
              <a:ext uri="{FF2B5EF4-FFF2-40B4-BE49-F238E27FC236}">
                <a16:creationId xmlns:a16="http://schemas.microsoft.com/office/drawing/2014/main" id="{EA691179-AC46-E239-E680-C910299CFA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altLang="en-US" dirty="0">
              <a:solidFill>
                <a:schemeClr val="bg1"/>
              </a:solidFill>
            </a:endParaRP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866395A5-E726-FF9E-2AF0-B0187652BE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8D6E9-7293-45A1-A027-6FB283E65FDD}" type="slidenum">
              <a:rPr lang="pt-BR" smtClean="0"/>
              <a:t>88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20521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9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9.png"/><Relationship Id="rId4" Type="http://schemas.openxmlformats.org/officeDocument/2006/relationships/image" Target="../media/image5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9.png"/><Relationship Id="rId4" Type="http://schemas.openxmlformats.org/officeDocument/2006/relationships/image" Target="../media/image5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9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9.png"/><Relationship Id="rId4" Type="http://schemas.openxmlformats.org/officeDocument/2006/relationships/image" Target="../media/image5.sv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údo base">
    <p:bg>
      <p:bgPr>
        <a:solidFill>
          <a:srgbClr val="7424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364DD763-1714-B217-D8F6-FC64BCF7C420}"/>
              </a:ext>
            </a:extLst>
          </p:cNvPr>
          <p:cNvSpPr txBox="1"/>
          <p:nvPr userDrawn="1"/>
        </p:nvSpPr>
        <p:spPr>
          <a:xfrm>
            <a:off x="-1008380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7A4EB7A7-5871-34F7-818B-67675A9629EF}"/>
              </a:ext>
            </a:extLst>
          </p:cNvPr>
          <p:cNvSpPr txBox="1"/>
          <p:nvPr userDrawn="1"/>
        </p:nvSpPr>
        <p:spPr>
          <a:xfrm>
            <a:off x="3842196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7C93A69-D39C-6F7B-944D-F4A9646A1B2C}"/>
              </a:ext>
            </a:extLst>
          </p:cNvPr>
          <p:cNvSpPr txBox="1"/>
          <p:nvPr userDrawn="1"/>
        </p:nvSpPr>
        <p:spPr>
          <a:xfrm>
            <a:off x="8692772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5" name="Imagem 4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8468609C-295B-682B-83F0-15BB36BEF3B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973" y="1358443"/>
            <a:ext cx="2070053" cy="2070053"/>
          </a:xfrm>
          <a:prstGeom prst="rect">
            <a:avLst/>
          </a:prstGeom>
        </p:spPr>
      </p:pic>
      <p:grpSp>
        <p:nvGrpSpPr>
          <p:cNvPr id="6" name="Agrupar 5">
            <a:extLst>
              <a:ext uri="{FF2B5EF4-FFF2-40B4-BE49-F238E27FC236}">
                <a16:creationId xmlns:a16="http://schemas.microsoft.com/office/drawing/2014/main" id="{190678BA-9091-3D35-F145-AEEB4241411D}"/>
              </a:ext>
            </a:extLst>
          </p:cNvPr>
          <p:cNvGrpSpPr/>
          <p:nvPr userDrawn="1"/>
        </p:nvGrpSpPr>
        <p:grpSpPr>
          <a:xfrm>
            <a:off x="11286349" y="6103226"/>
            <a:ext cx="437889" cy="437889"/>
            <a:chOff x="827267" y="5866645"/>
            <a:chExt cx="560029" cy="560029"/>
          </a:xfrm>
        </p:grpSpPr>
        <p:sp>
          <p:nvSpPr>
            <p:cNvPr id="7" name="Elipse 6">
              <a:extLst>
                <a:ext uri="{FF2B5EF4-FFF2-40B4-BE49-F238E27FC236}">
                  <a16:creationId xmlns:a16="http://schemas.microsoft.com/office/drawing/2014/main" id="{F5CBC890-CAB4-B42B-A93D-4A1016D0A8E9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8" name="Gráfico 7">
              <a:extLst>
                <a:ext uri="{FF2B5EF4-FFF2-40B4-BE49-F238E27FC236}">
                  <a16:creationId xmlns:a16="http://schemas.microsoft.com/office/drawing/2014/main" id="{FB649154-6697-EEA3-7AE8-0DB0F99D6C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58742F70-BDC6-206D-A3D1-62DE4C1761EE}"/>
              </a:ext>
            </a:extLst>
          </p:cNvPr>
          <p:cNvGrpSpPr/>
          <p:nvPr userDrawn="1"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10" name="Elipse 9">
              <a:extLst>
                <a:ext uri="{FF2B5EF4-FFF2-40B4-BE49-F238E27FC236}">
                  <a16:creationId xmlns:a16="http://schemas.microsoft.com/office/drawing/2014/main" id="{114B8F40-5AF2-C159-CD8A-40C54574382C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1" name="Gráfico 10">
              <a:extLst>
                <a:ext uri="{FF2B5EF4-FFF2-40B4-BE49-F238E27FC236}">
                  <a16:creationId xmlns:a16="http://schemas.microsoft.com/office/drawing/2014/main" id="{741E20F4-212F-D024-188D-8B8DE993B31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C0700F0E-44DC-A0F4-3D1F-C963C6B9744A}"/>
              </a:ext>
            </a:extLst>
          </p:cNvPr>
          <p:cNvSpPr/>
          <p:nvPr userDrawn="1"/>
        </p:nvSpPr>
        <p:spPr>
          <a:xfrm>
            <a:off x="4303262" y="6240246"/>
            <a:ext cx="3486558" cy="254197"/>
          </a:xfrm>
          <a:prstGeom prst="roundRect">
            <a:avLst/>
          </a:prstGeom>
          <a:gradFill>
            <a:gsLst>
              <a:gs pos="0">
                <a:srgbClr val="548235">
                  <a:alpha val="12549"/>
                </a:srgbClr>
              </a:gs>
              <a:gs pos="17000">
                <a:srgbClr val="54823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>
                <a:latin typeface="AMX" pitchFamily="2" charset="0"/>
              </a:rPr>
              <a:t>PRESENÇA DIGITAL E PLATAFORMA DE E-COMMERCE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D76AB9E-311D-6CBD-49EF-E5EA6168AD1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5" name="Retângulo: Cantos Arredondados 14">
              <a:extLst>
                <a:ext uri="{FF2B5EF4-FFF2-40B4-BE49-F238E27FC236}">
                  <a16:creationId xmlns:a16="http://schemas.microsoft.com/office/drawing/2014/main" id="{BE7CE395-7924-2ABA-B989-860C1F52494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6" name="Gráfico 15">
              <a:extLst>
                <a:ext uri="{FF2B5EF4-FFF2-40B4-BE49-F238E27FC236}">
                  <a16:creationId xmlns:a16="http://schemas.microsoft.com/office/drawing/2014/main" id="{93D15B19-9CDB-DE5D-A46D-A2C530C1013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E9006378-5010-471A-0F2F-B0DACAFB62F7}"/>
                </a:ext>
              </a:extLst>
            </p:cNvPr>
            <p:cNvSpPr/>
            <p:nvPr/>
          </p:nvSpPr>
          <p:spPr>
            <a:xfrm>
              <a:off x="10835380" y="299189"/>
              <a:ext cx="128379" cy="201835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B0995DE1-CC1C-2131-376D-A22C0A955C88}"/>
                </a:ext>
              </a:extLst>
            </p:cNvPr>
            <p:cNvSpPr/>
            <p:nvPr/>
          </p:nvSpPr>
          <p:spPr>
            <a:xfrm>
              <a:off x="10771160" y="234969"/>
              <a:ext cx="128379" cy="128379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A8C915BA-AD3E-F3E2-6654-98AD86D262D2}"/>
                </a:ext>
              </a:extLst>
            </p:cNvPr>
            <p:cNvSpPr/>
            <p:nvPr/>
          </p:nvSpPr>
          <p:spPr>
            <a:xfrm>
              <a:off x="1101972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FEE2BF34-B4DF-50A9-B209-06A61FE50128}"/>
                </a:ext>
              </a:extLst>
            </p:cNvPr>
            <p:cNvSpPr/>
            <p:nvPr/>
          </p:nvSpPr>
          <p:spPr>
            <a:xfrm>
              <a:off x="11066144" y="299067"/>
              <a:ext cx="40061" cy="52966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CE67682C-A000-4BEF-7A9D-457BB6A2D56A}"/>
                </a:ext>
              </a:extLst>
            </p:cNvPr>
            <p:cNvSpPr/>
            <p:nvPr/>
          </p:nvSpPr>
          <p:spPr>
            <a:xfrm>
              <a:off x="11114768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10A5FBB2-56B8-F06D-D6DC-ED04535D5B3B}"/>
                </a:ext>
              </a:extLst>
            </p:cNvPr>
            <p:cNvSpPr/>
            <p:nvPr/>
          </p:nvSpPr>
          <p:spPr>
            <a:xfrm>
              <a:off x="11159784" y="299067"/>
              <a:ext cx="10336" cy="52966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1622C048-252F-BA15-8962-2D9A64A45487}"/>
                </a:ext>
              </a:extLst>
            </p:cNvPr>
            <p:cNvSpPr/>
            <p:nvPr/>
          </p:nvSpPr>
          <p:spPr>
            <a:xfrm>
              <a:off x="11182475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5" name="Freeform 13">
              <a:extLst>
                <a:ext uri="{FF2B5EF4-FFF2-40B4-BE49-F238E27FC236}">
                  <a16:creationId xmlns:a16="http://schemas.microsoft.com/office/drawing/2014/main" id="{362D3676-0403-6D24-84E6-A6DC81A55F06}"/>
                </a:ext>
              </a:extLst>
            </p:cNvPr>
            <p:cNvSpPr/>
            <p:nvPr/>
          </p:nvSpPr>
          <p:spPr>
            <a:xfrm>
              <a:off x="11229569" y="299067"/>
              <a:ext cx="46728" cy="52966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4B0AC109-5C61-71A1-2E6B-C555D4955376}"/>
                </a:ext>
              </a:extLst>
            </p:cNvPr>
            <p:cNvSpPr/>
            <p:nvPr/>
          </p:nvSpPr>
          <p:spPr>
            <a:xfrm>
              <a:off x="11282842" y="299067"/>
              <a:ext cx="47951" cy="52966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9E73615F-109D-3510-436D-1F408B495AFD}"/>
                </a:ext>
              </a:extLst>
            </p:cNvPr>
            <p:cNvSpPr/>
            <p:nvPr/>
          </p:nvSpPr>
          <p:spPr>
            <a:xfrm>
              <a:off x="11343147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5DAEFDA5-D944-8231-47FD-16C8444291CA}"/>
                </a:ext>
              </a:extLst>
            </p:cNvPr>
            <p:cNvSpPr/>
            <p:nvPr/>
          </p:nvSpPr>
          <p:spPr>
            <a:xfrm>
              <a:off x="11388163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29" name="Freeform 17">
              <a:extLst>
                <a:ext uri="{FF2B5EF4-FFF2-40B4-BE49-F238E27FC236}">
                  <a16:creationId xmlns:a16="http://schemas.microsoft.com/office/drawing/2014/main" id="{13F23595-F06B-0A35-6A83-750709757365}"/>
                </a:ext>
              </a:extLst>
            </p:cNvPr>
            <p:cNvSpPr/>
            <p:nvPr/>
          </p:nvSpPr>
          <p:spPr>
            <a:xfrm>
              <a:off x="1143715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C588A0E4-220D-F3B3-9CA9-68D796CE2102}"/>
                </a:ext>
              </a:extLst>
            </p:cNvPr>
            <p:cNvSpPr/>
            <p:nvPr/>
          </p:nvSpPr>
          <p:spPr>
            <a:xfrm>
              <a:off x="11480273" y="298578"/>
              <a:ext cx="39144" cy="53823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36ED23A9-A2A2-2FF9-A145-C0892D473A37}"/>
                </a:ext>
              </a:extLst>
            </p:cNvPr>
            <p:cNvSpPr/>
            <p:nvPr/>
          </p:nvSpPr>
          <p:spPr>
            <a:xfrm>
              <a:off x="11022903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6A5FC45D-359C-DC35-E3BE-8E656C26553D}"/>
                </a:ext>
              </a:extLst>
            </p:cNvPr>
            <p:cNvSpPr/>
            <p:nvPr/>
          </p:nvSpPr>
          <p:spPr>
            <a:xfrm>
              <a:off x="11079294" y="370504"/>
              <a:ext cx="48624" cy="66911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3" name="Freeform 21">
              <a:extLst>
                <a:ext uri="{FF2B5EF4-FFF2-40B4-BE49-F238E27FC236}">
                  <a16:creationId xmlns:a16="http://schemas.microsoft.com/office/drawing/2014/main" id="{1ABAFD3E-A32F-60EA-C2B5-C226AA849ECD}"/>
                </a:ext>
              </a:extLst>
            </p:cNvPr>
            <p:cNvSpPr/>
            <p:nvPr/>
          </p:nvSpPr>
          <p:spPr>
            <a:xfrm>
              <a:off x="11141007" y="371055"/>
              <a:ext cx="59572" cy="65810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1E8C104A-C58F-A957-EF70-F3EB260F672B}"/>
                </a:ext>
              </a:extLst>
            </p:cNvPr>
            <p:cNvSpPr/>
            <p:nvPr/>
          </p:nvSpPr>
          <p:spPr>
            <a:xfrm>
              <a:off x="11215930" y="371055"/>
              <a:ext cx="43303" cy="65810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7908EB23-1C8E-E74A-D2E3-FC6957FFE501}"/>
                </a:ext>
              </a:extLst>
            </p:cNvPr>
            <p:cNvSpPr/>
            <p:nvPr/>
          </p:nvSpPr>
          <p:spPr>
            <a:xfrm>
              <a:off x="11271832" y="371055"/>
              <a:ext cx="49786" cy="65810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33AD952E-EC11-0EFF-69F6-12B9E93345B9}"/>
                </a:ext>
              </a:extLst>
            </p:cNvPr>
            <p:cNvSpPr/>
            <p:nvPr/>
          </p:nvSpPr>
          <p:spPr>
            <a:xfrm>
              <a:off x="11329997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0FF763C7-4496-5AB3-7EAE-3D3AFC870DE1}"/>
                </a:ext>
              </a:extLst>
            </p:cNvPr>
            <p:cNvSpPr/>
            <p:nvPr/>
          </p:nvSpPr>
          <p:spPr>
            <a:xfrm>
              <a:off x="11389569" y="371055"/>
              <a:ext cx="12844" cy="65810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D5706269-129F-8573-9152-BC0C6FC9E4B8}"/>
                </a:ext>
              </a:extLst>
            </p:cNvPr>
            <p:cNvSpPr/>
            <p:nvPr/>
          </p:nvSpPr>
          <p:spPr>
            <a:xfrm>
              <a:off x="11410548" y="370993"/>
              <a:ext cx="58043" cy="65810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C9286659-F108-93B6-D905-2F05DB2FC800}"/>
                </a:ext>
              </a:extLst>
            </p:cNvPr>
            <p:cNvSpPr/>
            <p:nvPr/>
          </p:nvSpPr>
          <p:spPr>
            <a:xfrm>
              <a:off x="11476664" y="371055"/>
              <a:ext cx="42691" cy="65810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</p:grp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0896085C-65F5-0B7C-F437-E69DDEB9BBD9}"/>
              </a:ext>
            </a:extLst>
          </p:cNvPr>
          <p:cNvSpPr txBox="1"/>
          <p:nvPr userDrawn="1"/>
        </p:nvSpPr>
        <p:spPr>
          <a:xfrm>
            <a:off x="5223062" y="216615"/>
            <a:ext cx="17604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AMX Medium" pitchFamily="2" charset="0"/>
              </a:rPr>
              <a:t>SOLUÇÕES DIGITAIS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D1CC6C29-0352-6E81-863C-137A836E52E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45" b="10942"/>
          <a:stretch/>
        </p:blipFill>
        <p:spPr>
          <a:xfrm>
            <a:off x="215076" y="758240"/>
            <a:ext cx="11779017" cy="5951848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5398EB65-BA99-D4A1-71DB-AB064B4C821B}"/>
              </a:ext>
            </a:extLst>
          </p:cNvPr>
          <p:cNvSpPr txBox="1"/>
          <p:nvPr userDrawn="1"/>
        </p:nvSpPr>
        <p:spPr>
          <a:xfrm>
            <a:off x="7799634" y="1734959"/>
            <a:ext cx="3212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30C5CF2F-254C-0CE4-401A-4F269E2EB00D}"/>
              </a:ext>
            </a:extLst>
          </p:cNvPr>
          <p:cNvSpPr/>
          <p:nvPr userDrawn="1"/>
        </p:nvSpPr>
        <p:spPr>
          <a:xfrm>
            <a:off x="7912717" y="3124781"/>
            <a:ext cx="3346516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38D188C1-202A-165B-64B5-F013AA92ED0B}"/>
              </a:ext>
            </a:extLst>
          </p:cNvPr>
          <p:cNvSpPr/>
          <p:nvPr userDrawn="1"/>
        </p:nvSpPr>
        <p:spPr>
          <a:xfrm>
            <a:off x="7912716" y="3857716"/>
            <a:ext cx="3346517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50A8CF58-24D2-2521-09D8-5B617D6C989C}"/>
              </a:ext>
            </a:extLst>
          </p:cNvPr>
          <p:cNvSpPr/>
          <p:nvPr userDrawn="1"/>
        </p:nvSpPr>
        <p:spPr>
          <a:xfrm>
            <a:off x="7912714" y="4589018"/>
            <a:ext cx="3346519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C3CA71E8-B1EA-4DEE-C673-F7FB2F84D943}"/>
              </a:ext>
            </a:extLst>
          </p:cNvPr>
          <p:cNvSpPr/>
          <p:nvPr userDrawn="1"/>
        </p:nvSpPr>
        <p:spPr>
          <a:xfrm>
            <a:off x="7912714" y="5320265"/>
            <a:ext cx="334651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EE717919-E749-10D5-3587-A827BCC71C6C}"/>
              </a:ext>
            </a:extLst>
          </p:cNvPr>
          <p:cNvGrpSpPr/>
          <p:nvPr userDrawn="1"/>
        </p:nvGrpSpPr>
        <p:grpSpPr>
          <a:xfrm>
            <a:off x="11286349" y="6103226"/>
            <a:ext cx="437889" cy="437889"/>
            <a:chOff x="827267" y="5866645"/>
            <a:chExt cx="560029" cy="560029"/>
          </a:xfrm>
        </p:grpSpPr>
        <p:sp>
          <p:nvSpPr>
            <p:cNvPr id="9" name="Elipse 8">
              <a:extLst>
                <a:ext uri="{FF2B5EF4-FFF2-40B4-BE49-F238E27FC236}">
                  <a16:creationId xmlns:a16="http://schemas.microsoft.com/office/drawing/2014/main" id="{26A7500C-F6F2-CEE6-6757-8D647E3A23B4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0" name="Gráfico 9">
              <a:extLst>
                <a:ext uri="{FF2B5EF4-FFF2-40B4-BE49-F238E27FC236}">
                  <a16:creationId xmlns:a16="http://schemas.microsoft.com/office/drawing/2014/main" id="{5DBB686B-0542-CE21-85F3-60C89CFA4D9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955D49ED-DA2B-0874-E0B0-F1617AEF624B}"/>
              </a:ext>
            </a:extLst>
          </p:cNvPr>
          <p:cNvGrpSpPr/>
          <p:nvPr userDrawn="1"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6FC7DC19-FB20-36F1-CB23-B877945BA6D0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3" name="Gráfico 12">
              <a:extLst>
                <a:ext uri="{FF2B5EF4-FFF2-40B4-BE49-F238E27FC236}">
                  <a16:creationId xmlns:a16="http://schemas.microsoft.com/office/drawing/2014/main" id="{864FE3DA-021E-3740-F6EB-74C6A2E2A5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DD4184BC-D5E8-1657-1486-EC9EC704466D}"/>
              </a:ext>
            </a:extLst>
          </p:cNvPr>
          <p:cNvSpPr/>
          <p:nvPr userDrawn="1"/>
        </p:nvSpPr>
        <p:spPr>
          <a:xfrm>
            <a:off x="4357052" y="6240246"/>
            <a:ext cx="3486558" cy="254197"/>
          </a:xfrm>
          <a:prstGeom prst="roundRect">
            <a:avLst/>
          </a:prstGeom>
          <a:gradFill>
            <a:gsLst>
              <a:gs pos="0">
                <a:srgbClr val="548235">
                  <a:alpha val="12549"/>
                </a:srgbClr>
              </a:gs>
              <a:gs pos="17000">
                <a:srgbClr val="54823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>
                <a:latin typeface="AMX" pitchFamily="2" charset="0"/>
              </a:rPr>
              <a:t>PRESENÇA DIGITAL E PLATAFORMA DE E-COMMERCE</a:t>
            </a: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A8CB6842-18B6-B8E4-1173-51B2CECB7E76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C0ABE309-96D2-DA97-788F-A1AC9A782568}"/>
                </a:ext>
              </a:extLst>
            </p:cNvPr>
            <p:cNvSpPr txBox="1"/>
            <p:nvPr/>
          </p:nvSpPr>
          <p:spPr>
            <a:xfrm>
              <a:off x="5567679" y="227869"/>
              <a:ext cx="91082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HOSTING</a:t>
              </a:r>
            </a:p>
          </p:txBody>
        </p:sp>
        <p:grpSp>
          <p:nvGrpSpPr>
            <p:cNvPr id="17" name="Group 5">
              <a:extLst>
                <a:ext uri="{FF2B5EF4-FFF2-40B4-BE49-F238E27FC236}">
                  <a16:creationId xmlns:a16="http://schemas.microsoft.com/office/drawing/2014/main" id="{9C4A1079-5C1C-B4C0-B9DC-B3B3A7FEBC1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0740579" y="204388"/>
              <a:ext cx="809400" cy="327229"/>
              <a:chOff x="0" y="0"/>
              <a:chExt cx="1680680" cy="679475"/>
            </a:xfrm>
            <a:solidFill>
              <a:schemeClr val="bg1"/>
            </a:solidFill>
          </p:grpSpPr>
          <p:sp>
            <p:nvSpPr>
              <p:cNvPr id="44" name="Freeform 6">
                <a:extLst>
                  <a:ext uri="{FF2B5EF4-FFF2-40B4-BE49-F238E27FC236}">
                    <a16:creationId xmlns:a16="http://schemas.microsoft.com/office/drawing/2014/main" id="{46DB07BA-10D4-471B-473F-F01BD8194B1B}"/>
                  </a:ext>
                </a:extLst>
              </p:cNvPr>
              <p:cNvSpPr/>
              <p:nvPr/>
            </p:nvSpPr>
            <p:spPr>
              <a:xfrm>
                <a:off x="196850" y="196850"/>
                <a:ext cx="266573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419100">
                    <a:moveTo>
                      <a:pt x="266573" y="104648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33223" y="0"/>
                    </a:lnTo>
                    <a:cubicBezTo>
                      <a:pt x="59563" y="0"/>
                      <a:pt x="0" y="59690"/>
                      <a:pt x="0" y="133350"/>
                    </a:cubicBezTo>
                    <a:lnTo>
                      <a:pt x="0" y="285877"/>
                    </a:lnTo>
                    <a:cubicBezTo>
                      <a:pt x="0" y="359537"/>
                      <a:pt x="59690" y="419100"/>
                      <a:pt x="133223" y="419100"/>
                    </a:cubicBezTo>
                    <a:lnTo>
                      <a:pt x="237871" y="419100"/>
                    </a:lnTo>
                    <a:cubicBezTo>
                      <a:pt x="253619" y="419100"/>
                      <a:pt x="266446" y="406273"/>
                      <a:pt x="266446" y="390525"/>
                    </a:cubicBezTo>
                    <a:lnTo>
                      <a:pt x="266446" y="314452"/>
                    </a:lnTo>
                    <a:cubicBezTo>
                      <a:pt x="266446" y="298704"/>
                      <a:pt x="253619" y="285877"/>
                      <a:pt x="237871" y="285877"/>
                    </a:cubicBezTo>
                    <a:lnTo>
                      <a:pt x="161798" y="285877"/>
                    </a:lnTo>
                    <a:cubicBezTo>
                      <a:pt x="146050" y="285877"/>
                      <a:pt x="133223" y="273050"/>
                      <a:pt x="133223" y="257302"/>
                    </a:cubicBezTo>
                    <a:lnTo>
                      <a:pt x="133223" y="161798"/>
                    </a:lnTo>
                    <a:cubicBezTo>
                      <a:pt x="133223" y="146050"/>
                      <a:pt x="146050" y="133223"/>
                      <a:pt x="161798" y="133223"/>
                    </a:cubicBezTo>
                    <a:lnTo>
                      <a:pt x="237871" y="133223"/>
                    </a:lnTo>
                    <a:cubicBezTo>
                      <a:pt x="253619" y="133223"/>
                      <a:pt x="266446" y="120396"/>
                      <a:pt x="266446" y="10464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5" name="Freeform 7">
                <a:extLst>
                  <a:ext uri="{FF2B5EF4-FFF2-40B4-BE49-F238E27FC236}">
                    <a16:creationId xmlns:a16="http://schemas.microsoft.com/office/drawing/2014/main" id="{5433B82D-29A9-CC34-0B80-DC868944DA74}"/>
                  </a:ext>
                </a:extLst>
              </p:cNvPr>
              <p:cNvSpPr/>
              <p:nvPr/>
            </p:nvSpPr>
            <p:spPr>
              <a:xfrm>
                <a:off x="63500" y="63500"/>
                <a:ext cx="266573" cy="266573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266573">
                    <a:moveTo>
                      <a:pt x="266573" y="120142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61925" y="0"/>
                    </a:lnTo>
                    <a:cubicBezTo>
                      <a:pt x="146177" y="0"/>
                      <a:pt x="133350" y="12827"/>
                      <a:pt x="133350" y="28575"/>
                    </a:cubicBezTo>
                    <a:lnTo>
                      <a:pt x="133350" y="104648"/>
                    </a:lnTo>
                    <a:cubicBezTo>
                      <a:pt x="133350" y="120396"/>
                      <a:pt x="120523" y="133223"/>
                      <a:pt x="104775" y="133223"/>
                    </a:cubicBezTo>
                    <a:lnTo>
                      <a:pt x="28575" y="133223"/>
                    </a:lnTo>
                    <a:cubicBezTo>
                      <a:pt x="12827" y="133223"/>
                      <a:pt x="0" y="146050"/>
                      <a:pt x="0" y="161925"/>
                    </a:cubicBezTo>
                    <a:lnTo>
                      <a:pt x="0" y="237998"/>
                    </a:lnTo>
                    <a:cubicBezTo>
                      <a:pt x="0" y="253746"/>
                      <a:pt x="12827" y="266573"/>
                      <a:pt x="28575" y="266573"/>
                    </a:cubicBezTo>
                    <a:lnTo>
                      <a:pt x="120142" y="266573"/>
                    </a:lnTo>
                    <a:cubicBezTo>
                      <a:pt x="120142" y="185801"/>
                      <a:pt x="185801" y="120142"/>
                      <a:pt x="266573" y="120142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6" name="Freeform 8">
                <a:extLst>
                  <a:ext uri="{FF2B5EF4-FFF2-40B4-BE49-F238E27FC236}">
                    <a16:creationId xmlns:a16="http://schemas.microsoft.com/office/drawing/2014/main" id="{3BB91124-E7FC-E771-3658-BDF685925A92}"/>
                  </a:ext>
                </a:extLst>
              </p:cNvPr>
              <p:cNvSpPr/>
              <p:nvPr/>
            </p:nvSpPr>
            <p:spPr>
              <a:xfrm>
                <a:off x="579628" y="196596"/>
                <a:ext cx="78867" cy="10985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7" name="Freeform 9">
                <a:extLst>
                  <a:ext uri="{FF2B5EF4-FFF2-40B4-BE49-F238E27FC236}">
                    <a16:creationId xmlns:a16="http://schemas.microsoft.com/office/drawing/2014/main" id="{43A14693-E284-7D78-1AFB-C07F51D872E6}"/>
                  </a:ext>
                </a:extLst>
              </p:cNvPr>
              <p:cNvSpPr/>
              <p:nvPr/>
            </p:nvSpPr>
            <p:spPr>
              <a:xfrm>
                <a:off x="676021" y="196596"/>
                <a:ext cx="83185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3185" h="109982">
                    <a:moveTo>
                      <a:pt x="41656" y="19050"/>
                    </a:moveTo>
                    <a:lnTo>
                      <a:pt x="21463" y="19050"/>
                    </a:lnTo>
                    <a:lnTo>
                      <a:pt x="21463" y="48133"/>
                    </a:lnTo>
                    <a:lnTo>
                      <a:pt x="41656" y="48133"/>
                    </a:lnTo>
                    <a:cubicBezTo>
                      <a:pt x="51054" y="48133"/>
                      <a:pt x="57277" y="42164"/>
                      <a:pt x="57277" y="33655"/>
                    </a:cubicBezTo>
                    <a:cubicBezTo>
                      <a:pt x="57277" y="25146"/>
                      <a:pt x="51054" y="19177"/>
                      <a:pt x="41656" y="19177"/>
                    </a:cubicBezTo>
                    <a:moveTo>
                      <a:pt x="58293" y="109982"/>
                    </a:moveTo>
                    <a:lnTo>
                      <a:pt x="36830" y="66167"/>
                    </a:lnTo>
                    <a:lnTo>
                      <a:pt x="21463" y="6616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43053" y="0"/>
                    </a:lnTo>
                    <a:cubicBezTo>
                      <a:pt x="65405" y="0"/>
                      <a:pt x="78740" y="15240"/>
                      <a:pt x="78740" y="33655"/>
                    </a:cubicBezTo>
                    <a:cubicBezTo>
                      <a:pt x="78740" y="49149"/>
                      <a:pt x="69342" y="58674"/>
                      <a:pt x="58674" y="62611"/>
                    </a:cubicBezTo>
                    <a:lnTo>
                      <a:pt x="83185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8" name="Freeform 10">
                <a:extLst>
                  <a:ext uri="{FF2B5EF4-FFF2-40B4-BE49-F238E27FC236}">
                    <a16:creationId xmlns:a16="http://schemas.microsoft.com/office/drawing/2014/main" id="{CF518033-C251-7437-32C1-7D3FFBCFB700}"/>
                  </a:ext>
                </a:extLst>
              </p:cNvPr>
              <p:cNvSpPr/>
              <p:nvPr/>
            </p:nvSpPr>
            <p:spPr>
              <a:xfrm>
                <a:off x="776986" y="196596"/>
                <a:ext cx="72390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9" name="Freeform 11">
                <a:extLst>
                  <a:ext uri="{FF2B5EF4-FFF2-40B4-BE49-F238E27FC236}">
                    <a16:creationId xmlns:a16="http://schemas.microsoft.com/office/drawing/2014/main" id="{395E374F-ACAD-0B36-43AC-F0A58D86F164}"/>
                  </a:ext>
                </a:extLst>
              </p:cNvPr>
              <p:cNvSpPr/>
              <p:nvPr/>
            </p:nvSpPr>
            <p:spPr>
              <a:xfrm>
                <a:off x="870458" y="196596"/>
                <a:ext cx="21463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21463" h="109982">
                    <a:moveTo>
                      <a:pt x="0" y="0"/>
                    </a:moveTo>
                    <a:lnTo>
                      <a:pt x="21463" y="0"/>
                    </a:lnTo>
                    <a:lnTo>
                      <a:pt x="21463" y="109982"/>
                    </a:lnTo>
                    <a:lnTo>
                      <a:pt x="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0" name="Freeform 12">
                <a:extLst>
                  <a:ext uri="{FF2B5EF4-FFF2-40B4-BE49-F238E27FC236}">
                    <a16:creationId xmlns:a16="http://schemas.microsoft.com/office/drawing/2014/main" id="{1935B4FE-3B28-73B4-9F57-FF5A924457A4}"/>
                  </a:ext>
                </a:extLst>
              </p:cNvPr>
              <p:cNvSpPr/>
              <p:nvPr/>
            </p:nvSpPr>
            <p:spPr>
              <a:xfrm>
                <a:off x="917575" y="196596"/>
                <a:ext cx="84201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1" name="Freeform 13">
                <a:extLst>
                  <a:ext uri="{FF2B5EF4-FFF2-40B4-BE49-F238E27FC236}">
                    <a16:creationId xmlns:a16="http://schemas.microsoft.com/office/drawing/2014/main" id="{40A5AB94-4A23-2257-E96D-8B620E603B77}"/>
                  </a:ext>
                </a:extLst>
              </p:cNvPr>
              <p:cNvSpPr/>
              <p:nvPr/>
            </p:nvSpPr>
            <p:spPr>
              <a:xfrm>
                <a:off x="1015365" y="196596"/>
                <a:ext cx="97028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97028" h="109982">
                    <a:moveTo>
                      <a:pt x="49022" y="32385"/>
                    </a:moveTo>
                    <a:lnTo>
                      <a:pt x="35179" y="72390"/>
                    </a:lnTo>
                    <a:lnTo>
                      <a:pt x="62484" y="72390"/>
                    </a:lnTo>
                    <a:close/>
                    <a:moveTo>
                      <a:pt x="74676" y="109982"/>
                    </a:moveTo>
                    <a:lnTo>
                      <a:pt x="68199" y="90551"/>
                    </a:lnTo>
                    <a:lnTo>
                      <a:pt x="29083" y="90551"/>
                    </a:lnTo>
                    <a:lnTo>
                      <a:pt x="22479" y="109982"/>
                    </a:lnTo>
                    <a:lnTo>
                      <a:pt x="0" y="109982"/>
                    </a:lnTo>
                    <a:lnTo>
                      <a:pt x="40005" y="0"/>
                    </a:lnTo>
                    <a:lnTo>
                      <a:pt x="56896" y="0"/>
                    </a:lnTo>
                    <a:lnTo>
                      <a:pt x="97028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2" name="Freeform 14">
                <a:extLst>
                  <a:ext uri="{FF2B5EF4-FFF2-40B4-BE49-F238E27FC236}">
                    <a16:creationId xmlns:a16="http://schemas.microsoft.com/office/drawing/2014/main" id="{A7153276-D9FB-45B5-BBDF-0EFC70CEA2FC}"/>
                  </a:ext>
                </a:extLst>
              </p:cNvPr>
              <p:cNvSpPr/>
              <p:nvPr/>
            </p:nvSpPr>
            <p:spPr>
              <a:xfrm>
                <a:off x="1125982" y="196596"/>
                <a:ext cx="99568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99568" h="109982">
                    <a:moveTo>
                      <a:pt x="78105" y="109982"/>
                    </a:moveTo>
                    <a:lnTo>
                      <a:pt x="78105" y="45847"/>
                    </a:lnTo>
                    <a:lnTo>
                      <a:pt x="57150" y="87503"/>
                    </a:lnTo>
                    <a:lnTo>
                      <a:pt x="42672" y="87503"/>
                    </a:lnTo>
                    <a:lnTo>
                      <a:pt x="21463" y="4584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21209" y="0"/>
                    </a:lnTo>
                    <a:lnTo>
                      <a:pt x="49911" y="59436"/>
                    </a:lnTo>
                    <a:lnTo>
                      <a:pt x="78486" y="0"/>
                    </a:lnTo>
                    <a:lnTo>
                      <a:pt x="99568" y="0"/>
                    </a:lnTo>
                    <a:lnTo>
                      <a:pt x="99568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3" name="Freeform 15">
                <a:extLst>
                  <a:ext uri="{FF2B5EF4-FFF2-40B4-BE49-F238E27FC236}">
                    <a16:creationId xmlns:a16="http://schemas.microsoft.com/office/drawing/2014/main" id="{8CEA87D0-941D-F0D0-A6E3-9DB93A35E9B6}"/>
                  </a:ext>
                </a:extLst>
              </p:cNvPr>
              <p:cNvSpPr/>
              <p:nvPr/>
            </p:nvSpPr>
            <p:spPr>
              <a:xfrm>
                <a:off x="1251204" y="196596"/>
                <a:ext cx="72390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4" name="Freeform 16">
                <a:extLst>
                  <a:ext uri="{FF2B5EF4-FFF2-40B4-BE49-F238E27FC236}">
                    <a16:creationId xmlns:a16="http://schemas.microsoft.com/office/drawing/2014/main" id="{AC92CEEC-1675-B0F9-414D-61ADF9AD381C}"/>
                  </a:ext>
                </a:extLst>
              </p:cNvPr>
              <p:cNvSpPr/>
              <p:nvPr/>
            </p:nvSpPr>
            <p:spPr>
              <a:xfrm>
                <a:off x="1344676" y="196596"/>
                <a:ext cx="84201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5" name="Freeform 17">
                <a:extLst>
                  <a:ext uri="{FF2B5EF4-FFF2-40B4-BE49-F238E27FC236}">
                    <a16:creationId xmlns:a16="http://schemas.microsoft.com/office/drawing/2014/main" id="{51272BBD-47E4-6F1E-3114-9801B948D0D8}"/>
                  </a:ext>
                </a:extLst>
              </p:cNvPr>
              <p:cNvSpPr/>
              <p:nvPr/>
            </p:nvSpPr>
            <p:spPr>
              <a:xfrm>
                <a:off x="1446403" y="196596"/>
                <a:ext cx="78867" cy="10985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6" name="Freeform 18">
                <a:extLst>
                  <a:ext uri="{FF2B5EF4-FFF2-40B4-BE49-F238E27FC236}">
                    <a16:creationId xmlns:a16="http://schemas.microsoft.com/office/drawing/2014/main" id="{40592293-21DC-2F6A-5468-08F59DF29428}"/>
                  </a:ext>
                </a:extLst>
              </p:cNvPr>
              <p:cNvSpPr/>
              <p:nvPr/>
            </p:nvSpPr>
            <p:spPr>
              <a:xfrm>
                <a:off x="1535938" y="195580"/>
                <a:ext cx="81280" cy="111760"/>
              </a:xfrm>
              <a:custGeom>
                <a:avLst/>
                <a:gdLst/>
                <a:ahLst/>
                <a:cxnLst/>
                <a:rect l="l" t="t" r="r" b="b"/>
                <a:pathLst>
                  <a:path w="81280" h="111760">
                    <a:moveTo>
                      <a:pt x="54356" y="25019"/>
                    </a:moveTo>
                    <a:cubicBezTo>
                      <a:pt x="51308" y="21463"/>
                      <a:pt x="46482" y="19177"/>
                      <a:pt x="40640" y="19177"/>
                    </a:cubicBezTo>
                    <a:cubicBezTo>
                      <a:pt x="34798" y="19177"/>
                      <a:pt x="29972" y="21463"/>
                      <a:pt x="26797" y="25019"/>
                    </a:cubicBezTo>
                    <a:cubicBezTo>
                      <a:pt x="22733" y="29591"/>
                      <a:pt x="21590" y="34925"/>
                      <a:pt x="21590" y="55880"/>
                    </a:cubicBezTo>
                    <a:cubicBezTo>
                      <a:pt x="21590" y="76835"/>
                      <a:pt x="22860" y="82042"/>
                      <a:pt x="26797" y="86614"/>
                    </a:cubicBezTo>
                    <a:cubicBezTo>
                      <a:pt x="30099" y="90170"/>
                      <a:pt x="34798" y="92583"/>
                      <a:pt x="40640" y="92583"/>
                    </a:cubicBezTo>
                    <a:cubicBezTo>
                      <a:pt x="46482" y="92583"/>
                      <a:pt x="51308" y="90170"/>
                      <a:pt x="54356" y="86614"/>
                    </a:cubicBezTo>
                    <a:cubicBezTo>
                      <a:pt x="58420" y="82042"/>
                      <a:pt x="59817" y="76835"/>
                      <a:pt x="59817" y="55880"/>
                    </a:cubicBezTo>
                    <a:cubicBezTo>
                      <a:pt x="59817" y="34925"/>
                      <a:pt x="58420" y="29591"/>
                      <a:pt x="54356" y="25019"/>
                    </a:cubicBezTo>
                    <a:moveTo>
                      <a:pt x="69977" y="100203"/>
                    </a:moveTo>
                    <a:cubicBezTo>
                      <a:pt x="62611" y="107569"/>
                      <a:pt x="53340" y="111760"/>
                      <a:pt x="40640" y="111760"/>
                    </a:cubicBezTo>
                    <a:cubicBezTo>
                      <a:pt x="27940" y="111760"/>
                      <a:pt x="18542" y="107569"/>
                      <a:pt x="11176" y="100203"/>
                    </a:cubicBezTo>
                    <a:cubicBezTo>
                      <a:pt x="254" y="89281"/>
                      <a:pt x="0" y="76835"/>
                      <a:pt x="0" y="55880"/>
                    </a:cubicBezTo>
                    <a:cubicBezTo>
                      <a:pt x="0" y="34925"/>
                      <a:pt x="127" y="22479"/>
                      <a:pt x="11176" y="11557"/>
                    </a:cubicBezTo>
                    <a:cubicBezTo>
                      <a:pt x="18542" y="4191"/>
                      <a:pt x="28067" y="0"/>
                      <a:pt x="40640" y="0"/>
                    </a:cubicBezTo>
                    <a:cubicBezTo>
                      <a:pt x="53213" y="0"/>
                      <a:pt x="62611" y="4191"/>
                      <a:pt x="69977" y="11557"/>
                    </a:cubicBezTo>
                    <a:cubicBezTo>
                      <a:pt x="80899" y="22479"/>
                      <a:pt x="81280" y="34925"/>
                      <a:pt x="81280" y="55880"/>
                    </a:cubicBezTo>
                    <a:cubicBezTo>
                      <a:pt x="81280" y="76835"/>
                      <a:pt x="81026" y="89281"/>
                      <a:pt x="69977" y="100203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7" name="Freeform 19">
                <a:extLst>
                  <a:ext uri="{FF2B5EF4-FFF2-40B4-BE49-F238E27FC236}">
                    <a16:creationId xmlns:a16="http://schemas.microsoft.com/office/drawing/2014/main" id="{0BE98A06-14F8-E88B-A7B0-1CA6A81F29F8}"/>
                  </a:ext>
                </a:extLst>
              </p:cNvPr>
              <p:cNvSpPr/>
              <p:nvPr/>
            </p:nvSpPr>
            <p:spPr>
              <a:xfrm>
                <a:off x="586232" y="344932"/>
                <a:ext cx="100584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8" name="Freeform 20">
                <a:extLst>
                  <a:ext uri="{FF2B5EF4-FFF2-40B4-BE49-F238E27FC236}">
                    <a16:creationId xmlns:a16="http://schemas.microsoft.com/office/drawing/2014/main" id="{E8AE5FF3-488B-67FA-DEE8-BAE4632AD07C}"/>
                  </a:ext>
                </a:extLst>
              </p:cNvPr>
              <p:cNvSpPr/>
              <p:nvPr/>
            </p:nvSpPr>
            <p:spPr>
              <a:xfrm>
                <a:off x="703326" y="344932"/>
                <a:ext cx="100965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965" h="138938">
                    <a:moveTo>
                      <a:pt x="67564" y="31115"/>
                    </a:moveTo>
                    <a:cubicBezTo>
                      <a:pt x="63754" y="26670"/>
                      <a:pt x="57785" y="23876"/>
                      <a:pt x="50546" y="23876"/>
                    </a:cubicBezTo>
                    <a:cubicBezTo>
                      <a:pt x="43307" y="23876"/>
                      <a:pt x="37338" y="26797"/>
                      <a:pt x="33274" y="31115"/>
                    </a:cubicBezTo>
                    <a:cubicBezTo>
                      <a:pt x="28321" y="36830"/>
                      <a:pt x="26797" y="43434"/>
                      <a:pt x="26797" y="69469"/>
                    </a:cubicBezTo>
                    <a:cubicBezTo>
                      <a:pt x="26797" y="95504"/>
                      <a:pt x="28321" y="101854"/>
                      <a:pt x="33274" y="107696"/>
                    </a:cubicBezTo>
                    <a:cubicBezTo>
                      <a:pt x="37338" y="112141"/>
                      <a:pt x="43307" y="115189"/>
                      <a:pt x="50546" y="115189"/>
                    </a:cubicBezTo>
                    <a:cubicBezTo>
                      <a:pt x="57785" y="115189"/>
                      <a:pt x="63754" y="112141"/>
                      <a:pt x="67564" y="107696"/>
                    </a:cubicBezTo>
                    <a:cubicBezTo>
                      <a:pt x="72517" y="101981"/>
                      <a:pt x="74295" y="95631"/>
                      <a:pt x="74295" y="69469"/>
                    </a:cubicBezTo>
                    <a:cubicBezTo>
                      <a:pt x="74295" y="43307"/>
                      <a:pt x="72517" y="36830"/>
                      <a:pt x="67564" y="31115"/>
                    </a:cubicBezTo>
                    <a:moveTo>
                      <a:pt x="86995" y="124587"/>
                    </a:moveTo>
                    <a:cubicBezTo>
                      <a:pt x="77851" y="133731"/>
                      <a:pt x="66294" y="138938"/>
                      <a:pt x="50546" y="138938"/>
                    </a:cubicBezTo>
                    <a:cubicBezTo>
                      <a:pt x="34798" y="138938"/>
                      <a:pt x="23114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2987" y="5207"/>
                      <a:pt x="34798" y="0"/>
                      <a:pt x="50546" y="0"/>
                    </a:cubicBezTo>
                    <a:cubicBezTo>
                      <a:pt x="66294" y="0"/>
                      <a:pt x="77851" y="5207"/>
                      <a:pt x="86995" y="14351"/>
                    </a:cubicBezTo>
                    <a:cubicBezTo>
                      <a:pt x="100584" y="27940"/>
                      <a:pt x="100965" y="43307"/>
                      <a:pt x="100965" y="69469"/>
                    </a:cubicBezTo>
                    <a:cubicBezTo>
                      <a:pt x="100965" y="95631"/>
                      <a:pt x="100584" y="110871"/>
                      <a:pt x="86995" y="124587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9" name="Freeform 21">
                <a:extLst>
                  <a:ext uri="{FF2B5EF4-FFF2-40B4-BE49-F238E27FC236}">
                    <a16:creationId xmlns:a16="http://schemas.microsoft.com/office/drawing/2014/main" id="{2DEA8530-C208-B566-E55A-C31975097C45}"/>
                  </a:ext>
                </a:extLst>
              </p:cNvPr>
              <p:cNvSpPr/>
              <p:nvPr/>
            </p:nvSpPr>
            <p:spPr>
              <a:xfrm>
                <a:off x="831469" y="346075"/>
                <a:ext cx="123698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23698" h="136652">
                    <a:moveTo>
                      <a:pt x="97028" y="136652"/>
                    </a:moveTo>
                    <a:lnTo>
                      <a:pt x="97028" y="57023"/>
                    </a:lnTo>
                    <a:lnTo>
                      <a:pt x="70993" y="108839"/>
                    </a:lnTo>
                    <a:lnTo>
                      <a:pt x="52959" y="108839"/>
                    </a:lnTo>
                    <a:lnTo>
                      <a:pt x="26670" y="57023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26289" y="0"/>
                    </a:lnTo>
                    <a:lnTo>
                      <a:pt x="61976" y="73914"/>
                    </a:lnTo>
                    <a:lnTo>
                      <a:pt x="97409" y="0"/>
                    </a:lnTo>
                    <a:lnTo>
                      <a:pt x="123698" y="0"/>
                    </a:lnTo>
                    <a:lnTo>
                      <a:pt x="123698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0" name="Freeform 22">
                <a:extLst>
                  <a:ext uri="{FF2B5EF4-FFF2-40B4-BE49-F238E27FC236}">
                    <a16:creationId xmlns:a16="http://schemas.microsoft.com/office/drawing/2014/main" id="{FF8C7F9E-ABF9-A703-9BCC-3E844E13D813}"/>
                  </a:ext>
                </a:extLst>
              </p:cNvPr>
              <p:cNvSpPr/>
              <p:nvPr/>
            </p:nvSpPr>
            <p:spPr>
              <a:xfrm>
                <a:off x="987044" y="346075"/>
                <a:ext cx="89916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8991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89916" y="0"/>
                    </a:lnTo>
                    <a:lnTo>
                      <a:pt x="89916" y="23749"/>
                    </a:lnTo>
                    <a:lnTo>
                      <a:pt x="26670" y="23749"/>
                    </a:lnTo>
                    <a:lnTo>
                      <a:pt x="26670" y="55753"/>
                    </a:lnTo>
                    <a:lnTo>
                      <a:pt x="80518" y="55753"/>
                    </a:lnTo>
                    <a:lnTo>
                      <a:pt x="80518" y="79502"/>
                    </a:lnTo>
                    <a:lnTo>
                      <a:pt x="26670" y="79502"/>
                    </a:lnTo>
                    <a:lnTo>
                      <a:pt x="26670" y="112649"/>
                    </a:lnTo>
                    <a:lnTo>
                      <a:pt x="89916" y="112649"/>
                    </a:lnTo>
                    <a:lnTo>
                      <a:pt x="89916" y="136398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1" name="Freeform 23">
                <a:extLst>
                  <a:ext uri="{FF2B5EF4-FFF2-40B4-BE49-F238E27FC236}">
                    <a16:creationId xmlns:a16="http://schemas.microsoft.com/office/drawing/2014/main" id="{936E2E0D-E25C-8916-AFB0-64174C4CFE51}"/>
                  </a:ext>
                </a:extLst>
              </p:cNvPr>
              <p:cNvSpPr/>
              <p:nvPr/>
            </p:nvSpPr>
            <p:spPr>
              <a:xfrm>
                <a:off x="1103122" y="346075"/>
                <a:ext cx="103378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03378" h="136652">
                    <a:moveTo>
                      <a:pt x="51816" y="23876"/>
                    </a:moveTo>
                    <a:lnTo>
                      <a:pt x="26670" y="23876"/>
                    </a:lnTo>
                    <a:lnTo>
                      <a:pt x="26670" y="59944"/>
                    </a:lnTo>
                    <a:lnTo>
                      <a:pt x="51816" y="59944"/>
                    </a:lnTo>
                    <a:cubicBezTo>
                      <a:pt x="63500" y="59944"/>
                      <a:pt x="71247" y="52451"/>
                      <a:pt x="71247" y="41910"/>
                    </a:cubicBezTo>
                    <a:cubicBezTo>
                      <a:pt x="71247" y="31369"/>
                      <a:pt x="63627" y="23876"/>
                      <a:pt x="51816" y="23876"/>
                    </a:cubicBezTo>
                    <a:moveTo>
                      <a:pt x="72517" y="136652"/>
                    </a:moveTo>
                    <a:lnTo>
                      <a:pt x="45847" y="82169"/>
                    </a:lnTo>
                    <a:lnTo>
                      <a:pt x="26670" y="82169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53467" y="0"/>
                    </a:lnTo>
                    <a:cubicBezTo>
                      <a:pt x="81280" y="0"/>
                      <a:pt x="97790" y="18923"/>
                      <a:pt x="97790" y="41783"/>
                    </a:cubicBezTo>
                    <a:cubicBezTo>
                      <a:pt x="97790" y="60960"/>
                      <a:pt x="86106" y="72898"/>
                      <a:pt x="72898" y="77724"/>
                    </a:cubicBezTo>
                    <a:lnTo>
                      <a:pt x="103378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2" name="Freeform 24">
                <a:extLst>
                  <a:ext uri="{FF2B5EF4-FFF2-40B4-BE49-F238E27FC236}">
                    <a16:creationId xmlns:a16="http://schemas.microsoft.com/office/drawing/2014/main" id="{42EC470F-ACC8-8AE9-2F74-3B2C9FCC3ADD}"/>
                  </a:ext>
                </a:extLst>
              </p:cNvPr>
              <p:cNvSpPr/>
              <p:nvPr/>
            </p:nvSpPr>
            <p:spPr>
              <a:xfrm>
                <a:off x="1223899" y="344932"/>
                <a:ext cx="100584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3" name="Freeform 25">
                <a:extLst>
                  <a:ext uri="{FF2B5EF4-FFF2-40B4-BE49-F238E27FC236}">
                    <a16:creationId xmlns:a16="http://schemas.microsoft.com/office/drawing/2014/main" id="{61DA12AC-F4D5-37CC-A988-60968FF2BD9D}"/>
                  </a:ext>
                </a:extLst>
              </p:cNvPr>
              <p:cNvSpPr/>
              <p:nvPr/>
            </p:nvSpPr>
            <p:spPr>
              <a:xfrm>
                <a:off x="1347597" y="346075"/>
                <a:ext cx="26670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26670" h="136652">
                    <a:moveTo>
                      <a:pt x="0" y="0"/>
                    </a:moveTo>
                    <a:lnTo>
                      <a:pt x="26670" y="0"/>
                    </a:lnTo>
                    <a:lnTo>
                      <a:pt x="26670" y="136652"/>
                    </a:lnTo>
                    <a:lnTo>
                      <a:pt x="0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4" name="Freeform 26">
                <a:extLst>
                  <a:ext uri="{FF2B5EF4-FFF2-40B4-BE49-F238E27FC236}">
                    <a16:creationId xmlns:a16="http://schemas.microsoft.com/office/drawing/2014/main" id="{AFD1B44E-9A1C-570B-6AB3-2AE6A7F93CE1}"/>
                  </a:ext>
                </a:extLst>
              </p:cNvPr>
              <p:cNvSpPr/>
              <p:nvPr/>
            </p:nvSpPr>
            <p:spPr>
              <a:xfrm>
                <a:off x="1391158" y="345948"/>
                <a:ext cx="120523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20523" h="136652">
                    <a:moveTo>
                      <a:pt x="60706" y="40386"/>
                    </a:moveTo>
                    <a:lnTo>
                      <a:pt x="43434" y="90043"/>
                    </a:lnTo>
                    <a:lnTo>
                      <a:pt x="77343" y="90043"/>
                    </a:lnTo>
                    <a:close/>
                    <a:moveTo>
                      <a:pt x="92583" y="136652"/>
                    </a:moveTo>
                    <a:lnTo>
                      <a:pt x="84582" y="112522"/>
                    </a:lnTo>
                    <a:lnTo>
                      <a:pt x="36068" y="112522"/>
                    </a:lnTo>
                    <a:lnTo>
                      <a:pt x="27813" y="136652"/>
                    </a:lnTo>
                    <a:lnTo>
                      <a:pt x="0" y="136652"/>
                    </a:lnTo>
                    <a:lnTo>
                      <a:pt x="49657" y="0"/>
                    </a:lnTo>
                    <a:lnTo>
                      <a:pt x="70612" y="0"/>
                    </a:lnTo>
                    <a:lnTo>
                      <a:pt x="120523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65" name="Freeform 27">
                <a:extLst>
                  <a:ext uri="{FF2B5EF4-FFF2-40B4-BE49-F238E27FC236}">
                    <a16:creationId xmlns:a16="http://schemas.microsoft.com/office/drawing/2014/main" id="{B4B16C46-BBFF-3718-711B-D8BB6078EFE2}"/>
                  </a:ext>
                </a:extLst>
              </p:cNvPr>
              <p:cNvSpPr/>
              <p:nvPr/>
            </p:nvSpPr>
            <p:spPr>
              <a:xfrm>
                <a:off x="1528445" y="346075"/>
                <a:ext cx="88646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8864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26670" y="0"/>
                    </a:lnTo>
                    <a:lnTo>
                      <a:pt x="26670" y="112776"/>
                    </a:lnTo>
                    <a:lnTo>
                      <a:pt x="88646" y="112776"/>
                    </a:lnTo>
                    <a:lnTo>
                      <a:pt x="88646" y="136525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54C270B5-8681-18C5-E3AD-68DE0F46A8B5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20" name="Retângulo: Cantos Arredondados 19">
                <a:extLst>
                  <a:ext uri="{FF2B5EF4-FFF2-40B4-BE49-F238E27FC236}">
                    <a16:creationId xmlns:a16="http://schemas.microsoft.com/office/drawing/2014/main" id="{8740CB9F-5319-BA0A-0668-720413781606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21" name="Gráfico 20">
                <a:extLst>
                  <a:ext uri="{FF2B5EF4-FFF2-40B4-BE49-F238E27FC236}">
                    <a16:creationId xmlns:a16="http://schemas.microsoft.com/office/drawing/2014/main" id="{BED1B9A2-06AC-E315-83E6-85381A03EE8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345621" y="244491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22" name="Freeform 6">
                <a:extLst>
                  <a:ext uri="{FF2B5EF4-FFF2-40B4-BE49-F238E27FC236}">
                    <a16:creationId xmlns:a16="http://schemas.microsoft.com/office/drawing/2014/main" id="{5FC39BF2-4063-1257-4432-60FE1B73773C}"/>
                  </a:ext>
                </a:extLst>
              </p:cNvPr>
              <p:cNvSpPr/>
              <p:nvPr/>
            </p:nvSpPr>
            <p:spPr>
              <a:xfrm>
                <a:off x="10835380" y="299189"/>
                <a:ext cx="128379" cy="201835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419100">
                    <a:moveTo>
                      <a:pt x="266573" y="104648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33223" y="0"/>
                    </a:lnTo>
                    <a:cubicBezTo>
                      <a:pt x="59563" y="0"/>
                      <a:pt x="0" y="59690"/>
                      <a:pt x="0" y="133350"/>
                    </a:cubicBezTo>
                    <a:lnTo>
                      <a:pt x="0" y="285877"/>
                    </a:lnTo>
                    <a:cubicBezTo>
                      <a:pt x="0" y="359537"/>
                      <a:pt x="59690" y="419100"/>
                      <a:pt x="133223" y="419100"/>
                    </a:cubicBezTo>
                    <a:lnTo>
                      <a:pt x="237871" y="419100"/>
                    </a:lnTo>
                    <a:cubicBezTo>
                      <a:pt x="253619" y="419100"/>
                      <a:pt x="266446" y="406273"/>
                      <a:pt x="266446" y="390525"/>
                    </a:cubicBezTo>
                    <a:lnTo>
                      <a:pt x="266446" y="314452"/>
                    </a:lnTo>
                    <a:cubicBezTo>
                      <a:pt x="266446" y="298704"/>
                      <a:pt x="253619" y="285877"/>
                      <a:pt x="237871" y="285877"/>
                    </a:cubicBezTo>
                    <a:lnTo>
                      <a:pt x="161798" y="285877"/>
                    </a:lnTo>
                    <a:cubicBezTo>
                      <a:pt x="146050" y="285877"/>
                      <a:pt x="133223" y="273050"/>
                      <a:pt x="133223" y="257302"/>
                    </a:cubicBezTo>
                    <a:lnTo>
                      <a:pt x="133223" y="161798"/>
                    </a:lnTo>
                    <a:cubicBezTo>
                      <a:pt x="133223" y="146050"/>
                      <a:pt x="146050" y="133223"/>
                      <a:pt x="161798" y="133223"/>
                    </a:cubicBezTo>
                    <a:lnTo>
                      <a:pt x="237871" y="133223"/>
                    </a:lnTo>
                    <a:cubicBezTo>
                      <a:pt x="253619" y="133223"/>
                      <a:pt x="266446" y="120396"/>
                      <a:pt x="266446" y="10464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3" name="Freeform 7">
                <a:extLst>
                  <a:ext uri="{FF2B5EF4-FFF2-40B4-BE49-F238E27FC236}">
                    <a16:creationId xmlns:a16="http://schemas.microsoft.com/office/drawing/2014/main" id="{CFB6F72D-816B-B216-C364-D4E73058A0E2}"/>
                  </a:ext>
                </a:extLst>
              </p:cNvPr>
              <p:cNvSpPr/>
              <p:nvPr/>
            </p:nvSpPr>
            <p:spPr>
              <a:xfrm>
                <a:off x="10771160" y="234969"/>
                <a:ext cx="128379" cy="128379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266573">
                    <a:moveTo>
                      <a:pt x="266573" y="120142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61925" y="0"/>
                    </a:lnTo>
                    <a:cubicBezTo>
                      <a:pt x="146177" y="0"/>
                      <a:pt x="133350" y="12827"/>
                      <a:pt x="133350" y="28575"/>
                    </a:cubicBezTo>
                    <a:lnTo>
                      <a:pt x="133350" y="104648"/>
                    </a:lnTo>
                    <a:cubicBezTo>
                      <a:pt x="133350" y="120396"/>
                      <a:pt x="120523" y="133223"/>
                      <a:pt x="104775" y="133223"/>
                    </a:cubicBezTo>
                    <a:lnTo>
                      <a:pt x="28575" y="133223"/>
                    </a:lnTo>
                    <a:cubicBezTo>
                      <a:pt x="12827" y="133223"/>
                      <a:pt x="0" y="146050"/>
                      <a:pt x="0" y="161925"/>
                    </a:cubicBezTo>
                    <a:lnTo>
                      <a:pt x="0" y="237998"/>
                    </a:lnTo>
                    <a:cubicBezTo>
                      <a:pt x="0" y="253746"/>
                      <a:pt x="12827" y="266573"/>
                      <a:pt x="28575" y="266573"/>
                    </a:cubicBezTo>
                    <a:lnTo>
                      <a:pt x="120142" y="266573"/>
                    </a:lnTo>
                    <a:cubicBezTo>
                      <a:pt x="120142" y="185801"/>
                      <a:pt x="185801" y="120142"/>
                      <a:pt x="266573" y="120142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4" name="Freeform 8">
                <a:extLst>
                  <a:ext uri="{FF2B5EF4-FFF2-40B4-BE49-F238E27FC236}">
                    <a16:creationId xmlns:a16="http://schemas.microsoft.com/office/drawing/2014/main" id="{CB25E472-AE51-7E4B-0FF3-D72A5C96F685}"/>
                  </a:ext>
                </a:extLst>
              </p:cNvPr>
              <p:cNvSpPr/>
              <p:nvPr/>
            </p:nvSpPr>
            <p:spPr>
              <a:xfrm>
                <a:off x="11019723" y="299067"/>
                <a:ext cx="37982" cy="5290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5" name="Freeform 9">
                <a:extLst>
                  <a:ext uri="{FF2B5EF4-FFF2-40B4-BE49-F238E27FC236}">
                    <a16:creationId xmlns:a16="http://schemas.microsoft.com/office/drawing/2014/main" id="{9F4BDE7F-CC9C-E032-F42C-F542FFD77544}"/>
                  </a:ext>
                </a:extLst>
              </p:cNvPr>
              <p:cNvSpPr/>
              <p:nvPr/>
            </p:nvSpPr>
            <p:spPr>
              <a:xfrm>
                <a:off x="11066144" y="299067"/>
                <a:ext cx="40061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3185" h="109982">
                    <a:moveTo>
                      <a:pt x="41656" y="19050"/>
                    </a:moveTo>
                    <a:lnTo>
                      <a:pt x="21463" y="19050"/>
                    </a:lnTo>
                    <a:lnTo>
                      <a:pt x="21463" y="48133"/>
                    </a:lnTo>
                    <a:lnTo>
                      <a:pt x="41656" y="48133"/>
                    </a:lnTo>
                    <a:cubicBezTo>
                      <a:pt x="51054" y="48133"/>
                      <a:pt x="57277" y="42164"/>
                      <a:pt x="57277" y="33655"/>
                    </a:cubicBezTo>
                    <a:cubicBezTo>
                      <a:pt x="57277" y="25146"/>
                      <a:pt x="51054" y="19177"/>
                      <a:pt x="41656" y="19177"/>
                    </a:cubicBezTo>
                    <a:moveTo>
                      <a:pt x="58293" y="109982"/>
                    </a:moveTo>
                    <a:lnTo>
                      <a:pt x="36830" y="66167"/>
                    </a:lnTo>
                    <a:lnTo>
                      <a:pt x="21463" y="6616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43053" y="0"/>
                    </a:lnTo>
                    <a:cubicBezTo>
                      <a:pt x="65405" y="0"/>
                      <a:pt x="78740" y="15240"/>
                      <a:pt x="78740" y="33655"/>
                    </a:cubicBezTo>
                    <a:cubicBezTo>
                      <a:pt x="78740" y="49149"/>
                      <a:pt x="69342" y="58674"/>
                      <a:pt x="58674" y="62611"/>
                    </a:cubicBezTo>
                    <a:lnTo>
                      <a:pt x="83185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6" name="Freeform 10">
                <a:extLst>
                  <a:ext uri="{FF2B5EF4-FFF2-40B4-BE49-F238E27FC236}">
                    <a16:creationId xmlns:a16="http://schemas.microsoft.com/office/drawing/2014/main" id="{CD2F3ADB-59FF-EE1B-D2D8-4C4FD86F72BF}"/>
                  </a:ext>
                </a:extLst>
              </p:cNvPr>
              <p:cNvSpPr/>
              <p:nvPr/>
            </p:nvSpPr>
            <p:spPr>
              <a:xfrm>
                <a:off x="11114768" y="299067"/>
                <a:ext cx="34862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7" name="Freeform 11">
                <a:extLst>
                  <a:ext uri="{FF2B5EF4-FFF2-40B4-BE49-F238E27FC236}">
                    <a16:creationId xmlns:a16="http://schemas.microsoft.com/office/drawing/2014/main" id="{A8CB954A-01A7-E6F8-EC27-64ECB5EF7EC0}"/>
                  </a:ext>
                </a:extLst>
              </p:cNvPr>
              <p:cNvSpPr/>
              <p:nvPr/>
            </p:nvSpPr>
            <p:spPr>
              <a:xfrm>
                <a:off x="11159784" y="299067"/>
                <a:ext cx="10336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21463" h="109982">
                    <a:moveTo>
                      <a:pt x="0" y="0"/>
                    </a:moveTo>
                    <a:lnTo>
                      <a:pt x="21463" y="0"/>
                    </a:lnTo>
                    <a:lnTo>
                      <a:pt x="21463" y="109982"/>
                    </a:lnTo>
                    <a:lnTo>
                      <a:pt x="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8" name="Freeform 12">
                <a:extLst>
                  <a:ext uri="{FF2B5EF4-FFF2-40B4-BE49-F238E27FC236}">
                    <a16:creationId xmlns:a16="http://schemas.microsoft.com/office/drawing/2014/main" id="{6F85E006-746A-60DB-6084-3932EF517109}"/>
                  </a:ext>
                </a:extLst>
              </p:cNvPr>
              <p:cNvSpPr/>
              <p:nvPr/>
            </p:nvSpPr>
            <p:spPr>
              <a:xfrm>
                <a:off x="11182475" y="299067"/>
                <a:ext cx="40550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9" name="Freeform 13">
                <a:extLst>
                  <a:ext uri="{FF2B5EF4-FFF2-40B4-BE49-F238E27FC236}">
                    <a16:creationId xmlns:a16="http://schemas.microsoft.com/office/drawing/2014/main" id="{B9EFF720-7E80-A208-8047-B8E203144D0F}"/>
                  </a:ext>
                </a:extLst>
              </p:cNvPr>
              <p:cNvSpPr/>
              <p:nvPr/>
            </p:nvSpPr>
            <p:spPr>
              <a:xfrm>
                <a:off x="11229569" y="299067"/>
                <a:ext cx="46728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97028" h="109982">
                    <a:moveTo>
                      <a:pt x="49022" y="32385"/>
                    </a:moveTo>
                    <a:lnTo>
                      <a:pt x="35179" y="72390"/>
                    </a:lnTo>
                    <a:lnTo>
                      <a:pt x="62484" y="72390"/>
                    </a:lnTo>
                    <a:close/>
                    <a:moveTo>
                      <a:pt x="74676" y="109982"/>
                    </a:moveTo>
                    <a:lnTo>
                      <a:pt x="68199" y="90551"/>
                    </a:lnTo>
                    <a:lnTo>
                      <a:pt x="29083" y="90551"/>
                    </a:lnTo>
                    <a:lnTo>
                      <a:pt x="22479" y="109982"/>
                    </a:lnTo>
                    <a:lnTo>
                      <a:pt x="0" y="109982"/>
                    </a:lnTo>
                    <a:lnTo>
                      <a:pt x="40005" y="0"/>
                    </a:lnTo>
                    <a:lnTo>
                      <a:pt x="56896" y="0"/>
                    </a:lnTo>
                    <a:lnTo>
                      <a:pt x="97028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0" name="Freeform 14">
                <a:extLst>
                  <a:ext uri="{FF2B5EF4-FFF2-40B4-BE49-F238E27FC236}">
                    <a16:creationId xmlns:a16="http://schemas.microsoft.com/office/drawing/2014/main" id="{899003D3-2CEE-CB87-C2DD-89456912E130}"/>
                  </a:ext>
                </a:extLst>
              </p:cNvPr>
              <p:cNvSpPr/>
              <p:nvPr/>
            </p:nvSpPr>
            <p:spPr>
              <a:xfrm>
                <a:off x="11282842" y="299067"/>
                <a:ext cx="47951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99568" h="109982">
                    <a:moveTo>
                      <a:pt x="78105" y="109982"/>
                    </a:moveTo>
                    <a:lnTo>
                      <a:pt x="78105" y="45847"/>
                    </a:lnTo>
                    <a:lnTo>
                      <a:pt x="57150" y="87503"/>
                    </a:lnTo>
                    <a:lnTo>
                      <a:pt x="42672" y="87503"/>
                    </a:lnTo>
                    <a:lnTo>
                      <a:pt x="21463" y="4584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21209" y="0"/>
                    </a:lnTo>
                    <a:lnTo>
                      <a:pt x="49911" y="59436"/>
                    </a:lnTo>
                    <a:lnTo>
                      <a:pt x="78486" y="0"/>
                    </a:lnTo>
                    <a:lnTo>
                      <a:pt x="99568" y="0"/>
                    </a:lnTo>
                    <a:lnTo>
                      <a:pt x="99568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1" name="Freeform 15">
                <a:extLst>
                  <a:ext uri="{FF2B5EF4-FFF2-40B4-BE49-F238E27FC236}">
                    <a16:creationId xmlns:a16="http://schemas.microsoft.com/office/drawing/2014/main" id="{4BE77DDC-D7D7-B30E-5FB1-4C9EB2477415}"/>
                  </a:ext>
                </a:extLst>
              </p:cNvPr>
              <p:cNvSpPr/>
              <p:nvPr/>
            </p:nvSpPr>
            <p:spPr>
              <a:xfrm>
                <a:off x="11343147" y="299067"/>
                <a:ext cx="34862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2" name="Freeform 16">
                <a:extLst>
                  <a:ext uri="{FF2B5EF4-FFF2-40B4-BE49-F238E27FC236}">
                    <a16:creationId xmlns:a16="http://schemas.microsoft.com/office/drawing/2014/main" id="{A60AD73E-AFBC-EA14-71B9-4829FDC7C42E}"/>
                  </a:ext>
                </a:extLst>
              </p:cNvPr>
              <p:cNvSpPr/>
              <p:nvPr/>
            </p:nvSpPr>
            <p:spPr>
              <a:xfrm>
                <a:off x="11388163" y="299067"/>
                <a:ext cx="40550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3" name="Freeform 17">
                <a:extLst>
                  <a:ext uri="{FF2B5EF4-FFF2-40B4-BE49-F238E27FC236}">
                    <a16:creationId xmlns:a16="http://schemas.microsoft.com/office/drawing/2014/main" id="{C0205F78-FFA4-A71A-D420-2AC4AEDCFB67}"/>
                  </a:ext>
                </a:extLst>
              </p:cNvPr>
              <p:cNvSpPr/>
              <p:nvPr/>
            </p:nvSpPr>
            <p:spPr>
              <a:xfrm>
                <a:off x="11437153" y="299067"/>
                <a:ext cx="37982" cy="5290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4" name="Freeform 18">
                <a:extLst>
                  <a:ext uri="{FF2B5EF4-FFF2-40B4-BE49-F238E27FC236}">
                    <a16:creationId xmlns:a16="http://schemas.microsoft.com/office/drawing/2014/main" id="{AD7729DF-9B7E-5FF5-897C-65D8A0FA1CB1}"/>
                  </a:ext>
                </a:extLst>
              </p:cNvPr>
              <p:cNvSpPr/>
              <p:nvPr/>
            </p:nvSpPr>
            <p:spPr>
              <a:xfrm>
                <a:off x="11480273" y="298578"/>
                <a:ext cx="39144" cy="53823"/>
              </a:xfrm>
              <a:custGeom>
                <a:avLst/>
                <a:gdLst/>
                <a:ahLst/>
                <a:cxnLst/>
                <a:rect l="l" t="t" r="r" b="b"/>
                <a:pathLst>
                  <a:path w="81280" h="111760">
                    <a:moveTo>
                      <a:pt x="54356" y="25019"/>
                    </a:moveTo>
                    <a:cubicBezTo>
                      <a:pt x="51308" y="21463"/>
                      <a:pt x="46482" y="19177"/>
                      <a:pt x="40640" y="19177"/>
                    </a:cubicBezTo>
                    <a:cubicBezTo>
                      <a:pt x="34798" y="19177"/>
                      <a:pt x="29972" y="21463"/>
                      <a:pt x="26797" y="25019"/>
                    </a:cubicBezTo>
                    <a:cubicBezTo>
                      <a:pt x="22733" y="29591"/>
                      <a:pt x="21590" y="34925"/>
                      <a:pt x="21590" y="55880"/>
                    </a:cubicBezTo>
                    <a:cubicBezTo>
                      <a:pt x="21590" y="76835"/>
                      <a:pt x="22860" y="82042"/>
                      <a:pt x="26797" y="86614"/>
                    </a:cubicBezTo>
                    <a:cubicBezTo>
                      <a:pt x="30099" y="90170"/>
                      <a:pt x="34798" y="92583"/>
                      <a:pt x="40640" y="92583"/>
                    </a:cubicBezTo>
                    <a:cubicBezTo>
                      <a:pt x="46482" y="92583"/>
                      <a:pt x="51308" y="90170"/>
                      <a:pt x="54356" y="86614"/>
                    </a:cubicBezTo>
                    <a:cubicBezTo>
                      <a:pt x="58420" y="82042"/>
                      <a:pt x="59817" y="76835"/>
                      <a:pt x="59817" y="55880"/>
                    </a:cubicBezTo>
                    <a:cubicBezTo>
                      <a:pt x="59817" y="34925"/>
                      <a:pt x="58420" y="29591"/>
                      <a:pt x="54356" y="25019"/>
                    </a:cubicBezTo>
                    <a:moveTo>
                      <a:pt x="69977" y="100203"/>
                    </a:moveTo>
                    <a:cubicBezTo>
                      <a:pt x="62611" y="107569"/>
                      <a:pt x="53340" y="111760"/>
                      <a:pt x="40640" y="111760"/>
                    </a:cubicBezTo>
                    <a:cubicBezTo>
                      <a:pt x="27940" y="111760"/>
                      <a:pt x="18542" y="107569"/>
                      <a:pt x="11176" y="100203"/>
                    </a:cubicBezTo>
                    <a:cubicBezTo>
                      <a:pt x="254" y="89281"/>
                      <a:pt x="0" y="76835"/>
                      <a:pt x="0" y="55880"/>
                    </a:cubicBezTo>
                    <a:cubicBezTo>
                      <a:pt x="0" y="34925"/>
                      <a:pt x="127" y="22479"/>
                      <a:pt x="11176" y="11557"/>
                    </a:cubicBezTo>
                    <a:cubicBezTo>
                      <a:pt x="18542" y="4191"/>
                      <a:pt x="28067" y="0"/>
                      <a:pt x="40640" y="0"/>
                    </a:cubicBezTo>
                    <a:cubicBezTo>
                      <a:pt x="53213" y="0"/>
                      <a:pt x="62611" y="4191"/>
                      <a:pt x="69977" y="11557"/>
                    </a:cubicBezTo>
                    <a:cubicBezTo>
                      <a:pt x="80899" y="22479"/>
                      <a:pt x="81280" y="34925"/>
                      <a:pt x="81280" y="55880"/>
                    </a:cubicBezTo>
                    <a:cubicBezTo>
                      <a:pt x="81280" y="76835"/>
                      <a:pt x="81026" y="89281"/>
                      <a:pt x="69977" y="100203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5" name="Freeform 19">
                <a:extLst>
                  <a:ext uri="{FF2B5EF4-FFF2-40B4-BE49-F238E27FC236}">
                    <a16:creationId xmlns:a16="http://schemas.microsoft.com/office/drawing/2014/main" id="{11AD521E-AB3C-201E-3A0C-1A3B6629307B}"/>
                  </a:ext>
                </a:extLst>
              </p:cNvPr>
              <p:cNvSpPr/>
              <p:nvPr/>
            </p:nvSpPr>
            <p:spPr>
              <a:xfrm>
                <a:off x="11022903" y="370504"/>
                <a:ext cx="48440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6" name="Freeform 20">
                <a:extLst>
                  <a:ext uri="{FF2B5EF4-FFF2-40B4-BE49-F238E27FC236}">
                    <a16:creationId xmlns:a16="http://schemas.microsoft.com/office/drawing/2014/main" id="{608A097D-BA4D-6AF5-C0F7-F0F374177CAD}"/>
                  </a:ext>
                </a:extLst>
              </p:cNvPr>
              <p:cNvSpPr/>
              <p:nvPr/>
            </p:nvSpPr>
            <p:spPr>
              <a:xfrm>
                <a:off x="11079294" y="370504"/>
                <a:ext cx="48624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965" h="138938">
                    <a:moveTo>
                      <a:pt x="67564" y="31115"/>
                    </a:moveTo>
                    <a:cubicBezTo>
                      <a:pt x="63754" y="26670"/>
                      <a:pt x="57785" y="23876"/>
                      <a:pt x="50546" y="23876"/>
                    </a:cubicBezTo>
                    <a:cubicBezTo>
                      <a:pt x="43307" y="23876"/>
                      <a:pt x="37338" y="26797"/>
                      <a:pt x="33274" y="31115"/>
                    </a:cubicBezTo>
                    <a:cubicBezTo>
                      <a:pt x="28321" y="36830"/>
                      <a:pt x="26797" y="43434"/>
                      <a:pt x="26797" y="69469"/>
                    </a:cubicBezTo>
                    <a:cubicBezTo>
                      <a:pt x="26797" y="95504"/>
                      <a:pt x="28321" y="101854"/>
                      <a:pt x="33274" y="107696"/>
                    </a:cubicBezTo>
                    <a:cubicBezTo>
                      <a:pt x="37338" y="112141"/>
                      <a:pt x="43307" y="115189"/>
                      <a:pt x="50546" y="115189"/>
                    </a:cubicBezTo>
                    <a:cubicBezTo>
                      <a:pt x="57785" y="115189"/>
                      <a:pt x="63754" y="112141"/>
                      <a:pt x="67564" y="107696"/>
                    </a:cubicBezTo>
                    <a:cubicBezTo>
                      <a:pt x="72517" y="101981"/>
                      <a:pt x="74295" y="95631"/>
                      <a:pt x="74295" y="69469"/>
                    </a:cubicBezTo>
                    <a:cubicBezTo>
                      <a:pt x="74295" y="43307"/>
                      <a:pt x="72517" y="36830"/>
                      <a:pt x="67564" y="31115"/>
                    </a:cubicBezTo>
                    <a:moveTo>
                      <a:pt x="86995" y="124587"/>
                    </a:moveTo>
                    <a:cubicBezTo>
                      <a:pt x="77851" y="133731"/>
                      <a:pt x="66294" y="138938"/>
                      <a:pt x="50546" y="138938"/>
                    </a:cubicBezTo>
                    <a:cubicBezTo>
                      <a:pt x="34798" y="138938"/>
                      <a:pt x="23114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2987" y="5207"/>
                      <a:pt x="34798" y="0"/>
                      <a:pt x="50546" y="0"/>
                    </a:cubicBezTo>
                    <a:cubicBezTo>
                      <a:pt x="66294" y="0"/>
                      <a:pt x="77851" y="5207"/>
                      <a:pt x="86995" y="14351"/>
                    </a:cubicBezTo>
                    <a:cubicBezTo>
                      <a:pt x="100584" y="27940"/>
                      <a:pt x="100965" y="43307"/>
                      <a:pt x="100965" y="69469"/>
                    </a:cubicBezTo>
                    <a:cubicBezTo>
                      <a:pt x="100965" y="95631"/>
                      <a:pt x="100584" y="110871"/>
                      <a:pt x="86995" y="124587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7" name="Freeform 21">
                <a:extLst>
                  <a:ext uri="{FF2B5EF4-FFF2-40B4-BE49-F238E27FC236}">
                    <a16:creationId xmlns:a16="http://schemas.microsoft.com/office/drawing/2014/main" id="{071E619B-BC4B-4F37-74CD-941D6392F4DC}"/>
                  </a:ext>
                </a:extLst>
              </p:cNvPr>
              <p:cNvSpPr/>
              <p:nvPr/>
            </p:nvSpPr>
            <p:spPr>
              <a:xfrm>
                <a:off x="11141007" y="371055"/>
                <a:ext cx="59572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23698" h="136652">
                    <a:moveTo>
                      <a:pt x="97028" y="136652"/>
                    </a:moveTo>
                    <a:lnTo>
                      <a:pt x="97028" y="57023"/>
                    </a:lnTo>
                    <a:lnTo>
                      <a:pt x="70993" y="108839"/>
                    </a:lnTo>
                    <a:lnTo>
                      <a:pt x="52959" y="108839"/>
                    </a:lnTo>
                    <a:lnTo>
                      <a:pt x="26670" y="57023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26289" y="0"/>
                    </a:lnTo>
                    <a:lnTo>
                      <a:pt x="61976" y="73914"/>
                    </a:lnTo>
                    <a:lnTo>
                      <a:pt x="97409" y="0"/>
                    </a:lnTo>
                    <a:lnTo>
                      <a:pt x="123698" y="0"/>
                    </a:lnTo>
                    <a:lnTo>
                      <a:pt x="123698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8" name="Freeform 22">
                <a:extLst>
                  <a:ext uri="{FF2B5EF4-FFF2-40B4-BE49-F238E27FC236}">
                    <a16:creationId xmlns:a16="http://schemas.microsoft.com/office/drawing/2014/main" id="{87222D7B-0410-9AAB-B28C-1BAE9B610B8B}"/>
                  </a:ext>
                </a:extLst>
              </p:cNvPr>
              <p:cNvSpPr/>
              <p:nvPr/>
            </p:nvSpPr>
            <p:spPr>
              <a:xfrm>
                <a:off x="11215930" y="371055"/>
                <a:ext cx="43303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8991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89916" y="0"/>
                    </a:lnTo>
                    <a:lnTo>
                      <a:pt x="89916" y="23749"/>
                    </a:lnTo>
                    <a:lnTo>
                      <a:pt x="26670" y="23749"/>
                    </a:lnTo>
                    <a:lnTo>
                      <a:pt x="26670" y="55753"/>
                    </a:lnTo>
                    <a:lnTo>
                      <a:pt x="80518" y="55753"/>
                    </a:lnTo>
                    <a:lnTo>
                      <a:pt x="80518" y="79502"/>
                    </a:lnTo>
                    <a:lnTo>
                      <a:pt x="26670" y="79502"/>
                    </a:lnTo>
                    <a:lnTo>
                      <a:pt x="26670" y="112649"/>
                    </a:lnTo>
                    <a:lnTo>
                      <a:pt x="89916" y="112649"/>
                    </a:lnTo>
                    <a:lnTo>
                      <a:pt x="89916" y="136398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9" name="Freeform 23">
                <a:extLst>
                  <a:ext uri="{FF2B5EF4-FFF2-40B4-BE49-F238E27FC236}">
                    <a16:creationId xmlns:a16="http://schemas.microsoft.com/office/drawing/2014/main" id="{FE8F46C2-A813-5A1E-EC75-535A77A411A6}"/>
                  </a:ext>
                </a:extLst>
              </p:cNvPr>
              <p:cNvSpPr/>
              <p:nvPr/>
            </p:nvSpPr>
            <p:spPr>
              <a:xfrm>
                <a:off x="11271832" y="371055"/>
                <a:ext cx="49786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03378" h="136652">
                    <a:moveTo>
                      <a:pt x="51816" y="23876"/>
                    </a:moveTo>
                    <a:lnTo>
                      <a:pt x="26670" y="23876"/>
                    </a:lnTo>
                    <a:lnTo>
                      <a:pt x="26670" y="59944"/>
                    </a:lnTo>
                    <a:lnTo>
                      <a:pt x="51816" y="59944"/>
                    </a:lnTo>
                    <a:cubicBezTo>
                      <a:pt x="63500" y="59944"/>
                      <a:pt x="71247" y="52451"/>
                      <a:pt x="71247" y="41910"/>
                    </a:cubicBezTo>
                    <a:cubicBezTo>
                      <a:pt x="71247" y="31369"/>
                      <a:pt x="63627" y="23876"/>
                      <a:pt x="51816" y="23876"/>
                    </a:cubicBezTo>
                    <a:moveTo>
                      <a:pt x="72517" y="136652"/>
                    </a:moveTo>
                    <a:lnTo>
                      <a:pt x="45847" y="82169"/>
                    </a:lnTo>
                    <a:lnTo>
                      <a:pt x="26670" y="82169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53467" y="0"/>
                    </a:lnTo>
                    <a:cubicBezTo>
                      <a:pt x="81280" y="0"/>
                      <a:pt x="97790" y="18923"/>
                      <a:pt x="97790" y="41783"/>
                    </a:cubicBezTo>
                    <a:cubicBezTo>
                      <a:pt x="97790" y="60960"/>
                      <a:pt x="86106" y="72898"/>
                      <a:pt x="72898" y="77724"/>
                    </a:cubicBezTo>
                    <a:lnTo>
                      <a:pt x="103378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0" name="Freeform 24">
                <a:extLst>
                  <a:ext uri="{FF2B5EF4-FFF2-40B4-BE49-F238E27FC236}">
                    <a16:creationId xmlns:a16="http://schemas.microsoft.com/office/drawing/2014/main" id="{6CEC1715-EDE7-0493-705B-DB70C603D469}"/>
                  </a:ext>
                </a:extLst>
              </p:cNvPr>
              <p:cNvSpPr/>
              <p:nvPr/>
            </p:nvSpPr>
            <p:spPr>
              <a:xfrm>
                <a:off x="11329997" y="370504"/>
                <a:ext cx="48440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1" name="Freeform 25">
                <a:extLst>
                  <a:ext uri="{FF2B5EF4-FFF2-40B4-BE49-F238E27FC236}">
                    <a16:creationId xmlns:a16="http://schemas.microsoft.com/office/drawing/2014/main" id="{04255D75-FB87-BED6-ECA2-1E018FA8F4E3}"/>
                  </a:ext>
                </a:extLst>
              </p:cNvPr>
              <p:cNvSpPr/>
              <p:nvPr/>
            </p:nvSpPr>
            <p:spPr>
              <a:xfrm>
                <a:off x="11389569" y="371055"/>
                <a:ext cx="12844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26670" h="136652">
                    <a:moveTo>
                      <a:pt x="0" y="0"/>
                    </a:moveTo>
                    <a:lnTo>
                      <a:pt x="26670" y="0"/>
                    </a:lnTo>
                    <a:lnTo>
                      <a:pt x="26670" y="136652"/>
                    </a:lnTo>
                    <a:lnTo>
                      <a:pt x="0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2" name="Freeform 26">
                <a:extLst>
                  <a:ext uri="{FF2B5EF4-FFF2-40B4-BE49-F238E27FC236}">
                    <a16:creationId xmlns:a16="http://schemas.microsoft.com/office/drawing/2014/main" id="{380FF2A4-52A7-950D-6680-D884EC3C4A0C}"/>
                  </a:ext>
                </a:extLst>
              </p:cNvPr>
              <p:cNvSpPr/>
              <p:nvPr/>
            </p:nvSpPr>
            <p:spPr>
              <a:xfrm>
                <a:off x="11410548" y="370993"/>
                <a:ext cx="58043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20523" h="136652">
                    <a:moveTo>
                      <a:pt x="60706" y="40386"/>
                    </a:moveTo>
                    <a:lnTo>
                      <a:pt x="43434" y="90043"/>
                    </a:lnTo>
                    <a:lnTo>
                      <a:pt x="77343" y="90043"/>
                    </a:lnTo>
                    <a:close/>
                    <a:moveTo>
                      <a:pt x="92583" y="136652"/>
                    </a:moveTo>
                    <a:lnTo>
                      <a:pt x="84582" y="112522"/>
                    </a:lnTo>
                    <a:lnTo>
                      <a:pt x="36068" y="112522"/>
                    </a:lnTo>
                    <a:lnTo>
                      <a:pt x="27813" y="136652"/>
                    </a:lnTo>
                    <a:lnTo>
                      <a:pt x="0" y="136652"/>
                    </a:lnTo>
                    <a:lnTo>
                      <a:pt x="49657" y="0"/>
                    </a:lnTo>
                    <a:lnTo>
                      <a:pt x="70612" y="0"/>
                    </a:lnTo>
                    <a:lnTo>
                      <a:pt x="120523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3" name="Freeform 27">
                <a:extLst>
                  <a:ext uri="{FF2B5EF4-FFF2-40B4-BE49-F238E27FC236}">
                    <a16:creationId xmlns:a16="http://schemas.microsoft.com/office/drawing/2014/main" id="{7ECCE8F8-3E6E-9AC0-F994-BAFEC303BCDB}"/>
                  </a:ext>
                </a:extLst>
              </p:cNvPr>
              <p:cNvSpPr/>
              <p:nvPr/>
            </p:nvSpPr>
            <p:spPr>
              <a:xfrm>
                <a:off x="11476664" y="371055"/>
                <a:ext cx="42691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8864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26670" y="0"/>
                    </a:lnTo>
                    <a:lnTo>
                      <a:pt x="26670" y="112776"/>
                    </a:lnTo>
                    <a:lnTo>
                      <a:pt x="88646" y="112776"/>
                    </a:lnTo>
                    <a:lnTo>
                      <a:pt x="88646" y="136525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2BA24185-9648-2F77-FA66-EE037A12E975}"/>
                </a:ext>
              </a:extLst>
            </p:cNvPr>
            <p:cNvSpPr txBox="1"/>
            <p:nvPr/>
          </p:nvSpPr>
          <p:spPr>
            <a:xfrm>
              <a:off x="5223062" y="216615"/>
              <a:ext cx="17604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SOLUÇÕES DIGITAIS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Agrupar 6">
            <a:extLst>
              <a:ext uri="{FF2B5EF4-FFF2-40B4-BE49-F238E27FC236}">
                <a16:creationId xmlns:a16="http://schemas.microsoft.com/office/drawing/2014/main" id="{D05E2CBB-C253-4FE0-208C-78D47F6BE29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EEF22D25-9EF6-BD1D-41A1-621EE40C9E11}"/>
                </a:ext>
              </a:extLst>
            </p:cNvPr>
            <p:cNvSpPr txBox="1"/>
            <p:nvPr/>
          </p:nvSpPr>
          <p:spPr>
            <a:xfrm>
              <a:off x="5567679" y="227869"/>
              <a:ext cx="91082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HOSTING</a:t>
              </a:r>
            </a:p>
          </p:txBody>
        </p:sp>
        <p:grpSp>
          <p:nvGrpSpPr>
            <p:cNvPr id="9" name="Group 5">
              <a:extLst>
                <a:ext uri="{FF2B5EF4-FFF2-40B4-BE49-F238E27FC236}">
                  <a16:creationId xmlns:a16="http://schemas.microsoft.com/office/drawing/2014/main" id="{1E652389-2AF6-37CC-8115-3E288FADC04A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0740579" y="204388"/>
              <a:ext cx="809400" cy="327229"/>
              <a:chOff x="0" y="0"/>
              <a:chExt cx="1680680" cy="679475"/>
            </a:xfrm>
            <a:solidFill>
              <a:schemeClr val="bg1"/>
            </a:solidFill>
          </p:grpSpPr>
          <p:sp>
            <p:nvSpPr>
              <p:cNvPr id="36" name="Freeform 6">
                <a:extLst>
                  <a:ext uri="{FF2B5EF4-FFF2-40B4-BE49-F238E27FC236}">
                    <a16:creationId xmlns:a16="http://schemas.microsoft.com/office/drawing/2014/main" id="{F93BA0D6-9772-CEC4-1A91-D49F7B4A0DAF}"/>
                  </a:ext>
                </a:extLst>
              </p:cNvPr>
              <p:cNvSpPr/>
              <p:nvPr/>
            </p:nvSpPr>
            <p:spPr>
              <a:xfrm>
                <a:off x="196850" y="196850"/>
                <a:ext cx="266573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419100">
                    <a:moveTo>
                      <a:pt x="266573" y="104648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33223" y="0"/>
                    </a:lnTo>
                    <a:cubicBezTo>
                      <a:pt x="59563" y="0"/>
                      <a:pt x="0" y="59690"/>
                      <a:pt x="0" y="133350"/>
                    </a:cubicBezTo>
                    <a:lnTo>
                      <a:pt x="0" y="285877"/>
                    </a:lnTo>
                    <a:cubicBezTo>
                      <a:pt x="0" y="359537"/>
                      <a:pt x="59690" y="419100"/>
                      <a:pt x="133223" y="419100"/>
                    </a:cubicBezTo>
                    <a:lnTo>
                      <a:pt x="237871" y="419100"/>
                    </a:lnTo>
                    <a:cubicBezTo>
                      <a:pt x="253619" y="419100"/>
                      <a:pt x="266446" y="406273"/>
                      <a:pt x="266446" y="390525"/>
                    </a:cubicBezTo>
                    <a:lnTo>
                      <a:pt x="266446" y="314452"/>
                    </a:lnTo>
                    <a:cubicBezTo>
                      <a:pt x="266446" y="298704"/>
                      <a:pt x="253619" y="285877"/>
                      <a:pt x="237871" y="285877"/>
                    </a:cubicBezTo>
                    <a:lnTo>
                      <a:pt x="161798" y="285877"/>
                    </a:lnTo>
                    <a:cubicBezTo>
                      <a:pt x="146050" y="285877"/>
                      <a:pt x="133223" y="273050"/>
                      <a:pt x="133223" y="257302"/>
                    </a:cubicBezTo>
                    <a:lnTo>
                      <a:pt x="133223" y="161798"/>
                    </a:lnTo>
                    <a:cubicBezTo>
                      <a:pt x="133223" y="146050"/>
                      <a:pt x="146050" y="133223"/>
                      <a:pt x="161798" y="133223"/>
                    </a:cubicBezTo>
                    <a:lnTo>
                      <a:pt x="237871" y="133223"/>
                    </a:lnTo>
                    <a:cubicBezTo>
                      <a:pt x="253619" y="133223"/>
                      <a:pt x="266446" y="120396"/>
                      <a:pt x="266446" y="10464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7" name="Freeform 7">
                <a:extLst>
                  <a:ext uri="{FF2B5EF4-FFF2-40B4-BE49-F238E27FC236}">
                    <a16:creationId xmlns:a16="http://schemas.microsoft.com/office/drawing/2014/main" id="{564148D8-4B19-5BAA-6944-0E30ADC5023B}"/>
                  </a:ext>
                </a:extLst>
              </p:cNvPr>
              <p:cNvSpPr/>
              <p:nvPr/>
            </p:nvSpPr>
            <p:spPr>
              <a:xfrm>
                <a:off x="63500" y="63500"/>
                <a:ext cx="266573" cy="266573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266573">
                    <a:moveTo>
                      <a:pt x="266573" y="120142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61925" y="0"/>
                    </a:lnTo>
                    <a:cubicBezTo>
                      <a:pt x="146177" y="0"/>
                      <a:pt x="133350" y="12827"/>
                      <a:pt x="133350" y="28575"/>
                    </a:cubicBezTo>
                    <a:lnTo>
                      <a:pt x="133350" y="104648"/>
                    </a:lnTo>
                    <a:cubicBezTo>
                      <a:pt x="133350" y="120396"/>
                      <a:pt x="120523" y="133223"/>
                      <a:pt x="104775" y="133223"/>
                    </a:cubicBezTo>
                    <a:lnTo>
                      <a:pt x="28575" y="133223"/>
                    </a:lnTo>
                    <a:cubicBezTo>
                      <a:pt x="12827" y="133223"/>
                      <a:pt x="0" y="146050"/>
                      <a:pt x="0" y="161925"/>
                    </a:cubicBezTo>
                    <a:lnTo>
                      <a:pt x="0" y="237998"/>
                    </a:lnTo>
                    <a:cubicBezTo>
                      <a:pt x="0" y="253746"/>
                      <a:pt x="12827" y="266573"/>
                      <a:pt x="28575" y="266573"/>
                    </a:cubicBezTo>
                    <a:lnTo>
                      <a:pt x="120142" y="266573"/>
                    </a:lnTo>
                    <a:cubicBezTo>
                      <a:pt x="120142" y="185801"/>
                      <a:pt x="185801" y="120142"/>
                      <a:pt x="266573" y="120142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8" name="Freeform 8">
                <a:extLst>
                  <a:ext uri="{FF2B5EF4-FFF2-40B4-BE49-F238E27FC236}">
                    <a16:creationId xmlns:a16="http://schemas.microsoft.com/office/drawing/2014/main" id="{204C5AF8-7294-46F8-4717-C1589628A1FF}"/>
                  </a:ext>
                </a:extLst>
              </p:cNvPr>
              <p:cNvSpPr/>
              <p:nvPr/>
            </p:nvSpPr>
            <p:spPr>
              <a:xfrm>
                <a:off x="579628" y="196596"/>
                <a:ext cx="78867" cy="10985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9" name="Freeform 9">
                <a:extLst>
                  <a:ext uri="{FF2B5EF4-FFF2-40B4-BE49-F238E27FC236}">
                    <a16:creationId xmlns:a16="http://schemas.microsoft.com/office/drawing/2014/main" id="{DFF142DC-1A5E-0FAF-3348-D28D5CB3C8A8}"/>
                  </a:ext>
                </a:extLst>
              </p:cNvPr>
              <p:cNvSpPr/>
              <p:nvPr/>
            </p:nvSpPr>
            <p:spPr>
              <a:xfrm>
                <a:off x="676021" y="196596"/>
                <a:ext cx="83185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3185" h="109982">
                    <a:moveTo>
                      <a:pt x="41656" y="19050"/>
                    </a:moveTo>
                    <a:lnTo>
                      <a:pt x="21463" y="19050"/>
                    </a:lnTo>
                    <a:lnTo>
                      <a:pt x="21463" y="48133"/>
                    </a:lnTo>
                    <a:lnTo>
                      <a:pt x="41656" y="48133"/>
                    </a:lnTo>
                    <a:cubicBezTo>
                      <a:pt x="51054" y="48133"/>
                      <a:pt x="57277" y="42164"/>
                      <a:pt x="57277" y="33655"/>
                    </a:cubicBezTo>
                    <a:cubicBezTo>
                      <a:pt x="57277" y="25146"/>
                      <a:pt x="51054" y="19177"/>
                      <a:pt x="41656" y="19177"/>
                    </a:cubicBezTo>
                    <a:moveTo>
                      <a:pt x="58293" y="109982"/>
                    </a:moveTo>
                    <a:lnTo>
                      <a:pt x="36830" y="66167"/>
                    </a:lnTo>
                    <a:lnTo>
                      <a:pt x="21463" y="6616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43053" y="0"/>
                    </a:lnTo>
                    <a:cubicBezTo>
                      <a:pt x="65405" y="0"/>
                      <a:pt x="78740" y="15240"/>
                      <a:pt x="78740" y="33655"/>
                    </a:cubicBezTo>
                    <a:cubicBezTo>
                      <a:pt x="78740" y="49149"/>
                      <a:pt x="69342" y="58674"/>
                      <a:pt x="58674" y="62611"/>
                    </a:cubicBezTo>
                    <a:lnTo>
                      <a:pt x="83185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0" name="Freeform 10">
                <a:extLst>
                  <a:ext uri="{FF2B5EF4-FFF2-40B4-BE49-F238E27FC236}">
                    <a16:creationId xmlns:a16="http://schemas.microsoft.com/office/drawing/2014/main" id="{E7380149-353A-A0A0-51EA-5DF006B8F4B0}"/>
                  </a:ext>
                </a:extLst>
              </p:cNvPr>
              <p:cNvSpPr/>
              <p:nvPr/>
            </p:nvSpPr>
            <p:spPr>
              <a:xfrm>
                <a:off x="776986" y="196596"/>
                <a:ext cx="72390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1" name="Freeform 11">
                <a:extLst>
                  <a:ext uri="{FF2B5EF4-FFF2-40B4-BE49-F238E27FC236}">
                    <a16:creationId xmlns:a16="http://schemas.microsoft.com/office/drawing/2014/main" id="{0A9F3DA1-5F07-842E-7E6A-94F442589B8B}"/>
                  </a:ext>
                </a:extLst>
              </p:cNvPr>
              <p:cNvSpPr/>
              <p:nvPr/>
            </p:nvSpPr>
            <p:spPr>
              <a:xfrm>
                <a:off x="870458" y="196596"/>
                <a:ext cx="21463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21463" h="109982">
                    <a:moveTo>
                      <a:pt x="0" y="0"/>
                    </a:moveTo>
                    <a:lnTo>
                      <a:pt x="21463" y="0"/>
                    </a:lnTo>
                    <a:lnTo>
                      <a:pt x="21463" y="109982"/>
                    </a:lnTo>
                    <a:lnTo>
                      <a:pt x="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2" name="Freeform 12">
                <a:extLst>
                  <a:ext uri="{FF2B5EF4-FFF2-40B4-BE49-F238E27FC236}">
                    <a16:creationId xmlns:a16="http://schemas.microsoft.com/office/drawing/2014/main" id="{CBE0D844-E145-DF17-C069-8A927A1A2C9D}"/>
                  </a:ext>
                </a:extLst>
              </p:cNvPr>
              <p:cNvSpPr/>
              <p:nvPr/>
            </p:nvSpPr>
            <p:spPr>
              <a:xfrm>
                <a:off x="917575" y="196596"/>
                <a:ext cx="84201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3" name="Freeform 13">
                <a:extLst>
                  <a:ext uri="{FF2B5EF4-FFF2-40B4-BE49-F238E27FC236}">
                    <a16:creationId xmlns:a16="http://schemas.microsoft.com/office/drawing/2014/main" id="{E5733CB9-1D47-D95C-8208-647BF5DE75C0}"/>
                  </a:ext>
                </a:extLst>
              </p:cNvPr>
              <p:cNvSpPr/>
              <p:nvPr/>
            </p:nvSpPr>
            <p:spPr>
              <a:xfrm>
                <a:off x="1015365" y="196596"/>
                <a:ext cx="97028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97028" h="109982">
                    <a:moveTo>
                      <a:pt x="49022" y="32385"/>
                    </a:moveTo>
                    <a:lnTo>
                      <a:pt x="35179" y="72390"/>
                    </a:lnTo>
                    <a:lnTo>
                      <a:pt x="62484" y="72390"/>
                    </a:lnTo>
                    <a:close/>
                    <a:moveTo>
                      <a:pt x="74676" y="109982"/>
                    </a:moveTo>
                    <a:lnTo>
                      <a:pt x="68199" y="90551"/>
                    </a:lnTo>
                    <a:lnTo>
                      <a:pt x="29083" y="90551"/>
                    </a:lnTo>
                    <a:lnTo>
                      <a:pt x="22479" y="109982"/>
                    </a:lnTo>
                    <a:lnTo>
                      <a:pt x="0" y="109982"/>
                    </a:lnTo>
                    <a:lnTo>
                      <a:pt x="40005" y="0"/>
                    </a:lnTo>
                    <a:lnTo>
                      <a:pt x="56896" y="0"/>
                    </a:lnTo>
                    <a:lnTo>
                      <a:pt x="97028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4" name="Freeform 14">
                <a:extLst>
                  <a:ext uri="{FF2B5EF4-FFF2-40B4-BE49-F238E27FC236}">
                    <a16:creationId xmlns:a16="http://schemas.microsoft.com/office/drawing/2014/main" id="{5DF51FFA-ABC7-B54C-39E5-CDBA08C498A5}"/>
                  </a:ext>
                </a:extLst>
              </p:cNvPr>
              <p:cNvSpPr/>
              <p:nvPr/>
            </p:nvSpPr>
            <p:spPr>
              <a:xfrm>
                <a:off x="1125982" y="196596"/>
                <a:ext cx="99568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99568" h="109982">
                    <a:moveTo>
                      <a:pt x="78105" y="109982"/>
                    </a:moveTo>
                    <a:lnTo>
                      <a:pt x="78105" y="45847"/>
                    </a:lnTo>
                    <a:lnTo>
                      <a:pt x="57150" y="87503"/>
                    </a:lnTo>
                    <a:lnTo>
                      <a:pt x="42672" y="87503"/>
                    </a:lnTo>
                    <a:lnTo>
                      <a:pt x="21463" y="4584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21209" y="0"/>
                    </a:lnTo>
                    <a:lnTo>
                      <a:pt x="49911" y="59436"/>
                    </a:lnTo>
                    <a:lnTo>
                      <a:pt x="78486" y="0"/>
                    </a:lnTo>
                    <a:lnTo>
                      <a:pt x="99568" y="0"/>
                    </a:lnTo>
                    <a:lnTo>
                      <a:pt x="99568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5" name="Freeform 15">
                <a:extLst>
                  <a:ext uri="{FF2B5EF4-FFF2-40B4-BE49-F238E27FC236}">
                    <a16:creationId xmlns:a16="http://schemas.microsoft.com/office/drawing/2014/main" id="{7D6B050D-09ED-F4BA-E68B-6DD5194DAB89}"/>
                  </a:ext>
                </a:extLst>
              </p:cNvPr>
              <p:cNvSpPr/>
              <p:nvPr/>
            </p:nvSpPr>
            <p:spPr>
              <a:xfrm>
                <a:off x="1251204" y="196596"/>
                <a:ext cx="72390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6" name="Freeform 16">
                <a:extLst>
                  <a:ext uri="{FF2B5EF4-FFF2-40B4-BE49-F238E27FC236}">
                    <a16:creationId xmlns:a16="http://schemas.microsoft.com/office/drawing/2014/main" id="{70E070B2-F64F-8130-A209-4AF0B120B1E7}"/>
                  </a:ext>
                </a:extLst>
              </p:cNvPr>
              <p:cNvSpPr/>
              <p:nvPr/>
            </p:nvSpPr>
            <p:spPr>
              <a:xfrm>
                <a:off x="1344676" y="196596"/>
                <a:ext cx="84201" cy="109982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7" name="Freeform 17">
                <a:extLst>
                  <a:ext uri="{FF2B5EF4-FFF2-40B4-BE49-F238E27FC236}">
                    <a16:creationId xmlns:a16="http://schemas.microsoft.com/office/drawing/2014/main" id="{4A996B91-97E3-8844-7FC4-18E4307252E3}"/>
                  </a:ext>
                </a:extLst>
              </p:cNvPr>
              <p:cNvSpPr/>
              <p:nvPr/>
            </p:nvSpPr>
            <p:spPr>
              <a:xfrm>
                <a:off x="1446403" y="196596"/>
                <a:ext cx="78867" cy="10985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8" name="Freeform 18">
                <a:extLst>
                  <a:ext uri="{FF2B5EF4-FFF2-40B4-BE49-F238E27FC236}">
                    <a16:creationId xmlns:a16="http://schemas.microsoft.com/office/drawing/2014/main" id="{692BE6E0-07CF-3D43-DB87-BECF896E9BF0}"/>
                  </a:ext>
                </a:extLst>
              </p:cNvPr>
              <p:cNvSpPr/>
              <p:nvPr/>
            </p:nvSpPr>
            <p:spPr>
              <a:xfrm>
                <a:off x="1535938" y="195580"/>
                <a:ext cx="81280" cy="111760"/>
              </a:xfrm>
              <a:custGeom>
                <a:avLst/>
                <a:gdLst/>
                <a:ahLst/>
                <a:cxnLst/>
                <a:rect l="l" t="t" r="r" b="b"/>
                <a:pathLst>
                  <a:path w="81280" h="111760">
                    <a:moveTo>
                      <a:pt x="54356" y="25019"/>
                    </a:moveTo>
                    <a:cubicBezTo>
                      <a:pt x="51308" y="21463"/>
                      <a:pt x="46482" y="19177"/>
                      <a:pt x="40640" y="19177"/>
                    </a:cubicBezTo>
                    <a:cubicBezTo>
                      <a:pt x="34798" y="19177"/>
                      <a:pt x="29972" y="21463"/>
                      <a:pt x="26797" y="25019"/>
                    </a:cubicBezTo>
                    <a:cubicBezTo>
                      <a:pt x="22733" y="29591"/>
                      <a:pt x="21590" y="34925"/>
                      <a:pt x="21590" y="55880"/>
                    </a:cubicBezTo>
                    <a:cubicBezTo>
                      <a:pt x="21590" y="76835"/>
                      <a:pt x="22860" y="82042"/>
                      <a:pt x="26797" y="86614"/>
                    </a:cubicBezTo>
                    <a:cubicBezTo>
                      <a:pt x="30099" y="90170"/>
                      <a:pt x="34798" y="92583"/>
                      <a:pt x="40640" y="92583"/>
                    </a:cubicBezTo>
                    <a:cubicBezTo>
                      <a:pt x="46482" y="92583"/>
                      <a:pt x="51308" y="90170"/>
                      <a:pt x="54356" y="86614"/>
                    </a:cubicBezTo>
                    <a:cubicBezTo>
                      <a:pt x="58420" y="82042"/>
                      <a:pt x="59817" y="76835"/>
                      <a:pt x="59817" y="55880"/>
                    </a:cubicBezTo>
                    <a:cubicBezTo>
                      <a:pt x="59817" y="34925"/>
                      <a:pt x="58420" y="29591"/>
                      <a:pt x="54356" y="25019"/>
                    </a:cubicBezTo>
                    <a:moveTo>
                      <a:pt x="69977" y="100203"/>
                    </a:moveTo>
                    <a:cubicBezTo>
                      <a:pt x="62611" y="107569"/>
                      <a:pt x="53340" y="111760"/>
                      <a:pt x="40640" y="111760"/>
                    </a:cubicBezTo>
                    <a:cubicBezTo>
                      <a:pt x="27940" y="111760"/>
                      <a:pt x="18542" y="107569"/>
                      <a:pt x="11176" y="100203"/>
                    </a:cubicBezTo>
                    <a:cubicBezTo>
                      <a:pt x="254" y="89281"/>
                      <a:pt x="0" y="76835"/>
                      <a:pt x="0" y="55880"/>
                    </a:cubicBezTo>
                    <a:cubicBezTo>
                      <a:pt x="0" y="34925"/>
                      <a:pt x="127" y="22479"/>
                      <a:pt x="11176" y="11557"/>
                    </a:cubicBezTo>
                    <a:cubicBezTo>
                      <a:pt x="18542" y="4191"/>
                      <a:pt x="28067" y="0"/>
                      <a:pt x="40640" y="0"/>
                    </a:cubicBezTo>
                    <a:cubicBezTo>
                      <a:pt x="53213" y="0"/>
                      <a:pt x="62611" y="4191"/>
                      <a:pt x="69977" y="11557"/>
                    </a:cubicBezTo>
                    <a:cubicBezTo>
                      <a:pt x="80899" y="22479"/>
                      <a:pt x="81280" y="34925"/>
                      <a:pt x="81280" y="55880"/>
                    </a:cubicBezTo>
                    <a:cubicBezTo>
                      <a:pt x="81280" y="76835"/>
                      <a:pt x="81026" y="89281"/>
                      <a:pt x="69977" y="100203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49" name="Freeform 19">
                <a:extLst>
                  <a:ext uri="{FF2B5EF4-FFF2-40B4-BE49-F238E27FC236}">
                    <a16:creationId xmlns:a16="http://schemas.microsoft.com/office/drawing/2014/main" id="{65891F42-376D-8236-AB30-7F8B248E829C}"/>
                  </a:ext>
                </a:extLst>
              </p:cNvPr>
              <p:cNvSpPr/>
              <p:nvPr/>
            </p:nvSpPr>
            <p:spPr>
              <a:xfrm>
                <a:off x="586232" y="344932"/>
                <a:ext cx="100584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0" name="Freeform 20">
                <a:extLst>
                  <a:ext uri="{FF2B5EF4-FFF2-40B4-BE49-F238E27FC236}">
                    <a16:creationId xmlns:a16="http://schemas.microsoft.com/office/drawing/2014/main" id="{D8022A9C-04E8-C36F-C357-6F750A38A800}"/>
                  </a:ext>
                </a:extLst>
              </p:cNvPr>
              <p:cNvSpPr/>
              <p:nvPr/>
            </p:nvSpPr>
            <p:spPr>
              <a:xfrm>
                <a:off x="703326" y="344932"/>
                <a:ext cx="100965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965" h="138938">
                    <a:moveTo>
                      <a:pt x="67564" y="31115"/>
                    </a:moveTo>
                    <a:cubicBezTo>
                      <a:pt x="63754" y="26670"/>
                      <a:pt x="57785" y="23876"/>
                      <a:pt x="50546" y="23876"/>
                    </a:cubicBezTo>
                    <a:cubicBezTo>
                      <a:pt x="43307" y="23876"/>
                      <a:pt x="37338" y="26797"/>
                      <a:pt x="33274" y="31115"/>
                    </a:cubicBezTo>
                    <a:cubicBezTo>
                      <a:pt x="28321" y="36830"/>
                      <a:pt x="26797" y="43434"/>
                      <a:pt x="26797" y="69469"/>
                    </a:cubicBezTo>
                    <a:cubicBezTo>
                      <a:pt x="26797" y="95504"/>
                      <a:pt x="28321" y="101854"/>
                      <a:pt x="33274" y="107696"/>
                    </a:cubicBezTo>
                    <a:cubicBezTo>
                      <a:pt x="37338" y="112141"/>
                      <a:pt x="43307" y="115189"/>
                      <a:pt x="50546" y="115189"/>
                    </a:cubicBezTo>
                    <a:cubicBezTo>
                      <a:pt x="57785" y="115189"/>
                      <a:pt x="63754" y="112141"/>
                      <a:pt x="67564" y="107696"/>
                    </a:cubicBezTo>
                    <a:cubicBezTo>
                      <a:pt x="72517" y="101981"/>
                      <a:pt x="74295" y="95631"/>
                      <a:pt x="74295" y="69469"/>
                    </a:cubicBezTo>
                    <a:cubicBezTo>
                      <a:pt x="74295" y="43307"/>
                      <a:pt x="72517" y="36830"/>
                      <a:pt x="67564" y="31115"/>
                    </a:cubicBezTo>
                    <a:moveTo>
                      <a:pt x="86995" y="124587"/>
                    </a:moveTo>
                    <a:cubicBezTo>
                      <a:pt x="77851" y="133731"/>
                      <a:pt x="66294" y="138938"/>
                      <a:pt x="50546" y="138938"/>
                    </a:cubicBezTo>
                    <a:cubicBezTo>
                      <a:pt x="34798" y="138938"/>
                      <a:pt x="23114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2987" y="5207"/>
                      <a:pt x="34798" y="0"/>
                      <a:pt x="50546" y="0"/>
                    </a:cubicBezTo>
                    <a:cubicBezTo>
                      <a:pt x="66294" y="0"/>
                      <a:pt x="77851" y="5207"/>
                      <a:pt x="86995" y="14351"/>
                    </a:cubicBezTo>
                    <a:cubicBezTo>
                      <a:pt x="100584" y="27940"/>
                      <a:pt x="100965" y="43307"/>
                      <a:pt x="100965" y="69469"/>
                    </a:cubicBezTo>
                    <a:cubicBezTo>
                      <a:pt x="100965" y="95631"/>
                      <a:pt x="100584" y="110871"/>
                      <a:pt x="86995" y="124587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1" name="Freeform 21">
                <a:extLst>
                  <a:ext uri="{FF2B5EF4-FFF2-40B4-BE49-F238E27FC236}">
                    <a16:creationId xmlns:a16="http://schemas.microsoft.com/office/drawing/2014/main" id="{4B9BE01A-8899-8D31-5A88-AAF65C3052B2}"/>
                  </a:ext>
                </a:extLst>
              </p:cNvPr>
              <p:cNvSpPr/>
              <p:nvPr/>
            </p:nvSpPr>
            <p:spPr>
              <a:xfrm>
                <a:off x="831469" y="346075"/>
                <a:ext cx="123698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23698" h="136652">
                    <a:moveTo>
                      <a:pt x="97028" y="136652"/>
                    </a:moveTo>
                    <a:lnTo>
                      <a:pt x="97028" y="57023"/>
                    </a:lnTo>
                    <a:lnTo>
                      <a:pt x="70993" y="108839"/>
                    </a:lnTo>
                    <a:lnTo>
                      <a:pt x="52959" y="108839"/>
                    </a:lnTo>
                    <a:lnTo>
                      <a:pt x="26670" y="57023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26289" y="0"/>
                    </a:lnTo>
                    <a:lnTo>
                      <a:pt x="61976" y="73914"/>
                    </a:lnTo>
                    <a:lnTo>
                      <a:pt x="97409" y="0"/>
                    </a:lnTo>
                    <a:lnTo>
                      <a:pt x="123698" y="0"/>
                    </a:lnTo>
                    <a:lnTo>
                      <a:pt x="123698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2" name="Freeform 22">
                <a:extLst>
                  <a:ext uri="{FF2B5EF4-FFF2-40B4-BE49-F238E27FC236}">
                    <a16:creationId xmlns:a16="http://schemas.microsoft.com/office/drawing/2014/main" id="{A17771C1-0FF5-3E32-B198-AD6008CE4455}"/>
                  </a:ext>
                </a:extLst>
              </p:cNvPr>
              <p:cNvSpPr/>
              <p:nvPr/>
            </p:nvSpPr>
            <p:spPr>
              <a:xfrm>
                <a:off x="987044" y="346075"/>
                <a:ext cx="89916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8991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89916" y="0"/>
                    </a:lnTo>
                    <a:lnTo>
                      <a:pt x="89916" y="23749"/>
                    </a:lnTo>
                    <a:lnTo>
                      <a:pt x="26670" y="23749"/>
                    </a:lnTo>
                    <a:lnTo>
                      <a:pt x="26670" y="55753"/>
                    </a:lnTo>
                    <a:lnTo>
                      <a:pt x="80518" y="55753"/>
                    </a:lnTo>
                    <a:lnTo>
                      <a:pt x="80518" y="79502"/>
                    </a:lnTo>
                    <a:lnTo>
                      <a:pt x="26670" y="79502"/>
                    </a:lnTo>
                    <a:lnTo>
                      <a:pt x="26670" y="112649"/>
                    </a:lnTo>
                    <a:lnTo>
                      <a:pt x="89916" y="112649"/>
                    </a:lnTo>
                    <a:lnTo>
                      <a:pt x="89916" y="136398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3" name="Freeform 23">
                <a:extLst>
                  <a:ext uri="{FF2B5EF4-FFF2-40B4-BE49-F238E27FC236}">
                    <a16:creationId xmlns:a16="http://schemas.microsoft.com/office/drawing/2014/main" id="{432BC7C9-BB6B-774C-C7D6-B91BEB894DF0}"/>
                  </a:ext>
                </a:extLst>
              </p:cNvPr>
              <p:cNvSpPr/>
              <p:nvPr/>
            </p:nvSpPr>
            <p:spPr>
              <a:xfrm>
                <a:off x="1103122" y="346075"/>
                <a:ext cx="103378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03378" h="136652">
                    <a:moveTo>
                      <a:pt x="51816" y="23876"/>
                    </a:moveTo>
                    <a:lnTo>
                      <a:pt x="26670" y="23876"/>
                    </a:lnTo>
                    <a:lnTo>
                      <a:pt x="26670" y="59944"/>
                    </a:lnTo>
                    <a:lnTo>
                      <a:pt x="51816" y="59944"/>
                    </a:lnTo>
                    <a:cubicBezTo>
                      <a:pt x="63500" y="59944"/>
                      <a:pt x="71247" y="52451"/>
                      <a:pt x="71247" y="41910"/>
                    </a:cubicBezTo>
                    <a:cubicBezTo>
                      <a:pt x="71247" y="31369"/>
                      <a:pt x="63627" y="23876"/>
                      <a:pt x="51816" y="23876"/>
                    </a:cubicBezTo>
                    <a:moveTo>
                      <a:pt x="72517" y="136652"/>
                    </a:moveTo>
                    <a:lnTo>
                      <a:pt x="45847" y="82169"/>
                    </a:lnTo>
                    <a:lnTo>
                      <a:pt x="26670" y="82169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53467" y="0"/>
                    </a:lnTo>
                    <a:cubicBezTo>
                      <a:pt x="81280" y="0"/>
                      <a:pt x="97790" y="18923"/>
                      <a:pt x="97790" y="41783"/>
                    </a:cubicBezTo>
                    <a:cubicBezTo>
                      <a:pt x="97790" y="60960"/>
                      <a:pt x="86106" y="72898"/>
                      <a:pt x="72898" y="77724"/>
                    </a:cubicBezTo>
                    <a:lnTo>
                      <a:pt x="103378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4" name="Freeform 24">
                <a:extLst>
                  <a:ext uri="{FF2B5EF4-FFF2-40B4-BE49-F238E27FC236}">
                    <a16:creationId xmlns:a16="http://schemas.microsoft.com/office/drawing/2014/main" id="{58290830-877F-CA4A-F807-E9259FAEF7D8}"/>
                  </a:ext>
                </a:extLst>
              </p:cNvPr>
              <p:cNvSpPr/>
              <p:nvPr/>
            </p:nvSpPr>
            <p:spPr>
              <a:xfrm>
                <a:off x="1223899" y="344932"/>
                <a:ext cx="100584" cy="138938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5" name="Freeform 25">
                <a:extLst>
                  <a:ext uri="{FF2B5EF4-FFF2-40B4-BE49-F238E27FC236}">
                    <a16:creationId xmlns:a16="http://schemas.microsoft.com/office/drawing/2014/main" id="{8572F3D8-4BF1-2B82-4ACE-81B1B65225FF}"/>
                  </a:ext>
                </a:extLst>
              </p:cNvPr>
              <p:cNvSpPr/>
              <p:nvPr/>
            </p:nvSpPr>
            <p:spPr>
              <a:xfrm>
                <a:off x="1347597" y="346075"/>
                <a:ext cx="26670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26670" h="136652">
                    <a:moveTo>
                      <a:pt x="0" y="0"/>
                    </a:moveTo>
                    <a:lnTo>
                      <a:pt x="26670" y="0"/>
                    </a:lnTo>
                    <a:lnTo>
                      <a:pt x="26670" y="136652"/>
                    </a:lnTo>
                    <a:lnTo>
                      <a:pt x="0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6" name="Freeform 26">
                <a:extLst>
                  <a:ext uri="{FF2B5EF4-FFF2-40B4-BE49-F238E27FC236}">
                    <a16:creationId xmlns:a16="http://schemas.microsoft.com/office/drawing/2014/main" id="{AE27BF01-01C7-05F2-4784-553F84003C75}"/>
                  </a:ext>
                </a:extLst>
              </p:cNvPr>
              <p:cNvSpPr/>
              <p:nvPr/>
            </p:nvSpPr>
            <p:spPr>
              <a:xfrm>
                <a:off x="1391158" y="345948"/>
                <a:ext cx="120523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120523" h="136652">
                    <a:moveTo>
                      <a:pt x="60706" y="40386"/>
                    </a:moveTo>
                    <a:lnTo>
                      <a:pt x="43434" y="90043"/>
                    </a:lnTo>
                    <a:lnTo>
                      <a:pt x="77343" y="90043"/>
                    </a:lnTo>
                    <a:close/>
                    <a:moveTo>
                      <a:pt x="92583" y="136652"/>
                    </a:moveTo>
                    <a:lnTo>
                      <a:pt x="84582" y="112522"/>
                    </a:lnTo>
                    <a:lnTo>
                      <a:pt x="36068" y="112522"/>
                    </a:lnTo>
                    <a:lnTo>
                      <a:pt x="27813" y="136652"/>
                    </a:lnTo>
                    <a:lnTo>
                      <a:pt x="0" y="136652"/>
                    </a:lnTo>
                    <a:lnTo>
                      <a:pt x="49657" y="0"/>
                    </a:lnTo>
                    <a:lnTo>
                      <a:pt x="70612" y="0"/>
                    </a:lnTo>
                    <a:lnTo>
                      <a:pt x="120523" y="136652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57" name="Freeform 27">
                <a:extLst>
                  <a:ext uri="{FF2B5EF4-FFF2-40B4-BE49-F238E27FC236}">
                    <a16:creationId xmlns:a16="http://schemas.microsoft.com/office/drawing/2014/main" id="{12311E62-20FA-6B73-0B34-B5535C18B557}"/>
                  </a:ext>
                </a:extLst>
              </p:cNvPr>
              <p:cNvSpPr/>
              <p:nvPr/>
            </p:nvSpPr>
            <p:spPr>
              <a:xfrm>
                <a:off x="1528445" y="346075"/>
                <a:ext cx="88646" cy="136652"/>
              </a:xfrm>
              <a:custGeom>
                <a:avLst/>
                <a:gdLst/>
                <a:ahLst/>
                <a:cxnLst/>
                <a:rect l="l" t="t" r="r" b="b"/>
                <a:pathLst>
                  <a:path w="8864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26670" y="0"/>
                    </a:lnTo>
                    <a:lnTo>
                      <a:pt x="26670" y="112776"/>
                    </a:lnTo>
                    <a:lnTo>
                      <a:pt x="88646" y="112776"/>
                    </a:lnTo>
                    <a:lnTo>
                      <a:pt x="88646" y="136525"/>
                    </a:lnTo>
                    <a:close/>
                  </a:path>
                </a:pathLst>
              </a:custGeom>
              <a:grpFill/>
            </p:spPr>
            <p:txBody>
              <a:bodyPr/>
              <a:lstStyle/>
              <a:p>
                <a:endParaRPr lang="pt-BR"/>
              </a:p>
            </p:txBody>
          </p:sp>
        </p:grpSp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7DB7FD32-8F14-6EC0-2EE9-E51CCC7D8ED0}"/>
                </a:ext>
              </a:extLst>
            </p:cNvPr>
            <p:cNvGrpSpPr/>
            <p:nvPr/>
          </p:nvGrpSpPr>
          <p:grpSpPr>
            <a:xfrm>
              <a:off x="206491" y="158751"/>
              <a:ext cx="11779017" cy="431602"/>
              <a:chOff x="206491" y="158751"/>
              <a:chExt cx="11779017" cy="431602"/>
            </a:xfrm>
          </p:grpSpPr>
          <p:sp>
            <p:nvSpPr>
              <p:cNvPr id="12" name="Retângulo: Cantos Arredondados 11">
                <a:extLst>
                  <a:ext uri="{FF2B5EF4-FFF2-40B4-BE49-F238E27FC236}">
                    <a16:creationId xmlns:a16="http://schemas.microsoft.com/office/drawing/2014/main" id="{A944F3ED-4DCD-A12C-4EE1-C5CF66169993}"/>
                  </a:ext>
                </a:extLst>
              </p:cNvPr>
              <p:cNvSpPr/>
              <p:nvPr/>
            </p:nvSpPr>
            <p:spPr>
              <a:xfrm>
                <a:off x="206491" y="158751"/>
                <a:ext cx="11779017" cy="431602"/>
              </a:xfrm>
              <a:prstGeom prst="roundRect">
                <a:avLst/>
              </a:prstGeom>
              <a:gradFill>
                <a:gsLst>
                  <a:gs pos="100000">
                    <a:srgbClr val="AA0000"/>
                  </a:gs>
                  <a:gs pos="0">
                    <a:srgbClr val="610000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pic>
            <p:nvPicPr>
              <p:cNvPr id="13" name="Gráfico 12">
                <a:extLst>
                  <a:ext uri="{FF2B5EF4-FFF2-40B4-BE49-F238E27FC236}">
                    <a16:creationId xmlns:a16="http://schemas.microsoft.com/office/drawing/2014/main" id="{46326092-0E65-D5ED-26FE-8FD69B73B2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345621" y="244491"/>
                <a:ext cx="1523323" cy="247025"/>
              </a:xfrm>
              <a:prstGeom prst="rect">
                <a:avLst/>
              </a:prstGeom>
            </p:spPr>
          </p:pic>
          <p:sp>
            <p:nvSpPr>
              <p:cNvPr id="14" name="Freeform 6">
                <a:extLst>
                  <a:ext uri="{FF2B5EF4-FFF2-40B4-BE49-F238E27FC236}">
                    <a16:creationId xmlns:a16="http://schemas.microsoft.com/office/drawing/2014/main" id="{FF82BF0D-830B-820A-D565-D48E05463FBB}"/>
                  </a:ext>
                </a:extLst>
              </p:cNvPr>
              <p:cNvSpPr/>
              <p:nvPr/>
            </p:nvSpPr>
            <p:spPr>
              <a:xfrm>
                <a:off x="10835380" y="299189"/>
                <a:ext cx="128379" cy="201835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419100">
                    <a:moveTo>
                      <a:pt x="266573" y="104648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33223" y="0"/>
                    </a:lnTo>
                    <a:cubicBezTo>
                      <a:pt x="59563" y="0"/>
                      <a:pt x="0" y="59690"/>
                      <a:pt x="0" y="133350"/>
                    </a:cubicBezTo>
                    <a:lnTo>
                      <a:pt x="0" y="285877"/>
                    </a:lnTo>
                    <a:cubicBezTo>
                      <a:pt x="0" y="359537"/>
                      <a:pt x="59690" y="419100"/>
                      <a:pt x="133223" y="419100"/>
                    </a:cubicBezTo>
                    <a:lnTo>
                      <a:pt x="237871" y="419100"/>
                    </a:lnTo>
                    <a:cubicBezTo>
                      <a:pt x="253619" y="419100"/>
                      <a:pt x="266446" y="406273"/>
                      <a:pt x="266446" y="390525"/>
                    </a:cubicBezTo>
                    <a:lnTo>
                      <a:pt x="266446" y="314452"/>
                    </a:lnTo>
                    <a:cubicBezTo>
                      <a:pt x="266446" y="298704"/>
                      <a:pt x="253619" y="285877"/>
                      <a:pt x="237871" y="285877"/>
                    </a:cubicBezTo>
                    <a:lnTo>
                      <a:pt x="161798" y="285877"/>
                    </a:lnTo>
                    <a:cubicBezTo>
                      <a:pt x="146050" y="285877"/>
                      <a:pt x="133223" y="273050"/>
                      <a:pt x="133223" y="257302"/>
                    </a:cubicBezTo>
                    <a:lnTo>
                      <a:pt x="133223" y="161798"/>
                    </a:lnTo>
                    <a:cubicBezTo>
                      <a:pt x="133223" y="146050"/>
                      <a:pt x="146050" y="133223"/>
                      <a:pt x="161798" y="133223"/>
                    </a:cubicBezTo>
                    <a:lnTo>
                      <a:pt x="237871" y="133223"/>
                    </a:lnTo>
                    <a:cubicBezTo>
                      <a:pt x="253619" y="133223"/>
                      <a:pt x="266446" y="120396"/>
                      <a:pt x="266446" y="10464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5" name="Freeform 7">
                <a:extLst>
                  <a:ext uri="{FF2B5EF4-FFF2-40B4-BE49-F238E27FC236}">
                    <a16:creationId xmlns:a16="http://schemas.microsoft.com/office/drawing/2014/main" id="{AB226AF8-221A-CF51-81A1-60162EC437AF}"/>
                  </a:ext>
                </a:extLst>
              </p:cNvPr>
              <p:cNvSpPr/>
              <p:nvPr/>
            </p:nvSpPr>
            <p:spPr>
              <a:xfrm>
                <a:off x="10771160" y="234969"/>
                <a:ext cx="128379" cy="128379"/>
              </a:xfrm>
              <a:custGeom>
                <a:avLst/>
                <a:gdLst/>
                <a:ahLst/>
                <a:cxnLst/>
                <a:rect l="l" t="t" r="r" b="b"/>
                <a:pathLst>
                  <a:path w="266573" h="266573">
                    <a:moveTo>
                      <a:pt x="266573" y="120142"/>
                    </a:moveTo>
                    <a:lnTo>
                      <a:pt x="266573" y="28575"/>
                    </a:lnTo>
                    <a:cubicBezTo>
                      <a:pt x="266573" y="12827"/>
                      <a:pt x="253746" y="0"/>
                      <a:pt x="237998" y="0"/>
                    </a:cubicBezTo>
                    <a:lnTo>
                      <a:pt x="161925" y="0"/>
                    </a:lnTo>
                    <a:cubicBezTo>
                      <a:pt x="146177" y="0"/>
                      <a:pt x="133350" y="12827"/>
                      <a:pt x="133350" y="28575"/>
                    </a:cubicBezTo>
                    <a:lnTo>
                      <a:pt x="133350" y="104648"/>
                    </a:lnTo>
                    <a:cubicBezTo>
                      <a:pt x="133350" y="120396"/>
                      <a:pt x="120523" y="133223"/>
                      <a:pt x="104775" y="133223"/>
                    </a:cubicBezTo>
                    <a:lnTo>
                      <a:pt x="28575" y="133223"/>
                    </a:lnTo>
                    <a:cubicBezTo>
                      <a:pt x="12827" y="133223"/>
                      <a:pt x="0" y="146050"/>
                      <a:pt x="0" y="161925"/>
                    </a:cubicBezTo>
                    <a:lnTo>
                      <a:pt x="0" y="237998"/>
                    </a:lnTo>
                    <a:cubicBezTo>
                      <a:pt x="0" y="253746"/>
                      <a:pt x="12827" y="266573"/>
                      <a:pt x="28575" y="266573"/>
                    </a:cubicBezTo>
                    <a:lnTo>
                      <a:pt x="120142" y="266573"/>
                    </a:lnTo>
                    <a:cubicBezTo>
                      <a:pt x="120142" y="185801"/>
                      <a:pt x="185801" y="120142"/>
                      <a:pt x="266573" y="120142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6" name="Freeform 8">
                <a:extLst>
                  <a:ext uri="{FF2B5EF4-FFF2-40B4-BE49-F238E27FC236}">
                    <a16:creationId xmlns:a16="http://schemas.microsoft.com/office/drawing/2014/main" id="{39A938EC-90D3-2DC8-5FFF-72B69E22A270}"/>
                  </a:ext>
                </a:extLst>
              </p:cNvPr>
              <p:cNvSpPr/>
              <p:nvPr/>
            </p:nvSpPr>
            <p:spPr>
              <a:xfrm>
                <a:off x="11019723" y="299067"/>
                <a:ext cx="37982" cy="5290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7" name="Freeform 9">
                <a:extLst>
                  <a:ext uri="{FF2B5EF4-FFF2-40B4-BE49-F238E27FC236}">
                    <a16:creationId xmlns:a16="http://schemas.microsoft.com/office/drawing/2014/main" id="{70C129C5-9358-8D33-5290-A2B59D6EC920}"/>
                  </a:ext>
                </a:extLst>
              </p:cNvPr>
              <p:cNvSpPr/>
              <p:nvPr/>
            </p:nvSpPr>
            <p:spPr>
              <a:xfrm>
                <a:off x="11066144" y="299067"/>
                <a:ext cx="40061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3185" h="109982">
                    <a:moveTo>
                      <a:pt x="41656" y="19050"/>
                    </a:moveTo>
                    <a:lnTo>
                      <a:pt x="21463" y="19050"/>
                    </a:lnTo>
                    <a:lnTo>
                      <a:pt x="21463" y="48133"/>
                    </a:lnTo>
                    <a:lnTo>
                      <a:pt x="41656" y="48133"/>
                    </a:lnTo>
                    <a:cubicBezTo>
                      <a:pt x="51054" y="48133"/>
                      <a:pt x="57277" y="42164"/>
                      <a:pt x="57277" y="33655"/>
                    </a:cubicBezTo>
                    <a:cubicBezTo>
                      <a:pt x="57277" y="25146"/>
                      <a:pt x="51054" y="19177"/>
                      <a:pt x="41656" y="19177"/>
                    </a:cubicBezTo>
                    <a:moveTo>
                      <a:pt x="58293" y="109982"/>
                    </a:moveTo>
                    <a:lnTo>
                      <a:pt x="36830" y="66167"/>
                    </a:lnTo>
                    <a:lnTo>
                      <a:pt x="21463" y="6616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43053" y="0"/>
                    </a:lnTo>
                    <a:cubicBezTo>
                      <a:pt x="65405" y="0"/>
                      <a:pt x="78740" y="15240"/>
                      <a:pt x="78740" y="33655"/>
                    </a:cubicBezTo>
                    <a:cubicBezTo>
                      <a:pt x="78740" y="49149"/>
                      <a:pt x="69342" y="58674"/>
                      <a:pt x="58674" y="62611"/>
                    </a:cubicBezTo>
                    <a:lnTo>
                      <a:pt x="83185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8" name="Freeform 10">
                <a:extLst>
                  <a:ext uri="{FF2B5EF4-FFF2-40B4-BE49-F238E27FC236}">
                    <a16:creationId xmlns:a16="http://schemas.microsoft.com/office/drawing/2014/main" id="{9D1D2266-18B5-26D4-A3B5-B53B7AC2F942}"/>
                  </a:ext>
                </a:extLst>
              </p:cNvPr>
              <p:cNvSpPr/>
              <p:nvPr/>
            </p:nvSpPr>
            <p:spPr>
              <a:xfrm>
                <a:off x="11114768" y="299067"/>
                <a:ext cx="34862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19" name="Freeform 11">
                <a:extLst>
                  <a:ext uri="{FF2B5EF4-FFF2-40B4-BE49-F238E27FC236}">
                    <a16:creationId xmlns:a16="http://schemas.microsoft.com/office/drawing/2014/main" id="{7FB0FEDE-4985-6CD1-EABE-6033307F0672}"/>
                  </a:ext>
                </a:extLst>
              </p:cNvPr>
              <p:cNvSpPr/>
              <p:nvPr/>
            </p:nvSpPr>
            <p:spPr>
              <a:xfrm>
                <a:off x="11159784" y="299067"/>
                <a:ext cx="10336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21463" h="109982">
                    <a:moveTo>
                      <a:pt x="0" y="0"/>
                    </a:moveTo>
                    <a:lnTo>
                      <a:pt x="21463" y="0"/>
                    </a:lnTo>
                    <a:lnTo>
                      <a:pt x="21463" y="109982"/>
                    </a:lnTo>
                    <a:lnTo>
                      <a:pt x="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0" name="Freeform 12">
                <a:extLst>
                  <a:ext uri="{FF2B5EF4-FFF2-40B4-BE49-F238E27FC236}">
                    <a16:creationId xmlns:a16="http://schemas.microsoft.com/office/drawing/2014/main" id="{AFE0B270-DC48-53CE-3B76-B331D7A9C6F2}"/>
                  </a:ext>
                </a:extLst>
              </p:cNvPr>
              <p:cNvSpPr/>
              <p:nvPr/>
            </p:nvSpPr>
            <p:spPr>
              <a:xfrm>
                <a:off x="11182475" y="299067"/>
                <a:ext cx="40550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1" name="Freeform 13">
                <a:extLst>
                  <a:ext uri="{FF2B5EF4-FFF2-40B4-BE49-F238E27FC236}">
                    <a16:creationId xmlns:a16="http://schemas.microsoft.com/office/drawing/2014/main" id="{715FBFA1-F1AC-FF93-F569-AE2C91ECCDBD}"/>
                  </a:ext>
                </a:extLst>
              </p:cNvPr>
              <p:cNvSpPr/>
              <p:nvPr/>
            </p:nvSpPr>
            <p:spPr>
              <a:xfrm>
                <a:off x="11229569" y="299067"/>
                <a:ext cx="46728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97028" h="109982">
                    <a:moveTo>
                      <a:pt x="49022" y="32385"/>
                    </a:moveTo>
                    <a:lnTo>
                      <a:pt x="35179" y="72390"/>
                    </a:lnTo>
                    <a:lnTo>
                      <a:pt x="62484" y="72390"/>
                    </a:lnTo>
                    <a:close/>
                    <a:moveTo>
                      <a:pt x="74676" y="109982"/>
                    </a:moveTo>
                    <a:lnTo>
                      <a:pt x="68199" y="90551"/>
                    </a:lnTo>
                    <a:lnTo>
                      <a:pt x="29083" y="90551"/>
                    </a:lnTo>
                    <a:lnTo>
                      <a:pt x="22479" y="109982"/>
                    </a:lnTo>
                    <a:lnTo>
                      <a:pt x="0" y="109982"/>
                    </a:lnTo>
                    <a:lnTo>
                      <a:pt x="40005" y="0"/>
                    </a:lnTo>
                    <a:lnTo>
                      <a:pt x="56896" y="0"/>
                    </a:lnTo>
                    <a:lnTo>
                      <a:pt x="97028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2" name="Freeform 14">
                <a:extLst>
                  <a:ext uri="{FF2B5EF4-FFF2-40B4-BE49-F238E27FC236}">
                    <a16:creationId xmlns:a16="http://schemas.microsoft.com/office/drawing/2014/main" id="{370A2624-4A36-1D79-9705-21BBD02FB4F6}"/>
                  </a:ext>
                </a:extLst>
              </p:cNvPr>
              <p:cNvSpPr/>
              <p:nvPr/>
            </p:nvSpPr>
            <p:spPr>
              <a:xfrm>
                <a:off x="11282842" y="299067"/>
                <a:ext cx="47951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99568" h="109982">
                    <a:moveTo>
                      <a:pt x="78105" y="109982"/>
                    </a:moveTo>
                    <a:lnTo>
                      <a:pt x="78105" y="45847"/>
                    </a:lnTo>
                    <a:lnTo>
                      <a:pt x="57150" y="87503"/>
                    </a:lnTo>
                    <a:lnTo>
                      <a:pt x="42672" y="87503"/>
                    </a:lnTo>
                    <a:lnTo>
                      <a:pt x="21463" y="45847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21209" y="0"/>
                    </a:lnTo>
                    <a:lnTo>
                      <a:pt x="49911" y="59436"/>
                    </a:lnTo>
                    <a:lnTo>
                      <a:pt x="78486" y="0"/>
                    </a:lnTo>
                    <a:lnTo>
                      <a:pt x="99568" y="0"/>
                    </a:lnTo>
                    <a:lnTo>
                      <a:pt x="99568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3" name="Freeform 15">
                <a:extLst>
                  <a:ext uri="{FF2B5EF4-FFF2-40B4-BE49-F238E27FC236}">
                    <a16:creationId xmlns:a16="http://schemas.microsoft.com/office/drawing/2014/main" id="{4DC4B224-4653-77BD-4D70-4C5E230CC38C}"/>
                  </a:ext>
                </a:extLst>
              </p:cNvPr>
              <p:cNvSpPr/>
              <p:nvPr/>
            </p:nvSpPr>
            <p:spPr>
              <a:xfrm>
                <a:off x="11343147" y="299067"/>
                <a:ext cx="34862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72390" h="109982">
                    <a:moveTo>
                      <a:pt x="0" y="109982"/>
                    </a:moveTo>
                    <a:lnTo>
                      <a:pt x="0" y="0"/>
                    </a:lnTo>
                    <a:lnTo>
                      <a:pt x="72390" y="0"/>
                    </a:lnTo>
                    <a:lnTo>
                      <a:pt x="72390" y="19177"/>
                    </a:lnTo>
                    <a:lnTo>
                      <a:pt x="21463" y="19177"/>
                    </a:lnTo>
                    <a:lnTo>
                      <a:pt x="21463" y="44958"/>
                    </a:lnTo>
                    <a:lnTo>
                      <a:pt x="64897" y="44958"/>
                    </a:lnTo>
                    <a:lnTo>
                      <a:pt x="64897" y="64135"/>
                    </a:lnTo>
                    <a:lnTo>
                      <a:pt x="21463" y="64135"/>
                    </a:lnTo>
                    <a:lnTo>
                      <a:pt x="21463" y="90805"/>
                    </a:lnTo>
                    <a:lnTo>
                      <a:pt x="72390" y="90805"/>
                    </a:lnTo>
                    <a:lnTo>
                      <a:pt x="72390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4" name="Freeform 16">
                <a:extLst>
                  <a:ext uri="{FF2B5EF4-FFF2-40B4-BE49-F238E27FC236}">
                    <a16:creationId xmlns:a16="http://schemas.microsoft.com/office/drawing/2014/main" id="{ED95FBE7-F9AE-6758-A81D-BA064F6CAC6B}"/>
                  </a:ext>
                </a:extLst>
              </p:cNvPr>
              <p:cNvSpPr/>
              <p:nvPr/>
            </p:nvSpPr>
            <p:spPr>
              <a:xfrm>
                <a:off x="11388163" y="299067"/>
                <a:ext cx="40550" cy="52966"/>
              </a:xfrm>
              <a:custGeom>
                <a:avLst/>
                <a:gdLst/>
                <a:ahLst/>
                <a:cxnLst/>
                <a:rect l="l" t="t" r="r" b="b"/>
                <a:pathLst>
                  <a:path w="84201" h="109982">
                    <a:moveTo>
                      <a:pt x="65024" y="109982"/>
                    </a:moveTo>
                    <a:lnTo>
                      <a:pt x="21463" y="42545"/>
                    </a:lnTo>
                    <a:lnTo>
                      <a:pt x="21463" y="109982"/>
                    </a:lnTo>
                    <a:lnTo>
                      <a:pt x="0" y="109982"/>
                    </a:lnTo>
                    <a:lnTo>
                      <a:pt x="0" y="0"/>
                    </a:lnTo>
                    <a:lnTo>
                      <a:pt x="19177" y="0"/>
                    </a:lnTo>
                    <a:lnTo>
                      <a:pt x="62738" y="67310"/>
                    </a:lnTo>
                    <a:lnTo>
                      <a:pt x="62738" y="0"/>
                    </a:lnTo>
                    <a:lnTo>
                      <a:pt x="84201" y="0"/>
                    </a:lnTo>
                    <a:lnTo>
                      <a:pt x="84201" y="10998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5" name="Freeform 17">
                <a:extLst>
                  <a:ext uri="{FF2B5EF4-FFF2-40B4-BE49-F238E27FC236}">
                    <a16:creationId xmlns:a16="http://schemas.microsoft.com/office/drawing/2014/main" id="{52C3C8C4-DC4F-5E6C-E33E-F23A3C7D90A7}"/>
                  </a:ext>
                </a:extLst>
              </p:cNvPr>
              <p:cNvSpPr/>
              <p:nvPr/>
            </p:nvSpPr>
            <p:spPr>
              <a:xfrm>
                <a:off x="11437153" y="299067"/>
                <a:ext cx="37982" cy="52905"/>
              </a:xfrm>
              <a:custGeom>
                <a:avLst/>
                <a:gdLst/>
                <a:ahLst/>
                <a:cxnLst/>
                <a:rect l="l" t="t" r="r" b="b"/>
                <a:pathLst>
                  <a:path w="78867" h="109855">
                    <a:moveTo>
                      <a:pt x="50165" y="19050"/>
                    </a:moveTo>
                    <a:lnTo>
                      <a:pt x="50165" y="109855"/>
                    </a:lnTo>
                    <a:lnTo>
                      <a:pt x="28702" y="109855"/>
                    </a:lnTo>
                    <a:lnTo>
                      <a:pt x="28702" y="19050"/>
                    </a:lnTo>
                    <a:lnTo>
                      <a:pt x="0" y="19050"/>
                    </a:lnTo>
                    <a:lnTo>
                      <a:pt x="0" y="0"/>
                    </a:lnTo>
                    <a:lnTo>
                      <a:pt x="78867" y="0"/>
                    </a:lnTo>
                    <a:lnTo>
                      <a:pt x="78867" y="19177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6" name="Freeform 18">
                <a:extLst>
                  <a:ext uri="{FF2B5EF4-FFF2-40B4-BE49-F238E27FC236}">
                    <a16:creationId xmlns:a16="http://schemas.microsoft.com/office/drawing/2014/main" id="{F097C52D-4695-716E-AE1D-F69CA866B51E}"/>
                  </a:ext>
                </a:extLst>
              </p:cNvPr>
              <p:cNvSpPr/>
              <p:nvPr/>
            </p:nvSpPr>
            <p:spPr>
              <a:xfrm>
                <a:off x="11480273" y="298578"/>
                <a:ext cx="39144" cy="53823"/>
              </a:xfrm>
              <a:custGeom>
                <a:avLst/>
                <a:gdLst/>
                <a:ahLst/>
                <a:cxnLst/>
                <a:rect l="l" t="t" r="r" b="b"/>
                <a:pathLst>
                  <a:path w="81280" h="111760">
                    <a:moveTo>
                      <a:pt x="54356" y="25019"/>
                    </a:moveTo>
                    <a:cubicBezTo>
                      <a:pt x="51308" y="21463"/>
                      <a:pt x="46482" y="19177"/>
                      <a:pt x="40640" y="19177"/>
                    </a:cubicBezTo>
                    <a:cubicBezTo>
                      <a:pt x="34798" y="19177"/>
                      <a:pt x="29972" y="21463"/>
                      <a:pt x="26797" y="25019"/>
                    </a:cubicBezTo>
                    <a:cubicBezTo>
                      <a:pt x="22733" y="29591"/>
                      <a:pt x="21590" y="34925"/>
                      <a:pt x="21590" y="55880"/>
                    </a:cubicBezTo>
                    <a:cubicBezTo>
                      <a:pt x="21590" y="76835"/>
                      <a:pt x="22860" y="82042"/>
                      <a:pt x="26797" y="86614"/>
                    </a:cubicBezTo>
                    <a:cubicBezTo>
                      <a:pt x="30099" y="90170"/>
                      <a:pt x="34798" y="92583"/>
                      <a:pt x="40640" y="92583"/>
                    </a:cubicBezTo>
                    <a:cubicBezTo>
                      <a:pt x="46482" y="92583"/>
                      <a:pt x="51308" y="90170"/>
                      <a:pt x="54356" y="86614"/>
                    </a:cubicBezTo>
                    <a:cubicBezTo>
                      <a:pt x="58420" y="82042"/>
                      <a:pt x="59817" y="76835"/>
                      <a:pt x="59817" y="55880"/>
                    </a:cubicBezTo>
                    <a:cubicBezTo>
                      <a:pt x="59817" y="34925"/>
                      <a:pt x="58420" y="29591"/>
                      <a:pt x="54356" y="25019"/>
                    </a:cubicBezTo>
                    <a:moveTo>
                      <a:pt x="69977" y="100203"/>
                    </a:moveTo>
                    <a:cubicBezTo>
                      <a:pt x="62611" y="107569"/>
                      <a:pt x="53340" y="111760"/>
                      <a:pt x="40640" y="111760"/>
                    </a:cubicBezTo>
                    <a:cubicBezTo>
                      <a:pt x="27940" y="111760"/>
                      <a:pt x="18542" y="107569"/>
                      <a:pt x="11176" y="100203"/>
                    </a:cubicBezTo>
                    <a:cubicBezTo>
                      <a:pt x="254" y="89281"/>
                      <a:pt x="0" y="76835"/>
                      <a:pt x="0" y="55880"/>
                    </a:cubicBezTo>
                    <a:cubicBezTo>
                      <a:pt x="0" y="34925"/>
                      <a:pt x="127" y="22479"/>
                      <a:pt x="11176" y="11557"/>
                    </a:cubicBezTo>
                    <a:cubicBezTo>
                      <a:pt x="18542" y="4191"/>
                      <a:pt x="28067" y="0"/>
                      <a:pt x="40640" y="0"/>
                    </a:cubicBezTo>
                    <a:cubicBezTo>
                      <a:pt x="53213" y="0"/>
                      <a:pt x="62611" y="4191"/>
                      <a:pt x="69977" y="11557"/>
                    </a:cubicBezTo>
                    <a:cubicBezTo>
                      <a:pt x="80899" y="22479"/>
                      <a:pt x="81280" y="34925"/>
                      <a:pt x="81280" y="55880"/>
                    </a:cubicBezTo>
                    <a:cubicBezTo>
                      <a:pt x="81280" y="76835"/>
                      <a:pt x="81026" y="89281"/>
                      <a:pt x="69977" y="100203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7" name="Freeform 19">
                <a:extLst>
                  <a:ext uri="{FF2B5EF4-FFF2-40B4-BE49-F238E27FC236}">
                    <a16:creationId xmlns:a16="http://schemas.microsoft.com/office/drawing/2014/main" id="{7CB53021-A3AF-10D5-C2E7-445D04CD4AE3}"/>
                  </a:ext>
                </a:extLst>
              </p:cNvPr>
              <p:cNvSpPr/>
              <p:nvPr/>
            </p:nvSpPr>
            <p:spPr>
              <a:xfrm>
                <a:off x="11022903" y="370504"/>
                <a:ext cx="48440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8" name="Freeform 20">
                <a:extLst>
                  <a:ext uri="{FF2B5EF4-FFF2-40B4-BE49-F238E27FC236}">
                    <a16:creationId xmlns:a16="http://schemas.microsoft.com/office/drawing/2014/main" id="{B62C672E-8714-8DF3-AA01-6CB2B3BAF27D}"/>
                  </a:ext>
                </a:extLst>
              </p:cNvPr>
              <p:cNvSpPr/>
              <p:nvPr/>
            </p:nvSpPr>
            <p:spPr>
              <a:xfrm>
                <a:off x="11079294" y="370504"/>
                <a:ext cx="48624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965" h="138938">
                    <a:moveTo>
                      <a:pt x="67564" y="31115"/>
                    </a:moveTo>
                    <a:cubicBezTo>
                      <a:pt x="63754" y="26670"/>
                      <a:pt x="57785" y="23876"/>
                      <a:pt x="50546" y="23876"/>
                    </a:cubicBezTo>
                    <a:cubicBezTo>
                      <a:pt x="43307" y="23876"/>
                      <a:pt x="37338" y="26797"/>
                      <a:pt x="33274" y="31115"/>
                    </a:cubicBezTo>
                    <a:cubicBezTo>
                      <a:pt x="28321" y="36830"/>
                      <a:pt x="26797" y="43434"/>
                      <a:pt x="26797" y="69469"/>
                    </a:cubicBezTo>
                    <a:cubicBezTo>
                      <a:pt x="26797" y="95504"/>
                      <a:pt x="28321" y="101854"/>
                      <a:pt x="33274" y="107696"/>
                    </a:cubicBezTo>
                    <a:cubicBezTo>
                      <a:pt x="37338" y="112141"/>
                      <a:pt x="43307" y="115189"/>
                      <a:pt x="50546" y="115189"/>
                    </a:cubicBezTo>
                    <a:cubicBezTo>
                      <a:pt x="57785" y="115189"/>
                      <a:pt x="63754" y="112141"/>
                      <a:pt x="67564" y="107696"/>
                    </a:cubicBezTo>
                    <a:cubicBezTo>
                      <a:pt x="72517" y="101981"/>
                      <a:pt x="74295" y="95631"/>
                      <a:pt x="74295" y="69469"/>
                    </a:cubicBezTo>
                    <a:cubicBezTo>
                      <a:pt x="74295" y="43307"/>
                      <a:pt x="72517" y="36830"/>
                      <a:pt x="67564" y="31115"/>
                    </a:cubicBezTo>
                    <a:moveTo>
                      <a:pt x="86995" y="124587"/>
                    </a:moveTo>
                    <a:cubicBezTo>
                      <a:pt x="77851" y="133731"/>
                      <a:pt x="66294" y="138938"/>
                      <a:pt x="50546" y="138938"/>
                    </a:cubicBezTo>
                    <a:cubicBezTo>
                      <a:pt x="34798" y="138938"/>
                      <a:pt x="23114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2987" y="5207"/>
                      <a:pt x="34798" y="0"/>
                      <a:pt x="50546" y="0"/>
                    </a:cubicBezTo>
                    <a:cubicBezTo>
                      <a:pt x="66294" y="0"/>
                      <a:pt x="77851" y="5207"/>
                      <a:pt x="86995" y="14351"/>
                    </a:cubicBezTo>
                    <a:cubicBezTo>
                      <a:pt x="100584" y="27940"/>
                      <a:pt x="100965" y="43307"/>
                      <a:pt x="100965" y="69469"/>
                    </a:cubicBezTo>
                    <a:cubicBezTo>
                      <a:pt x="100965" y="95631"/>
                      <a:pt x="100584" y="110871"/>
                      <a:pt x="86995" y="124587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29" name="Freeform 21">
                <a:extLst>
                  <a:ext uri="{FF2B5EF4-FFF2-40B4-BE49-F238E27FC236}">
                    <a16:creationId xmlns:a16="http://schemas.microsoft.com/office/drawing/2014/main" id="{8E33F79A-C389-A9C5-3B20-3E1C3C944EEC}"/>
                  </a:ext>
                </a:extLst>
              </p:cNvPr>
              <p:cNvSpPr/>
              <p:nvPr/>
            </p:nvSpPr>
            <p:spPr>
              <a:xfrm>
                <a:off x="11141007" y="371055"/>
                <a:ext cx="59572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23698" h="136652">
                    <a:moveTo>
                      <a:pt x="97028" y="136652"/>
                    </a:moveTo>
                    <a:lnTo>
                      <a:pt x="97028" y="57023"/>
                    </a:lnTo>
                    <a:lnTo>
                      <a:pt x="70993" y="108839"/>
                    </a:lnTo>
                    <a:lnTo>
                      <a:pt x="52959" y="108839"/>
                    </a:lnTo>
                    <a:lnTo>
                      <a:pt x="26670" y="57023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26289" y="0"/>
                    </a:lnTo>
                    <a:lnTo>
                      <a:pt x="61976" y="73914"/>
                    </a:lnTo>
                    <a:lnTo>
                      <a:pt x="97409" y="0"/>
                    </a:lnTo>
                    <a:lnTo>
                      <a:pt x="123698" y="0"/>
                    </a:lnTo>
                    <a:lnTo>
                      <a:pt x="123698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0" name="Freeform 22">
                <a:extLst>
                  <a:ext uri="{FF2B5EF4-FFF2-40B4-BE49-F238E27FC236}">
                    <a16:creationId xmlns:a16="http://schemas.microsoft.com/office/drawing/2014/main" id="{EDF7DF78-0830-235F-EFF3-CD5355CC4248}"/>
                  </a:ext>
                </a:extLst>
              </p:cNvPr>
              <p:cNvSpPr/>
              <p:nvPr/>
            </p:nvSpPr>
            <p:spPr>
              <a:xfrm>
                <a:off x="11215930" y="371055"/>
                <a:ext cx="43303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8991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89916" y="0"/>
                    </a:lnTo>
                    <a:lnTo>
                      <a:pt x="89916" y="23749"/>
                    </a:lnTo>
                    <a:lnTo>
                      <a:pt x="26670" y="23749"/>
                    </a:lnTo>
                    <a:lnTo>
                      <a:pt x="26670" y="55753"/>
                    </a:lnTo>
                    <a:lnTo>
                      <a:pt x="80518" y="55753"/>
                    </a:lnTo>
                    <a:lnTo>
                      <a:pt x="80518" y="79502"/>
                    </a:lnTo>
                    <a:lnTo>
                      <a:pt x="26670" y="79502"/>
                    </a:lnTo>
                    <a:lnTo>
                      <a:pt x="26670" y="112649"/>
                    </a:lnTo>
                    <a:lnTo>
                      <a:pt x="89916" y="112649"/>
                    </a:lnTo>
                    <a:lnTo>
                      <a:pt x="89916" y="136398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1" name="Freeform 23">
                <a:extLst>
                  <a:ext uri="{FF2B5EF4-FFF2-40B4-BE49-F238E27FC236}">
                    <a16:creationId xmlns:a16="http://schemas.microsoft.com/office/drawing/2014/main" id="{2EED9DEA-4510-36CA-B164-4ABEE5ED02C7}"/>
                  </a:ext>
                </a:extLst>
              </p:cNvPr>
              <p:cNvSpPr/>
              <p:nvPr/>
            </p:nvSpPr>
            <p:spPr>
              <a:xfrm>
                <a:off x="11271832" y="371055"/>
                <a:ext cx="49786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03378" h="136652">
                    <a:moveTo>
                      <a:pt x="51816" y="23876"/>
                    </a:moveTo>
                    <a:lnTo>
                      <a:pt x="26670" y="23876"/>
                    </a:lnTo>
                    <a:lnTo>
                      <a:pt x="26670" y="59944"/>
                    </a:lnTo>
                    <a:lnTo>
                      <a:pt x="51816" y="59944"/>
                    </a:lnTo>
                    <a:cubicBezTo>
                      <a:pt x="63500" y="59944"/>
                      <a:pt x="71247" y="52451"/>
                      <a:pt x="71247" y="41910"/>
                    </a:cubicBezTo>
                    <a:cubicBezTo>
                      <a:pt x="71247" y="31369"/>
                      <a:pt x="63627" y="23876"/>
                      <a:pt x="51816" y="23876"/>
                    </a:cubicBezTo>
                    <a:moveTo>
                      <a:pt x="72517" y="136652"/>
                    </a:moveTo>
                    <a:lnTo>
                      <a:pt x="45847" y="82169"/>
                    </a:lnTo>
                    <a:lnTo>
                      <a:pt x="26670" y="82169"/>
                    </a:lnTo>
                    <a:lnTo>
                      <a:pt x="26670" y="136652"/>
                    </a:lnTo>
                    <a:lnTo>
                      <a:pt x="0" y="136652"/>
                    </a:lnTo>
                    <a:lnTo>
                      <a:pt x="0" y="0"/>
                    </a:lnTo>
                    <a:lnTo>
                      <a:pt x="53467" y="0"/>
                    </a:lnTo>
                    <a:cubicBezTo>
                      <a:pt x="81280" y="0"/>
                      <a:pt x="97790" y="18923"/>
                      <a:pt x="97790" y="41783"/>
                    </a:cubicBezTo>
                    <a:cubicBezTo>
                      <a:pt x="97790" y="60960"/>
                      <a:pt x="86106" y="72898"/>
                      <a:pt x="72898" y="77724"/>
                    </a:cubicBezTo>
                    <a:lnTo>
                      <a:pt x="103378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2" name="Freeform 24">
                <a:extLst>
                  <a:ext uri="{FF2B5EF4-FFF2-40B4-BE49-F238E27FC236}">
                    <a16:creationId xmlns:a16="http://schemas.microsoft.com/office/drawing/2014/main" id="{A47D2242-0B5E-3D5A-F8D2-3DB4DCF7D21E}"/>
                  </a:ext>
                </a:extLst>
              </p:cNvPr>
              <p:cNvSpPr/>
              <p:nvPr/>
            </p:nvSpPr>
            <p:spPr>
              <a:xfrm>
                <a:off x="11329997" y="370504"/>
                <a:ext cx="48440" cy="66911"/>
              </a:xfrm>
              <a:custGeom>
                <a:avLst/>
                <a:gdLst/>
                <a:ahLst/>
                <a:cxnLst/>
                <a:rect l="l" t="t" r="r" b="b"/>
                <a:pathLst>
                  <a:path w="100584" h="138938">
                    <a:moveTo>
                      <a:pt x="50546" y="138938"/>
                    </a:moveTo>
                    <a:cubicBezTo>
                      <a:pt x="34798" y="138938"/>
                      <a:pt x="23241" y="133731"/>
                      <a:pt x="13843" y="124587"/>
                    </a:cubicBezTo>
                    <a:cubicBezTo>
                      <a:pt x="254" y="110998"/>
                      <a:pt x="0" y="95631"/>
                      <a:pt x="0" y="69469"/>
                    </a:cubicBezTo>
                    <a:cubicBezTo>
                      <a:pt x="0" y="43307"/>
                      <a:pt x="254" y="28067"/>
                      <a:pt x="13843" y="14351"/>
                    </a:cubicBezTo>
                    <a:cubicBezTo>
                      <a:pt x="23241" y="5207"/>
                      <a:pt x="34798" y="0"/>
                      <a:pt x="50546" y="0"/>
                    </a:cubicBezTo>
                    <a:cubicBezTo>
                      <a:pt x="76073" y="0"/>
                      <a:pt x="95631" y="14605"/>
                      <a:pt x="100584" y="43180"/>
                    </a:cubicBezTo>
                    <a:lnTo>
                      <a:pt x="73279" y="43180"/>
                    </a:lnTo>
                    <a:cubicBezTo>
                      <a:pt x="70612" y="32004"/>
                      <a:pt x="63627" y="23749"/>
                      <a:pt x="50419" y="23749"/>
                    </a:cubicBezTo>
                    <a:cubicBezTo>
                      <a:pt x="43180" y="23749"/>
                      <a:pt x="37211" y="26416"/>
                      <a:pt x="33401" y="30861"/>
                    </a:cubicBezTo>
                    <a:cubicBezTo>
                      <a:pt x="28448" y="36576"/>
                      <a:pt x="26670" y="43307"/>
                      <a:pt x="26670" y="69469"/>
                    </a:cubicBezTo>
                    <a:cubicBezTo>
                      <a:pt x="26670" y="95631"/>
                      <a:pt x="28448" y="102235"/>
                      <a:pt x="33401" y="108077"/>
                    </a:cubicBezTo>
                    <a:cubicBezTo>
                      <a:pt x="37211" y="112522"/>
                      <a:pt x="43180" y="115189"/>
                      <a:pt x="50419" y="115189"/>
                    </a:cubicBezTo>
                    <a:cubicBezTo>
                      <a:pt x="63627" y="115189"/>
                      <a:pt x="70739" y="106934"/>
                      <a:pt x="73406" y="95758"/>
                    </a:cubicBezTo>
                    <a:lnTo>
                      <a:pt x="100457" y="95758"/>
                    </a:lnTo>
                    <a:cubicBezTo>
                      <a:pt x="95504" y="124333"/>
                      <a:pt x="75692" y="138938"/>
                      <a:pt x="50419" y="138938"/>
                    </a:cubicBezTo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3" name="Freeform 25">
                <a:extLst>
                  <a:ext uri="{FF2B5EF4-FFF2-40B4-BE49-F238E27FC236}">
                    <a16:creationId xmlns:a16="http://schemas.microsoft.com/office/drawing/2014/main" id="{E4C51E3E-81B4-D49F-D744-C9E924F5DAB8}"/>
                  </a:ext>
                </a:extLst>
              </p:cNvPr>
              <p:cNvSpPr/>
              <p:nvPr/>
            </p:nvSpPr>
            <p:spPr>
              <a:xfrm>
                <a:off x="11389569" y="371055"/>
                <a:ext cx="12844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26670" h="136652">
                    <a:moveTo>
                      <a:pt x="0" y="0"/>
                    </a:moveTo>
                    <a:lnTo>
                      <a:pt x="26670" y="0"/>
                    </a:lnTo>
                    <a:lnTo>
                      <a:pt x="26670" y="136652"/>
                    </a:lnTo>
                    <a:lnTo>
                      <a:pt x="0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4" name="Freeform 26">
                <a:extLst>
                  <a:ext uri="{FF2B5EF4-FFF2-40B4-BE49-F238E27FC236}">
                    <a16:creationId xmlns:a16="http://schemas.microsoft.com/office/drawing/2014/main" id="{2901BF14-8F9F-E806-A92B-4EB96D084D3A}"/>
                  </a:ext>
                </a:extLst>
              </p:cNvPr>
              <p:cNvSpPr/>
              <p:nvPr/>
            </p:nvSpPr>
            <p:spPr>
              <a:xfrm>
                <a:off x="11410548" y="370993"/>
                <a:ext cx="58043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120523" h="136652">
                    <a:moveTo>
                      <a:pt x="60706" y="40386"/>
                    </a:moveTo>
                    <a:lnTo>
                      <a:pt x="43434" y="90043"/>
                    </a:lnTo>
                    <a:lnTo>
                      <a:pt x="77343" y="90043"/>
                    </a:lnTo>
                    <a:close/>
                    <a:moveTo>
                      <a:pt x="92583" y="136652"/>
                    </a:moveTo>
                    <a:lnTo>
                      <a:pt x="84582" y="112522"/>
                    </a:lnTo>
                    <a:lnTo>
                      <a:pt x="36068" y="112522"/>
                    </a:lnTo>
                    <a:lnTo>
                      <a:pt x="27813" y="136652"/>
                    </a:lnTo>
                    <a:lnTo>
                      <a:pt x="0" y="136652"/>
                    </a:lnTo>
                    <a:lnTo>
                      <a:pt x="49657" y="0"/>
                    </a:lnTo>
                    <a:lnTo>
                      <a:pt x="70612" y="0"/>
                    </a:lnTo>
                    <a:lnTo>
                      <a:pt x="120523" y="136652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  <p:sp>
            <p:nvSpPr>
              <p:cNvPr id="35" name="Freeform 27">
                <a:extLst>
                  <a:ext uri="{FF2B5EF4-FFF2-40B4-BE49-F238E27FC236}">
                    <a16:creationId xmlns:a16="http://schemas.microsoft.com/office/drawing/2014/main" id="{C01FCF74-DB7A-A81A-3818-119023864F31}"/>
                  </a:ext>
                </a:extLst>
              </p:cNvPr>
              <p:cNvSpPr/>
              <p:nvPr/>
            </p:nvSpPr>
            <p:spPr>
              <a:xfrm>
                <a:off x="11476664" y="371055"/>
                <a:ext cx="42691" cy="65810"/>
              </a:xfrm>
              <a:custGeom>
                <a:avLst/>
                <a:gdLst/>
                <a:ahLst/>
                <a:cxnLst/>
                <a:rect l="l" t="t" r="r" b="b"/>
                <a:pathLst>
                  <a:path w="88646" h="136652">
                    <a:moveTo>
                      <a:pt x="0" y="136652"/>
                    </a:moveTo>
                    <a:lnTo>
                      <a:pt x="0" y="0"/>
                    </a:lnTo>
                    <a:lnTo>
                      <a:pt x="26670" y="0"/>
                    </a:lnTo>
                    <a:lnTo>
                      <a:pt x="26670" y="112776"/>
                    </a:lnTo>
                    <a:lnTo>
                      <a:pt x="88646" y="112776"/>
                    </a:lnTo>
                    <a:lnTo>
                      <a:pt x="88646" y="136525"/>
                    </a:lnTo>
                    <a:close/>
                  </a:path>
                </a:pathLst>
              </a:custGeom>
              <a:solidFill>
                <a:schemeClr val="bg1"/>
              </a:solidFill>
            </p:spPr>
            <p:txBody>
              <a:bodyPr/>
              <a:lstStyle/>
              <a:p>
                <a:endParaRPr lang="pt-BR"/>
              </a:p>
            </p:txBody>
          </p:sp>
        </p:grp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C08ED7DE-65B2-FF55-8850-44922487D87D}"/>
                </a:ext>
              </a:extLst>
            </p:cNvPr>
            <p:cNvSpPr txBox="1"/>
            <p:nvPr/>
          </p:nvSpPr>
          <p:spPr>
            <a:xfrm>
              <a:off x="5223062" y="216615"/>
              <a:ext cx="17604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SOLUÇÕES DIGITAIS</a:t>
              </a:r>
            </a:p>
          </p:txBody>
        </p:sp>
      </p:grp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D1C7114E-9FBD-988D-F9D3-50D7A19AA708}"/>
              </a:ext>
            </a:extLst>
          </p:cNvPr>
          <p:cNvGrpSpPr/>
          <p:nvPr userDrawn="1"/>
        </p:nvGrpSpPr>
        <p:grpSpPr>
          <a:xfrm>
            <a:off x="11286349" y="6103226"/>
            <a:ext cx="437889" cy="437889"/>
            <a:chOff x="827267" y="5866645"/>
            <a:chExt cx="560029" cy="560029"/>
          </a:xfrm>
        </p:grpSpPr>
        <p:sp>
          <p:nvSpPr>
            <p:cNvPr id="59" name="Elipse 58">
              <a:extLst>
                <a:ext uri="{FF2B5EF4-FFF2-40B4-BE49-F238E27FC236}">
                  <a16:creationId xmlns:a16="http://schemas.microsoft.com/office/drawing/2014/main" id="{DA0CDA9C-75EE-47A0-7340-C4B1166590B5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60" name="Gráfico 59">
              <a:extLst>
                <a:ext uri="{FF2B5EF4-FFF2-40B4-BE49-F238E27FC236}">
                  <a16:creationId xmlns:a16="http://schemas.microsoft.com/office/drawing/2014/main" id="{C9237DE1-580F-BDB6-582F-B3C46A7408A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C240C8E7-17E5-67D6-01B2-CB9CB3E573E6}"/>
              </a:ext>
            </a:extLst>
          </p:cNvPr>
          <p:cNvGrpSpPr/>
          <p:nvPr userDrawn="1"/>
        </p:nvGrpSpPr>
        <p:grpSpPr>
          <a:xfrm rot="10800000">
            <a:off x="345622" y="6103225"/>
            <a:ext cx="437889" cy="437889"/>
            <a:chOff x="827267" y="5866645"/>
            <a:chExt cx="560029" cy="560029"/>
          </a:xfrm>
        </p:grpSpPr>
        <p:sp>
          <p:nvSpPr>
            <p:cNvPr id="62" name="Elipse 61">
              <a:extLst>
                <a:ext uri="{FF2B5EF4-FFF2-40B4-BE49-F238E27FC236}">
                  <a16:creationId xmlns:a16="http://schemas.microsoft.com/office/drawing/2014/main" id="{6AAEC1D6-85B7-E727-B4AC-E19BAD0A246C}"/>
                </a:ext>
              </a:extLst>
            </p:cNvPr>
            <p:cNvSpPr/>
            <p:nvPr/>
          </p:nvSpPr>
          <p:spPr>
            <a:xfrm>
              <a:off x="827267" y="5866645"/>
              <a:ext cx="560029" cy="560029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63" name="Gráfico 62">
              <a:extLst>
                <a:ext uri="{FF2B5EF4-FFF2-40B4-BE49-F238E27FC236}">
                  <a16:creationId xmlns:a16="http://schemas.microsoft.com/office/drawing/2014/main" id="{31D9F548-6FC4-7EBB-D90F-441D6CB03FB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50131" y="6041884"/>
              <a:ext cx="114300" cy="209550"/>
            </a:xfrm>
            <a:prstGeom prst="rect">
              <a:avLst/>
            </a:prstGeom>
          </p:spPr>
        </p:pic>
      </p:grpSp>
      <p:sp>
        <p:nvSpPr>
          <p:cNvPr id="64" name="Retângulo: Cantos Arredondados 63">
            <a:extLst>
              <a:ext uri="{FF2B5EF4-FFF2-40B4-BE49-F238E27FC236}">
                <a16:creationId xmlns:a16="http://schemas.microsoft.com/office/drawing/2014/main" id="{31E37646-AD8D-3C9E-842A-D2141971AD34}"/>
              </a:ext>
            </a:extLst>
          </p:cNvPr>
          <p:cNvSpPr/>
          <p:nvPr userDrawn="1"/>
        </p:nvSpPr>
        <p:spPr>
          <a:xfrm>
            <a:off x="4352721" y="6240246"/>
            <a:ext cx="3486558" cy="254197"/>
          </a:xfrm>
          <a:prstGeom prst="roundRect">
            <a:avLst/>
          </a:prstGeom>
          <a:gradFill>
            <a:gsLst>
              <a:gs pos="0">
                <a:srgbClr val="548235">
                  <a:alpha val="12549"/>
                </a:srgbClr>
              </a:gs>
              <a:gs pos="17000">
                <a:srgbClr val="548235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100" dirty="0">
                <a:latin typeface="AMX" pitchFamily="2" charset="0"/>
              </a:rPr>
              <a:t>PRESENÇA DIGITAL E PLATAFORMA DE E-COMMERCE</a:t>
            </a:r>
          </a:p>
        </p:txBody>
      </p:sp>
    </p:spTree>
    <p:extLst>
      <p:ext uri="{BB962C8B-B14F-4D97-AF65-F5344CB8AC3E}">
        <p14:creationId xmlns:p14="http://schemas.microsoft.com/office/powerpoint/2010/main" val="14771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296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26199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81BA52C9-3998-A536-DB12-8662B023E30F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10F293F9-32FE-231F-AD2C-48737C65B3C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AAC374B8-446E-A680-6B40-6E435258269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B6286158-4CCF-EA5B-6CDD-675620DFEBC9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501357A4-C905-6BA1-E2E0-DF2B3056C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32366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>
            <a:extLst>
              <a:ext uri="{FF2B5EF4-FFF2-40B4-BE49-F238E27FC236}">
                <a16:creationId xmlns:a16="http://schemas.microsoft.com/office/drawing/2014/main" id="{4A6F8A9E-2607-D12B-6AC5-4817D0595D1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85" b="5085"/>
          <a:stretch/>
        </p:blipFill>
        <p:spPr>
          <a:xfrm>
            <a:off x="215076" y="758240"/>
            <a:ext cx="11779017" cy="5951848"/>
          </a:xfrm>
          <a:prstGeom prst="roundRect">
            <a:avLst>
              <a:gd name="adj" fmla="val 2778"/>
            </a:avLst>
          </a:prstGeom>
          <a:ln w="5317" cap="flat">
            <a:noFill/>
            <a:prstDash val="solid"/>
            <a:miter/>
          </a:ln>
          <a:effectLst/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BD733608-6C70-B772-21D1-3D3907FDC480}"/>
              </a:ext>
            </a:extLst>
          </p:cNvPr>
          <p:cNvSpPr txBox="1"/>
          <p:nvPr userDrawn="1"/>
        </p:nvSpPr>
        <p:spPr>
          <a:xfrm>
            <a:off x="7799634" y="1458122"/>
            <a:ext cx="3212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O que vamos ver: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23DEE6D2-3C89-29F3-6B45-27D18A9027CA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360E2F03-D4E5-09A8-7936-01F7F1B1DDF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1D7318CA-FCC5-56A3-F3F8-FD66EDE184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6B04BA38-C7B2-0C51-80D2-5D226E0C591D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2D851528-6F50-B3CD-969B-EB5B293EE3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83130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çalho da Seçã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CaixaDeTexto 70">
            <a:extLst>
              <a:ext uri="{FF2B5EF4-FFF2-40B4-BE49-F238E27FC236}">
                <a16:creationId xmlns:a16="http://schemas.microsoft.com/office/drawing/2014/main" id="{1B4A0BEA-327E-F2F4-B165-B228C4872095}"/>
              </a:ext>
            </a:extLst>
          </p:cNvPr>
          <p:cNvSpPr txBox="1"/>
          <p:nvPr userDrawn="1"/>
        </p:nvSpPr>
        <p:spPr>
          <a:xfrm>
            <a:off x="-1008380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72" name="CaixaDeTexto 71">
            <a:extLst>
              <a:ext uri="{FF2B5EF4-FFF2-40B4-BE49-F238E27FC236}">
                <a16:creationId xmlns:a16="http://schemas.microsoft.com/office/drawing/2014/main" id="{D6C3B819-8E0E-638A-A40B-6FA60DC01281}"/>
              </a:ext>
            </a:extLst>
          </p:cNvPr>
          <p:cNvSpPr txBox="1"/>
          <p:nvPr userDrawn="1"/>
        </p:nvSpPr>
        <p:spPr>
          <a:xfrm>
            <a:off x="3842196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sp>
        <p:nvSpPr>
          <p:cNvPr id="73" name="CaixaDeTexto 72">
            <a:extLst>
              <a:ext uri="{FF2B5EF4-FFF2-40B4-BE49-F238E27FC236}">
                <a16:creationId xmlns:a16="http://schemas.microsoft.com/office/drawing/2014/main" id="{EBF88E37-C0F5-8402-2864-DD0DA3E6EF47}"/>
              </a:ext>
            </a:extLst>
          </p:cNvPr>
          <p:cNvSpPr txBox="1"/>
          <p:nvPr userDrawn="1"/>
        </p:nvSpPr>
        <p:spPr>
          <a:xfrm>
            <a:off x="8692772" y="1370053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ATENÇÃO</a:t>
            </a:r>
          </a:p>
        </p:txBody>
      </p:sp>
      <p:pic>
        <p:nvPicPr>
          <p:cNvPr id="74" name="Imagem 73" descr="Uma imagem contendo Ícone&#10;&#10;O conteúdo gerado por IA pode estar incorreto.">
            <a:extLst>
              <a:ext uri="{FF2B5EF4-FFF2-40B4-BE49-F238E27FC236}">
                <a16:creationId xmlns:a16="http://schemas.microsoft.com/office/drawing/2014/main" id="{20F273DB-7F8C-5F9A-F6D5-BC3646A68E7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973" y="1358443"/>
            <a:ext cx="2070053" cy="2070053"/>
          </a:xfrm>
          <a:prstGeom prst="rect">
            <a:avLst/>
          </a:prstGeom>
        </p:spPr>
      </p:pic>
      <p:grpSp>
        <p:nvGrpSpPr>
          <p:cNvPr id="2" name="Group 6">
            <a:extLst>
              <a:ext uri="{FF2B5EF4-FFF2-40B4-BE49-F238E27FC236}">
                <a16:creationId xmlns:a16="http://schemas.microsoft.com/office/drawing/2014/main" id="{158CC89C-3696-A3DA-E1EB-4EE8CE3328D0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7DFCEF2-C87A-3158-32A9-8E1DB6FEDAB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CBC353CA-F281-1410-B390-BCF8A8C0B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99030BAB-97DC-DE4F-60B2-A98A58C4E8CB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CF4EE98B-A6ED-1E92-B573-8CD207428F4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21684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abeçalho da Seção">
    <p:bg>
      <p:bgPr>
        <a:solidFill>
          <a:srgbClr val="7424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9C5E91EE-7023-E72E-55DD-C19FF72A44B4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1044F809-1571-14A7-BD1B-52E4DB746EC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26BFFCCB-4121-04B4-333F-45366F4E857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5" name="CaixaDeTexto 17">
              <a:extLst>
                <a:ext uri="{FF2B5EF4-FFF2-40B4-BE49-F238E27FC236}">
                  <a16:creationId xmlns:a16="http://schemas.microsoft.com/office/drawing/2014/main" id="{1EE71288-80ED-AFAF-B512-B9FDEF293777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6" name="Graphic 10">
              <a:extLst>
                <a:ext uri="{FF2B5EF4-FFF2-40B4-BE49-F238E27FC236}">
                  <a16:creationId xmlns:a16="http://schemas.microsoft.com/office/drawing/2014/main" id="{0DC80E94-FDCF-BFB0-F2F9-245B0FBB6F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23763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beçalho da Seção"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CaixaDeTexto 106">
            <a:extLst>
              <a:ext uri="{FF2B5EF4-FFF2-40B4-BE49-F238E27FC236}">
                <a16:creationId xmlns:a16="http://schemas.microsoft.com/office/drawing/2014/main" id="{A917D391-B69A-A741-5F18-842AF303792D}"/>
              </a:ext>
            </a:extLst>
          </p:cNvPr>
          <p:cNvSpPr txBox="1"/>
          <p:nvPr userDrawn="1"/>
        </p:nvSpPr>
        <p:spPr>
          <a:xfrm>
            <a:off x="5223062" y="216615"/>
            <a:ext cx="17604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>
                <a:solidFill>
                  <a:schemeClr val="bg1"/>
                </a:solidFill>
                <a:latin typeface="AMX Medium" pitchFamily="2" charset="0"/>
              </a:rPr>
              <a:t>SOLUÇÕES DIGITAIS</a:t>
            </a:r>
          </a:p>
        </p:txBody>
      </p:sp>
      <p:sp>
        <p:nvSpPr>
          <p:cNvPr id="2" name="CaixaDeTexto 8">
            <a:extLst>
              <a:ext uri="{FF2B5EF4-FFF2-40B4-BE49-F238E27FC236}">
                <a16:creationId xmlns:a16="http://schemas.microsoft.com/office/drawing/2014/main" id="{0804BD0C-6284-E4D4-59D1-E1764FA2B8B8}"/>
              </a:ext>
            </a:extLst>
          </p:cNvPr>
          <p:cNvSpPr txBox="1"/>
          <p:nvPr userDrawn="1"/>
        </p:nvSpPr>
        <p:spPr>
          <a:xfrm>
            <a:off x="-927100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3" name="CaixaDeTexto 9">
            <a:extLst>
              <a:ext uri="{FF2B5EF4-FFF2-40B4-BE49-F238E27FC236}">
                <a16:creationId xmlns:a16="http://schemas.microsoft.com/office/drawing/2014/main" id="{7D48C61A-5A14-1F99-BBC2-FACEF3AB8F47}"/>
              </a:ext>
            </a:extLst>
          </p:cNvPr>
          <p:cNvSpPr txBox="1"/>
          <p:nvPr userDrawn="1"/>
        </p:nvSpPr>
        <p:spPr>
          <a:xfrm>
            <a:off x="3923476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sp>
        <p:nvSpPr>
          <p:cNvPr id="4" name="CaixaDeTexto 10">
            <a:extLst>
              <a:ext uri="{FF2B5EF4-FFF2-40B4-BE49-F238E27FC236}">
                <a16:creationId xmlns:a16="http://schemas.microsoft.com/office/drawing/2014/main" id="{6E9855A6-CCAD-FE5F-E9E5-065AC9161907}"/>
              </a:ext>
            </a:extLst>
          </p:cNvPr>
          <p:cNvSpPr txBox="1"/>
          <p:nvPr userDrawn="1"/>
        </p:nvSpPr>
        <p:spPr>
          <a:xfrm>
            <a:off x="8774052" y="2265921"/>
            <a:ext cx="48505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8000" dirty="0">
                <a:ln>
                  <a:solidFill>
                    <a:srgbClr val="C00000"/>
                  </a:solidFill>
                </a:ln>
                <a:noFill/>
                <a:latin typeface="AMX Black" pitchFamily="2" charset="0"/>
              </a:rPr>
              <a:t>DÚVIDAS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922F5BEA-20CE-68E2-CCB2-E855777A3051}"/>
              </a:ext>
            </a:extLst>
          </p:cNvPr>
          <p:cNvGrpSpPr/>
          <p:nvPr userDrawn="1"/>
        </p:nvGrpSpPr>
        <p:grpSpPr>
          <a:xfrm>
            <a:off x="4727939" y="968830"/>
            <a:ext cx="2736120" cy="3277677"/>
            <a:chOff x="2553872" y="1570475"/>
            <a:chExt cx="2736120" cy="3277677"/>
          </a:xfrm>
        </p:grpSpPr>
        <p:grpSp>
          <p:nvGrpSpPr>
            <p:cNvPr id="6" name="Agrupar 5">
              <a:extLst>
                <a:ext uri="{FF2B5EF4-FFF2-40B4-BE49-F238E27FC236}">
                  <a16:creationId xmlns:a16="http://schemas.microsoft.com/office/drawing/2014/main" id="{C00FF9FE-B88F-1992-E0F0-2C6351BE154B}"/>
                </a:ext>
              </a:extLst>
            </p:cNvPr>
            <p:cNvGrpSpPr/>
            <p:nvPr userDrawn="1"/>
          </p:nvGrpSpPr>
          <p:grpSpPr>
            <a:xfrm>
              <a:off x="2553872" y="2112035"/>
              <a:ext cx="2736120" cy="2736117"/>
              <a:chOff x="1259629" y="1800227"/>
              <a:chExt cx="1791476" cy="1791474"/>
            </a:xfrm>
          </p:grpSpPr>
          <p:sp>
            <p:nvSpPr>
              <p:cNvPr id="8" name="Elipse 14">
                <a:extLst>
                  <a:ext uri="{FF2B5EF4-FFF2-40B4-BE49-F238E27FC236}">
                    <a16:creationId xmlns:a16="http://schemas.microsoft.com/office/drawing/2014/main" id="{F1FC6140-4822-FEB2-C8CD-5247B63D2D2D}"/>
                  </a:ext>
                </a:extLst>
              </p:cNvPr>
              <p:cNvSpPr/>
              <p:nvPr userDrawn="1"/>
            </p:nvSpPr>
            <p:spPr>
              <a:xfrm>
                <a:off x="1259629" y="1800227"/>
                <a:ext cx="1791476" cy="1791474"/>
              </a:xfrm>
              <a:prstGeom prst="ellipse">
                <a:avLst/>
              </a:prstGeom>
              <a:solidFill>
                <a:srgbClr val="C00000">
                  <a:alpha val="57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/>
              </a:p>
            </p:txBody>
          </p:sp>
          <p:sp>
            <p:nvSpPr>
              <p:cNvPr id="9" name="Elipse 15">
                <a:extLst>
                  <a:ext uri="{FF2B5EF4-FFF2-40B4-BE49-F238E27FC236}">
                    <a16:creationId xmlns:a16="http://schemas.microsoft.com/office/drawing/2014/main" id="{238294D7-1A69-1C87-6B07-BE5E7C163537}"/>
                  </a:ext>
                </a:extLst>
              </p:cNvPr>
              <p:cNvSpPr/>
              <p:nvPr userDrawn="1"/>
            </p:nvSpPr>
            <p:spPr>
              <a:xfrm>
                <a:off x="1404148" y="1944744"/>
                <a:ext cx="1502435" cy="150243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pt-BR" dirty="0"/>
              </a:p>
            </p:txBody>
          </p:sp>
        </p:grpSp>
        <p:pic>
          <p:nvPicPr>
            <p:cNvPr id="7" name="Imagem 6" descr="Mulher segurando celular na mão&#10;&#10;O conteúdo gerado por IA pode estar incorreto.">
              <a:extLst>
                <a:ext uri="{FF2B5EF4-FFF2-40B4-BE49-F238E27FC236}">
                  <a16:creationId xmlns:a16="http://schemas.microsoft.com/office/drawing/2014/main" id="{FB5D9BA3-BC34-6BD8-7115-E8439F78D74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l="12679" r="13164"/>
            <a:stretch>
              <a:fillRect/>
            </a:stretch>
          </p:blipFill>
          <p:spPr>
            <a:xfrm>
              <a:off x="2787430" y="1570475"/>
              <a:ext cx="2273288" cy="3065496"/>
            </a:xfrm>
            <a:custGeom>
              <a:avLst/>
              <a:gdLst>
                <a:gd name="connsiteX0" fmla="*/ 982120 w 2273288"/>
                <a:gd name="connsiteY0" fmla="*/ 0 h 3065496"/>
                <a:gd name="connsiteX1" fmla="*/ 1291168 w 2273288"/>
                <a:gd name="connsiteY1" fmla="*/ 0 h 3065496"/>
                <a:gd name="connsiteX2" fmla="*/ 1365718 w 2273288"/>
                <a:gd name="connsiteY2" fmla="*/ 11378 h 3065496"/>
                <a:gd name="connsiteX3" fmla="*/ 2273288 w 2273288"/>
                <a:gd name="connsiteY3" fmla="*/ 1124929 h 3065496"/>
                <a:gd name="connsiteX4" fmla="*/ 2273288 w 2273288"/>
                <a:gd name="connsiteY4" fmla="*/ 1928852 h 3065496"/>
                <a:gd name="connsiteX5" fmla="*/ 1136644 w 2273288"/>
                <a:gd name="connsiteY5" fmla="*/ 3065496 h 3065496"/>
                <a:gd name="connsiteX6" fmla="*/ 0 w 2273288"/>
                <a:gd name="connsiteY6" fmla="*/ 1928852 h 3065496"/>
                <a:gd name="connsiteX7" fmla="*/ 0 w 2273288"/>
                <a:gd name="connsiteY7" fmla="*/ 1124929 h 3065496"/>
                <a:gd name="connsiteX8" fmla="*/ 907571 w 2273288"/>
                <a:gd name="connsiteY8" fmla="*/ 11378 h 3065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288" h="3065496">
                  <a:moveTo>
                    <a:pt x="982120" y="0"/>
                  </a:moveTo>
                  <a:lnTo>
                    <a:pt x="1291168" y="0"/>
                  </a:lnTo>
                  <a:lnTo>
                    <a:pt x="1365718" y="11378"/>
                  </a:lnTo>
                  <a:cubicBezTo>
                    <a:pt x="1883667" y="117366"/>
                    <a:pt x="2273288" y="575647"/>
                    <a:pt x="2273288" y="1124929"/>
                  </a:cubicBezTo>
                  <a:lnTo>
                    <a:pt x="2273288" y="1928852"/>
                  </a:lnTo>
                  <a:cubicBezTo>
                    <a:pt x="2273288" y="2556603"/>
                    <a:pt x="1764395" y="3065496"/>
                    <a:pt x="1136644" y="3065496"/>
                  </a:cubicBezTo>
                  <a:cubicBezTo>
                    <a:pt x="508893" y="3065496"/>
                    <a:pt x="0" y="2556603"/>
                    <a:pt x="0" y="1928852"/>
                  </a:cubicBezTo>
                  <a:lnTo>
                    <a:pt x="0" y="1124929"/>
                  </a:lnTo>
                  <a:cubicBezTo>
                    <a:pt x="0" y="575647"/>
                    <a:pt x="389621" y="117366"/>
                    <a:pt x="907571" y="11378"/>
                  </a:cubicBezTo>
                  <a:close/>
                </a:path>
              </a:pathLst>
            </a:custGeom>
          </p:spPr>
        </p:pic>
      </p:grpSp>
      <p:grpSp>
        <p:nvGrpSpPr>
          <p:cNvPr id="10" name="Group 6">
            <a:extLst>
              <a:ext uri="{FF2B5EF4-FFF2-40B4-BE49-F238E27FC236}">
                <a16:creationId xmlns:a16="http://schemas.microsoft.com/office/drawing/2014/main" id="{397097DB-0CEF-F4EA-A217-920221DCDA8C}"/>
              </a:ext>
            </a:extLst>
          </p:cNvPr>
          <p:cNvGrpSpPr/>
          <p:nvPr userDrawn="1"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11" name="Retângulo: Cantos Arredondados 15">
              <a:extLst>
                <a:ext uri="{FF2B5EF4-FFF2-40B4-BE49-F238E27FC236}">
                  <a16:creationId xmlns:a16="http://schemas.microsoft.com/office/drawing/2014/main" id="{FD0BF0BE-A084-417B-F59F-A26994A25417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12" name="Gráfico 16">
              <a:extLst>
                <a:ext uri="{FF2B5EF4-FFF2-40B4-BE49-F238E27FC236}">
                  <a16:creationId xmlns:a16="http://schemas.microsoft.com/office/drawing/2014/main" id="{3FC184D6-C7F5-10BF-D9F8-65FE997208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13" name="CaixaDeTexto 17">
              <a:extLst>
                <a:ext uri="{FF2B5EF4-FFF2-40B4-BE49-F238E27FC236}">
                  <a16:creationId xmlns:a16="http://schemas.microsoft.com/office/drawing/2014/main" id="{26A5BC9B-F6D3-BEBC-4767-FC2150A0BB02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14" name="Graphic 10">
              <a:extLst>
                <a:ext uri="{FF2B5EF4-FFF2-40B4-BE49-F238E27FC236}">
                  <a16:creationId xmlns:a16="http://schemas.microsoft.com/office/drawing/2014/main" id="{A7C758D8-AED1-0676-D4E8-D6D8EBBEE8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25801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5432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7" r:id="rId2"/>
    <p:sldLayoutId id="2147483662" r:id="rId3"/>
    <p:sldLayoutId id="2147483664" r:id="rId4"/>
    <p:sldLayoutId id="2147483663" r:id="rId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8924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77" r:id="rId4"/>
    <p:sldLayoutId id="2147483679" r:id="rId5"/>
    <p:sldLayoutId id="214748367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mailto:contato@suaempresa.com.br" TargetMode="External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9.png"/><Relationship Id="rId4" Type="http://schemas.openxmlformats.org/officeDocument/2006/relationships/image" Target="../media/image5.sv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9.png"/><Relationship Id="rId4" Type="http://schemas.openxmlformats.org/officeDocument/2006/relationships/image" Target="../media/image5.sv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Imagem 45" descr="Uma imagem contendo água, pássaro, grande, luz&#10;&#10;O conteúdo gerado por IA pode estar incorreto.">
            <a:extLst>
              <a:ext uri="{FF2B5EF4-FFF2-40B4-BE49-F238E27FC236}">
                <a16:creationId xmlns:a16="http://schemas.microsoft.com/office/drawing/2014/main" id="{45F580F2-4105-AA3F-3526-2E321415F8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706"/>
          <a:stretch/>
        </p:blipFill>
        <p:spPr>
          <a:xfrm>
            <a:off x="-15985" y="-29809"/>
            <a:ext cx="12308299" cy="697432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7544D8A-5936-14B8-1984-5E871DAA8923}"/>
              </a:ext>
            </a:extLst>
          </p:cNvPr>
          <p:cNvSpPr/>
          <p:nvPr/>
        </p:nvSpPr>
        <p:spPr>
          <a:xfrm>
            <a:off x="-15985" y="-29809"/>
            <a:ext cx="12308299" cy="6974327"/>
          </a:xfrm>
          <a:prstGeom prst="rect">
            <a:avLst/>
          </a:prstGeom>
          <a:solidFill>
            <a:srgbClr val="548235">
              <a:alpha val="29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8" name="Retângulo 47">
            <a:extLst>
              <a:ext uri="{FF2B5EF4-FFF2-40B4-BE49-F238E27FC236}">
                <a16:creationId xmlns:a16="http://schemas.microsoft.com/office/drawing/2014/main" id="{A2EA920E-2438-4E13-00D7-A352D9502789}"/>
              </a:ext>
            </a:extLst>
          </p:cNvPr>
          <p:cNvSpPr/>
          <p:nvPr/>
        </p:nvSpPr>
        <p:spPr>
          <a:xfrm>
            <a:off x="-15985" y="-29809"/>
            <a:ext cx="12308300" cy="6974327"/>
          </a:xfrm>
          <a:prstGeom prst="rect">
            <a:avLst/>
          </a:prstGeom>
          <a:gradFill>
            <a:gsLst>
              <a:gs pos="82000">
                <a:srgbClr val="5A0101"/>
              </a:gs>
              <a:gs pos="0">
                <a:schemeClr val="tx1">
                  <a:lumMod val="95000"/>
                  <a:lumOff val="5000"/>
                  <a:alpha val="0"/>
                </a:schemeClr>
              </a:gs>
              <a:gs pos="66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12" name="Imagem 11" descr="Homem segurando celular perto do rosto&#10;&#10;O conteúdo gerado por IA pode estar incorreto.">
            <a:extLst>
              <a:ext uri="{FF2B5EF4-FFF2-40B4-BE49-F238E27FC236}">
                <a16:creationId xmlns:a16="http://schemas.microsoft.com/office/drawing/2014/main" id="{B4D72FFA-3567-9E01-077C-977C05833D7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947599" y="25291"/>
            <a:ext cx="9335489" cy="6919227"/>
          </a:xfrm>
          <a:prstGeom prst="rect">
            <a:avLst/>
          </a:prstGeom>
        </p:spPr>
      </p:pic>
      <p:pic>
        <p:nvPicPr>
          <p:cNvPr id="9" name="Gráfico 8">
            <a:extLst>
              <a:ext uri="{FF2B5EF4-FFF2-40B4-BE49-F238E27FC236}">
                <a16:creationId xmlns:a16="http://schemas.microsoft.com/office/drawing/2014/main" id="{6FC7E6D8-CDE0-C9D6-E950-1A29490F1D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5026" y="755000"/>
            <a:ext cx="1690300" cy="920374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65042CC7-2AA2-CBDD-F327-50C75CBF1F3E}"/>
              </a:ext>
            </a:extLst>
          </p:cNvPr>
          <p:cNvSpPr txBox="1"/>
          <p:nvPr/>
        </p:nvSpPr>
        <p:spPr>
          <a:xfrm>
            <a:off x="5996411" y="2022755"/>
            <a:ext cx="554193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5800" dirty="0">
                <a:solidFill>
                  <a:schemeClr val="bg1"/>
                </a:solidFill>
                <a:latin typeface="AMX Black" pitchFamily="2" charset="0"/>
              </a:rPr>
              <a:t>SOLUÇÕES DIGITAIS</a:t>
            </a:r>
          </a:p>
        </p:txBody>
      </p:sp>
      <p:pic>
        <p:nvPicPr>
          <p:cNvPr id="7" name="Graphic 16">
            <a:extLst>
              <a:ext uri="{FF2B5EF4-FFF2-40B4-BE49-F238E27FC236}">
                <a16:creationId xmlns:a16="http://schemas.microsoft.com/office/drawing/2014/main" id="{D241FA39-080F-44FC-DB51-EBFD54640C5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38164" y="6044434"/>
            <a:ext cx="1250176" cy="47153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Uma imagem contendo pessoa, mulher, em pé, homem&#10;&#10;O conteúdo gerado por IA pode estar incorreto.">
            <a:extLst>
              <a:ext uri="{FF2B5EF4-FFF2-40B4-BE49-F238E27FC236}">
                <a16:creationId xmlns:a16="http://schemas.microsoft.com/office/drawing/2014/main" id="{80EBEBDE-4AB6-4469-86A7-6FE945D64B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l="27711"/>
          <a:stretch/>
        </p:blipFill>
        <p:spPr>
          <a:xfrm flipH="1">
            <a:off x="3379572" y="-78257"/>
            <a:ext cx="8812428" cy="7014513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02FCBC7A-864E-FA65-ABAE-DC0E7A95600C}"/>
              </a:ext>
            </a:extLst>
          </p:cNvPr>
          <p:cNvSpPr/>
          <p:nvPr/>
        </p:nvSpPr>
        <p:spPr>
          <a:xfrm flipH="1">
            <a:off x="-1" y="-39129"/>
            <a:ext cx="8948865" cy="6975385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>
              <a:latin typeface="AMX" pitchFamily="2" charset="77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2255CA1-52FA-2E89-EA9A-F9395740F542}"/>
              </a:ext>
            </a:extLst>
          </p:cNvPr>
          <p:cNvSpPr txBox="1"/>
          <p:nvPr/>
        </p:nvSpPr>
        <p:spPr>
          <a:xfrm>
            <a:off x="652063" y="3574092"/>
            <a:ext cx="4710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Sejam bem-vindos!​</a:t>
            </a:r>
            <a:endParaRPr lang="pt-BR" sz="2800" dirty="0">
              <a:solidFill>
                <a:schemeClr val="bg1"/>
              </a:solidFill>
            </a:endParaRP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56F7649F-067C-BEBD-55C0-232AA76317BD}"/>
              </a:ext>
            </a:extLst>
          </p:cNvPr>
          <p:cNvSpPr txBox="1"/>
          <p:nvPr/>
        </p:nvSpPr>
        <p:spPr>
          <a:xfrm>
            <a:off x="652063" y="2699133"/>
            <a:ext cx="3572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chemeClr val="bg1"/>
                </a:solidFill>
                <a:latin typeface="AMX Black" pitchFamily="2" charset="0"/>
              </a:rPr>
              <a:t>Olá turma!</a:t>
            </a:r>
          </a:p>
        </p:txBody>
      </p:sp>
      <p:grpSp>
        <p:nvGrpSpPr>
          <p:cNvPr id="29" name="Group 6">
            <a:extLst>
              <a:ext uri="{FF2B5EF4-FFF2-40B4-BE49-F238E27FC236}">
                <a16:creationId xmlns:a16="http://schemas.microsoft.com/office/drawing/2014/main" id="{4AC29E13-AD09-5218-0307-5EE58281820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3" name="Retângulo: Cantos Arredondados 15">
              <a:extLst>
                <a:ext uri="{FF2B5EF4-FFF2-40B4-BE49-F238E27FC236}">
                  <a16:creationId xmlns:a16="http://schemas.microsoft.com/office/drawing/2014/main" id="{4C6FD55C-0BB8-AD2F-CCFE-3427DBC4A84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34" name="Gráfico 16">
              <a:extLst>
                <a:ext uri="{FF2B5EF4-FFF2-40B4-BE49-F238E27FC236}">
                  <a16:creationId xmlns:a16="http://schemas.microsoft.com/office/drawing/2014/main" id="{80E9A0C4-B254-1998-2273-F3121A6B9C4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35" name="CaixaDeTexto 17">
              <a:extLst>
                <a:ext uri="{FF2B5EF4-FFF2-40B4-BE49-F238E27FC236}">
                  <a16:creationId xmlns:a16="http://schemas.microsoft.com/office/drawing/2014/main" id="{02CBA05F-3A7D-AFBD-6F7A-DAE3DC8B7AB3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36" name="Graphic 10">
              <a:extLst>
                <a:ext uri="{FF2B5EF4-FFF2-40B4-BE49-F238E27FC236}">
                  <a16:creationId xmlns:a16="http://schemas.microsoft.com/office/drawing/2014/main" id="{45E84BBC-C195-5435-5D4C-1C5F7E138C4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584EB444-C9E2-E88A-3E0A-A6A1A213DE38}"/>
              </a:ext>
            </a:extLst>
          </p:cNvPr>
          <p:cNvSpPr txBox="1"/>
          <p:nvPr/>
        </p:nvSpPr>
        <p:spPr>
          <a:xfrm>
            <a:off x="3630587" y="1028295"/>
            <a:ext cx="4930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dirty="0">
                <a:solidFill>
                  <a:schemeClr val="bg2">
                    <a:lumMod val="25000"/>
                  </a:schemeClr>
                </a:solidFill>
                <a:latin typeface="AMX Black" pitchFamily="2" charset="0"/>
              </a:rPr>
              <a:t>Combinados: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FB56DB0A-9D4F-DAF7-FC5D-39D8D9C28632}"/>
              </a:ext>
            </a:extLst>
          </p:cNvPr>
          <p:cNvSpPr txBox="1"/>
          <p:nvPr/>
        </p:nvSpPr>
        <p:spPr>
          <a:xfrm>
            <a:off x="1626543" y="4626504"/>
            <a:ext cx="182880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dirty="0"/>
              <a:t>Manter a câmera ligada.</a:t>
            </a: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529C6927-AD94-6999-2FB7-F31EF732C074}"/>
              </a:ext>
            </a:extLst>
          </p:cNvPr>
          <p:cNvGrpSpPr/>
          <p:nvPr/>
        </p:nvGrpSpPr>
        <p:grpSpPr>
          <a:xfrm>
            <a:off x="1649876" y="2521989"/>
            <a:ext cx="1782134" cy="1782132"/>
            <a:chOff x="1448671" y="2300995"/>
            <a:chExt cx="1791476" cy="1791474"/>
          </a:xfrm>
        </p:grpSpPr>
        <p:sp>
          <p:nvSpPr>
            <p:cNvPr id="5" name="Elipse 14">
              <a:extLst>
                <a:ext uri="{FF2B5EF4-FFF2-40B4-BE49-F238E27FC236}">
                  <a16:creationId xmlns:a16="http://schemas.microsoft.com/office/drawing/2014/main" id="{D021ADBE-D574-25AF-1FB4-749702F03271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FF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sp>
          <p:nvSpPr>
            <p:cNvPr id="6" name="Elipse 15">
              <a:extLst>
                <a:ext uri="{FF2B5EF4-FFF2-40B4-BE49-F238E27FC236}">
                  <a16:creationId xmlns:a16="http://schemas.microsoft.com/office/drawing/2014/main" id="{FDA794A8-D9D3-A3B2-9D3A-2468C2A8756D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pic>
          <p:nvPicPr>
            <p:cNvPr id="7" name="Graphic 18">
              <a:extLst>
                <a:ext uri="{FF2B5EF4-FFF2-40B4-BE49-F238E27FC236}">
                  <a16:creationId xmlns:a16="http://schemas.microsoft.com/office/drawing/2014/main" id="{F3FD8F67-CCDC-C064-E972-8948E1E9AF8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2049682" y="2803763"/>
              <a:ext cx="589446" cy="785928"/>
            </a:xfrm>
            <a:prstGeom prst="rect">
              <a:avLst/>
            </a:prstGeom>
          </p:spPr>
        </p:pic>
      </p:grpSp>
      <p:sp>
        <p:nvSpPr>
          <p:cNvPr id="8" name="CaixaDeTexto 7">
            <a:extLst>
              <a:ext uri="{FF2B5EF4-FFF2-40B4-BE49-F238E27FC236}">
                <a16:creationId xmlns:a16="http://schemas.microsoft.com/office/drawing/2014/main" id="{8969F480-49CB-EE7D-7E51-3BD83D695E54}"/>
              </a:ext>
            </a:extLst>
          </p:cNvPr>
          <p:cNvSpPr txBox="1"/>
          <p:nvPr/>
        </p:nvSpPr>
        <p:spPr>
          <a:xfrm>
            <a:off x="5181600" y="4626504"/>
            <a:ext cx="18288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dirty="0"/>
              <a:t>Desligar o áudio.</a:t>
            </a:r>
          </a:p>
        </p:txBody>
      </p:sp>
      <p:grpSp>
        <p:nvGrpSpPr>
          <p:cNvPr id="9" name="Agrupar 8">
            <a:extLst>
              <a:ext uri="{FF2B5EF4-FFF2-40B4-BE49-F238E27FC236}">
                <a16:creationId xmlns:a16="http://schemas.microsoft.com/office/drawing/2014/main" id="{A0B06FB0-286F-54E4-ABC6-7818434EC99E}"/>
              </a:ext>
            </a:extLst>
          </p:cNvPr>
          <p:cNvGrpSpPr/>
          <p:nvPr/>
        </p:nvGrpSpPr>
        <p:grpSpPr>
          <a:xfrm>
            <a:off x="5206201" y="2521989"/>
            <a:ext cx="1782134" cy="1782132"/>
            <a:chOff x="1448671" y="2300995"/>
            <a:chExt cx="1791476" cy="1791474"/>
          </a:xfrm>
        </p:grpSpPr>
        <p:sp>
          <p:nvSpPr>
            <p:cNvPr id="10" name="Elipse 14">
              <a:extLst>
                <a:ext uri="{FF2B5EF4-FFF2-40B4-BE49-F238E27FC236}">
                  <a16:creationId xmlns:a16="http://schemas.microsoft.com/office/drawing/2014/main" id="{6D047BFC-D997-EFFF-44A8-89E76B0D535F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FF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sp>
          <p:nvSpPr>
            <p:cNvPr id="11" name="Elipse 15">
              <a:extLst>
                <a:ext uri="{FF2B5EF4-FFF2-40B4-BE49-F238E27FC236}">
                  <a16:creationId xmlns:a16="http://schemas.microsoft.com/office/drawing/2014/main" id="{123FE51B-B920-B54F-A5A6-6CD670D78E4B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pic>
          <p:nvPicPr>
            <p:cNvPr id="12" name="Graphic 18">
              <a:extLst>
                <a:ext uri="{FF2B5EF4-FFF2-40B4-BE49-F238E27FC236}">
                  <a16:creationId xmlns:a16="http://schemas.microsoft.com/office/drawing/2014/main" id="{43C1BECD-DCC9-B128-1DDB-82E6DDAA25F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2130061" y="2803763"/>
              <a:ext cx="428687" cy="785928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34137D3B-D447-4948-4C10-32484074D7DE}"/>
              </a:ext>
            </a:extLst>
          </p:cNvPr>
          <p:cNvSpPr txBox="1"/>
          <p:nvPr/>
        </p:nvSpPr>
        <p:spPr>
          <a:xfrm>
            <a:off x="8150788" y="4626504"/>
            <a:ext cx="30056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pt-BR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BR" dirty="0"/>
              <a:t>Levantar a mão e aguardar (em caso de dúvida).</a:t>
            </a: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56876F9-8E6D-3393-02F7-E09423005694}"/>
              </a:ext>
            </a:extLst>
          </p:cNvPr>
          <p:cNvGrpSpPr/>
          <p:nvPr/>
        </p:nvGrpSpPr>
        <p:grpSpPr>
          <a:xfrm>
            <a:off x="8762526" y="2521989"/>
            <a:ext cx="1782134" cy="1782132"/>
            <a:chOff x="1448671" y="2300995"/>
            <a:chExt cx="1791476" cy="1791474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4BF257E1-29BB-C4DA-B78A-DA70840716C2}"/>
                </a:ext>
              </a:extLst>
            </p:cNvPr>
            <p:cNvSpPr/>
            <p:nvPr/>
          </p:nvSpPr>
          <p:spPr>
            <a:xfrm>
              <a:off x="1448671" y="2300995"/>
              <a:ext cx="1791476" cy="1791474"/>
            </a:xfrm>
            <a:prstGeom prst="ellipse">
              <a:avLst/>
            </a:prstGeom>
            <a:solidFill>
              <a:srgbClr val="FF0000">
                <a:alpha val="5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sp>
          <p:nvSpPr>
            <p:cNvPr id="16" name="Elipse 15">
              <a:extLst>
                <a:ext uri="{FF2B5EF4-FFF2-40B4-BE49-F238E27FC236}">
                  <a16:creationId xmlns:a16="http://schemas.microsoft.com/office/drawing/2014/main" id="{1DC8F472-DB0B-61BB-8728-1644808F18D4}"/>
                </a:ext>
              </a:extLst>
            </p:cNvPr>
            <p:cNvSpPr/>
            <p:nvPr/>
          </p:nvSpPr>
          <p:spPr>
            <a:xfrm>
              <a:off x="1593190" y="2445512"/>
              <a:ext cx="1502435" cy="1502436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pt-BR" dirty="0"/>
            </a:p>
          </p:txBody>
        </p:sp>
        <p:pic>
          <p:nvPicPr>
            <p:cNvPr id="17" name="Graphic 18">
              <a:extLst>
                <a:ext uri="{FF2B5EF4-FFF2-40B4-BE49-F238E27FC236}">
                  <a16:creationId xmlns:a16="http://schemas.microsoft.com/office/drawing/2014/main" id="{90E4815B-CC4F-134B-38C2-923852FF2E7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/>
          </p:blipFill>
          <p:spPr>
            <a:xfrm>
              <a:off x="1958643" y="2792596"/>
              <a:ext cx="771523" cy="80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9820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0CAFE1-A59C-767F-CEE9-F89DBD3E77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Mulher sentada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C987A31B-3209-CB73-21CA-2CE1E2FAB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61000"/>
                    </a14:imgEffect>
                  </a14:imgLayer>
                </a14:imgProps>
              </a:ext>
            </a:extLst>
          </a:blip>
          <a:srcRect r="7891"/>
          <a:stretch/>
        </p:blipFill>
        <p:spPr>
          <a:xfrm>
            <a:off x="228787" y="728902"/>
            <a:ext cx="11756721" cy="5951848"/>
          </a:xfrm>
          <a:prstGeom prst="roundRect">
            <a:avLst>
              <a:gd name="adj" fmla="val 2778"/>
            </a:avLst>
          </a:prstGeom>
          <a:gradFill>
            <a:gsLst>
              <a:gs pos="0">
                <a:srgbClr val="548235"/>
              </a:gs>
              <a:gs pos="100000">
                <a:srgbClr val="456A2C"/>
              </a:gs>
            </a:gsLst>
            <a:lin ang="2400000" scaled="0"/>
          </a:gradFill>
          <a:ln>
            <a:noFill/>
          </a:ln>
        </p:spPr>
      </p:pic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4B10FDDC-E63F-9D98-6D16-C907EED0826D}"/>
              </a:ext>
            </a:extLst>
          </p:cNvPr>
          <p:cNvSpPr/>
          <p:nvPr/>
        </p:nvSpPr>
        <p:spPr>
          <a:xfrm>
            <a:off x="1021724" y="6063853"/>
            <a:ext cx="2726801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  <a:sym typeface="+mn-ea"/>
              </a:rPr>
              <a:t>E-MAIL EMPRESARIAL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C021E043-756E-63E2-7AC3-B72F5CD64CFF}"/>
              </a:ext>
            </a:extLst>
          </p:cNvPr>
          <p:cNvSpPr/>
          <p:nvPr/>
        </p:nvSpPr>
        <p:spPr>
          <a:xfrm>
            <a:off x="1021725" y="3269604"/>
            <a:ext cx="2726802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  <a:sym typeface="+mn-ea"/>
              </a:rPr>
              <a:t>REGISTRO DE DOMÍNIO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E283D203-E752-8B81-4034-6334C60BBE46}"/>
              </a:ext>
            </a:extLst>
          </p:cNvPr>
          <p:cNvSpPr/>
          <p:nvPr/>
        </p:nvSpPr>
        <p:spPr>
          <a:xfrm>
            <a:off x="1021724" y="3995388"/>
            <a:ext cx="2726804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</a:rPr>
              <a:t>CONSTRUTOR DE SITE 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DED576BF-DACD-FA0A-FCCF-25A58B110F2D}"/>
              </a:ext>
            </a:extLst>
          </p:cNvPr>
          <p:cNvSpPr/>
          <p:nvPr/>
        </p:nvSpPr>
        <p:spPr>
          <a:xfrm>
            <a:off x="1021725" y="4721172"/>
            <a:ext cx="2726803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</a:rPr>
              <a:t>HOSPEDAGEM DE SITE 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D266CF6E-5EC5-97F7-6A7B-1DF63E2CFAF3}"/>
              </a:ext>
            </a:extLst>
          </p:cNvPr>
          <p:cNvSpPr/>
          <p:nvPr/>
        </p:nvSpPr>
        <p:spPr>
          <a:xfrm>
            <a:off x="1021725" y="5446957"/>
            <a:ext cx="2726803" cy="584775"/>
          </a:xfrm>
          <a:prstGeom prst="roundRect">
            <a:avLst>
              <a:gd name="adj" fmla="val 2504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2"/>
                </a:solidFill>
                <a:latin typeface="AMX Black" pitchFamily="2" charset="0"/>
              </a:rPr>
              <a:t>SITE PRONTO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FB8D08C7-8091-F508-BD3B-1DE48EB039FF}"/>
              </a:ext>
            </a:extLst>
          </p:cNvPr>
          <p:cNvSpPr txBox="1"/>
          <p:nvPr/>
        </p:nvSpPr>
        <p:spPr>
          <a:xfrm>
            <a:off x="1021724" y="1050782"/>
            <a:ext cx="4938862" cy="132343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pt-BR" sz="2000" dirty="0">
                <a:solidFill>
                  <a:schemeClr val="bg2"/>
                </a:solidFill>
              </a:rPr>
              <a:t>Ao longo desse treinamento você poderá conhecer 5 soluções Claro empresas pensadas para facilitar a inclusão digital </a:t>
            </a:r>
          </a:p>
          <a:p>
            <a:r>
              <a:rPr lang="pt-BR" sz="2000" dirty="0">
                <a:solidFill>
                  <a:schemeClr val="bg2"/>
                </a:solidFill>
              </a:rPr>
              <a:t>de empresas dos mais diversos setores.</a:t>
            </a:r>
          </a:p>
        </p:txBody>
      </p:sp>
    </p:spTree>
    <p:extLst>
      <p:ext uri="{BB962C8B-B14F-4D97-AF65-F5344CB8AC3E}">
        <p14:creationId xmlns:p14="http://schemas.microsoft.com/office/powerpoint/2010/main" val="1108666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FAEE8-5307-D9B9-BDC0-A9875A0E1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135B3EB3-ED51-AC34-E856-F9DB4920679C}"/>
              </a:ext>
            </a:extLst>
          </p:cNvPr>
          <p:cNvSpPr/>
          <p:nvPr/>
        </p:nvSpPr>
        <p:spPr>
          <a:xfrm>
            <a:off x="7225667" y="2245510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82B1E9FD-72BD-00D2-3A49-DDED177217B7}"/>
              </a:ext>
            </a:extLst>
          </p:cNvPr>
          <p:cNvSpPr/>
          <p:nvPr/>
        </p:nvSpPr>
        <p:spPr>
          <a:xfrm>
            <a:off x="7225667" y="2898473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50ECF245-14D5-873E-83A5-9759CBA32F02}"/>
              </a:ext>
            </a:extLst>
          </p:cNvPr>
          <p:cNvSpPr/>
          <p:nvPr/>
        </p:nvSpPr>
        <p:spPr>
          <a:xfrm>
            <a:off x="7225667" y="3551436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18377DEF-8092-C6BB-C964-1090E56F3A13}"/>
              </a:ext>
            </a:extLst>
          </p:cNvPr>
          <p:cNvSpPr/>
          <p:nvPr/>
        </p:nvSpPr>
        <p:spPr>
          <a:xfrm>
            <a:off x="7225667" y="4204399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468A417F-9738-7D9E-3EBB-83FC75627C1E}"/>
              </a:ext>
            </a:extLst>
          </p:cNvPr>
          <p:cNvSpPr/>
          <p:nvPr/>
        </p:nvSpPr>
        <p:spPr>
          <a:xfrm>
            <a:off x="7225667" y="558670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 CLIENTE </a:t>
            </a: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B1D415B8-D347-19F4-A85D-BA30D3E749B1}"/>
              </a:ext>
            </a:extLst>
          </p:cNvPr>
          <p:cNvSpPr/>
          <p:nvPr/>
        </p:nvSpPr>
        <p:spPr>
          <a:xfrm>
            <a:off x="7225667" y="4895552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C00000"/>
                </a:highlight>
                <a:latin typeface="AMX Black" pitchFamily="2" charset="0"/>
              </a:rPr>
              <a:t>INPUT DA VENDA/ VENDEDOR </a:t>
            </a:r>
          </a:p>
        </p:txBody>
      </p:sp>
    </p:spTree>
    <p:extLst>
      <p:ext uri="{BB962C8B-B14F-4D97-AF65-F5344CB8AC3E}">
        <p14:creationId xmlns:p14="http://schemas.microsoft.com/office/powerpoint/2010/main" val="225676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15455-E904-0E15-F01C-D5527FAD94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04D78C37-5486-B64F-B361-F231AA2703EF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40D0F857-A86D-A9C6-8976-877C4B99E9A8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9" name="Retângulo: Cantos Arredondados 8">
            <a:extLst>
              <a:ext uri="{FF2B5EF4-FFF2-40B4-BE49-F238E27FC236}">
                <a16:creationId xmlns:a16="http://schemas.microsoft.com/office/drawing/2014/main" id="{917A4CAC-EF4E-905E-0965-73037B7D27ED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24A44DD4-11BD-24B3-9852-A33E624C9C24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978419D8-A471-548B-E7FA-EEA5FAD83428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24DEE070-4457-F372-337C-6C201277E85D}"/>
              </a:ext>
            </a:extLst>
          </p:cNvPr>
          <p:cNvSpPr/>
          <p:nvPr/>
        </p:nvSpPr>
        <p:spPr>
          <a:xfrm>
            <a:off x="7410724" y="2844224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</p:spTree>
    <p:extLst>
      <p:ext uri="{BB962C8B-B14F-4D97-AF65-F5344CB8AC3E}">
        <p14:creationId xmlns:p14="http://schemas.microsoft.com/office/powerpoint/2010/main" val="38886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Imagem 67" descr="Pessoa segurando celular perto do rosto&#10;&#10;O conteúdo gerado por IA pode estar incorreto.">
            <a:extLst>
              <a:ext uri="{FF2B5EF4-FFF2-40B4-BE49-F238E27FC236}">
                <a16:creationId xmlns:a16="http://schemas.microsoft.com/office/drawing/2014/main" id="{B080680E-0B34-7638-778A-48713703D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96" t="1362" r="25893" b="845"/>
          <a:stretch/>
        </p:blipFill>
        <p:spPr>
          <a:xfrm>
            <a:off x="206486" y="792105"/>
            <a:ext cx="5816603" cy="57991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A259E02A-083F-4353-5CEA-8F79E094335A}"/>
              </a:ext>
            </a:extLst>
          </p:cNvPr>
          <p:cNvSpPr txBox="1"/>
          <p:nvPr/>
        </p:nvSpPr>
        <p:spPr>
          <a:xfrm>
            <a:off x="6422684" y="1798848"/>
            <a:ext cx="47371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No mundo digital de hoje, estar presente online não é só mais uma possibilidade restrita a alguns nichos, mas uma forte recomendação para qualquer empresa que deseja crescer e se destacar </a:t>
            </a:r>
          </a:p>
          <a:p>
            <a:r>
              <a:rPr lang="pt-BR" sz="2000" dirty="0"/>
              <a:t>no mercado. </a:t>
            </a:r>
          </a:p>
          <a:p>
            <a:endParaRPr lang="pt-BR" sz="2000" dirty="0"/>
          </a:p>
          <a:p>
            <a:r>
              <a:rPr lang="pt-BR" sz="2000" dirty="0"/>
              <a:t>Os consumidores buscam produtos, serviços e informações na internet antes de tomar decisões de compra, e uma empresa que não possui presença digital pode acabar sendo ignorada.</a:t>
            </a:r>
          </a:p>
        </p:txBody>
      </p:sp>
    </p:spTree>
    <p:extLst>
      <p:ext uri="{BB962C8B-B14F-4D97-AF65-F5344CB8AC3E}">
        <p14:creationId xmlns:p14="http://schemas.microsoft.com/office/powerpoint/2010/main" val="101897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Imagem 63" descr="Mulher sentada no sofá&#10;&#10;O conteúdo gerado por IA pode estar incorreto.">
            <a:extLst>
              <a:ext uri="{FF2B5EF4-FFF2-40B4-BE49-F238E27FC236}">
                <a16:creationId xmlns:a16="http://schemas.microsoft.com/office/drawing/2014/main" id="{A9924F6D-F6F6-94F5-29CF-D589D92E02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17"/>
          <a:stretch/>
        </p:blipFill>
        <p:spPr>
          <a:xfrm>
            <a:off x="6028611" y="820035"/>
            <a:ext cx="5945777" cy="5802846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0E1C36DC-9D83-1139-896D-8CB08DC66A95}"/>
              </a:ext>
            </a:extLst>
          </p:cNvPr>
          <p:cNvSpPr txBox="1"/>
          <p:nvPr/>
        </p:nvSpPr>
        <p:spPr>
          <a:xfrm>
            <a:off x="783512" y="2580144"/>
            <a:ext cx="425576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A Claro empresas, considerando esse cenário, oferece soluções digitais que contemplam dois passos importantes dessa jornada digital: um e-mail empresarial e um registro de domínio. Vamos avançar para saber mais sobre cada uma delas.</a:t>
            </a:r>
          </a:p>
        </p:txBody>
      </p:sp>
    </p:spTree>
    <p:extLst>
      <p:ext uri="{BB962C8B-B14F-4D97-AF65-F5344CB8AC3E}">
        <p14:creationId xmlns:p14="http://schemas.microsoft.com/office/powerpoint/2010/main" val="283000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E27DDC-1F2D-1D06-DC79-600719A00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Computador em cima da mesa&#10;&#10;O conteúdo gerado por IA pode estar incorreto.">
            <a:extLst>
              <a:ext uri="{FF2B5EF4-FFF2-40B4-BE49-F238E27FC236}">
                <a16:creationId xmlns:a16="http://schemas.microsoft.com/office/drawing/2014/main" id="{9816AA31-B956-41B8-7875-2C0EA0C32F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31"/>
          <a:stretch/>
        </p:blipFill>
        <p:spPr>
          <a:xfrm>
            <a:off x="-188683" y="-15068"/>
            <a:ext cx="7180793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ABE4DFD4-306F-DC95-CBF0-83F450165303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F847A104-94C0-8D94-5FE7-33891533A487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2DF76C6C-3601-7780-5272-B39407C3F93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44096741-0AEC-3D90-040C-238CE487CD8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4E20E392-DC1D-43CA-12AB-84BDB0E5AFE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34E86F80-B416-306D-1A47-D478D2F15812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36FE1712-8BA3-2FED-8230-3EBCC2FF545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1761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7B104-491D-C406-3354-88530265E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Mão segurando um laptop&#10;&#10;O conteúdo gerado por IA pode estar incorreto.">
            <a:extLst>
              <a:ext uri="{FF2B5EF4-FFF2-40B4-BE49-F238E27FC236}">
                <a16:creationId xmlns:a16="http://schemas.microsoft.com/office/drawing/2014/main" id="{EEF53A83-15EC-7973-09E9-BEA53D9D8A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80"/>
          <a:stretch/>
        </p:blipFill>
        <p:spPr>
          <a:xfrm>
            <a:off x="6027990" y="802106"/>
            <a:ext cx="5945777" cy="5858670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03D9F66D-865A-FC70-BB48-919BAF092010}"/>
              </a:ext>
            </a:extLst>
          </p:cNvPr>
          <p:cNvSpPr txBox="1"/>
          <p:nvPr/>
        </p:nvSpPr>
        <p:spPr>
          <a:xfrm>
            <a:off x="726083" y="2823984"/>
            <a:ext cx="42557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O produto E-mail Empresarial é uma solução de e-mail corporativo e de colaboração que permite aos clientes o acesso as suas mensagens de </a:t>
            </a:r>
          </a:p>
          <a:p>
            <a:r>
              <a:rPr lang="pt-BR" sz="2000" dirty="0"/>
              <a:t>e-mail de qualquer lugar, seja por dispositivos móveis ou pela internet. 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BFA216F-E41F-2346-DE9F-411E92831770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</p:spTree>
    <p:extLst>
      <p:ext uri="{BB962C8B-B14F-4D97-AF65-F5344CB8AC3E}">
        <p14:creationId xmlns:p14="http://schemas.microsoft.com/office/powerpoint/2010/main" val="273347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482E96-BD5E-C3F8-2A77-150900D3E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Agrupar 8">
            <a:extLst>
              <a:ext uri="{FF2B5EF4-FFF2-40B4-BE49-F238E27FC236}">
                <a16:creationId xmlns:a16="http://schemas.microsoft.com/office/drawing/2014/main" id="{F02EB583-807E-51E0-6507-82997E050E3D}"/>
              </a:ext>
            </a:extLst>
          </p:cNvPr>
          <p:cNvGrpSpPr/>
          <p:nvPr/>
        </p:nvGrpSpPr>
        <p:grpSpPr>
          <a:xfrm>
            <a:off x="254981" y="1628479"/>
            <a:ext cx="11704252" cy="4004216"/>
            <a:chOff x="254981" y="1628479"/>
            <a:chExt cx="11704252" cy="4004216"/>
          </a:xfrm>
        </p:grpSpPr>
        <p:sp>
          <p:nvSpPr>
            <p:cNvPr id="4" name="Retângulo: Cantos Arredondados 3">
              <a:extLst>
                <a:ext uri="{FF2B5EF4-FFF2-40B4-BE49-F238E27FC236}">
                  <a16:creationId xmlns:a16="http://schemas.microsoft.com/office/drawing/2014/main" id="{A66F15D4-2203-F020-A15D-DEE8702D184A}"/>
                </a:ext>
              </a:extLst>
            </p:cNvPr>
            <p:cNvSpPr/>
            <p:nvPr/>
          </p:nvSpPr>
          <p:spPr>
            <a:xfrm>
              <a:off x="259450" y="1628479"/>
              <a:ext cx="11673100" cy="4004216"/>
            </a:xfrm>
            <a:prstGeom prst="roundRect">
              <a:avLst>
                <a:gd name="adj" fmla="val 7554"/>
              </a:avLst>
            </a:prstGeom>
            <a:solidFill>
              <a:srgbClr val="E7E7E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grpSp>
          <p:nvGrpSpPr>
            <p:cNvPr id="7" name="Agrupar 6">
              <a:extLst>
                <a:ext uri="{FF2B5EF4-FFF2-40B4-BE49-F238E27FC236}">
                  <a16:creationId xmlns:a16="http://schemas.microsoft.com/office/drawing/2014/main" id="{9D6B0168-8EDA-9D2E-0FDC-78A82B062F84}"/>
                </a:ext>
              </a:extLst>
            </p:cNvPr>
            <p:cNvGrpSpPr/>
            <p:nvPr/>
          </p:nvGrpSpPr>
          <p:grpSpPr>
            <a:xfrm>
              <a:off x="254981" y="1628479"/>
              <a:ext cx="11704252" cy="465297"/>
              <a:chOff x="254981" y="1599477"/>
              <a:chExt cx="11704252" cy="465297"/>
            </a:xfrm>
          </p:grpSpPr>
          <p:sp>
            <p:nvSpPr>
              <p:cNvPr id="2" name="Retângulo: Cantos Arredondados 1">
                <a:extLst>
                  <a:ext uri="{FF2B5EF4-FFF2-40B4-BE49-F238E27FC236}">
                    <a16:creationId xmlns:a16="http://schemas.microsoft.com/office/drawing/2014/main" id="{D54CB5B1-580C-51F3-C0C6-20C2D430A421}"/>
                  </a:ext>
                </a:extLst>
              </p:cNvPr>
              <p:cNvSpPr/>
              <p:nvPr/>
            </p:nvSpPr>
            <p:spPr>
              <a:xfrm flipV="1">
                <a:off x="254981" y="1599477"/>
                <a:ext cx="11704251" cy="360372"/>
              </a:xfrm>
              <a:prstGeom prst="roundRect">
                <a:avLst>
                  <a:gd name="adj" fmla="val 28945"/>
                </a:avLst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  <p:sp>
            <p:nvSpPr>
              <p:cNvPr id="5" name="Retângulo 4">
                <a:extLst>
                  <a:ext uri="{FF2B5EF4-FFF2-40B4-BE49-F238E27FC236}">
                    <a16:creationId xmlns:a16="http://schemas.microsoft.com/office/drawing/2014/main" id="{74DD912C-B003-E8A8-86DB-B6B11F37BCD2}"/>
                  </a:ext>
                </a:extLst>
              </p:cNvPr>
              <p:cNvSpPr/>
              <p:nvPr/>
            </p:nvSpPr>
            <p:spPr>
              <a:xfrm flipV="1">
                <a:off x="254982" y="1704402"/>
                <a:ext cx="11704251" cy="36037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dirty="0"/>
              </a:p>
            </p:txBody>
          </p:sp>
        </p:grpSp>
      </p:grp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D6A21B20-DCB1-993D-7AB0-EC71A0DFE1A1}"/>
              </a:ext>
            </a:extLst>
          </p:cNvPr>
          <p:cNvSpPr txBox="1"/>
          <p:nvPr/>
        </p:nvSpPr>
        <p:spPr>
          <a:xfrm>
            <a:off x="3224608" y="975852"/>
            <a:ext cx="5742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>
                <a:solidFill>
                  <a:srgbClr val="0D0D0D"/>
                </a:solidFill>
              </a:rPr>
              <a:t>Confira os planos disponíveis para contratação:</a:t>
            </a:r>
          </a:p>
        </p:txBody>
      </p:sp>
      <p:graphicFrame>
        <p:nvGraphicFramePr>
          <p:cNvPr id="3" name="Tabela 2">
            <a:extLst>
              <a:ext uri="{FF2B5EF4-FFF2-40B4-BE49-F238E27FC236}">
                <a16:creationId xmlns:a16="http://schemas.microsoft.com/office/drawing/2014/main" id="{60E66EFF-A712-27A0-24E4-8BAE4AA506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3107693"/>
              </p:ext>
            </p:extLst>
          </p:nvPr>
        </p:nvGraphicFramePr>
        <p:xfrm>
          <a:off x="345621" y="1700204"/>
          <a:ext cx="11374011" cy="3871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3385">
                  <a:extLst>
                    <a:ext uri="{9D8B030D-6E8A-4147-A177-3AD203B41FA5}">
                      <a16:colId xmlns:a16="http://schemas.microsoft.com/office/drawing/2014/main" val="2683283498"/>
                    </a:ext>
                  </a:extLst>
                </a:gridCol>
                <a:gridCol w="6160119">
                  <a:extLst>
                    <a:ext uri="{9D8B030D-6E8A-4147-A177-3AD203B41FA5}">
                      <a16:colId xmlns:a16="http://schemas.microsoft.com/office/drawing/2014/main" val="803497617"/>
                    </a:ext>
                  </a:extLst>
                </a:gridCol>
                <a:gridCol w="2570507">
                  <a:extLst>
                    <a:ext uri="{9D8B030D-6E8A-4147-A177-3AD203B41FA5}">
                      <a16:colId xmlns:a16="http://schemas.microsoft.com/office/drawing/2014/main" val="1058567438"/>
                    </a:ext>
                  </a:extLst>
                </a:gridCol>
              </a:tblGrid>
              <a:tr h="396810"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Plano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Descrição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Período Contratual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036036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5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pt-BR" sz="1600" dirty="0"/>
                        <a:t>5 contas de E-mail com o nome da sua empresa, acesso através </a:t>
                      </a:r>
                    </a:p>
                    <a:p>
                      <a:pPr algn="l"/>
                      <a:r>
                        <a:rPr lang="pt-BR" sz="1600" dirty="0"/>
                        <a:t>de smartphones, compartilhamento de contatos e calendário.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1916448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10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dirty="0"/>
                        <a:t>10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dirty="0"/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6091651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20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20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475748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25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25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207093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50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50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3995761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100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100 contas de E-mail com o nome da sua empresa, acesso através 4de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3341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606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4A4B63-9B10-B332-F83F-8FA3FC566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4CC7C041-192F-1A10-9080-ED51A4CC89FC}"/>
              </a:ext>
            </a:extLst>
          </p:cNvPr>
          <p:cNvSpPr/>
          <p:nvPr/>
        </p:nvSpPr>
        <p:spPr>
          <a:xfrm>
            <a:off x="259450" y="1826484"/>
            <a:ext cx="11673100" cy="3463272"/>
          </a:xfrm>
          <a:prstGeom prst="roundRect">
            <a:avLst>
              <a:gd name="adj" fmla="val 7554"/>
            </a:avLst>
          </a:prstGeom>
          <a:solidFill>
            <a:srgbClr val="E7E7E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601FDEE4-6F8D-EAFC-D7D9-24E072F49D5D}"/>
              </a:ext>
            </a:extLst>
          </p:cNvPr>
          <p:cNvGrpSpPr/>
          <p:nvPr/>
        </p:nvGrpSpPr>
        <p:grpSpPr>
          <a:xfrm>
            <a:off x="254981" y="1826483"/>
            <a:ext cx="11704252" cy="465297"/>
            <a:chOff x="254981" y="1599477"/>
            <a:chExt cx="11704252" cy="465297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CBFA0F23-A763-E640-9008-03B17F2DC384}"/>
                </a:ext>
              </a:extLst>
            </p:cNvPr>
            <p:cNvSpPr/>
            <p:nvPr/>
          </p:nvSpPr>
          <p:spPr>
            <a:xfrm flipV="1">
              <a:off x="254981" y="1599477"/>
              <a:ext cx="11704251" cy="360372"/>
            </a:xfrm>
            <a:prstGeom prst="roundRect">
              <a:avLst>
                <a:gd name="adj" fmla="val 28945"/>
              </a:avLst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9C21082F-3133-2D17-2030-D2DBC0A44EAD}"/>
                </a:ext>
              </a:extLst>
            </p:cNvPr>
            <p:cNvSpPr/>
            <p:nvPr/>
          </p:nvSpPr>
          <p:spPr>
            <a:xfrm flipV="1">
              <a:off x="254982" y="1704402"/>
              <a:ext cx="11704251" cy="360372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</p:grpSp>
      <p:graphicFrame>
        <p:nvGraphicFramePr>
          <p:cNvPr id="11" name="Tabela 10">
            <a:extLst>
              <a:ext uri="{FF2B5EF4-FFF2-40B4-BE49-F238E27FC236}">
                <a16:creationId xmlns:a16="http://schemas.microsoft.com/office/drawing/2014/main" id="{E103E3B2-66C9-FE32-B9EB-5C242EEE2A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167501"/>
              </p:ext>
            </p:extLst>
          </p:nvPr>
        </p:nvGraphicFramePr>
        <p:xfrm>
          <a:off x="345621" y="1898208"/>
          <a:ext cx="11374011" cy="32924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3385">
                  <a:extLst>
                    <a:ext uri="{9D8B030D-6E8A-4147-A177-3AD203B41FA5}">
                      <a16:colId xmlns:a16="http://schemas.microsoft.com/office/drawing/2014/main" val="2683283498"/>
                    </a:ext>
                  </a:extLst>
                </a:gridCol>
                <a:gridCol w="6160119">
                  <a:extLst>
                    <a:ext uri="{9D8B030D-6E8A-4147-A177-3AD203B41FA5}">
                      <a16:colId xmlns:a16="http://schemas.microsoft.com/office/drawing/2014/main" val="803497617"/>
                    </a:ext>
                  </a:extLst>
                </a:gridCol>
                <a:gridCol w="2570507">
                  <a:extLst>
                    <a:ext uri="{9D8B030D-6E8A-4147-A177-3AD203B41FA5}">
                      <a16:colId xmlns:a16="http://schemas.microsoft.com/office/drawing/2014/main" val="1058567438"/>
                    </a:ext>
                  </a:extLst>
                </a:gridCol>
              </a:tblGrid>
              <a:tr h="396810"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Plano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Descrição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1800" dirty="0"/>
                        <a:t>Período Contratual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036036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150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pt-BR" sz="1600" dirty="0"/>
                        <a:t>150 contas de E-mail com o nome da sua empresa, acesso através </a:t>
                      </a:r>
                    </a:p>
                    <a:p>
                      <a:pPr algn="l"/>
                      <a:r>
                        <a:rPr lang="pt-BR" sz="1600" dirty="0"/>
                        <a:t>de smartphones, compartilhamento de contatos e calendário.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1916448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200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dirty="0"/>
                        <a:t>200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dirty="0"/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6091651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300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300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475748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400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400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207093"/>
                  </a:ext>
                </a:extLst>
              </a:tr>
              <a:tr h="555559"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E-mail - Empresarial 500</a:t>
                      </a:r>
                    </a:p>
                  </a:txBody>
                  <a:tcPr anchor="ctr">
                    <a:lnL w="12700" cmpd="sng">
                      <a:noFill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500 contas de E-mail com o nome da sua empresa, acesso através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pt-BR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MX"/>
                          <a:ea typeface="+mn-ea"/>
                          <a:cs typeface="+mn-cs"/>
                        </a:rPr>
                        <a:t>de smartphones, compartilhamento de contatos e calendário.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/>
                        <a:t>Mensal</a:t>
                      </a:r>
                    </a:p>
                  </a:txBody>
                  <a:tcPr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3995761"/>
                  </a:ext>
                </a:extLst>
              </a:tr>
            </a:tbl>
          </a:graphicData>
        </a:graphic>
      </p:graphicFrame>
      <p:sp>
        <p:nvSpPr>
          <p:cNvPr id="2" name="CaixaDeTexto 1">
            <a:extLst>
              <a:ext uri="{FF2B5EF4-FFF2-40B4-BE49-F238E27FC236}">
                <a16:creationId xmlns:a16="http://schemas.microsoft.com/office/drawing/2014/main" id="{0F948D57-04F7-A9B3-9541-3C9B0581DE4E}"/>
              </a:ext>
            </a:extLst>
          </p:cNvPr>
          <p:cNvSpPr txBox="1"/>
          <p:nvPr/>
        </p:nvSpPr>
        <p:spPr>
          <a:xfrm>
            <a:off x="3224608" y="975852"/>
            <a:ext cx="5742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>
                <a:solidFill>
                  <a:srgbClr val="0D0D0D"/>
                </a:solidFill>
              </a:rPr>
              <a:t>Confira os planos disponíveis para contratação:</a:t>
            </a:r>
          </a:p>
        </p:txBody>
      </p:sp>
    </p:spTree>
    <p:extLst>
      <p:ext uri="{BB962C8B-B14F-4D97-AF65-F5344CB8AC3E}">
        <p14:creationId xmlns:p14="http://schemas.microsoft.com/office/powerpoint/2010/main" val="310563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16D7E-F9DB-B184-B067-59C373ABE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Agrupar 9">
            <a:extLst>
              <a:ext uri="{FF2B5EF4-FFF2-40B4-BE49-F238E27FC236}">
                <a16:creationId xmlns:a16="http://schemas.microsoft.com/office/drawing/2014/main" id="{CB48AEE2-7CE9-663B-E97D-DB505C422996}"/>
              </a:ext>
            </a:extLst>
          </p:cNvPr>
          <p:cNvGrpSpPr/>
          <p:nvPr/>
        </p:nvGrpSpPr>
        <p:grpSpPr>
          <a:xfrm>
            <a:off x="668520" y="1208559"/>
            <a:ext cx="10733893" cy="4413480"/>
            <a:chOff x="676655" y="1208559"/>
            <a:chExt cx="10733893" cy="4413480"/>
          </a:xfrm>
        </p:grpSpPr>
        <p:sp>
          <p:nvSpPr>
            <p:cNvPr id="9" name="Retângulo: Cantos Arredondados 8">
              <a:extLst>
                <a:ext uri="{FF2B5EF4-FFF2-40B4-BE49-F238E27FC236}">
                  <a16:creationId xmlns:a16="http://schemas.microsoft.com/office/drawing/2014/main" id="{8B675C21-A4BF-2EE5-5514-73516343FEB8}"/>
                </a:ext>
              </a:extLst>
            </p:cNvPr>
            <p:cNvSpPr/>
            <p:nvPr/>
          </p:nvSpPr>
          <p:spPr>
            <a:xfrm>
              <a:off x="912164" y="5093110"/>
              <a:ext cx="10247620" cy="366704"/>
            </a:xfrm>
            <a:prstGeom prst="roundRect">
              <a:avLst>
                <a:gd name="adj" fmla="val 23398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2B8CF4E8-A5C1-1E68-6C86-51776B477B39}"/>
                </a:ext>
              </a:extLst>
            </p:cNvPr>
            <p:cNvSpPr/>
            <p:nvPr/>
          </p:nvSpPr>
          <p:spPr>
            <a:xfrm>
              <a:off x="882072" y="1307395"/>
              <a:ext cx="10247620" cy="4152419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pt-BR" sz="2000" dirty="0">
                  <a:latin typeface="AMX Medium" pitchFamily="2" charset="0"/>
                  <a:ea typeface="Calibri" panose="020F0502020204030204" pitchFamily="34" charset="0"/>
                  <a:cs typeface="Times New Roman" panose="02020603050405020304" pitchFamily="18" charset="0"/>
                </a:rPr>
                <a:t>Os requisitos mínimos para funcionamento do produto E-mail Empresarial são: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Plataforma: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Windows, Linux, IOS, Android;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Navegadores</a:t>
              </a:r>
              <a:r>
                <a:rPr lang="pt-BR" sz="2000" b="1" dirty="0">
                  <a:solidFill>
                    <a:srgbClr val="C00000"/>
                  </a:solidFill>
                  <a:ea typeface="Calibri" panose="020F0502020204030204" pitchFamily="34" charset="0"/>
                  <a:cs typeface="Times New Roman" panose="02020603050405020304" pitchFamily="18" charset="0"/>
                </a:rPr>
                <a:t>: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Internet Explorer 8 ou superior, Firefox, Google Chrome, Safari;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Tecnologias: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Web 2.0, AJAX, ASP.NET 2.0, RSS/ATOM, </a:t>
              </a:r>
              <a:r>
                <a:rPr lang="pt-BR" sz="2000" dirty="0" err="1">
                  <a:ea typeface="Calibri" panose="020F0502020204030204" pitchFamily="34" charset="0"/>
                  <a:cs typeface="Times New Roman" panose="02020603050405020304" pitchFamily="18" charset="0"/>
                </a:rPr>
                <a:t>iCal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;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Gerenciador de E-mails: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Microsoft Outlook 2007 ou superior;</a:t>
              </a:r>
            </a:p>
            <a:p>
              <a:pPr marL="742950" lvl="1" indent="-285750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548235"/>
                </a:buClr>
                <a:buFont typeface="Wingdings" panose="05000000000000000000" pitchFamily="2" charset="2"/>
                <a:buChar char="ü"/>
              </a:pPr>
              <a:r>
                <a:rPr lang="pt-BR" sz="2000" b="1" dirty="0">
                  <a:solidFill>
                    <a:srgbClr val="C00000"/>
                  </a:solidFill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Domínio:  </a:t>
              </a:r>
              <a:r>
                <a:rPr lang="pt-BR" sz="2000" dirty="0">
                  <a:ea typeface="Calibri" panose="020F0502020204030204" pitchFamily="34" charset="0"/>
                  <a:cs typeface="Times New Roman" panose="02020603050405020304" pitchFamily="18" charset="0"/>
                </a:rPr>
                <a:t>próprio do cliente, registrado em órgão competente</a:t>
              </a:r>
              <a:r>
                <a:rPr lang="pt-BR" sz="2000" dirty="0">
                  <a:latin typeface="+mj-lt"/>
                  <a:ea typeface="Calibri" panose="020F0502020204030204" pitchFamily="34" charset="0"/>
                  <a:cs typeface="Times New Roman" panose="02020603050405020304" pitchFamily="18" charset="0"/>
                </a:rPr>
                <a:t>.</a:t>
              </a:r>
            </a:p>
            <a:p>
              <a:pPr algn="ctr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pt-BR" dirty="0">
                  <a:solidFill>
                    <a:schemeClr val="bg1"/>
                  </a:solidFill>
                  <a:ea typeface="Calibri" panose="020F0502020204030204" pitchFamily="34" charset="0"/>
                  <a:cs typeface="Times New Roman" panose="02020603050405020304" pitchFamily="18" charset="0"/>
                </a:rPr>
                <a:t>Caso o cliente não possua domínio próprio, ele poderá ser contratado conforme Registro de Domínio.</a:t>
              </a:r>
            </a:p>
          </p:txBody>
        </p:sp>
        <p:sp>
          <p:nvSpPr>
            <p:cNvPr id="8" name="Retângulo 7">
              <a:extLst>
                <a:ext uri="{FF2B5EF4-FFF2-40B4-BE49-F238E27FC236}">
                  <a16:creationId xmlns:a16="http://schemas.microsoft.com/office/drawing/2014/main" id="{CBAAE123-7AA5-688A-16BA-73E9504E6462}"/>
                </a:ext>
              </a:extLst>
            </p:cNvPr>
            <p:cNvSpPr/>
            <p:nvPr/>
          </p:nvSpPr>
          <p:spPr>
            <a:xfrm>
              <a:off x="676655" y="1208559"/>
              <a:ext cx="10733893" cy="4413480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378833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4695A-7250-B321-CA1F-14C33EBB3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Homem com a mão no rosto&#10;&#10;O conteúdo gerado por IA pode estar incorreto.">
            <a:extLst>
              <a:ext uri="{FF2B5EF4-FFF2-40B4-BE49-F238E27FC236}">
                <a16:creationId xmlns:a16="http://schemas.microsoft.com/office/drawing/2014/main" id="{0B26274E-27AA-3A42-1174-780C008C17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/>
          <a:stretch/>
        </p:blipFill>
        <p:spPr>
          <a:xfrm>
            <a:off x="-101600" y="-78257"/>
            <a:ext cx="10014933" cy="701451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EC6BC54D-ABF1-491C-F64B-ABA0DE4B7962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418F6904-4589-4EA0-00FF-8F81B6824348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REGISTRO </a:t>
            </a:r>
          </a:p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DE DOMÍNIO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35CBA865-6F76-D5BD-9832-5E4563103BEE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78A76BF2-1EEE-2E9E-B8ED-7CE0EDFAC7D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6D3B7F4F-D31D-F7BA-478A-1B2033CCFB8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C4C9D73C-4616-3DDA-5899-497FB85A4E88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0B69CA7C-517B-81F4-2C99-24D927540FE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88865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1B5E8-18F1-EA75-7633-F254B833B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>
            <a:extLst>
              <a:ext uri="{FF2B5EF4-FFF2-40B4-BE49-F238E27FC236}">
                <a16:creationId xmlns:a16="http://schemas.microsoft.com/office/drawing/2014/main" id="{7F576ECF-8451-67D0-3304-F53CD17381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5" r="20105"/>
          <a:stretch/>
        </p:blipFill>
        <p:spPr>
          <a:xfrm>
            <a:off x="5660435" y="796651"/>
            <a:ext cx="5945777" cy="5802846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A8F3C2C1-9460-B039-EE54-85186DD94608}"/>
              </a:ext>
            </a:extLst>
          </p:cNvPr>
          <p:cNvSpPr txBox="1"/>
          <p:nvPr/>
        </p:nvSpPr>
        <p:spPr>
          <a:xfrm>
            <a:off x="783512" y="2033443"/>
            <a:ext cx="425576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O Domínio é um nome que serve para localizar e identificar conjuntos de computadores na internet, pois realiza a função de relacionar nomes a endereços IP, permitindo que </a:t>
            </a:r>
          </a:p>
          <a:p>
            <a:r>
              <a:rPr lang="pt-BR" sz="2000" dirty="0"/>
              <a:t>as pessoas utilizem nomes, em vez </a:t>
            </a:r>
          </a:p>
          <a:p>
            <a:r>
              <a:rPr lang="pt-BR" sz="2000" dirty="0"/>
              <a:t>de números, para acessar Web sites </a:t>
            </a:r>
          </a:p>
          <a:p>
            <a:r>
              <a:rPr lang="pt-BR" sz="2000" dirty="0"/>
              <a:t>e enviar e-mails. Ele é composto </a:t>
            </a:r>
          </a:p>
          <a:p>
            <a:r>
              <a:rPr lang="pt-BR" sz="2000" dirty="0"/>
              <a:t>por um nome e uma extensão, </a:t>
            </a:r>
          </a:p>
          <a:p>
            <a:r>
              <a:rPr lang="pt-BR" sz="2000" dirty="0"/>
              <a:t>exemplo a seguir.</a:t>
            </a:r>
          </a:p>
        </p:txBody>
      </p:sp>
    </p:spTree>
    <p:extLst>
      <p:ext uri="{BB962C8B-B14F-4D97-AF65-F5344CB8AC3E}">
        <p14:creationId xmlns:p14="http://schemas.microsoft.com/office/powerpoint/2010/main" val="2209513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B868E9-A08F-0511-8383-456F805A7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Agrupar 27">
            <a:extLst>
              <a:ext uri="{FF2B5EF4-FFF2-40B4-BE49-F238E27FC236}">
                <a16:creationId xmlns:a16="http://schemas.microsoft.com/office/drawing/2014/main" id="{33254CD9-3701-4ADD-426A-CCFA58CAF9B2}"/>
              </a:ext>
            </a:extLst>
          </p:cNvPr>
          <p:cNvGrpSpPr/>
          <p:nvPr/>
        </p:nvGrpSpPr>
        <p:grpSpPr>
          <a:xfrm>
            <a:off x="3342912" y="1922107"/>
            <a:ext cx="5171876" cy="2472741"/>
            <a:chOff x="7588579" y="889000"/>
            <a:chExt cx="3794450" cy="1445754"/>
          </a:xfrm>
        </p:grpSpPr>
        <p:sp>
          <p:nvSpPr>
            <p:cNvPr id="21" name="Retângulo 20">
              <a:extLst>
                <a:ext uri="{FF2B5EF4-FFF2-40B4-BE49-F238E27FC236}">
                  <a16:creationId xmlns:a16="http://schemas.microsoft.com/office/drawing/2014/main" id="{4C2DB3B7-455C-5CF0-C896-512AD5CC8330}"/>
                </a:ext>
              </a:extLst>
            </p:cNvPr>
            <p:cNvSpPr/>
            <p:nvPr/>
          </p:nvSpPr>
          <p:spPr>
            <a:xfrm>
              <a:off x="7588579" y="1181232"/>
              <a:ext cx="3794450" cy="1153522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pt-BR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92075">
                <a:spcBef>
                  <a:spcPts val="1200"/>
                </a:spcBef>
              </a:pPr>
              <a:r>
                <a:rPr lang="pt-BR" sz="3000" b="1" dirty="0">
                  <a:solidFill>
                    <a:srgbClr val="610000"/>
                  </a:solidFill>
                </a:rPr>
                <a:t>nomedaempresa.com.br</a:t>
              </a:r>
              <a:br>
                <a:rPr lang="pt-BR" sz="3000" b="1" dirty="0">
                  <a:solidFill>
                    <a:srgbClr val="610000"/>
                  </a:solidFill>
                </a:rPr>
              </a:br>
              <a:r>
                <a:rPr lang="pt-BR" sz="3000" b="1" dirty="0">
                  <a:solidFill>
                    <a:srgbClr val="610000"/>
                  </a:solidFill>
                </a:rPr>
                <a:t>Nome: </a:t>
              </a:r>
              <a:r>
                <a:rPr lang="pt-BR" sz="3000" b="1" dirty="0" err="1">
                  <a:solidFill>
                    <a:srgbClr val="610000"/>
                  </a:solidFill>
                </a:rPr>
                <a:t>nomedaempresa</a:t>
              </a:r>
              <a:br>
                <a:rPr lang="pt-BR" sz="3000" b="1" dirty="0">
                  <a:solidFill>
                    <a:srgbClr val="610000"/>
                  </a:solidFill>
                </a:rPr>
              </a:br>
              <a:r>
                <a:rPr lang="pt-BR" sz="3000" b="1" dirty="0">
                  <a:solidFill>
                    <a:srgbClr val="610000"/>
                  </a:solidFill>
                </a:rPr>
                <a:t>Extensão: .com.br</a:t>
              </a:r>
            </a:p>
          </p:txBody>
        </p:sp>
        <p:grpSp>
          <p:nvGrpSpPr>
            <p:cNvPr id="22" name="Agrupar 21">
              <a:extLst>
                <a:ext uri="{FF2B5EF4-FFF2-40B4-BE49-F238E27FC236}">
                  <a16:creationId xmlns:a16="http://schemas.microsoft.com/office/drawing/2014/main" id="{195A5BF7-B532-1FC8-E12D-F2FF1808CA63}"/>
                </a:ext>
              </a:extLst>
            </p:cNvPr>
            <p:cNvGrpSpPr/>
            <p:nvPr/>
          </p:nvGrpSpPr>
          <p:grpSpPr>
            <a:xfrm>
              <a:off x="7588579" y="889000"/>
              <a:ext cx="3794450" cy="292232"/>
              <a:chOff x="7984505" y="1216058"/>
              <a:chExt cx="3794450" cy="292232"/>
            </a:xfrm>
          </p:grpSpPr>
          <p:sp>
            <p:nvSpPr>
              <p:cNvPr id="23" name="Retângulo 22">
                <a:extLst>
                  <a:ext uri="{FF2B5EF4-FFF2-40B4-BE49-F238E27FC236}">
                    <a16:creationId xmlns:a16="http://schemas.microsoft.com/office/drawing/2014/main" id="{D5F1824D-5498-0036-4F8D-DEA7FAB0E73F}"/>
                  </a:ext>
                </a:extLst>
              </p:cNvPr>
              <p:cNvSpPr/>
              <p:nvPr/>
            </p:nvSpPr>
            <p:spPr>
              <a:xfrm>
                <a:off x="7984505" y="1216058"/>
                <a:ext cx="3794450" cy="292232"/>
              </a:xfrm>
              <a:prstGeom prst="rect">
                <a:avLst/>
              </a:prstGeom>
              <a:solidFill>
                <a:srgbClr val="C00000"/>
              </a:solidFill>
              <a:ln w="19050">
                <a:solidFill>
                  <a:srgbClr val="C7273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pt-BR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grpSp>
            <p:nvGrpSpPr>
              <p:cNvPr id="24" name="Agrupar 23">
                <a:extLst>
                  <a:ext uri="{FF2B5EF4-FFF2-40B4-BE49-F238E27FC236}">
                    <a16:creationId xmlns:a16="http://schemas.microsoft.com/office/drawing/2014/main" id="{0BAC938F-7BD6-D13E-5682-572B201FFCFD}"/>
                  </a:ext>
                </a:extLst>
              </p:cNvPr>
              <p:cNvGrpSpPr/>
              <p:nvPr/>
            </p:nvGrpSpPr>
            <p:grpSpPr>
              <a:xfrm>
                <a:off x="8059918" y="1308173"/>
                <a:ext cx="492980" cy="108000"/>
                <a:chOff x="8059918" y="1300899"/>
                <a:chExt cx="492980" cy="108000"/>
              </a:xfrm>
            </p:grpSpPr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8C21F5C-99DF-0F1F-370A-F9609D24AFDA}"/>
                    </a:ext>
                  </a:extLst>
                </p:cNvPr>
                <p:cNvSpPr/>
                <p:nvPr/>
              </p:nvSpPr>
              <p:spPr>
                <a:xfrm>
                  <a:off x="8059918" y="1300899"/>
                  <a:ext cx="129786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pt-BR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2C23E8ED-89A9-8845-F6CA-D008EA28040B}"/>
                    </a:ext>
                  </a:extLst>
                </p:cNvPr>
                <p:cNvSpPr/>
                <p:nvPr/>
              </p:nvSpPr>
              <p:spPr>
                <a:xfrm>
                  <a:off x="8241515" y="1300899"/>
                  <a:ext cx="129786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pt-BR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1E7D67F7-CE25-F88B-4326-4DA7B6A44790}"/>
                    </a:ext>
                  </a:extLst>
                </p:cNvPr>
                <p:cNvSpPr/>
                <p:nvPr/>
              </p:nvSpPr>
              <p:spPr>
                <a:xfrm>
                  <a:off x="8423112" y="1300899"/>
                  <a:ext cx="129786" cy="108000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pt-BR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9C8F6537-F68E-7DDB-D9AF-71865B86F247}"/>
              </a:ext>
            </a:extLst>
          </p:cNvPr>
          <p:cNvSpPr txBox="1"/>
          <p:nvPr/>
        </p:nvSpPr>
        <p:spPr>
          <a:xfrm>
            <a:off x="2285718" y="4742893"/>
            <a:ext cx="7286263" cy="70788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Estes nomes são normalmente chamados de </a:t>
            </a:r>
            <a:r>
              <a:rPr lang="pt-BR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"domínios", </a:t>
            </a:r>
            <a:r>
              <a:rPr lang="pt-BR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sem ele, teríamos que memorizar uma sequência grande de números.</a:t>
            </a:r>
            <a:endParaRPr lang="pt-BR" sz="2000" dirty="0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A4FD038E-AB80-ABF5-C3C7-0BEA8E24D601}"/>
              </a:ext>
            </a:extLst>
          </p:cNvPr>
          <p:cNvSpPr txBox="1"/>
          <p:nvPr/>
        </p:nvSpPr>
        <p:spPr>
          <a:xfrm>
            <a:off x="3826095" y="922934"/>
            <a:ext cx="4205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>
                <a:solidFill>
                  <a:srgbClr val="C00000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99588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1FC562-7606-4222-F199-FA734A7B9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>
            <a:extLst>
              <a:ext uri="{FF2B5EF4-FFF2-40B4-BE49-F238E27FC236}">
                <a16:creationId xmlns:a16="http://schemas.microsoft.com/office/drawing/2014/main" id="{02C163C6-8D44-153B-9543-C03004BE92D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9" r="21209"/>
          <a:stretch/>
        </p:blipFill>
        <p:spPr>
          <a:xfrm>
            <a:off x="6028009" y="802106"/>
            <a:ext cx="5957499" cy="5820925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D6FE1B96-2AA3-7315-B716-AF83D7849A12}"/>
              </a:ext>
            </a:extLst>
          </p:cNvPr>
          <p:cNvSpPr txBox="1"/>
          <p:nvPr/>
        </p:nvSpPr>
        <p:spPr>
          <a:xfrm>
            <a:off x="564567" y="2867190"/>
            <a:ext cx="45418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Quando é feito o registro de um domínio, o nome da empresa passa </a:t>
            </a:r>
          </a:p>
          <a:p>
            <a:r>
              <a:rPr lang="pt-BR" sz="2000" dirty="0"/>
              <a:t>a existir para a internet, assim, os interessados no serviço ou produto oferecido podem buscar diretamente ou até encontrar a empresa por acaso. 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238EC1A2-07A2-9895-F1DC-50959E6EF8EE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107849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619B7-0D62-B256-3F4F-360185C5A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230029FB-8DF0-43DE-21BC-7DCF75FC3B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9" r="21209"/>
          <a:stretch/>
        </p:blipFill>
        <p:spPr>
          <a:xfrm>
            <a:off x="6028009" y="802106"/>
            <a:ext cx="5957499" cy="5820925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AFFCE35A-493C-4E06-02E8-06F455662796}"/>
              </a:ext>
            </a:extLst>
          </p:cNvPr>
          <p:cNvSpPr txBox="1"/>
          <p:nvPr/>
        </p:nvSpPr>
        <p:spPr>
          <a:xfrm>
            <a:off x="564567" y="2801582"/>
            <a:ext cx="45418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Vale lembrar que um domínio, além </a:t>
            </a:r>
          </a:p>
          <a:p>
            <a:r>
              <a:rPr lang="pt-BR" sz="2000" dirty="0"/>
              <a:t>de passar mais credibilidade e profissionalismo, ainda evita que outros criem um nome igual ao da empresa do seu cliente utilizando outra extensão. Ex.: </a:t>
            </a:r>
            <a:r>
              <a:rPr lang="pt-BR" sz="2000" b="1" dirty="0"/>
              <a:t>www.suaideia.com.br </a:t>
            </a:r>
          </a:p>
          <a:p>
            <a:r>
              <a:rPr lang="pt-BR" sz="2000" dirty="0"/>
              <a:t>e </a:t>
            </a:r>
            <a:r>
              <a:rPr lang="pt-BR" sz="2000" b="1" dirty="0"/>
              <a:t>www.suaideia.net</a:t>
            </a:r>
            <a:r>
              <a:rPr lang="pt-BR" sz="2000" dirty="0"/>
              <a:t>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D646F9D4-6E96-5202-76C7-0E9C17F8C734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9917003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CE3FAA-4542-9236-5A3E-73517AE15A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3CC72F8D-BDB4-0BD2-4F18-6B3B98F82008}"/>
              </a:ext>
            </a:extLst>
          </p:cNvPr>
          <p:cNvSpPr txBox="1"/>
          <p:nvPr/>
        </p:nvSpPr>
        <p:spPr>
          <a:xfrm>
            <a:off x="1202477" y="1558507"/>
            <a:ext cx="96881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pt-BR" sz="2400" dirty="0">
                <a:sym typeface="Quattrocento Sans"/>
              </a:rPr>
              <a:t>Na Claro empresas existem </a:t>
            </a:r>
            <a:r>
              <a:rPr lang="pt-BR" sz="2400" b="1" dirty="0">
                <a:sym typeface="Quattrocento Sans"/>
              </a:rPr>
              <a:t>3 formas de comercialização do domínio</a:t>
            </a:r>
            <a:r>
              <a:rPr lang="pt-BR" sz="2400" dirty="0">
                <a:sym typeface="Quattrocento Sans"/>
              </a:rPr>
              <a:t>:</a:t>
            </a:r>
            <a:endParaRPr lang="pt-BR" sz="2400" dirty="0"/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611ED9E0-5A14-68D1-9811-27C993017EE2}"/>
              </a:ext>
            </a:extLst>
          </p:cNvPr>
          <p:cNvSpPr/>
          <p:nvPr/>
        </p:nvSpPr>
        <p:spPr>
          <a:xfrm>
            <a:off x="519881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B051D74-B91C-F222-D02F-1491B959F58E}"/>
              </a:ext>
            </a:extLst>
          </p:cNvPr>
          <p:cNvSpPr txBox="1"/>
          <p:nvPr/>
        </p:nvSpPr>
        <p:spPr>
          <a:xfrm>
            <a:off x="825295" y="3507700"/>
            <a:ext cx="289068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O cliente ainda não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possui um domínio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para internet.</a:t>
            </a:r>
            <a:endParaRPr lang="pt-BR" sz="2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66464DD8-4358-12D8-7CAA-671F78364CDD}"/>
              </a:ext>
            </a:extLst>
          </p:cNvPr>
          <p:cNvSpPr/>
          <p:nvPr/>
        </p:nvSpPr>
        <p:spPr>
          <a:xfrm>
            <a:off x="4326808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D53FE14-17AC-1292-0384-3B8D9252D5F9}"/>
              </a:ext>
            </a:extLst>
          </p:cNvPr>
          <p:cNvSpPr txBox="1"/>
          <p:nvPr/>
        </p:nvSpPr>
        <p:spPr>
          <a:xfrm>
            <a:off x="4601199" y="3507700"/>
            <a:ext cx="289068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O cliente possui </a:t>
            </a:r>
            <a:b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</a:b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um domínio e faz </a:t>
            </a:r>
            <a:b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</a:b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a transferência.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DA955039-836D-987E-5475-3922BE554725}"/>
              </a:ext>
            </a:extLst>
          </p:cNvPr>
          <p:cNvSpPr/>
          <p:nvPr/>
        </p:nvSpPr>
        <p:spPr>
          <a:xfrm>
            <a:off x="8133735" y="3213818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AE8B796C-BF84-C1E8-B39A-42F6E4ED8093}"/>
              </a:ext>
            </a:extLst>
          </p:cNvPr>
          <p:cNvSpPr txBox="1"/>
          <p:nvPr/>
        </p:nvSpPr>
        <p:spPr>
          <a:xfrm>
            <a:off x="8439149" y="3494713"/>
            <a:ext cx="289068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O cliente deseja </a:t>
            </a:r>
            <a:b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</a:b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apenas a hospedagem do seu domínio.</a:t>
            </a:r>
          </a:p>
        </p:txBody>
      </p:sp>
    </p:spTree>
    <p:extLst>
      <p:ext uri="{BB962C8B-B14F-4D97-AF65-F5344CB8AC3E}">
        <p14:creationId xmlns:p14="http://schemas.microsoft.com/office/powerpoint/2010/main" val="101334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F08799-FE2C-6ECC-F8AE-C33513A0C7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AECB118C-5D64-AF0D-B8D3-6DF53FBF1F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30" r="15930"/>
          <a:stretch/>
        </p:blipFill>
        <p:spPr>
          <a:xfrm>
            <a:off x="5941453" y="762000"/>
            <a:ext cx="6042143" cy="588777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AE130216-B922-CCA0-C522-F819F4313455}"/>
              </a:ext>
            </a:extLst>
          </p:cNvPr>
          <p:cNvSpPr txBox="1"/>
          <p:nvPr/>
        </p:nvSpPr>
        <p:spPr>
          <a:xfrm>
            <a:off x="783512" y="2118599"/>
            <a:ext cx="416503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t-BR" sz="2000" b="1" dirty="0">
                <a:sym typeface="Quattrocento Sans"/>
              </a:rPr>
              <a:t>Novo Domínio: </a:t>
            </a:r>
            <a:r>
              <a:rPr lang="pt-BR" sz="2000" dirty="0">
                <a:sym typeface="Quattrocento Sans"/>
              </a:rPr>
              <a:t>quando o cliente </a:t>
            </a:r>
          </a:p>
          <a:p>
            <a:pPr lvl="0"/>
            <a:r>
              <a:rPr lang="pt-BR" sz="2000" dirty="0">
                <a:sym typeface="Quattrocento Sans"/>
              </a:rPr>
              <a:t>não possui domínio internet.</a:t>
            </a:r>
            <a:endParaRPr lang="pt-BR" sz="2000" dirty="0"/>
          </a:p>
          <a:p>
            <a:pPr lvl="0"/>
            <a:endParaRPr lang="pt-BR" sz="2000" dirty="0">
              <a:sym typeface="Quattrocento Sans"/>
            </a:endParaRPr>
          </a:p>
          <a:p>
            <a:pPr marL="457166" lvl="0" indent="-457166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Deve ser informado no momento da compra </a:t>
            </a:r>
            <a:br>
              <a:rPr lang="pt-BR" sz="2000" dirty="0">
                <a:sym typeface="Quattrocento Sans"/>
              </a:rPr>
            </a:br>
            <a:r>
              <a:rPr lang="pt-BR" sz="2000" dirty="0">
                <a:sym typeface="Quattrocento Sans"/>
              </a:rPr>
              <a:t>o domínio que será utilizado;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457166" lvl="0" indent="-457166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Deverá ser cadastrado no sistema de vendas Claro; 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457166" lvl="0" indent="-457166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Possui validade de 1 ano. </a:t>
            </a:r>
            <a:endParaRPr lang="pt-BR" sz="2000" dirty="0"/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D76D457-359B-A642-107E-18153CBA758D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2375469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CD698-57B9-F4F4-4E08-4CB244582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4DD7B304-090F-9DE6-1237-0D427AFC2F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30" r="15930"/>
          <a:stretch/>
        </p:blipFill>
        <p:spPr>
          <a:xfrm>
            <a:off x="5941453" y="762000"/>
            <a:ext cx="6042143" cy="588777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6509962E-6C91-BC4C-151F-22E94A4E32FB}"/>
              </a:ext>
            </a:extLst>
          </p:cNvPr>
          <p:cNvSpPr txBox="1"/>
          <p:nvPr/>
        </p:nvSpPr>
        <p:spPr>
          <a:xfrm>
            <a:off x="609254" y="1805269"/>
            <a:ext cx="498802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t-BR" sz="2000" b="1" dirty="0">
                <a:sym typeface="Quattrocento Sans"/>
              </a:rPr>
              <a:t>Transferência de Domínio: </a:t>
            </a:r>
            <a:r>
              <a:rPr lang="pt-BR" sz="2000" dirty="0">
                <a:sym typeface="Quattrocento Sans"/>
              </a:rPr>
              <a:t>quando </a:t>
            </a:r>
          </a:p>
          <a:p>
            <a:pPr lvl="0"/>
            <a:r>
              <a:rPr lang="pt-BR" sz="2000" dirty="0">
                <a:sym typeface="Quattrocento Sans"/>
              </a:rPr>
              <a:t>o cliente já possui um domínio.</a:t>
            </a:r>
            <a:endParaRPr lang="pt-BR" sz="2000" dirty="0"/>
          </a:p>
          <a:p>
            <a:pPr lvl="0"/>
            <a:endParaRPr lang="pt-BR" sz="2000" dirty="0">
              <a:sym typeface="Quattrocento Sans"/>
            </a:endParaRPr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transferência de outros provedores somente nas extensões .com e </a:t>
            </a:r>
            <a:r>
              <a:rPr lang="pt-BR" sz="2000" dirty="0" err="1">
                <a:sym typeface="Quattrocento Sans"/>
              </a:rPr>
              <a:t>.net</a:t>
            </a:r>
            <a:r>
              <a:rPr lang="pt-BR" sz="2000" dirty="0">
                <a:sym typeface="Quattrocento Sans"/>
              </a:rPr>
              <a:t>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O processo é feito pelo cliente diretamente no site ou pelo NET Cloud;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renovação do domínio é feita anualmente com a Claro;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cobrança é feita a partir da data </a:t>
            </a:r>
          </a:p>
          <a:p>
            <a:pPr lvl="0">
              <a:buClr>
                <a:srgbClr val="D61534"/>
              </a:buClr>
              <a:buSzPts val="2000"/>
            </a:pPr>
            <a:r>
              <a:rPr lang="pt-BR" sz="2000" dirty="0">
                <a:sym typeface="Quattrocento Sans"/>
              </a:rPr>
              <a:t>       de renovação.</a:t>
            </a:r>
            <a:endParaRPr lang="pt-BR" sz="2000" dirty="0"/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4E86CED6-4A36-95A0-78C7-EC6D5D154F26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4728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54726-1486-6965-A621-7231384AC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5C4B9DBC-E836-00D5-D9C9-08F4DCD1479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30" r="15930"/>
          <a:stretch/>
        </p:blipFill>
        <p:spPr>
          <a:xfrm>
            <a:off x="5941453" y="762000"/>
            <a:ext cx="6042143" cy="588777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54920AD8-A4F8-8584-4FA8-F68536300703}"/>
              </a:ext>
            </a:extLst>
          </p:cNvPr>
          <p:cNvSpPr txBox="1"/>
          <p:nvPr/>
        </p:nvSpPr>
        <p:spPr>
          <a:xfrm>
            <a:off x="345621" y="2080881"/>
            <a:ext cx="514055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t-BR" sz="2000" b="1" dirty="0">
                <a:sym typeface="Quattrocento Sans"/>
              </a:rPr>
              <a:t>Hospedagem de Domínio: </a:t>
            </a:r>
            <a:r>
              <a:rPr lang="pt-BR" sz="2000" dirty="0">
                <a:sym typeface="Quattrocento Sans"/>
              </a:rPr>
              <a:t>quando o cliente continua administrando seu domínio. </a:t>
            </a:r>
            <a:endParaRPr lang="pt-BR" sz="2000" dirty="0"/>
          </a:p>
          <a:p>
            <a:pPr lvl="0"/>
            <a:endParaRPr lang="pt-BR" sz="2000" dirty="0">
              <a:sym typeface="Quattrocento Sans"/>
            </a:endParaRPr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O domínio continua sob a responsabilidade do cliente;</a:t>
            </a:r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Claro somente hospeda o domínio em seus servidores DNS;</a:t>
            </a:r>
          </a:p>
          <a:p>
            <a:pPr lvl="0">
              <a:buClr>
                <a:srgbClr val="D61534"/>
              </a:buClr>
              <a:buSzPts val="2000"/>
            </a:pPr>
            <a:endParaRPr lang="pt-BR" sz="2000" dirty="0"/>
          </a:p>
          <a:p>
            <a:pPr marL="342900" lvl="0" indent="-342900">
              <a:buClr>
                <a:srgbClr val="D61534"/>
              </a:buClr>
              <a:buSzPts val="2000"/>
              <a:buFont typeface="Arial"/>
              <a:buChar char="•"/>
            </a:pPr>
            <a:r>
              <a:rPr lang="pt-BR" sz="2000" dirty="0">
                <a:sym typeface="Quattrocento Sans"/>
              </a:rPr>
              <a:t>A renovação e cobrança dos valores </a:t>
            </a:r>
          </a:p>
          <a:p>
            <a:pPr lvl="0">
              <a:buClr>
                <a:srgbClr val="D61534"/>
              </a:buClr>
              <a:buSzPts val="2000"/>
            </a:pPr>
            <a:r>
              <a:rPr lang="pt-BR" sz="2000" dirty="0">
                <a:sym typeface="Quattrocento Sans"/>
              </a:rPr>
              <a:t>       são realizados pelo cliente em </a:t>
            </a:r>
          </a:p>
          <a:p>
            <a:pPr lvl="0">
              <a:buClr>
                <a:srgbClr val="D61534"/>
              </a:buClr>
              <a:buSzPts val="2000"/>
            </a:pPr>
            <a:r>
              <a:rPr lang="pt-BR" sz="2000" dirty="0">
                <a:sym typeface="Quattrocento Sans"/>
              </a:rPr>
              <a:t>       outro fornecedor.</a:t>
            </a:r>
            <a:endParaRPr lang="pt-BR" sz="2000" dirty="0"/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0D4D7F0-4195-085D-9964-ECC92F5DABBE}"/>
              </a:ext>
            </a:extLst>
          </p:cNvPr>
          <p:cNvSpPr/>
          <p:nvPr/>
        </p:nvSpPr>
        <p:spPr>
          <a:xfrm>
            <a:off x="2143760" y="11617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4129656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FB4C6-F618-37BE-067A-65DA097E0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m 31" descr="Homem em frente a teclado de computador&#10;&#10;O conteúdo gerado por IA pode estar incorreto.">
            <a:extLst>
              <a:ext uri="{FF2B5EF4-FFF2-40B4-BE49-F238E27FC236}">
                <a16:creationId xmlns:a16="http://schemas.microsoft.com/office/drawing/2014/main" id="{1E3F716B-74A7-CA60-3449-BFDBC80E8C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705"/>
          <a:stretch/>
        </p:blipFill>
        <p:spPr>
          <a:xfrm>
            <a:off x="-177709" y="-40009"/>
            <a:ext cx="7241008" cy="693801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AA587992-0529-6493-F7BE-7D744DD3FCA4}"/>
              </a:ext>
            </a:extLst>
          </p:cNvPr>
          <p:cNvSpPr/>
          <p:nvPr/>
        </p:nvSpPr>
        <p:spPr>
          <a:xfrm>
            <a:off x="3209932" y="-78257"/>
            <a:ext cx="915977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700D587D-2438-7BC2-07AB-F239EA0E66AB}"/>
              </a:ext>
            </a:extLst>
          </p:cNvPr>
          <p:cNvSpPr txBox="1"/>
          <p:nvPr/>
        </p:nvSpPr>
        <p:spPr>
          <a:xfrm>
            <a:off x="7489109" y="2793808"/>
            <a:ext cx="406087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Você já sabe, ter um domínio registrado e um e-mail profissional garante uma identidade digital mais forte, mas para expandir ainda mais essa presença online, </a:t>
            </a:r>
          </a:p>
          <a:p>
            <a:r>
              <a:rPr lang="pt-BR" sz="2000" dirty="0">
                <a:solidFill>
                  <a:schemeClr val="bg1"/>
                </a:solidFill>
              </a:rPr>
              <a:t>é essencial ter um site. 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02933E83-99F8-615F-8A81-5EC41E978F1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866A141-E464-B2EF-A201-C9DC6B0AF7E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C77F32E-ED5F-E30A-33C3-4D3DB30EE2A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C35CF01A-A679-34A8-A203-B71F9C250C3F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130AB302-9C32-010A-FBAE-71C784D3786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8280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016AA-3997-3992-D711-BEF042D09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Mulher sentada em frente a computador&#10;&#10;O conteúdo gerado por IA pode estar incorreto.">
            <a:extLst>
              <a:ext uri="{FF2B5EF4-FFF2-40B4-BE49-F238E27FC236}">
                <a16:creationId xmlns:a16="http://schemas.microsoft.com/office/drawing/2014/main" id="{4B19BD00-0A8A-8B2B-D06A-A894CE9F50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39210" y="-39129"/>
            <a:ext cx="929349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6DD8676A-D4F5-FE87-A129-BB2A8FE486BD}"/>
              </a:ext>
            </a:extLst>
          </p:cNvPr>
          <p:cNvSpPr/>
          <p:nvPr/>
        </p:nvSpPr>
        <p:spPr>
          <a:xfrm>
            <a:off x="3209932" y="-78257"/>
            <a:ext cx="915977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CAAE38EF-F50C-A52A-7F6C-02E4A0E93338}"/>
              </a:ext>
            </a:extLst>
          </p:cNvPr>
          <p:cNvSpPr txBox="1"/>
          <p:nvPr/>
        </p:nvSpPr>
        <p:spPr>
          <a:xfrm>
            <a:off x="7053580" y="2421867"/>
            <a:ext cx="449639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Um site funciona como um cartão de visitas virtual, disponível 24 horas por dia, permitindo que clientes conheçam a empresa, seus serviços e formas de contato a qualquer momento. Além disso, um site bem estruturado pode facilitar o dia a dia da empresa, automatizando processos, atraindo novos clientes e fortalecendo a marca. 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E04F9936-DCA9-1ED5-EE3E-969C08EF2665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DD9F5A98-6AF6-544E-C7C4-8B89ED87C82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7ED8E19C-F789-2922-6462-46518ACD4AB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78D45C7-4378-DB2A-01B0-563FB3CFA47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4004E6DC-3C83-EFF0-F33A-F4AA513342C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57750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E96691-B8D4-F2ED-EDD5-A2A68D7F0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Tela de celular com publicação numa rede social&#10;&#10;O conteúdo gerado por IA pode estar incorreto.">
            <a:extLst>
              <a:ext uri="{FF2B5EF4-FFF2-40B4-BE49-F238E27FC236}">
                <a16:creationId xmlns:a16="http://schemas.microsoft.com/office/drawing/2014/main" id="{C65E0ABD-2B55-71E9-B6F2-405DCAF159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85" t="6754" r="11396" b="286"/>
          <a:stretch/>
        </p:blipFill>
        <p:spPr>
          <a:xfrm>
            <a:off x="233381" y="744954"/>
            <a:ext cx="5942631" cy="592478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20955AD1-4F55-73E0-FCB0-8D0968946A6A}"/>
              </a:ext>
            </a:extLst>
          </p:cNvPr>
          <p:cNvSpPr txBox="1"/>
          <p:nvPr/>
        </p:nvSpPr>
        <p:spPr>
          <a:xfrm>
            <a:off x="6422684" y="2215408"/>
            <a:ext cx="47371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Cada solução Claro empresas atende </a:t>
            </a:r>
          </a:p>
          <a:p>
            <a:r>
              <a:rPr lang="pt-BR" sz="2000" dirty="0"/>
              <a:t>a uma necessidade específica, mas todas têm um objetivo em comum: garantir que a empresa tenha uma presença online profissional e eficiente. Escolher a opção certa depende do nível de personalização desejado, do tempo disponível e do nível de conhecimento técnico da equipe. </a:t>
            </a:r>
            <a:r>
              <a:rPr lang="pt-BR" sz="2000" b="1" dirty="0"/>
              <a:t>Vamos avançar para saber mais sobre cada uma das soluções.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4612B505-1966-2C91-7AF9-B01F11DE9773}"/>
              </a:ext>
            </a:extLst>
          </p:cNvPr>
          <p:cNvSpPr/>
          <p:nvPr/>
        </p:nvSpPr>
        <p:spPr>
          <a:xfrm>
            <a:off x="5183109" y="124260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808363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AD1F4-A265-04D8-C8C6-8D8186103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777E47F9-3FB1-F311-D957-50965F7ED1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2" t="291" r="29475" b="417"/>
          <a:stretch/>
        </p:blipFill>
        <p:spPr>
          <a:xfrm>
            <a:off x="-80521" y="0"/>
            <a:ext cx="7198088" cy="690726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36BF5AD0-39DF-8911-E63F-C0453F00B023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3FB9D00-DAD0-246B-4FE2-BE63BC25DAE7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2CCB900D-28AC-F097-FFE7-75112999456F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F4656DE4-AB55-93A0-2CF8-31DE628C0E3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29AABDD-B14C-8699-7240-907565FA56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CAB5BBBE-A329-2128-020B-9DCB8979760F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49AFE036-E65D-B51E-385C-AE1942D0284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7353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9147C-F722-CC7C-B87E-6F24292A77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 descr="Uma imagem contendo pessoa, no interior, olhando, homem&#10;&#10;O conteúdo gerado por IA pode estar incorreto.">
            <a:extLst>
              <a:ext uri="{FF2B5EF4-FFF2-40B4-BE49-F238E27FC236}">
                <a16:creationId xmlns:a16="http://schemas.microsoft.com/office/drawing/2014/main" id="{185EC1B4-3D77-A316-6E9B-BB1081854E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55" r="9016"/>
          <a:stretch/>
        </p:blipFill>
        <p:spPr>
          <a:xfrm>
            <a:off x="206486" y="738902"/>
            <a:ext cx="5961232" cy="593115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D5D88F6E-A773-19E3-9C5B-832DB7B1C96B}"/>
              </a:ext>
            </a:extLst>
          </p:cNvPr>
          <p:cNvSpPr txBox="1"/>
          <p:nvPr/>
        </p:nvSpPr>
        <p:spPr>
          <a:xfrm>
            <a:off x="6429474" y="2608016"/>
            <a:ext cx="47371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000" b="1" dirty="0"/>
              <a:t>A ferramenta de criação e customização de site para empresas.</a:t>
            </a:r>
          </a:p>
          <a:p>
            <a:pPr fontAlgn="base"/>
            <a:endParaRPr lang="pt-BR" sz="2000" dirty="0"/>
          </a:p>
          <a:p>
            <a:pPr fontAlgn="base"/>
            <a:r>
              <a:rPr lang="pt-BR" sz="2000" dirty="0"/>
              <a:t>O Construtor de Sites é uma ferramenta que permite a criação da página da sua empresa, sem a necessidade de conhecimentos técnicos ou experiência em programação ou web design. 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9B91A2B8-C5F0-5151-6F92-92A1200DB4CF}"/>
              </a:ext>
            </a:extLst>
          </p:cNvPr>
          <p:cNvSpPr/>
          <p:nvPr/>
        </p:nvSpPr>
        <p:spPr>
          <a:xfrm>
            <a:off x="5183110" y="1242607"/>
            <a:ext cx="5129934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96928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09DE70-6E73-9864-43A2-751C537A3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Uma imagem contendo pessoa, no interior, olhando, homem&#10;&#10;O conteúdo gerado por IA pode estar incorreto.">
            <a:extLst>
              <a:ext uri="{FF2B5EF4-FFF2-40B4-BE49-F238E27FC236}">
                <a16:creationId xmlns:a16="http://schemas.microsoft.com/office/drawing/2014/main" id="{D4934305-ADC2-19E0-F7BA-74DA4D7F4D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55" r="9016"/>
          <a:stretch/>
        </p:blipFill>
        <p:spPr>
          <a:xfrm>
            <a:off x="206486" y="738902"/>
            <a:ext cx="5961232" cy="593115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0F79A63C-F3B7-E611-2981-851AFC9E6BEB}"/>
              </a:ext>
            </a:extLst>
          </p:cNvPr>
          <p:cNvSpPr txBox="1"/>
          <p:nvPr/>
        </p:nvSpPr>
        <p:spPr>
          <a:xfrm>
            <a:off x="6377668" y="2412890"/>
            <a:ext cx="47371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O serviço tem um visual amigável, intuitivo e completo, e tudo o que seu cliente tem que fazer é seguir os passos para escolher um layout, personalizar os elementos, inserir o conteúdo e publicar, possibilitando que você alcance mais clientes e se destaque na internet com um site que tem a cara da sua empresa. </a:t>
            </a:r>
          </a:p>
          <a:p>
            <a:r>
              <a:rPr lang="pt-BR" sz="2000" dirty="0"/>
              <a:t>A ferramenta possui duas versões de plano disponíveis para contratação.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F77F082F-6256-529E-800F-5558B1A70B9D}"/>
              </a:ext>
            </a:extLst>
          </p:cNvPr>
          <p:cNvSpPr/>
          <p:nvPr/>
        </p:nvSpPr>
        <p:spPr>
          <a:xfrm>
            <a:off x="5183110" y="1242607"/>
            <a:ext cx="5129934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85982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A0D21-A1CE-5C24-5C70-AF9798FB11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A4C4FC8C-8337-2648-AC96-2DEEE66B07A1}"/>
              </a:ext>
            </a:extLst>
          </p:cNvPr>
          <p:cNvSpPr txBox="1"/>
          <p:nvPr/>
        </p:nvSpPr>
        <p:spPr>
          <a:xfrm>
            <a:off x="1795560" y="1060809"/>
            <a:ext cx="85019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2400" b="1" dirty="0"/>
              <a:t>Plano Pessoal</a:t>
            </a:r>
          </a:p>
          <a:p>
            <a:pPr algn="ctr" fontAlgn="base"/>
            <a:endParaRPr lang="pt-BR" sz="2400" b="1" dirty="0"/>
          </a:p>
          <a:p>
            <a:pPr algn="ctr" fontAlgn="base"/>
            <a:r>
              <a:rPr lang="pt-BR" sz="2400" dirty="0"/>
              <a:t>Para autônomos e empresas com poucos funcionários </a:t>
            </a:r>
          </a:p>
          <a:p>
            <a:pPr algn="ctr" fontAlgn="base"/>
            <a:r>
              <a:rPr lang="pt-BR" sz="2400" dirty="0"/>
              <a:t>e que não precisam de muito espaço.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64C54822-41D5-2B59-7A0B-893D5BA94BE7}"/>
              </a:ext>
            </a:extLst>
          </p:cNvPr>
          <p:cNvSpPr/>
          <p:nvPr/>
        </p:nvSpPr>
        <p:spPr>
          <a:xfrm>
            <a:off x="519881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E4050D4-FFC1-6B73-7C68-A0837EB6DA9A}"/>
              </a:ext>
            </a:extLst>
          </p:cNvPr>
          <p:cNvSpPr txBox="1"/>
          <p:nvPr/>
        </p:nvSpPr>
        <p:spPr>
          <a:xfrm>
            <a:off x="825295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Banco de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imagens gratuito.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0E82E7D4-CEB8-0484-43B4-26D1E132D19D}"/>
              </a:ext>
            </a:extLst>
          </p:cNvPr>
          <p:cNvSpPr/>
          <p:nvPr/>
        </p:nvSpPr>
        <p:spPr>
          <a:xfrm>
            <a:off x="4326808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D355BEF-88DC-A6FB-6FF4-FB8F30FC102A}"/>
              </a:ext>
            </a:extLst>
          </p:cNvPr>
          <p:cNvSpPr txBox="1"/>
          <p:nvPr/>
        </p:nvSpPr>
        <p:spPr>
          <a:xfrm>
            <a:off x="4632222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20 GB de espaço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na web.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59F49696-7B25-BAA6-EFA1-2F2B6009E0BC}"/>
              </a:ext>
            </a:extLst>
          </p:cNvPr>
          <p:cNvSpPr/>
          <p:nvPr/>
        </p:nvSpPr>
        <p:spPr>
          <a:xfrm>
            <a:off x="8133735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326CF80-87AE-FBE2-5757-05A8676387C2}"/>
              </a:ext>
            </a:extLst>
          </p:cNvPr>
          <p:cNvSpPr txBox="1"/>
          <p:nvPr/>
        </p:nvSpPr>
        <p:spPr>
          <a:xfrm>
            <a:off x="8392158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5 contas de e-mail com 10 GB.</a:t>
            </a:r>
          </a:p>
        </p:txBody>
      </p:sp>
    </p:spTree>
    <p:extLst>
      <p:ext uri="{BB962C8B-B14F-4D97-AF65-F5344CB8AC3E}">
        <p14:creationId xmlns:p14="http://schemas.microsoft.com/office/powerpoint/2010/main" val="67182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AF7E8-9B01-78DE-D53C-96C191DB32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Pessoas sentadas ao redor de uma mesa&#10;&#10;O conteúdo gerado por IA pode estar incorreto.">
            <a:extLst>
              <a:ext uri="{FF2B5EF4-FFF2-40B4-BE49-F238E27FC236}">
                <a16:creationId xmlns:a16="http://schemas.microsoft.com/office/drawing/2014/main" id="{BAC5F070-08EC-C824-4C76-CC909BD630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55" r="18760" b="3774"/>
          <a:stretch/>
        </p:blipFill>
        <p:spPr>
          <a:xfrm>
            <a:off x="5896378" y="738268"/>
            <a:ext cx="6096183" cy="5940437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B181F03F-CD15-AF40-DBDB-00A5A8270E1E}"/>
              </a:ext>
            </a:extLst>
          </p:cNvPr>
          <p:cNvSpPr txBox="1"/>
          <p:nvPr/>
        </p:nvSpPr>
        <p:spPr>
          <a:xfrm>
            <a:off x="518075" y="1723687"/>
            <a:ext cx="443868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000" b="1" dirty="0"/>
              <a:t>Com o Plano </a:t>
            </a:r>
            <a:r>
              <a:rPr lang="pt-BR" sz="2000" b="1" dirty="0">
                <a:solidFill>
                  <a:srgbClr val="FF0000"/>
                </a:solidFill>
              </a:rPr>
              <a:t>Pessoal</a:t>
            </a:r>
            <a:r>
              <a:rPr lang="pt-BR" sz="2000" b="1" dirty="0"/>
              <a:t> seu cliente </a:t>
            </a:r>
          </a:p>
          <a:p>
            <a:pPr fontAlgn="base"/>
            <a:r>
              <a:rPr lang="pt-BR" sz="2000" b="1" dirty="0"/>
              <a:t>contará com:</a:t>
            </a:r>
          </a:p>
          <a:p>
            <a:pPr fontAlgn="base"/>
            <a:endParaRPr lang="pt-BR" sz="2000" b="1" dirty="0"/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Banco de imagens gratuito;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20 GB de espaço na web;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5 contas de e-mail com 10 GB;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Diversos </a:t>
            </a:r>
            <a:r>
              <a:rPr lang="pt-BR" sz="2000" dirty="0" err="1"/>
              <a:t>templates</a:t>
            </a:r>
            <a:r>
              <a:rPr lang="pt-BR" sz="2000" dirty="0"/>
              <a:t> prontos;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Domínio e hospedagem incluídos;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Páginas ilimitadas;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Site responsivo, melhor visualização </a:t>
            </a:r>
          </a:p>
          <a:p>
            <a:pPr fontAlgn="base">
              <a:buClr>
                <a:srgbClr val="C00000"/>
              </a:buClr>
            </a:pPr>
            <a:r>
              <a:rPr lang="pt-BR" sz="2000" dirty="0"/>
              <a:t>   no celular;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Integração com Facebook e Twitter;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Relatórios detalhados sobre os</a:t>
            </a:r>
          </a:p>
          <a:p>
            <a:pPr fontAlgn="base">
              <a:buClr>
                <a:srgbClr val="C00000"/>
              </a:buClr>
            </a:pPr>
            <a:r>
              <a:rPr lang="pt-BR" sz="2000" dirty="0"/>
              <a:t>    visitantes do site.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95C42445-259E-1299-C102-6BC00EADB4AC}"/>
              </a:ext>
            </a:extLst>
          </p:cNvPr>
          <p:cNvSpPr/>
          <p:nvPr/>
        </p:nvSpPr>
        <p:spPr>
          <a:xfrm>
            <a:off x="2120610" y="1102402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421190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176ABD-7AFC-7FB0-2993-99E69F957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01C2E707-CC5D-10EC-26B5-96D39BC09B7F}"/>
              </a:ext>
            </a:extLst>
          </p:cNvPr>
          <p:cNvSpPr txBox="1"/>
          <p:nvPr/>
        </p:nvSpPr>
        <p:spPr>
          <a:xfrm>
            <a:off x="1795560" y="1149177"/>
            <a:ext cx="85019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2400" b="1" dirty="0"/>
              <a:t>Plano Profissional</a:t>
            </a:r>
          </a:p>
          <a:p>
            <a:pPr algn="ctr" fontAlgn="base"/>
            <a:endParaRPr lang="pt-BR" sz="2400" b="1" dirty="0"/>
          </a:p>
          <a:p>
            <a:pPr algn="ctr" fontAlgn="base"/>
            <a:r>
              <a:rPr lang="pt-BR" sz="2400" dirty="0"/>
              <a:t>Para empresas que precisam de um site com mais espaço </a:t>
            </a:r>
          </a:p>
          <a:p>
            <a:pPr algn="ctr" fontAlgn="base"/>
            <a:r>
              <a:rPr lang="pt-BR" sz="2400" dirty="0"/>
              <a:t>e mais e-mails para seus funcionários.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E26D2819-B674-CC42-C149-A4336A76389B}"/>
              </a:ext>
            </a:extLst>
          </p:cNvPr>
          <p:cNvSpPr/>
          <p:nvPr/>
        </p:nvSpPr>
        <p:spPr>
          <a:xfrm>
            <a:off x="519881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DDCED677-C7A6-835B-F70F-53AFB0721BB3}"/>
              </a:ext>
            </a:extLst>
          </p:cNvPr>
          <p:cNvSpPr txBox="1"/>
          <p:nvPr/>
        </p:nvSpPr>
        <p:spPr>
          <a:xfrm>
            <a:off x="825295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Banco de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imagens gratuito.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4497E988-2759-21A0-F00F-1722EF7430CE}"/>
              </a:ext>
            </a:extLst>
          </p:cNvPr>
          <p:cNvSpPr/>
          <p:nvPr/>
        </p:nvSpPr>
        <p:spPr>
          <a:xfrm>
            <a:off x="4326808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51E58E83-ACA8-187A-59EE-E60B15C0BDF6}"/>
              </a:ext>
            </a:extLst>
          </p:cNvPr>
          <p:cNvSpPr txBox="1"/>
          <p:nvPr/>
        </p:nvSpPr>
        <p:spPr>
          <a:xfrm>
            <a:off x="4601199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150 GB de espaço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na web.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A9073802-43B6-0101-141A-52DD92CB3846}"/>
              </a:ext>
            </a:extLst>
          </p:cNvPr>
          <p:cNvSpPr/>
          <p:nvPr/>
        </p:nvSpPr>
        <p:spPr>
          <a:xfrm>
            <a:off x="8133735" y="3226805"/>
            <a:ext cx="3501513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D7F0870-C163-11FC-45E3-4EDC7384EFF3}"/>
              </a:ext>
            </a:extLst>
          </p:cNvPr>
          <p:cNvSpPr txBox="1"/>
          <p:nvPr/>
        </p:nvSpPr>
        <p:spPr>
          <a:xfrm>
            <a:off x="8381148" y="3676977"/>
            <a:ext cx="28906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2200" dirty="0">
                <a:solidFill>
                  <a:schemeClr val="bg1"/>
                </a:solidFill>
                <a:latin typeface="+mj-lt"/>
                <a:sym typeface="Quattrocento Sans"/>
              </a:rPr>
              <a:t>10 contas de e-mail com 10 GB.</a:t>
            </a:r>
          </a:p>
        </p:txBody>
      </p:sp>
    </p:spTree>
    <p:extLst>
      <p:ext uri="{BB962C8B-B14F-4D97-AF65-F5344CB8AC3E}">
        <p14:creationId xmlns:p14="http://schemas.microsoft.com/office/powerpoint/2010/main" val="13280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150EBE-FEC2-7B80-ED85-3661C30D8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Homem e mulher sentados em frente a computador&#10;&#10;O conteúdo gerado por IA pode estar incorreto.">
            <a:extLst>
              <a:ext uri="{FF2B5EF4-FFF2-40B4-BE49-F238E27FC236}">
                <a16:creationId xmlns:a16="http://schemas.microsoft.com/office/drawing/2014/main" id="{D5614E2B-D797-CC73-B01A-2CDD5F4B4A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17" t="1278" r="11021" b="258"/>
          <a:stretch/>
        </p:blipFill>
        <p:spPr>
          <a:xfrm>
            <a:off x="5868695" y="757281"/>
            <a:ext cx="6125243" cy="5912459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E390B44D-7902-B87A-9C65-83320DE96A0C}"/>
              </a:ext>
            </a:extLst>
          </p:cNvPr>
          <p:cNvSpPr txBox="1"/>
          <p:nvPr/>
        </p:nvSpPr>
        <p:spPr>
          <a:xfrm>
            <a:off x="518075" y="1723687"/>
            <a:ext cx="54299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b="1" dirty="0"/>
              <a:t>Com o Plano </a:t>
            </a:r>
            <a:r>
              <a:rPr lang="pt-BR" sz="2000" b="1" dirty="0">
                <a:solidFill>
                  <a:srgbClr val="FF0000"/>
                </a:solidFill>
              </a:rPr>
              <a:t>Profissional</a:t>
            </a:r>
            <a:r>
              <a:rPr lang="pt-BR" sz="2000" b="1" dirty="0"/>
              <a:t> seu cliente </a:t>
            </a:r>
          </a:p>
          <a:p>
            <a:r>
              <a:rPr lang="pt-BR" sz="2000" b="1" dirty="0"/>
              <a:t>contará com:</a:t>
            </a:r>
          </a:p>
          <a:p>
            <a:endParaRPr lang="pt-BR" sz="2000" dirty="0"/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Banco de imagens gratuito;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150 GB de espaço na web;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10 contas de e-mail de 10 GB;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Diversos </a:t>
            </a:r>
            <a:r>
              <a:rPr lang="pt-BR" sz="2000" dirty="0" err="1"/>
              <a:t>templates</a:t>
            </a:r>
            <a:r>
              <a:rPr lang="pt-BR" sz="2000" dirty="0"/>
              <a:t> prontos;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Domínio e hospedagem incluídos;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Páginas ilimitadas;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Site responsivo, melhor visualização </a:t>
            </a:r>
          </a:p>
          <a:p>
            <a:pPr fontAlgn="base">
              <a:buClr>
                <a:srgbClr val="C00000"/>
              </a:buClr>
            </a:pPr>
            <a:r>
              <a:rPr lang="pt-BR" sz="2000" dirty="0"/>
              <a:t>    no celular;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Integração com Facebook e Twitter;</a:t>
            </a:r>
          </a:p>
          <a:p>
            <a:pPr fontAlgn="base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  Relatórios detalhados sobre os visitantes </a:t>
            </a:r>
          </a:p>
          <a:p>
            <a:pPr fontAlgn="base">
              <a:buClr>
                <a:srgbClr val="C00000"/>
              </a:buClr>
            </a:pPr>
            <a:r>
              <a:rPr lang="pt-BR" sz="2000" dirty="0"/>
              <a:t>    do site.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E0359A03-B8FB-FE89-3C8E-C45D314BE64A}"/>
              </a:ext>
            </a:extLst>
          </p:cNvPr>
          <p:cNvSpPr/>
          <p:nvPr/>
        </p:nvSpPr>
        <p:spPr>
          <a:xfrm>
            <a:off x="2120610" y="1102402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109781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EDD5D-B444-D9EB-5759-CDE87C408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70B652DC-FAB5-6527-C2C8-3340180B9F71}"/>
              </a:ext>
            </a:extLst>
          </p:cNvPr>
          <p:cNvCxnSpPr>
            <a:cxnSpLocks/>
          </p:cNvCxnSpPr>
          <p:nvPr/>
        </p:nvCxnSpPr>
        <p:spPr>
          <a:xfrm flipH="1">
            <a:off x="2676023" y="4014871"/>
            <a:ext cx="6389319" cy="0"/>
          </a:xfrm>
          <a:prstGeom prst="line">
            <a:avLst/>
          </a:prstGeom>
          <a:ln w="254000">
            <a:gradFill flip="none" rotWithShape="1">
              <a:gsLst>
                <a:gs pos="0">
                  <a:srgbClr val="742424"/>
                </a:gs>
                <a:gs pos="48000">
                  <a:srgbClr val="742424"/>
                </a:gs>
                <a:gs pos="100000">
                  <a:srgbClr val="D2CDCD"/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EA11E7A4-3153-694C-353C-6FE351821DF7}"/>
              </a:ext>
            </a:extLst>
          </p:cNvPr>
          <p:cNvSpPr/>
          <p:nvPr/>
        </p:nvSpPr>
        <p:spPr>
          <a:xfrm>
            <a:off x="4435791" y="2059802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62252B68-76AD-4DB3-306E-CE5B3D77A19C}"/>
              </a:ext>
            </a:extLst>
          </p:cNvPr>
          <p:cNvSpPr txBox="1"/>
          <p:nvPr/>
        </p:nvSpPr>
        <p:spPr>
          <a:xfrm>
            <a:off x="1007320" y="986595"/>
            <a:ext cx="100788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400" dirty="0"/>
              <a:t>Com a ferramenta </a:t>
            </a:r>
            <a:r>
              <a:rPr lang="pt-BR" sz="2400" b="1" dirty="0"/>
              <a:t>seu cliente poderá </a:t>
            </a:r>
            <a:r>
              <a:rPr lang="pt-BR" sz="2400" b="1" dirty="0">
                <a:solidFill>
                  <a:srgbClr val="FF0000"/>
                </a:solidFill>
              </a:rPr>
              <a:t>criar</a:t>
            </a:r>
            <a:r>
              <a:rPr lang="pt-BR" sz="2400" b="1" dirty="0"/>
              <a:t> um site </a:t>
            </a:r>
            <a:r>
              <a:rPr lang="pt-BR" sz="2400" dirty="0"/>
              <a:t>em apenas três passos: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531433F8-185F-38ED-3FAB-AAE66C131D79}"/>
              </a:ext>
            </a:extLst>
          </p:cNvPr>
          <p:cNvSpPr/>
          <p:nvPr/>
        </p:nvSpPr>
        <p:spPr>
          <a:xfrm>
            <a:off x="441222" y="2073450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CD6F8F8C-6FFB-A7D5-9B89-73BEAF284639}"/>
              </a:ext>
            </a:extLst>
          </p:cNvPr>
          <p:cNvSpPr txBox="1"/>
          <p:nvPr/>
        </p:nvSpPr>
        <p:spPr>
          <a:xfrm>
            <a:off x="672894" y="2306711"/>
            <a:ext cx="289068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1: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O cliente seleciona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o </a:t>
            </a:r>
            <a:r>
              <a:rPr lang="pt-BR" sz="2400" dirty="0" err="1">
                <a:solidFill>
                  <a:schemeClr val="bg1"/>
                </a:solidFill>
              </a:rPr>
              <a:t>template</a:t>
            </a:r>
            <a:r>
              <a:rPr lang="pt-BR" sz="2400" dirty="0">
                <a:solidFill>
                  <a:schemeClr val="bg1"/>
                </a:solidFill>
              </a:rPr>
              <a:t> favorito na ferramenta de criação de sites. São muitas opções de layout para escolher a que mais tem a ver com a empresa. 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9630A1DA-8793-FF17-33BF-721113DE9A9A}"/>
              </a:ext>
            </a:extLst>
          </p:cNvPr>
          <p:cNvSpPr txBox="1"/>
          <p:nvPr/>
        </p:nvSpPr>
        <p:spPr>
          <a:xfrm>
            <a:off x="4514756" y="2297175"/>
            <a:ext cx="319609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2: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O cliente poderá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 mudar as cores, as posições dos elementos, adicionar imagens do banco gratuito e inserir os conteúdos que desejar publicar no site.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4219F4B6-D13A-3104-41A0-FBB8632FA702}"/>
              </a:ext>
            </a:extLst>
          </p:cNvPr>
          <p:cNvSpPr/>
          <p:nvPr/>
        </p:nvSpPr>
        <p:spPr>
          <a:xfrm>
            <a:off x="8430360" y="2059802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52021C6B-B340-8634-5AD2-1A061D4F4C73}"/>
              </a:ext>
            </a:extLst>
          </p:cNvPr>
          <p:cNvSpPr txBox="1"/>
          <p:nvPr/>
        </p:nvSpPr>
        <p:spPr>
          <a:xfrm>
            <a:off x="8509325" y="2570035"/>
            <a:ext cx="319609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3: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Com o site da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empresa pronto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e personalizado,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seu cliente poderá publicar o que quiser quando quiser. </a:t>
            </a:r>
          </a:p>
        </p:txBody>
      </p:sp>
    </p:spTree>
    <p:extLst>
      <p:ext uri="{BB962C8B-B14F-4D97-AF65-F5344CB8AC3E}">
        <p14:creationId xmlns:p14="http://schemas.microsoft.com/office/powerpoint/2010/main" val="1285594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3" grpId="0"/>
      <p:bldP spid="4" grpId="0" animBg="1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0509A-BEDA-3A13-DF05-63BDB0DF8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sentado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5D822D6E-A8B1-63E8-F826-CED8C34350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19"/>
          <a:stretch/>
        </p:blipFill>
        <p:spPr>
          <a:xfrm>
            <a:off x="-132144" y="-47476"/>
            <a:ext cx="815630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11FB6A58-3D5F-F314-F6C9-CB046813D83A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00B505A7-8DA1-A04F-EEEB-2867147DFA64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  <p:grpSp>
        <p:nvGrpSpPr>
          <p:cNvPr id="29" name="Agrupar 28">
            <a:extLst>
              <a:ext uri="{FF2B5EF4-FFF2-40B4-BE49-F238E27FC236}">
                <a16:creationId xmlns:a16="http://schemas.microsoft.com/office/drawing/2014/main" id="{6F88CA8F-C52B-EA6E-D692-B275D81ABE19}"/>
              </a:ext>
            </a:extLst>
          </p:cNvPr>
          <p:cNvGrpSpPr/>
          <p:nvPr/>
        </p:nvGrpSpPr>
        <p:grpSpPr>
          <a:xfrm>
            <a:off x="345621" y="216615"/>
            <a:ext cx="11173796" cy="307777"/>
            <a:chOff x="345621" y="216615"/>
            <a:chExt cx="11173796" cy="307777"/>
          </a:xfrm>
        </p:grpSpPr>
        <p:pic>
          <p:nvPicPr>
            <p:cNvPr id="32" name="Gráfico 31">
              <a:extLst>
                <a:ext uri="{FF2B5EF4-FFF2-40B4-BE49-F238E27FC236}">
                  <a16:creationId xmlns:a16="http://schemas.microsoft.com/office/drawing/2014/main" id="{86273F36-997A-3C07-7086-041A8157C3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814AC970-6302-C829-2C47-B1A413806ECD}"/>
                </a:ext>
              </a:extLst>
            </p:cNvPr>
            <p:cNvSpPr txBox="1"/>
            <p:nvPr/>
          </p:nvSpPr>
          <p:spPr>
            <a:xfrm>
              <a:off x="5223062" y="216615"/>
              <a:ext cx="17604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SOLUÇÕES DIGITAIS</a:t>
              </a:r>
            </a:p>
          </p:txBody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66BFE99B-D2AC-46B1-CBDA-A39B3D6098DF}"/>
                </a:ext>
              </a:extLst>
            </p:cNvPr>
            <p:cNvSpPr/>
            <p:nvPr/>
          </p:nvSpPr>
          <p:spPr>
            <a:xfrm>
              <a:off x="10835380" y="299189"/>
              <a:ext cx="128379" cy="201835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DD718596-DB6D-B70B-4776-3B221E026BC7}"/>
                </a:ext>
              </a:extLst>
            </p:cNvPr>
            <p:cNvSpPr/>
            <p:nvPr/>
          </p:nvSpPr>
          <p:spPr>
            <a:xfrm>
              <a:off x="10771160" y="234969"/>
              <a:ext cx="128379" cy="128379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15C06566-66A9-7B5C-12FA-B26799BA1DC6}"/>
                </a:ext>
              </a:extLst>
            </p:cNvPr>
            <p:cNvSpPr/>
            <p:nvPr/>
          </p:nvSpPr>
          <p:spPr>
            <a:xfrm>
              <a:off x="1101972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BD8976E4-C11C-3B5E-F653-52564EE2DD3A}"/>
                </a:ext>
              </a:extLst>
            </p:cNvPr>
            <p:cNvSpPr/>
            <p:nvPr/>
          </p:nvSpPr>
          <p:spPr>
            <a:xfrm>
              <a:off x="11066144" y="299067"/>
              <a:ext cx="40061" cy="52966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5E177C01-A006-BCCB-9789-F0248FE0FEF8}"/>
                </a:ext>
              </a:extLst>
            </p:cNvPr>
            <p:cNvSpPr/>
            <p:nvPr/>
          </p:nvSpPr>
          <p:spPr>
            <a:xfrm>
              <a:off x="11114768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5B3B4C00-9A19-2D14-7031-9365AA536B5A}"/>
                </a:ext>
              </a:extLst>
            </p:cNvPr>
            <p:cNvSpPr/>
            <p:nvPr/>
          </p:nvSpPr>
          <p:spPr>
            <a:xfrm>
              <a:off x="11159784" y="299067"/>
              <a:ext cx="10336" cy="52966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1B83C20E-AEAA-A62A-AE82-4221738FACC3}"/>
                </a:ext>
              </a:extLst>
            </p:cNvPr>
            <p:cNvSpPr/>
            <p:nvPr/>
          </p:nvSpPr>
          <p:spPr>
            <a:xfrm>
              <a:off x="11182475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1EDED388-D365-F25B-404A-A3C5243FE5E6}"/>
                </a:ext>
              </a:extLst>
            </p:cNvPr>
            <p:cNvSpPr/>
            <p:nvPr/>
          </p:nvSpPr>
          <p:spPr>
            <a:xfrm>
              <a:off x="11229569" y="299067"/>
              <a:ext cx="46728" cy="52966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3F2083F5-24FF-F8CB-1C80-86BA9A3F9E61}"/>
                </a:ext>
              </a:extLst>
            </p:cNvPr>
            <p:cNvSpPr/>
            <p:nvPr/>
          </p:nvSpPr>
          <p:spPr>
            <a:xfrm>
              <a:off x="11282842" y="299067"/>
              <a:ext cx="47951" cy="52966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3" name="Freeform 15">
              <a:extLst>
                <a:ext uri="{FF2B5EF4-FFF2-40B4-BE49-F238E27FC236}">
                  <a16:creationId xmlns:a16="http://schemas.microsoft.com/office/drawing/2014/main" id="{26607905-95DA-318D-3AEC-27051FBE0386}"/>
                </a:ext>
              </a:extLst>
            </p:cNvPr>
            <p:cNvSpPr/>
            <p:nvPr/>
          </p:nvSpPr>
          <p:spPr>
            <a:xfrm>
              <a:off x="11343147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4" name="Freeform 16">
              <a:extLst>
                <a:ext uri="{FF2B5EF4-FFF2-40B4-BE49-F238E27FC236}">
                  <a16:creationId xmlns:a16="http://schemas.microsoft.com/office/drawing/2014/main" id="{E2922E95-9ABC-8633-D8B7-552D70BFAD7D}"/>
                </a:ext>
              </a:extLst>
            </p:cNvPr>
            <p:cNvSpPr/>
            <p:nvPr/>
          </p:nvSpPr>
          <p:spPr>
            <a:xfrm>
              <a:off x="11388163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5" name="Freeform 17">
              <a:extLst>
                <a:ext uri="{FF2B5EF4-FFF2-40B4-BE49-F238E27FC236}">
                  <a16:creationId xmlns:a16="http://schemas.microsoft.com/office/drawing/2014/main" id="{0E1787E0-001C-544F-4A86-12E9F9CA9E18}"/>
                </a:ext>
              </a:extLst>
            </p:cNvPr>
            <p:cNvSpPr/>
            <p:nvPr/>
          </p:nvSpPr>
          <p:spPr>
            <a:xfrm>
              <a:off x="1143715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6" name="Freeform 18">
              <a:extLst>
                <a:ext uri="{FF2B5EF4-FFF2-40B4-BE49-F238E27FC236}">
                  <a16:creationId xmlns:a16="http://schemas.microsoft.com/office/drawing/2014/main" id="{3BA69367-055D-DD88-9E23-495726483CF0}"/>
                </a:ext>
              </a:extLst>
            </p:cNvPr>
            <p:cNvSpPr/>
            <p:nvPr/>
          </p:nvSpPr>
          <p:spPr>
            <a:xfrm>
              <a:off x="11480273" y="298578"/>
              <a:ext cx="39144" cy="53823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8" name="Freeform 19">
              <a:extLst>
                <a:ext uri="{FF2B5EF4-FFF2-40B4-BE49-F238E27FC236}">
                  <a16:creationId xmlns:a16="http://schemas.microsoft.com/office/drawing/2014/main" id="{520BA2F7-37B6-0C07-2912-ED75212F0B60}"/>
                </a:ext>
              </a:extLst>
            </p:cNvPr>
            <p:cNvSpPr/>
            <p:nvPr/>
          </p:nvSpPr>
          <p:spPr>
            <a:xfrm>
              <a:off x="11022903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9" name="Freeform 20">
              <a:extLst>
                <a:ext uri="{FF2B5EF4-FFF2-40B4-BE49-F238E27FC236}">
                  <a16:creationId xmlns:a16="http://schemas.microsoft.com/office/drawing/2014/main" id="{E24A7C4F-1168-ED71-B02C-F025AF1E5B6E}"/>
                </a:ext>
              </a:extLst>
            </p:cNvPr>
            <p:cNvSpPr/>
            <p:nvPr/>
          </p:nvSpPr>
          <p:spPr>
            <a:xfrm>
              <a:off x="11079294" y="370504"/>
              <a:ext cx="48624" cy="66911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1" name="Freeform 21">
              <a:extLst>
                <a:ext uri="{FF2B5EF4-FFF2-40B4-BE49-F238E27FC236}">
                  <a16:creationId xmlns:a16="http://schemas.microsoft.com/office/drawing/2014/main" id="{C187F69E-CE0E-DD68-2E41-1B3246BF8C3D}"/>
                </a:ext>
              </a:extLst>
            </p:cNvPr>
            <p:cNvSpPr/>
            <p:nvPr/>
          </p:nvSpPr>
          <p:spPr>
            <a:xfrm>
              <a:off x="11141007" y="371055"/>
              <a:ext cx="59572" cy="65810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2" name="Freeform 22">
              <a:extLst>
                <a:ext uri="{FF2B5EF4-FFF2-40B4-BE49-F238E27FC236}">
                  <a16:creationId xmlns:a16="http://schemas.microsoft.com/office/drawing/2014/main" id="{E3CB8175-D675-7DE9-6F81-D55F22B389B7}"/>
                </a:ext>
              </a:extLst>
            </p:cNvPr>
            <p:cNvSpPr/>
            <p:nvPr/>
          </p:nvSpPr>
          <p:spPr>
            <a:xfrm>
              <a:off x="11215930" y="371055"/>
              <a:ext cx="43303" cy="65810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3" name="Freeform 23">
              <a:extLst>
                <a:ext uri="{FF2B5EF4-FFF2-40B4-BE49-F238E27FC236}">
                  <a16:creationId xmlns:a16="http://schemas.microsoft.com/office/drawing/2014/main" id="{0E667AD9-C409-12E6-008B-8F93997A059C}"/>
                </a:ext>
              </a:extLst>
            </p:cNvPr>
            <p:cNvSpPr/>
            <p:nvPr/>
          </p:nvSpPr>
          <p:spPr>
            <a:xfrm>
              <a:off x="11271832" y="371055"/>
              <a:ext cx="49786" cy="65810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4" name="Freeform 24">
              <a:extLst>
                <a:ext uri="{FF2B5EF4-FFF2-40B4-BE49-F238E27FC236}">
                  <a16:creationId xmlns:a16="http://schemas.microsoft.com/office/drawing/2014/main" id="{89C5EB03-7F6F-2AB7-9C67-4D3BCEE09A2E}"/>
                </a:ext>
              </a:extLst>
            </p:cNvPr>
            <p:cNvSpPr/>
            <p:nvPr/>
          </p:nvSpPr>
          <p:spPr>
            <a:xfrm>
              <a:off x="11329997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5" name="Freeform 25">
              <a:extLst>
                <a:ext uri="{FF2B5EF4-FFF2-40B4-BE49-F238E27FC236}">
                  <a16:creationId xmlns:a16="http://schemas.microsoft.com/office/drawing/2014/main" id="{18064239-F787-D42E-65B8-A0BC72FA4A7E}"/>
                </a:ext>
              </a:extLst>
            </p:cNvPr>
            <p:cNvSpPr/>
            <p:nvPr/>
          </p:nvSpPr>
          <p:spPr>
            <a:xfrm>
              <a:off x="11389569" y="371055"/>
              <a:ext cx="12844" cy="65810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6" name="Freeform 26">
              <a:extLst>
                <a:ext uri="{FF2B5EF4-FFF2-40B4-BE49-F238E27FC236}">
                  <a16:creationId xmlns:a16="http://schemas.microsoft.com/office/drawing/2014/main" id="{EAACFB6C-4C7F-7DFE-E9DC-44C6A7D65389}"/>
                </a:ext>
              </a:extLst>
            </p:cNvPr>
            <p:cNvSpPr/>
            <p:nvPr/>
          </p:nvSpPr>
          <p:spPr>
            <a:xfrm>
              <a:off x="11410548" y="370993"/>
              <a:ext cx="58043" cy="65810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7" name="Freeform 27">
              <a:extLst>
                <a:ext uri="{FF2B5EF4-FFF2-40B4-BE49-F238E27FC236}">
                  <a16:creationId xmlns:a16="http://schemas.microsoft.com/office/drawing/2014/main" id="{15E1DC96-3236-1154-4F15-0EE9EC8EC67F}"/>
                </a:ext>
              </a:extLst>
            </p:cNvPr>
            <p:cNvSpPr/>
            <p:nvPr/>
          </p:nvSpPr>
          <p:spPr>
            <a:xfrm>
              <a:off x="11476664" y="371055"/>
              <a:ext cx="42691" cy="65810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2" name="Group 6">
            <a:extLst>
              <a:ext uri="{FF2B5EF4-FFF2-40B4-BE49-F238E27FC236}">
                <a16:creationId xmlns:a16="http://schemas.microsoft.com/office/drawing/2014/main" id="{104346A5-304B-C610-F06E-6A5213B677D3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58D11BA6-A494-4AAA-00C5-BC552201E2C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BA3D03A0-3FD6-6E5B-EA14-6A0AD654468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B4510C1D-8915-EE07-F927-EB8C184AD9CC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F37763C6-F644-DC4C-4F7F-8B0A6546F9A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71854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21B92-E755-34AE-AB2B-2541954A5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Mulher em frente a computador&#10;&#10;O conteúdo gerado por IA pode estar incorreto.">
            <a:extLst>
              <a:ext uri="{FF2B5EF4-FFF2-40B4-BE49-F238E27FC236}">
                <a16:creationId xmlns:a16="http://schemas.microsoft.com/office/drawing/2014/main" id="{4EF911F4-D3E6-6777-AA72-51EE3123A7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58" r="1059"/>
          <a:stretch/>
        </p:blipFill>
        <p:spPr>
          <a:xfrm>
            <a:off x="206486" y="783727"/>
            <a:ext cx="5892162" cy="5857658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FB1AD67A-0B0E-537E-20A2-38F3F04AAF59}"/>
              </a:ext>
            </a:extLst>
          </p:cNvPr>
          <p:cNvSpPr txBox="1"/>
          <p:nvPr/>
        </p:nvSpPr>
        <p:spPr>
          <a:xfrm>
            <a:off x="6412530" y="2950081"/>
            <a:ext cx="47371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Pensado para clientes que já possuam um site desenvolvido ou que desejem criar um com total liberdade utilizando programadores ou plataformas externas, a Claro empresas oferece o serviço </a:t>
            </a:r>
          </a:p>
          <a:p>
            <a:r>
              <a:rPr lang="pt-BR" sz="2000" dirty="0"/>
              <a:t>de Hospedagem de Site.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33D636F3-88C1-F1F1-9DDF-F5DA2A25D93A}"/>
              </a:ext>
            </a:extLst>
          </p:cNvPr>
          <p:cNvSpPr/>
          <p:nvPr/>
        </p:nvSpPr>
        <p:spPr>
          <a:xfrm>
            <a:off x="5183110" y="1242607"/>
            <a:ext cx="5129934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211022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40586-D34C-732D-6693-B37D04F58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m 6" descr="Mulher em frente a computador&#10;&#10;O conteúdo gerado por IA pode estar incorreto.">
            <a:extLst>
              <a:ext uri="{FF2B5EF4-FFF2-40B4-BE49-F238E27FC236}">
                <a16:creationId xmlns:a16="http://schemas.microsoft.com/office/drawing/2014/main" id="{BA63D016-C40D-BFCD-D6D9-9066356DB3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58" r="1059"/>
          <a:stretch/>
        </p:blipFill>
        <p:spPr>
          <a:xfrm>
            <a:off x="206485" y="783726"/>
            <a:ext cx="5911667" cy="5877049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9A245569-6EC4-9B42-3CC1-58A5868B1744}"/>
              </a:ext>
            </a:extLst>
          </p:cNvPr>
          <p:cNvSpPr txBox="1"/>
          <p:nvPr/>
        </p:nvSpPr>
        <p:spPr>
          <a:xfrm>
            <a:off x="6412529" y="2950081"/>
            <a:ext cx="50161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>
                <a:solidFill>
                  <a:srgbClr val="000000"/>
                </a:solidFill>
              </a:rPr>
              <a:t>A solução funciona como um espaço locado para publicar um website. Nos serviços </a:t>
            </a:r>
          </a:p>
          <a:p>
            <a:r>
              <a:rPr lang="pt-BR" sz="2000" dirty="0">
                <a:solidFill>
                  <a:srgbClr val="000000"/>
                </a:solidFill>
              </a:rPr>
              <a:t>da Claro empresas, o cliente tem acesso </a:t>
            </a:r>
          </a:p>
          <a:p>
            <a:r>
              <a:rPr lang="pt-BR" sz="2000" dirty="0">
                <a:solidFill>
                  <a:srgbClr val="000000"/>
                </a:solidFill>
              </a:rPr>
              <a:t>a ferramenta web do Painel de Controle, que disponibiliza uma série de aplicativos para administrar seus ambientes. </a:t>
            </a:r>
            <a:endParaRPr lang="pt-BR" sz="2000" dirty="0"/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56C065A5-4AFE-12B5-26D7-B8994E054371}"/>
              </a:ext>
            </a:extLst>
          </p:cNvPr>
          <p:cNvSpPr/>
          <p:nvPr/>
        </p:nvSpPr>
        <p:spPr>
          <a:xfrm>
            <a:off x="5183110" y="1242607"/>
            <a:ext cx="5129934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195950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7A7F0F-21BF-25D4-1453-CAA1CDF63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Pessoas sentadas ao redor de uma mesa&#10;&#10;O conteúdo gerado por IA pode estar incorreto.">
            <a:extLst>
              <a:ext uri="{FF2B5EF4-FFF2-40B4-BE49-F238E27FC236}">
                <a16:creationId xmlns:a16="http://schemas.microsoft.com/office/drawing/2014/main" id="{19C4CC9F-3A82-25A4-51F7-33E6E6AF9B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55" r="18760" b="3774"/>
          <a:stretch/>
        </p:blipFill>
        <p:spPr>
          <a:xfrm>
            <a:off x="6033663" y="756199"/>
            <a:ext cx="5954985" cy="5886648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43" name="CaixaDeTexto 42">
            <a:extLst>
              <a:ext uri="{FF2B5EF4-FFF2-40B4-BE49-F238E27FC236}">
                <a16:creationId xmlns:a16="http://schemas.microsoft.com/office/drawing/2014/main" id="{A5895260-A483-4B13-6904-9B5A334E7BB4}"/>
              </a:ext>
            </a:extLst>
          </p:cNvPr>
          <p:cNvSpPr txBox="1"/>
          <p:nvPr/>
        </p:nvSpPr>
        <p:spPr>
          <a:xfrm>
            <a:off x="576581" y="2159882"/>
            <a:ext cx="469130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000" dirty="0"/>
              <a:t>O serviço de hospedagem de sites </a:t>
            </a:r>
          </a:p>
          <a:p>
            <a:pPr fontAlgn="base"/>
            <a:r>
              <a:rPr lang="pt-BR" sz="2000" dirty="0"/>
              <a:t>Claro empresas possui alto desempenho </a:t>
            </a:r>
          </a:p>
          <a:p>
            <a:pPr fontAlgn="base"/>
            <a:r>
              <a:rPr lang="pt-BR" sz="2000" dirty="0"/>
              <a:t>e confiabilidade. Além disso, disponibiliza acesso ao Painel de Controle com aplicativos que permitem que seja possível desenhar </a:t>
            </a:r>
          </a:p>
          <a:p>
            <a:pPr fontAlgn="base"/>
            <a:r>
              <a:rPr lang="pt-BR" sz="2000" dirty="0"/>
              <a:t>e manter o site da empresa, gerenciar arquivos, ajustar configurações de segurança, e também oferece uma conta de e-mail para comunicação </a:t>
            </a:r>
          </a:p>
          <a:p>
            <a:pPr fontAlgn="base"/>
            <a:r>
              <a:rPr lang="pt-BR" sz="2000" dirty="0"/>
              <a:t>com os clientes. 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ABB2B2FB-3448-7852-5F43-0C63B7394C24}"/>
              </a:ext>
            </a:extLst>
          </p:cNvPr>
          <p:cNvSpPr/>
          <p:nvPr/>
        </p:nvSpPr>
        <p:spPr>
          <a:xfrm>
            <a:off x="2120610" y="1102402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altLang="en-US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67959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73103-F347-41DA-EF6D-F2C6154A99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tângulo 17">
            <a:extLst>
              <a:ext uri="{FF2B5EF4-FFF2-40B4-BE49-F238E27FC236}">
                <a16:creationId xmlns:a16="http://schemas.microsoft.com/office/drawing/2014/main" id="{2C144D22-AEC4-4768-43AC-01266BDEC8BA}"/>
              </a:ext>
            </a:extLst>
          </p:cNvPr>
          <p:cNvSpPr/>
          <p:nvPr/>
        </p:nvSpPr>
        <p:spPr>
          <a:xfrm>
            <a:off x="667446" y="2192140"/>
            <a:ext cx="3486558" cy="330363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A624CAA-C423-F576-6F4F-6637E93F796D}"/>
              </a:ext>
            </a:extLst>
          </p:cNvPr>
          <p:cNvSpPr txBox="1"/>
          <p:nvPr/>
        </p:nvSpPr>
        <p:spPr>
          <a:xfrm>
            <a:off x="418123" y="1011557"/>
            <a:ext cx="108194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pt-BR" sz="2000" dirty="0"/>
              <a:t>Ao optar por hospedar seu site com a Claro empresas o cliente deverá selecionar um plano adequado às necessidades do seu negócio, confira as opções disponíveis para contratação: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BC9AC01E-85F1-11FF-5EAF-85C7FB59B352}"/>
              </a:ext>
            </a:extLst>
          </p:cNvPr>
          <p:cNvSpPr txBox="1"/>
          <p:nvPr/>
        </p:nvSpPr>
        <p:spPr>
          <a:xfrm>
            <a:off x="833282" y="2434214"/>
            <a:ext cx="3154885" cy="2523768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</a:rPr>
              <a:t>Plano Pessoal</a:t>
            </a:r>
          </a:p>
          <a:p>
            <a:pPr algn="ctr"/>
            <a:endParaRPr lang="pt-B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Domínio grátis*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5 contas de e-mail de 10GB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200GB de espaço na web Instalador de </a:t>
            </a:r>
            <a:r>
              <a:rPr lang="pt-BR" dirty="0" err="1">
                <a:solidFill>
                  <a:schemeClr val="bg1"/>
                </a:solidFill>
              </a:rPr>
              <a:t>WordPress</a:t>
            </a:r>
            <a:endParaRPr lang="pt-BR" dirty="0">
              <a:solidFill>
                <a:schemeClr val="bg1"/>
              </a:solidFill>
            </a:endParaRPr>
          </a:p>
          <a:p>
            <a:pPr algn="ctr"/>
            <a:endParaRPr lang="pt-BR" dirty="0">
              <a:solidFill>
                <a:schemeClr val="bg1"/>
              </a:solidFill>
            </a:endParaRPr>
          </a:p>
          <a:p>
            <a:r>
              <a:rPr lang="pt-BR" sz="1600" dirty="0">
                <a:solidFill>
                  <a:schemeClr val="bg1">
                    <a:lumMod val="95000"/>
                  </a:schemeClr>
                </a:solidFill>
              </a:rPr>
              <a:t>*O domínio grátis está sujeito a condições específicas do plano</a:t>
            </a:r>
          </a:p>
        </p:txBody>
      </p:sp>
      <p:sp>
        <p:nvSpPr>
          <p:cNvPr id="19" name="Retângulo 18">
            <a:extLst>
              <a:ext uri="{FF2B5EF4-FFF2-40B4-BE49-F238E27FC236}">
                <a16:creationId xmlns:a16="http://schemas.microsoft.com/office/drawing/2014/main" id="{7CF2CAA7-42E4-83A9-9CB1-F578CDF2251B}"/>
              </a:ext>
            </a:extLst>
          </p:cNvPr>
          <p:cNvSpPr/>
          <p:nvPr/>
        </p:nvSpPr>
        <p:spPr>
          <a:xfrm>
            <a:off x="4294137" y="2192140"/>
            <a:ext cx="3486558" cy="330363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01095BE4-A4EE-F93B-D944-23B27C5F4F25}"/>
              </a:ext>
            </a:extLst>
          </p:cNvPr>
          <p:cNvSpPr/>
          <p:nvPr/>
        </p:nvSpPr>
        <p:spPr>
          <a:xfrm>
            <a:off x="7920240" y="2192140"/>
            <a:ext cx="3486558" cy="330363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DD4690B3-D4A7-29CC-C3F5-7F037BD57F65}"/>
              </a:ext>
            </a:extLst>
          </p:cNvPr>
          <p:cNvSpPr txBox="1"/>
          <p:nvPr/>
        </p:nvSpPr>
        <p:spPr>
          <a:xfrm>
            <a:off x="4445671" y="2434214"/>
            <a:ext cx="3183490" cy="258532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</a:rPr>
              <a:t>Plano Profissional </a:t>
            </a:r>
          </a:p>
          <a:p>
            <a:pPr algn="ctr"/>
            <a:endParaRPr lang="pt-B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150GB de espaço na web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10 contas de e-mail de 10GB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Instalador de </a:t>
            </a:r>
            <a:r>
              <a:rPr lang="pt-BR" dirty="0" err="1">
                <a:solidFill>
                  <a:schemeClr val="bg1"/>
                </a:solidFill>
              </a:rPr>
              <a:t>WordPress</a:t>
            </a:r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ASP e ASP.NET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Suporte para SQL Server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FTP anônimo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3A8BC244-CAE2-3A67-7E7E-B0AD6182AD0B}"/>
              </a:ext>
            </a:extLst>
          </p:cNvPr>
          <p:cNvSpPr txBox="1"/>
          <p:nvPr/>
        </p:nvSpPr>
        <p:spPr>
          <a:xfrm>
            <a:off x="8071049" y="2434214"/>
            <a:ext cx="3191284" cy="286232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b="1" dirty="0">
                <a:solidFill>
                  <a:schemeClr val="bg1"/>
                </a:solidFill>
              </a:rPr>
              <a:t>Plano Empresarial </a:t>
            </a:r>
          </a:p>
          <a:p>
            <a:pPr algn="ctr"/>
            <a:endParaRPr lang="pt-BR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300GB de espaço na web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20 contas de e-mail de 10GB Instalador de </a:t>
            </a:r>
            <a:r>
              <a:rPr lang="pt-BR" dirty="0" err="1">
                <a:solidFill>
                  <a:schemeClr val="bg1"/>
                </a:solidFill>
              </a:rPr>
              <a:t>WordPress</a:t>
            </a:r>
            <a:r>
              <a:rPr lang="pt-BR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SSL Administrador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ASP e ASP.NET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Suporte para SQL Server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dirty="0">
                <a:solidFill>
                  <a:schemeClr val="bg1"/>
                </a:solidFill>
              </a:rPr>
              <a:t>FTP anônimo</a:t>
            </a:r>
          </a:p>
        </p:txBody>
      </p:sp>
      <p:sp>
        <p:nvSpPr>
          <p:cNvPr id="25" name="Retângulo 24">
            <a:extLst>
              <a:ext uri="{FF2B5EF4-FFF2-40B4-BE49-F238E27FC236}">
                <a16:creationId xmlns:a16="http://schemas.microsoft.com/office/drawing/2014/main" id="{F9776FC8-061C-1FD1-D76C-5B549FA03702}"/>
              </a:ext>
            </a:extLst>
          </p:cNvPr>
          <p:cNvSpPr/>
          <p:nvPr/>
        </p:nvSpPr>
        <p:spPr>
          <a:xfrm>
            <a:off x="418122" y="1975479"/>
            <a:ext cx="11218065" cy="3716594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75440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3" grpId="0"/>
      <p:bldP spid="6" grpId="0"/>
      <p:bldP spid="19" grpId="0" animBg="1"/>
      <p:bldP spid="21" grpId="0" animBg="1"/>
      <p:bldP spid="23" grpId="0"/>
      <p:bldP spid="24" grpId="0"/>
      <p:bldP spid="2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aixaDeTexto 19">
            <a:extLst>
              <a:ext uri="{FF2B5EF4-FFF2-40B4-BE49-F238E27FC236}">
                <a16:creationId xmlns:a16="http://schemas.microsoft.com/office/drawing/2014/main" id="{4C3B59A4-A2BA-297D-C037-0D326B9A4AB7}"/>
              </a:ext>
            </a:extLst>
          </p:cNvPr>
          <p:cNvSpPr txBox="1"/>
          <p:nvPr/>
        </p:nvSpPr>
        <p:spPr>
          <a:xfrm>
            <a:off x="634469" y="4137107"/>
            <a:ext cx="105951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pt-BR" sz="2000" b="0" i="0" dirty="0">
                <a:solidFill>
                  <a:schemeClr val="bg1"/>
                </a:solidFill>
                <a:effectLst/>
              </a:rPr>
              <a:t>Todos os planos incluem e-mail com o domínio escolhido (</a:t>
            </a:r>
            <a:r>
              <a:rPr lang="pt-BR" sz="2000" b="0" i="0" u="sng" dirty="0">
                <a:solidFill>
                  <a:srgbClr val="FFC00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contato@suaempresa.com.br</a:t>
            </a:r>
            <a:r>
              <a:rPr lang="pt-BR" sz="2000" b="0" i="0" dirty="0">
                <a:solidFill>
                  <a:schemeClr val="bg1"/>
                </a:solidFill>
                <a:effectLst/>
              </a:rPr>
              <a:t>)</a:t>
            </a:r>
          </a:p>
          <a:p>
            <a:pPr algn="ctr" rtl="0"/>
            <a:r>
              <a:rPr lang="pt-BR" sz="2000" b="0" i="0" dirty="0">
                <a:solidFill>
                  <a:schemeClr val="bg1"/>
                </a:solidFill>
                <a:effectLst/>
              </a:rPr>
              <a:t>e cada conta inclui 1GB de espaço de armazenamento. O e-mail pode ser acessado através </a:t>
            </a:r>
          </a:p>
          <a:p>
            <a:pPr algn="ctr" rtl="0"/>
            <a:r>
              <a:rPr lang="pt-BR" sz="2000" b="0" i="0" dirty="0">
                <a:solidFill>
                  <a:schemeClr val="bg1"/>
                </a:solidFill>
                <a:effectLst/>
              </a:rPr>
              <a:t>de webmail, seja a partir de desktop ou dispositivos móveis.</a:t>
            </a:r>
            <a:endParaRPr lang="pt-BR" sz="20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5303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AC88C-7051-C8AF-A0DC-F75B738F8A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FEEFA115-A50D-AE28-5D8E-F751247AD1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44"/>
          <a:stretch/>
        </p:blipFill>
        <p:spPr>
          <a:xfrm>
            <a:off x="-111760" y="-15922"/>
            <a:ext cx="8665514" cy="688984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D34E8454-32DA-AE70-CD68-5D87516B50AF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2B341DCD-B55D-86DB-1D82-D2A5486CFBF9}"/>
              </a:ext>
            </a:extLst>
          </p:cNvPr>
          <p:cNvSpPr txBox="1"/>
          <p:nvPr/>
        </p:nvSpPr>
        <p:spPr>
          <a:xfrm>
            <a:off x="7155283" y="3178529"/>
            <a:ext cx="32846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AF68C519-EF87-7F47-B21E-88E9D8784B9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CA6AA63C-785D-4129-0585-175C73A7DCC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218A2E41-F397-DF90-92E9-86929DE48C0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7429AEF-1F96-3A85-7AD8-459B4AA2A75F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F7117283-F047-160B-A5E0-230F88BBC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4079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B632F-EE2F-2ABB-7D6A-7B0687E8D3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m 11" descr="Homem em frente a computador&#10;&#10;O conteúdo gerado por IA pode estar incorreto.">
            <a:extLst>
              <a:ext uri="{FF2B5EF4-FFF2-40B4-BE49-F238E27FC236}">
                <a16:creationId xmlns:a16="http://schemas.microsoft.com/office/drawing/2014/main" id="{7A11925A-92C0-E94F-9155-EB7C891C2B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67" r="14980"/>
          <a:stretch/>
        </p:blipFill>
        <p:spPr>
          <a:xfrm>
            <a:off x="206486" y="770034"/>
            <a:ext cx="5805074" cy="5771080"/>
          </a:xfrm>
          <a:prstGeom prst="roundRect">
            <a:avLst>
              <a:gd name="adj" fmla="val 2008"/>
            </a:avLst>
          </a:prstGeom>
          <a:noFill/>
          <a:ln>
            <a:noFill/>
          </a:ln>
          <a:effectLst/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D724FF6B-89CA-E8CC-841F-87FBC7301192}"/>
              </a:ext>
            </a:extLst>
          </p:cNvPr>
          <p:cNvSpPr txBox="1"/>
          <p:nvPr/>
        </p:nvSpPr>
        <p:spPr>
          <a:xfrm>
            <a:off x="6361826" y="2599850"/>
            <a:ext cx="501618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000" dirty="0"/>
              <a:t>Com a solução Site Pronto seu cliente só precisará fornecer algumas informações sobre a empresa para que nossos técnicos criem o seu endereço na internet do zero. Além disso, com o site criado, ele também não precisará se preocupar com atualizações e manutenções e poderá focar na qualidade dos seus negócios.</a:t>
            </a:r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960355CD-A9AE-F90B-D842-94F2E1BBD9DD}"/>
              </a:ext>
            </a:extLst>
          </p:cNvPr>
          <p:cNvSpPr/>
          <p:nvPr/>
        </p:nvSpPr>
        <p:spPr>
          <a:xfrm>
            <a:off x="5183111" y="1242607"/>
            <a:ext cx="3486558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</p:spTree>
    <p:extLst>
      <p:ext uri="{BB962C8B-B14F-4D97-AF65-F5344CB8AC3E}">
        <p14:creationId xmlns:p14="http://schemas.microsoft.com/office/powerpoint/2010/main" val="29158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D09CD1-3CE5-0FEE-BDD9-0B372D91C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565DC94D-CCAC-2EE5-12D6-1E97168A719F}"/>
              </a:ext>
            </a:extLst>
          </p:cNvPr>
          <p:cNvCxnSpPr>
            <a:cxnSpLocks/>
          </p:cNvCxnSpPr>
          <p:nvPr/>
        </p:nvCxnSpPr>
        <p:spPr>
          <a:xfrm flipH="1">
            <a:off x="2676023" y="3799718"/>
            <a:ext cx="6389319" cy="0"/>
          </a:xfrm>
          <a:prstGeom prst="line">
            <a:avLst/>
          </a:prstGeom>
          <a:ln w="254000">
            <a:gradFill flip="none" rotWithShape="1">
              <a:gsLst>
                <a:gs pos="0">
                  <a:srgbClr val="742424"/>
                </a:gs>
                <a:gs pos="48000">
                  <a:srgbClr val="742424"/>
                </a:gs>
                <a:gs pos="100000">
                  <a:srgbClr val="D2CDCD"/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45245EA1-CAA1-0098-587A-C570FDCD2212}"/>
              </a:ext>
            </a:extLst>
          </p:cNvPr>
          <p:cNvSpPr/>
          <p:nvPr/>
        </p:nvSpPr>
        <p:spPr>
          <a:xfrm>
            <a:off x="4435791" y="1844649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6AD85A03-2F45-E593-0FDB-4379C522111C}"/>
              </a:ext>
            </a:extLst>
          </p:cNvPr>
          <p:cNvSpPr txBox="1"/>
          <p:nvPr/>
        </p:nvSpPr>
        <p:spPr>
          <a:xfrm>
            <a:off x="936673" y="953642"/>
            <a:ext cx="10538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pt-BR" sz="2400" dirty="0"/>
              <a:t>Com a ferramenta </a:t>
            </a:r>
            <a:r>
              <a:rPr lang="pt-BR" sz="2400" b="1" dirty="0"/>
              <a:t>seu cliente </a:t>
            </a:r>
            <a:r>
              <a:rPr lang="pt-BR" sz="2400" b="1" dirty="0">
                <a:solidFill>
                  <a:srgbClr val="FF0000"/>
                </a:solidFill>
              </a:rPr>
              <a:t>terá</a:t>
            </a:r>
            <a:r>
              <a:rPr lang="pt-BR" sz="2400" b="1" dirty="0"/>
              <a:t> um site exclusivo </a:t>
            </a:r>
            <a:r>
              <a:rPr lang="pt-BR" sz="2400" dirty="0"/>
              <a:t>em apenas três passos: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8230A1C1-3031-658E-A6E7-3DE94180FFB6}"/>
              </a:ext>
            </a:extLst>
          </p:cNvPr>
          <p:cNvSpPr/>
          <p:nvPr/>
        </p:nvSpPr>
        <p:spPr>
          <a:xfrm>
            <a:off x="441222" y="1858297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1FEE5B1-20CB-2221-F09E-901B0C314235}"/>
              </a:ext>
            </a:extLst>
          </p:cNvPr>
          <p:cNvSpPr txBox="1"/>
          <p:nvPr/>
        </p:nvSpPr>
        <p:spPr>
          <a:xfrm>
            <a:off x="609254" y="1906892"/>
            <a:ext cx="289068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1: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Depois de contratar o serviço, o cliente deve escolher o domínio do site. Se ele ainda não tem nenhum, é possível registrar um novo sem pagar a mais por isso.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501F3902-3164-A05B-C99C-BF185599096C}"/>
              </a:ext>
            </a:extLst>
          </p:cNvPr>
          <p:cNvSpPr txBox="1"/>
          <p:nvPr/>
        </p:nvSpPr>
        <p:spPr>
          <a:xfrm>
            <a:off x="4497949" y="2354882"/>
            <a:ext cx="319609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2: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O cliente vai receber um formulário com algumas perguntas para que nós possamos entender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a empresa.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0937B7F2-46E1-7A79-6867-184DB2D483DB}"/>
              </a:ext>
            </a:extLst>
          </p:cNvPr>
          <p:cNvSpPr/>
          <p:nvPr/>
        </p:nvSpPr>
        <p:spPr>
          <a:xfrm>
            <a:off x="8430360" y="1844649"/>
            <a:ext cx="3354029" cy="389106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1988889B-A1FA-4016-86DF-9368859A272D}"/>
              </a:ext>
            </a:extLst>
          </p:cNvPr>
          <p:cNvSpPr txBox="1"/>
          <p:nvPr/>
        </p:nvSpPr>
        <p:spPr>
          <a:xfrm>
            <a:off x="8624469" y="2354882"/>
            <a:ext cx="296581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400" b="1" dirty="0">
                <a:solidFill>
                  <a:schemeClr val="bg1"/>
                </a:solidFill>
              </a:rPr>
              <a:t>Passo 3: </a:t>
            </a:r>
          </a:p>
          <a:p>
            <a:pPr lvl="0" algn="ctr"/>
            <a:r>
              <a:rPr lang="pt-BR" sz="2400" dirty="0">
                <a:solidFill>
                  <a:schemeClr val="bg1"/>
                </a:solidFill>
              </a:rPr>
              <a:t>Em alguns dias o cliente receberá o site para analisar se está tudo certo. É possível ainda pedir ajustes antes de aprovar tudo. </a:t>
            </a:r>
          </a:p>
        </p:txBody>
      </p:sp>
    </p:spTree>
    <p:extLst>
      <p:ext uri="{BB962C8B-B14F-4D97-AF65-F5344CB8AC3E}">
        <p14:creationId xmlns:p14="http://schemas.microsoft.com/office/powerpoint/2010/main" val="217246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3" grpId="0"/>
      <p:bldP spid="4" grpId="0" animBg="1"/>
      <p:bldP spid="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5F965-26BC-0600-9F02-6CAFFAE2A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aixaDeTexto 11">
            <a:extLst>
              <a:ext uri="{FF2B5EF4-FFF2-40B4-BE49-F238E27FC236}">
                <a16:creationId xmlns:a16="http://schemas.microsoft.com/office/drawing/2014/main" id="{5FAB1771-966B-1C48-53AF-C57D894D3801}"/>
              </a:ext>
            </a:extLst>
          </p:cNvPr>
          <p:cNvSpPr txBox="1"/>
          <p:nvPr/>
        </p:nvSpPr>
        <p:spPr>
          <a:xfrm>
            <a:off x="798448" y="4068034"/>
            <a:ext cx="10595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chemeClr val="bg1"/>
                </a:solidFill>
              </a:rPr>
              <a:t>No período de um mês, o cliente terá direito a 3 alterações mensais em seu site para manter </a:t>
            </a:r>
          </a:p>
          <a:p>
            <a:pPr algn="ctr"/>
            <a:r>
              <a:rPr lang="pt-BR" sz="2000" dirty="0">
                <a:solidFill>
                  <a:schemeClr val="bg1"/>
                </a:solidFill>
              </a:rPr>
              <a:t>o seu espaço na internet atualizado, mas poderá contratar alterações adicionais ligando na nossa Central de Atendimento. Além disso, o cliente tem acesso livre ao Painel de Controle </a:t>
            </a:r>
          </a:p>
          <a:p>
            <a:pPr algn="ctr"/>
            <a:r>
              <a:rPr lang="pt-BR" sz="2000" dirty="0">
                <a:solidFill>
                  <a:schemeClr val="bg1"/>
                </a:solidFill>
              </a:rPr>
              <a:t>do Presença Web e pode realizar sozinho todas as alterações que desejar.</a:t>
            </a:r>
          </a:p>
        </p:txBody>
      </p:sp>
    </p:spTree>
    <p:extLst>
      <p:ext uri="{BB962C8B-B14F-4D97-AF65-F5344CB8AC3E}">
        <p14:creationId xmlns:p14="http://schemas.microsoft.com/office/powerpoint/2010/main" val="149494397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79A18B-81A6-B859-4462-C06436BD0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4EF8CC98-F737-F3CA-7019-9DE44680B1F3}"/>
              </a:ext>
            </a:extLst>
          </p:cNvPr>
          <p:cNvSpPr/>
          <p:nvPr/>
        </p:nvSpPr>
        <p:spPr>
          <a:xfrm>
            <a:off x="689158" y="1492956"/>
            <a:ext cx="10860821" cy="141629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DC832017-BA02-1931-9B2B-5F0133C6596A}"/>
              </a:ext>
            </a:extLst>
          </p:cNvPr>
          <p:cNvSpPr txBox="1"/>
          <p:nvPr/>
        </p:nvSpPr>
        <p:spPr>
          <a:xfrm>
            <a:off x="1171015" y="749267"/>
            <a:ext cx="9849970" cy="58477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pt-BR" sz="3200" dirty="0">
                <a:solidFill>
                  <a:srgbClr val="C00000"/>
                </a:solidFill>
                <a:latin typeface="AMX Black" pitchFamily="2" charset="0"/>
              </a:rPr>
              <a:t>Recapitulando...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85658E9C-FE51-670F-4511-FFA5E8F31C12}"/>
              </a:ext>
            </a:extLst>
          </p:cNvPr>
          <p:cNvSpPr txBox="1"/>
          <p:nvPr/>
        </p:nvSpPr>
        <p:spPr>
          <a:xfrm>
            <a:off x="950465" y="1679470"/>
            <a:ext cx="994907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pt-BR" sz="2000" b="1" dirty="0">
                <a:solidFill>
                  <a:schemeClr val="bg1"/>
                </a:solidFill>
              </a:rPr>
              <a:t>Construtor de site </a:t>
            </a:r>
            <a:r>
              <a:rPr lang="pt-BR" sz="2000" dirty="0">
                <a:solidFill>
                  <a:schemeClr val="bg1"/>
                </a:solidFill>
              </a:rPr>
              <a:t>– É a solução ideal para quem deseja criar um site de forma prática </a:t>
            </a:r>
          </a:p>
          <a:p>
            <a:pPr lvl="0"/>
            <a:r>
              <a:rPr lang="pt-BR" sz="2000" dirty="0">
                <a:solidFill>
                  <a:schemeClr val="bg1"/>
                </a:solidFill>
              </a:rPr>
              <a:t>e intuitiva, sem precisar de conhecimentos técnicos. Com essa ferramenta, é possível escolher modelos prontos, personalizar conteúdos e publicar o site rapidamente. </a:t>
            </a:r>
          </a:p>
        </p:txBody>
      </p:sp>
      <p:sp>
        <p:nvSpPr>
          <p:cNvPr id="22" name="Retângulo: Cantos Arredondados 21">
            <a:extLst>
              <a:ext uri="{FF2B5EF4-FFF2-40B4-BE49-F238E27FC236}">
                <a16:creationId xmlns:a16="http://schemas.microsoft.com/office/drawing/2014/main" id="{A9408905-C1B7-C8E6-9ABC-563AC68CEFEC}"/>
              </a:ext>
            </a:extLst>
          </p:cNvPr>
          <p:cNvSpPr/>
          <p:nvPr/>
        </p:nvSpPr>
        <p:spPr>
          <a:xfrm>
            <a:off x="689158" y="3013437"/>
            <a:ext cx="10860821" cy="141629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735ACAFE-F9C3-35A4-6CBD-40E59CF70654}"/>
              </a:ext>
            </a:extLst>
          </p:cNvPr>
          <p:cNvSpPr txBox="1"/>
          <p:nvPr/>
        </p:nvSpPr>
        <p:spPr>
          <a:xfrm>
            <a:off x="905796" y="3045187"/>
            <a:ext cx="1042754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pt-BR" sz="2000" b="1" dirty="0">
                <a:solidFill>
                  <a:schemeClr val="bg1"/>
                </a:solidFill>
              </a:rPr>
              <a:t>Hospedagem de site </a:t>
            </a:r>
            <a:r>
              <a:rPr lang="pt-BR" sz="2000" dirty="0">
                <a:solidFill>
                  <a:schemeClr val="bg1"/>
                </a:solidFill>
              </a:rPr>
              <a:t>– É indicado para clientes que já possuam um site desenvolvido </a:t>
            </a:r>
          </a:p>
          <a:p>
            <a:pPr lvl="0"/>
            <a:r>
              <a:rPr lang="pt-BR" sz="2000" dirty="0">
                <a:solidFill>
                  <a:schemeClr val="bg1"/>
                </a:solidFill>
              </a:rPr>
              <a:t>ou que desejem criar um com total liberdade, utilizando programadores ou plataformas externas. Essa solução garante que o site fique online com segurança, desempenho </a:t>
            </a:r>
          </a:p>
          <a:p>
            <a:pPr lvl="0"/>
            <a:r>
              <a:rPr lang="pt-BR" sz="2000" dirty="0">
                <a:solidFill>
                  <a:schemeClr val="bg1"/>
                </a:solidFill>
              </a:rPr>
              <a:t>e suporte especializado.</a:t>
            </a:r>
          </a:p>
        </p:txBody>
      </p:sp>
      <p:sp>
        <p:nvSpPr>
          <p:cNvPr id="24" name="Retângulo: Cantos Arredondados 23">
            <a:extLst>
              <a:ext uri="{FF2B5EF4-FFF2-40B4-BE49-F238E27FC236}">
                <a16:creationId xmlns:a16="http://schemas.microsoft.com/office/drawing/2014/main" id="{002E5D2E-AEBC-726B-170F-222E77D4BC1C}"/>
              </a:ext>
            </a:extLst>
          </p:cNvPr>
          <p:cNvSpPr/>
          <p:nvPr/>
        </p:nvSpPr>
        <p:spPr>
          <a:xfrm>
            <a:off x="689158" y="4533918"/>
            <a:ext cx="10860821" cy="141629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69509A00-3E26-0B83-788F-71A43A145A74}"/>
              </a:ext>
            </a:extLst>
          </p:cNvPr>
          <p:cNvSpPr txBox="1"/>
          <p:nvPr/>
        </p:nvSpPr>
        <p:spPr>
          <a:xfrm>
            <a:off x="931474" y="4580346"/>
            <a:ext cx="1010724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pt-BR" sz="2000" b="1" dirty="0">
                <a:solidFill>
                  <a:schemeClr val="bg1"/>
                </a:solidFill>
              </a:rPr>
              <a:t>Site pronto </a:t>
            </a:r>
            <a:r>
              <a:rPr lang="pt-BR" sz="2000" dirty="0">
                <a:solidFill>
                  <a:schemeClr val="bg1"/>
                </a:solidFill>
              </a:rPr>
              <a:t>– É a melhor opção para quem quer um site profissional sem precisar se preocupar com a criação e manutenção. Com essa solução, uma equipe especializada desenvolve o site sob medida para o negócio, garantindo um design moderno, otimização </a:t>
            </a:r>
          </a:p>
          <a:p>
            <a:pPr lvl="0"/>
            <a:r>
              <a:rPr lang="pt-BR" sz="2000" dirty="0">
                <a:solidFill>
                  <a:schemeClr val="bg1"/>
                </a:solidFill>
              </a:rPr>
              <a:t>e suporte contínuo.</a:t>
            </a:r>
          </a:p>
        </p:txBody>
      </p:sp>
    </p:spTree>
    <p:extLst>
      <p:ext uri="{BB962C8B-B14F-4D97-AF65-F5344CB8AC3E}">
        <p14:creationId xmlns:p14="http://schemas.microsoft.com/office/powerpoint/2010/main" val="2526500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2" grpId="0" animBg="1"/>
      <p:bldP spid="2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58E501-9EA3-B897-4285-BB571299CE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ABD50609-A60D-CFC2-E246-C245C37AF3B2}"/>
              </a:ext>
            </a:extLst>
          </p:cNvPr>
          <p:cNvSpPr txBox="1"/>
          <p:nvPr/>
        </p:nvSpPr>
        <p:spPr>
          <a:xfrm>
            <a:off x="4363850" y="4708237"/>
            <a:ext cx="3464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Alguma dúvida?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00679F1B-9D11-D9F8-FD3A-CA38B3E15B08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525EBF42-9F2E-3073-B231-8438B5AF0A3A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0A4719C5-ED6F-AFB9-592A-C8B5BF3566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DBDA852B-3FAD-F064-6F0F-D80A498E6307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6994696D-80E6-D354-5188-B9ADF62BAB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3462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CCC526-7B26-CA8B-1094-7D7A0F8CEC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8FB88410-50F9-436E-BA48-47F07DEF6F76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E0BA522-6143-A66A-1588-5C777328AA2B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F70F7FE3-F895-CC02-299D-CF5177CC841C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49BBAB1A-2AF9-EF1D-7847-6935A454401B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EF2A613B-02A2-5C3A-770B-5C54EA921B07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D5659AEA-1BB9-EDC4-DBBA-F7A369E8FD38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</p:spTree>
    <p:extLst>
      <p:ext uri="{BB962C8B-B14F-4D97-AF65-F5344CB8AC3E}">
        <p14:creationId xmlns:p14="http://schemas.microsoft.com/office/powerpoint/2010/main" val="1088667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18AC7-B45C-55CC-A650-7465CEC704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m 31" descr="Mulher sentada em uma mesa&#10;&#10;O conteúdo gerado por IA pode estar incorreto.">
            <a:extLst>
              <a:ext uri="{FF2B5EF4-FFF2-40B4-BE49-F238E27FC236}">
                <a16:creationId xmlns:a16="http://schemas.microsoft.com/office/drawing/2014/main" id="{ACADB61E-5FEB-278D-8E48-2059977B64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401"/>
          <a:stretch/>
        </p:blipFill>
        <p:spPr>
          <a:xfrm>
            <a:off x="-177709" y="-30437"/>
            <a:ext cx="8606770" cy="691887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3C37C6FC-E4CE-E7F7-5124-B30D28A973FF}"/>
              </a:ext>
            </a:extLst>
          </p:cNvPr>
          <p:cNvSpPr/>
          <p:nvPr/>
        </p:nvSpPr>
        <p:spPr>
          <a:xfrm>
            <a:off x="3209932" y="-78257"/>
            <a:ext cx="915977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B346EA9D-F1A7-2392-05A7-6A9D4DE1F090}"/>
              </a:ext>
            </a:extLst>
          </p:cNvPr>
          <p:cNvSpPr txBox="1"/>
          <p:nvPr/>
        </p:nvSpPr>
        <p:spPr>
          <a:xfrm>
            <a:off x="7430430" y="2928132"/>
            <a:ext cx="402571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No dia a dia de negociações, saber os principais benefícios de cada uma das soluções poderá auxiliar você a encontrar argumentações mais eficazes.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8E7F69E5-573A-02F2-61F7-45344ADC537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A64FC376-37F1-9A91-16D7-63E6AE983E9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9694B47F-DE88-EEDD-F7E2-7945B8B4B68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D001C898-1C4B-82EA-8471-5D9B24AE69F8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7F6A9FB3-86A7-7E9F-7CF5-16C3861E932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63745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75A9D-3669-0A9E-8C69-6BE616762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Computador em cima da mesa&#10;&#10;O conteúdo gerado por IA pode estar incorreto.">
            <a:extLst>
              <a:ext uri="{FF2B5EF4-FFF2-40B4-BE49-F238E27FC236}">
                <a16:creationId xmlns:a16="http://schemas.microsoft.com/office/drawing/2014/main" id="{868F3830-FAA2-3159-D1A6-A2538EDBAE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31"/>
          <a:stretch/>
        </p:blipFill>
        <p:spPr>
          <a:xfrm>
            <a:off x="-188683" y="-15068"/>
            <a:ext cx="7180793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9C51AC6B-6616-78CD-6D31-009EF5EC67DB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DB6EE173-4E3C-B263-97DB-AFE088E04F92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978537FE-F8B4-A097-C1A8-AFC1151B8BCC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C1E4A6DC-4F65-AED2-1A5E-AC63B002141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D05184CB-CCFC-A71E-ABED-9CEBFE0084F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A9F8653-3A50-1DC8-3323-B42C14EB0096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780B72B9-01C8-9933-D480-5B01BE6AB70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6814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01E6BA-8F85-E440-BC4E-AD4D74F8C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57D37D51-7CD2-0A79-5B50-4507A7C70874}"/>
              </a:ext>
            </a:extLst>
          </p:cNvPr>
          <p:cNvSpPr txBox="1"/>
          <p:nvPr/>
        </p:nvSpPr>
        <p:spPr>
          <a:xfrm>
            <a:off x="744390" y="897280"/>
            <a:ext cx="104851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/>
              <a:t> </a:t>
            </a:r>
            <a:r>
              <a:rPr lang="pt-BR" sz="2400" dirty="0">
                <a:solidFill>
                  <a:srgbClr val="000000"/>
                </a:solidFill>
              </a:rPr>
              <a:t>Ao optar pela contratação da solução E-mail Empresarial seu cliente garante um conjunto de benefícios indispensáveis para o dia a dia da empresa. </a:t>
            </a:r>
            <a:r>
              <a:rPr lang="pt-BR" sz="2400" dirty="0"/>
              <a:t>Confira: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CE4AC40E-DE64-027D-98EC-E83BA9CE7306}"/>
              </a:ext>
            </a:extLst>
          </p:cNvPr>
          <p:cNvSpPr/>
          <p:nvPr/>
        </p:nvSpPr>
        <p:spPr>
          <a:xfrm>
            <a:off x="1245196" y="1966658"/>
            <a:ext cx="4695290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CA2F464-96B1-9167-4C0F-3B3B334499DC}"/>
              </a:ext>
            </a:extLst>
          </p:cNvPr>
          <p:cNvSpPr txBox="1"/>
          <p:nvPr/>
        </p:nvSpPr>
        <p:spPr>
          <a:xfrm>
            <a:off x="1725369" y="2065194"/>
            <a:ext cx="371547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Produtividade: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Organização de forma fácil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e rápida por meio da agenda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de compromissos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e contatos compartilhados</a:t>
            </a:r>
            <a:r>
              <a:rPr lang="pt-BR" sz="2000" dirty="0">
                <a:solidFill>
                  <a:schemeClr val="bg1"/>
                </a:solidFill>
                <a:latin typeface="+mj-lt"/>
                <a:sym typeface="Quattrocento Sans"/>
              </a:rPr>
              <a:t>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EA36BA0C-6066-EE68-BC9A-D6333AEF26F4}"/>
              </a:ext>
            </a:extLst>
          </p:cNvPr>
          <p:cNvSpPr/>
          <p:nvPr/>
        </p:nvSpPr>
        <p:spPr>
          <a:xfrm>
            <a:off x="6241601" y="1966658"/>
            <a:ext cx="4529559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B69DEF8D-B35C-CEFC-E21B-C11E7D18ED26}"/>
              </a:ext>
            </a:extLst>
          </p:cNvPr>
          <p:cNvSpPr txBox="1"/>
          <p:nvPr/>
        </p:nvSpPr>
        <p:spPr>
          <a:xfrm>
            <a:off x="6811246" y="2180360"/>
            <a:ext cx="33902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Segurança</a:t>
            </a:r>
            <a:r>
              <a:rPr lang="pt-BR" sz="2000" b="0" dirty="0">
                <a:solidFill>
                  <a:schemeClr val="bg1"/>
                </a:solidFill>
              </a:rPr>
              <a:t>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solução bloqueia vírus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e spams antes que eles cheguem à caixa de e-mail.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BA2B45B9-C382-3520-AC8F-1554063A56CC}"/>
              </a:ext>
            </a:extLst>
          </p:cNvPr>
          <p:cNvSpPr/>
          <p:nvPr/>
        </p:nvSpPr>
        <p:spPr>
          <a:xfrm>
            <a:off x="1245195" y="3977327"/>
            <a:ext cx="4695291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/>
              </a:solidFill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07598BE3-E9D0-AA45-5CB5-441741F259CD}"/>
              </a:ext>
            </a:extLst>
          </p:cNvPr>
          <p:cNvSpPr txBox="1"/>
          <p:nvPr/>
        </p:nvSpPr>
        <p:spPr>
          <a:xfrm>
            <a:off x="1334645" y="3993057"/>
            <a:ext cx="4516390" cy="1938992"/>
          </a:xfrm>
          <a:prstGeom prst="rect">
            <a:avLst/>
          </a:prstGeom>
          <a:solidFill>
            <a:srgbClr val="610000"/>
          </a:solidFill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Comodidade:</a:t>
            </a:r>
          </a:p>
          <a:p>
            <a:pPr lvl="0" algn="ctr"/>
            <a:r>
              <a:rPr lang="pt-BR" sz="2000" b="1" baseline="0" dirty="0">
                <a:solidFill>
                  <a:schemeClr val="bg1"/>
                </a:solidFill>
              </a:rPr>
              <a:t> </a:t>
            </a:r>
            <a:r>
              <a:rPr lang="pt-BR" sz="2000" dirty="0">
                <a:solidFill>
                  <a:schemeClr val="bg1"/>
                </a:solidFill>
              </a:rPr>
              <a:t>É possível configurar as preferências de usuários de forma simples e rápida. Além de gerenciar e monitorar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ambiente da empresa utilizando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painel de controle.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B0919258-04D3-78A2-CB5D-CC27D00E3582}"/>
              </a:ext>
            </a:extLst>
          </p:cNvPr>
          <p:cNvSpPr/>
          <p:nvPr/>
        </p:nvSpPr>
        <p:spPr>
          <a:xfrm>
            <a:off x="6241601" y="3977327"/>
            <a:ext cx="4529559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7D80901F-D5C4-7C3B-4611-1D1369012196}"/>
              </a:ext>
            </a:extLst>
          </p:cNvPr>
          <p:cNvSpPr txBox="1"/>
          <p:nvPr/>
        </p:nvSpPr>
        <p:spPr>
          <a:xfrm>
            <a:off x="6811246" y="4306128"/>
            <a:ext cx="33902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Sincronização: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Dispositivos sempre sincronizados onde quer que o cliente esteja.</a:t>
            </a:r>
          </a:p>
        </p:txBody>
      </p:sp>
    </p:spTree>
    <p:extLst>
      <p:ext uri="{BB962C8B-B14F-4D97-AF65-F5344CB8AC3E}">
        <p14:creationId xmlns:p14="http://schemas.microsoft.com/office/powerpoint/2010/main" val="45156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14" grpId="0" animBg="1"/>
      <p:bldP spid="16" grpId="0" animBg="1"/>
      <p:bldP spid="18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DDFD1C-72EE-FF59-783A-75B66734D0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Homem com a mão no rosto&#10;&#10;O conteúdo gerado por IA pode estar incorreto.">
            <a:extLst>
              <a:ext uri="{FF2B5EF4-FFF2-40B4-BE49-F238E27FC236}">
                <a16:creationId xmlns:a16="http://schemas.microsoft.com/office/drawing/2014/main" id="{55E6DA73-765E-CABF-F580-A0B75CF37A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/>
          <a:stretch/>
        </p:blipFill>
        <p:spPr>
          <a:xfrm>
            <a:off x="-101600" y="-78257"/>
            <a:ext cx="10014933" cy="701451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FF6EA035-BD3D-414F-FCB8-31327A7DC6AC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4DE3CE0C-2E4B-BB9C-8C6F-9A0E6AEC3C05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REGISTRO </a:t>
            </a:r>
          </a:p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DE DOMÍNIO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BD3F4059-C880-8B21-960F-3F01FC12E086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E3CF8A46-EF2E-D497-A9CB-D1ED7C324922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F7EB9D6F-43DC-1154-4948-69198333BC9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8FFC75BC-845A-DD12-3019-64266EE3C5B7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21332925-778C-3243-FDF4-8EAC85545FA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695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BEE99-5D72-A6FC-ACB3-8BB7E8F27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A920F214-F2CF-C89C-4740-39B4E1A9A4DA}"/>
              </a:ext>
            </a:extLst>
          </p:cNvPr>
          <p:cNvSpPr txBox="1"/>
          <p:nvPr/>
        </p:nvSpPr>
        <p:spPr>
          <a:xfrm>
            <a:off x="843367" y="829496"/>
            <a:ext cx="104255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>
                <a:solidFill>
                  <a:srgbClr val="000000"/>
                </a:solidFill>
              </a:rPr>
              <a:t>Ao optar pela contratação da solução Registro de Domínio seu cliente contará com mais exclusividade para a marca fazendo com que aquele</a:t>
            </a:r>
            <a:r>
              <a:rPr lang="pt-BR" sz="2400" dirty="0"/>
              <a:t> nome seja registrado somente para aquela empresa. Com o registro do domínio </a:t>
            </a:r>
          </a:p>
          <a:p>
            <a:pPr algn="ctr"/>
            <a:r>
              <a:rPr lang="pt-BR" sz="2400" dirty="0"/>
              <a:t>a empresa do seu cliente garante: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A8B2F971-56C5-610C-C99C-A38F1A4D37CD}"/>
              </a:ext>
            </a:extLst>
          </p:cNvPr>
          <p:cNvSpPr/>
          <p:nvPr/>
        </p:nvSpPr>
        <p:spPr>
          <a:xfrm>
            <a:off x="222614" y="2572683"/>
            <a:ext cx="4088362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C115C072-91F8-508A-2F03-45CD66C83371}"/>
              </a:ext>
            </a:extLst>
          </p:cNvPr>
          <p:cNvSpPr txBox="1"/>
          <p:nvPr/>
        </p:nvSpPr>
        <p:spPr>
          <a:xfrm>
            <a:off x="383516" y="2578298"/>
            <a:ext cx="3807696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Segurança: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Através da solução a Claro empresas garante que os visitantes tenham acesso ao domínio 24 horas por dia.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5C862805-ABA9-C95D-66D2-ED28F3EEEC39}"/>
              </a:ext>
            </a:extLst>
          </p:cNvPr>
          <p:cNvSpPr/>
          <p:nvPr/>
        </p:nvSpPr>
        <p:spPr>
          <a:xfrm>
            <a:off x="4415405" y="2572683"/>
            <a:ext cx="4358516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6B288186-EE58-7745-D233-EE8D47FE0F68}"/>
              </a:ext>
            </a:extLst>
          </p:cNvPr>
          <p:cNvSpPr/>
          <p:nvPr/>
        </p:nvSpPr>
        <p:spPr>
          <a:xfrm>
            <a:off x="8870314" y="2572683"/>
            <a:ext cx="3104651" cy="341421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0C47AC61-28E7-777D-6B17-C20BD4060E87}"/>
              </a:ext>
            </a:extLst>
          </p:cNvPr>
          <p:cNvSpPr txBox="1"/>
          <p:nvPr/>
        </p:nvSpPr>
        <p:spPr>
          <a:xfrm>
            <a:off x="4397951" y="2732186"/>
            <a:ext cx="438379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Versatilidade: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cliente poderá registrar extensões que tenham identidade com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serviço ou produto. 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9CB012CC-3A53-4084-9EE2-BD988F6CAFE2}"/>
              </a:ext>
            </a:extLst>
          </p:cNvPr>
          <p:cNvSpPr txBox="1"/>
          <p:nvPr/>
        </p:nvSpPr>
        <p:spPr>
          <a:xfrm>
            <a:off x="8951246" y="2826506"/>
            <a:ext cx="293237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Facilidade na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memorização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do endereço: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Um domínio corretamente associado a empresa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ou produto facilita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memorização e a localização na internet.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495D6252-1495-3E7E-CC9C-E7AA6B3D3A82}"/>
              </a:ext>
            </a:extLst>
          </p:cNvPr>
          <p:cNvSpPr/>
          <p:nvPr/>
        </p:nvSpPr>
        <p:spPr>
          <a:xfrm>
            <a:off x="206491" y="4317116"/>
            <a:ext cx="4104484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089254C-5FCB-029B-73B0-E2FF64CFF96B}"/>
              </a:ext>
            </a:extLst>
          </p:cNvPr>
          <p:cNvSpPr txBox="1"/>
          <p:nvPr/>
        </p:nvSpPr>
        <p:spPr>
          <a:xfrm>
            <a:off x="243183" y="4337145"/>
            <a:ext cx="408836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Proteção do nome e marca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da empresa: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Ao registrar o nome de um produto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ou empresa; seu cliente protege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marca de mau uso de terceiros.</a:t>
            </a: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3E933080-ACDD-D1C3-5E8E-965EFA30F1BE}"/>
              </a:ext>
            </a:extLst>
          </p:cNvPr>
          <p:cNvSpPr/>
          <p:nvPr/>
        </p:nvSpPr>
        <p:spPr>
          <a:xfrm>
            <a:off x="4405775" y="4317116"/>
            <a:ext cx="4368146" cy="166978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1A13E2D8-B9C0-ACD9-D9ED-4B1E32A862FC}"/>
              </a:ext>
            </a:extLst>
          </p:cNvPr>
          <p:cNvSpPr txBox="1"/>
          <p:nvPr/>
        </p:nvSpPr>
        <p:spPr>
          <a:xfrm>
            <a:off x="4496279" y="4341972"/>
            <a:ext cx="4221009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Credibilidade do serviço oferecido: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As empresas que possuem um domínio passam a seus clientes uma imagem de profissionais, organizadas e bem estruturadas.</a:t>
            </a:r>
          </a:p>
        </p:txBody>
      </p:sp>
    </p:spTree>
    <p:extLst>
      <p:ext uri="{BB962C8B-B14F-4D97-AF65-F5344CB8AC3E}">
        <p14:creationId xmlns:p14="http://schemas.microsoft.com/office/powerpoint/2010/main" val="375910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  <p:bldP spid="6" grpId="0" animBg="1"/>
      <p:bldP spid="13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B09BC-4484-558B-1F08-C7F7B9DBB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F78AD905-0707-9846-BECF-A0B2F6E125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2" t="291" r="29475" b="417"/>
          <a:stretch/>
        </p:blipFill>
        <p:spPr>
          <a:xfrm>
            <a:off x="-80521" y="0"/>
            <a:ext cx="7198088" cy="690726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A573093E-D118-F1BE-6F85-767B78D3EB67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764780E7-0A57-9B26-862A-757AC922AFAB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5B36679F-8EE2-547E-114F-8B4354599439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C23382A6-8419-ED0D-7E61-A64D86EAA56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B778D2F9-42A8-83AB-29CE-39A2701BF97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F1A50B93-B975-F08F-959D-D50D988F235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6471DDEA-0C25-C2B6-1979-4DFD31CD658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9450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803F4-0B8D-A83D-2F68-702EBB699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5C0CBF6F-48F4-4F5D-A218-53E2450540A0}"/>
              </a:ext>
            </a:extLst>
          </p:cNvPr>
          <p:cNvSpPr txBox="1"/>
          <p:nvPr/>
        </p:nvSpPr>
        <p:spPr>
          <a:xfrm>
            <a:off x="730541" y="1015998"/>
            <a:ext cx="107066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>
                <a:solidFill>
                  <a:srgbClr val="000000"/>
                </a:solidFill>
              </a:rPr>
              <a:t>Com o Construtor de Sites Claro empresas, empresas de todos os tamanhos podem criar sua presença digital de forma rápida, intuitiva e sem necessidade </a:t>
            </a:r>
          </a:p>
          <a:p>
            <a:pPr algn="ctr"/>
            <a:r>
              <a:rPr lang="pt-BR" sz="2400" dirty="0">
                <a:solidFill>
                  <a:srgbClr val="000000"/>
                </a:solidFill>
              </a:rPr>
              <a:t>de conhecimentos técnicos. </a:t>
            </a:r>
            <a:r>
              <a:rPr lang="pt-BR" sz="2400" dirty="0"/>
              <a:t>Com a ferramenta a empresa do seu cliente garante: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B4CB3411-B91D-7655-82CA-7E7A52EA499F}"/>
              </a:ext>
            </a:extLst>
          </p:cNvPr>
          <p:cNvSpPr/>
          <p:nvPr/>
        </p:nvSpPr>
        <p:spPr>
          <a:xfrm>
            <a:off x="222614" y="2572683"/>
            <a:ext cx="4088362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EEE2BBC7-BC2C-ABE2-1135-5550C295A286}"/>
              </a:ext>
            </a:extLst>
          </p:cNvPr>
          <p:cNvSpPr txBox="1"/>
          <p:nvPr/>
        </p:nvSpPr>
        <p:spPr>
          <a:xfrm>
            <a:off x="383516" y="2578298"/>
            <a:ext cx="3807696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Domínio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e hospedagem inclusos: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 Seu cliente não paga nada a mais pelo domínio e a hospedagem, que já fazem parte do serviço.</a:t>
            </a:r>
          </a:p>
        </p:txBody>
      </p:sp>
      <p:sp>
        <p:nvSpPr>
          <p:cNvPr id="8" name="Retângulo: Cantos Arredondados 7">
            <a:extLst>
              <a:ext uri="{FF2B5EF4-FFF2-40B4-BE49-F238E27FC236}">
                <a16:creationId xmlns:a16="http://schemas.microsoft.com/office/drawing/2014/main" id="{F5B92E4E-0927-3C91-8A94-106A52D7560A}"/>
              </a:ext>
            </a:extLst>
          </p:cNvPr>
          <p:cNvSpPr/>
          <p:nvPr/>
        </p:nvSpPr>
        <p:spPr>
          <a:xfrm>
            <a:off x="4415405" y="2572683"/>
            <a:ext cx="4358516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0" name="Retângulo: Cantos Arredondados 9">
            <a:extLst>
              <a:ext uri="{FF2B5EF4-FFF2-40B4-BE49-F238E27FC236}">
                <a16:creationId xmlns:a16="http://schemas.microsoft.com/office/drawing/2014/main" id="{230479AE-735C-221B-11E5-715833D56ABF}"/>
              </a:ext>
            </a:extLst>
          </p:cNvPr>
          <p:cNvSpPr/>
          <p:nvPr/>
        </p:nvSpPr>
        <p:spPr>
          <a:xfrm>
            <a:off x="8870314" y="2572683"/>
            <a:ext cx="3104651" cy="341421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3F947709-44DD-9F63-D121-5C84672455B0}"/>
              </a:ext>
            </a:extLst>
          </p:cNvPr>
          <p:cNvSpPr txBox="1"/>
          <p:nvPr/>
        </p:nvSpPr>
        <p:spPr>
          <a:xfrm>
            <a:off x="4545667" y="2732186"/>
            <a:ext cx="408836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Ferramentas de customização: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Muitos layouts para seu cliente escolher e um banco de imagens gratuito para publicar o conteúdo. 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617CFD08-4660-6ECA-403E-CB65B9BC1FF6}"/>
              </a:ext>
            </a:extLst>
          </p:cNvPr>
          <p:cNvSpPr txBox="1"/>
          <p:nvPr/>
        </p:nvSpPr>
        <p:spPr>
          <a:xfrm>
            <a:off x="8951246" y="2826506"/>
            <a:ext cx="293237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Acesso de todos </a:t>
            </a:r>
          </a:p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os aparelhos: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Com a solução o site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do seu cliente pode ser acessado de qualquer dispositivo conectado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à internet, como computadores, celulares e tablets.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2CE9A40D-277A-9D40-F532-0BECBB5222C4}"/>
              </a:ext>
            </a:extLst>
          </p:cNvPr>
          <p:cNvSpPr/>
          <p:nvPr/>
        </p:nvSpPr>
        <p:spPr>
          <a:xfrm>
            <a:off x="206491" y="4317116"/>
            <a:ext cx="4104484" cy="1669787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A869A699-F056-8B64-8013-450193C660FD}"/>
              </a:ext>
            </a:extLst>
          </p:cNvPr>
          <p:cNvSpPr txBox="1"/>
          <p:nvPr/>
        </p:nvSpPr>
        <p:spPr>
          <a:xfrm>
            <a:off x="243183" y="4337145"/>
            <a:ext cx="408836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Espaço e contas de e-mail: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Com planos disponíveis a partir de 20 GB de armazenamento na web, páginas ilimitadas e 5 contas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de e-mail de 10 GB.</a:t>
            </a:r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FD86E8E5-1B6E-0D68-DA95-ADBC8D43E6AB}"/>
              </a:ext>
            </a:extLst>
          </p:cNvPr>
          <p:cNvSpPr/>
          <p:nvPr/>
        </p:nvSpPr>
        <p:spPr>
          <a:xfrm>
            <a:off x="4405775" y="4317116"/>
            <a:ext cx="4368146" cy="1669786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D4A6620-F5CB-7390-9EE9-0C18E0406880}"/>
              </a:ext>
            </a:extLst>
          </p:cNvPr>
          <p:cNvSpPr txBox="1"/>
          <p:nvPr/>
        </p:nvSpPr>
        <p:spPr>
          <a:xfrm>
            <a:off x="4625599" y="4337145"/>
            <a:ext cx="393009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Relatórios de visitantes: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Seu cliente contará também com um relatório completo, com os números de visitantes que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seu site recebe.</a:t>
            </a:r>
          </a:p>
        </p:txBody>
      </p:sp>
    </p:spTree>
    <p:extLst>
      <p:ext uri="{BB962C8B-B14F-4D97-AF65-F5344CB8AC3E}">
        <p14:creationId xmlns:p14="http://schemas.microsoft.com/office/powerpoint/2010/main" val="149063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8" grpId="0" animBg="1"/>
      <p:bldP spid="10" grpId="0" animBg="1"/>
      <p:bldP spid="6" grpId="0" animBg="1"/>
      <p:bldP spid="13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C1D96-A263-E14A-0676-10526DE42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sentado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DCCBB83F-6ED0-2A9D-CDF8-229CC9316C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19"/>
          <a:stretch/>
        </p:blipFill>
        <p:spPr>
          <a:xfrm>
            <a:off x="-132144" y="-47476"/>
            <a:ext cx="815630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5F71DCC9-4760-64AA-4245-733E68841845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87FB7CD8-E0AE-9710-67F3-93009F750B68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B2FB8BF1-018D-9293-68B2-8CAFD9996B0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55B4269-29C8-5C9B-29A2-B7FD73AD331D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A46C4BE8-7ADC-6021-8283-7D7CA72A1F9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5BC9E1AE-1946-136C-FA20-49D76D15E972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D224811A-FE2C-10E2-1126-0555DEF2F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75131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E08FB7-E85A-1BBA-8DFB-4ADDD2B8D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6358F97E-D51D-83BD-7089-D3B9A2EDDCD6}"/>
              </a:ext>
            </a:extLst>
          </p:cNvPr>
          <p:cNvSpPr txBox="1"/>
          <p:nvPr/>
        </p:nvSpPr>
        <p:spPr>
          <a:xfrm>
            <a:off x="744390" y="897280"/>
            <a:ext cx="104851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/>
              <a:t> Pensado para clientes que já possuem um site pronto o serviço </a:t>
            </a:r>
          </a:p>
          <a:p>
            <a:pPr algn="ctr"/>
            <a:r>
              <a:rPr lang="pt-BR" sz="2400" dirty="0"/>
              <a:t>de Hospedagem de Site Claro empresas oferece benefícios como: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AEAAC1AF-4D9C-ED5B-A256-4AB09E7E16AA}"/>
              </a:ext>
            </a:extLst>
          </p:cNvPr>
          <p:cNvSpPr/>
          <p:nvPr/>
        </p:nvSpPr>
        <p:spPr>
          <a:xfrm>
            <a:off x="1245196" y="1966658"/>
            <a:ext cx="4695290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306FA6F6-7A2C-15AE-33D2-A0FA286E31D4}"/>
              </a:ext>
            </a:extLst>
          </p:cNvPr>
          <p:cNvSpPr txBox="1"/>
          <p:nvPr/>
        </p:nvSpPr>
        <p:spPr>
          <a:xfrm>
            <a:off x="1725369" y="2065194"/>
            <a:ext cx="371547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Compatibilidade: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O serviço de hospedagem de sites é compatível com os principais bancos de dados e linguagens de programação.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3AA262BB-D15A-25CA-13BE-95F7BF5DB4D3}"/>
              </a:ext>
            </a:extLst>
          </p:cNvPr>
          <p:cNvSpPr/>
          <p:nvPr/>
        </p:nvSpPr>
        <p:spPr>
          <a:xfrm>
            <a:off x="6241601" y="1966658"/>
            <a:ext cx="4529559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0087201B-E37A-7BB5-A93F-DD36B63E7482}"/>
              </a:ext>
            </a:extLst>
          </p:cNvPr>
          <p:cNvSpPr txBox="1"/>
          <p:nvPr/>
        </p:nvSpPr>
        <p:spPr>
          <a:xfrm>
            <a:off x="6811246" y="2065194"/>
            <a:ext cx="33902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Liberdade: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Ideal para hospedar a sua gestão de conteúdo em aplicações como </a:t>
            </a:r>
          </a:p>
          <a:p>
            <a:pPr lvl="0" algn="ctr"/>
            <a:r>
              <a:rPr lang="pt-BR" sz="2000" dirty="0" err="1">
                <a:solidFill>
                  <a:schemeClr val="bg1"/>
                </a:solidFill>
              </a:rPr>
              <a:t>WordPress</a:t>
            </a:r>
            <a:r>
              <a:rPr lang="pt-BR" sz="2000" dirty="0">
                <a:solidFill>
                  <a:schemeClr val="bg1"/>
                </a:solidFill>
              </a:rPr>
              <a:t> ou </a:t>
            </a:r>
            <a:r>
              <a:rPr lang="pt-BR" sz="2000" dirty="0" err="1">
                <a:solidFill>
                  <a:schemeClr val="bg1"/>
                </a:solidFill>
              </a:rPr>
              <a:t>Joomla</a:t>
            </a:r>
            <a:r>
              <a:rPr lang="pt-BR" sz="2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7D8B4D9B-B582-E4CC-CE06-1F98FC7D9F77}"/>
              </a:ext>
            </a:extLst>
          </p:cNvPr>
          <p:cNvSpPr/>
          <p:nvPr/>
        </p:nvSpPr>
        <p:spPr>
          <a:xfrm>
            <a:off x="1245195" y="3977327"/>
            <a:ext cx="4695291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/>
              </a:solidFill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3E5DA5E-0337-CFBC-B945-EE3C98F10F17}"/>
              </a:ext>
            </a:extLst>
          </p:cNvPr>
          <p:cNvSpPr txBox="1"/>
          <p:nvPr/>
        </p:nvSpPr>
        <p:spPr>
          <a:xfrm>
            <a:off x="1324911" y="4306127"/>
            <a:ext cx="451639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Personalização: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É possível criar contas de e-mail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com domínio próprio e compatíveis com diversos protocolos.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5A226543-B275-D405-2F00-74CA0869D686}"/>
              </a:ext>
            </a:extLst>
          </p:cNvPr>
          <p:cNvSpPr/>
          <p:nvPr/>
        </p:nvSpPr>
        <p:spPr>
          <a:xfrm>
            <a:off x="6241601" y="3977327"/>
            <a:ext cx="4529559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D362216A-2B0F-8308-3ABC-E1DF4B421802}"/>
              </a:ext>
            </a:extLst>
          </p:cNvPr>
          <p:cNvSpPr txBox="1"/>
          <p:nvPr/>
        </p:nvSpPr>
        <p:spPr>
          <a:xfrm>
            <a:off x="6749694" y="4321971"/>
            <a:ext cx="351337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Assistência: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equipe Claro empresas está sempre pronta para atendê-lo em caso de dúvidas.</a:t>
            </a:r>
          </a:p>
        </p:txBody>
      </p:sp>
    </p:spTree>
    <p:extLst>
      <p:ext uri="{BB962C8B-B14F-4D97-AF65-F5344CB8AC3E}">
        <p14:creationId xmlns:p14="http://schemas.microsoft.com/office/powerpoint/2010/main" val="3308249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14" grpId="0" animBg="1"/>
      <p:bldP spid="16" grpId="0" animBg="1"/>
      <p:bldP spid="18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8ECA18-CA12-7B8C-89F6-4A14F357C1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D1E0ECA6-24FC-F203-2A8D-B740063FF4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44"/>
          <a:stretch/>
        </p:blipFill>
        <p:spPr>
          <a:xfrm>
            <a:off x="-111760" y="-15922"/>
            <a:ext cx="8665514" cy="688984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D044680B-FD88-2AFB-00B2-BAB942FCF821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2B22074E-46BD-9117-EB3B-B5B086607F0D}"/>
              </a:ext>
            </a:extLst>
          </p:cNvPr>
          <p:cNvSpPr txBox="1"/>
          <p:nvPr/>
        </p:nvSpPr>
        <p:spPr>
          <a:xfrm>
            <a:off x="7155283" y="3178529"/>
            <a:ext cx="32846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97788CA2-46DB-FFCC-B29B-36EA2AD715D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E9E56EB8-F260-D5B6-5594-C421303EB380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7A7D4FC4-1F73-07F4-DEA9-A546C47BAFD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A58678EB-CB1F-3DEB-E8EE-3E1C91E6C9A3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D0CE2B2D-E315-5781-1F33-95C2A0E9F2D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7121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3B81C-FA43-95A5-65FC-2A48D6259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ADC8EA70-010C-68D2-E586-162FE7433C66}"/>
              </a:ext>
            </a:extLst>
          </p:cNvPr>
          <p:cNvSpPr txBox="1"/>
          <p:nvPr/>
        </p:nvSpPr>
        <p:spPr>
          <a:xfrm>
            <a:off x="1245195" y="1056963"/>
            <a:ext cx="9335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400" dirty="0"/>
              <a:t> </a:t>
            </a:r>
            <a:r>
              <a:rPr lang="pt-BR" sz="2400" dirty="0">
                <a:solidFill>
                  <a:srgbClr val="000000"/>
                </a:solidFill>
              </a:rPr>
              <a:t>Ao optar pela contratação do serviço Site Pronto seu cliente garante</a:t>
            </a:r>
            <a:r>
              <a:rPr lang="pt-BR" sz="2400" dirty="0"/>
              <a:t>: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BF61DCAC-0E9E-B16A-B455-945E760A6472}"/>
              </a:ext>
            </a:extLst>
          </p:cNvPr>
          <p:cNvSpPr/>
          <p:nvPr/>
        </p:nvSpPr>
        <p:spPr>
          <a:xfrm>
            <a:off x="1245196" y="1966658"/>
            <a:ext cx="4695290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/>
              </a:solidFill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71F0CBF8-95F0-AA19-4579-3180986F6FED}"/>
              </a:ext>
            </a:extLst>
          </p:cNvPr>
          <p:cNvSpPr txBox="1"/>
          <p:nvPr/>
        </p:nvSpPr>
        <p:spPr>
          <a:xfrm>
            <a:off x="1673654" y="2064767"/>
            <a:ext cx="381890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Comodidade: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Tudo o que seu cliente terá que fazer é contar um pouco sobre a sua empresa e aguardar enquanto deixamos tudo pronto.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9EDC1851-4BA6-8921-3B78-047C1116E704}"/>
              </a:ext>
            </a:extLst>
          </p:cNvPr>
          <p:cNvSpPr/>
          <p:nvPr/>
        </p:nvSpPr>
        <p:spPr>
          <a:xfrm>
            <a:off x="6241601" y="1966658"/>
            <a:ext cx="4529559" cy="1828289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AEBC5840-1993-1A5A-4121-2A65716FD60C}"/>
              </a:ext>
            </a:extLst>
          </p:cNvPr>
          <p:cNvSpPr txBox="1"/>
          <p:nvPr/>
        </p:nvSpPr>
        <p:spPr>
          <a:xfrm>
            <a:off x="6749694" y="2079325"/>
            <a:ext cx="33902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Praticidade:</a:t>
            </a:r>
            <a:r>
              <a:rPr lang="pt-BR" sz="2000" dirty="0">
                <a:solidFill>
                  <a:schemeClr val="bg1"/>
                </a:solidFill>
              </a:rPr>
              <a:t>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 solução oferece um site completo, bonito, profissional e atualizado com fácil manutenção.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09AF5F75-ED14-70C7-8232-BEBA619C5E76}"/>
              </a:ext>
            </a:extLst>
          </p:cNvPr>
          <p:cNvSpPr/>
          <p:nvPr/>
        </p:nvSpPr>
        <p:spPr>
          <a:xfrm>
            <a:off x="1245195" y="3977327"/>
            <a:ext cx="4695291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schemeClr val="bg1"/>
              </a:solidFill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A2069055-5EBD-9E28-9282-24AEDADB63BF}"/>
              </a:ext>
            </a:extLst>
          </p:cNvPr>
          <p:cNvSpPr txBox="1"/>
          <p:nvPr/>
        </p:nvSpPr>
        <p:spPr>
          <a:xfrm>
            <a:off x="1611618" y="4475858"/>
            <a:ext cx="39429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Qualidade: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Garantia de que o site será criado por profissionais especializados.</a:t>
            </a:r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F52DC3CA-C508-8B8D-7F01-B3B6EF64D539}"/>
              </a:ext>
            </a:extLst>
          </p:cNvPr>
          <p:cNvSpPr/>
          <p:nvPr/>
        </p:nvSpPr>
        <p:spPr>
          <a:xfrm>
            <a:off x="6241601" y="3977327"/>
            <a:ext cx="4529559" cy="2064884"/>
          </a:xfrm>
          <a:prstGeom prst="roundRect">
            <a:avLst>
              <a:gd name="adj" fmla="val 5338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85A1411F-B7BA-F70A-EBF3-AF6BCFCD030C}"/>
              </a:ext>
            </a:extLst>
          </p:cNvPr>
          <p:cNvSpPr txBox="1"/>
          <p:nvPr/>
        </p:nvSpPr>
        <p:spPr>
          <a:xfrm>
            <a:off x="6688142" y="4040273"/>
            <a:ext cx="351337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pt-BR" sz="2000" b="1" dirty="0">
                <a:solidFill>
                  <a:schemeClr val="bg1"/>
                </a:solidFill>
              </a:rPr>
              <a:t>Suporte: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Atendimento todos os dias </a:t>
            </a:r>
          </a:p>
          <a:p>
            <a:pPr lvl="0" algn="ctr"/>
            <a:r>
              <a:rPr lang="pt-BR" sz="2000" dirty="0">
                <a:solidFill>
                  <a:schemeClr val="bg1"/>
                </a:solidFill>
              </a:rPr>
              <a:t>e a qualquer hora. Além disso, o suporte está disponível para ajudar antes, durante e depois da contratação.</a:t>
            </a:r>
          </a:p>
        </p:txBody>
      </p:sp>
    </p:spTree>
    <p:extLst>
      <p:ext uri="{BB962C8B-B14F-4D97-AF65-F5344CB8AC3E}">
        <p14:creationId xmlns:p14="http://schemas.microsoft.com/office/powerpoint/2010/main" val="253828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" grpId="0" animBg="1"/>
      <p:bldP spid="14" grpId="0" animBg="1"/>
      <p:bldP spid="16" grpId="0" animBg="1"/>
      <p:bldP spid="18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5F4C01-120F-8949-1F5B-EC0EC45AE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8D0A33D5-5544-F9E8-1A2E-6ECC4C1A4A66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DE48A7B-1337-924D-469D-85158293A6C9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CF5D0184-5DB9-6BD4-96AA-6B933AB70BED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F7E486BC-5DAE-2C13-4732-1EF1366840C0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F0283633-5DAB-720C-1C73-7A76289B957E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3B81497F-5FEF-6940-AC5A-D4A24F0BE335}"/>
              </a:ext>
            </a:extLst>
          </p:cNvPr>
          <p:cNvSpPr/>
          <p:nvPr/>
        </p:nvSpPr>
        <p:spPr>
          <a:xfrm>
            <a:off x="7410724" y="4150150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E PÚBLICO-ALVO</a:t>
            </a:r>
          </a:p>
        </p:txBody>
      </p:sp>
    </p:spTree>
    <p:extLst>
      <p:ext uri="{BB962C8B-B14F-4D97-AF65-F5344CB8AC3E}">
        <p14:creationId xmlns:p14="http://schemas.microsoft.com/office/powerpoint/2010/main" val="119521302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30C91-F168-01A1-FC89-89362E46F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em pé com a mão&#10;&#10;O conteúdo gerado por IA pode estar incorreto.">
            <a:extLst>
              <a:ext uri="{FF2B5EF4-FFF2-40B4-BE49-F238E27FC236}">
                <a16:creationId xmlns:a16="http://schemas.microsoft.com/office/drawing/2014/main" id="{4F6EAD55-21C9-D75A-B550-1B7978B6AD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346"/>
          <a:stretch/>
        </p:blipFill>
        <p:spPr>
          <a:xfrm flipH="1">
            <a:off x="-177710" y="-8427"/>
            <a:ext cx="9835772" cy="694468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94172908-3AB4-1615-43AC-456CA75CD87A}"/>
              </a:ext>
            </a:extLst>
          </p:cNvPr>
          <p:cNvSpPr/>
          <p:nvPr/>
        </p:nvSpPr>
        <p:spPr>
          <a:xfrm>
            <a:off x="3209932" y="-78257"/>
            <a:ext cx="915977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0DF52D5F-2B6A-A5BB-C530-82FCD57DA0CA}"/>
              </a:ext>
            </a:extLst>
          </p:cNvPr>
          <p:cNvSpPr txBox="1"/>
          <p:nvPr/>
        </p:nvSpPr>
        <p:spPr>
          <a:xfrm>
            <a:off x="7169160" y="2244419"/>
            <a:ext cx="455507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2000" dirty="0">
                <a:solidFill>
                  <a:schemeClr val="bg1"/>
                </a:solidFill>
              </a:rPr>
              <a:t>Você já conhece cada uma das soluções e entende seus benefícios, mas fique atento, um dos pontos mais importantes de uma negociação é saber oferecer o produto ideal para as necessidades de cada empresa. Por isso, ao longo desse tópico iremos explorar como as soluções digitais Claro empresas atuam no dia a dia.</a:t>
            </a:r>
          </a:p>
        </p:txBody>
      </p:sp>
      <p:grpSp>
        <p:nvGrpSpPr>
          <p:cNvPr id="30" name="Agrupar 29">
            <a:extLst>
              <a:ext uri="{FF2B5EF4-FFF2-40B4-BE49-F238E27FC236}">
                <a16:creationId xmlns:a16="http://schemas.microsoft.com/office/drawing/2014/main" id="{BE9C4D86-8E6A-38F9-E754-0E38BE2AC34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2" name="Retângulo: Cantos Arredondados 31">
              <a:extLst>
                <a:ext uri="{FF2B5EF4-FFF2-40B4-BE49-F238E27FC236}">
                  <a16:creationId xmlns:a16="http://schemas.microsoft.com/office/drawing/2014/main" id="{4BC4ACD9-4802-B43B-98A5-E7D67DB98A6B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33" name="Gráfico 32">
              <a:extLst>
                <a:ext uri="{FF2B5EF4-FFF2-40B4-BE49-F238E27FC236}">
                  <a16:creationId xmlns:a16="http://schemas.microsoft.com/office/drawing/2014/main" id="{D2480C85-E124-789D-19D6-FEE18C9624D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44491"/>
              <a:ext cx="1523323" cy="247025"/>
            </a:xfrm>
            <a:prstGeom prst="rect">
              <a:avLst/>
            </a:prstGeom>
          </p:spPr>
        </p:pic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F8B7CAC5-8BFD-2F50-9C6A-900A132B29F0}"/>
                </a:ext>
              </a:extLst>
            </p:cNvPr>
            <p:cNvSpPr txBox="1"/>
            <p:nvPr/>
          </p:nvSpPr>
          <p:spPr>
            <a:xfrm>
              <a:off x="5223062" y="216615"/>
              <a:ext cx="176041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pt-BR" sz="1400" dirty="0">
                  <a:solidFill>
                    <a:schemeClr val="bg1"/>
                  </a:solidFill>
                  <a:latin typeface="AMX Medium" pitchFamily="2" charset="0"/>
                </a:rPr>
                <a:t>SOLUÇÕES DIGITAIS</a:t>
              </a:r>
            </a:p>
          </p:txBody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552AA22B-AC6D-2B15-4808-3FF86AACC89F}"/>
                </a:ext>
              </a:extLst>
            </p:cNvPr>
            <p:cNvSpPr/>
            <p:nvPr/>
          </p:nvSpPr>
          <p:spPr>
            <a:xfrm>
              <a:off x="10835380" y="299189"/>
              <a:ext cx="128379" cy="201835"/>
            </a:xfrm>
            <a:custGeom>
              <a:avLst/>
              <a:gdLst/>
              <a:ahLst/>
              <a:cxnLst/>
              <a:rect l="l" t="t" r="r" b="b"/>
              <a:pathLst>
                <a:path w="266573" h="419100">
                  <a:moveTo>
                    <a:pt x="266573" y="104648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33223" y="0"/>
                  </a:lnTo>
                  <a:cubicBezTo>
                    <a:pt x="59563" y="0"/>
                    <a:pt x="0" y="59690"/>
                    <a:pt x="0" y="133350"/>
                  </a:cubicBezTo>
                  <a:lnTo>
                    <a:pt x="0" y="285877"/>
                  </a:lnTo>
                  <a:cubicBezTo>
                    <a:pt x="0" y="359537"/>
                    <a:pt x="59690" y="419100"/>
                    <a:pt x="133223" y="419100"/>
                  </a:cubicBezTo>
                  <a:lnTo>
                    <a:pt x="237871" y="419100"/>
                  </a:lnTo>
                  <a:cubicBezTo>
                    <a:pt x="253619" y="419100"/>
                    <a:pt x="266446" y="406273"/>
                    <a:pt x="266446" y="390525"/>
                  </a:cubicBezTo>
                  <a:lnTo>
                    <a:pt x="266446" y="314452"/>
                  </a:lnTo>
                  <a:cubicBezTo>
                    <a:pt x="266446" y="298704"/>
                    <a:pt x="253619" y="285877"/>
                    <a:pt x="237871" y="285877"/>
                  </a:cubicBezTo>
                  <a:lnTo>
                    <a:pt x="161798" y="285877"/>
                  </a:lnTo>
                  <a:cubicBezTo>
                    <a:pt x="146050" y="285877"/>
                    <a:pt x="133223" y="273050"/>
                    <a:pt x="133223" y="257302"/>
                  </a:cubicBezTo>
                  <a:lnTo>
                    <a:pt x="133223" y="161798"/>
                  </a:lnTo>
                  <a:cubicBezTo>
                    <a:pt x="133223" y="146050"/>
                    <a:pt x="146050" y="133223"/>
                    <a:pt x="161798" y="133223"/>
                  </a:cubicBezTo>
                  <a:lnTo>
                    <a:pt x="237871" y="133223"/>
                  </a:lnTo>
                  <a:cubicBezTo>
                    <a:pt x="253619" y="133223"/>
                    <a:pt x="266446" y="120396"/>
                    <a:pt x="266446" y="10464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3B5380B-2CC8-3A73-B12C-DDA5CE950406}"/>
                </a:ext>
              </a:extLst>
            </p:cNvPr>
            <p:cNvSpPr/>
            <p:nvPr/>
          </p:nvSpPr>
          <p:spPr>
            <a:xfrm>
              <a:off x="10771160" y="234969"/>
              <a:ext cx="128379" cy="128379"/>
            </a:xfrm>
            <a:custGeom>
              <a:avLst/>
              <a:gdLst/>
              <a:ahLst/>
              <a:cxnLst/>
              <a:rect l="l" t="t" r="r" b="b"/>
              <a:pathLst>
                <a:path w="266573" h="266573">
                  <a:moveTo>
                    <a:pt x="266573" y="120142"/>
                  </a:moveTo>
                  <a:lnTo>
                    <a:pt x="266573" y="28575"/>
                  </a:lnTo>
                  <a:cubicBezTo>
                    <a:pt x="266573" y="12827"/>
                    <a:pt x="253746" y="0"/>
                    <a:pt x="237998" y="0"/>
                  </a:cubicBezTo>
                  <a:lnTo>
                    <a:pt x="161925" y="0"/>
                  </a:lnTo>
                  <a:cubicBezTo>
                    <a:pt x="146177" y="0"/>
                    <a:pt x="133350" y="12827"/>
                    <a:pt x="133350" y="28575"/>
                  </a:cubicBezTo>
                  <a:lnTo>
                    <a:pt x="133350" y="104648"/>
                  </a:lnTo>
                  <a:cubicBezTo>
                    <a:pt x="133350" y="120396"/>
                    <a:pt x="120523" y="133223"/>
                    <a:pt x="104775" y="133223"/>
                  </a:cubicBezTo>
                  <a:lnTo>
                    <a:pt x="28575" y="133223"/>
                  </a:lnTo>
                  <a:cubicBezTo>
                    <a:pt x="12827" y="133223"/>
                    <a:pt x="0" y="146050"/>
                    <a:pt x="0" y="161925"/>
                  </a:cubicBezTo>
                  <a:lnTo>
                    <a:pt x="0" y="237998"/>
                  </a:lnTo>
                  <a:cubicBezTo>
                    <a:pt x="0" y="253746"/>
                    <a:pt x="12827" y="266573"/>
                    <a:pt x="28575" y="266573"/>
                  </a:cubicBezTo>
                  <a:lnTo>
                    <a:pt x="120142" y="266573"/>
                  </a:lnTo>
                  <a:cubicBezTo>
                    <a:pt x="120142" y="185801"/>
                    <a:pt x="185801" y="120142"/>
                    <a:pt x="266573" y="120142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3D95B1E8-A621-D7B7-A0DF-66DB95685F30}"/>
                </a:ext>
              </a:extLst>
            </p:cNvPr>
            <p:cNvSpPr/>
            <p:nvPr/>
          </p:nvSpPr>
          <p:spPr>
            <a:xfrm>
              <a:off x="1101972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725A8BD3-9B18-AFDA-945C-53FA78B64B61}"/>
                </a:ext>
              </a:extLst>
            </p:cNvPr>
            <p:cNvSpPr/>
            <p:nvPr/>
          </p:nvSpPr>
          <p:spPr>
            <a:xfrm>
              <a:off x="11066144" y="299067"/>
              <a:ext cx="40061" cy="52966"/>
            </a:xfrm>
            <a:custGeom>
              <a:avLst/>
              <a:gdLst/>
              <a:ahLst/>
              <a:cxnLst/>
              <a:rect l="l" t="t" r="r" b="b"/>
              <a:pathLst>
                <a:path w="83185" h="109982">
                  <a:moveTo>
                    <a:pt x="41656" y="19050"/>
                  </a:moveTo>
                  <a:lnTo>
                    <a:pt x="21463" y="19050"/>
                  </a:lnTo>
                  <a:lnTo>
                    <a:pt x="21463" y="48133"/>
                  </a:lnTo>
                  <a:lnTo>
                    <a:pt x="41656" y="48133"/>
                  </a:lnTo>
                  <a:cubicBezTo>
                    <a:pt x="51054" y="48133"/>
                    <a:pt x="57277" y="42164"/>
                    <a:pt x="57277" y="33655"/>
                  </a:cubicBezTo>
                  <a:cubicBezTo>
                    <a:pt x="57277" y="25146"/>
                    <a:pt x="51054" y="19177"/>
                    <a:pt x="41656" y="19177"/>
                  </a:cubicBezTo>
                  <a:moveTo>
                    <a:pt x="58293" y="109982"/>
                  </a:moveTo>
                  <a:lnTo>
                    <a:pt x="36830" y="66167"/>
                  </a:lnTo>
                  <a:lnTo>
                    <a:pt x="21463" y="6616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43053" y="0"/>
                  </a:lnTo>
                  <a:cubicBezTo>
                    <a:pt x="65405" y="0"/>
                    <a:pt x="78740" y="15240"/>
                    <a:pt x="78740" y="33655"/>
                  </a:cubicBezTo>
                  <a:cubicBezTo>
                    <a:pt x="78740" y="49149"/>
                    <a:pt x="69342" y="58674"/>
                    <a:pt x="58674" y="62611"/>
                  </a:cubicBezTo>
                  <a:lnTo>
                    <a:pt x="83185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760562FD-0121-2255-FBDB-D9F8EFDED14D}"/>
                </a:ext>
              </a:extLst>
            </p:cNvPr>
            <p:cNvSpPr/>
            <p:nvPr/>
          </p:nvSpPr>
          <p:spPr>
            <a:xfrm>
              <a:off x="11114768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F40BC4C2-BE06-A1BC-172F-B05BA92A9A53}"/>
                </a:ext>
              </a:extLst>
            </p:cNvPr>
            <p:cNvSpPr/>
            <p:nvPr/>
          </p:nvSpPr>
          <p:spPr>
            <a:xfrm>
              <a:off x="11159784" y="299067"/>
              <a:ext cx="10336" cy="52966"/>
            </a:xfrm>
            <a:custGeom>
              <a:avLst/>
              <a:gdLst/>
              <a:ahLst/>
              <a:cxnLst/>
              <a:rect l="l" t="t" r="r" b="b"/>
              <a:pathLst>
                <a:path w="21463" h="109982">
                  <a:moveTo>
                    <a:pt x="0" y="0"/>
                  </a:moveTo>
                  <a:lnTo>
                    <a:pt x="21463" y="0"/>
                  </a:lnTo>
                  <a:lnTo>
                    <a:pt x="21463" y="109982"/>
                  </a:lnTo>
                  <a:lnTo>
                    <a:pt x="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1" name="Freeform 12">
              <a:extLst>
                <a:ext uri="{FF2B5EF4-FFF2-40B4-BE49-F238E27FC236}">
                  <a16:creationId xmlns:a16="http://schemas.microsoft.com/office/drawing/2014/main" id="{F2FD79F9-70B3-F1F8-F8B2-0F9AAC47FDC1}"/>
                </a:ext>
              </a:extLst>
            </p:cNvPr>
            <p:cNvSpPr/>
            <p:nvPr/>
          </p:nvSpPr>
          <p:spPr>
            <a:xfrm>
              <a:off x="11182475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2" name="Freeform 13">
              <a:extLst>
                <a:ext uri="{FF2B5EF4-FFF2-40B4-BE49-F238E27FC236}">
                  <a16:creationId xmlns:a16="http://schemas.microsoft.com/office/drawing/2014/main" id="{F9F14270-DD13-77F6-829B-6EC05E71833A}"/>
                </a:ext>
              </a:extLst>
            </p:cNvPr>
            <p:cNvSpPr/>
            <p:nvPr/>
          </p:nvSpPr>
          <p:spPr>
            <a:xfrm>
              <a:off x="11229569" y="299067"/>
              <a:ext cx="46728" cy="52966"/>
            </a:xfrm>
            <a:custGeom>
              <a:avLst/>
              <a:gdLst/>
              <a:ahLst/>
              <a:cxnLst/>
              <a:rect l="l" t="t" r="r" b="b"/>
              <a:pathLst>
                <a:path w="97028" h="109982">
                  <a:moveTo>
                    <a:pt x="49022" y="32385"/>
                  </a:moveTo>
                  <a:lnTo>
                    <a:pt x="35179" y="72390"/>
                  </a:lnTo>
                  <a:lnTo>
                    <a:pt x="62484" y="72390"/>
                  </a:lnTo>
                  <a:close/>
                  <a:moveTo>
                    <a:pt x="74676" y="109982"/>
                  </a:moveTo>
                  <a:lnTo>
                    <a:pt x="68199" y="90551"/>
                  </a:lnTo>
                  <a:lnTo>
                    <a:pt x="29083" y="90551"/>
                  </a:lnTo>
                  <a:lnTo>
                    <a:pt x="22479" y="109982"/>
                  </a:lnTo>
                  <a:lnTo>
                    <a:pt x="0" y="109982"/>
                  </a:lnTo>
                  <a:lnTo>
                    <a:pt x="40005" y="0"/>
                  </a:lnTo>
                  <a:lnTo>
                    <a:pt x="56896" y="0"/>
                  </a:lnTo>
                  <a:lnTo>
                    <a:pt x="9702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3" name="Freeform 14">
              <a:extLst>
                <a:ext uri="{FF2B5EF4-FFF2-40B4-BE49-F238E27FC236}">
                  <a16:creationId xmlns:a16="http://schemas.microsoft.com/office/drawing/2014/main" id="{0C833896-B9CE-8FD8-4E98-C30D6C0B76F4}"/>
                </a:ext>
              </a:extLst>
            </p:cNvPr>
            <p:cNvSpPr/>
            <p:nvPr/>
          </p:nvSpPr>
          <p:spPr>
            <a:xfrm>
              <a:off x="11282842" y="299067"/>
              <a:ext cx="47951" cy="52966"/>
            </a:xfrm>
            <a:custGeom>
              <a:avLst/>
              <a:gdLst/>
              <a:ahLst/>
              <a:cxnLst/>
              <a:rect l="l" t="t" r="r" b="b"/>
              <a:pathLst>
                <a:path w="99568" h="109982">
                  <a:moveTo>
                    <a:pt x="78105" y="109982"/>
                  </a:moveTo>
                  <a:lnTo>
                    <a:pt x="78105" y="45847"/>
                  </a:lnTo>
                  <a:lnTo>
                    <a:pt x="57150" y="87503"/>
                  </a:lnTo>
                  <a:lnTo>
                    <a:pt x="42672" y="87503"/>
                  </a:lnTo>
                  <a:lnTo>
                    <a:pt x="21463" y="45847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21209" y="0"/>
                  </a:lnTo>
                  <a:lnTo>
                    <a:pt x="49911" y="59436"/>
                  </a:lnTo>
                  <a:lnTo>
                    <a:pt x="78486" y="0"/>
                  </a:lnTo>
                  <a:lnTo>
                    <a:pt x="99568" y="0"/>
                  </a:lnTo>
                  <a:lnTo>
                    <a:pt x="99568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4" name="Freeform 15">
              <a:extLst>
                <a:ext uri="{FF2B5EF4-FFF2-40B4-BE49-F238E27FC236}">
                  <a16:creationId xmlns:a16="http://schemas.microsoft.com/office/drawing/2014/main" id="{171F50F5-5D8A-9087-F708-7CA10B6818EE}"/>
                </a:ext>
              </a:extLst>
            </p:cNvPr>
            <p:cNvSpPr/>
            <p:nvPr/>
          </p:nvSpPr>
          <p:spPr>
            <a:xfrm>
              <a:off x="11343147" y="299067"/>
              <a:ext cx="34862" cy="52966"/>
            </a:xfrm>
            <a:custGeom>
              <a:avLst/>
              <a:gdLst/>
              <a:ahLst/>
              <a:cxnLst/>
              <a:rect l="l" t="t" r="r" b="b"/>
              <a:pathLst>
                <a:path w="72390" h="109982">
                  <a:moveTo>
                    <a:pt x="0" y="109982"/>
                  </a:moveTo>
                  <a:lnTo>
                    <a:pt x="0" y="0"/>
                  </a:lnTo>
                  <a:lnTo>
                    <a:pt x="72390" y="0"/>
                  </a:lnTo>
                  <a:lnTo>
                    <a:pt x="72390" y="19177"/>
                  </a:lnTo>
                  <a:lnTo>
                    <a:pt x="21463" y="19177"/>
                  </a:lnTo>
                  <a:lnTo>
                    <a:pt x="21463" y="44958"/>
                  </a:lnTo>
                  <a:lnTo>
                    <a:pt x="64897" y="44958"/>
                  </a:lnTo>
                  <a:lnTo>
                    <a:pt x="64897" y="64135"/>
                  </a:lnTo>
                  <a:lnTo>
                    <a:pt x="21463" y="64135"/>
                  </a:lnTo>
                  <a:lnTo>
                    <a:pt x="21463" y="90805"/>
                  </a:lnTo>
                  <a:lnTo>
                    <a:pt x="72390" y="90805"/>
                  </a:lnTo>
                  <a:lnTo>
                    <a:pt x="72390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5" name="Freeform 16">
              <a:extLst>
                <a:ext uri="{FF2B5EF4-FFF2-40B4-BE49-F238E27FC236}">
                  <a16:creationId xmlns:a16="http://schemas.microsoft.com/office/drawing/2014/main" id="{CD42E0CA-C7C9-D9CC-F7A5-8F2A47911342}"/>
                </a:ext>
              </a:extLst>
            </p:cNvPr>
            <p:cNvSpPr/>
            <p:nvPr/>
          </p:nvSpPr>
          <p:spPr>
            <a:xfrm>
              <a:off x="11388163" y="299067"/>
              <a:ext cx="40550" cy="52966"/>
            </a:xfrm>
            <a:custGeom>
              <a:avLst/>
              <a:gdLst/>
              <a:ahLst/>
              <a:cxnLst/>
              <a:rect l="l" t="t" r="r" b="b"/>
              <a:pathLst>
                <a:path w="84201" h="109982">
                  <a:moveTo>
                    <a:pt x="65024" y="109982"/>
                  </a:moveTo>
                  <a:lnTo>
                    <a:pt x="21463" y="42545"/>
                  </a:lnTo>
                  <a:lnTo>
                    <a:pt x="21463" y="109982"/>
                  </a:lnTo>
                  <a:lnTo>
                    <a:pt x="0" y="109982"/>
                  </a:lnTo>
                  <a:lnTo>
                    <a:pt x="0" y="0"/>
                  </a:lnTo>
                  <a:lnTo>
                    <a:pt x="19177" y="0"/>
                  </a:lnTo>
                  <a:lnTo>
                    <a:pt x="62738" y="67310"/>
                  </a:lnTo>
                  <a:lnTo>
                    <a:pt x="62738" y="0"/>
                  </a:lnTo>
                  <a:lnTo>
                    <a:pt x="84201" y="0"/>
                  </a:lnTo>
                  <a:lnTo>
                    <a:pt x="84201" y="10998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D858515B-9E63-C94B-AA82-7E9180994123}"/>
                </a:ext>
              </a:extLst>
            </p:cNvPr>
            <p:cNvSpPr/>
            <p:nvPr/>
          </p:nvSpPr>
          <p:spPr>
            <a:xfrm>
              <a:off x="11437153" y="299067"/>
              <a:ext cx="37982" cy="52905"/>
            </a:xfrm>
            <a:custGeom>
              <a:avLst/>
              <a:gdLst/>
              <a:ahLst/>
              <a:cxnLst/>
              <a:rect l="l" t="t" r="r" b="b"/>
              <a:pathLst>
                <a:path w="78867" h="109855">
                  <a:moveTo>
                    <a:pt x="50165" y="19050"/>
                  </a:moveTo>
                  <a:lnTo>
                    <a:pt x="50165" y="109855"/>
                  </a:lnTo>
                  <a:lnTo>
                    <a:pt x="28702" y="109855"/>
                  </a:lnTo>
                  <a:lnTo>
                    <a:pt x="28702" y="19050"/>
                  </a:lnTo>
                  <a:lnTo>
                    <a:pt x="0" y="19050"/>
                  </a:lnTo>
                  <a:lnTo>
                    <a:pt x="0" y="0"/>
                  </a:lnTo>
                  <a:lnTo>
                    <a:pt x="78867" y="0"/>
                  </a:lnTo>
                  <a:lnTo>
                    <a:pt x="78867" y="19177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8" name="Freeform 18">
              <a:extLst>
                <a:ext uri="{FF2B5EF4-FFF2-40B4-BE49-F238E27FC236}">
                  <a16:creationId xmlns:a16="http://schemas.microsoft.com/office/drawing/2014/main" id="{A018BA05-C9B3-406B-403B-9952CE00DE85}"/>
                </a:ext>
              </a:extLst>
            </p:cNvPr>
            <p:cNvSpPr/>
            <p:nvPr/>
          </p:nvSpPr>
          <p:spPr>
            <a:xfrm>
              <a:off x="11480273" y="298578"/>
              <a:ext cx="39144" cy="53823"/>
            </a:xfrm>
            <a:custGeom>
              <a:avLst/>
              <a:gdLst/>
              <a:ahLst/>
              <a:cxnLst/>
              <a:rect l="l" t="t" r="r" b="b"/>
              <a:pathLst>
                <a:path w="81280" h="111760">
                  <a:moveTo>
                    <a:pt x="54356" y="25019"/>
                  </a:moveTo>
                  <a:cubicBezTo>
                    <a:pt x="51308" y="21463"/>
                    <a:pt x="46482" y="19177"/>
                    <a:pt x="40640" y="19177"/>
                  </a:cubicBezTo>
                  <a:cubicBezTo>
                    <a:pt x="34798" y="19177"/>
                    <a:pt x="29972" y="21463"/>
                    <a:pt x="26797" y="25019"/>
                  </a:cubicBezTo>
                  <a:cubicBezTo>
                    <a:pt x="22733" y="29591"/>
                    <a:pt x="21590" y="34925"/>
                    <a:pt x="21590" y="55880"/>
                  </a:cubicBezTo>
                  <a:cubicBezTo>
                    <a:pt x="21590" y="76835"/>
                    <a:pt x="22860" y="82042"/>
                    <a:pt x="26797" y="86614"/>
                  </a:cubicBezTo>
                  <a:cubicBezTo>
                    <a:pt x="30099" y="90170"/>
                    <a:pt x="34798" y="92583"/>
                    <a:pt x="40640" y="92583"/>
                  </a:cubicBezTo>
                  <a:cubicBezTo>
                    <a:pt x="46482" y="92583"/>
                    <a:pt x="51308" y="90170"/>
                    <a:pt x="54356" y="86614"/>
                  </a:cubicBezTo>
                  <a:cubicBezTo>
                    <a:pt x="58420" y="82042"/>
                    <a:pt x="59817" y="76835"/>
                    <a:pt x="59817" y="55880"/>
                  </a:cubicBezTo>
                  <a:cubicBezTo>
                    <a:pt x="59817" y="34925"/>
                    <a:pt x="58420" y="29591"/>
                    <a:pt x="54356" y="25019"/>
                  </a:cubicBezTo>
                  <a:moveTo>
                    <a:pt x="69977" y="100203"/>
                  </a:moveTo>
                  <a:cubicBezTo>
                    <a:pt x="62611" y="107569"/>
                    <a:pt x="53340" y="111760"/>
                    <a:pt x="40640" y="111760"/>
                  </a:cubicBezTo>
                  <a:cubicBezTo>
                    <a:pt x="27940" y="111760"/>
                    <a:pt x="18542" y="107569"/>
                    <a:pt x="11176" y="100203"/>
                  </a:cubicBezTo>
                  <a:cubicBezTo>
                    <a:pt x="254" y="89281"/>
                    <a:pt x="0" y="76835"/>
                    <a:pt x="0" y="55880"/>
                  </a:cubicBezTo>
                  <a:cubicBezTo>
                    <a:pt x="0" y="34925"/>
                    <a:pt x="127" y="22479"/>
                    <a:pt x="11176" y="11557"/>
                  </a:cubicBezTo>
                  <a:cubicBezTo>
                    <a:pt x="18542" y="4191"/>
                    <a:pt x="28067" y="0"/>
                    <a:pt x="40640" y="0"/>
                  </a:cubicBezTo>
                  <a:cubicBezTo>
                    <a:pt x="53213" y="0"/>
                    <a:pt x="62611" y="4191"/>
                    <a:pt x="69977" y="11557"/>
                  </a:cubicBezTo>
                  <a:cubicBezTo>
                    <a:pt x="80899" y="22479"/>
                    <a:pt x="81280" y="34925"/>
                    <a:pt x="81280" y="55880"/>
                  </a:cubicBezTo>
                  <a:cubicBezTo>
                    <a:pt x="81280" y="76835"/>
                    <a:pt x="81026" y="89281"/>
                    <a:pt x="69977" y="100203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49" name="Freeform 19">
              <a:extLst>
                <a:ext uri="{FF2B5EF4-FFF2-40B4-BE49-F238E27FC236}">
                  <a16:creationId xmlns:a16="http://schemas.microsoft.com/office/drawing/2014/main" id="{00A5B08D-3522-CF1B-8AD3-4F2808D53493}"/>
                </a:ext>
              </a:extLst>
            </p:cNvPr>
            <p:cNvSpPr/>
            <p:nvPr/>
          </p:nvSpPr>
          <p:spPr>
            <a:xfrm>
              <a:off x="11022903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0" name="Freeform 20">
              <a:extLst>
                <a:ext uri="{FF2B5EF4-FFF2-40B4-BE49-F238E27FC236}">
                  <a16:creationId xmlns:a16="http://schemas.microsoft.com/office/drawing/2014/main" id="{55D31CC8-9662-F1FB-94AB-AE4ED26831D0}"/>
                </a:ext>
              </a:extLst>
            </p:cNvPr>
            <p:cNvSpPr/>
            <p:nvPr/>
          </p:nvSpPr>
          <p:spPr>
            <a:xfrm>
              <a:off x="11079294" y="370504"/>
              <a:ext cx="48624" cy="66911"/>
            </a:xfrm>
            <a:custGeom>
              <a:avLst/>
              <a:gdLst/>
              <a:ahLst/>
              <a:cxnLst/>
              <a:rect l="l" t="t" r="r" b="b"/>
              <a:pathLst>
                <a:path w="100965" h="138938">
                  <a:moveTo>
                    <a:pt x="67564" y="31115"/>
                  </a:moveTo>
                  <a:cubicBezTo>
                    <a:pt x="63754" y="26670"/>
                    <a:pt x="57785" y="23876"/>
                    <a:pt x="50546" y="23876"/>
                  </a:cubicBezTo>
                  <a:cubicBezTo>
                    <a:pt x="43307" y="23876"/>
                    <a:pt x="37338" y="26797"/>
                    <a:pt x="33274" y="31115"/>
                  </a:cubicBezTo>
                  <a:cubicBezTo>
                    <a:pt x="28321" y="36830"/>
                    <a:pt x="26797" y="43434"/>
                    <a:pt x="26797" y="69469"/>
                  </a:cubicBezTo>
                  <a:cubicBezTo>
                    <a:pt x="26797" y="95504"/>
                    <a:pt x="28321" y="101854"/>
                    <a:pt x="33274" y="107696"/>
                  </a:cubicBezTo>
                  <a:cubicBezTo>
                    <a:pt x="37338" y="112141"/>
                    <a:pt x="43307" y="115189"/>
                    <a:pt x="50546" y="115189"/>
                  </a:cubicBezTo>
                  <a:cubicBezTo>
                    <a:pt x="57785" y="115189"/>
                    <a:pt x="63754" y="112141"/>
                    <a:pt x="67564" y="107696"/>
                  </a:cubicBezTo>
                  <a:cubicBezTo>
                    <a:pt x="72517" y="101981"/>
                    <a:pt x="74295" y="95631"/>
                    <a:pt x="74295" y="69469"/>
                  </a:cubicBezTo>
                  <a:cubicBezTo>
                    <a:pt x="74295" y="43307"/>
                    <a:pt x="72517" y="36830"/>
                    <a:pt x="67564" y="31115"/>
                  </a:cubicBezTo>
                  <a:moveTo>
                    <a:pt x="86995" y="124587"/>
                  </a:moveTo>
                  <a:cubicBezTo>
                    <a:pt x="77851" y="133731"/>
                    <a:pt x="66294" y="138938"/>
                    <a:pt x="50546" y="138938"/>
                  </a:cubicBezTo>
                  <a:cubicBezTo>
                    <a:pt x="34798" y="138938"/>
                    <a:pt x="23114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2987" y="5207"/>
                    <a:pt x="34798" y="0"/>
                    <a:pt x="50546" y="0"/>
                  </a:cubicBezTo>
                  <a:cubicBezTo>
                    <a:pt x="66294" y="0"/>
                    <a:pt x="77851" y="5207"/>
                    <a:pt x="86995" y="14351"/>
                  </a:cubicBezTo>
                  <a:cubicBezTo>
                    <a:pt x="100584" y="27940"/>
                    <a:pt x="100965" y="43307"/>
                    <a:pt x="100965" y="69469"/>
                  </a:cubicBezTo>
                  <a:cubicBezTo>
                    <a:pt x="100965" y="95631"/>
                    <a:pt x="100584" y="110871"/>
                    <a:pt x="86995" y="124587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1" name="Freeform 21">
              <a:extLst>
                <a:ext uri="{FF2B5EF4-FFF2-40B4-BE49-F238E27FC236}">
                  <a16:creationId xmlns:a16="http://schemas.microsoft.com/office/drawing/2014/main" id="{C83DABB8-12FB-79A2-8AD0-E80EA8B74737}"/>
                </a:ext>
              </a:extLst>
            </p:cNvPr>
            <p:cNvSpPr/>
            <p:nvPr/>
          </p:nvSpPr>
          <p:spPr>
            <a:xfrm>
              <a:off x="11141007" y="371055"/>
              <a:ext cx="59572" cy="65810"/>
            </a:xfrm>
            <a:custGeom>
              <a:avLst/>
              <a:gdLst/>
              <a:ahLst/>
              <a:cxnLst/>
              <a:rect l="l" t="t" r="r" b="b"/>
              <a:pathLst>
                <a:path w="123698" h="136652">
                  <a:moveTo>
                    <a:pt x="97028" y="136652"/>
                  </a:moveTo>
                  <a:lnTo>
                    <a:pt x="97028" y="57023"/>
                  </a:lnTo>
                  <a:lnTo>
                    <a:pt x="70993" y="108839"/>
                  </a:lnTo>
                  <a:lnTo>
                    <a:pt x="52959" y="108839"/>
                  </a:lnTo>
                  <a:lnTo>
                    <a:pt x="26670" y="57023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26289" y="0"/>
                  </a:lnTo>
                  <a:lnTo>
                    <a:pt x="61976" y="73914"/>
                  </a:lnTo>
                  <a:lnTo>
                    <a:pt x="97409" y="0"/>
                  </a:lnTo>
                  <a:lnTo>
                    <a:pt x="123698" y="0"/>
                  </a:lnTo>
                  <a:lnTo>
                    <a:pt x="12369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2" name="Freeform 22">
              <a:extLst>
                <a:ext uri="{FF2B5EF4-FFF2-40B4-BE49-F238E27FC236}">
                  <a16:creationId xmlns:a16="http://schemas.microsoft.com/office/drawing/2014/main" id="{3F549ADA-A125-B160-61D8-AD2D30DC2C2F}"/>
                </a:ext>
              </a:extLst>
            </p:cNvPr>
            <p:cNvSpPr/>
            <p:nvPr/>
          </p:nvSpPr>
          <p:spPr>
            <a:xfrm>
              <a:off x="11215930" y="371055"/>
              <a:ext cx="43303" cy="65810"/>
            </a:xfrm>
            <a:custGeom>
              <a:avLst/>
              <a:gdLst/>
              <a:ahLst/>
              <a:cxnLst/>
              <a:rect l="l" t="t" r="r" b="b"/>
              <a:pathLst>
                <a:path w="89916" h="136652">
                  <a:moveTo>
                    <a:pt x="0" y="136652"/>
                  </a:moveTo>
                  <a:lnTo>
                    <a:pt x="0" y="0"/>
                  </a:lnTo>
                  <a:lnTo>
                    <a:pt x="89916" y="0"/>
                  </a:lnTo>
                  <a:lnTo>
                    <a:pt x="89916" y="23749"/>
                  </a:lnTo>
                  <a:lnTo>
                    <a:pt x="26670" y="23749"/>
                  </a:lnTo>
                  <a:lnTo>
                    <a:pt x="26670" y="55753"/>
                  </a:lnTo>
                  <a:lnTo>
                    <a:pt x="80518" y="55753"/>
                  </a:lnTo>
                  <a:lnTo>
                    <a:pt x="80518" y="79502"/>
                  </a:lnTo>
                  <a:lnTo>
                    <a:pt x="26670" y="79502"/>
                  </a:lnTo>
                  <a:lnTo>
                    <a:pt x="26670" y="112649"/>
                  </a:lnTo>
                  <a:lnTo>
                    <a:pt x="89916" y="112649"/>
                  </a:lnTo>
                  <a:lnTo>
                    <a:pt x="89916" y="136398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3" name="Freeform 23">
              <a:extLst>
                <a:ext uri="{FF2B5EF4-FFF2-40B4-BE49-F238E27FC236}">
                  <a16:creationId xmlns:a16="http://schemas.microsoft.com/office/drawing/2014/main" id="{047EEFC5-A280-1FD5-84D1-1DB8E0AF4C57}"/>
                </a:ext>
              </a:extLst>
            </p:cNvPr>
            <p:cNvSpPr/>
            <p:nvPr/>
          </p:nvSpPr>
          <p:spPr>
            <a:xfrm>
              <a:off x="11271832" y="371055"/>
              <a:ext cx="49786" cy="65810"/>
            </a:xfrm>
            <a:custGeom>
              <a:avLst/>
              <a:gdLst/>
              <a:ahLst/>
              <a:cxnLst/>
              <a:rect l="l" t="t" r="r" b="b"/>
              <a:pathLst>
                <a:path w="103378" h="136652">
                  <a:moveTo>
                    <a:pt x="51816" y="23876"/>
                  </a:moveTo>
                  <a:lnTo>
                    <a:pt x="26670" y="23876"/>
                  </a:lnTo>
                  <a:lnTo>
                    <a:pt x="26670" y="59944"/>
                  </a:lnTo>
                  <a:lnTo>
                    <a:pt x="51816" y="59944"/>
                  </a:lnTo>
                  <a:cubicBezTo>
                    <a:pt x="63500" y="59944"/>
                    <a:pt x="71247" y="52451"/>
                    <a:pt x="71247" y="41910"/>
                  </a:cubicBezTo>
                  <a:cubicBezTo>
                    <a:pt x="71247" y="31369"/>
                    <a:pt x="63627" y="23876"/>
                    <a:pt x="51816" y="23876"/>
                  </a:cubicBezTo>
                  <a:moveTo>
                    <a:pt x="72517" y="136652"/>
                  </a:moveTo>
                  <a:lnTo>
                    <a:pt x="45847" y="82169"/>
                  </a:lnTo>
                  <a:lnTo>
                    <a:pt x="26670" y="82169"/>
                  </a:lnTo>
                  <a:lnTo>
                    <a:pt x="26670" y="136652"/>
                  </a:lnTo>
                  <a:lnTo>
                    <a:pt x="0" y="136652"/>
                  </a:lnTo>
                  <a:lnTo>
                    <a:pt x="0" y="0"/>
                  </a:lnTo>
                  <a:lnTo>
                    <a:pt x="53467" y="0"/>
                  </a:lnTo>
                  <a:cubicBezTo>
                    <a:pt x="81280" y="0"/>
                    <a:pt x="97790" y="18923"/>
                    <a:pt x="97790" y="41783"/>
                  </a:cubicBezTo>
                  <a:cubicBezTo>
                    <a:pt x="97790" y="60960"/>
                    <a:pt x="86106" y="72898"/>
                    <a:pt x="72898" y="77724"/>
                  </a:cubicBezTo>
                  <a:lnTo>
                    <a:pt x="103378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4" name="Freeform 24">
              <a:extLst>
                <a:ext uri="{FF2B5EF4-FFF2-40B4-BE49-F238E27FC236}">
                  <a16:creationId xmlns:a16="http://schemas.microsoft.com/office/drawing/2014/main" id="{7BAFBE18-0279-49F0-967C-1EF9F34F388B}"/>
                </a:ext>
              </a:extLst>
            </p:cNvPr>
            <p:cNvSpPr/>
            <p:nvPr/>
          </p:nvSpPr>
          <p:spPr>
            <a:xfrm>
              <a:off x="11329997" y="370504"/>
              <a:ext cx="48440" cy="66911"/>
            </a:xfrm>
            <a:custGeom>
              <a:avLst/>
              <a:gdLst/>
              <a:ahLst/>
              <a:cxnLst/>
              <a:rect l="l" t="t" r="r" b="b"/>
              <a:pathLst>
                <a:path w="100584" h="138938">
                  <a:moveTo>
                    <a:pt x="50546" y="138938"/>
                  </a:moveTo>
                  <a:cubicBezTo>
                    <a:pt x="34798" y="138938"/>
                    <a:pt x="23241" y="133731"/>
                    <a:pt x="13843" y="124587"/>
                  </a:cubicBezTo>
                  <a:cubicBezTo>
                    <a:pt x="254" y="110998"/>
                    <a:pt x="0" y="95631"/>
                    <a:pt x="0" y="69469"/>
                  </a:cubicBezTo>
                  <a:cubicBezTo>
                    <a:pt x="0" y="43307"/>
                    <a:pt x="254" y="28067"/>
                    <a:pt x="13843" y="14351"/>
                  </a:cubicBezTo>
                  <a:cubicBezTo>
                    <a:pt x="23241" y="5207"/>
                    <a:pt x="34798" y="0"/>
                    <a:pt x="50546" y="0"/>
                  </a:cubicBezTo>
                  <a:cubicBezTo>
                    <a:pt x="76073" y="0"/>
                    <a:pt x="95631" y="14605"/>
                    <a:pt x="100584" y="43180"/>
                  </a:cubicBezTo>
                  <a:lnTo>
                    <a:pt x="73279" y="43180"/>
                  </a:lnTo>
                  <a:cubicBezTo>
                    <a:pt x="70612" y="32004"/>
                    <a:pt x="63627" y="23749"/>
                    <a:pt x="50419" y="23749"/>
                  </a:cubicBezTo>
                  <a:cubicBezTo>
                    <a:pt x="43180" y="23749"/>
                    <a:pt x="37211" y="26416"/>
                    <a:pt x="33401" y="30861"/>
                  </a:cubicBezTo>
                  <a:cubicBezTo>
                    <a:pt x="28448" y="36576"/>
                    <a:pt x="26670" y="43307"/>
                    <a:pt x="26670" y="69469"/>
                  </a:cubicBezTo>
                  <a:cubicBezTo>
                    <a:pt x="26670" y="95631"/>
                    <a:pt x="28448" y="102235"/>
                    <a:pt x="33401" y="108077"/>
                  </a:cubicBezTo>
                  <a:cubicBezTo>
                    <a:pt x="37211" y="112522"/>
                    <a:pt x="43180" y="115189"/>
                    <a:pt x="50419" y="115189"/>
                  </a:cubicBezTo>
                  <a:cubicBezTo>
                    <a:pt x="63627" y="115189"/>
                    <a:pt x="70739" y="106934"/>
                    <a:pt x="73406" y="95758"/>
                  </a:cubicBezTo>
                  <a:lnTo>
                    <a:pt x="100457" y="95758"/>
                  </a:lnTo>
                  <a:cubicBezTo>
                    <a:pt x="95504" y="124333"/>
                    <a:pt x="75692" y="138938"/>
                    <a:pt x="50419" y="138938"/>
                  </a:cubicBezTo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5" name="Freeform 25">
              <a:extLst>
                <a:ext uri="{FF2B5EF4-FFF2-40B4-BE49-F238E27FC236}">
                  <a16:creationId xmlns:a16="http://schemas.microsoft.com/office/drawing/2014/main" id="{A9496ED2-8980-9E12-19DF-A9F7AB18E762}"/>
                </a:ext>
              </a:extLst>
            </p:cNvPr>
            <p:cNvSpPr/>
            <p:nvPr/>
          </p:nvSpPr>
          <p:spPr>
            <a:xfrm>
              <a:off x="11389569" y="371055"/>
              <a:ext cx="12844" cy="65810"/>
            </a:xfrm>
            <a:custGeom>
              <a:avLst/>
              <a:gdLst/>
              <a:ahLst/>
              <a:cxnLst/>
              <a:rect l="l" t="t" r="r" b="b"/>
              <a:pathLst>
                <a:path w="26670" h="136652">
                  <a:moveTo>
                    <a:pt x="0" y="0"/>
                  </a:moveTo>
                  <a:lnTo>
                    <a:pt x="26670" y="0"/>
                  </a:lnTo>
                  <a:lnTo>
                    <a:pt x="26670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6" name="Freeform 26">
              <a:extLst>
                <a:ext uri="{FF2B5EF4-FFF2-40B4-BE49-F238E27FC236}">
                  <a16:creationId xmlns:a16="http://schemas.microsoft.com/office/drawing/2014/main" id="{EBDB90F1-25A7-50E2-16E1-50FD33E5C9E9}"/>
                </a:ext>
              </a:extLst>
            </p:cNvPr>
            <p:cNvSpPr/>
            <p:nvPr/>
          </p:nvSpPr>
          <p:spPr>
            <a:xfrm>
              <a:off x="11410548" y="370993"/>
              <a:ext cx="58043" cy="65810"/>
            </a:xfrm>
            <a:custGeom>
              <a:avLst/>
              <a:gdLst/>
              <a:ahLst/>
              <a:cxnLst/>
              <a:rect l="l" t="t" r="r" b="b"/>
              <a:pathLst>
                <a:path w="120523" h="136652">
                  <a:moveTo>
                    <a:pt x="60706" y="40386"/>
                  </a:moveTo>
                  <a:lnTo>
                    <a:pt x="43434" y="90043"/>
                  </a:lnTo>
                  <a:lnTo>
                    <a:pt x="77343" y="90043"/>
                  </a:lnTo>
                  <a:close/>
                  <a:moveTo>
                    <a:pt x="92583" y="136652"/>
                  </a:moveTo>
                  <a:lnTo>
                    <a:pt x="84582" y="112522"/>
                  </a:lnTo>
                  <a:lnTo>
                    <a:pt x="36068" y="112522"/>
                  </a:lnTo>
                  <a:lnTo>
                    <a:pt x="27813" y="136652"/>
                  </a:lnTo>
                  <a:lnTo>
                    <a:pt x="0" y="136652"/>
                  </a:lnTo>
                  <a:lnTo>
                    <a:pt x="49657" y="0"/>
                  </a:lnTo>
                  <a:lnTo>
                    <a:pt x="70612" y="0"/>
                  </a:lnTo>
                  <a:lnTo>
                    <a:pt x="120523" y="136652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  <p:sp>
          <p:nvSpPr>
            <p:cNvPr id="57" name="Freeform 27">
              <a:extLst>
                <a:ext uri="{FF2B5EF4-FFF2-40B4-BE49-F238E27FC236}">
                  <a16:creationId xmlns:a16="http://schemas.microsoft.com/office/drawing/2014/main" id="{3348D9B2-8256-223C-CAA0-25ACB08E85D3}"/>
                </a:ext>
              </a:extLst>
            </p:cNvPr>
            <p:cNvSpPr/>
            <p:nvPr/>
          </p:nvSpPr>
          <p:spPr>
            <a:xfrm>
              <a:off x="11476664" y="371055"/>
              <a:ext cx="42691" cy="65810"/>
            </a:xfrm>
            <a:custGeom>
              <a:avLst/>
              <a:gdLst/>
              <a:ahLst/>
              <a:cxnLst/>
              <a:rect l="l" t="t" r="r" b="b"/>
              <a:pathLst>
                <a:path w="88646" h="136652">
                  <a:moveTo>
                    <a:pt x="0" y="136652"/>
                  </a:moveTo>
                  <a:lnTo>
                    <a:pt x="0" y="0"/>
                  </a:lnTo>
                  <a:lnTo>
                    <a:pt x="26670" y="0"/>
                  </a:lnTo>
                  <a:lnTo>
                    <a:pt x="26670" y="112776"/>
                  </a:lnTo>
                  <a:lnTo>
                    <a:pt x="88646" y="112776"/>
                  </a:lnTo>
                  <a:lnTo>
                    <a:pt x="88646" y="136525"/>
                  </a:lnTo>
                  <a:close/>
                </a:path>
              </a:pathLst>
            </a:custGeom>
            <a:solidFill>
              <a:schemeClr val="bg1"/>
            </a:solidFill>
          </p:spPr>
          <p:txBody>
            <a:bodyPr/>
            <a:lstStyle/>
            <a:p>
              <a:endParaRPr lang="pt-BR"/>
            </a:p>
          </p:txBody>
        </p:sp>
      </p:grpSp>
    </p:spTree>
    <p:extLst>
      <p:ext uri="{BB962C8B-B14F-4D97-AF65-F5344CB8AC3E}">
        <p14:creationId xmlns:p14="http://schemas.microsoft.com/office/powerpoint/2010/main" val="1427215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1E6E4-9DF9-6538-7F93-7D1FC4DE5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Computador em cima da mesa&#10;&#10;O conteúdo gerado por IA pode estar incorreto.">
            <a:extLst>
              <a:ext uri="{FF2B5EF4-FFF2-40B4-BE49-F238E27FC236}">
                <a16:creationId xmlns:a16="http://schemas.microsoft.com/office/drawing/2014/main" id="{0D8794F1-18C9-8C2D-9F6F-BBE780CD89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31"/>
          <a:stretch/>
        </p:blipFill>
        <p:spPr>
          <a:xfrm>
            <a:off x="-188683" y="-15068"/>
            <a:ext cx="7180793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084667C-BC3E-90C7-FED4-0CA7253D14E3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93777CDA-6CE5-005A-EB6F-6DDA9AD7FFA4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552BEF21-EE00-6007-2BDA-EBCA148636B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3699F0C-85B3-A05E-FBAD-BBEF3FBD288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C702EA3E-C6B3-2BB4-F5E8-C38F8CA6963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E81D5972-D708-0FE8-3B04-CAAD2CD621F6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43FE0763-3037-3A0F-C501-0E4F2DC1C67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5339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952D9-CF9D-BE76-AF97-BDB7DCFD01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5D888084-6D74-C707-70A2-DF969231F3ED}"/>
              </a:ext>
            </a:extLst>
          </p:cNvPr>
          <p:cNvSpPr txBox="1"/>
          <p:nvPr/>
        </p:nvSpPr>
        <p:spPr>
          <a:xfrm>
            <a:off x="404629" y="2247847"/>
            <a:ext cx="1110066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No ambiente corporativo, a comunicação profissional é essencial para garantir credibilidade </a:t>
            </a:r>
          </a:p>
          <a:p>
            <a:r>
              <a:rPr lang="pt-BR" sz="2000" dirty="0"/>
              <a:t>e segurança. Muitas empresas ainda utilizam contas de e-mail gratuitas </a:t>
            </a:r>
          </a:p>
          <a:p>
            <a:r>
              <a:rPr lang="pt-BR" sz="2000" dirty="0"/>
              <a:t>(como Gmail, Yahoo ou Outlook), o que pode comprometer a percepção da marca e expor informações sensíveis a riscos de segurança.</a:t>
            </a:r>
          </a:p>
          <a:p>
            <a:endParaRPr lang="pt-BR" sz="2000" dirty="0"/>
          </a:p>
          <a:p>
            <a:r>
              <a:rPr lang="pt-BR" sz="2000" dirty="0"/>
              <a:t>O E-mail Empresarial Claro empresas oferece uma solução robusta e confiável, garantindo que </a:t>
            </a:r>
          </a:p>
          <a:p>
            <a:r>
              <a:rPr lang="pt-BR" sz="2000" dirty="0"/>
              <a:t>o cliente tenha endereços de e-mail personalizados com seu próprio domínio.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6EFA75C9-2F25-ED5E-BC94-8ABB4C783DC5}"/>
              </a:ext>
            </a:extLst>
          </p:cNvPr>
          <p:cNvSpPr/>
          <p:nvPr/>
        </p:nvSpPr>
        <p:spPr>
          <a:xfrm>
            <a:off x="-124879" y="10489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E-MAIL EMPRESARIAL</a:t>
            </a:r>
          </a:p>
        </p:txBody>
      </p:sp>
    </p:spTree>
    <p:extLst>
      <p:ext uri="{BB962C8B-B14F-4D97-AF65-F5344CB8AC3E}">
        <p14:creationId xmlns:p14="http://schemas.microsoft.com/office/powerpoint/2010/main" val="278558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3E152-E1AF-E9D2-4950-81F18D07C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89FC2BC2-4158-8DF7-A943-2CF8BE6BF021}"/>
              </a:ext>
            </a:extLst>
          </p:cNvPr>
          <p:cNvSpPr txBox="1"/>
          <p:nvPr/>
        </p:nvSpPr>
        <p:spPr>
          <a:xfrm>
            <a:off x="345621" y="1940582"/>
            <a:ext cx="1151078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E-mail Empresarial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Pequenas empresas </a:t>
            </a:r>
            <a:r>
              <a:rPr lang="pt-BR" sz="2000" dirty="0"/>
              <a:t>que estão começando a estruturar sua presença digital e desejam transmitir mais credibilidade para clientes e fornecedores;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Médias e grandes empresas </a:t>
            </a:r>
            <a:r>
              <a:rPr lang="pt-BR" sz="2000" dirty="0"/>
              <a:t>que precisam padronizar a comunicação entre os colaboradores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e garantir mais segurança nas trocas de informações;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Profissionais autônomos </a:t>
            </a:r>
            <a:r>
              <a:rPr lang="pt-BR" sz="2000" dirty="0"/>
              <a:t>que desejam um e-mail profissional para fortalecer sua marca pessoal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e facilitar negociações.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B4BE5BC7-F484-1696-662C-CC1C74DF1498}"/>
              </a:ext>
            </a:extLst>
          </p:cNvPr>
          <p:cNvSpPr/>
          <p:nvPr/>
        </p:nvSpPr>
        <p:spPr>
          <a:xfrm>
            <a:off x="-124879" y="1048937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E-MAIL EMPRESARIAL</a:t>
            </a:r>
          </a:p>
        </p:txBody>
      </p:sp>
    </p:spTree>
    <p:extLst>
      <p:ext uri="{BB962C8B-B14F-4D97-AF65-F5344CB8AC3E}">
        <p14:creationId xmlns:p14="http://schemas.microsoft.com/office/powerpoint/2010/main" val="98834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3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309D79-2063-31A7-2F2B-7539E5AD25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Homem com a mão no rosto&#10;&#10;O conteúdo gerado por IA pode estar incorreto.">
            <a:extLst>
              <a:ext uri="{FF2B5EF4-FFF2-40B4-BE49-F238E27FC236}">
                <a16:creationId xmlns:a16="http://schemas.microsoft.com/office/drawing/2014/main" id="{2C0E0841-8FA4-9537-EB52-BD0BA39E07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/>
          <a:stretch/>
        </p:blipFill>
        <p:spPr>
          <a:xfrm>
            <a:off x="-101600" y="-78257"/>
            <a:ext cx="10014933" cy="701451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14C44613-6525-1295-5F59-2D1D5A95B2D2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BFD539CA-BE3D-D35C-56E5-21FA056C9E03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REGISTRO </a:t>
            </a:r>
          </a:p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DE DOMÍNIO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882A92DF-0957-939E-2DED-0C82480B43CC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2EE31BA-53D6-AA01-A5F7-9B74F0C57AEF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81DB41E8-B23C-5D76-599A-0BCB47BF769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680B1629-144A-50A9-188C-88E01E2E0C09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51B7EDA9-2F35-644C-EDCE-4FE1C798EC2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8107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29189F-69E2-23F2-B554-034F258EE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69B06378-FFA1-B9F8-0A4B-1CD5742618FF}"/>
              </a:ext>
            </a:extLst>
          </p:cNvPr>
          <p:cNvSpPr txBox="1"/>
          <p:nvPr/>
        </p:nvSpPr>
        <p:spPr>
          <a:xfrm>
            <a:off x="532514" y="2152926"/>
            <a:ext cx="1062727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Ter um domínio próprio é o primeiro passo para garantir presença digital e proteger a identidade da empresa na internet. Um domínio funciona como um endereço exclusivo na web, permitindo que a empresa tenha um site e e-mails personalizados.</a:t>
            </a:r>
          </a:p>
          <a:p>
            <a:endParaRPr lang="pt-BR" sz="2000" dirty="0"/>
          </a:p>
          <a:p>
            <a:r>
              <a:rPr lang="pt-BR" sz="2000" dirty="0"/>
              <a:t>Sem um registro de domínio, há o risco de terceiros utilizarem um nome semelhante, causando confusão entre os clientes e até possíveis perdas de negócio. Com a solução Claro empresas, a empresa garante um domínio exclusivo, podendo escolher entre diversas extensões </a:t>
            </a:r>
          </a:p>
          <a:p>
            <a:r>
              <a:rPr lang="pt-BR" sz="2000" dirty="0"/>
              <a:t>(.com, .com.br, </a:t>
            </a:r>
            <a:r>
              <a:rPr lang="pt-BR" sz="2000" dirty="0" err="1"/>
              <a:t>.net</a:t>
            </a:r>
            <a:r>
              <a:rPr lang="pt-BR" sz="2000" dirty="0"/>
              <a:t>, etc.), de acordo com sua estratégia.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40132A5A-E086-7A84-7B2E-E984119D0CFF}"/>
              </a:ext>
            </a:extLst>
          </p:cNvPr>
          <p:cNvSpPr/>
          <p:nvPr/>
        </p:nvSpPr>
        <p:spPr>
          <a:xfrm>
            <a:off x="-182752" y="1098924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65193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E3F259-CCEC-2002-1092-9866F87FD4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765ED4E6-5998-14F1-6A8F-E7F596FDEABB}"/>
              </a:ext>
            </a:extLst>
          </p:cNvPr>
          <p:cNvSpPr txBox="1"/>
          <p:nvPr/>
        </p:nvSpPr>
        <p:spPr>
          <a:xfrm>
            <a:off x="345621" y="1940582"/>
            <a:ext cx="10720523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Registro de Domínio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Empresas de qualquer porte </a:t>
            </a:r>
            <a:r>
              <a:rPr lang="pt-BR" sz="2000" dirty="0"/>
              <a:t>que desejam proteger sua marca na internet e garantir exclusividade no uso do nome;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Empreendedores</a:t>
            </a:r>
            <a:r>
              <a:rPr lang="pt-BR" sz="2000" dirty="0"/>
              <a:t> que ainda não têm um site, mas querem reservar um domínio para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uso futuro;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Profissionais liberais </a:t>
            </a:r>
            <a:r>
              <a:rPr lang="pt-BR" sz="2000" dirty="0"/>
              <a:t>que desejam criar um site pessoal ou blog para divulgar seus serviços.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FB4E9C81-3937-00E7-72E1-0219C012FC4E}"/>
              </a:ext>
            </a:extLst>
          </p:cNvPr>
          <p:cNvSpPr/>
          <p:nvPr/>
        </p:nvSpPr>
        <p:spPr>
          <a:xfrm>
            <a:off x="-182752" y="1098924"/>
            <a:ext cx="521342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REGISTRO DE DOMÍNIO</a:t>
            </a:r>
          </a:p>
        </p:txBody>
      </p:sp>
    </p:spTree>
    <p:extLst>
      <p:ext uri="{BB962C8B-B14F-4D97-AF65-F5344CB8AC3E}">
        <p14:creationId xmlns:p14="http://schemas.microsoft.com/office/powerpoint/2010/main" val="865124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96972-4322-9730-ECFB-4F2836531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9A1330B1-3A70-9336-410B-B867E67C39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2" t="291" r="29475" b="417"/>
          <a:stretch/>
        </p:blipFill>
        <p:spPr>
          <a:xfrm>
            <a:off x="-80521" y="0"/>
            <a:ext cx="7198088" cy="690726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8BA547D3-56B2-5411-64C4-E81C338F9B22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3777216E-C499-803C-27FD-04D8BB773E84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F77DD848-DB79-5F6D-7847-05BD05C8EED6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F6DC6175-8DF6-3086-73C9-83188DF1FF3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86239C7D-F442-BA79-BA1F-ACD15EDA90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0852D52C-5869-8ACC-7148-41D5A98B322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67075175-FD0C-C2AC-CCA7-60A492A19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6863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F42E42-445C-B758-564D-FEC697587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FBD6D96C-E19C-B5F5-9139-5F894D136802}"/>
              </a:ext>
            </a:extLst>
          </p:cNvPr>
          <p:cNvSpPr txBox="1"/>
          <p:nvPr/>
        </p:nvSpPr>
        <p:spPr>
          <a:xfrm>
            <a:off x="532514" y="2152926"/>
            <a:ext cx="1062727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Criar um site do zero pode ser um desafio para pequenas e médias empresas que não possuem conhecimento técnico ou orçamento para contratar um desenvolvedor. O Construtor de Site </a:t>
            </a:r>
          </a:p>
          <a:p>
            <a:r>
              <a:rPr lang="pt-BR" sz="2000" dirty="0"/>
              <a:t>da Claro empresas resolve esse problema, oferecendo uma plataforma intuitiva com modelos prontos e ferramentas de personalização.</a:t>
            </a:r>
          </a:p>
          <a:p>
            <a:endParaRPr lang="pt-BR" sz="2000" dirty="0"/>
          </a:p>
          <a:p>
            <a:r>
              <a:rPr lang="pt-BR" sz="2000" dirty="0"/>
              <a:t>Com essa solução, qualquer pessoa pode criar um site profissional em poucos passos, escolhendo layouts modernos e adicionando textos, imagens e informações da empresa </a:t>
            </a:r>
          </a:p>
          <a:p>
            <a:r>
              <a:rPr lang="pt-BR" sz="2000" dirty="0"/>
              <a:t>de forma simples. 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5D2F1292-E84A-A199-5C6B-A424CCDEE3F8}"/>
              </a:ext>
            </a:extLst>
          </p:cNvPr>
          <p:cNvSpPr/>
          <p:nvPr/>
        </p:nvSpPr>
        <p:spPr>
          <a:xfrm>
            <a:off x="-90153" y="1098924"/>
            <a:ext cx="497466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b="1" dirty="0">
                <a:solidFill>
                  <a:schemeClr val="bg1"/>
                </a:solidFill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182257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6C4C9F-2DD3-910D-85B5-07E861E96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F44BCC3A-3A74-C42C-1257-B37CCB7A91B1}"/>
              </a:ext>
            </a:extLst>
          </p:cNvPr>
          <p:cNvSpPr txBox="1"/>
          <p:nvPr/>
        </p:nvSpPr>
        <p:spPr>
          <a:xfrm>
            <a:off x="345621" y="1940582"/>
            <a:ext cx="10720523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Construtor de Site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Pequenos e médios empresários </a:t>
            </a:r>
            <a:r>
              <a:rPr lang="pt-BR" sz="2000" dirty="0"/>
              <a:t>que precisam de um site funcional e profissional,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mas não têm tempo ou recursos para investir em desenvolvimento personalizado;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Empreendedores individuais </a:t>
            </a:r>
            <a:r>
              <a:rPr lang="pt-BR" sz="2000" dirty="0"/>
              <a:t>que desejam criar um site sem depender de terceiros;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Negócios que precisam de uma solução rápida</a:t>
            </a:r>
            <a:r>
              <a:rPr lang="pt-BR" sz="2000" dirty="0"/>
              <a:t> e prática para marcar presença online.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FA74396D-27DE-5308-8C46-196676351B12}"/>
              </a:ext>
            </a:extLst>
          </p:cNvPr>
          <p:cNvSpPr/>
          <p:nvPr/>
        </p:nvSpPr>
        <p:spPr>
          <a:xfrm>
            <a:off x="-90153" y="1098924"/>
            <a:ext cx="497466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b="1" dirty="0">
                <a:solidFill>
                  <a:schemeClr val="bg1"/>
                </a:solidFill>
              </a:rPr>
              <a:t>CONSTRUTOR DE SITE</a:t>
            </a:r>
          </a:p>
        </p:txBody>
      </p:sp>
    </p:spTree>
    <p:extLst>
      <p:ext uri="{BB962C8B-B14F-4D97-AF65-F5344CB8AC3E}">
        <p14:creationId xmlns:p14="http://schemas.microsoft.com/office/powerpoint/2010/main" val="75264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3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B76654-5D59-54C8-66C9-FADD9F079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sentado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279E8A7E-EAC5-F659-1322-F1119C7F4B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19"/>
          <a:stretch/>
        </p:blipFill>
        <p:spPr>
          <a:xfrm>
            <a:off x="-132144" y="-47476"/>
            <a:ext cx="815630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8487F19-7AC2-D7BF-E900-CB32AD772F46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973ADCF2-7781-2B7A-B558-2C354BC6628E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8C0ED78A-DFD9-B705-2D62-BEF9B9A0BA60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1F4D6EB4-2504-B03A-7C9D-3CBB5A9C2FB9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A5DE94F8-DCD0-D28A-64B1-0243A025F9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FB06FC82-5E67-6C44-7AB5-07ECD4A157F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90B51B58-243A-B2C3-93F7-CFCDBC62DC7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7004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52BD5-D632-C22B-51DE-E7A41C5079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14E945C7-3BC7-0A7A-1D1C-B69597519BAA}"/>
              </a:ext>
            </a:extLst>
          </p:cNvPr>
          <p:cNvSpPr txBox="1"/>
          <p:nvPr/>
        </p:nvSpPr>
        <p:spPr>
          <a:xfrm>
            <a:off x="532514" y="2544671"/>
            <a:ext cx="1062727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Ter um site é essencial para qualquer empresa que deseja fortalecer sua presença digital,</a:t>
            </a:r>
          </a:p>
          <a:p>
            <a:r>
              <a:rPr lang="pt-BR" sz="2000" dirty="0"/>
              <a:t> mas para que ele esteja sempre acessível, é necessário contar com uma hospedagem confiável.</a:t>
            </a:r>
          </a:p>
          <a:p>
            <a:endParaRPr lang="pt-BR" sz="2000" dirty="0"/>
          </a:p>
          <a:p>
            <a:r>
              <a:rPr lang="pt-BR" sz="2000" dirty="0"/>
              <a:t>A Hospedagem de Site da Claro empresas oferece servidores de alta performance, garantindo que o site tenha velocidade, estabilidade e segurança.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45EF88E3-5131-0B91-6670-3F1F8E0F3827}"/>
              </a:ext>
            </a:extLst>
          </p:cNvPr>
          <p:cNvSpPr/>
          <p:nvPr/>
        </p:nvSpPr>
        <p:spPr>
          <a:xfrm>
            <a:off x="-90153" y="1098924"/>
            <a:ext cx="497466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b="1" dirty="0">
                <a:solidFill>
                  <a:schemeClr val="bg1"/>
                </a:solidFill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28948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B0EA7-AF6B-D042-4105-E11F56230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71A0C5E0-1B1D-8904-C059-3CA45AE5DBE8}"/>
              </a:ext>
            </a:extLst>
          </p:cNvPr>
          <p:cNvSpPr txBox="1"/>
          <p:nvPr/>
        </p:nvSpPr>
        <p:spPr>
          <a:xfrm>
            <a:off x="345621" y="1940582"/>
            <a:ext cx="10720523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Hospedagem de Site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Empresas que já possuem um site </a:t>
            </a:r>
            <a:r>
              <a:rPr lang="pt-BR" sz="2000" dirty="0"/>
              <a:t>e buscam uma hospedagem confiável para garantir estabilidade e segurança;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Negócios que precisam de mais controle sobre o desenvolvimento do site</a:t>
            </a:r>
            <a:r>
              <a:rPr lang="pt-BR" sz="2000" dirty="0"/>
              <a:t>, com a possibilidade de utilizar programadores ou ferramentas externas;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Empresas que desejam um ambiente otimizado para sites de médio e grande porte</a:t>
            </a:r>
            <a:r>
              <a:rPr lang="pt-BR" sz="2000" dirty="0"/>
              <a:t>,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com suporte técnico especializado.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C5D651EA-35EE-080A-1DD8-00BA03FC2A89}"/>
              </a:ext>
            </a:extLst>
          </p:cNvPr>
          <p:cNvSpPr/>
          <p:nvPr/>
        </p:nvSpPr>
        <p:spPr>
          <a:xfrm>
            <a:off x="-90153" y="1098924"/>
            <a:ext cx="497466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r>
              <a:rPr lang="pt-BR" sz="3200" b="1" dirty="0">
                <a:solidFill>
                  <a:schemeClr val="bg1"/>
                </a:solidFill>
              </a:rPr>
              <a:t>HOSPEDAGEM DE SITE</a:t>
            </a:r>
          </a:p>
        </p:txBody>
      </p:sp>
    </p:spTree>
    <p:extLst>
      <p:ext uri="{BB962C8B-B14F-4D97-AF65-F5344CB8AC3E}">
        <p14:creationId xmlns:p14="http://schemas.microsoft.com/office/powerpoint/2010/main" val="153131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D9C73E-B701-7183-D8F5-E2A6BD3CC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E3EA0FB3-B76A-4DD0-A1A0-5FC46A8D7A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44"/>
          <a:stretch/>
        </p:blipFill>
        <p:spPr>
          <a:xfrm>
            <a:off x="-111760" y="-15922"/>
            <a:ext cx="8665514" cy="688984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2A6BC362-970C-F727-BA29-BEBA4154E639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F4F7344-4887-8F87-883F-286789C14778}"/>
              </a:ext>
            </a:extLst>
          </p:cNvPr>
          <p:cNvSpPr txBox="1"/>
          <p:nvPr/>
        </p:nvSpPr>
        <p:spPr>
          <a:xfrm>
            <a:off x="7155283" y="3178529"/>
            <a:ext cx="32846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1B630C00-4F7E-7C99-37B4-7CE1FB32769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88020793-995B-B488-C071-606012AD72F6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30918198-2B81-293B-4FBA-AB5A473ADC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DA82025F-911C-E7CF-BE8D-736DAD0A712D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79357DDF-6735-3874-0619-F398C55B971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72769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0CEC09-7117-C6A6-44B3-358A68287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9F8A991F-A577-493E-ECA0-3322CB72EA01}"/>
              </a:ext>
            </a:extLst>
          </p:cNvPr>
          <p:cNvSpPr txBox="1"/>
          <p:nvPr/>
        </p:nvSpPr>
        <p:spPr>
          <a:xfrm>
            <a:off x="532514" y="2427240"/>
            <a:ext cx="10064973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Necessidades atendidas:</a:t>
            </a:r>
            <a:endParaRPr lang="pt-BR" sz="2000" dirty="0"/>
          </a:p>
          <a:p>
            <a:endParaRPr lang="pt-BR" sz="2000" dirty="0"/>
          </a:p>
          <a:p>
            <a:r>
              <a:rPr lang="pt-BR" sz="2000" dirty="0"/>
              <a:t>Muitas empresas reconhecem a importância de ter um site, mas não possuem tempo ou conhecimento para criá-lo. Para esses casos, o Site Pronto da Claro empresas é a melhor solução, pois entrega um site profissional já desenvolvido por especialistas, sem que o cliente precise se preocupar com a construção e manutenção.</a:t>
            </a:r>
          </a:p>
          <a:p>
            <a:endParaRPr lang="pt-BR" sz="2000" dirty="0"/>
          </a:p>
          <a:p>
            <a:r>
              <a:rPr lang="pt-BR" sz="2000" dirty="0"/>
              <a:t>Essa solução garante um design moderno, responsivo e otimizado para buscadores,</a:t>
            </a:r>
            <a:br>
              <a:rPr lang="pt-BR" sz="2000" dirty="0"/>
            </a:br>
            <a:r>
              <a:rPr lang="pt-BR" sz="2000" dirty="0"/>
              <a:t>além de oferecer suporte contínuo para ajustes e atualizações. </a:t>
            </a: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561FF7DB-60C6-3679-9512-F3DE84BE92C4}"/>
              </a:ext>
            </a:extLst>
          </p:cNvPr>
          <p:cNvSpPr/>
          <p:nvPr/>
        </p:nvSpPr>
        <p:spPr>
          <a:xfrm>
            <a:off x="-327764" y="1098924"/>
            <a:ext cx="4393415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SITE PRONTO</a:t>
            </a:r>
          </a:p>
        </p:txBody>
      </p:sp>
    </p:spTree>
    <p:extLst>
      <p:ext uri="{BB962C8B-B14F-4D97-AF65-F5344CB8AC3E}">
        <p14:creationId xmlns:p14="http://schemas.microsoft.com/office/powerpoint/2010/main" val="322048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A446B-308C-EAC9-AECD-F7DD3063A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aixaDeTexto 42">
            <a:extLst>
              <a:ext uri="{FF2B5EF4-FFF2-40B4-BE49-F238E27FC236}">
                <a16:creationId xmlns:a16="http://schemas.microsoft.com/office/drawing/2014/main" id="{215822DA-39FB-ABCB-E03B-9D761ADDC903}"/>
              </a:ext>
            </a:extLst>
          </p:cNvPr>
          <p:cNvSpPr txBox="1"/>
          <p:nvPr/>
        </p:nvSpPr>
        <p:spPr>
          <a:xfrm>
            <a:off x="345621" y="1940582"/>
            <a:ext cx="10720523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/>
              <a:t>Público-alvo:</a:t>
            </a:r>
          </a:p>
          <a:p>
            <a:endParaRPr lang="pt-BR" sz="2000" dirty="0"/>
          </a:p>
          <a:p>
            <a:r>
              <a:rPr lang="pt-BR" sz="2000" dirty="0">
                <a:latin typeface="AMX Medium" pitchFamily="2" charset="0"/>
              </a:rPr>
              <a:t>A solução Site Pronto é voltada para: </a:t>
            </a:r>
          </a:p>
          <a:p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Empresas que querem um site profissional</a:t>
            </a:r>
            <a:r>
              <a:rPr lang="pt-BR" sz="2000" dirty="0"/>
              <a:t>, mas não têm tempo ou conhecimento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para criá-lo;</a:t>
            </a:r>
          </a:p>
          <a:p>
            <a:pPr>
              <a:buClr>
                <a:srgbClr val="C00000"/>
              </a:buClr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Negócios que precisam de um site com design moderno </a:t>
            </a:r>
            <a:r>
              <a:rPr lang="pt-BR" sz="2000" dirty="0"/>
              <a:t>e otimização para SEO;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b="1" dirty="0">
              <a:solidFill>
                <a:srgbClr val="FF0000"/>
              </a:solidFill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b="1" dirty="0">
                <a:solidFill>
                  <a:srgbClr val="FF0000"/>
                </a:solidFill>
              </a:rPr>
              <a:t>Empreendedores que desejam um site pronto para uso</a:t>
            </a:r>
            <a:r>
              <a:rPr lang="pt-BR" sz="2000" dirty="0"/>
              <a:t>, sem precisar gerenciar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a parte técnica.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15BC2697-6593-5883-DA44-44C9473AA63E}"/>
              </a:ext>
            </a:extLst>
          </p:cNvPr>
          <p:cNvSpPr/>
          <p:nvPr/>
        </p:nvSpPr>
        <p:spPr>
          <a:xfrm>
            <a:off x="-327764" y="1098924"/>
            <a:ext cx="4393415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SITE PRONTO</a:t>
            </a:r>
          </a:p>
        </p:txBody>
      </p:sp>
    </p:spTree>
    <p:extLst>
      <p:ext uri="{BB962C8B-B14F-4D97-AF65-F5344CB8AC3E}">
        <p14:creationId xmlns:p14="http://schemas.microsoft.com/office/powerpoint/2010/main" val="310758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3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16E088-9FA2-BAF5-DDA4-6170BEC8B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134083A4-9760-B76A-BDC0-DC4A8BA936CC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3AE25DE7-1920-CB95-FE76-228DED58B9E0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224C8688-5358-0981-41A6-9A0F345C439D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63F3F551-D6C6-0920-DDEB-DBC9524618B1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B1CE7A95-5FAB-EBC0-9E61-51B91F3A8A28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01980206-615C-AF30-814C-8F393FA2E349}"/>
              </a:ext>
            </a:extLst>
          </p:cNvPr>
          <p:cNvSpPr/>
          <p:nvPr/>
        </p:nvSpPr>
        <p:spPr>
          <a:xfrm>
            <a:off x="7410724" y="4803113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</a:rPr>
              <a:t>AS CONDIÇÕES COMERCIAIS </a:t>
            </a:r>
          </a:p>
        </p:txBody>
      </p:sp>
    </p:spTree>
    <p:extLst>
      <p:ext uri="{BB962C8B-B14F-4D97-AF65-F5344CB8AC3E}">
        <p14:creationId xmlns:p14="http://schemas.microsoft.com/office/powerpoint/2010/main" val="37533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11F543-F8C5-F888-89F7-AEF0C9736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Computador em cima da mesa&#10;&#10;O conteúdo gerado por IA pode estar incorreto.">
            <a:extLst>
              <a:ext uri="{FF2B5EF4-FFF2-40B4-BE49-F238E27FC236}">
                <a16:creationId xmlns:a16="http://schemas.microsoft.com/office/drawing/2014/main" id="{3F957C0B-CF65-D2BD-41AF-5C7DF96E8C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31"/>
          <a:stretch/>
        </p:blipFill>
        <p:spPr>
          <a:xfrm>
            <a:off x="-188683" y="-15068"/>
            <a:ext cx="7180793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5111D24-670D-78CD-67BC-880013E00B79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76D5B1AE-8CF5-F6B4-F497-1FC7A9460804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E-MAIL EMPRESARIAL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62E0D0DE-9B28-848C-6720-0B407720390E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B3BB6F68-F2C4-EF9B-2FC6-5CDDA69C4934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2C726585-2AB9-AB02-A05F-51CD62C9CC4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9B0812DF-BF84-C0F7-B606-048ED337C574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F45F8A7C-8B02-CE75-F199-245324CF43D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9836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D9A38B-F783-2535-0516-836CC30A8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F79FE6C6-43B1-D025-4B45-00DA5197C223}"/>
              </a:ext>
            </a:extLst>
          </p:cNvPr>
          <p:cNvSpPr/>
          <p:nvPr/>
        </p:nvSpPr>
        <p:spPr>
          <a:xfrm>
            <a:off x="-327764" y="1098924"/>
            <a:ext cx="559565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E-MAIL EMPRESARIAL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DAC2603F-34DC-D8F3-2963-20588E240CA2}"/>
              </a:ext>
            </a:extLst>
          </p:cNvPr>
          <p:cNvSpPr txBox="1"/>
          <p:nvPr/>
        </p:nvSpPr>
        <p:spPr>
          <a:xfrm>
            <a:off x="505948" y="2066342"/>
            <a:ext cx="1066417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Caso o cliente opte por aumentar ou diminuir os recursos do plano até o final da assinatura, serão aplicadas as regras pertinentes sobre prazo mínimo de contratação. O cliente deverá praticar a alteração do plano atual via Painel de Controle do Cliente ou em contato com o Gerente de Contas;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O produto pode ser contratado pelo prazo mínimo de 30 (trinta) dias, exceto no caso da contratação do serviço de registro e/ou hospedagem e domínios, no qual a contratação será sempre de 12 (doze) meses;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Os recursos são renovados automaticamente, pelo mesmo período de 30 (trinta) dias, salvo haja solicitação de cancelamento em até 10 (dez) dias do término deste prazo.</a:t>
            </a:r>
          </a:p>
        </p:txBody>
      </p:sp>
    </p:spTree>
    <p:extLst>
      <p:ext uri="{BB962C8B-B14F-4D97-AF65-F5344CB8AC3E}">
        <p14:creationId xmlns:p14="http://schemas.microsoft.com/office/powerpoint/2010/main" val="275351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1B2E4-0BF8-8EB5-FAE2-2B614307E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Imagem 29" descr="Homem com a mão no rosto&#10;&#10;O conteúdo gerado por IA pode estar incorreto.">
            <a:extLst>
              <a:ext uri="{FF2B5EF4-FFF2-40B4-BE49-F238E27FC236}">
                <a16:creationId xmlns:a16="http://schemas.microsoft.com/office/drawing/2014/main" id="{DA17AC18-49FF-9372-2F24-CEB3AF8570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/>
          <a:stretch/>
        </p:blipFill>
        <p:spPr>
          <a:xfrm>
            <a:off x="-101600" y="-78257"/>
            <a:ext cx="10014933" cy="701451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4F497696-821E-C54B-37A3-BBA0B7AE14B5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CB6B1915-A08B-94D5-EE34-24131FDB777F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REGISTRO </a:t>
            </a:r>
          </a:p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DE DOMÍNIO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4806F332-23C8-976D-D6A0-E55388A50187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4F5AEC84-F97C-0CFF-931C-76A9B27E1691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EA30D4F6-1286-4168-DB13-9EEC35B4A24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C71F898F-E7C1-9886-16E7-28E09C817A61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FBD3B113-4D12-5E85-C698-12D22C718AC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94075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BD9D9E-A4C6-AE68-7205-D2767C033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E6F71404-ED67-4493-A637-034CB0C97B9B}"/>
              </a:ext>
            </a:extLst>
          </p:cNvPr>
          <p:cNvSpPr/>
          <p:nvPr/>
        </p:nvSpPr>
        <p:spPr>
          <a:xfrm>
            <a:off x="-327764" y="1098924"/>
            <a:ext cx="559565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REGISTRO DE DOMÍNIO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C80D20D-F0D8-2BAA-C58E-03A8ACBFF4DC}"/>
              </a:ext>
            </a:extLst>
          </p:cNvPr>
          <p:cNvSpPr txBox="1"/>
          <p:nvPr/>
        </p:nvSpPr>
        <p:spPr>
          <a:xfrm>
            <a:off x="845255" y="1856310"/>
            <a:ext cx="10508962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Na aquisição do pacote o cliente deve escolher o tipo de domínio (.com.br; .com ou </a:t>
            </a:r>
            <a:r>
              <a:rPr lang="pt-BR" sz="2000" dirty="0" err="1"/>
              <a:t>.net</a:t>
            </a:r>
            <a:r>
              <a:rPr lang="pt-BR" sz="2000" dirty="0"/>
              <a:t>);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Indicar a forma de comercialização: novo domínio, transferência ou hospedagem </a:t>
            </a:r>
          </a:p>
          <a:p>
            <a:pPr>
              <a:buClr>
                <a:srgbClr val="C00000"/>
              </a:buClr>
            </a:pPr>
            <a:r>
              <a:rPr lang="pt-BR" sz="2000" dirty="0"/>
              <a:t>      de domínios;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Em caso de transferência ou hospedagem de domínios (o cliente já possui o domínio) devem ser feitos através do site;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A Claro pode registrar um domínio para o cliente, mediante mensalidade;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O registro do domínio é válido por 1 ano;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/>
              <a:t>A renovação é automática. </a:t>
            </a:r>
          </a:p>
        </p:txBody>
      </p:sp>
    </p:spTree>
    <p:extLst>
      <p:ext uri="{BB962C8B-B14F-4D97-AF65-F5344CB8AC3E}">
        <p14:creationId xmlns:p14="http://schemas.microsoft.com/office/powerpoint/2010/main" val="316346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2892E-1C53-78DD-6D66-853868CC9F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E96289A0-BC24-0C15-1DA6-EA56AB9236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2" t="291" r="29475" b="417"/>
          <a:stretch/>
        </p:blipFill>
        <p:spPr>
          <a:xfrm>
            <a:off x="-80521" y="0"/>
            <a:ext cx="7198088" cy="690726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FA323A9A-5E34-C5D2-EB64-E8CF4706340F}"/>
              </a:ext>
            </a:extLst>
          </p:cNvPr>
          <p:cNvSpPr/>
          <p:nvPr/>
        </p:nvSpPr>
        <p:spPr>
          <a:xfrm>
            <a:off x="46776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DA89458-B8A9-FD38-0583-CE11A4140649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CONSTRUTOR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DC508826-3687-ABFE-F410-C4EAD616E0F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66FED443-D60A-9F79-AF7F-2F8E17BBDC1C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4FF0B592-DEB2-A8B2-ED27-1ED30842EC6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4D85D9B8-C3EC-ECC5-E939-33C4BD63BC6B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E32EADE4-2F21-59F6-3035-97CCF9D12A6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9205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F83D5A-E965-BEDF-ABF1-8DE58B661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B2C4899-E53B-8739-5E48-8EDF418DE664}"/>
              </a:ext>
            </a:extLst>
          </p:cNvPr>
          <p:cNvSpPr/>
          <p:nvPr/>
        </p:nvSpPr>
        <p:spPr>
          <a:xfrm>
            <a:off x="-327764" y="1098924"/>
            <a:ext cx="559565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CONSTRUTOR DE SITE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141A7106-BB2C-45AE-4E3B-4F4AA6A0158C}"/>
              </a:ext>
            </a:extLst>
          </p:cNvPr>
          <p:cNvSpPr txBox="1"/>
          <p:nvPr/>
        </p:nvSpPr>
        <p:spPr>
          <a:xfrm>
            <a:off x="732842" y="2704378"/>
            <a:ext cx="1056388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O cancelamento do domínio antes do término dos 12 meses implica no pagamento do registro de domínio, de acordo com a extensão contratada. A partir do 13º mês, será cobrada a renovação do registro do domínio. </a:t>
            </a:r>
          </a:p>
          <a:p>
            <a:endParaRPr lang="pt-BR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BR" sz="2000" dirty="0"/>
              <a:t>O cancelamento do plano antes do término dos 12 meses implica no pagamento de multa rescisória de 50% no saldo remanescente.</a:t>
            </a:r>
          </a:p>
        </p:txBody>
      </p:sp>
    </p:spTree>
    <p:extLst>
      <p:ext uri="{BB962C8B-B14F-4D97-AF65-F5344CB8AC3E}">
        <p14:creationId xmlns:p14="http://schemas.microsoft.com/office/powerpoint/2010/main" val="204992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ECA486-5CCA-1900-84D8-0E6813975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Imagem 30" descr="Homem sentado em frente a mesa com computador&#10;&#10;O conteúdo gerado por IA pode estar incorreto.">
            <a:extLst>
              <a:ext uri="{FF2B5EF4-FFF2-40B4-BE49-F238E27FC236}">
                <a16:creationId xmlns:a16="http://schemas.microsoft.com/office/drawing/2014/main" id="{1E4D2106-D427-92F8-B0CD-8E1BB47C3C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19"/>
          <a:stretch/>
        </p:blipFill>
        <p:spPr>
          <a:xfrm>
            <a:off x="-132144" y="-47476"/>
            <a:ext cx="8156309" cy="6936257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F884ACEE-150E-C54C-EA9B-F96DC130D9AE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E3F05A24-CBBA-4340-39AC-647006CCB453}"/>
              </a:ext>
            </a:extLst>
          </p:cNvPr>
          <p:cNvSpPr txBox="1"/>
          <p:nvPr/>
        </p:nvSpPr>
        <p:spPr>
          <a:xfrm>
            <a:off x="7216243" y="3037883"/>
            <a:ext cx="32846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HOSPEDAGEM DE SITE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DA29BD0E-07E4-3E73-5371-8C602C85D244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FEB83094-12B7-41EA-9AB7-8835BC954FDE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34D1318D-6EBD-86D4-6DEF-AFE4BA926AF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AD96F521-5530-4C87-583A-1B17E3E9177B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EC64079F-CFED-C0DB-FECE-F0E50749431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7941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EA6CE-EB1A-4C1E-EE80-DEB65F84E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796AFD2-623B-D554-BF85-9F5E0C10B88C}"/>
              </a:ext>
            </a:extLst>
          </p:cNvPr>
          <p:cNvSpPr/>
          <p:nvPr/>
        </p:nvSpPr>
        <p:spPr>
          <a:xfrm>
            <a:off x="-327764" y="1098924"/>
            <a:ext cx="5595651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HOSPEDAGEM DE SITE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185A2731-2AA4-6BBE-37DC-C075383F6FFB}"/>
              </a:ext>
            </a:extLst>
          </p:cNvPr>
          <p:cNvSpPr txBox="1"/>
          <p:nvPr/>
        </p:nvSpPr>
        <p:spPr>
          <a:xfrm>
            <a:off x="607628" y="2594427"/>
            <a:ext cx="1073551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000000"/>
                </a:solidFill>
                <a:effectLst/>
              </a:rPr>
              <a:t>A partir do 13° mês, será cobrada a renovação do registro do domínio. O cancelamento do domínio antes do término de 12 meses implica o pagamento do registro do domínio de acordo com a extensão contratada.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/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solidFill>
                  <a:srgbClr val="000000"/>
                </a:solidFill>
                <a:effectLst/>
              </a:rPr>
              <a:t>O cancelamento do plano antes do término de 12 meses implica no pagamento de uma multa rescisória de 15% sobre o saldo remanescente e o pagamento do registro do domínio de acordo com a extensão contratada.</a:t>
            </a:r>
            <a:endParaRPr lang="pt-BR" sz="2000" dirty="0"/>
          </a:p>
        </p:txBody>
      </p:sp>
    </p:spTree>
    <p:extLst>
      <p:ext uri="{BB962C8B-B14F-4D97-AF65-F5344CB8AC3E}">
        <p14:creationId xmlns:p14="http://schemas.microsoft.com/office/powerpoint/2010/main" val="28293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2B24E7-430F-3AEE-F598-D4AC8E09D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Imagem 28">
            <a:extLst>
              <a:ext uri="{FF2B5EF4-FFF2-40B4-BE49-F238E27FC236}">
                <a16:creationId xmlns:a16="http://schemas.microsoft.com/office/drawing/2014/main" id="{E46EE181-5143-0BFB-BDD9-0C40201CAC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44"/>
          <a:stretch/>
        </p:blipFill>
        <p:spPr>
          <a:xfrm>
            <a:off x="-111760" y="-15922"/>
            <a:ext cx="8665514" cy="6889844"/>
          </a:xfrm>
          <a:prstGeom prst="rect">
            <a:avLst/>
          </a:prstGeom>
        </p:spPr>
      </p:pic>
      <p:sp>
        <p:nvSpPr>
          <p:cNvPr id="5" name="Retângulo 4">
            <a:extLst>
              <a:ext uri="{FF2B5EF4-FFF2-40B4-BE49-F238E27FC236}">
                <a16:creationId xmlns:a16="http://schemas.microsoft.com/office/drawing/2014/main" id="{C5FCD8B9-B56F-A566-9780-0531CF7A1235}"/>
              </a:ext>
            </a:extLst>
          </p:cNvPr>
          <p:cNvSpPr/>
          <p:nvPr/>
        </p:nvSpPr>
        <p:spPr>
          <a:xfrm>
            <a:off x="510913" y="-78257"/>
            <a:ext cx="11901946" cy="7014514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  <a:alpha val="0"/>
                </a:schemeClr>
              </a:gs>
              <a:gs pos="41000">
                <a:schemeClr val="tx1">
                  <a:lumMod val="85000"/>
                  <a:lumOff val="1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FCEC9E4A-28EC-DB76-1345-7E22F72262E2}"/>
              </a:ext>
            </a:extLst>
          </p:cNvPr>
          <p:cNvSpPr txBox="1"/>
          <p:nvPr/>
        </p:nvSpPr>
        <p:spPr>
          <a:xfrm>
            <a:off x="7155283" y="3178529"/>
            <a:ext cx="32846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3200" dirty="0">
                <a:solidFill>
                  <a:schemeClr val="bg1"/>
                </a:solidFill>
                <a:latin typeface="AMX Black" pitchFamily="2" charset="0"/>
              </a:rPr>
              <a:t>SITE PRONTO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405A5E69-2FDA-C805-5E3B-6A2451A338C3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B3561C8B-A60B-4B2D-2B5A-DDF95DEFEB43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5B938C20-68ED-2120-1C85-7E0C764B68F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0BC4F35B-7EBC-33D6-F7FC-AF7CB7178942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DC5244B5-8D0B-F6E8-2D61-3823A4CFD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6279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41EC9-0B6D-40D9-5FCE-797F983B7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08704A31-6526-C819-FB3F-2DA5310E09D4}"/>
              </a:ext>
            </a:extLst>
          </p:cNvPr>
          <p:cNvSpPr/>
          <p:nvPr/>
        </p:nvSpPr>
        <p:spPr>
          <a:xfrm>
            <a:off x="-327764" y="1098924"/>
            <a:ext cx="3973789" cy="545431"/>
          </a:xfrm>
          <a:prstGeom prst="roundRect">
            <a:avLst>
              <a:gd name="adj" fmla="val 14815"/>
            </a:avLst>
          </a:prstGeom>
          <a:solidFill>
            <a:srgbClr val="61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68000" rtlCol="0" anchor="ctr"/>
          <a:lstStyle/>
          <a:p>
            <a:pPr algn="ctr"/>
            <a:r>
              <a:rPr lang="pt-BR" sz="3200" b="1" dirty="0">
                <a:solidFill>
                  <a:schemeClr val="bg1"/>
                </a:solidFill>
              </a:rPr>
              <a:t>SITE PRONTO</a:t>
            </a:r>
          </a:p>
        </p:txBody>
      </p:sp>
      <p:sp>
        <p:nvSpPr>
          <p:cNvPr id="8" name="Google Shape;414;p23">
            <a:extLst>
              <a:ext uri="{FF2B5EF4-FFF2-40B4-BE49-F238E27FC236}">
                <a16:creationId xmlns:a16="http://schemas.microsoft.com/office/drawing/2014/main" id="{DDAB2A22-F953-9FEF-A3AB-B4FA6636B113}"/>
              </a:ext>
            </a:extLst>
          </p:cNvPr>
          <p:cNvSpPr/>
          <p:nvPr/>
        </p:nvSpPr>
        <p:spPr>
          <a:xfrm>
            <a:off x="673235" y="2152926"/>
            <a:ext cx="10576963" cy="2831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+mn-lt"/>
              </a:rPr>
              <a:t>Contrato de 24 meses, sem alteração de valores;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>
              <a:latin typeface="+mn-lt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+mn-lt"/>
              </a:rPr>
              <a:t>Sem taxa de instalação;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>
              <a:latin typeface="+mn-lt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+mn-lt"/>
              </a:rPr>
              <a:t>O domínio é contratado à parte;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pt-BR" sz="2000" dirty="0">
              <a:latin typeface="+mn-lt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pt-BR" sz="2000" dirty="0">
                <a:latin typeface="+mn-lt"/>
              </a:rPr>
              <a:t>O cliente pode optar por usar o próprio domínio*.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pt-BR" sz="2000" dirty="0">
              <a:latin typeface="+mn-lt"/>
            </a:endParaRPr>
          </a:p>
          <a:p>
            <a:r>
              <a:rPr lang="pt-BR" sz="1800" dirty="0">
                <a:solidFill>
                  <a:srgbClr val="C00000"/>
                </a:solidFill>
                <a:latin typeface="AMX Medium" pitchFamily="2" charset="0"/>
              </a:rPr>
              <a:t>* Neste caso não estará sujeito as regras de cobrança e cancelamento do registro de domínio.</a:t>
            </a:r>
          </a:p>
        </p:txBody>
      </p:sp>
    </p:spTree>
    <p:extLst>
      <p:ext uri="{BB962C8B-B14F-4D97-AF65-F5344CB8AC3E}">
        <p14:creationId xmlns:p14="http://schemas.microsoft.com/office/powerpoint/2010/main" val="339553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C95B4B-EF64-D351-8984-022E3656A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28E5DE44-D609-3A05-F6D0-A24D9781FA68}"/>
              </a:ext>
            </a:extLst>
          </p:cNvPr>
          <p:cNvSpPr/>
          <p:nvPr/>
        </p:nvSpPr>
        <p:spPr>
          <a:xfrm>
            <a:off x="7410724" y="2844225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PRODUTOS E SUAS CARACTERÍSTICAS</a:t>
            </a: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770E9D29-28C6-4182-E3AF-56633CF0895B}"/>
              </a:ext>
            </a:extLst>
          </p:cNvPr>
          <p:cNvSpPr/>
          <p:nvPr/>
        </p:nvSpPr>
        <p:spPr>
          <a:xfrm>
            <a:off x="7410724" y="3497188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OS BENEFÍCIOS E ARGUMENTAÇÕES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D93E7DAD-9FFD-81A1-1332-7EA5E30C08D4}"/>
              </a:ext>
            </a:extLst>
          </p:cNvPr>
          <p:cNvSpPr/>
          <p:nvPr/>
        </p:nvSpPr>
        <p:spPr>
          <a:xfrm>
            <a:off x="7410724" y="4150151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NECESSIDADES ATENDIDAS </a:t>
            </a:r>
          </a:p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E PÚBLICO-ALVO</a:t>
            </a: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45C649F0-9730-E0F5-EFB0-B38414A1C7DA}"/>
              </a:ext>
            </a:extLst>
          </p:cNvPr>
          <p:cNvSpPr/>
          <p:nvPr/>
        </p:nvSpPr>
        <p:spPr>
          <a:xfrm>
            <a:off x="7410724" y="4803114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</a:rPr>
              <a:t>AS CONDIÇÕES COMERCIAIS </a:t>
            </a: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90938DE2-D13E-8ADA-6E31-C88E7CCC2E49}"/>
              </a:ext>
            </a:extLst>
          </p:cNvPr>
          <p:cNvSpPr/>
          <p:nvPr/>
        </p:nvSpPr>
        <p:spPr>
          <a:xfrm>
            <a:off x="7410724" y="5456077"/>
            <a:ext cx="4350498" cy="584775"/>
          </a:xfrm>
          <a:prstGeom prst="roundRect">
            <a:avLst>
              <a:gd name="adj" fmla="val 25040"/>
            </a:avLst>
          </a:prstGeom>
          <a:gradFill>
            <a:gsLst>
              <a:gs pos="0">
                <a:schemeClr val="bg1">
                  <a:lumMod val="95000"/>
                </a:schemeClr>
              </a:gs>
              <a:gs pos="100000">
                <a:schemeClr val="bg2">
                  <a:lumMod val="7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  <p:sp>
        <p:nvSpPr>
          <p:cNvPr id="9" name="Retângulo: Cantos Arredondados 8">
            <a:extLst>
              <a:ext uri="{FF2B5EF4-FFF2-40B4-BE49-F238E27FC236}">
                <a16:creationId xmlns:a16="http://schemas.microsoft.com/office/drawing/2014/main" id="{4DE3BEC4-A118-4D88-9B13-B2D9B281A9D0}"/>
              </a:ext>
            </a:extLst>
          </p:cNvPr>
          <p:cNvSpPr/>
          <p:nvPr/>
        </p:nvSpPr>
        <p:spPr>
          <a:xfrm>
            <a:off x="7410724" y="5456076"/>
            <a:ext cx="4350498" cy="584775"/>
          </a:xfrm>
          <a:prstGeom prst="roundRect">
            <a:avLst>
              <a:gd name="adj" fmla="val 2504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dirty="0">
                <a:solidFill>
                  <a:schemeClr val="bg1"/>
                </a:solidFill>
                <a:latin typeface="AMX Black" pitchFamily="2" charset="0"/>
                <a:sym typeface="+mn-ea"/>
              </a:rPr>
              <a:t>ATIVAÇÃO</a:t>
            </a:r>
          </a:p>
        </p:txBody>
      </p:sp>
    </p:spTree>
    <p:extLst>
      <p:ext uri="{BB962C8B-B14F-4D97-AF65-F5344CB8AC3E}">
        <p14:creationId xmlns:p14="http://schemas.microsoft.com/office/powerpoint/2010/main" val="320729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027397-EB10-BB7D-807E-E015844F01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5B7DA3D-DDD1-6F33-9099-890BEA1601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284" r="-31784"/>
          <a:stretch/>
        </p:blipFill>
        <p:spPr>
          <a:xfrm flipH="1">
            <a:off x="416537" y="-2"/>
            <a:ext cx="11775462" cy="6858000"/>
          </a:xfrm>
          <a:prstGeom prst="rect">
            <a:avLst/>
          </a:prstGeom>
        </p:spPr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50D55459-9D4F-1261-6150-F069C00637AA}"/>
              </a:ext>
            </a:extLst>
          </p:cNvPr>
          <p:cNvSpPr/>
          <p:nvPr/>
        </p:nvSpPr>
        <p:spPr>
          <a:xfrm flipH="1">
            <a:off x="0" y="0"/>
            <a:ext cx="7370618" cy="6858000"/>
          </a:xfrm>
          <a:prstGeom prst="rect">
            <a:avLst/>
          </a:prstGeom>
          <a:gradFill>
            <a:gsLst>
              <a:gs pos="0">
                <a:srgbClr val="610000">
                  <a:alpha val="0"/>
                </a:srgbClr>
              </a:gs>
              <a:gs pos="41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606AE415-E16B-8716-11AF-33879FD465F2}"/>
              </a:ext>
            </a:extLst>
          </p:cNvPr>
          <p:cNvSpPr txBox="1"/>
          <p:nvPr/>
        </p:nvSpPr>
        <p:spPr>
          <a:xfrm>
            <a:off x="783510" y="2644170"/>
            <a:ext cx="53124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Hora de conferir como funciona o processo de ativação da solução! </a:t>
            </a:r>
          </a:p>
        </p:txBody>
      </p:sp>
      <p:grpSp>
        <p:nvGrpSpPr>
          <p:cNvPr id="5" name="Group 6">
            <a:extLst>
              <a:ext uri="{FF2B5EF4-FFF2-40B4-BE49-F238E27FC236}">
                <a16:creationId xmlns:a16="http://schemas.microsoft.com/office/drawing/2014/main" id="{8BF316DE-434D-2E79-4CAE-15A172DF384D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6" name="Retângulo: Cantos Arredondados 15">
              <a:extLst>
                <a:ext uri="{FF2B5EF4-FFF2-40B4-BE49-F238E27FC236}">
                  <a16:creationId xmlns:a16="http://schemas.microsoft.com/office/drawing/2014/main" id="{438122B4-4FEA-7776-5007-CBF7436D9F45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7" name="Gráfico 16">
              <a:extLst>
                <a:ext uri="{FF2B5EF4-FFF2-40B4-BE49-F238E27FC236}">
                  <a16:creationId xmlns:a16="http://schemas.microsoft.com/office/drawing/2014/main" id="{DEEB539D-0D9D-181E-51CB-786610C369F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8" name="CaixaDeTexto 17">
              <a:extLst>
                <a:ext uri="{FF2B5EF4-FFF2-40B4-BE49-F238E27FC236}">
                  <a16:creationId xmlns:a16="http://schemas.microsoft.com/office/drawing/2014/main" id="{B1314E7D-6D58-5C84-6D3F-EDAB8D004C6F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9" name="Graphic 10">
              <a:extLst>
                <a:ext uri="{FF2B5EF4-FFF2-40B4-BE49-F238E27FC236}">
                  <a16:creationId xmlns:a16="http://schemas.microsoft.com/office/drawing/2014/main" id="{6BE6BE29-5304-CE73-87C7-C358C527B23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35946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445D95-EEDF-BFF4-282E-7C027D0249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34A44352-720D-EBF1-B042-5E085ED58841}"/>
              </a:ext>
            </a:extLst>
          </p:cNvPr>
          <p:cNvSpPr txBox="1"/>
          <p:nvPr/>
        </p:nvSpPr>
        <p:spPr>
          <a:xfrm>
            <a:off x="4363850" y="4708237"/>
            <a:ext cx="3464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>
                <a:solidFill>
                  <a:schemeClr val="bg1"/>
                </a:solidFill>
                <a:latin typeface="AMX Medium" pitchFamily="2" charset="0"/>
              </a:rPr>
              <a:t>Alguma dúvida?</a:t>
            </a:r>
          </a:p>
        </p:txBody>
      </p:sp>
      <p:grpSp>
        <p:nvGrpSpPr>
          <p:cNvPr id="2" name="Group 6">
            <a:extLst>
              <a:ext uri="{FF2B5EF4-FFF2-40B4-BE49-F238E27FC236}">
                <a16:creationId xmlns:a16="http://schemas.microsoft.com/office/drawing/2014/main" id="{9956AC76-65EE-8705-573B-8906A2DBC692}"/>
              </a:ext>
            </a:extLst>
          </p:cNvPr>
          <p:cNvGrpSpPr/>
          <p:nvPr/>
        </p:nvGrpSpPr>
        <p:grpSpPr>
          <a:xfrm>
            <a:off x="206491" y="158751"/>
            <a:ext cx="11779017" cy="431602"/>
            <a:chOff x="206491" y="158751"/>
            <a:chExt cx="11779017" cy="431602"/>
          </a:xfrm>
        </p:grpSpPr>
        <p:sp>
          <p:nvSpPr>
            <p:cNvPr id="3" name="Retângulo: Cantos Arredondados 15">
              <a:extLst>
                <a:ext uri="{FF2B5EF4-FFF2-40B4-BE49-F238E27FC236}">
                  <a16:creationId xmlns:a16="http://schemas.microsoft.com/office/drawing/2014/main" id="{F9F98BEC-639A-2B51-A037-90D1C2693378}"/>
                </a:ext>
              </a:extLst>
            </p:cNvPr>
            <p:cNvSpPr/>
            <p:nvPr/>
          </p:nvSpPr>
          <p:spPr>
            <a:xfrm>
              <a:off x="206491" y="158751"/>
              <a:ext cx="11779017" cy="431602"/>
            </a:xfrm>
            <a:prstGeom prst="roundRect">
              <a:avLst/>
            </a:prstGeom>
            <a:gradFill>
              <a:gsLst>
                <a:gs pos="100000">
                  <a:srgbClr val="AA0000"/>
                </a:gs>
                <a:gs pos="0">
                  <a:srgbClr val="610000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pic>
          <p:nvPicPr>
            <p:cNvPr id="4" name="Gráfico 16">
              <a:extLst>
                <a:ext uri="{FF2B5EF4-FFF2-40B4-BE49-F238E27FC236}">
                  <a16:creationId xmlns:a16="http://schemas.microsoft.com/office/drawing/2014/main" id="{794B9B4F-3838-ED45-0C93-4517709B3E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5621" y="251040"/>
              <a:ext cx="1523323" cy="247025"/>
            </a:xfrm>
            <a:prstGeom prst="rect">
              <a:avLst/>
            </a:prstGeom>
          </p:spPr>
        </p:pic>
        <p:sp>
          <p:nvSpPr>
            <p:cNvPr id="6" name="CaixaDeTexto 17">
              <a:extLst>
                <a:ext uri="{FF2B5EF4-FFF2-40B4-BE49-F238E27FC236}">
                  <a16:creationId xmlns:a16="http://schemas.microsoft.com/office/drawing/2014/main" id="{E6252B0D-B4E6-5616-09E5-4F312FAEB338}"/>
                </a:ext>
              </a:extLst>
            </p:cNvPr>
            <p:cNvSpPr txBox="1"/>
            <p:nvPr/>
          </p:nvSpPr>
          <p:spPr>
            <a:xfrm>
              <a:off x="5243044" y="220664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pt-BR" altLang="en-US" sz="1400" kern="1200" dirty="0">
                  <a:solidFill>
                    <a:schemeClr val="bg1"/>
                  </a:solidFill>
                  <a:latin typeface="AMX" pitchFamily="2" charset="0"/>
                  <a:ea typeface="+mn-ea"/>
                  <a:cs typeface="+mn-cs"/>
                </a:rPr>
                <a:t>SOLUÇÕES DIGITAIS</a:t>
              </a:r>
            </a:p>
          </p:txBody>
        </p:sp>
        <p:pic>
          <p:nvPicPr>
            <p:cNvPr id="7" name="Graphic 10">
              <a:extLst>
                <a:ext uri="{FF2B5EF4-FFF2-40B4-BE49-F238E27FC236}">
                  <a16:creationId xmlns:a16="http://schemas.microsoft.com/office/drawing/2014/main" id="{33E17FE9-B0ED-5758-E271-932DD698355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119512" y="242036"/>
              <a:ext cx="702681" cy="2650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9390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F3B46-EA8A-D2F8-BE6E-F22BFD20B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Imagem 36" descr="Mulher posando para foto em frente a mesa&#10;&#10;O conteúdo gerado por IA pode estar incorreto.">
            <a:extLst>
              <a:ext uri="{FF2B5EF4-FFF2-40B4-BE49-F238E27FC236}">
                <a16:creationId xmlns:a16="http://schemas.microsoft.com/office/drawing/2014/main" id="{3A24D90E-352C-ABE0-D5FE-485225B330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76"/>
          <a:stretch/>
        </p:blipFill>
        <p:spPr>
          <a:xfrm>
            <a:off x="-1" y="0"/>
            <a:ext cx="8098277" cy="6867937"/>
          </a:xfrm>
          <a:prstGeom prst="rect">
            <a:avLst/>
          </a:prstGeom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52193E62-6A8B-31AD-DB09-BDFA3DF241A9}"/>
              </a:ext>
            </a:extLst>
          </p:cNvPr>
          <p:cNvSpPr/>
          <p:nvPr/>
        </p:nvSpPr>
        <p:spPr>
          <a:xfrm>
            <a:off x="-1" y="-19874"/>
            <a:ext cx="12192001" cy="6897748"/>
          </a:xfrm>
          <a:prstGeom prst="rect">
            <a:avLst/>
          </a:prstGeom>
          <a:solidFill>
            <a:srgbClr val="6100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13B292B9-B48A-87F5-BBF9-3BFB525787DC}"/>
              </a:ext>
            </a:extLst>
          </p:cNvPr>
          <p:cNvSpPr/>
          <p:nvPr/>
        </p:nvSpPr>
        <p:spPr>
          <a:xfrm>
            <a:off x="-56637" y="-39748"/>
            <a:ext cx="12305271" cy="6897748"/>
          </a:xfrm>
          <a:prstGeom prst="rect">
            <a:avLst/>
          </a:prstGeom>
          <a:gradFill>
            <a:gsLst>
              <a:gs pos="82000">
                <a:srgbClr val="5A0101"/>
              </a:gs>
              <a:gs pos="0">
                <a:schemeClr val="tx1">
                  <a:lumMod val="95000"/>
                  <a:lumOff val="5000"/>
                  <a:alpha val="0"/>
                </a:schemeClr>
              </a:gs>
              <a:gs pos="66000">
                <a:srgbClr val="61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pic>
        <p:nvPicPr>
          <p:cNvPr id="9" name="Gráfico 8">
            <a:extLst>
              <a:ext uri="{FF2B5EF4-FFF2-40B4-BE49-F238E27FC236}">
                <a16:creationId xmlns:a16="http://schemas.microsoft.com/office/drawing/2014/main" id="{65AD69F6-3525-7BFE-0917-6D52DA8AFF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30341" y="833730"/>
            <a:ext cx="1464168" cy="797244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54B6BC7B-7844-00BD-D122-36FAD5192540}"/>
              </a:ext>
            </a:extLst>
          </p:cNvPr>
          <p:cNvSpPr txBox="1"/>
          <p:nvPr/>
        </p:nvSpPr>
        <p:spPr>
          <a:xfrm>
            <a:off x="5849809" y="2039533"/>
            <a:ext cx="601009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chemeClr val="bg1"/>
                </a:solidFill>
              </a:rPr>
              <a:t>Muito bem, chegamos</a:t>
            </a:r>
            <a:br>
              <a:rPr lang="pt-BR" sz="4000" b="1" dirty="0">
                <a:solidFill>
                  <a:schemeClr val="bg1"/>
                </a:solidFill>
              </a:rPr>
            </a:br>
            <a:r>
              <a:rPr lang="pt-BR" sz="4000" b="1" dirty="0">
                <a:solidFill>
                  <a:schemeClr val="bg1"/>
                </a:solidFill>
              </a:rPr>
              <a:t>ao final do treinamento!</a:t>
            </a:r>
          </a:p>
          <a:p>
            <a:r>
              <a:rPr lang="pt-BR" sz="2400" dirty="0">
                <a:solidFill>
                  <a:schemeClr val="bg1"/>
                </a:solidFill>
              </a:rPr>
              <a:t>Agora você já sabe tudo o que precisa para oferecer as soluções digitais Claro empresas.</a:t>
            </a:r>
          </a:p>
        </p:txBody>
      </p:sp>
      <p:pic>
        <p:nvPicPr>
          <p:cNvPr id="3" name="Graphic 16">
            <a:extLst>
              <a:ext uri="{FF2B5EF4-FFF2-40B4-BE49-F238E27FC236}">
                <a16:creationId xmlns:a16="http://schemas.microsoft.com/office/drawing/2014/main" id="{83E2BA17-30E0-C9EB-F856-3C74B2E85D6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30651" y="6026504"/>
            <a:ext cx="1250176" cy="47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295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plate-DI-ofic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ersonalizada 1">
      <a:majorFont>
        <a:latin typeface="AMX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ersonalizar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ersonalizada 1">
      <a:majorFont>
        <a:latin typeface="AMX Black"/>
        <a:ea typeface=""/>
        <a:cs typeface=""/>
      </a:majorFont>
      <a:minorFont>
        <a:latin typeface="AMX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30BAA0BFA4660643A687B2FDCEE2805C" ma:contentTypeVersion="16" ma:contentTypeDescription="Crie um novo documento." ma:contentTypeScope="" ma:versionID="6bb22af931fc60397c74301ec42d8558">
  <xsd:schema xmlns:xsd="http://www.w3.org/2001/XMLSchema" xmlns:xs="http://www.w3.org/2001/XMLSchema" xmlns:p="http://schemas.microsoft.com/office/2006/metadata/properties" xmlns:ns2="05ec3496-d55f-4088-b91d-c078abc80e92" xmlns:ns3="81d509b4-a50c-4eb4-9c41-c741e6a75022" targetNamespace="http://schemas.microsoft.com/office/2006/metadata/properties" ma:root="true" ma:fieldsID="691c8d6bfdcba53aab92b8dfcb9871d2" ns2:_="" ns3:_="">
    <xsd:import namespace="05ec3496-d55f-4088-b91d-c078abc80e92"/>
    <xsd:import namespace="81d509b4-a50c-4eb4-9c41-c741e6a7502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ec3496-d55f-4088-b91d-c078abc80e9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Marcações de imagem" ma:readOnly="false" ma:fieldId="{5cf76f15-5ced-4ddc-b409-7134ff3c332f}" ma:taxonomyMulti="true" ma:sspId="b62656bb-9f06-4eb9-a633-2fef78b9ad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1d509b4-a50c-4eb4-9c41-c741e6a7502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82c19a5d-29b4-4c37-a0bc-18ab980d9013}" ma:internalName="TaxCatchAll" ma:showField="CatchAllData" ma:web="81d509b4-a50c-4eb4-9c41-c741e6a7502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05ec3496-d55f-4088-b91d-c078abc80e92">
      <Terms xmlns="http://schemas.microsoft.com/office/infopath/2007/PartnerControls"/>
    </lcf76f155ced4ddcb4097134ff3c332f>
    <TaxCatchAll xmlns="81d509b4-a50c-4eb4-9c41-c741e6a75022" xsi:nil="true"/>
  </documentManagement>
</p:properties>
</file>

<file path=customXml/itemProps1.xml><?xml version="1.0" encoding="utf-8"?>
<ds:datastoreItem xmlns:ds="http://schemas.openxmlformats.org/officeDocument/2006/customXml" ds:itemID="{809519B9-B4BF-471C-8A79-21E908FFA6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AFFFCB-168E-49F6-A786-663968C6E8D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5ec3496-d55f-4088-b91d-c078abc80e92"/>
    <ds:schemaRef ds:uri="81d509b4-a50c-4eb4-9c41-c741e6a750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7121849-4437-4D97-8050-36BB5475C8C5}">
  <ds:schemaRefs>
    <ds:schemaRef ds:uri="http://schemas.microsoft.com/office/2006/metadata/properties"/>
    <ds:schemaRef ds:uri="http://www.w3.org/2000/xmlns/"/>
    <ds:schemaRef ds:uri="05ec3496-d55f-4088-b91d-c078abc80e92"/>
    <ds:schemaRef ds:uri="http://schemas.microsoft.com/office/infopath/2007/PartnerControls"/>
    <ds:schemaRef ds:uri="81d509b4-a50c-4eb4-9c41-c741e6a75022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Reframe_Modelo_PPT_DI</Template>
  <TotalTime>1557</TotalTime>
  <Words>4515</Words>
  <Application>Microsoft Office PowerPoint</Application>
  <PresentationFormat>Widescreen</PresentationFormat>
  <Paragraphs>607</Paragraphs>
  <Slides>89</Slides>
  <Notes>30</Notes>
  <HiddenSlides>0</HiddenSlides>
  <MMClips>0</MMClips>
  <ScaleCrop>false</ScaleCrop>
  <HeadingPairs>
    <vt:vector size="6" baseType="variant">
      <vt:variant>
        <vt:lpstr>Fontes usadas</vt:lpstr>
      </vt:variant>
      <vt:variant>
        <vt:i4>8</vt:i4>
      </vt:variant>
      <vt:variant>
        <vt:lpstr>Tema</vt:lpstr>
      </vt:variant>
      <vt:variant>
        <vt:i4>2</vt:i4>
      </vt:variant>
      <vt:variant>
        <vt:lpstr>Títulos de slides</vt:lpstr>
      </vt:variant>
      <vt:variant>
        <vt:i4>89</vt:i4>
      </vt:variant>
    </vt:vector>
  </HeadingPairs>
  <TitlesOfParts>
    <vt:vector size="99" baseType="lpstr">
      <vt:lpstr>Calibri</vt:lpstr>
      <vt:lpstr>Arial</vt:lpstr>
      <vt:lpstr>AMX Black</vt:lpstr>
      <vt:lpstr>Wingdings</vt:lpstr>
      <vt:lpstr>Quattrocento Sans</vt:lpstr>
      <vt:lpstr>AMX Medium</vt:lpstr>
      <vt:lpstr>Aptos</vt:lpstr>
      <vt:lpstr>AMX</vt:lpstr>
      <vt:lpstr>Template-DI-oficial</vt:lpstr>
      <vt:lpstr>Personalizar design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Débora Neves</dc:creator>
  <cp:lastModifiedBy>ALEXANDRA LUZI TAMBORIM</cp:lastModifiedBy>
  <cp:revision>938</cp:revision>
  <dcterms:created xsi:type="dcterms:W3CDTF">2025-01-06T18:07:00Z</dcterms:created>
  <dcterms:modified xsi:type="dcterms:W3CDTF">2026-03-25T21:59:30Z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830D11A151C34AB0AF1FA525302B10B5_13</vt:lpwstr>
  </property>
  <property fmtid="{D5CDD505-2E9C-101B-9397-08002B2CF9AE}" pid="3" name="KSOProductBuildVer">
    <vt:lpwstr>1046-12.2.0.19805</vt:lpwstr>
  </property>
  <property fmtid="{D5CDD505-2E9C-101B-9397-08002B2CF9AE}" pid="4" name="ContentTypeId">
    <vt:lpwstr>0x01010030BAA0BFA4660643A687B2FDCEE2805C</vt:lpwstr>
  </property>
  <property fmtid="{D5CDD505-2E9C-101B-9397-08002B2CF9AE}" pid="5" name="MediaServiceImageTags">
    <vt:lpwstr/>
  </property>
</Properties>
</file>