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7" r:id="rId5"/>
  </p:sldIdLst>
  <p:sldSz cx="6134100" cy="9258300"/>
  <p:notesSz cx="6858000" cy="9144000"/>
  <p:embeddedFontLst>
    <p:embeddedFont>
      <p:font typeface="AMX" panose="020B0604020202020204" charset="0"/>
      <p:regular r:id="rId7"/>
      <p:bold r:id="rId8"/>
      <p:italic r:id="rId9"/>
      <p:boldItalic r:id="rId10"/>
    </p:embeddedFont>
    <p:embeddedFont>
      <p:font typeface="AMX Black" panose="020B0604020202020204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22B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33DB3-124C-49D4-B2E2-D4985F6BCC9F}" v="10" dt="2026-05-05T20:00:3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33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AA6A-BE78-2E9D-E6BC-556E76E31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4361AE-5A07-33C4-838C-4D79F632E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7D3D6-E950-B7F4-605A-92D3726EA7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DB48B3-4110-E697-8F63-EB2752F47F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21100" y="512763"/>
            <a:ext cx="17018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53EE06-CED3-C589-6659-7BA48E43D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F550-4235-E627-A4C2-C9025594EA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2A36E-03B9-C1F2-8D34-7A1DEA6F4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9367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F468-6D04-BBEB-7A35-0CDC3C5C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CAF105-979B-C0E6-456A-8388FE9C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775" b="152"/>
          <a:stretch>
            <a:fillRect/>
          </a:stretch>
        </p:blipFill>
        <p:spPr>
          <a:xfrm>
            <a:off x="0" y="0"/>
            <a:ext cx="6134100" cy="9258300"/>
          </a:xfrm>
          <a:prstGeom prst="rect">
            <a:avLst/>
          </a:prstGeom>
        </p:spPr>
      </p:pic>
      <p:sp>
        <p:nvSpPr>
          <p:cNvPr id="35" name="Retângulo: Único Canto Arredondado 34">
            <a:extLst>
              <a:ext uri="{FF2B5EF4-FFF2-40B4-BE49-F238E27FC236}">
                <a16:creationId xmlns:a16="http://schemas.microsoft.com/office/drawing/2014/main" id="{7E551277-88CA-AA11-8353-87474324057D}"/>
              </a:ext>
            </a:extLst>
          </p:cNvPr>
          <p:cNvSpPr/>
          <p:nvPr/>
        </p:nvSpPr>
        <p:spPr>
          <a:xfrm flipV="1">
            <a:off x="0" y="0"/>
            <a:ext cx="6134100" cy="182637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rgbClr val="CD222B">
                  <a:shade val="30000"/>
                  <a:satMod val="115000"/>
                </a:srgbClr>
              </a:gs>
              <a:gs pos="50000">
                <a:srgbClr val="CD222B">
                  <a:shade val="67500"/>
                  <a:satMod val="115000"/>
                </a:srgbClr>
              </a:gs>
              <a:gs pos="100000">
                <a:srgbClr val="CD222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344A1B67-5411-6074-B6A9-A3A47F28E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65" y="204125"/>
            <a:ext cx="1119685" cy="421037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9A74AA30-F0A7-9D7B-3CAB-390B020424FF}"/>
              </a:ext>
            </a:extLst>
          </p:cNvPr>
          <p:cNvSpPr/>
          <p:nvPr/>
        </p:nvSpPr>
        <p:spPr>
          <a:xfrm>
            <a:off x="2109755" y="3195172"/>
            <a:ext cx="2022750" cy="864000"/>
          </a:xfrm>
          <a:prstGeom prst="rect">
            <a:avLst/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reeform 13">
            <a:extLst>
              <a:ext uri="{FF2B5EF4-FFF2-40B4-BE49-F238E27FC236}">
                <a16:creationId xmlns:a16="http://schemas.microsoft.com/office/drawing/2014/main" id="{E630171E-215F-F787-5AE9-9A3A4A49B7B0}"/>
              </a:ext>
            </a:extLst>
          </p:cNvPr>
          <p:cNvSpPr/>
          <p:nvPr/>
        </p:nvSpPr>
        <p:spPr>
          <a:xfrm rot="-10800000" flipH="1" flipV="1">
            <a:off x="-1876813" y="1605878"/>
            <a:ext cx="4594670" cy="3182941"/>
          </a:xfrm>
          <a:custGeom>
            <a:avLst/>
            <a:gdLst/>
            <a:ahLst/>
            <a:cxnLst/>
            <a:rect l="l" t="t" r="r" b="b"/>
            <a:pathLst>
              <a:path w="4594670" h="3182941">
                <a:moveTo>
                  <a:pt x="4594669" y="3182940"/>
                </a:moveTo>
                <a:lnTo>
                  <a:pt x="0" y="3182940"/>
                </a:lnTo>
                <a:lnTo>
                  <a:pt x="0" y="0"/>
                </a:lnTo>
                <a:lnTo>
                  <a:pt x="4594669" y="0"/>
                </a:lnTo>
                <a:lnTo>
                  <a:pt x="4594669" y="31829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50" r="-5361" b="-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ACA220B-6A17-25AE-029D-A6D4A2DFFDA7}"/>
              </a:ext>
            </a:extLst>
          </p:cNvPr>
          <p:cNvSpPr txBox="1"/>
          <p:nvPr/>
        </p:nvSpPr>
        <p:spPr>
          <a:xfrm>
            <a:off x="423365" y="1963019"/>
            <a:ext cx="453617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600" b="1" dirty="0">
                <a:solidFill>
                  <a:srgbClr val="393939"/>
                </a:solidFill>
                <a:latin typeface="AMX" pitchFamily="2" charset="0"/>
              </a:rPr>
              <a:t>SAVE</a:t>
            </a:r>
          </a:p>
          <a:p>
            <a:r>
              <a:rPr lang="pt-BR" sz="3600" dirty="0">
                <a:solidFill>
                  <a:srgbClr val="393939"/>
                </a:solidFill>
                <a:latin typeface="AMX" pitchFamily="2" charset="0"/>
              </a:rPr>
              <a:t>THE DATE</a:t>
            </a:r>
            <a:endParaRPr lang="pt-BR" sz="3600" noProof="0" dirty="0">
              <a:solidFill>
                <a:srgbClr val="393939"/>
              </a:solidFill>
              <a:latin typeface="AMX" pitchFamily="2" charset="0"/>
            </a:endParaRPr>
          </a:p>
        </p:txBody>
      </p:sp>
      <p:sp>
        <p:nvSpPr>
          <p:cNvPr id="55" name="Retângulo: Cantos Diagonais Arredondados 54">
            <a:extLst>
              <a:ext uri="{FF2B5EF4-FFF2-40B4-BE49-F238E27FC236}">
                <a16:creationId xmlns:a16="http://schemas.microsoft.com/office/drawing/2014/main" id="{04BF8AC5-B4AC-27A8-7901-5B1C03B6C004}"/>
              </a:ext>
            </a:extLst>
          </p:cNvPr>
          <p:cNvSpPr/>
          <p:nvPr/>
        </p:nvSpPr>
        <p:spPr>
          <a:xfrm flipV="1">
            <a:off x="-4557" y="8475229"/>
            <a:ext cx="1928607" cy="82307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75201EA-CD87-5DC3-A33C-9D634EA18934}"/>
              </a:ext>
            </a:extLst>
          </p:cNvPr>
          <p:cNvSpPr txBox="1"/>
          <p:nvPr/>
        </p:nvSpPr>
        <p:spPr>
          <a:xfrm>
            <a:off x="323850" y="736814"/>
            <a:ext cx="548640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noProof="0" dirty="0">
                <a:solidFill>
                  <a:schemeClr val="bg1"/>
                </a:solidFill>
                <a:latin typeface="AMX" pitchFamily="2" charset="0"/>
              </a:rPr>
              <a:t>GESTÃO 360º | </a:t>
            </a:r>
            <a:r>
              <a:rPr lang="pt-BR" sz="2000" dirty="0">
                <a:solidFill>
                  <a:schemeClr val="bg1"/>
                </a:solidFill>
                <a:latin typeface="AMX" pitchFamily="2" charset="0"/>
              </a:rPr>
              <a:t>VAREJO</a:t>
            </a:r>
            <a:endParaRPr lang="pt-BR" sz="2000" noProof="0" dirty="0">
              <a:solidFill>
                <a:schemeClr val="bg1"/>
              </a:solidFill>
              <a:latin typeface="AMX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AMX Black" pitchFamily="2" charset="0"/>
              </a:rPr>
              <a:t>PROGRAMA DE TREINAMENTO</a:t>
            </a:r>
            <a:endParaRPr lang="pt-BR" sz="2800" noProof="0" dirty="0">
              <a:solidFill>
                <a:schemeClr val="bg1"/>
              </a:solidFill>
              <a:latin typeface="AMX Black" pitchFamily="2" charset="0"/>
            </a:endParaRP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0FF6E043-5C81-5055-EFFF-9804B1CF29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650" y="8667750"/>
            <a:ext cx="979843" cy="354411"/>
          </a:xfrm>
          <a:prstGeom prst="rect">
            <a:avLst/>
          </a:prstGeom>
        </p:spPr>
      </p:pic>
      <p:sp>
        <p:nvSpPr>
          <p:cNvPr id="47" name="TextBox 24">
            <a:extLst>
              <a:ext uri="{FF2B5EF4-FFF2-40B4-BE49-F238E27FC236}">
                <a16:creationId xmlns:a16="http://schemas.microsoft.com/office/drawing/2014/main" id="{86B63D2A-66BB-EAC3-A8B7-5B5CB80033FD}"/>
              </a:ext>
            </a:extLst>
          </p:cNvPr>
          <p:cNvSpPr txBox="1"/>
          <p:nvPr/>
        </p:nvSpPr>
        <p:spPr>
          <a:xfrm>
            <a:off x="423365" y="4238502"/>
            <a:ext cx="3422913" cy="615553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Programa</a:t>
            </a:r>
            <a:r>
              <a:rPr lang="en-US" sz="2000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Gestão</a:t>
            </a:r>
            <a:br>
              <a:rPr lang="en-US" sz="20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</a:br>
            <a:r>
              <a:rPr lang="en-US" sz="20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de </a:t>
            </a:r>
            <a:r>
              <a:rPr lang="en-US" sz="20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Negócios</a:t>
            </a:r>
            <a:r>
              <a:rPr lang="en-US" sz="20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Varejo</a:t>
            </a:r>
            <a:endParaRPr lang="en-US" sz="2000" b="1" spc="399" dirty="0">
              <a:solidFill>
                <a:srgbClr val="000000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84600A2A-48DE-C1B3-5910-EA90C4669E91}"/>
              </a:ext>
            </a:extLst>
          </p:cNvPr>
          <p:cNvSpPr txBox="1"/>
          <p:nvPr/>
        </p:nvSpPr>
        <p:spPr>
          <a:xfrm>
            <a:off x="420521" y="5596511"/>
            <a:ext cx="3137108" cy="1477328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POR VOCÊ</a:t>
            </a:r>
          </a:p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COM VOCÊ</a:t>
            </a:r>
          </a:p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PRA VOCÊ</a:t>
            </a: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DFBB1467-A4F7-5F95-3F0B-58C65073C3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9128" y="3588824"/>
            <a:ext cx="1067325" cy="1914907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BFC00445-42E2-75A1-CD53-E8DB6C17CEEF}"/>
              </a:ext>
            </a:extLst>
          </p:cNvPr>
          <p:cNvSpPr txBox="1"/>
          <p:nvPr/>
        </p:nvSpPr>
        <p:spPr>
          <a:xfrm>
            <a:off x="652950" y="3279952"/>
            <a:ext cx="1780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MX Black" pitchFamily="2" charset="0"/>
              </a:rPr>
              <a:t>00/00</a:t>
            </a:r>
            <a:endParaRPr lang="pt-BR" sz="4000" noProof="0" dirty="0">
              <a:solidFill>
                <a:schemeClr val="bg1"/>
              </a:solidFill>
              <a:latin typeface="AMX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03CA86-237A-AA3A-C6FC-25EC3272D7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76" r="26411" b="52414"/>
          <a:stretch>
            <a:fillRect/>
          </a:stretch>
        </p:blipFill>
        <p:spPr>
          <a:xfrm>
            <a:off x="3251121" y="3511780"/>
            <a:ext cx="3724204" cy="57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01FA55-983F-4AD8-9A26-89DC7450D5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2BF02-BD84-48D1-AD6A-FA6EA170FB64}">
  <ds:schemaRefs>
    <ds:schemaRef ds:uri="http://schemas.microsoft.com/office/2006/metadata/properties"/>
    <ds:schemaRef ds:uri="http://schemas.microsoft.com/office/infopath/2007/PartnerControls"/>
    <ds:schemaRef ds:uri="b1956aee-e8ca-461a-9b13-e75029c7b2bd"/>
    <ds:schemaRef ds:uri="4b17914a-5caf-4d21-bdcb-a65a2c96de97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C8461468-2D7F-4510-B92F-B963B316B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</Words>
  <Application>Microsoft Office PowerPoint</Application>
  <PresentationFormat>Personalizar</PresentationFormat>
  <Paragraphs>12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DM_Save the Date</dc:title>
  <cp:lastModifiedBy>Juliana Faria</cp:lastModifiedBy>
  <cp:revision>3</cp:revision>
  <dcterms:created xsi:type="dcterms:W3CDTF">2006-08-16T00:00:00Z</dcterms:created>
  <dcterms:modified xsi:type="dcterms:W3CDTF">2026-05-06T12:54:38Z</dcterms:modified>
  <dc:identifier>DAHFvAV2LgY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