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7"/>
  </p:notesMasterIdLst>
  <p:sldIdLst>
    <p:sldId id="264" r:id="rId5"/>
    <p:sldId id="521" r:id="rId6"/>
    <p:sldId id="522" r:id="rId7"/>
    <p:sldId id="505" r:id="rId8"/>
    <p:sldId id="506" r:id="rId9"/>
    <p:sldId id="508" r:id="rId10"/>
    <p:sldId id="269" r:id="rId11"/>
    <p:sldId id="259" r:id="rId12"/>
    <p:sldId id="258" r:id="rId13"/>
    <p:sldId id="518" r:id="rId14"/>
    <p:sldId id="520" r:id="rId15"/>
    <p:sldId id="260" r:id="rId16"/>
    <p:sldId id="276" r:id="rId17"/>
    <p:sldId id="278" r:id="rId18"/>
    <p:sldId id="282" r:id="rId19"/>
    <p:sldId id="283" r:id="rId20"/>
    <p:sldId id="284" r:id="rId21"/>
    <p:sldId id="517" r:id="rId22"/>
    <p:sldId id="524" r:id="rId23"/>
    <p:sldId id="261" r:id="rId24"/>
    <p:sldId id="265" r:id="rId25"/>
    <p:sldId id="266" r:id="rId26"/>
    <p:sldId id="289" r:id="rId27"/>
    <p:sldId id="291" r:id="rId28"/>
    <p:sldId id="292" r:id="rId29"/>
    <p:sldId id="294" r:id="rId30"/>
    <p:sldId id="297" r:id="rId31"/>
    <p:sldId id="298" r:id="rId32"/>
    <p:sldId id="299" r:id="rId33"/>
    <p:sldId id="308" r:id="rId34"/>
    <p:sldId id="310" r:id="rId35"/>
    <p:sldId id="312" r:id="rId36"/>
    <p:sldId id="313" r:id="rId37"/>
    <p:sldId id="315" r:id="rId38"/>
    <p:sldId id="317" r:id="rId39"/>
    <p:sldId id="288" r:id="rId40"/>
    <p:sldId id="525" r:id="rId41"/>
    <p:sldId id="526" r:id="rId42"/>
    <p:sldId id="499" r:id="rId43"/>
    <p:sldId id="527" r:id="rId44"/>
    <p:sldId id="320" r:id="rId45"/>
    <p:sldId id="528" r:id="rId46"/>
    <p:sldId id="321" r:id="rId47"/>
    <p:sldId id="322" r:id="rId48"/>
    <p:sldId id="323" r:id="rId49"/>
    <p:sldId id="324" r:id="rId50"/>
    <p:sldId id="325" r:id="rId51"/>
    <p:sldId id="326" r:id="rId52"/>
    <p:sldId id="329" r:id="rId53"/>
    <p:sldId id="330" r:id="rId54"/>
    <p:sldId id="494" r:id="rId55"/>
    <p:sldId id="501" r:id="rId56"/>
    <p:sldId id="335" r:id="rId57"/>
    <p:sldId id="336" r:id="rId58"/>
    <p:sldId id="491" r:id="rId59"/>
    <p:sldId id="337" r:id="rId60"/>
    <p:sldId id="338" r:id="rId61"/>
    <p:sldId id="339" r:id="rId62"/>
    <p:sldId id="340" r:id="rId63"/>
    <p:sldId id="341" r:id="rId64"/>
    <p:sldId id="342" r:id="rId65"/>
    <p:sldId id="344" r:id="rId66"/>
    <p:sldId id="492" r:id="rId67"/>
    <p:sldId id="343" r:id="rId68"/>
    <p:sldId id="502" r:id="rId69"/>
    <p:sldId id="347" r:id="rId70"/>
    <p:sldId id="529" r:id="rId71"/>
    <p:sldId id="530" r:id="rId72"/>
    <p:sldId id="348" r:id="rId73"/>
    <p:sldId id="493" r:id="rId74"/>
    <p:sldId id="349" r:id="rId75"/>
    <p:sldId id="350" r:id="rId76"/>
    <p:sldId id="351" r:id="rId77"/>
    <p:sldId id="531" r:id="rId78"/>
    <p:sldId id="352" r:id="rId79"/>
    <p:sldId id="353" r:id="rId80"/>
    <p:sldId id="365" r:id="rId81"/>
    <p:sldId id="366" r:id="rId82"/>
    <p:sldId id="367" r:id="rId83"/>
    <p:sldId id="4167" r:id="rId84"/>
    <p:sldId id="4176" r:id="rId85"/>
    <p:sldId id="369" r:id="rId86"/>
    <p:sldId id="4164" r:id="rId87"/>
    <p:sldId id="370" r:id="rId88"/>
    <p:sldId id="371" r:id="rId89"/>
    <p:sldId id="4165" r:id="rId90"/>
    <p:sldId id="4158" r:id="rId91"/>
    <p:sldId id="4177" r:id="rId92"/>
    <p:sldId id="4146" r:id="rId93"/>
    <p:sldId id="4149" r:id="rId94"/>
    <p:sldId id="4148" r:id="rId95"/>
    <p:sldId id="4150" r:id="rId96"/>
    <p:sldId id="4151" r:id="rId97"/>
    <p:sldId id="4154" r:id="rId98"/>
    <p:sldId id="4152" r:id="rId99"/>
    <p:sldId id="4153" r:id="rId100"/>
    <p:sldId id="4155" r:id="rId101"/>
    <p:sldId id="4175" r:id="rId102"/>
    <p:sldId id="4170" r:id="rId103"/>
    <p:sldId id="4156" r:id="rId104"/>
    <p:sldId id="4171" r:id="rId105"/>
    <p:sldId id="4172" r:id="rId106"/>
    <p:sldId id="4173" r:id="rId107"/>
    <p:sldId id="4174" r:id="rId108"/>
    <p:sldId id="4178" r:id="rId109"/>
    <p:sldId id="4143" r:id="rId110"/>
    <p:sldId id="4144" r:id="rId111"/>
    <p:sldId id="4168" r:id="rId112"/>
    <p:sldId id="4147" r:id="rId113"/>
    <p:sldId id="4169" r:id="rId114"/>
    <p:sldId id="4160" r:id="rId115"/>
    <p:sldId id="372" r:id="rId116"/>
    <p:sldId id="373" r:id="rId117"/>
    <p:sldId id="374" r:id="rId118"/>
    <p:sldId id="376" r:id="rId119"/>
    <p:sldId id="377" r:id="rId120"/>
    <p:sldId id="378" r:id="rId121"/>
    <p:sldId id="379" r:id="rId122"/>
    <p:sldId id="380" r:id="rId123"/>
    <p:sldId id="509" r:id="rId124"/>
    <p:sldId id="511" r:id="rId125"/>
    <p:sldId id="381" r:id="rId126"/>
    <p:sldId id="510" r:id="rId127"/>
    <p:sldId id="513" r:id="rId128"/>
    <p:sldId id="514" r:id="rId129"/>
    <p:sldId id="515" r:id="rId130"/>
    <p:sldId id="382" r:id="rId131"/>
    <p:sldId id="383" r:id="rId132"/>
    <p:sldId id="398" r:id="rId133"/>
    <p:sldId id="399" r:id="rId134"/>
    <p:sldId id="400" r:id="rId135"/>
    <p:sldId id="401" r:id="rId13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70" userDrawn="1">
          <p15:clr>
            <a:srgbClr val="A4A3A4"/>
          </p15:clr>
        </p15:guide>
        <p15:guide id="2" orient="horz" pos="1752" userDrawn="1">
          <p15:clr>
            <a:srgbClr val="A4A3A4"/>
          </p15:clr>
        </p15:guide>
        <p15:guide id="3" pos="3432" userDrawn="1">
          <p15:clr>
            <a:srgbClr val="A4A3A4"/>
          </p15:clr>
        </p15:guide>
        <p15:guide id="4" pos="1028" userDrawn="1">
          <p15:clr>
            <a:srgbClr val="A4A3A4"/>
          </p15:clr>
        </p15:guide>
        <p15:guide id="5" orient="horz" pos="138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B24"/>
    <a:srgbClr val="4472C4"/>
    <a:srgbClr val="E01B37"/>
    <a:srgbClr val="E41D24"/>
    <a:srgbClr val="050100"/>
    <a:srgbClr val="414141"/>
    <a:srgbClr val="F23141"/>
    <a:srgbClr val="E88B3B"/>
    <a:srgbClr val="EA5469"/>
    <a:srgbClr val="F5A9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C7B2B4-4B1A-B4E4-79CA-16A176A2006E}" v="25" dt="2026-06-02T23:05:45.6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5755" autoAdjust="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>
        <p:guide pos="370"/>
        <p:guide orient="horz" pos="1752"/>
        <p:guide pos="3432"/>
        <p:guide pos="1028"/>
        <p:guide orient="horz" pos="138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presProps" Target="presProps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viewProps" Target="viewProps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6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AO RICARDO DUTRA MENDONCA" userId="S::joao.ricardomendonca@claro.com.br::0748333a-85cd-42d8-a1a8-7466c16abde2" providerId="AD" clId="Web-{09C7B2B4-4B1A-B4E4-79CA-16A176A2006E}"/>
    <pc:docChg chg="modSld">
      <pc:chgData name="JOAO RICARDO DUTRA MENDONCA" userId="S::joao.ricardomendonca@claro.com.br::0748333a-85cd-42d8-a1a8-7466c16abde2" providerId="AD" clId="Web-{09C7B2B4-4B1A-B4E4-79CA-16A176A2006E}" dt="2026-06-02T23:05:45.623" v="15"/>
      <pc:docMkLst>
        <pc:docMk/>
      </pc:docMkLst>
      <pc:sldChg chg="delSp modSp">
        <pc:chgData name="JOAO RICARDO DUTRA MENDONCA" userId="S::joao.ricardomendonca@claro.com.br::0748333a-85cd-42d8-a1a8-7466c16abde2" providerId="AD" clId="Web-{09C7B2B4-4B1A-B4E4-79CA-16A176A2006E}" dt="2026-06-02T23:03:14.405" v="2" actId="20577"/>
        <pc:sldMkLst>
          <pc:docMk/>
          <pc:sldMk cId="1614365971" sldId="366"/>
        </pc:sldMkLst>
        <pc:spChg chg="del">
          <ac:chgData name="JOAO RICARDO DUTRA MENDONCA" userId="S::joao.ricardomendonca@claro.com.br::0748333a-85cd-42d8-a1a8-7466c16abde2" providerId="AD" clId="Web-{09C7B2B4-4B1A-B4E4-79CA-16A176A2006E}" dt="2026-06-02T23:03:05.093" v="0"/>
          <ac:spMkLst>
            <pc:docMk/>
            <pc:sldMk cId="1614365971" sldId="366"/>
            <ac:spMk id="2" creationId="{466C325E-D766-C7BA-5BF8-4EF3A3963E9A}"/>
          </ac:spMkLst>
        </pc:spChg>
        <pc:spChg chg="mod">
          <ac:chgData name="JOAO RICARDO DUTRA MENDONCA" userId="S::joao.ricardomendonca@claro.com.br::0748333a-85cd-42d8-a1a8-7466c16abde2" providerId="AD" clId="Web-{09C7B2B4-4B1A-B4E4-79CA-16A176A2006E}" dt="2026-06-02T23:03:14.405" v="2" actId="20577"/>
          <ac:spMkLst>
            <pc:docMk/>
            <pc:sldMk cId="1614365971" sldId="366"/>
            <ac:spMk id="3" creationId="{A3255CFC-F091-6572-4C5C-9E97F998F08B}"/>
          </ac:spMkLst>
        </pc:spChg>
      </pc:sldChg>
      <pc:sldChg chg="delSp modSp">
        <pc:chgData name="JOAO RICARDO DUTRA MENDONCA" userId="S::joao.ricardomendonca@claro.com.br::0748333a-85cd-42d8-a1a8-7466c16abde2" providerId="AD" clId="Web-{09C7B2B4-4B1A-B4E4-79CA-16A176A2006E}" dt="2026-06-02T23:03:36.171" v="4" actId="20577"/>
        <pc:sldMkLst>
          <pc:docMk/>
          <pc:sldMk cId="1242917012" sldId="367"/>
        </pc:sldMkLst>
        <pc:spChg chg="del">
          <ac:chgData name="JOAO RICARDO DUTRA MENDONCA" userId="S::joao.ricardomendonca@claro.com.br::0748333a-85cd-42d8-a1a8-7466c16abde2" providerId="AD" clId="Web-{09C7B2B4-4B1A-B4E4-79CA-16A176A2006E}" dt="2026-06-02T23:03:29.999" v="3"/>
          <ac:spMkLst>
            <pc:docMk/>
            <pc:sldMk cId="1242917012" sldId="367"/>
            <ac:spMk id="2" creationId="{E4838A10-F29B-2E49-6AA5-A4076853443C}"/>
          </ac:spMkLst>
        </pc:spChg>
        <pc:spChg chg="mod">
          <ac:chgData name="JOAO RICARDO DUTRA MENDONCA" userId="S::joao.ricardomendonca@claro.com.br::0748333a-85cd-42d8-a1a8-7466c16abde2" providerId="AD" clId="Web-{09C7B2B4-4B1A-B4E4-79CA-16A176A2006E}" dt="2026-06-02T23:03:36.171" v="4" actId="20577"/>
          <ac:spMkLst>
            <pc:docMk/>
            <pc:sldMk cId="1242917012" sldId="367"/>
            <ac:spMk id="3" creationId="{0D80584F-09C4-35A9-28C8-D8FD12F6F9E2}"/>
          </ac:spMkLst>
        </pc:spChg>
      </pc:sldChg>
      <pc:sldChg chg="delSp modSp">
        <pc:chgData name="JOAO RICARDO DUTRA MENDONCA" userId="S::joao.ricardomendonca@claro.com.br::0748333a-85cd-42d8-a1a8-7466c16abde2" providerId="AD" clId="Web-{09C7B2B4-4B1A-B4E4-79CA-16A176A2006E}" dt="2026-06-02T23:04:25.514" v="10"/>
        <pc:sldMkLst>
          <pc:docMk/>
          <pc:sldMk cId="2532822058" sldId="369"/>
        </pc:sldMkLst>
        <pc:spChg chg="del">
          <ac:chgData name="JOAO RICARDO DUTRA MENDONCA" userId="S::joao.ricardomendonca@claro.com.br::0748333a-85cd-42d8-a1a8-7466c16abde2" providerId="AD" clId="Web-{09C7B2B4-4B1A-B4E4-79CA-16A176A2006E}" dt="2026-06-02T23:04:25.514" v="10"/>
          <ac:spMkLst>
            <pc:docMk/>
            <pc:sldMk cId="2532822058" sldId="369"/>
            <ac:spMk id="2" creationId="{AC6016DD-2A20-AE86-085B-ACE48F8E11FA}"/>
          </ac:spMkLst>
        </pc:spChg>
        <pc:spChg chg="mod">
          <ac:chgData name="JOAO RICARDO DUTRA MENDONCA" userId="S::joao.ricardomendonca@claro.com.br::0748333a-85cd-42d8-a1a8-7466c16abde2" providerId="AD" clId="Web-{09C7B2B4-4B1A-B4E4-79CA-16A176A2006E}" dt="2026-06-02T23:04:05.874" v="9" actId="20577"/>
          <ac:spMkLst>
            <pc:docMk/>
            <pc:sldMk cId="2532822058" sldId="369"/>
            <ac:spMk id="3" creationId="{FA68A6AF-C424-1A8C-1750-877A05ACA5C6}"/>
          </ac:spMkLst>
        </pc:spChg>
      </pc:sldChg>
      <pc:sldChg chg="delSp mod modShow">
        <pc:chgData name="JOAO RICARDO DUTRA MENDONCA" userId="S::joao.ricardomendonca@claro.com.br::0748333a-85cd-42d8-a1a8-7466c16abde2" providerId="AD" clId="Web-{09C7B2B4-4B1A-B4E4-79CA-16A176A2006E}" dt="2026-06-02T23:05:06.186" v="13"/>
        <pc:sldMkLst>
          <pc:docMk/>
          <pc:sldMk cId="32733635" sldId="370"/>
        </pc:sldMkLst>
        <pc:spChg chg="del">
          <ac:chgData name="JOAO RICARDO DUTRA MENDONCA" userId="S::joao.ricardomendonca@claro.com.br::0748333a-85cd-42d8-a1a8-7466c16abde2" providerId="AD" clId="Web-{09C7B2B4-4B1A-B4E4-79CA-16A176A2006E}" dt="2026-06-02T23:04:33.045" v="11"/>
          <ac:spMkLst>
            <pc:docMk/>
            <pc:sldMk cId="32733635" sldId="370"/>
            <ac:spMk id="2" creationId="{52D16A75-5B9D-A79E-F2E6-EB1460246944}"/>
          </ac:spMkLst>
        </pc:spChg>
      </pc:sldChg>
      <pc:sldChg chg="delSp mod modShow">
        <pc:chgData name="JOAO RICARDO DUTRA MENDONCA" userId="S::joao.ricardomendonca@claro.com.br::0748333a-85cd-42d8-a1a8-7466c16abde2" providerId="AD" clId="Web-{09C7B2B4-4B1A-B4E4-79CA-16A176A2006E}" dt="2026-06-02T23:05:08.608" v="14"/>
        <pc:sldMkLst>
          <pc:docMk/>
          <pc:sldMk cId="3020529513" sldId="371"/>
        </pc:sldMkLst>
        <pc:spChg chg="del">
          <ac:chgData name="JOAO RICARDO DUTRA MENDONCA" userId="S::joao.ricardomendonca@claro.com.br::0748333a-85cd-42d8-a1a8-7466c16abde2" providerId="AD" clId="Web-{09C7B2B4-4B1A-B4E4-79CA-16A176A2006E}" dt="2026-06-02T23:04:38.045" v="12"/>
          <ac:spMkLst>
            <pc:docMk/>
            <pc:sldMk cId="3020529513" sldId="371"/>
            <ac:spMk id="2" creationId="{E3A8CB61-694B-EFE5-2888-C83749F4445E}"/>
          </ac:spMkLst>
        </pc:spChg>
      </pc:sldChg>
      <pc:sldChg chg="delSp">
        <pc:chgData name="JOAO RICARDO DUTRA MENDONCA" userId="S::joao.ricardomendonca@claro.com.br::0748333a-85cd-42d8-a1a8-7466c16abde2" providerId="AD" clId="Web-{09C7B2B4-4B1A-B4E4-79CA-16A176A2006E}" dt="2026-06-02T23:05:45.623" v="15"/>
        <pc:sldMkLst>
          <pc:docMk/>
          <pc:sldMk cId="1763132664" sldId="372"/>
        </pc:sldMkLst>
        <pc:spChg chg="del">
          <ac:chgData name="JOAO RICARDO DUTRA MENDONCA" userId="S::joao.ricardomendonca@claro.com.br::0748333a-85cd-42d8-a1a8-7466c16abde2" providerId="AD" clId="Web-{09C7B2B4-4B1A-B4E4-79CA-16A176A2006E}" dt="2026-06-02T23:05:45.623" v="15"/>
          <ac:spMkLst>
            <pc:docMk/>
            <pc:sldMk cId="1763132664" sldId="372"/>
            <ac:spMk id="2" creationId="{581045B3-DC1D-5B7F-3517-402C659A6CD7}"/>
          </ac:spMkLst>
        </pc:spChg>
      </pc:sldChg>
      <pc:sldChg chg="modSp">
        <pc:chgData name="JOAO RICARDO DUTRA MENDONCA" userId="S::joao.ricardomendonca@claro.com.br::0748333a-85cd-42d8-a1a8-7466c16abde2" providerId="AD" clId="Web-{09C7B2B4-4B1A-B4E4-79CA-16A176A2006E}" dt="2026-06-02T23:03:43.827" v="5" actId="1076"/>
        <pc:sldMkLst>
          <pc:docMk/>
          <pc:sldMk cId="381441691" sldId="4167"/>
        </pc:sldMkLst>
        <pc:spChg chg="mod">
          <ac:chgData name="JOAO RICARDO DUTRA MENDONCA" userId="S::joao.ricardomendonca@claro.com.br::0748333a-85cd-42d8-a1a8-7466c16abde2" providerId="AD" clId="Web-{09C7B2B4-4B1A-B4E4-79CA-16A176A2006E}" dt="2026-06-02T23:03:43.827" v="5" actId="1076"/>
          <ac:spMkLst>
            <pc:docMk/>
            <pc:sldMk cId="381441691" sldId="4167"/>
            <ac:spMk id="4" creationId="{386522F9-989D-2217-16F2-E04D87DBDE7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7153C-0C22-0449-8D3D-634D0C9CF6CF}" type="datetimeFigureOut">
              <a:rPr lang="pt-BR" smtClean="0"/>
              <a:t>02/06/2026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90D680-BB82-A141-9F95-57E99DB78B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41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fiqueligado/produtoseservicos/cadastrodavenda/ColetivoeColetividade.ashx" TargetMode="External"/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Slide para treinamento presencial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0D680-BB82-A141-9F95-57E99DB78BD8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5190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Analista: Reforçar</a:t>
            </a:r>
            <a:r>
              <a:rPr lang="pt-BR" baseline="0"/>
              <a:t> o quanto isso é importante essa análise do Gestor com Vendedor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6737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0420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0103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8836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3368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63885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64191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35339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21151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6341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44026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59353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33326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97122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08314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95086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3145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71534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20999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ATIVIDADE PARA OS</a:t>
            </a:r>
            <a:r>
              <a:rPr lang="pt-BR" baseline="0"/>
              <a:t> PARTICIPANTES PREENCHEREM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0D680-BB82-A141-9F95-57E99DB78BD8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58299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0880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Analista pergunta para os participantes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6376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87731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51865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97307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27102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96903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71441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40093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62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57536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63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72983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 pós vendas é tão importante quanto</a:t>
            </a:r>
            <a:r>
              <a:rPr lang="pt-BR" baseline="0"/>
              <a:t> ao contato inicial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66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0805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Fonte: https://educa.ibge.gov.br/jovens/conheca-o-brasil/populacao/21130-domicilios-brasileiros.html  e </a:t>
            </a:r>
          </a:p>
          <a:p>
            <a:r>
              <a:rPr lang="pt-BR"/>
              <a:t>https://www.triider.com.br/blog/numero-de-apartamentos-no-brasil-cresce/#:~:text=N%C3%BAmero%20de%20apartamentos%20no%20Brasil%20ultrapassa%2010%20milh%C3%B5es,domic%C3%ADlios%20em%20todo%20o%20Pa%C3%ADs.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29584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69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15114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BBD9DC-7871-444E-81DC-15E18E7AB3F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8109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71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11395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72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52680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73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40945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Analista, se tiver acesso ao Fique Ligado, visualizar</a:t>
            </a:r>
            <a:r>
              <a:rPr lang="pt-BR" baseline="0"/>
              <a:t> e compartilhar o conteúdo com os participantes&gt;   </a:t>
            </a:r>
            <a:r>
              <a:rPr lang="pt-BR" sz="1200" u="sng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3"/>
              </a:rPr>
              <a:t>http://fiqueligado/produtoseservicos/cadastrodavenda/ColetivoeColetividade.ashx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78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20306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Importante</a:t>
            </a:r>
            <a:r>
              <a:rPr lang="pt-BR" baseline="0"/>
              <a:t> reforçar que não podem conceder para Zeladores, porteiros, síndicos ou </a:t>
            </a:r>
            <a:r>
              <a:rPr lang="pt-BR" baseline="0" err="1"/>
              <a:t>adm</a:t>
            </a:r>
            <a:r>
              <a:rPr lang="pt-BR" baseline="0"/>
              <a:t> do condomínio. A cortesia é por CNPJ e não torre do condomínio.</a:t>
            </a:r>
          </a:p>
          <a:p>
            <a:r>
              <a:rPr lang="pt-BR" baseline="0"/>
              <a:t>* Produtos vigente com portfólio, lembrando que apenas é isento a mensalidade, se houver adesão do produto é cobrado normalmente.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79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89455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5E920D7A-D06B-E30D-5FED-2D9B63D20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7FE762BA-372A-18D1-2CFC-25F5344420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456BFF8D-CA7F-7D7F-8184-023C2BD4DA6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5525512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3ED9BFFE-B646-A6DD-B3A7-E1A38528D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AD355D13-9FD7-FE22-6A5C-53096ECBCC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C04CE419-4A4E-B8D7-3B2E-AF9964810C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799453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IMPORTANTE</a:t>
            </a:r>
            <a:r>
              <a:rPr lang="pt-BR" baseline="0"/>
              <a:t>: O ok do diretor só vale para essa exceção anexado a PA. 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0D680-BB82-A141-9F95-57E99DB78BD8}" type="slidenum">
              <a:rPr lang="pt-BR" smtClean="0"/>
              <a:t>82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7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*Analista, preencher</a:t>
            </a:r>
            <a:r>
              <a:rPr lang="pt-BR" baseline="0"/>
              <a:t> com as informações regionais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553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A7F9F0A2-4FE2-8E36-5BAD-509E0C39C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FE83E3C1-4F76-DF2F-92D9-D119C4ADCD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593C090D-6335-A317-C020-45243C89E7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5658729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ANALISTA reforçar:</a:t>
            </a:r>
            <a:r>
              <a:rPr lang="pt-BR" baseline="0"/>
              <a:t> </a:t>
            </a:r>
            <a:r>
              <a:rPr lang="pt-BR"/>
              <a:t>Os produtos a</a:t>
            </a:r>
            <a:r>
              <a:rPr lang="pt-BR" baseline="0"/>
              <a:t> </a:t>
            </a:r>
            <a:r>
              <a:rPr lang="pt-BR" baseline="0" err="1"/>
              <a:t>la</a:t>
            </a:r>
            <a:r>
              <a:rPr lang="pt-BR" baseline="0"/>
              <a:t> carte não serão isentos, qualquer produto fora da politica será cobrado normalmente.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0D680-BB82-A141-9F95-57E99DB78BD8}" type="slidenum">
              <a:rPr lang="pt-BR" smtClean="0"/>
              <a:t>84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85743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ANALISTA reforçar:</a:t>
            </a:r>
            <a:r>
              <a:rPr lang="pt-BR" baseline="0"/>
              <a:t> </a:t>
            </a:r>
            <a:r>
              <a:rPr lang="pt-BR"/>
              <a:t>Os produtos a</a:t>
            </a:r>
            <a:r>
              <a:rPr lang="pt-BR" baseline="0"/>
              <a:t> </a:t>
            </a:r>
            <a:r>
              <a:rPr lang="pt-BR" baseline="0" err="1"/>
              <a:t>la</a:t>
            </a:r>
            <a:r>
              <a:rPr lang="pt-BR" baseline="0"/>
              <a:t> carte não vinculado ao empacotado não serão isentos. 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0D680-BB82-A141-9F95-57E99DB78BD8}" type="slidenum">
              <a:rPr lang="pt-BR" smtClean="0"/>
              <a:t>85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81563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DAC3EB05-9AFD-06EE-9482-33BD1C7C0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F4C20A62-4452-F235-497D-ED3D25B714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FC03B128-0301-BEBF-2223-62D2AFE84D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9763742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492AD-1195-239B-4A78-43ED622F7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F920DCD-3DEF-AB08-75EB-0A3307A186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D008866-4870-7C46-B381-F29E443858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56A6D7C-7C51-D660-9624-E28EB2BDEC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28DCD-5910-4B91-8868-32B940DB535F}" type="slidenum">
              <a:rPr lang="pt-BR" smtClean="0"/>
              <a:t>87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06772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28DCD-5910-4B91-8868-32B940DB535F}" type="slidenum">
              <a:rPr lang="pt-BR" smtClean="0"/>
              <a:t>88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356440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119981CA-5209-CD16-C22A-1D28FCD1C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32DE9A6C-6CC7-75BD-225B-F8DF7BDEFC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8B69444C-B7D2-0EC3-744C-F2E339CF4D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772269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7C89F36C-B299-DE98-C453-57E7C6A92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B341D1EE-6403-420E-9D44-3760135629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95429D1A-ADF6-BAF8-47F7-6702A457550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8279555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1CFA6C47-0A96-1547-961C-1EB678142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56C4141B-2B37-9892-9F97-3EC4055CB7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0D829BAA-603F-282B-A59A-ECA30B3F51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6959992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C2492946-86C3-6E6A-3100-EECB669C1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C9909A9F-DBF5-A4DA-6100-419C5682CD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9830640D-09FB-A09D-03F7-9B0FAC58BB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26829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ATIVIDADE: Analista perguntar para os</a:t>
            </a:r>
            <a:r>
              <a:rPr lang="pt-BR" baseline="0"/>
              <a:t> participantes: O que é melhor pratica para </a:t>
            </a:r>
            <a:r>
              <a:rPr lang="pt-BR" baseline="0" err="1"/>
              <a:t>vc</a:t>
            </a:r>
            <a:r>
              <a:rPr lang="pt-BR" baseline="0"/>
              <a:t>? </a:t>
            </a:r>
            <a:endParaRPr lang="pt-BR"/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0D680-BB82-A141-9F95-57E99DB78BD8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442323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95EB35CD-80A1-B0D4-A013-27C8E95B9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29A6C926-804C-AEB8-5F42-67260C69CA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0C40FCB6-F8D1-D7E0-EECA-3E364CD83E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7264565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A5F6EA8B-BBAA-2B8E-0006-DDBE4EDD6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87EF8D3F-93A0-4A0C-D64F-C72A5624F5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71F33CCB-1F1A-1053-63C5-4DB255ED13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4223756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FD3070C2-AC82-6E65-5B69-15EA149CB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84850548-99F3-1B23-0DDB-3250B9033F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FE40BCE7-6B38-575D-7C73-DB10329249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6750388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F508EAF0-8E47-EFB7-9143-C50743349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169A7E77-1309-8EDB-49C8-EB15B5F19E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44AFA61F-0A20-A796-8BDC-1A75210D5F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8461332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7D5B19A3-4E27-991E-625F-CF2EF26A7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8F23AA6F-11F4-D295-EFAF-DA33B79177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337A1554-0405-8F8D-3AB4-4437A96F73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6352131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6AAAA335-FC85-E154-BC8C-499EFF199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31EE18DF-9AF9-A7C9-3017-E2D8209501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8C5335A6-AED7-E2A3-4B49-585F8C39F0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104067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D6D9075E-0D85-9B6E-B770-6AA727389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5552F221-B880-7E9E-600D-18F609DE38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218F6DE0-23C4-FC19-5D93-D9491A2AB0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6078972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A9A7D575-30CC-673D-1BDA-127CB7C43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5F679A05-60DB-021C-4836-0899681A1B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59B3FD83-F16D-3235-985B-109334DF90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2117623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9B992B35-D9D1-591C-55B8-3A67D6575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8EEC03F2-E99F-7B54-EBE6-924EF543CF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6DFC0980-B152-8733-9E77-94335C661E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6254942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E96AFA8A-1F27-0226-65C5-C7BC1672A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15D2837E-7891-E4E4-8237-EFE0DEA1F9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B9D32FA2-BF4D-1372-FC20-DA2A4CD299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23460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136863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CE265794-5E93-E0BD-A247-FC4F43A65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3D70CF4D-E35A-C9F1-BAB4-467AC00A1B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F1B92A07-29D0-FB8F-0EF4-E6C8BBA63E8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9415382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61E4715B-B033-47AE-7350-9BDE39E3B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2B8BBA97-6D84-E8E1-12E9-CC22C6CEB6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A2B2C9A6-6593-90E6-E329-8548FCE5FF9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775403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6652A278-EE37-9F52-573F-51DD3F109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81859109-904D-4263-3C4D-523795BB21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4BD2267A-57BB-1227-3818-22DA92EED5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688870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DC1BCA9D-C567-849C-A2C0-DBBF26813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ACBE7A9F-C27F-4C5E-0644-20039C6393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16BE4538-E302-3D2A-1545-D0D87B0C28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8040046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D8CC7FBF-C1AA-D03F-9319-323247168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AC0A7600-4761-1F74-5027-C710D36117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DACD99F0-D30F-02FB-EFC8-56E8772F15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795278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74E70662-55AC-0CA6-D91F-F04E8AC88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1F60A3FF-6345-B77D-7E8B-16F5E75B2C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7AEDD714-E517-DEB3-6354-073B493B71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0990487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4F33600B-F657-515F-33CB-2B786427C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F95670C7-E9A4-9FB8-8CBA-05FAA63623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03442A4C-5B4F-BB8E-0264-B736661E6A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713741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4683BCE9-5ED2-FDCD-7F3B-F2ECDBCD9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00DFE505-AD20-78B3-25ED-47D2818260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4B0603E7-C527-7570-C3E3-37CF0E235A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6889861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41F4E511-3B27-D8AE-687D-A9F5687E1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CFF60D86-3401-6A39-0146-F65905E4A5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FA031A18-B599-39CB-90C9-20C76FE161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020874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112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1422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649448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113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459176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115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143532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116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412285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117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901843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118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354154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ANALISTA: Formulário</a:t>
            </a:r>
            <a:r>
              <a:rPr lang="pt-BR" baseline="0"/>
              <a:t> ficará como anexo do </a:t>
            </a:r>
            <a:r>
              <a:rPr lang="pt-BR" baseline="0" err="1"/>
              <a:t>ppt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119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659211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ANALISTA: Formulário</a:t>
            </a:r>
            <a:r>
              <a:rPr lang="pt-BR" baseline="0"/>
              <a:t> ficará como anexo do </a:t>
            </a:r>
            <a:r>
              <a:rPr lang="pt-BR" baseline="0" err="1"/>
              <a:t>ppt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120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655592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Vendedor:  preenchimento</a:t>
            </a:r>
            <a:r>
              <a:rPr lang="pt-BR" baseline="0"/>
              <a:t> precisa estar correto para que o ponto focal da regional possa seguir com o cadastro da cortesia.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121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243767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Vendedor:  preenchimento</a:t>
            </a:r>
            <a:r>
              <a:rPr lang="pt-BR" baseline="0"/>
              <a:t> precisa estar correto para que o ponto focal da regional possa seguir com o cadastro da cortesia.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122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107173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Vendedor</a:t>
            </a:r>
            <a:r>
              <a:rPr lang="pt-BR" baseline="0" dirty="0"/>
              <a:t> quem vai abrir a PA é o ponto focal, então deve enviar o formulário e minuta preenchidos corretamente.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123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8648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286423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124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175230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125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06080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126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472865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127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907117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128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183909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130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198413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Dinâmica entre analista e participantes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0D680-BB82-A141-9F95-57E99DB78BD8}" type="slidenum">
              <a:rPr lang="pt-BR" smtClean="0"/>
              <a:t>131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9135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73A114E1-D97E-F87A-BE45-61DC769179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alpha val="837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A3809EF-02F6-91F8-588E-193D248123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6" b="46"/>
          <a:stretch/>
        </p:blipFill>
        <p:spPr>
          <a:xfrm>
            <a:off x="0" y="76200"/>
            <a:ext cx="12192000" cy="6854687"/>
          </a:xfrm>
          <a:prstGeom prst="rect">
            <a:avLst/>
          </a:prstGeom>
          <a:effectLst/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D1CAFBE-4E06-8387-30F4-DE900B2CF78F}"/>
              </a:ext>
            </a:extLst>
          </p:cNvPr>
          <p:cNvSpPr/>
          <p:nvPr userDrawn="1"/>
        </p:nvSpPr>
        <p:spPr>
          <a:xfrm>
            <a:off x="2286000" y="2609850"/>
            <a:ext cx="3495675" cy="333375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pt-BR" sz="2800" dirty="0">
                <a:latin typeface="Aharoni" panose="02010803020104030203" pitchFamily="2" charset="-79"/>
                <a:cs typeface="Aharoni" panose="02010803020104030203" pitchFamily="2" charset="-79"/>
              </a:rPr>
              <a:t>TOP PME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79B8BAC-F73C-B398-4DCC-EE5568A9CAF8}"/>
              </a:ext>
            </a:extLst>
          </p:cNvPr>
          <p:cNvSpPr/>
          <p:nvPr userDrawn="1"/>
        </p:nvSpPr>
        <p:spPr>
          <a:xfrm>
            <a:off x="3781425" y="3429000"/>
            <a:ext cx="1019175" cy="333375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pt-BR" sz="2000" b="1" spc="3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MDU</a:t>
            </a:r>
          </a:p>
        </p:txBody>
      </p:sp>
    </p:spTree>
    <p:extLst>
      <p:ext uri="{BB962C8B-B14F-4D97-AF65-F5344CB8AC3E}">
        <p14:creationId xmlns:p14="http://schemas.microsoft.com/office/powerpoint/2010/main" val="3092615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9912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0214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23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63678219-7EA7-8FE4-1F18-6504269BD5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alpha val="837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EC19C3E-E92A-62E4-97C2-7D29F99BA5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4" b="34"/>
          <a:stretch/>
        </p:blipFill>
        <p:spPr>
          <a:xfrm>
            <a:off x="0" y="0"/>
            <a:ext cx="12192000" cy="685468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93756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92" userDrawn="1">
          <p15:clr>
            <a:srgbClr val="FBAE40"/>
          </p15:clr>
        </p15:guide>
        <p15:guide id="2" pos="5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15CF707F-E91C-A9D1-F64C-54FE0A54676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alpha val="837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CCF681B-DEB6-D2FE-1549-A0BE1D719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4" b="34"/>
          <a:stretch/>
        </p:blipFill>
        <p:spPr>
          <a:xfrm>
            <a:off x="0" y="3313"/>
            <a:ext cx="12192000" cy="6854687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353B48B9-F870-8A15-CEA7-224123791039}"/>
              </a:ext>
            </a:extLst>
          </p:cNvPr>
          <p:cNvSpPr/>
          <p:nvPr userDrawn="1"/>
        </p:nvSpPr>
        <p:spPr>
          <a:xfrm>
            <a:off x="-2" y="914400"/>
            <a:ext cx="12192002" cy="5048041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48083C2-6988-9A78-A3C7-025E4B13C902}"/>
              </a:ext>
            </a:extLst>
          </p:cNvPr>
          <p:cNvSpPr/>
          <p:nvPr userDrawn="1"/>
        </p:nvSpPr>
        <p:spPr>
          <a:xfrm>
            <a:off x="514350" y="5857875"/>
            <a:ext cx="2771776" cy="1000125"/>
          </a:xfrm>
          <a:prstGeom prst="rect">
            <a:avLst/>
          </a:prstGeom>
          <a:solidFill>
            <a:srgbClr val="E41D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pt-BR" sz="1000" spc="300" dirty="0">
                <a:latin typeface="Aharoni" panose="02010803020104030203" pitchFamily="2" charset="-79"/>
                <a:cs typeface="Aharoni" panose="02010803020104030203" pitchFamily="2" charset="-79"/>
              </a:rPr>
              <a:t>TREINAMENTO</a:t>
            </a:r>
            <a:r>
              <a:rPr lang="pt-BR" spc="3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l"/>
            <a:r>
              <a:rPr lang="pt-BR" sz="1400" dirty="0">
                <a:latin typeface="Aptos Light" panose="020F0502020204030204" pitchFamily="34" charset="0"/>
              </a:rPr>
              <a:t>Canal</a:t>
            </a:r>
            <a:r>
              <a:rPr lang="pt-BR" dirty="0">
                <a:latin typeface="Aptos Light" panose="020F0502020204030204" pitchFamily="34" charset="0"/>
              </a:rPr>
              <a:t> </a:t>
            </a:r>
            <a:r>
              <a:rPr lang="pt-BR" b="1" dirty="0">
                <a:latin typeface="Aptos Light" panose="020F0502020204030204" pitchFamily="34" charset="0"/>
              </a:rPr>
              <a:t>TOP PME</a:t>
            </a:r>
          </a:p>
          <a:p>
            <a:pPr algn="l"/>
            <a:r>
              <a:rPr lang="pt-BR" sz="1100" dirty="0">
                <a:latin typeface="Aptos Light" panose="020B0004020202020204" pitchFamily="34" charset="0"/>
              </a:rPr>
              <a:t>AÇÕES PRESENCIAIS EM </a:t>
            </a:r>
            <a:r>
              <a:rPr lang="pt-BR" sz="1100" b="1" dirty="0">
                <a:latin typeface="Aptos Light" panose="020B0004020202020204" pitchFamily="34" charset="0"/>
              </a:rPr>
              <a:t>EMPRESAS MDU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45B159E-FC9F-1FBD-A710-80FB9CAA19A4}"/>
              </a:ext>
            </a:extLst>
          </p:cNvPr>
          <p:cNvSpPr/>
          <p:nvPr userDrawn="1"/>
        </p:nvSpPr>
        <p:spPr>
          <a:xfrm>
            <a:off x="514350" y="5943600"/>
            <a:ext cx="2771776" cy="929928"/>
          </a:xfrm>
          <a:prstGeom prst="rect">
            <a:avLst/>
          </a:prstGeom>
          <a:solidFill>
            <a:srgbClr val="E41D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pt-BR" sz="1000" spc="300" dirty="0">
                <a:latin typeface="Aharoni" panose="02010803020104030203" pitchFamily="2" charset="-79"/>
                <a:cs typeface="Aharoni" panose="02010803020104030203" pitchFamily="2" charset="-79"/>
              </a:rPr>
              <a:t>TREINAMENTO</a:t>
            </a:r>
            <a:r>
              <a:rPr lang="pt-BR" spc="3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l"/>
            <a:r>
              <a:rPr lang="pt-BR" sz="1400" dirty="0">
                <a:latin typeface="Aptos Light" panose="020F0502020204030204" pitchFamily="34" charset="0"/>
              </a:rPr>
              <a:t>Canal</a:t>
            </a:r>
            <a:r>
              <a:rPr lang="pt-BR" dirty="0">
                <a:latin typeface="Aptos Light" panose="020F0502020204030204" pitchFamily="34" charset="0"/>
              </a:rPr>
              <a:t> </a:t>
            </a:r>
            <a:r>
              <a:rPr lang="pt-BR" b="1" dirty="0">
                <a:latin typeface="Aptos Light" panose="020F0502020204030204" pitchFamily="34" charset="0"/>
              </a:rPr>
              <a:t>TOP PME</a:t>
            </a:r>
          </a:p>
          <a:p>
            <a:pPr algn="l"/>
            <a:r>
              <a:rPr lang="pt-BR" sz="1100" dirty="0">
                <a:latin typeface="Aptos Light" panose="020B0004020202020204" pitchFamily="34" charset="0"/>
              </a:rPr>
              <a:t>AÇÕES PRESENCIAIS EM </a:t>
            </a:r>
            <a:r>
              <a:rPr lang="pt-BR" sz="1100" b="1" dirty="0">
                <a:latin typeface="Aptos Light" panose="020B0004020202020204" pitchFamily="34" charset="0"/>
              </a:rPr>
              <a:t>EMPRESAS MDU</a:t>
            </a:r>
          </a:p>
        </p:txBody>
      </p:sp>
    </p:spTree>
    <p:extLst>
      <p:ext uri="{BB962C8B-B14F-4D97-AF65-F5344CB8AC3E}">
        <p14:creationId xmlns:p14="http://schemas.microsoft.com/office/powerpoint/2010/main" val="3273372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92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CF2FDE37-C548-24B3-AAA1-9746A186A7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alpha val="837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E8BEBA8-1ACF-A8D4-B380-FD2DE1098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4" b="34"/>
          <a:stretch/>
        </p:blipFill>
        <p:spPr>
          <a:xfrm>
            <a:off x="0" y="3313"/>
            <a:ext cx="12192000" cy="6854687"/>
          </a:xfrm>
          <a:prstGeom prst="rect">
            <a:avLst/>
          </a:prstGeom>
          <a:effectLst/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FCEC95E-2346-ACB4-946B-6E0111439829}"/>
              </a:ext>
            </a:extLst>
          </p:cNvPr>
          <p:cNvSpPr/>
          <p:nvPr userDrawn="1"/>
        </p:nvSpPr>
        <p:spPr>
          <a:xfrm>
            <a:off x="514350" y="5857875"/>
            <a:ext cx="2771776" cy="1000125"/>
          </a:xfrm>
          <a:prstGeom prst="rect">
            <a:avLst/>
          </a:prstGeom>
          <a:solidFill>
            <a:srgbClr val="E41D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pt-BR" sz="1000" spc="300" dirty="0">
                <a:latin typeface="Aharoni" panose="02010803020104030203" pitchFamily="2" charset="-79"/>
                <a:cs typeface="Aharoni" panose="02010803020104030203" pitchFamily="2" charset="-79"/>
              </a:rPr>
              <a:t>TREINAMENTO</a:t>
            </a:r>
            <a:r>
              <a:rPr lang="pt-BR" spc="3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l"/>
            <a:r>
              <a:rPr lang="pt-BR" sz="1400" dirty="0">
                <a:latin typeface="Aptos Light" panose="020F0502020204030204" pitchFamily="34" charset="0"/>
              </a:rPr>
              <a:t>Canal</a:t>
            </a:r>
            <a:r>
              <a:rPr lang="pt-BR" dirty="0">
                <a:latin typeface="Aptos Light" panose="020F0502020204030204" pitchFamily="34" charset="0"/>
              </a:rPr>
              <a:t> </a:t>
            </a:r>
            <a:r>
              <a:rPr lang="pt-BR" b="1" dirty="0">
                <a:latin typeface="Aptos Light" panose="020F0502020204030204" pitchFamily="34" charset="0"/>
              </a:rPr>
              <a:t>TOP PME</a:t>
            </a:r>
          </a:p>
          <a:p>
            <a:pPr algn="l"/>
            <a:r>
              <a:rPr lang="pt-BR" sz="1100" dirty="0">
                <a:latin typeface="Aptos Light" panose="020B0004020202020204" pitchFamily="34" charset="0"/>
              </a:rPr>
              <a:t>AÇÕES PRESENCIAIS EM </a:t>
            </a:r>
            <a:r>
              <a:rPr lang="pt-BR" sz="1100" b="1" dirty="0">
                <a:latin typeface="Aptos Light" panose="020B0004020202020204" pitchFamily="34" charset="0"/>
              </a:rPr>
              <a:t>EMPRESAS MDU</a:t>
            </a:r>
          </a:p>
        </p:txBody>
      </p:sp>
    </p:spTree>
    <p:extLst>
      <p:ext uri="{BB962C8B-B14F-4D97-AF65-F5344CB8AC3E}">
        <p14:creationId xmlns:p14="http://schemas.microsoft.com/office/powerpoint/2010/main" val="3802666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Gráfico&#10;&#10;Descrição gerada automaticamente">
            <a:extLst>
              <a:ext uri="{FF2B5EF4-FFF2-40B4-BE49-F238E27FC236}">
                <a16:creationId xmlns:a16="http://schemas.microsoft.com/office/drawing/2014/main" id="{A93FB25E-3E6B-FA9D-56AF-D36C5D6C07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392"/>
            <a:ext cx="6954789" cy="6954789"/>
          </a:xfrm>
          <a:prstGeom prst="rect">
            <a:avLst/>
          </a:prstGeom>
        </p:spPr>
      </p:pic>
      <p:pic>
        <p:nvPicPr>
          <p:cNvPr id="4" name="Imagem 3" descr="Uma imagem contendo Gráfico&#10;&#10;Descrição gerada automaticamente">
            <a:extLst>
              <a:ext uri="{FF2B5EF4-FFF2-40B4-BE49-F238E27FC236}">
                <a16:creationId xmlns:a16="http://schemas.microsoft.com/office/drawing/2014/main" id="{341D820C-FE56-2BB0-8F22-A999D5CF77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0"/>
          <a:stretch/>
        </p:blipFill>
        <p:spPr>
          <a:xfrm flipH="1">
            <a:off x="6932168" y="-79392"/>
            <a:ext cx="5308600" cy="6954789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63678219-7EA7-8FE4-1F18-6504269BD5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alpha val="837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E4A7CB8-EACD-94E0-198F-AB1A9561DDFB}"/>
              </a:ext>
            </a:extLst>
          </p:cNvPr>
          <p:cNvSpPr/>
          <p:nvPr userDrawn="1"/>
        </p:nvSpPr>
        <p:spPr>
          <a:xfrm>
            <a:off x="0" y="-17396"/>
            <a:ext cx="12192002" cy="6875396"/>
          </a:xfrm>
          <a:prstGeom prst="rect">
            <a:avLst/>
          </a:prstGeom>
          <a:solidFill>
            <a:srgbClr val="E01B3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415D29D-35EB-5A00-70A3-4DD727854601}"/>
              </a:ext>
            </a:extLst>
          </p:cNvPr>
          <p:cNvSpPr/>
          <p:nvPr userDrawn="1"/>
        </p:nvSpPr>
        <p:spPr>
          <a:xfrm>
            <a:off x="-2" y="855863"/>
            <a:ext cx="12192002" cy="5048041"/>
          </a:xfrm>
          <a:prstGeom prst="rect">
            <a:avLst/>
          </a:prstGeom>
          <a:solidFill>
            <a:srgbClr val="E0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5C1CE7E7-3C60-5EE4-6B81-52213704EB0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5627" y="350901"/>
            <a:ext cx="1009224" cy="369787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D9871690-F803-689B-E037-6EE4093289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77729" y="325514"/>
            <a:ext cx="1100972" cy="391261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E27F1F71-ACCC-5D1E-86ED-570F7761C7AE}"/>
              </a:ext>
            </a:extLst>
          </p:cNvPr>
          <p:cNvSpPr/>
          <p:nvPr userDrawn="1"/>
        </p:nvSpPr>
        <p:spPr>
          <a:xfrm>
            <a:off x="571499" y="5943600"/>
            <a:ext cx="2680259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11A50D5-EFF9-79C3-ECE9-37B482870A63}"/>
              </a:ext>
            </a:extLst>
          </p:cNvPr>
          <p:cNvSpPr txBox="1"/>
          <p:nvPr userDrawn="1"/>
        </p:nvSpPr>
        <p:spPr>
          <a:xfrm>
            <a:off x="627405" y="5985301"/>
            <a:ext cx="2680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spc="300">
                <a:solidFill>
                  <a:srgbClr val="E01B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TREINAMENTO</a:t>
            </a:r>
          </a:p>
          <a:p>
            <a:r>
              <a:rPr lang="pt-BR" sz="1200" spc="300">
                <a:solidFill>
                  <a:srgbClr val="E01B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CANAL</a:t>
            </a:r>
            <a:r>
              <a:rPr lang="pt-BR" sz="1200" b="1" spc="300">
                <a:solidFill>
                  <a:srgbClr val="E01B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PORTA A PORTA</a:t>
            </a:r>
          </a:p>
          <a:p>
            <a:r>
              <a:rPr lang="pt-BR" sz="1200" spc="300">
                <a:solidFill>
                  <a:srgbClr val="E01B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AÇÕES PRESENCIAIS </a:t>
            </a:r>
            <a:br>
              <a:rPr lang="pt-BR" sz="1200">
                <a:solidFill>
                  <a:srgbClr val="E01B37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200" b="1" i="1" spc="300">
                <a:solidFill>
                  <a:srgbClr val="E01B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CONDOMÍNIOS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15ABC78-E45C-9B41-67BE-E62DD7016823}"/>
              </a:ext>
            </a:extLst>
          </p:cNvPr>
          <p:cNvSpPr/>
          <p:nvPr userDrawn="1"/>
        </p:nvSpPr>
        <p:spPr>
          <a:xfrm>
            <a:off x="514350" y="5857875"/>
            <a:ext cx="2771776" cy="1000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pt-BR" sz="1000" spc="300" dirty="0">
                <a:solidFill>
                  <a:srgbClr val="E01B37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TREINAMENTO</a:t>
            </a:r>
            <a:r>
              <a:rPr lang="pt-BR" spc="300" dirty="0">
                <a:solidFill>
                  <a:srgbClr val="E01B37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l"/>
            <a:r>
              <a:rPr lang="pt-BR" sz="1400" dirty="0">
                <a:solidFill>
                  <a:srgbClr val="E01B37"/>
                </a:solidFill>
                <a:latin typeface="Aptos Light" panose="020F0502020204030204" pitchFamily="34" charset="0"/>
              </a:rPr>
              <a:t>Canal</a:t>
            </a:r>
            <a:r>
              <a:rPr lang="pt-BR" dirty="0">
                <a:solidFill>
                  <a:srgbClr val="E01B37"/>
                </a:solidFill>
                <a:latin typeface="Aptos Light" panose="020F0502020204030204" pitchFamily="34" charset="0"/>
              </a:rPr>
              <a:t> </a:t>
            </a:r>
            <a:r>
              <a:rPr lang="pt-BR" b="1" dirty="0">
                <a:solidFill>
                  <a:srgbClr val="E01B37"/>
                </a:solidFill>
                <a:latin typeface="Aptos Light" panose="020F0502020204030204" pitchFamily="34" charset="0"/>
              </a:rPr>
              <a:t>TOP PME</a:t>
            </a:r>
          </a:p>
          <a:p>
            <a:pPr algn="l"/>
            <a:r>
              <a:rPr lang="pt-BR" sz="1100" dirty="0">
                <a:solidFill>
                  <a:srgbClr val="E01B37"/>
                </a:solidFill>
                <a:latin typeface="Aptos Light" panose="020B0004020202020204" pitchFamily="34" charset="0"/>
              </a:rPr>
              <a:t>AÇÕES PRESENCIAIS EM </a:t>
            </a:r>
            <a:r>
              <a:rPr lang="pt-BR" sz="1100" b="1" dirty="0">
                <a:solidFill>
                  <a:srgbClr val="E01B37"/>
                </a:solidFill>
                <a:latin typeface="Aptos Light" panose="020B0004020202020204" pitchFamily="34" charset="0"/>
              </a:rPr>
              <a:t>EMPRESAS MDU</a:t>
            </a:r>
          </a:p>
        </p:txBody>
      </p:sp>
    </p:spTree>
    <p:extLst>
      <p:ext uri="{BB962C8B-B14F-4D97-AF65-F5344CB8AC3E}">
        <p14:creationId xmlns:p14="http://schemas.microsoft.com/office/powerpoint/2010/main" val="3360522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64D53255-19AA-B204-9F46-4993D8C10D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alpha val="837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C055D50-D22A-6871-7960-E2F9ED67D9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6" b="46"/>
          <a:stretch/>
        </p:blipFill>
        <p:spPr>
          <a:xfrm>
            <a:off x="0" y="3313"/>
            <a:ext cx="12192000" cy="6854687"/>
          </a:xfrm>
          <a:prstGeom prst="rect">
            <a:avLst/>
          </a:prstGeom>
          <a:effectLst/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2B4A7FE-7D53-51F4-8C31-102D27B9CBD4}"/>
              </a:ext>
            </a:extLst>
          </p:cNvPr>
          <p:cNvSpPr/>
          <p:nvPr userDrawn="1"/>
        </p:nvSpPr>
        <p:spPr>
          <a:xfrm>
            <a:off x="514350" y="5857875"/>
            <a:ext cx="2771776" cy="1000125"/>
          </a:xfrm>
          <a:prstGeom prst="rect">
            <a:avLst/>
          </a:prstGeom>
          <a:solidFill>
            <a:srgbClr val="E41D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pt-BR" sz="1000" spc="300" dirty="0">
                <a:latin typeface="Aharoni" panose="02010803020104030203" pitchFamily="2" charset="-79"/>
                <a:cs typeface="Aharoni" panose="02010803020104030203" pitchFamily="2" charset="-79"/>
              </a:rPr>
              <a:t>TREINAMENTO</a:t>
            </a:r>
            <a:r>
              <a:rPr lang="pt-BR" spc="3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l"/>
            <a:r>
              <a:rPr lang="pt-BR" sz="1400" dirty="0">
                <a:latin typeface="Aptos Light" panose="020F0502020204030204" pitchFamily="34" charset="0"/>
              </a:rPr>
              <a:t>Canal</a:t>
            </a:r>
            <a:r>
              <a:rPr lang="pt-BR" dirty="0">
                <a:latin typeface="Aptos Light" panose="020F0502020204030204" pitchFamily="34" charset="0"/>
              </a:rPr>
              <a:t> </a:t>
            </a:r>
            <a:r>
              <a:rPr lang="pt-BR" b="1" dirty="0">
                <a:latin typeface="Aptos Light" panose="020F0502020204030204" pitchFamily="34" charset="0"/>
              </a:rPr>
              <a:t>TOP PME</a:t>
            </a:r>
          </a:p>
          <a:p>
            <a:pPr algn="l"/>
            <a:r>
              <a:rPr lang="pt-BR" sz="1100" dirty="0">
                <a:latin typeface="Aptos Light" panose="020B0004020202020204" pitchFamily="34" charset="0"/>
              </a:rPr>
              <a:t>AÇÕES PRESENCIAIS EM </a:t>
            </a:r>
            <a:r>
              <a:rPr lang="pt-BR" sz="1100" b="1" dirty="0">
                <a:latin typeface="Aptos Light" panose="020B0004020202020204" pitchFamily="34" charset="0"/>
              </a:rPr>
              <a:t>EMPRESAS MDU</a:t>
            </a:r>
          </a:p>
        </p:txBody>
      </p:sp>
    </p:spTree>
    <p:extLst>
      <p:ext uri="{BB962C8B-B14F-4D97-AF65-F5344CB8AC3E}">
        <p14:creationId xmlns:p14="http://schemas.microsoft.com/office/powerpoint/2010/main" val="2635319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B5E84304-049F-A1EC-36E1-D5FE7CF281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857"/>
            <a:ext cx="12192000" cy="6856285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EC7737FA-E805-A74F-951F-440837CF9686}"/>
              </a:ext>
            </a:extLst>
          </p:cNvPr>
          <p:cNvSpPr/>
          <p:nvPr userDrawn="1"/>
        </p:nvSpPr>
        <p:spPr>
          <a:xfrm>
            <a:off x="514350" y="5857875"/>
            <a:ext cx="2771776" cy="1000125"/>
          </a:xfrm>
          <a:prstGeom prst="rect">
            <a:avLst/>
          </a:prstGeom>
          <a:solidFill>
            <a:srgbClr val="E41D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pt-BR" sz="1000" spc="300" dirty="0">
                <a:latin typeface="Aharoni" panose="02010803020104030203" pitchFamily="2" charset="-79"/>
                <a:cs typeface="Aharoni" panose="02010803020104030203" pitchFamily="2" charset="-79"/>
              </a:rPr>
              <a:t>TREINAMENTO</a:t>
            </a:r>
            <a:r>
              <a:rPr lang="pt-BR" spc="3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l"/>
            <a:r>
              <a:rPr lang="pt-BR" sz="1400" dirty="0">
                <a:latin typeface="Aptos Light" panose="020F0502020204030204" pitchFamily="34" charset="0"/>
              </a:rPr>
              <a:t>Canal</a:t>
            </a:r>
            <a:r>
              <a:rPr lang="pt-BR" dirty="0">
                <a:latin typeface="Aptos Light" panose="020F0502020204030204" pitchFamily="34" charset="0"/>
              </a:rPr>
              <a:t> </a:t>
            </a:r>
            <a:r>
              <a:rPr lang="pt-BR" b="1" dirty="0">
                <a:latin typeface="Aptos Light" panose="020F0502020204030204" pitchFamily="34" charset="0"/>
              </a:rPr>
              <a:t>TOP PME</a:t>
            </a:r>
          </a:p>
          <a:p>
            <a:pPr algn="l"/>
            <a:r>
              <a:rPr lang="pt-BR" sz="1100" dirty="0">
                <a:latin typeface="Aptos Light" panose="020B0004020202020204" pitchFamily="34" charset="0"/>
              </a:rPr>
              <a:t>AÇÕES PRESENCIAIS EM </a:t>
            </a:r>
            <a:r>
              <a:rPr lang="pt-BR" sz="1100" b="1" dirty="0">
                <a:latin typeface="Aptos Light" panose="020B0004020202020204" pitchFamily="34" charset="0"/>
              </a:rPr>
              <a:t>EMPRESAS MDU</a:t>
            </a:r>
          </a:p>
        </p:txBody>
      </p:sp>
    </p:spTree>
    <p:extLst>
      <p:ext uri="{BB962C8B-B14F-4D97-AF65-F5344CB8AC3E}">
        <p14:creationId xmlns:p14="http://schemas.microsoft.com/office/powerpoint/2010/main" val="1943682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B5E84304-049F-A1EC-36E1-D5FE7CF281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857"/>
            <a:ext cx="12191998" cy="685628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B99C5BB-FFE1-3A99-BFE0-FC53505A1095}"/>
              </a:ext>
            </a:extLst>
          </p:cNvPr>
          <p:cNvSpPr txBox="1"/>
          <p:nvPr userDrawn="1"/>
        </p:nvSpPr>
        <p:spPr>
          <a:xfrm>
            <a:off x="0" y="1556669"/>
            <a:ext cx="395179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103">
              <a:spcAft>
                <a:spcPts val="1000"/>
              </a:spcAft>
            </a:pPr>
            <a:r>
              <a:rPr lang="pt-BR" sz="30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IMPORTANTE!</a:t>
            </a:r>
            <a:endParaRPr lang="pt-BR" sz="3000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2852432-5258-2E74-0FE9-CC78C734E303}"/>
              </a:ext>
            </a:extLst>
          </p:cNvPr>
          <p:cNvSpPr/>
          <p:nvPr userDrawn="1"/>
        </p:nvSpPr>
        <p:spPr>
          <a:xfrm>
            <a:off x="514350" y="5857875"/>
            <a:ext cx="2771776" cy="1000125"/>
          </a:xfrm>
          <a:prstGeom prst="rect">
            <a:avLst/>
          </a:prstGeom>
          <a:solidFill>
            <a:srgbClr val="E41D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pt-BR" sz="1000" spc="300" dirty="0">
                <a:latin typeface="Aharoni" panose="02010803020104030203" pitchFamily="2" charset="-79"/>
                <a:cs typeface="Aharoni" panose="02010803020104030203" pitchFamily="2" charset="-79"/>
              </a:rPr>
              <a:t>TREINAMENTO</a:t>
            </a:r>
            <a:r>
              <a:rPr lang="pt-BR" spc="3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l"/>
            <a:r>
              <a:rPr lang="pt-BR" sz="1400" dirty="0">
                <a:latin typeface="Aptos Light" panose="020F0502020204030204" pitchFamily="34" charset="0"/>
              </a:rPr>
              <a:t>Canal</a:t>
            </a:r>
            <a:r>
              <a:rPr lang="pt-BR" dirty="0">
                <a:latin typeface="Aptos Light" panose="020F0502020204030204" pitchFamily="34" charset="0"/>
              </a:rPr>
              <a:t> </a:t>
            </a:r>
            <a:r>
              <a:rPr lang="pt-BR" b="1" dirty="0">
                <a:latin typeface="Aptos Light" panose="020F0502020204030204" pitchFamily="34" charset="0"/>
              </a:rPr>
              <a:t>TOP PME</a:t>
            </a:r>
          </a:p>
          <a:p>
            <a:pPr algn="l"/>
            <a:r>
              <a:rPr lang="pt-BR" sz="1100" dirty="0">
                <a:latin typeface="Aptos Light" panose="020B0004020202020204" pitchFamily="34" charset="0"/>
              </a:rPr>
              <a:t>AÇÕES PRESENCIAIS EM </a:t>
            </a:r>
            <a:r>
              <a:rPr lang="pt-BR" sz="1100" b="1" dirty="0">
                <a:latin typeface="Aptos Light" panose="020B0004020202020204" pitchFamily="34" charset="0"/>
              </a:rPr>
              <a:t>EMPRESAS MDU</a:t>
            </a:r>
          </a:p>
        </p:txBody>
      </p:sp>
    </p:spTree>
    <p:extLst>
      <p:ext uri="{BB962C8B-B14F-4D97-AF65-F5344CB8AC3E}">
        <p14:creationId xmlns:p14="http://schemas.microsoft.com/office/powerpoint/2010/main" val="993328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7EB3C40-EA77-8FC4-A3AB-3EE501A5B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E4A040B-E9E9-3EA7-8BC3-0F6E636F1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089EE73-BE0A-4978-954D-7D8AFD88B2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5B4E6-68A6-144E-A9BB-AAC0DE1DF923}" type="datetimeFigureOut">
              <a:rPr lang="pt-BR" smtClean="0"/>
              <a:t>02/06/2026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0A784EF-620F-614B-881B-3056890E61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AE298D-0CCD-665C-8A6E-A490389F9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1CD40-FC90-F34A-A524-EF02D1D541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6606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0" r:id="rId3"/>
    <p:sldLayoutId id="2147483663" r:id="rId4"/>
    <p:sldLayoutId id="2147483661" r:id="rId5"/>
    <p:sldLayoutId id="2147483662" r:id="rId6"/>
    <p:sldLayoutId id="2147483654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9.png"/><Relationship Id="rId4" Type="http://schemas.openxmlformats.org/officeDocument/2006/relationships/slide" Target="slide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0.png"/><Relationship Id="rId4" Type="http://schemas.openxmlformats.org/officeDocument/2006/relationships/slide" Target="slide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1.png"/><Relationship Id="rId4" Type="http://schemas.openxmlformats.org/officeDocument/2006/relationships/slide" Target="slide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2.png"/><Relationship Id="rId4" Type="http://schemas.openxmlformats.org/officeDocument/2006/relationships/slide" Target="slide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3.png"/><Relationship Id="rId4" Type="http://schemas.openxmlformats.org/officeDocument/2006/relationships/slide" Target="slide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4.png"/><Relationship Id="rId4" Type="http://schemas.openxmlformats.org/officeDocument/2006/relationships/slide" Target="slide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5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0.xml"/><Relationship Id="rId4" Type="http://schemas.openxmlformats.org/officeDocument/2006/relationships/slide" Target="slide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0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0.xml"/><Relationship Id="rId4" Type="http://schemas.openxmlformats.org/officeDocument/2006/relationships/slide" Target="slide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0.xml"/><Relationship Id="rId4" Type="http://schemas.openxmlformats.org/officeDocument/2006/relationships/slide" Target="slide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://permissao.netservicos.corp/login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Relationship Id="rId4" Type="http://schemas.openxmlformats.org/officeDocument/2006/relationships/slide" Target="slide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.xml"/><Relationship Id="rId4" Type="http://schemas.openxmlformats.org/officeDocument/2006/relationships/slide" Target="slide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.xml"/><Relationship Id="rId4" Type="http://schemas.openxmlformats.org/officeDocument/2006/relationships/slide" Target="slide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cec-claro.my.site.com/comunidadecomercial/s/article/Residencial-Concess%C3%A3o-de-cortesia-Individual-Agente-Autorizado-Lojas-Pr%C3%B3prias-PAP-Indireto-PAP-Premium-Suporte-%C3%A0-venda-e-Varejo" TargetMode="External"/><Relationship Id="rId4" Type="http://schemas.openxmlformats.org/officeDocument/2006/relationships/slide" Target="slide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clarobr-jsm-negocios.atlassian.net/servicedesk/customer/portals" TargetMode="External"/><Relationship Id="rId5" Type="http://schemas.openxmlformats.org/officeDocument/2006/relationships/slide" Target="slide2.xml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9.png"/><Relationship Id="rId4" Type="http://schemas.openxmlformats.org/officeDocument/2006/relationships/slide" Target="slide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0.png"/><Relationship Id="rId4" Type="http://schemas.openxmlformats.org/officeDocument/2006/relationships/slide" Target="slide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1.png"/><Relationship Id="rId4" Type="http://schemas.openxmlformats.org/officeDocument/2006/relationships/slide" Target="slide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2.png"/><Relationship Id="rId4" Type="http://schemas.openxmlformats.org/officeDocument/2006/relationships/slide" Target="slide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3.png"/><Relationship Id="rId4" Type="http://schemas.openxmlformats.org/officeDocument/2006/relationships/slide" Target="slide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4.png"/><Relationship Id="rId4" Type="http://schemas.openxmlformats.org/officeDocument/2006/relationships/slide" Target="slide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5.png"/><Relationship Id="rId4" Type="http://schemas.openxmlformats.org/officeDocument/2006/relationships/slide" Target="slide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6.png"/><Relationship Id="rId4" Type="http://schemas.openxmlformats.org/officeDocument/2006/relationships/slide" Target="slide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7.png"/><Relationship Id="rId4" Type="http://schemas.openxmlformats.org/officeDocument/2006/relationships/slide" Target="slide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0.xml"/><Relationship Id="rId5" Type="http://schemas.openxmlformats.org/officeDocument/2006/relationships/slide" Target="slide2.xml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326476B-97BD-9BFC-1888-7447E8E8A358}"/>
              </a:ext>
            </a:extLst>
          </p:cNvPr>
          <p:cNvSpPr/>
          <p:nvPr/>
        </p:nvSpPr>
        <p:spPr>
          <a:xfrm>
            <a:off x="992459" y="2430966"/>
            <a:ext cx="6419385" cy="1349297"/>
          </a:xfrm>
          <a:custGeom>
            <a:avLst/>
            <a:gdLst>
              <a:gd name="connsiteX0" fmla="*/ 0 w 5103541"/>
              <a:gd name="connsiteY0" fmla="*/ 0 h 1293541"/>
              <a:gd name="connsiteX1" fmla="*/ 5103541 w 5103541"/>
              <a:gd name="connsiteY1" fmla="*/ 0 h 1293541"/>
              <a:gd name="connsiteX2" fmla="*/ 5103541 w 5103541"/>
              <a:gd name="connsiteY2" fmla="*/ 1293541 h 1293541"/>
              <a:gd name="connsiteX3" fmla="*/ 0 w 5103541"/>
              <a:gd name="connsiteY3" fmla="*/ 1293541 h 1293541"/>
              <a:gd name="connsiteX4" fmla="*/ 0 w 5103541"/>
              <a:gd name="connsiteY4" fmla="*/ 0 h 1293541"/>
              <a:gd name="connsiteX0" fmla="*/ 0 w 5103541"/>
              <a:gd name="connsiteY0" fmla="*/ 0 h 1293541"/>
              <a:gd name="connsiteX1" fmla="*/ 5103541 w 5103541"/>
              <a:gd name="connsiteY1" fmla="*/ 0 h 1293541"/>
              <a:gd name="connsiteX2" fmla="*/ 3743092 w 5103541"/>
              <a:gd name="connsiteY2" fmla="*/ 1248937 h 1293541"/>
              <a:gd name="connsiteX3" fmla="*/ 0 w 5103541"/>
              <a:gd name="connsiteY3" fmla="*/ 1293541 h 1293541"/>
              <a:gd name="connsiteX4" fmla="*/ 0 w 5103541"/>
              <a:gd name="connsiteY4" fmla="*/ 0 h 1293541"/>
              <a:gd name="connsiteX0" fmla="*/ 0 w 5103541"/>
              <a:gd name="connsiteY0" fmla="*/ 0 h 1293541"/>
              <a:gd name="connsiteX1" fmla="*/ 5103541 w 5103541"/>
              <a:gd name="connsiteY1" fmla="*/ 0 h 1293541"/>
              <a:gd name="connsiteX2" fmla="*/ 3743092 w 5103541"/>
              <a:gd name="connsiteY2" fmla="*/ 1248937 h 1293541"/>
              <a:gd name="connsiteX3" fmla="*/ 0 w 5103541"/>
              <a:gd name="connsiteY3" fmla="*/ 1293541 h 1293541"/>
              <a:gd name="connsiteX4" fmla="*/ 0 w 5103541"/>
              <a:gd name="connsiteY4" fmla="*/ 0 h 1293541"/>
              <a:gd name="connsiteX0" fmla="*/ 0 w 6419385"/>
              <a:gd name="connsiteY0" fmla="*/ 55756 h 1349297"/>
              <a:gd name="connsiteX1" fmla="*/ 6419385 w 6419385"/>
              <a:gd name="connsiteY1" fmla="*/ 0 h 1349297"/>
              <a:gd name="connsiteX2" fmla="*/ 3743092 w 6419385"/>
              <a:gd name="connsiteY2" fmla="*/ 1304693 h 1349297"/>
              <a:gd name="connsiteX3" fmla="*/ 0 w 6419385"/>
              <a:gd name="connsiteY3" fmla="*/ 1349297 h 1349297"/>
              <a:gd name="connsiteX4" fmla="*/ 0 w 6419385"/>
              <a:gd name="connsiteY4" fmla="*/ 55756 h 1349297"/>
              <a:gd name="connsiteX0" fmla="*/ 0 w 6419385"/>
              <a:gd name="connsiteY0" fmla="*/ 55756 h 1349297"/>
              <a:gd name="connsiteX1" fmla="*/ 6419385 w 6419385"/>
              <a:gd name="connsiteY1" fmla="*/ 0 h 1349297"/>
              <a:gd name="connsiteX2" fmla="*/ 3743092 w 6419385"/>
              <a:gd name="connsiteY2" fmla="*/ 1304693 h 1349297"/>
              <a:gd name="connsiteX3" fmla="*/ 0 w 6419385"/>
              <a:gd name="connsiteY3" fmla="*/ 1349297 h 1349297"/>
              <a:gd name="connsiteX4" fmla="*/ 0 w 6419385"/>
              <a:gd name="connsiteY4" fmla="*/ 55756 h 1349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9385" h="1349297">
                <a:moveTo>
                  <a:pt x="0" y="55756"/>
                </a:moveTo>
                <a:lnTo>
                  <a:pt x="6419385" y="0"/>
                </a:lnTo>
                <a:cubicBezTo>
                  <a:pt x="6021658" y="494371"/>
                  <a:pt x="4988311" y="609601"/>
                  <a:pt x="3743092" y="1304693"/>
                </a:cubicBezTo>
                <a:lnTo>
                  <a:pt x="0" y="1349297"/>
                </a:lnTo>
                <a:lnTo>
                  <a:pt x="0" y="55756"/>
                </a:lnTo>
                <a:close/>
              </a:path>
            </a:pathLst>
          </a:cu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6DF0EDB-2B49-1277-E662-458313F08CED}"/>
              </a:ext>
            </a:extLst>
          </p:cNvPr>
          <p:cNvSpPr txBox="1"/>
          <p:nvPr/>
        </p:nvSpPr>
        <p:spPr>
          <a:xfrm>
            <a:off x="992458" y="2305395"/>
            <a:ext cx="563136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chemeClr val="bg1"/>
                </a:solidFill>
              </a:rPr>
              <a:t>BOAS PRÁTICAS </a:t>
            </a:r>
          </a:p>
          <a:p>
            <a:pPr>
              <a:lnSpc>
                <a:spcPct val="150000"/>
              </a:lnSpc>
            </a:pPr>
            <a:r>
              <a:rPr lang="pt-BR" sz="3200" dirty="0">
                <a:solidFill>
                  <a:schemeClr val="bg1"/>
                </a:solidFill>
                <a:latin typeface="Agency FB" panose="020B0503020202020204" pitchFamily="34" charset="0"/>
              </a:rPr>
              <a:t>AÇÕES PRESENCIAIS EM EMPRESAS </a:t>
            </a:r>
          </a:p>
          <a:p>
            <a:r>
              <a:rPr lang="pt-BR" sz="2000" b="1" dirty="0">
                <a:solidFill>
                  <a:schemeClr val="bg1"/>
                </a:solidFill>
              </a:rPr>
              <a:t> MDU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2EE6C46-4D2D-2031-C4D0-293D0712F5F7}"/>
              </a:ext>
            </a:extLst>
          </p:cNvPr>
          <p:cNvSpPr txBox="1"/>
          <p:nvPr/>
        </p:nvSpPr>
        <p:spPr>
          <a:xfrm>
            <a:off x="747131" y="5363736"/>
            <a:ext cx="4170558" cy="646331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Valide sua presença!</a:t>
            </a:r>
          </a:p>
        </p:txBody>
      </p:sp>
    </p:spTree>
    <p:extLst>
      <p:ext uri="{BB962C8B-B14F-4D97-AF65-F5344CB8AC3E}">
        <p14:creationId xmlns:p14="http://schemas.microsoft.com/office/powerpoint/2010/main" val="2697021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5">
            <a:extLst>
              <a:ext uri="{FF2B5EF4-FFF2-40B4-BE49-F238E27FC236}">
                <a16:creationId xmlns:a16="http://schemas.microsoft.com/office/drawing/2014/main" id="{C9CFEA3E-9A88-8F13-99D4-17104699A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132" y="1548585"/>
            <a:ext cx="5500868" cy="69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CONDOMÍNIOS NO BRASIL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87F31806-47B4-8171-5E7A-14652FDC785B}"/>
              </a:ext>
            </a:extLst>
          </p:cNvPr>
          <p:cNvSpPr txBox="1">
            <a:spLocks/>
          </p:cNvSpPr>
          <p:nvPr/>
        </p:nvSpPr>
        <p:spPr>
          <a:xfrm>
            <a:off x="595132" y="2444320"/>
            <a:ext cx="10327426" cy="277466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indent="-271463">
              <a:spcBef>
                <a:spcPts val="600"/>
              </a:spcBef>
            </a:pPr>
            <a:r>
              <a:rPr lang="pt-BR" sz="2000" dirty="0"/>
              <a:t>A verticalização é um processo irreversível, comum nas cidades que crescem rapidamente em função de mudanças socioeconômicas e do aumento de empresas distribuídas em galerias, shoppings e prédios de escritórios e/ou consultórios;</a:t>
            </a:r>
            <a:endParaRPr lang="pt-BR" sz="2000" dirty="0">
              <a:cs typeface="Calibri"/>
            </a:endParaRPr>
          </a:p>
          <a:p>
            <a:pPr marL="271463" indent="-271463" fontAlgn="base">
              <a:spcBef>
                <a:spcPts val="600"/>
              </a:spcBef>
            </a:pPr>
            <a:r>
              <a:rPr lang="pt-BR" sz="2000" dirty="0">
                <a:ea typeface="Calibri"/>
                <a:cs typeface="Calibri"/>
              </a:rPr>
              <a:t>Atualmente no Brasil existem mais de 20 milhões de empresas ativas</a:t>
            </a:r>
            <a:r>
              <a:rPr lang="pt-BR" sz="2000" dirty="0"/>
              <a:t>;</a:t>
            </a:r>
            <a:endParaRPr lang="pt-BR" sz="2000" dirty="0">
              <a:cs typeface="Calibri"/>
            </a:endParaRPr>
          </a:p>
          <a:p>
            <a:pPr marL="271463" indent="-271463" fontAlgn="base">
              <a:spcBef>
                <a:spcPts val="600"/>
              </a:spcBef>
            </a:pPr>
            <a:r>
              <a:rPr lang="pt-BR" sz="2000" dirty="0">
                <a:ea typeface="Calibri"/>
                <a:cs typeface="Calibri"/>
              </a:rPr>
              <a:t>Deste mercado, temos com </a:t>
            </a:r>
            <a:r>
              <a:rPr lang="pt-BR" sz="2000" dirty="0" err="1">
                <a:ea typeface="Calibri"/>
                <a:cs typeface="Calibri"/>
              </a:rPr>
              <a:t>MDUs</a:t>
            </a:r>
            <a:r>
              <a:rPr lang="pt-BR" sz="2000" dirty="0">
                <a:ea typeface="Calibri"/>
                <a:cs typeface="Calibri"/>
              </a:rPr>
              <a:t> já construídos mais de 15.000 prédios comerciais onde atualmente temos quase 400.000 </a:t>
            </a:r>
            <a:r>
              <a:rPr lang="pt-BR" sz="2000" dirty="0" err="1">
                <a:ea typeface="Calibri"/>
                <a:cs typeface="Calibri"/>
              </a:rPr>
              <a:t>HPs</a:t>
            </a:r>
            <a:r>
              <a:rPr lang="pt-BR" sz="2000" dirty="0">
                <a:ea typeface="Calibri"/>
                <a:cs typeface="Calibri"/>
              </a:rPr>
              <a:t> livres para atuação imediata</a:t>
            </a:r>
            <a:r>
              <a:rPr lang="pt-BR" sz="2000" dirty="0"/>
              <a:t>; </a:t>
            </a:r>
          </a:p>
          <a:p>
            <a:pPr marL="271463" indent="-271463" fontAlgn="base">
              <a:spcBef>
                <a:spcPts val="600"/>
              </a:spcBef>
            </a:pPr>
            <a:r>
              <a:rPr lang="pt-BR" sz="2000" dirty="0">
                <a:cs typeface="Calibri" panose="020F0502020204030204"/>
              </a:rPr>
              <a:t>A venda em MDU possui benefícios como: não apresenta problema devido à chuva, menor possibilidade de inviabilidade técnica no local e menor taxa de quebra de instalação.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8BF989A-62AB-5B0B-6DC6-F4AFA9127E9E}"/>
              </a:ext>
            </a:extLst>
          </p:cNvPr>
          <p:cNvSpPr/>
          <p:nvPr/>
        </p:nvSpPr>
        <p:spPr>
          <a:xfrm>
            <a:off x="0" y="1162050"/>
            <a:ext cx="2743200" cy="288758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4D4CA7CB-DDE8-C204-2369-6D39EF16A10F}"/>
              </a:ext>
            </a:extLst>
          </p:cNvPr>
          <p:cNvSpPr/>
          <p:nvPr/>
        </p:nvSpPr>
        <p:spPr>
          <a:xfrm>
            <a:off x="4633492" y="709035"/>
            <a:ext cx="6641803" cy="9299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O NÚMERO ESTÁ ATUALIZADO?</a:t>
            </a:r>
          </a:p>
        </p:txBody>
      </p:sp>
    </p:spTree>
    <p:extLst>
      <p:ext uri="{BB962C8B-B14F-4D97-AF65-F5344CB8AC3E}">
        <p14:creationId xmlns:p14="http://schemas.microsoft.com/office/powerpoint/2010/main" val="76923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uild="p"/>
      <p:bldP spid="6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8A1E2E4B-AEA6-4070-F276-A133FF2AC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9DD6B726-715C-B34C-B7D5-D391B79C5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10066885" y="-588700"/>
            <a:ext cx="2257641" cy="1457533"/>
          </a:xfrm>
          <a:prstGeom prst="rect">
            <a:avLst/>
          </a:prstGeom>
        </p:spPr>
      </p:pic>
      <p:sp>
        <p:nvSpPr>
          <p:cNvPr id="6" name="Retângulo: Cantos Arredondados 5">
            <a:hlinkClick r:id="rId4" action="ppaction://hlinksldjump"/>
            <a:extLst>
              <a:ext uri="{FF2B5EF4-FFF2-40B4-BE49-F238E27FC236}">
                <a16:creationId xmlns:a16="http://schemas.microsoft.com/office/drawing/2014/main" id="{72953534-41A6-2B37-0311-5B15836BEC11}"/>
              </a:ext>
            </a:extLst>
          </p:cNvPr>
          <p:cNvSpPr/>
          <p:nvPr/>
        </p:nvSpPr>
        <p:spPr>
          <a:xfrm>
            <a:off x="7636953" y="2480294"/>
            <a:ext cx="3346735" cy="1928420"/>
          </a:xfrm>
          <a:prstGeom prst="roundRect">
            <a:avLst/>
          </a:prstGeom>
          <a:noFill/>
          <a:ln>
            <a:solidFill>
              <a:srgbClr val="9103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189" indent="-457189">
              <a:buFont typeface="+mj-lt"/>
              <a:buAutoNum type="arabicPeriod"/>
            </a:pPr>
            <a:r>
              <a:rPr lang="pt-BR" sz="2400" dirty="0">
                <a:solidFill>
                  <a:schemeClr val="tx1"/>
                </a:solidFill>
                <a:latin typeface="AMX"/>
              </a:rPr>
              <a:t>Anexe a documentação obrigatória conforme o grupo selecionado </a:t>
            </a: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C0B55BB2-D7A0-5BA8-5993-B55C547506D8}"/>
              </a:ext>
            </a:extLst>
          </p:cNvPr>
          <p:cNvSpPr txBox="1"/>
          <p:nvPr/>
        </p:nvSpPr>
        <p:spPr>
          <a:xfrm>
            <a:off x="1" y="9696"/>
            <a:ext cx="3459793" cy="414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400" b="1" dirty="0">
                <a:latin typeface="AMX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ABERTURA DE CHAMADO</a:t>
            </a: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9DB218B5-8592-A7B5-BFD7-5465F03C2420}"/>
              </a:ext>
            </a:extLst>
          </p:cNvPr>
          <p:cNvCxnSpPr>
            <a:cxnSpLocks/>
          </p:cNvCxnSpPr>
          <p:nvPr/>
        </p:nvCxnSpPr>
        <p:spPr>
          <a:xfrm>
            <a:off x="76201" y="403215"/>
            <a:ext cx="4158343" cy="0"/>
          </a:xfrm>
          <a:prstGeom prst="line">
            <a:avLst/>
          </a:prstGeom>
          <a:ln w="28575">
            <a:solidFill>
              <a:srgbClr val="8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:a16="http://schemas.microsoft.com/office/drawing/2014/main" id="{5C4F2C07-87D1-5B35-031A-E9530F6BB6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829" y="1260184"/>
            <a:ext cx="7170028" cy="44112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EB6FEE48-9F70-44B2-C0AA-BBEF38B72836}"/>
              </a:ext>
            </a:extLst>
          </p:cNvPr>
          <p:cNvCxnSpPr>
            <a:cxnSpLocks/>
          </p:cNvCxnSpPr>
          <p:nvPr/>
        </p:nvCxnSpPr>
        <p:spPr>
          <a:xfrm>
            <a:off x="1" y="1821949"/>
            <a:ext cx="450876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03451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4446F311-7CE8-32D3-630F-A3E673034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B6655719-09B3-6281-2523-47ACD2921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10066885" y="-588700"/>
            <a:ext cx="2257641" cy="1457533"/>
          </a:xfrm>
          <a:prstGeom prst="rect">
            <a:avLst/>
          </a:prstGeom>
        </p:spPr>
      </p:pic>
      <p:sp>
        <p:nvSpPr>
          <p:cNvPr id="6" name="Retângulo: Cantos Arredondados 5">
            <a:hlinkClick r:id="rId4" action="ppaction://hlinksldjump"/>
            <a:extLst>
              <a:ext uri="{FF2B5EF4-FFF2-40B4-BE49-F238E27FC236}">
                <a16:creationId xmlns:a16="http://schemas.microsoft.com/office/drawing/2014/main" id="{3F31AE30-C0D8-7195-E71C-7D92328A9292}"/>
              </a:ext>
            </a:extLst>
          </p:cNvPr>
          <p:cNvSpPr/>
          <p:nvPr/>
        </p:nvSpPr>
        <p:spPr>
          <a:xfrm>
            <a:off x="7644957" y="2635175"/>
            <a:ext cx="3598025" cy="852307"/>
          </a:xfrm>
          <a:prstGeom prst="roundRect">
            <a:avLst/>
          </a:prstGeom>
          <a:noFill/>
          <a:ln>
            <a:solidFill>
              <a:srgbClr val="9103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189" indent="-457189">
              <a:buFont typeface="+mj-lt"/>
              <a:buAutoNum type="arabicPeriod"/>
            </a:pPr>
            <a:r>
              <a:rPr lang="pt-BR" sz="2400" dirty="0">
                <a:solidFill>
                  <a:schemeClr val="tx1"/>
                </a:solidFill>
                <a:latin typeface="AMX"/>
              </a:rPr>
              <a:t>Anexe a Minuta contratual</a:t>
            </a:r>
          </a:p>
          <a:p>
            <a:pPr marL="457189" indent="-457189">
              <a:buFont typeface="+mj-lt"/>
              <a:buAutoNum type="arabicPeriod" startAt="2"/>
            </a:pPr>
            <a:r>
              <a:rPr lang="pt-BR" sz="2400" dirty="0">
                <a:solidFill>
                  <a:schemeClr val="tx1"/>
                </a:solidFill>
                <a:latin typeface="AMX"/>
              </a:rPr>
              <a:t>Selecione o Diretor</a:t>
            </a:r>
            <a:endParaRPr lang="pt-BR" sz="2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DD9BAF8-850D-C75E-9CFF-F02B9D950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633" y="2310015"/>
            <a:ext cx="6689699" cy="20190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D7A693FC-45F9-82C2-5FB7-61C424FEEDC8}"/>
              </a:ext>
            </a:extLst>
          </p:cNvPr>
          <p:cNvCxnSpPr>
            <a:cxnSpLocks/>
          </p:cNvCxnSpPr>
          <p:nvPr/>
        </p:nvCxnSpPr>
        <p:spPr>
          <a:xfrm>
            <a:off x="2730319" y="2851375"/>
            <a:ext cx="24686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47752BFB-8009-B7D1-A914-EF01DF78A0AD}"/>
              </a:ext>
            </a:extLst>
          </p:cNvPr>
          <p:cNvCxnSpPr>
            <a:cxnSpLocks/>
          </p:cNvCxnSpPr>
          <p:nvPr/>
        </p:nvCxnSpPr>
        <p:spPr>
          <a:xfrm>
            <a:off x="609600" y="3487481"/>
            <a:ext cx="24686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6">
            <a:extLst>
              <a:ext uri="{FF2B5EF4-FFF2-40B4-BE49-F238E27FC236}">
                <a16:creationId xmlns:a16="http://schemas.microsoft.com/office/drawing/2014/main" id="{B147235B-D882-F6F0-EE35-168908AEC28B}"/>
              </a:ext>
            </a:extLst>
          </p:cNvPr>
          <p:cNvSpPr txBox="1"/>
          <p:nvPr/>
        </p:nvSpPr>
        <p:spPr>
          <a:xfrm>
            <a:off x="1" y="9696"/>
            <a:ext cx="3459793" cy="414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400" b="1" dirty="0">
                <a:latin typeface="AMX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ABERTURA DE CHAMADO</a:t>
            </a:r>
          </a:p>
        </p:txBody>
      </p:sp>
      <p:cxnSp>
        <p:nvCxnSpPr>
          <p:cNvPr id="8" name="Straight Connector 17">
            <a:extLst>
              <a:ext uri="{FF2B5EF4-FFF2-40B4-BE49-F238E27FC236}">
                <a16:creationId xmlns:a16="http://schemas.microsoft.com/office/drawing/2014/main" id="{D23741F1-E970-B616-71BF-5364D2AE8647}"/>
              </a:ext>
            </a:extLst>
          </p:cNvPr>
          <p:cNvCxnSpPr>
            <a:cxnSpLocks/>
          </p:cNvCxnSpPr>
          <p:nvPr/>
        </p:nvCxnSpPr>
        <p:spPr>
          <a:xfrm>
            <a:off x="98483" y="403215"/>
            <a:ext cx="3312000" cy="0"/>
          </a:xfrm>
          <a:prstGeom prst="line">
            <a:avLst/>
          </a:prstGeom>
          <a:ln w="28575">
            <a:solidFill>
              <a:srgbClr val="8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27859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40CB5829-1F54-1FDF-85C8-4E0D0A6D0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778BDFA6-034F-9A0E-AB58-DA31D3448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10066885" y="-588700"/>
            <a:ext cx="2257641" cy="1457533"/>
          </a:xfrm>
          <a:prstGeom prst="rect">
            <a:avLst/>
          </a:prstGeom>
        </p:spPr>
      </p:pic>
      <p:sp>
        <p:nvSpPr>
          <p:cNvPr id="6" name="Retângulo: Cantos Arredondados 5">
            <a:hlinkClick r:id="rId4" action="ppaction://hlinksldjump"/>
            <a:extLst>
              <a:ext uri="{FF2B5EF4-FFF2-40B4-BE49-F238E27FC236}">
                <a16:creationId xmlns:a16="http://schemas.microsoft.com/office/drawing/2014/main" id="{19AAE4D1-FDDD-7E52-DA77-B57F355F02B6}"/>
              </a:ext>
            </a:extLst>
          </p:cNvPr>
          <p:cNvSpPr/>
          <p:nvPr/>
        </p:nvSpPr>
        <p:spPr>
          <a:xfrm>
            <a:off x="6949435" y="1780600"/>
            <a:ext cx="4965475" cy="3288297"/>
          </a:xfrm>
          <a:prstGeom prst="roundRect">
            <a:avLst/>
          </a:prstGeom>
          <a:noFill/>
          <a:ln>
            <a:solidFill>
              <a:srgbClr val="9103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189" indent="-457189">
              <a:buFont typeface="+mj-lt"/>
              <a:buAutoNum type="arabicPeriod"/>
            </a:pPr>
            <a:r>
              <a:rPr lang="pt-BR" sz="2400" dirty="0">
                <a:solidFill>
                  <a:schemeClr val="tx1"/>
                </a:solidFill>
                <a:latin typeface="AMX"/>
              </a:rPr>
              <a:t>Informe o nome/ razão social </a:t>
            </a:r>
          </a:p>
          <a:p>
            <a:pPr marL="457189" indent="-457189">
              <a:buFont typeface="+mj-lt"/>
              <a:buAutoNum type="arabicPeriod"/>
            </a:pPr>
            <a:r>
              <a:rPr lang="pt-BR" sz="2400" dirty="0">
                <a:solidFill>
                  <a:schemeClr val="tx1"/>
                </a:solidFill>
                <a:latin typeface="AMX"/>
              </a:rPr>
              <a:t>Informe o CPF/CNPJ</a:t>
            </a:r>
          </a:p>
          <a:p>
            <a:pPr marL="457189" indent="-457189">
              <a:buFont typeface="+mj-lt"/>
              <a:buAutoNum type="arabicPeriod"/>
            </a:pPr>
            <a:r>
              <a:rPr lang="pt-BR" sz="2400" dirty="0">
                <a:solidFill>
                  <a:schemeClr val="tx1"/>
                </a:solidFill>
                <a:latin typeface="AMX"/>
              </a:rPr>
              <a:t>Informe o telefone residencial/comercial </a:t>
            </a:r>
          </a:p>
          <a:p>
            <a:pPr marL="457189" indent="-457189">
              <a:buFont typeface="+mj-lt"/>
              <a:buAutoNum type="arabicPeriod"/>
            </a:pPr>
            <a:r>
              <a:rPr lang="pt-BR" sz="2400" dirty="0">
                <a:solidFill>
                  <a:schemeClr val="tx1"/>
                </a:solidFill>
                <a:latin typeface="AMX"/>
              </a:rPr>
              <a:t>Informe o telefone celular</a:t>
            </a:r>
          </a:p>
          <a:p>
            <a:pPr marL="457189" indent="-457189">
              <a:buFont typeface="+mj-lt"/>
              <a:buAutoNum type="arabicPeriod"/>
            </a:pPr>
            <a:r>
              <a:rPr lang="pt-BR" sz="2400" dirty="0">
                <a:solidFill>
                  <a:schemeClr val="tx1"/>
                </a:solidFill>
                <a:latin typeface="AMX"/>
              </a:rPr>
              <a:t>Informe a cidade</a:t>
            </a:r>
          </a:p>
          <a:p>
            <a:pPr marL="457189" indent="-457189">
              <a:buFont typeface="+mj-lt"/>
              <a:buAutoNum type="arabicPeriod"/>
            </a:pPr>
            <a:r>
              <a:rPr lang="pt-BR" sz="2400" dirty="0">
                <a:solidFill>
                  <a:schemeClr val="tx1"/>
                </a:solidFill>
                <a:latin typeface="AMX"/>
              </a:rPr>
              <a:t>Informe o logradouro </a:t>
            </a:r>
          </a:p>
          <a:p>
            <a:pPr marL="457189" indent="-457189">
              <a:buFont typeface="+mj-lt"/>
              <a:buAutoNum type="arabicPeriod"/>
            </a:pPr>
            <a:r>
              <a:rPr lang="pt-BR" sz="2400" dirty="0">
                <a:solidFill>
                  <a:schemeClr val="tx1"/>
                </a:solidFill>
                <a:latin typeface="AMX"/>
              </a:rPr>
              <a:t>Informe o número</a:t>
            </a:r>
          </a:p>
          <a:p>
            <a:pPr marL="457189" indent="-457189">
              <a:buFont typeface="+mj-lt"/>
              <a:buAutoNum type="arabicPeriod"/>
            </a:pPr>
            <a:r>
              <a:rPr lang="pt-BR" sz="2400" dirty="0">
                <a:solidFill>
                  <a:schemeClr val="tx1"/>
                </a:solidFill>
                <a:latin typeface="AMX"/>
              </a:rPr>
              <a:t>Informe o complemento</a:t>
            </a:r>
          </a:p>
          <a:p>
            <a:pPr marL="457189" indent="-457189">
              <a:buFont typeface="+mj-lt"/>
              <a:buAutoNum type="arabicPeriod"/>
            </a:pPr>
            <a:r>
              <a:rPr lang="pt-BR" sz="2400" dirty="0">
                <a:solidFill>
                  <a:schemeClr val="tx1"/>
                </a:solidFill>
                <a:latin typeface="AMX"/>
              </a:rPr>
              <a:t>Informe o bairro </a:t>
            </a:r>
          </a:p>
          <a:p>
            <a:pPr marL="457189" indent="-457189">
              <a:buFont typeface="+mj-lt"/>
              <a:buAutoNum type="arabicPeriod"/>
            </a:pPr>
            <a:r>
              <a:rPr lang="pt-BR" sz="2400" dirty="0">
                <a:solidFill>
                  <a:schemeClr val="tx1"/>
                </a:solidFill>
                <a:latin typeface="AMX"/>
              </a:rPr>
              <a:t>Informe o e-mail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3A64F2E-708A-7B9B-6DD8-FB6F540FBE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197" y="1632596"/>
            <a:ext cx="6300831" cy="36311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46E04F4E-D9D1-137F-E4B2-B6095D695CA8}"/>
              </a:ext>
            </a:extLst>
          </p:cNvPr>
          <p:cNvCxnSpPr>
            <a:cxnSpLocks/>
          </p:cNvCxnSpPr>
          <p:nvPr/>
        </p:nvCxnSpPr>
        <p:spPr>
          <a:xfrm>
            <a:off x="365763" y="1891917"/>
            <a:ext cx="24686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B623B303-2617-D317-6839-01A0B5046B1A}"/>
              </a:ext>
            </a:extLst>
          </p:cNvPr>
          <p:cNvCxnSpPr>
            <a:cxnSpLocks/>
          </p:cNvCxnSpPr>
          <p:nvPr/>
        </p:nvCxnSpPr>
        <p:spPr>
          <a:xfrm>
            <a:off x="3543763" y="1902519"/>
            <a:ext cx="24686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2DFA8337-A535-6310-3DA2-F36368900219}"/>
              </a:ext>
            </a:extLst>
          </p:cNvPr>
          <p:cNvCxnSpPr>
            <a:cxnSpLocks/>
          </p:cNvCxnSpPr>
          <p:nvPr/>
        </p:nvCxnSpPr>
        <p:spPr>
          <a:xfrm>
            <a:off x="3511958" y="2528021"/>
            <a:ext cx="24686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FBDEB410-95EE-502B-F3B8-7DD9D78F4673}"/>
              </a:ext>
            </a:extLst>
          </p:cNvPr>
          <p:cNvCxnSpPr>
            <a:cxnSpLocks/>
          </p:cNvCxnSpPr>
          <p:nvPr/>
        </p:nvCxnSpPr>
        <p:spPr>
          <a:xfrm>
            <a:off x="416250" y="2528021"/>
            <a:ext cx="24686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E3853394-6F39-AC2F-393B-E916DDB54004}"/>
              </a:ext>
            </a:extLst>
          </p:cNvPr>
          <p:cNvCxnSpPr>
            <a:cxnSpLocks/>
          </p:cNvCxnSpPr>
          <p:nvPr/>
        </p:nvCxnSpPr>
        <p:spPr>
          <a:xfrm>
            <a:off x="3481227" y="3100516"/>
            <a:ext cx="224591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335612D4-D7FE-A959-7EEF-2283340AA35D}"/>
              </a:ext>
            </a:extLst>
          </p:cNvPr>
          <p:cNvCxnSpPr>
            <a:cxnSpLocks/>
          </p:cNvCxnSpPr>
          <p:nvPr/>
        </p:nvCxnSpPr>
        <p:spPr>
          <a:xfrm>
            <a:off x="461498" y="3727785"/>
            <a:ext cx="224591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8BE00C03-DAA0-2271-CE81-E9D05B250AEB}"/>
              </a:ext>
            </a:extLst>
          </p:cNvPr>
          <p:cNvCxnSpPr>
            <a:cxnSpLocks/>
          </p:cNvCxnSpPr>
          <p:nvPr/>
        </p:nvCxnSpPr>
        <p:spPr>
          <a:xfrm>
            <a:off x="3514799" y="4321483"/>
            <a:ext cx="224591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41178C9F-6025-59A2-8288-E8FE08BEECD3}"/>
              </a:ext>
            </a:extLst>
          </p:cNvPr>
          <p:cNvCxnSpPr>
            <a:cxnSpLocks/>
          </p:cNvCxnSpPr>
          <p:nvPr/>
        </p:nvCxnSpPr>
        <p:spPr>
          <a:xfrm>
            <a:off x="408490" y="4353288"/>
            <a:ext cx="224591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E6E83F96-76C5-8BB9-F37B-BFD1691E0914}"/>
              </a:ext>
            </a:extLst>
          </p:cNvPr>
          <p:cNvCxnSpPr>
            <a:cxnSpLocks/>
          </p:cNvCxnSpPr>
          <p:nvPr/>
        </p:nvCxnSpPr>
        <p:spPr>
          <a:xfrm>
            <a:off x="419091" y="4925781"/>
            <a:ext cx="224591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EF648B15-BF6C-10F9-AEF9-47A6B0AEBCEB}"/>
              </a:ext>
            </a:extLst>
          </p:cNvPr>
          <p:cNvCxnSpPr>
            <a:cxnSpLocks/>
          </p:cNvCxnSpPr>
          <p:nvPr/>
        </p:nvCxnSpPr>
        <p:spPr>
          <a:xfrm>
            <a:off x="450897" y="3112885"/>
            <a:ext cx="224591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6">
            <a:extLst>
              <a:ext uri="{FF2B5EF4-FFF2-40B4-BE49-F238E27FC236}">
                <a16:creationId xmlns:a16="http://schemas.microsoft.com/office/drawing/2014/main" id="{550EF444-2774-405D-C1C3-3B541871BC26}"/>
              </a:ext>
            </a:extLst>
          </p:cNvPr>
          <p:cNvSpPr txBox="1"/>
          <p:nvPr/>
        </p:nvSpPr>
        <p:spPr>
          <a:xfrm>
            <a:off x="1" y="9696"/>
            <a:ext cx="3459793" cy="414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400" b="1" dirty="0">
                <a:latin typeface="AMX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ABERTURA DE CHAMADO</a:t>
            </a:r>
          </a:p>
        </p:txBody>
      </p:sp>
      <p:cxnSp>
        <p:nvCxnSpPr>
          <p:cNvPr id="9" name="Straight Connector 17">
            <a:extLst>
              <a:ext uri="{FF2B5EF4-FFF2-40B4-BE49-F238E27FC236}">
                <a16:creationId xmlns:a16="http://schemas.microsoft.com/office/drawing/2014/main" id="{BAB6729C-E577-2FFA-177D-C36D852B0E01}"/>
              </a:ext>
            </a:extLst>
          </p:cNvPr>
          <p:cNvCxnSpPr>
            <a:cxnSpLocks/>
          </p:cNvCxnSpPr>
          <p:nvPr/>
        </p:nvCxnSpPr>
        <p:spPr>
          <a:xfrm>
            <a:off x="98483" y="403215"/>
            <a:ext cx="3312000" cy="0"/>
          </a:xfrm>
          <a:prstGeom prst="line">
            <a:avLst/>
          </a:prstGeom>
          <a:ln w="28575">
            <a:solidFill>
              <a:srgbClr val="8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36071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1A006E04-4007-AE66-1F7D-0400BE519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2E148367-7A1B-4236-F168-9E78750F0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10066885" y="-588700"/>
            <a:ext cx="2257641" cy="1457533"/>
          </a:xfrm>
          <a:prstGeom prst="rect">
            <a:avLst/>
          </a:prstGeom>
        </p:spPr>
      </p:pic>
      <p:sp>
        <p:nvSpPr>
          <p:cNvPr id="6" name="Retângulo: Cantos Arredondados 5">
            <a:hlinkClick r:id="rId4" action="ppaction://hlinksldjump"/>
            <a:extLst>
              <a:ext uri="{FF2B5EF4-FFF2-40B4-BE49-F238E27FC236}">
                <a16:creationId xmlns:a16="http://schemas.microsoft.com/office/drawing/2014/main" id="{D6AAAE6C-74B3-2C60-96C9-37A669F2E3FC}"/>
              </a:ext>
            </a:extLst>
          </p:cNvPr>
          <p:cNvSpPr/>
          <p:nvPr/>
        </p:nvSpPr>
        <p:spPr>
          <a:xfrm>
            <a:off x="5975354" y="2111020"/>
            <a:ext cx="5619404" cy="2736525"/>
          </a:xfrm>
          <a:prstGeom prst="roundRect">
            <a:avLst/>
          </a:prstGeom>
          <a:noFill/>
          <a:ln>
            <a:solidFill>
              <a:srgbClr val="9103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189" indent="-457189" algn="just">
              <a:buFont typeface="+mj-lt"/>
              <a:buAutoNum type="arabicPeriod"/>
            </a:pPr>
            <a:r>
              <a:rPr lang="pt-BR" sz="2400" dirty="0">
                <a:solidFill>
                  <a:schemeClr val="tx1"/>
                </a:solidFill>
                <a:latin typeface="AMX"/>
              </a:rPr>
              <a:t>Selecione o plano de TV. </a:t>
            </a:r>
          </a:p>
          <a:p>
            <a:pPr marL="457189" indent="-457189" algn="just">
              <a:buFont typeface="+mj-lt"/>
              <a:buAutoNum type="arabicPeriod"/>
            </a:pPr>
            <a:r>
              <a:rPr lang="pt-BR" sz="2400" dirty="0">
                <a:solidFill>
                  <a:schemeClr val="tx1"/>
                </a:solidFill>
                <a:latin typeface="AMX"/>
              </a:rPr>
              <a:t>Informe a quantidade de pontos de TV</a:t>
            </a:r>
          </a:p>
          <a:p>
            <a:pPr marL="457189" indent="-457189" algn="just">
              <a:buFont typeface="+mj-lt"/>
              <a:buAutoNum type="arabicPeriod"/>
            </a:pPr>
            <a:r>
              <a:rPr lang="pt-BR" sz="2400" dirty="0">
                <a:solidFill>
                  <a:schemeClr val="tx1"/>
                </a:solidFill>
                <a:latin typeface="AMX"/>
              </a:rPr>
              <a:t>Informe o plano da Banda Larga</a:t>
            </a:r>
          </a:p>
          <a:p>
            <a:pPr marL="457189" indent="-457189" algn="just">
              <a:buFont typeface="+mj-lt"/>
              <a:buAutoNum type="arabicPeriod"/>
            </a:pPr>
            <a:r>
              <a:rPr lang="pt-BR" sz="2400" dirty="0">
                <a:solidFill>
                  <a:schemeClr val="tx1"/>
                </a:solidFill>
                <a:latin typeface="AMX"/>
              </a:rPr>
              <a:t>Informe a quantidade de pontos de BL</a:t>
            </a:r>
          </a:p>
          <a:p>
            <a:pPr marL="457189" indent="-457189" algn="just">
              <a:buFont typeface="+mj-lt"/>
              <a:buAutoNum type="arabicPeriod"/>
            </a:pPr>
            <a:r>
              <a:rPr lang="pt-BR" sz="2400" dirty="0">
                <a:solidFill>
                  <a:schemeClr val="tx1"/>
                </a:solidFill>
                <a:latin typeface="AMX"/>
              </a:rPr>
              <a:t>Selecione o prazo pra concessão da cortesia conforme  grupo de atuação </a:t>
            </a:r>
          </a:p>
          <a:p>
            <a:pPr algn="just"/>
            <a:endParaRPr lang="pt-BR" sz="2400" dirty="0">
              <a:solidFill>
                <a:schemeClr val="tx1"/>
              </a:solidFill>
              <a:latin typeface="AMX"/>
            </a:endParaRPr>
          </a:p>
          <a:p>
            <a:pPr marL="380990" indent="-380990" algn="just"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chemeClr val="tx1"/>
                </a:solidFill>
                <a:latin typeface="AMX"/>
              </a:rPr>
              <a:t>O  campo outros documentos devem ser utilizados em cenários de exceção.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D1C6012-AB2B-372C-EA0C-B17462A4E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87" y="1489546"/>
            <a:ext cx="5486356" cy="41124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767A770C-F7CC-7262-600C-CBE23B32267D}"/>
              </a:ext>
            </a:extLst>
          </p:cNvPr>
          <p:cNvCxnSpPr>
            <a:cxnSpLocks/>
          </p:cNvCxnSpPr>
          <p:nvPr/>
        </p:nvCxnSpPr>
        <p:spPr>
          <a:xfrm>
            <a:off x="2911975" y="2455577"/>
            <a:ext cx="18394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5CE819B8-C0E8-9351-1CB4-66610138BC22}"/>
              </a:ext>
            </a:extLst>
          </p:cNvPr>
          <p:cNvCxnSpPr>
            <a:cxnSpLocks/>
          </p:cNvCxnSpPr>
          <p:nvPr/>
        </p:nvCxnSpPr>
        <p:spPr>
          <a:xfrm>
            <a:off x="114882" y="2476780"/>
            <a:ext cx="224591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D950D9C6-6CBA-9FA0-3C92-9FDD43DF52E0}"/>
              </a:ext>
            </a:extLst>
          </p:cNvPr>
          <p:cNvCxnSpPr>
            <a:cxnSpLocks/>
          </p:cNvCxnSpPr>
          <p:nvPr/>
        </p:nvCxnSpPr>
        <p:spPr>
          <a:xfrm>
            <a:off x="2871335" y="2975061"/>
            <a:ext cx="224591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86BDB4B1-67AC-ABF2-5C8A-70A1DCBC4168}"/>
              </a:ext>
            </a:extLst>
          </p:cNvPr>
          <p:cNvCxnSpPr>
            <a:cxnSpLocks/>
          </p:cNvCxnSpPr>
          <p:nvPr/>
        </p:nvCxnSpPr>
        <p:spPr>
          <a:xfrm>
            <a:off x="114882" y="2932655"/>
            <a:ext cx="224591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CE1B3334-BF0F-EA12-DE75-FC8C3BD6F141}"/>
              </a:ext>
            </a:extLst>
          </p:cNvPr>
          <p:cNvCxnSpPr>
            <a:cxnSpLocks/>
          </p:cNvCxnSpPr>
          <p:nvPr/>
        </p:nvCxnSpPr>
        <p:spPr>
          <a:xfrm>
            <a:off x="125483" y="3388529"/>
            <a:ext cx="224591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6">
            <a:extLst>
              <a:ext uri="{FF2B5EF4-FFF2-40B4-BE49-F238E27FC236}">
                <a16:creationId xmlns:a16="http://schemas.microsoft.com/office/drawing/2014/main" id="{8250C068-D177-F8A2-D1C2-F87DEE21201E}"/>
              </a:ext>
            </a:extLst>
          </p:cNvPr>
          <p:cNvSpPr txBox="1"/>
          <p:nvPr/>
        </p:nvSpPr>
        <p:spPr>
          <a:xfrm>
            <a:off x="1" y="9696"/>
            <a:ext cx="3459793" cy="414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400" b="1" dirty="0">
                <a:latin typeface="AMX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ABERTURA DE CHAMADO</a:t>
            </a: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3E2A8A54-4A37-9EC2-3074-E32CBB9239C7}"/>
              </a:ext>
            </a:extLst>
          </p:cNvPr>
          <p:cNvCxnSpPr>
            <a:cxnSpLocks/>
          </p:cNvCxnSpPr>
          <p:nvPr/>
        </p:nvCxnSpPr>
        <p:spPr>
          <a:xfrm>
            <a:off x="98483" y="403215"/>
            <a:ext cx="3312000" cy="0"/>
          </a:xfrm>
          <a:prstGeom prst="line">
            <a:avLst/>
          </a:prstGeom>
          <a:ln w="28575">
            <a:solidFill>
              <a:srgbClr val="8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946432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1D17DA61-B6AF-9BA4-C8B3-57210F3B5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0B099743-D638-44E7-0469-14550182DC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10066885" y="-588700"/>
            <a:ext cx="2257641" cy="1457533"/>
          </a:xfrm>
          <a:prstGeom prst="rect">
            <a:avLst/>
          </a:prstGeom>
        </p:spPr>
      </p:pic>
      <p:sp>
        <p:nvSpPr>
          <p:cNvPr id="6" name="Retângulo: Cantos Arredondados 5">
            <a:hlinkClick r:id="rId4" action="ppaction://hlinksldjump"/>
            <a:extLst>
              <a:ext uri="{FF2B5EF4-FFF2-40B4-BE49-F238E27FC236}">
                <a16:creationId xmlns:a16="http://schemas.microsoft.com/office/drawing/2014/main" id="{A0B85205-672B-37C6-153F-D7E722EF08E0}"/>
              </a:ext>
            </a:extLst>
          </p:cNvPr>
          <p:cNvSpPr/>
          <p:nvPr/>
        </p:nvSpPr>
        <p:spPr>
          <a:xfrm>
            <a:off x="6258434" y="1957749"/>
            <a:ext cx="5206599" cy="2578364"/>
          </a:xfrm>
          <a:prstGeom prst="roundRect">
            <a:avLst/>
          </a:prstGeom>
          <a:noFill/>
          <a:ln>
            <a:solidFill>
              <a:srgbClr val="9103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189" indent="-457189" algn="just">
              <a:buFont typeface="+mj-lt"/>
              <a:buAutoNum type="arabicPeriod"/>
            </a:pPr>
            <a:r>
              <a:rPr lang="pt-BR" sz="2400" dirty="0">
                <a:solidFill>
                  <a:schemeClr val="tx1"/>
                </a:solidFill>
                <a:latin typeface="AMX"/>
              </a:rPr>
              <a:t>No campo “Justificativa”, descreva o motivo da solicitação da cortesia para o cliente, apresentando argumentos que sustentem a concessão. Informe os ganhos esperados e os critérios que justificam o benefício.</a:t>
            </a:r>
          </a:p>
          <a:p>
            <a:pPr algn="just"/>
            <a:endParaRPr lang="pt-BR" sz="2400" dirty="0">
              <a:solidFill>
                <a:schemeClr val="tx1"/>
              </a:solidFill>
              <a:latin typeface="AMX"/>
            </a:endParaRPr>
          </a:p>
          <a:p>
            <a:pPr marL="457189" indent="-457189" algn="just">
              <a:buFont typeface="+mj-lt"/>
              <a:buAutoNum type="arabicPeriod" startAt="2"/>
            </a:pPr>
            <a:r>
              <a:rPr lang="pt-BR" sz="2400" dirty="0">
                <a:solidFill>
                  <a:schemeClr val="tx1"/>
                </a:solidFill>
                <a:latin typeface="AMX"/>
              </a:rPr>
              <a:t>Clique em enviar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C409E9E-17D7-416E-DFA3-D51BE338D2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435" y="1965073"/>
            <a:ext cx="5672400" cy="25783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9775E9E2-EE2A-8507-9123-C4199E51ED6B}"/>
              </a:ext>
            </a:extLst>
          </p:cNvPr>
          <p:cNvCxnSpPr>
            <a:cxnSpLocks/>
          </p:cNvCxnSpPr>
          <p:nvPr/>
        </p:nvCxnSpPr>
        <p:spPr>
          <a:xfrm>
            <a:off x="141515" y="3537545"/>
            <a:ext cx="338535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6">
            <a:extLst>
              <a:ext uri="{FF2B5EF4-FFF2-40B4-BE49-F238E27FC236}">
                <a16:creationId xmlns:a16="http://schemas.microsoft.com/office/drawing/2014/main" id="{8DE30F90-BBC9-4D75-97F2-0DC5C5F0BDA7}"/>
              </a:ext>
            </a:extLst>
          </p:cNvPr>
          <p:cNvSpPr txBox="1"/>
          <p:nvPr/>
        </p:nvSpPr>
        <p:spPr>
          <a:xfrm>
            <a:off x="1" y="9696"/>
            <a:ext cx="3459793" cy="414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400" b="1" dirty="0">
                <a:latin typeface="AMX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ABERTURA DE CHAMADO</a:t>
            </a:r>
          </a:p>
        </p:txBody>
      </p:sp>
      <p:cxnSp>
        <p:nvCxnSpPr>
          <p:cNvPr id="4" name="Straight Connector 17">
            <a:extLst>
              <a:ext uri="{FF2B5EF4-FFF2-40B4-BE49-F238E27FC236}">
                <a16:creationId xmlns:a16="http://schemas.microsoft.com/office/drawing/2014/main" id="{B72F05E1-8261-9FD8-4DDF-71C7D4B10268}"/>
              </a:ext>
            </a:extLst>
          </p:cNvPr>
          <p:cNvCxnSpPr>
            <a:cxnSpLocks/>
          </p:cNvCxnSpPr>
          <p:nvPr/>
        </p:nvCxnSpPr>
        <p:spPr>
          <a:xfrm>
            <a:off x="98483" y="403215"/>
            <a:ext cx="3312000" cy="0"/>
          </a:xfrm>
          <a:prstGeom prst="line">
            <a:avLst/>
          </a:prstGeom>
          <a:ln w="28575">
            <a:solidFill>
              <a:srgbClr val="8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17C6A32E-5CDE-2D75-F92D-0CC479FF4B66}"/>
              </a:ext>
            </a:extLst>
          </p:cNvPr>
          <p:cNvCxnSpPr>
            <a:cxnSpLocks/>
          </p:cNvCxnSpPr>
          <p:nvPr/>
        </p:nvCxnSpPr>
        <p:spPr>
          <a:xfrm>
            <a:off x="141515" y="4274145"/>
            <a:ext cx="334907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54742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77758C9D-9743-A398-7EEE-613C1FB60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84AE5A42-ED04-B70D-5DF2-0E62C2A75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10066885" y="-588700"/>
            <a:ext cx="2257641" cy="1457533"/>
          </a:xfrm>
          <a:prstGeom prst="rect">
            <a:avLst/>
          </a:prstGeom>
        </p:spPr>
      </p:pic>
      <p:sp>
        <p:nvSpPr>
          <p:cNvPr id="6" name="Retângulo: Cantos Arredondados 5">
            <a:hlinkClick r:id="rId4" action="ppaction://hlinksldjump"/>
            <a:extLst>
              <a:ext uri="{FF2B5EF4-FFF2-40B4-BE49-F238E27FC236}">
                <a16:creationId xmlns:a16="http://schemas.microsoft.com/office/drawing/2014/main" id="{A7CA3642-504A-C2A4-B710-4DA93923274E}"/>
              </a:ext>
            </a:extLst>
          </p:cNvPr>
          <p:cNvSpPr/>
          <p:nvPr/>
        </p:nvSpPr>
        <p:spPr>
          <a:xfrm>
            <a:off x="6574119" y="1903321"/>
            <a:ext cx="5206599" cy="2578364"/>
          </a:xfrm>
          <a:prstGeom prst="roundRect">
            <a:avLst/>
          </a:prstGeom>
          <a:noFill/>
          <a:ln>
            <a:solidFill>
              <a:srgbClr val="9103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400" dirty="0">
                <a:solidFill>
                  <a:schemeClr val="tx1"/>
                </a:solidFill>
                <a:latin typeface="AMX"/>
              </a:rPr>
              <a:t>Para solicitação de cortesia para clientes Base </a:t>
            </a:r>
          </a:p>
          <a:p>
            <a:pPr algn="just"/>
            <a:endParaRPr lang="pt-BR" sz="2400" dirty="0">
              <a:solidFill>
                <a:schemeClr val="tx1"/>
              </a:solidFill>
              <a:latin typeface="AMX"/>
            </a:endParaRPr>
          </a:p>
          <a:p>
            <a:pPr marL="457189" indent="-457189" algn="just">
              <a:buFont typeface="+mj-lt"/>
              <a:buAutoNum type="arabicPeriod"/>
            </a:pPr>
            <a:r>
              <a:rPr lang="pt-BR" sz="2400" dirty="0">
                <a:solidFill>
                  <a:schemeClr val="tx1"/>
                </a:solidFill>
                <a:latin typeface="AMX"/>
              </a:rPr>
              <a:t>Informe a Classificação </a:t>
            </a:r>
            <a:r>
              <a:rPr lang="pt-BR" sz="2400" b="1" dirty="0">
                <a:solidFill>
                  <a:schemeClr val="tx1"/>
                </a:solidFill>
                <a:latin typeface="AMX"/>
              </a:rPr>
              <a:t>Base</a:t>
            </a:r>
            <a:r>
              <a:rPr lang="pt-BR" sz="2400" dirty="0">
                <a:solidFill>
                  <a:schemeClr val="tx1"/>
                </a:solidFill>
                <a:latin typeface="AMX"/>
              </a:rPr>
              <a:t> </a:t>
            </a:r>
          </a:p>
          <a:p>
            <a:pPr marL="457189" indent="-457189" algn="just">
              <a:buFont typeface="+mj-lt"/>
              <a:buAutoNum type="arabicPeriod"/>
            </a:pPr>
            <a:r>
              <a:rPr lang="pt-BR" sz="2400" dirty="0">
                <a:solidFill>
                  <a:schemeClr val="tx1"/>
                </a:solidFill>
                <a:latin typeface="AMX"/>
              </a:rPr>
              <a:t>Selecione o aprovador autorizado conforme regional </a:t>
            </a:r>
          </a:p>
          <a:p>
            <a:pPr marL="457189" indent="-457189" algn="just">
              <a:buFont typeface="+mj-lt"/>
              <a:buAutoNum type="arabicPeriod"/>
            </a:pPr>
            <a:r>
              <a:rPr lang="pt-BR" sz="2400" dirty="0">
                <a:solidFill>
                  <a:schemeClr val="tx1"/>
                </a:solidFill>
                <a:latin typeface="AMX"/>
              </a:rPr>
              <a:t>Informe o tipo de cortesia </a:t>
            </a:r>
          </a:p>
          <a:p>
            <a:pPr marL="457189" indent="-457189" algn="just">
              <a:buFont typeface="+mj-lt"/>
              <a:buAutoNum type="arabicPeriod"/>
            </a:pPr>
            <a:r>
              <a:rPr lang="pt-BR" sz="2400" dirty="0">
                <a:solidFill>
                  <a:schemeClr val="tx1"/>
                </a:solidFill>
                <a:latin typeface="AMX"/>
              </a:rPr>
              <a:t>Selecione o tipo de cortesia </a:t>
            </a:r>
          </a:p>
          <a:p>
            <a:pPr marL="457189" indent="-457189" algn="just">
              <a:buFont typeface="+mj-lt"/>
              <a:buAutoNum type="arabicPeriod"/>
            </a:pPr>
            <a:r>
              <a:rPr lang="pt-BR" sz="2400" dirty="0">
                <a:solidFill>
                  <a:schemeClr val="tx1"/>
                </a:solidFill>
                <a:latin typeface="AMX"/>
              </a:rPr>
              <a:t>Informe o número do contrato </a:t>
            </a: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22EC33FA-3AF6-4CD7-C42C-A245D1D5E95F}"/>
              </a:ext>
            </a:extLst>
          </p:cNvPr>
          <p:cNvSpPr txBox="1"/>
          <p:nvPr/>
        </p:nvSpPr>
        <p:spPr>
          <a:xfrm>
            <a:off x="0" y="0"/>
            <a:ext cx="5349926" cy="414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400" b="1" dirty="0">
                <a:latin typeface="AMX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ABERTURA DE CHAMADO CLIENTE BASE </a:t>
            </a:r>
          </a:p>
        </p:txBody>
      </p:sp>
      <p:cxnSp>
        <p:nvCxnSpPr>
          <p:cNvPr id="4" name="Straight Connector 17">
            <a:extLst>
              <a:ext uri="{FF2B5EF4-FFF2-40B4-BE49-F238E27FC236}">
                <a16:creationId xmlns:a16="http://schemas.microsoft.com/office/drawing/2014/main" id="{C2F55BCE-2397-C724-E3F7-BCCF7A11C794}"/>
              </a:ext>
            </a:extLst>
          </p:cNvPr>
          <p:cNvCxnSpPr>
            <a:cxnSpLocks/>
          </p:cNvCxnSpPr>
          <p:nvPr/>
        </p:nvCxnSpPr>
        <p:spPr>
          <a:xfrm>
            <a:off x="0" y="446759"/>
            <a:ext cx="5791200" cy="0"/>
          </a:xfrm>
          <a:prstGeom prst="line">
            <a:avLst/>
          </a:prstGeom>
          <a:ln w="28575">
            <a:solidFill>
              <a:srgbClr val="8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m 11">
            <a:extLst>
              <a:ext uri="{FF2B5EF4-FFF2-40B4-BE49-F238E27FC236}">
                <a16:creationId xmlns:a16="http://schemas.microsoft.com/office/drawing/2014/main" id="{D266C646-1F66-AB59-BED3-D3C1FDC128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289" y="1045030"/>
            <a:ext cx="6131627" cy="49112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298E8C6D-AFE0-2FBB-7B92-5510F57CB5D7}"/>
              </a:ext>
            </a:extLst>
          </p:cNvPr>
          <p:cNvCxnSpPr>
            <a:cxnSpLocks/>
          </p:cNvCxnSpPr>
          <p:nvPr/>
        </p:nvCxnSpPr>
        <p:spPr>
          <a:xfrm>
            <a:off x="76201" y="1904688"/>
            <a:ext cx="262335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FCCE6C08-4331-171D-B2D6-52267A6AE1E4}"/>
              </a:ext>
            </a:extLst>
          </p:cNvPr>
          <p:cNvCxnSpPr>
            <a:cxnSpLocks/>
          </p:cNvCxnSpPr>
          <p:nvPr/>
        </p:nvCxnSpPr>
        <p:spPr>
          <a:xfrm>
            <a:off x="108858" y="2380032"/>
            <a:ext cx="262335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9AB562EA-596B-C463-CBD8-7998B24C4B35}"/>
              </a:ext>
            </a:extLst>
          </p:cNvPr>
          <p:cNvCxnSpPr>
            <a:cxnSpLocks/>
          </p:cNvCxnSpPr>
          <p:nvPr/>
        </p:nvCxnSpPr>
        <p:spPr>
          <a:xfrm>
            <a:off x="94343" y="2967859"/>
            <a:ext cx="262335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9CF0579E-3416-5EA7-A446-870F8FFBE0BC}"/>
              </a:ext>
            </a:extLst>
          </p:cNvPr>
          <p:cNvCxnSpPr>
            <a:cxnSpLocks/>
          </p:cNvCxnSpPr>
          <p:nvPr/>
        </p:nvCxnSpPr>
        <p:spPr>
          <a:xfrm>
            <a:off x="3182257" y="2964231"/>
            <a:ext cx="262335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E549BD2F-7499-C40F-D0AF-29F7F3060092}"/>
              </a:ext>
            </a:extLst>
          </p:cNvPr>
          <p:cNvCxnSpPr>
            <a:cxnSpLocks/>
          </p:cNvCxnSpPr>
          <p:nvPr/>
        </p:nvCxnSpPr>
        <p:spPr>
          <a:xfrm>
            <a:off x="76201" y="3345231"/>
            <a:ext cx="262335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89901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B0D6AD9D-3547-7492-9541-7B6DF12B8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488CC2B8-A9ED-1B97-4CB3-546F95186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10066885" y="-588700"/>
            <a:ext cx="2257641" cy="1457533"/>
          </a:xfrm>
          <a:prstGeom prst="rect">
            <a:avLst/>
          </a:prstGeom>
        </p:spPr>
      </p:pic>
      <p:sp>
        <p:nvSpPr>
          <p:cNvPr id="4" name="TextBox 16">
            <a:extLst>
              <a:ext uri="{FF2B5EF4-FFF2-40B4-BE49-F238E27FC236}">
                <a16:creationId xmlns:a16="http://schemas.microsoft.com/office/drawing/2014/main" id="{554F21AC-B395-45B5-29B2-3915B83BECD2}"/>
              </a:ext>
            </a:extLst>
          </p:cNvPr>
          <p:cNvSpPr txBox="1"/>
          <p:nvPr/>
        </p:nvSpPr>
        <p:spPr>
          <a:xfrm>
            <a:off x="-55419" y="9696"/>
            <a:ext cx="4719625" cy="414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400" b="1" dirty="0">
                <a:latin typeface="AMX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RÉGUA DE TRATAMENTO PROSPECT</a:t>
            </a:r>
          </a:p>
        </p:txBody>
      </p:sp>
      <p:cxnSp>
        <p:nvCxnSpPr>
          <p:cNvPr id="6" name="Straight Connector 17">
            <a:extLst>
              <a:ext uri="{FF2B5EF4-FFF2-40B4-BE49-F238E27FC236}">
                <a16:creationId xmlns:a16="http://schemas.microsoft.com/office/drawing/2014/main" id="{D41905F8-976C-0D76-9833-E7B1803B070F}"/>
              </a:ext>
            </a:extLst>
          </p:cNvPr>
          <p:cNvCxnSpPr>
            <a:cxnSpLocks/>
          </p:cNvCxnSpPr>
          <p:nvPr/>
        </p:nvCxnSpPr>
        <p:spPr>
          <a:xfrm>
            <a:off x="98483" y="403215"/>
            <a:ext cx="4512000" cy="0"/>
          </a:xfrm>
          <a:prstGeom prst="line">
            <a:avLst/>
          </a:prstGeom>
          <a:ln w="28575">
            <a:solidFill>
              <a:srgbClr val="8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5201B2BF-7470-10B2-6109-C404E347A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5" y="1254581"/>
            <a:ext cx="11419115" cy="445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66252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C62103B0-7F9D-284B-EDEF-DA8D49456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9AE4A85F-ED33-8CD7-5A5F-C7CAB8955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10066885" y="-588700"/>
            <a:ext cx="2257641" cy="1457533"/>
          </a:xfrm>
          <a:prstGeom prst="rect">
            <a:avLst/>
          </a:prstGeom>
        </p:spPr>
      </p:pic>
      <p:sp>
        <p:nvSpPr>
          <p:cNvPr id="4" name="TextBox 16">
            <a:extLst>
              <a:ext uri="{FF2B5EF4-FFF2-40B4-BE49-F238E27FC236}">
                <a16:creationId xmlns:a16="http://schemas.microsoft.com/office/drawing/2014/main" id="{D96B27EE-ED44-B5CE-8F34-1A80D9A64E85}"/>
              </a:ext>
            </a:extLst>
          </p:cNvPr>
          <p:cNvSpPr txBox="1"/>
          <p:nvPr/>
        </p:nvSpPr>
        <p:spPr>
          <a:xfrm>
            <a:off x="-16627" y="-3162"/>
            <a:ext cx="4191745" cy="414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400" b="1" dirty="0">
                <a:latin typeface="AMX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RÉGUA DE TRATAMENTO BASE</a:t>
            </a:r>
          </a:p>
        </p:txBody>
      </p:sp>
      <p:cxnSp>
        <p:nvCxnSpPr>
          <p:cNvPr id="6" name="Straight Connector 17">
            <a:extLst>
              <a:ext uri="{FF2B5EF4-FFF2-40B4-BE49-F238E27FC236}">
                <a16:creationId xmlns:a16="http://schemas.microsoft.com/office/drawing/2014/main" id="{0E19E8B6-7E21-2727-1A68-63B02F7D7886}"/>
              </a:ext>
            </a:extLst>
          </p:cNvPr>
          <p:cNvCxnSpPr>
            <a:cxnSpLocks/>
          </p:cNvCxnSpPr>
          <p:nvPr/>
        </p:nvCxnSpPr>
        <p:spPr>
          <a:xfrm>
            <a:off x="98483" y="403215"/>
            <a:ext cx="3888000" cy="0"/>
          </a:xfrm>
          <a:prstGeom prst="line">
            <a:avLst/>
          </a:prstGeom>
          <a:ln w="28575">
            <a:solidFill>
              <a:srgbClr val="8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D55F473A-479D-93F6-DC85-E38A8E9FB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16" y="914402"/>
            <a:ext cx="8953499" cy="519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58942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C317CA83-646D-8638-768F-AC385153A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781BAF6B-7D16-9669-98A9-50F53AFDA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10066885" y="-588700"/>
            <a:ext cx="2257641" cy="1457533"/>
          </a:xfrm>
          <a:prstGeom prst="rect">
            <a:avLst/>
          </a:prstGeom>
        </p:spPr>
      </p:pic>
      <p:sp>
        <p:nvSpPr>
          <p:cNvPr id="86" name="TextBox 16">
            <a:extLst>
              <a:ext uri="{FF2B5EF4-FFF2-40B4-BE49-F238E27FC236}">
                <a16:creationId xmlns:a16="http://schemas.microsoft.com/office/drawing/2014/main" id="{EC5271EC-C884-9C90-9D1B-BB43888F8CA6}"/>
              </a:ext>
            </a:extLst>
          </p:cNvPr>
          <p:cNvSpPr txBox="1"/>
          <p:nvPr/>
        </p:nvSpPr>
        <p:spPr>
          <a:xfrm>
            <a:off x="0" y="9697"/>
            <a:ext cx="4076244" cy="414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400" b="1" dirty="0">
                <a:latin typeface="AMX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CANCELAMENTO DE CORTESIA</a:t>
            </a:r>
          </a:p>
        </p:txBody>
      </p:sp>
      <p:sp>
        <p:nvSpPr>
          <p:cNvPr id="5" name="CaixaDeTexto 4">
            <a:hlinkClick r:id="rId4" action="ppaction://hlinksldjump"/>
            <a:extLst>
              <a:ext uri="{FF2B5EF4-FFF2-40B4-BE49-F238E27FC236}">
                <a16:creationId xmlns:a16="http://schemas.microsoft.com/office/drawing/2014/main" id="{0927E5E1-0321-CCCF-99F5-52A80CF68FA8}"/>
              </a:ext>
            </a:extLst>
          </p:cNvPr>
          <p:cNvSpPr txBox="1"/>
          <p:nvPr/>
        </p:nvSpPr>
        <p:spPr>
          <a:xfrm>
            <a:off x="410293" y="1270549"/>
            <a:ext cx="10961716" cy="5300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067"/>
              </a:spcAft>
              <a:buSzPts val="1000"/>
              <a:tabLst>
                <a:tab pos="609585" algn="l"/>
              </a:tabLst>
            </a:pPr>
            <a:r>
              <a:rPr lang="pt-BR" sz="2400" b="1" kern="100" dirty="0">
                <a:latin typeface="AMX" panose="020B0604020202020204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228594" indent="-228594" algn="just">
              <a:lnSpc>
                <a:spcPct val="107000"/>
              </a:lnSpc>
              <a:spcAft>
                <a:spcPts val="1067"/>
              </a:spcAft>
              <a:buSzPts val="1000"/>
              <a:buFont typeface="Wingdings" panose="05000000000000000000" pitchFamily="2" charset="2"/>
              <a:buChar char="ü"/>
              <a:tabLst>
                <a:tab pos="609585" algn="l"/>
              </a:tabLst>
            </a:pPr>
            <a:r>
              <a:rPr lang="pt-BR" sz="2400" kern="100" dirty="0">
                <a:latin typeface="AMX" panose="020B0604020202020204"/>
                <a:ea typeface="Aptos" panose="020B0004020202020204" pitchFamily="34" charset="0"/>
                <a:cs typeface="Times New Roman" panose="02020603050405020304" pitchFamily="18" charset="0"/>
              </a:rPr>
              <a:t> Quando A Claro Brasil ou Operação (Marketing e ou Departamento Pessoal e ou Jurídico da Operação CLARO e ou Área Técnica) identifica o término da parceria antes de finalizar o prazo da concessão, descredenciamento do parceiro Técnico / Comercial ou qualquer irregularidade na utilização do benefício;</a:t>
            </a:r>
          </a:p>
          <a:p>
            <a:pPr algn="just">
              <a:lnSpc>
                <a:spcPct val="107000"/>
              </a:lnSpc>
              <a:spcAft>
                <a:spcPts val="1067"/>
              </a:spcAft>
              <a:buSzPts val="1000"/>
              <a:tabLst>
                <a:tab pos="609585" algn="l"/>
              </a:tabLst>
            </a:pPr>
            <a:endParaRPr lang="pt-BR" sz="2400" kern="100" dirty="0">
              <a:latin typeface="AMX" panose="020B06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28594" indent="-228594" algn="just">
              <a:lnSpc>
                <a:spcPct val="107000"/>
              </a:lnSpc>
              <a:spcAft>
                <a:spcPts val="1067"/>
              </a:spcAft>
              <a:buSzPts val="1000"/>
              <a:buFont typeface="Wingdings" panose="05000000000000000000" pitchFamily="2" charset="2"/>
              <a:buChar char="ü"/>
              <a:tabLst>
                <a:tab pos="609585" algn="l"/>
              </a:tabLst>
            </a:pPr>
            <a:r>
              <a:rPr lang="pt-BR" sz="2400" kern="100" dirty="0">
                <a:latin typeface="AMX" panose="020B0604020202020204"/>
                <a:ea typeface="Aptos" panose="020B0004020202020204" pitchFamily="34" charset="0"/>
                <a:cs typeface="Times New Roman" panose="02020603050405020304" pitchFamily="18" charset="0"/>
              </a:rPr>
              <a:t> Quando a Operação identifica via acompanhamento e/ou relatório o término do prazo da cortesia. </a:t>
            </a:r>
            <a:br>
              <a:rPr lang="pt-BR" sz="2400" kern="100" dirty="0">
                <a:latin typeface="AMX" panose="020B0604020202020204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t-BR" sz="2400" kern="100" dirty="0">
                <a:latin typeface="AMX" panose="020B0604020202020204"/>
                <a:ea typeface="Aptos" panose="020B0004020202020204" pitchFamily="34" charset="0"/>
                <a:cs typeface="Times New Roman" panose="02020603050405020304" pitchFamily="18" charset="0"/>
              </a:rPr>
              <a:t>A argumentação e negociação para manter o contrato conectado serão de responsabilidade da Operação e de responsabilidade de equipe de OGR realizar sistemicamente, via NET SMS as alterações sinalizadas no chamado.</a:t>
            </a:r>
          </a:p>
          <a:p>
            <a:pPr algn="just">
              <a:lnSpc>
                <a:spcPct val="107000"/>
              </a:lnSpc>
              <a:spcAft>
                <a:spcPts val="1067"/>
              </a:spcAft>
            </a:pPr>
            <a:r>
              <a:rPr lang="pt-BR" sz="1867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cxnSp>
        <p:nvCxnSpPr>
          <p:cNvPr id="6" name="Straight Connector 17">
            <a:extLst>
              <a:ext uri="{FF2B5EF4-FFF2-40B4-BE49-F238E27FC236}">
                <a16:creationId xmlns:a16="http://schemas.microsoft.com/office/drawing/2014/main" id="{77243922-7BC1-5CDC-23F6-5AD0C0E62A4B}"/>
              </a:ext>
            </a:extLst>
          </p:cNvPr>
          <p:cNvCxnSpPr>
            <a:cxnSpLocks/>
          </p:cNvCxnSpPr>
          <p:nvPr/>
        </p:nvCxnSpPr>
        <p:spPr>
          <a:xfrm>
            <a:off x="98483" y="403215"/>
            <a:ext cx="4032000" cy="0"/>
          </a:xfrm>
          <a:prstGeom prst="line">
            <a:avLst/>
          </a:prstGeom>
          <a:ln w="28575">
            <a:solidFill>
              <a:srgbClr val="8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15655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16059ABC-3516-BAC0-11B5-FEFC50C19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37E27906-AE32-9179-2333-3ECA597CBC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10066885" y="-588700"/>
            <a:ext cx="2257641" cy="1457533"/>
          </a:xfrm>
          <a:prstGeom prst="rect">
            <a:avLst/>
          </a:prstGeom>
        </p:spPr>
      </p:pic>
      <p:sp>
        <p:nvSpPr>
          <p:cNvPr id="86" name="TextBox 16">
            <a:extLst>
              <a:ext uri="{FF2B5EF4-FFF2-40B4-BE49-F238E27FC236}">
                <a16:creationId xmlns:a16="http://schemas.microsoft.com/office/drawing/2014/main" id="{1518F88F-E68D-E907-D3E3-C907CE6F8619}"/>
              </a:ext>
            </a:extLst>
          </p:cNvPr>
          <p:cNvSpPr txBox="1"/>
          <p:nvPr/>
        </p:nvSpPr>
        <p:spPr>
          <a:xfrm>
            <a:off x="0" y="20780"/>
            <a:ext cx="3551742" cy="414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400" b="1" dirty="0">
                <a:latin typeface="AMX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RENOVAÇÃO DE CORTESIA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35747BF-DA9C-9A0F-6464-986FBC3AE312}"/>
              </a:ext>
            </a:extLst>
          </p:cNvPr>
          <p:cNvSpPr txBox="1"/>
          <p:nvPr/>
        </p:nvSpPr>
        <p:spPr>
          <a:xfrm>
            <a:off x="219298" y="1199330"/>
            <a:ext cx="11285517" cy="3126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94" indent="-228594" algn="just">
              <a:lnSpc>
                <a:spcPct val="107000"/>
              </a:lnSpc>
              <a:spcAft>
                <a:spcPts val="1067"/>
              </a:spcAft>
              <a:buSzPts val="1000"/>
              <a:buFont typeface="Wingdings" panose="05000000000000000000" pitchFamily="2" charset="2"/>
              <a:buChar char="ü"/>
              <a:tabLst>
                <a:tab pos="609585" algn="l"/>
              </a:tabLst>
            </a:pPr>
            <a:r>
              <a:rPr lang="pt-BR" sz="2400" kern="100" dirty="0">
                <a:latin typeface="AMX" panose="020B0604020202020204"/>
                <a:ea typeface="Aptos" panose="020B0004020202020204" pitchFamily="34" charset="0"/>
                <a:cs typeface="Times New Roman" panose="02020603050405020304" pitchFamily="18" charset="0"/>
              </a:rPr>
              <a:t>A cortesia poderá ser renovada pelo mesmo prazo disponibilizado na assinatura da minuta, seguindo todo o fluxo de aprovações e conforme condições disponibilizadas para cada GRUPO.</a:t>
            </a:r>
          </a:p>
          <a:p>
            <a:pPr marL="228594" indent="-228594" algn="just">
              <a:lnSpc>
                <a:spcPct val="107000"/>
              </a:lnSpc>
              <a:spcAft>
                <a:spcPts val="1067"/>
              </a:spcAft>
              <a:buSzPts val="1000"/>
              <a:buFont typeface="Wingdings" panose="05000000000000000000" pitchFamily="2" charset="2"/>
              <a:buChar char="ü"/>
              <a:tabLst>
                <a:tab pos="609585" algn="l"/>
              </a:tabLst>
            </a:pPr>
            <a:r>
              <a:rPr lang="pt-BR" sz="2400" kern="100" dirty="0">
                <a:latin typeface="AMX" panose="020B0604020202020204"/>
                <a:ea typeface="Aptos" panose="020B0004020202020204" pitchFamily="34" charset="0"/>
                <a:cs typeface="Times New Roman" panose="02020603050405020304" pitchFamily="18" charset="0"/>
              </a:rPr>
              <a:t>Caso tenha interesse na renovação será necessária abertura de novo chamado, com antecedência de 15 dias do vencimento;</a:t>
            </a:r>
          </a:p>
          <a:p>
            <a:pPr marL="228594" indent="-228594" algn="just">
              <a:lnSpc>
                <a:spcPct val="107000"/>
              </a:lnSpc>
              <a:spcAft>
                <a:spcPts val="1067"/>
              </a:spcAft>
              <a:buSzPts val="1000"/>
              <a:buFont typeface="Wingdings" panose="05000000000000000000" pitchFamily="2" charset="2"/>
              <a:buChar char="ü"/>
              <a:tabLst>
                <a:tab pos="609585" algn="l"/>
              </a:tabLst>
            </a:pPr>
            <a:r>
              <a:rPr lang="pt-BR" sz="2400" kern="100" dirty="0">
                <a:latin typeface="AMX" panose="020B0604020202020204"/>
                <a:ea typeface="Aptos" panose="020B0004020202020204" pitchFamily="34" charset="0"/>
                <a:cs typeface="Times New Roman" panose="02020603050405020304" pitchFamily="18" charset="0"/>
              </a:rPr>
              <a:t>Quando for solicitado renovação toda documentação tem que ser renovada e a minuta ser assinada novamente</a:t>
            </a:r>
            <a:endParaRPr lang="pt-BR" sz="1867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aixaDeTexto 3">
            <a:hlinkClick r:id="rId4" action="ppaction://hlinksldjump"/>
            <a:extLst>
              <a:ext uri="{FF2B5EF4-FFF2-40B4-BE49-F238E27FC236}">
                <a16:creationId xmlns:a16="http://schemas.microsoft.com/office/drawing/2014/main" id="{9AB69DFB-ED3F-A18C-AD6E-0884AF216D4B}"/>
              </a:ext>
            </a:extLst>
          </p:cNvPr>
          <p:cNvSpPr txBox="1"/>
          <p:nvPr/>
        </p:nvSpPr>
        <p:spPr>
          <a:xfrm>
            <a:off x="472285" y="3759497"/>
            <a:ext cx="11032529" cy="2225674"/>
          </a:xfrm>
          <a:prstGeom prst="rect">
            <a:avLst/>
          </a:prstGeom>
          <a:solidFill>
            <a:srgbClr val="910301">
              <a:alpha val="14902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pt-BR" sz="1600" b="1" kern="100" dirty="0">
                <a:latin typeface="AMX" panose="020B0604020202020204"/>
                <a:ea typeface="Aptos" panose="020B0004020202020204" pitchFamily="34" charset="0"/>
                <a:cs typeface="Times New Roman" panose="02020603050405020304" pitchFamily="18" charset="0"/>
              </a:rPr>
              <a:t>Gestão de Vencimento da Cortesia</a:t>
            </a:r>
            <a:endParaRPr lang="pt-BR" sz="1600" kern="100" dirty="0">
              <a:latin typeface="AMX" panose="020B06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067"/>
              </a:spcAft>
              <a:buSzPts val="1000"/>
              <a:tabLst>
                <a:tab pos="609585" algn="l"/>
              </a:tabLst>
            </a:pPr>
            <a:r>
              <a:rPr lang="pt-BR" sz="1600" b="1" kern="100" dirty="0">
                <a:latin typeface="AMX" panose="020B0604020202020204"/>
                <a:ea typeface="Aptos" panose="020B0004020202020204" pitchFamily="34" charset="0"/>
                <a:cs typeface="Times New Roman" panose="02020603050405020304" pitchFamily="18" charset="0"/>
              </a:rPr>
              <a:t>60 dias antes do vencimento:</a:t>
            </a:r>
            <a:r>
              <a:rPr lang="pt-BR" sz="1600" kern="100" dirty="0">
                <a:latin typeface="AMX" panose="020B0604020202020204"/>
                <a:ea typeface="Aptos" panose="020B0004020202020204" pitchFamily="34" charset="0"/>
                <a:cs typeface="Times New Roman" panose="02020603050405020304" pitchFamily="18" charset="0"/>
              </a:rPr>
              <a:t> A regional recebe aviso das cortesias próximas da expiração para iniciar a tratativa.</a:t>
            </a:r>
          </a:p>
          <a:p>
            <a:pPr>
              <a:lnSpc>
                <a:spcPct val="107000"/>
              </a:lnSpc>
              <a:spcAft>
                <a:spcPts val="1067"/>
              </a:spcAft>
              <a:buSzPts val="1000"/>
              <a:tabLst>
                <a:tab pos="609585" algn="l"/>
              </a:tabLst>
            </a:pPr>
            <a:r>
              <a:rPr lang="pt-BR" sz="1600" b="1" kern="100" dirty="0">
                <a:latin typeface="AMX" panose="020B0604020202020204"/>
                <a:ea typeface="Aptos" panose="020B0004020202020204" pitchFamily="34" charset="0"/>
                <a:cs typeface="Times New Roman" panose="02020603050405020304" pitchFamily="18" charset="0"/>
              </a:rPr>
              <a:t>30 dias antes do vencimento:</a:t>
            </a:r>
            <a:r>
              <a:rPr lang="pt-BR" sz="1600" kern="100" dirty="0">
                <a:latin typeface="AMX" panose="020B0604020202020204"/>
                <a:ea typeface="Aptos" panose="020B0004020202020204" pitchFamily="34" charset="0"/>
                <a:cs typeface="Times New Roman" panose="02020603050405020304" pitchFamily="18" charset="0"/>
              </a:rPr>
              <a:t> Nova notificação é enviada à regional com as cortesias que estão para vencer.</a:t>
            </a:r>
          </a:p>
          <a:p>
            <a:pPr>
              <a:lnSpc>
                <a:spcPct val="107000"/>
              </a:lnSpc>
              <a:spcAft>
                <a:spcPts val="1067"/>
              </a:spcAft>
              <a:buSzPts val="1000"/>
              <a:tabLst>
                <a:tab pos="609585" algn="l"/>
              </a:tabLst>
            </a:pPr>
            <a:r>
              <a:rPr lang="pt-BR" sz="1600" b="1" kern="100" dirty="0">
                <a:latin typeface="AMX" panose="020B0604020202020204"/>
                <a:ea typeface="Aptos" panose="020B0004020202020204" pitchFamily="34" charset="0"/>
                <a:cs typeface="Times New Roman" panose="02020603050405020304" pitchFamily="18" charset="0"/>
              </a:rPr>
              <a:t>No vencimento:</a:t>
            </a:r>
            <a:r>
              <a:rPr lang="pt-BR" sz="1600" kern="100" dirty="0">
                <a:latin typeface="AMX" panose="020B0604020202020204"/>
                <a:ea typeface="Aptos" panose="020B0004020202020204" pitchFamily="34" charset="0"/>
                <a:cs typeface="Times New Roman" panose="02020603050405020304" pitchFamily="18" charset="0"/>
              </a:rPr>
              <a:t> O time de OGR contata o cliente para informar o término da cortesia e consultar se deseja manter o serviço ou cancelar o contrato.</a:t>
            </a:r>
          </a:p>
          <a:p>
            <a:pPr>
              <a:lnSpc>
                <a:spcPct val="107000"/>
              </a:lnSpc>
              <a:spcAft>
                <a:spcPts val="1067"/>
              </a:spcAft>
              <a:buSzPts val="1000"/>
              <a:tabLst>
                <a:tab pos="609585" algn="l"/>
              </a:tabLst>
            </a:pPr>
            <a:r>
              <a:rPr lang="pt-BR" sz="1600" b="1" kern="100" dirty="0">
                <a:latin typeface="AMX" panose="020B0604020202020204"/>
                <a:ea typeface="Aptos" panose="020B0004020202020204" pitchFamily="34" charset="0"/>
                <a:cs typeface="Times New Roman" panose="02020603050405020304" pitchFamily="18" charset="0"/>
              </a:rPr>
              <a:t>Obs.:</a:t>
            </a:r>
            <a:r>
              <a:rPr lang="pt-BR" sz="1600" kern="100" dirty="0">
                <a:latin typeface="AMX" panose="020B0604020202020204"/>
                <a:ea typeface="Aptos" panose="020B0004020202020204" pitchFamily="34" charset="0"/>
                <a:cs typeface="Times New Roman" panose="02020603050405020304" pitchFamily="18" charset="0"/>
              </a:rPr>
              <a:t> Se o OGR não conseguir contato, o contrato será cancelado automaticamente.</a:t>
            </a:r>
          </a:p>
        </p:txBody>
      </p:sp>
      <p:cxnSp>
        <p:nvCxnSpPr>
          <p:cNvPr id="6" name="Straight Connector 17">
            <a:extLst>
              <a:ext uri="{FF2B5EF4-FFF2-40B4-BE49-F238E27FC236}">
                <a16:creationId xmlns:a16="http://schemas.microsoft.com/office/drawing/2014/main" id="{FB91A5D0-47AB-8DB4-2132-3BCAF076A7C8}"/>
              </a:ext>
            </a:extLst>
          </p:cNvPr>
          <p:cNvCxnSpPr>
            <a:cxnSpLocks/>
          </p:cNvCxnSpPr>
          <p:nvPr/>
        </p:nvCxnSpPr>
        <p:spPr>
          <a:xfrm>
            <a:off x="98483" y="436467"/>
            <a:ext cx="3504000" cy="0"/>
          </a:xfrm>
          <a:prstGeom prst="line">
            <a:avLst/>
          </a:prstGeom>
          <a:ln w="28575">
            <a:solidFill>
              <a:srgbClr val="8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3362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7F31806-47B4-8171-5E7A-14652FDC785B}"/>
              </a:ext>
            </a:extLst>
          </p:cNvPr>
          <p:cNvSpPr txBox="1">
            <a:spLocks/>
          </p:cNvSpPr>
          <p:nvPr/>
        </p:nvSpPr>
        <p:spPr>
          <a:xfrm>
            <a:off x="615228" y="2417254"/>
            <a:ext cx="11133572" cy="320554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indent="-271463">
              <a:spcBef>
                <a:spcPts val="600"/>
              </a:spcBef>
            </a:pPr>
            <a:r>
              <a:rPr lang="pt-BR" sz="2200" dirty="0"/>
              <a:t>Cliente com perfil mais estruturado (CNPJ);</a:t>
            </a:r>
          </a:p>
          <a:p>
            <a:pPr marL="271463" indent="-271463">
              <a:spcBef>
                <a:spcPts val="600"/>
              </a:spcBef>
            </a:pPr>
            <a:r>
              <a:rPr lang="pt-BR" sz="2200" dirty="0"/>
              <a:t>Utilizam mais serviços (TV, BL, Fones fixo e móvel);</a:t>
            </a:r>
          </a:p>
          <a:p>
            <a:pPr marL="271463" indent="-271463">
              <a:spcBef>
                <a:spcPts val="600"/>
              </a:spcBef>
            </a:pPr>
            <a:r>
              <a:rPr lang="pt-BR" sz="2200" dirty="0"/>
              <a:t>Melhor score que facilita aprovação de crédito;</a:t>
            </a:r>
          </a:p>
          <a:p>
            <a:pPr marL="271463" indent="-271463">
              <a:spcBef>
                <a:spcPts val="600"/>
              </a:spcBef>
            </a:pPr>
            <a:r>
              <a:rPr lang="pt-BR" sz="2200" dirty="0"/>
              <a:t>Melhor taxa de instalação (Estrutura já construída e sem interferência climática).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1DF826E-D851-3CF1-E165-079E7D07B447}"/>
              </a:ext>
            </a:extLst>
          </p:cNvPr>
          <p:cNvSpPr/>
          <p:nvPr/>
        </p:nvSpPr>
        <p:spPr>
          <a:xfrm>
            <a:off x="0" y="1162050"/>
            <a:ext cx="2743200" cy="288758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 5">
            <a:extLst>
              <a:ext uri="{FF2B5EF4-FFF2-40B4-BE49-F238E27FC236}">
                <a16:creationId xmlns:a16="http://schemas.microsoft.com/office/drawing/2014/main" id="{856A38D5-F298-9F56-8077-5AFACC71C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132" y="1548585"/>
            <a:ext cx="5500868" cy="69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CONDOMÍNIOS NO BRASIL*</a:t>
            </a:r>
          </a:p>
        </p:txBody>
      </p:sp>
    </p:spTree>
    <p:extLst>
      <p:ext uri="{BB962C8B-B14F-4D97-AF65-F5344CB8AC3E}">
        <p14:creationId xmlns:p14="http://schemas.microsoft.com/office/powerpoint/2010/main" val="74386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 animBg="1"/>
      <p:bldP spid="9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450AADE6-2598-1BEB-07E2-97C5F7587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34FF9F6D-9BCE-4DB3-881D-2A92FDAD5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10066885" y="-588700"/>
            <a:ext cx="2257641" cy="1457533"/>
          </a:xfrm>
          <a:prstGeom prst="rect">
            <a:avLst/>
          </a:prstGeom>
        </p:spPr>
      </p:pic>
      <p:sp>
        <p:nvSpPr>
          <p:cNvPr id="86" name="TextBox 16">
            <a:extLst>
              <a:ext uri="{FF2B5EF4-FFF2-40B4-BE49-F238E27FC236}">
                <a16:creationId xmlns:a16="http://schemas.microsoft.com/office/drawing/2014/main" id="{E815D03D-D50D-D8DA-F08D-241AB639A111}"/>
              </a:ext>
            </a:extLst>
          </p:cNvPr>
          <p:cNvSpPr txBox="1"/>
          <p:nvPr/>
        </p:nvSpPr>
        <p:spPr>
          <a:xfrm>
            <a:off x="0" y="20780"/>
            <a:ext cx="7095982" cy="414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400" b="1" dirty="0">
                <a:latin typeface="AMX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O QUE NÃO PODE SER FEITO EM CONTRATO CORTESIA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38FBB45-A281-9391-B2B4-FA763C10FF30}"/>
              </a:ext>
            </a:extLst>
          </p:cNvPr>
          <p:cNvSpPr txBox="1"/>
          <p:nvPr/>
        </p:nvSpPr>
        <p:spPr>
          <a:xfrm>
            <a:off x="308000" y="972747"/>
            <a:ext cx="11207899" cy="3151184"/>
          </a:xfrm>
          <a:prstGeom prst="rect">
            <a:avLst/>
          </a:prstGeom>
          <a:solidFill>
            <a:srgbClr val="910301">
              <a:alpha val="14902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67"/>
              </a:spcAft>
              <a:buSzPts val="1000"/>
              <a:tabLst>
                <a:tab pos="609585" algn="l"/>
              </a:tabLst>
            </a:pPr>
            <a:r>
              <a:rPr lang="pt-BR" sz="2400" b="1" kern="100" dirty="0">
                <a:solidFill>
                  <a:srgbClr val="910301"/>
                </a:solidFill>
                <a:latin typeface="AMX" panose="020B0604020202020204"/>
                <a:ea typeface="Aptos" panose="020B0004020202020204" pitchFamily="34" charset="0"/>
                <a:cs typeface="Times New Roman" panose="02020603050405020304" pitchFamily="18" charset="0"/>
              </a:rPr>
              <a:t>IMPORTANTE!</a:t>
            </a:r>
          </a:p>
          <a:p>
            <a:pPr>
              <a:lnSpc>
                <a:spcPct val="107000"/>
              </a:lnSpc>
              <a:spcAft>
                <a:spcPts val="1067"/>
              </a:spcAft>
              <a:buSzPts val="1000"/>
              <a:tabLst>
                <a:tab pos="609585" algn="l"/>
              </a:tabLst>
            </a:pPr>
            <a:r>
              <a:rPr lang="pt-BR" sz="2400" kern="100" dirty="0">
                <a:latin typeface="AMX" panose="020B0604020202020204"/>
                <a:ea typeface="Aptos" panose="020B0004020202020204" pitchFamily="34" charset="0"/>
                <a:cs typeface="Times New Roman" panose="02020603050405020304" pitchFamily="18" charset="0"/>
              </a:rPr>
              <a:t>Clientes com esse tipo de contrato Cortesia não realizam os serviços de: </a:t>
            </a:r>
          </a:p>
          <a:p>
            <a:pPr marL="380990" indent="-380990">
              <a:lnSpc>
                <a:spcPct val="107000"/>
              </a:lnSpc>
              <a:spcAft>
                <a:spcPts val="1067"/>
              </a:spcAft>
              <a:buSzPts val="1000"/>
              <a:buFont typeface="Wingdings" panose="05000000000000000000" pitchFamily="2" charset="2"/>
              <a:buChar char="§"/>
              <a:tabLst>
                <a:tab pos="609585" algn="l"/>
              </a:tabLst>
            </a:pPr>
            <a:r>
              <a:rPr lang="pt-BR" sz="2400" kern="100" dirty="0">
                <a:latin typeface="AMX" panose="020B0604020202020204"/>
                <a:ea typeface="Aptos" panose="020B0004020202020204" pitchFamily="34" charset="0"/>
                <a:cs typeface="Times New Roman" panose="02020603050405020304" pitchFamily="18" charset="0"/>
              </a:rPr>
              <a:t>Mudança de Titularidade </a:t>
            </a:r>
          </a:p>
          <a:p>
            <a:pPr marL="380990" indent="-380990">
              <a:lnSpc>
                <a:spcPct val="107000"/>
              </a:lnSpc>
              <a:spcAft>
                <a:spcPts val="1067"/>
              </a:spcAft>
              <a:buSzPts val="1000"/>
              <a:buFont typeface="Wingdings" panose="05000000000000000000" pitchFamily="2" charset="2"/>
              <a:buChar char="§"/>
              <a:tabLst>
                <a:tab pos="609585" algn="l"/>
              </a:tabLst>
            </a:pPr>
            <a:r>
              <a:rPr lang="pt-BR" sz="2400" kern="100" dirty="0">
                <a:latin typeface="AMX" panose="020B0604020202020204"/>
                <a:ea typeface="Aptos" panose="020B0004020202020204" pitchFamily="34" charset="0"/>
                <a:cs typeface="Times New Roman" panose="02020603050405020304" pitchFamily="18" charset="0"/>
              </a:rPr>
              <a:t>Suspensão Temporária </a:t>
            </a:r>
          </a:p>
          <a:p>
            <a:pPr marL="380990" indent="-380990">
              <a:lnSpc>
                <a:spcPct val="107000"/>
              </a:lnSpc>
              <a:spcAft>
                <a:spcPts val="1067"/>
              </a:spcAft>
              <a:buSzPts val="1000"/>
              <a:buFont typeface="Wingdings" panose="05000000000000000000" pitchFamily="2" charset="2"/>
              <a:buChar char="§"/>
              <a:tabLst>
                <a:tab pos="609585" algn="l"/>
              </a:tabLst>
            </a:pPr>
            <a:r>
              <a:rPr lang="pt-BR" sz="2400" kern="100" dirty="0">
                <a:latin typeface="AMX" panose="020B0604020202020204"/>
                <a:ea typeface="Aptos" panose="020B0004020202020204" pitchFamily="34" charset="0"/>
                <a:cs typeface="Times New Roman" panose="02020603050405020304" pitchFamily="18" charset="0"/>
              </a:rPr>
              <a:t>Mudança de Pacote </a:t>
            </a:r>
          </a:p>
          <a:p>
            <a:pPr marL="380990" indent="-380990">
              <a:lnSpc>
                <a:spcPct val="107000"/>
              </a:lnSpc>
              <a:spcAft>
                <a:spcPts val="1067"/>
              </a:spcAft>
              <a:buSzPts val="1000"/>
              <a:buFont typeface="Wingdings" panose="05000000000000000000" pitchFamily="2" charset="2"/>
              <a:buChar char="§"/>
              <a:tabLst>
                <a:tab pos="609585" algn="l"/>
              </a:tabLst>
            </a:pPr>
            <a:r>
              <a:rPr lang="pt-BR" sz="2400" kern="100" dirty="0">
                <a:latin typeface="AMX" panose="020B0604020202020204"/>
                <a:ea typeface="Aptos" panose="020B0004020202020204" pitchFamily="34" charset="0"/>
                <a:cs typeface="Times New Roman" panose="02020603050405020304" pitchFamily="18" charset="0"/>
              </a:rPr>
              <a:t>Mudança de Endereço (exceto quando aceita o cancelamento do beneficio) </a:t>
            </a:r>
          </a:p>
        </p:txBody>
      </p:sp>
      <p:sp>
        <p:nvSpPr>
          <p:cNvPr id="4" name="CaixaDeTexto 3">
            <a:hlinkClick r:id="rId4" action="ppaction://hlinksldjump"/>
            <a:extLst>
              <a:ext uri="{FF2B5EF4-FFF2-40B4-BE49-F238E27FC236}">
                <a16:creationId xmlns:a16="http://schemas.microsoft.com/office/drawing/2014/main" id="{A4541F04-ACBC-E4B1-E198-F399CEDCF44A}"/>
              </a:ext>
            </a:extLst>
          </p:cNvPr>
          <p:cNvSpPr txBox="1"/>
          <p:nvPr/>
        </p:nvSpPr>
        <p:spPr>
          <a:xfrm>
            <a:off x="351544" y="3828252"/>
            <a:ext cx="11207899" cy="232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067"/>
              </a:spcAft>
              <a:buSzPts val="1000"/>
              <a:tabLst>
                <a:tab pos="609585" algn="l"/>
              </a:tabLst>
            </a:pPr>
            <a:r>
              <a:rPr lang="pt-BR" sz="1600" kern="100" dirty="0">
                <a:latin typeface="AMX" panose="020B0604020202020204"/>
                <a:ea typeface="Aptos" panose="020B0004020202020204" pitchFamily="34" charset="0"/>
                <a:cs typeface="Times New Roman" panose="02020603050405020304" pitchFamily="18" charset="0"/>
              </a:rPr>
              <a:t>Solicitações de mudança de endereço de clientes que possuem cortesia não devem ser acatadas, mesmo que seja dentro do mesmo município (cidade), para concessão de cortesia em um novo endereço o cliente deve procurar o vendedor que negociou sua cortesia inicial, neste caso passara por uma nova análise da cidade responsável e caso seja concedido, seguira novamente fluxo de assinatura de contrato, abertura de chamado para aprovação do Gerente Comercial, Gerente do Cluster ou Diretor da Operação, e na sequência o cadastro do novo contrato pela Célula de Cadastro Centralizado do Comercial. Neste fluxo o contrato inicial deve ser cancelado na CRN". </a:t>
            </a:r>
          </a:p>
          <a:p>
            <a:pPr marL="228594" indent="-228594" algn="just">
              <a:lnSpc>
                <a:spcPct val="107000"/>
              </a:lnSpc>
              <a:spcAft>
                <a:spcPts val="1067"/>
              </a:spcAft>
              <a:buSzPts val="1000"/>
              <a:buFont typeface="Wingdings" panose="05000000000000000000" pitchFamily="2" charset="2"/>
              <a:buChar char="ü"/>
              <a:tabLst>
                <a:tab pos="609585" algn="l"/>
              </a:tabLst>
            </a:pPr>
            <a:r>
              <a:rPr lang="pt-BR" sz="1600" kern="100" dirty="0">
                <a:latin typeface="AMX" panose="020B0604020202020204"/>
                <a:ea typeface="Aptos" panose="020B0004020202020204" pitchFamily="34" charset="0"/>
                <a:cs typeface="Times New Roman" panose="02020603050405020304" pitchFamily="18" charset="0"/>
              </a:rPr>
              <a:t>Caso o cliente aceite a mudança de endereço com a perda do beneficio, poderá ser retido com a alteração do tipo de assinante e cobrança dentro da vigência de ofertas. </a:t>
            </a:r>
          </a:p>
        </p:txBody>
      </p:sp>
      <p:cxnSp>
        <p:nvCxnSpPr>
          <p:cNvPr id="6" name="Straight Connector 17">
            <a:extLst>
              <a:ext uri="{FF2B5EF4-FFF2-40B4-BE49-F238E27FC236}">
                <a16:creationId xmlns:a16="http://schemas.microsoft.com/office/drawing/2014/main" id="{67269E70-6896-22D0-56E0-34E6DE0CDC25}"/>
              </a:ext>
            </a:extLst>
          </p:cNvPr>
          <p:cNvCxnSpPr>
            <a:cxnSpLocks/>
          </p:cNvCxnSpPr>
          <p:nvPr/>
        </p:nvCxnSpPr>
        <p:spPr>
          <a:xfrm>
            <a:off x="98483" y="414299"/>
            <a:ext cx="7008000" cy="0"/>
          </a:xfrm>
          <a:prstGeom prst="line">
            <a:avLst/>
          </a:prstGeom>
          <a:ln w="28575">
            <a:solidFill>
              <a:srgbClr val="8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583177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DFBE5F65-5D1E-5859-0561-0208D3D54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43BD65BD-037A-AC7A-A170-54FA8FC66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10066885" y="-588700"/>
            <a:ext cx="2257641" cy="145753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8EA3857-EEAC-50F2-A62C-9DB350A2165D}"/>
              </a:ext>
            </a:extLst>
          </p:cNvPr>
          <p:cNvSpPr txBox="1"/>
          <p:nvPr/>
        </p:nvSpPr>
        <p:spPr>
          <a:xfrm>
            <a:off x="1" y="1"/>
            <a:ext cx="95669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MX" panose="020B0604020202020204"/>
                <a:ea typeface="Open Sans Extrabold" panose="020B0906030804020204" pitchFamily="34" charset="0"/>
                <a:cs typeface="Open Sans Extrabold" panose="020B0906030804020204" pitchFamily="34" charset="0"/>
              </a:rPr>
              <a:t>DICAS E BOAS PRATICAS CORTESIA INDIVIDUAL</a:t>
            </a:r>
            <a:endParaRPr lang="en-US" sz="2400" b="1" dirty="0">
              <a:latin typeface="AMX" panose="020B0604020202020204"/>
              <a:cs typeface="Poppins" pitchFamily="2" charset="77"/>
            </a:endParaRPr>
          </a:p>
        </p:txBody>
      </p:sp>
      <p:sp>
        <p:nvSpPr>
          <p:cNvPr id="6" name="CaixaDeTexto 5">
            <a:hlinkClick r:id="rId4" action="ppaction://hlinksldjump"/>
            <a:extLst>
              <a:ext uri="{FF2B5EF4-FFF2-40B4-BE49-F238E27FC236}">
                <a16:creationId xmlns:a16="http://schemas.microsoft.com/office/drawing/2014/main" id="{2CC35C2A-9473-AEA2-9F2D-24F4D1B10751}"/>
              </a:ext>
            </a:extLst>
          </p:cNvPr>
          <p:cNvSpPr txBox="1"/>
          <p:nvPr/>
        </p:nvSpPr>
        <p:spPr>
          <a:xfrm>
            <a:off x="209190" y="645875"/>
            <a:ext cx="11236380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algn="just">
              <a:buFont typeface="Wingdings" panose="05000000000000000000" pitchFamily="2" charset="2"/>
              <a:buChar char="§"/>
            </a:pPr>
            <a:r>
              <a:rPr lang="pt-BR" sz="2400" dirty="0">
                <a:latin typeface="AMX" panose="020B0604020202020204"/>
              </a:rPr>
              <a:t>Cortesia não gera comissionamento.</a:t>
            </a:r>
          </a:p>
          <a:p>
            <a:pPr marL="380990" indent="-380990" algn="just">
              <a:buFont typeface="Wingdings" panose="05000000000000000000" pitchFamily="2" charset="2"/>
              <a:buChar char="§"/>
            </a:pPr>
            <a:r>
              <a:rPr lang="pt-BR" sz="2400" dirty="0">
                <a:latin typeface="AMX" panose="020B0604020202020204"/>
              </a:rPr>
              <a:t>Cadastro é feito em nome de vendedor fictício.</a:t>
            </a:r>
          </a:p>
          <a:p>
            <a:pPr marL="380990" indent="-380990" algn="just">
              <a:buFont typeface="Wingdings" panose="05000000000000000000" pitchFamily="2" charset="2"/>
              <a:buChar char="§"/>
            </a:pPr>
            <a:r>
              <a:rPr lang="pt-BR" sz="2400" dirty="0">
                <a:latin typeface="AMX" panose="020B0604020202020204"/>
              </a:rPr>
              <a:t>Cadastro de cortesia só pode ser realizado pelo BKO Cortesia </a:t>
            </a:r>
          </a:p>
          <a:p>
            <a:pPr marL="380990" indent="-380990" algn="just">
              <a:buFont typeface="Wingdings" panose="05000000000000000000" pitchFamily="2" charset="2"/>
              <a:buChar char="§"/>
            </a:pPr>
            <a:r>
              <a:rPr lang="pt-BR" sz="2400" dirty="0">
                <a:latin typeface="AMX" panose="020B0604020202020204"/>
              </a:rPr>
              <a:t>Cortesia pode ser concedida para clientes prospect ou da base.</a:t>
            </a:r>
          </a:p>
          <a:p>
            <a:pPr marL="380990" indent="-380990" algn="just">
              <a:buFont typeface="Wingdings" panose="05000000000000000000" pitchFamily="2" charset="2"/>
              <a:buChar char="§"/>
            </a:pPr>
            <a:r>
              <a:rPr lang="pt-BR" sz="2400" dirty="0">
                <a:latin typeface="AMX" panose="020B0604020202020204"/>
              </a:rPr>
              <a:t>Aplicável somente para áreas comuns ou com alta circulação(Grupo 3).</a:t>
            </a:r>
          </a:p>
          <a:p>
            <a:pPr marL="380990" indent="-380990" algn="just">
              <a:buFont typeface="Wingdings" panose="05000000000000000000" pitchFamily="2" charset="2"/>
              <a:buChar char="§"/>
            </a:pPr>
            <a:r>
              <a:rPr lang="pt-BR" sz="2400" dirty="0">
                <a:latin typeface="AMX" panose="020B0604020202020204"/>
              </a:rPr>
              <a:t>Prazo de cortesia varia de 1 a 24 meses (tempo limitado).</a:t>
            </a:r>
          </a:p>
          <a:p>
            <a:pPr marL="380990" indent="-380990" algn="just">
              <a:buFont typeface="Wingdings" panose="05000000000000000000" pitchFamily="2" charset="2"/>
              <a:buChar char="§"/>
            </a:pPr>
            <a:r>
              <a:rPr lang="pt-BR" sz="2400" dirty="0">
                <a:latin typeface="AMX" panose="020B0604020202020204"/>
              </a:rPr>
              <a:t>Solicitação deve ser feita via chamado ESM do </a:t>
            </a:r>
            <a:r>
              <a:rPr lang="pt-BR" sz="2400" dirty="0" err="1">
                <a:latin typeface="AMX" panose="020B0604020202020204"/>
              </a:rPr>
              <a:t>SmarTI</a:t>
            </a:r>
            <a:r>
              <a:rPr lang="pt-BR" sz="2400" dirty="0">
                <a:latin typeface="AMX" panose="020B0604020202020204"/>
              </a:rPr>
              <a:t>.</a:t>
            </a:r>
          </a:p>
          <a:p>
            <a:pPr marL="380990" indent="-380990" algn="just">
              <a:buFont typeface="Wingdings" panose="05000000000000000000" pitchFamily="2" charset="2"/>
              <a:buChar char="§"/>
            </a:pPr>
            <a:r>
              <a:rPr lang="pt-BR" sz="2400" dirty="0">
                <a:latin typeface="AMX" panose="020B0604020202020204"/>
              </a:rPr>
              <a:t> Cliente beneficiado é responsável pelo pagamento de outros produtos/serviços.</a:t>
            </a:r>
          </a:p>
          <a:p>
            <a:pPr marL="380990" indent="-380990" algn="just">
              <a:buFont typeface="Wingdings" panose="05000000000000000000" pitchFamily="2" charset="2"/>
              <a:buChar char="§"/>
            </a:pPr>
            <a:r>
              <a:rPr lang="pt-BR" sz="2400" dirty="0">
                <a:latin typeface="AMX" panose="020B0604020202020204"/>
              </a:rPr>
              <a:t>Renovação poderá ser solicitada pelo mesmo período da negociação da minuta.</a:t>
            </a:r>
          </a:p>
          <a:p>
            <a:pPr marL="380990" indent="-380990" algn="just">
              <a:buFont typeface="Wingdings" panose="05000000000000000000" pitchFamily="2" charset="2"/>
              <a:buChar char="§"/>
            </a:pPr>
            <a:r>
              <a:rPr lang="pt-BR" sz="2400" dirty="0">
                <a:latin typeface="AMX" panose="020B0604020202020204"/>
              </a:rPr>
              <a:t>Alterações contratuais exigem nova minuta assinada.</a:t>
            </a:r>
          </a:p>
          <a:p>
            <a:pPr marL="380990" indent="-380990" algn="just">
              <a:buFont typeface="Wingdings" panose="05000000000000000000" pitchFamily="2" charset="2"/>
              <a:buChar char="§"/>
            </a:pPr>
            <a:r>
              <a:rPr lang="pt-BR" sz="2400" dirty="0">
                <a:latin typeface="AMX" panose="020B0604020202020204"/>
              </a:rPr>
              <a:t>Cancelamento pode ocorrer a qualquer momento pela CLARO, especialmente após o término do período ou fim da parceria.</a:t>
            </a:r>
          </a:p>
          <a:p>
            <a:pPr marL="380990" indent="-380990" algn="just">
              <a:buFont typeface="Wingdings" panose="05000000000000000000" pitchFamily="2" charset="2"/>
              <a:buChar char="§"/>
            </a:pPr>
            <a:r>
              <a:rPr lang="pt-BR" sz="2400" dirty="0">
                <a:latin typeface="AMX" panose="020B0604020202020204"/>
              </a:rPr>
              <a:t> Validade da cortesia inicia a partir da aplicação do tipo de assinante definido no contrato.</a:t>
            </a:r>
          </a:p>
          <a:p>
            <a:pPr marL="380990" indent="-380990" algn="just">
              <a:buFont typeface="Wingdings" panose="05000000000000000000" pitchFamily="2" charset="2"/>
              <a:buChar char="§"/>
            </a:pPr>
            <a:r>
              <a:rPr lang="pt-BR" sz="2400" dirty="0">
                <a:latin typeface="AMX" panose="020B0604020202020204"/>
              </a:rPr>
              <a:t>Cortesias com prazo indeterminado só são permitidas para empresas do grupo Claro Brasil, enquanto ativas no endereço.</a:t>
            </a:r>
          </a:p>
          <a:p>
            <a:pPr marL="380990" indent="-380990" algn="just">
              <a:buFont typeface="Wingdings" panose="05000000000000000000" pitchFamily="2" charset="2"/>
              <a:buChar char="§"/>
            </a:pPr>
            <a:endParaRPr lang="pt-BR" sz="2400" dirty="0">
              <a:latin typeface="AMX" panose="020B0604020202020204"/>
            </a:endParaRPr>
          </a:p>
        </p:txBody>
      </p:sp>
      <p:cxnSp>
        <p:nvCxnSpPr>
          <p:cNvPr id="3" name="Straight Connector 17">
            <a:extLst>
              <a:ext uri="{FF2B5EF4-FFF2-40B4-BE49-F238E27FC236}">
                <a16:creationId xmlns:a16="http://schemas.microsoft.com/office/drawing/2014/main" id="{D1882BF7-86CE-535D-6C8B-39E0D3ED158E}"/>
              </a:ext>
            </a:extLst>
          </p:cNvPr>
          <p:cNvCxnSpPr>
            <a:cxnSpLocks/>
          </p:cNvCxnSpPr>
          <p:nvPr/>
        </p:nvCxnSpPr>
        <p:spPr>
          <a:xfrm>
            <a:off x="1" y="447551"/>
            <a:ext cx="6585857" cy="0"/>
          </a:xfrm>
          <a:prstGeom prst="line">
            <a:avLst/>
          </a:prstGeom>
          <a:ln w="28575">
            <a:solidFill>
              <a:srgbClr val="8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802383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42AAEB0D-2348-BD3A-3121-31765313F6FB}"/>
              </a:ext>
            </a:extLst>
          </p:cNvPr>
          <p:cNvSpPr/>
          <p:nvPr/>
        </p:nvSpPr>
        <p:spPr>
          <a:xfrm>
            <a:off x="487743" y="2232369"/>
            <a:ext cx="10380321" cy="346358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65113" indent="-265113" defTabSz="914103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Providenciar o documento assinado (Minuta) pelas partes de acordo com as características disponibilizados para Cortesia;</a:t>
            </a:r>
          </a:p>
          <a:p>
            <a:pPr marL="265113" indent="-265113" defTabSz="914103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Arquivar as Minutas por no mínimo 2 anos e efetuar o processo de abertura de PA </a:t>
            </a:r>
            <a:b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com identificação correta do TIPO DE ASSINANTE CORTESIA desejado;</a:t>
            </a:r>
          </a:p>
          <a:p>
            <a:pPr marL="265113" indent="-265113" defTabSz="914103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Entrar em contato com o cliente para informar a data de instalação do contrato</a:t>
            </a:r>
            <a:b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e acompanhar a instalação do contrato para evitar quebras e/ou cancelamento</a:t>
            </a:r>
            <a:b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de contrato devido tratamento do Backlog;</a:t>
            </a:r>
          </a:p>
          <a:p>
            <a:pPr marL="265113" indent="-265113" defTabSz="914103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Acompanhar o prazo de concessão dos contratos com tipo de assinante CORTESIA </a:t>
            </a:r>
            <a:b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para solicitação de renovação, cancelamento da cortesia ou atualização de contrato.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B772F2A-0AE3-581F-7E56-AFA89EBBE201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AB780887-1941-1CDB-1FA1-0A50E7B2D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06" y="1672684"/>
            <a:ext cx="73503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RESPONSABILIDADE DA OPERAÇÃO</a:t>
            </a:r>
          </a:p>
        </p:txBody>
      </p:sp>
    </p:spTree>
    <p:extLst>
      <p:ext uri="{BB962C8B-B14F-4D97-AF65-F5344CB8AC3E}">
        <p14:creationId xmlns:p14="http://schemas.microsoft.com/office/powerpoint/2010/main" val="176313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5" grpId="0" animBg="1"/>
      <p:bldP spid="6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42AAEB0D-2348-BD3A-3121-31765313F6FB}"/>
              </a:ext>
            </a:extLst>
          </p:cNvPr>
          <p:cNvSpPr/>
          <p:nvPr/>
        </p:nvSpPr>
        <p:spPr>
          <a:xfrm>
            <a:off x="491204" y="2240901"/>
            <a:ext cx="1044539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indent="-269875" defTabSz="91410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 Regional é responsável em administrar/acompanhar os contratos cortesias e renovar, se necessário;</a:t>
            </a:r>
          </a:p>
          <a:p>
            <a:pPr marL="269875" indent="-269875" defTabSz="91410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Contatar o cliente para informar término da vigência da cortesia na tentativa de reverter o cancelamento do contrato argumentar e negociar os produtos e serviços para manter o contrato conectado com alteração de tipo de assinante para NORMAL, ou se não houver interesse por parte do cliente em comunicar o cancelamento da cortesia;</a:t>
            </a:r>
          </a:p>
          <a:p>
            <a:pPr marL="269875" indent="-269875" defTabSz="91410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Analisar o relatório mensal enviado por GAR (Garantia da Receita), e providenciar no decorrer do mês a abertura das </a:t>
            </a:r>
            <a:r>
              <a:rPr lang="pt-BR" sz="2200" dirty="0" err="1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PA’s</a:t>
            </a: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, garantindo que todos os contratos sejam tratados.</a:t>
            </a:r>
            <a:endParaRPr lang="pt-BR" sz="2200" dirty="0">
              <a:cs typeface="Calibri" panose="020F050202020403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D318DA2-3A1F-EB9B-AD3C-F2DFD1893B3E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89404D9-D492-323D-AD8B-9C40F6898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06" y="1672684"/>
            <a:ext cx="73503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RESPONSABILIDADE DA OPERAÇÃO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13D6060-BE08-1812-7B95-3B84EC359488}"/>
              </a:ext>
            </a:extLst>
          </p:cNvPr>
          <p:cNvSpPr/>
          <p:nvPr/>
        </p:nvSpPr>
        <p:spPr>
          <a:xfrm>
            <a:off x="3543995" y="1291429"/>
            <a:ext cx="6641803" cy="9299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PEDIR A VALIDAÇÃO AO TIME DE PROCESSOS (PAMELA SERPA)</a:t>
            </a:r>
          </a:p>
        </p:txBody>
      </p:sp>
    </p:spTree>
    <p:extLst>
      <p:ext uri="{BB962C8B-B14F-4D97-AF65-F5344CB8AC3E}">
        <p14:creationId xmlns:p14="http://schemas.microsoft.com/office/powerpoint/2010/main" val="244418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720BF5E6-B7F4-7BFC-32CF-E4831F50A37E}"/>
              </a:ext>
            </a:extLst>
          </p:cNvPr>
          <p:cNvSpPr txBox="1"/>
          <p:nvPr/>
        </p:nvSpPr>
        <p:spPr>
          <a:xfrm>
            <a:off x="5361826" y="2016290"/>
            <a:ext cx="6445861" cy="2990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03">
              <a:spcAft>
                <a:spcPts val="1000"/>
              </a:spcAft>
            </a:pPr>
            <a:r>
              <a:rPr lang="pt-BR" sz="2000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O envio  do relatório  é uma forma de sinalizar às Operações </a:t>
            </a:r>
            <a:br>
              <a:rPr lang="pt-BR" sz="2000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pt-BR" sz="2000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os contratos expirados e a expirar para que as ações de tratamento sejam tomadas em tempo hábil e não gere desconforto com parceiro na qual foi concedido a cortesia. </a:t>
            </a:r>
          </a:p>
          <a:p>
            <a:pPr defTabSz="914103">
              <a:spcAft>
                <a:spcPts val="1000"/>
              </a:spcAft>
            </a:pPr>
            <a:r>
              <a:rPr lang="pt-BR" sz="2000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Embora exista este fluxo, as Operações podem sinalizar</a:t>
            </a:r>
            <a:br>
              <a:rPr lang="pt-BR" sz="2000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pt-BR" sz="2000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 qualquer momento a tratativa destes contratos quando houver o término da parceria, descredenciamento</a:t>
            </a:r>
            <a:br>
              <a:rPr lang="pt-BR" sz="2000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pt-BR" sz="2000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do parceiro Técnico/Comercial ou quando houver irregularidade na utilização do benefício. 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BB897C70-0041-88E1-4996-BCF264DCCE93}"/>
              </a:ext>
            </a:extLst>
          </p:cNvPr>
          <p:cNvSpPr/>
          <p:nvPr/>
        </p:nvSpPr>
        <p:spPr>
          <a:xfrm>
            <a:off x="3543995" y="1291429"/>
            <a:ext cx="6641803" cy="9299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PEDIR A VALIDAÇÃO AO TIME DE PROCESSOS (PAMELA SERPA)</a:t>
            </a:r>
          </a:p>
        </p:txBody>
      </p:sp>
    </p:spTree>
    <p:extLst>
      <p:ext uri="{BB962C8B-B14F-4D97-AF65-F5344CB8AC3E}">
        <p14:creationId xmlns:p14="http://schemas.microsoft.com/office/powerpoint/2010/main" val="4167115510"/>
      </p:ext>
    </p:extLst>
  </p:cSld>
  <p:clrMapOvr>
    <a:masterClrMapping/>
  </p:clrMapOvr>
  <p:transition spd="slow">
    <p:push dir="u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a 8">
            <a:extLst>
              <a:ext uri="{FF2B5EF4-FFF2-40B4-BE49-F238E27FC236}">
                <a16:creationId xmlns:a16="http://schemas.microsoft.com/office/drawing/2014/main" id="{ACF98560-D2CC-1888-1C33-C0E605CD8C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077003"/>
              </p:ext>
            </p:extLst>
          </p:nvPr>
        </p:nvGraphicFramePr>
        <p:xfrm>
          <a:off x="162791" y="1605751"/>
          <a:ext cx="11866419" cy="42322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6606">
                  <a:extLst>
                    <a:ext uri="{9D8B030D-6E8A-4147-A177-3AD203B41FA5}">
                      <a16:colId xmlns:a16="http://schemas.microsoft.com/office/drawing/2014/main" val="2702071631"/>
                    </a:ext>
                  </a:extLst>
                </a:gridCol>
                <a:gridCol w="2723109">
                  <a:extLst>
                    <a:ext uri="{9D8B030D-6E8A-4147-A177-3AD203B41FA5}">
                      <a16:colId xmlns:a16="http://schemas.microsoft.com/office/drawing/2014/main" val="1863052361"/>
                    </a:ext>
                  </a:extLst>
                </a:gridCol>
                <a:gridCol w="3420364">
                  <a:extLst>
                    <a:ext uri="{9D8B030D-6E8A-4147-A177-3AD203B41FA5}">
                      <a16:colId xmlns:a16="http://schemas.microsoft.com/office/drawing/2014/main" val="3573301139"/>
                    </a:ext>
                  </a:extLst>
                </a:gridCol>
                <a:gridCol w="2756340">
                  <a:extLst>
                    <a:ext uri="{9D8B030D-6E8A-4147-A177-3AD203B41FA5}">
                      <a16:colId xmlns:a16="http://schemas.microsoft.com/office/drawing/2014/main" val="3286342994"/>
                    </a:ext>
                  </a:extLst>
                </a:gridCol>
              </a:tblGrid>
              <a:tr h="398288"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rgbClr val="ED1B24"/>
                          </a:solidFill>
                        </a:rPr>
                        <a:t>Operação (1° Aprovador)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>
                          <a:solidFill>
                            <a:srgbClr val="ED1B24"/>
                          </a:solidFill>
                        </a:rPr>
                        <a:t>BKO OGR (2° Aprovador)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b="1">
                          <a:solidFill>
                            <a:srgbClr val="ED1B24"/>
                          </a:solidFill>
                        </a:rPr>
                        <a:t>BKO Comercial (3° Aprovador)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b="1" dirty="0">
                          <a:solidFill>
                            <a:srgbClr val="ED1B24"/>
                          </a:solidFill>
                        </a:rPr>
                        <a:t>BKO OGR (4° Aprovador)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2241186"/>
                  </a:ext>
                </a:extLst>
              </a:tr>
              <a:tr h="2950141"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/>
                        <a:t>Garantir</a:t>
                      </a:r>
                      <a:r>
                        <a:rPr lang="pt-BR" sz="1400" baseline="0" dirty="0"/>
                        <a:t> a viabilidade dos</a:t>
                      </a:r>
                      <a:br>
                        <a:rPr lang="pt-BR" sz="1400" baseline="0" dirty="0"/>
                      </a:br>
                      <a:r>
                        <a:rPr lang="pt-BR" sz="1400" baseline="0" dirty="0"/>
                        <a:t>produtos solicitados;</a:t>
                      </a:r>
                      <a:endParaRPr lang="pt-BR" sz="1400" dirty="0"/>
                    </a:p>
                    <a:p>
                      <a:pPr marL="182563" indent="-182563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/>
                        <a:t>Identificar a necessidade de disponibilização do benefício;</a:t>
                      </a:r>
                    </a:p>
                    <a:p>
                      <a:pPr marL="182563" indent="-182563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/>
                        <a:t>Providenciar a assinatura dos documentos necessários;</a:t>
                      </a:r>
                    </a:p>
                    <a:p>
                      <a:pPr marL="182563" indent="-182563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/>
                        <a:t>Anexar e-mail com “De Acordo”</a:t>
                      </a:r>
                      <a:br>
                        <a:rPr lang="pt-BR" sz="1400" dirty="0"/>
                      </a:br>
                      <a:r>
                        <a:rPr lang="pt-BR" sz="1400" dirty="0"/>
                        <a:t>do Diretor;</a:t>
                      </a:r>
                    </a:p>
                    <a:p>
                      <a:pPr marL="182563" indent="-182563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/>
                        <a:t>Abrir PA para solicitação da</a:t>
                      </a:r>
                      <a:br>
                        <a:rPr lang="pt-BR" sz="1400" dirty="0"/>
                      </a:br>
                      <a:r>
                        <a:rPr lang="pt-BR" sz="1400" dirty="0"/>
                        <a:t>Cortesia – Ações em Condomínio;</a:t>
                      </a:r>
                    </a:p>
                    <a:p>
                      <a:pPr marL="182563" indent="-182563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/>
                        <a:t>Solicitar aprovação do Gerente/Diretor Comercial.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/>
                        <a:t>Validar se foi anexado </a:t>
                      </a:r>
                      <a:br>
                        <a:rPr lang="pt-BR" sz="1400" dirty="0"/>
                      </a:br>
                      <a:r>
                        <a:rPr lang="pt-BR" sz="1400" dirty="0"/>
                        <a:t>o “De Acordo” para cortesia pelo Diretor Comercial;</a:t>
                      </a:r>
                    </a:p>
                    <a:p>
                      <a:pPr marL="182563" indent="-182563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/>
                        <a:t>Validar documentos anexos</a:t>
                      </a:r>
                      <a:br>
                        <a:rPr lang="pt-BR" sz="1400" dirty="0"/>
                      </a:br>
                      <a:r>
                        <a:rPr lang="pt-BR" sz="1400" dirty="0"/>
                        <a:t>à PA;</a:t>
                      </a:r>
                    </a:p>
                    <a:p>
                      <a:pPr marL="182563" indent="-182563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/>
                        <a:t>Valida o aprovador preferencial da PA;</a:t>
                      </a:r>
                    </a:p>
                    <a:p>
                      <a:pPr marL="182563" indent="-182563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/>
                        <a:t>Se os documentos estiverem</a:t>
                      </a:r>
                      <a:br>
                        <a:rPr lang="pt-BR" sz="1400" dirty="0"/>
                      </a:br>
                      <a:r>
                        <a:rPr lang="pt-BR" sz="1400" dirty="0"/>
                        <a:t>ok, aprovar PA.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/>
                        <a:t>Double </a:t>
                      </a:r>
                      <a:r>
                        <a:rPr lang="pt-BR" sz="1400" dirty="0" err="1"/>
                        <a:t>Check</a:t>
                      </a:r>
                      <a:r>
                        <a:rPr lang="pt-BR" sz="1400" dirty="0"/>
                        <a:t>: Validar se foi</a:t>
                      </a:r>
                      <a:br>
                        <a:rPr lang="pt-BR" sz="1400" dirty="0"/>
                      </a:br>
                      <a:r>
                        <a:rPr lang="pt-BR" sz="1400" dirty="0"/>
                        <a:t>anexado “De Acordo” para</a:t>
                      </a:r>
                      <a:br>
                        <a:rPr lang="pt-BR" sz="1400" dirty="0"/>
                      </a:br>
                      <a:r>
                        <a:rPr lang="pt-BR" sz="1400" dirty="0"/>
                        <a:t>cortesia pelo Diretor Comercial;</a:t>
                      </a:r>
                    </a:p>
                    <a:p>
                      <a:pPr marL="182563" indent="-182563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/>
                        <a:t>Double </a:t>
                      </a:r>
                      <a:r>
                        <a:rPr lang="pt-BR" sz="1400" dirty="0" err="1"/>
                        <a:t>Check</a:t>
                      </a:r>
                      <a:r>
                        <a:rPr lang="pt-BR" sz="1400" dirty="0"/>
                        <a:t>: Valida os documentos anexos à PA;</a:t>
                      </a:r>
                    </a:p>
                    <a:p>
                      <a:pPr marL="182563" indent="-182563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/>
                        <a:t>Double </a:t>
                      </a:r>
                      <a:r>
                        <a:rPr lang="pt-BR" sz="1400" dirty="0" err="1"/>
                        <a:t>Check</a:t>
                      </a:r>
                      <a:r>
                        <a:rPr lang="pt-BR" sz="1400" dirty="0"/>
                        <a:t>: Valida o aprovador preferencial da PA;</a:t>
                      </a:r>
                    </a:p>
                    <a:p>
                      <a:pPr marL="182563" indent="-182563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/>
                        <a:t>Cadastrar a proposta;</a:t>
                      </a:r>
                    </a:p>
                    <a:p>
                      <a:pPr marL="182563" indent="-182563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/>
                        <a:t>Gerar Contrato;</a:t>
                      </a:r>
                    </a:p>
                    <a:p>
                      <a:pPr marL="182563" indent="-182563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/>
                        <a:t>Abrir ocorrência </a:t>
                      </a:r>
                      <a:r>
                        <a:rPr lang="pt-BR" sz="1400" b="1" i="1" dirty="0"/>
                        <a:t>CO1-CAC-Cortesia para ação em condomínios;</a:t>
                      </a:r>
                    </a:p>
                    <a:p>
                      <a:pPr marL="182563" indent="-182563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/>
                        <a:t>Aprovar PA.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/>
                        <a:t>Alterar o tipo de assinante </a:t>
                      </a:r>
                      <a:br>
                        <a:rPr lang="pt-BR" sz="1400" dirty="0"/>
                      </a:br>
                      <a:r>
                        <a:rPr lang="pt-BR" sz="1400" dirty="0"/>
                        <a:t>no NET SMS para cortesia </a:t>
                      </a:r>
                      <a:br>
                        <a:rPr lang="pt-BR" sz="1400" dirty="0"/>
                      </a:br>
                      <a:r>
                        <a:rPr lang="pt-BR" sz="1400" dirty="0"/>
                        <a:t>de acordo com o tipo </a:t>
                      </a:r>
                      <a:br>
                        <a:rPr lang="pt-BR" sz="1400" dirty="0"/>
                      </a:br>
                      <a:r>
                        <a:rPr lang="pt-BR" sz="1400" dirty="0"/>
                        <a:t>de solicitação;</a:t>
                      </a:r>
                    </a:p>
                    <a:p>
                      <a:pPr marL="182563" marR="0" lvl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400" dirty="0"/>
                        <a:t>Encerrar a ocorrência </a:t>
                      </a:r>
                      <a:br>
                        <a:rPr lang="pt-BR" sz="1400" dirty="0"/>
                      </a:br>
                      <a:r>
                        <a:rPr lang="pt-BR" sz="1400" b="1" i="1" dirty="0"/>
                        <a:t>CO1-CAC-Cortesia para</a:t>
                      </a:r>
                      <a:br>
                        <a:rPr lang="pt-BR" sz="1400" b="1" i="1" dirty="0"/>
                      </a:br>
                      <a:r>
                        <a:rPr lang="pt-BR" sz="1400" b="1" i="1" dirty="0"/>
                        <a:t>ação em condomínios;</a:t>
                      </a:r>
                    </a:p>
                    <a:p>
                      <a:pPr marL="182563" marR="0" lvl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400" dirty="0"/>
                        <a:t>Aprovar PA.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pt-BR" sz="1400" b="1" i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556010"/>
                  </a:ext>
                </a:extLst>
              </a:tr>
              <a:tr h="327359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pt-BR" sz="1400" b="1" i="0" dirty="0"/>
                        <a:t> D0/D+1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pt-BR" sz="1400" b="1" i="0" dirty="0"/>
                        <a:t>D+1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pt-BR" sz="1400" b="1" i="0" dirty="0"/>
                        <a:t>DE+2 À D+7**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pt-BR" sz="1400" b="1" i="0" dirty="0"/>
                        <a:t>D+1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3968963"/>
                  </a:ext>
                </a:extLst>
              </a:tr>
              <a:tr h="556511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pt-BR" sz="1400" dirty="0">
                          <a:solidFill>
                            <a:srgbClr val="ED1B24"/>
                          </a:solidFill>
                        </a:rPr>
                        <a:t>SLA total de tratamento sem pendência de endereço 7 dias úteis pelo processo / 10 dias úteis para o cliente </a:t>
                      </a:r>
                      <a:br>
                        <a:rPr lang="pt-BR" sz="1400" dirty="0">
                          <a:solidFill>
                            <a:srgbClr val="ED1B24"/>
                          </a:solidFill>
                        </a:rPr>
                      </a:br>
                      <a:r>
                        <a:rPr lang="pt-BR" sz="1400" dirty="0">
                          <a:solidFill>
                            <a:srgbClr val="ED1B24"/>
                          </a:solidFill>
                        </a:rPr>
                        <a:t>(considerar este SLA como mínimo para agendamento da instalação).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pt-BR" sz="1400" b="0" i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pt-BR" sz="1400" b="0" i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pt-BR" sz="1400" b="0" i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6377885"/>
                  </a:ext>
                </a:extLst>
              </a:tr>
            </a:tbl>
          </a:graphicData>
        </a:graphic>
      </p:graphicFrame>
      <p:sp>
        <p:nvSpPr>
          <p:cNvPr id="9" name="Retângulo 8">
            <a:extLst>
              <a:ext uri="{FF2B5EF4-FFF2-40B4-BE49-F238E27FC236}">
                <a16:creationId xmlns:a16="http://schemas.microsoft.com/office/drawing/2014/main" id="{A457E378-3E71-97CD-0DF6-41697B52161D}"/>
              </a:ext>
            </a:extLst>
          </p:cNvPr>
          <p:cNvSpPr/>
          <p:nvPr/>
        </p:nvSpPr>
        <p:spPr>
          <a:xfrm>
            <a:off x="0" y="5822149"/>
            <a:ext cx="12191999" cy="1041993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**O prazo de cadastro do contrato pelo BKO Comercial é D+2, considerando a data de aprovação do gestor do solicitante. Para as propostas que gerarem</a:t>
            </a:r>
            <a:br>
              <a:rPr lang="pt-BR" sz="1400" dirty="0"/>
            </a:br>
            <a:r>
              <a:rPr lang="pt-BR" sz="1400" dirty="0"/>
              <a:t>pendência de endereço </a:t>
            </a:r>
            <a:r>
              <a:rPr lang="pt-BR" sz="1400" b="1" dirty="0"/>
              <a:t>(Endereço em Análise ou Outros Endereços), </a:t>
            </a:r>
            <a:r>
              <a:rPr lang="pt-BR" sz="1400" dirty="0"/>
              <a:t>o SLA de cadastro será de até 7 dias úteis. Caso seja necessário realizar a construção do HP,</a:t>
            </a:r>
            <a:br>
              <a:rPr lang="pt-BR" sz="1400" dirty="0"/>
            </a:br>
            <a:r>
              <a:rPr lang="pt-BR" sz="1400" dirty="0"/>
              <a:t>o operador do BKO reprovará a PA e uma nova deverá ser aberta após conclusão da construção. </a:t>
            </a:r>
            <a:r>
              <a:rPr lang="pt-BR" sz="1400" b="1" dirty="0"/>
              <a:t>Importante: O agendamento da instalação deverá ocorrer após</a:t>
            </a:r>
            <a:br>
              <a:rPr lang="pt-BR" sz="1400" b="1" dirty="0"/>
            </a:br>
            <a:r>
              <a:rPr lang="pt-BR" sz="1400" b="1" dirty="0"/>
              <a:t>o SLA de cadastro, ou seja, após 10 dias úteis. Datas de agendamento informadas pela Operação fora deste prazo serão reprovadas.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8101898-870F-B81B-B595-1586D844B304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80E5A5F-FB8D-7ED7-F2D0-E84BF8567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6452" y="1035851"/>
            <a:ext cx="637872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FLUXOGRAMA DE APROVAÇÃO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049CEB4C-29FC-01F6-FD2C-A386C54F6313}"/>
              </a:ext>
            </a:extLst>
          </p:cNvPr>
          <p:cNvSpPr/>
          <p:nvPr/>
        </p:nvSpPr>
        <p:spPr>
          <a:xfrm>
            <a:off x="3543995" y="1291429"/>
            <a:ext cx="6641803" cy="9299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PEDIR A VALIDAÇÃO AO TIME DE PROCESSOS (PAMELA SERPA)</a:t>
            </a:r>
          </a:p>
        </p:txBody>
      </p:sp>
    </p:spTree>
    <p:extLst>
      <p:ext uri="{BB962C8B-B14F-4D97-AF65-F5344CB8AC3E}">
        <p14:creationId xmlns:p14="http://schemas.microsoft.com/office/powerpoint/2010/main" val="31809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6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42AAEB0D-2348-BD3A-3121-31765313F6FB}"/>
              </a:ext>
            </a:extLst>
          </p:cNvPr>
          <p:cNvSpPr/>
          <p:nvPr/>
        </p:nvSpPr>
        <p:spPr>
          <a:xfrm>
            <a:off x="1532824" y="2506902"/>
            <a:ext cx="794513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indent="-269875" defTabSz="9141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O solicitante deverá anexar os seguintes documentos à PA:</a:t>
            </a:r>
          </a:p>
          <a:p>
            <a:pPr marL="269875" indent="-269875" defTabSz="9141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Cópia do documento que comprove representação legal do condomínio</a:t>
            </a:r>
            <a:br>
              <a:rPr lang="pt-BR" sz="20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pt-BR" sz="20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(Ata da Assembleia Geral ou Declaração com firma reconhecida);</a:t>
            </a:r>
          </a:p>
          <a:p>
            <a:pPr marL="269875" indent="-269875" defTabSz="9141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Cópia do documento pessoal (RG com número de CFP ou CNH) do representante legal do condomínio;</a:t>
            </a:r>
          </a:p>
          <a:p>
            <a:pPr marL="269875" indent="-269875" defTabSz="9141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Cópia do cartão CNPJ do condomínio;</a:t>
            </a:r>
          </a:p>
          <a:p>
            <a:pPr marL="269875" indent="-269875" defTabSz="9141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Contrato – Ações em condomínio devidamente assinado pelo Gerente da Operação, Diretor de Operações ou Diretor Regional.</a:t>
            </a:r>
            <a:endParaRPr lang="pt-BR" sz="2000" dirty="0">
              <a:cs typeface="Calibri" panose="020F050202020403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92EE1DC-074E-9342-7EB6-7A6C3A08EC12}"/>
              </a:ext>
            </a:extLst>
          </p:cNvPr>
          <p:cNvSpPr/>
          <p:nvPr/>
        </p:nvSpPr>
        <p:spPr>
          <a:xfrm>
            <a:off x="573578" y="5562755"/>
            <a:ext cx="11618422" cy="400721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Importante: </a:t>
            </a:r>
            <a:r>
              <a:rPr lang="pt-BR" sz="1600" dirty="0"/>
              <a:t>Caso sejam contratados 1 ponto de TV + 1 ponto de </a:t>
            </a:r>
            <a:r>
              <a:rPr lang="pt-BR" sz="1600" dirty="0" err="1"/>
              <a:t>Vírtua</a:t>
            </a:r>
            <a:r>
              <a:rPr lang="pt-BR" sz="1600" dirty="0"/>
              <a:t>, deverão estar descritos em minuta única.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BA075D6-33E5-8FE4-3463-67E2B91962A1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4590DD4-D7E1-14AD-84B6-EB7D197B7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873" y="1783626"/>
            <a:ext cx="73503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DOCUMENTAÇÃO DA OPERAÇÃO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26093051-EB53-ED5C-B369-834AD3F2DC54}"/>
              </a:ext>
            </a:extLst>
          </p:cNvPr>
          <p:cNvSpPr/>
          <p:nvPr/>
        </p:nvSpPr>
        <p:spPr>
          <a:xfrm>
            <a:off x="3543995" y="1291429"/>
            <a:ext cx="6641803" cy="9299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PEDIR A VALIDAÇÃO AO TIME DE PROCESSOS (PAMELA SERPA)</a:t>
            </a:r>
          </a:p>
        </p:txBody>
      </p:sp>
    </p:spTree>
    <p:extLst>
      <p:ext uri="{BB962C8B-B14F-4D97-AF65-F5344CB8AC3E}">
        <p14:creationId xmlns:p14="http://schemas.microsoft.com/office/powerpoint/2010/main" val="229587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5" grpId="0" animBg="1"/>
      <p:bldP spid="6" grpId="0" animBg="1"/>
      <p:bldP spid="7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42AAEB0D-2348-BD3A-3121-31765313F6FB}"/>
              </a:ext>
            </a:extLst>
          </p:cNvPr>
          <p:cNvSpPr/>
          <p:nvPr/>
        </p:nvSpPr>
        <p:spPr>
          <a:xfrm>
            <a:off x="1537811" y="2689903"/>
            <a:ext cx="934752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Rubrica de setor de compliance;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02 assinaturas da Claro, sendo uma delas do responsável legal por assinar documentos da Operação e a outra, do Gerente Comercial, e na falta deste,</a:t>
            </a:r>
            <a:br>
              <a:rPr lang="pt-BR" sz="2000" dirty="0"/>
            </a:br>
            <a:r>
              <a:rPr lang="pt-BR" sz="2000" dirty="0"/>
              <a:t>do Gerente de Operações ou Diretor Regional/Operações;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A assinatura do cliente. Para CNPJ, a assinatura deverá ser do representante legal indicado na minuta, nas informações do contratante;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Assinatura de 02 testemunhas, sendo uma delas do lado da Operação e a outra, </a:t>
            </a:r>
            <a:br>
              <a:rPr lang="pt-BR" sz="2000" dirty="0"/>
            </a:br>
            <a:r>
              <a:rPr lang="pt-BR" sz="2000" dirty="0"/>
              <a:t>do lado do contratante;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Todas as assinaturas deverão ser através da plataforma de assinatura digital.</a:t>
            </a: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27A99EB-DAA9-E5BE-DC21-0CF445C28F92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2C1EA85-8DC4-EC2C-252A-A309D0843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873" y="1783626"/>
            <a:ext cx="73503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DOCUMENTAÇÃO</a:t>
            </a:r>
          </a:p>
        </p:txBody>
      </p:sp>
      <p:sp>
        <p:nvSpPr>
          <p:cNvPr id="7" name="Retângulo 5">
            <a:extLst>
              <a:ext uri="{FF2B5EF4-FFF2-40B4-BE49-F238E27FC236}">
                <a16:creationId xmlns:a16="http://schemas.microsoft.com/office/drawing/2014/main" id="{5B13EA76-4B53-A023-46F1-8D77E3ADA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5761" y="2228238"/>
            <a:ext cx="67881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eaLnBrk="0" hangingPunct="0"/>
            <a:r>
              <a:rPr lang="is-IS" sz="2400" i="1" dirty="0">
                <a:solidFill>
                  <a:srgbClr val="ED1B2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QUEM DEVE ASSINAR A MINUTA?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2A5D24C3-6641-0550-0FB8-27A79D87B572}"/>
              </a:ext>
            </a:extLst>
          </p:cNvPr>
          <p:cNvSpPr/>
          <p:nvPr/>
        </p:nvSpPr>
        <p:spPr>
          <a:xfrm>
            <a:off x="3543995" y="1291429"/>
            <a:ext cx="6641803" cy="9299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PEDIR A VALIDAÇÃO AO TIME DE PROCESSOS (PAMELA SERPA)</a:t>
            </a:r>
          </a:p>
        </p:txBody>
      </p:sp>
    </p:spTree>
    <p:extLst>
      <p:ext uri="{BB962C8B-B14F-4D97-AF65-F5344CB8AC3E}">
        <p14:creationId xmlns:p14="http://schemas.microsoft.com/office/powerpoint/2010/main" val="362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7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42AAEB0D-2348-BD3A-3121-31765313F6FB}"/>
              </a:ext>
            </a:extLst>
          </p:cNvPr>
          <p:cNvSpPr/>
          <p:nvPr/>
        </p:nvSpPr>
        <p:spPr>
          <a:xfrm>
            <a:off x="504798" y="2932411"/>
            <a:ext cx="4698047" cy="2067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03">
              <a:spcAft>
                <a:spcPts val="1000"/>
              </a:spcAft>
            </a:pPr>
            <a:r>
              <a:rPr lang="pt-BR" sz="20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Antes de abrir a PA, o solicitante deverá ter em mãos a </a:t>
            </a:r>
            <a:r>
              <a:rPr lang="pt-BR" sz="2000" b="1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Minuta</a:t>
            </a:r>
            <a:r>
              <a:rPr lang="pt-BR" sz="20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assinada entre as partes e preencher o </a:t>
            </a:r>
            <a:r>
              <a:rPr lang="pt-BR" sz="2000" b="1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Formulário Cadastro Cortesia Prospect</a:t>
            </a:r>
            <a:r>
              <a:rPr lang="pt-BR" sz="20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defTabSz="914103">
              <a:spcAft>
                <a:spcPts val="1000"/>
              </a:spcAft>
            </a:pPr>
            <a:r>
              <a:rPr lang="pt-BR" sz="20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Estes documentos estão disponíveis em:</a:t>
            </a:r>
            <a:br>
              <a:rPr lang="pt-BR" sz="20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pt-BR" sz="2000" dirty="0">
                <a:hlinkClick r:id="rId3" tooltip="http://permissao.netservicos.corp/login"/>
              </a:rPr>
              <a:t>http://permissao.netservicos.corp/login</a:t>
            </a:r>
            <a:endParaRPr lang="pt-BR" sz="2000" b="1" dirty="0"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t="14505" r="33552" b="20229"/>
          <a:stretch/>
        </p:blipFill>
        <p:spPr>
          <a:xfrm>
            <a:off x="7464972" y="1605017"/>
            <a:ext cx="3365408" cy="3647967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36A48BCA-D75F-E177-B41B-88629C18F904}"/>
              </a:ext>
            </a:extLst>
          </p:cNvPr>
          <p:cNvSpPr/>
          <p:nvPr/>
        </p:nvSpPr>
        <p:spPr>
          <a:xfrm>
            <a:off x="8041341" y="2937564"/>
            <a:ext cx="2312894" cy="971321"/>
          </a:xfrm>
          <a:prstGeom prst="rect">
            <a:avLst/>
          </a:prstGeom>
          <a:noFill/>
          <a:ln w="38100">
            <a:solidFill>
              <a:srgbClr val="EA54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" name="Conector: Angulado 15">
            <a:extLst>
              <a:ext uri="{FF2B5EF4-FFF2-40B4-BE49-F238E27FC236}">
                <a16:creationId xmlns:a16="http://schemas.microsoft.com/office/drawing/2014/main" id="{15239821-37D0-6499-FA11-18C6D5B663EA}"/>
              </a:ext>
            </a:extLst>
          </p:cNvPr>
          <p:cNvCxnSpPr>
            <a:cxnSpLocks/>
            <a:stCxn id="15" idx="3"/>
            <a:endCxn id="7" idx="1"/>
          </p:cNvCxnSpPr>
          <p:nvPr/>
        </p:nvCxnSpPr>
        <p:spPr>
          <a:xfrm flipV="1">
            <a:off x="4405023" y="3423225"/>
            <a:ext cx="3636318" cy="1868230"/>
          </a:xfrm>
          <a:prstGeom prst="bentConnector3">
            <a:avLst>
              <a:gd name="adj1" fmla="val 50000"/>
            </a:avLst>
          </a:prstGeom>
          <a:ln w="38100">
            <a:solidFill>
              <a:srgbClr val="EA54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BE82D32-20EB-8638-B289-F3D9EE74F80C}"/>
              </a:ext>
            </a:extLst>
          </p:cNvPr>
          <p:cNvSpPr txBox="1"/>
          <p:nvPr/>
        </p:nvSpPr>
        <p:spPr>
          <a:xfrm>
            <a:off x="504798" y="5091400"/>
            <a:ext cx="39002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/>
              <a:t>Acessar com: login e senha de rede.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561D62A-A773-1639-8208-4E2F69AA2317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5">
            <a:extLst>
              <a:ext uri="{FF2B5EF4-FFF2-40B4-BE49-F238E27FC236}">
                <a16:creationId xmlns:a16="http://schemas.microsoft.com/office/drawing/2014/main" id="{68A54282-F188-CE65-AE93-05D9FD44D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06" y="1672684"/>
            <a:ext cx="484412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FORMULÁRIO</a:t>
            </a:r>
            <a:b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 MINUTA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8739CC04-8278-D078-3ED5-9C9362C62A3B}"/>
              </a:ext>
            </a:extLst>
          </p:cNvPr>
          <p:cNvSpPr/>
          <p:nvPr/>
        </p:nvSpPr>
        <p:spPr>
          <a:xfrm>
            <a:off x="3543995" y="1291429"/>
            <a:ext cx="6641803" cy="9299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PEDIR A VALIDAÇÃO AO TIME DE PROCESSOS (PAMELA SERPA)</a:t>
            </a:r>
          </a:p>
        </p:txBody>
      </p:sp>
    </p:spTree>
    <p:extLst>
      <p:ext uri="{BB962C8B-B14F-4D97-AF65-F5344CB8AC3E}">
        <p14:creationId xmlns:p14="http://schemas.microsoft.com/office/powerpoint/2010/main" val="367067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  <p:bldP spid="15" grpId="0"/>
      <p:bldP spid="9" grpId="0" animBg="1"/>
      <p:bldP spid="11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3" r="392" b="5987"/>
          <a:stretch/>
        </p:blipFill>
        <p:spPr>
          <a:xfrm>
            <a:off x="4101491" y="1761715"/>
            <a:ext cx="7396095" cy="3341379"/>
          </a:xfrm>
          <a:prstGeom prst="rect">
            <a:avLst/>
          </a:prstGeom>
          <a:effectLst>
            <a:outerShdw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BBD0A4A7-3511-C4CA-800A-ADA440C49E8F}"/>
              </a:ext>
            </a:extLst>
          </p:cNvPr>
          <p:cNvSpPr/>
          <p:nvPr/>
        </p:nvSpPr>
        <p:spPr>
          <a:xfrm>
            <a:off x="4613145" y="2741300"/>
            <a:ext cx="655003" cy="210236"/>
          </a:xfrm>
          <a:prstGeom prst="rect">
            <a:avLst/>
          </a:prstGeom>
          <a:noFill/>
          <a:ln w="38100">
            <a:solidFill>
              <a:srgbClr val="EA54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9" name="Conector: Angulado 15">
            <a:extLst>
              <a:ext uri="{FF2B5EF4-FFF2-40B4-BE49-F238E27FC236}">
                <a16:creationId xmlns:a16="http://schemas.microsoft.com/office/drawing/2014/main" id="{72CF932E-E84D-DCA5-5853-96F3F9AF0EAA}"/>
              </a:ext>
            </a:extLst>
          </p:cNvPr>
          <p:cNvCxnSpPr>
            <a:cxnSpLocks/>
            <a:stCxn id="12" idx="3"/>
            <a:endCxn id="7" idx="1"/>
          </p:cNvCxnSpPr>
          <p:nvPr/>
        </p:nvCxnSpPr>
        <p:spPr>
          <a:xfrm flipV="1">
            <a:off x="2091193" y="2846418"/>
            <a:ext cx="2521952" cy="1447702"/>
          </a:xfrm>
          <a:prstGeom prst="bentConnector3">
            <a:avLst>
              <a:gd name="adj1" fmla="val 50000"/>
            </a:avLst>
          </a:prstGeom>
          <a:ln w="38100">
            <a:solidFill>
              <a:srgbClr val="EA54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D78FB98-8216-3C3E-67EE-A2A2F260F93A}"/>
              </a:ext>
            </a:extLst>
          </p:cNvPr>
          <p:cNvSpPr txBox="1"/>
          <p:nvPr/>
        </p:nvSpPr>
        <p:spPr>
          <a:xfrm>
            <a:off x="499155" y="3940177"/>
            <a:ext cx="15920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/>
              <a:t>Clicar em </a:t>
            </a:r>
            <a:r>
              <a:rPr lang="pt-BR" sz="2000" b="1" dirty="0">
                <a:solidFill>
                  <a:srgbClr val="ED1B24"/>
                </a:solidFill>
              </a:rPr>
              <a:t>Documentos</a:t>
            </a:r>
            <a:r>
              <a:rPr lang="pt-BR" sz="2000" b="1" dirty="0"/>
              <a:t>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025F44C-D8A9-B93D-9106-15BB34F79512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5">
            <a:extLst>
              <a:ext uri="{FF2B5EF4-FFF2-40B4-BE49-F238E27FC236}">
                <a16:creationId xmlns:a16="http://schemas.microsoft.com/office/drawing/2014/main" id="{04F4543B-5ED5-98DC-9E1E-1E44E1EC9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06" y="1672684"/>
            <a:ext cx="307059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FORMULÁRIO</a:t>
            </a:r>
            <a:b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 MINUTA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7C64367F-4176-921A-48C9-CD75EEDCDACC}"/>
              </a:ext>
            </a:extLst>
          </p:cNvPr>
          <p:cNvSpPr/>
          <p:nvPr/>
        </p:nvSpPr>
        <p:spPr>
          <a:xfrm>
            <a:off x="3543995" y="1291429"/>
            <a:ext cx="6641803" cy="9299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PEDIR A VALIDAÇÃO AO TIME DE PROCESSOS (PAMELA SERPA)</a:t>
            </a:r>
          </a:p>
        </p:txBody>
      </p:sp>
    </p:spTree>
    <p:extLst>
      <p:ext uri="{BB962C8B-B14F-4D97-AF65-F5344CB8AC3E}">
        <p14:creationId xmlns:p14="http://schemas.microsoft.com/office/powerpoint/2010/main" val="378214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C83375F8-FB4D-6714-A131-B491F7EE861F}"/>
              </a:ext>
            </a:extLst>
          </p:cNvPr>
          <p:cNvSpPr txBox="1"/>
          <p:nvPr/>
        </p:nvSpPr>
        <p:spPr>
          <a:xfrm>
            <a:off x="2766116" y="2312646"/>
            <a:ext cx="4651721" cy="275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Nossa venda </a:t>
            </a:r>
            <a:r>
              <a:rPr lang="pt-BR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não </a:t>
            </a:r>
            <a:r>
              <a:rPr lang="pt-BR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é uma venda de impacto e sim uma venda técnica.</a:t>
            </a:r>
          </a:p>
          <a:p>
            <a:pPr>
              <a:spcBef>
                <a:spcPts val="600"/>
              </a:spcBef>
            </a:pPr>
            <a:r>
              <a:rPr lang="pt-BR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Nós devemos ser ‘Gerentes de Contas’ da região e fazer uma venda diferenciada.</a:t>
            </a:r>
          </a:p>
        </p:txBody>
      </p:sp>
    </p:spTree>
    <p:extLst>
      <p:ext uri="{BB962C8B-B14F-4D97-AF65-F5344CB8AC3E}">
        <p14:creationId xmlns:p14="http://schemas.microsoft.com/office/powerpoint/2010/main" val="259252525"/>
      </p:ext>
    </p:extLst>
  </p:cSld>
  <p:clrMapOvr>
    <a:masterClrMapping/>
  </p:clrMapOvr>
  <p:transition spd="med">
    <p:pull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" t="13456" r="1259" b="6017"/>
          <a:stretch/>
        </p:blipFill>
        <p:spPr>
          <a:xfrm>
            <a:off x="4563121" y="1710358"/>
            <a:ext cx="7377345" cy="3437285"/>
          </a:xfrm>
          <a:prstGeom prst="rect">
            <a:avLst/>
          </a:prstGeom>
          <a:effectLst>
            <a:outerShdw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Arredondar Retângulo em um Canto Único 5"/>
          <p:cNvSpPr/>
          <p:nvPr/>
        </p:nvSpPr>
        <p:spPr>
          <a:xfrm>
            <a:off x="517992" y="2919689"/>
            <a:ext cx="3574614" cy="2051806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7800" indent="-1778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</a:rPr>
              <a:t>Digitar o nome do arquivo.</a:t>
            </a:r>
          </a:p>
          <a:p>
            <a:pPr marL="177800" indent="-1778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</a:rPr>
              <a:t>Para localizar formulário:</a:t>
            </a:r>
            <a:br>
              <a:rPr lang="pt-BR" dirty="0">
                <a:solidFill>
                  <a:schemeClr val="tx1"/>
                </a:solidFill>
              </a:rPr>
            </a:br>
            <a:r>
              <a:rPr lang="pt-BR" dirty="0">
                <a:solidFill>
                  <a:schemeClr val="tx1"/>
                </a:solidFill>
              </a:rPr>
              <a:t>Formulário cadastro cortesia. </a:t>
            </a:r>
          </a:p>
          <a:p>
            <a:pPr marL="177800" indent="-1778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</a:rPr>
              <a:t>Para localizar minuta:</a:t>
            </a:r>
            <a:r>
              <a:rPr lang="pt-BR" b="1" dirty="0">
                <a:solidFill>
                  <a:schemeClr val="tx1"/>
                </a:solidFill>
              </a:rPr>
              <a:t> </a:t>
            </a:r>
            <a:r>
              <a:rPr lang="pt-BR" b="1" dirty="0">
                <a:solidFill>
                  <a:srgbClr val="ED1B24"/>
                </a:solidFill>
              </a:rPr>
              <a:t>CONTRATO CORTESIA TV BANDA LARGA CLARO TV+ BOX_2022.07.04</a:t>
            </a:r>
            <a:r>
              <a:rPr lang="pt-BR" b="1" dirty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909D2A1A-0C5E-8781-514F-F1078A5FB2EB}"/>
              </a:ext>
            </a:extLst>
          </p:cNvPr>
          <p:cNvGrpSpPr/>
          <p:nvPr/>
        </p:nvGrpSpPr>
        <p:grpSpPr>
          <a:xfrm>
            <a:off x="4092606" y="2655570"/>
            <a:ext cx="4064326" cy="1290022"/>
            <a:chOff x="6887730" y="1287268"/>
            <a:chExt cx="4064326" cy="1290022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FAC146FF-E708-0E05-7F48-C78A80B50EFE}"/>
                </a:ext>
              </a:extLst>
            </p:cNvPr>
            <p:cNvSpPr/>
            <p:nvPr/>
          </p:nvSpPr>
          <p:spPr>
            <a:xfrm>
              <a:off x="7736766" y="1287268"/>
              <a:ext cx="3215290" cy="384356"/>
            </a:xfrm>
            <a:prstGeom prst="rect">
              <a:avLst/>
            </a:prstGeom>
            <a:noFill/>
            <a:ln w="38100">
              <a:solidFill>
                <a:srgbClr val="EA54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9" name="Conector: Angulado 15">
              <a:extLst>
                <a:ext uri="{FF2B5EF4-FFF2-40B4-BE49-F238E27FC236}">
                  <a16:creationId xmlns:a16="http://schemas.microsoft.com/office/drawing/2014/main" id="{132D40B4-6427-49D1-EB33-6CFB2B0AE8CB}"/>
                </a:ext>
              </a:extLst>
            </p:cNvPr>
            <p:cNvCxnSpPr>
              <a:cxnSpLocks/>
              <a:stCxn id="6" idx="3"/>
              <a:endCxn id="7" idx="1"/>
            </p:cNvCxnSpPr>
            <p:nvPr/>
          </p:nvCxnSpPr>
          <p:spPr>
            <a:xfrm flipV="1">
              <a:off x="6887730" y="1479446"/>
              <a:ext cx="849036" cy="1097844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EA54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tângulo 9">
            <a:extLst>
              <a:ext uri="{FF2B5EF4-FFF2-40B4-BE49-F238E27FC236}">
                <a16:creationId xmlns:a16="http://schemas.microsoft.com/office/drawing/2014/main" id="{3A615E3A-4580-8B8A-3AD0-593802BE65BB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5">
            <a:extLst>
              <a:ext uri="{FF2B5EF4-FFF2-40B4-BE49-F238E27FC236}">
                <a16:creationId xmlns:a16="http://schemas.microsoft.com/office/drawing/2014/main" id="{2E6F7C76-0567-0A88-CEC8-B0E859A92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06" y="1672684"/>
            <a:ext cx="307059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FORMULÁRIO</a:t>
            </a:r>
            <a:b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 MINUTA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8BE207F1-9386-9C14-0747-614B33E0A54F}"/>
              </a:ext>
            </a:extLst>
          </p:cNvPr>
          <p:cNvSpPr/>
          <p:nvPr/>
        </p:nvSpPr>
        <p:spPr>
          <a:xfrm>
            <a:off x="3543995" y="1291429"/>
            <a:ext cx="6641803" cy="9299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PEDIR A VALIDAÇÃO AO TIME DE PROCESSOS (PAMELA SERPA)</a:t>
            </a:r>
          </a:p>
        </p:txBody>
      </p:sp>
    </p:spTree>
    <p:extLst>
      <p:ext uri="{BB962C8B-B14F-4D97-AF65-F5344CB8AC3E}">
        <p14:creationId xmlns:p14="http://schemas.microsoft.com/office/powerpoint/2010/main" val="129560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2" r="832" b="6282"/>
          <a:stretch/>
        </p:blipFill>
        <p:spPr>
          <a:xfrm>
            <a:off x="4692561" y="1538381"/>
            <a:ext cx="7163957" cy="3204743"/>
          </a:xfrm>
          <a:prstGeom prst="rect">
            <a:avLst/>
          </a:prstGeom>
          <a:effectLst>
            <a:outerShdw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772782E8-35CB-1067-CF59-553BCAA7D6F0}"/>
              </a:ext>
            </a:extLst>
          </p:cNvPr>
          <p:cNvSpPr/>
          <p:nvPr/>
        </p:nvSpPr>
        <p:spPr>
          <a:xfrm>
            <a:off x="568902" y="5371155"/>
            <a:ext cx="11623097" cy="609389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/>
              <a:t>ATENÇÃO: </a:t>
            </a:r>
            <a:r>
              <a:rPr lang="pt-BR" sz="1400"/>
              <a:t>Na observação/justificativa do formulário é importante que seja preenchido de forma clara e objetiva o motivo da cortesia, </a:t>
            </a:r>
          </a:p>
          <a:p>
            <a:pPr algn="ctr"/>
            <a:r>
              <a:rPr lang="pt-BR" sz="1400"/>
              <a:t>facilitando entendimento e aprovação do setor de </a:t>
            </a:r>
            <a:r>
              <a:rPr lang="pt-BR" sz="1400" err="1"/>
              <a:t>compliance</a:t>
            </a:r>
            <a:r>
              <a:rPr lang="pt-BR" sz="1400"/>
              <a:t>.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7D8D90B-0100-A134-20DE-B4260609BFFC}"/>
              </a:ext>
            </a:extLst>
          </p:cNvPr>
          <p:cNvSpPr/>
          <p:nvPr/>
        </p:nvSpPr>
        <p:spPr>
          <a:xfrm>
            <a:off x="5094831" y="2135030"/>
            <a:ext cx="3199424" cy="968387"/>
          </a:xfrm>
          <a:prstGeom prst="rect">
            <a:avLst/>
          </a:prstGeom>
          <a:noFill/>
          <a:ln w="38100">
            <a:solidFill>
              <a:srgbClr val="EA54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" name="Conector: Angulado 15">
            <a:extLst>
              <a:ext uri="{FF2B5EF4-FFF2-40B4-BE49-F238E27FC236}">
                <a16:creationId xmlns:a16="http://schemas.microsoft.com/office/drawing/2014/main" id="{E57BEB24-7580-DD69-8423-205230CA9D38}"/>
              </a:ext>
            </a:extLst>
          </p:cNvPr>
          <p:cNvCxnSpPr>
            <a:cxnSpLocks/>
            <a:stCxn id="12" idx="3"/>
            <a:endCxn id="9" idx="1"/>
          </p:cNvCxnSpPr>
          <p:nvPr/>
        </p:nvCxnSpPr>
        <p:spPr>
          <a:xfrm flipV="1">
            <a:off x="3759199" y="2619224"/>
            <a:ext cx="1335632" cy="574895"/>
          </a:xfrm>
          <a:prstGeom prst="bentConnector3">
            <a:avLst>
              <a:gd name="adj1" fmla="val 50000"/>
            </a:avLst>
          </a:prstGeom>
          <a:ln w="38100">
            <a:solidFill>
              <a:srgbClr val="EA54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B82F3BD-C798-2EFF-1B07-7738AD65ACB8}"/>
              </a:ext>
            </a:extLst>
          </p:cNvPr>
          <p:cNvSpPr txBox="1"/>
          <p:nvPr/>
        </p:nvSpPr>
        <p:spPr>
          <a:xfrm>
            <a:off x="495640" y="1705406"/>
            <a:ext cx="3263559" cy="2977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tx1"/>
                </a:solidFill>
              </a:rPr>
              <a:t>Para localizar formulário:</a:t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dirty="0">
                <a:solidFill>
                  <a:schemeClr val="tx1"/>
                </a:solidFill>
              </a:rPr>
              <a:t>Formulário cadastro cortesia, clicar em </a:t>
            </a:r>
            <a:r>
              <a:rPr lang="pt-BR" sz="2000" b="1" dirty="0">
                <a:solidFill>
                  <a:srgbClr val="ED1B24"/>
                </a:solidFill>
              </a:rPr>
              <a:t>Baixar</a:t>
            </a:r>
            <a:r>
              <a:rPr lang="pt-BR" sz="2000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</a:rPr>
              <a:t>Preencher correntemente os dados do cliente, produtos concedidos, quantidade de pontos e anexar junto a minuta na PA que precisa ser aberta.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0F815BFC-998A-42FE-98F6-255BE69A925D}"/>
              </a:ext>
            </a:extLst>
          </p:cNvPr>
          <p:cNvSpPr/>
          <p:nvPr/>
        </p:nvSpPr>
        <p:spPr>
          <a:xfrm>
            <a:off x="3543995" y="1291429"/>
            <a:ext cx="6641803" cy="9299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PEDIR A VALIDAÇÃO AO TIME DE PROCESSOS (PAMELA SERPA)</a:t>
            </a:r>
          </a:p>
        </p:txBody>
      </p:sp>
    </p:spTree>
    <p:extLst>
      <p:ext uri="{BB962C8B-B14F-4D97-AF65-F5344CB8AC3E}">
        <p14:creationId xmlns:p14="http://schemas.microsoft.com/office/powerpoint/2010/main" val="242741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2" grpId="0" build="p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9" b="5543"/>
          <a:stretch/>
        </p:blipFill>
        <p:spPr>
          <a:xfrm>
            <a:off x="4627570" y="1572555"/>
            <a:ext cx="7223787" cy="3239592"/>
          </a:xfrm>
          <a:prstGeom prst="rect">
            <a:avLst/>
          </a:prstGeom>
          <a:effectLst>
            <a:outerShdw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26990667-24BC-C705-91A9-64F6168BDCC5}"/>
              </a:ext>
            </a:extLst>
          </p:cNvPr>
          <p:cNvSpPr/>
          <p:nvPr/>
        </p:nvSpPr>
        <p:spPr>
          <a:xfrm>
            <a:off x="568902" y="5487169"/>
            <a:ext cx="11623097" cy="478865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/>
              <a:t>ATENÇÃO: </a:t>
            </a:r>
            <a:r>
              <a:rPr lang="pt-BR" sz="1400"/>
              <a:t>Item </a:t>
            </a:r>
            <a:r>
              <a:rPr lang="pt-BR" sz="1400" err="1"/>
              <a:t>D</a:t>
            </a:r>
            <a:r>
              <a:rPr lang="pt-BR" sz="1400"/>
              <a:t> da clausula 1. Para prospect não precisa preencher e para renovação precisa preencher.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AB72A795-A6DA-4B3D-DF97-3F1DAE2C6232}"/>
              </a:ext>
            </a:extLst>
          </p:cNvPr>
          <p:cNvGrpSpPr/>
          <p:nvPr/>
        </p:nvGrpSpPr>
        <p:grpSpPr>
          <a:xfrm>
            <a:off x="4147127" y="2150244"/>
            <a:ext cx="4116445" cy="1171978"/>
            <a:chOff x="4147127" y="2150244"/>
            <a:chExt cx="4116445" cy="1171978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E9CB859E-705E-28FD-8FF4-CA80B23B5A42}"/>
                </a:ext>
              </a:extLst>
            </p:cNvPr>
            <p:cNvSpPr/>
            <p:nvPr/>
          </p:nvSpPr>
          <p:spPr>
            <a:xfrm>
              <a:off x="5080000" y="2150244"/>
              <a:ext cx="3183572" cy="1171978"/>
            </a:xfrm>
            <a:prstGeom prst="rect">
              <a:avLst/>
            </a:prstGeom>
            <a:noFill/>
            <a:ln w="38100">
              <a:solidFill>
                <a:srgbClr val="EA54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6" name="Conector: Angulado 15">
              <a:extLst>
                <a:ext uri="{FF2B5EF4-FFF2-40B4-BE49-F238E27FC236}">
                  <a16:creationId xmlns:a16="http://schemas.microsoft.com/office/drawing/2014/main" id="{0CFEB057-84EB-56FB-AEB7-FDE87177C2C7}"/>
                </a:ext>
              </a:extLst>
            </p:cNvPr>
            <p:cNvCxnSpPr>
              <a:cxnSpLocks/>
              <a:stCxn id="13" idx="3"/>
              <a:endCxn id="4" idx="1"/>
            </p:cNvCxnSpPr>
            <p:nvPr/>
          </p:nvCxnSpPr>
          <p:spPr>
            <a:xfrm flipV="1">
              <a:off x="4147127" y="2736233"/>
              <a:ext cx="932873" cy="495916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EA54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4CF0690-D44E-F3D9-A3B6-5B1BFAE15C47}"/>
              </a:ext>
            </a:extLst>
          </p:cNvPr>
          <p:cNvSpPr txBox="1"/>
          <p:nvPr/>
        </p:nvSpPr>
        <p:spPr>
          <a:xfrm>
            <a:off x="480291" y="1877932"/>
            <a:ext cx="3666836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</a:rPr>
              <a:t>Localizar minuta:</a:t>
            </a:r>
            <a:r>
              <a:rPr lang="pt-BR" sz="2000" b="1" dirty="0">
                <a:solidFill>
                  <a:schemeClr val="tx1"/>
                </a:solidFill>
              </a:rPr>
              <a:t> </a:t>
            </a:r>
            <a:r>
              <a:rPr lang="pt-BR" sz="2000" b="1" dirty="0">
                <a:solidFill>
                  <a:srgbClr val="ED1B24"/>
                </a:solidFill>
              </a:rPr>
              <a:t>CONTRATO CORTESIA TV BANDA LARGA CLARO TV+ BOX_2022.07.04</a:t>
            </a:r>
            <a:r>
              <a:rPr lang="pt-BR" sz="2000" b="1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</a:rPr>
              <a:t>Preencher correntemente </a:t>
            </a:r>
            <a:br>
              <a:rPr lang="pt-BR" sz="2000" dirty="0">
                <a:solidFill>
                  <a:schemeClr val="tx1"/>
                </a:solidFill>
              </a:rPr>
            </a:br>
            <a:r>
              <a:rPr lang="pt-BR" sz="2000" dirty="0">
                <a:solidFill>
                  <a:schemeClr val="tx1"/>
                </a:solidFill>
              </a:rPr>
              <a:t>os dados do cliente, produtos concedidos, quantidade de pontos e subir no </a:t>
            </a:r>
            <a:r>
              <a:rPr lang="pt-BR" sz="2000" dirty="0" err="1">
                <a:solidFill>
                  <a:schemeClr val="tx1"/>
                </a:solidFill>
              </a:rPr>
              <a:t>Docsign</a:t>
            </a:r>
            <a:r>
              <a:rPr lang="pt-BR" sz="2000" dirty="0">
                <a:solidFill>
                  <a:schemeClr val="tx1"/>
                </a:solidFill>
              </a:rPr>
              <a:t> para assinatura de todas as partes.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2102C178-34CC-E17C-E194-BBC9143A1C36}"/>
              </a:ext>
            </a:extLst>
          </p:cNvPr>
          <p:cNvSpPr/>
          <p:nvPr/>
        </p:nvSpPr>
        <p:spPr>
          <a:xfrm>
            <a:off x="3543995" y="1291429"/>
            <a:ext cx="6641803" cy="9299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PEDIR A VALIDAÇÃO AO TIME DE PROCESSOS (PAMELA SERPA)</a:t>
            </a:r>
          </a:p>
        </p:txBody>
      </p:sp>
    </p:spTree>
    <p:extLst>
      <p:ext uri="{BB962C8B-B14F-4D97-AF65-F5344CB8AC3E}">
        <p14:creationId xmlns:p14="http://schemas.microsoft.com/office/powerpoint/2010/main" val="377844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edondar Retângulo em um Canto Único 2"/>
          <p:cNvSpPr/>
          <p:nvPr/>
        </p:nvSpPr>
        <p:spPr>
          <a:xfrm>
            <a:off x="536575" y="3018164"/>
            <a:ext cx="1790989" cy="821672"/>
          </a:xfrm>
          <a:prstGeom prst="round1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dirty="0">
                <a:solidFill>
                  <a:schemeClr val="tx1"/>
                </a:solidFill>
              </a:rPr>
              <a:t>Para abrir a PA, clicar em </a:t>
            </a:r>
            <a:r>
              <a:rPr lang="pt-BR" sz="2000" b="1" dirty="0">
                <a:solidFill>
                  <a:srgbClr val="ED1B24"/>
                </a:solidFill>
              </a:rPr>
              <a:t>Criar</a:t>
            </a:r>
            <a:r>
              <a:rPr lang="pt-BR" sz="20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0" r="-92" b="5668"/>
          <a:stretch/>
        </p:blipFill>
        <p:spPr>
          <a:xfrm>
            <a:off x="3285998" y="1485682"/>
            <a:ext cx="8647539" cy="3880646"/>
          </a:xfrm>
          <a:prstGeom prst="rect">
            <a:avLst/>
          </a:prstGeom>
          <a:effectLst>
            <a:outerShdw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16483D2-8E4E-77D3-2554-016C641323B8}"/>
              </a:ext>
            </a:extLst>
          </p:cNvPr>
          <p:cNvSpPr/>
          <p:nvPr/>
        </p:nvSpPr>
        <p:spPr>
          <a:xfrm>
            <a:off x="3887400" y="1939637"/>
            <a:ext cx="897036" cy="265401"/>
          </a:xfrm>
          <a:prstGeom prst="rect">
            <a:avLst/>
          </a:prstGeom>
          <a:noFill/>
          <a:ln w="38100">
            <a:solidFill>
              <a:srgbClr val="EA54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" name="Conector: Angulado 15">
            <a:extLst>
              <a:ext uri="{FF2B5EF4-FFF2-40B4-BE49-F238E27FC236}">
                <a16:creationId xmlns:a16="http://schemas.microsoft.com/office/drawing/2014/main" id="{18F55076-2C70-7E72-EB5D-8AF4D8947AF8}"/>
              </a:ext>
            </a:extLst>
          </p:cNvPr>
          <p:cNvCxnSpPr>
            <a:cxnSpLocks/>
            <a:stCxn id="3" idx="0"/>
            <a:endCxn id="5" idx="1"/>
          </p:cNvCxnSpPr>
          <p:nvPr/>
        </p:nvCxnSpPr>
        <p:spPr>
          <a:xfrm rot="5400000" flipH="1" flipV="1">
            <a:off x="2186822" y="1317586"/>
            <a:ext cx="945826" cy="2455330"/>
          </a:xfrm>
          <a:prstGeom prst="bentConnector2">
            <a:avLst/>
          </a:prstGeom>
          <a:ln w="38100">
            <a:solidFill>
              <a:srgbClr val="EA54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3B788C1-4F88-D1FE-2411-2869376B2E57}"/>
              </a:ext>
            </a:extLst>
          </p:cNvPr>
          <p:cNvSpPr/>
          <p:nvPr/>
        </p:nvSpPr>
        <p:spPr>
          <a:xfrm>
            <a:off x="3543995" y="1291429"/>
            <a:ext cx="6641803" cy="9299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PEDIR A VALIDAÇÃO AO TIME DE PROCESSOS (PAMELA SERPA)</a:t>
            </a:r>
          </a:p>
        </p:txBody>
      </p:sp>
    </p:spTree>
    <p:extLst>
      <p:ext uri="{BB962C8B-B14F-4D97-AF65-F5344CB8AC3E}">
        <p14:creationId xmlns:p14="http://schemas.microsoft.com/office/powerpoint/2010/main" val="359043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edondar Retângulo em um Canto Único 2"/>
          <p:cNvSpPr/>
          <p:nvPr/>
        </p:nvSpPr>
        <p:spPr>
          <a:xfrm>
            <a:off x="508414" y="2996742"/>
            <a:ext cx="1856096" cy="864515"/>
          </a:xfrm>
          <a:prstGeom prst="round1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dirty="0">
                <a:solidFill>
                  <a:schemeClr val="tx1"/>
                </a:solidFill>
              </a:rPr>
              <a:t>Para abrir a PA, clicar no </a:t>
            </a:r>
            <a:r>
              <a:rPr lang="pt-BR" sz="2000" b="1" dirty="0">
                <a:solidFill>
                  <a:srgbClr val="ED1B24"/>
                </a:solidFill>
              </a:rPr>
              <a:t>link</a:t>
            </a:r>
            <a:r>
              <a:rPr lang="pt-BR" sz="20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222" r="41" b="5750"/>
          <a:stretch/>
        </p:blipFill>
        <p:spPr>
          <a:xfrm>
            <a:off x="3017266" y="1423416"/>
            <a:ext cx="8906879" cy="4011168"/>
          </a:xfrm>
          <a:prstGeom prst="rect">
            <a:avLst/>
          </a:prstGeom>
          <a:effectLst>
            <a:outerShdw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E5FB004D-B40A-86C8-8E98-43CC075B263F}"/>
              </a:ext>
            </a:extLst>
          </p:cNvPr>
          <p:cNvSpPr/>
          <p:nvPr/>
        </p:nvSpPr>
        <p:spPr>
          <a:xfrm>
            <a:off x="3595809" y="2227252"/>
            <a:ext cx="1992191" cy="321984"/>
          </a:xfrm>
          <a:prstGeom prst="rect">
            <a:avLst/>
          </a:prstGeom>
          <a:noFill/>
          <a:ln w="38100">
            <a:solidFill>
              <a:srgbClr val="EA54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" name="Conector: Angulado 15">
            <a:extLst>
              <a:ext uri="{FF2B5EF4-FFF2-40B4-BE49-F238E27FC236}">
                <a16:creationId xmlns:a16="http://schemas.microsoft.com/office/drawing/2014/main" id="{4A72C9BB-FD5A-6D9E-2149-8C95FFF35180}"/>
              </a:ext>
            </a:extLst>
          </p:cNvPr>
          <p:cNvCxnSpPr>
            <a:cxnSpLocks/>
            <a:stCxn id="3" idx="3"/>
            <a:endCxn id="5" idx="1"/>
          </p:cNvCxnSpPr>
          <p:nvPr/>
        </p:nvCxnSpPr>
        <p:spPr>
          <a:xfrm flipV="1">
            <a:off x="2364510" y="2388244"/>
            <a:ext cx="1231299" cy="1040756"/>
          </a:xfrm>
          <a:prstGeom prst="bentConnector3">
            <a:avLst>
              <a:gd name="adj1" fmla="val 50000"/>
            </a:avLst>
          </a:prstGeom>
          <a:ln w="38100">
            <a:solidFill>
              <a:srgbClr val="EA54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3E5FB98B-E045-21D3-D07B-9C8AE4D63AF6}"/>
              </a:ext>
            </a:extLst>
          </p:cNvPr>
          <p:cNvSpPr/>
          <p:nvPr/>
        </p:nvSpPr>
        <p:spPr>
          <a:xfrm>
            <a:off x="3543995" y="1291429"/>
            <a:ext cx="6641803" cy="9299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PEDIR A VALIDAÇÃO AO TIME DE PROCESSOS (PAMELA SERPA)</a:t>
            </a:r>
          </a:p>
        </p:txBody>
      </p:sp>
    </p:spTree>
    <p:extLst>
      <p:ext uri="{BB962C8B-B14F-4D97-AF65-F5344CB8AC3E}">
        <p14:creationId xmlns:p14="http://schemas.microsoft.com/office/powerpoint/2010/main" val="130918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edondar Retângulo em um Canto Único 2"/>
          <p:cNvSpPr/>
          <p:nvPr/>
        </p:nvSpPr>
        <p:spPr>
          <a:xfrm>
            <a:off x="499802" y="2869510"/>
            <a:ext cx="1608268" cy="1089527"/>
          </a:xfrm>
          <a:prstGeom prst="round1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dirty="0">
                <a:solidFill>
                  <a:schemeClr val="tx1"/>
                </a:solidFill>
              </a:rPr>
              <a:t>Selecionar a classificação da PA...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162" r="-230" b="6064"/>
          <a:stretch/>
        </p:blipFill>
        <p:spPr>
          <a:xfrm>
            <a:off x="3348168" y="1529922"/>
            <a:ext cx="8524934" cy="3816627"/>
          </a:xfrm>
          <a:prstGeom prst="rect">
            <a:avLst/>
          </a:prstGeom>
          <a:effectLst>
            <a:outerShdw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B09441B-F944-BE95-6264-D1201250AA50}"/>
              </a:ext>
            </a:extLst>
          </p:cNvPr>
          <p:cNvSpPr/>
          <p:nvPr/>
        </p:nvSpPr>
        <p:spPr>
          <a:xfrm>
            <a:off x="6096000" y="3965336"/>
            <a:ext cx="5237018" cy="338810"/>
          </a:xfrm>
          <a:prstGeom prst="rect">
            <a:avLst/>
          </a:prstGeom>
          <a:noFill/>
          <a:ln w="38100">
            <a:solidFill>
              <a:srgbClr val="EA54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" name="Conector: Angulado 15">
            <a:extLst>
              <a:ext uri="{FF2B5EF4-FFF2-40B4-BE49-F238E27FC236}">
                <a16:creationId xmlns:a16="http://schemas.microsoft.com/office/drawing/2014/main" id="{A8D0A997-B7DE-2C08-5083-A4B728EB48DA}"/>
              </a:ext>
            </a:extLst>
          </p:cNvPr>
          <p:cNvCxnSpPr>
            <a:cxnSpLocks/>
            <a:stCxn id="3" idx="3"/>
            <a:endCxn id="5" idx="1"/>
          </p:cNvCxnSpPr>
          <p:nvPr/>
        </p:nvCxnSpPr>
        <p:spPr>
          <a:xfrm>
            <a:off x="2108070" y="3414274"/>
            <a:ext cx="3987930" cy="720467"/>
          </a:xfrm>
          <a:prstGeom prst="bentConnector3">
            <a:avLst>
              <a:gd name="adj1" fmla="val 50000"/>
            </a:avLst>
          </a:prstGeom>
          <a:ln w="38100">
            <a:solidFill>
              <a:srgbClr val="EA54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34BF1574-4E69-D136-BC4C-45CAEAA424C6}"/>
              </a:ext>
            </a:extLst>
          </p:cNvPr>
          <p:cNvSpPr/>
          <p:nvPr/>
        </p:nvSpPr>
        <p:spPr>
          <a:xfrm>
            <a:off x="3543995" y="1291429"/>
            <a:ext cx="6641803" cy="9299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PEDIR A VALIDAÇÃO AO TIME DE PROCESSOS (PAMELA SERPA)</a:t>
            </a:r>
          </a:p>
        </p:txBody>
      </p:sp>
    </p:spTree>
    <p:extLst>
      <p:ext uri="{BB962C8B-B14F-4D97-AF65-F5344CB8AC3E}">
        <p14:creationId xmlns:p14="http://schemas.microsoft.com/office/powerpoint/2010/main" val="359452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edondar Retângulo em um Canto Único 2"/>
          <p:cNvSpPr/>
          <p:nvPr/>
        </p:nvSpPr>
        <p:spPr>
          <a:xfrm>
            <a:off x="508001" y="1799944"/>
            <a:ext cx="2355272" cy="3261585"/>
          </a:xfrm>
          <a:prstGeom prst="round1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</a:rPr>
              <a:t>Clicar em </a:t>
            </a:r>
            <a:r>
              <a:rPr lang="pt-BR" sz="2000" b="1" dirty="0">
                <a:solidFill>
                  <a:srgbClr val="ED1B24"/>
                </a:solidFill>
              </a:rPr>
              <a:t>Anexar Documentos</a:t>
            </a:r>
            <a:r>
              <a:rPr lang="pt-BR" sz="2000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</a:rPr>
              <a:t>Depois clicar em</a:t>
            </a:r>
            <a:br>
              <a:rPr lang="pt-BR" sz="2000" dirty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rgbClr val="ED1B24"/>
                </a:solidFill>
              </a:rPr>
              <a:t>Enviar solicitação</a:t>
            </a:r>
            <a:r>
              <a:rPr lang="pt-BR" sz="2000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</a:rPr>
              <a:t>Vai gerar um número para acompanhamento da evolução</a:t>
            </a:r>
            <a:br>
              <a:rPr lang="pt-BR" sz="2000" dirty="0">
                <a:solidFill>
                  <a:schemeClr val="tx1"/>
                </a:solidFill>
              </a:rPr>
            </a:br>
            <a:r>
              <a:rPr lang="pt-BR" sz="2000" dirty="0">
                <a:solidFill>
                  <a:schemeClr val="tx1"/>
                </a:solidFill>
              </a:rPr>
              <a:t>de aprovações.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5" b="5556"/>
          <a:stretch/>
        </p:blipFill>
        <p:spPr>
          <a:xfrm>
            <a:off x="3951078" y="1661423"/>
            <a:ext cx="7852995" cy="3535154"/>
          </a:xfrm>
          <a:prstGeom prst="rect">
            <a:avLst/>
          </a:prstGeom>
          <a:effectLst>
            <a:outerShdw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932850AC-0722-C542-C889-3917264F8207}"/>
              </a:ext>
            </a:extLst>
          </p:cNvPr>
          <p:cNvSpPr/>
          <p:nvPr/>
        </p:nvSpPr>
        <p:spPr>
          <a:xfrm>
            <a:off x="6899565" y="4608946"/>
            <a:ext cx="3962400" cy="314040"/>
          </a:xfrm>
          <a:prstGeom prst="rect">
            <a:avLst/>
          </a:prstGeom>
          <a:noFill/>
          <a:ln w="38100">
            <a:solidFill>
              <a:srgbClr val="EA54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" name="Conector: Angulado 15">
            <a:extLst>
              <a:ext uri="{FF2B5EF4-FFF2-40B4-BE49-F238E27FC236}">
                <a16:creationId xmlns:a16="http://schemas.microsoft.com/office/drawing/2014/main" id="{C7EA9043-0B57-A9F1-EA70-3CD38EA74CC5}"/>
              </a:ext>
            </a:extLst>
          </p:cNvPr>
          <p:cNvCxnSpPr>
            <a:cxnSpLocks/>
            <a:stCxn id="3" idx="3"/>
            <a:endCxn id="5" idx="1"/>
          </p:cNvCxnSpPr>
          <p:nvPr/>
        </p:nvCxnSpPr>
        <p:spPr>
          <a:xfrm>
            <a:off x="2863273" y="3430737"/>
            <a:ext cx="4036292" cy="1335229"/>
          </a:xfrm>
          <a:prstGeom prst="bentConnector3">
            <a:avLst>
              <a:gd name="adj1" fmla="val 50000"/>
            </a:avLst>
          </a:prstGeom>
          <a:ln w="38100">
            <a:solidFill>
              <a:srgbClr val="EA54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39EC5AEF-13E9-F2A2-559E-2CE133589ED6}"/>
              </a:ext>
            </a:extLst>
          </p:cNvPr>
          <p:cNvSpPr/>
          <p:nvPr/>
        </p:nvSpPr>
        <p:spPr>
          <a:xfrm>
            <a:off x="3543995" y="1291429"/>
            <a:ext cx="6641803" cy="9299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PEDIR A VALIDAÇÃO AO TIME DE PROCESSOS (PAMELA SERPA)</a:t>
            </a:r>
          </a:p>
        </p:txBody>
      </p:sp>
    </p:spTree>
    <p:extLst>
      <p:ext uri="{BB962C8B-B14F-4D97-AF65-F5344CB8AC3E}">
        <p14:creationId xmlns:p14="http://schemas.microsoft.com/office/powerpoint/2010/main" val="231992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42AAEB0D-2348-BD3A-3121-31765313F6FB}"/>
              </a:ext>
            </a:extLst>
          </p:cNvPr>
          <p:cNvSpPr/>
          <p:nvPr/>
        </p:nvSpPr>
        <p:spPr>
          <a:xfrm>
            <a:off x="1543344" y="2288470"/>
            <a:ext cx="10288438" cy="337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657" indent="-285657" defTabSz="9141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Para renovação</a:t>
            </a: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, a cortesia poderá ser solicitada e disponibilizada pelo mesmo período negociado na assinatura da minuta inicial;</a:t>
            </a:r>
          </a:p>
          <a:p>
            <a:pPr marL="285657" indent="-285657" defTabSz="9141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Se for necessário realizar alguma alteração no contrato dos produtos</a:t>
            </a: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concedidos como cortesia, deverá ser assinada uma nova minuta;</a:t>
            </a:r>
          </a:p>
          <a:p>
            <a:pPr marL="285657" indent="-285657" defTabSz="9141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O cancelamento do benefício</a:t>
            </a: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pode ser realizado a qualquer momento pela empresa, </a:t>
            </a:r>
            <a:b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quando expirado o período de permanência e se houver fim da parceria comercial antes de expirar o período de permanência;</a:t>
            </a:r>
          </a:p>
          <a:p>
            <a:pPr marL="285657" indent="-285657" defTabSz="9141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Não será possível transferência de titularidade </a:t>
            </a: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de Contratos Cortesia, neste caso, </a:t>
            </a:r>
            <a:b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o contrato ativo deverá ser cancelado e um novo cadastrado em nome do novo titular;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96E779D-D493-0B17-F2E7-49E51F271FFF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73F6324-E89C-CF56-9901-1ECD03B83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873" y="1783626"/>
            <a:ext cx="73503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FORMULÁRIO E MINUTA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8674574F-5057-DE0B-EFBE-0AEF5700141A}"/>
              </a:ext>
            </a:extLst>
          </p:cNvPr>
          <p:cNvSpPr/>
          <p:nvPr/>
        </p:nvSpPr>
        <p:spPr>
          <a:xfrm>
            <a:off x="3543995" y="1291429"/>
            <a:ext cx="6641803" cy="9299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PEDIR A VALIDAÇÃO AO TIME DE PROCESSOS (PAMELA SERPA)</a:t>
            </a:r>
          </a:p>
        </p:txBody>
      </p:sp>
    </p:spTree>
    <p:extLst>
      <p:ext uri="{BB962C8B-B14F-4D97-AF65-F5344CB8AC3E}">
        <p14:creationId xmlns:p14="http://schemas.microsoft.com/office/powerpoint/2010/main" val="93970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5" grpId="0" animBg="1"/>
      <p:bldP spid="6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42AAEB0D-2348-BD3A-3121-31765313F6FB}"/>
              </a:ext>
            </a:extLst>
          </p:cNvPr>
          <p:cNvSpPr/>
          <p:nvPr/>
        </p:nvSpPr>
        <p:spPr>
          <a:xfrm>
            <a:off x="1543344" y="2288470"/>
            <a:ext cx="10020583" cy="2957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657" indent="-285657" defTabSz="91410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Não será possível mudança de endereço </a:t>
            </a: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de clientes que possuem Cortesia!</a:t>
            </a:r>
            <a:b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Para concessão de cortesia em um novo endereço, o cliente deve procurar o contato Claro que negociou sua cortesia inicial, onde passará por uma nova análise, e caso seja concedido, deverá seguir novamente com o fluxo de assinatura de contrato, abertura de PA para aprovação e cadastro da nova cortesia;</a:t>
            </a:r>
          </a:p>
          <a:p>
            <a:pPr marL="285657" indent="-285657" defTabSz="91410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Neste fluxo, o contrato conectado no antigo endereço deverá ser cancelado. Caso o cliente aceite a mudança de endereço com a perda do beneficio, poderá ser retido com </a:t>
            </a:r>
            <a:r>
              <a:rPr lang="pt-BR" sz="2200" b="1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 alteração dos produtos cortesia para produtos faturados </a:t>
            </a: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(pagos).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BA81322-0A9A-12CB-37BD-46C96436D74E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C9D3D0E-EA78-F915-B5A1-A2F919321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873" y="1783626"/>
            <a:ext cx="73503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FORMULÁRIO E MINUTA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2A87ECDB-ADDE-84E8-CC1F-0485C0D1BE69}"/>
              </a:ext>
            </a:extLst>
          </p:cNvPr>
          <p:cNvSpPr/>
          <p:nvPr/>
        </p:nvSpPr>
        <p:spPr>
          <a:xfrm>
            <a:off x="3543995" y="1291429"/>
            <a:ext cx="6641803" cy="9299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PEDIR A VALIDAÇÃO AO TIME DE PROCESSOS (PAMELA SERPA)</a:t>
            </a:r>
          </a:p>
        </p:txBody>
      </p:sp>
    </p:spTree>
    <p:extLst>
      <p:ext uri="{BB962C8B-B14F-4D97-AF65-F5344CB8AC3E}">
        <p14:creationId xmlns:p14="http://schemas.microsoft.com/office/powerpoint/2010/main" val="245485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3FA828D-5991-5648-A7BC-4FE5B18E9E7F}"/>
              </a:ext>
            </a:extLst>
          </p:cNvPr>
          <p:cNvSpPr txBox="1"/>
          <p:nvPr/>
        </p:nvSpPr>
        <p:spPr>
          <a:xfrm>
            <a:off x="7719359" y="3537724"/>
            <a:ext cx="39407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9275" algn="r"/>
            <a:r>
              <a:rPr lang="pt-BR" sz="4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RESUMINDO</a:t>
            </a:r>
          </a:p>
        </p:txBody>
      </p:sp>
    </p:spTree>
    <p:extLst>
      <p:ext uri="{BB962C8B-B14F-4D97-AF65-F5344CB8AC3E}">
        <p14:creationId xmlns:p14="http://schemas.microsoft.com/office/powerpoint/2010/main" val="435862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3FA828D-5991-5648-A7BC-4FE5B18E9E7F}"/>
              </a:ext>
            </a:extLst>
          </p:cNvPr>
          <p:cNvSpPr txBox="1"/>
          <p:nvPr/>
        </p:nvSpPr>
        <p:spPr>
          <a:xfrm>
            <a:off x="7847763" y="3239360"/>
            <a:ext cx="38952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que é </a:t>
            </a:r>
            <a:br>
              <a:rPr lang="pt-BR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Melhor Prática?</a:t>
            </a:r>
          </a:p>
        </p:txBody>
      </p:sp>
    </p:spTree>
    <p:extLst>
      <p:ext uri="{BB962C8B-B14F-4D97-AF65-F5344CB8AC3E}">
        <p14:creationId xmlns:p14="http://schemas.microsoft.com/office/powerpoint/2010/main" val="20420371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F3C193B8-6DD9-1C32-0782-93E1D38B98FF}"/>
              </a:ext>
            </a:extLst>
          </p:cNvPr>
          <p:cNvGrpSpPr/>
          <p:nvPr/>
        </p:nvGrpSpPr>
        <p:grpSpPr>
          <a:xfrm>
            <a:off x="214013" y="2551073"/>
            <a:ext cx="2385188" cy="2317516"/>
            <a:chOff x="214013" y="2551073"/>
            <a:chExt cx="2385188" cy="2317516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0390900E-F9A9-215F-772C-1142E260CC27}"/>
                </a:ext>
              </a:extLst>
            </p:cNvPr>
            <p:cNvSpPr txBox="1"/>
            <p:nvPr/>
          </p:nvSpPr>
          <p:spPr>
            <a:xfrm>
              <a:off x="214013" y="3945259"/>
              <a:ext cx="23851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Não quer falar</a:t>
              </a:r>
              <a:br>
                <a:rPr lang="pt-BR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pt-BR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cada hora com um atendente diferente.</a:t>
              </a:r>
            </a:p>
          </p:txBody>
        </p:sp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2AD5C1E6-7926-3129-B8E6-21BB9C9E9C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 t="-2008" b="-3050"/>
            <a:stretch/>
          </p:blipFill>
          <p:spPr>
            <a:xfrm>
              <a:off x="851987" y="2551073"/>
              <a:ext cx="1109240" cy="1299542"/>
            </a:xfrm>
            <a:prstGeom prst="rect">
              <a:avLst/>
            </a:prstGeom>
          </p:spPr>
        </p:pic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EED25DF9-E5BF-2364-ECFF-50CE51CF4733}"/>
              </a:ext>
            </a:extLst>
          </p:cNvPr>
          <p:cNvGrpSpPr/>
          <p:nvPr/>
        </p:nvGrpSpPr>
        <p:grpSpPr>
          <a:xfrm>
            <a:off x="2849467" y="2537102"/>
            <a:ext cx="2016256" cy="2054488"/>
            <a:chOff x="2849467" y="2537102"/>
            <a:chExt cx="2016256" cy="2054488"/>
          </a:xfrm>
        </p:grpSpPr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3ED0BF9F-7D9F-D6F1-FC31-1F43D1942D82}"/>
                </a:ext>
              </a:extLst>
            </p:cNvPr>
            <p:cNvSpPr txBox="1"/>
            <p:nvPr/>
          </p:nvSpPr>
          <p:spPr>
            <a:xfrm>
              <a:off x="2849467" y="3945259"/>
              <a:ext cx="20162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Quer ser atendido rapidamente.</a:t>
              </a:r>
            </a:p>
          </p:txBody>
        </p:sp>
        <p:pic>
          <p:nvPicPr>
            <p:cNvPr id="17" name="Gráfico 9">
              <a:extLst>
                <a:ext uri="{FF2B5EF4-FFF2-40B4-BE49-F238E27FC236}">
                  <a16:creationId xmlns:a16="http://schemas.microsoft.com/office/drawing/2014/main" id="{ACDAD0CE-E23D-D8D9-913D-8FF62B2AC2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 l="569" t="-17131" r="-1712" b="-1"/>
            <a:stretch/>
          </p:blipFill>
          <p:spPr>
            <a:xfrm>
              <a:off x="3110722" y="2537102"/>
              <a:ext cx="1328026" cy="1327484"/>
            </a:xfrm>
            <a:prstGeom prst="rect">
              <a:avLst/>
            </a:prstGeom>
          </p:spPr>
        </p:pic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DC82A113-EDB7-24AC-D46E-E7B674EE3193}"/>
              </a:ext>
            </a:extLst>
          </p:cNvPr>
          <p:cNvGrpSpPr/>
          <p:nvPr/>
        </p:nvGrpSpPr>
        <p:grpSpPr>
          <a:xfrm>
            <a:off x="5043874" y="2600029"/>
            <a:ext cx="2119974" cy="1714562"/>
            <a:chOff x="5043874" y="2600029"/>
            <a:chExt cx="2119974" cy="1714562"/>
          </a:xfrm>
        </p:grpSpPr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9CE10D7F-E6DB-A4F0-A0C0-D0DC981000D7}"/>
                </a:ext>
              </a:extLst>
            </p:cNvPr>
            <p:cNvSpPr txBox="1"/>
            <p:nvPr/>
          </p:nvSpPr>
          <p:spPr>
            <a:xfrm>
              <a:off x="5043874" y="3945259"/>
              <a:ext cx="2119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Zela por segurança.</a:t>
              </a:r>
            </a:p>
          </p:txBody>
        </p:sp>
        <p:pic>
          <p:nvPicPr>
            <p:cNvPr id="20" name="Gráfico 9">
              <a:extLst>
                <a:ext uri="{FF2B5EF4-FFF2-40B4-BE49-F238E27FC236}">
                  <a16:creationId xmlns:a16="http://schemas.microsoft.com/office/drawing/2014/main" id="{05199BCA-742B-2EDB-48AD-1158F8BEC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 l="57" r="57"/>
            <a:stretch/>
          </p:blipFill>
          <p:spPr>
            <a:xfrm>
              <a:off x="5596039" y="2600029"/>
              <a:ext cx="1025668" cy="1201630"/>
            </a:xfrm>
            <a:prstGeom prst="rect">
              <a:avLst/>
            </a:prstGeom>
          </p:spPr>
        </p:pic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27A3102C-5766-1048-FD14-451E6B04D6B9}"/>
              </a:ext>
            </a:extLst>
          </p:cNvPr>
          <p:cNvGrpSpPr/>
          <p:nvPr/>
        </p:nvGrpSpPr>
        <p:grpSpPr>
          <a:xfrm>
            <a:off x="7231198" y="2578993"/>
            <a:ext cx="2444951" cy="2843594"/>
            <a:chOff x="7231198" y="2578993"/>
            <a:chExt cx="2444951" cy="2843594"/>
          </a:xfrm>
        </p:grpSpPr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5EE171E5-4F10-D51E-4CD0-D4C12186E3F9}"/>
                </a:ext>
              </a:extLst>
            </p:cNvPr>
            <p:cNvSpPr txBox="1"/>
            <p:nvPr/>
          </p:nvSpPr>
          <p:spPr>
            <a:xfrm>
              <a:off x="7231198" y="3945259"/>
              <a:ext cx="244495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 cada visita o</a:t>
              </a:r>
              <a:br>
                <a:rPr lang="pt-BR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pt-BR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GN solidifica o relacionamento, com os clientes e funcionários do condomínio.</a:t>
              </a:r>
            </a:p>
          </p:txBody>
        </p:sp>
        <p:pic>
          <p:nvPicPr>
            <p:cNvPr id="23" name="Gráfico 9">
              <a:extLst>
                <a:ext uri="{FF2B5EF4-FFF2-40B4-BE49-F238E27FC236}">
                  <a16:creationId xmlns:a16="http://schemas.microsoft.com/office/drawing/2014/main" id="{64388C2A-53BD-1CA3-8A09-D558EEDCF2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 l="-1367" t="-20496" r="-1269"/>
            <a:stretch/>
          </p:blipFill>
          <p:spPr>
            <a:xfrm>
              <a:off x="7789661" y="2578993"/>
              <a:ext cx="1328024" cy="1243702"/>
            </a:xfrm>
            <a:prstGeom prst="rect">
              <a:avLst/>
            </a:prstGeom>
          </p:spPr>
        </p:pic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262C17BB-E27B-13DC-DBEA-3ADF998A16C8}"/>
              </a:ext>
            </a:extLst>
          </p:cNvPr>
          <p:cNvGrpSpPr/>
          <p:nvPr/>
        </p:nvGrpSpPr>
        <p:grpSpPr>
          <a:xfrm>
            <a:off x="9958134" y="2537102"/>
            <a:ext cx="1945700" cy="2608486"/>
            <a:chOff x="9958134" y="2537102"/>
            <a:chExt cx="1945700" cy="2608486"/>
          </a:xfrm>
        </p:grpSpPr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D99F0655-BDD9-667E-6618-3FAAEF887798}"/>
                </a:ext>
              </a:extLst>
            </p:cNvPr>
            <p:cNvSpPr txBox="1"/>
            <p:nvPr/>
          </p:nvSpPr>
          <p:spPr>
            <a:xfrm>
              <a:off x="9958134" y="3945259"/>
              <a:ext cx="19457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GN atual como ponto</a:t>
              </a:r>
              <a:br>
                <a:rPr lang="pt-BR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pt-BR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único de contato </a:t>
              </a:r>
            </a:p>
            <a:p>
              <a:pPr algn="ctr"/>
              <a:r>
                <a:rPr lang="pt-BR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 fidelidade.</a:t>
              </a:r>
            </a:p>
          </p:txBody>
        </p:sp>
        <p:pic>
          <p:nvPicPr>
            <p:cNvPr id="26" name="Gráfico 9">
              <a:extLst>
                <a:ext uri="{FF2B5EF4-FFF2-40B4-BE49-F238E27FC236}">
                  <a16:creationId xmlns:a16="http://schemas.microsoft.com/office/drawing/2014/main" id="{BD957BC5-975E-87AD-F937-3A1C019D45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 l="359" r="-1621"/>
            <a:stretch/>
          </p:blipFill>
          <p:spPr>
            <a:xfrm>
              <a:off x="10264314" y="2537102"/>
              <a:ext cx="1328024" cy="1327484"/>
            </a:xfrm>
            <a:prstGeom prst="rect">
              <a:avLst/>
            </a:prstGeom>
          </p:spPr>
        </p:pic>
      </p:grpSp>
      <p:sp>
        <p:nvSpPr>
          <p:cNvPr id="3" name="Retângulo 5">
            <a:extLst>
              <a:ext uri="{FF2B5EF4-FFF2-40B4-BE49-F238E27FC236}">
                <a16:creationId xmlns:a16="http://schemas.microsoft.com/office/drawing/2014/main" id="{98004D7A-CEDC-5D65-C15F-FE639AB72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845" y="1463650"/>
            <a:ext cx="65822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pt-BR" sz="28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JORNADA DO CLIENTE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C86947E-1353-AAAE-44A2-673ECF6750D7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743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80C67C29-5226-4526-02A4-8D7D9C29CA6E}"/>
              </a:ext>
            </a:extLst>
          </p:cNvPr>
          <p:cNvSpPr/>
          <p:nvPr/>
        </p:nvSpPr>
        <p:spPr>
          <a:xfrm>
            <a:off x="2410670" y="1818752"/>
            <a:ext cx="613885" cy="582804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F8B4B31-0D5A-23C6-80F3-D670BBFEA8F8}"/>
              </a:ext>
            </a:extLst>
          </p:cNvPr>
          <p:cNvSpPr/>
          <p:nvPr/>
        </p:nvSpPr>
        <p:spPr>
          <a:xfrm>
            <a:off x="6944152" y="4456443"/>
            <a:ext cx="613885" cy="582804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20BF5E6-B7F4-7BFC-32CF-E4831F50A37E}"/>
              </a:ext>
            </a:extLst>
          </p:cNvPr>
          <p:cNvSpPr txBox="1"/>
          <p:nvPr/>
        </p:nvSpPr>
        <p:spPr>
          <a:xfrm>
            <a:off x="1647735" y="2200589"/>
            <a:ext cx="6230173" cy="2513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03">
              <a:spcAft>
                <a:spcPts val="1000"/>
              </a:spcAft>
            </a:pPr>
            <a:r>
              <a:rPr lang="pt-BR" sz="28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E AÍ? CURTIU O DIA DE HOJE?</a:t>
            </a:r>
          </a:p>
          <a:p>
            <a:pPr marL="271463" indent="-271463" defTabSz="914103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Pegou as dicas?</a:t>
            </a:r>
          </a:p>
          <a:p>
            <a:pPr marL="271463" indent="-271463" defTabSz="914103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O que foi mais importante?</a:t>
            </a:r>
          </a:p>
          <a:p>
            <a:pPr marL="271463" indent="-271463" defTabSz="914103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Suas expectativas foram atendidas?</a:t>
            </a:r>
          </a:p>
          <a:p>
            <a:pPr marL="271463" indent="-271463" defTabSz="914103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Tem dúvidas?</a:t>
            </a:r>
            <a:endParaRPr lang="pt-BR" sz="2400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060328"/>
      </p:ext>
    </p:extLst>
  </p:cSld>
  <p:clrMapOvr>
    <a:masterClrMapping/>
  </p:clrMapOvr>
  <p:transition spd="med">
    <p:pull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C7B3A7D-DE6B-E2B0-6408-1E0AA0B056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08" y="0"/>
            <a:ext cx="12186583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6B1DBD6B-6F16-4D9C-6A11-00BEA72964A1}"/>
              </a:ext>
            </a:extLst>
          </p:cNvPr>
          <p:cNvSpPr/>
          <p:nvPr/>
        </p:nvSpPr>
        <p:spPr>
          <a:xfrm>
            <a:off x="656293" y="5943600"/>
            <a:ext cx="2612687" cy="914400"/>
          </a:xfrm>
          <a:prstGeom prst="rect">
            <a:avLst/>
          </a:prstGeom>
          <a:solidFill>
            <a:srgbClr val="DF1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0C7AD12-6788-708C-4A49-79DF45E01B42}"/>
              </a:ext>
            </a:extLst>
          </p:cNvPr>
          <p:cNvSpPr/>
          <p:nvPr/>
        </p:nvSpPr>
        <p:spPr>
          <a:xfrm>
            <a:off x="1857189" y="5486400"/>
            <a:ext cx="1143868" cy="914400"/>
          </a:xfrm>
          <a:prstGeom prst="rect">
            <a:avLst/>
          </a:prstGeom>
          <a:solidFill>
            <a:srgbClr val="EFECF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9016741-8BAE-51AB-3EE0-A27328E64E97}"/>
              </a:ext>
            </a:extLst>
          </p:cNvPr>
          <p:cNvSpPr txBox="1"/>
          <p:nvPr/>
        </p:nvSpPr>
        <p:spPr>
          <a:xfrm>
            <a:off x="1367767" y="2165231"/>
            <a:ext cx="376694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Boas vendas!</a:t>
            </a:r>
          </a:p>
          <a:p>
            <a:r>
              <a:rPr lang="pt-BR" sz="3600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Nos vemos </a:t>
            </a:r>
            <a:br>
              <a:rPr lang="pt-BR" sz="3600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3600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 próxima!</a:t>
            </a:r>
          </a:p>
        </p:txBody>
      </p:sp>
    </p:spTree>
    <p:extLst>
      <p:ext uri="{BB962C8B-B14F-4D97-AF65-F5344CB8AC3E}">
        <p14:creationId xmlns:p14="http://schemas.microsoft.com/office/powerpoint/2010/main" val="143294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3FA828D-5991-5648-A7BC-4FE5B18E9E7F}"/>
              </a:ext>
            </a:extLst>
          </p:cNvPr>
          <p:cNvSpPr txBox="1"/>
          <p:nvPr/>
        </p:nvSpPr>
        <p:spPr>
          <a:xfrm>
            <a:off x="8018584" y="3096637"/>
            <a:ext cx="3895282" cy="17081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49275" algn="r"/>
            <a:r>
              <a:rPr lang="pt-BR" sz="3500" dirty="0">
                <a:solidFill>
                  <a:schemeClr val="bg1"/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2. O que precisa estar no DNA do GN?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A90710FB-6D5D-F723-EBA4-4C1A883615BA}"/>
              </a:ext>
            </a:extLst>
          </p:cNvPr>
          <p:cNvSpPr/>
          <p:nvPr/>
        </p:nvSpPr>
        <p:spPr>
          <a:xfrm>
            <a:off x="2532318" y="318733"/>
            <a:ext cx="6641803" cy="9299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SUBSTITUIR O CARGO GN POR VENDEDOR</a:t>
            </a:r>
          </a:p>
        </p:txBody>
      </p:sp>
    </p:spTree>
    <p:extLst>
      <p:ext uri="{BB962C8B-B14F-4D97-AF65-F5344CB8AC3E}">
        <p14:creationId xmlns:p14="http://schemas.microsoft.com/office/powerpoint/2010/main" val="37892775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7F31806-47B4-8171-5E7A-14652FDC785B}"/>
              </a:ext>
            </a:extLst>
          </p:cNvPr>
          <p:cNvSpPr txBox="1">
            <a:spLocks/>
          </p:cNvSpPr>
          <p:nvPr/>
        </p:nvSpPr>
        <p:spPr>
          <a:xfrm>
            <a:off x="487007" y="2847105"/>
            <a:ext cx="4265863" cy="166311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CONHECIMENTOS</a:t>
            </a:r>
          </a:p>
          <a:p>
            <a:pPr marL="0" indent="0">
              <a:buNone/>
            </a:pPr>
            <a:r>
              <a:rPr lang="pt-BR" sz="2400" b="1" dirty="0"/>
              <a:t>Conhecimento de mercado,</a:t>
            </a:r>
            <a:br>
              <a:rPr lang="pt-BR" sz="2400" b="1" dirty="0"/>
            </a:br>
            <a:r>
              <a:rPr lang="pt-BR" sz="2400" b="1" dirty="0"/>
              <a:t>dos produtos, ofertas processos e ferramentas da CLARO.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B9A15C39-D106-CD1D-4377-BFA6D0EB46DB}"/>
              </a:ext>
            </a:extLst>
          </p:cNvPr>
          <p:cNvSpPr txBox="1">
            <a:spLocks/>
          </p:cNvSpPr>
          <p:nvPr/>
        </p:nvSpPr>
        <p:spPr>
          <a:xfrm>
            <a:off x="5567456" y="1431974"/>
            <a:ext cx="6217920" cy="40041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indent="-271463"/>
            <a:r>
              <a:rPr lang="pt-BR" sz="2000" dirty="0"/>
              <a:t>Ofertas e diferenciais da concorrência;</a:t>
            </a:r>
          </a:p>
          <a:p>
            <a:pPr marL="271463" indent="-271463"/>
            <a:r>
              <a:rPr lang="pt-BR" sz="2000" dirty="0"/>
              <a:t>Movimentação do mercado;</a:t>
            </a:r>
          </a:p>
          <a:p>
            <a:pPr marL="271463" indent="-271463"/>
            <a:r>
              <a:rPr lang="pt-BR" sz="2000" dirty="0"/>
              <a:t>Direcionamento para atuação do canal;</a:t>
            </a:r>
          </a:p>
          <a:p>
            <a:pPr marL="271463" indent="-271463"/>
            <a:r>
              <a:rPr lang="pt-BR" sz="2000" dirty="0"/>
              <a:t>Apresentação pessoal;</a:t>
            </a:r>
          </a:p>
          <a:p>
            <a:pPr marL="271463" indent="-271463"/>
            <a:r>
              <a:rPr lang="pt-BR" sz="2000" dirty="0"/>
              <a:t>Ética e princípios morais;</a:t>
            </a:r>
          </a:p>
          <a:p>
            <a:pPr marL="271463" indent="-271463"/>
            <a:r>
              <a:rPr lang="pt-BR" sz="2000" dirty="0"/>
              <a:t>Indicadores de áreas;</a:t>
            </a:r>
          </a:p>
          <a:p>
            <a:pPr marL="271463" indent="-271463"/>
            <a:r>
              <a:rPr lang="pt-BR" sz="2000" dirty="0"/>
              <a:t>Técnicas de venda;</a:t>
            </a:r>
          </a:p>
          <a:p>
            <a:pPr marL="271463" indent="-271463"/>
            <a:r>
              <a:rPr lang="pt-BR" sz="2000" dirty="0"/>
              <a:t>Kit de materiais;</a:t>
            </a:r>
          </a:p>
          <a:p>
            <a:pPr marL="271463" indent="-271463"/>
            <a:r>
              <a:rPr lang="pt-BR" sz="2000" dirty="0"/>
              <a:t>Guia de produtos;</a:t>
            </a:r>
          </a:p>
          <a:p>
            <a:pPr marL="271463" indent="-271463"/>
            <a:r>
              <a:rPr lang="pt-BR" sz="2000" dirty="0"/>
              <a:t>Preços e ofertas do mês;</a:t>
            </a:r>
          </a:p>
          <a:p>
            <a:pPr marL="271463" indent="-271463"/>
            <a:r>
              <a:rPr lang="pt-BR" sz="2000" dirty="0"/>
              <a:t>Cálculos financeiros.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1A9F37A-2822-FA44-579C-78F868CF5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912" y="1260704"/>
            <a:ext cx="41308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28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 DNA DO GN </a:t>
            </a:r>
            <a:br>
              <a:rPr lang="is-IS" sz="28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is-IS" sz="28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DEVE CONTER: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0DA62797-F86D-F7C6-8EF3-0650AD89E23E}"/>
              </a:ext>
            </a:extLst>
          </p:cNvPr>
          <p:cNvSpPr/>
          <p:nvPr/>
        </p:nvSpPr>
        <p:spPr>
          <a:xfrm>
            <a:off x="2532318" y="318733"/>
            <a:ext cx="6641803" cy="9299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SUBSTITUIR O CARGO GN POR VENDEDOR</a:t>
            </a:r>
          </a:p>
        </p:txBody>
      </p:sp>
    </p:spTree>
    <p:extLst>
      <p:ext uri="{BB962C8B-B14F-4D97-AF65-F5344CB8AC3E}">
        <p14:creationId xmlns:p14="http://schemas.microsoft.com/office/powerpoint/2010/main" val="366889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build="p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7F31806-47B4-8171-5E7A-14652FDC785B}"/>
              </a:ext>
            </a:extLst>
          </p:cNvPr>
          <p:cNvSpPr txBox="1">
            <a:spLocks/>
          </p:cNvSpPr>
          <p:nvPr/>
        </p:nvSpPr>
        <p:spPr>
          <a:xfrm>
            <a:off x="466912" y="2698386"/>
            <a:ext cx="4171004" cy="196605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HABILIDADES</a:t>
            </a:r>
          </a:p>
          <a:p>
            <a:pPr marL="271463" indent="-271463"/>
            <a:r>
              <a:rPr lang="pt-BR" sz="2400" b="1" dirty="0"/>
              <a:t>Fluência verbal;</a:t>
            </a:r>
          </a:p>
          <a:p>
            <a:pPr marL="271463" indent="-271463"/>
            <a:r>
              <a:rPr lang="pt-BR" sz="2400" b="1" dirty="0"/>
              <a:t>Disciplina para gerenciar </a:t>
            </a:r>
            <a:br>
              <a:rPr lang="pt-BR" sz="2400" b="1" dirty="0"/>
            </a:br>
            <a:r>
              <a:rPr lang="pt-BR" sz="2400" b="1" dirty="0"/>
              <a:t>a carteira;</a:t>
            </a:r>
          </a:p>
          <a:p>
            <a:pPr marL="271463" indent="-271463"/>
            <a:r>
              <a:rPr lang="pt-BR" sz="2400" b="1" dirty="0"/>
              <a:t>Negociação.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B9A15C39-D106-CD1D-4377-BFA6D0EB46DB}"/>
              </a:ext>
            </a:extLst>
          </p:cNvPr>
          <p:cNvSpPr txBox="1">
            <a:spLocks/>
          </p:cNvSpPr>
          <p:nvPr/>
        </p:nvSpPr>
        <p:spPr>
          <a:xfrm>
            <a:off x="5567456" y="1880934"/>
            <a:ext cx="6217920" cy="337381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indent="-271463"/>
            <a:r>
              <a:rPr lang="pt-BR" sz="2000" dirty="0"/>
              <a:t>Comunicação clara e objetiva, garantindo </a:t>
            </a:r>
            <a:br>
              <a:rPr lang="pt-BR" sz="2000" dirty="0"/>
            </a:br>
            <a:r>
              <a:rPr lang="pt-BR" sz="2000" dirty="0"/>
              <a:t>a compreensão.</a:t>
            </a:r>
          </a:p>
          <a:p>
            <a:pPr marL="271463" indent="-271463"/>
            <a:r>
              <a:rPr lang="pt-BR" sz="2000" dirty="0"/>
              <a:t>Organização para realizar o trabalho de forma sistematizada e estruturada.</a:t>
            </a:r>
          </a:p>
          <a:p>
            <a:pPr marL="271463" indent="-271463"/>
            <a:r>
              <a:rPr lang="pt-BR" sz="2000" dirty="0"/>
              <a:t>Ser disciplinado e focado para o cumprimento </a:t>
            </a:r>
            <a:br>
              <a:rPr lang="pt-BR" sz="2000" dirty="0"/>
            </a:br>
            <a:r>
              <a:rPr lang="pt-BR" sz="2000" dirty="0"/>
              <a:t>de seus objetivos e desafios diários, semanais </a:t>
            </a:r>
            <a:br>
              <a:rPr lang="pt-BR" sz="2000" dirty="0"/>
            </a:br>
            <a:r>
              <a:rPr lang="pt-BR" sz="2000" dirty="0"/>
              <a:t>e mensais.</a:t>
            </a:r>
          </a:p>
          <a:p>
            <a:pPr marL="271463" indent="-271463"/>
            <a:r>
              <a:rPr lang="pt-BR" sz="2000" dirty="0"/>
              <a:t>Foco no cliente para executar os serviços, com qualidade no atendimento, buscando a satisfação </a:t>
            </a:r>
            <a:br>
              <a:rPr lang="pt-BR" sz="2000" dirty="0"/>
            </a:br>
            <a:r>
              <a:rPr lang="pt-BR" sz="2000" dirty="0"/>
              <a:t>do cliente e entendendo as suas necessidades.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71C9AEF-488B-B7B3-5713-16162E7EB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912" y="1260704"/>
            <a:ext cx="41308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28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 DNA DO GN </a:t>
            </a:r>
            <a:br>
              <a:rPr lang="is-IS" sz="28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is-IS" sz="28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DEVE CONTER: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7F0F2076-7480-0F1E-65A1-FC18FD55B984}"/>
              </a:ext>
            </a:extLst>
          </p:cNvPr>
          <p:cNvSpPr/>
          <p:nvPr/>
        </p:nvSpPr>
        <p:spPr>
          <a:xfrm>
            <a:off x="2532318" y="318733"/>
            <a:ext cx="6641803" cy="9299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SUBSTITUIR O CARGO GN POR VENDEDOR</a:t>
            </a:r>
          </a:p>
        </p:txBody>
      </p:sp>
    </p:spTree>
    <p:extLst>
      <p:ext uri="{BB962C8B-B14F-4D97-AF65-F5344CB8AC3E}">
        <p14:creationId xmlns:p14="http://schemas.microsoft.com/office/powerpoint/2010/main" val="94741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7F31806-47B4-8171-5E7A-14652FDC785B}"/>
              </a:ext>
            </a:extLst>
          </p:cNvPr>
          <p:cNvSpPr txBox="1">
            <a:spLocks/>
          </p:cNvSpPr>
          <p:nvPr/>
        </p:nvSpPr>
        <p:spPr>
          <a:xfrm>
            <a:off x="487008" y="2478004"/>
            <a:ext cx="4798423" cy="304858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ATITUDES</a:t>
            </a:r>
          </a:p>
          <a:p>
            <a:pPr marL="271463" indent="-271463">
              <a:spcBef>
                <a:spcPts val="300"/>
              </a:spcBef>
            </a:pPr>
            <a:r>
              <a:rPr lang="pt-BR" sz="2000" dirty="0"/>
              <a:t>Se apropriar de sua carteira e ser</a:t>
            </a:r>
            <a:br>
              <a:rPr lang="pt-BR" sz="2000" dirty="0"/>
            </a:br>
            <a:r>
              <a:rPr lang="pt-BR" sz="2000" dirty="0"/>
              <a:t>“dono” da sua área de atuação;</a:t>
            </a:r>
          </a:p>
          <a:p>
            <a:pPr marL="271463" indent="-271463">
              <a:spcBef>
                <a:spcPts val="300"/>
              </a:spcBef>
            </a:pPr>
            <a:r>
              <a:rPr lang="pt-BR" sz="2000" dirty="0"/>
              <a:t>Ser focado em relacionamento;</a:t>
            </a:r>
          </a:p>
          <a:p>
            <a:pPr marL="271463" indent="-271463">
              <a:spcBef>
                <a:spcPts val="300"/>
              </a:spcBef>
            </a:pPr>
            <a:r>
              <a:rPr lang="pt-BR" sz="2000" dirty="0"/>
              <a:t>Aparência e postura adequadas;</a:t>
            </a:r>
          </a:p>
          <a:p>
            <a:pPr marL="271463" indent="-271463">
              <a:spcBef>
                <a:spcPts val="300"/>
              </a:spcBef>
            </a:pPr>
            <a:r>
              <a:rPr lang="pt-BR" sz="2000" dirty="0"/>
              <a:t>Senso de equipe;</a:t>
            </a:r>
          </a:p>
          <a:p>
            <a:pPr marL="271463" indent="-271463">
              <a:spcBef>
                <a:spcPts val="300"/>
              </a:spcBef>
            </a:pPr>
            <a:r>
              <a:rPr lang="pt-BR" sz="2000" dirty="0"/>
              <a:t>Inquietação: fazer sempre mais;</a:t>
            </a:r>
          </a:p>
          <a:p>
            <a:pPr marL="271463" indent="-271463">
              <a:spcBef>
                <a:spcPts val="300"/>
              </a:spcBef>
            </a:pPr>
            <a:r>
              <a:rPr lang="pt-BR" sz="2000" dirty="0"/>
              <a:t>Foco em resultado;</a:t>
            </a:r>
          </a:p>
          <a:p>
            <a:pPr marL="271463" indent="-271463">
              <a:spcBef>
                <a:spcPts val="300"/>
              </a:spcBef>
            </a:pPr>
            <a:r>
              <a:rPr lang="pt-BR" sz="2000" dirty="0"/>
              <a:t>Motivação pessoal, além da profissional;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B9A15C39-D106-CD1D-4377-BFA6D0EB46DB}"/>
              </a:ext>
            </a:extLst>
          </p:cNvPr>
          <p:cNvSpPr txBox="1">
            <a:spLocks/>
          </p:cNvSpPr>
          <p:nvPr/>
        </p:nvSpPr>
        <p:spPr>
          <a:xfrm>
            <a:off x="5572148" y="1511910"/>
            <a:ext cx="5882958" cy="398453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Vontade de vencer;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Realizar a venda consultiva;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Realizar o retorno de todos os agendamentos acordados com os clientes;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Persistir e apresentar regularidades nas visitas </a:t>
            </a:r>
            <a:br>
              <a:rPr lang="pt-BR" sz="2000" dirty="0"/>
            </a:br>
            <a:r>
              <a:rPr lang="pt-BR" sz="2000" dirty="0"/>
              <a:t>e abordagens;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Saber lidar com as objeções;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Atenção ao cadastro da venda no conexão para agilizar o processo da venda;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Buscar indicações e novas oportunidades de vendas;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Fazer relacionamento com o porteiro e síndico;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Ter iniciativa e atitude.</a:t>
            </a:r>
          </a:p>
        </p:txBody>
      </p:sp>
      <p:sp>
        <p:nvSpPr>
          <p:cNvPr id="2" name="Retângulo 5">
            <a:extLst>
              <a:ext uri="{FF2B5EF4-FFF2-40B4-BE49-F238E27FC236}">
                <a16:creationId xmlns:a16="http://schemas.microsoft.com/office/drawing/2014/main" id="{4B64DEAC-6AA8-E952-5718-E2771C1FE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912" y="1260704"/>
            <a:ext cx="41308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28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 DNA DO GN </a:t>
            </a:r>
            <a:br>
              <a:rPr lang="is-IS" sz="28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is-IS" sz="28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DEVE CONTER: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2F3BB6E8-F364-622D-DEE1-6A2B106CC724}"/>
              </a:ext>
            </a:extLst>
          </p:cNvPr>
          <p:cNvSpPr/>
          <p:nvPr/>
        </p:nvSpPr>
        <p:spPr>
          <a:xfrm>
            <a:off x="2532318" y="318733"/>
            <a:ext cx="6641803" cy="9299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SUBSTITUIR O CARGO GN POR VENDEDOR</a:t>
            </a:r>
          </a:p>
        </p:txBody>
      </p:sp>
    </p:spTree>
    <p:extLst>
      <p:ext uri="{BB962C8B-B14F-4D97-AF65-F5344CB8AC3E}">
        <p14:creationId xmlns:p14="http://schemas.microsoft.com/office/powerpoint/2010/main" val="325467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3FA828D-5991-5648-A7BC-4FE5B18E9E7F}"/>
              </a:ext>
            </a:extLst>
          </p:cNvPr>
          <p:cNvSpPr txBox="1"/>
          <p:nvPr/>
        </p:nvSpPr>
        <p:spPr>
          <a:xfrm>
            <a:off x="5815566" y="2860723"/>
            <a:ext cx="6068154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49275" algn="r"/>
            <a:r>
              <a:rPr lang="pt-BR" sz="3500" dirty="0">
                <a:solidFill>
                  <a:schemeClr val="bg1"/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3. Como fazer diferente para fazer melhor nas etapas do processo</a:t>
            </a:r>
            <a:br>
              <a:rPr lang="pt-BR" sz="3500" dirty="0">
                <a:solidFill>
                  <a:schemeClr val="bg1"/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</a:br>
            <a:r>
              <a:rPr lang="pt-BR" sz="3500" dirty="0">
                <a:solidFill>
                  <a:schemeClr val="bg1"/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de abordagem?</a:t>
            </a:r>
          </a:p>
        </p:txBody>
      </p:sp>
    </p:spTree>
    <p:extLst>
      <p:ext uri="{BB962C8B-B14F-4D97-AF65-F5344CB8AC3E}">
        <p14:creationId xmlns:p14="http://schemas.microsoft.com/office/powerpoint/2010/main" val="21300285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F0536EBB-2CB3-2848-09B0-17AEC730B1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999812"/>
              </p:ext>
            </p:extLst>
          </p:nvPr>
        </p:nvGraphicFramePr>
        <p:xfrm>
          <a:off x="838200" y="368490"/>
          <a:ext cx="10515600" cy="6121019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4287654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200" b="1" i="0">
                          <a:effectLst/>
                          <a:latin typeface="Segoe UI" panose="020B0502040204020203" pitchFamily="34" charset="0"/>
                        </a:rPr>
                        <a:t>PLANEJAMENTO = INÍCIO DO CARROSSEL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200" b="0" i="0">
                          <a:effectLst/>
                          <a:latin typeface="Segoe UI" panose="020B0502040204020203" pitchFamily="34" charset="0"/>
                        </a:rPr>
                        <a:t>Toda boa venda em condomínio começa com </a:t>
                      </a:r>
                      <a:r>
                        <a:rPr lang="pt-BR" sz="1200" b="1" i="0">
                          <a:effectLst/>
                          <a:latin typeface="Segoe UI" panose="020B0502040204020203" pitchFamily="34" charset="0"/>
                        </a:rPr>
                        <a:t>prospecção inteligente</a:t>
                      </a:r>
                      <a:r>
                        <a:rPr lang="pt-BR" sz="1200" b="0" i="0">
                          <a:effectLst/>
                          <a:latin typeface="Segoe UI" panose="020B0502040204020203" pitchFamily="34" charset="0"/>
                        </a:rPr>
                        <a:t>.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200" b="0" i="0">
                          <a:effectLst/>
                          <a:latin typeface="Segoe UI" panose="020B0502040204020203" pitchFamily="34" charset="0"/>
                        </a:rPr>
                        <a:t>Quando planejamos: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200" b="0" i="0">
                          <a:effectLst/>
                          <a:latin typeface="Segoe UI" panose="020B0502040204020203" pitchFamily="34" charset="0"/>
                        </a:rPr>
                        <a:t>Área de atuação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200" b="0" i="0">
                          <a:effectLst/>
                          <a:latin typeface="Segoe UI" panose="020B0502040204020203" pitchFamily="34" charset="0"/>
                        </a:rPr>
                        <a:t>Mapeamento do condomínio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200" b="0" i="0">
                          <a:effectLst/>
                          <a:latin typeface="Segoe UI" panose="020B0502040204020203" pitchFamily="34" charset="0"/>
                        </a:rPr>
                        <a:t>Rota e agenda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200" b="0" i="0">
                          <a:effectLst/>
                          <a:latin typeface="Segoe UI" panose="020B0502040204020203" pitchFamily="34" charset="0"/>
                        </a:rPr>
                        <a:t>Materiais e abordagem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200" b="0" i="0">
                          <a:effectLst/>
                          <a:latin typeface="Segoe UI" panose="020B0502040204020203" pitchFamily="34" charset="0"/>
                        </a:rPr>
                        <a:t>Estamos, na prática, iniciando o </a:t>
                      </a:r>
                      <a:r>
                        <a:rPr lang="pt-BR" sz="1200" b="1" i="0">
                          <a:effectLst/>
                          <a:latin typeface="Segoe UI" panose="020B0502040204020203" pitchFamily="34" charset="0"/>
                        </a:rPr>
                        <a:t>Carrossel de Vendas</a:t>
                      </a:r>
                      <a:r>
                        <a:rPr lang="pt-BR" sz="1200" b="0" i="0">
                          <a:effectLst/>
                          <a:latin typeface="Segoe UI" panose="020B0502040204020203" pitchFamily="34" charset="0"/>
                        </a:rPr>
                        <a:t> e construindo pipeline.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200" b="0" i="0">
                          <a:effectLst/>
                          <a:latin typeface="Segoe UI" panose="020B0502040204020203" pitchFamily="34" charset="0"/>
                        </a:rPr>
                        <a:t>Planejamento não é apenas organização →</a:t>
                      </a:r>
                      <a:br>
                        <a:rPr lang="pt-BR" sz="1200" b="0" i="0"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pt-BR" sz="1200" b="0" i="0">
                          <a:effectLst/>
                          <a:latin typeface="Segoe UI" panose="020B0502040204020203" pitchFamily="34" charset="0"/>
                        </a:rPr>
                        <a:t>✅ é </a:t>
                      </a:r>
                      <a:r>
                        <a:rPr lang="pt-BR" sz="1200" b="1" i="0">
                          <a:effectLst/>
                          <a:latin typeface="Segoe UI" panose="020B0502040204020203" pitchFamily="34" charset="0"/>
                        </a:rPr>
                        <a:t>estratégia comercial</a:t>
                      </a:r>
                      <a:r>
                        <a:rPr lang="pt-BR" sz="1200" b="0" i="0">
                          <a:effectLst/>
                          <a:latin typeface="Segoe UI" panose="020B0502040204020203" pitchFamily="34" charset="0"/>
                        </a:rPr>
                        <a:t>.</a:t>
                      </a:r>
                    </a:p>
                  </a:txBody>
                  <a:tcPr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8233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pt-BR" sz="1200" dirty="0"/>
                    </a:p>
                  </a:txBody>
                  <a:tcP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794150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5423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ED8003B4-286F-7F73-36FA-95FA64FCDC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014101"/>
              </p:ext>
            </p:extLst>
          </p:nvPr>
        </p:nvGraphicFramePr>
        <p:xfrm>
          <a:off x="830217" y="236855"/>
          <a:ext cx="10366103" cy="6652015"/>
        </p:xfrm>
        <a:graphic>
          <a:graphicData uri="http://schemas.openxmlformats.org/drawingml/2006/table">
            <a:tbl>
              <a:tblPr/>
              <a:tblGrid>
                <a:gridCol w="10366103">
                  <a:extLst>
                    <a:ext uri="{9D8B030D-6E8A-4147-A177-3AD203B41FA5}">
                      <a16:colId xmlns:a16="http://schemas.microsoft.com/office/drawing/2014/main" val="2120516588"/>
                    </a:ext>
                  </a:extLst>
                </a:gridCol>
              </a:tblGrid>
              <a:tr h="5391212">
                <a:tc>
                  <a:txBody>
                    <a:bodyPr/>
                    <a:lstStyle/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600" b="1" i="0" dirty="0">
                          <a:effectLst/>
                          <a:latin typeface="Segoe UI" panose="020B0502040204020203" pitchFamily="34" charset="0"/>
                        </a:rPr>
                        <a:t>CARROSSEL DE VENDAS – ATUAÇÃO EM CONDOMÍNIOS EMPRESARIAIS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600" b="0" i="0" dirty="0">
                          <a:effectLst/>
                          <a:latin typeface="Segoe UI" panose="020B0502040204020203" pitchFamily="34" charset="0"/>
                        </a:rPr>
                        <a:t>Nos condomínios empresariais, a venda </a:t>
                      </a:r>
                      <a:r>
                        <a:rPr lang="pt-BR" sz="1600" b="1" i="0" dirty="0">
                          <a:effectLst/>
                          <a:latin typeface="Segoe UI" panose="020B0502040204020203" pitchFamily="34" charset="0"/>
                        </a:rPr>
                        <a:t>não acontece em linha reta</a:t>
                      </a:r>
                      <a:r>
                        <a:rPr lang="pt-BR" sz="1600" b="0" i="0" dirty="0">
                          <a:effectLst/>
                          <a:latin typeface="Segoe UI" panose="020B0502040204020203" pitchFamily="34" charset="0"/>
                        </a:rPr>
                        <a:t>.</a:t>
                      </a:r>
                      <a:br>
                        <a:rPr lang="pt-BR" sz="1600" b="0" i="0" dirty="0"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pt-BR" sz="1600" b="0" i="0" dirty="0">
                          <a:effectLst/>
                          <a:latin typeface="Segoe UI" panose="020B0502040204020203" pitchFamily="34" charset="0"/>
                        </a:rPr>
                        <a:t>Ela acontece em </a:t>
                      </a:r>
                      <a:r>
                        <a:rPr lang="pt-BR" sz="1600" b="1" i="0" dirty="0">
                          <a:effectLst/>
                          <a:latin typeface="Segoe UI" panose="020B0502040204020203" pitchFamily="34" charset="0"/>
                        </a:rPr>
                        <a:t>movimento contínuo</a:t>
                      </a:r>
                      <a:r>
                        <a:rPr lang="pt-BR" sz="1600" b="0" i="0" dirty="0">
                          <a:effectLst/>
                          <a:latin typeface="Segoe UI" panose="020B0502040204020203" pitchFamily="34" charset="0"/>
                        </a:rPr>
                        <a:t>.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endParaRPr lang="pt-BR" sz="1600" b="0" i="0" dirty="0">
                        <a:effectLst/>
                        <a:latin typeface="Segoe UI" panose="020B0502040204020203" pitchFamily="34" charset="0"/>
                      </a:endParaRP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600" b="1" i="0" dirty="0">
                          <a:effectLst/>
                          <a:latin typeface="Segoe UI" panose="020B0502040204020203" pitchFamily="34" charset="0"/>
                        </a:rPr>
                        <a:t>Carrossel de Vendas</a:t>
                      </a:r>
                      <a:r>
                        <a:rPr lang="pt-BR" sz="1600" b="0" i="0" dirty="0">
                          <a:effectLst/>
                          <a:latin typeface="Segoe UI" panose="020B0502040204020203" pitchFamily="34" charset="0"/>
                        </a:rPr>
                        <a:t> garante: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b="0" i="0" dirty="0">
                          <a:effectLst/>
                          <a:latin typeface="Segoe UI" panose="020B0502040204020203" pitchFamily="34" charset="0"/>
                        </a:rPr>
                        <a:t>Pipeline ativo mesmo com ciclos de decisão mais longos;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b="0" i="0" dirty="0">
                          <a:effectLst/>
                          <a:latin typeface="Segoe UI" panose="020B0502040204020203" pitchFamily="34" charset="0"/>
                        </a:rPr>
                        <a:t>Aproveitamento máximo do potencial do condomínio;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b="0" i="0" dirty="0">
                          <a:effectLst/>
                          <a:latin typeface="Segoe UI" panose="020B0502040204020203" pitchFamily="34" charset="0"/>
                        </a:rPr>
                        <a:t>Relacionamento contínuo com empresas, síndico e administração.</a:t>
                      </a:r>
                    </a:p>
                  </a:txBody>
                  <a:tcPr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250177"/>
                  </a:ext>
                </a:extLst>
              </a:tr>
              <a:tr h="708415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pt-BR" sz="1600" dirty="0"/>
                    </a:p>
                  </a:txBody>
                  <a:tcP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642602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598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B2DD261F-8949-8605-4B17-BD9B0BDB3A12}"/>
              </a:ext>
            </a:extLst>
          </p:cNvPr>
          <p:cNvGrpSpPr/>
          <p:nvPr/>
        </p:nvGrpSpPr>
        <p:grpSpPr>
          <a:xfrm>
            <a:off x="-40195" y="2822488"/>
            <a:ext cx="8139165" cy="1468158"/>
            <a:chOff x="65466" y="2916559"/>
            <a:chExt cx="11371299" cy="1468158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8A76038E-39A8-104A-5A3A-82114D69160F}"/>
                </a:ext>
              </a:extLst>
            </p:cNvPr>
            <p:cNvSpPr/>
            <p:nvPr/>
          </p:nvSpPr>
          <p:spPr>
            <a:xfrm>
              <a:off x="65466" y="2916559"/>
              <a:ext cx="11371299" cy="1468158"/>
            </a:xfrm>
            <a:prstGeom prst="rect">
              <a:avLst/>
            </a:prstGeom>
            <a:solidFill>
              <a:srgbClr val="ED1B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7B173612-0014-C180-B7B9-0954FF82C03C}"/>
                </a:ext>
              </a:extLst>
            </p:cNvPr>
            <p:cNvSpPr txBox="1"/>
            <p:nvPr/>
          </p:nvSpPr>
          <p:spPr>
            <a:xfrm>
              <a:off x="776309" y="3101741"/>
              <a:ext cx="63225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>
                  <a:solidFill>
                    <a:schemeClr val="bg1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ETAPAS DO PROCESSO DE ABORDAGEM</a:t>
              </a:r>
            </a:p>
          </p:txBody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74C02A19-EB62-D3E2-A478-643A680283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29754" y="127328"/>
            <a:ext cx="2543702" cy="6857999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3A28229C-C191-7726-4265-0954C6AE04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70402" y="0"/>
            <a:ext cx="1811393" cy="6858000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E1C6AD94-E070-2CD9-3FB1-DB6660C23F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727"/>
          <a:stretch/>
        </p:blipFill>
        <p:spPr>
          <a:xfrm>
            <a:off x="7229273" y="1038427"/>
            <a:ext cx="2223694" cy="5946901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917C56A0-3724-DB3D-BE07-FA5E1C9E36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020441" y="982823"/>
            <a:ext cx="2788891" cy="594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4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7AD6BD5-AAA9-B50F-12D6-793E5804D02F}"/>
              </a:ext>
            </a:extLst>
          </p:cNvPr>
          <p:cNvSpPr/>
          <p:nvPr/>
        </p:nvSpPr>
        <p:spPr>
          <a:xfrm>
            <a:off x="782082" y="2671971"/>
            <a:ext cx="3747803" cy="432425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A428E9B-9BEE-C8B3-16D0-F0A698CE01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22269" y="127328"/>
            <a:ext cx="2543702" cy="685799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C375353-5710-9E52-340C-55BC8066333A}"/>
              </a:ext>
            </a:extLst>
          </p:cNvPr>
          <p:cNvSpPr txBox="1"/>
          <p:nvPr/>
        </p:nvSpPr>
        <p:spPr>
          <a:xfrm>
            <a:off x="1003135" y="2662246"/>
            <a:ext cx="3042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1.PLANEJAMENTO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F304A697-26CC-02CC-00BD-EB960A1EB471}"/>
              </a:ext>
            </a:extLst>
          </p:cNvPr>
          <p:cNvSpPr/>
          <p:nvPr/>
        </p:nvSpPr>
        <p:spPr>
          <a:xfrm>
            <a:off x="782082" y="3325114"/>
            <a:ext cx="5880982" cy="432425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31E9001-FF00-C5A3-F025-2D3D3A61DD4B}"/>
              </a:ext>
            </a:extLst>
          </p:cNvPr>
          <p:cNvSpPr txBox="1"/>
          <p:nvPr/>
        </p:nvSpPr>
        <p:spPr>
          <a:xfrm>
            <a:off x="1003135" y="3315448"/>
            <a:ext cx="3624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/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 NEGOCIAÇÃO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284D0F48-9A6B-B423-4596-78EF4BF8BC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85549" y="0"/>
            <a:ext cx="1811393" cy="68580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ED5BF9C2-0452-5D7E-3A7D-5C5E1BE1E71C}"/>
              </a:ext>
            </a:extLst>
          </p:cNvPr>
          <p:cNvSpPr/>
          <p:nvPr/>
        </p:nvSpPr>
        <p:spPr>
          <a:xfrm>
            <a:off x="782083" y="3985514"/>
            <a:ext cx="7852632" cy="432425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3E6035CC-6A6D-AE77-0F22-F6A106BC60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727"/>
          <a:stretch/>
        </p:blipFill>
        <p:spPr>
          <a:xfrm>
            <a:off x="7556444" y="1038427"/>
            <a:ext cx="2223694" cy="5946901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79B7649D-CFCA-F42E-DC73-D874507F5AEB}"/>
              </a:ext>
            </a:extLst>
          </p:cNvPr>
          <p:cNvSpPr txBox="1"/>
          <p:nvPr/>
        </p:nvSpPr>
        <p:spPr>
          <a:xfrm>
            <a:off x="1012048" y="3956274"/>
            <a:ext cx="2833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/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 EXECUÇÃO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D69C278E-659A-62E3-D24B-B2BBAFF76D27}"/>
              </a:ext>
            </a:extLst>
          </p:cNvPr>
          <p:cNvSpPr/>
          <p:nvPr/>
        </p:nvSpPr>
        <p:spPr>
          <a:xfrm>
            <a:off x="782082" y="4645082"/>
            <a:ext cx="9815963" cy="432425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A64C963-26F1-DC71-0812-43B491911420}"/>
              </a:ext>
            </a:extLst>
          </p:cNvPr>
          <p:cNvSpPr txBox="1"/>
          <p:nvPr/>
        </p:nvSpPr>
        <p:spPr>
          <a:xfrm>
            <a:off x="1012048" y="4615842"/>
            <a:ext cx="2833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/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4. PÓS-VENDA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3C33A7F2-1CDC-6D77-A2CE-F6ACDCC5CF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397061" y="982823"/>
            <a:ext cx="2788891" cy="594690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36BA4362-8009-34E0-9F12-0436EC5B8D54}"/>
              </a:ext>
            </a:extLst>
          </p:cNvPr>
          <p:cNvSpPr/>
          <p:nvPr/>
        </p:nvSpPr>
        <p:spPr>
          <a:xfrm>
            <a:off x="514350" y="5857875"/>
            <a:ext cx="2771776" cy="1000125"/>
          </a:xfrm>
          <a:prstGeom prst="rect">
            <a:avLst/>
          </a:prstGeom>
          <a:solidFill>
            <a:srgbClr val="E41D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pt-BR" sz="1000" spc="300" dirty="0">
                <a:latin typeface="Aharoni" panose="02010803020104030203" pitchFamily="2" charset="-79"/>
                <a:cs typeface="Aharoni" panose="02010803020104030203" pitchFamily="2" charset="-79"/>
              </a:rPr>
              <a:t>TREINAMENTO</a:t>
            </a:r>
            <a:r>
              <a:rPr lang="pt-BR" spc="3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l"/>
            <a:r>
              <a:rPr lang="pt-BR" sz="1400" dirty="0">
                <a:latin typeface="Aptos Light" panose="020F0502020204030204" pitchFamily="34" charset="0"/>
              </a:rPr>
              <a:t>Canal</a:t>
            </a:r>
            <a:r>
              <a:rPr lang="pt-BR" dirty="0">
                <a:latin typeface="Aptos Light" panose="020F0502020204030204" pitchFamily="34" charset="0"/>
              </a:rPr>
              <a:t> </a:t>
            </a:r>
            <a:r>
              <a:rPr lang="pt-BR" b="1" dirty="0">
                <a:latin typeface="Aptos Light" panose="020F0502020204030204" pitchFamily="34" charset="0"/>
              </a:rPr>
              <a:t>TOP PME</a:t>
            </a:r>
          </a:p>
          <a:p>
            <a:pPr algn="l"/>
            <a:r>
              <a:rPr lang="pt-BR" sz="1100" dirty="0">
                <a:latin typeface="Aptos Light" panose="020B0004020202020204" pitchFamily="34" charset="0"/>
              </a:rPr>
              <a:t>AÇÕES PRESENCIAIS EM </a:t>
            </a:r>
            <a:r>
              <a:rPr lang="pt-BR" sz="1100" b="1" dirty="0">
                <a:latin typeface="Aptos Light" panose="020B0004020202020204" pitchFamily="34" charset="0"/>
              </a:rPr>
              <a:t>EMPRESAS MDU</a:t>
            </a:r>
          </a:p>
        </p:txBody>
      </p:sp>
    </p:spTree>
    <p:extLst>
      <p:ext uri="{BB962C8B-B14F-4D97-AF65-F5344CB8AC3E}">
        <p14:creationId xmlns:p14="http://schemas.microsoft.com/office/powerpoint/2010/main" val="3740355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3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3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1" grpId="0" animBg="1"/>
      <p:bldP spid="18" grpId="0"/>
      <p:bldP spid="20" grpId="0" animBg="1"/>
      <p:bldP spid="22" grpId="0"/>
      <p:bldP spid="23" grpId="0" animBg="1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01BD4535-9F1C-29FC-072F-57825DFFD663}"/>
              </a:ext>
            </a:extLst>
          </p:cNvPr>
          <p:cNvSpPr/>
          <p:nvPr/>
        </p:nvSpPr>
        <p:spPr>
          <a:xfrm>
            <a:off x="5664200" y="2331218"/>
            <a:ext cx="6645031" cy="24819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334E365-253B-064F-3F61-97262243A17F}"/>
              </a:ext>
            </a:extLst>
          </p:cNvPr>
          <p:cNvSpPr txBox="1"/>
          <p:nvPr/>
        </p:nvSpPr>
        <p:spPr>
          <a:xfrm>
            <a:off x="6365971" y="2721114"/>
            <a:ext cx="4452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0"/>
            <a:r>
              <a:rPr lang="pt-BR" sz="4000" b="1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PLANEJAMENTO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745FF66-CD89-A052-C65B-A16ACC894EB5}"/>
              </a:ext>
            </a:extLst>
          </p:cNvPr>
          <p:cNvSpPr txBox="1"/>
          <p:nvPr/>
        </p:nvSpPr>
        <p:spPr>
          <a:xfrm>
            <a:off x="6365971" y="3429000"/>
            <a:ext cx="3951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0"/>
            <a:r>
              <a:rPr lang="pt-BR" sz="3000" dirty="0">
                <a:latin typeface="Calibri" panose="020F0502020204030204" pitchFamily="34" charset="0"/>
                <a:cs typeface="Calibri" panose="020F0502020204030204" pitchFamily="34" charset="0"/>
              </a:rPr>
              <a:t>Como se planejar para ser mais produtivo?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643848F-5CF7-A3D5-C20B-4ACC38F0D6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22269" y="127328"/>
            <a:ext cx="2543702" cy="685799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C844353-3F5A-A917-D83F-91E6CFE947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85549" y="6002504"/>
            <a:ext cx="1811393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C626B2D-B911-0CAA-0823-9ACAB3BBB2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727"/>
          <a:stretch/>
        </p:blipFill>
        <p:spPr>
          <a:xfrm>
            <a:off x="7556444" y="7040931"/>
            <a:ext cx="2223694" cy="594690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83A8BC9-C0F6-93D3-4397-13B860105A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397061" y="6985327"/>
            <a:ext cx="2788891" cy="5946901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9B78D677-9BF4-FDEA-EB0E-53849BA9E42B}"/>
              </a:ext>
            </a:extLst>
          </p:cNvPr>
          <p:cNvSpPr/>
          <p:nvPr/>
        </p:nvSpPr>
        <p:spPr>
          <a:xfrm>
            <a:off x="514350" y="5857875"/>
            <a:ext cx="2771776" cy="1000125"/>
          </a:xfrm>
          <a:prstGeom prst="rect">
            <a:avLst/>
          </a:prstGeom>
          <a:solidFill>
            <a:srgbClr val="E41D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pt-BR" sz="1000" spc="300" dirty="0">
                <a:latin typeface="Aharoni" panose="02010803020104030203" pitchFamily="2" charset="-79"/>
                <a:cs typeface="Aharoni" panose="02010803020104030203" pitchFamily="2" charset="-79"/>
              </a:rPr>
              <a:t>TREINAMENTO</a:t>
            </a:r>
            <a:r>
              <a:rPr lang="pt-BR" spc="3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l"/>
            <a:r>
              <a:rPr lang="pt-BR" sz="1400" dirty="0">
                <a:latin typeface="Aptos Light" panose="020F0502020204030204" pitchFamily="34" charset="0"/>
              </a:rPr>
              <a:t>Canal</a:t>
            </a:r>
            <a:r>
              <a:rPr lang="pt-BR" dirty="0">
                <a:latin typeface="Aptos Light" panose="020F0502020204030204" pitchFamily="34" charset="0"/>
              </a:rPr>
              <a:t> </a:t>
            </a:r>
            <a:r>
              <a:rPr lang="pt-BR" b="1" dirty="0">
                <a:latin typeface="Aptos Light" panose="020F0502020204030204" pitchFamily="34" charset="0"/>
              </a:rPr>
              <a:t>TOP PME</a:t>
            </a:r>
          </a:p>
          <a:p>
            <a:pPr algn="l"/>
            <a:r>
              <a:rPr lang="pt-BR" sz="1100" dirty="0">
                <a:latin typeface="Aptos Light" panose="020B0004020202020204" pitchFamily="34" charset="0"/>
              </a:rPr>
              <a:t>AÇÕES PRESENCIAIS EM </a:t>
            </a:r>
            <a:r>
              <a:rPr lang="pt-BR" sz="1100" b="1" dirty="0">
                <a:latin typeface="Aptos Light" panose="020B0004020202020204" pitchFamily="34" charset="0"/>
              </a:rPr>
              <a:t>EMPRESAS MDU</a:t>
            </a:r>
          </a:p>
        </p:txBody>
      </p:sp>
    </p:spTree>
    <p:extLst>
      <p:ext uri="{BB962C8B-B14F-4D97-AF65-F5344CB8AC3E}">
        <p14:creationId xmlns:p14="http://schemas.microsoft.com/office/powerpoint/2010/main" val="2420427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7F31806-47B4-8171-5E7A-14652FDC785B}"/>
              </a:ext>
            </a:extLst>
          </p:cNvPr>
          <p:cNvSpPr txBox="1">
            <a:spLocks/>
          </p:cNvSpPr>
          <p:nvPr/>
        </p:nvSpPr>
        <p:spPr>
          <a:xfrm>
            <a:off x="1509532" y="2414176"/>
            <a:ext cx="9207236" cy="303485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buNone/>
            </a:pPr>
            <a:r>
              <a:rPr lang="pt-BR" sz="2400" dirty="0"/>
              <a:t>É importante que planeje uma estratégia de atendimento para otimizar sua performance como colaborador. Para isso, questione-se sobre:</a:t>
            </a:r>
          </a:p>
          <a:p>
            <a:pPr marL="271463" indent="-271463" eaLnBrk="0" hangingPunct="0"/>
            <a:r>
              <a:rPr lang="pt-BR" sz="2400" dirty="0"/>
              <a:t>Qual é a minha área de atuação?</a:t>
            </a:r>
          </a:p>
          <a:p>
            <a:pPr marL="271463" indent="-271463" eaLnBrk="0" hangingPunct="0"/>
            <a:r>
              <a:rPr lang="pt-BR" sz="2400" dirty="0"/>
              <a:t>Qual o perfil da área e prédios?</a:t>
            </a:r>
          </a:p>
          <a:p>
            <a:pPr marL="271463" indent="-271463" eaLnBrk="0" hangingPunct="0"/>
            <a:r>
              <a:rPr lang="pt-BR" sz="2400" dirty="0"/>
              <a:t>Quais são os condomínios com maior oportunidade de venda? </a:t>
            </a:r>
          </a:p>
          <a:p>
            <a:pPr marL="271463" indent="-271463" eaLnBrk="0" hangingPunct="0"/>
            <a:r>
              <a:rPr lang="pt-BR" sz="2400" dirty="0"/>
              <a:t>Como me organizo para visitar os condomínios?</a:t>
            </a:r>
          </a:p>
          <a:p>
            <a:pPr marL="271463" indent="-271463" eaLnBrk="0" hangingPunct="0"/>
            <a:r>
              <a:rPr lang="pt-BR" sz="2400" dirty="0"/>
              <a:t>Quais ferramentas de apoio à venda devo utilizar?</a:t>
            </a:r>
          </a:p>
        </p:txBody>
      </p:sp>
      <p:sp>
        <p:nvSpPr>
          <p:cNvPr id="5" name="Retângulo 5">
            <a:extLst>
              <a:ext uri="{FF2B5EF4-FFF2-40B4-BE49-F238E27FC236}">
                <a16:creationId xmlns:a16="http://schemas.microsoft.com/office/drawing/2014/main" id="{C9CFEA3E-9A88-8F13-99D4-17104699A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9532" y="1628971"/>
            <a:ext cx="7249480" cy="69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PLANEJAMENTO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B39D4AE-4982-0BBA-D20E-BFEB65D6AE12}"/>
              </a:ext>
            </a:extLst>
          </p:cNvPr>
          <p:cNvSpPr/>
          <p:nvPr/>
        </p:nvSpPr>
        <p:spPr>
          <a:xfrm>
            <a:off x="0" y="1162050"/>
            <a:ext cx="2743200" cy="288758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297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7F31806-47B4-8171-5E7A-14652FDC785B}"/>
              </a:ext>
            </a:extLst>
          </p:cNvPr>
          <p:cNvSpPr txBox="1">
            <a:spLocks/>
          </p:cNvSpPr>
          <p:nvPr/>
        </p:nvSpPr>
        <p:spPr>
          <a:xfrm>
            <a:off x="1509532" y="2444320"/>
            <a:ext cx="9207236" cy="303485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buNone/>
            </a:pPr>
            <a:r>
              <a:rPr lang="pt-BR" sz="2400" b="1" dirty="0"/>
              <a:t>Por onde começa meu planejamento?</a:t>
            </a:r>
          </a:p>
          <a:p>
            <a:pPr eaLnBrk="0" hangingPunct="0"/>
            <a:r>
              <a:rPr lang="pt-BR" sz="2400" dirty="0"/>
              <a:t>Planejamento da agenda e rota;</a:t>
            </a:r>
          </a:p>
          <a:p>
            <a:pPr eaLnBrk="0" hangingPunct="0"/>
            <a:r>
              <a:rPr lang="pt-BR" sz="2400" dirty="0"/>
              <a:t>Estudo da carteira;</a:t>
            </a:r>
          </a:p>
          <a:p>
            <a:pPr eaLnBrk="0" hangingPunct="0"/>
            <a:r>
              <a:rPr lang="pt-BR" sz="2400" dirty="0"/>
              <a:t>Mapeamento do condomínio (Conexão);</a:t>
            </a:r>
          </a:p>
          <a:p>
            <a:pPr eaLnBrk="0" hangingPunct="0"/>
            <a:r>
              <a:rPr lang="pt-BR" sz="2400" dirty="0"/>
              <a:t>Organização dos materiais de divulgação;</a:t>
            </a:r>
          </a:p>
          <a:p>
            <a:pPr eaLnBrk="0" hangingPunct="0"/>
            <a:r>
              <a:rPr lang="pt-BR" sz="2400" dirty="0"/>
              <a:t>Preparação da abordagem.</a:t>
            </a:r>
          </a:p>
        </p:txBody>
      </p:sp>
      <p:sp>
        <p:nvSpPr>
          <p:cNvPr id="3" name="Retângulo 5">
            <a:extLst>
              <a:ext uri="{FF2B5EF4-FFF2-40B4-BE49-F238E27FC236}">
                <a16:creationId xmlns:a16="http://schemas.microsoft.com/office/drawing/2014/main" id="{B64D0BBE-C85A-36A1-D0B0-B116F1BCD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9532" y="1628971"/>
            <a:ext cx="7249480" cy="69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PLANEJAMENTO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6BA0B97-D6B7-DD5B-22D8-E63AE4C4CB20}"/>
              </a:ext>
            </a:extLst>
          </p:cNvPr>
          <p:cNvSpPr/>
          <p:nvPr/>
        </p:nvSpPr>
        <p:spPr>
          <a:xfrm>
            <a:off x="0" y="1162050"/>
            <a:ext cx="2743200" cy="288758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FDB82FF7-4762-9570-305E-9618F785FBFA}"/>
              </a:ext>
            </a:extLst>
          </p:cNvPr>
          <p:cNvSpPr/>
          <p:nvPr/>
        </p:nvSpPr>
        <p:spPr>
          <a:xfrm>
            <a:off x="6616996" y="1548020"/>
            <a:ext cx="6641803" cy="167609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Qual o processo do conexão para </a:t>
            </a:r>
            <a:r>
              <a:rPr lang="pt-BR" dirty="0" err="1"/>
              <a:t>mapeamente</a:t>
            </a:r>
            <a:r>
              <a:rPr lang="pt-BR" dirty="0"/>
              <a:t> do condomínio? Para o Claro Empresas deveria ser o MKT MAPS?</a:t>
            </a:r>
          </a:p>
        </p:txBody>
      </p:sp>
    </p:spTree>
    <p:extLst>
      <p:ext uri="{BB962C8B-B14F-4D97-AF65-F5344CB8AC3E}">
        <p14:creationId xmlns:p14="http://schemas.microsoft.com/office/powerpoint/2010/main" val="197841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7F31806-47B4-8171-5E7A-14652FDC785B}"/>
              </a:ext>
            </a:extLst>
          </p:cNvPr>
          <p:cNvSpPr txBox="1">
            <a:spLocks/>
          </p:cNvSpPr>
          <p:nvPr/>
        </p:nvSpPr>
        <p:spPr>
          <a:xfrm>
            <a:off x="1509532" y="2444320"/>
            <a:ext cx="8227321" cy="163531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buNone/>
            </a:pPr>
            <a:r>
              <a:rPr lang="pt-BR" sz="2400" b="1" dirty="0"/>
              <a:t>1. Prepare a estratégia com seu gestor:</a:t>
            </a:r>
          </a:p>
          <a:p>
            <a:pPr marL="0" indent="0" eaLnBrk="0" hangingPunct="0">
              <a:buNone/>
            </a:pPr>
            <a:r>
              <a:rPr lang="pt-BR" sz="2400" dirty="0"/>
              <a:t>A partir da identificação e análise da área de atuação e carteira determinada pelo seu líder, trace uma rota e programe o número de abordagens por prédios/condomínios por dia.</a:t>
            </a:r>
          </a:p>
        </p:txBody>
      </p:sp>
      <p:sp>
        <p:nvSpPr>
          <p:cNvPr id="3" name="Retângulo 5">
            <a:extLst>
              <a:ext uri="{FF2B5EF4-FFF2-40B4-BE49-F238E27FC236}">
                <a16:creationId xmlns:a16="http://schemas.microsoft.com/office/drawing/2014/main" id="{12FDB6A6-15E7-D72F-91CA-5AF08A3EA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9532" y="1628971"/>
            <a:ext cx="7249480" cy="69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PLANEJAMENTO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5285A3D-4B96-7E20-8363-97572A626FFB}"/>
              </a:ext>
            </a:extLst>
          </p:cNvPr>
          <p:cNvSpPr/>
          <p:nvPr/>
        </p:nvSpPr>
        <p:spPr>
          <a:xfrm>
            <a:off x="0" y="1162050"/>
            <a:ext cx="2743200" cy="288758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002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7F31806-47B4-8171-5E7A-14652FDC785B}"/>
              </a:ext>
            </a:extLst>
          </p:cNvPr>
          <p:cNvSpPr txBox="1">
            <a:spLocks/>
          </p:cNvSpPr>
          <p:nvPr/>
        </p:nvSpPr>
        <p:spPr>
          <a:xfrm>
            <a:off x="1509531" y="2444319"/>
            <a:ext cx="8870415" cy="247058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b="1" dirty="0"/>
              <a:t>2. Planeje a agenda e endereços a visitar:</a:t>
            </a:r>
          </a:p>
          <a:p>
            <a:r>
              <a:rPr lang="pt-BR" sz="2400" dirty="0"/>
              <a:t>Visitas são parte da rotina.</a:t>
            </a:r>
          </a:p>
          <a:p>
            <a:r>
              <a:rPr lang="pt-BR" sz="2400" dirty="0"/>
              <a:t>Siga a recomendação do local de atuação fornecida pelo canal, pois nestes locais encontram-se as melhores oportunidades.</a:t>
            </a:r>
          </a:p>
          <a:p>
            <a:r>
              <a:rPr lang="pt-BR" sz="2400" dirty="0"/>
              <a:t>Intensifique visitas periódicas em condomínios com maior número de oportunidades.</a:t>
            </a:r>
          </a:p>
        </p:txBody>
      </p:sp>
      <p:sp>
        <p:nvSpPr>
          <p:cNvPr id="3" name="Retângulo 5">
            <a:extLst>
              <a:ext uri="{FF2B5EF4-FFF2-40B4-BE49-F238E27FC236}">
                <a16:creationId xmlns:a16="http://schemas.microsoft.com/office/drawing/2014/main" id="{FD82DBF8-AF15-CA9C-F377-4A3B8EB67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9532" y="1628971"/>
            <a:ext cx="7249480" cy="69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PLANEJAMENTO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63D83F2-BFA7-A531-1D5B-FAE27A92EE7C}"/>
              </a:ext>
            </a:extLst>
          </p:cNvPr>
          <p:cNvSpPr/>
          <p:nvPr/>
        </p:nvSpPr>
        <p:spPr>
          <a:xfrm>
            <a:off x="0" y="1162050"/>
            <a:ext cx="2743200" cy="288758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822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2129F938-1466-F2E0-AAFE-24108C04A551}"/>
              </a:ext>
            </a:extLst>
          </p:cNvPr>
          <p:cNvSpPr txBox="1">
            <a:spLocks/>
          </p:cNvSpPr>
          <p:nvPr/>
        </p:nvSpPr>
        <p:spPr>
          <a:xfrm>
            <a:off x="496670" y="2402247"/>
            <a:ext cx="4555640" cy="252540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pt-BR" sz="2000" b="1" dirty="0"/>
              <a:t>3. Organize os materiais de divulgação:</a:t>
            </a:r>
          </a:p>
          <a:p>
            <a:pPr marL="180975" indent="-180975">
              <a:spcBef>
                <a:spcPts val="1200"/>
              </a:spcBef>
            </a:pPr>
            <a:r>
              <a:rPr lang="pt-BR" sz="2000" dirty="0"/>
              <a:t>Antes de iniciar sua rota, separe o kit</a:t>
            </a:r>
            <a:br>
              <a:rPr lang="pt-BR" sz="2000" dirty="0"/>
            </a:br>
            <a:r>
              <a:rPr lang="pt-BR" sz="2000" dirty="0"/>
              <a:t>de materiais de divulgação e brindes</a:t>
            </a:r>
            <a:br>
              <a:rPr lang="pt-BR" sz="2000" dirty="0"/>
            </a:br>
            <a:r>
              <a:rPr lang="pt-BR" sz="2000" dirty="0"/>
              <a:t>que utilizará no dia seguinte durante</a:t>
            </a:r>
            <a:br>
              <a:rPr lang="pt-BR" sz="2000" dirty="0"/>
            </a:br>
            <a:r>
              <a:rPr lang="pt-BR" sz="2000" dirty="0"/>
              <a:t>sua abordagem;</a:t>
            </a:r>
          </a:p>
          <a:p>
            <a:pPr marL="180975" indent="-180975">
              <a:spcBef>
                <a:spcPts val="1200"/>
              </a:spcBef>
            </a:pPr>
            <a:r>
              <a:rPr lang="pt-BR" sz="2000" dirty="0"/>
              <a:t>Negocie o local para aplicação de material de divulgação.</a:t>
            </a:r>
          </a:p>
          <a:p>
            <a:pPr>
              <a:spcBef>
                <a:spcPts val="1200"/>
              </a:spcBef>
            </a:pPr>
            <a:endParaRPr lang="pt-BR" sz="2000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5284823-5236-3DEE-E2A5-38F3C6256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253" y="1628971"/>
            <a:ext cx="3576783" cy="69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PLANEJAMENTO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A3C3602-BEC4-90EA-6229-036BB8BD1018}"/>
              </a:ext>
            </a:extLst>
          </p:cNvPr>
          <p:cNvSpPr/>
          <p:nvPr/>
        </p:nvSpPr>
        <p:spPr>
          <a:xfrm>
            <a:off x="0" y="1162050"/>
            <a:ext cx="2743200" cy="288758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40659575-EE19-F742-20B8-B031216743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8464" y="705508"/>
            <a:ext cx="1794302" cy="3599659"/>
          </a:xfrm>
          <a:prstGeom prst="rect">
            <a:avLst/>
          </a:prstGeom>
        </p:spPr>
      </p:pic>
      <p:pic>
        <p:nvPicPr>
          <p:cNvPr id="7" name="object 2">
            <a:extLst>
              <a:ext uri="{FF2B5EF4-FFF2-40B4-BE49-F238E27FC236}">
                <a16:creationId xmlns:a16="http://schemas.microsoft.com/office/drawing/2014/main" id="{AE4E7E2C-AE93-A89B-73E1-B2CA78AEED2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7574" y="2246130"/>
            <a:ext cx="2174913" cy="3422137"/>
          </a:xfrm>
          <a:prstGeom prst="rect">
            <a:avLst/>
          </a:prstGeom>
        </p:spPr>
      </p:pic>
      <p:pic>
        <p:nvPicPr>
          <p:cNvPr id="9" name="object 2">
            <a:extLst>
              <a:ext uri="{FF2B5EF4-FFF2-40B4-BE49-F238E27FC236}">
                <a16:creationId xmlns:a16="http://schemas.microsoft.com/office/drawing/2014/main" id="{5AD80C9C-0B2A-8AB3-8F9C-61EFF23A668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1477" y="705508"/>
            <a:ext cx="2174913" cy="3422138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:a16="http://schemas.microsoft.com/office/drawing/2014/main" id="{E191D0BD-A228-74F1-43E7-8BE68E01F2E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2336" y="2327816"/>
            <a:ext cx="2174913" cy="3422283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628691E6-CAE2-3F6B-3093-A821A4C88E2C}"/>
              </a:ext>
            </a:extLst>
          </p:cNvPr>
          <p:cNvSpPr/>
          <p:nvPr/>
        </p:nvSpPr>
        <p:spPr>
          <a:xfrm>
            <a:off x="5153537" y="2362860"/>
            <a:ext cx="6641803" cy="167609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Adequar para a comunicação Claro Empresas e substituir o nome GN por vendedor</a:t>
            </a:r>
          </a:p>
        </p:txBody>
      </p:sp>
    </p:spTree>
    <p:extLst>
      <p:ext uri="{BB962C8B-B14F-4D97-AF65-F5344CB8AC3E}">
        <p14:creationId xmlns:p14="http://schemas.microsoft.com/office/powerpoint/2010/main" val="1803563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2129F938-1466-F2E0-AAFE-24108C04A551}"/>
              </a:ext>
            </a:extLst>
          </p:cNvPr>
          <p:cNvSpPr txBox="1">
            <a:spLocks/>
          </p:cNvSpPr>
          <p:nvPr/>
        </p:nvSpPr>
        <p:spPr>
          <a:xfrm>
            <a:off x="509528" y="2369381"/>
            <a:ext cx="5874647" cy="252681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pt-BR" sz="2000" b="1" spc="-50" dirty="0"/>
              <a:t>4</a:t>
            </a:r>
            <a:r>
              <a:rPr lang="pt-BR" sz="2200" b="1" spc="-50" dirty="0"/>
              <a:t>. </a:t>
            </a:r>
            <a:r>
              <a:rPr lang="pt-BR" sz="2000" b="1" spc="-50" dirty="0"/>
              <a:t>Condomínios requerem comunicação personalizada:</a:t>
            </a:r>
          </a:p>
          <a:p>
            <a:pPr marL="266700" indent="-266700">
              <a:spcBef>
                <a:spcPts val="600"/>
              </a:spcBef>
            </a:pPr>
            <a:r>
              <a:rPr lang="pt-BR" sz="2000" spc="-50" dirty="0"/>
              <a:t>Cada condomínio terá seu próprio material;</a:t>
            </a:r>
          </a:p>
          <a:p>
            <a:pPr marL="266700" indent="-266700">
              <a:spcBef>
                <a:spcPts val="600"/>
              </a:spcBef>
            </a:pPr>
            <a:r>
              <a:rPr lang="pt-BR" sz="2000" spc="-50" dirty="0"/>
              <a:t>Em algumas peças é possível incluir o nome</a:t>
            </a:r>
            <a:br>
              <a:rPr lang="pt-BR" sz="2000" spc="-50" dirty="0"/>
            </a:br>
            <a:r>
              <a:rPr lang="pt-BR" sz="2000" spc="-50" dirty="0"/>
              <a:t>da empresa e as informações de contato </a:t>
            </a:r>
            <a:br>
              <a:rPr lang="pt-BR" sz="2000" spc="-50" dirty="0"/>
            </a:br>
            <a:r>
              <a:rPr lang="pt-BR" sz="2000" spc="-50" dirty="0"/>
              <a:t>do GN, local, data e disponibilidade;</a:t>
            </a:r>
          </a:p>
          <a:p>
            <a:pPr marL="266700" indent="-266700">
              <a:spcBef>
                <a:spcPts val="600"/>
              </a:spcBef>
            </a:pPr>
            <a:r>
              <a:rPr lang="pt-BR" sz="2000" spc="-50" dirty="0"/>
              <a:t>O texto legal possui uma parte editável para que possamos nos respaldar legalmente.</a:t>
            </a:r>
            <a:endParaRPr lang="pt-BR" sz="2000" b="1" spc="-50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7E3FF94-2CC7-B51E-E90B-52F468EA9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253" y="1628971"/>
            <a:ext cx="3576783" cy="69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PLANEJAMENTO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D90CCF00-BAC0-83AE-DC2E-209193C636FB}"/>
              </a:ext>
            </a:extLst>
          </p:cNvPr>
          <p:cNvSpPr/>
          <p:nvPr/>
        </p:nvSpPr>
        <p:spPr>
          <a:xfrm>
            <a:off x="0" y="1162050"/>
            <a:ext cx="2743200" cy="288758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6C791DD1-834F-B417-0C3D-450C32603DC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9556" y="948300"/>
            <a:ext cx="2437648" cy="4961400"/>
          </a:xfrm>
          <a:prstGeom prst="rect">
            <a:avLst/>
          </a:prstGeom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DE3FD471-770F-8BB1-2A3B-D6C3FB002F75}"/>
              </a:ext>
            </a:extLst>
          </p:cNvPr>
          <p:cNvSpPr/>
          <p:nvPr/>
        </p:nvSpPr>
        <p:spPr>
          <a:xfrm>
            <a:off x="5469132" y="2833656"/>
            <a:ext cx="6641803" cy="134245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Alterar a comunicação para Claro Empresas.</a:t>
            </a:r>
          </a:p>
        </p:txBody>
      </p:sp>
    </p:spTree>
    <p:extLst>
      <p:ext uri="{BB962C8B-B14F-4D97-AF65-F5344CB8AC3E}">
        <p14:creationId xmlns:p14="http://schemas.microsoft.com/office/powerpoint/2010/main" val="167347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496343" y="2260401"/>
            <a:ext cx="5765197" cy="34692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200" b="1" dirty="0"/>
              <a:t>CARTAZ A4</a:t>
            </a:r>
          </a:p>
          <a:p>
            <a:pPr marL="0" indent="0">
              <a:buNone/>
            </a:pPr>
            <a:r>
              <a:rPr lang="pt-BR" sz="2000" dirty="0"/>
              <a:t>Os espaços demarcados são editáveis:</a:t>
            </a:r>
          </a:p>
          <a:p>
            <a:pPr marL="266700" indent="-266700"/>
            <a:r>
              <a:rPr lang="pt-BR" sz="2000" dirty="0"/>
              <a:t>Dados do GN (celular, e-mail), data e informações de onde a ação está acontecendo;</a:t>
            </a:r>
          </a:p>
          <a:p>
            <a:pPr marL="266700" indent="-266700"/>
            <a:r>
              <a:rPr lang="pt-BR" sz="2000" dirty="0"/>
              <a:t>No texto legal é necessário incluir o endereço por completo do local da ação, como por exemplo: </a:t>
            </a:r>
            <a:br>
              <a:rPr lang="pt-BR" sz="2000" dirty="0"/>
            </a:br>
            <a:r>
              <a:rPr lang="pt-BR" sz="2000" i="1" dirty="0"/>
              <a:t>Av. Paulista, 1356, Chácara Santo Antônio,</a:t>
            </a:r>
            <a:br>
              <a:rPr lang="pt-BR" sz="2000" i="1" dirty="0"/>
            </a:br>
            <a:r>
              <a:rPr lang="pt-BR" sz="2000" i="1" dirty="0"/>
              <a:t>São Paulo – SP Cep 0999-002, ou pela Central </a:t>
            </a:r>
            <a:br>
              <a:rPr lang="pt-BR" sz="2000" i="1" dirty="0"/>
            </a:br>
            <a:r>
              <a:rPr lang="pt-BR" sz="2000" i="1" dirty="0"/>
              <a:t>de Atendimento 10621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198EED-33AD-A577-7E66-854D4435A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253" y="1628971"/>
            <a:ext cx="3576783" cy="69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PLANEJAMENTO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E53FCB3-A112-E998-F272-2E7C9C6867E1}"/>
              </a:ext>
            </a:extLst>
          </p:cNvPr>
          <p:cNvSpPr/>
          <p:nvPr/>
        </p:nvSpPr>
        <p:spPr>
          <a:xfrm>
            <a:off x="0" y="1162050"/>
            <a:ext cx="2743200" cy="288758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DE080D6-2420-CE6C-8DA8-20BAE1889C6A}"/>
              </a:ext>
            </a:extLst>
          </p:cNvPr>
          <p:cNvSpPr/>
          <p:nvPr/>
        </p:nvSpPr>
        <p:spPr>
          <a:xfrm>
            <a:off x="573959" y="3515290"/>
            <a:ext cx="204990" cy="3657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0936527A-4157-2409-3AC9-2FC4CA269E23}"/>
              </a:ext>
            </a:extLst>
          </p:cNvPr>
          <p:cNvSpPr/>
          <p:nvPr/>
        </p:nvSpPr>
        <p:spPr>
          <a:xfrm>
            <a:off x="571844" y="4451479"/>
            <a:ext cx="204990" cy="33937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object 2">
            <a:extLst>
              <a:ext uri="{FF2B5EF4-FFF2-40B4-BE49-F238E27FC236}">
                <a16:creationId xmlns:a16="http://schemas.microsoft.com/office/drawing/2014/main" id="{757B833A-0C1B-2C80-356B-F37D3297F8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041" y="573242"/>
            <a:ext cx="4194174" cy="5711515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A6BF7BDB-3AD8-240F-8D94-DDCA05F2221A}"/>
              </a:ext>
            </a:extLst>
          </p:cNvPr>
          <p:cNvSpPr/>
          <p:nvPr/>
        </p:nvSpPr>
        <p:spPr>
          <a:xfrm>
            <a:off x="4389362" y="1994170"/>
            <a:ext cx="6641803" cy="167609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Adequar para a comunicação Claro Empresas e substituir o nome GN por vendedor</a:t>
            </a:r>
          </a:p>
        </p:txBody>
      </p:sp>
    </p:spTree>
    <p:extLst>
      <p:ext uri="{BB962C8B-B14F-4D97-AF65-F5344CB8AC3E}">
        <p14:creationId xmlns:p14="http://schemas.microsoft.com/office/powerpoint/2010/main" val="167846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984F0F5F-9848-28D0-DD0E-EE5DA68D8B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730228"/>
              </p:ext>
            </p:extLst>
          </p:nvPr>
        </p:nvGraphicFramePr>
        <p:xfrm>
          <a:off x="838200" y="253206"/>
          <a:ext cx="10515600" cy="6180074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40316579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>
                        <a:lnSpc>
                          <a:spcPct val="250000"/>
                        </a:lnSpc>
                        <a:buNone/>
                      </a:pPr>
                      <a:r>
                        <a:rPr lang="pt-BR" sz="1600" b="1" i="0">
                          <a:effectLst/>
                          <a:latin typeface="Segoe UI" panose="020B0502040204020203" pitchFamily="34" charset="0"/>
                        </a:rPr>
                        <a:t>ETAPAS DO CARROSSEL DE VENDAS</a:t>
                      </a:r>
                    </a:p>
                    <a:p>
                      <a:pPr fontAlgn="t">
                        <a:lnSpc>
                          <a:spcPct val="250000"/>
                        </a:lnSpc>
                        <a:buNone/>
                      </a:pPr>
                      <a:r>
                        <a:rPr lang="pt-BR" sz="1600" b="0" i="0">
                          <a:effectLst/>
                          <a:latin typeface="Segoe UI" panose="020B0502040204020203" pitchFamily="34" charset="0"/>
                        </a:rPr>
                        <a:t>1️⃣ </a:t>
                      </a:r>
                      <a:r>
                        <a:rPr lang="pt-BR" sz="1600" b="1" i="0">
                          <a:effectLst/>
                          <a:latin typeface="Segoe UI" panose="020B0502040204020203" pitchFamily="34" charset="0"/>
                        </a:rPr>
                        <a:t>Prospecção Inteligente no Condomínio</a:t>
                      </a:r>
                      <a:br>
                        <a:rPr lang="pt-BR" sz="1600" b="0" i="0"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pt-BR" sz="1600" b="0" i="0">
                          <a:effectLst/>
                          <a:latin typeface="Segoe UI" panose="020B0502040204020203" pitchFamily="34" charset="0"/>
                        </a:rPr>
                        <a:t>2️⃣ </a:t>
                      </a:r>
                      <a:r>
                        <a:rPr lang="pt-BR" sz="1600" b="1" i="0">
                          <a:effectLst/>
                          <a:latin typeface="Segoe UI" panose="020B0502040204020203" pitchFamily="34" charset="0"/>
                        </a:rPr>
                        <a:t>Diagnóstico Consultivo</a:t>
                      </a:r>
                      <a:br>
                        <a:rPr lang="pt-BR" sz="1600" b="0" i="0"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pt-BR" sz="1600" b="0" i="0">
                          <a:effectLst/>
                          <a:latin typeface="Segoe UI" panose="020B0502040204020203" pitchFamily="34" charset="0"/>
                        </a:rPr>
                        <a:t>3️⃣ </a:t>
                      </a:r>
                      <a:r>
                        <a:rPr lang="pt-BR" sz="1600" b="1" i="0">
                          <a:effectLst/>
                          <a:latin typeface="Segoe UI" panose="020B0502040204020203" pitchFamily="34" charset="0"/>
                        </a:rPr>
                        <a:t>Proposta de Valor Personalizada</a:t>
                      </a:r>
                      <a:br>
                        <a:rPr lang="pt-BR" sz="1600" b="0" i="0"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pt-BR" sz="1600" b="0" i="0">
                          <a:effectLst/>
                          <a:latin typeface="Segoe UI" panose="020B0502040204020203" pitchFamily="34" charset="0"/>
                        </a:rPr>
                        <a:t>4️⃣ </a:t>
                      </a:r>
                      <a:r>
                        <a:rPr lang="pt-BR" sz="1600" b="1" i="0">
                          <a:effectLst/>
                          <a:latin typeface="Segoe UI" panose="020B0502040204020203" pitchFamily="34" charset="0"/>
                        </a:rPr>
                        <a:t>Negociação e Fechamento</a:t>
                      </a:r>
                      <a:br>
                        <a:rPr lang="pt-BR" sz="1600" b="0" i="0"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pt-BR" sz="1600" b="0" i="0">
                          <a:effectLst/>
                          <a:latin typeface="Segoe UI" panose="020B0502040204020203" pitchFamily="34" charset="0"/>
                        </a:rPr>
                        <a:t>5️⃣ </a:t>
                      </a:r>
                      <a:r>
                        <a:rPr lang="pt-BR" sz="1600" b="1" i="0">
                          <a:effectLst/>
                          <a:latin typeface="Segoe UI" panose="020B0502040204020203" pitchFamily="34" charset="0"/>
                        </a:rPr>
                        <a:t>Pós‑venda e Expansão</a:t>
                      </a:r>
                      <a:endParaRPr lang="pt-BR" sz="1600" b="0" i="0">
                        <a:effectLst/>
                        <a:latin typeface="Segoe UI" panose="020B0502040204020203" pitchFamily="34" charset="0"/>
                      </a:endParaRPr>
                    </a:p>
                    <a:p>
                      <a:pPr fontAlgn="t">
                        <a:lnSpc>
                          <a:spcPct val="250000"/>
                        </a:lnSpc>
                        <a:buNone/>
                      </a:pPr>
                      <a:r>
                        <a:rPr lang="pt-BR" sz="1600" b="1" i="0">
                          <a:effectLst/>
                          <a:latin typeface="Segoe UI" panose="020B0502040204020203" pitchFamily="34" charset="0"/>
                        </a:rPr>
                        <a:t>Importante:</a:t>
                      </a:r>
                      <a:br>
                        <a:rPr lang="pt-BR" sz="1600" b="0" i="0"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pt-BR" sz="1600" b="0" i="0">
                          <a:effectLst/>
                          <a:latin typeface="Segoe UI" panose="020B0502040204020203" pitchFamily="34" charset="0"/>
                        </a:rPr>
                        <a:t>O fechamento </a:t>
                      </a:r>
                      <a:r>
                        <a:rPr lang="pt-BR" sz="1600" b="1" i="0">
                          <a:effectLst/>
                          <a:latin typeface="Segoe UI" panose="020B0502040204020203" pitchFamily="34" charset="0"/>
                        </a:rPr>
                        <a:t>não encerra</a:t>
                      </a:r>
                      <a:r>
                        <a:rPr lang="pt-BR" sz="1600" b="0" i="0">
                          <a:effectLst/>
                          <a:latin typeface="Segoe UI" panose="020B0502040204020203" pitchFamily="34" charset="0"/>
                        </a:rPr>
                        <a:t> a venda.</a:t>
                      </a:r>
                      <a:br>
                        <a:rPr lang="pt-BR" sz="1600" b="0" i="0"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pt-BR" sz="1600" b="0" i="0">
                          <a:effectLst/>
                          <a:latin typeface="Segoe UI" panose="020B0502040204020203" pitchFamily="34" charset="0"/>
                        </a:rPr>
                        <a:t>Ele alimenta novas oportunidades dentro do mesmo condomínio.</a:t>
                      </a:r>
                    </a:p>
                  </a:txBody>
                  <a:tcPr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319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pt-BR" sz="1600" dirty="0"/>
                    </a:p>
                  </a:txBody>
                  <a:tcP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191923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52016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489401" y="2378572"/>
            <a:ext cx="4334269" cy="213441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200" b="1" dirty="0"/>
              <a:t>5. Preparação da abordagem</a:t>
            </a:r>
          </a:p>
          <a:p>
            <a:pPr marL="0" indent="0">
              <a:buNone/>
            </a:pPr>
            <a:r>
              <a:rPr lang="pt-BR" sz="2000" dirty="0"/>
              <a:t>Prepare a abordagem aos condomínios, pesquisando no </a:t>
            </a:r>
            <a:r>
              <a:rPr lang="pt-BR" sz="2000" b="1" dirty="0"/>
              <a:t>Conexão:</a:t>
            </a:r>
            <a:endParaRPr lang="pt-BR" sz="2000" b="1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pt-BR" sz="2000" dirty="0" err="1"/>
              <a:t>Hps</a:t>
            </a:r>
            <a:r>
              <a:rPr lang="pt-BR" sz="2000" dirty="0"/>
              <a:t> Livres, produtos liberados, observações sobre o condomínio, contatos do síndico/zelador.</a:t>
            </a:r>
            <a:endParaRPr lang="pt-BR" sz="2000" dirty="0">
              <a:ea typeface="Calibri"/>
              <a:cs typeface="Calibri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2D4D231-2ECB-2E87-F802-8A9739568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253" y="1628971"/>
            <a:ext cx="3576783" cy="69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PLANEJAMENTO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CB38E1C-33A5-C154-4AA5-09DB96F89E4C}"/>
              </a:ext>
            </a:extLst>
          </p:cNvPr>
          <p:cNvSpPr/>
          <p:nvPr/>
        </p:nvSpPr>
        <p:spPr>
          <a:xfrm>
            <a:off x="0" y="1162050"/>
            <a:ext cx="2743200" cy="288758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D02BC8D2-4806-A1EA-FA8B-E8B7FDB13CC5}"/>
              </a:ext>
            </a:extLst>
          </p:cNvPr>
          <p:cNvGrpSpPr/>
          <p:nvPr/>
        </p:nvGrpSpPr>
        <p:grpSpPr>
          <a:xfrm>
            <a:off x="5901353" y="-112407"/>
            <a:ext cx="4471225" cy="7082813"/>
            <a:chOff x="6299959" y="-241663"/>
            <a:chExt cx="4329306" cy="6858000"/>
          </a:xfrm>
        </p:grpSpPr>
        <p:pic>
          <p:nvPicPr>
            <p:cNvPr id="16" name="Imagem 15" descr="Mão segurando celular com tela ligada&#10;&#10;Descrição gerada automaticamente">
              <a:extLst>
                <a:ext uri="{FF2B5EF4-FFF2-40B4-BE49-F238E27FC236}">
                  <a16:creationId xmlns:a16="http://schemas.microsoft.com/office/drawing/2014/main" id="{90E9CC6F-0248-DC93-7A2D-F2D0E3C6B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99959" y="-241663"/>
              <a:ext cx="4329306" cy="6858000"/>
            </a:xfrm>
            <a:prstGeom prst="rect">
              <a:avLst/>
            </a:prstGeom>
          </p:spPr>
        </p:pic>
        <p:pic>
          <p:nvPicPr>
            <p:cNvPr id="4" name="Imagem 3" descr="Interface gráfica do usuário, Aplicativo&#10;&#10;Descrição gerada automaticamente">
              <a:extLst>
                <a:ext uri="{FF2B5EF4-FFF2-40B4-BE49-F238E27FC236}">
                  <a16:creationId xmlns:a16="http://schemas.microsoft.com/office/drawing/2014/main" id="{276536B9-023F-35A4-1DD5-098AC5CE63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" t="9566" b="5324"/>
            <a:stretch/>
          </p:blipFill>
          <p:spPr>
            <a:xfrm>
              <a:off x="7256928" y="1004552"/>
              <a:ext cx="1908000" cy="3451394"/>
            </a:xfrm>
            <a:prstGeom prst="rect">
              <a:avLst/>
            </a:prstGeom>
          </p:spPr>
        </p:pic>
      </p:grp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13922E01-A462-22D7-29B0-ADD77086B293}"/>
              </a:ext>
            </a:extLst>
          </p:cNvPr>
          <p:cNvSpPr/>
          <p:nvPr/>
        </p:nvSpPr>
        <p:spPr>
          <a:xfrm>
            <a:off x="4389362" y="2159540"/>
            <a:ext cx="6641803" cy="151072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Qual o processo?</a:t>
            </a:r>
          </a:p>
        </p:txBody>
      </p:sp>
    </p:spTree>
    <p:extLst>
      <p:ext uri="{BB962C8B-B14F-4D97-AF65-F5344CB8AC3E}">
        <p14:creationId xmlns:p14="http://schemas.microsoft.com/office/powerpoint/2010/main" val="103740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1525574" y="2488237"/>
            <a:ext cx="8883228" cy="292953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b="1" dirty="0"/>
              <a:t>5. Preparação da abordagem</a:t>
            </a:r>
            <a:endParaRPr lang="pt-BR" sz="2400" dirty="0"/>
          </a:p>
          <a:p>
            <a:pPr marL="265113" indent="-265113"/>
            <a:r>
              <a:rPr lang="pt-BR" sz="2400" dirty="0"/>
              <a:t>Estabeleça contato com síndicos, porteiros, esta estratégia aumenta </a:t>
            </a:r>
            <a:br>
              <a:rPr lang="pt-BR" sz="2400" dirty="0"/>
            </a:br>
            <a:r>
              <a:rPr lang="pt-BR" sz="2400" dirty="0"/>
              <a:t>seu networking nos prédios e condomínios;</a:t>
            </a:r>
          </a:p>
          <a:p>
            <a:pPr marL="265113" indent="-265113"/>
            <a:r>
              <a:rPr lang="pt-BR" sz="2400" dirty="0"/>
              <a:t>Contato com administradoras, imobiliárias, empresas de mudanças </a:t>
            </a:r>
            <a:br>
              <a:rPr lang="pt-BR" sz="2400" dirty="0"/>
            </a:br>
            <a:r>
              <a:rPr lang="pt-BR" sz="2400" dirty="0"/>
              <a:t>e construtoras para agendamento de reuniões;</a:t>
            </a:r>
          </a:p>
          <a:p>
            <a:pPr marL="265113" indent="-265113"/>
            <a:r>
              <a:rPr lang="pt-BR" sz="2400" dirty="0"/>
              <a:t>Consulte a equipe da base para se informar sobre o tipo de plano: </a:t>
            </a:r>
          </a:p>
          <a:p>
            <a:pPr marL="625475" lvl="1"/>
            <a:r>
              <a:rPr lang="pt-BR" sz="2400" dirty="0"/>
              <a:t>Locais dos pontos Cortesia.</a:t>
            </a:r>
          </a:p>
        </p:txBody>
      </p:sp>
      <p:sp>
        <p:nvSpPr>
          <p:cNvPr id="4" name="Retângulo 5">
            <a:extLst>
              <a:ext uri="{FF2B5EF4-FFF2-40B4-BE49-F238E27FC236}">
                <a16:creationId xmlns:a16="http://schemas.microsoft.com/office/drawing/2014/main" id="{8816853A-1B8D-360F-A97F-BBDBA19CB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9532" y="1628971"/>
            <a:ext cx="7249480" cy="69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PLANEJAMENTO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945B840-DA93-9915-1A63-8CDDB0D5B78D}"/>
              </a:ext>
            </a:extLst>
          </p:cNvPr>
          <p:cNvSpPr/>
          <p:nvPr/>
        </p:nvSpPr>
        <p:spPr>
          <a:xfrm>
            <a:off x="0" y="1162050"/>
            <a:ext cx="2743200" cy="288758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0198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C3DAA98-0F7A-93AE-9900-064AC86500A3}"/>
              </a:ext>
            </a:extLst>
          </p:cNvPr>
          <p:cNvSpPr/>
          <p:nvPr/>
        </p:nvSpPr>
        <p:spPr>
          <a:xfrm>
            <a:off x="6883121" y="4441371"/>
            <a:ext cx="663191" cy="572756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6ECB0C4-8698-14F7-09A2-00BB2AD0262B}"/>
              </a:ext>
            </a:extLst>
          </p:cNvPr>
          <p:cNvSpPr/>
          <p:nvPr/>
        </p:nvSpPr>
        <p:spPr>
          <a:xfrm>
            <a:off x="2371411" y="1798655"/>
            <a:ext cx="663191" cy="622998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20BF5E6-B7F4-7BFC-32CF-E4831F50A37E}"/>
              </a:ext>
            </a:extLst>
          </p:cNvPr>
          <p:cNvSpPr txBox="1"/>
          <p:nvPr/>
        </p:nvSpPr>
        <p:spPr>
          <a:xfrm>
            <a:off x="1529687" y="1908316"/>
            <a:ext cx="6324952" cy="31700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eaLnBrk="0" hangingPunct="0"/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SABE AS IMOBILIÁRIAS?... </a:t>
            </a:r>
            <a:b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 CONSTRUTORAS, E TAL...</a:t>
            </a:r>
          </a:p>
          <a:p>
            <a:pPr marL="179705" indent="-17970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</a:rPr>
              <a:t>Fique Ligado naquelas obras em fase final;</a:t>
            </a:r>
            <a:endParaRPr lang="pt-BR" sz="2000" dirty="0">
              <a:solidFill>
                <a:schemeClr val="bg1"/>
              </a:solidFill>
              <a:cs typeface="Calibri"/>
            </a:endParaRPr>
          </a:p>
          <a:p>
            <a:pPr marL="179705" indent="-17970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</a:rPr>
              <a:t>Converse com os corretores;</a:t>
            </a:r>
            <a:endParaRPr lang="pt-BR" sz="2000" dirty="0">
              <a:solidFill>
                <a:schemeClr val="bg1"/>
              </a:solidFill>
              <a:cs typeface="Calibri"/>
            </a:endParaRPr>
          </a:p>
          <a:p>
            <a:pPr marL="179705" indent="-17970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</a:rPr>
              <a:t>Mostre que ter Claro no prédio, é “valor agregado” para </a:t>
            </a:r>
            <a:br>
              <a:rPr lang="pt-BR" sz="2000" dirty="0"/>
            </a:br>
            <a:r>
              <a:rPr lang="pt-BR" sz="2000" dirty="0">
                <a:solidFill>
                  <a:schemeClr val="bg1"/>
                </a:solidFill>
              </a:rPr>
              <a:t>eles, principalmente em áreas de temporadas e aluguéis;</a:t>
            </a:r>
            <a:endParaRPr lang="pt-BR" sz="2000" dirty="0">
              <a:solidFill>
                <a:schemeClr val="bg1"/>
              </a:solidFill>
              <a:cs typeface="Calibri"/>
            </a:endParaRPr>
          </a:p>
          <a:p>
            <a:pPr marL="179705" indent="-17970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</a:rPr>
              <a:t> Sugira às construtoras, que coloquem nos seus avisos </a:t>
            </a:r>
            <a:br>
              <a:rPr lang="pt-BR" sz="2000" dirty="0"/>
            </a:br>
            <a:r>
              <a:rPr lang="pt-BR" sz="2000" dirty="0">
                <a:solidFill>
                  <a:schemeClr val="bg1"/>
                </a:solidFill>
              </a:rPr>
              <a:t>de divulgação que aquele prédio vai ter  os serviços </a:t>
            </a:r>
            <a:br>
              <a:rPr lang="pt-BR" sz="2000" dirty="0"/>
            </a:br>
            <a:r>
              <a:rPr lang="pt-BR" sz="2000" dirty="0">
                <a:solidFill>
                  <a:schemeClr val="bg1"/>
                </a:solidFill>
              </a:rPr>
              <a:t>da Claro.</a:t>
            </a:r>
            <a:endParaRPr lang="pt-BR" sz="20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0176199"/>
      </p:ext>
    </p:extLst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1529628" y="2659412"/>
            <a:ext cx="7229384" cy="274276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200" b="1" dirty="0"/>
              <a:t>6. Revisão de Planejamento</a:t>
            </a:r>
          </a:p>
          <a:p>
            <a:pPr marL="0" indent="0">
              <a:buNone/>
            </a:pPr>
            <a:r>
              <a:rPr lang="pt-BR" sz="2200" dirty="0"/>
              <a:t>Meu planejamento começa por onde?</a:t>
            </a:r>
            <a:endParaRPr lang="pt-BR" sz="2200" b="1" dirty="0"/>
          </a:p>
          <a:p>
            <a:pPr marL="0" indent="0">
              <a:spcBef>
                <a:spcPts val="1200"/>
              </a:spcBef>
              <a:buNone/>
            </a:pPr>
            <a:r>
              <a:rPr lang="pt-BR" altLang="pt-BR" sz="2200" dirty="0"/>
              <a:t>(  </a:t>
            </a:r>
            <a:r>
              <a:rPr lang="pt-BR" altLang="pt-BR" sz="2200" b="1" dirty="0"/>
              <a:t>1</a:t>
            </a:r>
            <a:r>
              <a:rPr lang="pt-BR" altLang="pt-BR" sz="2200" dirty="0"/>
              <a:t>  ) CARTEIRA E MAPEAMENTO.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pt-BR" altLang="pt-BR" sz="2200" dirty="0"/>
              <a:t>(  </a:t>
            </a:r>
            <a:r>
              <a:rPr lang="pt-BR" altLang="pt-BR" sz="2200" b="1" dirty="0"/>
              <a:t>2</a:t>
            </a:r>
            <a:r>
              <a:rPr lang="pt-BR" altLang="pt-BR" sz="2200" dirty="0"/>
              <a:t>  ) ORGANIZAÇÃO DOS MATERIAIS DE DIVULGAÇÃO.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pt-BR" altLang="pt-BR" sz="2200" dirty="0"/>
              <a:t>(  </a:t>
            </a:r>
            <a:r>
              <a:rPr lang="pt-BR" altLang="pt-BR" sz="2200" b="1" dirty="0"/>
              <a:t>3</a:t>
            </a:r>
            <a:r>
              <a:rPr lang="pt-BR" altLang="pt-BR" sz="2200" dirty="0"/>
              <a:t>  ) PREPARAÇÃO DA ABORDAGEM.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pt-BR" altLang="pt-BR" sz="2200" dirty="0"/>
              <a:t>(  </a:t>
            </a:r>
            <a:r>
              <a:rPr lang="pt-BR" altLang="pt-BR" sz="2200" b="1" dirty="0"/>
              <a:t>4</a:t>
            </a:r>
            <a:r>
              <a:rPr lang="pt-BR" altLang="pt-BR" sz="2200" dirty="0"/>
              <a:t>  ) AGENDA E DA ROTA.</a:t>
            </a:r>
            <a:endParaRPr lang="pt-BR" sz="2200" dirty="0"/>
          </a:p>
          <a:p>
            <a:pPr marL="0" indent="0">
              <a:buNone/>
            </a:pPr>
            <a:endParaRPr lang="pt-BR" sz="2000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F716DD3-D9B7-6817-18DF-2A069C76F691}"/>
              </a:ext>
            </a:extLst>
          </p:cNvPr>
          <p:cNvSpPr/>
          <p:nvPr/>
        </p:nvSpPr>
        <p:spPr>
          <a:xfrm>
            <a:off x="0" y="1162050"/>
            <a:ext cx="2743200" cy="288758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5">
            <a:extLst>
              <a:ext uri="{FF2B5EF4-FFF2-40B4-BE49-F238E27FC236}">
                <a16:creationId xmlns:a16="http://schemas.microsoft.com/office/drawing/2014/main" id="{F3204208-311B-E779-22B4-FCD12250E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9532" y="1628971"/>
            <a:ext cx="7249480" cy="69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PLANEJAMENTO</a:t>
            </a:r>
          </a:p>
        </p:txBody>
      </p:sp>
    </p:spTree>
    <p:extLst>
      <p:ext uri="{BB962C8B-B14F-4D97-AF65-F5344CB8AC3E}">
        <p14:creationId xmlns:p14="http://schemas.microsoft.com/office/powerpoint/2010/main" val="130959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720BF5E6-B7F4-7BFC-32CF-E4831F50A37E}"/>
              </a:ext>
            </a:extLst>
          </p:cNvPr>
          <p:cNvSpPr txBox="1"/>
          <p:nvPr/>
        </p:nvSpPr>
        <p:spPr>
          <a:xfrm>
            <a:off x="3094985" y="1887028"/>
            <a:ext cx="405944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Minha motivação para vender cada vez mais é</a:t>
            </a:r>
            <a:br>
              <a:rPr lang="pt-BR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minha família, tenho mulher e filho que contam comigo. </a:t>
            </a:r>
            <a:r>
              <a:rPr lang="pt-BR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Trabalho</a:t>
            </a:r>
            <a:r>
              <a:rPr lang="pt-BR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 dia inteiro debaixo de sol e de chuva por causa deles.</a:t>
            </a:r>
          </a:p>
        </p:txBody>
      </p:sp>
    </p:spTree>
    <p:extLst>
      <p:ext uri="{BB962C8B-B14F-4D97-AF65-F5344CB8AC3E}">
        <p14:creationId xmlns:p14="http://schemas.microsoft.com/office/powerpoint/2010/main" val="2526584484"/>
      </p:ext>
    </p:extLst>
  </p:cSld>
  <p:clrMapOvr>
    <a:masterClrMapping/>
  </p:clrMapOvr>
  <p:transition spd="med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3FA828D-5991-5648-A7BC-4FE5B18E9E7F}"/>
              </a:ext>
            </a:extLst>
          </p:cNvPr>
          <p:cNvSpPr txBox="1"/>
          <p:nvPr/>
        </p:nvSpPr>
        <p:spPr>
          <a:xfrm>
            <a:off x="547936" y="3044279"/>
            <a:ext cx="32302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Almoço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A38082D-5402-F6B2-7535-056C4D7E43B2}"/>
              </a:ext>
            </a:extLst>
          </p:cNvPr>
          <p:cNvSpPr/>
          <p:nvPr/>
        </p:nvSpPr>
        <p:spPr>
          <a:xfrm>
            <a:off x="5885156" y="1507316"/>
            <a:ext cx="6306844" cy="417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Prato com comida&#10;&#10;Descrição gerada automaticamente">
            <a:extLst>
              <a:ext uri="{FF2B5EF4-FFF2-40B4-BE49-F238E27FC236}">
                <a16:creationId xmlns:a16="http://schemas.microsoft.com/office/drawing/2014/main" id="{8FAB9C3A-75BA-1B4B-080F-F3F835D60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84" t="40578" r="5984" b="15767"/>
          <a:stretch/>
        </p:blipFill>
        <p:spPr>
          <a:xfrm>
            <a:off x="5898409" y="1509749"/>
            <a:ext cx="6299485" cy="4165200"/>
          </a:xfrm>
          <a:prstGeom prst="rect">
            <a:avLst/>
          </a:prstGeom>
          <a:ln>
            <a:noFill/>
          </a:ln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A811624E-7C6E-2012-4337-5E4E04E9C828}"/>
              </a:ext>
            </a:extLst>
          </p:cNvPr>
          <p:cNvSpPr/>
          <p:nvPr/>
        </p:nvSpPr>
        <p:spPr>
          <a:xfrm>
            <a:off x="5664200" y="1509207"/>
            <a:ext cx="431800" cy="4166284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922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3FA828D-5991-5648-A7BC-4FE5B18E9E7F}"/>
              </a:ext>
            </a:extLst>
          </p:cNvPr>
          <p:cNvSpPr txBox="1"/>
          <p:nvPr/>
        </p:nvSpPr>
        <p:spPr>
          <a:xfrm>
            <a:off x="490028" y="3044279"/>
            <a:ext cx="4434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 err="1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Coffee</a:t>
            </a:r>
            <a:r>
              <a:rPr lang="pt-BR" sz="4400" b="1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break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203F6A7-669D-07BF-E8E6-D68A48054B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64" t="25116" r="12564" b="25116"/>
          <a:stretch/>
        </p:blipFill>
        <p:spPr>
          <a:xfrm>
            <a:off x="5924170" y="1507958"/>
            <a:ext cx="6267830" cy="4166284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B3DA9BDE-7F66-3174-27E1-1576570ABD08}"/>
              </a:ext>
            </a:extLst>
          </p:cNvPr>
          <p:cNvSpPr/>
          <p:nvPr/>
        </p:nvSpPr>
        <p:spPr>
          <a:xfrm>
            <a:off x="5664200" y="1507958"/>
            <a:ext cx="431800" cy="4166284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027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8B5ECB94-DD38-9717-2FC5-77C5DD53A9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138578"/>
              </p:ext>
            </p:extLst>
          </p:nvPr>
        </p:nvGraphicFramePr>
        <p:xfrm>
          <a:off x="838200" y="202406"/>
          <a:ext cx="10515600" cy="6470587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15609666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400" b="1" i="0">
                          <a:effectLst/>
                          <a:latin typeface="Segoe UI" panose="020B0502040204020203" pitchFamily="34" charset="0"/>
                        </a:rPr>
                        <a:t>ETAPA 2 – DIAGNÓSTICO CONSULTIVO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Vender em condomínios empresariais exige mais do que abordar.</a:t>
                      </a:r>
                      <a:b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Exige </a:t>
                      </a:r>
                      <a:r>
                        <a:rPr lang="pt-BR" sz="1400" b="1" i="0">
                          <a:effectLst/>
                          <a:latin typeface="Segoe UI" panose="020B0502040204020203" pitchFamily="34" charset="0"/>
                        </a:rPr>
                        <a:t>entender a empresa</a:t>
                      </a: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.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O diagnóstico consultivo tem como objetivo: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Identificar a realidade do negócio;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Compreender necessidades operacionais;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Mapear decisores e influenciadores.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Sem diagnóstico, a proposta vira </a:t>
                      </a:r>
                      <a:r>
                        <a:rPr lang="pt-BR" sz="1400" b="1" i="0">
                          <a:effectLst/>
                          <a:latin typeface="Segoe UI" panose="020B0502040204020203" pitchFamily="34" charset="0"/>
                        </a:rPr>
                        <a:t>genérica</a:t>
                      </a: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.</a:t>
                      </a:r>
                      <a:b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Com diagnóstico, a venda se torna </a:t>
                      </a:r>
                      <a:r>
                        <a:rPr lang="pt-BR" sz="1400" b="1" i="0">
                          <a:effectLst/>
                          <a:latin typeface="Segoe UI" panose="020B0502040204020203" pitchFamily="34" charset="0"/>
                        </a:rPr>
                        <a:t>técnica e consultiva</a:t>
                      </a: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.</a:t>
                      </a:r>
                    </a:p>
                  </a:txBody>
                  <a:tcPr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97984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pt-BR" sz="1400" dirty="0"/>
                    </a:p>
                  </a:txBody>
                  <a:tcP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244451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74351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3F84F27D-2C0D-DD81-85F9-5E3E61CEC3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5557688"/>
              </p:ext>
            </p:extLst>
          </p:nvPr>
        </p:nvGraphicFramePr>
        <p:xfrm>
          <a:off x="675640" y="283686"/>
          <a:ext cx="10515600" cy="6470587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25858586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400" b="1" i="0">
                          <a:effectLst/>
                          <a:latin typeface="Segoe UI" panose="020B0502040204020203" pitchFamily="34" charset="0"/>
                        </a:rPr>
                        <a:t>PERGUNTAS-CHAVE DO DIAGNÓSTICO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400" b="1" i="0">
                          <a:effectLst/>
                          <a:latin typeface="Segoe UI" panose="020B0502040204020203" pitchFamily="34" charset="0"/>
                        </a:rPr>
                        <a:t>DIAGNÓSTICO CONSULTIVO – PERGUNTAS ESSENCIAIS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Qual é a atividade principal da empresa?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Quantos colaboradores utilizam os serviços hoje?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Quem decide a contratação e quem influencia?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Quais dificuldades a empresa enfrenta atualmente?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Existe previsão de crescimento ou mudança?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400" b="1" i="0">
                          <a:effectLst/>
                          <a:latin typeface="Segoe UI" panose="020B0502040204020203" pitchFamily="34" charset="0"/>
                        </a:rPr>
                        <a:t>Regra de ouro:</a:t>
                      </a:r>
                      <a:b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Quanto melhor o diagnóstico, mais fácil será fechar e manter o cliente.</a:t>
                      </a:r>
                    </a:p>
                  </a:txBody>
                  <a:tcPr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8496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pt-BR" sz="1400" dirty="0"/>
                    </a:p>
                  </a:txBody>
                  <a:tcP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856990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45960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EFF38AA2-A29B-6808-1122-45BD7B49D2D7}"/>
              </a:ext>
            </a:extLst>
          </p:cNvPr>
          <p:cNvSpPr/>
          <p:nvPr/>
        </p:nvSpPr>
        <p:spPr>
          <a:xfrm>
            <a:off x="782082" y="2671971"/>
            <a:ext cx="3747803" cy="432425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7B65DCC-9062-124C-906C-3AB97E8DCD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22269" y="127328"/>
            <a:ext cx="2543702" cy="685799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9226007-257A-2431-5B71-74544F5D0CFB}"/>
              </a:ext>
            </a:extLst>
          </p:cNvPr>
          <p:cNvSpPr txBox="1"/>
          <p:nvPr/>
        </p:nvSpPr>
        <p:spPr>
          <a:xfrm>
            <a:off x="1003135" y="2662246"/>
            <a:ext cx="3042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1.PLANEJAMENTO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39DD923-BE77-2A01-1310-E476051182C9}"/>
              </a:ext>
            </a:extLst>
          </p:cNvPr>
          <p:cNvSpPr/>
          <p:nvPr/>
        </p:nvSpPr>
        <p:spPr>
          <a:xfrm>
            <a:off x="782082" y="3325114"/>
            <a:ext cx="5880982" cy="432425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4408114-1675-96AE-AC1F-D9445AE888EF}"/>
              </a:ext>
            </a:extLst>
          </p:cNvPr>
          <p:cNvSpPr txBox="1"/>
          <p:nvPr/>
        </p:nvSpPr>
        <p:spPr>
          <a:xfrm>
            <a:off x="1003135" y="3315448"/>
            <a:ext cx="3624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/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 NEGOCIAÇÃO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78466F36-B17D-8DFD-5042-1E3F153CDC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85549" y="0"/>
            <a:ext cx="1811393" cy="68580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40F731A8-604B-A75F-75ED-7DAA5566565C}"/>
              </a:ext>
            </a:extLst>
          </p:cNvPr>
          <p:cNvSpPr/>
          <p:nvPr/>
        </p:nvSpPr>
        <p:spPr>
          <a:xfrm>
            <a:off x="782083" y="3985514"/>
            <a:ext cx="7852632" cy="432425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4FA70BF6-0BCC-DDF5-5F25-D246C52948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727"/>
          <a:stretch/>
        </p:blipFill>
        <p:spPr>
          <a:xfrm>
            <a:off x="7556444" y="1038427"/>
            <a:ext cx="2223694" cy="5946901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F184B370-CDFE-5FC1-49A6-5114D311B90D}"/>
              </a:ext>
            </a:extLst>
          </p:cNvPr>
          <p:cNvSpPr txBox="1"/>
          <p:nvPr/>
        </p:nvSpPr>
        <p:spPr>
          <a:xfrm>
            <a:off x="1012048" y="3956274"/>
            <a:ext cx="2833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/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 EXECUÇÃO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DC295362-2EF6-BD98-6D29-ABFE07EACB35}"/>
              </a:ext>
            </a:extLst>
          </p:cNvPr>
          <p:cNvSpPr/>
          <p:nvPr/>
        </p:nvSpPr>
        <p:spPr>
          <a:xfrm>
            <a:off x="782082" y="4645082"/>
            <a:ext cx="9815963" cy="432425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E2D80CEC-9BD4-6C38-4677-C74FFDB9EEE8}"/>
              </a:ext>
            </a:extLst>
          </p:cNvPr>
          <p:cNvSpPr txBox="1"/>
          <p:nvPr/>
        </p:nvSpPr>
        <p:spPr>
          <a:xfrm>
            <a:off x="1012048" y="4615842"/>
            <a:ext cx="2833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/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4. PÓS-VENDA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C809AB17-97D1-AC32-DDAF-95FC177C75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397061" y="982823"/>
            <a:ext cx="2788891" cy="594690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157689E-A89E-F3A9-6CBF-1A87D49F628E}"/>
              </a:ext>
            </a:extLst>
          </p:cNvPr>
          <p:cNvSpPr/>
          <p:nvPr/>
        </p:nvSpPr>
        <p:spPr>
          <a:xfrm>
            <a:off x="514350" y="5880177"/>
            <a:ext cx="2771776" cy="1000125"/>
          </a:xfrm>
          <a:prstGeom prst="rect">
            <a:avLst/>
          </a:prstGeom>
          <a:solidFill>
            <a:srgbClr val="E41D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pt-BR" sz="1000" spc="300" dirty="0">
                <a:latin typeface="Aharoni" panose="02010803020104030203" pitchFamily="2" charset="-79"/>
                <a:cs typeface="Aharoni" panose="02010803020104030203" pitchFamily="2" charset="-79"/>
              </a:rPr>
              <a:t>TREINAMENTO</a:t>
            </a:r>
            <a:r>
              <a:rPr lang="pt-BR" spc="3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l"/>
            <a:r>
              <a:rPr lang="pt-BR" sz="1400" dirty="0">
                <a:latin typeface="Aptos Light" panose="020F0502020204030204" pitchFamily="34" charset="0"/>
              </a:rPr>
              <a:t>Canal</a:t>
            </a:r>
            <a:r>
              <a:rPr lang="pt-BR" dirty="0">
                <a:latin typeface="Aptos Light" panose="020F0502020204030204" pitchFamily="34" charset="0"/>
              </a:rPr>
              <a:t> </a:t>
            </a:r>
            <a:r>
              <a:rPr lang="pt-BR" b="1" dirty="0">
                <a:latin typeface="Aptos Light" panose="020F0502020204030204" pitchFamily="34" charset="0"/>
              </a:rPr>
              <a:t>TOP PME</a:t>
            </a:r>
          </a:p>
          <a:p>
            <a:pPr algn="l"/>
            <a:r>
              <a:rPr lang="pt-BR" sz="1100" dirty="0">
                <a:latin typeface="Aptos Light" panose="020B0004020202020204" pitchFamily="34" charset="0"/>
              </a:rPr>
              <a:t>AÇÕES PRESENCIAIS EM </a:t>
            </a:r>
            <a:r>
              <a:rPr lang="pt-BR" sz="1100" b="1" dirty="0">
                <a:latin typeface="Aptos Light" panose="020B0004020202020204" pitchFamily="34" charset="0"/>
              </a:rPr>
              <a:t>EMPRESAS MDU</a:t>
            </a:r>
          </a:p>
        </p:txBody>
      </p:sp>
    </p:spTree>
    <p:extLst>
      <p:ext uri="{BB962C8B-B14F-4D97-AF65-F5344CB8AC3E}">
        <p14:creationId xmlns:p14="http://schemas.microsoft.com/office/powerpoint/2010/main" val="240804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3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3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1" grpId="0" animBg="1"/>
      <p:bldP spid="18" grpId="0"/>
      <p:bldP spid="20" grpId="0" animBg="1"/>
      <p:bldP spid="22" grpId="0"/>
      <p:bldP spid="23" grpId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3FA828D-5991-5648-A7BC-4FE5B18E9E7F}"/>
              </a:ext>
            </a:extLst>
          </p:cNvPr>
          <p:cNvSpPr txBox="1"/>
          <p:nvPr/>
        </p:nvSpPr>
        <p:spPr>
          <a:xfrm>
            <a:off x="1" y="1834721"/>
            <a:ext cx="9414163" cy="646331"/>
          </a:xfrm>
          <a:prstGeom prst="rect">
            <a:avLst/>
          </a:prstGeom>
          <a:solidFill>
            <a:srgbClr val="ED1B24"/>
          </a:solidFill>
        </p:spPr>
        <p:txBody>
          <a:bodyPr wrap="square" rtlCol="0">
            <a:spAutoFit/>
          </a:bodyPr>
          <a:lstStyle/>
          <a:p>
            <a:pPr marL="3255963"/>
            <a:r>
              <a:rPr lang="pt-BR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COMO VAMOS CONVIVER?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2F038277-C609-B614-292E-1AC7CAB29484}"/>
              </a:ext>
            </a:extLst>
          </p:cNvPr>
          <p:cNvGrpSpPr/>
          <p:nvPr/>
        </p:nvGrpSpPr>
        <p:grpSpPr>
          <a:xfrm>
            <a:off x="8748939" y="3166568"/>
            <a:ext cx="2589107" cy="1963447"/>
            <a:chOff x="8748939" y="2875167"/>
            <a:chExt cx="2589107" cy="1963447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2050AA2E-8399-254C-A729-2CB4E7E3F34B}"/>
                </a:ext>
              </a:extLst>
            </p:cNvPr>
            <p:cNvSpPr txBox="1"/>
            <p:nvPr/>
          </p:nvSpPr>
          <p:spPr>
            <a:xfrm>
              <a:off x="8748939" y="4376949"/>
              <a:ext cx="25891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Participação</a:t>
              </a:r>
            </a:p>
          </p:txBody>
        </p:sp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872E515A-214C-0C5B-281C-A95E60D5B2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9410" t="10605" r="8590" b="36178"/>
            <a:stretch/>
          </p:blipFill>
          <p:spPr>
            <a:xfrm>
              <a:off x="8933936" y="2875167"/>
              <a:ext cx="2155116" cy="1398614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504B9058-0FA1-B8DE-1BCF-2CF79D62F9CC}"/>
              </a:ext>
            </a:extLst>
          </p:cNvPr>
          <p:cNvGrpSpPr/>
          <p:nvPr/>
        </p:nvGrpSpPr>
        <p:grpSpPr>
          <a:xfrm>
            <a:off x="3351749" y="3019491"/>
            <a:ext cx="2589107" cy="2110524"/>
            <a:chOff x="3351749" y="2728090"/>
            <a:chExt cx="2589107" cy="2110524"/>
          </a:xfrm>
        </p:grpSpPr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C1E2CA89-C395-7212-4FE9-1D90AD984758}"/>
                </a:ext>
              </a:extLst>
            </p:cNvPr>
            <p:cNvSpPr txBox="1"/>
            <p:nvPr/>
          </p:nvSpPr>
          <p:spPr>
            <a:xfrm>
              <a:off x="3351749" y="4376949"/>
              <a:ext cx="25891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Portas abertas</a:t>
              </a:r>
            </a:p>
          </p:txBody>
        </p:sp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3216A037-AA17-B844-2AD6-951343951D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8687" r="18314" b="29445"/>
            <a:stretch/>
          </p:blipFill>
          <p:spPr>
            <a:xfrm>
              <a:off x="3848023" y="2728090"/>
              <a:ext cx="1472304" cy="1648859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1353C6EE-9D62-55B6-BD92-A4657EFC8B58}"/>
              </a:ext>
            </a:extLst>
          </p:cNvPr>
          <p:cNvGrpSpPr/>
          <p:nvPr/>
        </p:nvGrpSpPr>
        <p:grpSpPr>
          <a:xfrm>
            <a:off x="593713" y="3166568"/>
            <a:ext cx="2589107" cy="1963447"/>
            <a:chOff x="593713" y="2875167"/>
            <a:chExt cx="2589107" cy="1963447"/>
          </a:xfrm>
        </p:grpSpPr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84A0B137-7FA7-ADAE-8584-53B97285B373}"/>
                </a:ext>
              </a:extLst>
            </p:cNvPr>
            <p:cNvSpPr txBox="1"/>
            <p:nvPr/>
          </p:nvSpPr>
          <p:spPr>
            <a:xfrm>
              <a:off x="593713" y="4376949"/>
              <a:ext cx="25891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Horários</a:t>
              </a:r>
            </a:p>
          </p:txBody>
        </p:sp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91108462-CB19-209C-6933-A2FD37C6E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8589" r="10248" b="16970"/>
            <a:stretch/>
          </p:blipFill>
          <p:spPr>
            <a:xfrm>
              <a:off x="1143825" y="2875167"/>
              <a:ext cx="1472304" cy="1506187"/>
            </a:xfrm>
            <a:prstGeom prst="rect">
              <a:avLst/>
            </a:prstGeom>
          </p:spPr>
        </p:pic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DFBCE76D-697F-82A3-AA16-1546B648AB47}"/>
              </a:ext>
            </a:extLst>
          </p:cNvPr>
          <p:cNvGrpSpPr/>
          <p:nvPr/>
        </p:nvGrpSpPr>
        <p:grpSpPr>
          <a:xfrm>
            <a:off x="6050344" y="3019491"/>
            <a:ext cx="2589107" cy="2110524"/>
            <a:chOff x="6050344" y="2728090"/>
            <a:chExt cx="2589107" cy="2110524"/>
          </a:xfrm>
        </p:grpSpPr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F94DEDA5-949C-6907-188B-C487D2EB68FB}"/>
                </a:ext>
              </a:extLst>
            </p:cNvPr>
            <p:cNvSpPr txBox="1"/>
            <p:nvPr/>
          </p:nvSpPr>
          <p:spPr>
            <a:xfrm>
              <a:off x="6050344" y="4376949"/>
              <a:ext cx="25891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Celulares</a:t>
              </a:r>
            </a:p>
          </p:txBody>
        </p:sp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80062EEF-F6CD-C168-1B96-1E03CC608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1633" t="12004" r="22708" b="29445"/>
            <a:stretch/>
          </p:blipFill>
          <p:spPr>
            <a:xfrm>
              <a:off x="6441759" y="2728090"/>
              <a:ext cx="1819935" cy="19144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872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0EE570A7-4144-9CDA-0135-50A3CFE870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266586"/>
              </p:ext>
            </p:extLst>
          </p:nvPr>
        </p:nvGraphicFramePr>
        <p:xfrm>
          <a:off x="746760" y="555466"/>
          <a:ext cx="10515600" cy="6621145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2491306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b="1" i="0">
                          <a:effectLst/>
                          <a:latin typeface="Segoe UI" panose="020B0502040204020203" pitchFamily="34" charset="0"/>
                        </a:rPr>
                        <a:t>ETAPA 3 – PROPOSTA DE VALOR PERSONALIZADA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b="0" i="0">
                          <a:effectLst/>
                          <a:latin typeface="Segoe UI" panose="020B0502040204020203" pitchFamily="34" charset="0"/>
                        </a:rPr>
                        <a:t>A proposta precisa refletir o diagnóstico realizado.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b="0" i="0">
                          <a:effectLst/>
                          <a:latin typeface="Segoe UI" panose="020B0502040204020203" pitchFamily="34" charset="0"/>
                        </a:rPr>
                        <a:t>Não se trata apenas de preço ou oferta, mas de: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b="0" i="0">
                          <a:effectLst/>
                          <a:latin typeface="Segoe UI" panose="020B0502040204020203" pitchFamily="34" charset="0"/>
                        </a:rPr>
                        <a:t>Benefício real para o negócio;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b="0" i="0">
                          <a:effectLst/>
                          <a:latin typeface="Segoe UI" panose="020B0502040204020203" pitchFamily="34" charset="0"/>
                        </a:rPr>
                        <a:t>Solução adequada à estrutura da empresa;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b="0" i="0">
                          <a:effectLst/>
                          <a:latin typeface="Segoe UI" panose="020B0502040204020203" pitchFamily="34" charset="0"/>
                        </a:rPr>
                        <a:t>Segurança, produtividade e continuidade.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b="0" i="0">
                          <a:effectLst/>
                          <a:latin typeface="Segoe UI" panose="020B0502040204020203" pitchFamily="34" charset="0"/>
                        </a:rPr>
                        <a:t>Proposta de valor conecta: </a:t>
                      </a:r>
                      <a:r>
                        <a:rPr lang="pt-BR" b="1" i="0">
                          <a:effectLst/>
                          <a:latin typeface="Segoe UI" panose="020B0502040204020203" pitchFamily="34" charset="0"/>
                        </a:rPr>
                        <a:t>Necessidade do cliente + solução Claro.</a:t>
                      </a:r>
                      <a:endParaRPr lang="pt-BR" b="0" i="0">
                        <a:effectLst/>
                        <a:latin typeface="Segoe UI" panose="020B0502040204020203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3172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pt-BR" dirty="0"/>
                    </a:p>
                  </a:txBody>
                  <a:tcP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670051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26951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54161E95-44F1-6D60-11C1-2BB5B9D1350F}"/>
              </a:ext>
            </a:extLst>
          </p:cNvPr>
          <p:cNvSpPr txBox="1"/>
          <p:nvPr/>
        </p:nvSpPr>
        <p:spPr>
          <a:xfrm>
            <a:off x="1003135" y="3355640"/>
            <a:ext cx="3624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/>
            <a:r>
              <a:rPr lang="pt-BR" sz="24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NEGOCIAÇÃO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BAB7517-3E3C-92F9-1887-B71CE80C06AA}"/>
              </a:ext>
            </a:extLst>
          </p:cNvPr>
          <p:cNvSpPr/>
          <p:nvPr/>
        </p:nvSpPr>
        <p:spPr>
          <a:xfrm>
            <a:off x="-20096" y="2331218"/>
            <a:ext cx="6645031" cy="24819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F69285C-4BBC-6D94-5F4D-77E28426754F}"/>
              </a:ext>
            </a:extLst>
          </p:cNvPr>
          <p:cNvSpPr txBox="1"/>
          <p:nvPr/>
        </p:nvSpPr>
        <p:spPr>
          <a:xfrm>
            <a:off x="681675" y="2751258"/>
            <a:ext cx="4452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0"/>
            <a:r>
              <a:rPr lang="pt-BR" sz="4000" b="1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NEGOCIAÇÃO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80673B5-CAF6-323C-2A64-36773F5861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22269" y="6126194"/>
            <a:ext cx="2543702" cy="6857999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43314CB-38AD-CD41-C730-4347E67F31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85549" y="0"/>
            <a:ext cx="1811393" cy="68580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B95D8CC5-ED7E-324A-1105-8899E83233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727"/>
          <a:stretch/>
        </p:blipFill>
        <p:spPr>
          <a:xfrm>
            <a:off x="7556444" y="7037293"/>
            <a:ext cx="2223694" cy="5946901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A2D32DF-F1E6-982F-B054-973C1DF8B4D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397061" y="6981689"/>
            <a:ext cx="2788891" cy="5946901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1745FF66-CD89-A052-C65B-A16ACC894EB5}"/>
              </a:ext>
            </a:extLst>
          </p:cNvPr>
          <p:cNvSpPr txBox="1"/>
          <p:nvPr/>
        </p:nvSpPr>
        <p:spPr>
          <a:xfrm>
            <a:off x="691723" y="3399907"/>
            <a:ext cx="3951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0"/>
            <a:r>
              <a:rPr lang="pt-BR" sz="3000" dirty="0">
                <a:latin typeface="Calibri" panose="020F0502020204030204" pitchFamily="34" charset="0"/>
                <a:cs typeface="Calibri" panose="020F0502020204030204" pitchFamily="34" charset="0"/>
              </a:rPr>
              <a:t>Dificuldades, obstáculos </a:t>
            </a:r>
            <a:br>
              <a:rPr lang="pt-BR" sz="3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3000" dirty="0">
                <a:latin typeface="Calibri" panose="020F0502020204030204" pitchFamily="34" charset="0"/>
                <a:cs typeface="Calibri" panose="020F0502020204030204" pitchFamily="34" charset="0"/>
              </a:rPr>
              <a:t>e/ou desafios.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392653E-E8DF-B913-0B00-E7B629457310}"/>
              </a:ext>
            </a:extLst>
          </p:cNvPr>
          <p:cNvSpPr/>
          <p:nvPr/>
        </p:nvSpPr>
        <p:spPr>
          <a:xfrm>
            <a:off x="514350" y="5857875"/>
            <a:ext cx="2771776" cy="1000125"/>
          </a:xfrm>
          <a:prstGeom prst="rect">
            <a:avLst/>
          </a:prstGeom>
          <a:solidFill>
            <a:srgbClr val="E41D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pt-BR" sz="1000" spc="300" dirty="0">
                <a:latin typeface="Aharoni" panose="02010803020104030203" pitchFamily="2" charset="-79"/>
                <a:cs typeface="Aharoni" panose="02010803020104030203" pitchFamily="2" charset="-79"/>
              </a:rPr>
              <a:t>TREINAMENTO</a:t>
            </a:r>
            <a:r>
              <a:rPr lang="pt-BR" spc="3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l"/>
            <a:r>
              <a:rPr lang="pt-BR" sz="1400" dirty="0">
                <a:latin typeface="Aptos Light" panose="020F0502020204030204" pitchFamily="34" charset="0"/>
              </a:rPr>
              <a:t>Canal</a:t>
            </a:r>
            <a:r>
              <a:rPr lang="pt-BR" dirty="0">
                <a:latin typeface="Aptos Light" panose="020F0502020204030204" pitchFamily="34" charset="0"/>
              </a:rPr>
              <a:t> </a:t>
            </a:r>
            <a:r>
              <a:rPr lang="pt-BR" b="1" dirty="0">
                <a:latin typeface="Aptos Light" panose="020F0502020204030204" pitchFamily="34" charset="0"/>
              </a:rPr>
              <a:t>TOP PME</a:t>
            </a:r>
          </a:p>
          <a:p>
            <a:pPr algn="l"/>
            <a:r>
              <a:rPr lang="pt-BR" sz="1100" dirty="0">
                <a:latin typeface="Aptos Light" panose="020B0004020202020204" pitchFamily="34" charset="0"/>
              </a:rPr>
              <a:t>AÇÕES PRESENCIAIS EM </a:t>
            </a:r>
            <a:r>
              <a:rPr lang="pt-BR" sz="1100" b="1" dirty="0">
                <a:latin typeface="Aptos Light" panose="020B0004020202020204" pitchFamily="34" charset="0"/>
              </a:rPr>
              <a:t>EMPRESAS MDU</a:t>
            </a:r>
          </a:p>
        </p:txBody>
      </p:sp>
    </p:spTree>
    <p:extLst>
      <p:ext uri="{BB962C8B-B14F-4D97-AF65-F5344CB8AC3E}">
        <p14:creationId xmlns:p14="http://schemas.microsoft.com/office/powerpoint/2010/main" val="666094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57F26AE1-A3FD-02CB-D97A-550B772E5C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9543016"/>
              </p:ext>
            </p:extLst>
          </p:nvPr>
        </p:nvGraphicFramePr>
        <p:xfrm>
          <a:off x="838200" y="387413"/>
          <a:ext cx="10515600" cy="6470587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40923995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400" b="1" i="0">
                          <a:effectLst/>
                          <a:latin typeface="Segoe UI" panose="020B0502040204020203" pitchFamily="34" charset="0"/>
                        </a:rPr>
                        <a:t>NEGOCIAÇÃO FAZ PARTE DO CARROSSEL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Negociar não é “convencer”.</a:t>
                      </a:r>
                      <a:b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É </a:t>
                      </a:r>
                      <a:r>
                        <a:rPr lang="pt-BR" sz="1400" b="1" i="0">
                          <a:effectLst/>
                          <a:latin typeface="Segoe UI" panose="020B0502040204020203" pitchFamily="34" charset="0"/>
                        </a:rPr>
                        <a:t>alinhar valor, expectativa e solução</a:t>
                      </a: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.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Uma negociação bem conduzida: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Mantém relacionamento com o condomínio;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Abre portas para novas empresas;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Prepara o terreno para o pós‑venda.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Mesmo quando não há fechamento imediato,</a:t>
                      </a:r>
                      <a:b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o carrossel </a:t>
                      </a:r>
                      <a:r>
                        <a:rPr lang="pt-BR" sz="1400" b="1" i="0">
                          <a:effectLst/>
                          <a:latin typeface="Segoe UI" panose="020B0502040204020203" pitchFamily="34" charset="0"/>
                        </a:rPr>
                        <a:t>continua girando</a:t>
                      </a: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.</a:t>
                      </a:r>
                    </a:p>
                  </a:txBody>
                  <a:tcPr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2242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pt-BR" sz="1400" dirty="0"/>
                    </a:p>
                  </a:txBody>
                  <a:tcP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50001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28208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1530752" y="2466068"/>
            <a:ext cx="8883228" cy="218006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200" b="1" dirty="0"/>
              <a:t>Como negociar plantões?</a:t>
            </a:r>
          </a:p>
          <a:p>
            <a:pPr marL="271463" indent="-271463"/>
            <a:r>
              <a:rPr lang="pt-BR" sz="2400" dirty="0"/>
              <a:t>Como eu me apresento para o porteiro e síndico?</a:t>
            </a:r>
          </a:p>
          <a:p>
            <a:pPr marL="271463" indent="-271463"/>
            <a:r>
              <a:rPr lang="pt-BR" sz="2400" dirty="0"/>
              <a:t>Quais as perguntas devo fazer para mapear o perfil do prédio?</a:t>
            </a:r>
          </a:p>
          <a:p>
            <a:pPr marL="271463" indent="-271463"/>
            <a:r>
              <a:rPr lang="pt-BR" sz="2400" dirty="0"/>
              <a:t>E quando o síndico ou gerente predial não quer cooperar?</a:t>
            </a:r>
          </a:p>
          <a:p>
            <a:pPr marL="271463" indent="-271463"/>
            <a:r>
              <a:rPr lang="pt-BR" sz="2400" dirty="0"/>
              <a:t>Que tipo de informação tenho que divulgar sobre o plantão?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F716DD3-D9B7-6817-18DF-2A069C76F691}"/>
              </a:ext>
            </a:extLst>
          </p:cNvPr>
          <p:cNvSpPr/>
          <p:nvPr/>
        </p:nvSpPr>
        <p:spPr>
          <a:xfrm>
            <a:off x="0" y="1162050"/>
            <a:ext cx="2743200" cy="288758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5">
            <a:extLst>
              <a:ext uri="{FF2B5EF4-FFF2-40B4-BE49-F238E27FC236}">
                <a16:creationId xmlns:a16="http://schemas.microsoft.com/office/drawing/2014/main" id="{DAB8116E-30DB-55A1-459A-F16FDFC98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1822" y="1776958"/>
            <a:ext cx="41308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NEGOCIAÇÃO</a:t>
            </a:r>
          </a:p>
        </p:txBody>
      </p:sp>
    </p:spTree>
    <p:extLst>
      <p:ext uri="{BB962C8B-B14F-4D97-AF65-F5344CB8AC3E}">
        <p14:creationId xmlns:p14="http://schemas.microsoft.com/office/powerpoint/2010/main" val="136273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3" grpId="0" animBg="1"/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1ECC5B4C-0010-58BC-EA59-0BD1CF170D32}"/>
              </a:ext>
            </a:extLst>
          </p:cNvPr>
          <p:cNvSpPr txBox="1"/>
          <p:nvPr/>
        </p:nvSpPr>
        <p:spPr>
          <a:xfrm>
            <a:off x="482349" y="2481211"/>
            <a:ext cx="5023929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2200" b="1" dirty="0"/>
              <a:t>Dica: Conquistar o administrador/síndico é o pulo do gato!</a:t>
            </a:r>
          </a:p>
          <a:p>
            <a:pPr marL="179388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Tem que ser seu aliado;</a:t>
            </a:r>
          </a:p>
          <a:p>
            <a:pPr marL="179388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Precisa tê-lo sempre por perto; </a:t>
            </a:r>
          </a:p>
          <a:p>
            <a:pPr marL="179388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Tem que ser adulado, mimado.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A839211-5A0E-EBD2-20FE-3079084D3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349" y="1776958"/>
            <a:ext cx="294403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NEGOCIAÇÃO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31A672C-6DDE-9F76-D361-9B92B583E393}"/>
              </a:ext>
            </a:extLst>
          </p:cNvPr>
          <p:cNvSpPr/>
          <p:nvPr/>
        </p:nvSpPr>
        <p:spPr>
          <a:xfrm>
            <a:off x="0" y="1162050"/>
            <a:ext cx="2743200" cy="288758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C7452E0-BEA9-75F8-8A76-199BBBEBA3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9" b="449"/>
          <a:stretch/>
        </p:blipFill>
        <p:spPr>
          <a:xfrm flipH="1">
            <a:off x="5898409" y="1509749"/>
            <a:ext cx="6299485" cy="4165200"/>
          </a:xfrm>
          <a:prstGeom prst="rect">
            <a:avLst/>
          </a:prstGeom>
          <a:ln>
            <a:noFill/>
          </a:ln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13EA0A10-29AE-2EEA-D9DA-C4E75231A7C4}"/>
              </a:ext>
            </a:extLst>
          </p:cNvPr>
          <p:cNvSpPr/>
          <p:nvPr/>
        </p:nvSpPr>
        <p:spPr>
          <a:xfrm>
            <a:off x="5664200" y="1509207"/>
            <a:ext cx="431800" cy="4166284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8558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488975" y="2478068"/>
            <a:ext cx="4189042" cy="250474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ts val="600"/>
              </a:spcBef>
              <a:buNone/>
            </a:pPr>
            <a:r>
              <a:rPr lang="pt-BR" sz="2200" b="1" dirty="0"/>
              <a:t>E se o prédio não tem porteiro?</a:t>
            </a:r>
          </a:p>
          <a:p>
            <a:pPr marL="180000" indent="-180000">
              <a:spcBef>
                <a:spcPts val="1200"/>
              </a:spcBef>
            </a:pPr>
            <a:r>
              <a:rPr lang="pt-BR" sz="2000" dirty="0"/>
              <a:t>Utilize porteiro eletrônico;</a:t>
            </a:r>
          </a:p>
          <a:p>
            <a:pPr marL="180000" indent="-180000">
              <a:spcBef>
                <a:spcPts val="1200"/>
              </a:spcBef>
            </a:pPr>
            <a:r>
              <a:rPr lang="pt-BR" sz="2000" dirty="0"/>
              <a:t>Use </a:t>
            </a:r>
            <a:r>
              <a:rPr lang="pt-BR" sz="2000" dirty="0" err="1"/>
              <a:t>mailling</a:t>
            </a:r>
            <a:r>
              <a:rPr lang="pt-BR" sz="2000" dirty="0"/>
              <a:t> com telefone e ligue;</a:t>
            </a:r>
          </a:p>
          <a:p>
            <a:pPr marL="180000" indent="-180000">
              <a:spcBef>
                <a:spcPts val="1200"/>
              </a:spcBef>
            </a:pPr>
            <a:r>
              <a:rPr lang="pt-BR" sz="2000" dirty="0"/>
              <a:t>Peça cartas diferentes ao Trade para colocar no escaninho;</a:t>
            </a:r>
          </a:p>
          <a:p>
            <a:pPr marL="180000" indent="-180000">
              <a:spcBef>
                <a:spcPts val="1200"/>
              </a:spcBef>
            </a:pPr>
            <a:r>
              <a:rPr lang="pt-BR" sz="2000" dirty="0"/>
              <a:t>Use a técnica da entrevista pesquisa.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BDF7CDE-06E2-B0D7-B419-924503B0D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349" y="1776958"/>
            <a:ext cx="294403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NEGOCIAÇÃO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B082F48-F179-BA16-88A2-5C7B3E28A67E}"/>
              </a:ext>
            </a:extLst>
          </p:cNvPr>
          <p:cNvSpPr/>
          <p:nvPr/>
        </p:nvSpPr>
        <p:spPr>
          <a:xfrm>
            <a:off x="0" y="1162050"/>
            <a:ext cx="2743200" cy="288758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DF1C306-1297-5E14-01FF-3DC9AB9805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9" b="449"/>
          <a:stretch/>
        </p:blipFill>
        <p:spPr>
          <a:xfrm flipH="1">
            <a:off x="5898409" y="1509749"/>
            <a:ext cx="6299485" cy="4165200"/>
          </a:xfrm>
          <a:prstGeom prst="rect">
            <a:avLst/>
          </a:prstGeom>
          <a:ln>
            <a:noFill/>
          </a:ln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6A87CB62-FD7A-3CB2-C607-C4853748E650}"/>
              </a:ext>
            </a:extLst>
          </p:cNvPr>
          <p:cNvSpPr/>
          <p:nvPr/>
        </p:nvSpPr>
        <p:spPr>
          <a:xfrm>
            <a:off x="5664200" y="1509207"/>
            <a:ext cx="431800" cy="4166284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60CFCD42-CD89-5B66-3877-E7BFC14CA4DD}"/>
              </a:ext>
            </a:extLst>
          </p:cNvPr>
          <p:cNvSpPr/>
          <p:nvPr/>
        </p:nvSpPr>
        <p:spPr>
          <a:xfrm>
            <a:off x="4389362" y="1776959"/>
            <a:ext cx="6641803" cy="109270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Reforçar a utilização do MKT MAPS para trazer os dados de telefone.</a:t>
            </a:r>
          </a:p>
        </p:txBody>
      </p:sp>
    </p:spTree>
    <p:extLst>
      <p:ext uri="{BB962C8B-B14F-4D97-AF65-F5344CB8AC3E}">
        <p14:creationId xmlns:p14="http://schemas.microsoft.com/office/powerpoint/2010/main" val="349510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1526785" y="2466069"/>
            <a:ext cx="7994822" cy="236093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pt-BR" sz="2200" b="1" dirty="0"/>
              <a:t>1. Por onde começa a negociação?</a:t>
            </a: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Abordagem do síndico e/ou gerente predial;</a:t>
            </a: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Sondagem do perfil do condomínio;</a:t>
            </a: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Negociação contra a objeção;</a:t>
            </a: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Negociação da data do plantão.</a:t>
            </a:r>
            <a:endParaRPr lang="pt-BR" sz="2200" dirty="0">
              <a:cs typeface="Calibri"/>
            </a:endParaRPr>
          </a:p>
        </p:txBody>
      </p:sp>
      <p:sp>
        <p:nvSpPr>
          <p:cNvPr id="2" name="Retângulo 5">
            <a:extLst>
              <a:ext uri="{FF2B5EF4-FFF2-40B4-BE49-F238E27FC236}">
                <a16:creationId xmlns:a16="http://schemas.microsoft.com/office/drawing/2014/main" id="{4C215260-4DDD-F9A7-0E53-8BBEA4C66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7759" y="1776959"/>
            <a:ext cx="41308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NEGOCIAÇÃO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8A3AECE-4C33-BF11-3A6E-5F3D70135948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8816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1514710" y="2835917"/>
            <a:ext cx="9065059" cy="180827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200" b="1" dirty="0"/>
              <a:t>2. A primeira impressão é a que fica então apresente-se como:</a:t>
            </a:r>
          </a:p>
          <a:p>
            <a:pPr marL="271463" indent="-271463">
              <a:spcBef>
                <a:spcPts val="1200"/>
              </a:spcBef>
            </a:pPr>
            <a:r>
              <a:rPr lang="pt-BR" sz="2000" dirty="0"/>
              <a:t>GN Claro empresas pronto para atender o condomínio;</a:t>
            </a:r>
          </a:p>
          <a:p>
            <a:pPr marL="271463" indent="-271463">
              <a:spcBef>
                <a:spcPts val="1200"/>
              </a:spcBef>
            </a:pPr>
            <a:r>
              <a:rPr lang="pt-BR" sz="2000" dirty="0"/>
              <a:t>Consultor de soluções com foco no cliente;</a:t>
            </a:r>
          </a:p>
          <a:p>
            <a:pPr marL="271463" indent="-271463">
              <a:spcBef>
                <a:spcPts val="1200"/>
              </a:spcBef>
            </a:pPr>
            <a:r>
              <a:rPr lang="pt-BR" sz="2000" dirty="0"/>
              <a:t>Sempre que acionado, esteja pronto para atender e orientar com foco na solução.</a:t>
            </a:r>
          </a:p>
        </p:txBody>
      </p:sp>
      <p:sp>
        <p:nvSpPr>
          <p:cNvPr id="12" name="Retângulo 5">
            <a:extLst>
              <a:ext uri="{FF2B5EF4-FFF2-40B4-BE49-F238E27FC236}">
                <a16:creationId xmlns:a16="http://schemas.microsoft.com/office/drawing/2014/main" id="{1509E778-725A-1F71-CDE7-EA31E173A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5761" y="2228238"/>
            <a:ext cx="67881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eaLnBrk="0" hangingPunct="0"/>
            <a:r>
              <a:rPr lang="is-IS" sz="2400" i="1" dirty="0">
                <a:solidFill>
                  <a:srgbClr val="ED1B2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ABORDAGEM COM SÍNDICO/ADMINISTRADOR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1C05225-5594-58BC-ECEC-46D1CEC8C2D5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5">
            <a:extLst>
              <a:ext uri="{FF2B5EF4-FFF2-40B4-BE49-F238E27FC236}">
                <a16:creationId xmlns:a16="http://schemas.microsoft.com/office/drawing/2014/main" id="{354F7682-3BE8-6181-6D7D-B985FCCBE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7759" y="1776959"/>
            <a:ext cx="41308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NEGOCIAÇÃO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5A782F6B-A1D0-D6EF-5C93-37605E387300}"/>
              </a:ext>
            </a:extLst>
          </p:cNvPr>
          <p:cNvSpPr/>
          <p:nvPr/>
        </p:nvSpPr>
        <p:spPr>
          <a:xfrm>
            <a:off x="4652009" y="486384"/>
            <a:ext cx="6641803" cy="106493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Alterar todos as citações de GN e alterar para Vendedor.</a:t>
            </a:r>
          </a:p>
        </p:txBody>
      </p:sp>
    </p:spTree>
    <p:extLst>
      <p:ext uri="{BB962C8B-B14F-4D97-AF65-F5344CB8AC3E}">
        <p14:creationId xmlns:p14="http://schemas.microsoft.com/office/powerpoint/2010/main" val="63142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507107" y="2723991"/>
            <a:ext cx="4690535" cy="308395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pt-BR" sz="2000" b="1" dirty="0"/>
              <a:t>3. Faça as perguntas certas:</a:t>
            </a:r>
          </a:p>
          <a:p>
            <a:pPr marL="271463" indent="-271463">
              <a:spcBef>
                <a:spcPts val="600"/>
              </a:spcBef>
            </a:pPr>
            <a:r>
              <a:rPr lang="pt-BR" sz="2000" dirty="0"/>
              <a:t>O condomínio já tem ou já contratou serviço da concorrência? </a:t>
            </a:r>
          </a:p>
          <a:p>
            <a:pPr marL="271463" indent="-271463">
              <a:spcBef>
                <a:spcPts val="600"/>
              </a:spcBef>
            </a:pPr>
            <a:r>
              <a:rPr lang="pt-BR" sz="2000" dirty="0"/>
              <a:t>Existem empresas assinantes do serviço da Claro?</a:t>
            </a:r>
          </a:p>
          <a:p>
            <a:pPr marL="271463" indent="-271463">
              <a:spcBef>
                <a:spcPts val="600"/>
              </a:spcBef>
            </a:pPr>
            <a:r>
              <a:rPr lang="pt-BR" sz="2000" dirty="0"/>
              <a:t>O condomínio possui empresas novas?</a:t>
            </a:r>
          </a:p>
          <a:p>
            <a:pPr marL="271463" indent="-271463">
              <a:spcBef>
                <a:spcPts val="600"/>
              </a:spcBef>
            </a:pPr>
            <a:r>
              <a:rPr lang="pt-BR" sz="2000" dirty="0"/>
              <a:t>Qual é o tipo de perfil de empresa</a:t>
            </a:r>
            <a:br>
              <a:rPr lang="pt-BR" sz="2000" dirty="0"/>
            </a:br>
            <a:r>
              <a:rPr lang="pt-BR" sz="2000" dirty="0"/>
              <a:t>do condomínio?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7EDCEC7-22F9-20E6-ED32-B264BE8144BC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5">
            <a:extLst>
              <a:ext uri="{FF2B5EF4-FFF2-40B4-BE49-F238E27FC236}">
                <a16:creationId xmlns:a16="http://schemas.microsoft.com/office/drawing/2014/main" id="{BCA82399-222B-19FC-4A59-200426DB3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06" y="1672684"/>
            <a:ext cx="41308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NEGOCIAÇÃO</a:t>
            </a:r>
          </a:p>
        </p:txBody>
      </p:sp>
      <p:sp>
        <p:nvSpPr>
          <p:cNvPr id="5" name="Retângulo 5">
            <a:extLst>
              <a:ext uri="{FF2B5EF4-FFF2-40B4-BE49-F238E27FC236}">
                <a16:creationId xmlns:a16="http://schemas.microsoft.com/office/drawing/2014/main" id="{F3616B9F-A2BD-6323-FDE6-CF03ECAF4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990" y="2131109"/>
            <a:ext cx="61249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eaLnBrk="0" hangingPunct="0"/>
            <a:r>
              <a:rPr lang="is-IS" sz="2400" i="1" dirty="0">
                <a:solidFill>
                  <a:srgbClr val="ED1B2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SONDAGEM DO PERFIL DO CONDOMÍNIO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C9162E22-699D-27CA-DFD2-9EEE75FAA45B}"/>
              </a:ext>
            </a:extLst>
          </p:cNvPr>
          <p:cNvSpPr txBox="1">
            <a:spLocks/>
          </p:cNvSpPr>
          <p:nvPr/>
        </p:nvSpPr>
        <p:spPr>
          <a:xfrm>
            <a:off x="5999376" y="2723991"/>
            <a:ext cx="5534897" cy="276092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65113">
              <a:spcBef>
                <a:spcPts val="1200"/>
              </a:spcBef>
            </a:pPr>
            <a:r>
              <a:rPr lang="pt-BR" sz="2000" dirty="0"/>
              <a:t>Qual o melhor local (passagem) para aplicar materiais de divulgação (banner, cartaz)?</a:t>
            </a:r>
            <a:endParaRPr lang="pt-BR" sz="2000" dirty="0">
              <a:cs typeface="Calibri"/>
            </a:endParaRPr>
          </a:p>
          <a:p>
            <a:pPr marL="265113" indent="-265113">
              <a:spcBef>
                <a:spcPts val="1200"/>
              </a:spcBef>
            </a:pPr>
            <a:r>
              <a:rPr lang="pt-BR" sz="2000" dirty="0"/>
              <a:t>Quais são as normas do condomínio quanto</a:t>
            </a:r>
            <a:br>
              <a:rPr lang="pt-BR" sz="2000" dirty="0"/>
            </a:br>
            <a:r>
              <a:rPr lang="pt-BR" sz="2000" dirty="0"/>
              <a:t>à presença e permanência de fornecedor?</a:t>
            </a:r>
            <a:endParaRPr lang="pt-BR" sz="2000" dirty="0">
              <a:cs typeface="Calibri"/>
            </a:endParaRPr>
          </a:p>
          <a:p>
            <a:pPr marL="265113" indent="-265113">
              <a:spcBef>
                <a:spcPts val="1200"/>
              </a:spcBef>
            </a:pPr>
            <a:r>
              <a:rPr lang="pt-BR" sz="2000" dirty="0"/>
              <a:t>Qual o dia e horário com maior circulação</a:t>
            </a:r>
            <a:br>
              <a:rPr lang="pt-BR" sz="2000" dirty="0"/>
            </a:br>
            <a:r>
              <a:rPr lang="pt-BR" sz="2000" dirty="0"/>
              <a:t>no prédio?</a:t>
            </a:r>
            <a:endParaRPr lang="pt-BR" sz="2000" dirty="0">
              <a:cs typeface="Calibri"/>
            </a:endParaRPr>
          </a:p>
          <a:p>
            <a:pPr marL="265113" indent="-265113">
              <a:spcBef>
                <a:spcPts val="1200"/>
              </a:spcBef>
            </a:pPr>
            <a:r>
              <a:rPr lang="pt-BR" sz="2000" dirty="0"/>
              <a:t>Qual o melhor horário e dia para fazer o plantão?</a:t>
            </a:r>
            <a:endParaRPr lang="pt-BR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638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486895" y="2805686"/>
            <a:ext cx="10080538" cy="276092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pt-BR" sz="2200" b="1" dirty="0"/>
              <a:t>4. Para negociar contra uma objeção, leve em consideração os pontos a seguir:</a:t>
            </a:r>
          </a:p>
          <a:p>
            <a:pPr marL="271463" indent="-271463">
              <a:spcBef>
                <a:spcPts val="1200"/>
              </a:spcBef>
            </a:pPr>
            <a:r>
              <a:rPr lang="pt-BR" sz="2000" dirty="0"/>
              <a:t>Utilize o ponto cortesia como moeda de troca, mas consulte a política com seu supervisor;</a:t>
            </a:r>
          </a:p>
          <a:p>
            <a:pPr marL="271463" indent="-271463">
              <a:spcBef>
                <a:spcPts val="1200"/>
              </a:spcBef>
            </a:pPr>
            <a:r>
              <a:rPr lang="pt-BR" sz="2000" dirty="0"/>
              <a:t>Valorize seu atendimento presencial e personalizado para o condomínio;</a:t>
            </a:r>
          </a:p>
          <a:p>
            <a:pPr marL="271463" indent="-271463">
              <a:spcBef>
                <a:spcPts val="1200"/>
              </a:spcBef>
            </a:pPr>
            <a:r>
              <a:rPr lang="pt-BR" sz="2000" dirty="0"/>
              <a:t>Argumente os diferencias de qualidade Claro (Claro tv+, canais HD, 4k, combos etc.);</a:t>
            </a:r>
          </a:p>
          <a:p>
            <a:pPr marL="271463" indent="-271463">
              <a:spcBef>
                <a:spcPts val="1200"/>
              </a:spcBef>
            </a:pPr>
            <a:r>
              <a:rPr lang="pt-BR" sz="2000" dirty="0"/>
              <a:t>Em caso de prédios novos, mencione o processo de cabeamento e adequação;</a:t>
            </a:r>
          </a:p>
          <a:p>
            <a:pPr marL="271463" indent="-271463">
              <a:spcBef>
                <a:spcPts val="1200"/>
              </a:spcBef>
            </a:pPr>
            <a:r>
              <a:rPr lang="pt-BR" sz="2000" dirty="0"/>
              <a:t>Solicite indicação para adequação </a:t>
            </a:r>
            <a:r>
              <a:rPr lang="pt-BR" sz="2000" dirty="0" err="1"/>
              <a:t>Gpon</a:t>
            </a:r>
            <a:r>
              <a:rPr lang="pt-BR" sz="2000" dirty="0"/>
              <a:t>. </a:t>
            </a:r>
          </a:p>
          <a:p>
            <a:pPr>
              <a:spcBef>
                <a:spcPts val="1200"/>
              </a:spcBef>
            </a:pPr>
            <a:endParaRPr lang="pt-BR" sz="20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7EDCEC7-22F9-20E6-ED32-B264BE8144BC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5">
            <a:extLst>
              <a:ext uri="{FF2B5EF4-FFF2-40B4-BE49-F238E27FC236}">
                <a16:creationId xmlns:a16="http://schemas.microsoft.com/office/drawing/2014/main" id="{0D746FE6-342A-6B1C-E0DA-1FD4ED0C4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06" y="1672684"/>
            <a:ext cx="41308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NEGOCIAÇÃO</a:t>
            </a:r>
          </a:p>
        </p:txBody>
      </p:sp>
      <p:sp>
        <p:nvSpPr>
          <p:cNvPr id="5" name="Retângulo 5">
            <a:extLst>
              <a:ext uri="{FF2B5EF4-FFF2-40B4-BE49-F238E27FC236}">
                <a16:creationId xmlns:a16="http://schemas.microsoft.com/office/drawing/2014/main" id="{DC7FBAD8-CF83-F9C7-E2B1-2EF12ADFC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87" y="2131109"/>
            <a:ext cx="28391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eaLnBrk="0" hangingPunct="0"/>
            <a:r>
              <a:rPr lang="is-IS" sz="2400" i="1" dirty="0">
                <a:solidFill>
                  <a:srgbClr val="ED1B2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OBJEÇÃO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E0C7FEE8-E92C-F83C-FFE2-B49F0385EA05}"/>
              </a:ext>
            </a:extLst>
          </p:cNvPr>
          <p:cNvSpPr/>
          <p:nvPr/>
        </p:nvSpPr>
        <p:spPr>
          <a:xfrm>
            <a:off x="3959158" y="1020846"/>
            <a:ext cx="7705756" cy="16783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Atualizar com o time de processos o processos de cortesia + produtos autorizados por marketing.</a:t>
            </a:r>
            <a:br>
              <a:rPr lang="pt-BR" dirty="0"/>
            </a:br>
            <a:r>
              <a:rPr lang="pt-BR" dirty="0"/>
              <a:t>Alterar todas os cargos de Supervisor para Coordenador, já que o D2D não tem supervisor na estrutura.</a:t>
            </a:r>
          </a:p>
        </p:txBody>
      </p:sp>
    </p:spTree>
    <p:extLst>
      <p:ext uri="{BB962C8B-B14F-4D97-AF65-F5344CB8AC3E}">
        <p14:creationId xmlns:p14="http://schemas.microsoft.com/office/powerpoint/2010/main" val="253265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2-12-23 at 10.30.49">
            <a:hlinkClick r:id="" action="ppaction://media"/>
            <a:extLst>
              <a:ext uri="{FF2B5EF4-FFF2-40B4-BE49-F238E27FC236}">
                <a16:creationId xmlns:a16="http://schemas.microsoft.com/office/drawing/2014/main" id="{CF3AB90E-9868-5086-71CD-098CDDED92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4" y="4763"/>
            <a:ext cx="12182475" cy="686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0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507106" y="2496908"/>
            <a:ext cx="4416586" cy="213441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200" b="1" dirty="0"/>
              <a:t>4. Agendamento de data do plantão</a:t>
            </a:r>
          </a:p>
          <a:p>
            <a:pPr marL="271463" indent="-271463"/>
            <a:r>
              <a:rPr lang="pt-BR" sz="2000" dirty="0"/>
              <a:t>Negocie a data para a realização</a:t>
            </a:r>
            <a:br>
              <a:rPr lang="pt-BR" sz="2000" dirty="0"/>
            </a:br>
            <a:r>
              <a:rPr lang="pt-BR" sz="2000" dirty="0"/>
              <a:t>do seu plantão no condomínio;</a:t>
            </a:r>
          </a:p>
          <a:p>
            <a:pPr marL="271463" indent="-271463"/>
            <a:r>
              <a:rPr lang="pt-BR" sz="2000" dirty="0"/>
              <a:t>Utilize o Conexão para mapear as oportunidades.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65FD69EF-64AE-8988-4AB5-4B5852B0D61B}"/>
              </a:ext>
            </a:extLst>
          </p:cNvPr>
          <p:cNvGrpSpPr/>
          <p:nvPr/>
        </p:nvGrpSpPr>
        <p:grpSpPr>
          <a:xfrm>
            <a:off x="6862435" y="218900"/>
            <a:ext cx="3087900" cy="6405148"/>
            <a:chOff x="7869099" y="622225"/>
            <a:chExt cx="2213155" cy="4590688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A7F69EA3-0AE8-1F05-380E-DAAF70D06DCD}"/>
                </a:ext>
              </a:extLst>
            </p:cNvPr>
            <p:cNvGrpSpPr/>
            <p:nvPr/>
          </p:nvGrpSpPr>
          <p:grpSpPr>
            <a:xfrm>
              <a:off x="7869099" y="622225"/>
              <a:ext cx="2213155" cy="4590688"/>
              <a:chOff x="6294741" y="495980"/>
              <a:chExt cx="1529733" cy="3173084"/>
            </a:xfrm>
          </p:grpSpPr>
          <p:pic>
            <p:nvPicPr>
              <p:cNvPr id="3" name="Picture 4" descr="Slide33.jpg">
                <a:extLst>
                  <a:ext uri="{FF2B5EF4-FFF2-40B4-BE49-F238E27FC236}">
                    <a16:creationId xmlns:a16="http://schemas.microsoft.com/office/drawing/2014/main" id="{2018E3B3-FAE1-D27B-9441-4FDB0C2AE7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727" t="7080" r="8967" b="10665"/>
              <a:stretch/>
            </p:blipFill>
            <p:spPr bwMode="auto">
              <a:xfrm>
                <a:off x="6294741" y="495980"/>
                <a:ext cx="1529733" cy="3173084"/>
              </a:xfrm>
              <a:prstGeom prst="roundRect">
                <a:avLst>
                  <a:gd name="adj" fmla="val 14222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E436CE77-BF92-DEAE-A14E-6204364D6511}"/>
                  </a:ext>
                </a:extLst>
              </p:cNvPr>
              <p:cNvSpPr/>
              <p:nvPr/>
            </p:nvSpPr>
            <p:spPr>
              <a:xfrm>
                <a:off x="6363536" y="882869"/>
                <a:ext cx="1381633" cy="2445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4" name="Imagem 3" descr="Interface gráfica do usuário, Aplicativo&#10;&#10;Descrição gerada automaticamente">
              <a:extLst>
                <a:ext uri="{FF2B5EF4-FFF2-40B4-BE49-F238E27FC236}">
                  <a16:creationId xmlns:a16="http://schemas.microsoft.com/office/drawing/2014/main" id="{276536B9-023F-35A4-1DD5-098AC5CE6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3547" y="1181960"/>
              <a:ext cx="1759236" cy="3537453"/>
            </a:xfrm>
            <a:prstGeom prst="rect">
              <a:avLst/>
            </a:prstGeom>
          </p:spPr>
        </p:pic>
      </p:grpSp>
      <p:sp>
        <p:nvSpPr>
          <p:cNvPr id="2" name="Retângulo 5">
            <a:extLst>
              <a:ext uri="{FF2B5EF4-FFF2-40B4-BE49-F238E27FC236}">
                <a16:creationId xmlns:a16="http://schemas.microsoft.com/office/drawing/2014/main" id="{309CD616-830F-C1F6-634B-1C9BA3E56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06" y="1672684"/>
            <a:ext cx="41308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NEGOCIAÇÃO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5F1E86A-3D41-D3D6-D4BE-EFD77249D094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B61DCB61-9FE7-A9D8-8946-B56A840CED6F}"/>
              </a:ext>
            </a:extLst>
          </p:cNvPr>
          <p:cNvSpPr/>
          <p:nvPr/>
        </p:nvSpPr>
        <p:spPr>
          <a:xfrm>
            <a:off x="4428273" y="3647872"/>
            <a:ext cx="6641803" cy="63523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Precisamos alterar o mapeamento do conexão pelo MKT MAPS</a:t>
            </a:r>
          </a:p>
        </p:txBody>
      </p:sp>
    </p:spTree>
    <p:extLst>
      <p:ext uri="{BB962C8B-B14F-4D97-AF65-F5344CB8AC3E}">
        <p14:creationId xmlns:p14="http://schemas.microsoft.com/office/powerpoint/2010/main" val="68342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3FA828D-5991-5648-A7BC-4FE5B18E9E7F}"/>
              </a:ext>
            </a:extLst>
          </p:cNvPr>
          <p:cNvSpPr txBox="1"/>
          <p:nvPr/>
        </p:nvSpPr>
        <p:spPr>
          <a:xfrm>
            <a:off x="6586539" y="3581948"/>
            <a:ext cx="52704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9275" algn="r"/>
            <a:r>
              <a:rPr lang="pt-BR" sz="35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AUTOAVALIAÇÃO</a:t>
            </a:r>
          </a:p>
        </p:txBody>
      </p:sp>
    </p:spTree>
    <p:extLst>
      <p:ext uri="{BB962C8B-B14F-4D97-AF65-F5344CB8AC3E}">
        <p14:creationId xmlns:p14="http://schemas.microsoft.com/office/powerpoint/2010/main" val="20167668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C1178FC5-7A54-BF2F-52B6-BD2B59748645}"/>
              </a:ext>
            </a:extLst>
          </p:cNvPr>
          <p:cNvSpPr/>
          <p:nvPr/>
        </p:nvSpPr>
        <p:spPr>
          <a:xfrm>
            <a:off x="782082" y="2671971"/>
            <a:ext cx="3747803" cy="432425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6838FB8-7088-FCD9-4984-DF346F38AA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22269" y="127328"/>
            <a:ext cx="2543702" cy="685799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D35E086A-BB23-6FA2-98F4-E7624AC551B6}"/>
              </a:ext>
            </a:extLst>
          </p:cNvPr>
          <p:cNvSpPr txBox="1"/>
          <p:nvPr/>
        </p:nvSpPr>
        <p:spPr>
          <a:xfrm>
            <a:off x="1003135" y="2662246"/>
            <a:ext cx="3042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1.PLANEJAMENTO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0534EBE-1F1D-0E19-7139-BC010B661575}"/>
              </a:ext>
            </a:extLst>
          </p:cNvPr>
          <p:cNvSpPr/>
          <p:nvPr/>
        </p:nvSpPr>
        <p:spPr>
          <a:xfrm>
            <a:off x="782082" y="3325114"/>
            <a:ext cx="5880982" cy="432425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B5CDBD5-C996-CD49-3353-7540685A5A67}"/>
              </a:ext>
            </a:extLst>
          </p:cNvPr>
          <p:cNvSpPr txBox="1"/>
          <p:nvPr/>
        </p:nvSpPr>
        <p:spPr>
          <a:xfrm>
            <a:off x="1003135" y="3315448"/>
            <a:ext cx="3624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/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 NEGOCIAÇÃO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89B39F1F-D059-EE93-9729-FAE63EE41D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85549" y="0"/>
            <a:ext cx="1811393" cy="68580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5D577DF4-2B61-FCF3-EC11-87B61883F38A}"/>
              </a:ext>
            </a:extLst>
          </p:cNvPr>
          <p:cNvSpPr/>
          <p:nvPr/>
        </p:nvSpPr>
        <p:spPr>
          <a:xfrm>
            <a:off x="782083" y="3985514"/>
            <a:ext cx="7852632" cy="432425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8DF75EE7-C71E-A4CA-6436-95EC856C84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727"/>
          <a:stretch/>
        </p:blipFill>
        <p:spPr>
          <a:xfrm>
            <a:off x="7556444" y="1038427"/>
            <a:ext cx="2223694" cy="5946901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45DE6F30-D4B7-8EDF-1DF8-26ED65822463}"/>
              </a:ext>
            </a:extLst>
          </p:cNvPr>
          <p:cNvSpPr txBox="1"/>
          <p:nvPr/>
        </p:nvSpPr>
        <p:spPr>
          <a:xfrm>
            <a:off x="1012048" y="3956274"/>
            <a:ext cx="2833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/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 EXECUÇÃO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37454CBC-DA12-873C-A0F1-09116BDE27A6}"/>
              </a:ext>
            </a:extLst>
          </p:cNvPr>
          <p:cNvSpPr/>
          <p:nvPr/>
        </p:nvSpPr>
        <p:spPr>
          <a:xfrm>
            <a:off x="782082" y="4645082"/>
            <a:ext cx="9815963" cy="432425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7FAAD490-CEB7-E1E9-50C7-124745AE03BD}"/>
              </a:ext>
            </a:extLst>
          </p:cNvPr>
          <p:cNvSpPr txBox="1"/>
          <p:nvPr/>
        </p:nvSpPr>
        <p:spPr>
          <a:xfrm>
            <a:off x="1012048" y="4615842"/>
            <a:ext cx="2833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/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4. PÓS-VENDA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AE329434-687A-7CB4-8CEF-E7F0AF56260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397061" y="982823"/>
            <a:ext cx="2788891" cy="594690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E8289E13-75E3-B569-AB90-8A7D5A0D8585}"/>
              </a:ext>
            </a:extLst>
          </p:cNvPr>
          <p:cNvSpPr/>
          <p:nvPr/>
        </p:nvSpPr>
        <p:spPr>
          <a:xfrm>
            <a:off x="514350" y="5857875"/>
            <a:ext cx="2771776" cy="1000125"/>
          </a:xfrm>
          <a:prstGeom prst="rect">
            <a:avLst/>
          </a:prstGeom>
          <a:solidFill>
            <a:srgbClr val="E41D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pt-BR" sz="1000" spc="300" dirty="0">
                <a:latin typeface="Aharoni" panose="02010803020104030203" pitchFamily="2" charset="-79"/>
                <a:cs typeface="Aharoni" panose="02010803020104030203" pitchFamily="2" charset="-79"/>
              </a:rPr>
              <a:t>TREINAMENTO</a:t>
            </a:r>
            <a:r>
              <a:rPr lang="pt-BR" spc="3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l"/>
            <a:r>
              <a:rPr lang="pt-BR" sz="1400" dirty="0">
                <a:latin typeface="Aptos Light" panose="020F0502020204030204" pitchFamily="34" charset="0"/>
              </a:rPr>
              <a:t>Canal</a:t>
            </a:r>
            <a:r>
              <a:rPr lang="pt-BR" dirty="0">
                <a:latin typeface="Aptos Light" panose="020F0502020204030204" pitchFamily="34" charset="0"/>
              </a:rPr>
              <a:t> </a:t>
            </a:r>
            <a:r>
              <a:rPr lang="pt-BR" b="1" dirty="0">
                <a:latin typeface="Aptos Light" panose="020F0502020204030204" pitchFamily="34" charset="0"/>
              </a:rPr>
              <a:t>TOP PME</a:t>
            </a:r>
          </a:p>
          <a:p>
            <a:pPr algn="l"/>
            <a:r>
              <a:rPr lang="pt-BR" sz="1100" dirty="0">
                <a:latin typeface="Aptos Light" panose="020B0004020202020204" pitchFamily="34" charset="0"/>
              </a:rPr>
              <a:t>AÇÕES PRESENCIAIS EM </a:t>
            </a:r>
            <a:r>
              <a:rPr lang="pt-BR" sz="1100" b="1" dirty="0">
                <a:latin typeface="Aptos Light" panose="020B0004020202020204" pitchFamily="34" charset="0"/>
              </a:rPr>
              <a:t>EMPRESAS MDU</a:t>
            </a:r>
          </a:p>
        </p:txBody>
      </p:sp>
    </p:spTree>
    <p:extLst>
      <p:ext uri="{BB962C8B-B14F-4D97-AF65-F5344CB8AC3E}">
        <p14:creationId xmlns:p14="http://schemas.microsoft.com/office/powerpoint/2010/main" val="166553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3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3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1" grpId="0" animBg="1"/>
      <p:bldP spid="18" grpId="0"/>
      <p:bldP spid="20" grpId="0" animBg="1"/>
      <p:bldP spid="22" grpId="0"/>
      <p:bldP spid="23" grpId="0" animBg="1"/>
      <p:bldP spid="2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F48F48D-10EF-642D-8BBC-9E92101ACBC5}"/>
              </a:ext>
            </a:extLst>
          </p:cNvPr>
          <p:cNvSpPr/>
          <p:nvPr/>
        </p:nvSpPr>
        <p:spPr>
          <a:xfrm>
            <a:off x="0" y="2331218"/>
            <a:ext cx="8420519" cy="24819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197DE3A-4E3F-F1D5-2E89-16B5AB44EEF2}"/>
              </a:ext>
            </a:extLst>
          </p:cNvPr>
          <p:cNvSpPr txBox="1"/>
          <p:nvPr/>
        </p:nvSpPr>
        <p:spPr>
          <a:xfrm>
            <a:off x="701771" y="2972322"/>
            <a:ext cx="4452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0"/>
            <a:r>
              <a:rPr lang="pt-BR" sz="4000" b="1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EXECUÇÃO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DC6B80D-8C17-30DB-6906-7BFAEDA032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22269" y="6129833"/>
            <a:ext cx="2543702" cy="685799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B876BF6-EEBB-09C7-DCA1-2C565939F5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85549" y="6002505"/>
            <a:ext cx="1811393" cy="6858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D754ABC-B9E4-C003-55B8-66B6E8B7F5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727"/>
          <a:stretch/>
        </p:blipFill>
        <p:spPr>
          <a:xfrm>
            <a:off x="7556444" y="1038427"/>
            <a:ext cx="2223694" cy="594690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E97253A-6FA2-D4D6-F625-A52BD36404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397061" y="6985328"/>
            <a:ext cx="2788891" cy="5946901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1745FF66-CD89-A052-C65B-A16ACC894EB5}"/>
              </a:ext>
            </a:extLst>
          </p:cNvPr>
          <p:cNvSpPr txBox="1"/>
          <p:nvPr/>
        </p:nvSpPr>
        <p:spPr>
          <a:xfrm>
            <a:off x="721867" y="3609872"/>
            <a:ext cx="57291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0"/>
            <a:r>
              <a:rPr lang="pt-BR" sz="3000" dirty="0">
                <a:latin typeface="Calibri" panose="020F0502020204030204" pitchFamily="34" charset="0"/>
                <a:cs typeface="Calibri" panose="020F0502020204030204" pitchFamily="34" charset="0"/>
              </a:rPr>
              <a:t>Como realizar plantões produtivos?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D3D9078-7928-E49D-61CF-5CA296AA6BCC}"/>
              </a:ext>
            </a:extLst>
          </p:cNvPr>
          <p:cNvSpPr/>
          <p:nvPr/>
        </p:nvSpPr>
        <p:spPr>
          <a:xfrm>
            <a:off x="514350" y="5857875"/>
            <a:ext cx="2771776" cy="1000125"/>
          </a:xfrm>
          <a:prstGeom prst="rect">
            <a:avLst/>
          </a:prstGeom>
          <a:solidFill>
            <a:srgbClr val="E41D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pt-BR" sz="1000" spc="300" dirty="0">
                <a:latin typeface="Aharoni" panose="02010803020104030203" pitchFamily="2" charset="-79"/>
                <a:cs typeface="Aharoni" panose="02010803020104030203" pitchFamily="2" charset="-79"/>
              </a:rPr>
              <a:t>TREINAMENTO</a:t>
            </a:r>
            <a:r>
              <a:rPr lang="pt-BR" spc="3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l"/>
            <a:r>
              <a:rPr lang="pt-BR" sz="1400" dirty="0">
                <a:latin typeface="Aptos Light" panose="020F0502020204030204" pitchFamily="34" charset="0"/>
              </a:rPr>
              <a:t>Canal</a:t>
            </a:r>
            <a:r>
              <a:rPr lang="pt-BR" dirty="0">
                <a:latin typeface="Aptos Light" panose="020F0502020204030204" pitchFamily="34" charset="0"/>
              </a:rPr>
              <a:t> </a:t>
            </a:r>
            <a:r>
              <a:rPr lang="pt-BR" b="1" dirty="0">
                <a:latin typeface="Aptos Light" panose="020F0502020204030204" pitchFamily="34" charset="0"/>
              </a:rPr>
              <a:t>TOP PME</a:t>
            </a:r>
          </a:p>
          <a:p>
            <a:pPr algn="l"/>
            <a:r>
              <a:rPr lang="pt-BR" sz="1100" dirty="0">
                <a:latin typeface="Aptos Light" panose="020B0004020202020204" pitchFamily="34" charset="0"/>
              </a:rPr>
              <a:t>AÇÕES PRESENCIAIS EM </a:t>
            </a:r>
            <a:r>
              <a:rPr lang="pt-BR" sz="1100" b="1" dirty="0">
                <a:latin typeface="Aptos Light" panose="020B0004020202020204" pitchFamily="34" charset="0"/>
              </a:rPr>
              <a:t>EMPRESAS MDU</a:t>
            </a:r>
          </a:p>
        </p:txBody>
      </p:sp>
    </p:spTree>
    <p:extLst>
      <p:ext uri="{BB962C8B-B14F-4D97-AF65-F5344CB8AC3E}">
        <p14:creationId xmlns:p14="http://schemas.microsoft.com/office/powerpoint/2010/main" val="3765941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1536499" y="2469857"/>
            <a:ext cx="10080538" cy="22600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pt-BR" sz="2200" b="1" dirty="0"/>
              <a:t>Como realizar plantões produtivos?</a:t>
            </a:r>
          </a:p>
          <a:p>
            <a:pPr marL="266700" indent="-266700">
              <a:spcBef>
                <a:spcPts val="1200"/>
              </a:spcBef>
            </a:pPr>
            <a:r>
              <a:rPr lang="pt-BR" sz="2200" dirty="0"/>
              <a:t>Quais são os melhores locais e horários para o agendamento do plantão?</a:t>
            </a:r>
          </a:p>
          <a:p>
            <a:pPr marL="266700" indent="-266700">
              <a:spcBef>
                <a:spcPts val="1200"/>
              </a:spcBef>
            </a:pPr>
            <a:r>
              <a:rPr lang="pt-BR" sz="2200" dirty="0"/>
              <a:t>Como faço para aquecer a área?</a:t>
            </a:r>
          </a:p>
          <a:p>
            <a:pPr marL="266700" indent="-266700">
              <a:spcBef>
                <a:spcPts val="1200"/>
              </a:spcBef>
            </a:pPr>
            <a:r>
              <a:rPr lang="pt-BR" sz="2200" dirty="0"/>
              <a:t>Quando eu panfleto para divulgar o plantão?</a:t>
            </a:r>
          </a:p>
          <a:p>
            <a:pPr marL="266700" indent="-266700">
              <a:spcBef>
                <a:spcPts val="1200"/>
              </a:spcBef>
            </a:pPr>
            <a:r>
              <a:rPr lang="pt-BR" sz="2200" dirty="0"/>
              <a:t>E se um cliente antigo me abordar durante o plantão para fazer uma reclamação?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7EDCEC7-22F9-20E6-ED32-B264BE8144BC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5">
            <a:extLst>
              <a:ext uri="{FF2B5EF4-FFF2-40B4-BE49-F238E27FC236}">
                <a16:creationId xmlns:a16="http://schemas.microsoft.com/office/drawing/2014/main" id="{7CA363C0-A531-437F-8FC7-B682682B6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257" y="1780747"/>
            <a:ext cx="243706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EXECUÇÃO</a:t>
            </a:r>
          </a:p>
        </p:txBody>
      </p:sp>
    </p:spTree>
    <p:extLst>
      <p:ext uri="{BB962C8B-B14F-4D97-AF65-F5344CB8AC3E}">
        <p14:creationId xmlns:p14="http://schemas.microsoft.com/office/powerpoint/2010/main" val="48898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" grpId="0" animBg="1"/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1526422" y="2484307"/>
            <a:ext cx="4859734" cy="198914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pt-BR" sz="2200" b="1" dirty="0"/>
              <a:t>Por onde começa meu plantão?</a:t>
            </a: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Agendamento do Plantão;</a:t>
            </a: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Preparação do Plantão;</a:t>
            </a: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Execução do Plantão.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7EDCEC7-22F9-20E6-ED32-B264BE8144BC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5">
            <a:extLst>
              <a:ext uri="{FF2B5EF4-FFF2-40B4-BE49-F238E27FC236}">
                <a16:creationId xmlns:a16="http://schemas.microsoft.com/office/drawing/2014/main" id="{D798BEF9-1295-BD12-7417-1BAA24E21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257" y="1780747"/>
            <a:ext cx="243706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EXECUÇÃO</a:t>
            </a:r>
          </a:p>
        </p:txBody>
      </p:sp>
    </p:spTree>
    <p:extLst>
      <p:ext uri="{BB962C8B-B14F-4D97-AF65-F5344CB8AC3E}">
        <p14:creationId xmlns:p14="http://schemas.microsoft.com/office/powerpoint/2010/main" val="196658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1529570" y="2475071"/>
            <a:ext cx="8587019" cy="290326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pt-BR" sz="2200" b="1" dirty="0"/>
              <a:t>1. Observar e Planejar</a:t>
            </a: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Realize os plantões durante a semana e nos horários de maior circulação nos prédios;</a:t>
            </a: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Solicite autorização para montar seu plantão em locais de maior circulação. Normalmente próximo a elevadores e saguão de entrada;</a:t>
            </a:r>
            <a:endParaRPr lang="pt-BR" sz="2200" dirty="0">
              <a:cs typeface="Calibri"/>
            </a:endParaRP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Panflete alguns dias antes e depois do plantão (média de 1 a 2 dias antes e 2 dias depois).</a:t>
            </a:r>
            <a:endParaRPr lang="pt-BR" sz="2200" dirty="0">
              <a:cs typeface="Calibri"/>
            </a:endParaRPr>
          </a:p>
          <a:p>
            <a:pPr>
              <a:spcBef>
                <a:spcPts val="1200"/>
              </a:spcBef>
            </a:pPr>
            <a:endParaRPr lang="pt-BR" sz="2200" dirty="0">
              <a:cs typeface="Calibri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7EDCEC7-22F9-20E6-ED32-B264BE8144BC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5">
            <a:extLst>
              <a:ext uri="{FF2B5EF4-FFF2-40B4-BE49-F238E27FC236}">
                <a16:creationId xmlns:a16="http://schemas.microsoft.com/office/drawing/2014/main" id="{51FDDA39-B1E6-DC7E-AA8F-98CDCB40F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257" y="1780747"/>
            <a:ext cx="243706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EXECUÇÃO</a:t>
            </a:r>
          </a:p>
        </p:txBody>
      </p:sp>
    </p:spTree>
    <p:extLst>
      <p:ext uri="{BB962C8B-B14F-4D97-AF65-F5344CB8AC3E}">
        <p14:creationId xmlns:p14="http://schemas.microsoft.com/office/powerpoint/2010/main" val="209888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1529570" y="2490892"/>
            <a:ext cx="8899431" cy="235542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pt-BR" sz="2200" b="1" dirty="0"/>
              <a:t>2. Divulgação</a:t>
            </a: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Entregue os folhetos com seus dados para contato;</a:t>
            </a: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Positive o condomínio com as informações de data e horário do plantão;</a:t>
            </a: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Verifique se os panfletos estão sendo entregues.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pt-BR" sz="2200" dirty="0"/>
              <a:t>Utilize materiais atualizados como panfletos e folders aprovados pelo MKT.</a:t>
            </a:r>
          </a:p>
          <a:p>
            <a:pPr marL="0" indent="0">
              <a:spcBef>
                <a:spcPts val="1200"/>
              </a:spcBef>
              <a:buNone/>
            </a:pPr>
            <a:endParaRPr lang="pt-BR" sz="20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7EDCEC7-22F9-20E6-ED32-B264BE8144BC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5">
            <a:extLst>
              <a:ext uri="{FF2B5EF4-FFF2-40B4-BE49-F238E27FC236}">
                <a16:creationId xmlns:a16="http://schemas.microsoft.com/office/drawing/2014/main" id="{1E9F90BD-563B-92F5-6603-68AFE3749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257" y="1780747"/>
            <a:ext cx="243706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EXECUÇÃO</a:t>
            </a:r>
          </a:p>
        </p:txBody>
      </p:sp>
    </p:spTree>
    <p:extLst>
      <p:ext uri="{BB962C8B-B14F-4D97-AF65-F5344CB8AC3E}">
        <p14:creationId xmlns:p14="http://schemas.microsoft.com/office/powerpoint/2010/main" val="398922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1529570" y="2477698"/>
            <a:ext cx="9512121" cy="316837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pt-BR" sz="2200" b="1" dirty="0"/>
              <a:t>3. Preparação</a:t>
            </a: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Negocie com seu líder direto e equipe de Trade para os materiais e folheteria;</a:t>
            </a:r>
            <a:endParaRPr lang="pt-BR" sz="2200" dirty="0">
              <a:cs typeface="Calibri"/>
            </a:endParaRP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Planeje brindes de acordo com o público do condomínio;</a:t>
            </a:r>
            <a:endParaRPr lang="pt-BR" sz="2200" dirty="0">
              <a:cs typeface="Calibri"/>
            </a:endParaRP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Crie encontros temáticos. PLANEJAMENTO DEVE SER FEITO COM SEU COORDENADOR e lembre-se das Programadoras;</a:t>
            </a:r>
            <a:endParaRPr lang="pt-BR" sz="2200" dirty="0">
              <a:cs typeface="Calibri"/>
            </a:endParaRP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Aproveite esses momentos do plantão para conhecer e levantar dados das empresas alocadas no prédio.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7EDCEC7-22F9-20E6-ED32-B264BE8144BC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5">
            <a:extLst>
              <a:ext uri="{FF2B5EF4-FFF2-40B4-BE49-F238E27FC236}">
                <a16:creationId xmlns:a16="http://schemas.microsoft.com/office/drawing/2014/main" id="{C7BCB478-7990-253C-EB1E-FC9091EFB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257" y="1780747"/>
            <a:ext cx="243706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EXECUÇÃO</a:t>
            </a:r>
          </a:p>
        </p:txBody>
      </p:sp>
    </p:spTree>
    <p:extLst>
      <p:ext uri="{BB962C8B-B14F-4D97-AF65-F5344CB8AC3E}">
        <p14:creationId xmlns:p14="http://schemas.microsoft.com/office/powerpoint/2010/main" val="327519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516133" y="2289317"/>
            <a:ext cx="6819162" cy="327846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pt-BR" sz="2200" b="1" dirty="0"/>
              <a:t>4. Execução do Plantão  </a:t>
            </a:r>
          </a:p>
          <a:p>
            <a:pPr marL="271463" indent="-271463">
              <a:spcBef>
                <a:spcPts val="600"/>
              </a:spcBef>
            </a:pPr>
            <a:r>
              <a:rPr lang="pt-BR" sz="2200" dirty="0"/>
              <a:t>Utilize o interfone para avisar do plantão;</a:t>
            </a:r>
            <a:endParaRPr lang="pt-BR" sz="2200" dirty="0">
              <a:cs typeface="Calibri"/>
            </a:endParaRPr>
          </a:p>
          <a:p>
            <a:pPr marL="271463" indent="-271463">
              <a:spcBef>
                <a:spcPts val="600"/>
              </a:spcBef>
            </a:pPr>
            <a:r>
              <a:rPr lang="pt-BR" sz="2200" dirty="0"/>
              <a:t>Se identifique, utilize seu crachá;</a:t>
            </a:r>
            <a:endParaRPr lang="pt-BR" sz="2200" dirty="0">
              <a:cs typeface="Calibri"/>
            </a:endParaRPr>
          </a:p>
          <a:p>
            <a:pPr marL="271463" indent="-271463">
              <a:spcBef>
                <a:spcPts val="600"/>
              </a:spcBef>
            </a:pPr>
            <a:r>
              <a:rPr lang="pt-BR" sz="2200" dirty="0"/>
              <a:t>Altere localização do banner para chamar atenção;</a:t>
            </a:r>
            <a:endParaRPr lang="pt-BR" sz="2200" dirty="0">
              <a:cs typeface="Calibri"/>
            </a:endParaRPr>
          </a:p>
          <a:p>
            <a:pPr marL="271463" indent="-271463">
              <a:spcBef>
                <a:spcPts val="600"/>
              </a:spcBef>
            </a:pPr>
            <a:r>
              <a:rPr lang="pt-BR" sz="2200" dirty="0"/>
              <a:t>Prepare-se para atender problemas de clientes antigos;</a:t>
            </a:r>
            <a:endParaRPr lang="pt-BR" sz="2200" dirty="0">
              <a:cs typeface="Calibri"/>
            </a:endParaRPr>
          </a:p>
          <a:p>
            <a:pPr marL="271463" indent="-271463">
              <a:spcBef>
                <a:spcPts val="600"/>
              </a:spcBef>
            </a:pPr>
            <a:r>
              <a:rPr lang="pt-BR" sz="2200" dirty="0"/>
              <a:t>Faça o cadastro de todos os prospects abordados.</a:t>
            </a:r>
            <a:endParaRPr lang="pt-BR" sz="2200" dirty="0">
              <a:cs typeface="Calibri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7EDCEC7-22F9-20E6-ED32-B264BE8144BC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397280A1-E562-7716-17CA-11111E77C736}"/>
              </a:ext>
            </a:extLst>
          </p:cNvPr>
          <p:cNvGrpSpPr/>
          <p:nvPr/>
        </p:nvGrpSpPr>
        <p:grpSpPr>
          <a:xfrm>
            <a:off x="7634509" y="440724"/>
            <a:ext cx="2776534" cy="5759290"/>
            <a:chOff x="6827521" y="146479"/>
            <a:chExt cx="3157728" cy="6549990"/>
          </a:xfrm>
        </p:grpSpPr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7825A819-5732-980A-B1F0-96B2750540B2}"/>
                </a:ext>
              </a:extLst>
            </p:cNvPr>
            <p:cNvGrpSpPr/>
            <p:nvPr/>
          </p:nvGrpSpPr>
          <p:grpSpPr>
            <a:xfrm>
              <a:off x="6827521" y="146479"/>
              <a:ext cx="3157728" cy="6549990"/>
              <a:chOff x="7869099" y="622225"/>
              <a:chExt cx="2213155" cy="4590688"/>
            </a:xfrm>
          </p:grpSpPr>
          <p:grpSp>
            <p:nvGrpSpPr>
              <p:cNvPr id="7" name="Agrupar 6">
                <a:extLst>
                  <a:ext uri="{FF2B5EF4-FFF2-40B4-BE49-F238E27FC236}">
                    <a16:creationId xmlns:a16="http://schemas.microsoft.com/office/drawing/2014/main" id="{BAF2151A-114A-7C12-C86D-C8DAB4E87C3F}"/>
                  </a:ext>
                </a:extLst>
              </p:cNvPr>
              <p:cNvGrpSpPr/>
              <p:nvPr/>
            </p:nvGrpSpPr>
            <p:grpSpPr>
              <a:xfrm>
                <a:off x="7869099" y="622225"/>
                <a:ext cx="2213155" cy="4590688"/>
                <a:chOff x="6294741" y="495980"/>
                <a:chExt cx="1529733" cy="3173084"/>
              </a:xfrm>
            </p:grpSpPr>
            <p:pic>
              <p:nvPicPr>
                <p:cNvPr id="9" name="Picture 4" descr="Slide33.jpg">
                  <a:extLst>
                    <a:ext uri="{FF2B5EF4-FFF2-40B4-BE49-F238E27FC236}">
                      <a16:creationId xmlns:a16="http://schemas.microsoft.com/office/drawing/2014/main" id="{1A5B566D-389E-1910-703A-6A861CE63B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8727" t="7080" r="8967" b="10665"/>
                <a:stretch/>
              </p:blipFill>
              <p:spPr bwMode="auto">
                <a:xfrm>
                  <a:off x="6294741" y="495980"/>
                  <a:ext cx="1529733" cy="3173084"/>
                </a:xfrm>
                <a:prstGeom prst="roundRect">
                  <a:avLst>
                    <a:gd name="adj" fmla="val 14222"/>
                  </a:avLst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" name="Retângulo 9">
                  <a:extLst>
                    <a:ext uri="{FF2B5EF4-FFF2-40B4-BE49-F238E27FC236}">
                      <a16:creationId xmlns:a16="http://schemas.microsoft.com/office/drawing/2014/main" id="{0A3AD5E4-2D00-0027-D0BA-0A1292D1DCB3}"/>
                    </a:ext>
                  </a:extLst>
                </p:cNvPr>
                <p:cNvSpPr/>
                <p:nvPr/>
              </p:nvSpPr>
              <p:spPr>
                <a:xfrm>
                  <a:off x="6363536" y="882869"/>
                  <a:ext cx="1381633" cy="24450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pic>
            <p:nvPicPr>
              <p:cNvPr id="8" name="Imagem 7" descr="Interface gráfica do usuário, Aplicativo&#10;&#10;Descrição gerada automaticamente">
                <a:extLst>
                  <a:ext uri="{FF2B5EF4-FFF2-40B4-BE49-F238E27FC236}">
                    <a16:creationId xmlns:a16="http://schemas.microsoft.com/office/drawing/2014/main" id="{54E28D1A-9B66-E282-38B5-A197EA4FCA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93547" y="1181960"/>
                <a:ext cx="1759236" cy="3537453"/>
              </a:xfrm>
              <a:prstGeom prst="rect">
                <a:avLst/>
              </a:prstGeom>
            </p:spPr>
          </p:pic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4F97A32-5C9D-D7CA-085D-2CB95B02BD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653" b="73"/>
            <a:stretch/>
          </p:blipFill>
          <p:spPr>
            <a:xfrm>
              <a:off x="6970627" y="972146"/>
              <a:ext cx="2864348" cy="5047235"/>
            </a:xfrm>
            <a:prstGeom prst="rect">
              <a:avLst/>
            </a:prstGeom>
          </p:spPr>
        </p:pic>
      </p:grpSp>
      <p:sp>
        <p:nvSpPr>
          <p:cNvPr id="12" name="Retângulo 5">
            <a:extLst>
              <a:ext uri="{FF2B5EF4-FFF2-40B4-BE49-F238E27FC236}">
                <a16:creationId xmlns:a16="http://schemas.microsoft.com/office/drawing/2014/main" id="{A69168CA-A469-A1EF-4F3D-C964576A5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06" y="1672684"/>
            <a:ext cx="243706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EXECUÇÃO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C97D38ED-C6FE-44F2-DD1A-4A90AC583CFE}"/>
              </a:ext>
            </a:extLst>
          </p:cNvPr>
          <p:cNvSpPr/>
          <p:nvPr/>
        </p:nvSpPr>
        <p:spPr>
          <a:xfrm>
            <a:off x="7171473" y="3832698"/>
            <a:ext cx="5020527" cy="98543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Onde será feito o cadastro?</a:t>
            </a:r>
          </a:p>
        </p:txBody>
      </p:sp>
    </p:spTree>
    <p:extLst>
      <p:ext uri="{BB962C8B-B14F-4D97-AF65-F5344CB8AC3E}">
        <p14:creationId xmlns:p14="http://schemas.microsoft.com/office/powerpoint/2010/main" val="2770790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7F31806-47B4-8171-5E7A-14652FDC785B}"/>
              </a:ext>
            </a:extLst>
          </p:cNvPr>
          <p:cNvSpPr txBox="1">
            <a:spLocks/>
          </p:cNvSpPr>
          <p:nvPr/>
        </p:nvSpPr>
        <p:spPr>
          <a:xfrm>
            <a:off x="526156" y="2358582"/>
            <a:ext cx="4304306" cy="337756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000" b="1" dirty="0"/>
              <a:t>Você sabia que MDU é uma sigla para identificar prédios e condomínios? Sim, a sigla significa:</a:t>
            </a:r>
          </a:p>
          <a:p>
            <a:r>
              <a:rPr lang="pt-BR" sz="2000" b="1" dirty="0" err="1"/>
              <a:t>M</a:t>
            </a:r>
            <a:r>
              <a:rPr lang="pt-BR" sz="2000" dirty="0" err="1"/>
              <a:t>ultiple</a:t>
            </a:r>
            <a:r>
              <a:rPr lang="pt-BR" sz="2000" dirty="0"/>
              <a:t> </a:t>
            </a:r>
          </a:p>
          <a:p>
            <a:r>
              <a:rPr lang="pt-BR" sz="2000" b="1" dirty="0" err="1"/>
              <a:t>D</a:t>
            </a:r>
            <a:r>
              <a:rPr lang="pt-BR" sz="2000" dirty="0" err="1"/>
              <a:t>welling</a:t>
            </a:r>
            <a:endParaRPr lang="pt-BR" sz="2000" dirty="0"/>
          </a:p>
          <a:p>
            <a:r>
              <a:rPr lang="pt-BR" sz="2000" b="1" dirty="0"/>
              <a:t>U</a:t>
            </a:r>
            <a:r>
              <a:rPr lang="pt-BR" sz="2000" dirty="0"/>
              <a:t>nit</a:t>
            </a:r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2000" dirty="0"/>
              <a:t>Traduzindo...</a:t>
            </a:r>
            <a:br>
              <a:rPr lang="pt-BR" sz="2000" dirty="0"/>
            </a:br>
            <a:r>
              <a:rPr lang="pt-BR" sz="2000" b="1" dirty="0"/>
              <a:t>Unidade de Habitação Múltipla</a:t>
            </a:r>
          </a:p>
          <a:p>
            <a:pPr marL="0" indent="0">
              <a:buNone/>
            </a:pPr>
            <a:endParaRPr lang="pt-BR" sz="2000" b="1" dirty="0"/>
          </a:p>
          <a:p>
            <a:pPr marL="0" indent="0">
              <a:buNone/>
            </a:pPr>
            <a:endParaRPr lang="pt-BR" sz="2000" b="1" dirty="0"/>
          </a:p>
          <a:p>
            <a:pPr marL="0" indent="0">
              <a:buNone/>
            </a:pPr>
            <a:endParaRPr lang="pt-BR" sz="2000" b="1" dirty="0"/>
          </a:p>
        </p:txBody>
      </p:sp>
      <p:sp>
        <p:nvSpPr>
          <p:cNvPr id="5" name="Retângulo 5">
            <a:extLst>
              <a:ext uri="{FF2B5EF4-FFF2-40B4-BE49-F238E27FC236}">
                <a16:creationId xmlns:a16="http://schemas.microsoft.com/office/drawing/2014/main" id="{C9CFEA3E-9A88-8F13-99D4-17104699A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06" y="1672684"/>
            <a:ext cx="41308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 QUE É MDU?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B9A15C39-D106-CD1D-4377-BFA6D0EB46DB}"/>
              </a:ext>
            </a:extLst>
          </p:cNvPr>
          <p:cNvSpPr txBox="1">
            <a:spLocks/>
          </p:cNvSpPr>
          <p:nvPr/>
        </p:nvSpPr>
        <p:spPr>
          <a:xfrm>
            <a:off x="6096000" y="2275881"/>
            <a:ext cx="5650230" cy="29593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000" dirty="0"/>
              <a:t>A necessidade de construir habitações </a:t>
            </a:r>
          </a:p>
          <a:p>
            <a:pPr marL="0" indent="0">
              <a:buNone/>
            </a:pPr>
            <a:r>
              <a:rPr lang="pt-BR" sz="2000" dirty="0"/>
              <a:t>em grandes quantidades está diretamente</a:t>
            </a:r>
          </a:p>
          <a:p>
            <a:pPr marL="0" indent="0">
              <a:buNone/>
            </a:pPr>
            <a:r>
              <a:rPr lang="pt-BR" sz="2000" dirty="0"/>
              <a:t>relacionada com o processo de urbanização </a:t>
            </a:r>
          </a:p>
          <a:p>
            <a:pPr marL="0" indent="0">
              <a:buNone/>
            </a:pPr>
            <a:r>
              <a:rPr lang="pt-BR" sz="2000" dirty="0"/>
              <a:t>das cidades e consequente crescimento</a:t>
            </a:r>
          </a:p>
          <a:p>
            <a:pPr marL="0" indent="0">
              <a:buNone/>
            </a:pPr>
            <a:r>
              <a:rPr lang="pt-BR" sz="2000" dirty="0"/>
              <a:t>populacional, agora que você já sabe o que</a:t>
            </a:r>
          </a:p>
          <a:p>
            <a:pPr marL="0" indent="0">
              <a:buNone/>
            </a:pPr>
            <a:r>
              <a:rPr lang="pt-BR" sz="2000" dirty="0"/>
              <a:t>significa a sigla MDU, vamos  conhecer </a:t>
            </a:r>
          </a:p>
          <a:p>
            <a:pPr marL="0" indent="0">
              <a:buNone/>
            </a:pPr>
            <a:r>
              <a:rPr lang="pt-BR" sz="2000" dirty="0"/>
              <a:t>as inúmeras oportunidades de comercializar </a:t>
            </a:r>
          </a:p>
          <a:p>
            <a:pPr marL="0" indent="0">
              <a:buNone/>
            </a:pPr>
            <a:r>
              <a:rPr lang="pt-BR" sz="2000" dirty="0"/>
              <a:t>Os produtos da Claro em prédios e condôminos!!!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308B50B9-BCC2-42B0-F720-C24BCE65F5F2}"/>
              </a:ext>
            </a:extLst>
          </p:cNvPr>
          <p:cNvSpPr/>
          <p:nvPr/>
        </p:nvSpPr>
        <p:spPr>
          <a:xfrm>
            <a:off x="0" y="1162050"/>
            <a:ext cx="2743200" cy="288758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871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11" grpId="0"/>
      <p:bldP spid="1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>
            <a:extLst>
              <a:ext uri="{FF2B5EF4-FFF2-40B4-BE49-F238E27FC236}">
                <a16:creationId xmlns:a16="http://schemas.microsoft.com/office/drawing/2014/main" id="{61F2A1E8-A504-FB7A-AC5B-616342283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3061" t="13320" r="1588" b="2064"/>
          <a:stretch/>
        </p:blipFill>
        <p:spPr bwMode="auto">
          <a:xfrm>
            <a:off x="5888333" y="1507959"/>
            <a:ext cx="6303665" cy="416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5">
            <a:extLst>
              <a:ext uri="{FF2B5EF4-FFF2-40B4-BE49-F238E27FC236}">
                <a16:creationId xmlns:a16="http://schemas.microsoft.com/office/drawing/2014/main" id="{AD8FCA14-FFF5-CCEC-832C-C9CB853FD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845" y="2840274"/>
            <a:ext cx="427692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plantão </a:t>
            </a:r>
            <a:br>
              <a:rPr lang="is-IS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is-IS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é uma festa!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113BA1A-70F2-59E2-5E75-6BCDDA59F484}"/>
              </a:ext>
            </a:extLst>
          </p:cNvPr>
          <p:cNvSpPr/>
          <p:nvPr/>
        </p:nvSpPr>
        <p:spPr>
          <a:xfrm>
            <a:off x="5664200" y="1507958"/>
            <a:ext cx="431800" cy="4166284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964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Cadeira de escritório&#10;&#10;Descrição gerada automaticamente">
            <a:extLst>
              <a:ext uri="{FF2B5EF4-FFF2-40B4-BE49-F238E27FC236}">
                <a16:creationId xmlns:a16="http://schemas.microsoft.com/office/drawing/2014/main" id="{8820C580-FCD0-5BA8-80BC-AB781A1A0E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5891">
            <a:off x="2989068" y="654926"/>
            <a:ext cx="3397442" cy="1682544"/>
          </a:xfrm>
          <a:prstGeom prst="rect">
            <a:avLst/>
          </a:prstGeom>
          <a:ln>
            <a:noFill/>
          </a:ln>
          <a:effectLst>
            <a:outerShdw dist="76200" dir="2700000" algn="tl" rotWithShape="0">
              <a:srgbClr val="333333">
                <a:alpha val="50000"/>
              </a:srgbClr>
            </a:outerShdw>
          </a:effec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B581720-1EBE-4B30-C1D4-BE17A91439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0627">
            <a:off x="3736057" y="2588627"/>
            <a:ext cx="2495244" cy="3326992"/>
          </a:xfrm>
          <a:prstGeom prst="rect">
            <a:avLst/>
          </a:prstGeom>
          <a:ln>
            <a:noFill/>
          </a:ln>
          <a:effectLst>
            <a:outerShdw dist="76200" dir="2700000" algn="tl" rotWithShape="0">
              <a:srgbClr val="333333">
                <a:alpha val="50000"/>
              </a:srgb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EB144FD-C0BB-6C06-78C0-6A2E00CBE0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1007">
            <a:off x="587375" y="1780626"/>
            <a:ext cx="2743264" cy="1880442"/>
          </a:xfrm>
          <a:prstGeom prst="rect">
            <a:avLst/>
          </a:prstGeom>
          <a:ln>
            <a:noFill/>
          </a:ln>
          <a:effectLst>
            <a:outerShdw dist="76200" dir="2700000" algn="tl" rotWithShape="0">
              <a:srgbClr val="333333">
                <a:alpha val="50000"/>
              </a:srgbClr>
            </a:outerShdw>
          </a:effectLst>
        </p:spPr>
      </p:pic>
      <p:pic>
        <p:nvPicPr>
          <p:cNvPr id="6" name="Imagem 5" descr="Uma imagem contendo no interior, pequeno, quarto, mesa&#10;&#10;Descrição gerada automaticamente">
            <a:extLst>
              <a:ext uri="{FF2B5EF4-FFF2-40B4-BE49-F238E27FC236}">
                <a16:creationId xmlns:a16="http://schemas.microsoft.com/office/drawing/2014/main" id="{F377DA6C-7E25-0C9B-2674-EDD4E8B736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4855">
            <a:off x="8389785" y="4574902"/>
            <a:ext cx="3439304" cy="1934610"/>
          </a:xfrm>
          <a:prstGeom prst="rect">
            <a:avLst/>
          </a:prstGeom>
          <a:ln>
            <a:noFill/>
          </a:ln>
          <a:effectLst>
            <a:outerShdw dist="76200" dir="2700000" algn="tl" rotWithShape="0">
              <a:srgbClr val="333333">
                <a:alpha val="50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3F6872A-46E3-89A1-6378-9FA8E88CF1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9162" flipH="1">
            <a:off x="5657228" y="3720993"/>
            <a:ext cx="2126662" cy="2835548"/>
          </a:xfrm>
          <a:prstGeom prst="rect">
            <a:avLst/>
          </a:prstGeom>
          <a:ln>
            <a:noFill/>
          </a:ln>
          <a:effectLst>
            <a:outerShdw dist="76200" dir="2700000" algn="tl" rotWithShape="0">
              <a:srgbClr val="333333">
                <a:alpha val="50000"/>
              </a:srgbClr>
            </a:outerShdw>
          </a:effectLst>
        </p:spPr>
      </p:pic>
      <p:pic>
        <p:nvPicPr>
          <p:cNvPr id="8" name="Imagem 7" descr="Uma imagem contendo pessoa, mesa, pequeno, mulher&#10;&#10;Descrição gerada automaticamente">
            <a:extLst>
              <a:ext uri="{FF2B5EF4-FFF2-40B4-BE49-F238E27FC236}">
                <a16:creationId xmlns:a16="http://schemas.microsoft.com/office/drawing/2014/main" id="{096CCAB4-D141-9CA8-7291-00F2DD6DA6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9919">
            <a:off x="884658" y="3517765"/>
            <a:ext cx="2870408" cy="2152806"/>
          </a:xfrm>
          <a:prstGeom prst="rect">
            <a:avLst/>
          </a:prstGeom>
          <a:ln>
            <a:noFill/>
          </a:ln>
          <a:effectLst>
            <a:outerShdw dist="76200" dir="2700000" algn="tl" rotWithShape="0">
              <a:srgbClr val="333333">
                <a:alpha val="50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DE8F692-39B6-ABA5-A680-F878376A5F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8791">
            <a:off x="9862030" y="231148"/>
            <a:ext cx="1948834" cy="2598446"/>
          </a:xfrm>
          <a:prstGeom prst="rect">
            <a:avLst/>
          </a:prstGeom>
          <a:ln>
            <a:noFill/>
          </a:ln>
          <a:effectLst>
            <a:outerShdw dist="76200" dir="2700000" algn="tl" rotWithShape="0">
              <a:srgbClr val="333333">
                <a:alpha val="50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80B87FB-EA98-0650-E101-E467016696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254">
            <a:off x="6417536" y="435256"/>
            <a:ext cx="2808566" cy="2106426"/>
          </a:xfrm>
          <a:prstGeom prst="rect">
            <a:avLst/>
          </a:prstGeom>
          <a:ln>
            <a:noFill/>
          </a:ln>
          <a:effectLst>
            <a:outerShdw dist="76200" dir="2700000" algn="tl" rotWithShape="0">
              <a:srgbClr val="333333">
                <a:alpha val="50000"/>
              </a:srgbClr>
            </a:outerShdw>
          </a:effectLst>
        </p:spPr>
      </p:pic>
      <p:pic>
        <p:nvPicPr>
          <p:cNvPr id="13" name="Imagem 12" descr="Homem tirando foto de si mesmo em frente ao computador&#10;&#10;Descrição gerada automaticamente">
            <a:extLst>
              <a:ext uri="{FF2B5EF4-FFF2-40B4-BE49-F238E27FC236}">
                <a16:creationId xmlns:a16="http://schemas.microsoft.com/office/drawing/2014/main" id="{DE5A8F5B-8F29-4A0C-4EBD-AB6B18265E1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951">
            <a:off x="7469250" y="2484583"/>
            <a:ext cx="3616056" cy="2034030"/>
          </a:xfrm>
          <a:prstGeom prst="rect">
            <a:avLst/>
          </a:prstGeom>
          <a:ln>
            <a:noFill/>
          </a:ln>
          <a:effectLst>
            <a:outerShdw dist="76200" dir="2700000" algn="tl" rotWithShape="0">
              <a:srgbClr val="333333">
                <a:alpha val="50000"/>
              </a:srgbClr>
            </a:outerShdw>
          </a:effectLst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99AFE05A-47CB-CD13-DB83-0CE6AD1ED2FB}"/>
              </a:ext>
            </a:extLst>
          </p:cNvPr>
          <p:cNvSpPr/>
          <p:nvPr/>
        </p:nvSpPr>
        <p:spPr>
          <a:xfrm>
            <a:off x="4389363" y="2624566"/>
            <a:ext cx="3001640" cy="104570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Alterar a comunicação para Claro Empresas.</a:t>
            </a:r>
          </a:p>
        </p:txBody>
      </p:sp>
    </p:spTree>
    <p:extLst>
      <p:ext uri="{BB962C8B-B14F-4D97-AF65-F5344CB8AC3E}">
        <p14:creationId xmlns:p14="http://schemas.microsoft.com/office/powerpoint/2010/main" val="313238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3A0E646-A8E7-3AAB-C72C-90B4752A8E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0" t="68780" r="12713"/>
          <a:stretch/>
        </p:blipFill>
        <p:spPr>
          <a:xfrm>
            <a:off x="1315206" y="3528481"/>
            <a:ext cx="1796233" cy="1460100"/>
          </a:xfrm>
          <a:prstGeom prst="rect">
            <a:avLst/>
          </a:prstGeom>
          <a:effectLst>
            <a:outerShdw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0B4DA5E5-4832-B13C-89C5-1675E2D26BCF}"/>
              </a:ext>
            </a:extLst>
          </p:cNvPr>
          <p:cNvSpPr txBox="1">
            <a:spLocks/>
          </p:cNvSpPr>
          <p:nvPr/>
        </p:nvSpPr>
        <p:spPr>
          <a:xfrm>
            <a:off x="477275" y="2361794"/>
            <a:ext cx="2878807" cy="73654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pt-BR" sz="2200" b="1" dirty="0"/>
              <a:t>Exemplo de</a:t>
            </a:r>
            <a:br>
              <a:rPr lang="pt-BR" sz="2200" b="1" dirty="0"/>
            </a:br>
            <a:r>
              <a:rPr lang="pt-BR" sz="2200" b="1" dirty="0"/>
              <a:t>execução correta.</a:t>
            </a:r>
            <a:endParaRPr lang="pt-BR" sz="20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7C37029-F28F-B358-F895-A35B844B4C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2" t="12071" r="25289" b="12103"/>
          <a:stretch/>
        </p:blipFill>
        <p:spPr>
          <a:xfrm rot="257681">
            <a:off x="7178949" y="1539087"/>
            <a:ext cx="3873874" cy="4676776"/>
          </a:xfrm>
          <a:prstGeom prst="rect">
            <a:avLst/>
          </a:prstGeom>
          <a:effectLst>
            <a:outerShdw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9A7FA87-4FB9-BB00-5A41-B473E5D489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34" t="4176" r="6277" b="69775"/>
          <a:stretch/>
        </p:blipFill>
        <p:spPr>
          <a:xfrm rot="21344114">
            <a:off x="6007175" y="1809115"/>
            <a:ext cx="1318334" cy="1218254"/>
          </a:xfrm>
          <a:prstGeom prst="rect">
            <a:avLst/>
          </a:prstGeom>
          <a:effectLst>
            <a:outerShdw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6A21BBE-3D76-A7DC-4F8E-4C7BD85156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5" r="44991" b="68780"/>
          <a:stretch/>
        </p:blipFill>
        <p:spPr>
          <a:xfrm rot="178469" flipH="1">
            <a:off x="3659194" y="2022148"/>
            <a:ext cx="2393555" cy="1539716"/>
          </a:xfrm>
          <a:prstGeom prst="rect">
            <a:avLst/>
          </a:prstGeom>
          <a:effectLst>
            <a:outerShdw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13BA243-67CD-98E4-E51C-C38AD04926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8" t="74205" r="65350" b="785"/>
          <a:stretch/>
        </p:blipFill>
        <p:spPr>
          <a:xfrm rot="21138388">
            <a:off x="6001841" y="3481651"/>
            <a:ext cx="1339935" cy="1169633"/>
          </a:xfrm>
          <a:prstGeom prst="rect">
            <a:avLst/>
          </a:prstGeom>
          <a:effectLst>
            <a:outerShdw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2118B22-E057-57D3-DB8A-543346CC7A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1" t="33504" r="25905" b="33910"/>
          <a:stretch/>
        </p:blipFill>
        <p:spPr>
          <a:xfrm rot="390207">
            <a:off x="3090666" y="4047916"/>
            <a:ext cx="3096219" cy="1523987"/>
          </a:xfrm>
          <a:prstGeom prst="rect">
            <a:avLst/>
          </a:prstGeom>
          <a:effectLst>
            <a:outerShdw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DF8874EB-91B6-A09A-31BB-6D9CCB1701D0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5">
            <a:extLst>
              <a:ext uri="{FF2B5EF4-FFF2-40B4-BE49-F238E27FC236}">
                <a16:creationId xmlns:a16="http://schemas.microsoft.com/office/drawing/2014/main" id="{583DDB64-12FD-196D-A0DF-20B896AB2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06" y="1672684"/>
            <a:ext cx="243706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EXECUÇÃO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C05B1159-17AD-D46D-C7E9-4A5F583BFA06}"/>
              </a:ext>
            </a:extLst>
          </p:cNvPr>
          <p:cNvSpPr/>
          <p:nvPr/>
        </p:nvSpPr>
        <p:spPr>
          <a:xfrm>
            <a:off x="4389363" y="2624566"/>
            <a:ext cx="3001640" cy="104570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Alterar a comunicação para Claro Empresas.</a:t>
            </a:r>
          </a:p>
        </p:txBody>
      </p:sp>
    </p:spTree>
    <p:extLst>
      <p:ext uri="{BB962C8B-B14F-4D97-AF65-F5344CB8AC3E}">
        <p14:creationId xmlns:p14="http://schemas.microsoft.com/office/powerpoint/2010/main" val="110764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decel="100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E0F7258D-29C3-2829-C793-9454086BBF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8" t="419" r="35667" b="1238"/>
          <a:stretch/>
        </p:blipFill>
        <p:spPr>
          <a:xfrm rot="120000">
            <a:off x="8736563" y="1535722"/>
            <a:ext cx="2576908" cy="3533311"/>
          </a:xfrm>
          <a:prstGeom prst="rect">
            <a:avLst/>
          </a:prstGeom>
          <a:effectLst>
            <a:outerShdw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774B91F-01E7-9257-5EE6-770D769641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59"/>
          <a:stretch/>
        </p:blipFill>
        <p:spPr>
          <a:xfrm rot="120000">
            <a:off x="6229654" y="1595814"/>
            <a:ext cx="2579057" cy="3600000"/>
          </a:xfrm>
          <a:prstGeom prst="rect">
            <a:avLst/>
          </a:prstGeom>
          <a:effectLst>
            <a:outerShdw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0B4DA5E5-4832-B13C-89C5-1675E2D26BCF}"/>
              </a:ext>
            </a:extLst>
          </p:cNvPr>
          <p:cNvSpPr txBox="1">
            <a:spLocks/>
          </p:cNvSpPr>
          <p:nvPr/>
        </p:nvSpPr>
        <p:spPr>
          <a:xfrm>
            <a:off x="477275" y="2361794"/>
            <a:ext cx="3373207" cy="8028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pt-BR" sz="2200" b="1" dirty="0"/>
              <a:t>Exemplo de execução inapropriada dos plantões.</a:t>
            </a:r>
            <a:endParaRPr lang="pt-BR" sz="2000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7108DA4-9FA5-1A8A-B4A0-4ED421A82729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5">
            <a:extLst>
              <a:ext uri="{FF2B5EF4-FFF2-40B4-BE49-F238E27FC236}">
                <a16:creationId xmlns:a16="http://schemas.microsoft.com/office/drawing/2014/main" id="{270979DE-73A8-CF45-FAA3-347D3D51F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06" y="1672684"/>
            <a:ext cx="243706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EXECUÇÃO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22F4346-B523-38CA-45B2-7A333719AD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6" r="90"/>
          <a:stretch/>
        </p:blipFill>
        <p:spPr>
          <a:xfrm rot="120000">
            <a:off x="4268777" y="1736153"/>
            <a:ext cx="2091802" cy="3600000"/>
          </a:xfrm>
          <a:prstGeom prst="rect">
            <a:avLst/>
          </a:prstGeom>
          <a:effectLst>
            <a:outerShdw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732846D5-8B1F-28D0-11B8-4C788F070D69}"/>
              </a:ext>
            </a:extLst>
          </p:cNvPr>
          <p:cNvSpPr/>
          <p:nvPr/>
        </p:nvSpPr>
        <p:spPr>
          <a:xfrm>
            <a:off x="4389363" y="2624566"/>
            <a:ext cx="3001640" cy="104570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Alterar a comunicação para Claro Empresas.</a:t>
            </a:r>
          </a:p>
        </p:txBody>
      </p:sp>
    </p:spTree>
    <p:extLst>
      <p:ext uri="{BB962C8B-B14F-4D97-AF65-F5344CB8AC3E}">
        <p14:creationId xmlns:p14="http://schemas.microsoft.com/office/powerpoint/2010/main" val="26855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856FD31-5A0E-71E4-4B6B-88625E1E24E9}"/>
              </a:ext>
            </a:extLst>
          </p:cNvPr>
          <p:cNvSpPr txBox="1"/>
          <p:nvPr/>
        </p:nvSpPr>
        <p:spPr>
          <a:xfrm>
            <a:off x="6586539" y="3581948"/>
            <a:ext cx="52704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9275" algn="r"/>
            <a:r>
              <a:rPr lang="pt-BR" sz="35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AUTOAVALIAÇÃO</a:t>
            </a:r>
          </a:p>
        </p:txBody>
      </p:sp>
    </p:spTree>
    <p:extLst>
      <p:ext uri="{BB962C8B-B14F-4D97-AF65-F5344CB8AC3E}">
        <p14:creationId xmlns:p14="http://schemas.microsoft.com/office/powerpoint/2010/main" val="31189620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29A854B-869D-336D-7E5B-3F66725BED94}"/>
              </a:ext>
            </a:extLst>
          </p:cNvPr>
          <p:cNvSpPr/>
          <p:nvPr/>
        </p:nvSpPr>
        <p:spPr>
          <a:xfrm>
            <a:off x="782082" y="2671971"/>
            <a:ext cx="3747803" cy="432425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0598773-1C0A-45AA-FB93-DEABFB5E94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22269" y="127328"/>
            <a:ext cx="2543702" cy="685799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7558F02D-246C-B7D8-C13A-0123D7E1C3FF}"/>
              </a:ext>
            </a:extLst>
          </p:cNvPr>
          <p:cNvSpPr txBox="1"/>
          <p:nvPr/>
        </p:nvSpPr>
        <p:spPr>
          <a:xfrm>
            <a:off x="1003135" y="2662246"/>
            <a:ext cx="3042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1.PLANEJAMENTO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6B2F793-9FE7-09E3-7A6F-CA620543FE72}"/>
              </a:ext>
            </a:extLst>
          </p:cNvPr>
          <p:cNvSpPr/>
          <p:nvPr/>
        </p:nvSpPr>
        <p:spPr>
          <a:xfrm>
            <a:off x="782082" y="3325114"/>
            <a:ext cx="5880982" cy="432425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2DDB5C1-72B9-2128-3B3D-DAB16F472D09}"/>
              </a:ext>
            </a:extLst>
          </p:cNvPr>
          <p:cNvSpPr txBox="1"/>
          <p:nvPr/>
        </p:nvSpPr>
        <p:spPr>
          <a:xfrm>
            <a:off x="1003135" y="3315448"/>
            <a:ext cx="3624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/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 NEGOCIAÇÃO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9E4E2E51-9A26-F501-8278-9DFD3EE78C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85549" y="0"/>
            <a:ext cx="1811393" cy="68580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C737D5A8-6ED2-D839-7458-13043A24CB29}"/>
              </a:ext>
            </a:extLst>
          </p:cNvPr>
          <p:cNvSpPr/>
          <p:nvPr/>
        </p:nvSpPr>
        <p:spPr>
          <a:xfrm>
            <a:off x="782083" y="3985514"/>
            <a:ext cx="7852632" cy="432425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A9E6F24A-C0BA-DB4B-FAD6-A8F510E21A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727"/>
          <a:stretch/>
        </p:blipFill>
        <p:spPr>
          <a:xfrm>
            <a:off x="7556444" y="1038427"/>
            <a:ext cx="2223694" cy="5946901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6DA7CADB-1AE1-E738-53EA-DA535C3128F8}"/>
              </a:ext>
            </a:extLst>
          </p:cNvPr>
          <p:cNvSpPr txBox="1"/>
          <p:nvPr/>
        </p:nvSpPr>
        <p:spPr>
          <a:xfrm>
            <a:off x="1012048" y="3956274"/>
            <a:ext cx="2833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/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 EXECUÇÃO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C9C5B69-797F-BF6D-1AA4-30CD29F8E78D}"/>
              </a:ext>
            </a:extLst>
          </p:cNvPr>
          <p:cNvSpPr/>
          <p:nvPr/>
        </p:nvSpPr>
        <p:spPr>
          <a:xfrm>
            <a:off x="782082" y="4645082"/>
            <a:ext cx="9815963" cy="432425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BE9EEA54-B842-9BF7-2D84-582856E0A3DF}"/>
              </a:ext>
            </a:extLst>
          </p:cNvPr>
          <p:cNvSpPr txBox="1"/>
          <p:nvPr/>
        </p:nvSpPr>
        <p:spPr>
          <a:xfrm>
            <a:off x="1012048" y="4615842"/>
            <a:ext cx="2833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/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4. PÓS-VENDA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50620B7C-FB73-7497-B3F9-415B1DBC3B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397061" y="982823"/>
            <a:ext cx="2788891" cy="594690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524FE3A-77F0-A0C0-1F8F-A3DF7684C4E7}"/>
              </a:ext>
            </a:extLst>
          </p:cNvPr>
          <p:cNvSpPr/>
          <p:nvPr/>
        </p:nvSpPr>
        <p:spPr>
          <a:xfrm>
            <a:off x="514350" y="5857875"/>
            <a:ext cx="2771776" cy="1000125"/>
          </a:xfrm>
          <a:prstGeom prst="rect">
            <a:avLst/>
          </a:prstGeom>
          <a:solidFill>
            <a:srgbClr val="E41D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pt-BR" sz="1000" spc="300" dirty="0">
                <a:latin typeface="Aharoni" panose="02010803020104030203" pitchFamily="2" charset="-79"/>
                <a:cs typeface="Aharoni" panose="02010803020104030203" pitchFamily="2" charset="-79"/>
              </a:rPr>
              <a:t>TREINAMENTO</a:t>
            </a:r>
            <a:r>
              <a:rPr lang="pt-BR" spc="3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l"/>
            <a:r>
              <a:rPr lang="pt-BR" sz="1400" dirty="0">
                <a:latin typeface="Aptos Light" panose="020F0502020204030204" pitchFamily="34" charset="0"/>
              </a:rPr>
              <a:t>Canal</a:t>
            </a:r>
            <a:r>
              <a:rPr lang="pt-BR" dirty="0">
                <a:latin typeface="Aptos Light" panose="020F0502020204030204" pitchFamily="34" charset="0"/>
              </a:rPr>
              <a:t> </a:t>
            </a:r>
            <a:r>
              <a:rPr lang="pt-BR" b="1" dirty="0">
                <a:latin typeface="Aptos Light" panose="020F0502020204030204" pitchFamily="34" charset="0"/>
              </a:rPr>
              <a:t>TOP PME</a:t>
            </a:r>
          </a:p>
          <a:p>
            <a:pPr algn="l"/>
            <a:r>
              <a:rPr lang="pt-BR" sz="1100" dirty="0">
                <a:latin typeface="Aptos Light" panose="020B0004020202020204" pitchFamily="34" charset="0"/>
              </a:rPr>
              <a:t>AÇÕES PRESENCIAIS EM </a:t>
            </a:r>
            <a:r>
              <a:rPr lang="pt-BR" sz="1100" b="1" dirty="0">
                <a:latin typeface="Aptos Light" panose="020B0004020202020204" pitchFamily="34" charset="0"/>
              </a:rPr>
              <a:t>EMPRESAS MDU</a:t>
            </a:r>
          </a:p>
        </p:txBody>
      </p:sp>
    </p:spTree>
    <p:extLst>
      <p:ext uri="{BB962C8B-B14F-4D97-AF65-F5344CB8AC3E}">
        <p14:creationId xmlns:p14="http://schemas.microsoft.com/office/powerpoint/2010/main" val="372990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3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3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1" grpId="0" animBg="1"/>
      <p:bldP spid="18" grpId="0"/>
      <p:bldP spid="20" grpId="0" animBg="1"/>
      <p:bldP spid="22" grpId="0"/>
      <p:bldP spid="23" grpId="0" animBg="1"/>
      <p:bldP spid="2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E7CB1A50-2441-72BA-73FF-295484E434C2}"/>
              </a:ext>
            </a:extLst>
          </p:cNvPr>
          <p:cNvSpPr/>
          <p:nvPr/>
        </p:nvSpPr>
        <p:spPr>
          <a:xfrm>
            <a:off x="0" y="2331218"/>
            <a:ext cx="10621108" cy="24819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4AB237E-2762-9C8A-2B1D-8279408BA3C8}"/>
              </a:ext>
            </a:extLst>
          </p:cNvPr>
          <p:cNvSpPr txBox="1"/>
          <p:nvPr/>
        </p:nvSpPr>
        <p:spPr>
          <a:xfrm>
            <a:off x="701771" y="2982370"/>
            <a:ext cx="4452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0"/>
            <a:r>
              <a:rPr lang="pt-BR" sz="4000" b="1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PÓS-VENDA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38E469D-BC16-3803-D3DB-84A9A17780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22269" y="6578369"/>
            <a:ext cx="2543702" cy="685799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A29E7A3-11DE-6E53-0924-14CFA251C8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085549" y="6451041"/>
            <a:ext cx="1811393" cy="6858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9E82241-D98B-8757-E5A3-C120334CC3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727"/>
          <a:stretch/>
        </p:blipFill>
        <p:spPr>
          <a:xfrm>
            <a:off x="7556444" y="7489468"/>
            <a:ext cx="2223694" cy="594690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95EA263-05E7-16C8-0CB4-96B9B94879E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397061" y="982823"/>
            <a:ext cx="2788891" cy="5946901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1745FF66-CD89-A052-C65B-A16ACC894EB5}"/>
              </a:ext>
            </a:extLst>
          </p:cNvPr>
          <p:cNvSpPr txBox="1"/>
          <p:nvPr/>
        </p:nvSpPr>
        <p:spPr>
          <a:xfrm>
            <a:off x="719398" y="3649686"/>
            <a:ext cx="81633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0"/>
            <a:r>
              <a:rPr lang="pt-BR" sz="3000" dirty="0">
                <a:latin typeface="Calibri" panose="020F0502020204030204" pitchFamily="34" charset="0"/>
                <a:cs typeface="Calibri" panose="020F0502020204030204" pitchFamily="34" charset="0"/>
              </a:rPr>
              <a:t>Como manter relacionamentos e virar referência?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0F671D3-FEC7-19F0-1856-3AB102BA6954}"/>
              </a:ext>
            </a:extLst>
          </p:cNvPr>
          <p:cNvSpPr/>
          <p:nvPr/>
        </p:nvSpPr>
        <p:spPr>
          <a:xfrm>
            <a:off x="514350" y="5857875"/>
            <a:ext cx="2771776" cy="1000125"/>
          </a:xfrm>
          <a:prstGeom prst="rect">
            <a:avLst/>
          </a:prstGeom>
          <a:solidFill>
            <a:srgbClr val="E41D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pt-BR" sz="1000" spc="300" dirty="0">
                <a:latin typeface="Aharoni" panose="02010803020104030203" pitchFamily="2" charset="-79"/>
                <a:cs typeface="Aharoni" panose="02010803020104030203" pitchFamily="2" charset="-79"/>
              </a:rPr>
              <a:t>TREINAMENTO</a:t>
            </a:r>
            <a:r>
              <a:rPr lang="pt-BR" spc="3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l"/>
            <a:r>
              <a:rPr lang="pt-BR" sz="1400" dirty="0">
                <a:latin typeface="Aptos Light" panose="020F0502020204030204" pitchFamily="34" charset="0"/>
              </a:rPr>
              <a:t>Canal</a:t>
            </a:r>
            <a:r>
              <a:rPr lang="pt-BR" dirty="0">
                <a:latin typeface="Aptos Light" panose="020F0502020204030204" pitchFamily="34" charset="0"/>
              </a:rPr>
              <a:t> </a:t>
            </a:r>
            <a:r>
              <a:rPr lang="pt-BR" b="1" dirty="0">
                <a:latin typeface="Aptos Light" panose="020F0502020204030204" pitchFamily="34" charset="0"/>
              </a:rPr>
              <a:t>TOP PME</a:t>
            </a:r>
          </a:p>
          <a:p>
            <a:pPr algn="l"/>
            <a:r>
              <a:rPr lang="pt-BR" sz="1100" dirty="0">
                <a:latin typeface="Aptos Light" panose="020B0004020202020204" pitchFamily="34" charset="0"/>
              </a:rPr>
              <a:t>AÇÕES PRESENCIAIS EM </a:t>
            </a:r>
            <a:r>
              <a:rPr lang="pt-BR" sz="1100" b="1" dirty="0">
                <a:latin typeface="Aptos Light" panose="020B0004020202020204" pitchFamily="34" charset="0"/>
              </a:rPr>
              <a:t>EMPRESAS MDU</a:t>
            </a:r>
          </a:p>
        </p:txBody>
      </p:sp>
    </p:spTree>
    <p:extLst>
      <p:ext uri="{BB962C8B-B14F-4D97-AF65-F5344CB8AC3E}">
        <p14:creationId xmlns:p14="http://schemas.microsoft.com/office/powerpoint/2010/main" val="557267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6DED3692-306B-224F-D38B-039128E181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418645"/>
              </p:ext>
            </p:extLst>
          </p:nvPr>
        </p:nvGraphicFramePr>
        <p:xfrm>
          <a:off x="614680" y="281146"/>
          <a:ext cx="10515600" cy="5905754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13596543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600" b="1" i="0">
                          <a:effectLst/>
                          <a:latin typeface="Segoe UI" panose="020B0502040204020203" pitchFamily="34" charset="0"/>
                        </a:rPr>
                        <a:t>ETAPA 5 – PÓS‑VENDA E EXPANSÃO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600" b="1" i="1">
                          <a:effectLst/>
                          <a:latin typeface="Segoe UI" panose="020B0502040204020203" pitchFamily="34" charset="0"/>
                        </a:rPr>
                        <a:t>(A etapa mais importante do Carrossel)</a:t>
                      </a:r>
                      <a:endParaRPr lang="pt-BR" sz="1600" b="1" i="0">
                        <a:effectLst/>
                        <a:latin typeface="Segoe UI" panose="020B0502040204020203" pitchFamily="34" charset="0"/>
                      </a:endParaRP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600" b="0" i="0">
                          <a:effectLst/>
                          <a:latin typeface="Segoe UI" panose="020B0502040204020203" pitchFamily="34" charset="0"/>
                        </a:rPr>
                        <a:t>O pós‑venda é o que transforma: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b="0" i="0">
                          <a:effectLst/>
                          <a:latin typeface="Segoe UI" panose="020B0502040204020203" pitchFamily="34" charset="0"/>
                        </a:rPr>
                        <a:t>Um cliente em referência;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b="0" i="0">
                          <a:effectLst/>
                          <a:latin typeface="Segoe UI" panose="020B0502040204020203" pitchFamily="34" charset="0"/>
                        </a:rPr>
                        <a:t>Um contrato em novas oportunidades;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b="0" i="0">
                          <a:effectLst/>
                          <a:latin typeface="Segoe UI" panose="020B0502040204020203" pitchFamily="34" charset="0"/>
                        </a:rPr>
                        <a:t>Um condomínio em fonte contínua de vendas.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600" b="0" i="0">
                          <a:effectLst/>
                          <a:latin typeface="Segoe UI" panose="020B0502040204020203" pitchFamily="34" charset="0"/>
                        </a:rPr>
                        <a:t>Aqui o carrossel se fortalece.</a:t>
                      </a:r>
                    </a:p>
                  </a:txBody>
                  <a:tcPr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4038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pt-BR" sz="1600" dirty="0"/>
                    </a:p>
                  </a:txBody>
                  <a:tcP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39371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78781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F1D36C23-71A9-7CEB-F2E2-8AC2CACDE2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861340"/>
              </p:ext>
            </p:extLst>
          </p:nvPr>
        </p:nvGraphicFramePr>
        <p:xfrm>
          <a:off x="726440" y="193706"/>
          <a:ext cx="10515600" cy="6470587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41338503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400" b="1" i="0">
                          <a:effectLst/>
                          <a:latin typeface="Segoe UI" panose="020B0502040204020203" pitchFamily="34" charset="0"/>
                        </a:rPr>
                        <a:t>PÓS‑VENDA QUE GERA NOVAS OPORTUNIDADES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No condomínio empresarial: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Um cliente satisfeito indica outros;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Um contrato ativo gera expansão;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A presença constante gera confiança.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A pergunta não é: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“Já vendi aqui?”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E sim: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“O que ainda posso desenvolver neste condomínio?”</a:t>
                      </a:r>
                    </a:p>
                  </a:txBody>
                  <a:tcPr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9267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pt-BR" sz="1400" dirty="0"/>
                    </a:p>
                  </a:txBody>
                  <a:tcP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55075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80465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1538710" y="2491625"/>
            <a:ext cx="7903364" cy="18890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pt-BR" sz="2200" b="1" dirty="0"/>
              <a:t>Como manter relacionamentos e virar referência?</a:t>
            </a: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Como saber se a instalação foi feita corretamente?</a:t>
            </a:r>
            <a:endParaRPr lang="pt-BR" sz="2200" dirty="0">
              <a:cs typeface="Calibri"/>
            </a:endParaRP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Quando devo pedir indicações para um cliente?</a:t>
            </a:r>
            <a:endParaRPr lang="pt-BR" sz="2200" dirty="0">
              <a:cs typeface="Calibri"/>
            </a:endParaRP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Devo retornar à condomínios/prédios nos quais já fiz plantão?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7EDCEC7-22F9-20E6-ED32-B264BE8144BC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5">
            <a:extLst>
              <a:ext uri="{FF2B5EF4-FFF2-40B4-BE49-F238E27FC236}">
                <a16:creationId xmlns:a16="http://schemas.microsoft.com/office/drawing/2014/main" id="{10FA3113-91F7-A18C-2578-5DC01D26B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518" y="1791142"/>
            <a:ext cx="281889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PÓS-VENDA</a:t>
            </a:r>
          </a:p>
        </p:txBody>
      </p:sp>
    </p:spTree>
    <p:extLst>
      <p:ext uri="{BB962C8B-B14F-4D97-AF65-F5344CB8AC3E}">
        <p14:creationId xmlns:p14="http://schemas.microsoft.com/office/powerpoint/2010/main" val="34829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3FA828D-5991-5648-A7BC-4FE5B18E9E7F}"/>
              </a:ext>
            </a:extLst>
          </p:cNvPr>
          <p:cNvSpPr txBox="1"/>
          <p:nvPr/>
        </p:nvSpPr>
        <p:spPr>
          <a:xfrm>
            <a:off x="7124760" y="2872476"/>
            <a:ext cx="43932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9275" algn="r"/>
            <a:r>
              <a:rPr lang="pt-BR" sz="4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Por que estamos </a:t>
            </a:r>
            <a:br>
              <a:rPr lang="pt-BR" sz="4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4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aqui hoje?</a:t>
            </a:r>
          </a:p>
        </p:txBody>
      </p:sp>
    </p:spTree>
    <p:extLst>
      <p:ext uri="{BB962C8B-B14F-4D97-AF65-F5344CB8AC3E}">
        <p14:creationId xmlns:p14="http://schemas.microsoft.com/office/powerpoint/2010/main" val="12663048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1524736" y="2476742"/>
            <a:ext cx="5482733" cy="191880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Por onde começa meu </a:t>
            </a:r>
            <a:r>
              <a:rPr lang="pt-BR" sz="2200" b="1" dirty="0">
                <a:solidFill>
                  <a:prstClr val="black"/>
                </a:solidFill>
                <a:latin typeface="Calibri" panose="020F0502020204030204"/>
              </a:rPr>
              <a:t>pós-venda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?</a:t>
            </a:r>
          </a:p>
          <a:p>
            <a:pPr marL="271463" marR="0" lvl="0" indent="-271463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Verificação da instalação técnica;</a:t>
            </a:r>
          </a:p>
          <a:p>
            <a:pPr marL="271463" marR="0" lvl="0" indent="-271463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Manutenção do contato;</a:t>
            </a:r>
          </a:p>
          <a:p>
            <a:pPr marL="271463" marR="0" lvl="0" indent="-271463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Manutenção dos materiais de divulgação.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CC1F62E-EF11-38AB-F4B3-B072F81EEC2C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5">
            <a:extLst>
              <a:ext uri="{FF2B5EF4-FFF2-40B4-BE49-F238E27FC236}">
                <a16:creationId xmlns:a16="http://schemas.microsoft.com/office/drawing/2014/main" id="{CD64A33C-DE55-6875-B024-C78434B11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518" y="1787632"/>
            <a:ext cx="281889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PÓS-VENDA</a:t>
            </a:r>
          </a:p>
        </p:txBody>
      </p:sp>
    </p:spTree>
    <p:extLst>
      <p:ext uri="{BB962C8B-B14F-4D97-AF65-F5344CB8AC3E}">
        <p14:creationId xmlns:p14="http://schemas.microsoft.com/office/powerpoint/2010/main" val="400712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1535805" y="2478917"/>
            <a:ext cx="6715225" cy="207317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pt-BR" sz="2200" b="1" dirty="0"/>
              <a:t>1. Instalação</a:t>
            </a: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Verifique, pelas mensagens do Conexão, a data de instalação ou quebra de agenda de seus clientes;</a:t>
            </a:r>
            <a:endParaRPr lang="pt-BR" sz="2200" dirty="0">
              <a:cs typeface="Calibri"/>
            </a:endParaRP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Se puder, acompanhe o técnico que realizará a instalação na empresa do cliente.</a:t>
            </a:r>
            <a:endParaRPr lang="pt-BR" sz="2200" dirty="0">
              <a:cs typeface="Calibri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869FABB-F877-0D72-47B2-D540AE990827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5">
            <a:extLst>
              <a:ext uri="{FF2B5EF4-FFF2-40B4-BE49-F238E27FC236}">
                <a16:creationId xmlns:a16="http://schemas.microsoft.com/office/drawing/2014/main" id="{6A52E020-6DE2-FA87-6515-D2AD9F0CC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518" y="1787632"/>
            <a:ext cx="281889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PÓS-VENDA</a:t>
            </a:r>
          </a:p>
        </p:txBody>
      </p:sp>
    </p:spTree>
    <p:extLst>
      <p:ext uri="{BB962C8B-B14F-4D97-AF65-F5344CB8AC3E}">
        <p14:creationId xmlns:p14="http://schemas.microsoft.com/office/powerpoint/2010/main" val="300959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1535806" y="2466678"/>
            <a:ext cx="9609585" cy="303325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pt-BR" sz="2200" b="1" dirty="0"/>
              <a:t>2. Manutenção do Contato</a:t>
            </a: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Esteja sempre acessível para ser lembrado com frequência;</a:t>
            </a: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Mantenha presença constante nos condomínios que atende para manutenção do relacionamento com o administrador predial;</a:t>
            </a: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Nas visitas periódicas, consulte sempre o síndico/administrador predial se existe agendamento de mudança de novas empresas; </a:t>
            </a: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Divulgue seus dados para contato no site e grupos de aplicativo dos condomínio.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3599D55-E91C-8115-D694-FEE1999A19F1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5">
            <a:extLst>
              <a:ext uri="{FF2B5EF4-FFF2-40B4-BE49-F238E27FC236}">
                <a16:creationId xmlns:a16="http://schemas.microsoft.com/office/drawing/2014/main" id="{6A8744DB-765B-D13E-2BCC-E225A49F7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518" y="1787632"/>
            <a:ext cx="281889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PÓS-VENDA</a:t>
            </a:r>
          </a:p>
        </p:txBody>
      </p:sp>
    </p:spTree>
    <p:extLst>
      <p:ext uri="{BB962C8B-B14F-4D97-AF65-F5344CB8AC3E}">
        <p14:creationId xmlns:p14="http://schemas.microsoft.com/office/powerpoint/2010/main" val="302647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1542950" y="2468296"/>
            <a:ext cx="8954856" cy="147761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pt-BR" sz="2200" b="1" dirty="0"/>
              <a:t>3. Mantenha seus dados atualizados</a:t>
            </a: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Atualize o LEAD logo após de cada visita realizada (ou cancelada);</a:t>
            </a:r>
            <a:endParaRPr lang="pt-BR" sz="2200" dirty="0">
              <a:cs typeface="Calibri"/>
            </a:endParaRP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Troque os panfletos sempre que houver mudança de ofertas.</a:t>
            </a:r>
            <a:endParaRPr lang="pt-BR" sz="2200" dirty="0">
              <a:cs typeface="Calibri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106A3C4-D83F-979B-0218-1C7BECA1C22B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5">
            <a:extLst>
              <a:ext uri="{FF2B5EF4-FFF2-40B4-BE49-F238E27FC236}">
                <a16:creationId xmlns:a16="http://schemas.microsoft.com/office/drawing/2014/main" id="{AF182E41-A7B9-DFC6-9CEC-1F7166D81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518" y="1787632"/>
            <a:ext cx="281889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PÓS-VENDA</a:t>
            </a:r>
          </a:p>
        </p:txBody>
      </p:sp>
    </p:spTree>
    <p:extLst>
      <p:ext uri="{BB962C8B-B14F-4D97-AF65-F5344CB8AC3E}">
        <p14:creationId xmlns:p14="http://schemas.microsoft.com/office/powerpoint/2010/main" val="419988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52CC1E4C-C91F-8E0D-56BA-A98B06FF8B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121467"/>
              </p:ext>
            </p:extLst>
          </p:nvPr>
        </p:nvGraphicFramePr>
        <p:xfrm>
          <a:off x="756920" y="714216"/>
          <a:ext cx="10515600" cy="5830507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146134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400" b="1" i="0">
                          <a:effectLst/>
                          <a:latin typeface="Segoe UI" panose="020B0502040204020203" pitchFamily="34" charset="0"/>
                        </a:rPr>
                        <a:t>O CARROSSEL NÃO PARA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✅ Planejamento gera oportunidades</a:t>
                      </a:r>
                      <a:b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✅ Diagnóstico gera valor</a:t>
                      </a:r>
                      <a:b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✅ Proposta gera conexão</a:t>
                      </a:r>
                      <a:b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✅ Negociação gera fechamento</a:t>
                      </a:r>
                      <a:b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✅ Pós‑venda gera expansão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Quando uma etapa termina,</a:t>
                      </a:r>
                      <a:b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o carrossel </a:t>
                      </a:r>
                      <a:r>
                        <a:rPr lang="pt-BR" sz="1400" b="1" i="0">
                          <a:effectLst/>
                          <a:latin typeface="Segoe UI" panose="020B0502040204020203" pitchFamily="34" charset="0"/>
                        </a:rPr>
                        <a:t>recomeça com mais força</a:t>
                      </a: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.</a:t>
                      </a:r>
                    </a:p>
                  </a:txBody>
                  <a:tcPr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9952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pt-BR" sz="1400" dirty="0"/>
                    </a:p>
                  </a:txBody>
                  <a:tcP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29790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054178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E98F2863-4BC0-1505-B7ED-1120A9D217AC}"/>
              </a:ext>
            </a:extLst>
          </p:cNvPr>
          <p:cNvSpPr txBox="1"/>
          <p:nvPr/>
        </p:nvSpPr>
        <p:spPr>
          <a:xfrm>
            <a:off x="6586539" y="3581948"/>
            <a:ext cx="52704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9275" algn="r"/>
            <a:r>
              <a:rPr lang="pt-BR" sz="35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AUTOAVALIAÇÃO</a:t>
            </a:r>
          </a:p>
        </p:txBody>
      </p:sp>
    </p:spTree>
    <p:extLst>
      <p:ext uri="{BB962C8B-B14F-4D97-AF65-F5344CB8AC3E}">
        <p14:creationId xmlns:p14="http://schemas.microsoft.com/office/powerpoint/2010/main" val="18563521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720BF5E6-B7F4-7BFC-32CF-E4831F50A37E}"/>
              </a:ext>
            </a:extLst>
          </p:cNvPr>
          <p:cNvSpPr txBox="1"/>
          <p:nvPr/>
        </p:nvSpPr>
        <p:spPr>
          <a:xfrm>
            <a:off x="3054793" y="2338017"/>
            <a:ext cx="407954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Manter uma carteira </a:t>
            </a:r>
            <a:br>
              <a:rPr lang="pt-BR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 condomínios que tenha </a:t>
            </a:r>
            <a:br>
              <a:rPr lang="pt-BR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uma real oportunidade </a:t>
            </a:r>
            <a:br>
              <a:rPr lang="pt-BR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é fundamental para um resultado satisfatório.</a:t>
            </a:r>
          </a:p>
        </p:txBody>
      </p:sp>
    </p:spTree>
    <p:extLst>
      <p:ext uri="{BB962C8B-B14F-4D97-AF65-F5344CB8AC3E}">
        <p14:creationId xmlns:p14="http://schemas.microsoft.com/office/powerpoint/2010/main" val="3271887556"/>
      </p:ext>
    </p:extLst>
  </p:cSld>
  <p:clrMapOvr>
    <a:masterClrMapping/>
  </p:clrMapOvr>
  <p:transition spd="med">
    <p:pull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3FA828D-5991-5648-A7BC-4FE5B18E9E7F}"/>
              </a:ext>
            </a:extLst>
          </p:cNvPr>
          <p:cNvSpPr txBox="1"/>
          <p:nvPr/>
        </p:nvSpPr>
        <p:spPr>
          <a:xfrm>
            <a:off x="7616651" y="3266420"/>
            <a:ext cx="37197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9275" algn="r"/>
            <a:r>
              <a:rPr lang="pt-BR" sz="4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PRÓXIMOS PASSOS</a:t>
            </a:r>
          </a:p>
        </p:txBody>
      </p:sp>
    </p:spTree>
    <p:extLst>
      <p:ext uri="{BB962C8B-B14F-4D97-AF65-F5344CB8AC3E}">
        <p14:creationId xmlns:p14="http://schemas.microsoft.com/office/powerpoint/2010/main" val="28108099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42AAEB0D-2348-BD3A-3121-31765313F6FB}"/>
              </a:ext>
            </a:extLst>
          </p:cNvPr>
          <p:cNvSpPr/>
          <p:nvPr/>
        </p:nvSpPr>
        <p:spPr>
          <a:xfrm>
            <a:off x="498377" y="2497029"/>
            <a:ext cx="4467028" cy="2688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03">
              <a:spcAft>
                <a:spcPts val="1000"/>
              </a:spcAft>
            </a:pP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Cortesia é a isenção de mensalidade</a:t>
            </a:r>
            <a:b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para produtos específicos, que são disponibilizados para contratos individuais (prospect) por um</a:t>
            </a:r>
            <a:b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tempo determinado.</a:t>
            </a:r>
          </a:p>
          <a:p>
            <a:pPr defTabSz="914103">
              <a:spcAft>
                <a:spcPts val="1000"/>
              </a:spcAft>
            </a:pP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Sendo possível a renovação do contrato para o mesmo período.</a:t>
            </a:r>
            <a:endParaRPr lang="pt-BR" sz="2200" dirty="0">
              <a:cs typeface="Calibri" panose="020F050202020403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6F59F31-5892-A182-A2E9-4F31EBC11771}"/>
              </a:ext>
            </a:extLst>
          </p:cNvPr>
          <p:cNvSpPr/>
          <p:nvPr/>
        </p:nvSpPr>
        <p:spPr>
          <a:xfrm>
            <a:off x="6010942" y="2497029"/>
            <a:ext cx="517451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>
              <a:spcBef>
                <a:spcPts val="600"/>
              </a:spcBef>
            </a:pP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Ela pode ser concedida para o condomínio ou área comum dos prédios ou casas pelos prazos de:</a:t>
            </a:r>
          </a:p>
          <a:p>
            <a:pPr marL="265113" indent="-265113" defTabSz="9141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01 mês</a:t>
            </a:r>
          </a:p>
          <a:p>
            <a:pPr marL="265113" indent="-265113" defTabSz="9141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03 meses</a:t>
            </a:r>
          </a:p>
          <a:p>
            <a:pPr marL="265113" indent="-265113" defTabSz="9141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06 meses</a:t>
            </a:r>
          </a:p>
          <a:p>
            <a:pPr marL="265113" indent="-265113" defTabSz="9141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12 meses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026FE55-CE27-0EDD-B92A-D5D08F17E37F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5">
            <a:extLst>
              <a:ext uri="{FF2B5EF4-FFF2-40B4-BE49-F238E27FC236}">
                <a16:creationId xmlns:a16="http://schemas.microsoft.com/office/drawing/2014/main" id="{8F0671BD-9E37-D1AA-5DA8-3AB078240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06" y="1672684"/>
            <a:ext cx="227585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CORTESIA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3255CFC-F091-6572-4C5C-9E97F998F08B}"/>
              </a:ext>
            </a:extLst>
          </p:cNvPr>
          <p:cNvSpPr txBox="1"/>
          <p:nvPr/>
        </p:nvSpPr>
        <p:spPr>
          <a:xfrm>
            <a:off x="4257040" y="701040"/>
            <a:ext cx="7122160" cy="1200329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lvl="0" algn="just">
              <a:buClr>
                <a:srgbClr val="000000"/>
              </a:buClr>
              <a:buSzPts val="1200"/>
            </a:pPr>
            <a:r>
              <a:rPr lang="pt-BR">
                <a:latin typeface="AMX"/>
                <a:sym typeface="Arial"/>
              </a:rPr>
              <a:t>ALTERAR - A Cortesia consiste na isenção de mensalidade de </a:t>
            </a:r>
            <a:r>
              <a:rPr lang="pt-BR" dirty="0">
                <a:latin typeface="AMX"/>
                <a:sym typeface="Arial"/>
              </a:rPr>
              <a:t>determinado (s) produto(s) por tempo limitado em contratos INDIVIDUAIS.</a:t>
            </a:r>
          </a:p>
          <a:p>
            <a:pPr lvl="0" algn="just">
              <a:buClr>
                <a:srgbClr val="000000"/>
              </a:buClr>
              <a:buSzPts val="1200"/>
            </a:pPr>
            <a:r>
              <a:rPr lang="pt-BR" dirty="0">
                <a:latin typeface="AMX" pitchFamily="2" charset="0"/>
                <a:sym typeface="Arial"/>
              </a:rPr>
              <a:t>SENDO POSSIVEL PARA CLIENTES PROSPECT OU BASE CONSULTE AS REGRAS: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A6F7815-951B-CDE0-9E5C-B100E773CF13}"/>
              </a:ext>
            </a:extLst>
          </p:cNvPr>
          <p:cNvSpPr txBox="1"/>
          <p:nvPr/>
        </p:nvSpPr>
        <p:spPr>
          <a:xfrm>
            <a:off x="6482080" y="5008880"/>
            <a:ext cx="7122160" cy="92333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lvl="0" algn="just">
              <a:buClr>
                <a:srgbClr val="000000"/>
              </a:buClr>
              <a:buSzPts val="1200"/>
            </a:pPr>
            <a:r>
              <a:rPr lang="pt-BR" dirty="0">
                <a:latin typeface="AMX" pitchFamily="2" charset="0"/>
                <a:sym typeface="Arial"/>
              </a:rPr>
              <a:t>O TEMPO DE DISPONIBILIDADE DE CORTESIA VAI DE ACORDO COM O GRUPO – RELAÇÃO DE GRUPO E PERIODOS DIISPONIVEL NOS PROXIMOS SLIDES. </a:t>
            </a:r>
          </a:p>
        </p:txBody>
      </p:sp>
    </p:spTree>
    <p:extLst>
      <p:ext uri="{BB962C8B-B14F-4D97-AF65-F5344CB8AC3E}">
        <p14:creationId xmlns:p14="http://schemas.microsoft.com/office/powerpoint/2010/main" val="161436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a 9">
            <a:extLst>
              <a:ext uri="{FF2B5EF4-FFF2-40B4-BE49-F238E27FC236}">
                <a16:creationId xmlns:a16="http://schemas.microsoft.com/office/drawing/2014/main" id="{FCBFCB14-8BCD-C8D9-25C0-51AA861D11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038032"/>
              </p:ext>
            </p:extLst>
          </p:nvPr>
        </p:nvGraphicFramePr>
        <p:xfrm>
          <a:off x="1193133" y="1093972"/>
          <a:ext cx="9805734" cy="47018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8578">
                  <a:extLst>
                    <a:ext uri="{9D8B030D-6E8A-4147-A177-3AD203B41FA5}">
                      <a16:colId xmlns:a16="http://schemas.microsoft.com/office/drawing/2014/main" val="306113603"/>
                    </a:ext>
                  </a:extLst>
                </a:gridCol>
                <a:gridCol w="3268578">
                  <a:extLst>
                    <a:ext uri="{9D8B030D-6E8A-4147-A177-3AD203B41FA5}">
                      <a16:colId xmlns:a16="http://schemas.microsoft.com/office/drawing/2014/main" val="3499061587"/>
                    </a:ext>
                  </a:extLst>
                </a:gridCol>
                <a:gridCol w="3268578">
                  <a:extLst>
                    <a:ext uri="{9D8B030D-6E8A-4147-A177-3AD203B41FA5}">
                      <a16:colId xmlns:a16="http://schemas.microsoft.com/office/drawing/2014/main" val="1387859497"/>
                    </a:ext>
                  </a:extLst>
                </a:gridCol>
              </a:tblGrid>
              <a:tr h="285173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rgbClr val="ED1B24"/>
                          </a:solidFill>
                          <a:latin typeface="+mn-lt"/>
                        </a:rPr>
                        <a:t>Tipo de cortesia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E01B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rgbClr val="ED1B24"/>
                          </a:solidFill>
                          <a:latin typeface="+mn-lt"/>
                        </a:rPr>
                        <a:t>Cortesia individual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E01B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rgbClr val="ED1B24"/>
                          </a:solidFill>
                          <a:latin typeface="+mn-lt"/>
                        </a:rPr>
                        <a:t>Prédios e Condomínios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E01B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445100"/>
                  </a:ext>
                </a:extLst>
              </a:tr>
              <a:tr h="1224567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ED1B24"/>
                          </a:solidFill>
                          <a:latin typeface="+mn-lt"/>
                        </a:rPr>
                        <a:t>Tipo de cliente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E01B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n-lt"/>
                        </a:rPr>
                        <a:t>Parcerias comerciais empresas do grupo Claro Brasil parceiros AA </a:t>
                      </a:r>
                      <a:r>
                        <a:rPr lang="pt-BR" sz="1400" dirty="0" err="1">
                          <a:latin typeface="+mn-lt"/>
                        </a:rPr>
                        <a:t>EPS’s</a:t>
                      </a:r>
                      <a:r>
                        <a:rPr lang="pt-BR" sz="1400" dirty="0">
                          <a:latin typeface="+mn-lt"/>
                        </a:rPr>
                        <a:t> parcerias.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E01B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n-lt"/>
                        </a:rPr>
                        <a:t>A cortesia deve ser concedida aos (</a:t>
                      </a:r>
                      <a:r>
                        <a:rPr lang="pt-BR" sz="1400" dirty="0" err="1">
                          <a:latin typeface="+mn-lt"/>
                        </a:rPr>
                        <a:t>CNPJs</a:t>
                      </a:r>
                      <a:r>
                        <a:rPr lang="pt-BR" sz="1400" dirty="0">
                          <a:latin typeface="+mn-lt"/>
                        </a:rPr>
                        <a:t>)</a:t>
                      </a:r>
                      <a:r>
                        <a:rPr lang="pt-BR" sz="1400" baseline="0" dirty="0">
                          <a:latin typeface="+mn-lt"/>
                        </a:rPr>
                        <a:t> dos prédios/condomínios para aplicação</a:t>
                      </a:r>
                      <a:br>
                        <a:rPr lang="pt-BR" sz="1400" baseline="0" dirty="0">
                          <a:latin typeface="+mn-lt"/>
                        </a:rPr>
                      </a:br>
                      <a:r>
                        <a:rPr lang="pt-BR" sz="1400" baseline="0" dirty="0">
                          <a:latin typeface="+mn-lt"/>
                        </a:rPr>
                        <a:t>em áreas comuns, visando a percepção</a:t>
                      </a:r>
                      <a:br>
                        <a:rPr lang="pt-BR" sz="1400" baseline="0" dirty="0">
                          <a:latin typeface="+mn-lt"/>
                        </a:rPr>
                      </a:br>
                      <a:r>
                        <a:rPr lang="pt-BR" sz="1400" baseline="0" dirty="0">
                          <a:latin typeface="+mn-lt"/>
                        </a:rPr>
                        <a:t>do produto pelos moradores e a possibilidade de ações internas</a:t>
                      </a:r>
                      <a:br>
                        <a:rPr lang="pt-BR" sz="1400" baseline="0" dirty="0">
                          <a:latin typeface="+mn-lt"/>
                        </a:rPr>
                      </a:br>
                      <a:r>
                        <a:rPr lang="pt-BR" sz="1400" baseline="0" dirty="0">
                          <a:latin typeface="+mn-lt"/>
                        </a:rPr>
                        <a:t>de vendas nas localidades.</a:t>
                      </a:r>
                      <a:endParaRPr lang="pt-BR" sz="1400" dirty="0">
                        <a:latin typeface="+mn-lt"/>
                      </a:endParaRP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E01B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7646955"/>
                  </a:ext>
                </a:extLst>
              </a:tr>
              <a:tr h="615137"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solidFill>
                            <a:srgbClr val="ED1B24"/>
                          </a:solidFill>
                          <a:latin typeface="+mn-lt"/>
                        </a:rPr>
                        <a:t>Regra de concessão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n-lt"/>
                        </a:rPr>
                        <a:t>Pertencer a um dos grupos</a:t>
                      </a:r>
                      <a:br>
                        <a:rPr lang="pt-BR" sz="1400" dirty="0">
                          <a:latin typeface="+mn-lt"/>
                        </a:rPr>
                      </a:br>
                      <a:r>
                        <a:rPr lang="pt-BR" sz="1400" dirty="0">
                          <a:latin typeface="+mn-lt"/>
                        </a:rPr>
                        <a:t>definidos na política.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n-lt"/>
                        </a:rPr>
                        <a:t>É</a:t>
                      </a:r>
                      <a:r>
                        <a:rPr lang="pt-BR" sz="1400" baseline="0" dirty="0">
                          <a:latin typeface="+mn-lt"/>
                        </a:rPr>
                        <a:t> proibido a concessão das cortesias</a:t>
                      </a:r>
                      <a:br>
                        <a:rPr lang="pt-BR" sz="1400" baseline="0" dirty="0">
                          <a:latin typeface="+mn-lt"/>
                        </a:rPr>
                      </a:br>
                      <a:r>
                        <a:rPr lang="pt-BR" sz="1400" baseline="0" dirty="0">
                          <a:latin typeface="+mn-lt"/>
                        </a:rPr>
                        <a:t>a síndicos, zeladores, porteiros</a:t>
                      </a:r>
                      <a:br>
                        <a:rPr lang="pt-BR" sz="1400" baseline="0" dirty="0">
                          <a:latin typeface="+mn-lt"/>
                        </a:rPr>
                      </a:br>
                      <a:r>
                        <a:rPr lang="pt-BR" sz="1400" baseline="0" dirty="0">
                          <a:latin typeface="+mn-lt"/>
                        </a:rPr>
                        <a:t>e ou semelhantes</a:t>
                      </a:r>
                      <a:endParaRPr lang="pt-BR" sz="1400" dirty="0">
                        <a:latin typeface="+mn-lt"/>
                      </a:endParaRP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0664059"/>
                  </a:ext>
                </a:extLst>
              </a:tr>
              <a:tr h="424695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ED1B24"/>
                          </a:solidFill>
                          <a:latin typeface="+mn-lt"/>
                        </a:rPr>
                        <a:t>Ferramenta de cadastro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n-lt"/>
                        </a:rPr>
                        <a:t>Net Sales com alteração de tipos </a:t>
                      </a:r>
                      <a:br>
                        <a:rPr lang="pt-BR" sz="1400" dirty="0">
                          <a:latin typeface="+mn-lt"/>
                        </a:rPr>
                      </a:br>
                      <a:r>
                        <a:rPr lang="pt-BR" sz="1400" dirty="0">
                          <a:latin typeface="+mn-lt"/>
                        </a:rPr>
                        <a:t>de assinante pelo Net SMS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n-lt"/>
                        </a:rPr>
                        <a:t>Net Sales com alteração de tipos </a:t>
                      </a:r>
                      <a:br>
                        <a:rPr lang="pt-BR" sz="1400" dirty="0">
                          <a:latin typeface="+mn-lt"/>
                        </a:rPr>
                      </a:br>
                      <a:r>
                        <a:rPr lang="pt-BR" sz="1400" dirty="0">
                          <a:latin typeface="+mn-lt"/>
                        </a:rPr>
                        <a:t>de assinante pelo Net SMS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9542124"/>
                  </a:ext>
                </a:extLst>
              </a:tr>
              <a:tr h="4025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>
                          <a:solidFill>
                            <a:srgbClr val="ED1B24"/>
                          </a:solidFill>
                          <a:latin typeface="+mn-lt"/>
                        </a:rPr>
                        <a:t>Produto concedido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n-lt"/>
                        </a:rPr>
                        <a:t>TV e</a:t>
                      </a:r>
                      <a:r>
                        <a:rPr lang="pt-BR" sz="1400" baseline="0" dirty="0">
                          <a:latin typeface="+mn-lt"/>
                        </a:rPr>
                        <a:t> /ou banda larga vigente</a:t>
                      </a:r>
                      <a:endParaRPr lang="pt-BR" sz="1400" dirty="0">
                        <a:latin typeface="+mn-lt"/>
                      </a:endParaRP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n-lt"/>
                        </a:rPr>
                        <a:t>TV e</a:t>
                      </a:r>
                      <a:r>
                        <a:rPr lang="pt-BR" sz="1400" baseline="0" dirty="0">
                          <a:latin typeface="+mn-lt"/>
                        </a:rPr>
                        <a:t> /ou banda larga vigente</a:t>
                      </a:r>
                      <a:endParaRPr lang="pt-BR" sz="1400" dirty="0">
                        <a:latin typeface="+mn-lt"/>
                      </a:endParaRP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9490778"/>
                  </a:ext>
                </a:extLst>
              </a:tr>
              <a:tr h="520021"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solidFill>
                            <a:srgbClr val="ED1B24"/>
                          </a:solidFill>
                          <a:latin typeface="+mn-lt"/>
                        </a:rPr>
                        <a:t>Quantidade de pontos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n-lt"/>
                        </a:rPr>
                        <a:t>Depende do grupo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n-lt"/>
                        </a:rPr>
                        <a:t>1 ponto de TV ou 1 ponto de banda</a:t>
                      </a:r>
                      <a:r>
                        <a:rPr lang="pt-BR" sz="1400" baseline="0" dirty="0">
                          <a:latin typeface="+mn-lt"/>
                        </a:rPr>
                        <a:t> larga ou 1 ponto de TV com banda larga*</a:t>
                      </a:r>
                      <a:endParaRPr lang="pt-BR" sz="1400" dirty="0">
                        <a:latin typeface="+mn-lt"/>
                      </a:endParaRP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0524457"/>
                  </a:ext>
                </a:extLst>
              </a:tr>
              <a:tr h="265993"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solidFill>
                            <a:srgbClr val="ED1B24"/>
                          </a:solidFill>
                          <a:latin typeface="+mn-lt"/>
                        </a:rPr>
                        <a:t>Período de concessão 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latin typeface="+mn-lt"/>
                        </a:rPr>
                        <a:t>Até 12 meses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latin typeface="+mn-lt"/>
                        </a:rPr>
                        <a:t>Até 12 meses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9711721"/>
                  </a:ext>
                </a:extLst>
              </a:tr>
              <a:tr h="265993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ED1B24"/>
                          </a:solidFill>
                          <a:latin typeface="+mn-lt"/>
                        </a:rPr>
                        <a:t>Necessária a renovação?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n-lt"/>
                        </a:rPr>
                        <a:t>Sim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n-lt"/>
                        </a:rPr>
                        <a:t>Sim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974162"/>
                  </a:ext>
                </a:extLst>
              </a:tr>
              <a:tr h="488176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ED1B24"/>
                          </a:solidFill>
                          <a:latin typeface="+mn-lt"/>
                        </a:rPr>
                        <a:t>Justificativa para permanência </a:t>
                      </a:r>
                      <a:br>
                        <a:rPr lang="pt-BR" sz="1400" dirty="0">
                          <a:solidFill>
                            <a:srgbClr val="ED1B24"/>
                          </a:solidFill>
                          <a:latin typeface="+mn-lt"/>
                        </a:rPr>
                      </a:br>
                      <a:r>
                        <a:rPr lang="pt-BR" sz="1400" dirty="0">
                          <a:solidFill>
                            <a:srgbClr val="ED1B24"/>
                          </a:solidFill>
                          <a:latin typeface="+mn-lt"/>
                        </a:rPr>
                        <a:t>do benefício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n-lt"/>
                        </a:rPr>
                        <a:t>Permanência da parceria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n-lt"/>
                        </a:rPr>
                        <a:t>Exposição da</a:t>
                      </a:r>
                      <a:r>
                        <a:rPr lang="pt-BR" sz="1400" baseline="0" dirty="0">
                          <a:latin typeface="+mn-lt"/>
                        </a:rPr>
                        <a:t> marca e do</a:t>
                      </a:r>
                      <a:r>
                        <a:rPr lang="pt-BR" sz="1400" dirty="0">
                          <a:latin typeface="+mn-lt"/>
                        </a:rPr>
                        <a:t> produto</a:t>
                      </a:r>
                      <a:r>
                        <a:rPr lang="pt-BR" sz="1400" baseline="0" dirty="0">
                          <a:latin typeface="+mn-lt"/>
                        </a:rPr>
                        <a:t> e serviços </a:t>
                      </a:r>
                      <a:endParaRPr lang="pt-BR" sz="1400" dirty="0">
                        <a:latin typeface="+mn-lt"/>
                      </a:endParaRP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1064787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0D80584F-09C4-35A9-28C8-D8FD12F6F9E2}"/>
              </a:ext>
            </a:extLst>
          </p:cNvPr>
          <p:cNvSpPr txBox="1"/>
          <p:nvPr/>
        </p:nvSpPr>
        <p:spPr>
          <a:xfrm>
            <a:off x="4064000" y="3698240"/>
            <a:ext cx="6715760" cy="369332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/>
              <a:t>SUBSTITUIR PELO PROXIMOS SLIDE </a:t>
            </a:r>
          </a:p>
        </p:txBody>
      </p:sp>
    </p:spTree>
    <p:extLst>
      <p:ext uri="{BB962C8B-B14F-4D97-AF65-F5344CB8AC3E}">
        <p14:creationId xmlns:p14="http://schemas.microsoft.com/office/powerpoint/2010/main" val="124291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5">
            <a:extLst>
              <a:ext uri="{FF2B5EF4-FFF2-40B4-BE49-F238E27FC236}">
                <a16:creationId xmlns:a16="http://schemas.microsoft.com/office/drawing/2014/main" id="{C9CFEA3E-9A88-8F13-99D4-17104699A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48" y="3114786"/>
            <a:ext cx="2439469" cy="90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is-IS" sz="4000" b="1" dirty="0">
                <a:solidFill>
                  <a:srgbClr val="ED1B2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AGENDA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DD3291D-8BF5-4C4B-CF7E-BB4A97242F91}"/>
              </a:ext>
            </a:extLst>
          </p:cNvPr>
          <p:cNvSpPr txBox="1"/>
          <p:nvPr/>
        </p:nvSpPr>
        <p:spPr>
          <a:xfrm>
            <a:off x="3676536" y="2738482"/>
            <a:ext cx="7848923" cy="1938992"/>
          </a:xfrm>
          <a:prstGeom prst="rect">
            <a:avLst/>
          </a:prstGeom>
          <a:solidFill>
            <a:srgbClr val="F5F5F5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361950" indent="-361950">
              <a:spcBef>
                <a:spcPts val="1200"/>
              </a:spcBef>
              <a:buClr>
                <a:srgbClr val="ED1B24"/>
              </a:buClr>
              <a:buAutoNum type="arabicPeriod"/>
            </a:pPr>
            <a:r>
              <a:rPr lang="pt-BR" sz="2500" dirty="0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POR QUE VENDER EM CONDOMÍNIOS?</a:t>
            </a:r>
          </a:p>
          <a:p>
            <a:pPr marL="361950" indent="-361950">
              <a:spcBef>
                <a:spcPts val="1200"/>
              </a:spcBef>
              <a:buClr>
                <a:srgbClr val="ED1B24"/>
              </a:buClr>
              <a:buFontTx/>
              <a:buAutoNum type="arabicPeriod"/>
            </a:pPr>
            <a:r>
              <a:rPr lang="pt-BR" sz="2500" dirty="0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O QUE PRECISA ESTAR NO DNA DO GN?</a:t>
            </a:r>
          </a:p>
          <a:p>
            <a:pPr marL="361950" indent="-361950">
              <a:spcBef>
                <a:spcPts val="1200"/>
              </a:spcBef>
              <a:buClr>
                <a:srgbClr val="ED1B24"/>
              </a:buClr>
              <a:buFontTx/>
              <a:buAutoNum type="arabicPeriod"/>
            </a:pPr>
            <a:r>
              <a:rPr lang="pt-BR" sz="2500" dirty="0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COMO FAZER DIFERENTE PARA FAZER MELHOR NAS ETAPAS DO PROCESSO DE ABORDAGEM?</a:t>
            </a:r>
            <a:endParaRPr lang="pt-BR" sz="25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5A9C890-4EDD-4D4C-8A9B-DA1D69A84C2A}"/>
              </a:ext>
            </a:extLst>
          </p:cNvPr>
          <p:cNvSpPr/>
          <p:nvPr/>
        </p:nvSpPr>
        <p:spPr>
          <a:xfrm>
            <a:off x="0" y="1162050"/>
            <a:ext cx="2743200" cy="288758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7D299929-14AD-E6EC-CC00-C637FE4967E0}"/>
              </a:ext>
            </a:extLst>
          </p:cNvPr>
          <p:cNvSpPr/>
          <p:nvPr/>
        </p:nvSpPr>
        <p:spPr>
          <a:xfrm>
            <a:off x="3676536" y="1306429"/>
            <a:ext cx="6641803" cy="9299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SUBSTITUIR O CARGO GN POR VENDEDOR</a:t>
            </a:r>
          </a:p>
        </p:txBody>
      </p:sp>
    </p:spTree>
    <p:extLst>
      <p:ext uri="{BB962C8B-B14F-4D97-AF65-F5344CB8AC3E}">
        <p14:creationId xmlns:p14="http://schemas.microsoft.com/office/powerpoint/2010/main" val="256694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 animBg="1"/>
      <p:bldP spid="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7929ECB5-7FCB-3BCD-DDE7-AAB4B4A79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36B4F46E-0A17-2B49-DE97-9034DB2D1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10192576" y="-688568"/>
            <a:ext cx="2257641" cy="145753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86522F9-989D-2217-16F2-E04D87DBDE78}"/>
              </a:ext>
            </a:extLst>
          </p:cNvPr>
          <p:cNvSpPr txBox="1"/>
          <p:nvPr/>
        </p:nvSpPr>
        <p:spPr>
          <a:xfrm>
            <a:off x="256453" y="1122626"/>
            <a:ext cx="110649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latin typeface="AMX" panose="020B0604020202020204"/>
              </a:rPr>
              <a:t>A cortesia pode ser solicitada para contratos individuais, desde que enquadrados nos grupos indicados no slide seguinte.</a:t>
            </a:r>
            <a:br>
              <a:rPr lang="pt-BR" sz="2400" dirty="0">
                <a:latin typeface="AMX" panose="020B0604020202020204"/>
              </a:rPr>
            </a:br>
            <a:r>
              <a:rPr lang="pt-BR" sz="2400" dirty="0">
                <a:latin typeface="AMX" panose="020B0604020202020204"/>
              </a:rPr>
              <a:t>Atente-se ao grupo correto no preenchimento do formulário para evitar reprovação por divergência na solicitação.</a:t>
            </a:r>
          </a:p>
        </p:txBody>
      </p:sp>
      <p:sp>
        <p:nvSpPr>
          <p:cNvPr id="9" name="CaixaDeTexto 8">
            <a:hlinkClick r:id="rId4" action="ppaction://hlinksldjump"/>
            <a:extLst>
              <a:ext uri="{FF2B5EF4-FFF2-40B4-BE49-F238E27FC236}">
                <a16:creationId xmlns:a16="http://schemas.microsoft.com/office/drawing/2014/main" id="{A8328B9D-EBCD-E302-F793-830E065565DC}"/>
              </a:ext>
            </a:extLst>
          </p:cNvPr>
          <p:cNvSpPr txBox="1"/>
          <p:nvPr/>
        </p:nvSpPr>
        <p:spPr>
          <a:xfrm>
            <a:off x="256451" y="3253377"/>
            <a:ext cx="11064943" cy="2822889"/>
          </a:xfrm>
          <a:prstGeom prst="rect">
            <a:avLst/>
          </a:prstGeom>
          <a:solidFill>
            <a:srgbClr val="910301">
              <a:alpha val="14902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067"/>
              </a:spcAft>
            </a:pPr>
            <a:r>
              <a:rPr lang="pt-BR" sz="1867" b="1" kern="100" dirty="0">
                <a:solidFill>
                  <a:srgbClr val="910301"/>
                </a:solidFill>
                <a:latin typeface="AMX" panose="020B0604020202020204"/>
                <a:ea typeface="Aptos" panose="020B0004020202020204" pitchFamily="34" charset="0"/>
                <a:cs typeface="Times New Roman" panose="02020603050405020304" pitchFamily="18" charset="0"/>
              </a:rPr>
              <a:t>ATENÇÃO</a:t>
            </a:r>
          </a:p>
          <a:p>
            <a:pPr algn="just">
              <a:lnSpc>
                <a:spcPct val="107000"/>
              </a:lnSpc>
              <a:spcAft>
                <a:spcPts val="1067"/>
              </a:spcAft>
            </a:pPr>
            <a:r>
              <a:rPr lang="pt-BR" sz="1867" kern="100" dirty="0">
                <a:latin typeface="AMX" panose="020B0604020202020204"/>
                <a:ea typeface="Aptos" panose="020B0004020202020204" pitchFamily="34" charset="0"/>
                <a:cs typeface="Times New Roman" panose="02020603050405020304" pitchFamily="18" charset="0"/>
              </a:rPr>
              <a:t>A quantidade de cortesias disponibilizadas se restringe ao limite definido para cada grupo. As solicitações excedentes serão reprovadas.</a:t>
            </a:r>
            <a:endParaRPr lang="pt-BR" sz="2400" kern="100" dirty="0">
              <a:latin typeface="AMX" panose="020B06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067"/>
              </a:spcAft>
            </a:pPr>
            <a:br>
              <a:rPr lang="pt-BR" sz="1867" kern="100" dirty="0">
                <a:latin typeface="AMX" panose="020B0604020202020204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t-BR" sz="1867" kern="100" dirty="0">
                <a:latin typeface="AMX" panose="020B0604020202020204"/>
                <a:ea typeface="Aptos" panose="020B0004020202020204" pitchFamily="34" charset="0"/>
                <a:cs typeface="Times New Roman" panose="02020603050405020304" pitchFamily="18" charset="0"/>
              </a:rPr>
              <a:t>- É de responsabilidade do Cliente beneficiado, o pagamento por outros produtos e ou serviços solicitados; </a:t>
            </a:r>
            <a:br>
              <a:rPr lang="pt-BR" sz="1867" kern="100" dirty="0">
                <a:latin typeface="AMX" panose="020B0604020202020204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t-BR" sz="1867" kern="100" dirty="0">
                <a:latin typeface="AMX" panose="020B0604020202020204"/>
                <a:ea typeface="Aptos" panose="020B0004020202020204" pitchFamily="34" charset="0"/>
                <a:cs typeface="Times New Roman" panose="02020603050405020304" pitchFamily="18" charset="0"/>
              </a:rPr>
              <a:t>- O cadastro de cortesia  só pode ser realizado pelo BKO de cortesia ; </a:t>
            </a:r>
            <a:br>
              <a:rPr lang="pt-BR" sz="1867" kern="100" dirty="0">
                <a:latin typeface="AMX" panose="020B0604020202020204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t-BR" sz="1867" kern="100" dirty="0">
                <a:latin typeface="AMX" panose="020B0604020202020204"/>
                <a:ea typeface="Aptos" panose="020B0004020202020204" pitchFamily="34" charset="0"/>
                <a:cs typeface="Times New Roman" panose="02020603050405020304" pitchFamily="18" charset="0"/>
              </a:rPr>
              <a:t>- Conforme TIPO DE ASSINANTE disponibilizado, solicitar assinatura do favorecido e arquivar documento na Operação</a:t>
            </a:r>
            <a:r>
              <a:rPr lang="pt-BR" sz="1867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5BAFFAE6-F18A-4F63-9205-FFB36FBBC469}"/>
              </a:ext>
            </a:extLst>
          </p:cNvPr>
          <p:cNvSpPr txBox="1"/>
          <p:nvPr/>
        </p:nvSpPr>
        <p:spPr>
          <a:xfrm>
            <a:off x="35301" y="16085"/>
            <a:ext cx="2996269" cy="414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400" b="1" dirty="0">
                <a:latin typeface="AMX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GRUPOS DE ATUAÇÃO</a:t>
            </a:r>
          </a:p>
        </p:txBody>
      </p:sp>
      <p:cxnSp>
        <p:nvCxnSpPr>
          <p:cNvPr id="3" name="Straight Connector 17">
            <a:extLst>
              <a:ext uri="{FF2B5EF4-FFF2-40B4-BE49-F238E27FC236}">
                <a16:creationId xmlns:a16="http://schemas.microsoft.com/office/drawing/2014/main" id="{F5804668-3793-9217-53CF-8064CD971442}"/>
              </a:ext>
            </a:extLst>
          </p:cNvPr>
          <p:cNvCxnSpPr>
            <a:cxnSpLocks/>
          </p:cNvCxnSpPr>
          <p:nvPr/>
        </p:nvCxnSpPr>
        <p:spPr>
          <a:xfrm>
            <a:off x="87399" y="403215"/>
            <a:ext cx="2976000" cy="0"/>
          </a:xfrm>
          <a:prstGeom prst="line">
            <a:avLst/>
          </a:prstGeom>
          <a:ln w="28575">
            <a:solidFill>
              <a:srgbClr val="8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4169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78D1AC88-DDA8-184A-EC06-3D7B17F02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98713B22-73A4-045B-B9DA-878AF2E5B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10066885" y="-588700"/>
            <a:ext cx="2257641" cy="1457533"/>
          </a:xfrm>
          <a:prstGeom prst="rect">
            <a:avLst/>
          </a:prstGeom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37759F1B-D6CE-24D8-DF18-20358B3B23F3}"/>
              </a:ext>
            </a:extLst>
          </p:cNvPr>
          <p:cNvSpPr/>
          <p:nvPr/>
        </p:nvSpPr>
        <p:spPr>
          <a:xfrm>
            <a:off x="135770" y="1219200"/>
            <a:ext cx="9568543" cy="576000"/>
          </a:xfrm>
          <a:prstGeom prst="roundRect">
            <a:avLst/>
          </a:prstGeom>
          <a:solidFill>
            <a:srgbClr val="9103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latin typeface="AMX"/>
            </a:endParaRP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3CB7F808-92F9-F935-5F41-3F860ADD9D33}"/>
              </a:ext>
            </a:extLst>
          </p:cNvPr>
          <p:cNvSpPr/>
          <p:nvPr/>
        </p:nvSpPr>
        <p:spPr>
          <a:xfrm>
            <a:off x="135770" y="1959025"/>
            <a:ext cx="9568543" cy="576000"/>
          </a:xfrm>
          <a:prstGeom prst="roundRect">
            <a:avLst/>
          </a:prstGeom>
          <a:solidFill>
            <a:srgbClr val="9103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latin typeface="AMX"/>
            </a:endParaRP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FB5F9684-2C5B-AD11-189A-5A8CEA80CD3D}"/>
              </a:ext>
            </a:extLst>
          </p:cNvPr>
          <p:cNvSpPr/>
          <p:nvPr/>
        </p:nvSpPr>
        <p:spPr>
          <a:xfrm>
            <a:off x="135770" y="2664985"/>
            <a:ext cx="9568543" cy="576000"/>
          </a:xfrm>
          <a:prstGeom prst="roundRect">
            <a:avLst/>
          </a:prstGeom>
          <a:solidFill>
            <a:srgbClr val="9103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latin typeface="AMX"/>
            </a:endParaRP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3E5994BA-6BC1-1EED-E7AB-08DC82DCD77F}"/>
              </a:ext>
            </a:extLst>
          </p:cNvPr>
          <p:cNvSpPr/>
          <p:nvPr/>
        </p:nvSpPr>
        <p:spPr>
          <a:xfrm>
            <a:off x="135770" y="3381023"/>
            <a:ext cx="9568543" cy="576000"/>
          </a:xfrm>
          <a:prstGeom prst="roundRect">
            <a:avLst/>
          </a:prstGeom>
          <a:solidFill>
            <a:srgbClr val="9103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latin typeface="AMX"/>
            </a:endParaRP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762A3ED9-7B28-E1B4-4E1B-D426B36F999C}"/>
              </a:ext>
            </a:extLst>
          </p:cNvPr>
          <p:cNvSpPr/>
          <p:nvPr/>
        </p:nvSpPr>
        <p:spPr>
          <a:xfrm>
            <a:off x="135770" y="4075288"/>
            <a:ext cx="9568543" cy="576000"/>
          </a:xfrm>
          <a:prstGeom prst="roundRect">
            <a:avLst/>
          </a:prstGeom>
          <a:solidFill>
            <a:srgbClr val="9103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latin typeface="AMX"/>
            </a:endParaRP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343704F7-91BF-4566-F1C1-A5146596FE2C}"/>
              </a:ext>
            </a:extLst>
          </p:cNvPr>
          <p:cNvSpPr/>
          <p:nvPr/>
        </p:nvSpPr>
        <p:spPr>
          <a:xfrm>
            <a:off x="135770" y="4745365"/>
            <a:ext cx="9568543" cy="576000"/>
          </a:xfrm>
          <a:prstGeom prst="roundRect">
            <a:avLst/>
          </a:prstGeom>
          <a:solidFill>
            <a:srgbClr val="9103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latin typeface="AMX"/>
            </a:endParaRP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B18A079-F14F-6431-4AD0-B014137D2418}"/>
              </a:ext>
            </a:extLst>
          </p:cNvPr>
          <p:cNvSpPr/>
          <p:nvPr/>
        </p:nvSpPr>
        <p:spPr>
          <a:xfrm>
            <a:off x="135770" y="5450516"/>
            <a:ext cx="9568543" cy="576000"/>
          </a:xfrm>
          <a:prstGeom prst="roundRect">
            <a:avLst/>
          </a:prstGeom>
          <a:solidFill>
            <a:srgbClr val="9103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latin typeface="AMX"/>
            </a:endParaRP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3BCAEB96-5E1A-4802-E492-35541B1EC822}"/>
              </a:ext>
            </a:extLst>
          </p:cNvPr>
          <p:cNvSpPr/>
          <p:nvPr/>
        </p:nvSpPr>
        <p:spPr>
          <a:xfrm>
            <a:off x="135770" y="6135511"/>
            <a:ext cx="9568543" cy="576000"/>
          </a:xfrm>
          <a:prstGeom prst="roundRect">
            <a:avLst/>
          </a:prstGeom>
          <a:solidFill>
            <a:srgbClr val="9103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latin typeface="AMX"/>
            </a:endParaRPr>
          </a:p>
        </p:txBody>
      </p:sp>
      <p:sp>
        <p:nvSpPr>
          <p:cNvPr id="15" name="Retângulo de cantos arredondados 183">
            <a:extLst>
              <a:ext uri="{FF2B5EF4-FFF2-40B4-BE49-F238E27FC236}">
                <a16:creationId xmlns:a16="http://schemas.microsoft.com/office/drawing/2014/main" id="{5291B1AB-9CD4-E679-4101-6C7E23FD7BAE}"/>
              </a:ext>
            </a:extLst>
          </p:cNvPr>
          <p:cNvSpPr/>
          <p:nvPr/>
        </p:nvSpPr>
        <p:spPr>
          <a:xfrm>
            <a:off x="9796667" y="1204275"/>
            <a:ext cx="1415619" cy="5512211"/>
          </a:xfrm>
          <a:prstGeom prst="roundRect">
            <a:avLst>
              <a:gd name="adj" fmla="val 3866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>
                <a:latin typeface="AMX"/>
              </a:rPr>
              <a:t>Pelo mesmo período disponibilizado na 1ª negociação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E954D2A-B268-F960-FFF9-96B347429A7C}"/>
              </a:ext>
            </a:extLst>
          </p:cNvPr>
          <p:cNvSpPr txBox="1"/>
          <p:nvPr/>
        </p:nvSpPr>
        <p:spPr>
          <a:xfrm>
            <a:off x="395757" y="1204275"/>
            <a:ext cx="450152" cy="5027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667" dirty="0">
                <a:solidFill>
                  <a:schemeClr val="bg1"/>
                </a:solidFill>
                <a:latin typeface="AMX"/>
              </a:rPr>
              <a:t>1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FC007AF-9D2C-3864-3EA3-FA982D769C07}"/>
              </a:ext>
            </a:extLst>
          </p:cNvPr>
          <p:cNvSpPr txBox="1"/>
          <p:nvPr/>
        </p:nvSpPr>
        <p:spPr>
          <a:xfrm>
            <a:off x="393695" y="1937049"/>
            <a:ext cx="497323" cy="5027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667" dirty="0">
                <a:solidFill>
                  <a:schemeClr val="bg1"/>
                </a:solidFill>
                <a:latin typeface="AMX"/>
              </a:rPr>
              <a:t>2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049F30E-B735-3936-B027-9035807B2957}"/>
              </a:ext>
            </a:extLst>
          </p:cNvPr>
          <p:cNvSpPr txBox="1"/>
          <p:nvPr/>
        </p:nvSpPr>
        <p:spPr>
          <a:xfrm>
            <a:off x="376241" y="2661541"/>
            <a:ext cx="500952" cy="5027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667" dirty="0">
                <a:solidFill>
                  <a:schemeClr val="bg1"/>
                </a:solidFill>
                <a:latin typeface="AMX"/>
              </a:rPr>
              <a:t>3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129A12C-4CE2-8DAE-9B91-7B55E60DBE14}"/>
              </a:ext>
            </a:extLst>
          </p:cNvPr>
          <p:cNvSpPr txBox="1"/>
          <p:nvPr/>
        </p:nvSpPr>
        <p:spPr>
          <a:xfrm>
            <a:off x="338298" y="3420171"/>
            <a:ext cx="504580" cy="5027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667" dirty="0">
                <a:solidFill>
                  <a:schemeClr val="bg1"/>
                </a:solidFill>
                <a:latin typeface="AMX"/>
              </a:rPr>
              <a:t>4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61A0ABB0-218D-508A-E3CA-2ABB6055D168}"/>
              </a:ext>
            </a:extLst>
          </p:cNvPr>
          <p:cNvSpPr txBox="1"/>
          <p:nvPr/>
        </p:nvSpPr>
        <p:spPr>
          <a:xfrm>
            <a:off x="348327" y="4082735"/>
            <a:ext cx="461039" cy="5027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667" dirty="0">
                <a:solidFill>
                  <a:schemeClr val="bg1"/>
                </a:solidFill>
                <a:latin typeface="AMX"/>
              </a:rPr>
              <a:t>5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835626EB-19F2-7F05-86C3-FDEEB2A48807}"/>
              </a:ext>
            </a:extLst>
          </p:cNvPr>
          <p:cNvSpPr txBox="1"/>
          <p:nvPr/>
        </p:nvSpPr>
        <p:spPr>
          <a:xfrm>
            <a:off x="371922" y="4722311"/>
            <a:ext cx="540868" cy="5027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667" dirty="0">
                <a:solidFill>
                  <a:schemeClr val="bg1"/>
                </a:solidFill>
                <a:latin typeface="AMX"/>
              </a:rPr>
              <a:t>6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6835A870-BE3A-654E-6A34-1C8322FAA632}"/>
              </a:ext>
            </a:extLst>
          </p:cNvPr>
          <p:cNvSpPr txBox="1"/>
          <p:nvPr/>
        </p:nvSpPr>
        <p:spPr>
          <a:xfrm>
            <a:off x="385823" y="5424137"/>
            <a:ext cx="533611" cy="5027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667" dirty="0">
                <a:solidFill>
                  <a:schemeClr val="bg1"/>
                </a:solidFill>
                <a:latin typeface="AMX"/>
              </a:rPr>
              <a:t>7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36F6C66C-D2E9-DB2E-D666-4C6D38A374F7}"/>
              </a:ext>
            </a:extLst>
          </p:cNvPr>
          <p:cNvSpPr txBox="1"/>
          <p:nvPr/>
        </p:nvSpPr>
        <p:spPr>
          <a:xfrm>
            <a:off x="365348" y="6166285"/>
            <a:ext cx="526353" cy="5027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667" dirty="0">
                <a:solidFill>
                  <a:schemeClr val="bg1"/>
                </a:solidFill>
                <a:latin typeface="AMX"/>
              </a:rPr>
              <a:t>8</a:t>
            </a:r>
            <a:endParaRPr lang="pt-BR" sz="4267" dirty="0">
              <a:solidFill>
                <a:schemeClr val="bg1"/>
              </a:solidFill>
              <a:latin typeface="AMX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C1D4822F-D808-6971-747B-AECF21962D40}"/>
              </a:ext>
            </a:extLst>
          </p:cNvPr>
          <p:cNvSpPr txBox="1"/>
          <p:nvPr/>
        </p:nvSpPr>
        <p:spPr>
          <a:xfrm>
            <a:off x="1043991" y="1262419"/>
            <a:ext cx="1764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/>
              </a:rPr>
              <a:t>Formadores de opinião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7B6CD84E-E4B7-3B66-2A26-F1674D64D635}"/>
              </a:ext>
            </a:extLst>
          </p:cNvPr>
          <p:cNvSpPr txBox="1"/>
          <p:nvPr/>
        </p:nvSpPr>
        <p:spPr>
          <a:xfrm>
            <a:off x="730926" y="1987098"/>
            <a:ext cx="2390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/>
              </a:rPr>
              <a:t>Representantes comerciais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68E0368-78DD-EAEF-007C-A3B7A54133AC}"/>
              </a:ext>
            </a:extLst>
          </p:cNvPr>
          <p:cNvSpPr txBox="1"/>
          <p:nvPr/>
        </p:nvSpPr>
        <p:spPr>
          <a:xfrm>
            <a:off x="970373" y="2672143"/>
            <a:ext cx="1911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/>
              </a:rPr>
              <a:t>Prédios e condomínios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1DD8DD0D-B7AE-D227-8A78-290B45DE2E49}"/>
              </a:ext>
            </a:extLst>
          </p:cNvPr>
          <p:cNvSpPr txBox="1"/>
          <p:nvPr/>
        </p:nvSpPr>
        <p:spPr>
          <a:xfrm>
            <a:off x="1033957" y="3369489"/>
            <a:ext cx="1784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/>
              </a:rPr>
              <a:t>Parceiros comerciais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C8A51FBD-98A3-BBF9-33D2-6A1FA792232F}"/>
              </a:ext>
            </a:extLst>
          </p:cNvPr>
          <p:cNvSpPr txBox="1"/>
          <p:nvPr/>
        </p:nvSpPr>
        <p:spPr>
          <a:xfrm>
            <a:off x="753438" y="4149402"/>
            <a:ext cx="2456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/>
              </a:rPr>
              <a:t>Uso interno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501FDA05-5E66-CBEB-3DBE-AC9647FB2034}"/>
              </a:ext>
            </a:extLst>
          </p:cNvPr>
          <p:cNvSpPr txBox="1"/>
          <p:nvPr/>
        </p:nvSpPr>
        <p:spPr>
          <a:xfrm>
            <a:off x="689910" y="4847454"/>
            <a:ext cx="24319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/>
              </a:rPr>
              <a:t>Testes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99FA323F-AF4D-63E5-D63A-2AB5AE7057AE}"/>
              </a:ext>
            </a:extLst>
          </p:cNvPr>
          <p:cNvSpPr txBox="1"/>
          <p:nvPr/>
        </p:nvSpPr>
        <p:spPr>
          <a:xfrm>
            <a:off x="933401" y="5522554"/>
            <a:ext cx="2288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/>
              </a:rPr>
              <a:t>Programadoras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D60E732D-DA6D-FE9D-D7DD-39409DE0AB5C}"/>
              </a:ext>
            </a:extLst>
          </p:cNvPr>
          <p:cNvSpPr txBox="1"/>
          <p:nvPr/>
        </p:nvSpPr>
        <p:spPr>
          <a:xfrm>
            <a:off x="1054400" y="6241607"/>
            <a:ext cx="20171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/>
              </a:rPr>
              <a:t>Órgãos públicos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C89E5F5F-F6A5-D24A-6760-250D8317F9BB}"/>
              </a:ext>
            </a:extLst>
          </p:cNvPr>
          <p:cNvSpPr txBox="1"/>
          <p:nvPr/>
        </p:nvSpPr>
        <p:spPr>
          <a:xfrm>
            <a:off x="3075973" y="1262686"/>
            <a:ext cx="1041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/>
              </a:rPr>
              <a:t>PF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7131286B-3AD0-5B5D-765C-45AFB3463631}"/>
              </a:ext>
            </a:extLst>
          </p:cNvPr>
          <p:cNvSpPr txBox="1"/>
          <p:nvPr/>
        </p:nvSpPr>
        <p:spPr>
          <a:xfrm>
            <a:off x="3075973" y="1985230"/>
            <a:ext cx="1041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/>
              </a:rPr>
              <a:t>PJ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000D0106-2CE6-62E2-81C7-6D5E2EAB27F3}"/>
              </a:ext>
            </a:extLst>
          </p:cNvPr>
          <p:cNvSpPr txBox="1"/>
          <p:nvPr/>
        </p:nvSpPr>
        <p:spPr>
          <a:xfrm>
            <a:off x="3075973" y="2684194"/>
            <a:ext cx="1041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/>
              </a:rPr>
              <a:t>PJ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CBA94643-B1EA-0B3E-70DA-E14606EFA5F8}"/>
              </a:ext>
            </a:extLst>
          </p:cNvPr>
          <p:cNvSpPr txBox="1"/>
          <p:nvPr/>
        </p:nvSpPr>
        <p:spPr>
          <a:xfrm>
            <a:off x="3075973" y="3421958"/>
            <a:ext cx="1041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/>
              </a:rPr>
              <a:t>PJ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E5CBC6E6-2836-2A0E-2496-6DC443A02BC1}"/>
              </a:ext>
            </a:extLst>
          </p:cNvPr>
          <p:cNvSpPr txBox="1"/>
          <p:nvPr/>
        </p:nvSpPr>
        <p:spPr>
          <a:xfrm>
            <a:off x="3075973" y="4144742"/>
            <a:ext cx="1041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/>
              </a:rPr>
              <a:t>PJ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10D6B2AA-1DE0-8647-4EC8-C8CF757699CF}"/>
              </a:ext>
            </a:extLst>
          </p:cNvPr>
          <p:cNvSpPr txBox="1"/>
          <p:nvPr/>
        </p:nvSpPr>
        <p:spPr>
          <a:xfrm>
            <a:off x="3075973" y="4875983"/>
            <a:ext cx="1041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/>
              </a:rPr>
              <a:t>PF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BF1788D3-9DA5-B7E1-1D57-DF6105A49FA4}"/>
              </a:ext>
            </a:extLst>
          </p:cNvPr>
          <p:cNvSpPr txBox="1"/>
          <p:nvPr/>
        </p:nvSpPr>
        <p:spPr>
          <a:xfrm>
            <a:off x="3075973" y="5625615"/>
            <a:ext cx="1041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/>
              </a:rPr>
              <a:t>PJ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DAC48319-4810-41D1-9B2C-2A73100A67F4}"/>
              </a:ext>
            </a:extLst>
          </p:cNvPr>
          <p:cNvSpPr txBox="1"/>
          <p:nvPr/>
        </p:nvSpPr>
        <p:spPr>
          <a:xfrm>
            <a:off x="3075973" y="6312012"/>
            <a:ext cx="1041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/>
              </a:rPr>
              <a:t>PJ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DE2CF10C-3C08-4477-E05E-970981228104}"/>
              </a:ext>
            </a:extLst>
          </p:cNvPr>
          <p:cNvSpPr txBox="1"/>
          <p:nvPr/>
        </p:nvSpPr>
        <p:spPr>
          <a:xfrm>
            <a:off x="4560156" y="1315380"/>
            <a:ext cx="1041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/>
              </a:rPr>
              <a:t>1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DE534389-3017-63EE-B19B-9CFC8DB08EB7}"/>
              </a:ext>
            </a:extLst>
          </p:cNvPr>
          <p:cNvSpPr txBox="1"/>
          <p:nvPr/>
        </p:nvSpPr>
        <p:spPr>
          <a:xfrm>
            <a:off x="4560156" y="2093876"/>
            <a:ext cx="1041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/>
              </a:rPr>
              <a:t>1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12FD7F06-9138-25B1-C987-32DA5A50D286}"/>
              </a:ext>
            </a:extLst>
          </p:cNvPr>
          <p:cNvSpPr txBox="1"/>
          <p:nvPr/>
        </p:nvSpPr>
        <p:spPr>
          <a:xfrm>
            <a:off x="4560156" y="3544882"/>
            <a:ext cx="1041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/>
              </a:rPr>
              <a:t>1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6BB35B82-5001-D4A2-EC9B-CE270A6D8E71}"/>
              </a:ext>
            </a:extLst>
          </p:cNvPr>
          <p:cNvSpPr txBox="1"/>
          <p:nvPr/>
        </p:nvSpPr>
        <p:spPr>
          <a:xfrm>
            <a:off x="4560156" y="4252073"/>
            <a:ext cx="1041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AMX"/>
              </a:rPr>
              <a:t>N/A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1FF562B2-D436-9699-975D-E674C5D80695}"/>
              </a:ext>
            </a:extLst>
          </p:cNvPr>
          <p:cNvSpPr txBox="1"/>
          <p:nvPr/>
        </p:nvSpPr>
        <p:spPr>
          <a:xfrm>
            <a:off x="4560156" y="4911240"/>
            <a:ext cx="1041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/>
              </a:rPr>
              <a:t>1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63BF6CFC-9609-AAB6-F3CC-17A4C4A8FDBE}"/>
              </a:ext>
            </a:extLst>
          </p:cNvPr>
          <p:cNvSpPr txBox="1"/>
          <p:nvPr/>
        </p:nvSpPr>
        <p:spPr>
          <a:xfrm>
            <a:off x="4560156" y="5608110"/>
            <a:ext cx="1041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/>
              </a:rPr>
              <a:t>1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8C95D1FB-C85B-78EC-B5F7-5C915CED6B9A}"/>
              </a:ext>
            </a:extLst>
          </p:cNvPr>
          <p:cNvSpPr txBox="1"/>
          <p:nvPr/>
        </p:nvSpPr>
        <p:spPr>
          <a:xfrm>
            <a:off x="4261817" y="2619346"/>
            <a:ext cx="1638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/>
              </a:rPr>
              <a:t>De acordo com a negociação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4361A57B-B500-009A-5F0A-D1EC9927FF5E}"/>
              </a:ext>
            </a:extLst>
          </p:cNvPr>
          <p:cNvSpPr txBox="1"/>
          <p:nvPr/>
        </p:nvSpPr>
        <p:spPr>
          <a:xfrm>
            <a:off x="4309862" y="6159122"/>
            <a:ext cx="1542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/>
              </a:rPr>
              <a:t>De acordo com a negociação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80CC6FE0-C09E-B499-4ED5-6920ACA81518}"/>
              </a:ext>
            </a:extLst>
          </p:cNvPr>
          <p:cNvSpPr txBox="1"/>
          <p:nvPr/>
        </p:nvSpPr>
        <p:spPr>
          <a:xfrm>
            <a:off x="6306981" y="1173299"/>
            <a:ext cx="2005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/>
              </a:rPr>
              <a:t>2 pontos de TV + 1 ponto de BL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2236C4A4-9053-3EC2-D2BC-6EB604F989AD}"/>
              </a:ext>
            </a:extLst>
          </p:cNvPr>
          <p:cNvSpPr txBox="1"/>
          <p:nvPr/>
        </p:nvSpPr>
        <p:spPr>
          <a:xfrm>
            <a:off x="6345080" y="1938026"/>
            <a:ext cx="1929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/>
              </a:rPr>
              <a:t>2 pontos de TV + 1 ponto de BL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921F210F-0019-66B4-E0D4-AC5A3F45840B}"/>
              </a:ext>
            </a:extLst>
          </p:cNvPr>
          <p:cNvSpPr txBox="1"/>
          <p:nvPr/>
        </p:nvSpPr>
        <p:spPr>
          <a:xfrm>
            <a:off x="6415838" y="3375533"/>
            <a:ext cx="1787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/>
              </a:rPr>
              <a:t>2 pontos de TV + 1 ponto de BL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182B1645-A632-2F18-DE57-8B5F84079394}"/>
              </a:ext>
            </a:extLst>
          </p:cNvPr>
          <p:cNvSpPr txBox="1"/>
          <p:nvPr/>
        </p:nvSpPr>
        <p:spPr>
          <a:xfrm>
            <a:off x="6326174" y="4052194"/>
            <a:ext cx="1967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/>
              </a:rPr>
              <a:t>De acordo com a necessidade da área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3445CD1B-3716-1F29-AD97-0BC79979A5B8}"/>
              </a:ext>
            </a:extLst>
          </p:cNvPr>
          <p:cNvSpPr txBox="1"/>
          <p:nvPr/>
        </p:nvSpPr>
        <p:spPr>
          <a:xfrm>
            <a:off x="6315968" y="4740737"/>
            <a:ext cx="1987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/>
              </a:rPr>
              <a:t>De acordo com a necessidade da área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DB4F7179-9463-5E8F-032B-D193758D40F2}"/>
              </a:ext>
            </a:extLst>
          </p:cNvPr>
          <p:cNvSpPr txBox="1"/>
          <p:nvPr/>
        </p:nvSpPr>
        <p:spPr>
          <a:xfrm>
            <a:off x="6432634" y="5555123"/>
            <a:ext cx="1754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/>
              </a:rPr>
              <a:t>2 pontos de TV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719900A1-4207-3E49-71C6-352BAD3084DF}"/>
              </a:ext>
            </a:extLst>
          </p:cNvPr>
          <p:cNvSpPr txBox="1"/>
          <p:nvPr/>
        </p:nvSpPr>
        <p:spPr>
          <a:xfrm>
            <a:off x="5878285" y="2659038"/>
            <a:ext cx="286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/>
              </a:rPr>
              <a:t>Máximo 3 pontos 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MX"/>
              </a:rPr>
              <a:t>De acordo com a negociação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AC1B1462-FAB7-6961-6C12-BFAAEF1755F9}"/>
              </a:ext>
            </a:extLst>
          </p:cNvPr>
          <p:cNvSpPr txBox="1"/>
          <p:nvPr/>
        </p:nvSpPr>
        <p:spPr>
          <a:xfrm>
            <a:off x="6415252" y="6073123"/>
            <a:ext cx="1789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/>
              </a:rPr>
              <a:t>De acordo com a negociação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4780A5D3-B4D0-87A7-6709-FE988E25237E}"/>
              </a:ext>
            </a:extLst>
          </p:cNvPr>
          <p:cNvSpPr txBox="1"/>
          <p:nvPr/>
        </p:nvSpPr>
        <p:spPr>
          <a:xfrm>
            <a:off x="8643485" y="1193095"/>
            <a:ext cx="1041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/>
              </a:rPr>
              <a:t>Até 12 meses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95B2FE9D-B7FE-D601-D508-DF4318996B52}"/>
              </a:ext>
            </a:extLst>
          </p:cNvPr>
          <p:cNvSpPr txBox="1"/>
          <p:nvPr/>
        </p:nvSpPr>
        <p:spPr>
          <a:xfrm>
            <a:off x="8643485" y="1989339"/>
            <a:ext cx="1041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/>
              </a:rPr>
              <a:t>Até 12 meses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D2914C84-C3F5-3D3D-90E0-3F5FB38D08D4}"/>
              </a:ext>
            </a:extLst>
          </p:cNvPr>
          <p:cNvSpPr txBox="1"/>
          <p:nvPr/>
        </p:nvSpPr>
        <p:spPr>
          <a:xfrm>
            <a:off x="8643485" y="2687275"/>
            <a:ext cx="1041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/>
              </a:rPr>
              <a:t>Até 12 meses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7FCCF370-7BD6-AE96-0C92-886B123065C1}"/>
              </a:ext>
            </a:extLst>
          </p:cNvPr>
          <p:cNvSpPr txBox="1"/>
          <p:nvPr/>
        </p:nvSpPr>
        <p:spPr>
          <a:xfrm>
            <a:off x="8643485" y="3409905"/>
            <a:ext cx="1041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/>
              </a:rPr>
              <a:t>Até 12 meses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86528681-653A-D9CB-50EC-7B7C72CCEC5F}"/>
              </a:ext>
            </a:extLst>
          </p:cNvPr>
          <p:cNvSpPr txBox="1"/>
          <p:nvPr/>
        </p:nvSpPr>
        <p:spPr>
          <a:xfrm>
            <a:off x="8643485" y="4081729"/>
            <a:ext cx="1041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/>
              </a:rPr>
              <a:t>Até 24 meses</a:t>
            </a: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6A4C7043-2EA0-8D39-82B0-449DF6238023}"/>
              </a:ext>
            </a:extLst>
          </p:cNvPr>
          <p:cNvSpPr txBox="1"/>
          <p:nvPr/>
        </p:nvSpPr>
        <p:spPr>
          <a:xfrm>
            <a:off x="8643485" y="4764793"/>
            <a:ext cx="1041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/>
              </a:rPr>
              <a:t>Até 24 meses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2475D859-78A9-5078-6D02-273CDA4E324D}"/>
              </a:ext>
            </a:extLst>
          </p:cNvPr>
          <p:cNvSpPr txBox="1"/>
          <p:nvPr/>
        </p:nvSpPr>
        <p:spPr>
          <a:xfrm>
            <a:off x="8643485" y="5476891"/>
            <a:ext cx="1041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/>
              </a:rPr>
              <a:t>Até 24 meses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2AD355DB-B6BD-3A41-2357-9A974A05A148}"/>
              </a:ext>
            </a:extLst>
          </p:cNvPr>
          <p:cNvSpPr txBox="1"/>
          <p:nvPr/>
        </p:nvSpPr>
        <p:spPr>
          <a:xfrm>
            <a:off x="8643485" y="6163289"/>
            <a:ext cx="1041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/>
              </a:rPr>
              <a:t>Até 12 meses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A91DE21B-E6FD-C5F0-47E3-E9FCDEE940FA}"/>
              </a:ext>
            </a:extLst>
          </p:cNvPr>
          <p:cNvSpPr txBox="1"/>
          <p:nvPr/>
        </p:nvSpPr>
        <p:spPr>
          <a:xfrm>
            <a:off x="124407" y="767816"/>
            <a:ext cx="912429" cy="338554"/>
          </a:xfrm>
          <a:prstGeom prst="rect">
            <a:avLst/>
          </a:prstGeom>
          <a:solidFill>
            <a:srgbClr val="910301">
              <a:alpha val="14902"/>
            </a:srgbClr>
          </a:solidFill>
        </p:spPr>
        <p:txBody>
          <a:bodyPr wrap="none" rtlCol="0">
            <a:spAutoFit/>
          </a:bodyPr>
          <a:lstStyle/>
          <a:p>
            <a:r>
              <a:rPr lang="pt-BR" sz="1600" b="1" dirty="0">
                <a:latin typeface="AMX"/>
              </a:rPr>
              <a:t>GRUPOS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B4DF2C74-8153-5B57-B1EC-38F881B2E3EE}"/>
              </a:ext>
            </a:extLst>
          </p:cNvPr>
          <p:cNvSpPr txBox="1"/>
          <p:nvPr/>
        </p:nvSpPr>
        <p:spPr>
          <a:xfrm>
            <a:off x="1206763" y="767728"/>
            <a:ext cx="1506695" cy="338554"/>
          </a:xfrm>
          <a:prstGeom prst="rect">
            <a:avLst/>
          </a:prstGeom>
          <a:solidFill>
            <a:srgbClr val="910301">
              <a:alpha val="14902"/>
            </a:srgbClr>
          </a:solidFill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 b="1">
                <a:latin typeface="AMX"/>
              </a:defRPr>
            </a:lvl1pPr>
          </a:lstStyle>
          <a:p>
            <a:r>
              <a:rPr lang="pt-BR" sz="1600" dirty="0"/>
              <a:t>CLASSIFICAÇÃO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801E4811-3EC5-F580-723F-7E80057B399B}"/>
              </a:ext>
            </a:extLst>
          </p:cNvPr>
          <p:cNvSpPr txBox="1"/>
          <p:nvPr/>
        </p:nvSpPr>
        <p:spPr>
          <a:xfrm>
            <a:off x="2975899" y="770348"/>
            <a:ext cx="1158779" cy="338554"/>
          </a:xfrm>
          <a:prstGeom prst="rect">
            <a:avLst/>
          </a:prstGeom>
          <a:solidFill>
            <a:srgbClr val="910301">
              <a:alpha val="14902"/>
            </a:srgbClr>
          </a:solidFill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200" b="1">
                <a:latin typeface="AMX"/>
              </a:defRPr>
            </a:lvl1pPr>
          </a:lstStyle>
          <a:p>
            <a:r>
              <a:rPr lang="pt-BR" sz="1600" dirty="0"/>
              <a:t>SEGMENTO</a:t>
            </a: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FC02C0F8-56BB-2FF0-E3E2-2D1648A149FA}"/>
              </a:ext>
            </a:extLst>
          </p:cNvPr>
          <p:cNvSpPr txBox="1"/>
          <p:nvPr/>
        </p:nvSpPr>
        <p:spPr>
          <a:xfrm>
            <a:off x="4307014" y="784150"/>
            <a:ext cx="2173825" cy="318100"/>
          </a:xfrm>
          <a:prstGeom prst="rect">
            <a:avLst/>
          </a:prstGeom>
          <a:solidFill>
            <a:srgbClr val="910301">
              <a:alpha val="14902"/>
            </a:srgbClr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200" b="1">
                <a:latin typeface="AMX"/>
              </a:defRPr>
            </a:lvl1pPr>
          </a:lstStyle>
          <a:p>
            <a:r>
              <a:rPr lang="pt-BR" sz="1467" dirty="0"/>
              <a:t>QTDE MAX. CONTRATOS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CCA3D25A-8518-5308-4CD6-1A1C7E9F5DFB}"/>
              </a:ext>
            </a:extLst>
          </p:cNvPr>
          <p:cNvSpPr txBox="1"/>
          <p:nvPr/>
        </p:nvSpPr>
        <p:spPr>
          <a:xfrm>
            <a:off x="6572789" y="773323"/>
            <a:ext cx="1473865" cy="338554"/>
          </a:xfrm>
          <a:prstGeom prst="rect">
            <a:avLst/>
          </a:prstGeom>
          <a:solidFill>
            <a:srgbClr val="910301">
              <a:alpha val="14902"/>
            </a:srgbClr>
          </a:solidFill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200" b="1">
                <a:latin typeface="AMX"/>
              </a:defRPr>
            </a:lvl1pPr>
          </a:lstStyle>
          <a:p>
            <a:r>
              <a:rPr lang="pt-BR" sz="1600" dirty="0"/>
              <a:t>TOTAL PONTOS</a:t>
            </a:r>
          </a:p>
        </p:txBody>
      </p:sp>
      <p:sp>
        <p:nvSpPr>
          <p:cNvPr id="72" name="CaixaDeTexto 71">
            <a:hlinkClick r:id="rId4" action="ppaction://hlinksldjump"/>
            <a:extLst>
              <a:ext uri="{FF2B5EF4-FFF2-40B4-BE49-F238E27FC236}">
                <a16:creationId xmlns:a16="http://schemas.microsoft.com/office/drawing/2014/main" id="{9B8177F3-7590-4548-CCD3-CDEA862E230C}"/>
              </a:ext>
            </a:extLst>
          </p:cNvPr>
          <p:cNvSpPr txBox="1"/>
          <p:nvPr/>
        </p:nvSpPr>
        <p:spPr>
          <a:xfrm>
            <a:off x="8631297" y="767358"/>
            <a:ext cx="971741" cy="338554"/>
          </a:xfrm>
          <a:prstGeom prst="rect">
            <a:avLst/>
          </a:prstGeom>
          <a:solidFill>
            <a:srgbClr val="910301">
              <a:alpha val="14902"/>
            </a:srgbClr>
          </a:solidFill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200" b="1">
                <a:latin typeface="AMX"/>
              </a:defRPr>
            </a:lvl1pPr>
          </a:lstStyle>
          <a:p>
            <a:r>
              <a:rPr lang="pt-BR" sz="1600" dirty="0"/>
              <a:t>PERÍODO</a:t>
            </a: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828BD83A-384E-3EE4-AFA7-620A5400354A}"/>
              </a:ext>
            </a:extLst>
          </p:cNvPr>
          <p:cNvSpPr txBox="1"/>
          <p:nvPr/>
        </p:nvSpPr>
        <p:spPr>
          <a:xfrm>
            <a:off x="9834378" y="793200"/>
            <a:ext cx="1274260" cy="338554"/>
          </a:xfrm>
          <a:prstGeom prst="rect">
            <a:avLst/>
          </a:prstGeom>
          <a:solidFill>
            <a:srgbClr val="910301">
              <a:alpha val="14902"/>
            </a:srgbClr>
          </a:solidFill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200" b="1">
                <a:latin typeface="AMX"/>
              </a:defRPr>
            </a:lvl1pPr>
          </a:lstStyle>
          <a:p>
            <a:r>
              <a:rPr lang="pt-BR" sz="1600" dirty="0"/>
              <a:t>RENOVAÇÃO</a:t>
            </a: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A21B8B52-4CDE-3A61-E8F7-9DC749A5A9AD}"/>
              </a:ext>
            </a:extLst>
          </p:cNvPr>
          <p:cNvSpPr txBox="1"/>
          <p:nvPr/>
        </p:nvSpPr>
        <p:spPr>
          <a:xfrm>
            <a:off x="18032" y="16085"/>
            <a:ext cx="2996269" cy="414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400" b="1" dirty="0">
                <a:latin typeface="AMX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GRUPOS DE ATUAÇÃO</a:t>
            </a:r>
          </a:p>
        </p:txBody>
      </p:sp>
      <p:cxnSp>
        <p:nvCxnSpPr>
          <p:cNvPr id="5" name="Straight Connector 17">
            <a:extLst>
              <a:ext uri="{FF2B5EF4-FFF2-40B4-BE49-F238E27FC236}">
                <a16:creationId xmlns:a16="http://schemas.microsoft.com/office/drawing/2014/main" id="{62DE2CA4-FE48-77B3-205B-4650531245A7}"/>
              </a:ext>
            </a:extLst>
          </p:cNvPr>
          <p:cNvCxnSpPr>
            <a:cxnSpLocks/>
          </p:cNvCxnSpPr>
          <p:nvPr/>
        </p:nvCxnSpPr>
        <p:spPr>
          <a:xfrm>
            <a:off x="87399" y="403215"/>
            <a:ext cx="3024000" cy="0"/>
          </a:xfrm>
          <a:prstGeom prst="line">
            <a:avLst/>
          </a:prstGeom>
          <a:ln w="28575">
            <a:solidFill>
              <a:srgbClr val="8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73632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720BF5E6-B7F4-7BFC-32CF-E4831F50A37E}"/>
              </a:ext>
            </a:extLst>
          </p:cNvPr>
          <p:cNvSpPr txBox="1"/>
          <p:nvPr/>
        </p:nvSpPr>
        <p:spPr>
          <a:xfrm>
            <a:off x="5352258" y="1877812"/>
            <a:ext cx="6298046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657" indent="-285657" defTabSz="9141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 quantidade de cortesias disponibilizadas se restringe </a:t>
            </a:r>
            <a:br>
              <a:rPr lang="pt-BR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pt-BR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 política comercial aplicada para condomínios. As solicitações excedentes serão </a:t>
            </a:r>
            <a:r>
              <a:rPr lang="pt-BR" b="1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reprovadas.</a:t>
            </a:r>
            <a:endParaRPr lang="pt-BR" dirty="0">
              <a:solidFill>
                <a:schemeClr val="bg1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285657" indent="-285657" defTabSz="9141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Atente-se ao preenchimento correto da PA, para elegibilidade da cortesia ao condomínio.</a:t>
            </a:r>
          </a:p>
          <a:p>
            <a:pPr marL="285657" indent="-285657" defTabSz="9141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Exceções: Caso a Operação solicite cadastro de contrato com</a:t>
            </a:r>
            <a:br>
              <a:rPr lang="pt-BR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pt-BR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 quantidade de pontos diferentes da definida na regra ou cadastro de produtos Cinema e Futebol (desde que estejam empacotados), o cadastro poderá ser tratado com exceção, desde que a PA tenha como anexo o ok do Diretor da Operação Regional autorizando a concessão.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A68A6AF-C424-1A8C-1750-877A05ACA5C6}"/>
              </a:ext>
            </a:extLst>
          </p:cNvPr>
          <p:cNvSpPr txBox="1"/>
          <p:nvPr/>
        </p:nvSpPr>
        <p:spPr>
          <a:xfrm>
            <a:off x="3769360" y="1940560"/>
            <a:ext cx="6522720" cy="369332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>
                <a:solidFill>
                  <a:schemeClr val="bg1"/>
                </a:solidFill>
              </a:rPr>
              <a:t>RETIRAR SLIDE – INCLUIR SLIDE DAS REGRAS </a:t>
            </a:r>
          </a:p>
        </p:txBody>
      </p:sp>
    </p:spTree>
    <p:extLst>
      <p:ext uri="{BB962C8B-B14F-4D97-AF65-F5344CB8AC3E}">
        <p14:creationId xmlns:p14="http://schemas.microsoft.com/office/powerpoint/2010/main" val="2532822058"/>
      </p:ext>
    </p:extLst>
  </p:cSld>
  <p:clrMapOvr>
    <a:masterClrMapping/>
  </p:clrMapOvr>
  <p:transition spd="slow">
    <p:push dir="u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BA15D818-9D51-B574-9B63-69344D808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ACB1C3C9-2AB1-8FB1-0F14-4A828274E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10066885" y="-588700"/>
            <a:ext cx="2257641" cy="145753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81F4B05-8FED-64B5-8288-EA1EE1E793C9}"/>
              </a:ext>
            </a:extLst>
          </p:cNvPr>
          <p:cNvSpPr txBox="1"/>
          <p:nvPr/>
        </p:nvSpPr>
        <p:spPr>
          <a:xfrm>
            <a:off x="-9559" y="1"/>
            <a:ext cx="61068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MX" panose="020B0604020202020204"/>
                <a:ea typeface="Open Sans Extrabold" panose="020B0906030804020204" pitchFamily="34" charset="0"/>
                <a:cs typeface="Open Sans Extrabold" panose="020B0906030804020204" pitchFamily="34" charset="0"/>
              </a:rPr>
              <a:t>REGRAS-CORTESIA INDIVIDUAL</a:t>
            </a:r>
            <a:endParaRPr lang="en-US" sz="2400" b="1" dirty="0">
              <a:latin typeface="AMX" panose="020B0604020202020204"/>
              <a:cs typeface="Poppins" pitchFamily="2" charset="77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EBE2136-7369-9BAE-9E23-BB7258EBFBDC}"/>
              </a:ext>
            </a:extLst>
          </p:cNvPr>
          <p:cNvSpPr txBox="1"/>
          <p:nvPr/>
        </p:nvSpPr>
        <p:spPr>
          <a:xfrm>
            <a:off x="122675" y="962375"/>
            <a:ext cx="11276845" cy="4092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pt-BR" sz="1733" dirty="0">
                <a:latin typeface="AMX" panose="020B0604020202020204"/>
              </a:rPr>
              <a:t>Prazo de concessão de 1, 3, 6, 12 ou 24 meses (dependendo do grupo de atuação); </a:t>
            </a:r>
          </a:p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pt-BR" sz="1733" dirty="0">
                <a:latin typeface="AMX" panose="020B0604020202020204"/>
              </a:rPr>
              <a:t>Prazo de 24 meses somente para cortesias de uso interno; </a:t>
            </a:r>
          </a:p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pt-BR" sz="1733" dirty="0">
                <a:latin typeface="AMX" panose="020B0604020202020204"/>
              </a:rPr>
              <a:t>Contratos PF são cadastrados somente para o grupo de 1 e 6 ; </a:t>
            </a:r>
          </a:p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pt-BR" sz="1733" dirty="0">
                <a:latin typeface="AMX" panose="020B0604020202020204"/>
              </a:rPr>
              <a:t>Cadastro somente no módulo Individual (NETSALES); </a:t>
            </a:r>
          </a:p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pt-BR" sz="1733" dirty="0">
                <a:latin typeface="AMX" panose="020B0604020202020204"/>
              </a:rPr>
              <a:t>Cortesia para contratos PROSPECT e BASE; </a:t>
            </a:r>
          </a:p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pt-BR" sz="1733" dirty="0">
                <a:latin typeface="AMX" panose="020B0604020202020204"/>
              </a:rPr>
              <a:t>A renovação de cortesia é feita pelo mesmo período da primeira concessão; </a:t>
            </a:r>
          </a:p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pt-BR" sz="1733" dirty="0">
                <a:latin typeface="AMX" panose="020B0604020202020204"/>
              </a:rPr>
              <a:t>O cancelamento do benefício pode ser realizado a qualquer momento pela empresa, quando expirado o período de permanência e se houver fim da parceria comercial antes de expirar o período de permanência; </a:t>
            </a:r>
          </a:p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pt-BR" sz="1733" dirty="0">
                <a:latin typeface="AMX" panose="020B0604020202020204"/>
              </a:rPr>
              <a:t>Não é permitido fazer transferência de titularidade de contratos cortesia; </a:t>
            </a:r>
          </a:p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pt-BR" sz="1733" dirty="0">
                <a:latin typeface="AMX" panose="020B0604020202020204"/>
              </a:rPr>
              <a:t>Não é permitido fazer mudança de endereço de contratos cortesia; </a:t>
            </a:r>
          </a:p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pt-BR" sz="1733" dirty="0">
                <a:latin typeface="AMX" panose="020B0604020202020204"/>
              </a:rPr>
              <a:t>Não é possível conceder cortesia para os canais A LA CARTE (não há exceção a essa regra); </a:t>
            </a:r>
          </a:p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pt-BR" sz="1733" dirty="0">
                <a:latin typeface="AMX" panose="020B0604020202020204"/>
              </a:rPr>
              <a:t>Não é possível conceder cortesia para o produto FONE (não há exceção a essa regra	Exceções à política: Somente com e-mail descrevendo EXPLICITAMENTE a exceção à regra, com o Ok do diretor regional e OK do diretor com reporte direto ao CEO.</a:t>
            </a:r>
          </a:p>
          <a:p>
            <a:pPr marL="380990" indent="-380990" algn="just">
              <a:buFont typeface="Wingdings" panose="05000000000000000000" pitchFamily="2" charset="2"/>
              <a:buChar char="§"/>
            </a:pPr>
            <a:endParaRPr lang="pt-BR" sz="1733" dirty="0">
              <a:latin typeface="AMX" panose="020B0604020202020204"/>
            </a:endParaRPr>
          </a:p>
        </p:txBody>
      </p:sp>
      <p:sp>
        <p:nvSpPr>
          <p:cNvPr id="7" name="CaixaDeTexto 6">
            <a:hlinkClick r:id="rId4" action="ppaction://hlinksldjump"/>
            <a:extLst>
              <a:ext uri="{FF2B5EF4-FFF2-40B4-BE49-F238E27FC236}">
                <a16:creationId xmlns:a16="http://schemas.microsoft.com/office/drawing/2014/main" id="{74C0E411-2968-6837-57B7-692C135A848A}"/>
              </a:ext>
            </a:extLst>
          </p:cNvPr>
          <p:cNvSpPr txBox="1"/>
          <p:nvPr/>
        </p:nvSpPr>
        <p:spPr>
          <a:xfrm>
            <a:off x="253516" y="4817754"/>
            <a:ext cx="11684968" cy="1816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67" b="1" dirty="0">
                <a:solidFill>
                  <a:srgbClr val="910301"/>
                </a:solidFill>
                <a:latin typeface="AMX" panose="020B0604020202020204"/>
              </a:rPr>
              <a:t>ATENÇÃO!</a:t>
            </a:r>
            <a:r>
              <a:rPr lang="pt-BR" sz="1867" b="1" dirty="0">
                <a:latin typeface="AMX" panose="020B0604020202020204"/>
              </a:rPr>
              <a:t> </a:t>
            </a:r>
            <a:r>
              <a:rPr lang="pt-BR" sz="1867" dirty="0">
                <a:latin typeface="AMX" panose="020B0604020202020204"/>
              </a:rPr>
              <a:t>As exceções à política permitidas com o OK dos diretores são somente quanto a quantidade de pontos maior que a permitida e endereço de instalação diferente da Receita Federal, porém todas as exceções devem ser justificadas no e-mail para os diretores e no campo "Justificativa da concessão" no chamado, sendo passível de reprovação pelo Compliance caso julguem necessário. Regionais x</a:t>
            </a:r>
          </a:p>
          <a:p>
            <a:pPr algn="just"/>
            <a:r>
              <a:rPr lang="pt-BR" sz="1867" b="1" dirty="0">
                <a:solidFill>
                  <a:srgbClr val="910301"/>
                </a:solidFill>
                <a:latin typeface="AMX" panose="020B0604020202020204"/>
              </a:rPr>
              <a:t>APROVADORES PREFERENCIAIS </a:t>
            </a:r>
            <a:r>
              <a:rPr lang="pt-BR" sz="1867" dirty="0">
                <a:latin typeface="AMX" panose="020B0604020202020204"/>
              </a:rPr>
              <a:t>Para cada regional existe um ponto focal responsável pela primeira aprovação das solicitações, chamamos estes ponto focais de Aprovadores Preferenciais; </a:t>
            </a:r>
          </a:p>
        </p:txBody>
      </p:sp>
      <p:cxnSp>
        <p:nvCxnSpPr>
          <p:cNvPr id="8" name="Straight Connector 17">
            <a:extLst>
              <a:ext uri="{FF2B5EF4-FFF2-40B4-BE49-F238E27FC236}">
                <a16:creationId xmlns:a16="http://schemas.microsoft.com/office/drawing/2014/main" id="{63A9851B-95E6-C39C-8340-C133DB511B3D}"/>
              </a:ext>
            </a:extLst>
          </p:cNvPr>
          <p:cNvCxnSpPr>
            <a:cxnSpLocks/>
          </p:cNvCxnSpPr>
          <p:nvPr/>
        </p:nvCxnSpPr>
        <p:spPr>
          <a:xfrm>
            <a:off x="131735" y="436460"/>
            <a:ext cx="4128000" cy="0"/>
          </a:xfrm>
          <a:prstGeom prst="line">
            <a:avLst/>
          </a:prstGeom>
          <a:ln w="28575">
            <a:solidFill>
              <a:srgbClr val="8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24815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720BF5E6-B7F4-7BFC-32CF-E4831F50A37E}"/>
              </a:ext>
            </a:extLst>
          </p:cNvPr>
          <p:cNvSpPr txBox="1"/>
          <p:nvPr/>
        </p:nvSpPr>
        <p:spPr>
          <a:xfrm>
            <a:off x="5359182" y="1876527"/>
            <a:ext cx="5852159" cy="321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657" indent="-285657" defTabSz="9141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O ok do Diretor não anula a execução do processo pelo solicitante, ou seja, o solicitante deverá preencher e anexar corretamente os demais documentos mesmo</a:t>
            </a:r>
            <a:br>
              <a:rPr lang="pt-BR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pt-BR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se houver execuções com ok do Diretor.</a:t>
            </a:r>
          </a:p>
          <a:p>
            <a:pPr marL="285657" indent="-285657" defTabSz="9141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NÃO será aplicada política de preço para zerar o valor</a:t>
            </a:r>
            <a:br>
              <a:rPr lang="pt-BR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pt-BR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de produtos cadastrados fora das regras, portanto, será responsabilidade da Operação sinalizar corretamente</a:t>
            </a:r>
            <a:br>
              <a:rPr lang="pt-BR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pt-BR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o nome do produto enquanto estiver empacotado de acordo com o Book de Ofertas vigente. Caso a regra de empacotado seja alterada por Produtos, não será acatada a cortesia de Cinema e Futebol no cenário de execução.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E6BC874-85F2-8CE1-BD49-7D483002EFF3}"/>
              </a:ext>
            </a:extLst>
          </p:cNvPr>
          <p:cNvSpPr txBox="1"/>
          <p:nvPr/>
        </p:nvSpPr>
        <p:spPr>
          <a:xfrm>
            <a:off x="4612640" y="1310640"/>
            <a:ext cx="6522720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RETIRAR SLIDE – </a:t>
            </a:r>
          </a:p>
        </p:txBody>
      </p:sp>
    </p:spTree>
    <p:extLst>
      <p:ext uri="{BB962C8B-B14F-4D97-AF65-F5344CB8AC3E}">
        <p14:creationId xmlns:p14="http://schemas.microsoft.com/office/powerpoint/2010/main" val="32733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720BF5E6-B7F4-7BFC-32CF-E4831F50A37E}"/>
              </a:ext>
            </a:extLst>
          </p:cNvPr>
          <p:cNvSpPr txBox="1"/>
          <p:nvPr/>
        </p:nvSpPr>
        <p:spPr>
          <a:xfrm>
            <a:off x="5355167" y="2008920"/>
            <a:ext cx="5864124" cy="2811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657" indent="-285657" defTabSz="914103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Caso o cliente tenha interesse na contratação de demais produtos e serviços, deverão ser cobrados os valores divulgados na tabela de preços vigente.</a:t>
            </a:r>
          </a:p>
          <a:p>
            <a:pPr marL="285657" indent="-285657" defTabSz="914103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Qualquer produto vinculado ao contrato cortesia, será cobrado a parte normalmente.</a:t>
            </a:r>
          </a:p>
          <a:p>
            <a:pPr marL="285657" indent="-285657" defTabSz="914103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Para a contratação do produto TV, não será cobrada a taxa de adesão. Para </a:t>
            </a:r>
            <a:r>
              <a:rPr lang="pt-BR" sz="2000" dirty="0" err="1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Vírtua</a:t>
            </a:r>
            <a:r>
              <a:rPr lang="pt-BR" sz="2000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, será cobrada a taxa de adesão/instalação.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FCA5F9B-FA05-F072-4330-ED0B750A8B3F}"/>
              </a:ext>
            </a:extLst>
          </p:cNvPr>
          <p:cNvSpPr txBox="1"/>
          <p:nvPr/>
        </p:nvSpPr>
        <p:spPr>
          <a:xfrm>
            <a:off x="4378960" y="1381760"/>
            <a:ext cx="6522720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RETIRAR SLIDE</a:t>
            </a:r>
          </a:p>
        </p:txBody>
      </p:sp>
    </p:spTree>
    <p:extLst>
      <p:ext uri="{BB962C8B-B14F-4D97-AF65-F5344CB8AC3E}">
        <p14:creationId xmlns:p14="http://schemas.microsoft.com/office/powerpoint/2010/main" val="3020529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4714DBB4-9C26-647D-A348-7020F4025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4121479C-F518-4B4C-57CC-B8624F236A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10066885" y="-588700"/>
            <a:ext cx="2257641" cy="145753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CAE1E1F-2535-5A95-28EE-33C7D85B8C52}"/>
              </a:ext>
            </a:extLst>
          </p:cNvPr>
          <p:cNvSpPr txBox="1"/>
          <p:nvPr/>
        </p:nvSpPr>
        <p:spPr>
          <a:xfrm>
            <a:off x="1" y="11664"/>
            <a:ext cx="84964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latin typeface="AMX" panose="020B0604020202020204"/>
                <a:ea typeface="Open Sans Extrabold" panose="020B0906030804020204" pitchFamily="34" charset="0"/>
                <a:cs typeface="Open Sans Extrabold" panose="020B0906030804020204" pitchFamily="34" charset="0"/>
              </a:rPr>
              <a:t>DOCUMENTAÇÃO</a:t>
            </a:r>
            <a:endParaRPr lang="en-US" sz="2400" b="1" dirty="0">
              <a:latin typeface="AMX" panose="020B0604020202020204"/>
              <a:cs typeface="Poppins" pitchFamily="2" charset="77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6AC7511-1D9D-AFFB-C531-08B2C9BAD75F}"/>
              </a:ext>
            </a:extLst>
          </p:cNvPr>
          <p:cNvSpPr txBox="1"/>
          <p:nvPr/>
        </p:nvSpPr>
        <p:spPr>
          <a:xfrm>
            <a:off x="378308" y="839623"/>
            <a:ext cx="450152" cy="748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4267" dirty="0">
                <a:solidFill>
                  <a:schemeClr val="bg1"/>
                </a:solidFill>
                <a:latin typeface="AMX"/>
              </a:rPr>
              <a:t>1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0D9203B6-FBD3-B07B-002F-6FB10C082D91}"/>
              </a:ext>
            </a:extLst>
          </p:cNvPr>
          <p:cNvGrpSpPr/>
          <p:nvPr/>
        </p:nvGrpSpPr>
        <p:grpSpPr>
          <a:xfrm>
            <a:off x="337212" y="1701515"/>
            <a:ext cx="11435385" cy="4925365"/>
            <a:chOff x="572162" y="622368"/>
            <a:chExt cx="7674035" cy="4286148"/>
          </a:xfrm>
        </p:grpSpPr>
        <p:sp>
          <p:nvSpPr>
            <p:cNvPr id="61" name="CaixaDeTexto 60">
              <a:extLst>
                <a:ext uri="{FF2B5EF4-FFF2-40B4-BE49-F238E27FC236}">
                  <a16:creationId xmlns:a16="http://schemas.microsoft.com/office/drawing/2014/main" id="{81427829-7EBD-69D5-3290-6BE892FF6E6F}"/>
                </a:ext>
              </a:extLst>
            </p:cNvPr>
            <p:cNvSpPr txBox="1"/>
            <p:nvPr/>
          </p:nvSpPr>
          <p:spPr>
            <a:xfrm>
              <a:off x="693662" y="656826"/>
              <a:ext cx="529480" cy="2588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333" b="1" dirty="0">
                  <a:latin typeface="AMX"/>
                </a:rPr>
                <a:t>GRUPOS</a:t>
              </a:r>
            </a:p>
          </p:txBody>
        </p:sp>
        <p:sp>
          <p:nvSpPr>
            <p:cNvPr id="62" name="CaixaDeTexto 61">
              <a:extLst>
                <a:ext uri="{FF2B5EF4-FFF2-40B4-BE49-F238E27FC236}">
                  <a16:creationId xmlns:a16="http://schemas.microsoft.com/office/drawing/2014/main" id="{FB1A4E84-806B-9725-F617-A75A811B3C57}"/>
                </a:ext>
              </a:extLst>
            </p:cNvPr>
            <p:cNvSpPr txBox="1"/>
            <p:nvPr/>
          </p:nvSpPr>
          <p:spPr>
            <a:xfrm>
              <a:off x="2143767" y="649445"/>
              <a:ext cx="857924" cy="2588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333" b="1" dirty="0">
                  <a:latin typeface="AMX"/>
                </a:rPr>
                <a:t>CLASSIFICAÇÃO</a:t>
              </a:r>
            </a:p>
          </p:txBody>
        </p:sp>
        <p:sp>
          <p:nvSpPr>
            <p:cNvPr id="63" name="CaixaDeTexto 62">
              <a:hlinkClick r:id="rId4" action="ppaction://hlinksldjump"/>
              <a:extLst>
                <a:ext uri="{FF2B5EF4-FFF2-40B4-BE49-F238E27FC236}">
                  <a16:creationId xmlns:a16="http://schemas.microsoft.com/office/drawing/2014/main" id="{D8026C40-3A0A-491B-398E-389312A6976A}"/>
                </a:ext>
              </a:extLst>
            </p:cNvPr>
            <p:cNvSpPr txBox="1"/>
            <p:nvPr/>
          </p:nvSpPr>
          <p:spPr>
            <a:xfrm>
              <a:off x="4258520" y="643626"/>
              <a:ext cx="667777" cy="2588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333" b="1" dirty="0">
                  <a:latin typeface="AMX"/>
                </a:rPr>
                <a:t>SEGMENTO</a:t>
              </a:r>
            </a:p>
          </p:txBody>
        </p:sp>
        <p:sp>
          <p:nvSpPr>
            <p:cNvPr id="64" name="CaixaDeTexto 63">
              <a:hlinkClick r:id="rId4" action="ppaction://hlinksldjump"/>
              <a:extLst>
                <a:ext uri="{FF2B5EF4-FFF2-40B4-BE49-F238E27FC236}">
                  <a16:creationId xmlns:a16="http://schemas.microsoft.com/office/drawing/2014/main" id="{E1AAEABF-13CA-4B85-F8E8-B3A880285912}"/>
                </a:ext>
              </a:extLst>
            </p:cNvPr>
            <p:cNvSpPr txBox="1"/>
            <p:nvPr/>
          </p:nvSpPr>
          <p:spPr>
            <a:xfrm>
              <a:off x="6059375" y="622368"/>
              <a:ext cx="962916" cy="2588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333" b="1" dirty="0">
                  <a:latin typeface="AMX"/>
                </a:rPr>
                <a:t>DOCUMENTAÇÃO</a:t>
              </a:r>
            </a:p>
          </p:txBody>
        </p:sp>
        <p:sp>
          <p:nvSpPr>
            <p:cNvPr id="67" name="Retângulo: Cantos Arredondados 66">
              <a:extLst>
                <a:ext uri="{FF2B5EF4-FFF2-40B4-BE49-F238E27FC236}">
                  <a16:creationId xmlns:a16="http://schemas.microsoft.com/office/drawing/2014/main" id="{9EF3B16F-F9EB-DFFD-7E13-2FA0F348D1B5}"/>
                </a:ext>
              </a:extLst>
            </p:cNvPr>
            <p:cNvSpPr/>
            <p:nvPr/>
          </p:nvSpPr>
          <p:spPr>
            <a:xfrm>
              <a:off x="572163" y="952310"/>
              <a:ext cx="730800" cy="464400"/>
            </a:xfrm>
            <a:prstGeom prst="roundRect">
              <a:avLst/>
            </a:prstGeom>
            <a:solidFill>
              <a:srgbClr val="9103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dirty="0"/>
                <a:t>1</a:t>
              </a:r>
            </a:p>
          </p:txBody>
        </p:sp>
        <p:sp>
          <p:nvSpPr>
            <p:cNvPr id="69" name="Retângulo: Cantos Arredondados 68">
              <a:extLst>
                <a:ext uri="{FF2B5EF4-FFF2-40B4-BE49-F238E27FC236}">
                  <a16:creationId xmlns:a16="http://schemas.microsoft.com/office/drawing/2014/main" id="{38A92A60-7DCF-8BB9-35A8-BF43A18B98AF}"/>
                </a:ext>
              </a:extLst>
            </p:cNvPr>
            <p:cNvSpPr/>
            <p:nvPr/>
          </p:nvSpPr>
          <p:spPr>
            <a:xfrm>
              <a:off x="572162" y="2013288"/>
              <a:ext cx="730800" cy="698107"/>
            </a:xfrm>
            <a:prstGeom prst="roundRect">
              <a:avLst/>
            </a:prstGeom>
            <a:solidFill>
              <a:srgbClr val="9103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dirty="0"/>
                <a:t>3</a:t>
              </a:r>
            </a:p>
          </p:txBody>
        </p:sp>
        <p:sp>
          <p:nvSpPr>
            <p:cNvPr id="70" name="Retângulo: Cantos Arredondados 69">
              <a:extLst>
                <a:ext uri="{FF2B5EF4-FFF2-40B4-BE49-F238E27FC236}">
                  <a16:creationId xmlns:a16="http://schemas.microsoft.com/office/drawing/2014/main" id="{A2D0E687-40F8-43D2-1BD1-8C10CB3F7706}"/>
                </a:ext>
              </a:extLst>
            </p:cNvPr>
            <p:cNvSpPr/>
            <p:nvPr/>
          </p:nvSpPr>
          <p:spPr>
            <a:xfrm>
              <a:off x="580115" y="2782956"/>
              <a:ext cx="730800" cy="464400"/>
            </a:xfrm>
            <a:prstGeom prst="roundRect">
              <a:avLst/>
            </a:prstGeom>
            <a:solidFill>
              <a:srgbClr val="9103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dirty="0"/>
                <a:t>4</a:t>
              </a:r>
            </a:p>
          </p:txBody>
        </p:sp>
        <p:sp>
          <p:nvSpPr>
            <p:cNvPr id="72" name="Retângulo: Cantos Arredondados 71">
              <a:extLst>
                <a:ext uri="{FF2B5EF4-FFF2-40B4-BE49-F238E27FC236}">
                  <a16:creationId xmlns:a16="http://schemas.microsoft.com/office/drawing/2014/main" id="{431A5632-F8F0-D419-449D-8C112678773E}"/>
                </a:ext>
              </a:extLst>
            </p:cNvPr>
            <p:cNvSpPr/>
            <p:nvPr/>
          </p:nvSpPr>
          <p:spPr>
            <a:xfrm>
              <a:off x="572163" y="1499625"/>
              <a:ext cx="730800" cy="464400"/>
            </a:xfrm>
            <a:prstGeom prst="roundRect">
              <a:avLst/>
            </a:prstGeom>
            <a:solidFill>
              <a:srgbClr val="9103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dirty="0"/>
                <a:t>2</a:t>
              </a:r>
            </a:p>
          </p:txBody>
        </p:sp>
        <p:sp>
          <p:nvSpPr>
            <p:cNvPr id="74" name="Retângulo: Cantos Arredondados 73">
              <a:extLst>
                <a:ext uri="{FF2B5EF4-FFF2-40B4-BE49-F238E27FC236}">
                  <a16:creationId xmlns:a16="http://schemas.microsoft.com/office/drawing/2014/main" id="{80F96609-2D8F-51B9-0330-D962E1916E7E}"/>
                </a:ext>
              </a:extLst>
            </p:cNvPr>
            <p:cNvSpPr/>
            <p:nvPr/>
          </p:nvSpPr>
          <p:spPr>
            <a:xfrm>
              <a:off x="580115" y="3339216"/>
              <a:ext cx="730800" cy="464400"/>
            </a:xfrm>
            <a:prstGeom prst="roundRect">
              <a:avLst/>
            </a:prstGeom>
            <a:solidFill>
              <a:srgbClr val="9103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dirty="0"/>
                <a:t>5</a:t>
              </a:r>
            </a:p>
          </p:txBody>
        </p:sp>
        <p:sp>
          <p:nvSpPr>
            <p:cNvPr id="75" name="Retângulo: Cantos Arredondados 74">
              <a:extLst>
                <a:ext uri="{FF2B5EF4-FFF2-40B4-BE49-F238E27FC236}">
                  <a16:creationId xmlns:a16="http://schemas.microsoft.com/office/drawing/2014/main" id="{57FDF395-5A35-03E2-B388-499F5AFB5779}"/>
                </a:ext>
              </a:extLst>
            </p:cNvPr>
            <p:cNvSpPr/>
            <p:nvPr/>
          </p:nvSpPr>
          <p:spPr>
            <a:xfrm>
              <a:off x="580115" y="3887856"/>
              <a:ext cx="730800" cy="464400"/>
            </a:xfrm>
            <a:prstGeom prst="roundRect">
              <a:avLst/>
            </a:prstGeom>
            <a:solidFill>
              <a:srgbClr val="9103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dirty="0"/>
                <a:t>6</a:t>
              </a:r>
            </a:p>
          </p:txBody>
        </p:sp>
        <p:sp>
          <p:nvSpPr>
            <p:cNvPr id="76" name="Retângulo: Cantos Arredondados 75">
              <a:extLst>
                <a:ext uri="{FF2B5EF4-FFF2-40B4-BE49-F238E27FC236}">
                  <a16:creationId xmlns:a16="http://schemas.microsoft.com/office/drawing/2014/main" id="{EE5918F8-3338-17B4-56E2-F5B1CC36C5DC}"/>
                </a:ext>
              </a:extLst>
            </p:cNvPr>
            <p:cNvSpPr/>
            <p:nvPr/>
          </p:nvSpPr>
          <p:spPr>
            <a:xfrm>
              <a:off x="580115" y="4444116"/>
              <a:ext cx="730800" cy="464400"/>
            </a:xfrm>
            <a:prstGeom prst="roundRect">
              <a:avLst/>
            </a:prstGeom>
            <a:solidFill>
              <a:srgbClr val="9103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dirty="0"/>
                <a:t>7</a:t>
              </a:r>
            </a:p>
          </p:txBody>
        </p:sp>
        <p:sp>
          <p:nvSpPr>
            <p:cNvPr id="77" name="Retângulo: Cantos Arredondados 76">
              <a:extLst>
                <a:ext uri="{FF2B5EF4-FFF2-40B4-BE49-F238E27FC236}">
                  <a16:creationId xmlns:a16="http://schemas.microsoft.com/office/drawing/2014/main" id="{2A6D903A-D6DD-EFA4-818D-E6C124493765}"/>
                </a:ext>
              </a:extLst>
            </p:cNvPr>
            <p:cNvSpPr/>
            <p:nvPr/>
          </p:nvSpPr>
          <p:spPr>
            <a:xfrm>
              <a:off x="1416681" y="954582"/>
              <a:ext cx="2847600" cy="464400"/>
            </a:xfrm>
            <a:prstGeom prst="roundRect">
              <a:avLst/>
            </a:prstGeom>
            <a:solidFill>
              <a:srgbClr val="9103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333" dirty="0">
                  <a:latin typeface="AMX" panose="020B0604020202020204"/>
                </a:rPr>
                <a:t>Formadores de opinião; Figuras Publica; jornalistas; artistas e/ou influencers digitais</a:t>
              </a:r>
            </a:p>
          </p:txBody>
        </p:sp>
        <p:sp>
          <p:nvSpPr>
            <p:cNvPr id="78" name="Retângulo: Cantos Arredondados 77">
              <a:extLst>
                <a:ext uri="{FF2B5EF4-FFF2-40B4-BE49-F238E27FC236}">
                  <a16:creationId xmlns:a16="http://schemas.microsoft.com/office/drawing/2014/main" id="{195A0290-06E7-F956-EDDA-B7626D94C485}"/>
                </a:ext>
              </a:extLst>
            </p:cNvPr>
            <p:cNvSpPr/>
            <p:nvPr/>
          </p:nvSpPr>
          <p:spPr>
            <a:xfrm>
              <a:off x="4370703" y="946299"/>
              <a:ext cx="575854" cy="464400"/>
            </a:xfrm>
            <a:prstGeom prst="roundRect">
              <a:avLst/>
            </a:prstGeom>
            <a:solidFill>
              <a:srgbClr val="9103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333" dirty="0">
                  <a:latin typeface="AMX" panose="020B0604020202020204"/>
                </a:rPr>
                <a:t>PF</a:t>
              </a:r>
            </a:p>
          </p:txBody>
        </p:sp>
        <p:sp>
          <p:nvSpPr>
            <p:cNvPr id="79" name="Retângulo: Cantos Arredondados 78">
              <a:extLst>
                <a:ext uri="{FF2B5EF4-FFF2-40B4-BE49-F238E27FC236}">
                  <a16:creationId xmlns:a16="http://schemas.microsoft.com/office/drawing/2014/main" id="{26D3EF52-7196-1B46-F027-D840C76278AA}"/>
                </a:ext>
              </a:extLst>
            </p:cNvPr>
            <p:cNvSpPr/>
            <p:nvPr/>
          </p:nvSpPr>
          <p:spPr>
            <a:xfrm>
              <a:off x="4998246" y="948475"/>
              <a:ext cx="3240000" cy="464400"/>
            </a:xfrm>
            <a:prstGeom prst="roundRect">
              <a:avLst/>
            </a:prstGeom>
            <a:solidFill>
              <a:srgbClr val="9103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333" dirty="0">
                  <a:latin typeface="AMX" panose="020B0604020202020204"/>
                </a:rPr>
                <a:t>Minuta (assinatura eletrônica)</a:t>
              </a:r>
            </a:p>
          </p:txBody>
        </p:sp>
        <p:sp>
          <p:nvSpPr>
            <p:cNvPr id="82" name="Retângulo: Cantos Arredondados 81">
              <a:extLst>
                <a:ext uri="{FF2B5EF4-FFF2-40B4-BE49-F238E27FC236}">
                  <a16:creationId xmlns:a16="http://schemas.microsoft.com/office/drawing/2014/main" id="{5BCDE5BD-0717-AA18-4723-D8031F476FBE}"/>
                </a:ext>
              </a:extLst>
            </p:cNvPr>
            <p:cNvSpPr/>
            <p:nvPr/>
          </p:nvSpPr>
          <p:spPr>
            <a:xfrm>
              <a:off x="1445902" y="1486657"/>
              <a:ext cx="2847600" cy="464400"/>
            </a:xfrm>
            <a:prstGeom prst="roundRect">
              <a:avLst/>
            </a:prstGeom>
            <a:solidFill>
              <a:srgbClr val="9103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333" dirty="0">
                  <a:latin typeface="AMX" panose="020B0604020202020204"/>
                </a:rPr>
                <a:t>Representantes comerciais; Agentes autorizado, PAP indireto; PAP Premium e empreiteiras (</a:t>
              </a:r>
              <a:r>
                <a:rPr lang="pt-BR" sz="1333" dirty="0" err="1">
                  <a:latin typeface="AMX" panose="020B0604020202020204"/>
                </a:rPr>
                <a:t>EPOs</a:t>
              </a:r>
              <a:r>
                <a:rPr lang="pt-BR" sz="1333" dirty="0">
                  <a:latin typeface="AMX" panose="020B0604020202020204"/>
                </a:rPr>
                <a:t>)</a:t>
              </a:r>
            </a:p>
          </p:txBody>
        </p:sp>
        <p:sp>
          <p:nvSpPr>
            <p:cNvPr id="83" name="Retângulo: Cantos Arredondados 82">
              <a:extLst>
                <a:ext uri="{FF2B5EF4-FFF2-40B4-BE49-F238E27FC236}">
                  <a16:creationId xmlns:a16="http://schemas.microsoft.com/office/drawing/2014/main" id="{EF75930E-03CD-8F6C-E045-66A07C35C618}"/>
                </a:ext>
              </a:extLst>
            </p:cNvPr>
            <p:cNvSpPr/>
            <p:nvPr/>
          </p:nvSpPr>
          <p:spPr>
            <a:xfrm>
              <a:off x="4363562" y="1486324"/>
              <a:ext cx="575854" cy="464400"/>
            </a:xfrm>
            <a:prstGeom prst="roundRect">
              <a:avLst/>
            </a:prstGeom>
            <a:solidFill>
              <a:srgbClr val="9103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333" dirty="0">
                  <a:latin typeface="AMX" panose="020B0604020202020204"/>
                </a:rPr>
                <a:t>PJ</a:t>
              </a:r>
            </a:p>
          </p:txBody>
        </p:sp>
        <p:sp>
          <p:nvSpPr>
            <p:cNvPr id="84" name="Retângulo: Cantos Arredondados 83">
              <a:extLst>
                <a:ext uri="{FF2B5EF4-FFF2-40B4-BE49-F238E27FC236}">
                  <a16:creationId xmlns:a16="http://schemas.microsoft.com/office/drawing/2014/main" id="{3D65269F-829F-C918-199E-14E4EF76BEEA}"/>
                </a:ext>
              </a:extLst>
            </p:cNvPr>
            <p:cNvSpPr/>
            <p:nvPr/>
          </p:nvSpPr>
          <p:spPr>
            <a:xfrm>
              <a:off x="5006197" y="1480550"/>
              <a:ext cx="3240000" cy="467520"/>
            </a:xfrm>
            <a:prstGeom prst="roundRect">
              <a:avLst/>
            </a:prstGeom>
            <a:solidFill>
              <a:srgbClr val="9103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333" dirty="0">
                  <a:latin typeface="AMX" panose="020B0604020202020204"/>
                </a:rPr>
                <a:t>Minuta assinada(assinatura eletrônica) + Termo de guarda assinado</a:t>
              </a:r>
            </a:p>
          </p:txBody>
        </p:sp>
        <p:sp>
          <p:nvSpPr>
            <p:cNvPr id="87" name="Retângulo: Cantos Arredondados 86">
              <a:extLst>
                <a:ext uri="{FF2B5EF4-FFF2-40B4-BE49-F238E27FC236}">
                  <a16:creationId xmlns:a16="http://schemas.microsoft.com/office/drawing/2014/main" id="{29E70121-AEEE-AD1D-CA6B-818CF92AA077}"/>
                </a:ext>
              </a:extLst>
            </p:cNvPr>
            <p:cNvSpPr/>
            <p:nvPr/>
          </p:nvSpPr>
          <p:spPr>
            <a:xfrm>
              <a:off x="1412820" y="2031795"/>
              <a:ext cx="2847600" cy="698400"/>
            </a:xfrm>
            <a:prstGeom prst="roundRect">
              <a:avLst/>
            </a:prstGeom>
            <a:solidFill>
              <a:srgbClr val="9103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333" dirty="0">
                  <a:latin typeface="AMX" panose="020B0604020202020204"/>
                </a:rPr>
                <a:t>Prédios e condomínios </a:t>
              </a:r>
            </a:p>
          </p:txBody>
        </p:sp>
        <p:sp>
          <p:nvSpPr>
            <p:cNvPr id="88" name="Retângulo: Cantos Arredondados 87">
              <a:extLst>
                <a:ext uri="{FF2B5EF4-FFF2-40B4-BE49-F238E27FC236}">
                  <a16:creationId xmlns:a16="http://schemas.microsoft.com/office/drawing/2014/main" id="{E6D0FA59-992B-AD3C-4511-91AB682C04EE}"/>
                </a:ext>
              </a:extLst>
            </p:cNvPr>
            <p:cNvSpPr/>
            <p:nvPr/>
          </p:nvSpPr>
          <p:spPr>
            <a:xfrm>
              <a:off x="4354521" y="2039414"/>
              <a:ext cx="578032" cy="698400"/>
            </a:xfrm>
            <a:prstGeom prst="roundRect">
              <a:avLst/>
            </a:prstGeom>
            <a:solidFill>
              <a:srgbClr val="9103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333" dirty="0">
                  <a:latin typeface="AMX" panose="020B0604020202020204"/>
                </a:rPr>
                <a:t>PJ</a:t>
              </a:r>
            </a:p>
          </p:txBody>
        </p:sp>
        <p:sp>
          <p:nvSpPr>
            <p:cNvPr id="89" name="Retângulo: Cantos Arredondados 88">
              <a:extLst>
                <a:ext uri="{FF2B5EF4-FFF2-40B4-BE49-F238E27FC236}">
                  <a16:creationId xmlns:a16="http://schemas.microsoft.com/office/drawing/2014/main" id="{33D65AB9-7BA7-5E00-7A95-B332BF7221E8}"/>
                </a:ext>
              </a:extLst>
            </p:cNvPr>
            <p:cNvSpPr/>
            <p:nvPr/>
          </p:nvSpPr>
          <p:spPr>
            <a:xfrm>
              <a:off x="4998452" y="2019725"/>
              <a:ext cx="3239589" cy="698400"/>
            </a:xfrm>
            <a:prstGeom prst="roundRect">
              <a:avLst/>
            </a:prstGeom>
            <a:solidFill>
              <a:srgbClr val="9103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333" dirty="0">
                  <a:latin typeface="AMX" panose="020B0604020202020204"/>
                </a:rPr>
                <a:t>Copia do documento que comprove a representação legal (Ata da assembleia)+ copia  do documento pessoal(RG com n° do CPFOU CNH) do representante legal + Minuta</a:t>
              </a:r>
            </a:p>
          </p:txBody>
        </p:sp>
        <p:sp>
          <p:nvSpPr>
            <p:cNvPr id="91" name="Retângulo: Cantos Arredondados 90">
              <a:extLst>
                <a:ext uri="{FF2B5EF4-FFF2-40B4-BE49-F238E27FC236}">
                  <a16:creationId xmlns:a16="http://schemas.microsoft.com/office/drawing/2014/main" id="{C2AA478C-C56A-1C19-C2FE-5F1A3452DD6B}"/>
                </a:ext>
              </a:extLst>
            </p:cNvPr>
            <p:cNvSpPr/>
            <p:nvPr/>
          </p:nvSpPr>
          <p:spPr>
            <a:xfrm>
              <a:off x="1408730" y="2771076"/>
              <a:ext cx="2847600" cy="464400"/>
            </a:xfrm>
            <a:prstGeom prst="roundRect">
              <a:avLst/>
            </a:prstGeom>
            <a:solidFill>
              <a:srgbClr val="9103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333" dirty="0">
                  <a:latin typeface="AMX" panose="020B0604020202020204"/>
                </a:rPr>
                <a:t>Parceiros comerciais; Bares/Restaurantes e academias</a:t>
              </a:r>
            </a:p>
          </p:txBody>
        </p:sp>
        <p:sp>
          <p:nvSpPr>
            <p:cNvPr id="92" name="Retângulo: Cantos Arredondados 91">
              <a:extLst>
                <a:ext uri="{FF2B5EF4-FFF2-40B4-BE49-F238E27FC236}">
                  <a16:creationId xmlns:a16="http://schemas.microsoft.com/office/drawing/2014/main" id="{DD101907-66AB-C3B5-C2E4-B3C149E5A6AC}"/>
                </a:ext>
              </a:extLst>
            </p:cNvPr>
            <p:cNvSpPr/>
            <p:nvPr/>
          </p:nvSpPr>
          <p:spPr>
            <a:xfrm>
              <a:off x="4347659" y="2802549"/>
              <a:ext cx="575854" cy="464400"/>
            </a:xfrm>
            <a:prstGeom prst="roundRect">
              <a:avLst/>
            </a:prstGeom>
            <a:solidFill>
              <a:srgbClr val="9103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333" dirty="0">
                  <a:latin typeface="AMX" panose="020B0604020202020204"/>
                </a:rPr>
                <a:t>PJ</a:t>
              </a:r>
            </a:p>
          </p:txBody>
        </p:sp>
        <p:sp>
          <p:nvSpPr>
            <p:cNvPr id="93" name="Retângulo: Cantos Arredondados 92">
              <a:extLst>
                <a:ext uri="{FF2B5EF4-FFF2-40B4-BE49-F238E27FC236}">
                  <a16:creationId xmlns:a16="http://schemas.microsoft.com/office/drawing/2014/main" id="{BC8F8C8B-1461-6DE3-D94B-44416F8A8845}"/>
                </a:ext>
              </a:extLst>
            </p:cNvPr>
            <p:cNvSpPr/>
            <p:nvPr/>
          </p:nvSpPr>
          <p:spPr>
            <a:xfrm>
              <a:off x="4990295" y="2804726"/>
              <a:ext cx="3240000" cy="444137"/>
            </a:xfrm>
            <a:prstGeom prst="roundRect">
              <a:avLst/>
            </a:prstGeom>
            <a:solidFill>
              <a:srgbClr val="9103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333" dirty="0">
                  <a:latin typeface="AMX" panose="020B0604020202020204"/>
                </a:rPr>
                <a:t>Minuta (assinatura eletrônica)</a:t>
              </a:r>
            </a:p>
          </p:txBody>
        </p:sp>
        <p:sp>
          <p:nvSpPr>
            <p:cNvPr id="94" name="Retângulo: Cantos Arredondados 93">
              <a:extLst>
                <a:ext uri="{FF2B5EF4-FFF2-40B4-BE49-F238E27FC236}">
                  <a16:creationId xmlns:a16="http://schemas.microsoft.com/office/drawing/2014/main" id="{DF833F22-FBB9-FFC2-E5F8-8B24B408744D}"/>
                </a:ext>
              </a:extLst>
            </p:cNvPr>
            <p:cNvSpPr/>
            <p:nvPr/>
          </p:nvSpPr>
          <p:spPr>
            <a:xfrm>
              <a:off x="1408730" y="3315362"/>
              <a:ext cx="2847600" cy="464400"/>
            </a:xfrm>
            <a:prstGeom prst="roundRect">
              <a:avLst/>
            </a:prstGeom>
            <a:solidFill>
              <a:srgbClr val="9103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333" dirty="0">
                  <a:latin typeface="AMX" panose="020B0604020202020204"/>
                </a:rPr>
                <a:t>Uso interno </a:t>
              </a:r>
            </a:p>
          </p:txBody>
        </p:sp>
        <p:sp>
          <p:nvSpPr>
            <p:cNvPr id="95" name="Retângulo: Cantos Arredondados 94">
              <a:extLst>
                <a:ext uri="{FF2B5EF4-FFF2-40B4-BE49-F238E27FC236}">
                  <a16:creationId xmlns:a16="http://schemas.microsoft.com/office/drawing/2014/main" id="{BC18931A-CFDB-9AB4-2926-9AF751FBAB1D}"/>
                </a:ext>
              </a:extLst>
            </p:cNvPr>
            <p:cNvSpPr/>
            <p:nvPr/>
          </p:nvSpPr>
          <p:spPr>
            <a:xfrm>
              <a:off x="4347659" y="3346835"/>
              <a:ext cx="575854" cy="464400"/>
            </a:xfrm>
            <a:prstGeom prst="roundRect">
              <a:avLst/>
            </a:prstGeom>
            <a:solidFill>
              <a:srgbClr val="9103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333" dirty="0">
                  <a:latin typeface="AMX" panose="020B0604020202020204"/>
                </a:rPr>
                <a:t>PJ</a:t>
              </a:r>
            </a:p>
          </p:txBody>
        </p:sp>
        <p:sp>
          <p:nvSpPr>
            <p:cNvPr id="96" name="Retângulo: Cantos Arredondados 95">
              <a:extLst>
                <a:ext uri="{FF2B5EF4-FFF2-40B4-BE49-F238E27FC236}">
                  <a16:creationId xmlns:a16="http://schemas.microsoft.com/office/drawing/2014/main" id="{B0456982-2CB4-650E-6968-90E3C9F75411}"/>
                </a:ext>
              </a:extLst>
            </p:cNvPr>
            <p:cNvSpPr/>
            <p:nvPr/>
          </p:nvSpPr>
          <p:spPr>
            <a:xfrm>
              <a:off x="4990295" y="3349011"/>
              <a:ext cx="3240000" cy="464400"/>
            </a:xfrm>
            <a:prstGeom prst="roundRect">
              <a:avLst/>
            </a:prstGeom>
            <a:solidFill>
              <a:srgbClr val="9103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333" dirty="0">
                  <a:latin typeface="AMX" panose="020B0604020202020204"/>
                </a:rPr>
                <a:t>E-mail com o de acordo do diretor</a:t>
              </a:r>
            </a:p>
          </p:txBody>
        </p:sp>
        <p:sp>
          <p:nvSpPr>
            <p:cNvPr id="97" name="Retângulo: Cantos Arredondados 96">
              <a:extLst>
                <a:ext uri="{FF2B5EF4-FFF2-40B4-BE49-F238E27FC236}">
                  <a16:creationId xmlns:a16="http://schemas.microsoft.com/office/drawing/2014/main" id="{D228FD81-DEA3-0CEA-4837-55013D640698}"/>
                </a:ext>
              </a:extLst>
            </p:cNvPr>
            <p:cNvSpPr/>
            <p:nvPr/>
          </p:nvSpPr>
          <p:spPr>
            <a:xfrm>
              <a:off x="1408730" y="3859648"/>
              <a:ext cx="2847600" cy="464400"/>
            </a:xfrm>
            <a:prstGeom prst="roundRect">
              <a:avLst/>
            </a:prstGeom>
            <a:solidFill>
              <a:srgbClr val="9103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333" dirty="0">
                  <a:latin typeface="AMX" panose="020B0604020202020204"/>
                </a:rPr>
                <a:t>Teste</a:t>
              </a:r>
            </a:p>
          </p:txBody>
        </p:sp>
        <p:sp>
          <p:nvSpPr>
            <p:cNvPr id="98" name="Retângulo: Cantos Arredondados 97">
              <a:extLst>
                <a:ext uri="{FF2B5EF4-FFF2-40B4-BE49-F238E27FC236}">
                  <a16:creationId xmlns:a16="http://schemas.microsoft.com/office/drawing/2014/main" id="{E30F170C-F302-F158-037A-0462CEEA903D}"/>
                </a:ext>
              </a:extLst>
            </p:cNvPr>
            <p:cNvSpPr/>
            <p:nvPr/>
          </p:nvSpPr>
          <p:spPr>
            <a:xfrm>
              <a:off x="4347659" y="3891121"/>
              <a:ext cx="575854" cy="464400"/>
            </a:xfrm>
            <a:prstGeom prst="roundRect">
              <a:avLst/>
            </a:prstGeom>
            <a:solidFill>
              <a:srgbClr val="9103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333" dirty="0">
                  <a:latin typeface="AMX" panose="020B0604020202020204"/>
                </a:rPr>
                <a:t>PF</a:t>
              </a:r>
            </a:p>
          </p:txBody>
        </p:sp>
        <p:sp>
          <p:nvSpPr>
            <p:cNvPr id="99" name="Retângulo: Cantos Arredondados 98">
              <a:extLst>
                <a:ext uri="{FF2B5EF4-FFF2-40B4-BE49-F238E27FC236}">
                  <a16:creationId xmlns:a16="http://schemas.microsoft.com/office/drawing/2014/main" id="{A92668CE-238C-BF1E-FFDD-34AB2E927D52}"/>
                </a:ext>
              </a:extLst>
            </p:cNvPr>
            <p:cNvSpPr/>
            <p:nvPr/>
          </p:nvSpPr>
          <p:spPr>
            <a:xfrm>
              <a:off x="4990295" y="3893297"/>
              <a:ext cx="3240000" cy="464400"/>
            </a:xfrm>
            <a:prstGeom prst="roundRect">
              <a:avLst/>
            </a:prstGeom>
            <a:solidFill>
              <a:srgbClr val="9103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333" dirty="0">
                  <a:latin typeface="AMX" panose="020B0604020202020204"/>
                </a:rPr>
                <a:t>E-mail com o de acordo do diretor</a:t>
              </a:r>
            </a:p>
          </p:txBody>
        </p:sp>
        <p:sp>
          <p:nvSpPr>
            <p:cNvPr id="100" name="Retângulo: Cantos Arredondados 99">
              <a:extLst>
                <a:ext uri="{FF2B5EF4-FFF2-40B4-BE49-F238E27FC236}">
                  <a16:creationId xmlns:a16="http://schemas.microsoft.com/office/drawing/2014/main" id="{A7BCF961-EE1D-1765-C6D2-55EB66AF4958}"/>
                </a:ext>
              </a:extLst>
            </p:cNvPr>
            <p:cNvSpPr/>
            <p:nvPr/>
          </p:nvSpPr>
          <p:spPr>
            <a:xfrm>
              <a:off x="1408730" y="4425516"/>
              <a:ext cx="2847600" cy="464400"/>
            </a:xfrm>
            <a:prstGeom prst="roundRect">
              <a:avLst/>
            </a:prstGeom>
            <a:solidFill>
              <a:srgbClr val="9103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333" dirty="0">
                  <a:latin typeface="AMX" panose="020B0604020202020204"/>
                </a:rPr>
                <a:t>Programadoras</a:t>
              </a:r>
            </a:p>
          </p:txBody>
        </p:sp>
        <p:sp>
          <p:nvSpPr>
            <p:cNvPr id="101" name="Retângulo: Cantos Arredondados 100">
              <a:extLst>
                <a:ext uri="{FF2B5EF4-FFF2-40B4-BE49-F238E27FC236}">
                  <a16:creationId xmlns:a16="http://schemas.microsoft.com/office/drawing/2014/main" id="{1FBCE8E0-830B-0A75-AB5E-9C1B7ACA0D86}"/>
                </a:ext>
              </a:extLst>
            </p:cNvPr>
            <p:cNvSpPr/>
            <p:nvPr/>
          </p:nvSpPr>
          <p:spPr>
            <a:xfrm>
              <a:off x="4347659" y="4433135"/>
              <a:ext cx="575854" cy="464400"/>
            </a:xfrm>
            <a:prstGeom prst="roundRect">
              <a:avLst/>
            </a:prstGeom>
            <a:solidFill>
              <a:srgbClr val="9103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333" dirty="0">
                  <a:latin typeface="AMX" panose="020B0604020202020204"/>
                </a:rPr>
                <a:t>PF</a:t>
              </a:r>
            </a:p>
          </p:txBody>
        </p:sp>
        <p:sp>
          <p:nvSpPr>
            <p:cNvPr id="102" name="Retângulo: Cantos Arredondados 101">
              <a:extLst>
                <a:ext uri="{FF2B5EF4-FFF2-40B4-BE49-F238E27FC236}">
                  <a16:creationId xmlns:a16="http://schemas.microsoft.com/office/drawing/2014/main" id="{8B5CCADA-A736-3419-F1F0-A163901CB037}"/>
                </a:ext>
              </a:extLst>
            </p:cNvPr>
            <p:cNvSpPr/>
            <p:nvPr/>
          </p:nvSpPr>
          <p:spPr>
            <a:xfrm>
              <a:off x="4990295" y="4443262"/>
              <a:ext cx="3240000" cy="464400"/>
            </a:xfrm>
            <a:prstGeom prst="roundRect">
              <a:avLst/>
            </a:prstGeom>
            <a:solidFill>
              <a:srgbClr val="9103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333" dirty="0">
                  <a:latin typeface="AMX" panose="020B0604020202020204"/>
                </a:rPr>
                <a:t> E-mail com de acordo do diretor regional comercial/ operações.</a:t>
              </a:r>
            </a:p>
          </p:txBody>
        </p:sp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C9534F53-DDE4-8D0E-94F0-578B90EEDBAF}"/>
              </a:ext>
            </a:extLst>
          </p:cNvPr>
          <p:cNvSpPr txBox="1"/>
          <p:nvPr/>
        </p:nvSpPr>
        <p:spPr>
          <a:xfrm>
            <a:off x="171153" y="761155"/>
            <a:ext cx="136442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Para download dos documentos acessar o link: </a:t>
            </a:r>
          </a:p>
          <a:p>
            <a:r>
              <a:rPr lang="pt-BR" sz="2400" dirty="0">
                <a:hlinkClick r:id="rId5" tooltip="https://cec-claro.my.site.com/comunidadecomercial/s/article/residencial-concess%c3%a3o-de-cortesia-individual-agente-autorizado-lojas-pr%c3%b3prias-pap-indireto-pap-premium-suporte-%c3%a0-venda-e-varejo"/>
              </a:rPr>
              <a:t>https://cec-claro.my.site.com/</a:t>
            </a:r>
            <a:r>
              <a:rPr lang="pt-BR" sz="2400" dirty="0" err="1">
                <a:hlinkClick r:id="rId5" tooltip="https://cec-claro.my.site.com/comunidadecomercial/s/article/residencial-concess%c3%a3o-de-cortesia-individual-agente-autorizado-lojas-pr%c3%b3prias-pap-indireto-pap-premium-suporte-%c3%a0-venda-e-varejo"/>
              </a:rPr>
              <a:t>comunidadecomercial</a:t>
            </a:r>
            <a:r>
              <a:rPr lang="pt-BR" sz="2400" dirty="0">
                <a:hlinkClick r:id="rId5" tooltip="https://cec-claro.my.site.com/comunidadecomercial/s/article/residencial-concess%c3%a3o-de-cortesia-individual-agente-autorizado-lojas-pr%c3%b3prias-pap-indireto-pap-premium-suporte-%c3%a0-venda-e-varejo"/>
              </a:rPr>
              <a:t>/s/</a:t>
            </a:r>
            <a:r>
              <a:rPr lang="pt-BR" sz="2400" dirty="0" err="1">
                <a:hlinkClick r:id="rId5" tooltip="https://cec-claro.my.site.com/comunidadecomercial/s/article/residencial-concess%c3%a3o-de-cortesia-individual-agente-autorizado-lojas-pr%c3%b3prias-pap-indireto-pap-premium-suporte-%c3%a0-venda-e-varejo"/>
              </a:rPr>
              <a:t>article</a:t>
            </a:r>
            <a:r>
              <a:rPr lang="pt-BR" sz="2400" dirty="0">
                <a:hlinkClick r:id="rId5" tooltip="https://cec-claro.my.site.com/comunidadecomercial/s/article/residencial-concess%c3%a3o-de-cortesia-individual-agente-autorizado-lojas-pr%c3%b3prias-pap-indireto-pap-premium-suporte-%c3%a0-venda-e-varejo"/>
              </a:rPr>
              <a:t>/Residencial-Concess%C3%A3o-de-cortesia-…</a:t>
            </a:r>
            <a:endParaRPr lang="pt-BR" sz="2400" dirty="0"/>
          </a:p>
        </p:txBody>
      </p:sp>
      <p:cxnSp>
        <p:nvCxnSpPr>
          <p:cNvPr id="3" name="Straight Connector 17">
            <a:extLst>
              <a:ext uri="{FF2B5EF4-FFF2-40B4-BE49-F238E27FC236}">
                <a16:creationId xmlns:a16="http://schemas.microsoft.com/office/drawing/2014/main" id="{A875C988-9F53-C193-4970-4B6BC20E565A}"/>
              </a:ext>
            </a:extLst>
          </p:cNvPr>
          <p:cNvCxnSpPr>
            <a:cxnSpLocks/>
          </p:cNvCxnSpPr>
          <p:nvPr/>
        </p:nvCxnSpPr>
        <p:spPr>
          <a:xfrm>
            <a:off x="109567" y="458635"/>
            <a:ext cx="2352000" cy="0"/>
          </a:xfrm>
          <a:prstGeom prst="line">
            <a:avLst/>
          </a:prstGeom>
          <a:ln w="28575">
            <a:solidFill>
              <a:srgbClr val="8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953928C9-7A6A-BF49-7903-3C5E412D5149}"/>
              </a:ext>
            </a:extLst>
          </p:cNvPr>
          <p:cNvSpPr txBox="1"/>
          <p:nvPr/>
        </p:nvSpPr>
        <p:spPr>
          <a:xfrm>
            <a:off x="3931920" y="325120"/>
            <a:ext cx="6522720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Incluir no treinamento a documentação obrigatória por grupo </a:t>
            </a:r>
          </a:p>
        </p:txBody>
      </p:sp>
    </p:spTree>
    <p:extLst>
      <p:ext uri="{BB962C8B-B14F-4D97-AF65-F5344CB8AC3E}">
        <p14:creationId xmlns:p14="http://schemas.microsoft.com/office/powerpoint/2010/main" val="232914400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B1F1C-ADFF-934F-E14E-538A79A91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hlinkClick r:id="rId3" action="ppaction://hlinksldjump"/>
            <a:extLst>
              <a:ext uri="{FF2B5EF4-FFF2-40B4-BE49-F238E27FC236}">
                <a16:creationId xmlns:a16="http://schemas.microsoft.com/office/drawing/2014/main" id="{EF765D82-6D02-96DC-D03D-990FECF2E578}"/>
              </a:ext>
            </a:extLst>
          </p:cNvPr>
          <p:cNvSpPr txBox="1"/>
          <p:nvPr/>
        </p:nvSpPr>
        <p:spPr>
          <a:xfrm>
            <a:off x="-55421" y="-55419"/>
            <a:ext cx="3931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MX" panose="020B0604020202020204"/>
              </a:rPr>
              <a:t>PROCESSO AS IS PROSPECT </a:t>
            </a:r>
          </a:p>
        </p:txBody>
      </p:sp>
      <p:pic>
        <p:nvPicPr>
          <p:cNvPr id="49" name="Imagem 48" descr="Logotipo&#10;&#10;O conteúdo gerado por IA pode estar incorreto.">
            <a:extLst>
              <a:ext uri="{FF2B5EF4-FFF2-40B4-BE49-F238E27FC236}">
                <a16:creationId xmlns:a16="http://schemas.microsoft.com/office/drawing/2014/main" id="{6D09E697-6D7D-8480-8B72-D8028408A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3" y="-527740"/>
            <a:ext cx="2257641" cy="1457533"/>
          </a:xfrm>
          <a:prstGeom prst="rect">
            <a:avLst/>
          </a:prstGeom>
        </p:spPr>
      </p:pic>
      <p:sp>
        <p:nvSpPr>
          <p:cNvPr id="15" name="Retângulo de cantos arredondados 41">
            <a:extLst>
              <a:ext uri="{FF2B5EF4-FFF2-40B4-BE49-F238E27FC236}">
                <a16:creationId xmlns:a16="http://schemas.microsoft.com/office/drawing/2014/main" id="{3114933F-437D-72D2-C85A-DE279DFCC760}"/>
              </a:ext>
            </a:extLst>
          </p:cNvPr>
          <p:cNvSpPr/>
          <p:nvPr/>
        </p:nvSpPr>
        <p:spPr>
          <a:xfrm>
            <a:off x="1267458" y="749211"/>
            <a:ext cx="1163700" cy="909632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tx1"/>
                </a:solidFill>
                <a:latin typeface="AMX" pitchFamily="2" charset="0"/>
              </a:rPr>
              <a:t>Negocia a concessão de cortesia</a:t>
            </a:r>
          </a:p>
        </p:txBody>
      </p:sp>
      <p:sp>
        <p:nvSpPr>
          <p:cNvPr id="26" name="Círculo: Vazio 25">
            <a:extLst>
              <a:ext uri="{FF2B5EF4-FFF2-40B4-BE49-F238E27FC236}">
                <a16:creationId xmlns:a16="http://schemas.microsoft.com/office/drawing/2014/main" id="{10075005-0413-3F97-4FAC-2415636A9F98}"/>
              </a:ext>
            </a:extLst>
          </p:cNvPr>
          <p:cNvSpPr/>
          <p:nvPr/>
        </p:nvSpPr>
        <p:spPr>
          <a:xfrm>
            <a:off x="10534973" y="5288453"/>
            <a:ext cx="298800" cy="302400"/>
          </a:xfrm>
          <a:prstGeom prst="donut">
            <a:avLst/>
          </a:prstGeom>
          <a:solidFill>
            <a:srgbClr val="E0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1">
              <a:solidFill>
                <a:schemeClr val="tx1"/>
              </a:solidFill>
              <a:latin typeface="AMX" pitchFamily="2" charset="0"/>
            </a:endParaRPr>
          </a:p>
        </p:txBody>
      </p:sp>
      <p:sp>
        <p:nvSpPr>
          <p:cNvPr id="28" name="Círculo: Vazio 27">
            <a:extLst>
              <a:ext uri="{FF2B5EF4-FFF2-40B4-BE49-F238E27FC236}">
                <a16:creationId xmlns:a16="http://schemas.microsoft.com/office/drawing/2014/main" id="{C2DB119F-04D6-AD82-D87C-4C65C9EAAACA}"/>
              </a:ext>
            </a:extLst>
          </p:cNvPr>
          <p:cNvSpPr/>
          <p:nvPr/>
        </p:nvSpPr>
        <p:spPr>
          <a:xfrm>
            <a:off x="683625" y="1061759"/>
            <a:ext cx="299748" cy="303576"/>
          </a:xfrm>
          <a:prstGeom prst="donu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1">
              <a:solidFill>
                <a:schemeClr val="tx1"/>
              </a:solidFill>
              <a:latin typeface="AMX" pitchFamily="2" charset="0"/>
            </a:endParaRPr>
          </a:p>
        </p:txBody>
      </p:sp>
      <p:cxnSp>
        <p:nvCxnSpPr>
          <p:cNvPr id="29" name="Conector de Seta Reta 28">
            <a:extLst>
              <a:ext uri="{FF2B5EF4-FFF2-40B4-BE49-F238E27FC236}">
                <a16:creationId xmlns:a16="http://schemas.microsoft.com/office/drawing/2014/main" id="{A15C8B92-CD70-C448-7760-5778436583D8}"/>
              </a:ext>
            </a:extLst>
          </p:cNvPr>
          <p:cNvCxnSpPr>
            <a:cxnSpLocks/>
            <a:stCxn id="28" idx="6"/>
            <a:endCxn id="15" idx="1"/>
          </p:cNvCxnSpPr>
          <p:nvPr/>
        </p:nvCxnSpPr>
        <p:spPr>
          <a:xfrm flipV="1">
            <a:off x="983372" y="1204027"/>
            <a:ext cx="284085" cy="9520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entágono 6">
            <a:extLst>
              <a:ext uri="{FF2B5EF4-FFF2-40B4-BE49-F238E27FC236}">
                <a16:creationId xmlns:a16="http://schemas.microsoft.com/office/drawing/2014/main" id="{647C41B3-5B21-DFDF-0C5C-EDD88867EAAA}"/>
              </a:ext>
            </a:extLst>
          </p:cNvPr>
          <p:cNvSpPr/>
          <p:nvPr/>
        </p:nvSpPr>
        <p:spPr>
          <a:xfrm>
            <a:off x="1032865" y="645396"/>
            <a:ext cx="928871" cy="198195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>
                <a:solidFill>
                  <a:schemeClr val="tx1"/>
                </a:solidFill>
                <a:latin typeface="AMX" pitchFamily="2" charset="0"/>
              </a:rPr>
              <a:t>Vendedor</a:t>
            </a:r>
          </a:p>
        </p:txBody>
      </p:sp>
      <p:sp>
        <p:nvSpPr>
          <p:cNvPr id="46" name="Fluxograma: Processo Alternativo 45">
            <a:extLst>
              <a:ext uri="{FF2B5EF4-FFF2-40B4-BE49-F238E27FC236}">
                <a16:creationId xmlns:a16="http://schemas.microsoft.com/office/drawing/2014/main" id="{FFE21296-A71F-4B6B-2969-B365FCD878BD}"/>
              </a:ext>
            </a:extLst>
          </p:cNvPr>
          <p:cNvSpPr/>
          <p:nvPr/>
        </p:nvSpPr>
        <p:spPr>
          <a:xfrm>
            <a:off x="1384907" y="1775176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E-MAIL</a:t>
            </a:r>
          </a:p>
        </p:txBody>
      </p:sp>
      <p:cxnSp>
        <p:nvCxnSpPr>
          <p:cNvPr id="75" name="Conector reto 74">
            <a:extLst>
              <a:ext uri="{FF2B5EF4-FFF2-40B4-BE49-F238E27FC236}">
                <a16:creationId xmlns:a16="http://schemas.microsoft.com/office/drawing/2014/main" id="{A13ABB61-B6D1-530B-81A3-3714C4F3595A}"/>
              </a:ext>
            </a:extLst>
          </p:cNvPr>
          <p:cNvCxnSpPr>
            <a:cxnSpLocks/>
          </p:cNvCxnSpPr>
          <p:nvPr/>
        </p:nvCxnSpPr>
        <p:spPr>
          <a:xfrm>
            <a:off x="1843837" y="1658843"/>
            <a:ext cx="10939" cy="11633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2" name="Imagem 81">
            <a:extLst>
              <a:ext uri="{FF2B5EF4-FFF2-40B4-BE49-F238E27FC236}">
                <a16:creationId xmlns:a16="http://schemas.microsoft.com/office/drawing/2014/main" id="{73ECA009-5148-65FC-D26E-8E231BE501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830" y="680642"/>
            <a:ext cx="151633" cy="151633"/>
          </a:xfrm>
          <a:prstGeom prst="rect">
            <a:avLst/>
          </a:prstGeom>
        </p:spPr>
      </p:pic>
      <p:pic>
        <p:nvPicPr>
          <p:cNvPr id="88" name="Imagem 87">
            <a:extLst>
              <a:ext uri="{FF2B5EF4-FFF2-40B4-BE49-F238E27FC236}">
                <a16:creationId xmlns:a16="http://schemas.microsoft.com/office/drawing/2014/main" id="{889C2AD1-F3D0-C846-4B35-885ECBFE1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581" y="1792871"/>
            <a:ext cx="176943" cy="176943"/>
          </a:xfrm>
          <a:prstGeom prst="rect">
            <a:avLst/>
          </a:prstGeom>
        </p:spPr>
      </p:pic>
      <p:sp>
        <p:nvSpPr>
          <p:cNvPr id="102" name="Retângulo de cantos arredondados 41">
            <a:extLst>
              <a:ext uri="{FF2B5EF4-FFF2-40B4-BE49-F238E27FC236}">
                <a16:creationId xmlns:a16="http://schemas.microsoft.com/office/drawing/2014/main" id="{0A587DB2-4CA6-DD76-18B1-6610EE90A0B1}"/>
              </a:ext>
            </a:extLst>
          </p:cNvPr>
          <p:cNvSpPr/>
          <p:nvPr/>
        </p:nvSpPr>
        <p:spPr>
          <a:xfrm>
            <a:off x="2845855" y="744493"/>
            <a:ext cx="1163700" cy="909632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tx1"/>
                </a:solidFill>
                <a:latin typeface="AMX" pitchFamily="2" charset="0"/>
              </a:rPr>
              <a:t>Providencia documentação</a:t>
            </a:r>
          </a:p>
        </p:txBody>
      </p:sp>
      <p:sp>
        <p:nvSpPr>
          <p:cNvPr id="104" name="Pentágono 6">
            <a:extLst>
              <a:ext uri="{FF2B5EF4-FFF2-40B4-BE49-F238E27FC236}">
                <a16:creationId xmlns:a16="http://schemas.microsoft.com/office/drawing/2014/main" id="{86E3DAF1-62B2-AA4B-9989-65A7E5D7A7F0}"/>
              </a:ext>
            </a:extLst>
          </p:cNvPr>
          <p:cNvSpPr/>
          <p:nvPr/>
        </p:nvSpPr>
        <p:spPr>
          <a:xfrm>
            <a:off x="2611262" y="640677"/>
            <a:ext cx="928871" cy="198195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Vendedor</a:t>
            </a:r>
          </a:p>
        </p:txBody>
      </p:sp>
      <p:sp>
        <p:nvSpPr>
          <p:cNvPr id="105" name="Fluxograma: Processo Alternativo 104">
            <a:extLst>
              <a:ext uri="{FF2B5EF4-FFF2-40B4-BE49-F238E27FC236}">
                <a16:creationId xmlns:a16="http://schemas.microsoft.com/office/drawing/2014/main" id="{5D2E0CBC-F07F-A0E9-1BC4-55CD1CBBB154}"/>
              </a:ext>
            </a:extLst>
          </p:cNvPr>
          <p:cNvSpPr/>
          <p:nvPr/>
        </p:nvSpPr>
        <p:spPr>
          <a:xfrm>
            <a:off x="2963304" y="1770459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E-MAIL</a:t>
            </a:r>
          </a:p>
        </p:txBody>
      </p:sp>
      <p:cxnSp>
        <p:nvCxnSpPr>
          <p:cNvPr id="106" name="Conector reto 105">
            <a:extLst>
              <a:ext uri="{FF2B5EF4-FFF2-40B4-BE49-F238E27FC236}">
                <a16:creationId xmlns:a16="http://schemas.microsoft.com/office/drawing/2014/main" id="{62ADA605-6080-11EC-7D64-14240E250826}"/>
              </a:ext>
            </a:extLst>
          </p:cNvPr>
          <p:cNvCxnSpPr>
            <a:cxnSpLocks/>
          </p:cNvCxnSpPr>
          <p:nvPr/>
        </p:nvCxnSpPr>
        <p:spPr>
          <a:xfrm>
            <a:off x="3422235" y="1654126"/>
            <a:ext cx="10939" cy="11633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7" name="Imagem 106">
            <a:extLst>
              <a:ext uri="{FF2B5EF4-FFF2-40B4-BE49-F238E27FC236}">
                <a16:creationId xmlns:a16="http://schemas.microsoft.com/office/drawing/2014/main" id="{7A893A82-71E9-3C9E-AC4E-31862A20E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226" y="675924"/>
            <a:ext cx="151633" cy="151633"/>
          </a:xfrm>
          <a:prstGeom prst="rect">
            <a:avLst/>
          </a:prstGeom>
        </p:spPr>
      </p:pic>
      <p:pic>
        <p:nvPicPr>
          <p:cNvPr id="108" name="Imagem 107">
            <a:extLst>
              <a:ext uri="{FF2B5EF4-FFF2-40B4-BE49-F238E27FC236}">
                <a16:creationId xmlns:a16="http://schemas.microsoft.com/office/drawing/2014/main" id="{9C7A9C4F-0AE0-2078-266C-6A72773BA7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8111" y="1771219"/>
            <a:ext cx="176943" cy="176943"/>
          </a:xfrm>
          <a:prstGeom prst="rect">
            <a:avLst/>
          </a:prstGeom>
        </p:spPr>
      </p:pic>
      <p:cxnSp>
        <p:nvCxnSpPr>
          <p:cNvPr id="110" name="Conector de Seta Reta 109">
            <a:extLst>
              <a:ext uri="{FF2B5EF4-FFF2-40B4-BE49-F238E27FC236}">
                <a16:creationId xmlns:a16="http://schemas.microsoft.com/office/drawing/2014/main" id="{D7E473B3-EA85-FAEA-D8DF-FA0ABAF41743}"/>
              </a:ext>
            </a:extLst>
          </p:cNvPr>
          <p:cNvCxnSpPr>
            <a:cxnSpLocks/>
            <a:stCxn id="15" idx="3"/>
            <a:endCxn id="102" idx="1"/>
          </p:cNvCxnSpPr>
          <p:nvPr/>
        </p:nvCxnSpPr>
        <p:spPr>
          <a:xfrm flipV="1">
            <a:off x="2431158" y="1199310"/>
            <a:ext cx="414697" cy="4717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etângulo de cantos arredondados 41">
            <a:extLst>
              <a:ext uri="{FF2B5EF4-FFF2-40B4-BE49-F238E27FC236}">
                <a16:creationId xmlns:a16="http://schemas.microsoft.com/office/drawing/2014/main" id="{F3E2AA42-C410-92DF-1F5B-1D72B5805EFC}"/>
              </a:ext>
            </a:extLst>
          </p:cNvPr>
          <p:cNvSpPr/>
          <p:nvPr/>
        </p:nvSpPr>
        <p:spPr>
          <a:xfrm>
            <a:off x="4272201" y="763449"/>
            <a:ext cx="1163700" cy="909632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tx1"/>
                </a:solidFill>
                <a:latin typeface="AMX" pitchFamily="2" charset="0"/>
              </a:rPr>
              <a:t>Cria um envelope para assinatura da minuta via DOCUSIGN </a:t>
            </a:r>
          </a:p>
        </p:txBody>
      </p:sp>
      <p:sp>
        <p:nvSpPr>
          <p:cNvPr id="117" name="Pentágono 6">
            <a:extLst>
              <a:ext uri="{FF2B5EF4-FFF2-40B4-BE49-F238E27FC236}">
                <a16:creationId xmlns:a16="http://schemas.microsoft.com/office/drawing/2014/main" id="{F044CB0C-D43A-9C52-514A-C6AE22CC53ED}"/>
              </a:ext>
            </a:extLst>
          </p:cNvPr>
          <p:cNvSpPr/>
          <p:nvPr/>
        </p:nvSpPr>
        <p:spPr>
          <a:xfrm>
            <a:off x="4037607" y="659633"/>
            <a:ext cx="928871" cy="198195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BKO Canal</a:t>
            </a:r>
          </a:p>
        </p:txBody>
      </p:sp>
      <p:sp>
        <p:nvSpPr>
          <p:cNvPr id="118" name="Fluxograma: Processo Alternativo 117">
            <a:extLst>
              <a:ext uri="{FF2B5EF4-FFF2-40B4-BE49-F238E27FC236}">
                <a16:creationId xmlns:a16="http://schemas.microsoft.com/office/drawing/2014/main" id="{CF72402B-1622-6FFE-DC0C-CEDAD5AF6F6F}"/>
              </a:ext>
            </a:extLst>
          </p:cNvPr>
          <p:cNvSpPr/>
          <p:nvPr/>
        </p:nvSpPr>
        <p:spPr>
          <a:xfrm>
            <a:off x="4389649" y="1789415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DOCUSIGN </a:t>
            </a:r>
          </a:p>
        </p:txBody>
      </p:sp>
      <p:cxnSp>
        <p:nvCxnSpPr>
          <p:cNvPr id="119" name="Conector reto 118">
            <a:extLst>
              <a:ext uri="{FF2B5EF4-FFF2-40B4-BE49-F238E27FC236}">
                <a16:creationId xmlns:a16="http://schemas.microsoft.com/office/drawing/2014/main" id="{B15D6072-7E44-D402-F373-DDE77EABF2C4}"/>
              </a:ext>
            </a:extLst>
          </p:cNvPr>
          <p:cNvCxnSpPr>
            <a:stCxn id="116" idx="2"/>
            <a:endCxn id="118" idx="0"/>
          </p:cNvCxnSpPr>
          <p:nvPr/>
        </p:nvCxnSpPr>
        <p:spPr>
          <a:xfrm flipH="1">
            <a:off x="4854050" y="1673082"/>
            <a:ext cx="1" cy="11633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0" name="Imagem 119">
            <a:extLst>
              <a:ext uri="{FF2B5EF4-FFF2-40B4-BE49-F238E27FC236}">
                <a16:creationId xmlns:a16="http://schemas.microsoft.com/office/drawing/2014/main" id="{A6E4D640-D9A0-3966-012D-15FA0E6F6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572" y="694880"/>
            <a:ext cx="151633" cy="151633"/>
          </a:xfrm>
          <a:prstGeom prst="rect">
            <a:avLst/>
          </a:prstGeom>
        </p:spPr>
      </p:pic>
      <p:pic>
        <p:nvPicPr>
          <p:cNvPr id="121" name="Imagem 120">
            <a:extLst>
              <a:ext uri="{FF2B5EF4-FFF2-40B4-BE49-F238E27FC236}">
                <a16:creationId xmlns:a16="http://schemas.microsoft.com/office/drawing/2014/main" id="{9D3ADFB5-FEA4-253C-322F-7E544A4BAA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1513" y="1798642"/>
            <a:ext cx="176943" cy="176943"/>
          </a:xfrm>
          <a:prstGeom prst="rect">
            <a:avLst/>
          </a:prstGeom>
        </p:spPr>
      </p:pic>
      <p:sp>
        <p:nvSpPr>
          <p:cNvPr id="122" name="Retângulo de cantos arredondados 41">
            <a:extLst>
              <a:ext uri="{FF2B5EF4-FFF2-40B4-BE49-F238E27FC236}">
                <a16:creationId xmlns:a16="http://schemas.microsoft.com/office/drawing/2014/main" id="{6FC8C5AD-8E99-1846-B707-F937CE6EFF9A}"/>
              </a:ext>
            </a:extLst>
          </p:cNvPr>
          <p:cNvSpPr/>
          <p:nvPr/>
        </p:nvSpPr>
        <p:spPr>
          <a:xfrm>
            <a:off x="5850597" y="758731"/>
            <a:ext cx="1163700" cy="909632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dirty="0">
                <a:solidFill>
                  <a:schemeClr val="tx1"/>
                </a:solidFill>
                <a:latin typeface="AMX" pitchFamily="2" charset="0"/>
              </a:rPr>
              <a:t>Baixa minuta assinada do DOCUSIGN e consolida documentos necessários </a:t>
            </a:r>
            <a:endParaRPr lang="pt-BR" sz="800" dirty="0">
              <a:ln w="19050">
                <a:noFill/>
              </a:ln>
              <a:solidFill>
                <a:schemeClr val="tx1"/>
              </a:solidFill>
              <a:latin typeface="AMX" pitchFamily="2" charset="0"/>
            </a:endParaRPr>
          </a:p>
        </p:txBody>
      </p:sp>
      <p:sp>
        <p:nvSpPr>
          <p:cNvPr id="123" name="Pentágono 6">
            <a:extLst>
              <a:ext uri="{FF2B5EF4-FFF2-40B4-BE49-F238E27FC236}">
                <a16:creationId xmlns:a16="http://schemas.microsoft.com/office/drawing/2014/main" id="{39C62838-BC0F-5643-277C-2FBCD7799C05}"/>
              </a:ext>
            </a:extLst>
          </p:cNvPr>
          <p:cNvSpPr/>
          <p:nvPr/>
        </p:nvSpPr>
        <p:spPr>
          <a:xfrm>
            <a:off x="5616003" y="654916"/>
            <a:ext cx="928871" cy="198195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BKO Canal</a:t>
            </a:r>
          </a:p>
        </p:txBody>
      </p:sp>
      <p:sp>
        <p:nvSpPr>
          <p:cNvPr id="124" name="Fluxograma: Processo Alternativo 123">
            <a:extLst>
              <a:ext uri="{FF2B5EF4-FFF2-40B4-BE49-F238E27FC236}">
                <a16:creationId xmlns:a16="http://schemas.microsoft.com/office/drawing/2014/main" id="{00FE01D2-493B-4AD0-B755-940F8C95342F}"/>
              </a:ext>
            </a:extLst>
          </p:cNvPr>
          <p:cNvSpPr/>
          <p:nvPr/>
        </p:nvSpPr>
        <p:spPr>
          <a:xfrm>
            <a:off x="5968045" y="1784696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DOCUSIGN </a:t>
            </a:r>
          </a:p>
        </p:txBody>
      </p:sp>
      <p:cxnSp>
        <p:nvCxnSpPr>
          <p:cNvPr id="125" name="Conector reto 124">
            <a:extLst>
              <a:ext uri="{FF2B5EF4-FFF2-40B4-BE49-F238E27FC236}">
                <a16:creationId xmlns:a16="http://schemas.microsoft.com/office/drawing/2014/main" id="{CA32F53E-BB56-CAE2-0E7B-F6E2BC46501D}"/>
              </a:ext>
            </a:extLst>
          </p:cNvPr>
          <p:cNvCxnSpPr>
            <a:stCxn id="122" idx="2"/>
            <a:endCxn id="124" idx="0"/>
          </p:cNvCxnSpPr>
          <p:nvPr/>
        </p:nvCxnSpPr>
        <p:spPr>
          <a:xfrm flipH="1">
            <a:off x="6432446" y="1668363"/>
            <a:ext cx="1" cy="11633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6" name="Imagem 125">
            <a:extLst>
              <a:ext uri="{FF2B5EF4-FFF2-40B4-BE49-F238E27FC236}">
                <a16:creationId xmlns:a16="http://schemas.microsoft.com/office/drawing/2014/main" id="{3194199B-1F83-C8F2-A20B-30B1E21303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969" y="690162"/>
            <a:ext cx="151633" cy="151633"/>
          </a:xfrm>
          <a:prstGeom prst="rect">
            <a:avLst/>
          </a:prstGeom>
        </p:spPr>
      </p:pic>
      <p:pic>
        <p:nvPicPr>
          <p:cNvPr id="127" name="Imagem 126">
            <a:extLst>
              <a:ext uri="{FF2B5EF4-FFF2-40B4-BE49-F238E27FC236}">
                <a16:creationId xmlns:a16="http://schemas.microsoft.com/office/drawing/2014/main" id="{CC50C73A-32AB-B9F9-B12B-22197CB2D9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5921" y="1793925"/>
            <a:ext cx="176943" cy="176943"/>
          </a:xfrm>
          <a:prstGeom prst="rect">
            <a:avLst/>
          </a:prstGeom>
        </p:spPr>
      </p:pic>
      <p:cxnSp>
        <p:nvCxnSpPr>
          <p:cNvPr id="128" name="Conector de Seta Reta 127">
            <a:extLst>
              <a:ext uri="{FF2B5EF4-FFF2-40B4-BE49-F238E27FC236}">
                <a16:creationId xmlns:a16="http://schemas.microsoft.com/office/drawing/2014/main" id="{72E75421-229E-0520-45A0-F4EEBA0D42DF}"/>
              </a:ext>
            </a:extLst>
          </p:cNvPr>
          <p:cNvCxnSpPr>
            <a:cxnSpLocks/>
            <a:stCxn id="116" idx="3"/>
            <a:endCxn id="122" idx="1"/>
          </p:cNvCxnSpPr>
          <p:nvPr/>
        </p:nvCxnSpPr>
        <p:spPr>
          <a:xfrm flipV="1">
            <a:off x="5435900" y="1213547"/>
            <a:ext cx="414696" cy="4719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tângulo de cantos arredondados 41">
            <a:extLst>
              <a:ext uri="{FF2B5EF4-FFF2-40B4-BE49-F238E27FC236}">
                <a16:creationId xmlns:a16="http://schemas.microsoft.com/office/drawing/2014/main" id="{72AF3B90-80A8-C758-6E62-4ED465E0824A}"/>
              </a:ext>
            </a:extLst>
          </p:cNvPr>
          <p:cNvSpPr/>
          <p:nvPr/>
        </p:nvSpPr>
        <p:spPr>
          <a:xfrm>
            <a:off x="7361247" y="798693"/>
            <a:ext cx="1163700" cy="909632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ln w="19050">
                  <a:noFill/>
                </a:ln>
                <a:solidFill>
                  <a:schemeClr val="tx1"/>
                </a:solidFill>
                <a:latin typeface="AMX" pitchFamily="2" charset="0"/>
              </a:rPr>
              <a:t>Abre chamado no </a:t>
            </a:r>
            <a:r>
              <a:rPr lang="pt-BR" sz="900" dirty="0" err="1">
                <a:ln w="19050">
                  <a:noFill/>
                </a:ln>
                <a:solidFill>
                  <a:schemeClr val="tx1"/>
                </a:solidFill>
                <a:latin typeface="AMX" pitchFamily="2" charset="0"/>
              </a:rPr>
              <a:t>SmarTI</a:t>
            </a:r>
            <a:endParaRPr lang="pt-BR" sz="900" dirty="0">
              <a:ln w="19050">
                <a:noFill/>
              </a:ln>
              <a:solidFill>
                <a:schemeClr val="tx1"/>
              </a:solidFill>
              <a:latin typeface="AMX" pitchFamily="2" charset="0"/>
            </a:endParaRPr>
          </a:p>
        </p:txBody>
      </p:sp>
      <p:sp>
        <p:nvSpPr>
          <p:cNvPr id="130" name="Pentágono 6">
            <a:extLst>
              <a:ext uri="{FF2B5EF4-FFF2-40B4-BE49-F238E27FC236}">
                <a16:creationId xmlns:a16="http://schemas.microsoft.com/office/drawing/2014/main" id="{2F4B8446-3E09-BDFE-47F1-0B1E852E249F}"/>
              </a:ext>
            </a:extLst>
          </p:cNvPr>
          <p:cNvSpPr/>
          <p:nvPr/>
        </p:nvSpPr>
        <p:spPr>
          <a:xfrm>
            <a:off x="7126654" y="694879"/>
            <a:ext cx="928871" cy="198195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BKO Canal</a:t>
            </a:r>
          </a:p>
        </p:txBody>
      </p:sp>
      <p:sp>
        <p:nvSpPr>
          <p:cNvPr id="131" name="Fluxograma: Processo Alternativo 130">
            <a:extLst>
              <a:ext uri="{FF2B5EF4-FFF2-40B4-BE49-F238E27FC236}">
                <a16:creationId xmlns:a16="http://schemas.microsoft.com/office/drawing/2014/main" id="{E9A35DBB-BCA1-43A3-92FE-3593EC648DBE}"/>
              </a:ext>
            </a:extLst>
          </p:cNvPr>
          <p:cNvSpPr/>
          <p:nvPr/>
        </p:nvSpPr>
        <p:spPr>
          <a:xfrm>
            <a:off x="7478696" y="1796524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SMARTI</a:t>
            </a:r>
          </a:p>
        </p:txBody>
      </p:sp>
      <p:cxnSp>
        <p:nvCxnSpPr>
          <p:cNvPr id="132" name="Conector reto 131">
            <a:extLst>
              <a:ext uri="{FF2B5EF4-FFF2-40B4-BE49-F238E27FC236}">
                <a16:creationId xmlns:a16="http://schemas.microsoft.com/office/drawing/2014/main" id="{306952AB-FDD5-2D57-555F-F98E40ACC82C}"/>
              </a:ext>
            </a:extLst>
          </p:cNvPr>
          <p:cNvCxnSpPr>
            <a:stCxn id="129" idx="2"/>
            <a:endCxn id="131" idx="0"/>
          </p:cNvCxnSpPr>
          <p:nvPr/>
        </p:nvCxnSpPr>
        <p:spPr>
          <a:xfrm flipH="1">
            <a:off x="7943097" y="1708326"/>
            <a:ext cx="1" cy="8819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3" name="Imagem 132">
            <a:extLst>
              <a:ext uri="{FF2B5EF4-FFF2-40B4-BE49-F238E27FC236}">
                <a16:creationId xmlns:a16="http://schemas.microsoft.com/office/drawing/2014/main" id="{9D3ACCDC-BDFB-CBD6-4BA4-EC25A6201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3618" y="730125"/>
            <a:ext cx="151633" cy="151633"/>
          </a:xfrm>
          <a:prstGeom prst="rect">
            <a:avLst/>
          </a:prstGeom>
        </p:spPr>
      </p:pic>
      <p:pic>
        <p:nvPicPr>
          <p:cNvPr id="134" name="Imagem 133">
            <a:extLst>
              <a:ext uri="{FF2B5EF4-FFF2-40B4-BE49-F238E27FC236}">
                <a16:creationId xmlns:a16="http://schemas.microsoft.com/office/drawing/2014/main" id="{05B47492-0E35-85A1-ABB1-683BB22CCF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6893" y="1813999"/>
            <a:ext cx="176943" cy="176943"/>
          </a:xfrm>
          <a:prstGeom prst="rect">
            <a:avLst/>
          </a:prstGeom>
        </p:spPr>
      </p:pic>
      <p:sp>
        <p:nvSpPr>
          <p:cNvPr id="135" name="Retângulo de cantos arredondados 41">
            <a:extLst>
              <a:ext uri="{FF2B5EF4-FFF2-40B4-BE49-F238E27FC236}">
                <a16:creationId xmlns:a16="http://schemas.microsoft.com/office/drawing/2014/main" id="{38B864F6-7D22-526F-20BF-C155FC08569D}"/>
              </a:ext>
            </a:extLst>
          </p:cNvPr>
          <p:cNvSpPr/>
          <p:nvPr/>
        </p:nvSpPr>
        <p:spPr>
          <a:xfrm>
            <a:off x="8939645" y="793976"/>
            <a:ext cx="1163700" cy="909632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tx1"/>
                </a:solidFill>
                <a:latin typeface="AMX" pitchFamily="2" charset="0"/>
              </a:rPr>
              <a:t>Aprovador Autorizado realiza primeira aprovação </a:t>
            </a:r>
          </a:p>
        </p:txBody>
      </p:sp>
      <p:sp>
        <p:nvSpPr>
          <p:cNvPr id="136" name="Pentágono 6">
            <a:extLst>
              <a:ext uri="{FF2B5EF4-FFF2-40B4-BE49-F238E27FC236}">
                <a16:creationId xmlns:a16="http://schemas.microsoft.com/office/drawing/2014/main" id="{45FA53CB-1367-89F0-DE13-50E04BFE83DA}"/>
              </a:ext>
            </a:extLst>
          </p:cNvPr>
          <p:cNvSpPr/>
          <p:nvPr/>
        </p:nvSpPr>
        <p:spPr>
          <a:xfrm>
            <a:off x="8705051" y="690160"/>
            <a:ext cx="1171415" cy="217152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 Aprovador regional</a:t>
            </a:r>
          </a:p>
        </p:txBody>
      </p:sp>
      <p:sp>
        <p:nvSpPr>
          <p:cNvPr id="137" name="Fluxograma: Processo Alternativo 136">
            <a:extLst>
              <a:ext uri="{FF2B5EF4-FFF2-40B4-BE49-F238E27FC236}">
                <a16:creationId xmlns:a16="http://schemas.microsoft.com/office/drawing/2014/main" id="{46A66489-D7FB-BE9C-25BC-D530170AE6FC}"/>
              </a:ext>
            </a:extLst>
          </p:cNvPr>
          <p:cNvSpPr/>
          <p:nvPr/>
        </p:nvSpPr>
        <p:spPr>
          <a:xfrm>
            <a:off x="9057093" y="1824659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SMARTI</a:t>
            </a:r>
          </a:p>
        </p:txBody>
      </p:sp>
      <p:cxnSp>
        <p:nvCxnSpPr>
          <p:cNvPr id="138" name="Conector reto 137">
            <a:extLst>
              <a:ext uri="{FF2B5EF4-FFF2-40B4-BE49-F238E27FC236}">
                <a16:creationId xmlns:a16="http://schemas.microsoft.com/office/drawing/2014/main" id="{3A58D7FA-385E-FA74-0385-FC336AF83F6D}"/>
              </a:ext>
            </a:extLst>
          </p:cNvPr>
          <p:cNvCxnSpPr>
            <a:stCxn id="135" idx="2"/>
            <a:endCxn id="137" idx="0"/>
          </p:cNvCxnSpPr>
          <p:nvPr/>
        </p:nvCxnSpPr>
        <p:spPr>
          <a:xfrm flipH="1">
            <a:off x="9521494" y="1703608"/>
            <a:ext cx="1" cy="12105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9" name="Imagem 138">
            <a:extLst>
              <a:ext uri="{FF2B5EF4-FFF2-40B4-BE49-F238E27FC236}">
                <a16:creationId xmlns:a16="http://schemas.microsoft.com/office/drawing/2014/main" id="{992C9409-1748-D672-409D-B34BAA7B1C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2016" y="725408"/>
            <a:ext cx="151633" cy="151633"/>
          </a:xfrm>
          <a:prstGeom prst="rect">
            <a:avLst/>
          </a:prstGeom>
        </p:spPr>
      </p:pic>
      <p:pic>
        <p:nvPicPr>
          <p:cNvPr id="140" name="Imagem 139">
            <a:extLst>
              <a:ext uri="{FF2B5EF4-FFF2-40B4-BE49-F238E27FC236}">
                <a16:creationId xmlns:a16="http://schemas.microsoft.com/office/drawing/2014/main" id="{621FF4CB-C081-6D6C-9D5D-9425E27E03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7301" y="1837635"/>
            <a:ext cx="176943" cy="176943"/>
          </a:xfrm>
          <a:prstGeom prst="rect">
            <a:avLst/>
          </a:prstGeom>
        </p:spPr>
      </p:pic>
      <p:cxnSp>
        <p:nvCxnSpPr>
          <p:cNvPr id="141" name="Conector de Seta Reta 140">
            <a:extLst>
              <a:ext uri="{FF2B5EF4-FFF2-40B4-BE49-F238E27FC236}">
                <a16:creationId xmlns:a16="http://schemas.microsoft.com/office/drawing/2014/main" id="{22023295-40BD-6CAB-EE2D-ADF19057CE97}"/>
              </a:ext>
            </a:extLst>
          </p:cNvPr>
          <p:cNvCxnSpPr>
            <a:cxnSpLocks/>
            <a:stCxn id="129" idx="3"/>
            <a:endCxn id="135" idx="1"/>
          </p:cNvCxnSpPr>
          <p:nvPr/>
        </p:nvCxnSpPr>
        <p:spPr>
          <a:xfrm flipV="1">
            <a:off x="8524948" y="1248792"/>
            <a:ext cx="414697" cy="4717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Retângulo de cantos arredondados 41">
            <a:extLst>
              <a:ext uri="{FF2B5EF4-FFF2-40B4-BE49-F238E27FC236}">
                <a16:creationId xmlns:a16="http://schemas.microsoft.com/office/drawing/2014/main" id="{51B67137-7AFD-43E7-4F4D-2A031EE7159D}"/>
              </a:ext>
            </a:extLst>
          </p:cNvPr>
          <p:cNvSpPr/>
          <p:nvPr/>
        </p:nvSpPr>
        <p:spPr>
          <a:xfrm>
            <a:off x="1818042" y="2791917"/>
            <a:ext cx="1163700" cy="909632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tx1"/>
                </a:solidFill>
                <a:latin typeface="AMX" pitchFamily="2" charset="0"/>
              </a:rPr>
              <a:t>Analisa dados do chamado</a:t>
            </a:r>
          </a:p>
        </p:txBody>
      </p:sp>
      <p:sp>
        <p:nvSpPr>
          <p:cNvPr id="144" name="Pentágono 6">
            <a:extLst>
              <a:ext uri="{FF2B5EF4-FFF2-40B4-BE49-F238E27FC236}">
                <a16:creationId xmlns:a16="http://schemas.microsoft.com/office/drawing/2014/main" id="{52B2812B-3711-FD28-144C-F16CD95B2047}"/>
              </a:ext>
            </a:extLst>
          </p:cNvPr>
          <p:cNvSpPr/>
          <p:nvPr/>
        </p:nvSpPr>
        <p:spPr>
          <a:xfrm>
            <a:off x="1583449" y="2688103"/>
            <a:ext cx="928871" cy="198195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  BKO Cortesia</a:t>
            </a:r>
          </a:p>
        </p:txBody>
      </p:sp>
      <p:sp>
        <p:nvSpPr>
          <p:cNvPr id="145" name="Fluxograma: Processo Alternativo 144">
            <a:extLst>
              <a:ext uri="{FF2B5EF4-FFF2-40B4-BE49-F238E27FC236}">
                <a16:creationId xmlns:a16="http://schemas.microsoft.com/office/drawing/2014/main" id="{03157756-D35E-D597-A587-AEFA23E4EC2C}"/>
              </a:ext>
            </a:extLst>
          </p:cNvPr>
          <p:cNvSpPr/>
          <p:nvPr/>
        </p:nvSpPr>
        <p:spPr>
          <a:xfrm>
            <a:off x="1937964" y="3806816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SMARTI</a:t>
            </a:r>
          </a:p>
        </p:txBody>
      </p:sp>
      <p:cxnSp>
        <p:nvCxnSpPr>
          <p:cNvPr id="146" name="Conector reto 145">
            <a:extLst>
              <a:ext uri="{FF2B5EF4-FFF2-40B4-BE49-F238E27FC236}">
                <a16:creationId xmlns:a16="http://schemas.microsoft.com/office/drawing/2014/main" id="{F092D9F8-44F3-2C49-E955-92E8650C4E2A}"/>
              </a:ext>
            </a:extLst>
          </p:cNvPr>
          <p:cNvCxnSpPr>
            <a:stCxn id="142" idx="2"/>
            <a:endCxn id="145" idx="0"/>
          </p:cNvCxnSpPr>
          <p:nvPr/>
        </p:nvCxnSpPr>
        <p:spPr>
          <a:xfrm>
            <a:off x="2399892" y="3701549"/>
            <a:ext cx="2472" cy="10526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7" name="Imagem 146">
            <a:extLst>
              <a:ext uri="{FF2B5EF4-FFF2-40B4-BE49-F238E27FC236}">
                <a16:creationId xmlns:a16="http://schemas.microsoft.com/office/drawing/2014/main" id="{41F74C76-5FAD-F60A-365B-00D540B99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3480" y="2714882"/>
            <a:ext cx="151633" cy="151633"/>
          </a:xfrm>
          <a:prstGeom prst="rect">
            <a:avLst/>
          </a:prstGeom>
        </p:spPr>
      </p:pic>
      <p:pic>
        <p:nvPicPr>
          <p:cNvPr id="148" name="Imagem 147">
            <a:extLst>
              <a:ext uri="{FF2B5EF4-FFF2-40B4-BE49-F238E27FC236}">
                <a16:creationId xmlns:a16="http://schemas.microsoft.com/office/drawing/2014/main" id="{D314A996-0F44-9B3C-7874-3B5D89447E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7965" y="3818645"/>
            <a:ext cx="176943" cy="176943"/>
          </a:xfrm>
          <a:prstGeom prst="rect">
            <a:avLst/>
          </a:prstGeom>
        </p:spPr>
      </p:pic>
      <p:sp>
        <p:nvSpPr>
          <p:cNvPr id="149" name="Retângulo de cantos arredondados 41">
            <a:extLst>
              <a:ext uri="{FF2B5EF4-FFF2-40B4-BE49-F238E27FC236}">
                <a16:creationId xmlns:a16="http://schemas.microsoft.com/office/drawing/2014/main" id="{0155BDB7-E302-030C-4529-B7357D613517}"/>
              </a:ext>
            </a:extLst>
          </p:cNvPr>
          <p:cNvSpPr/>
          <p:nvPr/>
        </p:nvSpPr>
        <p:spPr>
          <a:xfrm>
            <a:off x="5140453" y="2615163"/>
            <a:ext cx="1030244" cy="491243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ln w="19050">
                  <a:noFill/>
                </a:ln>
                <a:solidFill>
                  <a:schemeClr val="tx1"/>
                </a:solidFill>
                <a:latin typeface="AMX" pitchFamily="2" charset="0"/>
              </a:rPr>
              <a:t>Reprova Chamado </a:t>
            </a:r>
            <a:endParaRPr lang="pt-BR" sz="825" dirty="0">
              <a:ln w="19050">
                <a:noFill/>
              </a:ln>
              <a:solidFill>
                <a:schemeClr val="tx1"/>
              </a:solidFill>
              <a:latin typeface="AMX" pitchFamily="2" charset="0"/>
            </a:endParaRPr>
          </a:p>
        </p:txBody>
      </p:sp>
      <p:sp>
        <p:nvSpPr>
          <p:cNvPr id="162" name="Retângulo de cantos arredondados 41">
            <a:extLst>
              <a:ext uri="{FF2B5EF4-FFF2-40B4-BE49-F238E27FC236}">
                <a16:creationId xmlns:a16="http://schemas.microsoft.com/office/drawing/2014/main" id="{F01A57DE-BE94-2E6D-2488-A9AA317B9FBB}"/>
              </a:ext>
            </a:extLst>
          </p:cNvPr>
          <p:cNvSpPr/>
          <p:nvPr/>
        </p:nvSpPr>
        <p:spPr>
          <a:xfrm>
            <a:off x="6528969" y="3279115"/>
            <a:ext cx="1163700" cy="909632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tx1"/>
                </a:solidFill>
                <a:latin typeface="AMX" pitchFamily="2" charset="0"/>
              </a:rPr>
              <a:t>Recebe solicitação</a:t>
            </a:r>
          </a:p>
        </p:txBody>
      </p:sp>
      <p:sp>
        <p:nvSpPr>
          <p:cNvPr id="163" name="Pentágono 6">
            <a:extLst>
              <a:ext uri="{FF2B5EF4-FFF2-40B4-BE49-F238E27FC236}">
                <a16:creationId xmlns:a16="http://schemas.microsoft.com/office/drawing/2014/main" id="{FF1BE6E3-2B2B-B2B5-0D96-C91A0AE8A1DE}"/>
              </a:ext>
            </a:extLst>
          </p:cNvPr>
          <p:cNvSpPr/>
          <p:nvPr/>
        </p:nvSpPr>
        <p:spPr>
          <a:xfrm>
            <a:off x="6294375" y="3175300"/>
            <a:ext cx="928871" cy="198195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Compliance</a:t>
            </a:r>
          </a:p>
        </p:txBody>
      </p:sp>
      <p:sp>
        <p:nvSpPr>
          <p:cNvPr id="164" name="Fluxograma: Processo Alternativo 163">
            <a:extLst>
              <a:ext uri="{FF2B5EF4-FFF2-40B4-BE49-F238E27FC236}">
                <a16:creationId xmlns:a16="http://schemas.microsoft.com/office/drawing/2014/main" id="{48F2D9B6-03B6-AC7C-FD59-EEA2FB2E4D9D}"/>
              </a:ext>
            </a:extLst>
          </p:cNvPr>
          <p:cNvSpPr/>
          <p:nvPr/>
        </p:nvSpPr>
        <p:spPr>
          <a:xfrm>
            <a:off x="6646419" y="4296660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SMARTI</a:t>
            </a:r>
          </a:p>
        </p:txBody>
      </p:sp>
      <p:cxnSp>
        <p:nvCxnSpPr>
          <p:cNvPr id="165" name="Conector reto 164">
            <a:extLst>
              <a:ext uri="{FF2B5EF4-FFF2-40B4-BE49-F238E27FC236}">
                <a16:creationId xmlns:a16="http://schemas.microsoft.com/office/drawing/2014/main" id="{E7721241-8A81-E8C1-24CF-2A032C64AB07}"/>
              </a:ext>
            </a:extLst>
          </p:cNvPr>
          <p:cNvCxnSpPr>
            <a:cxnSpLocks/>
            <a:stCxn id="164" idx="0"/>
            <a:endCxn id="162" idx="2"/>
          </p:cNvCxnSpPr>
          <p:nvPr/>
        </p:nvCxnSpPr>
        <p:spPr>
          <a:xfrm flipV="1">
            <a:off x="7110819" y="4188748"/>
            <a:ext cx="0" cy="10791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6" name="Imagem 165">
            <a:extLst>
              <a:ext uri="{FF2B5EF4-FFF2-40B4-BE49-F238E27FC236}">
                <a16:creationId xmlns:a16="http://schemas.microsoft.com/office/drawing/2014/main" id="{F5FE2E81-7E35-3C1D-1377-868CD4549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341" y="3210546"/>
            <a:ext cx="151633" cy="151633"/>
          </a:xfrm>
          <a:prstGeom prst="rect">
            <a:avLst/>
          </a:prstGeom>
        </p:spPr>
      </p:pic>
      <p:pic>
        <p:nvPicPr>
          <p:cNvPr id="167" name="Imagem 166">
            <a:extLst>
              <a:ext uri="{FF2B5EF4-FFF2-40B4-BE49-F238E27FC236}">
                <a16:creationId xmlns:a16="http://schemas.microsoft.com/office/drawing/2014/main" id="{EBC8631C-9C7F-9924-1194-15524EB832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3194" y="4305534"/>
            <a:ext cx="176943" cy="176943"/>
          </a:xfrm>
          <a:prstGeom prst="rect">
            <a:avLst/>
          </a:prstGeom>
        </p:spPr>
      </p:pic>
      <p:sp>
        <p:nvSpPr>
          <p:cNvPr id="169" name="Retângulo de cantos arredondados 41">
            <a:extLst>
              <a:ext uri="{FF2B5EF4-FFF2-40B4-BE49-F238E27FC236}">
                <a16:creationId xmlns:a16="http://schemas.microsoft.com/office/drawing/2014/main" id="{9ECD2578-DE17-B9E5-2A7C-E92AE0DF93D2}"/>
              </a:ext>
            </a:extLst>
          </p:cNvPr>
          <p:cNvSpPr/>
          <p:nvPr/>
        </p:nvSpPr>
        <p:spPr>
          <a:xfrm>
            <a:off x="7911231" y="3271823"/>
            <a:ext cx="1163700" cy="909632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tx1"/>
                </a:solidFill>
                <a:latin typeface="AMX" pitchFamily="2" charset="0"/>
              </a:rPr>
              <a:t>Analisa elegibilidade da concessão</a:t>
            </a:r>
          </a:p>
        </p:txBody>
      </p:sp>
      <p:sp>
        <p:nvSpPr>
          <p:cNvPr id="170" name="Pentágono 6">
            <a:extLst>
              <a:ext uri="{FF2B5EF4-FFF2-40B4-BE49-F238E27FC236}">
                <a16:creationId xmlns:a16="http://schemas.microsoft.com/office/drawing/2014/main" id="{BCD22816-1D67-1104-6D90-6C56C27BD3AE}"/>
              </a:ext>
            </a:extLst>
          </p:cNvPr>
          <p:cNvSpPr/>
          <p:nvPr/>
        </p:nvSpPr>
        <p:spPr>
          <a:xfrm>
            <a:off x="7676638" y="3168007"/>
            <a:ext cx="928871" cy="198195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Compliance</a:t>
            </a:r>
          </a:p>
        </p:txBody>
      </p:sp>
      <p:sp>
        <p:nvSpPr>
          <p:cNvPr id="171" name="Fluxograma: Processo Alternativo 170">
            <a:extLst>
              <a:ext uri="{FF2B5EF4-FFF2-40B4-BE49-F238E27FC236}">
                <a16:creationId xmlns:a16="http://schemas.microsoft.com/office/drawing/2014/main" id="{7FD99A86-47FC-6031-A173-BBBF94B7D4A4}"/>
              </a:ext>
            </a:extLst>
          </p:cNvPr>
          <p:cNvSpPr/>
          <p:nvPr/>
        </p:nvSpPr>
        <p:spPr>
          <a:xfrm>
            <a:off x="8028680" y="4307237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OUTLOOK</a:t>
            </a:r>
          </a:p>
        </p:txBody>
      </p:sp>
      <p:cxnSp>
        <p:nvCxnSpPr>
          <p:cNvPr id="172" name="Conector reto 171">
            <a:extLst>
              <a:ext uri="{FF2B5EF4-FFF2-40B4-BE49-F238E27FC236}">
                <a16:creationId xmlns:a16="http://schemas.microsoft.com/office/drawing/2014/main" id="{1D47A8D1-84AB-4298-E3F3-59E7F5E698BA}"/>
              </a:ext>
            </a:extLst>
          </p:cNvPr>
          <p:cNvCxnSpPr>
            <a:cxnSpLocks/>
            <a:stCxn id="169" idx="2"/>
            <a:endCxn id="171" idx="0"/>
          </p:cNvCxnSpPr>
          <p:nvPr/>
        </p:nvCxnSpPr>
        <p:spPr>
          <a:xfrm flipH="1">
            <a:off x="8493081" y="4181455"/>
            <a:ext cx="1" cy="12578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3" name="Imagem 172">
            <a:extLst>
              <a:ext uri="{FF2B5EF4-FFF2-40B4-BE49-F238E27FC236}">
                <a16:creationId xmlns:a16="http://schemas.microsoft.com/office/drawing/2014/main" id="{728ED6B2-A2CA-4431-C985-72867CBF6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3602" y="3203253"/>
            <a:ext cx="151633" cy="151633"/>
          </a:xfrm>
          <a:prstGeom prst="rect">
            <a:avLst/>
          </a:prstGeom>
        </p:spPr>
      </p:pic>
      <p:pic>
        <p:nvPicPr>
          <p:cNvPr id="174" name="Imagem 173">
            <a:extLst>
              <a:ext uri="{FF2B5EF4-FFF2-40B4-BE49-F238E27FC236}">
                <a16:creationId xmlns:a16="http://schemas.microsoft.com/office/drawing/2014/main" id="{933E4248-2AA2-1D30-73D1-6320142348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426" y="4323641"/>
            <a:ext cx="176943" cy="176943"/>
          </a:xfrm>
          <a:prstGeom prst="rect">
            <a:avLst/>
          </a:prstGeom>
        </p:spPr>
      </p:pic>
      <p:cxnSp>
        <p:nvCxnSpPr>
          <p:cNvPr id="201" name="Conector de Seta Reta 200">
            <a:extLst>
              <a:ext uri="{FF2B5EF4-FFF2-40B4-BE49-F238E27FC236}">
                <a16:creationId xmlns:a16="http://schemas.microsoft.com/office/drawing/2014/main" id="{FCE913FB-8299-3837-ECDA-03809569468D}"/>
              </a:ext>
            </a:extLst>
          </p:cNvPr>
          <p:cNvCxnSpPr>
            <a:cxnSpLocks/>
          </p:cNvCxnSpPr>
          <p:nvPr/>
        </p:nvCxnSpPr>
        <p:spPr>
          <a:xfrm>
            <a:off x="7010746" y="1218574"/>
            <a:ext cx="354055" cy="3420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Conector: Angulado 205">
            <a:extLst>
              <a:ext uri="{FF2B5EF4-FFF2-40B4-BE49-F238E27FC236}">
                <a16:creationId xmlns:a16="http://schemas.microsoft.com/office/drawing/2014/main" id="{D05F20D3-8F56-C842-DBDE-7CC7B94A5F51}"/>
              </a:ext>
            </a:extLst>
          </p:cNvPr>
          <p:cNvCxnSpPr>
            <a:cxnSpLocks/>
            <a:stCxn id="135" idx="3"/>
            <a:endCxn id="235" idx="1"/>
          </p:cNvCxnSpPr>
          <p:nvPr/>
        </p:nvCxnSpPr>
        <p:spPr>
          <a:xfrm flipH="1">
            <a:off x="335165" y="1248793"/>
            <a:ext cx="9768179" cy="1978855"/>
          </a:xfrm>
          <a:prstGeom prst="bentConnector5">
            <a:avLst>
              <a:gd name="adj1" fmla="val -3120"/>
              <a:gd name="adj2" fmla="val 50000"/>
              <a:gd name="adj3" fmla="val 103120"/>
            </a:avLst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Conector de Seta Reta 210">
            <a:extLst>
              <a:ext uri="{FF2B5EF4-FFF2-40B4-BE49-F238E27FC236}">
                <a16:creationId xmlns:a16="http://schemas.microsoft.com/office/drawing/2014/main" id="{5A1FC3FD-6A76-7534-EE46-2192D12C8E9A}"/>
              </a:ext>
            </a:extLst>
          </p:cNvPr>
          <p:cNvCxnSpPr>
            <a:cxnSpLocks/>
            <a:stCxn id="162" idx="3"/>
            <a:endCxn id="169" idx="1"/>
          </p:cNvCxnSpPr>
          <p:nvPr/>
        </p:nvCxnSpPr>
        <p:spPr>
          <a:xfrm flipV="1">
            <a:off x="7692668" y="3726639"/>
            <a:ext cx="218563" cy="7292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Retângulo de cantos arredondados 41">
            <a:extLst>
              <a:ext uri="{FF2B5EF4-FFF2-40B4-BE49-F238E27FC236}">
                <a16:creationId xmlns:a16="http://schemas.microsoft.com/office/drawing/2014/main" id="{C9F2270D-553A-F990-B286-45EB9D9556B8}"/>
              </a:ext>
            </a:extLst>
          </p:cNvPr>
          <p:cNvSpPr/>
          <p:nvPr/>
        </p:nvSpPr>
        <p:spPr>
          <a:xfrm>
            <a:off x="335166" y="2772831"/>
            <a:ext cx="1163700" cy="909632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tx1"/>
                </a:solidFill>
                <a:latin typeface="AMX" pitchFamily="2" charset="0"/>
              </a:rPr>
              <a:t>Recebe solicitação</a:t>
            </a:r>
          </a:p>
        </p:txBody>
      </p:sp>
      <p:sp>
        <p:nvSpPr>
          <p:cNvPr id="236" name="Pentágono 6">
            <a:extLst>
              <a:ext uri="{FF2B5EF4-FFF2-40B4-BE49-F238E27FC236}">
                <a16:creationId xmlns:a16="http://schemas.microsoft.com/office/drawing/2014/main" id="{B2F9E330-27B9-F626-9294-0D2089CDD8F7}"/>
              </a:ext>
            </a:extLst>
          </p:cNvPr>
          <p:cNvSpPr/>
          <p:nvPr/>
        </p:nvSpPr>
        <p:spPr>
          <a:xfrm>
            <a:off x="100573" y="2669016"/>
            <a:ext cx="928871" cy="198195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   BKO Cortesia</a:t>
            </a:r>
          </a:p>
        </p:txBody>
      </p:sp>
      <p:sp>
        <p:nvSpPr>
          <p:cNvPr id="237" name="Fluxograma: Processo Alternativo 236">
            <a:extLst>
              <a:ext uri="{FF2B5EF4-FFF2-40B4-BE49-F238E27FC236}">
                <a16:creationId xmlns:a16="http://schemas.microsoft.com/office/drawing/2014/main" id="{A7CBFF95-2B48-0D00-48E7-C3D045BF0FC3}"/>
              </a:ext>
            </a:extLst>
          </p:cNvPr>
          <p:cNvSpPr/>
          <p:nvPr/>
        </p:nvSpPr>
        <p:spPr>
          <a:xfrm>
            <a:off x="455088" y="3787729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SMARTI</a:t>
            </a:r>
          </a:p>
        </p:txBody>
      </p:sp>
      <p:cxnSp>
        <p:nvCxnSpPr>
          <p:cNvPr id="238" name="Conector reto 237">
            <a:extLst>
              <a:ext uri="{FF2B5EF4-FFF2-40B4-BE49-F238E27FC236}">
                <a16:creationId xmlns:a16="http://schemas.microsoft.com/office/drawing/2014/main" id="{F19316A4-F078-5840-8806-6B6107A85121}"/>
              </a:ext>
            </a:extLst>
          </p:cNvPr>
          <p:cNvCxnSpPr>
            <a:stCxn id="235" idx="2"/>
            <a:endCxn id="237" idx="0"/>
          </p:cNvCxnSpPr>
          <p:nvPr/>
        </p:nvCxnSpPr>
        <p:spPr>
          <a:xfrm>
            <a:off x="917016" y="3682463"/>
            <a:ext cx="2472" cy="10526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9" name="Imagem 238">
            <a:extLst>
              <a:ext uri="{FF2B5EF4-FFF2-40B4-BE49-F238E27FC236}">
                <a16:creationId xmlns:a16="http://schemas.microsoft.com/office/drawing/2014/main" id="{476C1F36-6B45-F005-4263-34DF8C5FFF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537" y="2704262"/>
            <a:ext cx="151633" cy="151633"/>
          </a:xfrm>
          <a:prstGeom prst="rect">
            <a:avLst/>
          </a:prstGeom>
        </p:spPr>
      </p:pic>
      <p:pic>
        <p:nvPicPr>
          <p:cNvPr id="240" name="Imagem 239">
            <a:extLst>
              <a:ext uri="{FF2B5EF4-FFF2-40B4-BE49-F238E27FC236}">
                <a16:creationId xmlns:a16="http://schemas.microsoft.com/office/drawing/2014/main" id="{2E41D879-244E-A65D-A47A-D3DA93A225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089" y="3799558"/>
            <a:ext cx="176943" cy="176943"/>
          </a:xfrm>
          <a:prstGeom prst="rect">
            <a:avLst/>
          </a:prstGeom>
        </p:spPr>
      </p:pic>
      <p:cxnSp>
        <p:nvCxnSpPr>
          <p:cNvPr id="241" name="Conector de Seta Reta 240">
            <a:extLst>
              <a:ext uri="{FF2B5EF4-FFF2-40B4-BE49-F238E27FC236}">
                <a16:creationId xmlns:a16="http://schemas.microsoft.com/office/drawing/2014/main" id="{338CA855-F4C5-6504-C2CC-B7584C03B303}"/>
              </a:ext>
            </a:extLst>
          </p:cNvPr>
          <p:cNvCxnSpPr>
            <a:cxnSpLocks/>
            <a:stCxn id="235" idx="3"/>
            <a:endCxn id="142" idx="1"/>
          </p:cNvCxnSpPr>
          <p:nvPr/>
        </p:nvCxnSpPr>
        <p:spPr>
          <a:xfrm>
            <a:off x="1498865" y="3227647"/>
            <a:ext cx="319176" cy="19087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" name="Retângulo de cantos arredondados 41">
            <a:extLst>
              <a:ext uri="{FF2B5EF4-FFF2-40B4-BE49-F238E27FC236}">
                <a16:creationId xmlns:a16="http://schemas.microsoft.com/office/drawing/2014/main" id="{5B479140-C9E9-B6EC-3B66-D11CE2D729FA}"/>
              </a:ext>
            </a:extLst>
          </p:cNvPr>
          <p:cNvSpPr/>
          <p:nvPr/>
        </p:nvSpPr>
        <p:spPr>
          <a:xfrm>
            <a:off x="340123" y="5032399"/>
            <a:ext cx="1163700" cy="909632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tx1"/>
                </a:solidFill>
                <a:latin typeface="AMX" pitchFamily="2" charset="0"/>
              </a:rPr>
              <a:t>Registra CNPJ/CPF na </a:t>
            </a:r>
            <a:r>
              <a:rPr lang="pt-BR" sz="900" dirty="0" err="1">
                <a:solidFill>
                  <a:schemeClr val="tx1"/>
                </a:solidFill>
                <a:latin typeface="AMX" pitchFamily="2" charset="0"/>
              </a:rPr>
              <a:t>Clear</a:t>
            </a:r>
            <a:r>
              <a:rPr lang="pt-BR" sz="900" dirty="0">
                <a:solidFill>
                  <a:schemeClr val="tx1"/>
                </a:solidFill>
                <a:latin typeface="AMX" pitchFamily="2" charset="0"/>
              </a:rPr>
              <a:t> Sales e aprova chamado</a:t>
            </a:r>
          </a:p>
        </p:txBody>
      </p:sp>
      <p:sp>
        <p:nvSpPr>
          <p:cNvPr id="245" name="Fluxograma: Processo Alternativo 244">
            <a:extLst>
              <a:ext uri="{FF2B5EF4-FFF2-40B4-BE49-F238E27FC236}">
                <a16:creationId xmlns:a16="http://schemas.microsoft.com/office/drawing/2014/main" id="{F81301EA-0F3C-B4FB-680C-AE2A52459C01}"/>
              </a:ext>
            </a:extLst>
          </p:cNvPr>
          <p:cNvSpPr/>
          <p:nvPr/>
        </p:nvSpPr>
        <p:spPr>
          <a:xfrm>
            <a:off x="457572" y="6157364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SMARTI</a:t>
            </a:r>
          </a:p>
        </p:txBody>
      </p:sp>
      <p:cxnSp>
        <p:nvCxnSpPr>
          <p:cNvPr id="246" name="Conector reto 245">
            <a:extLst>
              <a:ext uri="{FF2B5EF4-FFF2-40B4-BE49-F238E27FC236}">
                <a16:creationId xmlns:a16="http://schemas.microsoft.com/office/drawing/2014/main" id="{27EEBD3C-6D38-3323-D073-4D7A275E9D45}"/>
              </a:ext>
            </a:extLst>
          </p:cNvPr>
          <p:cNvCxnSpPr>
            <a:cxnSpLocks/>
          </p:cNvCxnSpPr>
          <p:nvPr/>
        </p:nvCxnSpPr>
        <p:spPr>
          <a:xfrm flipH="1">
            <a:off x="916504" y="5942031"/>
            <a:ext cx="1" cy="21533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8" name="Imagem 247">
            <a:extLst>
              <a:ext uri="{FF2B5EF4-FFF2-40B4-BE49-F238E27FC236}">
                <a16:creationId xmlns:a16="http://schemas.microsoft.com/office/drawing/2014/main" id="{477FC838-7E9B-DFF7-3B81-DE5B96274B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219" y="6173722"/>
            <a:ext cx="176943" cy="176943"/>
          </a:xfrm>
          <a:prstGeom prst="rect">
            <a:avLst/>
          </a:prstGeom>
        </p:spPr>
      </p:pic>
      <p:sp>
        <p:nvSpPr>
          <p:cNvPr id="249" name="Retângulo de cantos arredondados 41">
            <a:extLst>
              <a:ext uri="{FF2B5EF4-FFF2-40B4-BE49-F238E27FC236}">
                <a16:creationId xmlns:a16="http://schemas.microsoft.com/office/drawing/2014/main" id="{6C01BFB0-2C78-41B2-FCFB-8EFF1EE6A16B}"/>
              </a:ext>
            </a:extLst>
          </p:cNvPr>
          <p:cNvSpPr/>
          <p:nvPr/>
        </p:nvSpPr>
        <p:spPr>
          <a:xfrm>
            <a:off x="1663339" y="5027681"/>
            <a:ext cx="1163700" cy="909632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tx1"/>
                </a:solidFill>
                <a:latin typeface="AMX" pitchFamily="2" charset="0"/>
              </a:rPr>
              <a:t>Recebe solicitação</a:t>
            </a:r>
          </a:p>
        </p:txBody>
      </p:sp>
      <p:sp>
        <p:nvSpPr>
          <p:cNvPr id="250" name="Pentágono 6">
            <a:extLst>
              <a:ext uri="{FF2B5EF4-FFF2-40B4-BE49-F238E27FC236}">
                <a16:creationId xmlns:a16="http://schemas.microsoft.com/office/drawing/2014/main" id="{3C30EB93-4F47-4435-9CEF-13CDFA150217}"/>
              </a:ext>
            </a:extLst>
          </p:cNvPr>
          <p:cNvSpPr/>
          <p:nvPr/>
        </p:nvSpPr>
        <p:spPr>
          <a:xfrm>
            <a:off x="155005" y="4929575"/>
            <a:ext cx="928871" cy="198195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Antifraude</a:t>
            </a:r>
          </a:p>
        </p:txBody>
      </p:sp>
      <p:sp>
        <p:nvSpPr>
          <p:cNvPr id="251" name="Fluxograma: Processo Alternativo 250">
            <a:extLst>
              <a:ext uri="{FF2B5EF4-FFF2-40B4-BE49-F238E27FC236}">
                <a16:creationId xmlns:a16="http://schemas.microsoft.com/office/drawing/2014/main" id="{4FA59D5E-6BF1-5B79-4FA1-FDFEDAA983CF}"/>
              </a:ext>
            </a:extLst>
          </p:cNvPr>
          <p:cNvSpPr/>
          <p:nvPr/>
        </p:nvSpPr>
        <p:spPr>
          <a:xfrm>
            <a:off x="1780788" y="6152647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SMARTI</a:t>
            </a:r>
          </a:p>
        </p:txBody>
      </p:sp>
      <p:cxnSp>
        <p:nvCxnSpPr>
          <p:cNvPr id="252" name="Conector reto 251">
            <a:extLst>
              <a:ext uri="{FF2B5EF4-FFF2-40B4-BE49-F238E27FC236}">
                <a16:creationId xmlns:a16="http://schemas.microsoft.com/office/drawing/2014/main" id="{04416772-6053-92F6-9A49-E2D93A11B403}"/>
              </a:ext>
            </a:extLst>
          </p:cNvPr>
          <p:cNvCxnSpPr>
            <a:cxnSpLocks/>
          </p:cNvCxnSpPr>
          <p:nvPr/>
        </p:nvCxnSpPr>
        <p:spPr>
          <a:xfrm flipH="1">
            <a:off x="2239720" y="5937314"/>
            <a:ext cx="1" cy="21533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3" name="Imagem 252">
            <a:extLst>
              <a:ext uri="{FF2B5EF4-FFF2-40B4-BE49-F238E27FC236}">
                <a16:creationId xmlns:a16="http://schemas.microsoft.com/office/drawing/2014/main" id="{0CF0A834-9026-0189-5390-0F97118C74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969" y="4955373"/>
            <a:ext cx="151633" cy="151633"/>
          </a:xfrm>
          <a:prstGeom prst="rect">
            <a:avLst/>
          </a:prstGeom>
        </p:spPr>
      </p:pic>
      <p:pic>
        <p:nvPicPr>
          <p:cNvPr id="254" name="Imagem 253">
            <a:extLst>
              <a:ext uri="{FF2B5EF4-FFF2-40B4-BE49-F238E27FC236}">
                <a16:creationId xmlns:a16="http://schemas.microsoft.com/office/drawing/2014/main" id="{782DB39D-E168-0276-DBB8-16B6225674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1729" y="6164474"/>
            <a:ext cx="176943" cy="176943"/>
          </a:xfrm>
          <a:prstGeom prst="rect">
            <a:avLst/>
          </a:prstGeom>
        </p:spPr>
      </p:pic>
      <p:cxnSp>
        <p:nvCxnSpPr>
          <p:cNvPr id="255" name="Conector de Seta Reta 254">
            <a:extLst>
              <a:ext uri="{FF2B5EF4-FFF2-40B4-BE49-F238E27FC236}">
                <a16:creationId xmlns:a16="http://schemas.microsoft.com/office/drawing/2014/main" id="{AB015CC2-8C15-39BD-50E0-28E32C1E6540}"/>
              </a:ext>
            </a:extLst>
          </p:cNvPr>
          <p:cNvCxnSpPr>
            <a:cxnSpLocks/>
            <a:stCxn id="242" idx="3"/>
            <a:endCxn id="249" idx="1"/>
          </p:cNvCxnSpPr>
          <p:nvPr/>
        </p:nvCxnSpPr>
        <p:spPr>
          <a:xfrm flipV="1">
            <a:off x="1503823" y="5482498"/>
            <a:ext cx="159516" cy="4717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Retângulo de cantos arredondados 41">
            <a:extLst>
              <a:ext uri="{FF2B5EF4-FFF2-40B4-BE49-F238E27FC236}">
                <a16:creationId xmlns:a16="http://schemas.microsoft.com/office/drawing/2014/main" id="{FBCEF19C-2E50-ECC7-E230-B2EEF1AED3DE}"/>
              </a:ext>
            </a:extLst>
          </p:cNvPr>
          <p:cNvSpPr/>
          <p:nvPr/>
        </p:nvSpPr>
        <p:spPr>
          <a:xfrm>
            <a:off x="2985719" y="5046637"/>
            <a:ext cx="1163700" cy="909632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ln w="19050">
                  <a:noFill/>
                </a:ln>
                <a:solidFill>
                  <a:schemeClr val="tx1"/>
                </a:solidFill>
                <a:latin typeface="AMX" pitchFamily="2" charset="0"/>
              </a:rPr>
              <a:t>Realiza tentativa de cadastro do contrato</a:t>
            </a:r>
          </a:p>
        </p:txBody>
      </p:sp>
      <p:sp>
        <p:nvSpPr>
          <p:cNvPr id="257" name="Pentágono 6">
            <a:extLst>
              <a:ext uri="{FF2B5EF4-FFF2-40B4-BE49-F238E27FC236}">
                <a16:creationId xmlns:a16="http://schemas.microsoft.com/office/drawing/2014/main" id="{8A870752-D03E-515A-A886-11A3DC70734A}"/>
              </a:ext>
            </a:extLst>
          </p:cNvPr>
          <p:cNvSpPr/>
          <p:nvPr/>
        </p:nvSpPr>
        <p:spPr>
          <a:xfrm>
            <a:off x="1609702" y="4939080"/>
            <a:ext cx="928871" cy="198195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 BKO comercial</a:t>
            </a:r>
          </a:p>
        </p:txBody>
      </p:sp>
      <p:sp>
        <p:nvSpPr>
          <p:cNvPr id="258" name="Fluxograma: Processo Alternativo 257">
            <a:extLst>
              <a:ext uri="{FF2B5EF4-FFF2-40B4-BE49-F238E27FC236}">
                <a16:creationId xmlns:a16="http://schemas.microsoft.com/office/drawing/2014/main" id="{2ECB3F45-725A-363E-46F5-74F5A40D5928}"/>
              </a:ext>
            </a:extLst>
          </p:cNvPr>
          <p:cNvSpPr/>
          <p:nvPr/>
        </p:nvSpPr>
        <p:spPr>
          <a:xfrm>
            <a:off x="3103168" y="6171603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SMARTI</a:t>
            </a:r>
          </a:p>
        </p:txBody>
      </p:sp>
      <p:cxnSp>
        <p:nvCxnSpPr>
          <p:cNvPr id="259" name="Conector reto 258">
            <a:extLst>
              <a:ext uri="{FF2B5EF4-FFF2-40B4-BE49-F238E27FC236}">
                <a16:creationId xmlns:a16="http://schemas.microsoft.com/office/drawing/2014/main" id="{AA85088A-F55C-FA76-5F00-35A903B688E1}"/>
              </a:ext>
            </a:extLst>
          </p:cNvPr>
          <p:cNvCxnSpPr>
            <a:cxnSpLocks/>
          </p:cNvCxnSpPr>
          <p:nvPr/>
        </p:nvCxnSpPr>
        <p:spPr>
          <a:xfrm flipH="1">
            <a:off x="3562100" y="5956270"/>
            <a:ext cx="1" cy="21533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0" name="Imagem 259">
            <a:extLst>
              <a:ext uri="{FF2B5EF4-FFF2-40B4-BE49-F238E27FC236}">
                <a16:creationId xmlns:a16="http://schemas.microsoft.com/office/drawing/2014/main" id="{8687C584-7852-A914-9212-03D6DC278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786" y="4974329"/>
            <a:ext cx="151633" cy="151633"/>
          </a:xfrm>
          <a:prstGeom prst="rect">
            <a:avLst/>
          </a:prstGeom>
        </p:spPr>
      </p:pic>
      <p:pic>
        <p:nvPicPr>
          <p:cNvPr id="261" name="Imagem 260">
            <a:extLst>
              <a:ext uri="{FF2B5EF4-FFF2-40B4-BE49-F238E27FC236}">
                <a16:creationId xmlns:a16="http://schemas.microsoft.com/office/drawing/2014/main" id="{89D2173D-1931-B05F-D159-01CB1859EB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4110" y="6183430"/>
            <a:ext cx="176943" cy="176943"/>
          </a:xfrm>
          <a:prstGeom prst="rect">
            <a:avLst/>
          </a:prstGeom>
        </p:spPr>
      </p:pic>
      <p:sp>
        <p:nvSpPr>
          <p:cNvPr id="269" name="Retângulo de cantos arredondados 41">
            <a:extLst>
              <a:ext uri="{FF2B5EF4-FFF2-40B4-BE49-F238E27FC236}">
                <a16:creationId xmlns:a16="http://schemas.microsoft.com/office/drawing/2014/main" id="{8B89FAB4-0EF5-39AE-42A1-A9491F28829D}"/>
              </a:ext>
            </a:extLst>
          </p:cNvPr>
          <p:cNvSpPr/>
          <p:nvPr/>
        </p:nvSpPr>
        <p:spPr>
          <a:xfrm>
            <a:off x="7768867" y="4997011"/>
            <a:ext cx="1163700" cy="909632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ln w="19050">
                  <a:noFill/>
                </a:ln>
                <a:solidFill>
                  <a:schemeClr val="tx1"/>
                </a:solidFill>
                <a:latin typeface="AMX" pitchFamily="2" charset="0"/>
              </a:rPr>
              <a:t>Cadastra contrato cortesia, abre ocorrência FI2-VC1 e aprova chamado</a:t>
            </a:r>
          </a:p>
        </p:txBody>
      </p:sp>
      <p:sp>
        <p:nvSpPr>
          <p:cNvPr id="270" name="Pentágono 6">
            <a:extLst>
              <a:ext uri="{FF2B5EF4-FFF2-40B4-BE49-F238E27FC236}">
                <a16:creationId xmlns:a16="http://schemas.microsoft.com/office/drawing/2014/main" id="{D1961F2C-B3E3-882A-2778-787DAA629C53}"/>
              </a:ext>
            </a:extLst>
          </p:cNvPr>
          <p:cNvSpPr/>
          <p:nvPr/>
        </p:nvSpPr>
        <p:spPr>
          <a:xfrm>
            <a:off x="2913443" y="4933167"/>
            <a:ext cx="928871" cy="198195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 BKO comercial</a:t>
            </a:r>
          </a:p>
        </p:txBody>
      </p:sp>
      <p:sp>
        <p:nvSpPr>
          <p:cNvPr id="271" name="Fluxograma: Processo Alternativo 270">
            <a:extLst>
              <a:ext uri="{FF2B5EF4-FFF2-40B4-BE49-F238E27FC236}">
                <a16:creationId xmlns:a16="http://schemas.microsoft.com/office/drawing/2014/main" id="{F3D473E7-EFE0-8490-2B5C-64B9428C3A37}"/>
              </a:ext>
            </a:extLst>
          </p:cNvPr>
          <p:cNvSpPr/>
          <p:nvPr/>
        </p:nvSpPr>
        <p:spPr>
          <a:xfrm>
            <a:off x="7886316" y="5994840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NETSALES</a:t>
            </a:r>
          </a:p>
        </p:txBody>
      </p:sp>
      <p:cxnSp>
        <p:nvCxnSpPr>
          <p:cNvPr id="272" name="Conector reto 271">
            <a:extLst>
              <a:ext uri="{FF2B5EF4-FFF2-40B4-BE49-F238E27FC236}">
                <a16:creationId xmlns:a16="http://schemas.microsoft.com/office/drawing/2014/main" id="{C082CF34-6C3B-2314-69FB-0E704D9DA475}"/>
              </a:ext>
            </a:extLst>
          </p:cNvPr>
          <p:cNvCxnSpPr>
            <a:cxnSpLocks/>
          </p:cNvCxnSpPr>
          <p:nvPr/>
        </p:nvCxnSpPr>
        <p:spPr>
          <a:xfrm flipH="1">
            <a:off x="8347907" y="5906643"/>
            <a:ext cx="5619" cy="8819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3" name="Imagem 272">
            <a:extLst>
              <a:ext uri="{FF2B5EF4-FFF2-40B4-BE49-F238E27FC236}">
                <a16:creationId xmlns:a16="http://schemas.microsoft.com/office/drawing/2014/main" id="{8548F4D9-EC8B-A176-032A-918B6B625C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5008" y="4949510"/>
            <a:ext cx="151633" cy="151633"/>
          </a:xfrm>
          <a:prstGeom prst="rect">
            <a:avLst/>
          </a:prstGeom>
        </p:spPr>
      </p:pic>
      <p:pic>
        <p:nvPicPr>
          <p:cNvPr id="274" name="Imagem 273">
            <a:extLst>
              <a:ext uri="{FF2B5EF4-FFF2-40B4-BE49-F238E27FC236}">
                <a16:creationId xmlns:a16="http://schemas.microsoft.com/office/drawing/2014/main" id="{0F9A987B-944C-7015-3DD5-2852A1E02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5723" y="6006805"/>
            <a:ext cx="176943" cy="176943"/>
          </a:xfrm>
          <a:prstGeom prst="rect">
            <a:avLst/>
          </a:prstGeom>
        </p:spPr>
      </p:pic>
      <p:cxnSp>
        <p:nvCxnSpPr>
          <p:cNvPr id="275" name="Conector de Seta Reta 274">
            <a:extLst>
              <a:ext uri="{FF2B5EF4-FFF2-40B4-BE49-F238E27FC236}">
                <a16:creationId xmlns:a16="http://schemas.microsoft.com/office/drawing/2014/main" id="{D5B13AD6-3AE6-54A3-6652-3997C1316EBB}"/>
              </a:ext>
            </a:extLst>
          </p:cNvPr>
          <p:cNvCxnSpPr>
            <a:cxnSpLocks/>
          </p:cNvCxnSpPr>
          <p:nvPr/>
        </p:nvCxnSpPr>
        <p:spPr>
          <a:xfrm flipV="1">
            <a:off x="4156336" y="5436585"/>
            <a:ext cx="184701" cy="5115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Conector: Angulado 280">
            <a:extLst>
              <a:ext uri="{FF2B5EF4-FFF2-40B4-BE49-F238E27FC236}">
                <a16:creationId xmlns:a16="http://schemas.microsoft.com/office/drawing/2014/main" id="{E802F915-911F-FDB2-FB56-A5F66ED24FEE}"/>
              </a:ext>
            </a:extLst>
          </p:cNvPr>
          <p:cNvCxnSpPr>
            <a:cxnSpLocks/>
            <a:stCxn id="298" idx="3"/>
            <a:endCxn id="242" idx="1"/>
          </p:cNvCxnSpPr>
          <p:nvPr/>
        </p:nvCxnSpPr>
        <p:spPr>
          <a:xfrm flipH="1">
            <a:off x="340123" y="4135711"/>
            <a:ext cx="11291376" cy="1351504"/>
          </a:xfrm>
          <a:prstGeom prst="bentConnector5">
            <a:avLst>
              <a:gd name="adj1" fmla="val -2699"/>
              <a:gd name="adj2" fmla="val 39755"/>
              <a:gd name="adj3" fmla="val 102699"/>
            </a:avLst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Conector de Seta Reta 290">
            <a:extLst>
              <a:ext uri="{FF2B5EF4-FFF2-40B4-BE49-F238E27FC236}">
                <a16:creationId xmlns:a16="http://schemas.microsoft.com/office/drawing/2014/main" id="{9CEE3F46-9F2C-DF48-F312-391CA3775196}"/>
              </a:ext>
            </a:extLst>
          </p:cNvPr>
          <p:cNvCxnSpPr>
            <a:cxnSpLocks/>
            <a:stCxn id="269" idx="3"/>
          </p:cNvCxnSpPr>
          <p:nvPr/>
        </p:nvCxnSpPr>
        <p:spPr>
          <a:xfrm>
            <a:off x="8932567" y="5451827"/>
            <a:ext cx="173235" cy="0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Fluxograma: Decisão 53">
            <a:extLst>
              <a:ext uri="{FF2B5EF4-FFF2-40B4-BE49-F238E27FC236}">
                <a16:creationId xmlns:a16="http://schemas.microsoft.com/office/drawing/2014/main" id="{2E8D5FE5-AAA6-2BEE-DB2F-F12397D905C4}"/>
              </a:ext>
            </a:extLst>
          </p:cNvPr>
          <p:cNvSpPr/>
          <p:nvPr/>
        </p:nvSpPr>
        <p:spPr>
          <a:xfrm>
            <a:off x="3361258" y="3021573"/>
            <a:ext cx="520217" cy="475875"/>
          </a:xfrm>
          <a:prstGeom prst="flowChartDecision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2400"/>
          </a:p>
        </p:txBody>
      </p:sp>
      <p:cxnSp>
        <p:nvCxnSpPr>
          <p:cNvPr id="56" name="Conector de Seta Reta 55">
            <a:extLst>
              <a:ext uri="{FF2B5EF4-FFF2-40B4-BE49-F238E27FC236}">
                <a16:creationId xmlns:a16="http://schemas.microsoft.com/office/drawing/2014/main" id="{F4A1F137-C550-ABAC-8D2E-AEA79D95BA72}"/>
              </a:ext>
            </a:extLst>
          </p:cNvPr>
          <p:cNvCxnSpPr>
            <a:cxnSpLocks/>
            <a:stCxn id="142" idx="3"/>
            <a:endCxn id="54" idx="1"/>
          </p:cNvCxnSpPr>
          <p:nvPr/>
        </p:nvCxnSpPr>
        <p:spPr>
          <a:xfrm>
            <a:off x="2981742" y="3246734"/>
            <a:ext cx="379516" cy="12777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aixaDeTexto 42">
            <a:extLst>
              <a:ext uri="{FF2B5EF4-FFF2-40B4-BE49-F238E27FC236}">
                <a16:creationId xmlns:a16="http://schemas.microsoft.com/office/drawing/2014/main" id="{F2408466-4AB7-28E1-05F4-21AD4807B7B5}"/>
              </a:ext>
            </a:extLst>
          </p:cNvPr>
          <p:cNvSpPr txBox="1"/>
          <p:nvPr/>
        </p:nvSpPr>
        <p:spPr>
          <a:xfrm>
            <a:off x="4281376" y="2584854"/>
            <a:ext cx="816344" cy="2257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867" dirty="0">
                <a:ln w="19050">
                  <a:noFill/>
                </a:ln>
                <a:latin typeface="AMX" pitchFamily="2" charset="0"/>
              </a:rPr>
              <a:t>NÃO OK </a:t>
            </a:r>
          </a:p>
        </p:txBody>
      </p:sp>
      <p:sp>
        <p:nvSpPr>
          <p:cNvPr id="63" name="CaixaDeTexto 42">
            <a:extLst>
              <a:ext uri="{FF2B5EF4-FFF2-40B4-BE49-F238E27FC236}">
                <a16:creationId xmlns:a16="http://schemas.microsoft.com/office/drawing/2014/main" id="{1A13047D-2B57-F9D0-FCC5-9F4E2C867A72}"/>
              </a:ext>
            </a:extLst>
          </p:cNvPr>
          <p:cNvSpPr txBox="1"/>
          <p:nvPr/>
        </p:nvSpPr>
        <p:spPr>
          <a:xfrm>
            <a:off x="3023927" y="2579789"/>
            <a:ext cx="12371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dirty="0">
                <a:ln w="19050">
                  <a:noFill/>
                </a:ln>
                <a:latin typeface="AMX" pitchFamily="2" charset="0"/>
              </a:rPr>
              <a:t>Documentação está ok ?</a:t>
            </a:r>
          </a:p>
        </p:txBody>
      </p:sp>
      <p:sp>
        <p:nvSpPr>
          <p:cNvPr id="93" name="CaixaDeTexto 42">
            <a:extLst>
              <a:ext uri="{FF2B5EF4-FFF2-40B4-BE49-F238E27FC236}">
                <a16:creationId xmlns:a16="http://schemas.microsoft.com/office/drawing/2014/main" id="{37624BC6-EBC4-0B95-2029-EEAE25CCCD8C}"/>
              </a:ext>
            </a:extLst>
          </p:cNvPr>
          <p:cNvSpPr txBox="1"/>
          <p:nvPr/>
        </p:nvSpPr>
        <p:spPr>
          <a:xfrm>
            <a:off x="4332881" y="3787046"/>
            <a:ext cx="518715" cy="2257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867" dirty="0">
                <a:ln w="19050">
                  <a:noFill/>
                </a:ln>
                <a:latin typeface="AMX" pitchFamily="2" charset="0"/>
              </a:rPr>
              <a:t>OK</a:t>
            </a:r>
          </a:p>
        </p:txBody>
      </p:sp>
      <p:sp>
        <p:nvSpPr>
          <p:cNvPr id="100" name="Retângulo de cantos arredondados 41">
            <a:extLst>
              <a:ext uri="{FF2B5EF4-FFF2-40B4-BE49-F238E27FC236}">
                <a16:creationId xmlns:a16="http://schemas.microsoft.com/office/drawing/2014/main" id="{67F93A0C-D59F-5514-C371-D5015D071AED}"/>
              </a:ext>
            </a:extLst>
          </p:cNvPr>
          <p:cNvSpPr/>
          <p:nvPr/>
        </p:nvSpPr>
        <p:spPr>
          <a:xfrm>
            <a:off x="4736809" y="3545121"/>
            <a:ext cx="1030244" cy="491243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ln w="19050">
                  <a:noFill/>
                </a:ln>
                <a:solidFill>
                  <a:schemeClr val="tx1"/>
                </a:solidFill>
                <a:latin typeface="AMX" pitchFamily="2" charset="0"/>
              </a:rPr>
              <a:t>Aprova Chamado </a:t>
            </a:r>
            <a:endParaRPr lang="pt-BR" sz="825" dirty="0">
              <a:ln w="19050">
                <a:noFill/>
              </a:ln>
              <a:solidFill>
                <a:schemeClr val="tx1"/>
              </a:solidFill>
              <a:latin typeface="AMX" pitchFamily="2" charset="0"/>
            </a:endParaRPr>
          </a:p>
        </p:txBody>
      </p:sp>
      <p:cxnSp>
        <p:nvCxnSpPr>
          <p:cNvPr id="185" name="Conector: Angulado 184">
            <a:extLst>
              <a:ext uri="{FF2B5EF4-FFF2-40B4-BE49-F238E27FC236}">
                <a16:creationId xmlns:a16="http://schemas.microsoft.com/office/drawing/2014/main" id="{DEA4BB4B-B76C-F632-9945-2D4137626B21}"/>
              </a:ext>
            </a:extLst>
          </p:cNvPr>
          <p:cNvCxnSpPr>
            <a:cxnSpLocks/>
            <a:stCxn id="54" idx="3"/>
            <a:endCxn id="100" idx="1"/>
          </p:cNvCxnSpPr>
          <p:nvPr/>
        </p:nvCxnSpPr>
        <p:spPr>
          <a:xfrm>
            <a:off x="3881475" y="3259511"/>
            <a:ext cx="855333" cy="531232"/>
          </a:xfrm>
          <a:prstGeom prst="bentConnector3">
            <a:avLst>
              <a:gd name="adj1" fmla="val 47030"/>
            </a:avLst>
          </a:prstGeom>
          <a:ln>
            <a:solidFill>
              <a:srgbClr val="9103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Conector: Angulado 197">
            <a:extLst>
              <a:ext uri="{FF2B5EF4-FFF2-40B4-BE49-F238E27FC236}">
                <a16:creationId xmlns:a16="http://schemas.microsoft.com/office/drawing/2014/main" id="{D554349E-0BA0-331A-387F-405FAE9E1802}"/>
              </a:ext>
            </a:extLst>
          </p:cNvPr>
          <p:cNvCxnSpPr>
            <a:cxnSpLocks/>
            <a:stCxn id="54" idx="3"/>
            <a:endCxn id="149" idx="1"/>
          </p:cNvCxnSpPr>
          <p:nvPr/>
        </p:nvCxnSpPr>
        <p:spPr>
          <a:xfrm flipV="1">
            <a:off x="3881476" y="2860785"/>
            <a:ext cx="1258977" cy="398727"/>
          </a:xfrm>
          <a:prstGeom prst="bentConnector3">
            <a:avLst>
              <a:gd name="adj1" fmla="val 31842"/>
            </a:avLst>
          </a:prstGeom>
          <a:ln>
            <a:solidFill>
              <a:srgbClr val="9103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Conector: Angulado 204">
            <a:extLst>
              <a:ext uri="{FF2B5EF4-FFF2-40B4-BE49-F238E27FC236}">
                <a16:creationId xmlns:a16="http://schemas.microsoft.com/office/drawing/2014/main" id="{35C2EE89-374E-05ED-A990-634F4C830592}"/>
              </a:ext>
            </a:extLst>
          </p:cNvPr>
          <p:cNvCxnSpPr>
            <a:cxnSpLocks/>
            <a:stCxn id="100" idx="3"/>
            <a:endCxn id="162" idx="1"/>
          </p:cNvCxnSpPr>
          <p:nvPr/>
        </p:nvCxnSpPr>
        <p:spPr>
          <a:xfrm flipV="1">
            <a:off x="5767053" y="3733931"/>
            <a:ext cx="761916" cy="56812"/>
          </a:xfrm>
          <a:prstGeom prst="bentConnector3">
            <a:avLst>
              <a:gd name="adj1" fmla="val 43074"/>
            </a:avLst>
          </a:prstGeom>
          <a:ln>
            <a:solidFill>
              <a:srgbClr val="9103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Conector: Angulado 242">
            <a:extLst>
              <a:ext uri="{FF2B5EF4-FFF2-40B4-BE49-F238E27FC236}">
                <a16:creationId xmlns:a16="http://schemas.microsoft.com/office/drawing/2014/main" id="{3FE6D1AB-25F1-090A-CAFD-FAF8705A1CAD}"/>
              </a:ext>
            </a:extLst>
          </p:cNvPr>
          <p:cNvCxnSpPr>
            <a:cxnSpLocks/>
            <a:stCxn id="149" idx="3"/>
          </p:cNvCxnSpPr>
          <p:nvPr/>
        </p:nvCxnSpPr>
        <p:spPr>
          <a:xfrm flipV="1">
            <a:off x="6170697" y="2855896"/>
            <a:ext cx="234593" cy="4889"/>
          </a:xfrm>
          <a:prstGeom prst="bentConnector3">
            <a:avLst>
              <a:gd name="adj1" fmla="val 50000"/>
            </a:avLst>
          </a:prstGeom>
          <a:ln>
            <a:solidFill>
              <a:srgbClr val="9103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" name="Fluxograma: Decisão 266">
            <a:extLst>
              <a:ext uri="{FF2B5EF4-FFF2-40B4-BE49-F238E27FC236}">
                <a16:creationId xmlns:a16="http://schemas.microsoft.com/office/drawing/2014/main" id="{62491932-8647-0DD3-8B56-3A4ECB934F2A}"/>
              </a:ext>
            </a:extLst>
          </p:cNvPr>
          <p:cNvSpPr/>
          <p:nvPr/>
        </p:nvSpPr>
        <p:spPr>
          <a:xfrm>
            <a:off x="9255042" y="3476608"/>
            <a:ext cx="520217" cy="475875"/>
          </a:xfrm>
          <a:prstGeom prst="flowChartDecision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2400"/>
          </a:p>
        </p:txBody>
      </p:sp>
      <p:cxnSp>
        <p:nvCxnSpPr>
          <p:cNvPr id="268" name="Conector de Seta Reta 267">
            <a:extLst>
              <a:ext uri="{FF2B5EF4-FFF2-40B4-BE49-F238E27FC236}">
                <a16:creationId xmlns:a16="http://schemas.microsoft.com/office/drawing/2014/main" id="{DC024B80-2861-6180-F452-810D83001475}"/>
              </a:ext>
            </a:extLst>
          </p:cNvPr>
          <p:cNvCxnSpPr>
            <a:cxnSpLocks/>
            <a:stCxn id="169" idx="3"/>
            <a:endCxn id="267" idx="1"/>
          </p:cNvCxnSpPr>
          <p:nvPr/>
        </p:nvCxnSpPr>
        <p:spPr>
          <a:xfrm flipV="1">
            <a:off x="9074931" y="3714546"/>
            <a:ext cx="180111" cy="12093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9" name="CaixaDeTexto 42">
            <a:extLst>
              <a:ext uri="{FF2B5EF4-FFF2-40B4-BE49-F238E27FC236}">
                <a16:creationId xmlns:a16="http://schemas.microsoft.com/office/drawing/2014/main" id="{60EF3F67-685A-3D1D-6E89-BE981AA5D5A1}"/>
              </a:ext>
            </a:extLst>
          </p:cNvPr>
          <p:cNvSpPr txBox="1"/>
          <p:nvPr/>
        </p:nvSpPr>
        <p:spPr>
          <a:xfrm>
            <a:off x="8912788" y="3008045"/>
            <a:ext cx="12371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dirty="0">
                <a:ln w="19050">
                  <a:noFill/>
                </a:ln>
                <a:latin typeface="AMX" pitchFamily="2" charset="0"/>
              </a:rPr>
              <a:t>Elegível a cortesia?</a:t>
            </a:r>
          </a:p>
        </p:txBody>
      </p:sp>
      <p:cxnSp>
        <p:nvCxnSpPr>
          <p:cNvPr id="282" name="Conector: Angulado 281">
            <a:extLst>
              <a:ext uri="{FF2B5EF4-FFF2-40B4-BE49-F238E27FC236}">
                <a16:creationId xmlns:a16="http://schemas.microsoft.com/office/drawing/2014/main" id="{ADBE3EDA-BCB0-FAE6-4B0F-87A9A22D4A65}"/>
              </a:ext>
            </a:extLst>
          </p:cNvPr>
          <p:cNvCxnSpPr>
            <a:cxnSpLocks/>
          </p:cNvCxnSpPr>
          <p:nvPr/>
        </p:nvCxnSpPr>
        <p:spPr>
          <a:xfrm flipV="1">
            <a:off x="9775260" y="3181695"/>
            <a:ext cx="637952" cy="532851"/>
          </a:xfrm>
          <a:prstGeom prst="bentConnector3">
            <a:avLst>
              <a:gd name="adj1" fmla="val 50000"/>
            </a:avLst>
          </a:prstGeom>
          <a:ln>
            <a:solidFill>
              <a:srgbClr val="9103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Conector: Angulado 285">
            <a:extLst>
              <a:ext uri="{FF2B5EF4-FFF2-40B4-BE49-F238E27FC236}">
                <a16:creationId xmlns:a16="http://schemas.microsoft.com/office/drawing/2014/main" id="{52D85E3A-6302-5E4D-A7B2-4B5692423B83}"/>
              </a:ext>
            </a:extLst>
          </p:cNvPr>
          <p:cNvCxnSpPr>
            <a:cxnSpLocks/>
            <a:stCxn id="267" idx="3"/>
          </p:cNvCxnSpPr>
          <p:nvPr/>
        </p:nvCxnSpPr>
        <p:spPr>
          <a:xfrm>
            <a:off x="9775259" y="3714546"/>
            <a:ext cx="825996" cy="421165"/>
          </a:xfrm>
          <a:prstGeom prst="bentConnector3">
            <a:avLst>
              <a:gd name="adj1" fmla="val 38725"/>
            </a:avLst>
          </a:prstGeom>
          <a:ln>
            <a:solidFill>
              <a:srgbClr val="9103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9" name="Retângulo de cantos arredondados 41">
            <a:extLst>
              <a:ext uri="{FF2B5EF4-FFF2-40B4-BE49-F238E27FC236}">
                <a16:creationId xmlns:a16="http://schemas.microsoft.com/office/drawing/2014/main" id="{DBE0C098-CA0E-9038-69EA-082540FBDEBA}"/>
              </a:ext>
            </a:extLst>
          </p:cNvPr>
          <p:cNvSpPr/>
          <p:nvPr/>
        </p:nvSpPr>
        <p:spPr>
          <a:xfrm>
            <a:off x="10423705" y="2962383"/>
            <a:ext cx="1030244" cy="491243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ln w="19050">
                  <a:noFill/>
                </a:ln>
                <a:solidFill>
                  <a:schemeClr val="tx1"/>
                </a:solidFill>
                <a:latin typeface="AMX" pitchFamily="2" charset="0"/>
              </a:rPr>
              <a:t>Reprova Chamado </a:t>
            </a:r>
            <a:endParaRPr lang="pt-BR" sz="825" dirty="0">
              <a:ln w="19050">
                <a:noFill/>
              </a:ln>
              <a:solidFill>
                <a:schemeClr val="tx1"/>
              </a:solidFill>
              <a:latin typeface="AMX" pitchFamily="2" charset="0"/>
            </a:endParaRPr>
          </a:p>
        </p:txBody>
      </p:sp>
      <p:cxnSp>
        <p:nvCxnSpPr>
          <p:cNvPr id="290" name="Conector de Seta Reta 289">
            <a:extLst>
              <a:ext uri="{FF2B5EF4-FFF2-40B4-BE49-F238E27FC236}">
                <a16:creationId xmlns:a16="http://schemas.microsoft.com/office/drawing/2014/main" id="{F1BAF56C-477B-6A07-C671-1E3CA21C0CE8}"/>
              </a:ext>
            </a:extLst>
          </p:cNvPr>
          <p:cNvCxnSpPr>
            <a:cxnSpLocks/>
            <a:stCxn id="289" idx="3"/>
          </p:cNvCxnSpPr>
          <p:nvPr/>
        </p:nvCxnSpPr>
        <p:spPr>
          <a:xfrm>
            <a:off x="11453949" y="3208004"/>
            <a:ext cx="230052" cy="0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5" name="Círculo: Vazio 294">
            <a:extLst>
              <a:ext uri="{FF2B5EF4-FFF2-40B4-BE49-F238E27FC236}">
                <a16:creationId xmlns:a16="http://schemas.microsoft.com/office/drawing/2014/main" id="{3786F4EA-15CD-5109-46D4-697685D9F44E}"/>
              </a:ext>
            </a:extLst>
          </p:cNvPr>
          <p:cNvSpPr/>
          <p:nvPr/>
        </p:nvSpPr>
        <p:spPr>
          <a:xfrm>
            <a:off x="11708933" y="3006404"/>
            <a:ext cx="398400" cy="403200"/>
          </a:xfrm>
          <a:prstGeom prst="donut">
            <a:avLst/>
          </a:prstGeom>
          <a:solidFill>
            <a:srgbClr val="E0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400">
              <a:solidFill>
                <a:schemeClr val="tx1"/>
              </a:solidFill>
              <a:latin typeface="AMX" pitchFamily="2" charset="0"/>
            </a:endParaRPr>
          </a:p>
        </p:txBody>
      </p:sp>
      <p:sp>
        <p:nvSpPr>
          <p:cNvPr id="296" name="CaixaDeTexto 42">
            <a:extLst>
              <a:ext uri="{FF2B5EF4-FFF2-40B4-BE49-F238E27FC236}">
                <a16:creationId xmlns:a16="http://schemas.microsoft.com/office/drawing/2014/main" id="{9AD11C58-0A88-4FB3-AB45-BD15F65A40F4}"/>
              </a:ext>
            </a:extLst>
          </p:cNvPr>
          <p:cNvSpPr txBox="1"/>
          <p:nvPr/>
        </p:nvSpPr>
        <p:spPr>
          <a:xfrm>
            <a:off x="11538192" y="2768113"/>
            <a:ext cx="677531" cy="2358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33" dirty="0">
                <a:ln w="19050">
                  <a:noFill/>
                </a:ln>
                <a:latin typeface="AMX" pitchFamily="2" charset="0"/>
              </a:rPr>
              <a:t>FIM</a:t>
            </a:r>
          </a:p>
        </p:txBody>
      </p:sp>
      <p:sp>
        <p:nvSpPr>
          <p:cNvPr id="298" name="Retângulo de cantos arredondados 41">
            <a:extLst>
              <a:ext uri="{FF2B5EF4-FFF2-40B4-BE49-F238E27FC236}">
                <a16:creationId xmlns:a16="http://schemas.microsoft.com/office/drawing/2014/main" id="{32058B3F-55FA-000D-BE76-29E55FAF9A6E}"/>
              </a:ext>
            </a:extLst>
          </p:cNvPr>
          <p:cNvSpPr/>
          <p:nvPr/>
        </p:nvSpPr>
        <p:spPr>
          <a:xfrm>
            <a:off x="10601255" y="3890089"/>
            <a:ext cx="1030244" cy="491243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ln w="19050">
                  <a:noFill/>
                </a:ln>
                <a:solidFill>
                  <a:schemeClr val="tx1"/>
                </a:solidFill>
                <a:latin typeface="AMX" pitchFamily="2" charset="0"/>
              </a:rPr>
              <a:t>Aprova Chamado </a:t>
            </a:r>
            <a:endParaRPr lang="pt-BR" sz="825" dirty="0">
              <a:ln w="19050">
                <a:noFill/>
              </a:ln>
              <a:solidFill>
                <a:schemeClr val="tx1"/>
              </a:solidFill>
              <a:latin typeface="AMX" pitchFamily="2" charset="0"/>
            </a:endParaRPr>
          </a:p>
        </p:txBody>
      </p:sp>
      <p:cxnSp>
        <p:nvCxnSpPr>
          <p:cNvPr id="311" name="Conector de Seta Reta 310">
            <a:extLst>
              <a:ext uri="{FF2B5EF4-FFF2-40B4-BE49-F238E27FC236}">
                <a16:creationId xmlns:a16="http://schemas.microsoft.com/office/drawing/2014/main" id="{2A19A160-EB5E-3D5D-892D-453C86B7DA6D}"/>
              </a:ext>
            </a:extLst>
          </p:cNvPr>
          <p:cNvCxnSpPr>
            <a:cxnSpLocks/>
            <a:stCxn id="249" idx="3"/>
            <a:endCxn id="256" idx="1"/>
          </p:cNvCxnSpPr>
          <p:nvPr/>
        </p:nvCxnSpPr>
        <p:spPr>
          <a:xfrm>
            <a:off x="2827039" y="5482498"/>
            <a:ext cx="158680" cy="18956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5" name="Fluxograma: Decisão 314">
            <a:extLst>
              <a:ext uri="{FF2B5EF4-FFF2-40B4-BE49-F238E27FC236}">
                <a16:creationId xmlns:a16="http://schemas.microsoft.com/office/drawing/2014/main" id="{BCA22D69-63C2-380C-BCF6-0558B0DAFC8B}"/>
              </a:ext>
            </a:extLst>
          </p:cNvPr>
          <p:cNvSpPr/>
          <p:nvPr/>
        </p:nvSpPr>
        <p:spPr>
          <a:xfrm>
            <a:off x="4340634" y="5197509"/>
            <a:ext cx="520217" cy="475875"/>
          </a:xfrm>
          <a:prstGeom prst="flowChartDecision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2400"/>
          </a:p>
        </p:txBody>
      </p:sp>
      <p:cxnSp>
        <p:nvCxnSpPr>
          <p:cNvPr id="317" name="Conector: Angulado 316">
            <a:extLst>
              <a:ext uri="{FF2B5EF4-FFF2-40B4-BE49-F238E27FC236}">
                <a16:creationId xmlns:a16="http://schemas.microsoft.com/office/drawing/2014/main" id="{CF09FA58-B1AC-0BD3-8E3C-52828DF3BD8D}"/>
              </a:ext>
            </a:extLst>
          </p:cNvPr>
          <p:cNvCxnSpPr>
            <a:cxnSpLocks/>
            <a:endCxn id="322" idx="1"/>
          </p:cNvCxnSpPr>
          <p:nvPr/>
        </p:nvCxnSpPr>
        <p:spPr>
          <a:xfrm flipV="1">
            <a:off x="4851401" y="5060346"/>
            <a:ext cx="860649" cy="375100"/>
          </a:xfrm>
          <a:prstGeom prst="bentConnector3">
            <a:avLst>
              <a:gd name="adj1" fmla="val 50000"/>
            </a:avLst>
          </a:prstGeom>
          <a:ln>
            <a:solidFill>
              <a:srgbClr val="9103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Conector: Angulado 317">
            <a:extLst>
              <a:ext uri="{FF2B5EF4-FFF2-40B4-BE49-F238E27FC236}">
                <a16:creationId xmlns:a16="http://schemas.microsoft.com/office/drawing/2014/main" id="{FC00DB39-83A8-5256-CD68-888FAE2CE0E6}"/>
              </a:ext>
            </a:extLst>
          </p:cNvPr>
          <p:cNvCxnSpPr>
            <a:cxnSpLocks/>
            <a:stCxn id="315" idx="3"/>
            <a:endCxn id="326" idx="1"/>
          </p:cNvCxnSpPr>
          <p:nvPr/>
        </p:nvCxnSpPr>
        <p:spPr>
          <a:xfrm>
            <a:off x="4860851" y="5435447"/>
            <a:ext cx="846475" cy="766132"/>
          </a:xfrm>
          <a:prstGeom prst="bentConnector3">
            <a:avLst>
              <a:gd name="adj1" fmla="val 50000"/>
            </a:avLst>
          </a:prstGeom>
          <a:ln>
            <a:solidFill>
              <a:srgbClr val="9103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2" name="Retângulo de cantos arredondados 41">
            <a:extLst>
              <a:ext uri="{FF2B5EF4-FFF2-40B4-BE49-F238E27FC236}">
                <a16:creationId xmlns:a16="http://schemas.microsoft.com/office/drawing/2014/main" id="{7FEF97B8-F6EF-7762-1020-29BA853BAD5C}"/>
              </a:ext>
            </a:extLst>
          </p:cNvPr>
          <p:cNvSpPr/>
          <p:nvPr/>
        </p:nvSpPr>
        <p:spPr>
          <a:xfrm>
            <a:off x="5712050" y="4814724"/>
            <a:ext cx="1030244" cy="491243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ln w="19050">
                  <a:noFill/>
                </a:ln>
                <a:solidFill>
                  <a:schemeClr val="tx1"/>
                </a:solidFill>
                <a:latin typeface="AMX" pitchFamily="2" charset="0"/>
              </a:rPr>
              <a:t>Reprova Chamado </a:t>
            </a:r>
            <a:endParaRPr lang="pt-BR" sz="825" dirty="0">
              <a:ln w="19050">
                <a:noFill/>
              </a:ln>
              <a:solidFill>
                <a:schemeClr val="tx1"/>
              </a:solidFill>
              <a:latin typeface="AMX" pitchFamily="2" charset="0"/>
            </a:endParaRPr>
          </a:p>
        </p:txBody>
      </p:sp>
      <p:sp>
        <p:nvSpPr>
          <p:cNvPr id="326" name="Retângulo de cantos arredondados 41">
            <a:extLst>
              <a:ext uri="{FF2B5EF4-FFF2-40B4-BE49-F238E27FC236}">
                <a16:creationId xmlns:a16="http://schemas.microsoft.com/office/drawing/2014/main" id="{477C2A17-9380-6B18-122A-A11DD23EBF74}"/>
              </a:ext>
            </a:extLst>
          </p:cNvPr>
          <p:cNvSpPr/>
          <p:nvPr/>
        </p:nvSpPr>
        <p:spPr>
          <a:xfrm>
            <a:off x="5707326" y="5955957"/>
            <a:ext cx="1030244" cy="491243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ln w="19050">
                  <a:noFill/>
                </a:ln>
                <a:solidFill>
                  <a:schemeClr val="tx1"/>
                </a:solidFill>
                <a:latin typeface="AMX" pitchFamily="2" charset="0"/>
              </a:rPr>
              <a:t>Aprova Chamado </a:t>
            </a:r>
            <a:endParaRPr lang="pt-BR" sz="825" dirty="0">
              <a:ln w="19050">
                <a:noFill/>
              </a:ln>
              <a:solidFill>
                <a:schemeClr val="tx1"/>
              </a:solidFill>
              <a:latin typeface="AMX" pitchFamily="2" charset="0"/>
            </a:endParaRPr>
          </a:p>
        </p:txBody>
      </p:sp>
      <p:sp>
        <p:nvSpPr>
          <p:cNvPr id="332" name="CaixaDeTexto 42">
            <a:extLst>
              <a:ext uri="{FF2B5EF4-FFF2-40B4-BE49-F238E27FC236}">
                <a16:creationId xmlns:a16="http://schemas.microsoft.com/office/drawing/2014/main" id="{9D4A9511-D338-8805-E582-D294B25C70A5}"/>
              </a:ext>
            </a:extLst>
          </p:cNvPr>
          <p:cNvSpPr txBox="1"/>
          <p:nvPr/>
        </p:nvSpPr>
        <p:spPr>
          <a:xfrm>
            <a:off x="4184648" y="4824243"/>
            <a:ext cx="874677" cy="42075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067" dirty="0">
                <a:ln w="19050">
                  <a:noFill/>
                </a:ln>
                <a:latin typeface="AMX" pitchFamily="2" charset="0"/>
              </a:rPr>
              <a:t>Cadastro OK ?</a:t>
            </a:r>
          </a:p>
        </p:txBody>
      </p:sp>
      <p:sp>
        <p:nvSpPr>
          <p:cNvPr id="333" name="CaixaDeTexto 42">
            <a:extLst>
              <a:ext uri="{FF2B5EF4-FFF2-40B4-BE49-F238E27FC236}">
                <a16:creationId xmlns:a16="http://schemas.microsoft.com/office/drawing/2014/main" id="{6DC479C2-5B91-3785-5A7D-45AF2AA82A99}"/>
              </a:ext>
            </a:extLst>
          </p:cNvPr>
          <p:cNvSpPr txBox="1"/>
          <p:nvPr/>
        </p:nvSpPr>
        <p:spPr>
          <a:xfrm>
            <a:off x="5048495" y="4819269"/>
            <a:ext cx="708247" cy="2358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33" dirty="0">
                <a:ln w="19050">
                  <a:noFill/>
                </a:ln>
                <a:latin typeface="AMX" pitchFamily="2" charset="0"/>
              </a:rPr>
              <a:t>NÃO OK </a:t>
            </a:r>
          </a:p>
        </p:txBody>
      </p:sp>
      <p:sp>
        <p:nvSpPr>
          <p:cNvPr id="334" name="CaixaDeTexto 42">
            <a:extLst>
              <a:ext uri="{FF2B5EF4-FFF2-40B4-BE49-F238E27FC236}">
                <a16:creationId xmlns:a16="http://schemas.microsoft.com/office/drawing/2014/main" id="{5A881ECC-318F-E200-1AC8-878AE9FBABB6}"/>
              </a:ext>
            </a:extLst>
          </p:cNvPr>
          <p:cNvSpPr txBox="1"/>
          <p:nvPr/>
        </p:nvSpPr>
        <p:spPr>
          <a:xfrm>
            <a:off x="5086695" y="6172948"/>
            <a:ext cx="669851" cy="2358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33" dirty="0">
                <a:ln w="19050">
                  <a:noFill/>
                </a:ln>
                <a:latin typeface="AMX" pitchFamily="2" charset="0"/>
              </a:rPr>
              <a:t>OK</a:t>
            </a:r>
          </a:p>
        </p:txBody>
      </p:sp>
      <p:cxnSp>
        <p:nvCxnSpPr>
          <p:cNvPr id="335" name="Conector de Seta Reta 334">
            <a:extLst>
              <a:ext uri="{FF2B5EF4-FFF2-40B4-BE49-F238E27FC236}">
                <a16:creationId xmlns:a16="http://schemas.microsoft.com/office/drawing/2014/main" id="{CB6B4813-D177-03D7-4BC5-A2A493AAC097}"/>
              </a:ext>
            </a:extLst>
          </p:cNvPr>
          <p:cNvCxnSpPr>
            <a:cxnSpLocks/>
            <a:stCxn id="322" idx="3"/>
            <a:endCxn id="336" idx="2"/>
          </p:cNvCxnSpPr>
          <p:nvPr/>
        </p:nvCxnSpPr>
        <p:spPr>
          <a:xfrm>
            <a:off x="6742294" y="5060346"/>
            <a:ext cx="227077" cy="5797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6" name="Círculo: Vazio 335">
            <a:extLst>
              <a:ext uri="{FF2B5EF4-FFF2-40B4-BE49-F238E27FC236}">
                <a16:creationId xmlns:a16="http://schemas.microsoft.com/office/drawing/2014/main" id="{9FE55130-0A0D-527C-6D3E-FC4A2C367548}"/>
              </a:ext>
            </a:extLst>
          </p:cNvPr>
          <p:cNvSpPr/>
          <p:nvPr/>
        </p:nvSpPr>
        <p:spPr>
          <a:xfrm>
            <a:off x="6969371" y="4864543"/>
            <a:ext cx="398400" cy="403200"/>
          </a:xfrm>
          <a:prstGeom prst="donut">
            <a:avLst/>
          </a:prstGeom>
          <a:solidFill>
            <a:srgbClr val="E0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400">
              <a:solidFill>
                <a:schemeClr val="tx1"/>
              </a:solidFill>
              <a:latin typeface="AMX" pitchFamily="2" charset="0"/>
            </a:endParaRPr>
          </a:p>
        </p:txBody>
      </p:sp>
      <p:sp>
        <p:nvSpPr>
          <p:cNvPr id="337" name="CaixaDeTexto 42">
            <a:extLst>
              <a:ext uri="{FF2B5EF4-FFF2-40B4-BE49-F238E27FC236}">
                <a16:creationId xmlns:a16="http://schemas.microsoft.com/office/drawing/2014/main" id="{DAB06E03-8892-936C-B909-F56624A83738}"/>
              </a:ext>
            </a:extLst>
          </p:cNvPr>
          <p:cNvSpPr txBox="1"/>
          <p:nvPr/>
        </p:nvSpPr>
        <p:spPr>
          <a:xfrm>
            <a:off x="6843903" y="4640784"/>
            <a:ext cx="677531" cy="2358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33" dirty="0">
                <a:ln w="19050">
                  <a:noFill/>
                </a:ln>
                <a:latin typeface="AMX" pitchFamily="2" charset="0"/>
              </a:rPr>
              <a:t>FIM</a:t>
            </a:r>
          </a:p>
        </p:txBody>
      </p:sp>
      <p:cxnSp>
        <p:nvCxnSpPr>
          <p:cNvPr id="339" name="Conector: Angulado 338">
            <a:extLst>
              <a:ext uri="{FF2B5EF4-FFF2-40B4-BE49-F238E27FC236}">
                <a16:creationId xmlns:a16="http://schemas.microsoft.com/office/drawing/2014/main" id="{2D53F2A1-8075-0189-9DC9-2579F44CD5BF}"/>
              </a:ext>
            </a:extLst>
          </p:cNvPr>
          <p:cNvCxnSpPr>
            <a:cxnSpLocks/>
            <a:stCxn id="326" idx="3"/>
            <a:endCxn id="269" idx="1"/>
          </p:cNvCxnSpPr>
          <p:nvPr/>
        </p:nvCxnSpPr>
        <p:spPr>
          <a:xfrm flipV="1">
            <a:off x="6737570" y="5451827"/>
            <a:ext cx="1031297" cy="749752"/>
          </a:xfrm>
          <a:prstGeom prst="bentConnector3">
            <a:avLst>
              <a:gd name="adj1" fmla="val 50000"/>
            </a:avLst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6" name="Retângulo de cantos arredondados 41">
            <a:extLst>
              <a:ext uri="{FF2B5EF4-FFF2-40B4-BE49-F238E27FC236}">
                <a16:creationId xmlns:a16="http://schemas.microsoft.com/office/drawing/2014/main" id="{43677490-277C-FEF3-51D0-8D2973F2231B}"/>
              </a:ext>
            </a:extLst>
          </p:cNvPr>
          <p:cNvSpPr/>
          <p:nvPr/>
        </p:nvSpPr>
        <p:spPr>
          <a:xfrm>
            <a:off x="9125109" y="4982833"/>
            <a:ext cx="1163700" cy="909632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ln w="19050">
                  <a:noFill/>
                </a:ln>
                <a:solidFill>
                  <a:schemeClr val="tx1"/>
                </a:solidFill>
                <a:latin typeface="AMX" pitchFamily="2" charset="0"/>
              </a:rPr>
              <a:t>Altera o tipo de assinante do contrato para CORTESIA, fecha a ocorrência e aprova chamado.</a:t>
            </a:r>
          </a:p>
        </p:txBody>
      </p:sp>
      <p:sp>
        <p:nvSpPr>
          <p:cNvPr id="347" name="Fluxograma: Processo Alternativo 346">
            <a:extLst>
              <a:ext uri="{FF2B5EF4-FFF2-40B4-BE49-F238E27FC236}">
                <a16:creationId xmlns:a16="http://schemas.microsoft.com/office/drawing/2014/main" id="{91240D28-F9F3-4167-8655-871D250B91F0}"/>
              </a:ext>
            </a:extLst>
          </p:cNvPr>
          <p:cNvSpPr/>
          <p:nvPr/>
        </p:nvSpPr>
        <p:spPr>
          <a:xfrm>
            <a:off x="9242557" y="5980663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NETSMS</a:t>
            </a:r>
          </a:p>
        </p:txBody>
      </p:sp>
      <p:cxnSp>
        <p:nvCxnSpPr>
          <p:cNvPr id="348" name="Conector reto 347">
            <a:extLst>
              <a:ext uri="{FF2B5EF4-FFF2-40B4-BE49-F238E27FC236}">
                <a16:creationId xmlns:a16="http://schemas.microsoft.com/office/drawing/2014/main" id="{ECD35208-7976-833E-771F-904C80DCBF2E}"/>
              </a:ext>
            </a:extLst>
          </p:cNvPr>
          <p:cNvCxnSpPr>
            <a:stCxn id="346" idx="2"/>
            <a:endCxn id="347" idx="0"/>
          </p:cNvCxnSpPr>
          <p:nvPr/>
        </p:nvCxnSpPr>
        <p:spPr>
          <a:xfrm flipH="1">
            <a:off x="9706958" y="5892466"/>
            <a:ext cx="1" cy="8819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49" name="Imagem 348">
            <a:extLst>
              <a:ext uri="{FF2B5EF4-FFF2-40B4-BE49-F238E27FC236}">
                <a16:creationId xmlns:a16="http://schemas.microsoft.com/office/drawing/2014/main" id="{279D3CE2-D948-7D49-E98D-852BFBF184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7365" y="5984161"/>
            <a:ext cx="176943" cy="176943"/>
          </a:xfrm>
          <a:prstGeom prst="rect">
            <a:avLst/>
          </a:prstGeom>
        </p:spPr>
      </p:pic>
      <p:cxnSp>
        <p:nvCxnSpPr>
          <p:cNvPr id="368" name="Conector de Seta Reta 367">
            <a:extLst>
              <a:ext uri="{FF2B5EF4-FFF2-40B4-BE49-F238E27FC236}">
                <a16:creationId xmlns:a16="http://schemas.microsoft.com/office/drawing/2014/main" id="{9C653E64-0E1B-ED14-874F-C31F902E0806}"/>
              </a:ext>
            </a:extLst>
          </p:cNvPr>
          <p:cNvCxnSpPr>
            <a:cxnSpLocks/>
            <a:stCxn id="346" idx="3"/>
          </p:cNvCxnSpPr>
          <p:nvPr/>
        </p:nvCxnSpPr>
        <p:spPr>
          <a:xfrm>
            <a:off x="10288808" y="5437649"/>
            <a:ext cx="201392" cy="0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1" name="CaixaDeTexto 42">
            <a:extLst>
              <a:ext uri="{FF2B5EF4-FFF2-40B4-BE49-F238E27FC236}">
                <a16:creationId xmlns:a16="http://schemas.microsoft.com/office/drawing/2014/main" id="{F46F3AB0-9922-956D-3FAD-932C23EFEFA2}"/>
              </a:ext>
            </a:extLst>
          </p:cNvPr>
          <p:cNvSpPr txBox="1"/>
          <p:nvPr/>
        </p:nvSpPr>
        <p:spPr>
          <a:xfrm>
            <a:off x="10338784" y="5037235"/>
            <a:ext cx="677531" cy="2358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33" dirty="0">
                <a:ln w="19050">
                  <a:noFill/>
                </a:ln>
                <a:latin typeface="AMX" pitchFamily="2" charset="0"/>
              </a:rPr>
              <a:t>FIM</a:t>
            </a:r>
          </a:p>
        </p:txBody>
      </p:sp>
      <p:sp>
        <p:nvSpPr>
          <p:cNvPr id="377" name="Fluxograma: Processo Alternativo 376">
            <a:extLst>
              <a:ext uri="{FF2B5EF4-FFF2-40B4-BE49-F238E27FC236}">
                <a16:creationId xmlns:a16="http://schemas.microsoft.com/office/drawing/2014/main" id="{C83634F5-F11F-F5F0-DCC3-DFA29CF7F2ED}"/>
              </a:ext>
            </a:extLst>
          </p:cNvPr>
          <p:cNvSpPr/>
          <p:nvPr/>
        </p:nvSpPr>
        <p:spPr>
          <a:xfrm>
            <a:off x="4822850" y="4143352"/>
            <a:ext cx="849817" cy="166181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SMARTI</a:t>
            </a:r>
          </a:p>
        </p:txBody>
      </p:sp>
      <p:cxnSp>
        <p:nvCxnSpPr>
          <p:cNvPr id="378" name="Conector reto 377">
            <a:extLst>
              <a:ext uri="{FF2B5EF4-FFF2-40B4-BE49-F238E27FC236}">
                <a16:creationId xmlns:a16="http://schemas.microsoft.com/office/drawing/2014/main" id="{AE59585F-B293-DB1A-8FE4-00AF2A2D70B3}"/>
              </a:ext>
            </a:extLst>
          </p:cNvPr>
          <p:cNvCxnSpPr>
            <a:cxnSpLocks/>
            <a:stCxn id="377" idx="0"/>
            <a:endCxn id="100" idx="2"/>
          </p:cNvCxnSpPr>
          <p:nvPr/>
        </p:nvCxnSpPr>
        <p:spPr>
          <a:xfrm flipV="1">
            <a:off x="5247759" y="4036365"/>
            <a:ext cx="4172" cy="1069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1" name="Fluxograma: Processo Alternativo 380">
            <a:extLst>
              <a:ext uri="{FF2B5EF4-FFF2-40B4-BE49-F238E27FC236}">
                <a16:creationId xmlns:a16="http://schemas.microsoft.com/office/drawing/2014/main" id="{643CD6D4-53AA-C175-ACE2-44CFC6298901}"/>
              </a:ext>
            </a:extLst>
          </p:cNvPr>
          <p:cNvSpPr/>
          <p:nvPr/>
        </p:nvSpPr>
        <p:spPr>
          <a:xfrm>
            <a:off x="10558331" y="3521904"/>
            <a:ext cx="760992" cy="143965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SMARTI</a:t>
            </a:r>
          </a:p>
        </p:txBody>
      </p:sp>
      <p:cxnSp>
        <p:nvCxnSpPr>
          <p:cNvPr id="382" name="Conector reto 381">
            <a:extLst>
              <a:ext uri="{FF2B5EF4-FFF2-40B4-BE49-F238E27FC236}">
                <a16:creationId xmlns:a16="http://schemas.microsoft.com/office/drawing/2014/main" id="{FC2DE169-0680-9A5E-8623-70C1ACF76057}"/>
              </a:ext>
            </a:extLst>
          </p:cNvPr>
          <p:cNvCxnSpPr>
            <a:cxnSpLocks/>
            <a:stCxn id="381" idx="0"/>
            <a:endCxn id="289" idx="2"/>
          </p:cNvCxnSpPr>
          <p:nvPr/>
        </p:nvCxnSpPr>
        <p:spPr>
          <a:xfrm flipV="1">
            <a:off x="10938827" y="3453626"/>
            <a:ext cx="0" cy="6827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1" name="Pentágono 6">
            <a:extLst>
              <a:ext uri="{FF2B5EF4-FFF2-40B4-BE49-F238E27FC236}">
                <a16:creationId xmlns:a16="http://schemas.microsoft.com/office/drawing/2014/main" id="{16DB9DA0-CC02-6321-E2E8-583A5A946ABA}"/>
              </a:ext>
            </a:extLst>
          </p:cNvPr>
          <p:cNvSpPr/>
          <p:nvPr/>
        </p:nvSpPr>
        <p:spPr>
          <a:xfrm>
            <a:off x="4717495" y="3437468"/>
            <a:ext cx="830339" cy="172877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667" b="1" dirty="0">
                <a:solidFill>
                  <a:schemeClr val="tx1"/>
                </a:solidFill>
                <a:latin typeface="AMX" pitchFamily="2" charset="0"/>
              </a:rPr>
              <a:t>  BKO Cortesia</a:t>
            </a:r>
          </a:p>
        </p:txBody>
      </p:sp>
      <p:pic>
        <p:nvPicPr>
          <p:cNvPr id="392" name="Imagem 391">
            <a:extLst>
              <a:ext uri="{FF2B5EF4-FFF2-40B4-BE49-F238E27FC236}">
                <a16:creationId xmlns:a16="http://schemas.microsoft.com/office/drawing/2014/main" id="{97A440C4-CAE4-1F35-BF3D-C81F474150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8634" y="3457782"/>
            <a:ext cx="116809" cy="116809"/>
          </a:xfrm>
          <a:prstGeom prst="rect">
            <a:avLst/>
          </a:prstGeom>
        </p:spPr>
      </p:pic>
      <p:sp>
        <p:nvSpPr>
          <p:cNvPr id="393" name="Pentágono 6">
            <a:extLst>
              <a:ext uri="{FF2B5EF4-FFF2-40B4-BE49-F238E27FC236}">
                <a16:creationId xmlns:a16="http://schemas.microsoft.com/office/drawing/2014/main" id="{2994D9F8-51C1-1A8E-879E-256B835B6A91}"/>
              </a:ext>
            </a:extLst>
          </p:cNvPr>
          <p:cNvSpPr/>
          <p:nvPr/>
        </p:nvSpPr>
        <p:spPr>
          <a:xfrm>
            <a:off x="5073289" y="2506135"/>
            <a:ext cx="786432" cy="168544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667" b="1" dirty="0">
                <a:solidFill>
                  <a:schemeClr val="tx1"/>
                </a:solidFill>
                <a:latin typeface="AMX" pitchFamily="2" charset="0"/>
              </a:rPr>
              <a:t>  BKO Cortesia</a:t>
            </a:r>
          </a:p>
        </p:txBody>
      </p:sp>
      <p:pic>
        <p:nvPicPr>
          <p:cNvPr id="394" name="Imagem 393">
            <a:extLst>
              <a:ext uri="{FF2B5EF4-FFF2-40B4-BE49-F238E27FC236}">
                <a16:creationId xmlns:a16="http://schemas.microsoft.com/office/drawing/2014/main" id="{F63A9CD9-284E-06FD-30D0-BEA959D89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5965" y="2535900"/>
            <a:ext cx="116809" cy="116809"/>
          </a:xfrm>
          <a:prstGeom prst="rect">
            <a:avLst/>
          </a:prstGeom>
        </p:spPr>
      </p:pic>
      <p:sp>
        <p:nvSpPr>
          <p:cNvPr id="430" name="Pentágono 6">
            <a:extLst>
              <a:ext uri="{FF2B5EF4-FFF2-40B4-BE49-F238E27FC236}">
                <a16:creationId xmlns:a16="http://schemas.microsoft.com/office/drawing/2014/main" id="{8B9F4E89-4BAA-B2A7-FA82-1C220CE4842B}"/>
              </a:ext>
            </a:extLst>
          </p:cNvPr>
          <p:cNvSpPr/>
          <p:nvPr/>
        </p:nvSpPr>
        <p:spPr>
          <a:xfrm>
            <a:off x="10407290" y="2878668"/>
            <a:ext cx="751777" cy="177997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667" b="1" dirty="0">
                <a:solidFill>
                  <a:schemeClr val="tx1"/>
                </a:solidFill>
                <a:latin typeface="AMX" pitchFamily="2" charset="0"/>
              </a:rPr>
              <a:t>Compliance</a:t>
            </a:r>
          </a:p>
        </p:txBody>
      </p:sp>
      <p:pic>
        <p:nvPicPr>
          <p:cNvPr id="431" name="Imagem 430">
            <a:extLst>
              <a:ext uri="{FF2B5EF4-FFF2-40B4-BE49-F238E27FC236}">
                <a16:creationId xmlns:a16="http://schemas.microsoft.com/office/drawing/2014/main" id="{463D4DBE-E991-DA9D-1101-5BA5328D3D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9965" y="2908433"/>
            <a:ext cx="116809" cy="116809"/>
          </a:xfrm>
          <a:prstGeom prst="rect">
            <a:avLst/>
          </a:prstGeom>
        </p:spPr>
      </p:pic>
      <p:sp>
        <p:nvSpPr>
          <p:cNvPr id="432" name="Pentágono 6">
            <a:extLst>
              <a:ext uri="{FF2B5EF4-FFF2-40B4-BE49-F238E27FC236}">
                <a16:creationId xmlns:a16="http://schemas.microsoft.com/office/drawing/2014/main" id="{4E34DD08-D472-8A19-BC50-12CEAF175097}"/>
              </a:ext>
            </a:extLst>
          </p:cNvPr>
          <p:cNvSpPr/>
          <p:nvPr/>
        </p:nvSpPr>
        <p:spPr>
          <a:xfrm>
            <a:off x="10381890" y="3810002"/>
            <a:ext cx="751777" cy="177997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667" b="1" dirty="0">
                <a:solidFill>
                  <a:schemeClr val="tx1"/>
                </a:solidFill>
                <a:latin typeface="AMX" pitchFamily="2" charset="0"/>
              </a:rPr>
              <a:t>Compliance</a:t>
            </a:r>
          </a:p>
        </p:txBody>
      </p:sp>
      <p:pic>
        <p:nvPicPr>
          <p:cNvPr id="433" name="Imagem 432">
            <a:extLst>
              <a:ext uri="{FF2B5EF4-FFF2-40B4-BE49-F238E27FC236}">
                <a16:creationId xmlns:a16="http://schemas.microsoft.com/office/drawing/2014/main" id="{595CB56E-D29C-FE36-3FD1-7B3696EB3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4565" y="3839766"/>
            <a:ext cx="116809" cy="116809"/>
          </a:xfrm>
          <a:prstGeom prst="rect">
            <a:avLst/>
          </a:prstGeom>
        </p:spPr>
      </p:pic>
      <p:sp>
        <p:nvSpPr>
          <p:cNvPr id="437" name="Fluxograma: Processo Alternativo 436">
            <a:extLst>
              <a:ext uri="{FF2B5EF4-FFF2-40B4-BE49-F238E27FC236}">
                <a16:creationId xmlns:a16="http://schemas.microsoft.com/office/drawing/2014/main" id="{1EE37FE2-7D37-0BBD-6875-2B380F1AD9E7}"/>
              </a:ext>
            </a:extLst>
          </p:cNvPr>
          <p:cNvSpPr/>
          <p:nvPr/>
        </p:nvSpPr>
        <p:spPr>
          <a:xfrm>
            <a:off x="10744544" y="4410904"/>
            <a:ext cx="760992" cy="143965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SMARTI</a:t>
            </a:r>
          </a:p>
        </p:txBody>
      </p:sp>
      <p:cxnSp>
        <p:nvCxnSpPr>
          <p:cNvPr id="438" name="Conector reto 437">
            <a:extLst>
              <a:ext uri="{FF2B5EF4-FFF2-40B4-BE49-F238E27FC236}">
                <a16:creationId xmlns:a16="http://schemas.microsoft.com/office/drawing/2014/main" id="{48309BE6-98D6-DDCE-9ED1-66F4FF2D8719}"/>
              </a:ext>
            </a:extLst>
          </p:cNvPr>
          <p:cNvCxnSpPr>
            <a:cxnSpLocks/>
            <a:stCxn id="437" idx="0"/>
            <a:endCxn id="298" idx="2"/>
          </p:cNvCxnSpPr>
          <p:nvPr/>
        </p:nvCxnSpPr>
        <p:spPr>
          <a:xfrm flipH="1" flipV="1">
            <a:off x="11116378" y="4381333"/>
            <a:ext cx="8663" cy="2957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2" name="Fluxograma: Processo Alternativo 441">
            <a:extLst>
              <a:ext uri="{FF2B5EF4-FFF2-40B4-BE49-F238E27FC236}">
                <a16:creationId xmlns:a16="http://schemas.microsoft.com/office/drawing/2014/main" id="{8D543A1B-2C16-A53A-8F94-1BFB291DB0D3}"/>
              </a:ext>
            </a:extLst>
          </p:cNvPr>
          <p:cNvSpPr/>
          <p:nvPr/>
        </p:nvSpPr>
        <p:spPr>
          <a:xfrm>
            <a:off x="5842397" y="6510638"/>
            <a:ext cx="760992" cy="143965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SMARTI</a:t>
            </a:r>
          </a:p>
        </p:txBody>
      </p:sp>
      <p:cxnSp>
        <p:nvCxnSpPr>
          <p:cNvPr id="443" name="Conector reto 442">
            <a:extLst>
              <a:ext uri="{FF2B5EF4-FFF2-40B4-BE49-F238E27FC236}">
                <a16:creationId xmlns:a16="http://schemas.microsoft.com/office/drawing/2014/main" id="{5675926A-0FE0-F750-655E-FE0BE6B471B1}"/>
              </a:ext>
            </a:extLst>
          </p:cNvPr>
          <p:cNvCxnSpPr>
            <a:cxnSpLocks/>
            <a:stCxn id="442" idx="0"/>
          </p:cNvCxnSpPr>
          <p:nvPr/>
        </p:nvCxnSpPr>
        <p:spPr>
          <a:xfrm flipV="1">
            <a:off x="6222893" y="6442359"/>
            <a:ext cx="0" cy="6827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4" name="Fluxograma: Processo Alternativo 443">
            <a:extLst>
              <a:ext uri="{FF2B5EF4-FFF2-40B4-BE49-F238E27FC236}">
                <a16:creationId xmlns:a16="http://schemas.microsoft.com/office/drawing/2014/main" id="{CE96DF67-FCDE-E2BD-0C68-45A6428368E8}"/>
              </a:ext>
            </a:extLst>
          </p:cNvPr>
          <p:cNvSpPr/>
          <p:nvPr/>
        </p:nvSpPr>
        <p:spPr>
          <a:xfrm>
            <a:off x="5876264" y="5333771"/>
            <a:ext cx="760992" cy="143965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SMARTI</a:t>
            </a:r>
          </a:p>
        </p:txBody>
      </p:sp>
      <p:cxnSp>
        <p:nvCxnSpPr>
          <p:cNvPr id="445" name="Conector reto 444">
            <a:extLst>
              <a:ext uri="{FF2B5EF4-FFF2-40B4-BE49-F238E27FC236}">
                <a16:creationId xmlns:a16="http://schemas.microsoft.com/office/drawing/2014/main" id="{3BBA6D3C-9F2C-4341-C965-56B041809D41}"/>
              </a:ext>
            </a:extLst>
          </p:cNvPr>
          <p:cNvCxnSpPr>
            <a:cxnSpLocks/>
            <a:stCxn id="444" idx="0"/>
            <a:endCxn id="444" idx="0"/>
          </p:cNvCxnSpPr>
          <p:nvPr/>
        </p:nvCxnSpPr>
        <p:spPr>
          <a:xfrm>
            <a:off x="6256760" y="5333771"/>
            <a:ext cx="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7" name="Pentágono 6">
            <a:extLst>
              <a:ext uri="{FF2B5EF4-FFF2-40B4-BE49-F238E27FC236}">
                <a16:creationId xmlns:a16="http://schemas.microsoft.com/office/drawing/2014/main" id="{6A6B2A24-616D-E791-DAC0-192AADCFE70C}"/>
              </a:ext>
            </a:extLst>
          </p:cNvPr>
          <p:cNvSpPr/>
          <p:nvPr/>
        </p:nvSpPr>
        <p:spPr>
          <a:xfrm>
            <a:off x="5725223" y="4715935"/>
            <a:ext cx="814981" cy="189219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667" b="1" dirty="0">
                <a:solidFill>
                  <a:schemeClr val="tx1"/>
                </a:solidFill>
                <a:latin typeface="AMX" pitchFamily="2" charset="0"/>
              </a:rPr>
              <a:t>BKO Comercial</a:t>
            </a:r>
          </a:p>
        </p:txBody>
      </p:sp>
      <p:sp>
        <p:nvSpPr>
          <p:cNvPr id="453" name="Pentágono 6">
            <a:extLst>
              <a:ext uri="{FF2B5EF4-FFF2-40B4-BE49-F238E27FC236}">
                <a16:creationId xmlns:a16="http://schemas.microsoft.com/office/drawing/2014/main" id="{B4147231-A134-09F3-E783-344C329EC0F7}"/>
              </a:ext>
            </a:extLst>
          </p:cNvPr>
          <p:cNvSpPr/>
          <p:nvPr/>
        </p:nvSpPr>
        <p:spPr>
          <a:xfrm>
            <a:off x="9051049" y="4821703"/>
            <a:ext cx="928871" cy="198195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  BKO Cortesia</a:t>
            </a:r>
          </a:p>
        </p:txBody>
      </p:sp>
      <p:pic>
        <p:nvPicPr>
          <p:cNvPr id="454" name="Imagem 453">
            <a:extLst>
              <a:ext uri="{FF2B5EF4-FFF2-40B4-BE49-F238E27FC236}">
                <a16:creationId xmlns:a16="http://schemas.microsoft.com/office/drawing/2014/main" id="{3C8CB345-01E5-6944-B529-062D46BC1F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1080" y="4848482"/>
            <a:ext cx="151633" cy="151633"/>
          </a:xfrm>
          <a:prstGeom prst="rect">
            <a:avLst/>
          </a:prstGeom>
        </p:spPr>
      </p:pic>
      <p:pic>
        <p:nvPicPr>
          <p:cNvPr id="455" name="Imagem 454">
            <a:extLst>
              <a:ext uri="{FF2B5EF4-FFF2-40B4-BE49-F238E27FC236}">
                <a16:creationId xmlns:a16="http://schemas.microsoft.com/office/drawing/2014/main" id="{0B85DB0C-FF17-741B-618F-58205ED70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2301" y="4736249"/>
            <a:ext cx="116809" cy="116809"/>
          </a:xfrm>
          <a:prstGeom prst="rect">
            <a:avLst/>
          </a:prstGeom>
        </p:spPr>
      </p:pic>
      <p:sp>
        <p:nvSpPr>
          <p:cNvPr id="460" name="Pentágono 6">
            <a:extLst>
              <a:ext uri="{FF2B5EF4-FFF2-40B4-BE49-F238E27FC236}">
                <a16:creationId xmlns:a16="http://schemas.microsoft.com/office/drawing/2014/main" id="{D1E276FF-48C6-F78B-2820-151984C51A99}"/>
              </a:ext>
            </a:extLst>
          </p:cNvPr>
          <p:cNvSpPr/>
          <p:nvPr/>
        </p:nvSpPr>
        <p:spPr>
          <a:xfrm>
            <a:off x="5615156" y="5875868"/>
            <a:ext cx="821085" cy="182328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667" b="1" dirty="0">
                <a:solidFill>
                  <a:schemeClr val="tx1"/>
                </a:solidFill>
                <a:latin typeface="AMX" pitchFamily="2" charset="0"/>
              </a:rPr>
              <a:t>BKO Comercial</a:t>
            </a:r>
          </a:p>
        </p:txBody>
      </p:sp>
      <p:pic>
        <p:nvPicPr>
          <p:cNvPr id="461" name="Imagem 460">
            <a:extLst>
              <a:ext uri="{FF2B5EF4-FFF2-40B4-BE49-F238E27FC236}">
                <a16:creationId xmlns:a16="http://schemas.microsoft.com/office/drawing/2014/main" id="{4106FB30-7895-64A2-3B28-3EA1A1982A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2234" y="5913116"/>
            <a:ext cx="116809" cy="116809"/>
          </a:xfrm>
          <a:prstGeom prst="rect">
            <a:avLst/>
          </a:prstGeom>
        </p:spPr>
      </p:pic>
      <p:sp>
        <p:nvSpPr>
          <p:cNvPr id="462" name="Pentágono 6">
            <a:extLst>
              <a:ext uri="{FF2B5EF4-FFF2-40B4-BE49-F238E27FC236}">
                <a16:creationId xmlns:a16="http://schemas.microsoft.com/office/drawing/2014/main" id="{08747BD9-7B0C-736D-7EEB-EB7E378549C3}"/>
              </a:ext>
            </a:extLst>
          </p:cNvPr>
          <p:cNvSpPr/>
          <p:nvPr/>
        </p:nvSpPr>
        <p:spPr>
          <a:xfrm>
            <a:off x="7620182" y="4897903"/>
            <a:ext cx="928871" cy="198195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 BKO comercial</a:t>
            </a:r>
          </a:p>
        </p:txBody>
      </p:sp>
      <p:pic>
        <p:nvPicPr>
          <p:cNvPr id="463" name="Imagem 462">
            <a:extLst>
              <a:ext uri="{FF2B5EF4-FFF2-40B4-BE49-F238E27FC236}">
                <a16:creationId xmlns:a16="http://schemas.microsoft.com/office/drawing/2014/main" id="{F9C89F82-9F65-7BEB-0FC2-555B28A4F1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2474" y="4907177"/>
            <a:ext cx="151633" cy="151633"/>
          </a:xfrm>
          <a:prstGeom prst="rect">
            <a:avLst/>
          </a:prstGeom>
        </p:spPr>
      </p:pic>
      <p:sp>
        <p:nvSpPr>
          <p:cNvPr id="465" name="Fluxograma: Processo Alternativo 464">
            <a:extLst>
              <a:ext uri="{FF2B5EF4-FFF2-40B4-BE49-F238E27FC236}">
                <a16:creationId xmlns:a16="http://schemas.microsoft.com/office/drawing/2014/main" id="{85F70CA3-6A09-5EBD-459B-524A2D885E77}"/>
              </a:ext>
            </a:extLst>
          </p:cNvPr>
          <p:cNvSpPr/>
          <p:nvPr/>
        </p:nvSpPr>
        <p:spPr>
          <a:xfrm>
            <a:off x="7886316" y="6268373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NETSMS</a:t>
            </a:r>
          </a:p>
        </p:txBody>
      </p:sp>
      <p:cxnSp>
        <p:nvCxnSpPr>
          <p:cNvPr id="466" name="Conector reto 465">
            <a:extLst>
              <a:ext uri="{FF2B5EF4-FFF2-40B4-BE49-F238E27FC236}">
                <a16:creationId xmlns:a16="http://schemas.microsoft.com/office/drawing/2014/main" id="{93C816C8-459A-12CE-4ED8-EFF98C5D2FFE}"/>
              </a:ext>
            </a:extLst>
          </p:cNvPr>
          <p:cNvCxnSpPr>
            <a:cxnSpLocks/>
            <a:stCxn id="271" idx="2"/>
            <a:endCxn id="465" idx="0"/>
          </p:cNvCxnSpPr>
          <p:nvPr/>
        </p:nvCxnSpPr>
        <p:spPr>
          <a:xfrm>
            <a:off x="8350716" y="6192840"/>
            <a:ext cx="0" cy="7553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8" name="Fluxograma: Processo Alternativo 477">
            <a:extLst>
              <a:ext uri="{FF2B5EF4-FFF2-40B4-BE49-F238E27FC236}">
                <a16:creationId xmlns:a16="http://schemas.microsoft.com/office/drawing/2014/main" id="{4F0ABB78-4424-7B38-D017-E3E4A2699D4B}"/>
              </a:ext>
            </a:extLst>
          </p:cNvPr>
          <p:cNvSpPr/>
          <p:nvPr/>
        </p:nvSpPr>
        <p:spPr>
          <a:xfrm>
            <a:off x="7886316" y="6539307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SMARTI</a:t>
            </a:r>
          </a:p>
        </p:txBody>
      </p:sp>
      <p:cxnSp>
        <p:nvCxnSpPr>
          <p:cNvPr id="480" name="Conector reto 479">
            <a:extLst>
              <a:ext uri="{FF2B5EF4-FFF2-40B4-BE49-F238E27FC236}">
                <a16:creationId xmlns:a16="http://schemas.microsoft.com/office/drawing/2014/main" id="{8B9FB62B-F37B-13C4-34C0-7418BDFB6BB1}"/>
              </a:ext>
            </a:extLst>
          </p:cNvPr>
          <p:cNvCxnSpPr>
            <a:cxnSpLocks/>
            <a:endCxn id="478" idx="0"/>
          </p:cNvCxnSpPr>
          <p:nvPr/>
        </p:nvCxnSpPr>
        <p:spPr>
          <a:xfrm>
            <a:off x="8346484" y="6466374"/>
            <a:ext cx="4233" cy="7293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86" name="Imagem 485">
            <a:extLst>
              <a:ext uri="{FF2B5EF4-FFF2-40B4-BE49-F238E27FC236}">
                <a16:creationId xmlns:a16="http://schemas.microsoft.com/office/drawing/2014/main" id="{55D63368-755D-EE03-B279-4D6492A5C7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4190" y="6269271"/>
            <a:ext cx="176943" cy="176943"/>
          </a:xfrm>
          <a:prstGeom prst="rect">
            <a:avLst/>
          </a:prstGeom>
        </p:spPr>
      </p:pic>
      <p:pic>
        <p:nvPicPr>
          <p:cNvPr id="487" name="Imagem 486">
            <a:extLst>
              <a:ext uri="{FF2B5EF4-FFF2-40B4-BE49-F238E27FC236}">
                <a16:creationId xmlns:a16="http://schemas.microsoft.com/office/drawing/2014/main" id="{02ACEFFA-CADF-FB25-7D6E-729E2698E6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2657" y="6531738"/>
            <a:ext cx="176943" cy="176943"/>
          </a:xfrm>
          <a:prstGeom prst="rect">
            <a:avLst/>
          </a:prstGeom>
        </p:spPr>
      </p:pic>
      <p:sp>
        <p:nvSpPr>
          <p:cNvPr id="488" name="Fluxograma: Processo Alternativo 487">
            <a:extLst>
              <a:ext uri="{FF2B5EF4-FFF2-40B4-BE49-F238E27FC236}">
                <a16:creationId xmlns:a16="http://schemas.microsoft.com/office/drawing/2014/main" id="{B5D0F0D6-66ED-85A8-AFBE-A7C1B8719103}"/>
              </a:ext>
            </a:extLst>
          </p:cNvPr>
          <p:cNvSpPr/>
          <p:nvPr/>
        </p:nvSpPr>
        <p:spPr>
          <a:xfrm>
            <a:off x="9242557" y="6260063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SMARTI</a:t>
            </a:r>
          </a:p>
        </p:txBody>
      </p:sp>
      <p:cxnSp>
        <p:nvCxnSpPr>
          <p:cNvPr id="489" name="Conector reto 488">
            <a:extLst>
              <a:ext uri="{FF2B5EF4-FFF2-40B4-BE49-F238E27FC236}">
                <a16:creationId xmlns:a16="http://schemas.microsoft.com/office/drawing/2014/main" id="{DC839619-AB87-C0EE-A085-B1ECA1006F70}"/>
              </a:ext>
            </a:extLst>
          </p:cNvPr>
          <p:cNvCxnSpPr>
            <a:cxnSpLocks/>
            <a:stCxn id="347" idx="2"/>
            <a:endCxn id="488" idx="0"/>
          </p:cNvCxnSpPr>
          <p:nvPr/>
        </p:nvCxnSpPr>
        <p:spPr>
          <a:xfrm>
            <a:off x="9706957" y="6178663"/>
            <a:ext cx="0" cy="814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92" name="Imagem 491">
            <a:extLst>
              <a:ext uri="{FF2B5EF4-FFF2-40B4-BE49-F238E27FC236}">
                <a16:creationId xmlns:a16="http://schemas.microsoft.com/office/drawing/2014/main" id="{C876B481-EB49-93CE-BD0A-7392E2D0A0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7365" y="6255094"/>
            <a:ext cx="176943" cy="176943"/>
          </a:xfrm>
          <a:prstGeom prst="rect">
            <a:avLst/>
          </a:prstGeom>
        </p:spPr>
      </p:pic>
      <p:sp>
        <p:nvSpPr>
          <p:cNvPr id="13" name="Círculo: Vazio 12">
            <a:extLst>
              <a:ext uri="{FF2B5EF4-FFF2-40B4-BE49-F238E27FC236}">
                <a16:creationId xmlns:a16="http://schemas.microsoft.com/office/drawing/2014/main" id="{754A5E9F-B133-949E-1489-2397B784E6E5}"/>
              </a:ext>
            </a:extLst>
          </p:cNvPr>
          <p:cNvSpPr/>
          <p:nvPr/>
        </p:nvSpPr>
        <p:spPr>
          <a:xfrm>
            <a:off x="6447055" y="2656723"/>
            <a:ext cx="398400" cy="403200"/>
          </a:xfrm>
          <a:prstGeom prst="donut">
            <a:avLst/>
          </a:prstGeom>
          <a:solidFill>
            <a:srgbClr val="E0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400">
              <a:solidFill>
                <a:schemeClr val="tx1"/>
              </a:solidFill>
              <a:latin typeface="AMX" pitchFamily="2" charset="0"/>
            </a:endParaRPr>
          </a:p>
        </p:txBody>
      </p:sp>
      <p:sp>
        <p:nvSpPr>
          <p:cNvPr id="14" name="CaixaDeTexto 42">
            <a:extLst>
              <a:ext uri="{FF2B5EF4-FFF2-40B4-BE49-F238E27FC236}">
                <a16:creationId xmlns:a16="http://schemas.microsoft.com/office/drawing/2014/main" id="{008E1301-198F-C267-203D-E818A74A45EE}"/>
              </a:ext>
            </a:extLst>
          </p:cNvPr>
          <p:cNvSpPr txBox="1"/>
          <p:nvPr/>
        </p:nvSpPr>
        <p:spPr>
          <a:xfrm>
            <a:off x="6285344" y="2445524"/>
            <a:ext cx="677531" cy="2358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33" dirty="0">
                <a:ln w="19050">
                  <a:noFill/>
                </a:ln>
                <a:latin typeface="AMX" pitchFamily="2" charset="0"/>
              </a:rPr>
              <a:t>FIM</a:t>
            </a:r>
          </a:p>
        </p:txBody>
      </p:sp>
      <p:cxnSp>
        <p:nvCxnSpPr>
          <p:cNvPr id="16" name="Straight Connector 17">
            <a:extLst>
              <a:ext uri="{FF2B5EF4-FFF2-40B4-BE49-F238E27FC236}">
                <a16:creationId xmlns:a16="http://schemas.microsoft.com/office/drawing/2014/main" id="{FB23F3DA-D73B-2F20-FF9F-6C272128EF5A}"/>
              </a:ext>
            </a:extLst>
          </p:cNvPr>
          <p:cNvCxnSpPr>
            <a:cxnSpLocks/>
          </p:cNvCxnSpPr>
          <p:nvPr/>
        </p:nvCxnSpPr>
        <p:spPr>
          <a:xfrm>
            <a:off x="87399" y="403215"/>
            <a:ext cx="3360000" cy="0"/>
          </a:xfrm>
          <a:prstGeom prst="line">
            <a:avLst/>
          </a:prstGeom>
          <a:ln w="28575">
            <a:solidFill>
              <a:srgbClr val="8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140526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hlinkClick r:id="rId3" action="ppaction://hlinksldjump"/>
            <a:extLst>
              <a:ext uri="{FF2B5EF4-FFF2-40B4-BE49-F238E27FC236}">
                <a16:creationId xmlns:a16="http://schemas.microsoft.com/office/drawing/2014/main" id="{C59D3FC0-0E48-3D00-6282-9D04D62F44A6}"/>
              </a:ext>
            </a:extLst>
          </p:cNvPr>
          <p:cNvSpPr txBox="1"/>
          <p:nvPr/>
        </p:nvSpPr>
        <p:spPr>
          <a:xfrm>
            <a:off x="-1" y="-88671"/>
            <a:ext cx="3931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MX" panose="020B0604020202020204"/>
              </a:rPr>
              <a:t>PROCESSO AS IS BASE </a:t>
            </a:r>
          </a:p>
        </p:txBody>
      </p:sp>
      <p:pic>
        <p:nvPicPr>
          <p:cNvPr id="49" name="Imagem 48" descr="Logotipo&#10;&#10;O conteúdo gerado por IA pode estar incorreto.">
            <a:extLst>
              <a:ext uri="{FF2B5EF4-FFF2-40B4-BE49-F238E27FC236}">
                <a16:creationId xmlns:a16="http://schemas.microsoft.com/office/drawing/2014/main" id="{2596ABBF-6734-12A9-4279-13E839FC2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3" y="-527740"/>
            <a:ext cx="2257641" cy="1457533"/>
          </a:xfrm>
          <a:prstGeom prst="rect">
            <a:avLst/>
          </a:prstGeom>
        </p:spPr>
      </p:pic>
      <p:sp>
        <p:nvSpPr>
          <p:cNvPr id="15" name="Retângulo de cantos arredondados 41">
            <a:extLst>
              <a:ext uri="{FF2B5EF4-FFF2-40B4-BE49-F238E27FC236}">
                <a16:creationId xmlns:a16="http://schemas.microsoft.com/office/drawing/2014/main" id="{C83FE546-CE17-53F4-0825-EEEACA05C328}"/>
              </a:ext>
            </a:extLst>
          </p:cNvPr>
          <p:cNvSpPr/>
          <p:nvPr/>
        </p:nvSpPr>
        <p:spPr>
          <a:xfrm>
            <a:off x="1267458" y="749211"/>
            <a:ext cx="1163700" cy="909632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tx1"/>
                </a:solidFill>
                <a:latin typeface="AMX" pitchFamily="2" charset="0"/>
              </a:rPr>
              <a:t>Negocia a concessão de cortesia</a:t>
            </a:r>
          </a:p>
        </p:txBody>
      </p:sp>
      <p:sp>
        <p:nvSpPr>
          <p:cNvPr id="26" name="Círculo: Vazio 25">
            <a:extLst>
              <a:ext uri="{FF2B5EF4-FFF2-40B4-BE49-F238E27FC236}">
                <a16:creationId xmlns:a16="http://schemas.microsoft.com/office/drawing/2014/main" id="{935F4865-F31D-099C-CA0F-E7E3F0357B2E}"/>
              </a:ext>
            </a:extLst>
          </p:cNvPr>
          <p:cNvSpPr/>
          <p:nvPr/>
        </p:nvSpPr>
        <p:spPr>
          <a:xfrm>
            <a:off x="9334675" y="5354612"/>
            <a:ext cx="298800" cy="302400"/>
          </a:xfrm>
          <a:prstGeom prst="donut">
            <a:avLst/>
          </a:prstGeom>
          <a:solidFill>
            <a:srgbClr val="E0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1">
              <a:solidFill>
                <a:schemeClr val="tx1"/>
              </a:solidFill>
              <a:latin typeface="AMX" pitchFamily="2" charset="0"/>
            </a:endParaRPr>
          </a:p>
        </p:txBody>
      </p:sp>
      <p:sp>
        <p:nvSpPr>
          <p:cNvPr id="28" name="Círculo: Vazio 27">
            <a:extLst>
              <a:ext uri="{FF2B5EF4-FFF2-40B4-BE49-F238E27FC236}">
                <a16:creationId xmlns:a16="http://schemas.microsoft.com/office/drawing/2014/main" id="{C533F482-270B-94DB-25F1-7371BA53DE8B}"/>
              </a:ext>
            </a:extLst>
          </p:cNvPr>
          <p:cNvSpPr/>
          <p:nvPr/>
        </p:nvSpPr>
        <p:spPr>
          <a:xfrm>
            <a:off x="683625" y="1061759"/>
            <a:ext cx="299748" cy="303576"/>
          </a:xfrm>
          <a:prstGeom prst="donu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1">
              <a:solidFill>
                <a:schemeClr val="tx1"/>
              </a:solidFill>
              <a:latin typeface="AMX" pitchFamily="2" charset="0"/>
            </a:endParaRPr>
          </a:p>
        </p:txBody>
      </p:sp>
      <p:cxnSp>
        <p:nvCxnSpPr>
          <p:cNvPr id="29" name="Conector de Seta Reta 28">
            <a:extLst>
              <a:ext uri="{FF2B5EF4-FFF2-40B4-BE49-F238E27FC236}">
                <a16:creationId xmlns:a16="http://schemas.microsoft.com/office/drawing/2014/main" id="{754B23A9-2F61-8AA6-C8B8-0E90D3BFDD68}"/>
              </a:ext>
            </a:extLst>
          </p:cNvPr>
          <p:cNvCxnSpPr>
            <a:cxnSpLocks/>
            <a:stCxn id="28" idx="6"/>
            <a:endCxn id="15" idx="1"/>
          </p:cNvCxnSpPr>
          <p:nvPr/>
        </p:nvCxnSpPr>
        <p:spPr>
          <a:xfrm flipV="1">
            <a:off x="983372" y="1204027"/>
            <a:ext cx="284085" cy="9520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entágono 6">
            <a:extLst>
              <a:ext uri="{FF2B5EF4-FFF2-40B4-BE49-F238E27FC236}">
                <a16:creationId xmlns:a16="http://schemas.microsoft.com/office/drawing/2014/main" id="{AAA01DC5-E24D-C180-F72D-B9CCBF92ED2C}"/>
              </a:ext>
            </a:extLst>
          </p:cNvPr>
          <p:cNvSpPr/>
          <p:nvPr/>
        </p:nvSpPr>
        <p:spPr>
          <a:xfrm>
            <a:off x="1032865" y="645396"/>
            <a:ext cx="928871" cy="198195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>
                <a:solidFill>
                  <a:schemeClr val="tx1"/>
                </a:solidFill>
                <a:latin typeface="AMX" pitchFamily="2" charset="0"/>
              </a:rPr>
              <a:t>Vendedor</a:t>
            </a:r>
          </a:p>
        </p:txBody>
      </p:sp>
      <p:sp>
        <p:nvSpPr>
          <p:cNvPr id="46" name="Fluxograma: Processo Alternativo 45">
            <a:extLst>
              <a:ext uri="{FF2B5EF4-FFF2-40B4-BE49-F238E27FC236}">
                <a16:creationId xmlns:a16="http://schemas.microsoft.com/office/drawing/2014/main" id="{38930C91-1BFF-B76D-0FB5-5638C66202D2}"/>
              </a:ext>
            </a:extLst>
          </p:cNvPr>
          <p:cNvSpPr/>
          <p:nvPr/>
        </p:nvSpPr>
        <p:spPr>
          <a:xfrm>
            <a:off x="1384907" y="1775176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E-MAIL</a:t>
            </a:r>
          </a:p>
        </p:txBody>
      </p:sp>
      <p:cxnSp>
        <p:nvCxnSpPr>
          <p:cNvPr id="75" name="Conector reto 74">
            <a:extLst>
              <a:ext uri="{FF2B5EF4-FFF2-40B4-BE49-F238E27FC236}">
                <a16:creationId xmlns:a16="http://schemas.microsoft.com/office/drawing/2014/main" id="{81483B23-653A-2AC5-11AC-0396C18EC23D}"/>
              </a:ext>
            </a:extLst>
          </p:cNvPr>
          <p:cNvCxnSpPr>
            <a:cxnSpLocks/>
          </p:cNvCxnSpPr>
          <p:nvPr/>
        </p:nvCxnSpPr>
        <p:spPr>
          <a:xfrm>
            <a:off x="1843837" y="1658843"/>
            <a:ext cx="10939" cy="11633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2" name="Imagem 81">
            <a:extLst>
              <a:ext uri="{FF2B5EF4-FFF2-40B4-BE49-F238E27FC236}">
                <a16:creationId xmlns:a16="http://schemas.microsoft.com/office/drawing/2014/main" id="{4D33F07D-2474-A067-89D8-0EA2291E6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830" y="680642"/>
            <a:ext cx="151633" cy="151633"/>
          </a:xfrm>
          <a:prstGeom prst="rect">
            <a:avLst/>
          </a:prstGeom>
        </p:spPr>
      </p:pic>
      <p:pic>
        <p:nvPicPr>
          <p:cNvPr id="88" name="Imagem 87">
            <a:extLst>
              <a:ext uri="{FF2B5EF4-FFF2-40B4-BE49-F238E27FC236}">
                <a16:creationId xmlns:a16="http://schemas.microsoft.com/office/drawing/2014/main" id="{EDDF83B3-BDA2-843B-DAED-6B8F17F38D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581" y="1792871"/>
            <a:ext cx="176943" cy="176943"/>
          </a:xfrm>
          <a:prstGeom prst="rect">
            <a:avLst/>
          </a:prstGeom>
        </p:spPr>
      </p:pic>
      <p:sp>
        <p:nvSpPr>
          <p:cNvPr id="102" name="Retângulo de cantos arredondados 41">
            <a:extLst>
              <a:ext uri="{FF2B5EF4-FFF2-40B4-BE49-F238E27FC236}">
                <a16:creationId xmlns:a16="http://schemas.microsoft.com/office/drawing/2014/main" id="{8D39185E-F635-5EA7-FA9D-E7B0527866D2}"/>
              </a:ext>
            </a:extLst>
          </p:cNvPr>
          <p:cNvSpPr/>
          <p:nvPr/>
        </p:nvSpPr>
        <p:spPr>
          <a:xfrm>
            <a:off x="2845855" y="744493"/>
            <a:ext cx="1163700" cy="909632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tx1"/>
                </a:solidFill>
                <a:latin typeface="AMX" pitchFamily="2" charset="0"/>
              </a:rPr>
              <a:t>Providencia documentação</a:t>
            </a:r>
          </a:p>
        </p:txBody>
      </p:sp>
      <p:sp>
        <p:nvSpPr>
          <p:cNvPr id="104" name="Pentágono 6">
            <a:extLst>
              <a:ext uri="{FF2B5EF4-FFF2-40B4-BE49-F238E27FC236}">
                <a16:creationId xmlns:a16="http://schemas.microsoft.com/office/drawing/2014/main" id="{92AB03E9-BBDF-47F1-9F72-29837F562302}"/>
              </a:ext>
            </a:extLst>
          </p:cNvPr>
          <p:cNvSpPr/>
          <p:nvPr/>
        </p:nvSpPr>
        <p:spPr>
          <a:xfrm>
            <a:off x="2611262" y="640677"/>
            <a:ext cx="928871" cy="198195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Vendedor</a:t>
            </a:r>
          </a:p>
        </p:txBody>
      </p:sp>
      <p:sp>
        <p:nvSpPr>
          <p:cNvPr id="105" name="Fluxograma: Processo Alternativo 104">
            <a:extLst>
              <a:ext uri="{FF2B5EF4-FFF2-40B4-BE49-F238E27FC236}">
                <a16:creationId xmlns:a16="http://schemas.microsoft.com/office/drawing/2014/main" id="{864E9389-BBAA-4DEF-507D-0326909F2033}"/>
              </a:ext>
            </a:extLst>
          </p:cNvPr>
          <p:cNvSpPr/>
          <p:nvPr/>
        </p:nvSpPr>
        <p:spPr>
          <a:xfrm>
            <a:off x="2963304" y="1770459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E-MAIL</a:t>
            </a:r>
          </a:p>
        </p:txBody>
      </p:sp>
      <p:cxnSp>
        <p:nvCxnSpPr>
          <p:cNvPr id="106" name="Conector reto 105">
            <a:extLst>
              <a:ext uri="{FF2B5EF4-FFF2-40B4-BE49-F238E27FC236}">
                <a16:creationId xmlns:a16="http://schemas.microsoft.com/office/drawing/2014/main" id="{0F5B5B86-525B-C046-0F47-340D7940BF0D}"/>
              </a:ext>
            </a:extLst>
          </p:cNvPr>
          <p:cNvCxnSpPr>
            <a:cxnSpLocks/>
          </p:cNvCxnSpPr>
          <p:nvPr/>
        </p:nvCxnSpPr>
        <p:spPr>
          <a:xfrm>
            <a:off x="3422235" y="1654126"/>
            <a:ext cx="10939" cy="11633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7" name="Imagem 106">
            <a:extLst>
              <a:ext uri="{FF2B5EF4-FFF2-40B4-BE49-F238E27FC236}">
                <a16:creationId xmlns:a16="http://schemas.microsoft.com/office/drawing/2014/main" id="{FD92A9A3-096C-9882-537B-FC6F6BC7F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226" y="675924"/>
            <a:ext cx="151633" cy="151633"/>
          </a:xfrm>
          <a:prstGeom prst="rect">
            <a:avLst/>
          </a:prstGeom>
        </p:spPr>
      </p:pic>
      <p:pic>
        <p:nvPicPr>
          <p:cNvPr id="108" name="Imagem 107">
            <a:extLst>
              <a:ext uri="{FF2B5EF4-FFF2-40B4-BE49-F238E27FC236}">
                <a16:creationId xmlns:a16="http://schemas.microsoft.com/office/drawing/2014/main" id="{148BBEC0-38AD-FDB5-51F5-55B47847B5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8111" y="1771219"/>
            <a:ext cx="176943" cy="176943"/>
          </a:xfrm>
          <a:prstGeom prst="rect">
            <a:avLst/>
          </a:prstGeom>
        </p:spPr>
      </p:pic>
      <p:cxnSp>
        <p:nvCxnSpPr>
          <p:cNvPr id="110" name="Conector de Seta Reta 109">
            <a:extLst>
              <a:ext uri="{FF2B5EF4-FFF2-40B4-BE49-F238E27FC236}">
                <a16:creationId xmlns:a16="http://schemas.microsoft.com/office/drawing/2014/main" id="{9853DED8-CA2F-E928-483D-A06A3D2553B7}"/>
              </a:ext>
            </a:extLst>
          </p:cNvPr>
          <p:cNvCxnSpPr>
            <a:cxnSpLocks/>
            <a:stCxn id="15" idx="3"/>
            <a:endCxn id="102" idx="1"/>
          </p:cNvCxnSpPr>
          <p:nvPr/>
        </p:nvCxnSpPr>
        <p:spPr>
          <a:xfrm flipV="1">
            <a:off x="2431158" y="1199310"/>
            <a:ext cx="414697" cy="4717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etângulo de cantos arredondados 41">
            <a:extLst>
              <a:ext uri="{FF2B5EF4-FFF2-40B4-BE49-F238E27FC236}">
                <a16:creationId xmlns:a16="http://schemas.microsoft.com/office/drawing/2014/main" id="{E50E1FA4-33BF-6432-7A88-780FCE956D22}"/>
              </a:ext>
            </a:extLst>
          </p:cNvPr>
          <p:cNvSpPr/>
          <p:nvPr/>
        </p:nvSpPr>
        <p:spPr>
          <a:xfrm>
            <a:off x="4272201" y="763449"/>
            <a:ext cx="1163700" cy="909632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tx1"/>
                </a:solidFill>
                <a:latin typeface="AMX" pitchFamily="2" charset="0"/>
              </a:rPr>
              <a:t>Cria um envelope para assinatura da minuta via DOCUSIGN </a:t>
            </a:r>
          </a:p>
        </p:txBody>
      </p:sp>
      <p:sp>
        <p:nvSpPr>
          <p:cNvPr id="117" name="Pentágono 6">
            <a:extLst>
              <a:ext uri="{FF2B5EF4-FFF2-40B4-BE49-F238E27FC236}">
                <a16:creationId xmlns:a16="http://schemas.microsoft.com/office/drawing/2014/main" id="{5503ED4B-4B39-D419-B8B7-0AB9E50FEA2B}"/>
              </a:ext>
            </a:extLst>
          </p:cNvPr>
          <p:cNvSpPr/>
          <p:nvPr/>
        </p:nvSpPr>
        <p:spPr>
          <a:xfrm>
            <a:off x="4037607" y="659633"/>
            <a:ext cx="928871" cy="198195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BKO Canal</a:t>
            </a:r>
          </a:p>
        </p:txBody>
      </p:sp>
      <p:sp>
        <p:nvSpPr>
          <p:cNvPr id="118" name="Fluxograma: Processo Alternativo 117">
            <a:extLst>
              <a:ext uri="{FF2B5EF4-FFF2-40B4-BE49-F238E27FC236}">
                <a16:creationId xmlns:a16="http://schemas.microsoft.com/office/drawing/2014/main" id="{20E35EF3-569E-3E6D-2583-1BCF40CE1109}"/>
              </a:ext>
            </a:extLst>
          </p:cNvPr>
          <p:cNvSpPr/>
          <p:nvPr/>
        </p:nvSpPr>
        <p:spPr>
          <a:xfrm>
            <a:off x="4389649" y="1789415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DOCUSIGN </a:t>
            </a:r>
          </a:p>
        </p:txBody>
      </p:sp>
      <p:cxnSp>
        <p:nvCxnSpPr>
          <p:cNvPr id="119" name="Conector reto 118">
            <a:extLst>
              <a:ext uri="{FF2B5EF4-FFF2-40B4-BE49-F238E27FC236}">
                <a16:creationId xmlns:a16="http://schemas.microsoft.com/office/drawing/2014/main" id="{A4C3701D-AC02-6905-42E9-107866342FCA}"/>
              </a:ext>
            </a:extLst>
          </p:cNvPr>
          <p:cNvCxnSpPr>
            <a:stCxn id="116" idx="2"/>
            <a:endCxn id="118" idx="0"/>
          </p:cNvCxnSpPr>
          <p:nvPr/>
        </p:nvCxnSpPr>
        <p:spPr>
          <a:xfrm flipH="1">
            <a:off x="4854050" y="1673082"/>
            <a:ext cx="1" cy="11633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0" name="Imagem 119">
            <a:extLst>
              <a:ext uri="{FF2B5EF4-FFF2-40B4-BE49-F238E27FC236}">
                <a16:creationId xmlns:a16="http://schemas.microsoft.com/office/drawing/2014/main" id="{572416A6-1685-770E-FA91-54842966DA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572" y="694880"/>
            <a:ext cx="151633" cy="151633"/>
          </a:xfrm>
          <a:prstGeom prst="rect">
            <a:avLst/>
          </a:prstGeom>
        </p:spPr>
      </p:pic>
      <p:pic>
        <p:nvPicPr>
          <p:cNvPr id="121" name="Imagem 120">
            <a:extLst>
              <a:ext uri="{FF2B5EF4-FFF2-40B4-BE49-F238E27FC236}">
                <a16:creationId xmlns:a16="http://schemas.microsoft.com/office/drawing/2014/main" id="{D263CF55-4947-B3A7-5E18-7ABABC4974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1513" y="1798642"/>
            <a:ext cx="176943" cy="176943"/>
          </a:xfrm>
          <a:prstGeom prst="rect">
            <a:avLst/>
          </a:prstGeom>
        </p:spPr>
      </p:pic>
      <p:sp>
        <p:nvSpPr>
          <p:cNvPr id="122" name="Retângulo de cantos arredondados 41">
            <a:extLst>
              <a:ext uri="{FF2B5EF4-FFF2-40B4-BE49-F238E27FC236}">
                <a16:creationId xmlns:a16="http://schemas.microsoft.com/office/drawing/2014/main" id="{C054CE2A-9D01-2852-222B-0FC48616F1B2}"/>
              </a:ext>
            </a:extLst>
          </p:cNvPr>
          <p:cNvSpPr/>
          <p:nvPr/>
        </p:nvSpPr>
        <p:spPr>
          <a:xfrm>
            <a:off x="5850597" y="758731"/>
            <a:ext cx="1163700" cy="909632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dirty="0">
                <a:solidFill>
                  <a:schemeClr val="tx1"/>
                </a:solidFill>
                <a:latin typeface="AMX" pitchFamily="2" charset="0"/>
              </a:rPr>
              <a:t>Baixa minuta assinada do DOCUSIGN e consolida documentos necessários </a:t>
            </a:r>
            <a:endParaRPr lang="pt-BR" sz="800" dirty="0">
              <a:ln w="19050">
                <a:noFill/>
              </a:ln>
              <a:solidFill>
                <a:schemeClr val="tx1"/>
              </a:solidFill>
              <a:latin typeface="AMX" pitchFamily="2" charset="0"/>
            </a:endParaRPr>
          </a:p>
        </p:txBody>
      </p:sp>
      <p:sp>
        <p:nvSpPr>
          <p:cNvPr id="123" name="Pentágono 6">
            <a:extLst>
              <a:ext uri="{FF2B5EF4-FFF2-40B4-BE49-F238E27FC236}">
                <a16:creationId xmlns:a16="http://schemas.microsoft.com/office/drawing/2014/main" id="{8F507179-754C-919E-4842-B8317C3B04A7}"/>
              </a:ext>
            </a:extLst>
          </p:cNvPr>
          <p:cNvSpPr/>
          <p:nvPr/>
        </p:nvSpPr>
        <p:spPr>
          <a:xfrm>
            <a:off x="5616003" y="654916"/>
            <a:ext cx="928871" cy="198195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BKO Canal</a:t>
            </a:r>
          </a:p>
        </p:txBody>
      </p:sp>
      <p:sp>
        <p:nvSpPr>
          <p:cNvPr id="124" name="Fluxograma: Processo Alternativo 123">
            <a:extLst>
              <a:ext uri="{FF2B5EF4-FFF2-40B4-BE49-F238E27FC236}">
                <a16:creationId xmlns:a16="http://schemas.microsoft.com/office/drawing/2014/main" id="{45190F23-F76C-D3D3-8106-67E89F1B0F6C}"/>
              </a:ext>
            </a:extLst>
          </p:cNvPr>
          <p:cNvSpPr/>
          <p:nvPr/>
        </p:nvSpPr>
        <p:spPr>
          <a:xfrm>
            <a:off x="5968045" y="1784696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DOCUSIGN </a:t>
            </a:r>
          </a:p>
        </p:txBody>
      </p:sp>
      <p:cxnSp>
        <p:nvCxnSpPr>
          <p:cNvPr id="125" name="Conector reto 124">
            <a:extLst>
              <a:ext uri="{FF2B5EF4-FFF2-40B4-BE49-F238E27FC236}">
                <a16:creationId xmlns:a16="http://schemas.microsoft.com/office/drawing/2014/main" id="{DA65AA90-5F47-3A96-D57C-7DF423415C81}"/>
              </a:ext>
            </a:extLst>
          </p:cNvPr>
          <p:cNvCxnSpPr>
            <a:stCxn id="122" idx="2"/>
            <a:endCxn id="124" idx="0"/>
          </p:cNvCxnSpPr>
          <p:nvPr/>
        </p:nvCxnSpPr>
        <p:spPr>
          <a:xfrm flipH="1">
            <a:off x="6432446" y="1668363"/>
            <a:ext cx="1" cy="11633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6" name="Imagem 125">
            <a:extLst>
              <a:ext uri="{FF2B5EF4-FFF2-40B4-BE49-F238E27FC236}">
                <a16:creationId xmlns:a16="http://schemas.microsoft.com/office/drawing/2014/main" id="{4728F480-1A7C-1338-E23C-9FA1B53CD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969" y="690162"/>
            <a:ext cx="151633" cy="151633"/>
          </a:xfrm>
          <a:prstGeom prst="rect">
            <a:avLst/>
          </a:prstGeom>
        </p:spPr>
      </p:pic>
      <p:pic>
        <p:nvPicPr>
          <p:cNvPr id="127" name="Imagem 126">
            <a:extLst>
              <a:ext uri="{FF2B5EF4-FFF2-40B4-BE49-F238E27FC236}">
                <a16:creationId xmlns:a16="http://schemas.microsoft.com/office/drawing/2014/main" id="{6A36AF5B-43A1-ED60-EA70-39188B76B6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5921" y="1793925"/>
            <a:ext cx="176943" cy="176943"/>
          </a:xfrm>
          <a:prstGeom prst="rect">
            <a:avLst/>
          </a:prstGeom>
        </p:spPr>
      </p:pic>
      <p:cxnSp>
        <p:nvCxnSpPr>
          <p:cNvPr id="128" name="Conector de Seta Reta 127">
            <a:extLst>
              <a:ext uri="{FF2B5EF4-FFF2-40B4-BE49-F238E27FC236}">
                <a16:creationId xmlns:a16="http://schemas.microsoft.com/office/drawing/2014/main" id="{E7949AD2-45F1-4AC4-DF07-AF8966A59F6D}"/>
              </a:ext>
            </a:extLst>
          </p:cNvPr>
          <p:cNvCxnSpPr>
            <a:cxnSpLocks/>
            <a:stCxn id="116" idx="3"/>
            <a:endCxn id="122" idx="1"/>
          </p:cNvCxnSpPr>
          <p:nvPr/>
        </p:nvCxnSpPr>
        <p:spPr>
          <a:xfrm flipV="1">
            <a:off x="5435900" y="1213547"/>
            <a:ext cx="414696" cy="4719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tângulo de cantos arredondados 41">
            <a:extLst>
              <a:ext uri="{FF2B5EF4-FFF2-40B4-BE49-F238E27FC236}">
                <a16:creationId xmlns:a16="http://schemas.microsoft.com/office/drawing/2014/main" id="{047495C3-EEBB-F45C-C8D2-8157150979BE}"/>
              </a:ext>
            </a:extLst>
          </p:cNvPr>
          <p:cNvSpPr/>
          <p:nvPr/>
        </p:nvSpPr>
        <p:spPr>
          <a:xfrm>
            <a:off x="7361247" y="798693"/>
            <a:ext cx="1163700" cy="909632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ln w="19050">
                  <a:noFill/>
                </a:ln>
                <a:solidFill>
                  <a:schemeClr val="tx1"/>
                </a:solidFill>
                <a:latin typeface="AMX" pitchFamily="2" charset="0"/>
              </a:rPr>
              <a:t>Abre chamado no </a:t>
            </a:r>
            <a:r>
              <a:rPr lang="pt-BR" sz="900" dirty="0" err="1">
                <a:ln w="19050">
                  <a:noFill/>
                </a:ln>
                <a:solidFill>
                  <a:schemeClr val="tx1"/>
                </a:solidFill>
                <a:latin typeface="AMX" pitchFamily="2" charset="0"/>
              </a:rPr>
              <a:t>SmarTI</a:t>
            </a:r>
            <a:endParaRPr lang="pt-BR" sz="900" dirty="0">
              <a:ln w="19050">
                <a:noFill/>
              </a:ln>
              <a:solidFill>
                <a:schemeClr val="tx1"/>
              </a:solidFill>
              <a:latin typeface="AMX" pitchFamily="2" charset="0"/>
            </a:endParaRPr>
          </a:p>
        </p:txBody>
      </p:sp>
      <p:sp>
        <p:nvSpPr>
          <p:cNvPr id="130" name="Pentágono 6">
            <a:extLst>
              <a:ext uri="{FF2B5EF4-FFF2-40B4-BE49-F238E27FC236}">
                <a16:creationId xmlns:a16="http://schemas.microsoft.com/office/drawing/2014/main" id="{6AC39E2A-5635-F469-AD77-E3146F954750}"/>
              </a:ext>
            </a:extLst>
          </p:cNvPr>
          <p:cNvSpPr/>
          <p:nvPr/>
        </p:nvSpPr>
        <p:spPr>
          <a:xfrm>
            <a:off x="7126654" y="694879"/>
            <a:ext cx="928871" cy="198195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BKO Canal</a:t>
            </a:r>
          </a:p>
        </p:txBody>
      </p:sp>
      <p:sp>
        <p:nvSpPr>
          <p:cNvPr id="131" name="Fluxograma: Processo Alternativo 130">
            <a:extLst>
              <a:ext uri="{FF2B5EF4-FFF2-40B4-BE49-F238E27FC236}">
                <a16:creationId xmlns:a16="http://schemas.microsoft.com/office/drawing/2014/main" id="{D34BB8B7-A0ED-353F-00F5-A37DFE612E8B}"/>
              </a:ext>
            </a:extLst>
          </p:cNvPr>
          <p:cNvSpPr/>
          <p:nvPr/>
        </p:nvSpPr>
        <p:spPr>
          <a:xfrm>
            <a:off x="7478696" y="1796524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SMARTI</a:t>
            </a:r>
          </a:p>
        </p:txBody>
      </p:sp>
      <p:cxnSp>
        <p:nvCxnSpPr>
          <p:cNvPr id="132" name="Conector reto 131">
            <a:extLst>
              <a:ext uri="{FF2B5EF4-FFF2-40B4-BE49-F238E27FC236}">
                <a16:creationId xmlns:a16="http://schemas.microsoft.com/office/drawing/2014/main" id="{3B5C97B1-156A-71D1-0B8E-ABDAC14E4C24}"/>
              </a:ext>
            </a:extLst>
          </p:cNvPr>
          <p:cNvCxnSpPr>
            <a:stCxn id="129" idx="2"/>
            <a:endCxn id="131" idx="0"/>
          </p:cNvCxnSpPr>
          <p:nvPr/>
        </p:nvCxnSpPr>
        <p:spPr>
          <a:xfrm flipH="1">
            <a:off x="7943097" y="1708326"/>
            <a:ext cx="1" cy="8819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3" name="Imagem 132">
            <a:extLst>
              <a:ext uri="{FF2B5EF4-FFF2-40B4-BE49-F238E27FC236}">
                <a16:creationId xmlns:a16="http://schemas.microsoft.com/office/drawing/2014/main" id="{F65AD856-5122-DB97-659E-C31D373755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3618" y="730125"/>
            <a:ext cx="151633" cy="151633"/>
          </a:xfrm>
          <a:prstGeom prst="rect">
            <a:avLst/>
          </a:prstGeom>
        </p:spPr>
      </p:pic>
      <p:pic>
        <p:nvPicPr>
          <p:cNvPr id="134" name="Imagem 133">
            <a:extLst>
              <a:ext uri="{FF2B5EF4-FFF2-40B4-BE49-F238E27FC236}">
                <a16:creationId xmlns:a16="http://schemas.microsoft.com/office/drawing/2014/main" id="{87BA343A-AC71-1D96-C4A6-10424BF786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6893" y="1813999"/>
            <a:ext cx="176943" cy="176943"/>
          </a:xfrm>
          <a:prstGeom prst="rect">
            <a:avLst/>
          </a:prstGeom>
        </p:spPr>
      </p:pic>
      <p:sp>
        <p:nvSpPr>
          <p:cNvPr id="135" name="Retângulo de cantos arredondados 41">
            <a:extLst>
              <a:ext uri="{FF2B5EF4-FFF2-40B4-BE49-F238E27FC236}">
                <a16:creationId xmlns:a16="http://schemas.microsoft.com/office/drawing/2014/main" id="{A02A0EE1-E21C-7107-3D92-7A865D7B814F}"/>
              </a:ext>
            </a:extLst>
          </p:cNvPr>
          <p:cNvSpPr/>
          <p:nvPr/>
        </p:nvSpPr>
        <p:spPr>
          <a:xfrm>
            <a:off x="8939645" y="793976"/>
            <a:ext cx="1163700" cy="909632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tx1"/>
                </a:solidFill>
                <a:latin typeface="AMX" pitchFamily="2" charset="0"/>
              </a:rPr>
              <a:t>Aprovador Autorizado realiza primeira aprovação </a:t>
            </a:r>
          </a:p>
        </p:txBody>
      </p:sp>
      <p:sp>
        <p:nvSpPr>
          <p:cNvPr id="136" name="Pentágono 6">
            <a:extLst>
              <a:ext uri="{FF2B5EF4-FFF2-40B4-BE49-F238E27FC236}">
                <a16:creationId xmlns:a16="http://schemas.microsoft.com/office/drawing/2014/main" id="{84F522C5-5B12-43E8-A793-11C382DD3ABA}"/>
              </a:ext>
            </a:extLst>
          </p:cNvPr>
          <p:cNvSpPr/>
          <p:nvPr/>
        </p:nvSpPr>
        <p:spPr>
          <a:xfrm>
            <a:off x="8705051" y="680484"/>
            <a:ext cx="1143060" cy="198475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733" b="1" dirty="0">
                <a:solidFill>
                  <a:schemeClr val="tx1"/>
                </a:solidFill>
                <a:latin typeface="AMX" pitchFamily="2" charset="0"/>
              </a:rPr>
              <a:t> Aprovador</a:t>
            </a:r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 regional</a:t>
            </a:r>
          </a:p>
        </p:txBody>
      </p:sp>
      <p:sp>
        <p:nvSpPr>
          <p:cNvPr id="137" name="Fluxograma: Processo Alternativo 136">
            <a:extLst>
              <a:ext uri="{FF2B5EF4-FFF2-40B4-BE49-F238E27FC236}">
                <a16:creationId xmlns:a16="http://schemas.microsoft.com/office/drawing/2014/main" id="{EC71C1E6-A382-938E-C6E5-9DF70DAAAF7F}"/>
              </a:ext>
            </a:extLst>
          </p:cNvPr>
          <p:cNvSpPr/>
          <p:nvPr/>
        </p:nvSpPr>
        <p:spPr>
          <a:xfrm>
            <a:off x="9057093" y="1824659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SMARTI</a:t>
            </a:r>
          </a:p>
        </p:txBody>
      </p:sp>
      <p:cxnSp>
        <p:nvCxnSpPr>
          <p:cNvPr id="138" name="Conector reto 137">
            <a:extLst>
              <a:ext uri="{FF2B5EF4-FFF2-40B4-BE49-F238E27FC236}">
                <a16:creationId xmlns:a16="http://schemas.microsoft.com/office/drawing/2014/main" id="{31703764-E0C4-F861-20DB-05044E519143}"/>
              </a:ext>
            </a:extLst>
          </p:cNvPr>
          <p:cNvCxnSpPr>
            <a:stCxn id="135" idx="2"/>
            <a:endCxn id="137" idx="0"/>
          </p:cNvCxnSpPr>
          <p:nvPr/>
        </p:nvCxnSpPr>
        <p:spPr>
          <a:xfrm flipH="1">
            <a:off x="9521494" y="1703608"/>
            <a:ext cx="1" cy="12105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9" name="Imagem 138">
            <a:extLst>
              <a:ext uri="{FF2B5EF4-FFF2-40B4-BE49-F238E27FC236}">
                <a16:creationId xmlns:a16="http://schemas.microsoft.com/office/drawing/2014/main" id="{96F1D5E4-C2F8-A7D7-24CC-AAB8CA616D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2566" y="687604"/>
            <a:ext cx="151633" cy="151633"/>
          </a:xfrm>
          <a:prstGeom prst="rect">
            <a:avLst/>
          </a:prstGeom>
        </p:spPr>
      </p:pic>
      <p:pic>
        <p:nvPicPr>
          <p:cNvPr id="140" name="Imagem 139">
            <a:extLst>
              <a:ext uri="{FF2B5EF4-FFF2-40B4-BE49-F238E27FC236}">
                <a16:creationId xmlns:a16="http://schemas.microsoft.com/office/drawing/2014/main" id="{F1222E14-441A-221A-AD6C-31673EB310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7301" y="1837635"/>
            <a:ext cx="176943" cy="176943"/>
          </a:xfrm>
          <a:prstGeom prst="rect">
            <a:avLst/>
          </a:prstGeom>
        </p:spPr>
      </p:pic>
      <p:cxnSp>
        <p:nvCxnSpPr>
          <p:cNvPr id="141" name="Conector de Seta Reta 140">
            <a:extLst>
              <a:ext uri="{FF2B5EF4-FFF2-40B4-BE49-F238E27FC236}">
                <a16:creationId xmlns:a16="http://schemas.microsoft.com/office/drawing/2014/main" id="{383198FC-B26C-1D8E-3DB6-8E981D8318FE}"/>
              </a:ext>
            </a:extLst>
          </p:cNvPr>
          <p:cNvCxnSpPr>
            <a:cxnSpLocks/>
            <a:stCxn id="129" idx="3"/>
            <a:endCxn id="135" idx="1"/>
          </p:cNvCxnSpPr>
          <p:nvPr/>
        </p:nvCxnSpPr>
        <p:spPr>
          <a:xfrm flipV="1">
            <a:off x="8524948" y="1248792"/>
            <a:ext cx="414697" cy="4717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Retângulo de cantos arredondados 41">
            <a:extLst>
              <a:ext uri="{FF2B5EF4-FFF2-40B4-BE49-F238E27FC236}">
                <a16:creationId xmlns:a16="http://schemas.microsoft.com/office/drawing/2014/main" id="{C24E0E12-C817-0F17-41F4-D4083B8D1C76}"/>
              </a:ext>
            </a:extLst>
          </p:cNvPr>
          <p:cNvSpPr/>
          <p:nvPr/>
        </p:nvSpPr>
        <p:spPr>
          <a:xfrm>
            <a:off x="2243345" y="2839173"/>
            <a:ext cx="1163700" cy="909632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tx1"/>
                </a:solidFill>
                <a:latin typeface="AMX" pitchFamily="2" charset="0"/>
              </a:rPr>
              <a:t>Analisa dados do chamado</a:t>
            </a:r>
          </a:p>
        </p:txBody>
      </p:sp>
      <p:sp>
        <p:nvSpPr>
          <p:cNvPr id="144" name="Pentágono 6">
            <a:extLst>
              <a:ext uri="{FF2B5EF4-FFF2-40B4-BE49-F238E27FC236}">
                <a16:creationId xmlns:a16="http://schemas.microsoft.com/office/drawing/2014/main" id="{5F0959B1-CF3C-94D0-21F5-2388DED45BC1}"/>
              </a:ext>
            </a:extLst>
          </p:cNvPr>
          <p:cNvSpPr/>
          <p:nvPr/>
        </p:nvSpPr>
        <p:spPr>
          <a:xfrm>
            <a:off x="2008751" y="2735359"/>
            <a:ext cx="928871" cy="198195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  BKO Cortesia</a:t>
            </a:r>
          </a:p>
        </p:txBody>
      </p:sp>
      <p:sp>
        <p:nvSpPr>
          <p:cNvPr id="145" name="Fluxograma: Processo Alternativo 144">
            <a:extLst>
              <a:ext uri="{FF2B5EF4-FFF2-40B4-BE49-F238E27FC236}">
                <a16:creationId xmlns:a16="http://schemas.microsoft.com/office/drawing/2014/main" id="{C3EA47DB-8445-41FE-8EAA-9BD8F478BCBB}"/>
              </a:ext>
            </a:extLst>
          </p:cNvPr>
          <p:cNvSpPr/>
          <p:nvPr/>
        </p:nvSpPr>
        <p:spPr>
          <a:xfrm>
            <a:off x="2363267" y="3854072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SMARTI</a:t>
            </a:r>
          </a:p>
        </p:txBody>
      </p:sp>
      <p:cxnSp>
        <p:nvCxnSpPr>
          <p:cNvPr id="146" name="Conector reto 145">
            <a:extLst>
              <a:ext uri="{FF2B5EF4-FFF2-40B4-BE49-F238E27FC236}">
                <a16:creationId xmlns:a16="http://schemas.microsoft.com/office/drawing/2014/main" id="{26CE6434-9CB8-D706-6FC7-FC44305F965A}"/>
              </a:ext>
            </a:extLst>
          </p:cNvPr>
          <p:cNvCxnSpPr>
            <a:stCxn id="142" idx="2"/>
            <a:endCxn id="145" idx="0"/>
          </p:cNvCxnSpPr>
          <p:nvPr/>
        </p:nvCxnSpPr>
        <p:spPr>
          <a:xfrm>
            <a:off x="2825195" y="3748805"/>
            <a:ext cx="2472" cy="10526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7" name="Imagem 146">
            <a:extLst>
              <a:ext uri="{FF2B5EF4-FFF2-40B4-BE49-F238E27FC236}">
                <a16:creationId xmlns:a16="http://schemas.microsoft.com/office/drawing/2014/main" id="{A7A8856C-52F2-B767-CD00-5806C34A4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8782" y="2762138"/>
            <a:ext cx="151633" cy="151633"/>
          </a:xfrm>
          <a:prstGeom prst="rect">
            <a:avLst/>
          </a:prstGeom>
        </p:spPr>
      </p:pic>
      <p:pic>
        <p:nvPicPr>
          <p:cNvPr id="148" name="Imagem 147">
            <a:extLst>
              <a:ext uri="{FF2B5EF4-FFF2-40B4-BE49-F238E27FC236}">
                <a16:creationId xmlns:a16="http://schemas.microsoft.com/office/drawing/2014/main" id="{1E71A657-921B-D969-FAD3-7E4E3D2B09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3267" y="3865901"/>
            <a:ext cx="176943" cy="176943"/>
          </a:xfrm>
          <a:prstGeom prst="rect">
            <a:avLst/>
          </a:prstGeom>
        </p:spPr>
      </p:pic>
      <p:sp>
        <p:nvSpPr>
          <p:cNvPr id="149" name="Retângulo de cantos arredondados 41">
            <a:extLst>
              <a:ext uri="{FF2B5EF4-FFF2-40B4-BE49-F238E27FC236}">
                <a16:creationId xmlns:a16="http://schemas.microsoft.com/office/drawing/2014/main" id="{85151DDD-C6DB-5A79-7A9B-7C65C5551875}"/>
              </a:ext>
            </a:extLst>
          </p:cNvPr>
          <p:cNvSpPr/>
          <p:nvPr/>
        </p:nvSpPr>
        <p:spPr>
          <a:xfrm>
            <a:off x="5565755" y="2662419"/>
            <a:ext cx="1030244" cy="491243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ln w="19050">
                  <a:noFill/>
                </a:ln>
                <a:solidFill>
                  <a:schemeClr val="tx1"/>
                </a:solidFill>
                <a:latin typeface="AMX" pitchFamily="2" charset="0"/>
              </a:rPr>
              <a:t>Reprova Chamado </a:t>
            </a:r>
            <a:endParaRPr lang="pt-BR" sz="825" dirty="0">
              <a:ln w="19050">
                <a:noFill/>
              </a:ln>
              <a:solidFill>
                <a:schemeClr val="tx1"/>
              </a:solidFill>
              <a:latin typeface="AMX" pitchFamily="2" charset="0"/>
            </a:endParaRPr>
          </a:p>
        </p:txBody>
      </p:sp>
      <p:sp>
        <p:nvSpPr>
          <p:cNvPr id="162" name="Retângulo de cantos arredondados 41">
            <a:extLst>
              <a:ext uri="{FF2B5EF4-FFF2-40B4-BE49-F238E27FC236}">
                <a16:creationId xmlns:a16="http://schemas.microsoft.com/office/drawing/2014/main" id="{6377C42A-7291-F9AA-DCE3-09CA5172020E}"/>
              </a:ext>
            </a:extLst>
          </p:cNvPr>
          <p:cNvSpPr/>
          <p:nvPr/>
        </p:nvSpPr>
        <p:spPr>
          <a:xfrm>
            <a:off x="688151" y="5396175"/>
            <a:ext cx="1163700" cy="909632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tx1"/>
                </a:solidFill>
                <a:latin typeface="AMX" pitchFamily="2" charset="0"/>
              </a:rPr>
              <a:t>Recebe solicitação</a:t>
            </a:r>
          </a:p>
        </p:txBody>
      </p:sp>
      <p:sp>
        <p:nvSpPr>
          <p:cNvPr id="163" name="Pentágono 6">
            <a:extLst>
              <a:ext uri="{FF2B5EF4-FFF2-40B4-BE49-F238E27FC236}">
                <a16:creationId xmlns:a16="http://schemas.microsoft.com/office/drawing/2014/main" id="{4FE4640E-79FB-4E6C-03F2-39413B262E8A}"/>
              </a:ext>
            </a:extLst>
          </p:cNvPr>
          <p:cNvSpPr/>
          <p:nvPr/>
        </p:nvSpPr>
        <p:spPr>
          <a:xfrm>
            <a:off x="453558" y="5292360"/>
            <a:ext cx="928871" cy="198195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Compliance</a:t>
            </a:r>
          </a:p>
        </p:txBody>
      </p:sp>
      <p:sp>
        <p:nvSpPr>
          <p:cNvPr id="164" name="Fluxograma: Processo Alternativo 163">
            <a:extLst>
              <a:ext uri="{FF2B5EF4-FFF2-40B4-BE49-F238E27FC236}">
                <a16:creationId xmlns:a16="http://schemas.microsoft.com/office/drawing/2014/main" id="{D0CC24DA-AACD-26F2-0148-0318919F170B}"/>
              </a:ext>
            </a:extLst>
          </p:cNvPr>
          <p:cNvSpPr/>
          <p:nvPr/>
        </p:nvSpPr>
        <p:spPr>
          <a:xfrm>
            <a:off x="805601" y="6413720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SMARTI</a:t>
            </a:r>
          </a:p>
        </p:txBody>
      </p:sp>
      <p:cxnSp>
        <p:nvCxnSpPr>
          <p:cNvPr id="165" name="Conector reto 164">
            <a:extLst>
              <a:ext uri="{FF2B5EF4-FFF2-40B4-BE49-F238E27FC236}">
                <a16:creationId xmlns:a16="http://schemas.microsoft.com/office/drawing/2014/main" id="{9B8D85F6-4AF4-97EA-EF8A-82FE77456C6D}"/>
              </a:ext>
            </a:extLst>
          </p:cNvPr>
          <p:cNvCxnSpPr>
            <a:cxnSpLocks/>
            <a:stCxn id="164" idx="0"/>
            <a:endCxn id="162" idx="2"/>
          </p:cNvCxnSpPr>
          <p:nvPr/>
        </p:nvCxnSpPr>
        <p:spPr>
          <a:xfrm flipV="1">
            <a:off x="1270001" y="6305808"/>
            <a:ext cx="0" cy="10791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6" name="Imagem 165">
            <a:extLst>
              <a:ext uri="{FF2B5EF4-FFF2-40B4-BE49-F238E27FC236}">
                <a16:creationId xmlns:a16="http://schemas.microsoft.com/office/drawing/2014/main" id="{FEE646E2-C9CD-BC4A-247D-DCB038AE1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524" y="5327606"/>
            <a:ext cx="151633" cy="151633"/>
          </a:xfrm>
          <a:prstGeom prst="rect">
            <a:avLst/>
          </a:prstGeom>
        </p:spPr>
      </p:pic>
      <p:pic>
        <p:nvPicPr>
          <p:cNvPr id="167" name="Imagem 166">
            <a:extLst>
              <a:ext uri="{FF2B5EF4-FFF2-40B4-BE49-F238E27FC236}">
                <a16:creationId xmlns:a16="http://schemas.microsoft.com/office/drawing/2014/main" id="{D220DD49-6253-E2CB-5978-FC4F99D899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377" y="6422594"/>
            <a:ext cx="176943" cy="176943"/>
          </a:xfrm>
          <a:prstGeom prst="rect">
            <a:avLst/>
          </a:prstGeom>
        </p:spPr>
      </p:pic>
      <p:sp>
        <p:nvSpPr>
          <p:cNvPr id="169" name="Retângulo de cantos arredondados 41">
            <a:extLst>
              <a:ext uri="{FF2B5EF4-FFF2-40B4-BE49-F238E27FC236}">
                <a16:creationId xmlns:a16="http://schemas.microsoft.com/office/drawing/2014/main" id="{CF256BA4-DFF8-C96A-921C-7D4274AED88A}"/>
              </a:ext>
            </a:extLst>
          </p:cNvPr>
          <p:cNvSpPr/>
          <p:nvPr/>
        </p:nvSpPr>
        <p:spPr>
          <a:xfrm>
            <a:off x="2070414" y="5388883"/>
            <a:ext cx="1163700" cy="909632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tx1"/>
                </a:solidFill>
                <a:latin typeface="AMX" pitchFamily="2" charset="0"/>
              </a:rPr>
              <a:t>Analisa elegibilidade da concessão</a:t>
            </a:r>
          </a:p>
        </p:txBody>
      </p:sp>
      <p:sp>
        <p:nvSpPr>
          <p:cNvPr id="170" name="Pentágono 6">
            <a:extLst>
              <a:ext uri="{FF2B5EF4-FFF2-40B4-BE49-F238E27FC236}">
                <a16:creationId xmlns:a16="http://schemas.microsoft.com/office/drawing/2014/main" id="{93C0F630-E0FB-3C0B-47C9-88E4F33F757F}"/>
              </a:ext>
            </a:extLst>
          </p:cNvPr>
          <p:cNvSpPr/>
          <p:nvPr/>
        </p:nvSpPr>
        <p:spPr>
          <a:xfrm>
            <a:off x="1911430" y="5285067"/>
            <a:ext cx="928871" cy="198195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Compliance</a:t>
            </a:r>
          </a:p>
        </p:txBody>
      </p:sp>
      <p:sp>
        <p:nvSpPr>
          <p:cNvPr id="171" name="Fluxograma: Processo Alternativo 170">
            <a:extLst>
              <a:ext uri="{FF2B5EF4-FFF2-40B4-BE49-F238E27FC236}">
                <a16:creationId xmlns:a16="http://schemas.microsoft.com/office/drawing/2014/main" id="{E78302E6-B7B5-7611-D779-394D5AB638BE}"/>
              </a:ext>
            </a:extLst>
          </p:cNvPr>
          <p:cNvSpPr/>
          <p:nvPr/>
        </p:nvSpPr>
        <p:spPr>
          <a:xfrm>
            <a:off x="2187863" y="6424297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OUTLOOK</a:t>
            </a:r>
          </a:p>
        </p:txBody>
      </p:sp>
      <p:cxnSp>
        <p:nvCxnSpPr>
          <p:cNvPr id="172" name="Conector reto 171">
            <a:extLst>
              <a:ext uri="{FF2B5EF4-FFF2-40B4-BE49-F238E27FC236}">
                <a16:creationId xmlns:a16="http://schemas.microsoft.com/office/drawing/2014/main" id="{B1F79412-23AE-14B9-C6A2-62B1584BB4DC}"/>
              </a:ext>
            </a:extLst>
          </p:cNvPr>
          <p:cNvCxnSpPr>
            <a:cxnSpLocks/>
            <a:stCxn id="169" idx="2"/>
            <a:endCxn id="171" idx="0"/>
          </p:cNvCxnSpPr>
          <p:nvPr/>
        </p:nvCxnSpPr>
        <p:spPr>
          <a:xfrm flipH="1">
            <a:off x="2652264" y="6298515"/>
            <a:ext cx="1" cy="12578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3" name="Imagem 172">
            <a:extLst>
              <a:ext uri="{FF2B5EF4-FFF2-40B4-BE49-F238E27FC236}">
                <a16:creationId xmlns:a16="http://schemas.microsoft.com/office/drawing/2014/main" id="{AF884FF4-3B8F-8219-1B9A-8F7D0E40B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9492" y="5310862"/>
            <a:ext cx="151633" cy="151633"/>
          </a:xfrm>
          <a:prstGeom prst="rect">
            <a:avLst/>
          </a:prstGeom>
        </p:spPr>
      </p:pic>
      <p:pic>
        <p:nvPicPr>
          <p:cNvPr id="174" name="Imagem 173">
            <a:extLst>
              <a:ext uri="{FF2B5EF4-FFF2-40B4-BE49-F238E27FC236}">
                <a16:creationId xmlns:a16="http://schemas.microsoft.com/office/drawing/2014/main" id="{1EE88B6A-FEDA-0A3A-BED2-26029F3622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6609" y="6440701"/>
            <a:ext cx="176943" cy="176943"/>
          </a:xfrm>
          <a:prstGeom prst="rect">
            <a:avLst/>
          </a:prstGeom>
        </p:spPr>
      </p:pic>
      <p:cxnSp>
        <p:nvCxnSpPr>
          <p:cNvPr id="201" name="Conector de Seta Reta 200">
            <a:extLst>
              <a:ext uri="{FF2B5EF4-FFF2-40B4-BE49-F238E27FC236}">
                <a16:creationId xmlns:a16="http://schemas.microsoft.com/office/drawing/2014/main" id="{9D036E02-8547-63E2-0380-A03F131B9BC2}"/>
              </a:ext>
            </a:extLst>
          </p:cNvPr>
          <p:cNvCxnSpPr>
            <a:cxnSpLocks/>
          </p:cNvCxnSpPr>
          <p:nvPr/>
        </p:nvCxnSpPr>
        <p:spPr>
          <a:xfrm>
            <a:off x="7010746" y="1218574"/>
            <a:ext cx="354055" cy="3420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Conector: Angulado 205">
            <a:extLst>
              <a:ext uri="{FF2B5EF4-FFF2-40B4-BE49-F238E27FC236}">
                <a16:creationId xmlns:a16="http://schemas.microsoft.com/office/drawing/2014/main" id="{945DEA43-A8D9-1FCD-343A-C1BD34B8FEB1}"/>
              </a:ext>
            </a:extLst>
          </p:cNvPr>
          <p:cNvCxnSpPr>
            <a:cxnSpLocks/>
            <a:stCxn id="135" idx="3"/>
            <a:endCxn id="235" idx="1"/>
          </p:cNvCxnSpPr>
          <p:nvPr/>
        </p:nvCxnSpPr>
        <p:spPr>
          <a:xfrm flipH="1">
            <a:off x="760469" y="1248793"/>
            <a:ext cx="9342876" cy="2026111"/>
          </a:xfrm>
          <a:prstGeom prst="bentConnector5">
            <a:avLst>
              <a:gd name="adj1" fmla="val -3262"/>
              <a:gd name="adj2" fmla="val 50000"/>
              <a:gd name="adj3" fmla="val 103262"/>
            </a:avLst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Conector de Seta Reta 210">
            <a:extLst>
              <a:ext uri="{FF2B5EF4-FFF2-40B4-BE49-F238E27FC236}">
                <a16:creationId xmlns:a16="http://schemas.microsoft.com/office/drawing/2014/main" id="{80AB8ED4-A0CA-3A8C-8A31-4C0F04FD35C2}"/>
              </a:ext>
            </a:extLst>
          </p:cNvPr>
          <p:cNvCxnSpPr>
            <a:cxnSpLocks/>
            <a:stCxn id="162" idx="3"/>
            <a:endCxn id="169" idx="1"/>
          </p:cNvCxnSpPr>
          <p:nvPr/>
        </p:nvCxnSpPr>
        <p:spPr>
          <a:xfrm flipV="1">
            <a:off x="1851851" y="5843699"/>
            <a:ext cx="218563" cy="7292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Retângulo de cantos arredondados 41">
            <a:extLst>
              <a:ext uri="{FF2B5EF4-FFF2-40B4-BE49-F238E27FC236}">
                <a16:creationId xmlns:a16="http://schemas.microsoft.com/office/drawing/2014/main" id="{2DB83E74-9334-B53E-9CE5-F7948890040B}"/>
              </a:ext>
            </a:extLst>
          </p:cNvPr>
          <p:cNvSpPr/>
          <p:nvPr/>
        </p:nvSpPr>
        <p:spPr>
          <a:xfrm>
            <a:off x="760469" y="2820087"/>
            <a:ext cx="1163700" cy="909632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tx1"/>
                </a:solidFill>
                <a:latin typeface="AMX" pitchFamily="2" charset="0"/>
              </a:rPr>
              <a:t>Recebe solicitação</a:t>
            </a:r>
          </a:p>
        </p:txBody>
      </p:sp>
      <p:sp>
        <p:nvSpPr>
          <p:cNvPr id="236" name="Pentágono 6">
            <a:extLst>
              <a:ext uri="{FF2B5EF4-FFF2-40B4-BE49-F238E27FC236}">
                <a16:creationId xmlns:a16="http://schemas.microsoft.com/office/drawing/2014/main" id="{2E7F6E8E-8444-6110-AC2E-63995A90232C}"/>
              </a:ext>
            </a:extLst>
          </p:cNvPr>
          <p:cNvSpPr/>
          <p:nvPr/>
        </p:nvSpPr>
        <p:spPr>
          <a:xfrm>
            <a:off x="525875" y="2716272"/>
            <a:ext cx="928871" cy="198195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   BKO Cortesia</a:t>
            </a:r>
          </a:p>
        </p:txBody>
      </p:sp>
      <p:sp>
        <p:nvSpPr>
          <p:cNvPr id="237" name="Fluxograma: Processo Alternativo 236">
            <a:extLst>
              <a:ext uri="{FF2B5EF4-FFF2-40B4-BE49-F238E27FC236}">
                <a16:creationId xmlns:a16="http://schemas.microsoft.com/office/drawing/2014/main" id="{5AFBEF0B-80AC-B1B1-E604-BD98F7C7AFC7}"/>
              </a:ext>
            </a:extLst>
          </p:cNvPr>
          <p:cNvSpPr/>
          <p:nvPr/>
        </p:nvSpPr>
        <p:spPr>
          <a:xfrm>
            <a:off x="880391" y="3834985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SMARTI</a:t>
            </a:r>
          </a:p>
        </p:txBody>
      </p:sp>
      <p:cxnSp>
        <p:nvCxnSpPr>
          <p:cNvPr id="238" name="Conector reto 237">
            <a:extLst>
              <a:ext uri="{FF2B5EF4-FFF2-40B4-BE49-F238E27FC236}">
                <a16:creationId xmlns:a16="http://schemas.microsoft.com/office/drawing/2014/main" id="{63D2093F-91C8-D216-9D5A-D290776C678E}"/>
              </a:ext>
            </a:extLst>
          </p:cNvPr>
          <p:cNvCxnSpPr>
            <a:stCxn id="235" idx="2"/>
            <a:endCxn id="237" idx="0"/>
          </p:cNvCxnSpPr>
          <p:nvPr/>
        </p:nvCxnSpPr>
        <p:spPr>
          <a:xfrm>
            <a:off x="1342319" y="3729719"/>
            <a:ext cx="2472" cy="10526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9" name="Imagem 238">
            <a:extLst>
              <a:ext uri="{FF2B5EF4-FFF2-40B4-BE49-F238E27FC236}">
                <a16:creationId xmlns:a16="http://schemas.microsoft.com/office/drawing/2014/main" id="{BBFCDEBC-AB92-2763-1F16-81296D7CE5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840" y="2751518"/>
            <a:ext cx="151633" cy="151633"/>
          </a:xfrm>
          <a:prstGeom prst="rect">
            <a:avLst/>
          </a:prstGeom>
        </p:spPr>
      </p:pic>
      <p:pic>
        <p:nvPicPr>
          <p:cNvPr id="240" name="Imagem 239">
            <a:extLst>
              <a:ext uri="{FF2B5EF4-FFF2-40B4-BE49-F238E27FC236}">
                <a16:creationId xmlns:a16="http://schemas.microsoft.com/office/drawing/2014/main" id="{700C82FE-CDBC-D237-2D01-5869388B06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391" y="3846814"/>
            <a:ext cx="176943" cy="176943"/>
          </a:xfrm>
          <a:prstGeom prst="rect">
            <a:avLst/>
          </a:prstGeom>
        </p:spPr>
      </p:pic>
      <p:cxnSp>
        <p:nvCxnSpPr>
          <p:cNvPr id="241" name="Conector de Seta Reta 240">
            <a:extLst>
              <a:ext uri="{FF2B5EF4-FFF2-40B4-BE49-F238E27FC236}">
                <a16:creationId xmlns:a16="http://schemas.microsoft.com/office/drawing/2014/main" id="{E3B6515C-21DE-08BB-17FB-BF10CC169DA3}"/>
              </a:ext>
            </a:extLst>
          </p:cNvPr>
          <p:cNvCxnSpPr>
            <a:cxnSpLocks/>
            <a:stCxn id="235" idx="3"/>
            <a:endCxn id="142" idx="1"/>
          </p:cNvCxnSpPr>
          <p:nvPr/>
        </p:nvCxnSpPr>
        <p:spPr>
          <a:xfrm>
            <a:off x="1924168" y="3274903"/>
            <a:ext cx="319176" cy="19087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Fluxograma: Decisão 53">
            <a:extLst>
              <a:ext uri="{FF2B5EF4-FFF2-40B4-BE49-F238E27FC236}">
                <a16:creationId xmlns:a16="http://schemas.microsoft.com/office/drawing/2014/main" id="{39BE324C-2594-E8A1-ADEE-F16668985B62}"/>
              </a:ext>
            </a:extLst>
          </p:cNvPr>
          <p:cNvSpPr/>
          <p:nvPr/>
        </p:nvSpPr>
        <p:spPr>
          <a:xfrm>
            <a:off x="3786561" y="3068829"/>
            <a:ext cx="520217" cy="475875"/>
          </a:xfrm>
          <a:prstGeom prst="flowChartDecision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2400"/>
          </a:p>
        </p:txBody>
      </p:sp>
      <p:cxnSp>
        <p:nvCxnSpPr>
          <p:cNvPr id="56" name="Conector de Seta Reta 55">
            <a:extLst>
              <a:ext uri="{FF2B5EF4-FFF2-40B4-BE49-F238E27FC236}">
                <a16:creationId xmlns:a16="http://schemas.microsoft.com/office/drawing/2014/main" id="{C6A07424-E71C-ECAC-62C9-83645057D886}"/>
              </a:ext>
            </a:extLst>
          </p:cNvPr>
          <p:cNvCxnSpPr>
            <a:cxnSpLocks/>
            <a:stCxn id="142" idx="3"/>
            <a:endCxn id="54" idx="1"/>
          </p:cNvCxnSpPr>
          <p:nvPr/>
        </p:nvCxnSpPr>
        <p:spPr>
          <a:xfrm>
            <a:off x="3407045" y="3293990"/>
            <a:ext cx="379516" cy="12777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aixaDeTexto 42">
            <a:extLst>
              <a:ext uri="{FF2B5EF4-FFF2-40B4-BE49-F238E27FC236}">
                <a16:creationId xmlns:a16="http://schemas.microsoft.com/office/drawing/2014/main" id="{8E87E12D-B237-6EA7-20C5-B80419AB6C83}"/>
              </a:ext>
            </a:extLst>
          </p:cNvPr>
          <p:cNvSpPr txBox="1"/>
          <p:nvPr/>
        </p:nvSpPr>
        <p:spPr>
          <a:xfrm>
            <a:off x="4706679" y="2632110"/>
            <a:ext cx="816344" cy="2257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867" dirty="0">
                <a:ln w="19050">
                  <a:noFill/>
                </a:ln>
                <a:latin typeface="AMX" pitchFamily="2" charset="0"/>
              </a:rPr>
              <a:t>NÃO OK </a:t>
            </a:r>
          </a:p>
        </p:txBody>
      </p:sp>
      <p:sp>
        <p:nvSpPr>
          <p:cNvPr id="63" name="CaixaDeTexto 42">
            <a:extLst>
              <a:ext uri="{FF2B5EF4-FFF2-40B4-BE49-F238E27FC236}">
                <a16:creationId xmlns:a16="http://schemas.microsoft.com/office/drawing/2014/main" id="{8E87E12D-B237-6EA7-20C5-B80419AB6C83}"/>
              </a:ext>
            </a:extLst>
          </p:cNvPr>
          <p:cNvSpPr txBox="1"/>
          <p:nvPr/>
        </p:nvSpPr>
        <p:spPr>
          <a:xfrm>
            <a:off x="3449229" y="2627045"/>
            <a:ext cx="12371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dirty="0">
                <a:ln w="19050">
                  <a:noFill/>
                </a:ln>
                <a:latin typeface="AMX" pitchFamily="2" charset="0"/>
              </a:rPr>
              <a:t>Documentação está ok ?</a:t>
            </a:r>
          </a:p>
        </p:txBody>
      </p:sp>
      <p:sp>
        <p:nvSpPr>
          <p:cNvPr id="93" name="CaixaDeTexto 42">
            <a:extLst>
              <a:ext uri="{FF2B5EF4-FFF2-40B4-BE49-F238E27FC236}">
                <a16:creationId xmlns:a16="http://schemas.microsoft.com/office/drawing/2014/main" id="{9696DC6B-B395-CDE6-8381-1AFEE9DC209E}"/>
              </a:ext>
            </a:extLst>
          </p:cNvPr>
          <p:cNvSpPr txBox="1"/>
          <p:nvPr/>
        </p:nvSpPr>
        <p:spPr>
          <a:xfrm>
            <a:off x="4758184" y="3834302"/>
            <a:ext cx="518715" cy="2257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867" dirty="0">
                <a:ln w="19050">
                  <a:noFill/>
                </a:ln>
                <a:latin typeface="AMX" pitchFamily="2" charset="0"/>
              </a:rPr>
              <a:t>OK</a:t>
            </a:r>
          </a:p>
        </p:txBody>
      </p:sp>
      <p:sp>
        <p:nvSpPr>
          <p:cNvPr id="95" name="Círculo: Vazio 94">
            <a:extLst>
              <a:ext uri="{FF2B5EF4-FFF2-40B4-BE49-F238E27FC236}">
                <a16:creationId xmlns:a16="http://schemas.microsoft.com/office/drawing/2014/main" id="{7EB3EA91-A8CD-8007-037B-6EEA57DC6A41}"/>
              </a:ext>
            </a:extLst>
          </p:cNvPr>
          <p:cNvSpPr/>
          <p:nvPr/>
        </p:nvSpPr>
        <p:spPr>
          <a:xfrm>
            <a:off x="7734385" y="2707512"/>
            <a:ext cx="398400" cy="403200"/>
          </a:xfrm>
          <a:prstGeom prst="donut">
            <a:avLst/>
          </a:prstGeom>
          <a:solidFill>
            <a:srgbClr val="E0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400">
              <a:solidFill>
                <a:schemeClr val="tx1"/>
              </a:solidFill>
              <a:latin typeface="AMX" pitchFamily="2" charset="0"/>
            </a:endParaRPr>
          </a:p>
        </p:txBody>
      </p:sp>
      <p:sp>
        <p:nvSpPr>
          <p:cNvPr id="99" name="CaixaDeTexto 42">
            <a:extLst>
              <a:ext uri="{FF2B5EF4-FFF2-40B4-BE49-F238E27FC236}">
                <a16:creationId xmlns:a16="http://schemas.microsoft.com/office/drawing/2014/main" id="{B3F3E3D5-B0D9-BAC6-2E41-20AF71D79527}"/>
              </a:ext>
            </a:extLst>
          </p:cNvPr>
          <p:cNvSpPr txBox="1"/>
          <p:nvPr/>
        </p:nvSpPr>
        <p:spPr>
          <a:xfrm>
            <a:off x="7542025" y="2388152"/>
            <a:ext cx="677531" cy="2358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33" dirty="0">
                <a:ln w="19050">
                  <a:noFill/>
                </a:ln>
                <a:latin typeface="AMX" pitchFamily="2" charset="0"/>
              </a:rPr>
              <a:t>FIM</a:t>
            </a:r>
          </a:p>
        </p:txBody>
      </p:sp>
      <p:sp>
        <p:nvSpPr>
          <p:cNvPr id="100" name="Retângulo de cantos arredondados 41">
            <a:extLst>
              <a:ext uri="{FF2B5EF4-FFF2-40B4-BE49-F238E27FC236}">
                <a16:creationId xmlns:a16="http://schemas.microsoft.com/office/drawing/2014/main" id="{45CAF503-4E0E-374A-452D-FFA46C593EBC}"/>
              </a:ext>
            </a:extLst>
          </p:cNvPr>
          <p:cNvSpPr/>
          <p:nvPr/>
        </p:nvSpPr>
        <p:spPr>
          <a:xfrm>
            <a:off x="5162111" y="3554573"/>
            <a:ext cx="1030244" cy="491243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ln w="19050">
                  <a:noFill/>
                </a:ln>
                <a:solidFill>
                  <a:schemeClr val="tx1"/>
                </a:solidFill>
                <a:latin typeface="AMX" pitchFamily="2" charset="0"/>
              </a:rPr>
              <a:t>Aprova Chamado </a:t>
            </a:r>
            <a:endParaRPr lang="pt-BR" sz="825" dirty="0">
              <a:ln w="19050">
                <a:noFill/>
              </a:ln>
              <a:solidFill>
                <a:schemeClr val="tx1"/>
              </a:solidFill>
              <a:latin typeface="AMX" pitchFamily="2" charset="0"/>
            </a:endParaRPr>
          </a:p>
        </p:txBody>
      </p:sp>
      <p:cxnSp>
        <p:nvCxnSpPr>
          <p:cNvPr id="185" name="Conector: Angulado 184">
            <a:extLst>
              <a:ext uri="{FF2B5EF4-FFF2-40B4-BE49-F238E27FC236}">
                <a16:creationId xmlns:a16="http://schemas.microsoft.com/office/drawing/2014/main" id="{B7C94C0D-7DCB-0EC9-E4BC-E9E16D6CDE0A}"/>
              </a:ext>
            </a:extLst>
          </p:cNvPr>
          <p:cNvCxnSpPr>
            <a:cxnSpLocks/>
            <a:endCxn id="100" idx="1"/>
          </p:cNvCxnSpPr>
          <p:nvPr/>
        </p:nvCxnSpPr>
        <p:spPr>
          <a:xfrm>
            <a:off x="4278425" y="3306767"/>
            <a:ext cx="883687" cy="493428"/>
          </a:xfrm>
          <a:prstGeom prst="bentConnector3">
            <a:avLst>
              <a:gd name="adj1" fmla="val 50000"/>
            </a:avLst>
          </a:prstGeom>
          <a:ln>
            <a:solidFill>
              <a:srgbClr val="9103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Conector: Angulado 197">
            <a:extLst>
              <a:ext uri="{FF2B5EF4-FFF2-40B4-BE49-F238E27FC236}">
                <a16:creationId xmlns:a16="http://schemas.microsoft.com/office/drawing/2014/main" id="{9B918FB0-73AE-C3B7-FFEB-0D19B5775426}"/>
              </a:ext>
            </a:extLst>
          </p:cNvPr>
          <p:cNvCxnSpPr>
            <a:cxnSpLocks/>
            <a:stCxn id="54" idx="3"/>
            <a:endCxn id="149" idx="1"/>
          </p:cNvCxnSpPr>
          <p:nvPr/>
        </p:nvCxnSpPr>
        <p:spPr>
          <a:xfrm flipV="1">
            <a:off x="4306778" y="2908041"/>
            <a:ext cx="1258977" cy="398727"/>
          </a:xfrm>
          <a:prstGeom prst="bentConnector3">
            <a:avLst>
              <a:gd name="adj1" fmla="val 31842"/>
            </a:avLst>
          </a:prstGeom>
          <a:ln>
            <a:solidFill>
              <a:srgbClr val="9103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Conector: Angulado 204">
            <a:extLst>
              <a:ext uri="{FF2B5EF4-FFF2-40B4-BE49-F238E27FC236}">
                <a16:creationId xmlns:a16="http://schemas.microsoft.com/office/drawing/2014/main" id="{C5C0504C-19B7-57EB-3E5F-6A55787D7463}"/>
              </a:ext>
            </a:extLst>
          </p:cNvPr>
          <p:cNvCxnSpPr>
            <a:cxnSpLocks/>
            <a:stCxn id="100" idx="3"/>
            <a:endCxn id="162" idx="1"/>
          </p:cNvCxnSpPr>
          <p:nvPr/>
        </p:nvCxnSpPr>
        <p:spPr>
          <a:xfrm flipH="1">
            <a:off x="688151" y="3800195"/>
            <a:ext cx="5504204" cy="2050796"/>
          </a:xfrm>
          <a:prstGeom prst="bentConnector5">
            <a:avLst>
              <a:gd name="adj1" fmla="val -14810"/>
              <a:gd name="adj2" fmla="val 37066"/>
              <a:gd name="adj3" fmla="val 105538"/>
            </a:avLst>
          </a:prstGeom>
          <a:ln>
            <a:solidFill>
              <a:srgbClr val="9103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" name="Fluxograma: Decisão 266">
            <a:extLst>
              <a:ext uri="{FF2B5EF4-FFF2-40B4-BE49-F238E27FC236}">
                <a16:creationId xmlns:a16="http://schemas.microsoft.com/office/drawing/2014/main" id="{93498DEA-8DD4-0905-5A5A-4FD426A703B0}"/>
              </a:ext>
            </a:extLst>
          </p:cNvPr>
          <p:cNvSpPr/>
          <p:nvPr/>
        </p:nvSpPr>
        <p:spPr>
          <a:xfrm>
            <a:off x="3414225" y="5593668"/>
            <a:ext cx="520217" cy="475875"/>
          </a:xfrm>
          <a:prstGeom prst="flowChartDecision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2400"/>
          </a:p>
        </p:txBody>
      </p:sp>
      <p:cxnSp>
        <p:nvCxnSpPr>
          <p:cNvPr id="268" name="Conector de Seta Reta 267">
            <a:extLst>
              <a:ext uri="{FF2B5EF4-FFF2-40B4-BE49-F238E27FC236}">
                <a16:creationId xmlns:a16="http://schemas.microsoft.com/office/drawing/2014/main" id="{2C4ECC3E-0EE1-B248-3DCB-5F8D39A01C88}"/>
              </a:ext>
            </a:extLst>
          </p:cNvPr>
          <p:cNvCxnSpPr>
            <a:cxnSpLocks/>
            <a:stCxn id="169" idx="3"/>
            <a:endCxn id="267" idx="1"/>
          </p:cNvCxnSpPr>
          <p:nvPr/>
        </p:nvCxnSpPr>
        <p:spPr>
          <a:xfrm flipV="1">
            <a:off x="3234114" y="5831606"/>
            <a:ext cx="180111" cy="12093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9" name="CaixaDeTexto 42">
            <a:extLst>
              <a:ext uri="{FF2B5EF4-FFF2-40B4-BE49-F238E27FC236}">
                <a16:creationId xmlns:a16="http://schemas.microsoft.com/office/drawing/2014/main" id="{7B5D83FC-0FB2-9396-29C2-A95B14187140}"/>
              </a:ext>
            </a:extLst>
          </p:cNvPr>
          <p:cNvSpPr txBox="1"/>
          <p:nvPr/>
        </p:nvSpPr>
        <p:spPr>
          <a:xfrm>
            <a:off x="3071971" y="5125105"/>
            <a:ext cx="12371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dirty="0">
                <a:ln w="19050">
                  <a:noFill/>
                </a:ln>
                <a:latin typeface="AMX" pitchFamily="2" charset="0"/>
              </a:rPr>
              <a:t>Elegível a cortesia?</a:t>
            </a:r>
          </a:p>
        </p:txBody>
      </p:sp>
      <p:cxnSp>
        <p:nvCxnSpPr>
          <p:cNvPr id="282" name="Conector: Angulado 281">
            <a:extLst>
              <a:ext uri="{FF2B5EF4-FFF2-40B4-BE49-F238E27FC236}">
                <a16:creationId xmlns:a16="http://schemas.microsoft.com/office/drawing/2014/main" id="{406DDED1-2DCD-4F91-57CE-984D1278887D}"/>
              </a:ext>
            </a:extLst>
          </p:cNvPr>
          <p:cNvCxnSpPr>
            <a:cxnSpLocks/>
            <a:endCxn id="289" idx="1"/>
          </p:cNvCxnSpPr>
          <p:nvPr/>
        </p:nvCxnSpPr>
        <p:spPr>
          <a:xfrm flipV="1">
            <a:off x="3934443" y="5088784"/>
            <a:ext cx="828016" cy="742821"/>
          </a:xfrm>
          <a:prstGeom prst="bentConnector3">
            <a:avLst>
              <a:gd name="adj1" fmla="val 50000"/>
            </a:avLst>
          </a:prstGeom>
          <a:ln>
            <a:solidFill>
              <a:srgbClr val="9103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Conector: Angulado 285">
            <a:extLst>
              <a:ext uri="{FF2B5EF4-FFF2-40B4-BE49-F238E27FC236}">
                <a16:creationId xmlns:a16="http://schemas.microsoft.com/office/drawing/2014/main" id="{E7E0E897-4648-B92D-0616-82E294DBBF29}"/>
              </a:ext>
            </a:extLst>
          </p:cNvPr>
          <p:cNvCxnSpPr>
            <a:cxnSpLocks/>
            <a:stCxn id="267" idx="3"/>
          </p:cNvCxnSpPr>
          <p:nvPr/>
        </p:nvCxnSpPr>
        <p:spPr>
          <a:xfrm>
            <a:off x="3934442" y="5831606"/>
            <a:ext cx="825996" cy="421165"/>
          </a:xfrm>
          <a:prstGeom prst="bentConnector3">
            <a:avLst>
              <a:gd name="adj1" fmla="val 51311"/>
            </a:avLst>
          </a:prstGeom>
          <a:ln>
            <a:solidFill>
              <a:srgbClr val="9103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9" name="Retângulo de cantos arredondados 41">
            <a:extLst>
              <a:ext uri="{FF2B5EF4-FFF2-40B4-BE49-F238E27FC236}">
                <a16:creationId xmlns:a16="http://schemas.microsoft.com/office/drawing/2014/main" id="{6C998956-2109-29E6-D466-CBAB113B1506}"/>
              </a:ext>
            </a:extLst>
          </p:cNvPr>
          <p:cNvSpPr/>
          <p:nvPr/>
        </p:nvSpPr>
        <p:spPr>
          <a:xfrm>
            <a:off x="4762459" y="4843163"/>
            <a:ext cx="1030244" cy="491243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ln w="19050">
                  <a:noFill/>
                </a:ln>
                <a:solidFill>
                  <a:schemeClr val="tx1"/>
                </a:solidFill>
                <a:latin typeface="AMX" pitchFamily="2" charset="0"/>
              </a:rPr>
              <a:t>Reprova Chamado </a:t>
            </a:r>
            <a:endParaRPr lang="pt-BR" sz="825" dirty="0">
              <a:ln w="19050">
                <a:noFill/>
              </a:ln>
              <a:solidFill>
                <a:schemeClr val="tx1"/>
              </a:solidFill>
              <a:latin typeface="AMX" pitchFamily="2" charset="0"/>
            </a:endParaRPr>
          </a:p>
        </p:txBody>
      </p:sp>
      <p:cxnSp>
        <p:nvCxnSpPr>
          <p:cNvPr id="290" name="Conector de Seta Reta 289">
            <a:extLst>
              <a:ext uri="{FF2B5EF4-FFF2-40B4-BE49-F238E27FC236}">
                <a16:creationId xmlns:a16="http://schemas.microsoft.com/office/drawing/2014/main" id="{EF0A19D2-F781-F06C-C3DB-C6B49C75A559}"/>
              </a:ext>
            </a:extLst>
          </p:cNvPr>
          <p:cNvCxnSpPr>
            <a:cxnSpLocks/>
            <a:stCxn id="289" idx="3"/>
          </p:cNvCxnSpPr>
          <p:nvPr/>
        </p:nvCxnSpPr>
        <p:spPr>
          <a:xfrm>
            <a:off x="5792703" y="5088784"/>
            <a:ext cx="230052" cy="0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5" name="Círculo: Vazio 294">
            <a:extLst>
              <a:ext uri="{FF2B5EF4-FFF2-40B4-BE49-F238E27FC236}">
                <a16:creationId xmlns:a16="http://schemas.microsoft.com/office/drawing/2014/main" id="{9350D301-7EB6-6CC6-E2CF-C0398B891C20}"/>
              </a:ext>
            </a:extLst>
          </p:cNvPr>
          <p:cNvSpPr/>
          <p:nvPr/>
        </p:nvSpPr>
        <p:spPr>
          <a:xfrm>
            <a:off x="6047688" y="4887184"/>
            <a:ext cx="398400" cy="403200"/>
          </a:xfrm>
          <a:prstGeom prst="donut">
            <a:avLst/>
          </a:prstGeom>
          <a:solidFill>
            <a:srgbClr val="E0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400">
              <a:solidFill>
                <a:schemeClr val="tx1"/>
              </a:solidFill>
              <a:latin typeface="AMX" pitchFamily="2" charset="0"/>
            </a:endParaRPr>
          </a:p>
        </p:txBody>
      </p:sp>
      <p:sp>
        <p:nvSpPr>
          <p:cNvPr id="298" name="Retângulo de cantos arredondados 41">
            <a:extLst>
              <a:ext uri="{FF2B5EF4-FFF2-40B4-BE49-F238E27FC236}">
                <a16:creationId xmlns:a16="http://schemas.microsoft.com/office/drawing/2014/main" id="{A6593810-061C-5203-788F-4090D2AFBC6C}"/>
              </a:ext>
            </a:extLst>
          </p:cNvPr>
          <p:cNvSpPr/>
          <p:nvPr/>
        </p:nvSpPr>
        <p:spPr>
          <a:xfrm>
            <a:off x="4760438" y="6007149"/>
            <a:ext cx="1030244" cy="491243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ln w="19050">
                  <a:noFill/>
                </a:ln>
                <a:solidFill>
                  <a:schemeClr val="tx1"/>
                </a:solidFill>
                <a:latin typeface="AMX" pitchFamily="2" charset="0"/>
              </a:rPr>
              <a:t>Aprova Chamado </a:t>
            </a:r>
            <a:endParaRPr lang="pt-BR" sz="825" dirty="0">
              <a:ln w="19050">
                <a:noFill/>
              </a:ln>
              <a:solidFill>
                <a:schemeClr val="tx1"/>
              </a:solidFill>
              <a:latin typeface="AMX" pitchFamily="2" charset="0"/>
            </a:endParaRPr>
          </a:p>
        </p:txBody>
      </p:sp>
      <p:sp>
        <p:nvSpPr>
          <p:cNvPr id="346" name="Retângulo de cantos arredondados 41">
            <a:extLst>
              <a:ext uri="{FF2B5EF4-FFF2-40B4-BE49-F238E27FC236}">
                <a16:creationId xmlns:a16="http://schemas.microsoft.com/office/drawing/2014/main" id="{D92837F4-293B-1228-DDAC-4FE06769E778}"/>
              </a:ext>
            </a:extLst>
          </p:cNvPr>
          <p:cNvSpPr/>
          <p:nvPr/>
        </p:nvSpPr>
        <p:spPr>
          <a:xfrm>
            <a:off x="7924810" y="5048992"/>
            <a:ext cx="1163700" cy="909632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ln w="19050">
                  <a:noFill/>
                </a:ln>
                <a:solidFill>
                  <a:schemeClr val="tx1"/>
                </a:solidFill>
                <a:latin typeface="AMX" pitchFamily="2" charset="0"/>
              </a:rPr>
              <a:t>Altera o tipo de assinante do contrato para CORTESIA, fecha a ocorrência e aprova chamado.</a:t>
            </a:r>
          </a:p>
        </p:txBody>
      </p:sp>
      <p:sp>
        <p:nvSpPr>
          <p:cNvPr id="347" name="Fluxograma: Processo Alternativo 346">
            <a:extLst>
              <a:ext uri="{FF2B5EF4-FFF2-40B4-BE49-F238E27FC236}">
                <a16:creationId xmlns:a16="http://schemas.microsoft.com/office/drawing/2014/main" id="{1121F3C2-EE3D-5287-D994-CD57AFD6FD80}"/>
              </a:ext>
            </a:extLst>
          </p:cNvPr>
          <p:cNvSpPr/>
          <p:nvPr/>
        </p:nvSpPr>
        <p:spPr>
          <a:xfrm>
            <a:off x="8042259" y="6046821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NETSMS</a:t>
            </a:r>
          </a:p>
        </p:txBody>
      </p:sp>
      <p:cxnSp>
        <p:nvCxnSpPr>
          <p:cNvPr id="348" name="Conector reto 347">
            <a:extLst>
              <a:ext uri="{FF2B5EF4-FFF2-40B4-BE49-F238E27FC236}">
                <a16:creationId xmlns:a16="http://schemas.microsoft.com/office/drawing/2014/main" id="{D8272B19-4060-6469-FBBA-AA339E034C3B}"/>
              </a:ext>
            </a:extLst>
          </p:cNvPr>
          <p:cNvCxnSpPr>
            <a:stCxn id="346" idx="2"/>
            <a:endCxn id="347" idx="0"/>
          </p:cNvCxnSpPr>
          <p:nvPr/>
        </p:nvCxnSpPr>
        <p:spPr>
          <a:xfrm flipH="1">
            <a:off x="8506660" y="5958624"/>
            <a:ext cx="1" cy="8819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49" name="Imagem 348">
            <a:extLst>
              <a:ext uri="{FF2B5EF4-FFF2-40B4-BE49-F238E27FC236}">
                <a16:creationId xmlns:a16="http://schemas.microsoft.com/office/drawing/2014/main" id="{A9D22083-0ACE-0F89-AD9F-691C8B12E8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7066" y="6050319"/>
            <a:ext cx="176943" cy="176943"/>
          </a:xfrm>
          <a:prstGeom prst="rect">
            <a:avLst/>
          </a:prstGeom>
        </p:spPr>
      </p:pic>
      <p:cxnSp>
        <p:nvCxnSpPr>
          <p:cNvPr id="368" name="Conector de Seta Reta 367">
            <a:extLst>
              <a:ext uri="{FF2B5EF4-FFF2-40B4-BE49-F238E27FC236}">
                <a16:creationId xmlns:a16="http://schemas.microsoft.com/office/drawing/2014/main" id="{1FB73262-CF60-5932-710C-A2C24EF1ADCF}"/>
              </a:ext>
            </a:extLst>
          </p:cNvPr>
          <p:cNvCxnSpPr>
            <a:cxnSpLocks/>
            <a:stCxn id="346" idx="3"/>
          </p:cNvCxnSpPr>
          <p:nvPr/>
        </p:nvCxnSpPr>
        <p:spPr>
          <a:xfrm>
            <a:off x="9088509" y="5503808"/>
            <a:ext cx="201392" cy="0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1" name="CaixaDeTexto 42">
            <a:extLst>
              <a:ext uri="{FF2B5EF4-FFF2-40B4-BE49-F238E27FC236}">
                <a16:creationId xmlns:a16="http://schemas.microsoft.com/office/drawing/2014/main" id="{66857BEB-4BDC-6F5B-6FF2-2B765A27CA43}"/>
              </a:ext>
            </a:extLst>
          </p:cNvPr>
          <p:cNvSpPr txBox="1"/>
          <p:nvPr/>
        </p:nvSpPr>
        <p:spPr>
          <a:xfrm>
            <a:off x="9138485" y="5103393"/>
            <a:ext cx="677531" cy="2358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33" dirty="0">
                <a:ln w="19050">
                  <a:noFill/>
                </a:ln>
                <a:latin typeface="AMX" pitchFamily="2" charset="0"/>
              </a:rPr>
              <a:t>FIM</a:t>
            </a:r>
          </a:p>
        </p:txBody>
      </p:sp>
      <p:sp>
        <p:nvSpPr>
          <p:cNvPr id="377" name="Fluxograma: Processo Alternativo 376">
            <a:extLst>
              <a:ext uri="{FF2B5EF4-FFF2-40B4-BE49-F238E27FC236}">
                <a16:creationId xmlns:a16="http://schemas.microsoft.com/office/drawing/2014/main" id="{779B96FA-6B63-5BED-6FDC-981E471759D1}"/>
              </a:ext>
            </a:extLst>
          </p:cNvPr>
          <p:cNvSpPr/>
          <p:nvPr/>
        </p:nvSpPr>
        <p:spPr>
          <a:xfrm>
            <a:off x="5248153" y="4190608"/>
            <a:ext cx="849817" cy="166181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SMARTI</a:t>
            </a:r>
          </a:p>
        </p:txBody>
      </p:sp>
      <p:cxnSp>
        <p:nvCxnSpPr>
          <p:cNvPr id="378" name="Conector reto 377">
            <a:extLst>
              <a:ext uri="{FF2B5EF4-FFF2-40B4-BE49-F238E27FC236}">
                <a16:creationId xmlns:a16="http://schemas.microsoft.com/office/drawing/2014/main" id="{98CCD362-BFB4-F63B-5040-135CE49FBAAE}"/>
              </a:ext>
            </a:extLst>
          </p:cNvPr>
          <p:cNvCxnSpPr>
            <a:cxnSpLocks/>
            <a:stCxn id="377" idx="0"/>
            <a:endCxn id="100" idx="2"/>
          </p:cNvCxnSpPr>
          <p:nvPr/>
        </p:nvCxnSpPr>
        <p:spPr>
          <a:xfrm flipV="1">
            <a:off x="5673062" y="4045816"/>
            <a:ext cx="4172" cy="14479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1" name="Fluxograma: Processo Alternativo 380">
            <a:extLst>
              <a:ext uri="{FF2B5EF4-FFF2-40B4-BE49-F238E27FC236}">
                <a16:creationId xmlns:a16="http://schemas.microsoft.com/office/drawing/2014/main" id="{1E56F3AD-871E-9C5E-860A-2B73BE40F1F4}"/>
              </a:ext>
            </a:extLst>
          </p:cNvPr>
          <p:cNvSpPr/>
          <p:nvPr/>
        </p:nvSpPr>
        <p:spPr>
          <a:xfrm>
            <a:off x="4897085" y="5402684"/>
            <a:ext cx="760992" cy="143965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SMARTI</a:t>
            </a:r>
          </a:p>
        </p:txBody>
      </p:sp>
      <p:cxnSp>
        <p:nvCxnSpPr>
          <p:cNvPr id="382" name="Conector reto 381">
            <a:extLst>
              <a:ext uri="{FF2B5EF4-FFF2-40B4-BE49-F238E27FC236}">
                <a16:creationId xmlns:a16="http://schemas.microsoft.com/office/drawing/2014/main" id="{8AB4E975-B3DA-9239-E2FA-8B5F597651E7}"/>
              </a:ext>
            </a:extLst>
          </p:cNvPr>
          <p:cNvCxnSpPr>
            <a:cxnSpLocks/>
            <a:stCxn id="381" idx="0"/>
            <a:endCxn id="289" idx="2"/>
          </p:cNvCxnSpPr>
          <p:nvPr/>
        </p:nvCxnSpPr>
        <p:spPr>
          <a:xfrm flipV="1">
            <a:off x="5277581" y="5334406"/>
            <a:ext cx="0" cy="6827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1" name="Pentágono 6">
            <a:extLst>
              <a:ext uri="{FF2B5EF4-FFF2-40B4-BE49-F238E27FC236}">
                <a16:creationId xmlns:a16="http://schemas.microsoft.com/office/drawing/2014/main" id="{F3EF315A-7D52-3979-94C2-AFAA82026209}"/>
              </a:ext>
            </a:extLst>
          </p:cNvPr>
          <p:cNvSpPr/>
          <p:nvPr/>
        </p:nvSpPr>
        <p:spPr>
          <a:xfrm>
            <a:off x="5142797" y="3484724"/>
            <a:ext cx="801985" cy="163427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667" b="1" dirty="0">
                <a:solidFill>
                  <a:schemeClr val="tx1"/>
                </a:solidFill>
                <a:latin typeface="AMX" pitchFamily="2" charset="0"/>
              </a:rPr>
              <a:t>  BKO Cortesia</a:t>
            </a:r>
          </a:p>
        </p:txBody>
      </p:sp>
      <p:pic>
        <p:nvPicPr>
          <p:cNvPr id="392" name="Imagem 391">
            <a:extLst>
              <a:ext uri="{FF2B5EF4-FFF2-40B4-BE49-F238E27FC236}">
                <a16:creationId xmlns:a16="http://schemas.microsoft.com/office/drawing/2014/main" id="{53506789-CAAF-AF3C-3604-320A91C02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937" y="3505038"/>
            <a:ext cx="116809" cy="116809"/>
          </a:xfrm>
          <a:prstGeom prst="rect">
            <a:avLst/>
          </a:prstGeom>
        </p:spPr>
      </p:pic>
      <p:sp>
        <p:nvSpPr>
          <p:cNvPr id="393" name="Pentágono 6">
            <a:extLst>
              <a:ext uri="{FF2B5EF4-FFF2-40B4-BE49-F238E27FC236}">
                <a16:creationId xmlns:a16="http://schemas.microsoft.com/office/drawing/2014/main" id="{39F9F0AB-11F3-2173-CC3C-169988092BAA}"/>
              </a:ext>
            </a:extLst>
          </p:cNvPr>
          <p:cNvSpPr/>
          <p:nvPr/>
        </p:nvSpPr>
        <p:spPr>
          <a:xfrm>
            <a:off x="5498592" y="2553391"/>
            <a:ext cx="805333" cy="168544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533" b="1" dirty="0">
                <a:solidFill>
                  <a:schemeClr val="tx1"/>
                </a:solidFill>
                <a:latin typeface="AMX" pitchFamily="2" charset="0"/>
              </a:rPr>
              <a:t>  </a:t>
            </a:r>
            <a:r>
              <a:rPr lang="pt-BR" sz="667" b="1" dirty="0">
                <a:solidFill>
                  <a:schemeClr val="tx1"/>
                </a:solidFill>
                <a:latin typeface="AMX" pitchFamily="2" charset="0"/>
              </a:rPr>
              <a:t>BKO Cortesia</a:t>
            </a:r>
          </a:p>
        </p:txBody>
      </p:sp>
      <p:pic>
        <p:nvPicPr>
          <p:cNvPr id="394" name="Imagem 393">
            <a:extLst>
              <a:ext uri="{FF2B5EF4-FFF2-40B4-BE49-F238E27FC236}">
                <a16:creationId xmlns:a16="http://schemas.microsoft.com/office/drawing/2014/main" id="{AC75F066-700E-5AF0-6CDC-3A05C7313E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268" y="2583156"/>
            <a:ext cx="116809" cy="116809"/>
          </a:xfrm>
          <a:prstGeom prst="rect">
            <a:avLst/>
          </a:prstGeom>
        </p:spPr>
      </p:pic>
      <p:sp>
        <p:nvSpPr>
          <p:cNvPr id="430" name="Pentágono 6">
            <a:extLst>
              <a:ext uri="{FF2B5EF4-FFF2-40B4-BE49-F238E27FC236}">
                <a16:creationId xmlns:a16="http://schemas.microsoft.com/office/drawing/2014/main" id="{55565CC4-D506-7F6E-368C-525CF7B2AD2D}"/>
              </a:ext>
            </a:extLst>
          </p:cNvPr>
          <p:cNvSpPr/>
          <p:nvPr/>
        </p:nvSpPr>
        <p:spPr>
          <a:xfrm>
            <a:off x="4746045" y="4759448"/>
            <a:ext cx="751777" cy="177997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667" b="1" dirty="0">
                <a:solidFill>
                  <a:schemeClr val="tx1"/>
                </a:solidFill>
                <a:latin typeface="AMX" pitchFamily="2" charset="0"/>
              </a:rPr>
              <a:t>Compliance</a:t>
            </a:r>
          </a:p>
        </p:txBody>
      </p:sp>
      <p:pic>
        <p:nvPicPr>
          <p:cNvPr id="431" name="Imagem 430">
            <a:extLst>
              <a:ext uri="{FF2B5EF4-FFF2-40B4-BE49-F238E27FC236}">
                <a16:creationId xmlns:a16="http://schemas.microsoft.com/office/drawing/2014/main" id="{4B8B0E18-2162-B853-AFB3-B4091504DA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720" y="4789213"/>
            <a:ext cx="116809" cy="116809"/>
          </a:xfrm>
          <a:prstGeom prst="rect">
            <a:avLst/>
          </a:prstGeom>
        </p:spPr>
      </p:pic>
      <p:sp>
        <p:nvSpPr>
          <p:cNvPr id="432" name="Pentágono 6">
            <a:extLst>
              <a:ext uri="{FF2B5EF4-FFF2-40B4-BE49-F238E27FC236}">
                <a16:creationId xmlns:a16="http://schemas.microsoft.com/office/drawing/2014/main" id="{272D1F97-373B-5C29-EE29-67AC9752683E}"/>
              </a:ext>
            </a:extLst>
          </p:cNvPr>
          <p:cNvSpPr/>
          <p:nvPr/>
        </p:nvSpPr>
        <p:spPr>
          <a:xfrm>
            <a:off x="4541073" y="5927062"/>
            <a:ext cx="751777" cy="177997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667" b="1" dirty="0">
                <a:solidFill>
                  <a:schemeClr val="tx1"/>
                </a:solidFill>
                <a:latin typeface="AMX" pitchFamily="2" charset="0"/>
              </a:rPr>
              <a:t>Compliance</a:t>
            </a:r>
          </a:p>
        </p:txBody>
      </p:sp>
      <p:pic>
        <p:nvPicPr>
          <p:cNvPr id="433" name="Imagem 432">
            <a:extLst>
              <a:ext uri="{FF2B5EF4-FFF2-40B4-BE49-F238E27FC236}">
                <a16:creationId xmlns:a16="http://schemas.microsoft.com/office/drawing/2014/main" id="{26106AD5-8F59-597F-0AE8-3D3F9A7670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748" y="5956826"/>
            <a:ext cx="116809" cy="116809"/>
          </a:xfrm>
          <a:prstGeom prst="rect">
            <a:avLst/>
          </a:prstGeom>
        </p:spPr>
      </p:pic>
      <p:sp>
        <p:nvSpPr>
          <p:cNvPr id="437" name="Fluxograma: Processo Alternativo 436">
            <a:extLst>
              <a:ext uri="{FF2B5EF4-FFF2-40B4-BE49-F238E27FC236}">
                <a16:creationId xmlns:a16="http://schemas.microsoft.com/office/drawing/2014/main" id="{1F3CAEC1-45F0-AEAD-07A7-30E80653A226}"/>
              </a:ext>
            </a:extLst>
          </p:cNvPr>
          <p:cNvSpPr/>
          <p:nvPr/>
        </p:nvSpPr>
        <p:spPr>
          <a:xfrm>
            <a:off x="4895064" y="6565768"/>
            <a:ext cx="760992" cy="143965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SMARTI</a:t>
            </a:r>
          </a:p>
        </p:txBody>
      </p:sp>
      <p:cxnSp>
        <p:nvCxnSpPr>
          <p:cNvPr id="438" name="Conector reto 437">
            <a:extLst>
              <a:ext uri="{FF2B5EF4-FFF2-40B4-BE49-F238E27FC236}">
                <a16:creationId xmlns:a16="http://schemas.microsoft.com/office/drawing/2014/main" id="{A9063FB2-E6A8-6EA6-981F-CE1DF7121A8A}"/>
              </a:ext>
            </a:extLst>
          </p:cNvPr>
          <p:cNvCxnSpPr>
            <a:cxnSpLocks/>
            <a:stCxn id="437" idx="0"/>
            <a:endCxn id="298" idx="2"/>
          </p:cNvCxnSpPr>
          <p:nvPr/>
        </p:nvCxnSpPr>
        <p:spPr>
          <a:xfrm flipV="1">
            <a:off x="5275560" y="6498392"/>
            <a:ext cx="0" cy="6737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8" name="Fluxograma: Processo Alternativo 487">
            <a:extLst>
              <a:ext uri="{FF2B5EF4-FFF2-40B4-BE49-F238E27FC236}">
                <a16:creationId xmlns:a16="http://schemas.microsoft.com/office/drawing/2014/main" id="{509064B1-98E0-FB02-5669-B4A47C56600D}"/>
              </a:ext>
            </a:extLst>
          </p:cNvPr>
          <p:cNvSpPr/>
          <p:nvPr/>
        </p:nvSpPr>
        <p:spPr>
          <a:xfrm>
            <a:off x="8042259" y="6326221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SMARTI</a:t>
            </a:r>
          </a:p>
        </p:txBody>
      </p:sp>
      <p:cxnSp>
        <p:nvCxnSpPr>
          <p:cNvPr id="489" name="Conector reto 488">
            <a:extLst>
              <a:ext uri="{FF2B5EF4-FFF2-40B4-BE49-F238E27FC236}">
                <a16:creationId xmlns:a16="http://schemas.microsoft.com/office/drawing/2014/main" id="{386A3AE2-7D0A-51D8-B893-7273771069C3}"/>
              </a:ext>
            </a:extLst>
          </p:cNvPr>
          <p:cNvCxnSpPr>
            <a:cxnSpLocks/>
            <a:stCxn id="347" idx="2"/>
            <a:endCxn id="488" idx="0"/>
          </p:cNvCxnSpPr>
          <p:nvPr/>
        </p:nvCxnSpPr>
        <p:spPr>
          <a:xfrm>
            <a:off x="8506659" y="6244821"/>
            <a:ext cx="0" cy="814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92" name="Imagem 491">
            <a:extLst>
              <a:ext uri="{FF2B5EF4-FFF2-40B4-BE49-F238E27FC236}">
                <a16:creationId xmlns:a16="http://schemas.microsoft.com/office/drawing/2014/main" id="{DAF25953-0200-C906-772E-ACAA2A307E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7066" y="6321253"/>
            <a:ext cx="176943" cy="176943"/>
          </a:xfrm>
          <a:prstGeom prst="rect">
            <a:avLst/>
          </a:prstGeom>
        </p:spPr>
      </p:pic>
      <p:cxnSp>
        <p:nvCxnSpPr>
          <p:cNvPr id="522" name="Conector de Seta Reta 521">
            <a:extLst>
              <a:ext uri="{FF2B5EF4-FFF2-40B4-BE49-F238E27FC236}">
                <a16:creationId xmlns:a16="http://schemas.microsoft.com/office/drawing/2014/main" id="{8515579E-63E6-B34A-7850-6510F471C453}"/>
              </a:ext>
            </a:extLst>
          </p:cNvPr>
          <p:cNvCxnSpPr>
            <a:cxnSpLocks/>
            <a:stCxn id="149" idx="3"/>
          </p:cNvCxnSpPr>
          <p:nvPr/>
        </p:nvCxnSpPr>
        <p:spPr>
          <a:xfrm>
            <a:off x="6595999" y="2908040"/>
            <a:ext cx="1106699" cy="0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1" name="Conector: Angulado 530">
            <a:extLst>
              <a:ext uri="{FF2B5EF4-FFF2-40B4-BE49-F238E27FC236}">
                <a16:creationId xmlns:a16="http://schemas.microsoft.com/office/drawing/2014/main" id="{C7021180-8275-DA92-0FEE-AB35A7AA5E13}"/>
              </a:ext>
            </a:extLst>
          </p:cNvPr>
          <p:cNvCxnSpPr>
            <a:cxnSpLocks/>
            <a:stCxn id="298" idx="3"/>
            <a:endCxn id="346" idx="1"/>
          </p:cNvCxnSpPr>
          <p:nvPr/>
        </p:nvCxnSpPr>
        <p:spPr>
          <a:xfrm flipV="1">
            <a:off x="5790681" y="5503808"/>
            <a:ext cx="2134128" cy="748963"/>
          </a:xfrm>
          <a:prstGeom prst="bentConnector3">
            <a:avLst>
              <a:gd name="adj1" fmla="val 50000"/>
            </a:avLst>
          </a:prstGeom>
          <a:ln>
            <a:solidFill>
              <a:srgbClr val="9103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7">
            <a:extLst>
              <a:ext uri="{FF2B5EF4-FFF2-40B4-BE49-F238E27FC236}">
                <a16:creationId xmlns:a16="http://schemas.microsoft.com/office/drawing/2014/main" id="{D03C5089-4724-199B-5857-13B11AF341A6}"/>
              </a:ext>
            </a:extLst>
          </p:cNvPr>
          <p:cNvCxnSpPr>
            <a:cxnSpLocks/>
          </p:cNvCxnSpPr>
          <p:nvPr/>
        </p:nvCxnSpPr>
        <p:spPr>
          <a:xfrm>
            <a:off x="87399" y="358879"/>
            <a:ext cx="2880000" cy="0"/>
          </a:xfrm>
          <a:prstGeom prst="line">
            <a:avLst/>
          </a:prstGeom>
          <a:ln w="28575">
            <a:solidFill>
              <a:srgbClr val="8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18333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5C3C6370-A25F-85C7-AE8F-7F66D93A2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E8EDD151-0D38-F1DB-461A-0761754BA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10066885" y="-588700"/>
            <a:ext cx="2257641" cy="1457533"/>
          </a:xfrm>
          <a:prstGeom prst="rect">
            <a:avLst/>
          </a:prstGeom>
        </p:spPr>
      </p:pic>
      <p:sp>
        <p:nvSpPr>
          <p:cNvPr id="86" name="TextBox 16">
            <a:extLst>
              <a:ext uri="{FF2B5EF4-FFF2-40B4-BE49-F238E27FC236}">
                <a16:creationId xmlns:a16="http://schemas.microsoft.com/office/drawing/2014/main" id="{66ECFE46-E6E8-6ADF-E2C4-D9033AE70793}"/>
              </a:ext>
            </a:extLst>
          </p:cNvPr>
          <p:cNvSpPr txBox="1"/>
          <p:nvPr/>
        </p:nvSpPr>
        <p:spPr>
          <a:xfrm>
            <a:off x="1" y="9696"/>
            <a:ext cx="3459793" cy="414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400" b="1" dirty="0">
                <a:latin typeface="AMX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ABERTURA DE CHAMADO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6163563-F25E-25E9-C4FE-4AB34718D4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" t="12329" r="-240" b="5822"/>
          <a:stretch>
            <a:fillRect/>
          </a:stretch>
        </p:blipFill>
        <p:spPr>
          <a:xfrm>
            <a:off x="570299" y="2318857"/>
            <a:ext cx="7868600" cy="36140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tângulo: Cantos Arredondados 5">
            <a:hlinkClick r:id="rId5" action="ppaction://hlinksldjump"/>
            <a:extLst>
              <a:ext uri="{FF2B5EF4-FFF2-40B4-BE49-F238E27FC236}">
                <a16:creationId xmlns:a16="http://schemas.microsoft.com/office/drawing/2014/main" id="{6E040983-4586-62CD-34E9-E65483073187}"/>
              </a:ext>
            </a:extLst>
          </p:cNvPr>
          <p:cNvSpPr/>
          <p:nvPr/>
        </p:nvSpPr>
        <p:spPr>
          <a:xfrm>
            <a:off x="8697223" y="2036715"/>
            <a:ext cx="3311897" cy="3480165"/>
          </a:xfrm>
          <a:prstGeom prst="roundRect">
            <a:avLst/>
          </a:prstGeom>
          <a:noFill/>
          <a:ln>
            <a:solidFill>
              <a:srgbClr val="9103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400" dirty="0">
                <a:solidFill>
                  <a:schemeClr val="tx1"/>
                </a:solidFill>
                <a:latin typeface="AMX" panose="020B0604020202020204"/>
              </a:rPr>
              <a:t>Neste campo insira seu e-mail corporativo e clique no botão “</a:t>
            </a:r>
            <a:r>
              <a:rPr lang="pt-BR" sz="2400" b="1" i="1" dirty="0">
                <a:solidFill>
                  <a:schemeClr val="tx1"/>
                </a:solidFill>
                <a:latin typeface="AMX" panose="020B0604020202020204"/>
              </a:rPr>
              <a:t>Próximo</a:t>
            </a:r>
            <a:r>
              <a:rPr lang="pt-BR" sz="2400" dirty="0">
                <a:solidFill>
                  <a:schemeClr val="tx1"/>
                </a:solidFill>
                <a:latin typeface="AMX" panose="020B0604020202020204"/>
              </a:rPr>
              <a:t>”</a:t>
            </a:r>
          </a:p>
          <a:p>
            <a:pPr algn="just"/>
            <a:r>
              <a:rPr lang="pt-BR" sz="2400" dirty="0">
                <a:solidFill>
                  <a:schemeClr val="tx1"/>
                </a:solidFill>
                <a:latin typeface="AMX" panose="020B0604020202020204"/>
              </a:rPr>
              <a:t>Em caso de funcionários terceiros, utilizar o padrão “</a:t>
            </a:r>
            <a:r>
              <a:rPr lang="pt-BR" sz="2400" i="1" dirty="0">
                <a:solidFill>
                  <a:schemeClr val="tx1"/>
                </a:solidFill>
                <a:latin typeface="AMX" panose="020B0604020202020204"/>
              </a:rPr>
              <a:t>smarti@claro.com</a:t>
            </a:r>
            <a:r>
              <a:rPr lang="pt-BR" sz="2400" i="1" dirty="0">
                <a:latin typeface="AMX" panose="020B0604020202020204"/>
              </a:rPr>
              <a:t>.</a:t>
            </a:r>
            <a:endParaRPr lang="pt-BR" sz="2400" dirty="0">
              <a:latin typeface="AMX" panose="020B0604020202020204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019E1D3-7A7B-E6E4-1EBA-67E277CC04F2}"/>
              </a:ext>
            </a:extLst>
          </p:cNvPr>
          <p:cNvSpPr txBox="1"/>
          <p:nvPr/>
        </p:nvSpPr>
        <p:spPr>
          <a:xfrm>
            <a:off x="276131" y="1330434"/>
            <a:ext cx="9577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MX" panose="020B0604020202020204"/>
              </a:rPr>
              <a:t>Acesso o link: </a:t>
            </a:r>
            <a:r>
              <a:rPr lang="pt-BR" sz="2400" dirty="0">
                <a:latin typeface="AMX" panose="020B0604020202020204"/>
                <a:hlinkClick r:id="rId6"/>
              </a:rPr>
              <a:t>https://clarobr-jsm-negocios.atlassian.net/servicedesk/customer/portals</a:t>
            </a:r>
            <a:r>
              <a:rPr lang="pt-BR" sz="2400" dirty="0">
                <a:latin typeface="AMX" panose="020B0604020202020204"/>
              </a:rPr>
              <a:t> </a:t>
            </a:r>
          </a:p>
        </p:txBody>
      </p: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E5C91F49-30D9-AB00-0381-01276B26DFDC}"/>
              </a:ext>
            </a:extLst>
          </p:cNvPr>
          <p:cNvCxnSpPr>
            <a:cxnSpLocks/>
          </p:cNvCxnSpPr>
          <p:nvPr/>
        </p:nvCxnSpPr>
        <p:spPr>
          <a:xfrm>
            <a:off x="3262815" y="4120407"/>
            <a:ext cx="333955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17">
            <a:extLst>
              <a:ext uri="{FF2B5EF4-FFF2-40B4-BE49-F238E27FC236}">
                <a16:creationId xmlns:a16="http://schemas.microsoft.com/office/drawing/2014/main" id="{A8A045CD-715B-3D4C-DBEC-AAF849044B98}"/>
              </a:ext>
            </a:extLst>
          </p:cNvPr>
          <p:cNvCxnSpPr>
            <a:cxnSpLocks/>
          </p:cNvCxnSpPr>
          <p:nvPr/>
        </p:nvCxnSpPr>
        <p:spPr>
          <a:xfrm>
            <a:off x="98483" y="403215"/>
            <a:ext cx="3312000" cy="0"/>
          </a:xfrm>
          <a:prstGeom prst="line">
            <a:avLst/>
          </a:prstGeom>
          <a:ln w="28575">
            <a:solidFill>
              <a:srgbClr val="8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0073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3FA828D-5991-5648-A7BC-4FE5B18E9E7F}"/>
              </a:ext>
            </a:extLst>
          </p:cNvPr>
          <p:cNvSpPr txBox="1"/>
          <p:nvPr/>
        </p:nvSpPr>
        <p:spPr>
          <a:xfrm>
            <a:off x="7636746" y="3324651"/>
            <a:ext cx="4293263" cy="10966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549275" algn="r"/>
            <a:r>
              <a:rPr lang="pt-BR" sz="3500" dirty="0">
                <a:solidFill>
                  <a:schemeClr val="bg1"/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1. Por que vender em condomínios?</a:t>
            </a:r>
            <a:endParaRPr lang="pt-BR" sz="35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9778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91687C1B-3FB6-CE40-4675-1AA05E374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E0C5F14B-A551-609A-5E43-88EC3393A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10066885" y="-588700"/>
            <a:ext cx="2257641" cy="1457533"/>
          </a:xfrm>
          <a:prstGeom prst="rect">
            <a:avLst/>
          </a:prstGeom>
        </p:spPr>
      </p:pic>
      <p:sp>
        <p:nvSpPr>
          <p:cNvPr id="6" name="Retângulo: Cantos Arredondados 5">
            <a:hlinkClick r:id="rId4" action="ppaction://hlinksldjump"/>
            <a:extLst>
              <a:ext uri="{FF2B5EF4-FFF2-40B4-BE49-F238E27FC236}">
                <a16:creationId xmlns:a16="http://schemas.microsoft.com/office/drawing/2014/main" id="{B5CCEB4C-87B9-5F69-A9BB-55978AFD1EBE}"/>
              </a:ext>
            </a:extLst>
          </p:cNvPr>
          <p:cNvSpPr/>
          <p:nvPr/>
        </p:nvSpPr>
        <p:spPr>
          <a:xfrm>
            <a:off x="8375936" y="3057519"/>
            <a:ext cx="3381896" cy="922312"/>
          </a:xfrm>
          <a:prstGeom prst="roundRect">
            <a:avLst/>
          </a:prstGeom>
          <a:noFill/>
          <a:ln>
            <a:solidFill>
              <a:srgbClr val="9103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189" indent="-457189">
              <a:buFont typeface="+mj-lt"/>
              <a:buAutoNum type="arabicPeriod"/>
            </a:pPr>
            <a:r>
              <a:rPr lang="pt-BR" sz="2400" dirty="0">
                <a:solidFill>
                  <a:schemeClr val="tx1"/>
                </a:solidFill>
                <a:latin typeface="AMX"/>
              </a:rPr>
              <a:t>Clique no botão “Continue com a conta </a:t>
            </a:r>
            <a:r>
              <a:rPr lang="pt-BR" sz="2400" dirty="0" err="1">
                <a:solidFill>
                  <a:schemeClr val="tx1"/>
                </a:solidFill>
                <a:latin typeface="AMX"/>
              </a:rPr>
              <a:t>Atlassian</a:t>
            </a:r>
            <a:r>
              <a:rPr lang="pt-BR" sz="2400" dirty="0">
                <a:solidFill>
                  <a:schemeClr val="tx1"/>
                </a:solidFill>
                <a:latin typeface="AMX"/>
              </a:rPr>
              <a:t>”</a:t>
            </a:r>
            <a:r>
              <a:rPr lang="pt-BR" sz="2400" i="1" dirty="0"/>
              <a:t>.</a:t>
            </a:r>
            <a:endParaRPr lang="pt-BR" sz="24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DDC8914-0801-118E-5AA0-19FC2A592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13" y="1706123"/>
            <a:ext cx="7631371" cy="36251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6701F43B-EDDB-63E4-CC57-A11DBCB3E5FF}"/>
              </a:ext>
            </a:extLst>
          </p:cNvPr>
          <p:cNvCxnSpPr>
            <a:cxnSpLocks/>
          </p:cNvCxnSpPr>
          <p:nvPr/>
        </p:nvCxnSpPr>
        <p:spPr>
          <a:xfrm>
            <a:off x="2973387" y="4124692"/>
            <a:ext cx="333955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6">
            <a:extLst>
              <a:ext uri="{FF2B5EF4-FFF2-40B4-BE49-F238E27FC236}">
                <a16:creationId xmlns:a16="http://schemas.microsoft.com/office/drawing/2014/main" id="{0DFEEA37-E4D6-67E3-370B-528686BE3379}"/>
              </a:ext>
            </a:extLst>
          </p:cNvPr>
          <p:cNvSpPr txBox="1"/>
          <p:nvPr/>
        </p:nvSpPr>
        <p:spPr>
          <a:xfrm>
            <a:off x="1" y="9696"/>
            <a:ext cx="3459793" cy="414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400" b="1" dirty="0">
                <a:latin typeface="AMX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ABERTURA DE CHAMADO</a:t>
            </a:r>
          </a:p>
        </p:txBody>
      </p:sp>
      <p:cxnSp>
        <p:nvCxnSpPr>
          <p:cNvPr id="9" name="Straight Connector 17">
            <a:extLst>
              <a:ext uri="{FF2B5EF4-FFF2-40B4-BE49-F238E27FC236}">
                <a16:creationId xmlns:a16="http://schemas.microsoft.com/office/drawing/2014/main" id="{1DEB40A9-2FE6-A189-51A2-A211F1BD92F3}"/>
              </a:ext>
            </a:extLst>
          </p:cNvPr>
          <p:cNvCxnSpPr>
            <a:cxnSpLocks/>
          </p:cNvCxnSpPr>
          <p:nvPr/>
        </p:nvCxnSpPr>
        <p:spPr>
          <a:xfrm>
            <a:off x="98483" y="403215"/>
            <a:ext cx="3312000" cy="0"/>
          </a:xfrm>
          <a:prstGeom prst="line">
            <a:avLst/>
          </a:prstGeom>
          <a:ln w="28575">
            <a:solidFill>
              <a:srgbClr val="8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19393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63E8B826-5332-B097-FFDD-EC13F8834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D99F82FF-6594-4417-0A00-413252F77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10066885" y="-588700"/>
            <a:ext cx="2257641" cy="1457533"/>
          </a:xfrm>
          <a:prstGeom prst="rect">
            <a:avLst/>
          </a:prstGeom>
        </p:spPr>
      </p:pic>
      <p:sp>
        <p:nvSpPr>
          <p:cNvPr id="6" name="Retângulo: Cantos Arredondados 5">
            <a:hlinkClick r:id="rId4" action="ppaction://hlinksldjump"/>
            <a:extLst>
              <a:ext uri="{FF2B5EF4-FFF2-40B4-BE49-F238E27FC236}">
                <a16:creationId xmlns:a16="http://schemas.microsoft.com/office/drawing/2014/main" id="{1F3E5067-DA01-C460-02B3-BE0764287B59}"/>
              </a:ext>
            </a:extLst>
          </p:cNvPr>
          <p:cNvSpPr/>
          <p:nvPr/>
        </p:nvSpPr>
        <p:spPr>
          <a:xfrm>
            <a:off x="7808677" y="2896857"/>
            <a:ext cx="3919451" cy="983865"/>
          </a:xfrm>
          <a:prstGeom prst="roundRect">
            <a:avLst/>
          </a:prstGeom>
          <a:noFill/>
          <a:ln>
            <a:solidFill>
              <a:srgbClr val="9103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189" indent="-457189">
              <a:buFont typeface="+mj-lt"/>
              <a:buAutoNum type="arabicPeriod"/>
            </a:pPr>
            <a:r>
              <a:rPr lang="pt-BR" sz="2400" dirty="0">
                <a:solidFill>
                  <a:schemeClr val="tx1"/>
                </a:solidFill>
                <a:latin typeface="AMX"/>
              </a:rPr>
              <a:t>Informe Login e Senha de Rede. </a:t>
            </a:r>
          </a:p>
          <a:p>
            <a:pPr marL="457189" indent="-457189">
              <a:buFont typeface="+mj-lt"/>
              <a:buAutoNum type="arabicPeriod" startAt="2"/>
            </a:pPr>
            <a:r>
              <a:rPr lang="pt-BR" sz="2400" dirty="0">
                <a:solidFill>
                  <a:schemeClr val="tx1"/>
                </a:solidFill>
                <a:latin typeface="AMX"/>
              </a:rPr>
              <a:t>Clique para iniciar a sessão </a:t>
            </a:r>
            <a:endParaRPr lang="pt-BR" sz="24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E8D4EF5-BE50-0588-CF76-0FD6837F5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425" y="1805193"/>
            <a:ext cx="7363707" cy="34777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738208BF-E585-19DE-A4FC-F96E78A219A9}"/>
              </a:ext>
            </a:extLst>
          </p:cNvPr>
          <p:cNvCxnSpPr>
            <a:cxnSpLocks/>
          </p:cNvCxnSpPr>
          <p:nvPr/>
        </p:nvCxnSpPr>
        <p:spPr>
          <a:xfrm>
            <a:off x="2909127" y="3579287"/>
            <a:ext cx="333955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E08D6EF1-5B6E-F64A-E6F4-6B747F9DE539}"/>
              </a:ext>
            </a:extLst>
          </p:cNvPr>
          <p:cNvCxnSpPr>
            <a:cxnSpLocks/>
          </p:cNvCxnSpPr>
          <p:nvPr/>
        </p:nvCxnSpPr>
        <p:spPr>
          <a:xfrm>
            <a:off x="2909128" y="4069143"/>
            <a:ext cx="333955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8227C99F-70C2-FCB7-102D-7430889925B2}"/>
              </a:ext>
            </a:extLst>
          </p:cNvPr>
          <p:cNvCxnSpPr>
            <a:cxnSpLocks/>
          </p:cNvCxnSpPr>
          <p:nvPr/>
        </p:nvCxnSpPr>
        <p:spPr>
          <a:xfrm>
            <a:off x="2985327" y="4515459"/>
            <a:ext cx="333955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6">
            <a:extLst>
              <a:ext uri="{FF2B5EF4-FFF2-40B4-BE49-F238E27FC236}">
                <a16:creationId xmlns:a16="http://schemas.microsoft.com/office/drawing/2014/main" id="{0D080A75-314E-8157-C11E-45F4CB8455E3}"/>
              </a:ext>
            </a:extLst>
          </p:cNvPr>
          <p:cNvSpPr txBox="1"/>
          <p:nvPr/>
        </p:nvSpPr>
        <p:spPr>
          <a:xfrm>
            <a:off x="1" y="9696"/>
            <a:ext cx="3459793" cy="414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400" b="1" dirty="0">
                <a:latin typeface="AMX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ABERTURA DE CHAMADO</a:t>
            </a:r>
          </a:p>
        </p:txBody>
      </p:sp>
      <p:cxnSp>
        <p:nvCxnSpPr>
          <p:cNvPr id="4" name="Straight Connector 17">
            <a:extLst>
              <a:ext uri="{FF2B5EF4-FFF2-40B4-BE49-F238E27FC236}">
                <a16:creationId xmlns:a16="http://schemas.microsoft.com/office/drawing/2014/main" id="{4DD7BBD3-6443-40AD-6B73-793A320DB7EB}"/>
              </a:ext>
            </a:extLst>
          </p:cNvPr>
          <p:cNvCxnSpPr>
            <a:cxnSpLocks/>
          </p:cNvCxnSpPr>
          <p:nvPr/>
        </p:nvCxnSpPr>
        <p:spPr>
          <a:xfrm>
            <a:off x="98483" y="403215"/>
            <a:ext cx="3312000" cy="0"/>
          </a:xfrm>
          <a:prstGeom prst="line">
            <a:avLst/>
          </a:prstGeom>
          <a:ln w="28575">
            <a:solidFill>
              <a:srgbClr val="8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17728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23301F21-5D9B-9D7C-3701-8DEF9E1C9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8E6E3246-0339-4B51-29F3-703E7F282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10066885" y="-588700"/>
            <a:ext cx="2257641" cy="1457533"/>
          </a:xfrm>
          <a:prstGeom prst="rect">
            <a:avLst/>
          </a:prstGeom>
        </p:spPr>
      </p:pic>
      <p:sp>
        <p:nvSpPr>
          <p:cNvPr id="6" name="Retângulo: Cantos Arredondados 5">
            <a:hlinkClick r:id="rId4" action="ppaction://hlinksldjump"/>
            <a:extLst>
              <a:ext uri="{FF2B5EF4-FFF2-40B4-BE49-F238E27FC236}">
                <a16:creationId xmlns:a16="http://schemas.microsoft.com/office/drawing/2014/main" id="{783F8ADE-10A7-BEF3-A7C1-3510C3A42438}"/>
              </a:ext>
            </a:extLst>
          </p:cNvPr>
          <p:cNvSpPr/>
          <p:nvPr/>
        </p:nvSpPr>
        <p:spPr>
          <a:xfrm>
            <a:off x="5836326" y="3056516"/>
            <a:ext cx="5657404" cy="1088765"/>
          </a:xfrm>
          <a:prstGeom prst="roundRect">
            <a:avLst/>
          </a:prstGeom>
          <a:noFill/>
          <a:ln>
            <a:solidFill>
              <a:srgbClr val="9103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189" indent="-457189" algn="just">
              <a:buFont typeface="+mj-lt"/>
              <a:buAutoNum type="arabicPeriod"/>
            </a:pPr>
            <a:r>
              <a:rPr lang="pt-BR" sz="2400" dirty="0">
                <a:solidFill>
                  <a:schemeClr val="tx1"/>
                </a:solidFill>
                <a:latin typeface="AMX"/>
              </a:rPr>
              <a:t>O sistema apresentará um código que você deve inserir no app DUO, instalado no seu celular ou computador.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42EC2AB-C91E-FE90-29D9-32BCAA9DBCD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889" r="4691" b="4306"/>
          <a:stretch>
            <a:fillRect/>
          </a:stretch>
        </p:blipFill>
        <p:spPr>
          <a:xfrm>
            <a:off x="1764987" y="1352204"/>
            <a:ext cx="3422155" cy="50319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AC0F8B8E-9155-AC15-AE53-239F1E9DCC1B}"/>
              </a:ext>
            </a:extLst>
          </p:cNvPr>
          <p:cNvCxnSpPr>
            <a:cxnSpLocks/>
          </p:cNvCxnSpPr>
          <p:nvPr/>
        </p:nvCxnSpPr>
        <p:spPr>
          <a:xfrm>
            <a:off x="2113089" y="3467465"/>
            <a:ext cx="333955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6">
            <a:extLst>
              <a:ext uri="{FF2B5EF4-FFF2-40B4-BE49-F238E27FC236}">
                <a16:creationId xmlns:a16="http://schemas.microsoft.com/office/drawing/2014/main" id="{59D80741-ED82-E251-9BBA-A4256A745296}"/>
              </a:ext>
            </a:extLst>
          </p:cNvPr>
          <p:cNvSpPr txBox="1"/>
          <p:nvPr/>
        </p:nvSpPr>
        <p:spPr>
          <a:xfrm>
            <a:off x="1" y="9696"/>
            <a:ext cx="3459793" cy="414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400" b="1" dirty="0">
                <a:latin typeface="AMX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ABERTURA DE CHAMADO</a:t>
            </a: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1E7AD848-7B53-4BFA-A170-DE801DEB5FA1}"/>
              </a:ext>
            </a:extLst>
          </p:cNvPr>
          <p:cNvCxnSpPr>
            <a:cxnSpLocks/>
          </p:cNvCxnSpPr>
          <p:nvPr/>
        </p:nvCxnSpPr>
        <p:spPr>
          <a:xfrm>
            <a:off x="98483" y="403215"/>
            <a:ext cx="3312000" cy="0"/>
          </a:xfrm>
          <a:prstGeom prst="line">
            <a:avLst/>
          </a:prstGeom>
          <a:ln w="28575">
            <a:solidFill>
              <a:srgbClr val="8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56099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18AFB2AB-D087-21A8-6251-F04545A17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A9F755CC-5821-1244-637E-592BCAAFA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10066885" y="-588700"/>
            <a:ext cx="2257641" cy="1457533"/>
          </a:xfrm>
          <a:prstGeom prst="rect">
            <a:avLst/>
          </a:prstGeom>
        </p:spPr>
      </p:pic>
      <p:sp>
        <p:nvSpPr>
          <p:cNvPr id="6" name="Retângulo: Cantos Arredondados 5">
            <a:hlinkClick r:id="rId4" action="ppaction://hlinksldjump"/>
            <a:extLst>
              <a:ext uri="{FF2B5EF4-FFF2-40B4-BE49-F238E27FC236}">
                <a16:creationId xmlns:a16="http://schemas.microsoft.com/office/drawing/2014/main" id="{72C153E3-10D4-90C3-52E8-415DB3D0F568}"/>
              </a:ext>
            </a:extLst>
          </p:cNvPr>
          <p:cNvSpPr/>
          <p:nvPr/>
        </p:nvSpPr>
        <p:spPr>
          <a:xfrm>
            <a:off x="6464774" y="3043549"/>
            <a:ext cx="4464924" cy="1125577"/>
          </a:xfrm>
          <a:prstGeom prst="roundRect">
            <a:avLst/>
          </a:prstGeom>
          <a:noFill/>
          <a:ln>
            <a:solidFill>
              <a:srgbClr val="9103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dirty="0">
                <a:solidFill>
                  <a:schemeClr val="tx1"/>
                </a:solidFill>
                <a:latin typeface="AMX"/>
              </a:rPr>
              <a:t>Após a validação do código o sistema vai te direcionar ao </a:t>
            </a:r>
            <a:r>
              <a:rPr lang="pt-BR" sz="2400" dirty="0" err="1">
                <a:solidFill>
                  <a:schemeClr val="tx1"/>
                </a:solidFill>
                <a:latin typeface="AMX"/>
              </a:rPr>
              <a:t>SmarTI</a:t>
            </a:r>
            <a:r>
              <a:rPr lang="pt-BR" sz="2400" dirty="0">
                <a:solidFill>
                  <a:schemeClr val="tx1"/>
                </a:solidFill>
                <a:latin typeface="AMX"/>
              </a:rPr>
              <a:t> (ESM)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BF032F2-65BC-8C86-6367-E86F28832CD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805" t="9752" r="13303" b="7386"/>
          <a:stretch>
            <a:fillRect/>
          </a:stretch>
        </p:blipFill>
        <p:spPr>
          <a:xfrm>
            <a:off x="2061557" y="1769517"/>
            <a:ext cx="4034444" cy="47992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16">
            <a:extLst>
              <a:ext uri="{FF2B5EF4-FFF2-40B4-BE49-F238E27FC236}">
                <a16:creationId xmlns:a16="http://schemas.microsoft.com/office/drawing/2014/main" id="{62CD4565-7681-ACD4-EE2C-AAADE230B1EA}"/>
              </a:ext>
            </a:extLst>
          </p:cNvPr>
          <p:cNvSpPr txBox="1"/>
          <p:nvPr/>
        </p:nvSpPr>
        <p:spPr>
          <a:xfrm>
            <a:off x="1" y="9696"/>
            <a:ext cx="3459793" cy="414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400" b="1" dirty="0">
                <a:latin typeface="AMX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ABERTURA DE CHAMADO</a:t>
            </a:r>
          </a:p>
        </p:txBody>
      </p:sp>
      <p:cxnSp>
        <p:nvCxnSpPr>
          <p:cNvPr id="5" name="Straight Connector 17">
            <a:extLst>
              <a:ext uri="{FF2B5EF4-FFF2-40B4-BE49-F238E27FC236}">
                <a16:creationId xmlns:a16="http://schemas.microsoft.com/office/drawing/2014/main" id="{D13CDC3F-14D9-149B-7914-C57E46DEE77F}"/>
              </a:ext>
            </a:extLst>
          </p:cNvPr>
          <p:cNvCxnSpPr>
            <a:cxnSpLocks/>
          </p:cNvCxnSpPr>
          <p:nvPr/>
        </p:nvCxnSpPr>
        <p:spPr>
          <a:xfrm>
            <a:off x="98483" y="403215"/>
            <a:ext cx="3312000" cy="0"/>
          </a:xfrm>
          <a:prstGeom prst="line">
            <a:avLst/>
          </a:prstGeom>
          <a:ln w="28575">
            <a:solidFill>
              <a:srgbClr val="8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368186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E941EC75-28E3-1694-02AB-EDF3751CB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77677337-915B-9D40-0259-3D43D6E0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10066885" y="-588700"/>
            <a:ext cx="2257641" cy="1457533"/>
          </a:xfrm>
          <a:prstGeom prst="rect">
            <a:avLst/>
          </a:prstGeom>
        </p:spPr>
      </p:pic>
      <p:sp>
        <p:nvSpPr>
          <p:cNvPr id="6" name="Retângulo: Cantos Arredondados 5">
            <a:hlinkClick r:id="rId4" action="ppaction://hlinksldjump"/>
            <a:extLst>
              <a:ext uri="{FF2B5EF4-FFF2-40B4-BE49-F238E27FC236}">
                <a16:creationId xmlns:a16="http://schemas.microsoft.com/office/drawing/2014/main" id="{0297B201-34D9-E3BE-D2A3-B8BEEE0518B2}"/>
              </a:ext>
            </a:extLst>
          </p:cNvPr>
          <p:cNvSpPr/>
          <p:nvPr/>
        </p:nvSpPr>
        <p:spPr>
          <a:xfrm>
            <a:off x="8295905" y="3143796"/>
            <a:ext cx="3102425" cy="569224"/>
          </a:xfrm>
          <a:prstGeom prst="roundRect">
            <a:avLst/>
          </a:prstGeom>
          <a:noFill/>
          <a:ln>
            <a:solidFill>
              <a:srgbClr val="9103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189" indent="-457189">
              <a:buFont typeface="+mj-lt"/>
              <a:buAutoNum type="arabicPeriod"/>
            </a:pPr>
            <a:r>
              <a:rPr lang="pt-BR" sz="2400" dirty="0">
                <a:solidFill>
                  <a:schemeClr val="tx1"/>
                </a:solidFill>
              </a:rPr>
              <a:t>Selecione Comercial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D5ADB7C-3B06-7253-77F4-4D4C17B290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1160" y="1783075"/>
            <a:ext cx="6569685" cy="39149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75716397-00F5-FCFD-8ABA-CC7BC3804F00}"/>
              </a:ext>
            </a:extLst>
          </p:cNvPr>
          <p:cNvCxnSpPr>
            <a:cxnSpLocks/>
          </p:cNvCxnSpPr>
          <p:nvPr/>
        </p:nvCxnSpPr>
        <p:spPr>
          <a:xfrm>
            <a:off x="3778007" y="5241236"/>
            <a:ext cx="333955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6">
            <a:extLst>
              <a:ext uri="{FF2B5EF4-FFF2-40B4-BE49-F238E27FC236}">
                <a16:creationId xmlns:a16="http://schemas.microsoft.com/office/drawing/2014/main" id="{11556997-DF14-19F2-CC0A-8222DE20F51A}"/>
              </a:ext>
            </a:extLst>
          </p:cNvPr>
          <p:cNvSpPr txBox="1"/>
          <p:nvPr/>
        </p:nvSpPr>
        <p:spPr>
          <a:xfrm>
            <a:off x="1" y="9696"/>
            <a:ext cx="3459793" cy="414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400" b="1" dirty="0">
                <a:latin typeface="AMX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ABERTURA DE CHAMADO</a:t>
            </a:r>
          </a:p>
        </p:txBody>
      </p:sp>
      <p:cxnSp>
        <p:nvCxnSpPr>
          <p:cNvPr id="9" name="Straight Connector 17">
            <a:extLst>
              <a:ext uri="{FF2B5EF4-FFF2-40B4-BE49-F238E27FC236}">
                <a16:creationId xmlns:a16="http://schemas.microsoft.com/office/drawing/2014/main" id="{93B86C70-7D21-3F6E-66A0-9E6C5EA711FB}"/>
              </a:ext>
            </a:extLst>
          </p:cNvPr>
          <p:cNvCxnSpPr>
            <a:cxnSpLocks/>
          </p:cNvCxnSpPr>
          <p:nvPr/>
        </p:nvCxnSpPr>
        <p:spPr>
          <a:xfrm>
            <a:off x="98483" y="403215"/>
            <a:ext cx="3312000" cy="0"/>
          </a:xfrm>
          <a:prstGeom prst="line">
            <a:avLst/>
          </a:prstGeom>
          <a:ln w="28575">
            <a:solidFill>
              <a:srgbClr val="8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61182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B7A2F574-5A63-59CF-D9D2-86ECA4B4F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BBE3B891-4750-EDF4-AF0F-45FB46871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10066885" y="-588700"/>
            <a:ext cx="2257641" cy="1457533"/>
          </a:xfrm>
          <a:prstGeom prst="rect">
            <a:avLst/>
          </a:prstGeom>
        </p:spPr>
      </p:pic>
      <p:sp>
        <p:nvSpPr>
          <p:cNvPr id="6" name="Retângulo: Cantos Arredondados 5">
            <a:hlinkClick r:id="rId4" action="ppaction://hlinksldjump"/>
            <a:extLst>
              <a:ext uri="{FF2B5EF4-FFF2-40B4-BE49-F238E27FC236}">
                <a16:creationId xmlns:a16="http://schemas.microsoft.com/office/drawing/2014/main" id="{6D5B25BC-D35D-13F0-C83C-C571AB3923A8}"/>
              </a:ext>
            </a:extLst>
          </p:cNvPr>
          <p:cNvSpPr/>
          <p:nvPr/>
        </p:nvSpPr>
        <p:spPr>
          <a:xfrm>
            <a:off x="8329156" y="3494124"/>
            <a:ext cx="2699656" cy="707565"/>
          </a:xfrm>
          <a:prstGeom prst="roundRect">
            <a:avLst/>
          </a:prstGeom>
          <a:noFill/>
          <a:ln>
            <a:solidFill>
              <a:srgbClr val="9103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189" indent="-457189">
              <a:buFont typeface="+mj-lt"/>
              <a:buAutoNum type="arabicPeriod"/>
            </a:pPr>
            <a:r>
              <a:rPr lang="pt-BR" sz="2400" dirty="0">
                <a:solidFill>
                  <a:schemeClr val="tx1"/>
                </a:solidFill>
                <a:latin typeface="AMX"/>
              </a:rPr>
              <a:t>Selecione Cortesia</a:t>
            </a:r>
            <a:endParaRPr lang="pt-BR" sz="2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43B8012-CEED-88FD-B3BA-444CE34F1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1037" y="1886492"/>
            <a:ext cx="6548632" cy="40363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44E2347A-7DB9-DDC1-A8E3-57C33BB75197}"/>
              </a:ext>
            </a:extLst>
          </p:cNvPr>
          <p:cNvCxnSpPr>
            <a:cxnSpLocks/>
          </p:cNvCxnSpPr>
          <p:nvPr/>
        </p:nvCxnSpPr>
        <p:spPr>
          <a:xfrm>
            <a:off x="1568803" y="4457468"/>
            <a:ext cx="333955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6">
            <a:extLst>
              <a:ext uri="{FF2B5EF4-FFF2-40B4-BE49-F238E27FC236}">
                <a16:creationId xmlns:a16="http://schemas.microsoft.com/office/drawing/2014/main" id="{F60066A3-8AAA-CDF7-F1D6-53BDACE1E194}"/>
              </a:ext>
            </a:extLst>
          </p:cNvPr>
          <p:cNvSpPr txBox="1"/>
          <p:nvPr/>
        </p:nvSpPr>
        <p:spPr>
          <a:xfrm>
            <a:off x="1" y="9696"/>
            <a:ext cx="3459793" cy="414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400" b="1" dirty="0">
                <a:latin typeface="AMX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ABERTURA DE CHAMADO</a:t>
            </a: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2E5F666A-3894-9C38-F154-2B1D0516B9DA}"/>
              </a:ext>
            </a:extLst>
          </p:cNvPr>
          <p:cNvCxnSpPr>
            <a:cxnSpLocks/>
          </p:cNvCxnSpPr>
          <p:nvPr/>
        </p:nvCxnSpPr>
        <p:spPr>
          <a:xfrm>
            <a:off x="98483" y="403215"/>
            <a:ext cx="3312000" cy="0"/>
          </a:xfrm>
          <a:prstGeom prst="line">
            <a:avLst/>
          </a:prstGeom>
          <a:ln w="28575">
            <a:solidFill>
              <a:srgbClr val="8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738297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532FE5AF-9861-FFF8-2F4A-1945BA75C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9446A828-E7CC-8B54-1270-E66236FFF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10066885" y="-588700"/>
            <a:ext cx="2257641" cy="1457533"/>
          </a:xfrm>
          <a:prstGeom prst="rect">
            <a:avLst/>
          </a:prstGeom>
        </p:spPr>
      </p:pic>
      <p:sp>
        <p:nvSpPr>
          <p:cNvPr id="6" name="Retângulo: Cantos Arredondados 5">
            <a:hlinkClick r:id="rId4" action="ppaction://hlinksldjump"/>
            <a:extLst>
              <a:ext uri="{FF2B5EF4-FFF2-40B4-BE49-F238E27FC236}">
                <a16:creationId xmlns:a16="http://schemas.microsoft.com/office/drawing/2014/main" id="{3F970B01-3479-FACC-71F8-30AC8A1440AD}"/>
              </a:ext>
            </a:extLst>
          </p:cNvPr>
          <p:cNvSpPr/>
          <p:nvPr/>
        </p:nvSpPr>
        <p:spPr>
          <a:xfrm>
            <a:off x="6688183" y="2432579"/>
            <a:ext cx="4872051" cy="1457533"/>
          </a:xfrm>
          <a:prstGeom prst="roundRect">
            <a:avLst/>
          </a:prstGeom>
          <a:noFill/>
          <a:ln>
            <a:solidFill>
              <a:srgbClr val="9103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189" indent="-457189" algn="just">
              <a:buFont typeface="+mj-lt"/>
              <a:buAutoNum type="arabicPeriod"/>
            </a:pPr>
            <a:r>
              <a:rPr lang="pt-BR" sz="2400" dirty="0">
                <a:solidFill>
                  <a:schemeClr val="tx1"/>
                </a:solidFill>
                <a:latin typeface="AMX"/>
              </a:rPr>
              <a:t>Descreva resumo da solicitação.</a:t>
            </a:r>
          </a:p>
          <a:p>
            <a:pPr marL="457189" indent="-457189" algn="just">
              <a:buFont typeface="+mj-lt"/>
              <a:buAutoNum type="arabicPeriod" startAt="2"/>
            </a:pPr>
            <a:r>
              <a:rPr lang="pt-BR" sz="2400" dirty="0">
                <a:solidFill>
                  <a:schemeClr val="tx1"/>
                </a:solidFill>
                <a:latin typeface="AMX"/>
              </a:rPr>
              <a:t>Clique em </a:t>
            </a:r>
            <a:r>
              <a:rPr lang="pt-BR" sz="2400" b="1" dirty="0">
                <a:solidFill>
                  <a:schemeClr val="tx1"/>
                </a:solidFill>
                <a:latin typeface="AMX"/>
              </a:rPr>
              <a:t>Informe a Classificação </a:t>
            </a:r>
            <a:r>
              <a:rPr lang="pt-BR" sz="2400" dirty="0">
                <a:solidFill>
                  <a:schemeClr val="tx1"/>
                </a:solidFill>
                <a:latin typeface="AMX"/>
              </a:rPr>
              <a:t>e selecione conforme a solicitação que precisa ser realizada.</a:t>
            </a:r>
            <a:endParaRPr lang="pt-BR" sz="2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65A07BA-5785-E6AE-F98E-62B56C2242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478" y="1572604"/>
            <a:ext cx="5981437" cy="37127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E03DF630-9C53-8419-650A-4A632C012FCF}"/>
              </a:ext>
            </a:extLst>
          </p:cNvPr>
          <p:cNvCxnSpPr>
            <a:cxnSpLocks/>
          </p:cNvCxnSpPr>
          <p:nvPr/>
        </p:nvCxnSpPr>
        <p:spPr>
          <a:xfrm>
            <a:off x="242258" y="3254692"/>
            <a:ext cx="24686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76725987-6CD3-756E-5D65-6A087BEBFFE0}"/>
              </a:ext>
            </a:extLst>
          </p:cNvPr>
          <p:cNvCxnSpPr>
            <a:cxnSpLocks/>
          </p:cNvCxnSpPr>
          <p:nvPr/>
        </p:nvCxnSpPr>
        <p:spPr>
          <a:xfrm>
            <a:off x="249515" y="3938052"/>
            <a:ext cx="24686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6">
            <a:extLst>
              <a:ext uri="{FF2B5EF4-FFF2-40B4-BE49-F238E27FC236}">
                <a16:creationId xmlns:a16="http://schemas.microsoft.com/office/drawing/2014/main" id="{9E87B363-47E2-45EC-8FBB-8DE579F7843A}"/>
              </a:ext>
            </a:extLst>
          </p:cNvPr>
          <p:cNvSpPr txBox="1"/>
          <p:nvPr/>
        </p:nvSpPr>
        <p:spPr>
          <a:xfrm>
            <a:off x="1" y="9696"/>
            <a:ext cx="3459793" cy="414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400" b="1" dirty="0">
                <a:latin typeface="AMX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ABERTURA DE CHAMADO</a:t>
            </a: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93881F5F-4BC4-37EE-B1B4-70BAE8FE9F52}"/>
              </a:ext>
            </a:extLst>
          </p:cNvPr>
          <p:cNvCxnSpPr>
            <a:cxnSpLocks/>
          </p:cNvCxnSpPr>
          <p:nvPr/>
        </p:nvCxnSpPr>
        <p:spPr>
          <a:xfrm>
            <a:off x="98483" y="403215"/>
            <a:ext cx="3312000" cy="0"/>
          </a:xfrm>
          <a:prstGeom prst="line">
            <a:avLst/>
          </a:prstGeom>
          <a:ln w="28575">
            <a:solidFill>
              <a:srgbClr val="8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54898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C6EBBA96-0FC3-4E37-6C67-ECF4D065F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47DBDE00-3084-300A-9694-7B3926288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10066885" y="-588700"/>
            <a:ext cx="2257641" cy="1457533"/>
          </a:xfrm>
          <a:prstGeom prst="rect">
            <a:avLst/>
          </a:prstGeom>
        </p:spPr>
      </p:pic>
      <p:sp>
        <p:nvSpPr>
          <p:cNvPr id="6" name="Retângulo: Cantos Arredondados 5">
            <a:hlinkClick r:id="rId4" action="ppaction://hlinksldjump"/>
            <a:extLst>
              <a:ext uri="{FF2B5EF4-FFF2-40B4-BE49-F238E27FC236}">
                <a16:creationId xmlns:a16="http://schemas.microsoft.com/office/drawing/2014/main" id="{2FA9C048-C3F9-0B72-4EA1-62C31442BD62}"/>
              </a:ext>
            </a:extLst>
          </p:cNvPr>
          <p:cNvSpPr/>
          <p:nvPr/>
        </p:nvSpPr>
        <p:spPr>
          <a:xfrm>
            <a:off x="7559823" y="2819269"/>
            <a:ext cx="4188832" cy="749663"/>
          </a:xfrm>
          <a:prstGeom prst="roundRect">
            <a:avLst/>
          </a:prstGeom>
          <a:noFill/>
          <a:ln>
            <a:solidFill>
              <a:srgbClr val="9103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189" indent="-457189">
              <a:buFont typeface="+mj-lt"/>
              <a:buAutoNum type="arabicPeriod"/>
            </a:pPr>
            <a:r>
              <a:rPr lang="pt-BR" sz="2400" dirty="0">
                <a:solidFill>
                  <a:schemeClr val="tx1"/>
                </a:solidFill>
                <a:latin typeface="AMX"/>
              </a:rPr>
              <a:t>Informe o aprovador  autorizado  conforme regional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1395C04-ACD4-C74E-60B6-EA2597C1FF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049" y="2104554"/>
            <a:ext cx="6704584" cy="24064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B6BB0F85-6344-0C48-FB6E-1D4569050810}"/>
              </a:ext>
            </a:extLst>
          </p:cNvPr>
          <p:cNvCxnSpPr>
            <a:cxnSpLocks/>
          </p:cNvCxnSpPr>
          <p:nvPr/>
        </p:nvCxnSpPr>
        <p:spPr>
          <a:xfrm>
            <a:off x="509848" y="3890156"/>
            <a:ext cx="24686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6">
            <a:extLst>
              <a:ext uri="{FF2B5EF4-FFF2-40B4-BE49-F238E27FC236}">
                <a16:creationId xmlns:a16="http://schemas.microsoft.com/office/drawing/2014/main" id="{6C396B0B-997E-3095-12AF-41B09A454051}"/>
              </a:ext>
            </a:extLst>
          </p:cNvPr>
          <p:cNvSpPr txBox="1"/>
          <p:nvPr/>
        </p:nvSpPr>
        <p:spPr>
          <a:xfrm>
            <a:off x="1" y="9696"/>
            <a:ext cx="3459793" cy="414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400" b="1" dirty="0">
                <a:latin typeface="AMX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ABERTURA DE CHAMADO</a:t>
            </a:r>
          </a:p>
        </p:txBody>
      </p:sp>
      <p:cxnSp>
        <p:nvCxnSpPr>
          <p:cNvPr id="4" name="Straight Connector 17">
            <a:extLst>
              <a:ext uri="{FF2B5EF4-FFF2-40B4-BE49-F238E27FC236}">
                <a16:creationId xmlns:a16="http://schemas.microsoft.com/office/drawing/2014/main" id="{9EBF6534-F093-5A9D-8BBE-D10C1BAD0300}"/>
              </a:ext>
            </a:extLst>
          </p:cNvPr>
          <p:cNvCxnSpPr>
            <a:cxnSpLocks/>
          </p:cNvCxnSpPr>
          <p:nvPr/>
        </p:nvCxnSpPr>
        <p:spPr>
          <a:xfrm>
            <a:off x="98483" y="403215"/>
            <a:ext cx="3312000" cy="0"/>
          </a:xfrm>
          <a:prstGeom prst="line">
            <a:avLst/>
          </a:prstGeom>
          <a:ln w="28575">
            <a:solidFill>
              <a:srgbClr val="8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69706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ACF6D568-3FC0-D5B5-0390-CCF794DEC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382ABCDD-C203-7C50-4C4E-E2CEC6019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10066885" y="-588700"/>
            <a:ext cx="2257641" cy="1457533"/>
          </a:xfrm>
          <a:prstGeom prst="rect">
            <a:avLst/>
          </a:prstGeom>
        </p:spPr>
      </p:pic>
      <p:sp>
        <p:nvSpPr>
          <p:cNvPr id="6" name="Retângulo: Cantos Arredondados 5">
            <a:hlinkClick r:id="rId4" action="ppaction://hlinksldjump"/>
            <a:extLst>
              <a:ext uri="{FF2B5EF4-FFF2-40B4-BE49-F238E27FC236}">
                <a16:creationId xmlns:a16="http://schemas.microsoft.com/office/drawing/2014/main" id="{0541A934-5D7F-8D7E-F954-17BCAB1EE391}"/>
              </a:ext>
            </a:extLst>
          </p:cNvPr>
          <p:cNvSpPr/>
          <p:nvPr/>
        </p:nvSpPr>
        <p:spPr>
          <a:xfrm>
            <a:off x="7703910" y="2704183"/>
            <a:ext cx="3667901" cy="1060005"/>
          </a:xfrm>
          <a:prstGeom prst="roundRect">
            <a:avLst/>
          </a:prstGeom>
          <a:noFill/>
          <a:ln>
            <a:solidFill>
              <a:srgbClr val="9103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189" indent="-457189">
              <a:buFont typeface="+mj-lt"/>
              <a:buAutoNum type="arabicPeriod"/>
            </a:pPr>
            <a:r>
              <a:rPr lang="pt-BR" sz="2400" dirty="0">
                <a:solidFill>
                  <a:schemeClr val="tx1"/>
                </a:solidFill>
                <a:latin typeface="AMX"/>
              </a:rPr>
              <a:t>Informe a regional </a:t>
            </a:r>
          </a:p>
          <a:p>
            <a:pPr marL="457189" indent="-457189">
              <a:buFont typeface="+mj-lt"/>
              <a:buAutoNum type="arabicPeriod" startAt="2"/>
            </a:pPr>
            <a:r>
              <a:rPr lang="pt-BR" sz="2400" dirty="0">
                <a:solidFill>
                  <a:schemeClr val="tx1"/>
                </a:solidFill>
              </a:rPr>
              <a:t>Informe o setor/operação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2ABE5C3-D69A-BA70-6606-7A11022EE7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665" y="1303054"/>
            <a:ext cx="6040329" cy="43056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7A36B350-FE94-5D33-7242-D260E5E907BD}"/>
              </a:ext>
            </a:extLst>
          </p:cNvPr>
          <p:cNvCxnSpPr>
            <a:cxnSpLocks/>
          </p:cNvCxnSpPr>
          <p:nvPr/>
        </p:nvCxnSpPr>
        <p:spPr>
          <a:xfrm>
            <a:off x="1033079" y="2277921"/>
            <a:ext cx="24686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1D5C76D5-E3CA-0729-DBAA-1E51300F26A1}"/>
              </a:ext>
            </a:extLst>
          </p:cNvPr>
          <p:cNvCxnSpPr>
            <a:cxnSpLocks/>
          </p:cNvCxnSpPr>
          <p:nvPr/>
        </p:nvCxnSpPr>
        <p:spPr>
          <a:xfrm>
            <a:off x="4139390" y="1546400"/>
            <a:ext cx="24686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6">
            <a:extLst>
              <a:ext uri="{FF2B5EF4-FFF2-40B4-BE49-F238E27FC236}">
                <a16:creationId xmlns:a16="http://schemas.microsoft.com/office/drawing/2014/main" id="{D8E03709-3A42-5C3C-9C89-BF9B1D2465CE}"/>
              </a:ext>
            </a:extLst>
          </p:cNvPr>
          <p:cNvSpPr txBox="1"/>
          <p:nvPr/>
        </p:nvSpPr>
        <p:spPr>
          <a:xfrm>
            <a:off x="1" y="9696"/>
            <a:ext cx="3459793" cy="414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400" b="1" dirty="0">
                <a:latin typeface="AMX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ABERTURA DE CHAMADO</a:t>
            </a:r>
          </a:p>
        </p:txBody>
      </p:sp>
      <p:cxnSp>
        <p:nvCxnSpPr>
          <p:cNvPr id="8" name="Straight Connector 17">
            <a:extLst>
              <a:ext uri="{FF2B5EF4-FFF2-40B4-BE49-F238E27FC236}">
                <a16:creationId xmlns:a16="http://schemas.microsoft.com/office/drawing/2014/main" id="{D14F94E1-EF89-8426-2BBA-507057951075}"/>
              </a:ext>
            </a:extLst>
          </p:cNvPr>
          <p:cNvCxnSpPr>
            <a:cxnSpLocks/>
          </p:cNvCxnSpPr>
          <p:nvPr/>
        </p:nvCxnSpPr>
        <p:spPr>
          <a:xfrm>
            <a:off x="98483" y="403215"/>
            <a:ext cx="3312000" cy="0"/>
          </a:xfrm>
          <a:prstGeom prst="line">
            <a:avLst/>
          </a:prstGeom>
          <a:ln w="28575">
            <a:solidFill>
              <a:srgbClr val="8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537570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B8D10562-2962-91F8-0695-D0DFE84BF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95B315B0-3C16-C1FC-6C00-B9BD1D55C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10066885" y="-588700"/>
            <a:ext cx="2257641" cy="1457533"/>
          </a:xfrm>
          <a:prstGeom prst="rect">
            <a:avLst/>
          </a:prstGeom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9BF7CEEA-DA9F-6941-DBF3-31BB2586BF12}"/>
              </a:ext>
            </a:extLst>
          </p:cNvPr>
          <p:cNvSpPr/>
          <p:nvPr/>
        </p:nvSpPr>
        <p:spPr>
          <a:xfrm>
            <a:off x="7386334" y="2227293"/>
            <a:ext cx="3570356" cy="777121"/>
          </a:xfrm>
          <a:prstGeom prst="roundRect">
            <a:avLst/>
          </a:prstGeom>
          <a:noFill/>
          <a:ln>
            <a:solidFill>
              <a:srgbClr val="9103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189" indent="-457189">
              <a:buFont typeface="+mj-lt"/>
              <a:buAutoNum type="arabicPeriod"/>
            </a:pPr>
            <a:r>
              <a:rPr lang="pt-BR" sz="2400" dirty="0">
                <a:solidFill>
                  <a:schemeClr val="tx1"/>
                </a:solidFill>
                <a:latin typeface="AMX"/>
              </a:rPr>
              <a:t>Informe o grupo de atuação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8418DE3-31A4-634B-8F09-85BA12175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21" y="1409067"/>
            <a:ext cx="6398809" cy="45481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EDE7429B-72BF-5DA8-CAD4-E02031BBCC97}"/>
              </a:ext>
            </a:extLst>
          </p:cNvPr>
          <p:cNvCxnSpPr>
            <a:cxnSpLocks/>
          </p:cNvCxnSpPr>
          <p:nvPr/>
        </p:nvCxnSpPr>
        <p:spPr>
          <a:xfrm>
            <a:off x="411059" y="2638377"/>
            <a:ext cx="21398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6">
            <a:extLst>
              <a:ext uri="{FF2B5EF4-FFF2-40B4-BE49-F238E27FC236}">
                <a16:creationId xmlns:a16="http://schemas.microsoft.com/office/drawing/2014/main" id="{454240B6-E02A-43B3-6D75-9657370AEF7D}"/>
              </a:ext>
            </a:extLst>
          </p:cNvPr>
          <p:cNvSpPr txBox="1"/>
          <p:nvPr/>
        </p:nvSpPr>
        <p:spPr>
          <a:xfrm>
            <a:off x="1" y="9696"/>
            <a:ext cx="3459793" cy="414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400" b="1" dirty="0">
                <a:latin typeface="AMX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ABERTURA DE CHAMADO</a:t>
            </a:r>
          </a:p>
        </p:txBody>
      </p:sp>
      <p:sp>
        <p:nvSpPr>
          <p:cNvPr id="8" name="CaixaDeTexto 7">
            <a:hlinkClick r:id="rId5" action="ppaction://hlinksldjump"/>
            <a:extLst>
              <a:ext uri="{FF2B5EF4-FFF2-40B4-BE49-F238E27FC236}">
                <a16:creationId xmlns:a16="http://schemas.microsoft.com/office/drawing/2014/main" id="{D6E76116-92DF-BB00-5BD7-0E9E04447E30}"/>
              </a:ext>
            </a:extLst>
          </p:cNvPr>
          <p:cNvSpPr txBox="1"/>
          <p:nvPr/>
        </p:nvSpPr>
        <p:spPr>
          <a:xfrm>
            <a:off x="7230487" y="3293827"/>
            <a:ext cx="454019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b="1" dirty="0">
                <a:solidFill>
                  <a:srgbClr val="910301"/>
                </a:solidFill>
                <a:latin typeface="AMX"/>
              </a:rPr>
              <a:t>ATENÇÃO!</a:t>
            </a:r>
          </a:p>
          <a:p>
            <a:pPr algn="just"/>
            <a:r>
              <a:rPr lang="pt-BR" sz="2400" dirty="0">
                <a:latin typeface="AMX"/>
              </a:rPr>
              <a:t>O grupo de atuação deve ser selecionado conforme classificação.</a:t>
            </a:r>
          </a:p>
          <a:p>
            <a:pPr algn="just"/>
            <a:r>
              <a:rPr lang="pt-BR" sz="2400" dirty="0">
                <a:latin typeface="AMX"/>
              </a:rPr>
              <a:t> e a partir dessa seleção vai abrir  os campos para anexar documentação conforme a exigência do grupo </a:t>
            </a:r>
          </a:p>
        </p:txBody>
      </p:sp>
      <p:cxnSp>
        <p:nvCxnSpPr>
          <p:cNvPr id="9" name="Straight Connector 17">
            <a:extLst>
              <a:ext uri="{FF2B5EF4-FFF2-40B4-BE49-F238E27FC236}">
                <a16:creationId xmlns:a16="http://schemas.microsoft.com/office/drawing/2014/main" id="{132BE61F-2FE3-F10B-FE01-3A14B8BE033F}"/>
              </a:ext>
            </a:extLst>
          </p:cNvPr>
          <p:cNvCxnSpPr>
            <a:cxnSpLocks/>
          </p:cNvCxnSpPr>
          <p:nvPr/>
        </p:nvCxnSpPr>
        <p:spPr>
          <a:xfrm>
            <a:off x="98483" y="403215"/>
            <a:ext cx="3312000" cy="0"/>
          </a:xfrm>
          <a:prstGeom prst="line">
            <a:avLst/>
          </a:prstGeom>
          <a:ln w="28575">
            <a:solidFill>
              <a:srgbClr val="8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6845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3" ma:contentTypeDescription="Crie um novo documento." ma:contentTypeScope="" ma:versionID="4570f332d248d7d2117be69cf09b9737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cb78b9d5b37e736ee0657741050fa794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EF9B060-423E-41EE-88C5-DB3C4834A5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c3496-d55f-4088-b91d-c078abc80e92"/>
    <ds:schemaRef ds:uri="81d509b4-a50c-4eb4-9c41-c741e6a75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FFB3DDE-3A32-4CCF-A9D7-EECF7F83D531}">
  <ds:schemaRefs>
    <ds:schemaRef ds:uri="05ec3496-d55f-4088-b91d-c078abc80e92"/>
    <ds:schemaRef ds:uri="81d509b4-a50c-4eb4-9c41-c741e6a75022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A553CAB-EE41-4274-B3FE-3B0A3524D45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2740</TotalTime>
  <Words>7937</Words>
  <Application>Microsoft Office PowerPoint</Application>
  <PresentationFormat>Widescreen</PresentationFormat>
  <Paragraphs>1017</Paragraphs>
  <Slides>132</Slides>
  <Notes>96</Notes>
  <HiddenSlides>23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132</vt:i4>
      </vt:variant>
    </vt:vector>
  </HeadingPairs>
  <TitlesOfParts>
    <vt:vector size="133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Lauren Cirello</dc:creator>
  <cp:lastModifiedBy>PAMELA CINTIA SERPA SANTIAGO</cp:lastModifiedBy>
  <cp:revision>265</cp:revision>
  <dcterms:created xsi:type="dcterms:W3CDTF">2022-11-25T13:23:20Z</dcterms:created>
  <dcterms:modified xsi:type="dcterms:W3CDTF">2026-06-02T23:05:46Z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0x01010030BAA0BFA4660643A687B2FDCEE2805C</vt:lpwstr>
  </property>
  <property fmtid="{D5CDD505-2E9C-101B-9397-08002B2CF9AE}" pid="3" name="MediaServiceImageTags">
    <vt:lpwstr/>
  </property>
</Properties>
</file>