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08"/>
  </p:notesMasterIdLst>
  <p:sldIdLst>
    <p:sldId id="264" r:id="rId5"/>
    <p:sldId id="521" r:id="rId6"/>
    <p:sldId id="522" r:id="rId7"/>
    <p:sldId id="505" r:id="rId8"/>
    <p:sldId id="506" r:id="rId9"/>
    <p:sldId id="508" r:id="rId10"/>
    <p:sldId id="269" r:id="rId11"/>
    <p:sldId id="259" r:id="rId12"/>
    <p:sldId id="258" r:id="rId13"/>
    <p:sldId id="518" r:id="rId14"/>
    <p:sldId id="520" r:id="rId15"/>
    <p:sldId id="260" r:id="rId16"/>
    <p:sldId id="276" r:id="rId17"/>
    <p:sldId id="278" r:id="rId18"/>
    <p:sldId id="282" r:id="rId19"/>
    <p:sldId id="283" r:id="rId20"/>
    <p:sldId id="284" r:id="rId21"/>
    <p:sldId id="517" r:id="rId22"/>
    <p:sldId id="524" r:id="rId23"/>
    <p:sldId id="261" r:id="rId24"/>
    <p:sldId id="265" r:id="rId25"/>
    <p:sldId id="266" r:id="rId26"/>
    <p:sldId id="289" r:id="rId27"/>
    <p:sldId id="291" r:id="rId28"/>
    <p:sldId id="292" r:id="rId29"/>
    <p:sldId id="294" r:id="rId30"/>
    <p:sldId id="297" r:id="rId31"/>
    <p:sldId id="298" r:id="rId32"/>
    <p:sldId id="299" r:id="rId33"/>
    <p:sldId id="308" r:id="rId34"/>
    <p:sldId id="310" r:id="rId35"/>
    <p:sldId id="312" r:id="rId36"/>
    <p:sldId id="313" r:id="rId37"/>
    <p:sldId id="315" r:id="rId38"/>
    <p:sldId id="317" r:id="rId39"/>
    <p:sldId id="288" r:id="rId40"/>
    <p:sldId id="525" r:id="rId41"/>
    <p:sldId id="526" r:id="rId42"/>
    <p:sldId id="499" r:id="rId43"/>
    <p:sldId id="527" r:id="rId44"/>
    <p:sldId id="320" r:id="rId45"/>
    <p:sldId id="528" r:id="rId46"/>
    <p:sldId id="321" r:id="rId47"/>
    <p:sldId id="322" r:id="rId48"/>
    <p:sldId id="323" r:id="rId49"/>
    <p:sldId id="324" r:id="rId50"/>
    <p:sldId id="325" r:id="rId51"/>
    <p:sldId id="326" r:id="rId52"/>
    <p:sldId id="329" r:id="rId53"/>
    <p:sldId id="330" r:id="rId54"/>
    <p:sldId id="494" r:id="rId55"/>
    <p:sldId id="501" r:id="rId56"/>
    <p:sldId id="335" r:id="rId57"/>
    <p:sldId id="336" r:id="rId58"/>
    <p:sldId id="491" r:id="rId59"/>
    <p:sldId id="337" r:id="rId60"/>
    <p:sldId id="338" r:id="rId61"/>
    <p:sldId id="339" r:id="rId62"/>
    <p:sldId id="340" r:id="rId63"/>
    <p:sldId id="341" r:id="rId64"/>
    <p:sldId id="342" r:id="rId65"/>
    <p:sldId id="344" r:id="rId66"/>
    <p:sldId id="492" r:id="rId67"/>
    <p:sldId id="343" r:id="rId68"/>
    <p:sldId id="502" r:id="rId69"/>
    <p:sldId id="347" r:id="rId70"/>
    <p:sldId id="529" r:id="rId71"/>
    <p:sldId id="530" r:id="rId72"/>
    <p:sldId id="348" r:id="rId73"/>
    <p:sldId id="493" r:id="rId74"/>
    <p:sldId id="349" r:id="rId75"/>
    <p:sldId id="350" r:id="rId76"/>
    <p:sldId id="351" r:id="rId77"/>
    <p:sldId id="531" r:id="rId78"/>
    <p:sldId id="352" r:id="rId79"/>
    <p:sldId id="353" r:id="rId80"/>
    <p:sldId id="365" r:id="rId81"/>
    <p:sldId id="366" r:id="rId82"/>
    <p:sldId id="367" r:id="rId83"/>
    <p:sldId id="369" r:id="rId84"/>
    <p:sldId id="370" r:id="rId85"/>
    <p:sldId id="371" r:id="rId86"/>
    <p:sldId id="372" r:id="rId87"/>
    <p:sldId id="373" r:id="rId88"/>
    <p:sldId id="374" r:id="rId89"/>
    <p:sldId id="376" r:id="rId90"/>
    <p:sldId id="377" r:id="rId91"/>
    <p:sldId id="378" r:id="rId92"/>
    <p:sldId id="379" r:id="rId93"/>
    <p:sldId id="380" r:id="rId94"/>
    <p:sldId id="509" r:id="rId95"/>
    <p:sldId id="511" r:id="rId96"/>
    <p:sldId id="381" r:id="rId97"/>
    <p:sldId id="510" r:id="rId98"/>
    <p:sldId id="513" r:id="rId99"/>
    <p:sldId id="514" r:id="rId100"/>
    <p:sldId id="515" r:id="rId101"/>
    <p:sldId id="382" r:id="rId102"/>
    <p:sldId id="383" r:id="rId103"/>
    <p:sldId id="398" r:id="rId104"/>
    <p:sldId id="399" r:id="rId105"/>
    <p:sldId id="400" r:id="rId106"/>
    <p:sldId id="401" r:id="rId10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70" userDrawn="1">
          <p15:clr>
            <a:srgbClr val="A4A3A4"/>
          </p15:clr>
        </p15:guide>
        <p15:guide id="2" orient="horz" pos="1752" userDrawn="1">
          <p15:clr>
            <a:srgbClr val="A4A3A4"/>
          </p15:clr>
        </p15:guide>
        <p15:guide id="3" pos="3432" userDrawn="1">
          <p15:clr>
            <a:srgbClr val="A4A3A4"/>
          </p15:clr>
        </p15:guide>
        <p15:guide id="4" pos="1028" userDrawn="1">
          <p15:clr>
            <a:srgbClr val="A4A3A4"/>
          </p15:clr>
        </p15:guide>
        <p15:guide id="5" orient="horz" pos="138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B24"/>
    <a:srgbClr val="4472C4"/>
    <a:srgbClr val="E01B37"/>
    <a:srgbClr val="E41D24"/>
    <a:srgbClr val="050100"/>
    <a:srgbClr val="414141"/>
    <a:srgbClr val="F23141"/>
    <a:srgbClr val="E88B3B"/>
    <a:srgbClr val="EA5469"/>
    <a:srgbClr val="F5A9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3EC669-E945-4841-9D04-20385F3743CD}" v="16" dt="2026-04-24T17:04:31.6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5755" autoAdjust="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>
        <p:guide pos="370"/>
        <p:guide orient="horz" pos="1752"/>
        <p:guide pos="3432"/>
        <p:guide pos="1028"/>
        <p:guide orient="horz" pos="138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tableStyles" Target="tableStyles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microsoft.com/office/2015/10/relationships/revisionInfo" Target="revisionInfo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presProps" Target="presProps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viewProps" Target="view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7153C-0C22-0449-8D3D-634D0C9CF6CF}" type="datetimeFigureOut">
              <a:rPr lang="pt-BR" smtClean="0"/>
              <a:t>24/04/2026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90D680-BB82-A141-9F95-57E99DB78B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41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fiqueligado/produtoseservicos/cadastrodavenda/ColetivoeColetividade.ashx" TargetMode="External"/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Slide para treinamento presencial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0D680-BB82-A141-9F95-57E99DB78BD8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5190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Analista: Reforçar</a:t>
            </a:r>
            <a:r>
              <a:rPr lang="pt-BR" baseline="0"/>
              <a:t> o quanto isso é importante essa análise do Gestor com Vendedor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6737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0420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0103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8836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3368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63885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64191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35339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21151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6341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44026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59353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33326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97122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08314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95086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3145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71534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20999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ATIVIDADE PARA OS</a:t>
            </a:r>
            <a:r>
              <a:rPr lang="pt-BR" baseline="0"/>
              <a:t> PARTICIPANTES PREENCHEREM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0D680-BB82-A141-9F95-57E99DB78BD8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58299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0880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Analista pergunta para os participantes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6376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87731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51865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97307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27102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96903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71441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40093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62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57536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63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72983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 pós vendas é tão importante quanto</a:t>
            </a:r>
            <a:r>
              <a:rPr lang="pt-BR" baseline="0"/>
              <a:t> ao contato inicial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66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0805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Fonte: https://educa.ibge.gov.br/jovens/conheca-o-brasil/populacao/21130-domicilios-brasileiros.html  e </a:t>
            </a:r>
          </a:p>
          <a:p>
            <a:r>
              <a:rPr lang="pt-BR"/>
              <a:t>https://www.triider.com.br/blog/numero-de-apartamentos-no-brasil-cresce/#:~:text=N%C3%BAmero%20de%20apartamentos%20no%20Brasil%20ultrapassa%2010%20milh%C3%B5es,domic%C3%ADlios%20em%20todo%20o%20Pa%C3%ADs.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29584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69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15114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BBD9DC-7871-444E-81DC-15E18E7AB3F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8109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71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11395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72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52680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73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40945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Analista, se tiver acesso ao Fique Ligado, visualizar</a:t>
            </a:r>
            <a:r>
              <a:rPr lang="pt-BR" baseline="0"/>
              <a:t> e compartilhar o conteúdo com os participantes&gt;   </a:t>
            </a:r>
            <a:r>
              <a:rPr lang="pt-BR" sz="1200" u="sng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3"/>
              </a:rPr>
              <a:t>http://fiqueligado/produtoseservicos/cadastrodavenda/ColetivoeColetividade.ashx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78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20306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Importante</a:t>
            </a:r>
            <a:r>
              <a:rPr lang="pt-BR" baseline="0"/>
              <a:t> reforçar que não podem conceder para Zeladores, porteiros, síndicos ou </a:t>
            </a:r>
            <a:r>
              <a:rPr lang="pt-BR" baseline="0" err="1"/>
              <a:t>adm</a:t>
            </a:r>
            <a:r>
              <a:rPr lang="pt-BR" baseline="0"/>
              <a:t> do condomínio. A cortesia é por CNPJ e não torre do condomínio.</a:t>
            </a:r>
          </a:p>
          <a:p>
            <a:r>
              <a:rPr lang="pt-BR" baseline="0"/>
              <a:t>* Produtos vigente com portfólio, lembrando que apenas é isento a mensalidade, se houver adesão do produto é cobrado normalmente.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79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89455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IMPORTANTE</a:t>
            </a:r>
            <a:r>
              <a:rPr lang="pt-BR" baseline="0"/>
              <a:t>: O ok do diretor só vale para essa exceção anexado a PA. 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0D680-BB82-A141-9F95-57E99DB78BD8}" type="slidenum">
              <a:rPr lang="pt-BR" smtClean="0"/>
              <a:t>80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782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ANALISTA reforçar:</a:t>
            </a:r>
            <a:r>
              <a:rPr lang="pt-BR" baseline="0"/>
              <a:t> </a:t>
            </a:r>
            <a:r>
              <a:rPr lang="pt-BR"/>
              <a:t>Os produtos a</a:t>
            </a:r>
            <a:r>
              <a:rPr lang="pt-BR" baseline="0"/>
              <a:t> </a:t>
            </a:r>
            <a:r>
              <a:rPr lang="pt-BR" baseline="0" err="1"/>
              <a:t>la</a:t>
            </a:r>
            <a:r>
              <a:rPr lang="pt-BR" baseline="0"/>
              <a:t> carte não serão isentos, qualquer produto fora da politica será cobrado normalmente.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0D680-BB82-A141-9F95-57E99DB78BD8}" type="slidenum">
              <a:rPr lang="pt-BR" smtClean="0"/>
              <a:t>81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85743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ANALISTA reforçar:</a:t>
            </a:r>
            <a:r>
              <a:rPr lang="pt-BR" baseline="0"/>
              <a:t> </a:t>
            </a:r>
            <a:r>
              <a:rPr lang="pt-BR"/>
              <a:t>Os produtos a</a:t>
            </a:r>
            <a:r>
              <a:rPr lang="pt-BR" baseline="0"/>
              <a:t> </a:t>
            </a:r>
            <a:r>
              <a:rPr lang="pt-BR" baseline="0" err="1"/>
              <a:t>la</a:t>
            </a:r>
            <a:r>
              <a:rPr lang="pt-BR" baseline="0"/>
              <a:t> carte não vinculado ao empacotado não serão isentos. 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0D680-BB82-A141-9F95-57E99DB78BD8}" type="slidenum">
              <a:rPr lang="pt-BR" smtClean="0"/>
              <a:t>82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8156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*Analista, preencher</a:t>
            </a:r>
            <a:r>
              <a:rPr lang="pt-BR" baseline="0"/>
              <a:t> com as informações regionais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553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83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142268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84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45917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86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143532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87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412285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88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901843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89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354154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ANALISTA: Formulário</a:t>
            </a:r>
            <a:r>
              <a:rPr lang="pt-BR" baseline="0"/>
              <a:t> ficará como anexo do </a:t>
            </a:r>
            <a:r>
              <a:rPr lang="pt-BR" baseline="0" err="1"/>
              <a:t>ppt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90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659211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ANALISTA: Formulário</a:t>
            </a:r>
            <a:r>
              <a:rPr lang="pt-BR" baseline="0"/>
              <a:t> ficará como anexo do </a:t>
            </a:r>
            <a:r>
              <a:rPr lang="pt-BR" baseline="0" err="1"/>
              <a:t>ppt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91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655592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Vendedor:  preenchimento</a:t>
            </a:r>
            <a:r>
              <a:rPr lang="pt-BR" baseline="0"/>
              <a:t> precisa estar correto para que o ponto focal da regional possa seguir com o cadastro da cortesia.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92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243767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Vendedor:  preenchimento</a:t>
            </a:r>
            <a:r>
              <a:rPr lang="pt-BR" baseline="0"/>
              <a:t> precisa estar correto para que o ponto focal da regional possa seguir com o cadastro da cortesia.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93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1071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ATIVIDADE: Analista perguntar para os</a:t>
            </a:r>
            <a:r>
              <a:rPr lang="pt-BR" baseline="0"/>
              <a:t> participantes: O que é melhor pratica para </a:t>
            </a:r>
            <a:r>
              <a:rPr lang="pt-BR" baseline="0" err="1"/>
              <a:t>vc</a:t>
            </a:r>
            <a:r>
              <a:rPr lang="pt-BR" baseline="0"/>
              <a:t>? </a:t>
            </a:r>
            <a:endParaRPr lang="pt-BR"/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0D680-BB82-A141-9F95-57E99DB78BD8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442323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Vendedor</a:t>
            </a:r>
            <a:r>
              <a:rPr lang="pt-BR" baseline="0" dirty="0"/>
              <a:t> quem vai abrir a PA é o ponto focal, então deve enviar o formulário e minuta preenchidos corretamente.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94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864895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95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175230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96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06080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97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472865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98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907117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99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183909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101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198413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Dinâmica entre analista e participantes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0D680-BB82-A141-9F95-57E99DB78BD8}" type="slidenum">
              <a:rPr lang="pt-BR" smtClean="0"/>
              <a:t>102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9135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1368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6494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BD9DC-7871-444E-81DC-15E18E7AB3FC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2864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73A114E1-D97E-F87A-BE45-61DC769179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alpha val="837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A3809EF-02F6-91F8-588E-193D248123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6" b="46"/>
          <a:stretch/>
        </p:blipFill>
        <p:spPr>
          <a:xfrm>
            <a:off x="0" y="76200"/>
            <a:ext cx="12192000" cy="6854687"/>
          </a:xfrm>
          <a:prstGeom prst="rect">
            <a:avLst/>
          </a:prstGeom>
          <a:effectLst/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D1CAFBE-4E06-8387-30F4-DE900B2CF78F}"/>
              </a:ext>
            </a:extLst>
          </p:cNvPr>
          <p:cNvSpPr/>
          <p:nvPr userDrawn="1"/>
        </p:nvSpPr>
        <p:spPr>
          <a:xfrm>
            <a:off x="2286000" y="2609850"/>
            <a:ext cx="3495675" cy="333375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pt-BR" sz="2800" dirty="0">
                <a:latin typeface="Aharoni" panose="02010803020104030203" pitchFamily="2" charset="-79"/>
                <a:cs typeface="Aharoni" panose="02010803020104030203" pitchFamily="2" charset="-79"/>
              </a:rPr>
              <a:t>TOP PME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79B8BAC-F73C-B398-4DCC-EE5568A9CAF8}"/>
              </a:ext>
            </a:extLst>
          </p:cNvPr>
          <p:cNvSpPr/>
          <p:nvPr userDrawn="1"/>
        </p:nvSpPr>
        <p:spPr>
          <a:xfrm>
            <a:off x="3781425" y="3429000"/>
            <a:ext cx="1019175" cy="333375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pt-BR" sz="2000" b="1" spc="3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MDU</a:t>
            </a:r>
          </a:p>
        </p:txBody>
      </p:sp>
    </p:spTree>
    <p:extLst>
      <p:ext uri="{BB962C8B-B14F-4D97-AF65-F5344CB8AC3E}">
        <p14:creationId xmlns:p14="http://schemas.microsoft.com/office/powerpoint/2010/main" val="3092615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23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63678219-7EA7-8FE4-1F18-6504269BD5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alpha val="837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EC19C3E-E92A-62E4-97C2-7D29F99BA5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4" b="34"/>
          <a:stretch/>
        </p:blipFill>
        <p:spPr>
          <a:xfrm>
            <a:off x="0" y="0"/>
            <a:ext cx="12192000" cy="685468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93756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92" userDrawn="1">
          <p15:clr>
            <a:srgbClr val="FBAE40"/>
          </p15:clr>
        </p15:guide>
        <p15:guide id="2" pos="5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15CF707F-E91C-A9D1-F64C-54FE0A54676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alpha val="837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CCF681B-DEB6-D2FE-1549-A0BE1D719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4" b="34"/>
          <a:stretch/>
        </p:blipFill>
        <p:spPr>
          <a:xfrm>
            <a:off x="0" y="3313"/>
            <a:ext cx="12192000" cy="6854687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353B48B9-F870-8A15-CEA7-224123791039}"/>
              </a:ext>
            </a:extLst>
          </p:cNvPr>
          <p:cNvSpPr/>
          <p:nvPr userDrawn="1"/>
        </p:nvSpPr>
        <p:spPr>
          <a:xfrm>
            <a:off x="-2" y="914400"/>
            <a:ext cx="12192002" cy="5048041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48083C2-6988-9A78-A3C7-025E4B13C902}"/>
              </a:ext>
            </a:extLst>
          </p:cNvPr>
          <p:cNvSpPr/>
          <p:nvPr userDrawn="1"/>
        </p:nvSpPr>
        <p:spPr>
          <a:xfrm>
            <a:off x="514350" y="5857875"/>
            <a:ext cx="2771776" cy="1000125"/>
          </a:xfrm>
          <a:prstGeom prst="rect">
            <a:avLst/>
          </a:prstGeom>
          <a:solidFill>
            <a:srgbClr val="E41D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pt-BR" sz="1000" spc="300" dirty="0">
                <a:latin typeface="Aharoni" panose="02010803020104030203" pitchFamily="2" charset="-79"/>
                <a:cs typeface="Aharoni" panose="02010803020104030203" pitchFamily="2" charset="-79"/>
              </a:rPr>
              <a:t>TREINAMENTO</a:t>
            </a:r>
            <a:r>
              <a:rPr lang="pt-BR" spc="3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l"/>
            <a:r>
              <a:rPr lang="pt-BR" sz="1400" dirty="0">
                <a:latin typeface="Aptos Light" panose="020F0502020204030204" pitchFamily="34" charset="0"/>
              </a:rPr>
              <a:t>Canal</a:t>
            </a:r>
            <a:r>
              <a:rPr lang="pt-BR" dirty="0">
                <a:latin typeface="Aptos Light" panose="020F0502020204030204" pitchFamily="34" charset="0"/>
              </a:rPr>
              <a:t> </a:t>
            </a:r>
            <a:r>
              <a:rPr lang="pt-BR" b="1" dirty="0">
                <a:latin typeface="Aptos Light" panose="020F0502020204030204" pitchFamily="34" charset="0"/>
              </a:rPr>
              <a:t>TOP PME</a:t>
            </a:r>
          </a:p>
          <a:p>
            <a:pPr algn="l"/>
            <a:r>
              <a:rPr lang="pt-BR" sz="1100" dirty="0">
                <a:latin typeface="Aptos Light" panose="020B0004020202020204" pitchFamily="34" charset="0"/>
              </a:rPr>
              <a:t>AÇÕES PRESENCIAIS EM </a:t>
            </a:r>
            <a:r>
              <a:rPr lang="pt-BR" sz="1100" b="1" dirty="0">
                <a:latin typeface="Aptos Light" panose="020B0004020202020204" pitchFamily="34" charset="0"/>
              </a:rPr>
              <a:t>EMPRESAS MDU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45B159E-FC9F-1FBD-A710-80FB9CAA19A4}"/>
              </a:ext>
            </a:extLst>
          </p:cNvPr>
          <p:cNvSpPr/>
          <p:nvPr userDrawn="1"/>
        </p:nvSpPr>
        <p:spPr>
          <a:xfrm>
            <a:off x="514350" y="5943600"/>
            <a:ext cx="2771776" cy="929928"/>
          </a:xfrm>
          <a:prstGeom prst="rect">
            <a:avLst/>
          </a:prstGeom>
          <a:solidFill>
            <a:srgbClr val="E41D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pt-BR" sz="1000" spc="300" dirty="0">
                <a:latin typeface="Aharoni" panose="02010803020104030203" pitchFamily="2" charset="-79"/>
                <a:cs typeface="Aharoni" panose="02010803020104030203" pitchFamily="2" charset="-79"/>
              </a:rPr>
              <a:t>TREINAMENTO</a:t>
            </a:r>
            <a:r>
              <a:rPr lang="pt-BR" spc="3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l"/>
            <a:r>
              <a:rPr lang="pt-BR" sz="1400" dirty="0">
                <a:latin typeface="Aptos Light" panose="020F0502020204030204" pitchFamily="34" charset="0"/>
              </a:rPr>
              <a:t>Canal</a:t>
            </a:r>
            <a:r>
              <a:rPr lang="pt-BR" dirty="0">
                <a:latin typeface="Aptos Light" panose="020F0502020204030204" pitchFamily="34" charset="0"/>
              </a:rPr>
              <a:t> </a:t>
            </a:r>
            <a:r>
              <a:rPr lang="pt-BR" b="1" dirty="0">
                <a:latin typeface="Aptos Light" panose="020F0502020204030204" pitchFamily="34" charset="0"/>
              </a:rPr>
              <a:t>TOP PME</a:t>
            </a:r>
          </a:p>
          <a:p>
            <a:pPr algn="l"/>
            <a:r>
              <a:rPr lang="pt-BR" sz="1100" dirty="0">
                <a:latin typeface="Aptos Light" panose="020B0004020202020204" pitchFamily="34" charset="0"/>
              </a:rPr>
              <a:t>AÇÕES PRESENCIAIS EM </a:t>
            </a:r>
            <a:r>
              <a:rPr lang="pt-BR" sz="1100" b="1" dirty="0">
                <a:latin typeface="Aptos Light" panose="020B0004020202020204" pitchFamily="34" charset="0"/>
              </a:rPr>
              <a:t>EMPRESAS MDU</a:t>
            </a:r>
          </a:p>
        </p:txBody>
      </p:sp>
    </p:spTree>
    <p:extLst>
      <p:ext uri="{BB962C8B-B14F-4D97-AF65-F5344CB8AC3E}">
        <p14:creationId xmlns:p14="http://schemas.microsoft.com/office/powerpoint/2010/main" val="3273372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92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CF2FDE37-C548-24B3-AAA1-9746A186A7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alpha val="837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E8BEBA8-1ACF-A8D4-B380-FD2DE1098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4" b="34"/>
          <a:stretch/>
        </p:blipFill>
        <p:spPr>
          <a:xfrm>
            <a:off x="0" y="3313"/>
            <a:ext cx="12192000" cy="6854687"/>
          </a:xfrm>
          <a:prstGeom prst="rect">
            <a:avLst/>
          </a:prstGeom>
          <a:effectLst/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FCEC95E-2346-ACB4-946B-6E0111439829}"/>
              </a:ext>
            </a:extLst>
          </p:cNvPr>
          <p:cNvSpPr/>
          <p:nvPr userDrawn="1"/>
        </p:nvSpPr>
        <p:spPr>
          <a:xfrm>
            <a:off x="514350" y="5857875"/>
            <a:ext cx="2771776" cy="1000125"/>
          </a:xfrm>
          <a:prstGeom prst="rect">
            <a:avLst/>
          </a:prstGeom>
          <a:solidFill>
            <a:srgbClr val="E41D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pt-BR" sz="1000" spc="300" dirty="0">
                <a:latin typeface="Aharoni" panose="02010803020104030203" pitchFamily="2" charset="-79"/>
                <a:cs typeface="Aharoni" panose="02010803020104030203" pitchFamily="2" charset="-79"/>
              </a:rPr>
              <a:t>TREINAMENTO</a:t>
            </a:r>
            <a:r>
              <a:rPr lang="pt-BR" spc="3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l"/>
            <a:r>
              <a:rPr lang="pt-BR" sz="1400" dirty="0">
                <a:latin typeface="Aptos Light" panose="020F0502020204030204" pitchFamily="34" charset="0"/>
              </a:rPr>
              <a:t>Canal</a:t>
            </a:r>
            <a:r>
              <a:rPr lang="pt-BR" dirty="0">
                <a:latin typeface="Aptos Light" panose="020F0502020204030204" pitchFamily="34" charset="0"/>
              </a:rPr>
              <a:t> </a:t>
            </a:r>
            <a:r>
              <a:rPr lang="pt-BR" b="1" dirty="0">
                <a:latin typeface="Aptos Light" panose="020F0502020204030204" pitchFamily="34" charset="0"/>
              </a:rPr>
              <a:t>TOP PME</a:t>
            </a:r>
          </a:p>
          <a:p>
            <a:pPr algn="l"/>
            <a:r>
              <a:rPr lang="pt-BR" sz="1100" dirty="0">
                <a:latin typeface="Aptos Light" panose="020B0004020202020204" pitchFamily="34" charset="0"/>
              </a:rPr>
              <a:t>AÇÕES PRESENCIAIS EM </a:t>
            </a:r>
            <a:r>
              <a:rPr lang="pt-BR" sz="1100" b="1" dirty="0">
                <a:latin typeface="Aptos Light" panose="020B0004020202020204" pitchFamily="34" charset="0"/>
              </a:rPr>
              <a:t>EMPRESAS MDU</a:t>
            </a:r>
          </a:p>
        </p:txBody>
      </p:sp>
    </p:spTree>
    <p:extLst>
      <p:ext uri="{BB962C8B-B14F-4D97-AF65-F5344CB8AC3E}">
        <p14:creationId xmlns:p14="http://schemas.microsoft.com/office/powerpoint/2010/main" val="3802666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Gráfico&#10;&#10;Descrição gerada automaticamente">
            <a:extLst>
              <a:ext uri="{FF2B5EF4-FFF2-40B4-BE49-F238E27FC236}">
                <a16:creationId xmlns:a16="http://schemas.microsoft.com/office/drawing/2014/main" id="{A93FB25E-3E6B-FA9D-56AF-D36C5D6C07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392"/>
            <a:ext cx="6954789" cy="6954789"/>
          </a:xfrm>
          <a:prstGeom prst="rect">
            <a:avLst/>
          </a:prstGeom>
        </p:spPr>
      </p:pic>
      <p:pic>
        <p:nvPicPr>
          <p:cNvPr id="4" name="Imagem 3" descr="Uma imagem contendo Gráfico&#10;&#10;Descrição gerada automaticamente">
            <a:extLst>
              <a:ext uri="{FF2B5EF4-FFF2-40B4-BE49-F238E27FC236}">
                <a16:creationId xmlns:a16="http://schemas.microsoft.com/office/drawing/2014/main" id="{341D820C-FE56-2BB0-8F22-A999D5CF77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0"/>
          <a:stretch/>
        </p:blipFill>
        <p:spPr>
          <a:xfrm flipH="1">
            <a:off x="6932168" y="-79392"/>
            <a:ext cx="5308600" cy="6954789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63678219-7EA7-8FE4-1F18-6504269BD5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alpha val="837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E4A7CB8-EACD-94E0-198F-AB1A9561DDFB}"/>
              </a:ext>
            </a:extLst>
          </p:cNvPr>
          <p:cNvSpPr/>
          <p:nvPr userDrawn="1"/>
        </p:nvSpPr>
        <p:spPr>
          <a:xfrm>
            <a:off x="0" y="-17396"/>
            <a:ext cx="12192002" cy="6875396"/>
          </a:xfrm>
          <a:prstGeom prst="rect">
            <a:avLst/>
          </a:prstGeom>
          <a:solidFill>
            <a:srgbClr val="E01B3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415D29D-35EB-5A00-70A3-4DD727854601}"/>
              </a:ext>
            </a:extLst>
          </p:cNvPr>
          <p:cNvSpPr/>
          <p:nvPr userDrawn="1"/>
        </p:nvSpPr>
        <p:spPr>
          <a:xfrm>
            <a:off x="-2" y="855863"/>
            <a:ext cx="12192002" cy="5048041"/>
          </a:xfrm>
          <a:prstGeom prst="rect">
            <a:avLst/>
          </a:prstGeom>
          <a:solidFill>
            <a:srgbClr val="E0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5C1CE7E7-3C60-5EE4-6B81-52213704EB0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5627" y="350901"/>
            <a:ext cx="1009224" cy="369787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D9871690-F803-689B-E037-6EE4093289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77729" y="325514"/>
            <a:ext cx="1100972" cy="391261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E27F1F71-ACCC-5D1E-86ED-570F7761C7AE}"/>
              </a:ext>
            </a:extLst>
          </p:cNvPr>
          <p:cNvSpPr/>
          <p:nvPr userDrawn="1"/>
        </p:nvSpPr>
        <p:spPr>
          <a:xfrm>
            <a:off x="571499" y="5943600"/>
            <a:ext cx="2680259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11A50D5-EFF9-79C3-ECE9-37B482870A63}"/>
              </a:ext>
            </a:extLst>
          </p:cNvPr>
          <p:cNvSpPr txBox="1"/>
          <p:nvPr userDrawn="1"/>
        </p:nvSpPr>
        <p:spPr>
          <a:xfrm>
            <a:off x="627405" y="5985301"/>
            <a:ext cx="2680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spc="300">
                <a:solidFill>
                  <a:srgbClr val="E01B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TREINAMENTO</a:t>
            </a:r>
          </a:p>
          <a:p>
            <a:r>
              <a:rPr lang="pt-BR" sz="1200" spc="300">
                <a:solidFill>
                  <a:srgbClr val="E01B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CANAL</a:t>
            </a:r>
            <a:r>
              <a:rPr lang="pt-BR" sz="1200" b="1" spc="300">
                <a:solidFill>
                  <a:srgbClr val="E01B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PORTA A PORTA</a:t>
            </a:r>
          </a:p>
          <a:p>
            <a:r>
              <a:rPr lang="pt-BR" sz="1200" spc="300">
                <a:solidFill>
                  <a:srgbClr val="E01B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AÇÕES PRESENCIAIS </a:t>
            </a:r>
            <a:br>
              <a:rPr lang="pt-BR" sz="1200">
                <a:solidFill>
                  <a:srgbClr val="E01B37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200" b="1" i="1" spc="300">
                <a:solidFill>
                  <a:srgbClr val="E01B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CONDOMÍNIOS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15ABC78-E45C-9B41-67BE-E62DD7016823}"/>
              </a:ext>
            </a:extLst>
          </p:cNvPr>
          <p:cNvSpPr/>
          <p:nvPr userDrawn="1"/>
        </p:nvSpPr>
        <p:spPr>
          <a:xfrm>
            <a:off x="514350" y="5857875"/>
            <a:ext cx="2771776" cy="1000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pt-BR" sz="1000" spc="300" dirty="0">
                <a:solidFill>
                  <a:srgbClr val="E01B37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TREINAMENTO</a:t>
            </a:r>
            <a:r>
              <a:rPr lang="pt-BR" spc="300" dirty="0">
                <a:solidFill>
                  <a:srgbClr val="E01B37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l"/>
            <a:r>
              <a:rPr lang="pt-BR" sz="1400" dirty="0">
                <a:solidFill>
                  <a:srgbClr val="E01B37"/>
                </a:solidFill>
                <a:latin typeface="Aptos Light" panose="020F0502020204030204" pitchFamily="34" charset="0"/>
              </a:rPr>
              <a:t>Canal</a:t>
            </a:r>
            <a:r>
              <a:rPr lang="pt-BR" dirty="0">
                <a:solidFill>
                  <a:srgbClr val="E01B37"/>
                </a:solidFill>
                <a:latin typeface="Aptos Light" panose="020F0502020204030204" pitchFamily="34" charset="0"/>
              </a:rPr>
              <a:t> </a:t>
            </a:r>
            <a:r>
              <a:rPr lang="pt-BR" b="1" dirty="0">
                <a:solidFill>
                  <a:srgbClr val="E01B37"/>
                </a:solidFill>
                <a:latin typeface="Aptos Light" panose="020F0502020204030204" pitchFamily="34" charset="0"/>
              </a:rPr>
              <a:t>TOP PME</a:t>
            </a:r>
          </a:p>
          <a:p>
            <a:pPr algn="l"/>
            <a:r>
              <a:rPr lang="pt-BR" sz="1100" dirty="0">
                <a:solidFill>
                  <a:srgbClr val="E01B37"/>
                </a:solidFill>
                <a:latin typeface="Aptos Light" panose="020B0004020202020204" pitchFamily="34" charset="0"/>
              </a:rPr>
              <a:t>AÇÕES PRESENCIAIS EM </a:t>
            </a:r>
            <a:r>
              <a:rPr lang="pt-BR" sz="1100" b="1" dirty="0">
                <a:solidFill>
                  <a:srgbClr val="E01B37"/>
                </a:solidFill>
                <a:latin typeface="Aptos Light" panose="020B0004020202020204" pitchFamily="34" charset="0"/>
              </a:rPr>
              <a:t>EMPRESAS MDU</a:t>
            </a:r>
          </a:p>
        </p:txBody>
      </p:sp>
    </p:spTree>
    <p:extLst>
      <p:ext uri="{BB962C8B-B14F-4D97-AF65-F5344CB8AC3E}">
        <p14:creationId xmlns:p14="http://schemas.microsoft.com/office/powerpoint/2010/main" val="3360522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64D53255-19AA-B204-9F46-4993D8C10D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alpha val="837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C055D50-D22A-6871-7960-E2F9ED67D9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6" b="46"/>
          <a:stretch/>
        </p:blipFill>
        <p:spPr>
          <a:xfrm>
            <a:off x="0" y="3313"/>
            <a:ext cx="12192000" cy="6854687"/>
          </a:xfrm>
          <a:prstGeom prst="rect">
            <a:avLst/>
          </a:prstGeom>
          <a:effectLst/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2B4A7FE-7D53-51F4-8C31-102D27B9CBD4}"/>
              </a:ext>
            </a:extLst>
          </p:cNvPr>
          <p:cNvSpPr/>
          <p:nvPr userDrawn="1"/>
        </p:nvSpPr>
        <p:spPr>
          <a:xfrm>
            <a:off x="514350" y="5857875"/>
            <a:ext cx="2771776" cy="1000125"/>
          </a:xfrm>
          <a:prstGeom prst="rect">
            <a:avLst/>
          </a:prstGeom>
          <a:solidFill>
            <a:srgbClr val="E41D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pt-BR" sz="1000" spc="300" dirty="0">
                <a:latin typeface="Aharoni" panose="02010803020104030203" pitchFamily="2" charset="-79"/>
                <a:cs typeface="Aharoni" panose="02010803020104030203" pitchFamily="2" charset="-79"/>
              </a:rPr>
              <a:t>TREINAMENTO</a:t>
            </a:r>
            <a:r>
              <a:rPr lang="pt-BR" spc="3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l"/>
            <a:r>
              <a:rPr lang="pt-BR" sz="1400" dirty="0">
                <a:latin typeface="Aptos Light" panose="020F0502020204030204" pitchFamily="34" charset="0"/>
              </a:rPr>
              <a:t>Canal</a:t>
            </a:r>
            <a:r>
              <a:rPr lang="pt-BR" dirty="0">
                <a:latin typeface="Aptos Light" panose="020F0502020204030204" pitchFamily="34" charset="0"/>
              </a:rPr>
              <a:t> </a:t>
            </a:r>
            <a:r>
              <a:rPr lang="pt-BR" b="1" dirty="0">
                <a:latin typeface="Aptos Light" panose="020F0502020204030204" pitchFamily="34" charset="0"/>
              </a:rPr>
              <a:t>TOP PME</a:t>
            </a:r>
          </a:p>
          <a:p>
            <a:pPr algn="l"/>
            <a:r>
              <a:rPr lang="pt-BR" sz="1100" dirty="0">
                <a:latin typeface="Aptos Light" panose="020B0004020202020204" pitchFamily="34" charset="0"/>
              </a:rPr>
              <a:t>AÇÕES PRESENCIAIS EM </a:t>
            </a:r>
            <a:r>
              <a:rPr lang="pt-BR" sz="1100" b="1" dirty="0">
                <a:latin typeface="Aptos Light" panose="020B0004020202020204" pitchFamily="34" charset="0"/>
              </a:rPr>
              <a:t>EMPRESAS MDU</a:t>
            </a:r>
          </a:p>
        </p:txBody>
      </p:sp>
    </p:spTree>
    <p:extLst>
      <p:ext uri="{BB962C8B-B14F-4D97-AF65-F5344CB8AC3E}">
        <p14:creationId xmlns:p14="http://schemas.microsoft.com/office/powerpoint/2010/main" val="2635319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B5E84304-049F-A1EC-36E1-D5FE7CF281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857"/>
            <a:ext cx="12192000" cy="6856285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EC7737FA-E805-A74F-951F-440837CF9686}"/>
              </a:ext>
            </a:extLst>
          </p:cNvPr>
          <p:cNvSpPr/>
          <p:nvPr userDrawn="1"/>
        </p:nvSpPr>
        <p:spPr>
          <a:xfrm>
            <a:off x="514350" y="5857875"/>
            <a:ext cx="2771776" cy="1000125"/>
          </a:xfrm>
          <a:prstGeom prst="rect">
            <a:avLst/>
          </a:prstGeom>
          <a:solidFill>
            <a:srgbClr val="E41D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pt-BR" sz="1000" spc="300" dirty="0">
                <a:latin typeface="Aharoni" panose="02010803020104030203" pitchFamily="2" charset="-79"/>
                <a:cs typeface="Aharoni" panose="02010803020104030203" pitchFamily="2" charset="-79"/>
              </a:rPr>
              <a:t>TREINAMENTO</a:t>
            </a:r>
            <a:r>
              <a:rPr lang="pt-BR" spc="3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l"/>
            <a:r>
              <a:rPr lang="pt-BR" sz="1400" dirty="0">
                <a:latin typeface="Aptos Light" panose="020F0502020204030204" pitchFamily="34" charset="0"/>
              </a:rPr>
              <a:t>Canal</a:t>
            </a:r>
            <a:r>
              <a:rPr lang="pt-BR" dirty="0">
                <a:latin typeface="Aptos Light" panose="020F0502020204030204" pitchFamily="34" charset="0"/>
              </a:rPr>
              <a:t> </a:t>
            </a:r>
            <a:r>
              <a:rPr lang="pt-BR" b="1" dirty="0">
                <a:latin typeface="Aptos Light" panose="020F0502020204030204" pitchFamily="34" charset="0"/>
              </a:rPr>
              <a:t>TOP PME</a:t>
            </a:r>
          </a:p>
          <a:p>
            <a:pPr algn="l"/>
            <a:r>
              <a:rPr lang="pt-BR" sz="1100" dirty="0">
                <a:latin typeface="Aptos Light" panose="020B0004020202020204" pitchFamily="34" charset="0"/>
              </a:rPr>
              <a:t>AÇÕES PRESENCIAIS EM </a:t>
            </a:r>
            <a:r>
              <a:rPr lang="pt-BR" sz="1100" b="1" dirty="0">
                <a:latin typeface="Aptos Light" panose="020B0004020202020204" pitchFamily="34" charset="0"/>
              </a:rPr>
              <a:t>EMPRESAS MDU</a:t>
            </a:r>
          </a:p>
        </p:txBody>
      </p:sp>
    </p:spTree>
    <p:extLst>
      <p:ext uri="{BB962C8B-B14F-4D97-AF65-F5344CB8AC3E}">
        <p14:creationId xmlns:p14="http://schemas.microsoft.com/office/powerpoint/2010/main" val="1943682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B5E84304-049F-A1EC-36E1-D5FE7CF281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857"/>
            <a:ext cx="12191998" cy="685628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B99C5BB-FFE1-3A99-BFE0-FC53505A1095}"/>
              </a:ext>
            </a:extLst>
          </p:cNvPr>
          <p:cNvSpPr txBox="1"/>
          <p:nvPr userDrawn="1"/>
        </p:nvSpPr>
        <p:spPr>
          <a:xfrm>
            <a:off x="0" y="1556669"/>
            <a:ext cx="395179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103">
              <a:spcAft>
                <a:spcPts val="1000"/>
              </a:spcAft>
            </a:pPr>
            <a:r>
              <a:rPr lang="pt-BR" sz="30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IMPORTANTE!</a:t>
            </a:r>
            <a:endParaRPr lang="pt-BR" sz="3000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2852432-5258-2E74-0FE9-CC78C734E303}"/>
              </a:ext>
            </a:extLst>
          </p:cNvPr>
          <p:cNvSpPr/>
          <p:nvPr userDrawn="1"/>
        </p:nvSpPr>
        <p:spPr>
          <a:xfrm>
            <a:off x="514350" y="5857875"/>
            <a:ext cx="2771776" cy="1000125"/>
          </a:xfrm>
          <a:prstGeom prst="rect">
            <a:avLst/>
          </a:prstGeom>
          <a:solidFill>
            <a:srgbClr val="E41D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pt-BR" sz="1000" spc="300" dirty="0">
                <a:latin typeface="Aharoni" panose="02010803020104030203" pitchFamily="2" charset="-79"/>
                <a:cs typeface="Aharoni" panose="02010803020104030203" pitchFamily="2" charset="-79"/>
              </a:rPr>
              <a:t>TREINAMENTO</a:t>
            </a:r>
            <a:r>
              <a:rPr lang="pt-BR" spc="3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l"/>
            <a:r>
              <a:rPr lang="pt-BR" sz="1400" dirty="0">
                <a:latin typeface="Aptos Light" panose="020F0502020204030204" pitchFamily="34" charset="0"/>
              </a:rPr>
              <a:t>Canal</a:t>
            </a:r>
            <a:r>
              <a:rPr lang="pt-BR" dirty="0">
                <a:latin typeface="Aptos Light" panose="020F0502020204030204" pitchFamily="34" charset="0"/>
              </a:rPr>
              <a:t> </a:t>
            </a:r>
            <a:r>
              <a:rPr lang="pt-BR" b="1" dirty="0">
                <a:latin typeface="Aptos Light" panose="020F0502020204030204" pitchFamily="34" charset="0"/>
              </a:rPr>
              <a:t>TOP PME</a:t>
            </a:r>
          </a:p>
          <a:p>
            <a:pPr algn="l"/>
            <a:r>
              <a:rPr lang="pt-BR" sz="1100" dirty="0">
                <a:latin typeface="Aptos Light" panose="020B0004020202020204" pitchFamily="34" charset="0"/>
              </a:rPr>
              <a:t>AÇÕES PRESENCIAIS EM </a:t>
            </a:r>
            <a:r>
              <a:rPr lang="pt-BR" sz="1100" b="1" dirty="0">
                <a:latin typeface="Aptos Light" panose="020B0004020202020204" pitchFamily="34" charset="0"/>
              </a:rPr>
              <a:t>EMPRESAS MDU</a:t>
            </a:r>
          </a:p>
        </p:txBody>
      </p:sp>
    </p:spTree>
    <p:extLst>
      <p:ext uri="{BB962C8B-B14F-4D97-AF65-F5344CB8AC3E}">
        <p14:creationId xmlns:p14="http://schemas.microsoft.com/office/powerpoint/2010/main" val="993328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7EB3C40-EA77-8FC4-A3AB-3EE501A5B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E4A040B-E9E9-3EA7-8BC3-0F6E636F1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089EE73-BE0A-4978-954D-7D8AFD88B2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5B4E6-68A6-144E-A9BB-AAC0DE1DF923}" type="datetimeFigureOut">
              <a:rPr lang="pt-BR" smtClean="0"/>
              <a:t>24/04/2026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0A784EF-620F-614B-881B-3056890E61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AE298D-0CCD-665C-8A6E-A490389F9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1CD40-FC90-F34A-A524-EF02D1D541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6606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0" r:id="rId3"/>
    <p:sldLayoutId id="2147483663" r:id="rId4"/>
    <p:sldLayoutId id="2147483661" r:id="rId5"/>
    <p:sldLayoutId id="2147483662" r:id="rId6"/>
    <p:sldLayoutId id="2147483654" r:id="rId7"/>
    <p:sldLayoutId id="2147483664" r:id="rId8"/>
    <p:sldLayoutId id="214748366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permissao.netservicos.corp/login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326476B-97BD-9BFC-1888-7447E8E8A358}"/>
              </a:ext>
            </a:extLst>
          </p:cNvPr>
          <p:cNvSpPr/>
          <p:nvPr/>
        </p:nvSpPr>
        <p:spPr>
          <a:xfrm>
            <a:off x="992459" y="2430966"/>
            <a:ext cx="6419385" cy="1349297"/>
          </a:xfrm>
          <a:custGeom>
            <a:avLst/>
            <a:gdLst>
              <a:gd name="connsiteX0" fmla="*/ 0 w 5103541"/>
              <a:gd name="connsiteY0" fmla="*/ 0 h 1293541"/>
              <a:gd name="connsiteX1" fmla="*/ 5103541 w 5103541"/>
              <a:gd name="connsiteY1" fmla="*/ 0 h 1293541"/>
              <a:gd name="connsiteX2" fmla="*/ 5103541 w 5103541"/>
              <a:gd name="connsiteY2" fmla="*/ 1293541 h 1293541"/>
              <a:gd name="connsiteX3" fmla="*/ 0 w 5103541"/>
              <a:gd name="connsiteY3" fmla="*/ 1293541 h 1293541"/>
              <a:gd name="connsiteX4" fmla="*/ 0 w 5103541"/>
              <a:gd name="connsiteY4" fmla="*/ 0 h 1293541"/>
              <a:gd name="connsiteX0" fmla="*/ 0 w 5103541"/>
              <a:gd name="connsiteY0" fmla="*/ 0 h 1293541"/>
              <a:gd name="connsiteX1" fmla="*/ 5103541 w 5103541"/>
              <a:gd name="connsiteY1" fmla="*/ 0 h 1293541"/>
              <a:gd name="connsiteX2" fmla="*/ 3743092 w 5103541"/>
              <a:gd name="connsiteY2" fmla="*/ 1248937 h 1293541"/>
              <a:gd name="connsiteX3" fmla="*/ 0 w 5103541"/>
              <a:gd name="connsiteY3" fmla="*/ 1293541 h 1293541"/>
              <a:gd name="connsiteX4" fmla="*/ 0 w 5103541"/>
              <a:gd name="connsiteY4" fmla="*/ 0 h 1293541"/>
              <a:gd name="connsiteX0" fmla="*/ 0 w 5103541"/>
              <a:gd name="connsiteY0" fmla="*/ 0 h 1293541"/>
              <a:gd name="connsiteX1" fmla="*/ 5103541 w 5103541"/>
              <a:gd name="connsiteY1" fmla="*/ 0 h 1293541"/>
              <a:gd name="connsiteX2" fmla="*/ 3743092 w 5103541"/>
              <a:gd name="connsiteY2" fmla="*/ 1248937 h 1293541"/>
              <a:gd name="connsiteX3" fmla="*/ 0 w 5103541"/>
              <a:gd name="connsiteY3" fmla="*/ 1293541 h 1293541"/>
              <a:gd name="connsiteX4" fmla="*/ 0 w 5103541"/>
              <a:gd name="connsiteY4" fmla="*/ 0 h 1293541"/>
              <a:gd name="connsiteX0" fmla="*/ 0 w 6419385"/>
              <a:gd name="connsiteY0" fmla="*/ 55756 h 1349297"/>
              <a:gd name="connsiteX1" fmla="*/ 6419385 w 6419385"/>
              <a:gd name="connsiteY1" fmla="*/ 0 h 1349297"/>
              <a:gd name="connsiteX2" fmla="*/ 3743092 w 6419385"/>
              <a:gd name="connsiteY2" fmla="*/ 1304693 h 1349297"/>
              <a:gd name="connsiteX3" fmla="*/ 0 w 6419385"/>
              <a:gd name="connsiteY3" fmla="*/ 1349297 h 1349297"/>
              <a:gd name="connsiteX4" fmla="*/ 0 w 6419385"/>
              <a:gd name="connsiteY4" fmla="*/ 55756 h 1349297"/>
              <a:gd name="connsiteX0" fmla="*/ 0 w 6419385"/>
              <a:gd name="connsiteY0" fmla="*/ 55756 h 1349297"/>
              <a:gd name="connsiteX1" fmla="*/ 6419385 w 6419385"/>
              <a:gd name="connsiteY1" fmla="*/ 0 h 1349297"/>
              <a:gd name="connsiteX2" fmla="*/ 3743092 w 6419385"/>
              <a:gd name="connsiteY2" fmla="*/ 1304693 h 1349297"/>
              <a:gd name="connsiteX3" fmla="*/ 0 w 6419385"/>
              <a:gd name="connsiteY3" fmla="*/ 1349297 h 1349297"/>
              <a:gd name="connsiteX4" fmla="*/ 0 w 6419385"/>
              <a:gd name="connsiteY4" fmla="*/ 55756 h 1349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9385" h="1349297">
                <a:moveTo>
                  <a:pt x="0" y="55756"/>
                </a:moveTo>
                <a:lnTo>
                  <a:pt x="6419385" y="0"/>
                </a:lnTo>
                <a:cubicBezTo>
                  <a:pt x="6021658" y="494371"/>
                  <a:pt x="4988311" y="609601"/>
                  <a:pt x="3743092" y="1304693"/>
                </a:cubicBezTo>
                <a:lnTo>
                  <a:pt x="0" y="1349297"/>
                </a:lnTo>
                <a:lnTo>
                  <a:pt x="0" y="55756"/>
                </a:lnTo>
                <a:close/>
              </a:path>
            </a:pathLst>
          </a:cu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6DF0EDB-2B49-1277-E662-458313F08CED}"/>
              </a:ext>
            </a:extLst>
          </p:cNvPr>
          <p:cNvSpPr txBox="1"/>
          <p:nvPr/>
        </p:nvSpPr>
        <p:spPr>
          <a:xfrm>
            <a:off x="992458" y="2305395"/>
            <a:ext cx="563136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chemeClr val="bg1"/>
                </a:solidFill>
              </a:rPr>
              <a:t>BOAS PRÁTICAS </a:t>
            </a:r>
          </a:p>
          <a:p>
            <a:pPr>
              <a:lnSpc>
                <a:spcPct val="150000"/>
              </a:lnSpc>
            </a:pPr>
            <a:r>
              <a:rPr lang="pt-BR" sz="3200" dirty="0">
                <a:solidFill>
                  <a:schemeClr val="bg1"/>
                </a:solidFill>
                <a:latin typeface="Agency FB" panose="020B0503020202020204" pitchFamily="34" charset="0"/>
              </a:rPr>
              <a:t>AÇÕES PRESENCIAIS EM EMPRESAS </a:t>
            </a:r>
          </a:p>
          <a:p>
            <a:r>
              <a:rPr lang="pt-BR" sz="2000" b="1" dirty="0">
                <a:solidFill>
                  <a:schemeClr val="bg1"/>
                </a:solidFill>
              </a:rPr>
              <a:t> MDU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2EE6C46-4D2D-2031-C4D0-293D0712F5F7}"/>
              </a:ext>
            </a:extLst>
          </p:cNvPr>
          <p:cNvSpPr txBox="1"/>
          <p:nvPr/>
        </p:nvSpPr>
        <p:spPr>
          <a:xfrm>
            <a:off x="747131" y="5363736"/>
            <a:ext cx="4170558" cy="646331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Valide sua presença!</a:t>
            </a:r>
          </a:p>
        </p:txBody>
      </p:sp>
    </p:spTree>
    <p:extLst>
      <p:ext uri="{BB962C8B-B14F-4D97-AF65-F5344CB8AC3E}">
        <p14:creationId xmlns:p14="http://schemas.microsoft.com/office/powerpoint/2010/main" val="2697021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5">
            <a:extLst>
              <a:ext uri="{FF2B5EF4-FFF2-40B4-BE49-F238E27FC236}">
                <a16:creationId xmlns:a16="http://schemas.microsoft.com/office/drawing/2014/main" id="{C9CFEA3E-9A88-8F13-99D4-17104699A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132" y="1548585"/>
            <a:ext cx="5500868" cy="69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CONDOMÍNIOS NO BRASIL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87F31806-47B4-8171-5E7A-14652FDC785B}"/>
              </a:ext>
            </a:extLst>
          </p:cNvPr>
          <p:cNvSpPr txBox="1">
            <a:spLocks/>
          </p:cNvSpPr>
          <p:nvPr/>
        </p:nvSpPr>
        <p:spPr>
          <a:xfrm>
            <a:off x="595132" y="2444320"/>
            <a:ext cx="10327426" cy="277466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indent="-271463">
              <a:spcBef>
                <a:spcPts val="600"/>
              </a:spcBef>
            </a:pPr>
            <a:r>
              <a:rPr lang="pt-BR" sz="2000" dirty="0"/>
              <a:t>A verticalização é um processo irreversível, comum nas cidades que crescem rapidamente em função de mudanças socioeconômicas e do aumento de empresas distribuídas em galerias, shoppings e prédios de escritórios e/ou consultórios;</a:t>
            </a:r>
            <a:endParaRPr lang="pt-BR" sz="2000" dirty="0">
              <a:cs typeface="Calibri"/>
            </a:endParaRPr>
          </a:p>
          <a:p>
            <a:pPr marL="271463" indent="-271463" fontAlgn="base">
              <a:spcBef>
                <a:spcPts val="600"/>
              </a:spcBef>
            </a:pPr>
            <a:r>
              <a:rPr lang="pt-BR" sz="2000" dirty="0">
                <a:ea typeface="Calibri"/>
                <a:cs typeface="Calibri"/>
              </a:rPr>
              <a:t>Atualmente no Brasil existem mais de 20 milhões de empresas ativas</a:t>
            </a:r>
            <a:r>
              <a:rPr lang="pt-BR" sz="2000" dirty="0"/>
              <a:t>;</a:t>
            </a:r>
            <a:endParaRPr lang="pt-BR" sz="2000" dirty="0">
              <a:cs typeface="Calibri"/>
            </a:endParaRPr>
          </a:p>
          <a:p>
            <a:pPr marL="271463" indent="-271463" fontAlgn="base">
              <a:spcBef>
                <a:spcPts val="600"/>
              </a:spcBef>
            </a:pPr>
            <a:r>
              <a:rPr lang="pt-BR" sz="2000" dirty="0">
                <a:ea typeface="Calibri"/>
                <a:cs typeface="Calibri"/>
              </a:rPr>
              <a:t>Deste mercado, temos com </a:t>
            </a:r>
            <a:r>
              <a:rPr lang="pt-BR" sz="2000" dirty="0" err="1">
                <a:ea typeface="Calibri"/>
                <a:cs typeface="Calibri"/>
              </a:rPr>
              <a:t>MDUs</a:t>
            </a:r>
            <a:r>
              <a:rPr lang="pt-BR" sz="2000" dirty="0">
                <a:ea typeface="Calibri"/>
                <a:cs typeface="Calibri"/>
              </a:rPr>
              <a:t> já construídos mais de 15.000 prédios comerciais onde atualmente temos quase 400.000 </a:t>
            </a:r>
            <a:r>
              <a:rPr lang="pt-BR" sz="2000" dirty="0" err="1">
                <a:ea typeface="Calibri"/>
                <a:cs typeface="Calibri"/>
              </a:rPr>
              <a:t>HPs</a:t>
            </a:r>
            <a:r>
              <a:rPr lang="pt-BR" sz="2000" dirty="0">
                <a:ea typeface="Calibri"/>
                <a:cs typeface="Calibri"/>
              </a:rPr>
              <a:t> livres para atuação imediata</a:t>
            </a:r>
            <a:r>
              <a:rPr lang="pt-BR" sz="2000" dirty="0"/>
              <a:t>; </a:t>
            </a:r>
          </a:p>
          <a:p>
            <a:pPr marL="271463" indent="-271463" fontAlgn="base">
              <a:spcBef>
                <a:spcPts val="600"/>
              </a:spcBef>
            </a:pPr>
            <a:r>
              <a:rPr lang="pt-BR" sz="2000" dirty="0">
                <a:cs typeface="Calibri" panose="020F0502020204030204"/>
              </a:rPr>
              <a:t>A venda em MDU possui benefícios como: não apresenta problema devido à chuva, menor possibilidade de inviabilidade técnica no local e menor taxa de quebra de instalação.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8BF989A-62AB-5B0B-6DC6-F4AFA9127E9E}"/>
              </a:ext>
            </a:extLst>
          </p:cNvPr>
          <p:cNvSpPr/>
          <p:nvPr/>
        </p:nvSpPr>
        <p:spPr>
          <a:xfrm>
            <a:off x="0" y="1162050"/>
            <a:ext cx="2743200" cy="288758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6923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uild="p"/>
      <p:bldP spid="6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3FA828D-5991-5648-A7BC-4FE5B18E9E7F}"/>
              </a:ext>
            </a:extLst>
          </p:cNvPr>
          <p:cNvSpPr txBox="1"/>
          <p:nvPr/>
        </p:nvSpPr>
        <p:spPr>
          <a:xfrm>
            <a:off x="7719359" y="3537724"/>
            <a:ext cx="39407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9275" algn="r"/>
            <a:r>
              <a:rPr lang="pt-BR" sz="4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RESUMINDO</a:t>
            </a:r>
          </a:p>
        </p:txBody>
      </p:sp>
    </p:spTree>
    <p:extLst>
      <p:ext uri="{BB962C8B-B14F-4D97-AF65-F5344CB8AC3E}">
        <p14:creationId xmlns:p14="http://schemas.microsoft.com/office/powerpoint/2010/main" val="435862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F3C193B8-6DD9-1C32-0782-93E1D38B98FF}"/>
              </a:ext>
            </a:extLst>
          </p:cNvPr>
          <p:cNvGrpSpPr/>
          <p:nvPr/>
        </p:nvGrpSpPr>
        <p:grpSpPr>
          <a:xfrm>
            <a:off x="214013" y="2551073"/>
            <a:ext cx="2385188" cy="2317516"/>
            <a:chOff x="214013" y="2551073"/>
            <a:chExt cx="2385188" cy="2317516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0390900E-F9A9-215F-772C-1142E260CC27}"/>
                </a:ext>
              </a:extLst>
            </p:cNvPr>
            <p:cNvSpPr txBox="1"/>
            <p:nvPr/>
          </p:nvSpPr>
          <p:spPr>
            <a:xfrm>
              <a:off x="214013" y="3945259"/>
              <a:ext cx="23851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Não quer falar</a:t>
              </a:r>
              <a:br>
                <a:rPr lang="pt-BR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pt-BR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cada hora com um atendente diferente.</a:t>
              </a:r>
            </a:p>
          </p:txBody>
        </p:sp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2AD5C1E6-7926-3129-B8E6-21BB9C9E9C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 t="-2008" b="-3050"/>
            <a:stretch/>
          </p:blipFill>
          <p:spPr>
            <a:xfrm>
              <a:off x="851987" y="2551073"/>
              <a:ext cx="1109240" cy="1299542"/>
            </a:xfrm>
            <a:prstGeom prst="rect">
              <a:avLst/>
            </a:prstGeom>
          </p:spPr>
        </p:pic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EED25DF9-E5BF-2364-ECFF-50CE51CF4733}"/>
              </a:ext>
            </a:extLst>
          </p:cNvPr>
          <p:cNvGrpSpPr/>
          <p:nvPr/>
        </p:nvGrpSpPr>
        <p:grpSpPr>
          <a:xfrm>
            <a:off x="2849467" y="2537102"/>
            <a:ext cx="2016256" cy="2054488"/>
            <a:chOff x="2849467" y="2537102"/>
            <a:chExt cx="2016256" cy="2054488"/>
          </a:xfrm>
        </p:grpSpPr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3ED0BF9F-7D9F-D6F1-FC31-1F43D1942D82}"/>
                </a:ext>
              </a:extLst>
            </p:cNvPr>
            <p:cNvSpPr txBox="1"/>
            <p:nvPr/>
          </p:nvSpPr>
          <p:spPr>
            <a:xfrm>
              <a:off x="2849467" y="3945259"/>
              <a:ext cx="20162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Quer ser atendido rapidamente.</a:t>
              </a:r>
            </a:p>
          </p:txBody>
        </p:sp>
        <p:pic>
          <p:nvPicPr>
            <p:cNvPr id="17" name="Gráfico 9">
              <a:extLst>
                <a:ext uri="{FF2B5EF4-FFF2-40B4-BE49-F238E27FC236}">
                  <a16:creationId xmlns:a16="http://schemas.microsoft.com/office/drawing/2014/main" id="{ACDAD0CE-E23D-D8D9-913D-8FF62B2AC2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 l="569" t="-17131" r="-1712" b="-1"/>
            <a:stretch/>
          </p:blipFill>
          <p:spPr>
            <a:xfrm>
              <a:off x="3110722" y="2537102"/>
              <a:ext cx="1328026" cy="1327484"/>
            </a:xfrm>
            <a:prstGeom prst="rect">
              <a:avLst/>
            </a:prstGeom>
          </p:spPr>
        </p:pic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DC82A113-EDB7-24AC-D46E-E7B674EE3193}"/>
              </a:ext>
            </a:extLst>
          </p:cNvPr>
          <p:cNvGrpSpPr/>
          <p:nvPr/>
        </p:nvGrpSpPr>
        <p:grpSpPr>
          <a:xfrm>
            <a:off x="5043874" y="2600029"/>
            <a:ext cx="2119974" cy="1714562"/>
            <a:chOff x="5043874" y="2600029"/>
            <a:chExt cx="2119974" cy="1714562"/>
          </a:xfrm>
        </p:grpSpPr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9CE10D7F-E6DB-A4F0-A0C0-D0DC981000D7}"/>
                </a:ext>
              </a:extLst>
            </p:cNvPr>
            <p:cNvSpPr txBox="1"/>
            <p:nvPr/>
          </p:nvSpPr>
          <p:spPr>
            <a:xfrm>
              <a:off x="5043874" y="3945259"/>
              <a:ext cx="2119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Zela por segurança.</a:t>
              </a:r>
            </a:p>
          </p:txBody>
        </p:sp>
        <p:pic>
          <p:nvPicPr>
            <p:cNvPr id="20" name="Gráfico 9">
              <a:extLst>
                <a:ext uri="{FF2B5EF4-FFF2-40B4-BE49-F238E27FC236}">
                  <a16:creationId xmlns:a16="http://schemas.microsoft.com/office/drawing/2014/main" id="{05199BCA-742B-2EDB-48AD-1158F8BEC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 l="57" r="57"/>
            <a:stretch/>
          </p:blipFill>
          <p:spPr>
            <a:xfrm>
              <a:off x="5596039" y="2600029"/>
              <a:ext cx="1025668" cy="1201630"/>
            </a:xfrm>
            <a:prstGeom prst="rect">
              <a:avLst/>
            </a:prstGeom>
          </p:spPr>
        </p:pic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27A3102C-5766-1048-FD14-451E6B04D6B9}"/>
              </a:ext>
            </a:extLst>
          </p:cNvPr>
          <p:cNvGrpSpPr/>
          <p:nvPr/>
        </p:nvGrpSpPr>
        <p:grpSpPr>
          <a:xfrm>
            <a:off x="7231198" y="2578993"/>
            <a:ext cx="2444951" cy="2843594"/>
            <a:chOff x="7231198" y="2578993"/>
            <a:chExt cx="2444951" cy="2843594"/>
          </a:xfrm>
        </p:grpSpPr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5EE171E5-4F10-D51E-4CD0-D4C12186E3F9}"/>
                </a:ext>
              </a:extLst>
            </p:cNvPr>
            <p:cNvSpPr txBox="1"/>
            <p:nvPr/>
          </p:nvSpPr>
          <p:spPr>
            <a:xfrm>
              <a:off x="7231198" y="3945259"/>
              <a:ext cx="244495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 cada visita o</a:t>
              </a:r>
              <a:br>
                <a:rPr lang="pt-BR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pt-BR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GN solidifica o relacionamento, com os clientes e funcionários do condomínio.</a:t>
              </a:r>
            </a:p>
          </p:txBody>
        </p:sp>
        <p:pic>
          <p:nvPicPr>
            <p:cNvPr id="23" name="Gráfico 9">
              <a:extLst>
                <a:ext uri="{FF2B5EF4-FFF2-40B4-BE49-F238E27FC236}">
                  <a16:creationId xmlns:a16="http://schemas.microsoft.com/office/drawing/2014/main" id="{64388C2A-53BD-1CA3-8A09-D558EEDCF2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 l="-1367" t="-20496" r="-1269"/>
            <a:stretch/>
          </p:blipFill>
          <p:spPr>
            <a:xfrm>
              <a:off x="7789661" y="2578993"/>
              <a:ext cx="1328024" cy="1243702"/>
            </a:xfrm>
            <a:prstGeom prst="rect">
              <a:avLst/>
            </a:prstGeom>
          </p:spPr>
        </p:pic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262C17BB-E27B-13DC-DBEA-3ADF998A16C8}"/>
              </a:ext>
            </a:extLst>
          </p:cNvPr>
          <p:cNvGrpSpPr/>
          <p:nvPr/>
        </p:nvGrpSpPr>
        <p:grpSpPr>
          <a:xfrm>
            <a:off x="9958134" y="2537102"/>
            <a:ext cx="1945700" cy="2608486"/>
            <a:chOff x="9958134" y="2537102"/>
            <a:chExt cx="1945700" cy="2608486"/>
          </a:xfrm>
        </p:grpSpPr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D99F0655-BDD9-667E-6618-3FAAEF887798}"/>
                </a:ext>
              </a:extLst>
            </p:cNvPr>
            <p:cNvSpPr txBox="1"/>
            <p:nvPr/>
          </p:nvSpPr>
          <p:spPr>
            <a:xfrm>
              <a:off x="9958134" y="3945259"/>
              <a:ext cx="19457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GN atual como ponto</a:t>
              </a:r>
              <a:br>
                <a:rPr lang="pt-BR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pt-BR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único de contato </a:t>
              </a:r>
            </a:p>
            <a:p>
              <a:pPr algn="ctr"/>
              <a:r>
                <a:rPr lang="pt-BR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 fidelidade.</a:t>
              </a:r>
            </a:p>
          </p:txBody>
        </p:sp>
        <p:pic>
          <p:nvPicPr>
            <p:cNvPr id="26" name="Gráfico 9">
              <a:extLst>
                <a:ext uri="{FF2B5EF4-FFF2-40B4-BE49-F238E27FC236}">
                  <a16:creationId xmlns:a16="http://schemas.microsoft.com/office/drawing/2014/main" id="{BD957BC5-975E-87AD-F937-3A1C019D45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 l="359" r="-1621"/>
            <a:stretch/>
          </p:blipFill>
          <p:spPr>
            <a:xfrm>
              <a:off x="10264314" y="2537102"/>
              <a:ext cx="1328024" cy="1327484"/>
            </a:xfrm>
            <a:prstGeom prst="rect">
              <a:avLst/>
            </a:prstGeom>
          </p:spPr>
        </p:pic>
      </p:grpSp>
      <p:sp>
        <p:nvSpPr>
          <p:cNvPr id="3" name="Retângulo 5">
            <a:extLst>
              <a:ext uri="{FF2B5EF4-FFF2-40B4-BE49-F238E27FC236}">
                <a16:creationId xmlns:a16="http://schemas.microsoft.com/office/drawing/2014/main" id="{98004D7A-CEDC-5D65-C15F-FE639AB72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845" y="1463650"/>
            <a:ext cx="65822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pt-BR" sz="28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JORNADA DO CLIENTE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C86947E-1353-AAAE-44A2-673ECF6750D7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743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80C67C29-5226-4526-02A4-8D7D9C29CA6E}"/>
              </a:ext>
            </a:extLst>
          </p:cNvPr>
          <p:cNvSpPr/>
          <p:nvPr/>
        </p:nvSpPr>
        <p:spPr>
          <a:xfrm>
            <a:off x="2410670" y="1818752"/>
            <a:ext cx="613885" cy="582804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F8B4B31-0D5A-23C6-80F3-D670BBFEA8F8}"/>
              </a:ext>
            </a:extLst>
          </p:cNvPr>
          <p:cNvSpPr/>
          <p:nvPr/>
        </p:nvSpPr>
        <p:spPr>
          <a:xfrm>
            <a:off x="6944152" y="4456443"/>
            <a:ext cx="613885" cy="582804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20BF5E6-B7F4-7BFC-32CF-E4831F50A37E}"/>
              </a:ext>
            </a:extLst>
          </p:cNvPr>
          <p:cNvSpPr txBox="1"/>
          <p:nvPr/>
        </p:nvSpPr>
        <p:spPr>
          <a:xfrm>
            <a:off x="1647735" y="2200589"/>
            <a:ext cx="6230173" cy="2513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03">
              <a:spcAft>
                <a:spcPts val="1000"/>
              </a:spcAft>
            </a:pPr>
            <a:r>
              <a:rPr lang="pt-BR" sz="28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E AÍ? CURTIU O DIA DE HOJE?</a:t>
            </a:r>
          </a:p>
          <a:p>
            <a:pPr marL="271463" indent="-271463" defTabSz="914103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Pegou as dicas?</a:t>
            </a:r>
          </a:p>
          <a:p>
            <a:pPr marL="271463" indent="-271463" defTabSz="914103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O que foi mais importante?</a:t>
            </a:r>
          </a:p>
          <a:p>
            <a:pPr marL="271463" indent="-271463" defTabSz="914103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Suas expectativas foram atendidas?</a:t>
            </a:r>
          </a:p>
          <a:p>
            <a:pPr marL="271463" indent="-271463" defTabSz="914103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Tem dúvidas?</a:t>
            </a:r>
            <a:endParaRPr lang="pt-BR" sz="2400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060328"/>
      </p:ext>
    </p:extLst>
  </p:cSld>
  <p:clrMapOvr>
    <a:masterClrMapping/>
  </p:clrMapOvr>
  <p:transition spd="med">
    <p:pull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C7B3A7D-DE6B-E2B0-6408-1E0AA0B056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08" y="0"/>
            <a:ext cx="12186583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6B1DBD6B-6F16-4D9C-6A11-00BEA72964A1}"/>
              </a:ext>
            </a:extLst>
          </p:cNvPr>
          <p:cNvSpPr/>
          <p:nvPr/>
        </p:nvSpPr>
        <p:spPr>
          <a:xfrm>
            <a:off x="656293" y="5943600"/>
            <a:ext cx="2612687" cy="914400"/>
          </a:xfrm>
          <a:prstGeom prst="rect">
            <a:avLst/>
          </a:prstGeom>
          <a:solidFill>
            <a:srgbClr val="DF1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0C7AD12-6788-708C-4A49-79DF45E01B42}"/>
              </a:ext>
            </a:extLst>
          </p:cNvPr>
          <p:cNvSpPr/>
          <p:nvPr/>
        </p:nvSpPr>
        <p:spPr>
          <a:xfrm>
            <a:off x="1857189" y="5486400"/>
            <a:ext cx="1143868" cy="914400"/>
          </a:xfrm>
          <a:prstGeom prst="rect">
            <a:avLst/>
          </a:prstGeom>
          <a:solidFill>
            <a:srgbClr val="EFECF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9016741-8BAE-51AB-3EE0-A27328E64E97}"/>
              </a:ext>
            </a:extLst>
          </p:cNvPr>
          <p:cNvSpPr txBox="1"/>
          <p:nvPr/>
        </p:nvSpPr>
        <p:spPr>
          <a:xfrm>
            <a:off x="1367767" y="2165231"/>
            <a:ext cx="376694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Boas vendas!</a:t>
            </a:r>
          </a:p>
          <a:p>
            <a:r>
              <a:rPr lang="pt-BR" sz="3600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Nos vemos </a:t>
            </a:r>
            <a:br>
              <a:rPr lang="pt-BR" sz="3600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3600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 próxima!</a:t>
            </a:r>
          </a:p>
        </p:txBody>
      </p:sp>
    </p:spTree>
    <p:extLst>
      <p:ext uri="{BB962C8B-B14F-4D97-AF65-F5344CB8AC3E}">
        <p14:creationId xmlns:p14="http://schemas.microsoft.com/office/powerpoint/2010/main" val="143294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7F31806-47B4-8171-5E7A-14652FDC785B}"/>
              </a:ext>
            </a:extLst>
          </p:cNvPr>
          <p:cNvSpPr txBox="1">
            <a:spLocks/>
          </p:cNvSpPr>
          <p:nvPr/>
        </p:nvSpPr>
        <p:spPr>
          <a:xfrm>
            <a:off x="615228" y="2417254"/>
            <a:ext cx="11133572" cy="320554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indent="-271463">
              <a:spcBef>
                <a:spcPts val="600"/>
              </a:spcBef>
            </a:pPr>
            <a:r>
              <a:rPr lang="pt-BR" sz="2200" dirty="0"/>
              <a:t>Cliente com perfil mais estruturado (CNPJ);</a:t>
            </a:r>
          </a:p>
          <a:p>
            <a:pPr marL="271463" indent="-271463">
              <a:spcBef>
                <a:spcPts val="600"/>
              </a:spcBef>
            </a:pPr>
            <a:r>
              <a:rPr lang="pt-BR" sz="2200" dirty="0"/>
              <a:t>Utilizam mais serviços (TV, BL, Fones fixo e móvel);</a:t>
            </a:r>
          </a:p>
          <a:p>
            <a:pPr marL="271463" indent="-271463">
              <a:spcBef>
                <a:spcPts val="600"/>
              </a:spcBef>
            </a:pPr>
            <a:r>
              <a:rPr lang="pt-BR" sz="2200" dirty="0"/>
              <a:t>Melhor score que facilita aprovação de crédito;</a:t>
            </a:r>
          </a:p>
          <a:p>
            <a:pPr marL="271463" indent="-271463">
              <a:spcBef>
                <a:spcPts val="600"/>
              </a:spcBef>
            </a:pPr>
            <a:r>
              <a:rPr lang="pt-BR" sz="2200" dirty="0"/>
              <a:t>Melhor taxa de instalação (Estrutura já construída e sem interferência climática).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1DF826E-D851-3CF1-E165-079E7D07B447}"/>
              </a:ext>
            </a:extLst>
          </p:cNvPr>
          <p:cNvSpPr/>
          <p:nvPr/>
        </p:nvSpPr>
        <p:spPr>
          <a:xfrm>
            <a:off x="0" y="1162050"/>
            <a:ext cx="2743200" cy="288758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 5">
            <a:extLst>
              <a:ext uri="{FF2B5EF4-FFF2-40B4-BE49-F238E27FC236}">
                <a16:creationId xmlns:a16="http://schemas.microsoft.com/office/drawing/2014/main" id="{856A38D5-F298-9F56-8077-5AFACC71C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132" y="1548585"/>
            <a:ext cx="5500868" cy="69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CONDOMÍNIOS NO BRASIL*</a:t>
            </a:r>
          </a:p>
        </p:txBody>
      </p:sp>
    </p:spTree>
    <p:extLst>
      <p:ext uri="{BB962C8B-B14F-4D97-AF65-F5344CB8AC3E}">
        <p14:creationId xmlns:p14="http://schemas.microsoft.com/office/powerpoint/2010/main" val="74386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C83375F8-FB4D-6714-A131-B491F7EE861F}"/>
              </a:ext>
            </a:extLst>
          </p:cNvPr>
          <p:cNvSpPr txBox="1"/>
          <p:nvPr/>
        </p:nvSpPr>
        <p:spPr>
          <a:xfrm>
            <a:off x="2766116" y="2312646"/>
            <a:ext cx="4651721" cy="275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Nossa venda </a:t>
            </a:r>
            <a:r>
              <a:rPr lang="pt-BR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não </a:t>
            </a:r>
            <a:r>
              <a:rPr lang="pt-BR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é uma venda de impacto e sim uma venda técnica.</a:t>
            </a:r>
          </a:p>
          <a:p>
            <a:pPr>
              <a:spcBef>
                <a:spcPts val="600"/>
              </a:spcBef>
            </a:pPr>
            <a:r>
              <a:rPr lang="pt-BR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Nós devemos ser ‘Gerentes de Contas’ da região e fazer uma venda diferenciada.</a:t>
            </a:r>
          </a:p>
        </p:txBody>
      </p:sp>
    </p:spTree>
    <p:extLst>
      <p:ext uri="{BB962C8B-B14F-4D97-AF65-F5344CB8AC3E}">
        <p14:creationId xmlns:p14="http://schemas.microsoft.com/office/powerpoint/2010/main" val="259252525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3FA828D-5991-5648-A7BC-4FE5B18E9E7F}"/>
              </a:ext>
            </a:extLst>
          </p:cNvPr>
          <p:cNvSpPr txBox="1"/>
          <p:nvPr/>
        </p:nvSpPr>
        <p:spPr>
          <a:xfrm>
            <a:off x="7847763" y="3239360"/>
            <a:ext cx="38952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que é </a:t>
            </a:r>
            <a:br>
              <a:rPr lang="pt-BR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Melhor Prática?</a:t>
            </a:r>
          </a:p>
        </p:txBody>
      </p:sp>
    </p:spTree>
    <p:extLst>
      <p:ext uri="{BB962C8B-B14F-4D97-AF65-F5344CB8AC3E}">
        <p14:creationId xmlns:p14="http://schemas.microsoft.com/office/powerpoint/2010/main" val="20420371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3FA828D-5991-5648-A7BC-4FE5B18E9E7F}"/>
              </a:ext>
            </a:extLst>
          </p:cNvPr>
          <p:cNvSpPr txBox="1"/>
          <p:nvPr/>
        </p:nvSpPr>
        <p:spPr>
          <a:xfrm>
            <a:off x="8018584" y="3096637"/>
            <a:ext cx="3895282" cy="17081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49275" algn="r"/>
            <a:r>
              <a:rPr lang="pt-BR" sz="3500" dirty="0">
                <a:solidFill>
                  <a:schemeClr val="bg1"/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2. O que precisa estar no DNA do GN?</a:t>
            </a:r>
          </a:p>
        </p:txBody>
      </p:sp>
    </p:spTree>
    <p:extLst>
      <p:ext uri="{BB962C8B-B14F-4D97-AF65-F5344CB8AC3E}">
        <p14:creationId xmlns:p14="http://schemas.microsoft.com/office/powerpoint/2010/main" val="37892775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7F31806-47B4-8171-5E7A-14652FDC785B}"/>
              </a:ext>
            </a:extLst>
          </p:cNvPr>
          <p:cNvSpPr txBox="1">
            <a:spLocks/>
          </p:cNvSpPr>
          <p:nvPr/>
        </p:nvSpPr>
        <p:spPr>
          <a:xfrm>
            <a:off x="487007" y="2847105"/>
            <a:ext cx="4265863" cy="166311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CONHECIMENTOS</a:t>
            </a:r>
          </a:p>
          <a:p>
            <a:pPr marL="0" indent="0">
              <a:buNone/>
            </a:pPr>
            <a:r>
              <a:rPr lang="pt-BR" sz="2400" b="1" dirty="0"/>
              <a:t>Conhecimento de mercado,</a:t>
            </a:r>
            <a:br>
              <a:rPr lang="pt-BR" sz="2400" b="1" dirty="0"/>
            </a:br>
            <a:r>
              <a:rPr lang="pt-BR" sz="2400" b="1" dirty="0"/>
              <a:t>dos produtos, ofertas processos e ferramentas da CLARO.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B9A15C39-D106-CD1D-4377-BFA6D0EB46DB}"/>
              </a:ext>
            </a:extLst>
          </p:cNvPr>
          <p:cNvSpPr txBox="1">
            <a:spLocks/>
          </p:cNvSpPr>
          <p:nvPr/>
        </p:nvSpPr>
        <p:spPr>
          <a:xfrm>
            <a:off x="5567456" y="1431974"/>
            <a:ext cx="6217920" cy="40041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indent="-271463"/>
            <a:r>
              <a:rPr lang="pt-BR" sz="2000" dirty="0"/>
              <a:t>Ofertas e diferenciais da concorrência;</a:t>
            </a:r>
          </a:p>
          <a:p>
            <a:pPr marL="271463" indent="-271463"/>
            <a:r>
              <a:rPr lang="pt-BR" sz="2000" dirty="0"/>
              <a:t>Movimentação do mercado;</a:t>
            </a:r>
          </a:p>
          <a:p>
            <a:pPr marL="271463" indent="-271463"/>
            <a:r>
              <a:rPr lang="pt-BR" sz="2000" dirty="0"/>
              <a:t>Direcionamento para atuação do canal;</a:t>
            </a:r>
          </a:p>
          <a:p>
            <a:pPr marL="271463" indent="-271463"/>
            <a:r>
              <a:rPr lang="pt-BR" sz="2000" dirty="0"/>
              <a:t>Apresentação pessoal;</a:t>
            </a:r>
          </a:p>
          <a:p>
            <a:pPr marL="271463" indent="-271463"/>
            <a:r>
              <a:rPr lang="pt-BR" sz="2000" dirty="0"/>
              <a:t>Ética e princípios morais;</a:t>
            </a:r>
          </a:p>
          <a:p>
            <a:pPr marL="271463" indent="-271463"/>
            <a:r>
              <a:rPr lang="pt-BR" sz="2000" dirty="0"/>
              <a:t>Indicadores de áreas;</a:t>
            </a:r>
          </a:p>
          <a:p>
            <a:pPr marL="271463" indent="-271463"/>
            <a:r>
              <a:rPr lang="pt-BR" sz="2000" dirty="0"/>
              <a:t>Técnicas de venda;</a:t>
            </a:r>
          </a:p>
          <a:p>
            <a:pPr marL="271463" indent="-271463"/>
            <a:r>
              <a:rPr lang="pt-BR" sz="2000" dirty="0"/>
              <a:t>Kit de materiais;</a:t>
            </a:r>
          </a:p>
          <a:p>
            <a:pPr marL="271463" indent="-271463"/>
            <a:r>
              <a:rPr lang="pt-BR" sz="2000" dirty="0"/>
              <a:t>Guia de produtos;</a:t>
            </a:r>
          </a:p>
          <a:p>
            <a:pPr marL="271463" indent="-271463"/>
            <a:r>
              <a:rPr lang="pt-BR" sz="2000" dirty="0"/>
              <a:t>Preços e ofertas do mês;</a:t>
            </a:r>
          </a:p>
          <a:p>
            <a:pPr marL="271463" indent="-271463"/>
            <a:r>
              <a:rPr lang="pt-BR" sz="2000" dirty="0"/>
              <a:t>Cálculos financeiros.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1A9F37A-2822-FA44-579C-78F868CF5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912" y="1260704"/>
            <a:ext cx="41308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28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 DNA DO GN </a:t>
            </a:r>
            <a:br>
              <a:rPr lang="is-IS" sz="28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is-IS" sz="28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DEVE CONTER:</a:t>
            </a:r>
          </a:p>
        </p:txBody>
      </p:sp>
    </p:spTree>
    <p:extLst>
      <p:ext uri="{BB962C8B-B14F-4D97-AF65-F5344CB8AC3E}">
        <p14:creationId xmlns:p14="http://schemas.microsoft.com/office/powerpoint/2010/main" val="366889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build="p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7F31806-47B4-8171-5E7A-14652FDC785B}"/>
              </a:ext>
            </a:extLst>
          </p:cNvPr>
          <p:cNvSpPr txBox="1">
            <a:spLocks/>
          </p:cNvSpPr>
          <p:nvPr/>
        </p:nvSpPr>
        <p:spPr>
          <a:xfrm>
            <a:off x="466912" y="2698386"/>
            <a:ext cx="4171004" cy="196605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HABILIDADES</a:t>
            </a:r>
          </a:p>
          <a:p>
            <a:pPr marL="271463" indent="-271463"/>
            <a:r>
              <a:rPr lang="pt-BR" sz="2400" b="1" dirty="0"/>
              <a:t>Fluência verbal;</a:t>
            </a:r>
          </a:p>
          <a:p>
            <a:pPr marL="271463" indent="-271463"/>
            <a:r>
              <a:rPr lang="pt-BR" sz="2400" b="1" dirty="0"/>
              <a:t>Disciplina para gerenciar </a:t>
            </a:r>
            <a:br>
              <a:rPr lang="pt-BR" sz="2400" b="1" dirty="0"/>
            </a:br>
            <a:r>
              <a:rPr lang="pt-BR" sz="2400" b="1" dirty="0"/>
              <a:t>a carteira;</a:t>
            </a:r>
          </a:p>
          <a:p>
            <a:pPr marL="271463" indent="-271463"/>
            <a:r>
              <a:rPr lang="pt-BR" sz="2400" b="1" dirty="0"/>
              <a:t>Negociação.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B9A15C39-D106-CD1D-4377-BFA6D0EB46DB}"/>
              </a:ext>
            </a:extLst>
          </p:cNvPr>
          <p:cNvSpPr txBox="1">
            <a:spLocks/>
          </p:cNvSpPr>
          <p:nvPr/>
        </p:nvSpPr>
        <p:spPr>
          <a:xfrm>
            <a:off x="5567456" y="1880934"/>
            <a:ext cx="6217920" cy="337381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indent="-271463"/>
            <a:r>
              <a:rPr lang="pt-BR" sz="2000" dirty="0"/>
              <a:t>Comunicação clara e objetiva, garantindo </a:t>
            </a:r>
            <a:br>
              <a:rPr lang="pt-BR" sz="2000" dirty="0"/>
            </a:br>
            <a:r>
              <a:rPr lang="pt-BR" sz="2000" dirty="0"/>
              <a:t>a compreensão.</a:t>
            </a:r>
          </a:p>
          <a:p>
            <a:pPr marL="271463" indent="-271463"/>
            <a:r>
              <a:rPr lang="pt-BR" sz="2000" dirty="0"/>
              <a:t>Organização para realizar o trabalho de forma sistematizada e estruturada.</a:t>
            </a:r>
          </a:p>
          <a:p>
            <a:pPr marL="271463" indent="-271463"/>
            <a:r>
              <a:rPr lang="pt-BR" sz="2000" dirty="0"/>
              <a:t>Ser disciplinado e focado para o cumprimento </a:t>
            </a:r>
            <a:br>
              <a:rPr lang="pt-BR" sz="2000" dirty="0"/>
            </a:br>
            <a:r>
              <a:rPr lang="pt-BR" sz="2000" dirty="0"/>
              <a:t>de seus objetivos e desafios diários, semanais </a:t>
            </a:r>
            <a:br>
              <a:rPr lang="pt-BR" sz="2000" dirty="0"/>
            </a:br>
            <a:r>
              <a:rPr lang="pt-BR" sz="2000" dirty="0"/>
              <a:t>e mensais.</a:t>
            </a:r>
          </a:p>
          <a:p>
            <a:pPr marL="271463" indent="-271463"/>
            <a:r>
              <a:rPr lang="pt-BR" sz="2000" dirty="0"/>
              <a:t>Foco no cliente para executar os serviços, com qualidade no atendimento, buscando a satisfação </a:t>
            </a:r>
            <a:br>
              <a:rPr lang="pt-BR" sz="2000" dirty="0"/>
            </a:br>
            <a:r>
              <a:rPr lang="pt-BR" sz="2000" dirty="0"/>
              <a:t>do cliente e entendendo as suas necessidades.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71C9AEF-488B-B7B3-5713-16162E7EB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912" y="1260704"/>
            <a:ext cx="41308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28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 DNA DO GN </a:t>
            </a:r>
            <a:br>
              <a:rPr lang="is-IS" sz="28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is-IS" sz="28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DEVE CONTER:</a:t>
            </a:r>
          </a:p>
        </p:txBody>
      </p:sp>
    </p:spTree>
    <p:extLst>
      <p:ext uri="{BB962C8B-B14F-4D97-AF65-F5344CB8AC3E}">
        <p14:creationId xmlns:p14="http://schemas.microsoft.com/office/powerpoint/2010/main" val="94741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7F31806-47B4-8171-5E7A-14652FDC785B}"/>
              </a:ext>
            </a:extLst>
          </p:cNvPr>
          <p:cNvSpPr txBox="1">
            <a:spLocks/>
          </p:cNvSpPr>
          <p:nvPr/>
        </p:nvSpPr>
        <p:spPr>
          <a:xfrm>
            <a:off x="487008" y="2478004"/>
            <a:ext cx="4798423" cy="304858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ATITUDES</a:t>
            </a:r>
          </a:p>
          <a:p>
            <a:pPr marL="271463" indent="-271463">
              <a:spcBef>
                <a:spcPts val="300"/>
              </a:spcBef>
            </a:pPr>
            <a:r>
              <a:rPr lang="pt-BR" sz="2000" dirty="0"/>
              <a:t>Se apropriar de sua carteira e ser</a:t>
            </a:r>
            <a:br>
              <a:rPr lang="pt-BR" sz="2000" dirty="0"/>
            </a:br>
            <a:r>
              <a:rPr lang="pt-BR" sz="2000" dirty="0"/>
              <a:t>“dono” da sua área de atuação;</a:t>
            </a:r>
          </a:p>
          <a:p>
            <a:pPr marL="271463" indent="-271463">
              <a:spcBef>
                <a:spcPts val="300"/>
              </a:spcBef>
            </a:pPr>
            <a:r>
              <a:rPr lang="pt-BR" sz="2000" dirty="0"/>
              <a:t>Ser focado em relacionamento;</a:t>
            </a:r>
          </a:p>
          <a:p>
            <a:pPr marL="271463" indent="-271463">
              <a:spcBef>
                <a:spcPts val="300"/>
              </a:spcBef>
            </a:pPr>
            <a:r>
              <a:rPr lang="pt-BR" sz="2000" dirty="0"/>
              <a:t>Aparência e postura adequadas;</a:t>
            </a:r>
          </a:p>
          <a:p>
            <a:pPr marL="271463" indent="-271463">
              <a:spcBef>
                <a:spcPts val="300"/>
              </a:spcBef>
            </a:pPr>
            <a:r>
              <a:rPr lang="pt-BR" sz="2000" dirty="0"/>
              <a:t>Senso de equipe;</a:t>
            </a:r>
          </a:p>
          <a:p>
            <a:pPr marL="271463" indent="-271463">
              <a:spcBef>
                <a:spcPts val="300"/>
              </a:spcBef>
            </a:pPr>
            <a:r>
              <a:rPr lang="pt-BR" sz="2000" dirty="0"/>
              <a:t>Inquietação: fazer sempre mais;</a:t>
            </a:r>
          </a:p>
          <a:p>
            <a:pPr marL="271463" indent="-271463">
              <a:spcBef>
                <a:spcPts val="300"/>
              </a:spcBef>
            </a:pPr>
            <a:r>
              <a:rPr lang="pt-BR" sz="2000" dirty="0"/>
              <a:t>Foco em resultado;</a:t>
            </a:r>
          </a:p>
          <a:p>
            <a:pPr marL="271463" indent="-271463">
              <a:spcBef>
                <a:spcPts val="300"/>
              </a:spcBef>
            </a:pPr>
            <a:r>
              <a:rPr lang="pt-BR" sz="2000" dirty="0"/>
              <a:t>Motivação pessoal, além da profissional;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B9A15C39-D106-CD1D-4377-BFA6D0EB46DB}"/>
              </a:ext>
            </a:extLst>
          </p:cNvPr>
          <p:cNvSpPr txBox="1">
            <a:spLocks/>
          </p:cNvSpPr>
          <p:nvPr/>
        </p:nvSpPr>
        <p:spPr>
          <a:xfrm>
            <a:off x="5572148" y="1511910"/>
            <a:ext cx="5882958" cy="398453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Vontade de vencer;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Realizar a venda consultiva;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Realizar o retorno de todos os agendamentos acordados com os clientes;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Persistir e apresentar regularidades nas visitas </a:t>
            </a:r>
            <a:br>
              <a:rPr lang="pt-BR" sz="2000" dirty="0"/>
            </a:br>
            <a:r>
              <a:rPr lang="pt-BR" sz="2000" dirty="0"/>
              <a:t>e abordagens;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Saber lidar com as objeções;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Atenção ao cadastro da venda no conexão para agilizar o processo da venda;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Buscar indicações e novas oportunidades de vendas;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Fazer relacionamento com o porteiro e síndico;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Ter iniciativa e atitude.</a:t>
            </a:r>
          </a:p>
        </p:txBody>
      </p:sp>
      <p:sp>
        <p:nvSpPr>
          <p:cNvPr id="2" name="Retângulo 5">
            <a:extLst>
              <a:ext uri="{FF2B5EF4-FFF2-40B4-BE49-F238E27FC236}">
                <a16:creationId xmlns:a16="http://schemas.microsoft.com/office/drawing/2014/main" id="{4B64DEAC-6AA8-E952-5718-E2771C1FE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912" y="1260704"/>
            <a:ext cx="41308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28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 DNA DO GN </a:t>
            </a:r>
            <a:br>
              <a:rPr lang="is-IS" sz="28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is-IS" sz="28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DEVE CONTER:</a:t>
            </a:r>
          </a:p>
        </p:txBody>
      </p:sp>
    </p:spTree>
    <p:extLst>
      <p:ext uri="{BB962C8B-B14F-4D97-AF65-F5344CB8AC3E}">
        <p14:creationId xmlns:p14="http://schemas.microsoft.com/office/powerpoint/2010/main" val="325467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3FA828D-5991-5648-A7BC-4FE5B18E9E7F}"/>
              </a:ext>
            </a:extLst>
          </p:cNvPr>
          <p:cNvSpPr txBox="1"/>
          <p:nvPr/>
        </p:nvSpPr>
        <p:spPr>
          <a:xfrm>
            <a:off x="5815566" y="2860723"/>
            <a:ext cx="6068154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49275" algn="r"/>
            <a:r>
              <a:rPr lang="pt-BR" sz="3500" dirty="0">
                <a:solidFill>
                  <a:schemeClr val="bg1"/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3. Como fazer diferente para fazer melhor nas etapas do processo</a:t>
            </a:r>
            <a:br>
              <a:rPr lang="pt-BR" sz="3500" dirty="0">
                <a:solidFill>
                  <a:schemeClr val="bg1"/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</a:br>
            <a:r>
              <a:rPr lang="pt-BR" sz="3500" dirty="0">
                <a:solidFill>
                  <a:schemeClr val="bg1"/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de abordagem?</a:t>
            </a:r>
          </a:p>
        </p:txBody>
      </p:sp>
    </p:spTree>
    <p:extLst>
      <p:ext uri="{BB962C8B-B14F-4D97-AF65-F5344CB8AC3E}">
        <p14:creationId xmlns:p14="http://schemas.microsoft.com/office/powerpoint/2010/main" val="21300285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F0536EBB-2CB3-2848-09B0-17AEC730B1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999812"/>
              </p:ext>
            </p:extLst>
          </p:nvPr>
        </p:nvGraphicFramePr>
        <p:xfrm>
          <a:off x="838200" y="368490"/>
          <a:ext cx="10515600" cy="6121019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4287654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200" b="1" i="0">
                          <a:effectLst/>
                          <a:latin typeface="Segoe UI" panose="020B0502040204020203" pitchFamily="34" charset="0"/>
                        </a:rPr>
                        <a:t>PLANEJAMENTO = INÍCIO DO CARROSSEL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200" b="0" i="0">
                          <a:effectLst/>
                          <a:latin typeface="Segoe UI" panose="020B0502040204020203" pitchFamily="34" charset="0"/>
                        </a:rPr>
                        <a:t>Toda boa venda em condomínio começa com </a:t>
                      </a:r>
                      <a:r>
                        <a:rPr lang="pt-BR" sz="1200" b="1" i="0">
                          <a:effectLst/>
                          <a:latin typeface="Segoe UI" panose="020B0502040204020203" pitchFamily="34" charset="0"/>
                        </a:rPr>
                        <a:t>prospecção inteligente</a:t>
                      </a:r>
                      <a:r>
                        <a:rPr lang="pt-BR" sz="1200" b="0" i="0">
                          <a:effectLst/>
                          <a:latin typeface="Segoe UI" panose="020B0502040204020203" pitchFamily="34" charset="0"/>
                        </a:rPr>
                        <a:t>.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200" b="0" i="0">
                          <a:effectLst/>
                          <a:latin typeface="Segoe UI" panose="020B0502040204020203" pitchFamily="34" charset="0"/>
                        </a:rPr>
                        <a:t>Quando planejamos: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200" b="0" i="0">
                          <a:effectLst/>
                          <a:latin typeface="Segoe UI" panose="020B0502040204020203" pitchFamily="34" charset="0"/>
                        </a:rPr>
                        <a:t>Área de atuação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200" b="0" i="0">
                          <a:effectLst/>
                          <a:latin typeface="Segoe UI" panose="020B0502040204020203" pitchFamily="34" charset="0"/>
                        </a:rPr>
                        <a:t>Mapeamento do condomínio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200" b="0" i="0">
                          <a:effectLst/>
                          <a:latin typeface="Segoe UI" panose="020B0502040204020203" pitchFamily="34" charset="0"/>
                        </a:rPr>
                        <a:t>Rota e agenda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200" b="0" i="0">
                          <a:effectLst/>
                          <a:latin typeface="Segoe UI" panose="020B0502040204020203" pitchFamily="34" charset="0"/>
                        </a:rPr>
                        <a:t>Materiais e abordagem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200" b="0" i="0">
                          <a:effectLst/>
                          <a:latin typeface="Segoe UI" panose="020B0502040204020203" pitchFamily="34" charset="0"/>
                        </a:rPr>
                        <a:t>Estamos, na prática, iniciando o </a:t>
                      </a:r>
                      <a:r>
                        <a:rPr lang="pt-BR" sz="1200" b="1" i="0">
                          <a:effectLst/>
                          <a:latin typeface="Segoe UI" panose="020B0502040204020203" pitchFamily="34" charset="0"/>
                        </a:rPr>
                        <a:t>Carrossel de Vendas</a:t>
                      </a:r>
                      <a:r>
                        <a:rPr lang="pt-BR" sz="1200" b="0" i="0">
                          <a:effectLst/>
                          <a:latin typeface="Segoe UI" panose="020B0502040204020203" pitchFamily="34" charset="0"/>
                        </a:rPr>
                        <a:t> e construindo pipeline.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200" b="0" i="0">
                          <a:effectLst/>
                          <a:latin typeface="Segoe UI" panose="020B0502040204020203" pitchFamily="34" charset="0"/>
                        </a:rPr>
                        <a:t>Planejamento não é apenas organização →</a:t>
                      </a:r>
                      <a:br>
                        <a:rPr lang="pt-BR" sz="1200" b="0" i="0"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pt-BR" sz="1200" b="0" i="0">
                          <a:effectLst/>
                          <a:latin typeface="Segoe UI" panose="020B0502040204020203" pitchFamily="34" charset="0"/>
                        </a:rPr>
                        <a:t>✅ é </a:t>
                      </a:r>
                      <a:r>
                        <a:rPr lang="pt-BR" sz="1200" b="1" i="0">
                          <a:effectLst/>
                          <a:latin typeface="Segoe UI" panose="020B0502040204020203" pitchFamily="34" charset="0"/>
                        </a:rPr>
                        <a:t>estratégia comercial</a:t>
                      </a:r>
                      <a:r>
                        <a:rPr lang="pt-BR" sz="1200" b="0" i="0">
                          <a:effectLst/>
                          <a:latin typeface="Segoe UI" panose="020B0502040204020203" pitchFamily="34" charset="0"/>
                        </a:rPr>
                        <a:t>.</a:t>
                      </a:r>
                    </a:p>
                  </a:txBody>
                  <a:tcPr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8233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pt-BR" sz="1200" dirty="0"/>
                    </a:p>
                  </a:txBody>
                  <a:tcP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794150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5423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ED8003B4-286F-7F73-36FA-95FA64FCDC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014101"/>
              </p:ext>
            </p:extLst>
          </p:nvPr>
        </p:nvGraphicFramePr>
        <p:xfrm>
          <a:off x="830217" y="236855"/>
          <a:ext cx="10366103" cy="6652015"/>
        </p:xfrm>
        <a:graphic>
          <a:graphicData uri="http://schemas.openxmlformats.org/drawingml/2006/table">
            <a:tbl>
              <a:tblPr/>
              <a:tblGrid>
                <a:gridCol w="10366103">
                  <a:extLst>
                    <a:ext uri="{9D8B030D-6E8A-4147-A177-3AD203B41FA5}">
                      <a16:colId xmlns:a16="http://schemas.microsoft.com/office/drawing/2014/main" val="2120516588"/>
                    </a:ext>
                  </a:extLst>
                </a:gridCol>
              </a:tblGrid>
              <a:tr h="5391212">
                <a:tc>
                  <a:txBody>
                    <a:bodyPr/>
                    <a:lstStyle/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600" b="1" i="0" dirty="0">
                          <a:effectLst/>
                          <a:latin typeface="Segoe UI" panose="020B0502040204020203" pitchFamily="34" charset="0"/>
                        </a:rPr>
                        <a:t>CARROSSEL DE VENDAS – ATUAÇÃO EM CONDOMÍNIOS EMPRESARIAIS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600" b="0" i="0" dirty="0">
                          <a:effectLst/>
                          <a:latin typeface="Segoe UI" panose="020B0502040204020203" pitchFamily="34" charset="0"/>
                        </a:rPr>
                        <a:t>Nos condomínios empresariais, a venda </a:t>
                      </a:r>
                      <a:r>
                        <a:rPr lang="pt-BR" sz="1600" b="1" i="0" dirty="0">
                          <a:effectLst/>
                          <a:latin typeface="Segoe UI" panose="020B0502040204020203" pitchFamily="34" charset="0"/>
                        </a:rPr>
                        <a:t>não acontece em linha reta</a:t>
                      </a:r>
                      <a:r>
                        <a:rPr lang="pt-BR" sz="1600" b="0" i="0" dirty="0">
                          <a:effectLst/>
                          <a:latin typeface="Segoe UI" panose="020B0502040204020203" pitchFamily="34" charset="0"/>
                        </a:rPr>
                        <a:t>.</a:t>
                      </a:r>
                      <a:br>
                        <a:rPr lang="pt-BR" sz="1600" b="0" i="0" dirty="0"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pt-BR" sz="1600" b="0" i="0" dirty="0">
                          <a:effectLst/>
                          <a:latin typeface="Segoe UI" panose="020B0502040204020203" pitchFamily="34" charset="0"/>
                        </a:rPr>
                        <a:t>Ela acontece em </a:t>
                      </a:r>
                      <a:r>
                        <a:rPr lang="pt-BR" sz="1600" b="1" i="0" dirty="0">
                          <a:effectLst/>
                          <a:latin typeface="Segoe UI" panose="020B0502040204020203" pitchFamily="34" charset="0"/>
                        </a:rPr>
                        <a:t>movimento contínuo</a:t>
                      </a:r>
                      <a:r>
                        <a:rPr lang="pt-BR" sz="1600" b="0" i="0" dirty="0">
                          <a:effectLst/>
                          <a:latin typeface="Segoe UI" panose="020B0502040204020203" pitchFamily="34" charset="0"/>
                        </a:rPr>
                        <a:t>.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endParaRPr lang="pt-BR" sz="1600" b="0" i="0" dirty="0">
                        <a:effectLst/>
                        <a:latin typeface="Segoe UI" panose="020B0502040204020203" pitchFamily="34" charset="0"/>
                      </a:endParaRP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600" b="1" i="0" dirty="0">
                          <a:effectLst/>
                          <a:latin typeface="Segoe UI" panose="020B0502040204020203" pitchFamily="34" charset="0"/>
                        </a:rPr>
                        <a:t>Carrossel de Vendas</a:t>
                      </a:r>
                      <a:r>
                        <a:rPr lang="pt-BR" sz="1600" b="0" i="0" dirty="0">
                          <a:effectLst/>
                          <a:latin typeface="Segoe UI" panose="020B0502040204020203" pitchFamily="34" charset="0"/>
                        </a:rPr>
                        <a:t> garante: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b="0" i="0" dirty="0">
                          <a:effectLst/>
                          <a:latin typeface="Segoe UI" panose="020B0502040204020203" pitchFamily="34" charset="0"/>
                        </a:rPr>
                        <a:t>Pipeline ativo mesmo com ciclos de decisão mais longos;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b="0" i="0" dirty="0">
                          <a:effectLst/>
                          <a:latin typeface="Segoe UI" panose="020B0502040204020203" pitchFamily="34" charset="0"/>
                        </a:rPr>
                        <a:t>Aproveitamento máximo do potencial do condomínio;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b="0" i="0" dirty="0">
                          <a:effectLst/>
                          <a:latin typeface="Segoe UI" panose="020B0502040204020203" pitchFamily="34" charset="0"/>
                        </a:rPr>
                        <a:t>Relacionamento contínuo com empresas, síndico e administração.</a:t>
                      </a:r>
                    </a:p>
                  </a:txBody>
                  <a:tcPr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250177"/>
                  </a:ext>
                </a:extLst>
              </a:tr>
              <a:tr h="708415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pt-BR" sz="1600" dirty="0"/>
                    </a:p>
                  </a:txBody>
                  <a:tcP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642602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598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B2DD261F-8949-8605-4B17-BD9B0BDB3A12}"/>
              </a:ext>
            </a:extLst>
          </p:cNvPr>
          <p:cNvGrpSpPr/>
          <p:nvPr/>
        </p:nvGrpSpPr>
        <p:grpSpPr>
          <a:xfrm>
            <a:off x="-40195" y="2822488"/>
            <a:ext cx="8139165" cy="1468158"/>
            <a:chOff x="65466" y="2916559"/>
            <a:chExt cx="11371299" cy="1468158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8A76038E-39A8-104A-5A3A-82114D69160F}"/>
                </a:ext>
              </a:extLst>
            </p:cNvPr>
            <p:cNvSpPr/>
            <p:nvPr/>
          </p:nvSpPr>
          <p:spPr>
            <a:xfrm>
              <a:off x="65466" y="2916559"/>
              <a:ext cx="11371299" cy="1468158"/>
            </a:xfrm>
            <a:prstGeom prst="rect">
              <a:avLst/>
            </a:prstGeom>
            <a:solidFill>
              <a:srgbClr val="ED1B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7B173612-0014-C180-B7B9-0954FF82C03C}"/>
                </a:ext>
              </a:extLst>
            </p:cNvPr>
            <p:cNvSpPr txBox="1"/>
            <p:nvPr/>
          </p:nvSpPr>
          <p:spPr>
            <a:xfrm>
              <a:off x="776309" y="3101741"/>
              <a:ext cx="63225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>
                  <a:solidFill>
                    <a:schemeClr val="bg1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ETAPAS DO PROCESSO DE ABORDAGEM</a:t>
              </a:r>
            </a:p>
          </p:txBody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74C02A19-EB62-D3E2-A478-643A680283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29754" y="127328"/>
            <a:ext cx="2543702" cy="6857999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3A28229C-C191-7726-4265-0954C6AE04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70402" y="0"/>
            <a:ext cx="1811393" cy="6858000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E1C6AD94-E070-2CD9-3FB1-DB6660C23F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727"/>
          <a:stretch/>
        </p:blipFill>
        <p:spPr>
          <a:xfrm>
            <a:off x="7229273" y="1038427"/>
            <a:ext cx="2223694" cy="5946901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917C56A0-3724-DB3D-BE07-FA5E1C9E36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020441" y="982823"/>
            <a:ext cx="2788891" cy="594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4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7AD6BD5-AAA9-B50F-12D6-793E5804D02F}"/>
              </a:ext>
            </a:extLst>
          </p:cNvPr>
          <p:cNvSpPr/>
          <p:nvPr/>
        </p:nvSpPr>
        <p:spPr>
          <a:xfrm>
            <a:off x="782082" y="2671971"/>
            <a:ext cx="3747803" cy="432425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A428E9B-9BEE-C8B3-16D0-F0A698CE01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22269" y="127328"/>
            <a:ext cx="2543702" cy="685799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C375353-5710-9E52-340C-55BC8066333A}"/>
              </a:ext>
            </a:extLst>
          </p:cNvPr>
          <p:cNvSpPr txBox="1"/>
          <p:nvPr/>
        </p:nvSpPr>
        <p:spPr>
          <a:xfrm>
            <a:off x="1003135" y="2662246"/>
            <a:ext cx="3042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1.PLANEJAMENTO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F304A697-26CC-02CC-00BD-EB960A1EB471}"/>
              </a:ext>
            </a:extLst>
          </p:cNvPr>
          <p:cNvSpPr/>
          <p:nvPr/>
        </p:nvSpPr>
        <p:spPr>
          <a:xfrm>
            <a:off x="782082" y="3325114"/>
            <a:ext cx="5880982" cy="432425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31E9001-FF00-C5A3-F025-2D3D3A61DD4B}"/>
              </a:ext>
            </a:extLst>
          </p:cNvPr>
          <p:cNvSpPr txBox="1"/>
          <p:nvPr/>
        </p:nvSpPr>
        <p:spPr>
          <a:xfrm>
            <a:off x="1003135" y="3315448"/>
            <a:ext cx="3624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/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 NEGOCIAÇÃO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284D0F48-9A6B-B423-4596-78EF4BF8BC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85549" y="0"/>
            <a:ext cx="1811393" cy="68580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ED5BF9C2-0452-5D7E-3A7D-5C5E1BE1E71C}"/>
              </a:ext>
            </a:extLst>
          </p:cNvPr>
          <p:cNvSpPr/>
          <p:nvPr/>
        </p:nvSpPr>
        <p:spPr>
          <a:xfrm>
            <a:off x="782083" y="3985514"/>
            <a:ext cx="7852632" cy="432425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3E6035CC-6A6D-AE77-0F22-F6A106BC60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727"/>
          <a:stretch/>
        </p:blipFill>
        <p:spPr>
          <a:xfrm>
            <a:off x="7556444" y="1038427"/>
            <a:ext cx="2223694" cy="5946901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79B7649D-CFCA-F42E-DC73-D874507F5AEB}"/>
              </a:ext>
            </a:extLst>
          </p:cNvPr>
          <p:cNvSpPr txBox="1"/>
          <p:nvPr/>
        </p:nvSpPr>
        <p:spPr>
          <a:xfrm>
            <a:off x="1012048" y="3956274"/>
            <a:ext cx="2833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/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 EXECUÇÃO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D69C278E-659A-62E3-D24B-B2BBAFF76D27}"/>
              </a:ext>
            </a:extLst>
          </p:cNvPr>
          <p:cNvSpPr/>
          <p:nvPr/>
        </p:nvSpPr>
        <p:spPr>
          <a:xfrm>
            <a:off x="782082" y="4645082"/>
            <a:ext cx="9815963" cy="432425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A64C963-26F1-DC71-0812-43B491911420}"/>
              </a:ext>
            </a:extLst>
          </p:cNvPr>
          <p:cNvSpPr txBox="1"/>
          <p:nvPr/>
        </p:nvSpPr>
        <p:spPr>
          <a:xfrm>
            <a:off x="1012048" y="4615842"/>
            <a:ext cx="2833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/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4. PÓS-VENDA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3C33A7F2-1CDC-6D77-A2CE-F6ACDCC5CF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397061" y="982823"/>
            <a:ext cx="2788891" cy="594690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36BA4362-8009-34E0-9F12-0436EC5B8D54}"/>
              </a:ext>
            </a:extLst>
          </p:cNvPr>
          <p:cNvSpPr/>
          <p:nvPr/>
        </p:nvSpPr>
        <p:spPr>
          <a:xfrm>
            <a:off x="514350" y="5857875"/>
            <a:ext cx="2771776" cy="1000125"/>
          </a:xfrm>
          <a:prstGeom prst="rect">
            <a:avLst/>
          </a:prstGeom>
          <a:solidFill>
            <a:srgbClr val="E41D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pt-BR" sz="1000" spc="300" dirty="0">
                <a:latin typeface="Aharoni" panose="02010803020104030203" pitchFamily="2" charset="-79"/>
                <a:cs typeface="Aharoni" panose="02010803020104030203" pitchFamily="2" charset="-79"/>
              </a:rPr>
              <a:t>TREINAMENTO</a:t>
            </a:r>
            <a:r>
              <a:rPr lang="pt-BR" spc="3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l"/>
            <a:r>
              <a:rPr lang="pt-BR" sz="1400" dirty="0">
                <a:latin typeface="Aptos Light" panose="020F0502020204030204" pitchFamily="34" charset="0"/>
              </a:rPr>
              <a:t>Canal</a:t>
            </a:r>
            <a:r>
              <a:rPr lang="pt-BR" dirty="0">
                <a:latin typeface="Aptos Light" panose="020F0502020204030204" pitchFamily="34" charset="0"/>
              </a:rPr>
              <a:t> </a:t>
            </a:r>
            <a:r>
              <a:rPr lang="pt-BR" b="1" dirty="0">
                <a:latin typeface="Aptos Light" panose="020F0502020204030204" pitchFamily="34" charset="0"/>
              </a:rPr>
              <a:t>TOP PME</a:t>
            </a:r>
          </a:p>
          <a:p>
            <a:pPr algn="l"/>
            <a:r>
              <a:rPr lang="pt-BR" sz="1100" dirty="0">
                <a:latin typeface="Aptos Light" panose="020B0004020202020204" pitchFamily="34" charset="0"/>
              </a:rPr>
              <a:t>AÇÕES PRESENCIAIS EM </a:t>
            </a:r>
            <a:r>
              <a:rPr lang="pt-BR" sz="1100" b="1" dirty="0">
                <a:latin typeface="Aptos Light" panose="020B0004020202020204" pitchFamily="34" charset="0"/>
              </a:rPr>
              <a:t>EMPRESAS MDU</a:t>
            </a:r>
          </a:p>
        </p:txBody>
      </p:sp>
    </p:spTree>
    <p:extLst>
      <p:ext uri="{BB962C8B-B14F-4D97-AF65-F5344CB8AC3E}">
        <p14:creationId xmlns:p14="http://schemas.microsoft.com/office/powerpoint/2010/main" val="3740355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3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3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1" grpId="0" animBg="1"/>
      <p:bldP spid="18" grpId="0"/>
      <p:bldP spid="20" grpId="0" animBg="1"/>
      <p:bldP spid="22" grpId="0"/>
      <p:bldP spid="23" grpId="0" animBg="1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01BD4535-9F1C-29FC-072F-57825DFFD663}"/>
              </a:ext>
            </a:extLst>
          </p:cNvPr>
          <p:cNvSpPr/>
          <p:nvPr/>
        </p:nvSpPr>
        <p:spPr>
          <a:xfrm>
            <a:off x="5664200" y="2331218"/>
            <a:ext cx="6645031" cy="24819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334E365-253B-064F-3F61-97262243A17F}"/>
              </a:ext>
            </a:extLst>
          </p:cNvPr>
          <p:cNvSpPr txBox="1"/>
          <p:nvPr/>
        </p:nvSpPr>
        <p:spPr>
          <a:xfrm>
            <a:off x="6365971" y="2721114"/>
            <a:ext cx="4452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0"/>
            <a:r>
              <a:rPr lang="pt-BR" sz="4000" b="1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PLANEJAMENTO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745FF66-CD89-A052-C65B-A16ACC894EB5}"/>
              </a:ext>
            </a:extLst>
          </p:cNvPr>
          <p:cNvSpPr txBox="1"/>
          <p:nvPr/>
        </p:nvSpPr>
        <p:spPr>
          <a:xfrm>
            <a:off x="6365971" y="3429000"/>
            <a:ext cx="3951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0"/>
            <a:r>
              <a:rPr lang="pt-BR" sz="3000" dirty="0">
                <a:latin typeface="Calibri" panose="020F0502020204030204" pitchFamily="34" charset="0"/>
                <a:cs typeface="Calibri" panose="020F0502020204030204" pitchFamily="34" charset="0"/>
              </a:rPr>
              <a:t>Como se planejar para ser mais produtivo?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643848F-5CF7-A3D5-C20B-4ACC38F0D6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22269" y="127328"/>
            <a:ext cx="2543702" cy="685799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C844353-3F5A-A917-D83F-91E6CFE947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85549" y="6002504"/>
            <a:ext cx="1811393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C626B2D-B911-0CAA-0823-9ACAB3BBB2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727"/>
          <a:stretch/>
        </p:blipFill>
        <p:spPr>
          <a:xfrm>
            <a:off x="7556444" y="7040931"/>
            <a:ext cx="2223694" cy="594690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83A8BC9-C0F6-93D3-4397-13B860105A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397061" y="6985327"/>
            <a:ext cx="2788891" cy="5946901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9B78D677-9BF4-FDEA-EB0E-53849BA9E42B}"/>
              </a:ext>
            </a:extLst>
          </p:cNvPr>
          <p:cNvSpPr/>
          <p:nvPr/>
        </p:nvSpPr>
        <p:spPr>
          <a:xfrm>
            <a:off x="514350" y="5857875"/>
            <a:ext cx="2771776" cy="1000125"/>
          </a:xfrm>
          <a:prstGeom prst="rect">
            <a:avLst/>
          </a:prstGeom>
          <a:solidFill>
            <a:srgbClr val="E41D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pt-BR" sz="1000" spc="300" dirty="0">
                <a:latin typeface="Aharoni" panose="02010803020104030203" pitchFamily="2" charset="-79"/>
                <a:cs typeface="Aharoni" panose="02010803020104030203" pitchFamily="2" charset="-79"/>
              </a:rPr>
              <a:t>TREINAMENTO</a:t>
            </a:r>
            <a:r>
              <a:rPr lang="pt-BR" spc="3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l"/>
            <a:r>
              <a:rPr lang="pt-BR" sz="1400" dirty="0">
                <a:latin typeface="Aptos Light" panose="020F0502020204030204" pitchFamily="34" charset="0"/>
              </a:rPr>
              <a:t>Canal</a:t>
            </a:r>
            <a:r>
              <a:rPr lang="pt-BR" dirty="0">
                <a:latin typeface="Aptos Light" panose="020F0502020204030204" pitchFamily="34" charset="0"/>
              </a:rPr>
              <a:t> </a:t>
            </a:r>
            <a:r>
              <a:rPr lang="pt-BR" b="1" dirty="0">
                <a:latin typeface="Aptos Light" panose="020F0502020204030204" pitchFamily="34" charset="0"/>
              </a:rPr>
              <a:t>TOP PME</a:t>
            </a:r>
          </a:p>
          <a:p>
            <a:pPr algn="l"/>
            <a:r>
              <a:rPr lang="pt-BR" sz="1100" dirty="0">
                <a:latin typeface="Aptos Light" panose="020B0004020202020204" pitchFamily="34" charset="0"/>
              </a:rPr>
              <a:t>AÇÕES PRESENCIAIS EM </a:t>
            </a:r>
            <a:r>
              <a:rPr lang="pt-BR" sz="1100" b="1" dirty="0">
                <a:latin typeface="Aptos Light" panose="020B0004020202020204" pitchFamily="34" charset="0"/>
              </a:rPr>
              <a:t>EMPRESAS MDU</a:t>
            </a:r>
          </a:p>
        </p:txBody>
      </p:sp>
    </p:spTree>
    <p:extLst>
      <p:ext uri="{BB962C8B-B14F-4D97-AF65-F5344CB8AC3E}">
        <p14:creationId xmlns:p14="http://schemas.microsoft.com/office/powerpoint/2010/main" val="2420427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7F31806-47B4-8171-5E7A-14652FDC785B}"/>
              </a:ext>
            </a:extLst>
          </p:cNvPr>
          <p:cNvSpPr txBox="1">
            <a:spLocks/>
          </p:cNvSpPr>
          <p:nvPr/>
        </p:nvSpPr>
        <p:spPr>
          <a:xfrm>
            <a:off x="1509532" y="2414176"/>
            <a:ext cx="9207236" cy="303485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buNone/>
            </a:pPr>
            <a:r>
              <a:rPr lang="pt-BR" sz="2400" dirty="0"/>
              <a:t>É importante que planeje uma estratégia de atendimento para otimizar sua performance como colaborador. Para isso, questione-se sobre:</a:t>
            </a:r>
          </a:p>
          <a:p>
            <a:pPr marL="271463" indent="-271463" eaLnBrk="0" hangingPunct="0"/>
            <a:r>
              <a:rPr lang="pt-BR" sz="2400" dirty="0"/>
              <a:t>Qual é a minha área de atuação?</a:t>
            </a:r>
          </a:p>
          <a:p>
            <a:pPr marL="271463" indent="-271463" eaLnBrk="0" hangingPunct="0"/>
            <a:r>
              <a:rPr lang="pt-BR" sz="2400" dirty="0"/>
              <a:t>Qual o perfil da área e prédios?</a:t>
            </a:r>
          </a:p>
          <a:p>
            <a:pPr marL="271463" indent="-271463" eaLnBrk="0" hangingPunct="0"/>
            <a:r>
              <a:rPr lang="pt-BR" sz="2400" dirty="0"/>
              <a:t>Quais são os condomínios com maior oportunidade de venda? </a:t>
            </a:r>
          </a:p>
          <a:p>
            <a:pPr marL="271463" indent="-271463" eaLnBrk="0" hangingPunct="0"/>
            <a:r>
              <a:rPr lang="pt-BR" sz="2400" dirty="0"/>
              <a:t>Como me organizo para visitar os condomínios?</a:t>
            </a:r>
          </a:p>
          <a:p>
            <a:pPr marL="271463" indent="-271463" eaLnBrk="0" hangingPunct="0"/>
            <a:r>
              <a:rPr lang="pt-BR" sz="2400" dirty="0"/>
              <a:t>Quais ferramentas de apoio à venda devo utilizar?</a:t>
            </a:r>
          </a:p>
        </p:txBody>
      </p:sp>
      <p:sp>
        <p:nvSpPr>
          <p:cNvPr id="5" name="Retângulo 5">
            <a:extLst>
              <a:ext uri="{FF2B5EF4-FFF2-40B4-BE49-F238E27FC236}">
                <a16:creationId xmlns:a16="http://schemas.microsoft.com/office/drawing/2014/main" id="{C9CFEA3E-9A88-8F13-99D4-17104699A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9532" y="1628971"/>
            <a:ext cx="7249480" cy="69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PLANEJAMENTO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B39D4AE-4982-0BBA-D20E-BFEB65D6AE12}"/>
              </a:ext>
            </a:extLst>
          </p:cNvPr>
          <p:cNvSpPr/>
          <p:nvPr/>
        </p:nvSpPr>
        <p:spPr>
          <a:xfrm>
            <a:off x="0" y="1162050"/>
            <a:ext cx="2743200" cy="288758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297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7F31806-47B4-8171-5E7A-14652FDC785B}"/>
              </a:ext>
            </a:extLst>
          </p:cNvPr>
          <p:cNvSpPr txBox="1">
            <a:spLocks/>
          </p:cNvSpPr>
          <p:nvPr/>
        </p:nvSpPr>
        <p:spPr>
          <a:xfrm>
            <a:off x="1509532" y="2444320"/>
            <a:ext cx="9207236" cy="303485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buNone/>
            </a:pPr>
            <a:r>
              <a:rPr lang="pt-BR" sz="2400" b="1" dirty="0"/>
              <a:t>Por onde começa meu planejamento?</a:t>
            </a:r>
          </a:p>
          <a:p>
            <a:pPr eaLnBrk="0" hangingPunct="0"/>
            <a:r>
              <a:rPr lang="pt-BR" sz="2400" dirty="0"/>
              <a:t>Planejamento da agenda e rota;</a:t>
            </a:r>
          </a:p>
          <a:p>
            <a:pPr eaLnBrk="0" hangingPunct="0"/>
            <a:r>
              <a:rPr lang="pt-BR" sz="2400" dirty="0"/>
              <a:t>Estudo da carteira;</a:t>
            </a:r>
          </a:p>
          <a:p>
            <a:pPr eaLnBrk="0" hangingPunct="0"/>
            <a:r>
              <a:rPr lang="pt-BR" sz="2400" dirty="0"/>
              <a:t>Mapeamento do condomínio (Conexão);</a:t>
            </a:r>
          </a:p>
          <a:p>
            <a:pPr eaLnBrk="0" hangingPunct="0"/>
            <a:r>
              <a:rPr lang="pt-BR" sz="2400" dirty="0"/>
              <a:t>Organização dos materiais de divulgação;</a:t>
            </a:r>
          </a:p>
          <a:p>
            <a:pPr eaLnBrk="0" hangingPunct="0"/>
            <a:r>
              <a:rPr lang="pt-BR" sz="2400" dirty="0"/>
              <a:t>Preparação da abordagem.</a:t>
            </a:r>
          </a:p>
        </p:txBody>
      </p:sp>
      <p:sp>
        <p:nvSpPr>
          <p:cNvPr id="3" name="Retângulo 5">
            <a:extLst>
              <a:ext uri="{FF2B5EF4-FFF2-40B4-BE49-F238E27FC236}">
                <a16:creationId xmlns:a16="http://schemas.microsoft.com/office/drawing/2014/main" id="{B64D0BBE-C85A-36A1-D0B0-B116F1BCD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9532" y="1628971"/>
            <a:ext cx="7249480" cy="69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PLANEJAMENTO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6BA0B97-D6B7-DD5B-22D8-E63AE4C4CB20}"/>
              </a:ext>
            </a:extLst>
          </p:cNvPr>
          <p:cNvSpPr/>
          <p:nvPr/>
        </p:nvSpPr>
        <p:spPr>
          <a:xfrm>
            <a:off x="0" y="1162050"/>
            <a:ext cx="2743200" cy="288758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841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7F31806-47B4-8171-5E7A-14652FDC785B}"/>
              </a:ext>
            </a:extLst>
          </p:cNvPr>
          <p:cNvSpPr txBox="1">
            <a:spLocks/>
          </p:cNvSpPr>
          <p:nvPr/>
        </p:nvSpPr>
        <p:spPr>
          <a:xfrm>
            <a:off x="1509532" y="2444320"/>
            <a:ext cx="8227321" cy="163531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buNone/>
            </a:pPr>
            <a:r>
              <a:rPr lang="pt-BR" sz="2400" b="1" dirty="0"/>
              <a:t>1. Prepare a estratégia com seu gestor:</a:t>
            </a:r>
          </a:p>
          <a:p>
            <a:pPr marL="0" indent="0" eaLnBrk="0" hangingPunct="0">
              <a:buNone/>
            </a:pPr>
            <a:r>
              <a:rPr lang="pt-BR" sz="2400" dirty="0"/>
              <a:t>A partir da identificação e análise da área de atuação e carteira determinada pelo seu líder, trace uma rota e programe o número de abordagens por prédios/condomínios por dia.</a:t>
            </a:r>
          </a:p>
        </p:txBody>
      </p:sp>
      <p:sp>
        <p:nvSpPr>
          <p:cNvPr id="3" name="Retângulo 5">
            <a:extLst>
              <a:ext uri="{FF2B5EF4-FFF2-40B4-BE49-F238E27FC236}">
                <a16:creationId xmlns:a16="http://schemas.microsoft.com/office/drawing/2014/main" id="{12FDB6A6-15E7-D72F-91CA-5AF08A3EA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9532" y="1628971"/>
            <a:ext cx="7249480" cy="69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PLANEJAMENTO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5285A3D-4B96-7E20-8363-97572A626FFB}"/>
              </a:ext>
            </a:extLst>
          </p:cNvPr>
          <p:cNvSpPr/>
          <p:nvPr/>
        </p:nvSpPr>
        <p:spPr>
          <a:xfrm>
            <a:off x="0" y="1162050"/>
            <a:ext cx="2743200" cy="288758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002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7F31806-47B4-8171-5E7A-14652FDC785B}"/>
              </a:ext>
            </a:extLst>
          </p:cNvPr>
          <p:cNvSpPr txBox="1">
            <a:spLocks/>
          </p:cNvSpPr>
          <p:nvPr/>
        </p:nvSpPr>
        <p:spPr>
          <a:xfrm>
            <a:off x="1509531" y="2444319"/>
            <a:ext cx="8870415" cy="247058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b="1" dirty="0"/>
              <a:t>2. Planeje a agenda e endereços a visitar:</a:t>
            </a:r>
          </a:p>
          <a:p>
            <a:r>
              <a:rPr lang="pt-BR" sz="2400" dirty="0"/>
              <a:t>Visitas são parte da rotina.</a:t>
            </a:r>
          </a:p>
          <a:p>
            <a:r>
              <a:rPr lang="pt-BR" sz="2400" dirty="0"/>
              <a:t>Siga a recomendação do local de atuação fornecida pelo canal, pois nestes locais encontram-se as melhores oportunidades.</a:t>
            </a:r>
          </a:p>
          <a:p>
            <a:r>
              <a:rPr lang="pt-BR" sz="2400" dirty="0"/>
              <a:t>Intensifique visitas periódicas em condomínios com maior número de oportunidades.</a:t>
            </a:r>
          </a:p>
        </p:txBody>
      </p:sp>
      <p:sp>
        <p:nvSpPr>
          <p:cNvPr id="3" name="Retângulo 5">
            <a:extLst>
              <a:ext uri="{FF2B5EF4-FFF2-40B4-BE49-F238E27FC236}">
                <a16:creationId xmlns:a16="http://schemas.microsoft.com/office/drawing/2014/main" id="{FD82DBF8-AF15-CA9C-F377-4A3B8EB67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9532" y="1628971"/>
            <a:ext cx="7249480" cy="69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PLANEJAMENTO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63D83F2-BFA7-A531-1D5B-FAE27A92EE7C}"/>
              </a:ext>
            </a:extLst>
          </p:cNvPr>
          <p:cNvSpPr/>
          <p:nvPr/>
        </p:nvSpPr>
        <p:spPr>
          <a:xfrm>
            <a:off x="0" y="1162050"/>
            <a:ext cx="2743200" cy="288758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822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2129F938-1466-F2E0-AAFE-24108C04A551}"/>
              </a:ext>
            </a:extLst>
          </p:cNvPr>
          <p:cNvSpPr txBox="1">
            <a:spLocks/>
          </p:cNvSpPr>
          <p:nvPr/>
        </p:nvSpPr>
        <p:spPr>
          <a:xfrm>
            <a:off x="496670" y="2402247"/>
            <a:ext cx="4555640" cy="252540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pt-BR" sz="2000" b="1" dirty="0"/>
              <a:t>3. Organize os materiais de divulgação:</a:t>
            </a:r>
          </a:p>
          <a:p>
            <a:pPr marL="180975" indent="-180975">
              <a:spcBef>
                <a:spcPts val="1200"/>
              </a:spcBef>
            </a:pPr>
            <a:r>
              <a:rPr lang="pt-BR" sz="2000" dirty="0"/>
              <a:t>Antes de iniciar sua rota, separe o kit</a:t>
            </a:r>
            <a:br>
              <a:rPr lang="pt-BR" sz="2000" dirty="0"/>
            </a:br>
            <a:r>
              <a:rPr lang="pt-BR" sz="2000" dirty="0"/>
              <a:t>de materiais de divulgação e brindes</a:t>
            </a:r>
            <a:br>
              <a:rPr lang="pt-BR" sz="2000" dirty="0"/>
            </a:br>
            <a:r>
              <a:rPr lang="pt-BR" sz="2000" dirty="0"/>
              <a:t>que utilizará no dia seguinte durante</a:t>
            </a:r>
            <a:br>
              <a:rPr lang="pt-BR" sz="2000" dirty="0"/>
            </a:br>
            <a:r>
              <a:rPr lang="pt-BR" sz="2000" dirty="0"/>
              <a:t>sua abordagem;</a:t>
            </a:r>
          </a:p>
          <a:p>
            <a:pPr marL="180975" indent="-180975">
              <a:spcBef>
                <a:spcPts val="1200"/>
              </a:spcBef>
            </a:pPr>
            <a:r>
              <a:rPr lang="pt-BR" sz="2000" dirty="0"/>
              <a:t>Negocie o local para aplicação de material de divulgação.</a:t>
            </a:r>
          </a:p>
          <a:p>
            <a:pPr>
              <a:spcBef>
                <a:spcPts val="1200"/>
              </a:spcBef>
            </a:pPr>
            <a:endParaRPr lang="pt-BR" sz="2000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5284823-5236-3DEE-E2A5-38F3C6256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253" y="1628971"/>
            <a:ext cx="3576783" cy="69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PLANEJAMENTO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A3C3602-BEC4-90EA-6229-036BB8BD1018}"/>
              </a:ext>
            </a:extLst>
          </p:cNvPr>
          <p:cNvSpPr/>
          <p:nvPr/>
        </p:nvSpPr>
        <p:spPr>
          <a:xfrm>
            <a:off x="0" y="1162050"/>
            <a:ext cx="2743200" cy="288758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40659575-EE19-F742-20B8-B031216743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8464" y="705508"/>
            <a:ext cx="1794302" cy="3599659"/>
          </a:xfrm>
          <a:prstGeom prst="rect">
            <a:avLst/>
          </a:prstGeom>
        </p:spPr>
      </p:pic>
      <p:pic>
        <p:nvPicPr>
          <p:cNvPr id="7" name="object 2">
            <a:extLst>
              <a:ext uri="{FF2B5EF4-FFF2-40B4-BE49-F238E27FC236}">
                <a16:creationId xmlns:a16="http://schemas.microsoft.com/office/drawing/2014/main" id="{AE4E7E2C-AE93-A89B-73E1-B2CA78AEED2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7574" y="2246130"/>
            <a:ext cx="2174913" cy="3422137"/>
          </a:xfrm>
          <a:prstGeom prst="rect">
            <a:avLst/>
          </a:prstGeom>
        </p:spPr>
      </p:pic>
      <p:pic>
        <p:nvPicPr>
          <p:cNvPr id="9" name="object 2">
            <a:extLst>
              <a:ext uri="{FF2B5EF4-FFF2-40B4-BE49-F238E27FC236}">
                <a16:creationId xmlns:a16="http://schemas.microsoft.com/office/drawing/2014/main" id="{5AD80C9C-0B2A-8AB3-8F9C-61EFF23A668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1477" y="705508"/>
            <a:ext cx="2174913" cy="3422138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:a16="http://schemas.microsoft.com/office/drawing/2014/main" id="{E191D0BD-A228-74F1-43E7-8BE68E01F2E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2336" y="2327816"/>
            <a:ext cx="2174913" cy="342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563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2129F938-1466-F2E0-AAFE-24108C04A551}"/>
              </a:ext>
            </a:extLst>
          </p:cNvPr>
          <p:cNvSpPr txBox="1">
            <a:spLocks/>
          </p:cNvSpPr>
          <p:nvPr/>
        </p:nvSpPr>
        <p:spPr>
          <a:xfrm>
            <a:off x="509528" y="2369381"/>
            <a:ext cx="5874647" cy="252681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pt-BR" sz="2000" b="1" spc="-50" dirty="0"/>
              <a:t>4</a:t>
            </a:r>
            <a:r>
              <a:rPr lang="pt-BR" sz="2200" b="1" spc="-50" dirty="0"/>
              <a:t>. </a:t>
            </a:r>
            <a:r>
              <a:rPr lang="pt-BR" sz="2000" b="1" spc="-50" dirty="0"/>
              <a:t>Condomínios requerem comunicação personalizada:</a:t>
            </a:r>
          </a:p>
          <a:p>
            <a:pPr marL="266700" indent="-266700">
              <a:spcBef>
                <a:spcPts val="600"/>
              </a:spcBef>
            </a:pPr>
            <a:r>
              <a:rPr lang="pt-BR" sz="2000" spc="-50" dirty="0"/>
              <a:t>Cada condomínio terá seu próprio material;</a:t>
            </a:r>
          </a:p>
          <a:p>
            <a:pPr marL="266700" indent="-266700">
              <a:spcBef>
                <a:spcPts val="600"/>
              </a:spcBef>
            </a:pPr>
            <a:r>
              <a:rPr lang="pt-BR" sz="2000" spc="-50" dirty="0"/>
              <a:t>Em algumas peças é possível incluir o nome</a:t>
            </a:r>
            <a:br>
              <a:rPr lang="pt-BR" sz="2000" spc="-50" dirty="0"/>
            </a:br>
            <a:r>
              <a:rPr lang="pt-BR" sz="2000" spc="-50" dirty="0"/>
              <a:t>da empresa e as informações de contato </a:t>
            </a:r>
            <a:br>
              <a:rPr lang="pt-BR" sz="2000" spc="-50" dirty="0"/>
            </a:br>
            <a:r>
              <a:rPr lang="pt-BR" sz="2000" spc="-50" dirty="0"/>
              <a:t>do GN, local, data e disponibilidade;</a:t>
            </a:r>
          </a:p>
          <a:p>
            <a:pPr marL="266700" indent="-266700">
              <a:spcBef>
                <a:spcPts val="600"/>
              </a:spcBef>
            </a:pPr>
            <a:r>
              <a:rPr lang="pt-BR" sz="2000" spc="-50" dirty="0"/>
              <a:t>O texto legal possui uma parte editável para que possamos nos respaldar legalmente.</a:t>
            </a:r>
            <a:endParaRPr lang="pt-BR" sz="2000" b="1" spc="-50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7E3FF94-2CC7-B51E-E90B-52F468EA9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253" y="1628971"/>
            <a:ext cx="3576783" cy="69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PLANEJAMENTO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D90CCF00-BAC0-83AE-DC2E-209193C636FB}"/>
              </a:ext>
            </a:extLst>
          </p:cNvPr>
          <p:cNvSpPr/>
          <p:nvPr/>
        </p:nvSpPr>
        <p:spPr>
          <a:xfrm>
            <a:off x="0" y="1162050"/>
            <a:ext cx="2743200" cy="288758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6C791DD1-834F-B417-0C3D-450C32603DC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9556" y="948300"/>
            <a:ext cx="2437648" cy="496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7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496343" y="2260401"/>
            <a:ext cx="5765197" cy="34692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200" b="1" dirty="0"/>
              <a:t>CARTAZ A4</a:t>
            </a:r>
          </a:p>
          <a:p>
            <a:pPr marL="0" indent="0">
              <a:buNone/>
            </a:pPr>
            <a:r>
              <a:rPr lang="pt-BR" sz="2000" dirty="0"/>
              <a:t>Os espaços demarcados são editáveis:</a:t>
            </a:r>
          </a:p>
          <a:p>
            <a:pPr marL="266700" indent="-266700"/>
            <a:r>
              <a:rPr lang="pt-BR" sz="2000" dirty="0"/>
              <a:t>Dados do GN (celular, e-mail), data e informações de onde a ação está acontecendo;</a:t>
            </a:r>
          </a:p>
          <a:p>
            <a:pPr marL="266700" indent="-266700"/>
            <a:r>
              <a:rPr lang="pt-BR" sz="2000" dirty="0"/>
              <a:t>No texto legal é necessário incluir o endereço por completo do local da ação, como por exemplo: </a:t>
            </a:r>
            <a:br>
              <a:rPr lang="pt-BR" sz="2000" dirty="0"/>
            </a:br>
            <a:r>
              <a:rPr lang="pt-BR" sz="2000" i="1" dirty="0"/>
              <a:t>Av. Paulista, 1356, Chácara Santo Antônio,</a:t>
            </a:r>
            <a:br>
              <a:rPr lang="pt-BR" sz="2000" i="1" dirty="0"/>
            </a:br>
            <a:r>
              <a:rPr lang="pt-BR" sz="2000" i="1" dirty="0"/>
              <a:t>São Paulo – SP Cep 0999-002, ou pela Central </a:t>
            </a:r>
            <a:br>
              <a:rPr lang="pt-BR" sz="2000" i="1" dirty="0"/>
            </a:br>
            <a:r>
              <a:rPr lang="pt-BR" sz="2000" i="1" dirty="0"/>
              <a:t>de Atendimento 10621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198EED-33AD-A577-7E66-854D4435A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253" y="1628971"/>
            <a:ext cx="3576783" cy="69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PLANEJAMENTO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E53FCB3-A112-E998-F272-2E7C9C6867E1}"/>
              </a:ext>
            </a:extLst>
          </p:cNvPr>
          <p:cNvSpPr/>
          <p:nvPr/>
        </p:nvSpPr>
        <p:spPr>
          <a:xfrm>
            <a:off x="0" y="1162050"/>
            <a:ext cx="2743200" cy="288758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DE080D6-2420-CE6C-8DA8-20BAE1889C6A}"/>
              </a:ext>
            </a:extLst>
          </p:cNvPr>
          <p:cNvSpPr/>
          <p:nvPr/>
        </p:nvSpPr>
        <p:spPr>
          <a:xfrm>
            <a:off x="573959" y="3515290"/>
            <a:ext cx="204990" cy="3657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0936527A-4157-2409-3AC9-2FC4CA269E23}"/>
              </a:ext>
            </a:extLst>
          </p:cNvPr>
          <p:cNvSpPr/>
          <p:nvPr/>
        </p:nvSpPr>
        <p:spPr>
          <a:xfrm>
            <a:off x="571844" y="4451479"/>
            <a:ext cx="204990" cy="33937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object 2">
            <a:extLst>
              <a:ext uri="{FF2B5EF4-FFF2-40B4-BE49-F238E27FC236}">
                <a16:creationId xmlns:a16="http://schemas.microsoft.com/office/drawing/2014/main" id="{757B833A-0C1B-2C80-356B-F37D3297F8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041" y="573242"/>
            <a:ext cx="4194174" cy="571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6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984F0F5F-9848-28D0-DD0E-EE5DA68D8B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730228"/>
              </p:ext>
            </p:extLst>
          </p:nvPr>
        </p:nvGraphicFramePr>
        <p:xfrm>
          <a:off x="838200" y="253206"/>
          <a:ext cx="10515600" cy="6180074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40316579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>
                        <a:lnSpc>
                          <a:spcPct val="250000"/>
                        </a:lnSpc>
                        <a:buNone/>
                      </a:pPr>
                      <a:r>
                        <a:rPr lang="pt-BR" sz="1600" b="1" i="0">
                          <a:effectLst/>
                          <a:latin typeface="Segoe UI" panose="020B0502040204020203" pitchFamily="34" charset="0"/>
                        </a:rPr>
                        <a:t>ETAPAS DO CARROSSEL DE VENDAS</a:t>
                      </a:r>
                    </a:p>
                    <a:p>
                      <a:pPr fontAlgn="t">
                        <a:lnSpc>
                          <a:spcPct val="250000"/>
                        </a:lnSpc>
                        <a:buNone/>
                      </a:pPr>
                      <a:r>
                        <a:rPr lang="pt-BR" sz="1600" b="0" i="0">
                          <a:effectLst/>
                          <a:latin typeface="Segoe UI" panose="020B0502040204020203" pitchFamily="34" charset="0"/>
                        </a:rPr>
                        <a:t>1️⃣ </a:t>
                      </a:r>
                      <a:r>
                        <a:rPr lang="pt-BR" sz="1600" b="1" i="0">
                          <a:effectLst/>
                          <a:latin typeface="Segoe UI" panose="020B0502040204020203" pitchFamily="34" charset="0"/>
                        </a:rPr>
                        <a:t>Prospecção Inteligente no Condomínio</a:t>
                      </a:r>
                      <a:br>
                        <a:rPr lang="pt-BR" sz="1600" b="0" i="0"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pt-BR" sz="1600" b="0" i="0">
                          <a:effectLst/>
                          <a:latin typeface="Segoe UI" panose="020B0502040204020203" pitchFamily="34" charset="0"/>
                        </a:rPr>
                        <a:t>2️⃣ </a:t>
                      </a:r>
                      <a:r>
                        <a:rPr lang="pt-BR" sz="1600" b="1" i="0">
                          <a:effectLst/>
                          <a:latin typeface="Segoe UI" panose="020B0502040204020203" pitchFamily="34" charset="0"/>
                        </a:rPr>
                        <a:t>Diagnóstico Consultivo</a:t>
                      </a:r>
                      <a:br>
                        <a:rPr lang="pt-BR" sz="1600" b="0" i="0"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pt-BR" sz="1600" b="0" i="0">
                          <a:effectLst/>
                          <a:latin typeface="Segoe UI" panose="020B0502040204020203" pitchFamily="34" charset="0"/>
                        </a:rPr>
                        <a:t>3️⃣ </a:t>
                      </a:r>
                      <a:r>
                        <a:rPr lang="pt-BR" sz="1600" b="1" i="0">
                          <a:effectLst/>
                          <a:latin typeface="Segoe UI" panose="020B0502040204020203" pitchFamily="34" charset="0"/>
                        </a:rPr>
                        <a:t>Proposta de Valor Personalizada</a:t>
                      </a:r>
                      <a:br>
                        <a:rPr lang="pt-BR" sz="1600" b="0" i="0"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pt-BR" sz="1600" b="0" i="0">
                          <a:effectLst/>
                          <a:latin typeface="Segoe UI" panose="020B0502040204020203" pitchFamily="34" charset="0"/>
                        </a:rPr>
                        <a:t>4️⃣ </a:t>
                      </a:r>
                      <a:r>
                        <a:rPr lang="pt-BR" sz="1600" b="1" i="0">
                          <a:effectLst/>
                          <a:latin typeface="Segoe UI" panose="020B0502040204020203" pitchFamily="34" charset="0"/>
                        </a:rPr>
                        <a:t>Negociação e Fechamento</a:t>
                      </a:r>
                      <a:br>
                        <a:rPr lang="pt-BR" sz="1600" b="0" i="0"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pt-BR" sz="1600" b="0" i="0">
                          <a:effectLst/>
                          <a:latin typeface="Segoe UI" panose="020B0502040204020203" pitchFamily="34" charset="0"/>
                        </a:rPr>
                        <a:t>5️⃣ </a:t>
                      </a:r>
                      <a:r>
                        <a:rPr lang="pt-BR" sz="1600" b="1" i="0">
                          <a:effectLst/>
                          <a:latin typeface="Segoe UI" panose="020B0502040204020203" pitchFamily="34" charset="0"/>
                        </a:rPr>
                        <a:t>Pós‑venda e Expansão</a:t>
                      </a:r>
                      <a:endParaRPr lang="pt-BR" sz="1600" b="0" i="0">
                        <a:effectLst/>
                        <a:latin typeface="Segoe UI" panose="020B0502040204020203" pitchFamily="34" charset="0"/>
                      </a:endParaRPr>
                    </a:p>
                    <a:p>
                      <a:pPr fontAlgn="t">
                        <a:lnSpc>
                          <a:spcPct val="250000"/>
                        </a:lnSpc>
                        <a:buNone/>
                      </a:pPr>
                      <a:r>
                        <a:rPr lang="pt-BR" sz="1600" b="1" i="0">
                          <a:effectLst/>
                          <a:latin typeface="Segoe UI" panose="020B0502040204020203" pitchFamily="34" charset="0"/>
                        </a:rPr>
                        <a:t>Importante:</a:t>
                      </a:r>
                      <a:br>
                        <a:rPr lang="pt-BR" sz="1600" b="0" i="0"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pt-BR" sz="1600" b="0" i="0">
                          <a:effectLst/>
                          <a:latin typeface="Segoe UI" panose="020B0502040204020203" pitchFamily="34" charset="0"/>
                        </a:rPr>
                        <a:t>O fechamento </a:t>
                      </a:r>
                      <a:r>
                        <a:rPr lang="pt-BR" sz="1600" b="1" i="0">
                          <a:effectLst/>
                          <a:latin typeface="Segoe UI" panose="020B0502040204020203" pitchFamily="34" charset="0"/>
                        </a:rPr>
                        <a:t>não encerra</a:t>
                      </a:r>
                      <a:r>
                        <a:rPr lang="pt-BR" sz="1600" b="0" i="0">
                          <a:effectLst/>
                          <a:latin typeface="Segoe UI" panose="020B0502040204020203" pitchFamily="34" charset="0"/>
                        </a:rPr>
                        <a:t> a venda.</a:t>
                      </a:r>
                      <a:br>
                        <a:rPr lang="pt-BR" sz="1600" b="0" i="0"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pt-BR" sz="1600" b="0" i="0">
                          <a:effectLst/>
                          <a:latin typeface="Segoe UI" panose="020B0502040204020203" pitchFamily="34" charset="0"/>
                        </a:rPr>
                        <a:t>Ele alimenta novas oportunidades dentro do mesmo condomínio.</a:t>
                      </a:r>
                    </a:p>
                  </a:txBody>
                  <a:tcPr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319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pt-BR" sz="1600" dirty="0"/>
                    </a:p>
                  </a:txBody>
                  <a:tcP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191923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52016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489401" y="2378572"/>
            <a:ext cx="4334269" cy="213441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200" b="1" dirty="0"/>
              <a:t>5. Preparação da abordagem</a:t>
            </a:r>
          </a:p>
          <a:p>
            <a:pPr marL="0" indent="0">
              <a:buNone/>
            </a:pPr>
            <a:r>
              <a:rPr lang="pt-BR" sz="2000" dirty="0"/>
              <a:t>Prepare a abordagem aos condomínios, pesquisando no </a:t>
            </a:r>
            <a:r>
              <a:rPr lang="pt-BR" sz="2000" b="1" dirty="0"/>
              <a:t>Conexão:</a:t>
            </a:r>
            <a:endParaRPr lang="pt-BR" sz="2000" b="1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pt-BR" sz="2000" dirty="0" err="1"/>
              <a:t>Hps</a:t>
            </a:r>
            <a:r>
              <a:rPr lang="pt-BR" sz="2000" dirty="0"/>
              <a:t> Livres, produtos liberados, observações sobre o condomínio, contatos do síndico/zelador.</a:t>
            </a:r>
            <a:endParaRPr lang="pt-BR" sz="2000" dirty="0">
              <a:ea typeface="Calibri"/>
              <a:cs typeface="Calibri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2D4D231-2ECB-2E87-F802-8A9739568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253" y="1628971"/>
            <a:ext cx="3576783" cy="69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PLANEJAMENTO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CB38E1C-33A5-C154-4AA5-09DB96F89E4C}"/>
              </a:ext>
            </a:extLst>
          </p:cNvPr>
          <p:cNvSpPr/>
          <p:nvPr/>
        </p:nvSpPr>
        <p:spPr>
          <a:xfrm>
            <a:off x="0" y="1162050"/>
            <a:ext cx="2743200" cy="288758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D02BC8D2-4806-A1EA-FA8B-E8B7FDB13CC5}"/>
              </a:ext>
            </a:extLst>
          </p:cNvPr>
          <p:cNvGrpSpPr/>
          <p:nvPr/>
        </p:nvGrpSpPr>
        <p:grpSpPr>
          <a:xfrm>
            <a:off x="5901353" y="-112407"/>
            <a:ext cx="4471225" cy="7082813"/>
            <a:chOff x="6299959" y="-241663"/>
            <a:chExt cx="4329306" cy="6858000"/>
          </a:xfrm>
        </p:grpSpPr>
        <p:pic>
          <p:nvPicPr>
            <p:cNvPr id="16" name="Imagem 15" descr="Mão segurando celular com tela ligada&#10;&#10;Descrição gerada automaticamente">
              <a:extLst>
                <a:ext uri="{FF2B5EF4-FFF2-40B4-BE49-F238E27FC236}">
                  <a16:creationId xmlns:a16="http://schemas.microsoft.com/office/drawing/2014/main" id="{90E9CC6F-0248-DC93-7A2D-F2D0E3C6B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99959" y="-241663"/>
              <a:ext cx="4329306" cy="6858000"/>
            </a:xfrm>
            <a:prstGeom prst="rect">
              <a:avLst/>
            </a:prstGeom>
          </p:spPr>
        </p:pic>
        <p:pic>
          <p:nvPicPr>
            <p:cNvPr id="4" name="Imagem 3" descr="Interface gráfica do usuário, Aplicativo&#10;&#10;Descrição gerada automaticamente">
              <a:extLst>
                <a:ext uri="{FF2B5EF4-FFF2-40B4-BE49-F238E27FC236}">
                  <a16:creationId xmlns:a16="http://schemas.microsoft.com/office/drawing/2014/main" id="{276536B9-023F-35A4-1DD5-098AC5CE63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" t="9566" b="5324"/>
            <a:stretch/>
          </p:blipFill>
          <p:spPr>
            <a:xfrm>
              <a:off x="7256928" y="1004552"/>
              <a:ext cx="1908000" cy="34513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740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1525574" y="2488237"/>
            <a:ext cx="8883228" cy="292953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b="1" dirty="0"/>
              <a:t>5. Preparação da abordagem</a:t>
            </a:r>
            <a:endParaRPr lang="pt-BR" sz="2400" dirty="0"/>
          </a:p>
          <a:p>
            <a:pPr marL="265113" indent="-265113"/>
            <a:r>
              <a:rPr lang="pt-BR" sz="2400" dirty="0"/>
              <a:t>Estabeleça contato com síndicos, porteiros, esta estratégia aumenta </a:t>
            </a:r>
            <a:br>
              <a:rPr lang="pt-BR" sz="2400" dirty="0"/>
            </a:br>
            <a:r>
              <a:rPr lang="pt-BR" sz="2400" dirty="0"/>
              <a:t>seu networking nos prédios e condomínios;</a:t>
            </a:r>
          </a:p>
          <a:p>
            <a:pPr marL="265113" indent="-265113"/>
            <a:r>
              <a:rPr lang="pt-BR" sz="2400" dirty="0"/>
              <a:t>Contato com administradoras, imobiliárias, empresas de mudanças </a:t>
            </a:r>
            <a:br>
              <a:rPr lang="pt-BR" sz="2400" dirty="0"/>
            </a:br>
            <a:r>
              <a:rPr lang="pt-BR" sz="2400" dirty="0"/>
              <a:t>e construtoras para agendamento de reuniões;</a:t>
            </a:r>
          </a:p>
          <a:p>
            <a:pPr marL="265113" indent="-265113"/>
            <a:r>
              <a:rPr lang="pt-BR" sz="2400" dirty="0"/>
              <a:t>Consulte a equipe da base para se informar sobre o tipo de plano: </a:t>
            </a:r>
          </a:p>
          <a:p>
            <a:pPr marL="625475" lvl="1"/>
            <a:r>
              <a:rPr lang="pt-BR" sz="2400" dirty="0"/>
              <a:t>Locais dos pontos Cortesia.</a:t>
            </a:r>
          </a:p>
        </p:txBody>
      </p:sp>
      <p:sp>
        <p:nvSpPr>
          <p:cNvPr id="4" name="Retângulo 5">
            <a:extLst>
              <a:ext uri="{FF2B5EF4-FFF2-40B4-BE49-F238E27FC236}">
                <a16:creationId xmlns:a16="http://schemas.microsoft.com/office/drawing/2014/main" id="{8816853A-1B8D-360F-A97F-BBDBA19CB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9532" y="1628971"/>
            <a:ext cx="7249480" cy="69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PLANEJAMENTO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945B840-DA93-9915-1A63-8CDDB0D5B78D}"/>
              </a:ext>
            </a:extLst>
          </p:cNvPr>
          <p:cNvSpPr/>
          <p:nvPr/>
        </p:nvSpPr>
        <p:spPr>
          <a:xfrm>
            <a:off x="0" y="1162050"/>
            <a:ext cx="2743200" cy="288758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0198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C3DAA98-0F7A-93AE-9900-064AC86500A3}"/>
              </a:ext>
            </a:extLst>
          </p:cNvPr>
          <p:cNvSpPr/>
          <p:nvPr/>
        </p:nvSpPr>
        <p:spPr>
          <a:xfrm>
            <a:off x="6883121" y="4441371"/>
            <a:ext cx="663191" cy="572756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6ECB0C4-8698-14F7-09A2-00BB2AD0262B}"/>
              </a:ext>
            </a:extLst>
          </p:cNvPr>
          <p:cNvSpPr/>
          <p:nvPr/>
        </p:nvSpPr>
        <p:spPr>
          <a:xfrm>
            <a:off x="2371411" y="1798655"/>
            <a:ext cx="663191" cy="622998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20BF5E6-B7F4-7BFC-32CF-E4831F50A37E}"/>
              </a:ext>
            </a:extLst>
          </p:cNvPr>
          <p:cNvSpPr txBox="1"/>
          <p:nvPr/>
        </p:nvSpPr>
        <p:spPr>
          <a:xfrm>
            <a:off x="1529687" y="1908316"/>
            <a:ext cx="6324952" cy="31700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eaLnBrk="0" hangingPunct="0"/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SABE AS IMOBILIÁRIAS?... </a:t>
            </a:r>
            <a:b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 CONSTRUTORAS, E TAL...</a:t>
            </a:r>
          </a:p>
          <a:p>
            <a:pPr marL="179705" indent="-17970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</a:rPr>
              <a:t>Fique Ligado naquelas obras em fase final;</a:t>
            </a:r>
            <a:endParaRPr lang="pt-BR" sz="2000" dirty="0">
              <a:solidFill>
                <a:schemeClr val="bg1"/>
              </a:solidFill>
              <a:cs typeface="Calibri"/>
            </a:endParaRPr>
          </a:p>
          <a:p>
            <a:pPr marL="179705" indent="-17970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</a:rPr>
              <a:t>Converse com os corretores;</a:t>
            </a:r>
            <a:endParaRPr lang="pt-BR" sz="2000" dirty="0">
              <a:solidFill>
                <a:schemeClr val="bg1"/>
              </a:solidFill>
              <a:cs typeface="Calibri"/>
            </a:endParaRPr>
          </a:p>
          <a:p>
            <a:pPr marL="179705" indent="-17970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</a:rPr>
              <a:t>Mostre que ter Claro no prédio, é “valor agregado” para </a:t>
            </a:r>
            <a:br>
              <a:rPr lang="pt-BR" sz="2000" dirty="0"/>
            </a:br>
            <a:r>
              <a:rPr lang="pt-BR" sz="2000" dirty="0">
                <a:solidFill>
                  <a:schemeClr val="bg1"/>
                </a:solidFill>
              </a:rPr>
              <a:t>eles, principalmente em áreas de temporadas e aluguéis;</a:t>
            </a:r>
            <a:endParaRPr lang="pt-BR" sz="2000" dirty="0">
              <a:solidFill>
                <a:schemeClr val="bg1"/>
              </a:solidFill>
              <a:cs typeface="Calibri"/>
            </a:endParaRPr>
          </a:p>
          <a:p>
            <a:pPr marL="179705" indent="-17970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</a:rPr>
              <a:t> Sugira às construtoras, que coloquem nos seus avisos </a:t>
            </a:r>
            <a:br>
              <a:rPr lang="pt-BR" sz="2000" dirty="0"/>
            </a:br>
            <a:r>
              <a:rPr lang="pt-BR" sz="2000" dirty="0">
                <a:solidFill>
                  <a:schemeClr val="bg1"/>
                </a:solidFill>
              </a:rPr>
              <a:t>de divulgação que aquele prédio vai ter  os serviços </a:t>
            </a:r>
            <a:br>
              <a:rPr lang="pt-BR" sz="2000" dirty="0"/>
            </a:br>
            <a:r>
              <a:rPr lang="pt-BR" sz="2000" dirty="0">
                <a:solidFill>
                  <a:schemeClr val="bg1"/>
                </a:solidFill>
              </a:rPr>
              <a:t>da Claro.</a:t>
            </a:r>
            <a:endParaRPr lang="pt-BR" sz="20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0176199"/>
      </p:ext>
    </p:extLst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1529628" y="2659412"/>
            <a:ext cx="7229384" cy="274276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200" b="1" dirty="0"/>
              <a:t>6. Revisão de Planejamento</a:t>
            </a:r>
          </a:p>
          <a:p>
            <a:pPr marL="0" indent="0">
              <a:buNone/>
            </a:pPr>
            <a:r>
              <a:rPr lang="pt-BR" sz="2200" dirty="0"/>
              <a:t>Meu planejamento começa por onde?</a:t>
            </a:r>
            <a:endParaRPr lang="pt-BR" sz="2200" b="1" dirty="0"/>
          </a:p>
          <a:p>
            <a:pPr marL="0" indent="0">
              <a:spcBef>
                <a:spcPts val="1200"/>
              </a:spcBef>
              <a:buNone/>
            </a:pPr>
            <a:r>
              <a:rPr lang="pt-BR" altLang="pt-BR" sz="2200" dirty="0"/>
              <a:t>(  </a:t>
            </a:r>
            <a:r>
              <a:rPr lang="pt-BR" altLang="pt-BR" sz="2200" b="1" dirty="0"/>
              <a:t>1</a:t>
            </a:r>
            <a:r>
              <a:rPr lang="pt-BR" altLang="pt-BR" sz="2200" dirty="0"/>
              <a:t>  ) CARTEIRA E MAPEAMENTO.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pt-BR" altLang="pt-BR" sz="2200" dirty="0"/>
              <a:t>(  </a:t>
            </a:r>
            <a:r>
              <a:rPr lang="pt-BR" altLang="pt-BR" sz="2200" b="1" dirty="0"/>
              <a:t>2</a:t>
            </a:r>
            <a:r>
              <a:rPr lang="pt-BR" altLang="pt-BR" sz="2200" dirty="0"/>
              <a:t>  ) ORGANIZAÇÃO DOS MATERIAIS DE DIVULGAÇÃO.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pt-BR" altLang="pt-BR" sz="2200" dirty="0"/>
              <a:t>(  </a:t>
            </a:r>
            <a:r>
              <a:rPr lang="pt-BR" altLang="pt-BR" sz="2200" b="1" dirty="0"/>
              <a:t>3</a:t>
            </a:r>
            <a:r>
              <a:rPr lang="pt-BR" altLang="pt-BR" sz="2200" dirty="0"/>
              <a:t>  ) PREPARAÇÃO DA ABORDAGEM.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pt-BR" altLang="pt-BR" sz="2200" dirty="0"/>
              <a:t>(  </a:t>
            </a:r>
            <a:r>
              <a:rPr lang="pt-BR" altLang="pt-BR" sz="2200" b="1" dirty="0"/>
              <a:t>4</a:t>
            </a:r>
            <a:r>
              <a:rPr lang="pt-BR" altLang="pt-BR" sz="2200" dirty="0"/>
              <a:t>  ) AGENDA E DA ROTA.</a:t>
            </a:r>
            <a:endParaRPr lang="pt-BR" sz="2200" dirty="0"/>
          </a:p>
          <a:p>
            <a:pPr marL="0" indent="0">
              <a:buNone/>
            </a:pPr>
            <a:endParaRPr lang="pt-BR" sz="2000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F716DD3-D9B7-6817-18DF-2A069C76F691}"/>
              </a:ext>
            </a:extLst>
          </p:cNvPr>
          <p:cNvSpPr/>
          <p:nvPr/>
        </p:nvSpPr>
        <p:spPr>
          <a:xfrm>
            <a:off x="0" y="1162050"/>
            <a:ext cx="2743200" cy="288758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5">
            <a:extLst>
              <a:ext uri="{FF2B5EF4-FFF2-40B4-BE49-F238E27FC236}">
                <a16:creationId xmlns:a16="http://schemas.microsoft.com/office/drawing/2014/main" id="{F3204208-311B-E779-22B4-FCD12250E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9532" y="1628971"/>
            <a:ext cx="7249480" cy="69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PLANEJAMENTO</a:t>
            </a:r>
          </a:p>
        </p:txBody>
      </p:sp>
    </p:spTree>
    <p:extLst>
      <p:ext uri="{BB962C8B-B14F-4D97-AF65-F5344CB8AC3E}">
        <p14:creationId xmlns:p14="http://schemas.microsoft.com/office/powerpoint/2010/main" val="130959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720BF5E6-B7F4-7BFC-32CF-E4831F50A37E}"/>
              </a:ext>
            </a:extLst>
          </p:cNvPr>
          <p:cNvSpPr txBox="1"/>
          <p:nvPr/>
        </p:nvSpPr>
        <p:spPr>
          <a:xfrm>
            <a:off x="3094985" y="1887028"/>
            <a:ext cx="405944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Minha motivação para vender cada vez mais é</a:t>
            </a:r>
            <a:br>
              <a:rPr lang="pt-BR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minha família, tenho mulher e filho que contam comigo. </a:t>
            </a:r>
            <a:r>
              <a:rPr lang="pt-BR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Trabalho</a:t>
            </a:r>
            <a:r>
              <a:rPr lang="pt-BR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 dia inteiro debaixo de sol e de chuva por causa deles.</a:t>
            </a:r>
          </a:p>
        </p:txBody>
      </p:sp>
    </p:spTree>
    <p:extLst>
      <p:ext uri="{BB962C8B-B14F-4D97-AF65-F5344CB8AC3E}">
        <p14:creationId xmlns:p14="http://schemas.microsoft.com/office/powerpoint/2010/main" val="2526584484"/>
      </p:ext>
    </p:extLst>
  </p:cSld>
  <p:clrMapOvr>
    <a:masterClrMapping/>
  </p:clrMapOvr>
  <p:transition spd="med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3FA828D-5991-5648-A7BC-4FE5B18E9E7F}"/>
              </a:ext>
            </a:extLst>
          </p:cNvPr>
          <p:cNvSpPr txBox="1"/>
          <p:nvPr/>
        </p:nvSpPr>
        <p:spPr>
          <a:xfrm>
            <a:off x="547936" y="3044279"/>
            <a:ext cx="32302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Almoço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A38082D-5402-F6B2-7535-056C4D7E43B2}"/>
              </a:ext>
            </a:extLst>
          </p:cNvPr>
          <p:cNvSpPr/>
          <p:nvPr/>
        </p:nvSpPr>
        <p:spPr>
          <a:xfrm>
            <a:off x="5885156" y="1507316"/>
            <a:ext cx="6306844" cy="417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Prato com comida&#10;&#10;Descrição gerada automaticamente">
            <a:extLst>
              <a:ext uri="{FF2B5EF4-FFF2-40B4-BE49-F238E27FC236}">
                <a16:creationId xmlns:a16="http://schemas.microsoft.com/office/drawing/2014/main" id="{8FAB9C3A-75BA-1B4B-080F-F3F835D60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84" t="40578" r="5984" b="15767"/>
          <a:stretch/>
        </p:blipFill>
        <p:spPr>
          <a:xfrm>
            <a:off x="5898409" y="1509749"/>
            <a:ext cx="6299485" cy="4165200"/>
          </a:xfrm>
          <a:prstGeom prst="rect">
            <a:avLst/>
          </a:prstGeom>
          <a:ln>
            <a:noFill/>
          </a:ln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A811624E-7C6E-2012-4337-5E4E04E9C828}"/>
              </a:ext>
            </a:extLst>
          </p:cNvPr>
          <p:cNvSpPr/>
          <p:nvPr/>
        </p:nvSpPr>
        <p:spPr>
          <a:xfrm>
            <a:off x="5664200" y="1509207"/>
            <a:ext cx="431800" cy="4166284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922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3FA828D-5991-5648-A7BC-4FE5B18E9E7F}"/>
              </a:ext>
            </a:extLst>
          </p:cNvPr>
          <p:cNvSpPr txBox="1"/>
          <p:nvPr/>
        </p:nvSpPr>
        <p:spPr>
          <a:xfrm>
            <a:off x="490028" y="3044279"/>
            <a:ext cx="4434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 err="1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Coffee</a:t>
            </a:r>
            <a:r>
              <a:rPr lang="pt-BR" sz="4400" b="1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break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203F6A7-669D-07BF-E8E6-D68A48054B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64" t="25116" r="12564" b="25116"/>
          <a:stretch/>
        </p:blipFill>
        <p:spPr>
          <a:xfrm>
            <a:off x="5924170" y="1507958"/>
            <a:ext cx="6267830" cy="4166284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B3DA9BDE-7F66-3174-27E1-1576570ABD08}"/>
              </a:ext>
            </a:extLst>
          </p:cNvPr>
          <p:cNvSpPr/>
          <p:nvPr/>
        </p:nvSpPr>
        <p:spPr>
          <a:xfrm>
            <a:off x="5664200" y="1507958"/>
            <a:ext cx="431800" cy="4166284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027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8B5ECB94-DD38-9717-2FC5-77C5DD53A9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138578"/>
              </p:ext>
            </p:extLst>
          </p:nvPr>
        </p:nvGraphicFramePr>
        <p:xfrm>
          <a:off x="838200" y="202406"/>
          <a:ext cx="10515600" cy="6470587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15609666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400" b="1" i="0">
                          <a:effectLst/>
                          <a:latin typeface="Segoe UI" panose="020B0502040204020203" pitchFamily="34" charset="0"/>
                        </a:rPr>
                        <a:t>ETAPA 2 – DIAGNÓSTICO CONSULTIVO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Vender em condomínios empresariais exige mais do que abordar.</a:t>
                      </a:r>
                      <a:b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Exige </a:t>
                      </a:r>
                      <a:r>
                        <a:rPr lang="pt-BR" sz="1400" b="1" i="0">
                          <a:effectLst/>
                          <a:latin typeface="Segoe UI" panose="020B0502040204020203" pitchFamily="34" charset="0"/>
                        </a:rPr>
                        <a:t>entender a empresa</a:t>
                      </a: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.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O diagnóstico consultivo tem como objetivo: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Identificar a realidade do negócio;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Compreender necessidades operacionais;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Mapear decisores e influenciadores.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Sem diagnóstico, a proposta vira </a:t>
                      </a:r>
                      <a:r>
                        <a:rPr lang="pt-BR" sz="1400" b="1" i="0">
                          <a:effectLst/>
                          <a:latin typeface="Segoe UI" panose="020B0502040204020203" pitchFamily="34" charset="0"/>
                        </a:rPr>
                        <a:t>genérica</a:t>
                      </a: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.</a:t>
                      </a:r>
                      <a:b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Com diagnóstico, a venda se torna </a:t>
                      </a:r>
                      <a:r>
                        <a:rPr lang="pt-BR" sz="1400" b="1" i="0">
                          <a:effectLst/>
                          <a:latin typeface="Segoe UI" panose="020B0502040204020203" pitchFamily="34" charset="0"/>
                        </a:rPr>
                        <a:t>técnica e consultiva</a:t>
                      </a: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.</a:t>
                      </a:r>
                    </a:p>
                  </a:txBody>
                  <a:tcPr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97984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pt-BR" sz="1400" dirty="0"/>
                    </a:p>
                  </a:txBody>
                  <a:tcP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244451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74351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3F84F27D-2C0D-DD81-85F9-5E3E61CEC3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5557688"/>
              </p:ext>
            </p:extLst>
          </p:nvPr>
        </p:nvGraphicFramePr>
        <p:xfrm>
          <a:off x="675640" y="283686"/>
          <a:ext cx="10515600" cy="6470587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25858586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400" b="1" i="0">
                          <a:effectLst/>
                          <a:latin typeface="Segoe UI" panose="020B0502040204020203" pitchFamily="34" charset="0"/>
                        </a:rPr>
                        <a:t>PERGUNTAS-CHAVE DO DIAGNÓSTICO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400" b="1" i="0">
                          <a:effectLst/>
                          <a:latin typeface="Segoe UI" panose="020B0502040204020203" pitchFamily="34" charset="0"/>
                        </a:rPr>
                        <a:t>DIAGNÓSTICO CONSULTIVO – PERGUNTAS ESSENCIAIS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Qual é a atividade principal da empresa?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Quantos colaboradores utilizam os serviços hoje?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Quem decide a contratação e quem influencia?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Quais dificuldades a empresa enfrenta atualmente?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Existe previsão de crescimento ou mudança?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400" b="1" i="0">
                          <a:effectLst/>
                          <a:latin typeface="Segoe UI" panose="020B0502040204020203" pitchFamily="34" charset="0"/>
                        </a:rPr>
                        <a:t>Regra de ouro:</a:t>
                      </a:r>
                      <a:b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Quanto melhor o diagnóstico, mais fácil será fechar e manter o cliente.</a:t>
                      </a:r>
                    </a:p>
                  </a:txBody>
                  <a:tcPr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8496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pt-BR" sz="1400" dirty="0"/>
                    </a:p>
                  </a:txBody>
                  <a:tcP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856990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45960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EFF38AA2-A29B-6808-1122-45BD7B49D2D7}"/>
              </a:ext>
            </a:extLst>
          </p:cNvPr>
          <p:cNvSpPr/>
          <p:nvPr/>
        </p:nvSpPr>
        <p:spPr>
          <a:xfrm>
            <a:off x="782082" y="2671971"/>
            <a:ext cx="3747803" cy="432425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7B65DCC-9062-124C-906C-3AB97E8DCD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22269" y="127328"/>
            <a:ext cx="2543702" cy="685799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9226007-257A-2431-5B71-74544F5D0CFB}"/>
              </a:ext>
            </a:extLst>
          </p:cNvPr>
          <p:cNvSpPr txBox="1"/>
          <p:nvPr/>
        </p:nvSpPr>
        <p:spPr>
          <a:xfrm>
            <a:off x="1003135" y="2662246"/>
            <a:ext cx="3042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1.PLANEJAMENTO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39DD923-BE77-2A01-1310-E476051182C9}"/>
              </a:ext>
            </a:extLst>
          </p:cNvPr>
          <p:cNvSpPr/>
          <p:nvPr/>
        </p:nvSpPr>
        <p:spPr>
          <a:xfrm>
            <a:off x="782082" y="3325114"/>
            <a:ext cx="5880982" cy="432425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4408114-1675-96AE-AC1F-D9445AE888EF}"/>
              </a:ext>
            </a:extLst>
          </p:cNvPr>
          <p:cNvSpPr txBox="1"/>
          <p:nvPr/>
        </p:nvSpPr>
        <p:spPr>
          <a:xfrm>
            <a:off x="1003135" y="3315448"/>
            <a:ext cx="3624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/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 NEGOCIAÇÃO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78466F36-B17D-8DFD-5042-1E3F153CDC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85549" y="0"/>
            <a:ext cx="1811393" cy="68580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40F731A8-604B-A75F-75ED-7DAA5566565C}"/>
              </a:ext>
            </a:extLst>
          </p:cNvPr>
          <p:cNvSpPr/>
          <p:nvPr/>
        </p:nvSpPr>
        <p:spPr>
          <a:xfrm>
            <a:off x="782083" y="3985514"/>
            <a:ext cx="7852632" cy="432425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4FA70BF6-0BCC-DDF5-5F25-D246C52948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727"/>
          <a:stretch/>
        </p:blipFill>
        <p:spPr>
          <a:xfrm>
            <a:off x="7556444" y="1038427"/>
            <a:ext cx="2223694" cy="5946901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F184B370-CDFE-5FC1-49A6-5114D311B90D}"/>
              </a:ext>
            </a:extLst>
          </p:cNvPr>
          <p:cNvSpPr txBox="1"/>
          <p:nvPr/>
        </p:nvSpPr>
        <p:spPr>
          <a:xfrm>
            <a:off x="1012048" y="3956274"/>
            <a:ext cx="2833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/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 EXECUÇÃO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DC295362-2EF6-BD98-6D29-ABFE07EACB35}"/>
              </a:ext>
            </a:extLst>
          </p:cNvPr>
          <p:cNvSpPr/>
          <p:nvPr/>
        </p:nvSpPr>
        <p:spPr>
          <a:xfrm>
            <a:off x="782082" y="4645082"/>
            <a:ext cx="9815963" cy="432425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E2D80CEC-9BD4-6C38-4677-C74FFDB9EEE8}"/>
              </a:ext>
            </a:extLst>
          </p:cNvPr>
          <p:cNvSpPr txBox="1"/>
          <p:nvPr/>
        </p:nvSpPr>
        <p:spPr>
          <a:xfrm>
            <a:off x="1012048" y="4615842"/>
            <a:ext cx="2833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/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4. PÓS-VENDA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C809AB17-97D1-AC32-DDAF-95FC177C75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397061" y="982823"/>
            <a:ext cx="2788891" cy="594690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157689E-A89E-F3A9-6CBF-1A87D49F628E}"/>
              </a:ext>
            </a:extLst>
          </p:cNvPr>
          <p:cNvSpPr/>
          <p:nvPr/>
        </p:nvSpPr>
        <p:spPr>
          <a:xfrm>
            <a:off x="514350" y="5880177"/>
            <a:ext cx="2771776" cy="1000125"/>
          </a:xfrm>
          <a:prstGeom prst="rect">
            <a:avLst/>
          </a:prstGeom>
          <a:solidFill>
            <a:srgbClr val="E41D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pt-BR" sz="1000" spc="300" dirty="0">
                <a:latin typeface="Aharoni" panose="02010803020104030203" pitchFamily="2" charset="-79"/>
                <a:cs typeface="Aharoni" panose="02010803020104030203" pitchFamily="2" charset="-79"/>
              </a:rPr>
              <a:t>TREINAMENTO</a:t>
            </a:r>
            <a:r>
              <a:rPr lang="pt-BR" spc="3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l"/>
            <a:r>
              <a:rPr lang="pt-BR" sz="1400" dirty="0">
                <a:latin typeface="Aptos Light" panose="020F0502020204030204" pitchFamily="34" charset="0"/>
              </a:rPr>
              <a:t>Canal</a:t>
            </a:r>
            <a:r>
              <a:rPr lang="pt-BR" dirty="0">
                <a:latin typeface="Aptos Light" panose="020F0502020204030204" pitchFamily="34" charset="0"/>
              </a:rPr>
              <a:t> </a:t>
            </a:r>
            <a:r>
              <a:rPr lang="pt-BR" b="1" dirty="0">
                <a:latin typeface="Aptos Light" panose="020F0502020204030204" pitchFamily="34" charset="0"/>
              </a:rPr>
              <a:t>TOP PME</a:t>
            </a:r>
          </a:p>
          <a:p>
            <a:pPr algn="l"/>
            <a:r>
              <a:rPr lang="pt-BR" sz="1100" dirty="0">
                <a:latin typeface="Aptos Light" panose="020B0004020202020204" pitchFamily="34" charset="0"/>
              </a:rPr>
              <a:t>AÇÕES PRESENCIAIS EM </a:t>
            </a:r>
            <a:r>
              <a:rPr lang="pt-BR" sz="1100" b="1" dirty="0">
                <a:latin typeface="Aptos Light" panose="020B0004020202020204" pitchFamily="34" charset="0"/>
              </a:rPr>
              <a:t>EMPRESAS MDU</a:t>
            </a:r>
          </a:p>
        </p:txBody>
      </p:sp>
    </p:spTree>
    <p:extLst>
      <p:ext uri="{BB962C8B-B14F-4D97-AF65-F5344CB8AC3E}">
        <p14:creationId xmlns:p14="http://schemas.microsoft.com/office/powerpoint/2010/main" val="240804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3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3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1" grpId="0" animBg="1"/>
      <p:bldP spid="18" grpId="0"/>
      <p:bldP spid="20" grpId="0" animBg="1"/>
      <p:bldP spid="22" grpId="0"/>
      <p:bldP spid="23" grpId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3FA828D-5991-5648-A7BC-4FE5B18E9E7F}"/>
              </a:ext>
            </a:extLst>
          </p:cNvPr>
          <p:cNvSpPr txBox="1"/>
          <p:nvPr/>
        </p:nvSpPr>
        <p:spPr>
          <a:xfrm>
            <a:off x="1" y="1834721"/>
            <a:ext cx="9414163" cy="646331"/>
          </a:xfrm>
          <a:prstGeom prst="rect">
            <a:avLst/>
          </a:prstGeom>
          <a:solidFill>
            <a:srgbClr val="ED1B24"/>
          </a:solidFill>
        </p:spPr>
        <p:txBody>
          <a:bodyPr wrap="square" rtlCol="0">
            <a:spAutoFit/>
          </a:bodyPr>
          <a:lstStyle/>
          <a:p>
            <a:pPr marL="3255963"/>
            <a:r>
              <a:rPr lang="pt-BR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COMO VAMOS CONVIVER?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2F038277-C609-B614-292E-1AC7CAB29484}"/>
              </a:ext>
            </a:extLst>
          </p:cNvPr>
          <p:cNvGrpSpPr/>
          <p:nvPr/>
        </p:nvGrpSpPr>
        <p:grpSpPr>
          <a:xfrm>
            <a:off x="8748939" y="3166568"/>
            <a:ext cx="2589107" cy="1963447"/>
            <a:chOff x="8748939" y="2875167"/>
            <a:chExt cx="2589107" cy="1963447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2050AA2E-8399-254C-A729-2CB4E7E3F34B}"/>
                </a:ext>
              </a:extLst>
            </p:cNvPr>
            <p:cNvSpPr txBox="1"/>
            <p:nvPr/>
          </p:nvSpPr>
          <p:spPr>
            <a:xfrm>
              <a:off x="8748939" y="4376949"/>
              <a:ext cx="25891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Participação</a:t>
              </a:r>
            </a:p>
          </p:txBody>
        </p:sp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872E515A-214C-0C5B-281C-A95E60D5B2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9410" t="10605" r="8590" b="36178"/>
            <a:stretch/>
          </p:blipFill>
          <p:spPr>
            <a:xfrm>
              <a:off x="8933936" y="2875167"/>
              <a:ext cx="2155116" cy="1398614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504B9058-0FA1-B8DE-1BCF-2CF79D62F9CC}"/>
              </a:ext>
            </a:extLst>
          </p:cNvPr>
          <p:cNvGrpSpPr/>
          <p:nvPr/>
        </p:nvGrpSpPr>
        <p:grpSpPr>
          <a:xfrm>
            <a:off x="3351749" y="3019491"/>
            <a:ext cx="2589107" cy="2110524"/>
            <a:chOff x="3351749" y="2728090"/>
            <a:chExt cx="2589107" cy="2110524"/>
          </a:xfrm>
        </p:grpSpPr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C1E2CA89-C395-7212-4FE9-1D90AD984758}"/>
                </a:ext>
              </a:extLst>
            </p:cNvPr>
            <p:cNvSpPr txBox="1"/>
            <p:nvPr/>
          </p:nvSpPr>
          <p:spPr>
            <a:xfrm>
              <a:off x="3351749" y="4376949"/>
              <a:ext cx="25891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Portas abertas</a:t>
              </a:r>
            </a:p>
          </p:txBody>
        </p:sp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3216A037-AA17-B844-2AD6-951343951D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8687" r="18314" b="29445"/>
            <a:stretch/>
          </p:blipFill>
          <p:spPr>
            <a:xfrm>
              <a:off x="3848023" y="2728090"/>
              <a:ext cx="1472304" cy="1648859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1353C6EE-9D62-55B6-BD92-A4657EFC8B58}"/>
              </a:ext>
            </a:extLst>
          </p:cNvPr>
          <p:cNvGrpSpPr/>
          <p:nvPr/>
        </p:nvGrpSpPr>
        <p:grpSpPr>
          <a:xfrm>
            <a:off x="593713" y="3166568"/>
            <a:ext cx="2589107" cy="1963447"/>
            <a:chOff x="593713" y="2875167"/>
            <a:chExt cx="2589107" cy="1963447"/>
          </a:xfrm>
        </p:grpSpPr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84A0B137-7FA7-ADAE-8584-53B97285B373}"/>
                </a:ext>
              </a:extLst>
            </p:cNvPr>
            <p:cNvSpPr txBox="1"/>
            <p:nvPr/>
          </p:nvSpPr>
          <p:spPr>
            <a:xfrm>
              <a:off x="593713" y="4376949"/>
              <a:ext cx="25891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Horários</a:t>
              </a:r>
            </a:p>
          </p:txBody>
        </p:sp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91108462-CB19-209C-6933-A2FD37C6E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8589" r="10248" b="16970"/>
            <a:stretch/>
          </p:blipFill>
          <p:spPr>
            <a:xfrm>
              <a:off x="1143825" y="2875167"/>
              <a:ext cx="1472304" cy="1506187"/>
            </a:xfrm>
            <a:prstGeom prst="rect">
              <a:avLst/>
            </a:prstGeom>
          </p:spPr>
        </p:pic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DFBCE76D-697F-82A3-AA16-1546B648AB47}"/>
              </a:ext>
            </a:extLst>
          </p:cNvPr>
          <p:cNvGrpSpPr/>
          <p:nvPr/>
        </p:nvGrpSpPr>
        <p:grpSpPr>
          <a:xfrm>
            <a:off x="6050344" y="3019491"/>
            <a:ext cx="2589107" cy="2110524"/>
            <a:chOff x="6050344" y="2728090"/>
            <a:chExt cx="2589107" cy="2110524"/>
          </a:xfrm>
        </p:grpSpPr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F94DEDA5-949C-6907-188B-C487D2EB68FB}"/>
                </a:ext>
              </a:extLst>
            </p:cNvPr>
            <p:cNvSpPr txBox="1"/>
            <p:nvPr/>
          </p:nvSpPr>
          <p:spPr>
            <a:xfrm>
              <a:off x="6050344" y="4376949"/>
              <a:ext cx="25891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Celulares</a:t>
              </a:r>
            </a:p>
          </p:txBody>
        </p:sp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80062EEF-F6CD-C168-1B96-1E03CC608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1633" t="12004" r="22708" b="29445"/>
            <a:stretch/>
          </p:blipFill>
          <p:spPr>
            <a:xfrm>
              <a:off x="6441759" y="2728090"/>
              <a:ext cx="1819935" cy="19144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872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0EE570A7-4144-9CDA-0135-50A3CFE870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266586"/>
              </p:ext>
            </p:extLst>
          </p:nvPr>
        </p:nvGraphicFramePr>
        <p:xfrm>
          <a:off x="746760" y="555466"/>
          <a:ext cx="10515600" cy="6621145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2491306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b="1" i="0">
                          <a:effectLst/>
                          <a:latin typeface="Segoe UI" panose="020B0502040204020203" pitchFamily="34" charset="0"/>
                        </a:rPr>
                        <a:t>ETAPA 3 – PROPOSTA DE VALOR PERSONALIZADA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b="0" i="0">
                          <a:effectLst/>
                          <a:latin typeface="Segoe UI" panose="020B0502040204020203" pitchFamily="34" charset="0"/>
                        </a:rPr>
                        <a:t>A proposta precisa refletir o diagnóstico realizado.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b="0" i="0">
                          <a:effectLst/>
                          <a:latin typeface="Segoe UI" panose="020B0502040204020203" pitchFamily="34" charset="0"/>
                        </a:rPr>
                        <a:t>Não se trata apenas de preço ou oferta, mas de: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b="0" i="0">
                          <a:effectLst/>
                          <a:latin typeface="Segoe UI" panose="020B0502040204020203" pitchFamily="34" charset="0"/>
                        </a:rPr>
                        <a:t>Benefício real para o negócio;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b="0" i="0">
                          <a:effectLst/>
                          <a:latin typeface="Segoe UI" panose="020B0502040204020203" pitchFamily="34" charset="0"/>
                        </a:rPr>
                        <a:t>Solução adequada à estrutura da empresa;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b="0" i="0">
                          <a:effectLst/>
                          <a:latin typeface="Segoe UI" panose="020B0502040204020203" pitchFamily="34" charset="0"/>
                        </a:rPr>
                        <a:t>Segurança, produtividade e continuidade.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b="0" i="0">
                          <a:effectLst/>
                          <a:latin typeface="Segoe UI" panose="020B0502040204020203" pitchFamily="34" charset="0"/>
                        </a:rPr>
                        <a:t>Proposta de valor conecta: </a:t>
                      </a:r>
                      <a:r>
                        <a:rPr lang="pt-BR" b="1" i="0">
                          <a:effectLst/>
                          <a:latin typeface="Segoe UI" panose="020B0502040204020203" pitchFamily="34" charset="0"/>
                        </a:rPr>
                        <a:t>Necessidade do cliente + solução Claro.</a:t>
                      </a:r>
                      <a:endParaRPr lang="pt-BR" b="0" i="0">
                        <a:effectLst/>
                        <a:latin typeface="Segoe UI" panose="020B0502040204020203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3172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pt-BR" dirty="0"/>
                    </a:p>
                  </a:txBody>
                  <a:tcP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670051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26951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54161E95-44F1-6D60-11C1-2BB5B9D1350F}"/>
              </a:ext>
            </a:extLst>
          </p:cNvPr>
          <p:cNvSpPr txBox="1"/>
          <p:nvPr/>
        </p:nvSpPr>
        <p:spPr>
          <a:xfrm>
            <a:off x="1003135" y="3355640"/>
            <a:ext cx="3624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/>
            <a:r>
              <a:rPr lang="pt-BR" sz="24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NEGOCIAÇÃO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BAB7517-3E3C-92F9-1887-B71CE80C06AA}"/>
              </a:ext>
            </a:extLst>
          </p:cNvPr>
          <p:cNvSpPr/>
          <p:nvPr/>
        </p:nvSpPr>
        <p:spPr>
          <a:xfrm>
            <a:off x="-20096" y="2331218"/>
            <a:ext cx="6645031" cy="24819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F69285C-4BBC-6D94-5F4D-77E28426754F}"/>
              </a:ext>
            </a:extLst>
          </p:cNvPr>
          <p:cNvSpPr txBox="1"/>
          <p:nvPr/>
        </p:nvSpPr>
        <p:spPr>
          <a:xfrm>
            <a:off x="681675" y="2751258"/>
            <a:ext cx="4452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0"/>
            <a:r>
              <a:rPr lang="pt-BR" sz="4000" b="1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NEGOCIAÇÃO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80673B5-CAF6-323C-2A64-36773F5861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22269" y="6126194"/>
            <a:ext cx="2543702" cy="6857999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43314CB-38AD-CD41-C730-4347E67F31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85549" y="0"/>
            <a:ext cx="1811393" cy="68580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B95D8CC5-ED7E-324A-1105-8899E83233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727"/>
          <a:stretch/>
        </p:blipFill>
        <p:spPr>
          <a:xfrm>
            <a:off x="7556444" y="7037293"/>
            <a:ext cx="2223694" cy="5946901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A2D32DF-F1E6-982F-B054-973C1DF8B4D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397061" y="6981689"/>
            <a:ext cx="2788891" cy="5946901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1745FF66-CD89-A052-C65B-A16ACC894EB5}"/>
              </a:ext>
            </a:extLst>
          </p:cNvPr>
          <p:cNvSpPr txBox="1"/>
          <p:nvPr/>
        </p:nvSpPr>
        <p:spPr>
          <a:xfrm>
            <a:off x="691723" y="3399907"/>
            <a:ext cx="3951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0"/>
            <a:r>
              <a:rPr lang="pt-BR" sz="3000" dirty="0">
                <a:latin typeface="Calibri" panose="020F0502020204030204" pitchFamily="34" charset="0"/>
                <a:cs typeface="Calibri" panose="020F0502020204030204" pitchFamily="34" charset="0"/>
              </a:rPr>
              <a:t>Dificuldades, obstáculos </a:t>
            </a:r>
            <a:br>
              <a:rPr lang="pt-BR" sz="3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3000" dirty="0">
                <a:latin typeface="Calibri" panose="020F0502020204030204" pitchFamily="34" charset="0"/>
                <a:cs typeface="Calibri" panose="020F0502020204030204" pitchFamily="34" charset="0"/>
              </a:rPr>
              <a:t>e/ou desafios.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392653E-E8DF-B913-0B00-E7B629457310}"/>
              </a:ext>
            </a:extLst>
          </p:cNvPr>
          <p:cNvSpPr/>
          <p:nvPr/>
        </p:nvSpPr>
        <p:spPr>
          <a:xfrm>
            <a:off x="514350" y="5857875"/>
            <a:ext cx="2771776" cy="1000125"/>
          </a:xfrm>
          <a:prstGeom prst="rect">
            <a:avLst/>
          </a:prstGeom>
          <a:solidFill>
            <a:srgbClr val="E41D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pt-BR" sz="1000" spc="300" dirty="0">
                <a:latin typeface="Aharoni" panose="02010803020104030203" pitchFamily="2" charset="-79"/>
                <a:cs typeface="Aharoni" panose="02010803020104030203" pitchFamily="2" charset="-79"/>
              </a:rPr>
              <a:t>TREINAMENTO</a:t>
            </a:r>
            <a:r>
              <a:rPr lang="pt-BR" spc="3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l"/>
            <a:r>
              <a:rPr lang="pt-BR" sz="1400" dirty="0">
                <a:latin typeface="Aptos Light" panose="020F0502020204030204" pitchFamily="34" charset="0"/>
              </a:rPr>
              <a:t>Canal</a:t>
            </a:r>
            <a:r>
              <a:rPr lang="pt-BR" dirty="0">
                <a:latin typeface="Aptos Light" panose="020F0502020204030204" pitchFamily="34" charset="0"/>
              </a:rPr>
              <a:t> </a:t>
            </a:r>
            <a:r>
              <a:rPr lang="pt-BR" b="1" dirty="0">
                <a:latin typeface="Aptos Light" panose="020F0502020204030204" pitchFamily="34" charset="0"/>
              </a:rPr>
              <a:t>TOP PME</a:t>
            </a:r>
          </a:p>
          <a:p>
            <a:pPr algn="l"/>
            <a:r>
              <a:rPr lang="pt-BR" sz="1100" dirty="0">
                <a:latin typeface="Aptos Light" panose="020B0004020202020204" pitchFamily="34" charset="0"/>
              </a:rPr>
              <a:t>AÇÕES PRESENCIAIS EM </a:t>
            </a:r>
            <a:r>
              <a:rPr lang="pt-BR" sz="1100" b="1" dirty="0">
                <a:latin typeface="Aptos Light" panose="020B0004020202020204" pitchFamily="34" charset="0"/>
              </a:rPr>
              <a:t>EMPRESAS MDU</a:t>
            </a:r>
          </a:p>
        </p:txBody>
      </p:sp>
    </p:spTree>
    <p:extLst>
      <p:ext uri="{BB962C8B-B14F-4D97-AF65-F5344CB8AC3E}">
        <p14:creationId xmlns:p14="http://schemas.microsoft.com/office/powerpoint/2010/main" val="666094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57F26AE1-A3FD-02CB-D97A-550B772E5C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9543016"/>
              </p:ext>
            </p:extLst>
          </p:nvPr>
        </p:nvGraphicFramePr>
        <p:xfrm>
          <a:off x="838200" y="387413"/>
          <a:ext cx="10515600" cy="6470587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40923995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400" b="1" i="0">
                          <a:effectLst/>
                          <a:latin typeface="Segoe UI" panose="020B0502040204020203" pitchFamily="34" charset="0"/>
                        </a:rPr>
                        <a:t>NEGOCIAÇÃO FAZ PARTE DO CARROSSEL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Negociar não é “convencer”.</a:t>
                      </a:r>
                      <a:b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É </a:t>
                      </a:r>
                      <a:r>
                        <a:rPr lang="pt-BR" sz="1400" b="1" i="0">
                          <a:effectLst/>
                          <a:latin typeface="Segoe UI" panose="020B0502040204020203" pitchFamily="34" charset="0"/>
                        </a:rPr>
                        <a:t>alinhar valor, expectativa e solução</a:t>
                      </a: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.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Uma negociação bem conduzida: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Mantém relacionamento com o condomínio;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Abre portas para novas empresas;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Prepara o terreno para o pós‑venda.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Mesmo quando não há fechamento imediato,</a:t>
                      </a:r>
                      <a:b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o carrossel </a:t>
                      </a:r>
                      <a:r>
                        <a:rPr lang="pt-BR" sz="1400" b="1" i="0">
                          <a:effectLst/>
                          <a:latin typeface="Segoe UI" panose="020B0502040204020203" pitchFamily="34" charset="0"/>
                        </a:rPr>
                        <a:t>continua girando</a:t>
                      </a: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.</a:t>
                      </a:r>
                    </a:p>
                  </a:txBody>
                  <a:tcPr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2242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pt-BR" sz="1400" dirty="0"/>
                    </a:p>
                  </a:txBody>
                  <a:tcP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50001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28208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1530752" y="2466068"/>
            <a:ext cx="8883228" cy="218006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200" b="1" dirty="0"/>
              <a:t>Como negociar plantões?</a:t>
            </a:r>
          </a:p>
          <a:p>
            <a:pPr marL="271463" indent="-271463"/>
            <a:r>
              <a:rPr lang="pt-BR" sz="2400" dirty="0"/>
              <a:t>Como eu me apresento para o porteiro e síndico?</a:t>
            </a:r>
          </a:p>
          <a:p>
            <a:pPr marL="271463" indent="-271463"/>
            <a:r>
              <a:rPr lang="pt-BR" sz="2400" dirty="0"/>
              <a:t>Quais as perguntas devo fazer para mapear o perfil do prédio?</a:t>
            </a:r>
          </a:p>
          <a:p>
            <a:pPr marL="271463" indent="-271463"/>
            <a:r>
              <a:rPr lang="pt-BR" sz="2400" dirty="0"/>
              <a:t>E quando o síndico ou gerente predial não quer cooperar?</a:t>
            </a:r>
          </a:p>
          <a:p>
            <a:pPr marL="271463" indent="-271463"/>
            <a:r>
              <a:rPr lang="pt-BR" sz="2400" dirty="0"/>
              <a:t>Que tipo de informação tenho que divulgar sobre o plantão?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F716DD3-D9B7-6817-18DF-2A069C76F691}"/>
              </a:ext>
            </a:extLst>
          </p:cNvPr>
          <p:cNvSpPr/>
          <p:nvPr/>
        </p:nvSpPr>
        <p:spPr>
          <a:xfrm>
            <a:off x="0" y="1162050"/>
            <a:ext cx="2743200" cy="288758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5">
            <a:extLst>
              <a:ext uri="{FF2B5EF4-FFF2-40B4-BE49-F238E27FC236}">
                <a16:creationId xmlns:a16="http://schemas.microsoft.com/office/drawing/2014/main" id="{DAB8116E-30DB-55A1-459A-F16FDFC98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1822" y="1776958"/>
            <a:ext cx="41308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NEGOCIAÇÃO</a:t>
            </a:r>
          </a:p>
        </p:txBody>
      </p:sp>
    </p:spTree>
    <p:extLst>
      <p:ext uri="{BB962C8B-B14F-4D97-AF65-F5344CB8AC3E}">
        <p14:creationId xmlns:p14="http://schemas.microsoft.com/office/powerpoint/2010/main" val="136273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3" grpId="0" animBg="1"/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1ECC5B4C-0010-58BC-EA59-0BD1CF170D32}"/>
              </a:ext>
            </a:extLst>
          </p:cNvPr>
          <p:cNvSpPr txBox="1"/>
          <p:nvPr/>
        </p:nvSpPr>
        <p:spPr>
          <a:xfrm>
            <a:off x="482349" y="2481211"/>
            <a:ext cx="5023929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2200" b="1" dirty="0"/>
              <a:t>Dica: Conquistar o administrador/síndico é o pulo do gato!</a:t>
            </a:r>
          </a:p>
          <a:p>
            <a:pPr marL="179388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Tem que ser seu aliado;</a:t>
            </a:r>
          </a:p>
          <a:p>
            <a:pPr marL="179388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Precisa tê-lo sempre por perto; </a:t>
            </a:r>
          </a:p>
          <a:p>
            <a:pPr marL="179388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Tem que ser adulado, mimado.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A839211-5A0E-EBD2-20FE-3079084D3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349" y="1776958"/>
            <a:ext cx="294403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NEGOCIAÇÃO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31A672C-6DDE-9F76-D361-9B92B583E393}"/>
              </a:ext>
            </a:extLst>
          </p:cNvPr>
          <p:cNvSpPr/>
          <p:nvPr/>
        </p:nvSpPr>
        <p:spPr>
          <a:xfrm>
            <a:off x="0" y="1162050"/>
            <a:ext cx="2743200" cy="288758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C7452E0-BEA9-75F8-8A76-199BBBEBA3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9" b="449"/>
          <a:stretch/>
        </p:blipFill>
        <p:spPr>
          <a:xfrm flipH="1">
            <a:off x="5898409" y="1509749"/>
            <a:ext cx="6299485" cy="4165200"/>
          </a:xfrm>
          <a:prstGeom prst="rect">
            <a:avLst/>
          </a:prstGeom>
          <a:ln>
            <a:noFill/>
          </a:ln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13EA0A10-29AE-2EEA-D9DA-C4E75231A7C4}"/>
              </a:ext>
            </a:extLst>
          </p:cNvPr>
          <p:cNvSpPr/>
          <p:nvPr/>
        </p:nvSpPr>
        <p:spPr>
          <a:xfrm>
            <a:off x="5664200" y="1509207"/>
            <a:ext cx="431800" cy="4166284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8558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488975" y="2478068"/>
            <a:ext cx="4189042" cy="250474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ts val="600"/>
              </a:spcBef>
              <a:buNone/>
            </a:pPr>
            <a:r>
              <a:rPr lang="pt-BR" sz="2200" b="1" dirty="0"/>
              <a:t>E se o prédio não tem porteiro?</a:t>
            </a:r>
          </a:p>
          <a:p>
            <a:pPr marL="180000" indent="-180000">
              <a:spcBef>
                <a:spcPts val="1200"/>
              </a:spcBef>
            </a:pPr>
            <a:r>
              <a:rPr lang="pt-BR" sz="2000" dirty="0"/>
              <a:t>Utilize porteiro eletrônico;</a:t>
            </a:r>
          </a:p>
          <a:p>
            <a:pPr marL="180000" indent="-180000">
              <a:spcBef>
                <a:spcPts val="1200"/>
              </a:spcBef>
            </a:pPr>
            <a:r>
              <a:rPr lang="pt-BR" sz="2000" dirty="0"/>
              <a:t>Use </a:t>
            </a:r>
            <a:r>
              <a:rPr lang="pt-BR" sz="2000" dirty="0" err="1"/>
              <a:t>mailling</a:t>
            </a:r>
            <a:r>
              <a:rPr lang="pt-BR" sz="2000" dirty="0"/>
              <a:t> com telefone e ligue;</a:t>
            </a:r>
          </a:p>
          <a:p>
            <a:pPr marL="180000" indent="-180000">
              <a:spcBef>
                <a:spcPts val="1200"/>
              </a:spcBef>
            </a:pPr>
            <a:r>
              <a:rPr lang="pt-BR" sz="2000" dirty="0"/>
              <a:t>Peça cartas diferentes ao Trade para colocar no escaninho;</a:t>
            </a:r>
          </a:p>
          <a:p>
            <a:pPr marL="180000" indent="-180000">
              <a:spcBef>
                <a:spcPts val="1200"/>
              </a:spcBef>
            </a:pPr>
            <a:r>
              <a:rPr lang="pt-BR" sz="2000" dirty="0"/>
              <a:t>Use a técnica da entrevista pesquisa.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BDF7CDE-06E2-B0D7-B419-924503B0D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349" y="1776958"/>
            <a:ext cx="294403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NEGOCIAÇÃO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B082F48-F179-BA16-88A2-5C7B3E28A67E}"/>
              </a:ext>
            </a:extLst>
          </p:cNvPr>
          <p:cNvSpPr/>
          <p:nvPr/>
        </p:nvSpPr>
        <p:spPr>
          <a:xfrm>
            <a:off x="0" y="1162050"/>
            <a:ext cx="2743200" cy="288758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DF1C306-1297-5E14-01FF-3DC9AB9805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9" b="449"/>
          <a:stretch/>
        </p:blipFill>
        <p:spPr>
          <a:xfrm flipH="1">
            <a:off x="5898409" y="1509749"/>
            <a:ext cx="6299485" cy="4165200"/>
          </a:xfrm>
          <a:prstGeom prst="rect">
            <a:avLst/>
          </a:prstGeom>
          <a:ln>
            <a:noFill/>
          </a:ln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6A87CB62-FD7A-3CB2-C607-C4853748E650}"/>
              </a:ext>
            </a:extLst>
          </p:cNvPr>
          <p:cNvSpPr/>
          <p:nvPr/>
        </p:nvSpPr>
        <p:spPr>
          <a:xfrm>
            <a:off x="5664200" y="1509207"/>
            <a:ext cx="431800" cy="4166284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510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1526785" y="2466069"/>
            <a:ext cx="7994822" cy="236093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pt-BR" sz="2200" b="1" dirty="0"/>
              <a:t>1. Por onde começa a negociação?</a:t>
            </a: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Abordagem do síndico e/ou gerente predial;</a:t>
            </a: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Sondagem do perfil do condomínio;</a:t>
            </a: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Negociação contra a objeção;</a:t>
            </a: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Negociação da data do plantão.</a:t>
            </a:r>
            <a:endParaRPr lang="pt-BR" sz="2200" dirty="0">
              <a:cs typeface="Calibri"/>
            </a:endParaRPr>
          </a:p>
        </p:txBody>
      </p:sp>
      <p:sp>
        <p:nvSpPr>
          <p:cNvPr id="2" name="Retângulo 5">
            <a:extLst>
              <a:ext uri="{FF2B5EF4-FFF2-40B4-BE49-F238E27FC236}">
                <a16:creationId xmlns:a16="http://schemas.microsoft.com/office/drawing/2014/main" id="{4C215260-4DDD-F9A7-0E53-8BBEA4C66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7759" y="1776959"/>
            <a:ext cx="41308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NEGOCIAÇÃO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8A3AECE-4C33-BF11-3A6E-5F3D70135948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8816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1514710" y="2835917"/>
            <a:ext cx="9065059" cy="180827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200" b="1" dirty="0"/>
              <a:t>2. A primeira impressão é a que fica então apresente-se como:</a:t>
            </a:r>
          </a:p>
          <a:p>
            <a:pPr marL="271463" indent="-271463">
              <a:spcBef>
                <a:spcPts val="1200"/>
              </a:spcBef>
            </a:pPr>
            <a:r>
              <a:rPr lang="pt-BR" sz="2000" dirty="0"/>
              <a:t>GN Claro empresas pronto para atender o condomínio;</a:t>
            </a:r>
          </a:p>
          <a:p>
            <a:pPr marL="271463" indent="-271463">
              <a:spcBef>
                <a:spcPts val="1200"/>
              </a:spcBef>
            </a:pPr>
            <a:r>
              <a:rPr lang="pt-BR" sz="2000" dirty="0"/>
              <a:t>Consultor de soluções com foco no cliente;</a:t>
            </a:r>
          </a:p>
          <a:p>
            <a:pPr marL="271463" indent="-271463">
              <a:spcBef>
                <a:spcPts val="1200"/>
              </a:spcBef>
            </a:pPr>
            <a:r>
              <a:rPr lang="pt-BR" sz="2000" dirty="0"/>
              <a:t>Sempre que acionado, esteja pronto para atender e orientar com foco na solução.</a:t>
            </a:r>
          </a:p>
        </p:txBody>
      </p:sp>
      <p:sp>
        <p:nvSpPr>
          <p:cNvPr id="12" name="Retângulo 5">
            <a:extLst>
              <a:ext uri="{FF2B5EF4-FFF2-40B4-BE49-F238E27FC236}">
                <a16:creationId xmlns:a16="http://schemas.microsoft.com/office/drawing/2014/main" id="{1509E778-725A-1F71-CDE7-EA31E173A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5761" y="2228238"/>
            <a:ext cx="67881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eaLnBrk="0" hangingPunct="0"/>
            <a:r>
              <a:rPr lang="is-IS" sz="2400" i="1" dirty="0">
                <a:solidFill>
                  <a:srgbClr val="ED1B2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ABORDAGEM COM SÍNDICO/ADMINISTRADOR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1C05225-5594-58BC-ECEC-46D1CEC8C2D5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5">
            <a:extLst>
              <a:ext uri="{FF2B5EF4-FFF2-40B4-BE49-F238E27FC236}">
                <a16:creationId xmlns:a16="http://schemas.microsoft.com/office/drawing/2014/main" id="{354F7682-3BE8-6181-6D7D-B985FCCBE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7759" y="1776959"/>
            <a:ext cx="41308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NEGOCIAÇÃO</a:t>
            </a:r>
          </a:p>
        </p:txBody>
      </p:sp>
    </p:spTree>
    <p:extLst>
      <p:ext uri="{BB962C8B-B14F-4D97-AF65-F5344CB8AC3E}">
        <p14:creationId xmlns:p14="http://schemas.microsoft.com/office/powerpoint/2010/main" val="63142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507107" y="2723991"/>
            <a:ext cx="4690535" cy="308395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pt-BR" sz="2000" b="1" dirty="0"/>
              <a:t>3. Faça as perguntas certas:</a:t>
            </a:r>
          </a:p>
          <a:p>
            <a:pPr marL="271463" indent="-271463">
              <a:spcBef>
                <a:spcPts val="600"/>
              </a:spcBef>
            </a:pPr>
            <a:r>
              <a:rPr lang="pt-BR" sz="2000" dirty="0"/>
              <a:t>O condomínio já tem ou já contratou serviço da concorrência? </a:t>
            </a:r>
          </a:p>
          <a:p>
            <a:pPr marL="271463" indent="-271463">
              <a:spcBef>
                <a:spcPts val="600"/>
              </a:spcBef>
            </a:pPr>
            <a:r>
              <a:rPr lang="pt-BR" sz="2000" dirty="0"/>
              <a:t>Existem empresas assinantes do serviço da Claro?</a:t>
            </a:r>
          </a:p>
          <a:p>
            <a:pPr marL="271463" indent="-271463">
              <a:spcBef>
                <a:spcPts val="600"/>
              </a:spcBef>
            </a:pPr>
            <a:r>
              <a:rPr lang="pt-BR" sz="2000" dirty="0"/>
              <a:t>O condomínio possui empresas novas?</a:t>
            </a:r>
          </a:p>
          <a:p>
            <a:pPr marL="271463" indent="-271463">
              <a:spcBef>
                <a:spcPts val="600"/>
              </a:spcBef>
            </a:pPr>
            <a:r>
              <a:rPr lang="pt-BR" sz="2000" dirty="0"/>
              <a:t>Qual é o tipo de perfil de empresa</a:t>
            </a:r>
            <a:br>
              <a:rPr lang="pt-BR" sz="2000" dirty="0"/>
            </a:br>
            <a:r>
              <a:rPr lang="pt-BR" sz="2000" dirty="0"/>
              <a:t>do condomínio?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7EDCEC7-22F9-20E6-ED32-B264BE8144BC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5">
            <a:extLst>
              <a:ext uri="{FF2B5EF4-FFF2-40B4-BE49-F238E27FC236}">
                <a16:creationId xmlns:a16="http://schemas.microsoft.com/office/drawing/2014/main" id="{BCA82399-222B-19FC-4A59-200426DB3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06" y="1672684"/>
            <a:ext cx="41308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NEGOCIAÇÃO</a:t>
            </a:r>
          </a:p>
        </p:txBody>
      </p:sp>
      <p:sp>
        <p:nvSpPr>
          <p:cNvPr id="5" name="Retângulo 5">
            <a:extLst>
              <a:ext uri="{FF2B5EF4-FFF2-40B4-BE49-F238E27FC236}">
                <a16:creationId xmlns:a16="http://schemas.microsoft.com/office/drawing/2014/main" id="{F3616B9F-A2BD-6323-FDE6-CF03ECAF4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990" y="2131109"/>
            <a:ext cx="61249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eaLnBrk="0" hangingPunct="0"/>
            <a:r>
              <a:rPr lang="is-IS" sz="2400" i="1" dirty="0">
                <a:solidFill>
                  <a:srgbClr val="ED1B2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SONDAGEM DO PERFIL DO CONDOMÍNIO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C9162E22-699D-27CA-DFD2-9EEE75FAA45B}"/>
              </a:ext>
            </a:extLst>
          </p:cNvPr>
          <p:cNvSpPr txBox="1">
            <a:spLocks/>
          </p:cNvSpPr>
          <p:nvPr/>
        </p:nvSpPr>
        <p:spPr>
          <a:xfrm>
            <a:off x="5999376" y="2723991"/>
            <a:ext cx="5534897" cy="276092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65113">
              <a:spcBef>
                <a:spcPts val="1200"/>
              </a:spcBef>
            </a:pPr>
            <a:r>
              <a:rPr lang="pt-BR" sz="2000" dirty="0"/>
              <a:t>Qual o melhor local (passagem) para aplicar materiais de divulgação (banner, cartaz)?</a:t>
            </a:r>
            <a:endParaRPr lang="pt-BR" sz="2000" dirty="0">
              <a:cs typeface="Calibri"/>
            </a:endParaRPr>
          </a:p>
          <a:p>
            <a:pPr marL="265113" indent="-265113">
              <a:spcBef>
                <a:spcPts val="1200"/>
              </a:spcBef>
            </a:pPr>
            <a:r>
              <a:rPr lang="pt-BR" sz="2000" dirty="0"/>
              <a:t>Quais são as normas do condomínio quanto</a:t>
            </a:r>
            <a:br>
              <a:rPr lang="pt-BR" sz="2000" dirty="0"/>
            </a:br>
            <a:r>
              <a:rPr lang="pt-BR" sz="2000" dirty="0"/>
              <a:t>à presença e permanência de fornecedor?</a:t>
            </a:r>
            <a:endParaRPr lang="pt-BR" sz="2000" dirty="0">
              <a:cs typeface="Calibri"/>
            </a:endParaRPr>
          </a:p>
          <a:p>
            <a:pPr marL="265113" indent="-265113">
              <a:spcBef>
                <a:spcPts val="1200"/>
              </a:spcBef>
            </a:pPr>
            <a:r>
              <a:rPr lang="pt-BR" sz="2000" dirty="0"/>
              <a:t>Qual o dia e horário com maior circulação</a:t>
            </a:r>
            <a:br>
              <a:rPr lang="pt-BR" sz="2000" dirty="0"/>
            </a:br>
            <a:r>
              <a:rPr lang="pt-BR" sz="2000" dirty="0"/>
              <a:t>no prédio?</a:t>
            </a:r>
            <a:endParaRPr lang="pt-BR" sz="2000" dirty="0">
              <a:cs typeface="Calibri"/>
            </a:endParaRPr>
          </a:p>
          <a:p>
            <a:pPr marL="265113" indent="-265113">
              <a:spcBef>
                <a:spcPts val="1200"/>
              </a:spcBef>
            </a:pPr>
            <a:r>
              <a:rPr lang="pt-BR" sz="2000" dirty="0"/>
              <a:t>Qual o melhor horário e dia para fazer o plantão?</a:t>
            </a:r>
            <a:endParaRPr lang="pt-BR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638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486895" y="2805686"/>
            <a:ext cx="10080538" cy="276092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pt-BR" sz="2200" b="1" dirty="0"/>
              <a:t>4. Para negociar contra uma objeção, leve em consideração os pontos a seguir:</a:t>
            </a:r>
          </a:p>
          <a:p>
            <a:pPr marL="271463" indent="-271463">
              <a:spcBef>
                <a:spcPts val="1200"/>
              </a:spcBef>
            </a:pPr>
            <a:r>
              <a:rPr lang="pt-BR" sz="2000" dirty="0"/>
              <a:t>Utilize o ponto cortesia como moeda de troca, mas consulte a política com seu supervisor;</a:t>
            </a:r>
          </a:p>
          <a:p>
            <a:pPr marL="271463" indent="-271463">
              <a:spcBef>
                <a:spcPts val="1200"/>
              </a:spcBef>
            </a:pPr>
            <a:r>
              <a:rPr lang="pt-BR" sz="2000" dirty="0"/>
              <a:t>Valorize seu atendimento presencial e personalizado para o condomínio;</a:t>
            </a:r>
          </a:p>
          <a:p>
            <a:pPr marL="271463" indent="-271463">
              <a:spcBef>
                <a:spcPts val="1200"/>
              </a:spcBef>
            </a:pPr>
            <a:r>
              <a:rPr lang="pt-BR" sz="2000" dirty="0"/>
              <a:t>Argumente os diferencias de qualidade Claro (Claro tv+, canais HD, 4k, combos etc.);</a:t>
            </a:r>
          </a:p>
          <a:p>
            <a:pPr marL="271463" indent="-271463">
              <a:spcBef>
                <a:spcPts val="1200"/>
              </a:spcBef>
            </a:pPr>
            <a:r>
              <a:rPr lang="pt-BR" sz="2000" dirty="0"/>
              <a:t>Em caso de prédios novos, mencione o processo de cabeamento e adequação;</a:t>
            </a:r>
          </a:p>
          <a:p>
            <a:pPr marL="271463" indent="-271463">
              <a:spcBef>
                <a:spcPts val="1200"/>
              </a:spcBef>
            </a:pPr>
            <a:r>
              <a:rPr lang="pt-BR" sz="2000" dirty="0"/>
              <a:t>Solicite indicação para adequação </a:t>
            </a:r>
            <a:r>
              <a:rPr lang="pt-BR" sz="2000" dirty="0" err="1"/>
              <a:t>Gpon</a:t>
            </a:r>
            <a:r>
              <a:rPr lang="pt-BR" sz="2000" dirty="0"/>
              <a:t>. </a:t>
            </a:r>
          </a:p>
          <a:p>
            <a:pPr>
              <a:spcBef>
                <a:spcPts val="1200"/>
              </a:spcBef>
            </a:pPr>
            <a:endParaRPr lang="pt-BR" sz="20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7EDCEC7-22F9-20E6-ED32-B264BE8144BC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5">
            <a:extLst>
              <a:ext uri="{FF2B5EF4-FFF2-40B4-BE49-F238E27FC236}">
                <a16:creationId xmlns:a16="http://schemas.microsoft.com/office/drawing/2014/main" id="{0D746FE6-342A-6B1C-E0DA-1FD4ED0C4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06" y="1672684"/>
            <a:ext cx="41308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NEGOCIAÇÃO</a:t>
            </a:r>
          </a:p>
        </p:txBody>
      </p:sp>
      <p:sp>
        <p:nvSpPr>
          <p:cNvPr id="5" name="Retângulo 5">
            <a:extLst>
              <a:ext uri="{FF2B5EF4-FFF2-40B4-BE49-F238E27FC236}">
                <a16:creationId xmlns:a16="http://schemas.microsoft.com/office/drawing/2014/main" id="{DC7FBAD8-CF83-F9C7-E2B1-2EF12ADFC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87" y="2131109"/>
            <a:ext cx="28391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eaLnBrk="0" hangingPunct="0"/>
            <a:r>
              <a:rPr lang="is-IS" sz="2400" i="1" dirty="0">
                <a:solidFill>
                  <a:srgbClr val="ED1B2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OBJEÇÃO</a:t>
            </a:r>
          </a:p>
        </p:txBody>
      </p:sp>
    </p:spTree>
    <p:extLst>
      <p:ext uri="{BB962C8B-B14F-4D97-AF65-F5344CB8AC3E}">
        <p14:creationId xmlns:p14="http://schemas.microsoft.com/office/powerpoint/2010/main" val="253265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2-12-23 at 10.30.49">
            <a:hlinkClick r:id="" action="ppaction://media"/>
            <a:extLst>
              <a:ext uri="{FF2B5EF4-FFF2-40B4-BE49-F238E27FC236}">
                <a16:creationId xmlns:a16="http://schemas.microsoft.com/office/drawing/2014/main" id="{CF3AB90E-9868-5086-71CD-098CDDED92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4" y="4763"/>
            <a:ext cx="12182475" cy="686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0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507106" y="2496908"/>
            <a:ext cx="4416586" cy="213441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200" b="1" dirty="0"/>
              <a:t>4. Agendamento de data do plantão</a:t>
            </a:r>
          </a:p>
          <a:p>
            <a:pPr marL="271463" indent="-271463"/>
            <a:r>
              <a:rPr lang="pt-BR" sz="2000" dirty="0"/>
              <a:t>Negocie a data para a realização</a:t>
            </a:r>
            <a:br>
              <a:rPr lang="pt-BR" sz="2000" dirty="0"/>
            </a:br>
            <a:r>
              <a:rPr lang="pt-BR" sz="2000" dirty="0"/>
              <a:t>do seu plantão no condomínio;</a:t>
            </a:r>
          </a:p>
          <a:p>
            <a:pPr marL="271463" indent="-271463"/>
            <a:r>
              <a:rPr lang="pt-BR" sz="2000" dirty="0"/>
              <a:t>Utilize o Conexão para mapear as oportunidades.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65FD69EF-64AE-8988-4AB5-4B5852B0D61B}"/>
              </a:ext>
            </a:extLst>
          </p:cNvPr>
          <p:cNvGrpSpPr/>
          <p:nvPr/>
        </p:nvGrpSpPr>
        <p:grpSpPr>
          <a:xfrm>
            <a:off x="6862435" y="218900"/>
            <a:ext cx="3087900" cy="6405148"/>
            <a:chOff x="7869099" y="622225"/>
            <a:chExt cx="2213155" cy="4590688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A7F69EA3-0AE8-1F05-380E-DAAF70D06DCD}"/>
                </a:ext>
              </a:extLst>
            </p:cNvPr>
            <p:cNvGrpSpPr/>
            <p:nvPr/>
          </p:nvGrpSpPr>
          <p:grpSpPr>
            <a:xfrm>
              <a:off x="7869099" y="622225"/>
              <a:ext cx="2213155" cy="4590688"/>
              <a:chOff x="6294741" y="495980"/>
              <a:chExt cx="1529733" cy="3173084"/>
            </a:xfrm>
          </p:grpSpPr>
          <p:pic>
            <p:nvPicPr>
              <p:cNvPr id="3" name="Picture 4" descr="Slide33.jpg">
                <a:extLst>
                  <a:ext uri="{FF2B5EF4-FFF2-40B4-BE49-F238E27FC236}">
                    <a16:creationId xmlns:a16="http://schemas.microsoft.com/office/drawing/2014/main" id="{2018E3B3-FAE1-D27B-9441-4FDB0C2AE7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727" t="7080" r="8967" b="10665"/>
              <a:stretch/>
            </p:blipFill>
            <p:spPr bwMode="auto">
              <a:xfrm>
                <a:off x="6294741" y="495980"/>
                <a:ext cx="1529733" cy="3173084"/>
              </a:xfrm>
              <a:prstGeom prst="roundRect">
                <a:avLst>
                  <a:gd name="adj" fmla="val 14222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E436CE77-BF92-DEAE-A14E-6204364D6511}"/>
                  </a:ext>
                </a:extLst>
              </p:cNvPr>
              <p:cNvSpPr/>
              <p:nvPr/>
            </p:nvSpPr>
            <p:spPr>
              <a:xfrm>
                <a:off x="6363536" y="882869"/>
                <a:ext cx="1381633" cy="2445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4" name="Imagem 3" descr="Interface gráfica do usuário, Aplicativo&#10;&#10;Descrição gerada automaticamente">
              <a:extLst>
                <a:ext uri="{FF2B5EF4-FFF2-40B4-BE49-F238E27FC236}">
                  <a16:creationId xmlns:a16="http://schemas.microsoft.com/office/drawing/2014/main" id="{276536B9-023F-35A4-1DD5-098AC5CE6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3547" y="1181960"/>
              <a:ext cx="1759236" cy="3537453"/>
            </a:xfrm>
            <a:prstGeom prst="rect">
              <a:avLst/>
            </a:prstGeom>
          </p:spPr>
        </p:pic>
      </p:grpSp>
      <p:sp>
        <p:nvSpPr>
          <p:cNvPr id="2" name="Retângulo 5">
            <a:extLst>
              <a:ext uri="{FF2B5EF4-FFF2-40B4-BE49-F238E27FC236}">
                <a16:creationId xmlns:a16="http://schemas.microsoft.com/office/drawing/2014/main" id="{309CD616-830F-C1F6-634B-1C9BA3E56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06" y="1672684"/>
            <a:ext cx="41308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NEGOCIAÇÃO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5F1E86A-3D41-D3D6-D4BE-EFD77249D094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342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3FA828D-5991-5648-A7BC-4FE5B18E9E7F}"/>
              </a:ext>
            </a:extLst>
          </p:cNvPr>
          <p:cNvSpPr txBox="1"/>
          <p:nvPr/>
        </p:nvSpPr>
        <p:spPr>
          <a:xfrm>
            <a:off x="6586539" y="3581948"/>
            <a:ext cx="52704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9275" algn="r"/>
            <a:r>
              <a:rPr lang="pt-BR" sz="35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AUTOAVALIAÇÃO</a:t>
            </a:r>
          </a:p>
        </p:txBody>
      </p:sp>
    </p:spTree>
    <p:extLst>
      <p:ext uri="{BB962C8B-B14F-4D97-AF65-F5344CB8AC3E}">
        <p14:creationId xmlns:p14="http://schemas.microsoft.com/office/powerpoint/2010/main" val="20167668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C1178FC5-7A54-BF2F-52B6-BD2B59748645}"/>
              </a:ext>
            </a:extLst>
          </p:cNvPr>
          <p:cNvSpPr/>
          <p:nvPr/>
        </p:nvSpPr>
        <p:spPr>
          <a:xfrm>
            <a:off x="782082" y="2671971"/>
            <a:ext cx="3747803" cy="432425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6838FB8-7088-FCD9-4984-DF346F38AA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22269" y="127328"/>
            <a:ext cx="2543702" cy="685799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D35E086A-BB23-6FA2-98F4-E7624AC551B6}"/>
              </a:ext>
            </a:extLst>
          </p:cNvPr>
          <p:cNvSpPr txBox="1"/>
          <p:nvPr/>
        </p:nvSpPr>
        <p:spPr>
          <a:xfrm>
            <a:off x="1003135" y="2662246"/>
            <a:ext cx="3042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1.PLANEJAMENTO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0534EBE-1F1D-0E19-7139-BC010B661575}"/>
              </a:ext>
            </a:extLst>
          </p:cNvPr>
          <p:cNvSpPr/>
          <p:nvPr/>
        </p:nvSpPr>
        <p:spPr>
          <a:xfrm>
            <a:off x="782082" y="3325114"/>
            <a:ext cx="5880982" cy="432425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B5CDBD5-C996-CD49-3353-7540685A5A67}"/>
              </a:ext>
            </a:extLst>
          </p:cNvPr>
          <p:cNvSpPr txBox="1"/>
          <p:nvPr/>
        </p:nvSpPr>
        <p:spPr>
          <a:xfrm>
            <a:off x="1003135" y="3315448"/>
            <a:ext cx="3624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/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 NEGOCIAÇÃO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89B39F1F-D059-EE93-9729-FAE63EE41D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85549" y="0"/>
            <a:ext cx="1811393" cy="68580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5D577DF4-2B61-FCF3-EC11-87B61883F38A}"/>
              </a:ext>
            </a:extLst>
          </p:cNvPr>
          <p:cNvSpPr/>
          <p:nvPr/>
        </p:nvSpPr>
        <p:spPr>
          <a:xfrm>
            <a:off x="782083" y="3985514"/>
            <a:ext cx="7852632" cy="432425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8DF75EE7-C71E-A4CA-6436-95EC856C84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727"/>
          <a:stretch/>
        </p:blipFill>
        <p:spPr>
          <a:xfrm>
            <a:off x="7556444" y="1038427"/>
            <a:ext cx="2223694" cy="5946901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45DE6F30-D4B7-8EDF-1DF8-26ED65822463}"/>
              </a:ext>
            </a:extLst>
          </p:cNvPr>
          <p:cNvSpPr txBox="1"/>
          <p:nvPr/>
        </p:nvSpPr>
        <p:spPr>
          <a:xfrm>
            <a:off x="1012048" y="3956274"/>
            <a:ext cx="2833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/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 EXECUÇÃO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37454CBC-DA12-873C-A0F1-09116BDE27A6}"/>
              </a:ext>
            </a:extLst>
          </p:cNvPr>
          <p:cNvSpPr/>
          <p:nvPr/>
        </p:nvSpPr>
        <p:spPr>
          <a:xfrm>
            <a:off x="782082" y="4645082"/>
            <a:ext cx="9815963" cy="432425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7FAAD490-CEB7-E1E9-50C7-124745AE03BD}"/>
              </a:ext>
            </a:extLst>
          </p:cNvPr>
          <p:cNvSpPr txBox="1"/>
          <p:nvPr/>
        </p:nvSpPr>
        <p:spPr>
          <a:xfrm>
            <a:off x="1012048" y="4615842"/>
            <a:ext cx="2833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/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4. PÓS-VENDA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AE329434-687A-7CB4-8CEF-E7F0AF56260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397061" y="982823"/>
            <a:ext cx="2788891" cy="594690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E8289E13-75E3-B569-AB90-8A7D5A0D8585}"/>
              </a:ext>
            </a:extLst>
          </p:cNvPr>
          <p:cNvSpPr/>
          <p:nvPr/>
        </p:nvSpPr>
        <p:spPr>
          <a:xfrm>
            <a:off x="514350" y="5857875"/>
            <a:ext cx="2771776" cy="1000125"/>
          </a:xfrm>
          <a:prstGeom prst="rect">
            <a:avLst/>
          </a:prstGeom>
          <a:solidFill>
            <a:srgbClr val="E41D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pt-BR" sz="1000" spc="300" dirty="0">
                <a:latin typeface="Aharoni" panose="02010803020104030203" pitchFamily="2" charset="-79"/>
                <a:cs typeface="Aharoni" panose="02010803020104030203" pitchFamily="2" charset="-79"/>
              </a:rPr>
              <a:t>TREINAMENTO</a:t>
            </a:r>
            <a:r>
              <a:rPr lang="pt-BR" spc="3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l"/>
            <a:r>
              <a:rPr lang="pt-BR" sz="1400" dirty="0">
                <a:latin typeface="Aptos Light" panose="020F0502020204030204" pitchFamily="34" charset="0"/>
              </a:rPr>
              <a:t>Canal</a:t>
            </a:r>
            <a:r>
              <a:rPr lang="pt-BR" dirty="0">
                <a:latin typeface="Aptos Light" panose="020F0502020204030204" pitchFamily="34" charset="0"/>
              </a:rPr>
              <a:t> </a:t>
            </a:r>
            <a:r>
              <a:rPr lang="pt-BR" b="1" dirty="0">
                <a:latin typeface="Aptos Light" panose="020F0502020204030204" pitchFamily="34" charset="0"/>
              </a:rPr>
              <a:t>TOP PME</a:t>
            </a:r>
          </a:p>
          <a:p>
            <a:pPr algn="l"/>
            <a:r>
              <a:rPr lang="pt-BR" sz="1100" dirty="0">
                <a:latin typeface="Aptos Light" panose="020B0004020202020204" pitchFamily="34" charset="0"/>
              </a:rPr>
              <a:t>AÇÕES PRESENCIAIS EM </a:t>
            </a:r>
            <a:r>
              <a:rPr lang="pt-BR" sz="1100" b="1" dirty="0">
                <a:latin typeface="Aptos Light" panose="020B0004020202020204" pitchFamily="34" charset="0"/>
              </a:rPr>
              <a:t>EMPRESAS MDU</a:t>
            </a:r>
          </a:p>
        </p:txBody>
      </p:sp>
    </p:spTree>
    <p:extLst>
      <p:ext uri="{BB962C8B-B14F-4D97-AF65-F5344CB8AC3E}">
        <p14:creationId xmlns:p14="http://schemas.microsoft.com/office/powerpoint/2010/main" val="166553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3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3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1" grpId="0" animBg="1"/>
      <p:bldP spid="18" grpId="0"/>
      <p:bldP spid="20" grpId="0" animBg="1"/>
      <p:bldP spid="22" grpId="0"/>
      <p:bldP spid="23" grpId="0" animBg="1"/>
      <p:bldP spid="2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F48F48D-10EF-642D-8BBC-9E92101ACBC5}"/>
              </a:ext>
            </a:extLst>
          </p:cNvPr>
          <p:cNvSpPr/>
          <p:nvPr/>
        </p:nvSpPr>
        <p:spPr>
          <a:xfrm>
            <a:off x="0" y="2331218"/>
            <a:ext cx="8420519" cy="24819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197DE3A-4E3F-F1D5-2E89-16B5AB44EEF2}"/>
              </a:ext>
            </a:extLst>
          </p:cNvPr>
          <p:cNvSpPr txBox="1"/>
          <p:nvPr/>
        </p:nvSpPr>
        <p:spPr>
          <a:xfrm>
            <a:off x="701771" y="2972322"/>
            <a:ext cx="4452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0"/>
            <a:r>
              <a:rPr lang="pt-BR" sz="4000" b="1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EXECUÇÃO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DC6B80D-8C17-30DB-6906-7BFAEDA032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22269" y="6129833"/>
            <a:ext cx="2543702" cy="685799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B876BF6-EEBB-09C7-DCA1-2C565939F5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85549" y="6002505"/>
            <a:ext cx="1811393" cy="6858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D754ABC-B9E4-C003-55B8-66B6E8B7F5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727"/>
          <a:stretch/>
        </p:blipFill>
        <p:spPr>
          <a:xfrm>
            <a:off x="7556444" y="1038427"/>
            <a:ext cx="2223694" cy="594690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E97253A-6FA2-D4D6-F625-A52BD36404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397061" y="6985328"/>
            <a:ext cx="2788891" cy="5946901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1745FF66-CD89-A052-C65B-A16ACC894EB5}"/>
              </a:ext>
            </a:extLst>
          </p:cNvPr>
          <p:cNvSpPr txBox="1"/>
          <p:nvPr/>
        </p:nvSpPr>
        <p:spPr>
          <a:xfrm>
            <a:off x="721867" y="3609872"/>
            <a:ext cx="57291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0"/>
            <a:r>
              <a:rPr lang="pt-BR" sz="3000" dirty="0">
                <a:latin typeface="Calibri" panose="020F0502020204030204" pitchFamily="34" charset="0"/>
                <a:cs typeface="Calibri" panose="020F0502020204030204" pitchFamily="34" charset="0"/>
              </a:rPr>
              <a:t>Como realizar plantões produtivos?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D3D9078-7928-E49D-61CF-5CA296AA6BCC}"/>
              </a:ext>
            </a:extLst>
          </p:cNvPr>
          <p:cNvSpPr/>
          <p:nvPr/>
        </p:nvSpPr>
        <p:spPr>
          <a:xfrm>
            <a:off x="514350" y="5857875"/>
            <a:ext cx="2771776" cy="1000125"/>
          </a:xfrm>
          <a:prstGeom prst="rect">
            <a:avLst/>
          </a:prstGeom>
          <a:solidFill>
            <a:srgbClr val="E41D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pt-BR" sz="1000" spc="300" dirty="0">
                <a:latin typeface="Aharoni" panose="02010803020104030203" pitchFamily="2" charset="-79"/>
                <a:cs typeface="Aharoni" panose="02010803020104030203" pitchFamily="2" charset="-79"/>
              </a:rPr>
              <a:t>TREINAMENTO</a:t>
            </a:r>
            <a:r>
              <a:rPr lang="pt-BR" spc="3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l"/>
            <a:r>
              <a:rPr lang="pt-BR" sz="1400" dirty="0">
                <a:latin typeface="Aptos Light" panose="020F0502020204030204" pitchFamily="34" charset="0"/>
              </a:rPr>
              <a:t>Canal</a:t>
            </a:r>
            <a:r>
              <a:rPr lang="pt-BR" dirty="0">
                <a:latin typeface="Aptos Light" panose="020F0502020204030204" pitchFamily="34" charset="0"/>
              </a:rPr>
              <a:t> </a:t>
            </a:r>
            <a:r>
              <a:rPr lang="pt-BR" b="1" dirty="0">
                <a:latin typeface="Aptos Light" panose="020F0502020204030204" pitchFamily="34" charset="0"/>
              </a:rPr>
              <a:t>TOP PME</a:t>
            </a:r>
          </a:p>
          <a:p>
            <a:pPr algn="l"/>
            <a:r>
              <a:rPr lang="pt-BR" sz="1100" dirty="0">
                <a:latin typeface="Aptos Light" panose="020B0004020202020204" pitchFamily="34" charset="0"/>
              </a:rPr>
              <a:t>AÇÕES PRESENCIAIS EM </a:t>
            </a:r>
            <a:r>
              <a:rPr lang="pt-BR" sz="1100" b="1" dirty="0">
                <a:latin typeface="Aptos Light" panose="020B0004020202020204" pitchFamily="34" charset="0"/>
              </a:rPr>
              <a:t>EMPRESAS MDU</a:t>
            </a:r>
          </a:p>
        </p:txBody>
      </p:sp>
    </p:spTree>
    <p:extLst>
      <p:ext uri="{BB962C8B-B14F-4D97-AF65-F5344CB8AC3E}">
        <p14:creationId xmlns:p14="http://schemas.microsoft.com/office/powerpoint/2010/main" val="3765941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1536499" y="2469857"/>
            <a:ext cx="10080538" cy="22600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pt-BR" sz="2200" b="1" dirty="0"/>
              <a:t>Como realizar plantões produtivos?</a:t>
            </a:r>
          </a:p>
          <a:p>
            <a:pPr marL="266700" indent="-266700">
              <a:spcBef>
                <a:spcPts val="1200"/>
              </a:spcBef>
            </a:pPr>
            <a:r>
              <a:rPr lang="pt-BR" sz="2200" dirty="0"/>
              <a:t>Quais são os melhores locais e horários para o agendamento do plantão?</a:t>
            </a:r>
          </a:p>
          <a:p>
            <a:pPr marL="266700" indent="-266700">
              <a:spcBef>
                <a:spcPts val="1200"/>
              </a:spcBef>
            </a:pPr>
            <a:r>
              <a:rPr lang="pt-BR" sz="2200" dirty="0"/>
              <a:t>Como faço para aquecer a área?</a:t>
            </a:r>
          </a:p>
          <a:p>
            <a:pPr marL="266700" indent="-266700">
              <a:spcBef>
                <a:spcPts val="1200"/>
              </a:spcBef>
            </a:pPr>
            <a:r>
              <a:rPr lang="pt-BR" sz="2200" dirty="0"/>
              <a:t>Quando eu panfleto para divulgar o plantão?</a:t>
            </a:r>
          </a:p>
          <a:p>
            <a:pPr marL="266700" indent="-266700">
              <a:spcBef>
                <a:spcPts val="1200"/>
              </a:spcBef>
            </a:pPr>
            <a:r>
              <a:rPr lang="pt-BR" sz="2200" dirty="0"/>
              <a:t>E se um cliente antigo me abordar durante o plantão para fazer uma reclamação?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7EDCEC7-22F9-20E6-ED32-B264BE8144BC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5">
            <a:extLst>
              <a:ext uri="{FF2B5EF4-FFF2-40B4-BE49-F238E27FC236}">
                <a16:creationId xmlns:a16="http://schemas.microsoft.com/office/drawing/2014/main" id="{7CA363C0-A531-437F-8FC7-B682682B6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257" y="1780747"/>
            <a:ext cx="243706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EXECUÇÃO</a:t>
            </a:r>
          </a:p>
        </p:txBody>
      </p:sp>
    </p:spTree>
    <p:extLst>
      <p:ext uri="{BB962C8B-B14F-4D97-AF65-F5344CB8AC3E}">
        <p14:creationId xmlns:p14="http://schemas.microsoft.com/office/powerpoint/2010/main" val="48898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" grpId="0" animBg="1"/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1526422" y="2484307"/>
            <a:ext cx="4859734" cy="198914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pt-BR" sz="2200" b="1" dirty="0"/>
              <a:t>Por onde começa meu plantão?</a:t>
            </a: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Agendamento do Plantão;</a:t>
            </a: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Preparação do Plantão;</a:t>
            </a: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Execução do Plantão.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7EDCEC7-22F9-20E6-ED32-B264BE8144BC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5">
            <a:extLst>
              <a:ext uri="{FF2B5EF4-FFF2-40B4-BE49-F238E27FC236}">
                <a16:creationId xmlns:a16="http://schemas.microsoft.com/office/drawing/2014/main" id="{D798BEF9-1295-BD12-7417-1BAA24E21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257" y="1780747"/>
            <a:ext cx="243706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EXECUÇÃO</a:t>
            </a:r>
          </a:p>
        </p:txBody>
      </p:sp>
    </p:spTree>
    <p:extLst>
      <p:ext uri="{BB962C8B-B14F-4D97-AF65-F5344CB8AC3E}">
        <p14:creationId xmlns:p14="http://schemas.microsoft.com/office/powerpoint/2010/main" val="196658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1529570" y="2475071"/>
            <a:ext cx="8587019" cy="290326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pt-BR" sz="2200" b="1" dirty="0"/>
              <a:t>1. Observar e Planejar</a:t>
            </a: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Realize os plantões durante a semana e nos horários de maior circulação nos prédios;</a:t>
            </a: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Solicite autorização para montar seu plantão em locais de maior circulação. Normalmente próximo a elevadores e saguão de entrada;</a:t>
            </a:r>
            <a:endParaRPr lang="pt-BR" sz="2200" dirty="0">
              <a:cs typeface="Calibri"/>
            </a:endParaRP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Panflete alguns dias antes e depois do plantão (média de 1 a 2 dias antes e 2 dias depois).</a:t>
            </a:r>
            <a:endParaRPr lang="pt-BR" sz="2200" dirty="0">
              <a:cs typeface="Calibri"/>
            </a:endParaRPr>
          </a:p>
          <a:p>
            <a:pPr>
              <a:spcBef>
                <a:spcPts val="1200"/>
              </a:spcBef>
            </a:pPr>
            <a:endParaRPr lang="pt-BR" sz="2200" dirty="0">
              <a:cs typeface="Calibri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7EDCEC7-22F9-20E6-ED32-B264BE8144BC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5">
            <a:extLst>
              <a:ext uri="{FF2B5EF4-FFF2-40B4-BE49-F238E27FC236}">
                <a16:creationId xmlns:a16="http://schemas.microsoft.com/office/drawing/2014/main" id="{51FDDA39-B1E6-DC7E-AA8F-98CDCB40F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257" y="1780747"/>
            <a:ext cx="243706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EXECUÇÃO</a:t>
            </a:r>
          </a:p>
        </p:txBody>
      </p:sp>
    </p:spTree>
    <p:extLst>
      <p:ext uri="{BB962C8B-B14F-4D97-AF65-F5344CB8AC3E}">
        <p14:creationId xmlns:p14="http://schemas.microsoft.com/office/powerpoint/2010/main" val="209888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1529570" y="2490892"/>
            <a:ext cx="8899431" cy="235542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pt-BR" sz="2200" b="1" dirty="0"/>
              <a:t>2. Divulgação</a:t>
            </a: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Entregue os folhetos com seus dados para contato;</a:t>
            </a: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Positive o condomínio com as informações de data e horário do plantão;</a:t>
            </a: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Verifique se os panfletos estão sendo entregues.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pt-BR" sz="2200" dirty="0"/>
              <a:t>Utilize materiais atualizados como panfletos e folders aprovados pelo MKT.</a:t>
            </a:r>
          </a:p>
          <a:p>
            <a:pPr marL="0" indent="0">
              <a:spcBef>
                <a:spcPts val="1200"/>
              </a:spcBef>
              <a:buNone/>
            </a:pPr>
            <a:endParaRPr lang="pt-BR" sz="20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7EDCEC7-22F9-20E6-ED32-B264BE8144BC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5">
            <a:extLst>
              <a:ext uri="{FF2B5EF4-FFF2-40B4-BE49-F238E27FC236}">
                <a16:creationId xmlns:a16="http://schemas.microsoft.com/office/drawing/2014/main" id="{1E9F90BD-563B-92F5-6603-68AFE3749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257" y="1780747"/>
            <a:ext cx="243706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EXECUÇÃO</a:t>
            </a:r>
          </a:p>
        </p:txBody>
      </p:sp>
    </p:spTree>
    <p:extLst>
      <p:ext uri="{BB962C8B-B14F-4D97-AF65-F5344CB8AC3E}">
        <p14:creationId xmlns:p14="http://schemas.microsoft.com/office/powerpoint/2010/main" val="398922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1529570" y="2477698"/>
            <a:ext cx="9512121" cy="316837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pt-BR" sz="2200" b="1" dirty="0"/>
              <a:t>3. Preparação</a:t>
            </a: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Negocie com seu líder direto e equipe de Trade para os materiais e folheteria;</a:t>
            </a:r>
            <a:endParaRPr lang="pt-BR" sz="2200" dirty="0">
              <a:cs typeface="Calibri"/>
            </a:endParaRP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Planeje brindes de acordo com o público do condomínio;</a:t>
            </a:r>
            <a:endParaRPr lang="pt-BR" sz="2200" dirty="0">
              <a:cs typeface="Calibri"/>
            </a:endParaRP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Crie encontros temáticos. PLANEJAMENTO DEVE SER FEITO COM SEU COORDENADOR e lembre-se das Programadoras;</a:t>
            </a:r>
            <a:endParaRPr lang="pt-BR" sz="2200" dirty="0">
              <a:cs typeface="Calibri"/>
            </a:endParaRP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Aproveite esses momentos do plantão para conhecer e levantar dados das empresas alocadas no prédio.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7EDCEC7-22F9-20E6-ED32-B264BE8144BC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5">
            <a:extLst>
              <a:ext uri="{FF2B5EF4-FFF2-40B4-BE49-F238E27FC236}">
                <a16:creationId xmlns:a16="http://schemas.microsoft.com/office/drawing/2014/main" id="{C7BCB478-7990-253C-EB1E-FC9091EFB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257" y="1780747"/>
            <a:ext cx="243706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EXECUÇÃO</a:t>
            </a:r>
          </a:p>
        </p:txBody>
      </p:sp>
    </p:spTree>
    <p:extLst>
      <p:ext uri="{BB962C8B-B14F-4D97-AF65-F5344CB8AC3E}">
        <p14:creationId xmlns:p14="http://schemas.microsoft.com/office/powerpoint/2010/main" val="327519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516133" y="2289317"/>
            <a:ext cx="6819162" cy="327846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pt-BR" sz="2200" b="1" dirty="0"/>
              <a:t>4. Execução do Plantão  </a:t>
            </a:r>
          </a:p>
          <a:p>
            <a:pPr marL="271463" indent="-271463">
              <a:spcBef>
                <a:spcPts val="600"/>
              </a:spcBef>
            </a:pPr>
            <a:r>
              <a:rPr lang="pt-BR" sz="2200" dirty="0"/>
              <a:t>Utilize o interfone para avisar do plantão;</a:t>
            </a:r>
            <a:endParaRPr lang="pt-BR" sz="2200" dirty="0">
              <a:cs typeface="Calibri"/>
            </a:endParaRPr>
          </a:p>
          <a:p>
            <a:pPr marL="271463" indent="-271463">
              <a:spcBef>
                <a:spcPts val="600"/>
              </a:spcBef>
            </a:pPr>
            <a:r>
              <a:rPr lang="pt-BR" sz="2200" dirty="0"/>
              <a:t>Se identifique, utilize seu crachá;</a:t>
            </a:r>
            <a:endParaRPr lang="pt-BR" sz="2200" dirty="0">
              <a:cs typeface="Calibri"/>
            </a:endParaRPr>
          </a:p>
          <a:p>
            <a:pPr marL="271463" indent="-271463">
              <a:spcBef>
                <a:spcPts val="600"/>
              </a:spcBef>
            </a:pPr>
            <a:r>
              <a:rPr lang="pt-BR" sz="2200" dirty="0"/>
              <a:t>Altere localização do banner para chamar atenção;</a:t>
            </a:r>
            <a:endParaRPr lang="pt-BR" sz="2200" dirty="0">
              <a:cs typeface="Calibri"/>
            </a:endParaRPr>
          </a:p>
          <a:p>
            <a:pPr marL="271463" indent="-271463">
              <a:spcBef>
                <a:spcPts val="600"/>
              </a:spcBef>
            </a:pPr>
            <a:r>
              <a:rPr lang="pt-BR" sz="2200" dirty="0"/>
              <a:t>Prepare-se para atender problemas de clientes antigos;</a:t>
            </a:r>
            <a:endParaRPr lang="pt-BR" sz="2200" dirty="0">
              <a:cs typeface="Calibri"/>
            </a:endParaRPr>
          </a:p>
          <a:p>
            <a:pPr marL="271463" indent="-271463">
              <a:spcBef>
                <a:spcPts val="600"/>
              </a:spcBef>
            </a:pPr>
            <a:r>
              <a:rPr lang="pt-BR" sz="2200" dirty="0"/>
              <a:t>Faça o cadastro de todos os prospects abordados.</a:t>
            </a:r>
            <a:endParaRPr lang="pt-BR" sz="2200" dirty="0">
              <a:cs typeface="Calibri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7EDCEC7-22F9-20E6-ED32-B264BE8144BC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397280A1-E562-7716-17CA-11111E77C736}"/>
              </a:ext>
            </a:extLst>
          </p:cNvPr>
          <p:cNvGrpSpPr/>
          <p:nvPr/>
        </p:nvGrpSpPr>
        <p:grpSpPr>
          <a:xfrm>
            <a:off x="7634509" y="440724"/>
            <a:ext cx="2776534" cy="5759290"/>
            <a:chOff x="6827521" y="146479"/>
            <a:chExt cx="3157728" cy="6549990"/>
          </a:xfrm>
        </p:grpSpPr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7825A819-5732-980A-B1F0-96B2750540B2}"/>
                </a:ext>
              </a:extLst>
            </p:cNvPr>
            <p:cNvGrpSpPr/>
            <p:nvPr/>
          </p:nvGrpSpPr>
          <p:grpSpPr>
            <a:xfrm>
              <a:off x="6827521" y="146479"/>
              <a:ext cx="3157728" cy="6549990"/>
              <a:chOff x="7869099" y="622225"/>
              <a:chExt cx="2213155" cy="4590688"/>
            </a:xfrm>
          </p:grpSpPr>
          <p:grpSp>
            <p:nvGrpSpPr>
              <p:cNvPr id="7" name="Agrupar 6">
                <a:extLst>
                  <a:ext uri="{FF2B5EF4-FFF2-40B4-BE49-F238E27FC236}">
                    <a16:creationId xmlns:a16="http://schemas.microsoft.com/office/drawing/2014/main" id="{BAF2151A-114A-7C12-C86D-C8DAB4E87C3F}"/>
                  </a:ext>
                </a:extLst>
              </p:cNvPr>
              <p:cNvGrpSpPr/>
              <p:nvPr/>
            </p:nvGrpSpPr>
            <p:grpSpPr>
              <a:xfrm>
                <a:off x="7869099" y="622225"/>
                <a:ext cx="2213155" cy="4590688"/>
                <a:chOff x="6294741" y="495980"/>
                <a:chExt cx="1529733" cy="3173084"/>
              </a:xfrm>
            </p:grpSpPr>
            <p:pic>
              <p:nvPicPr>
                <p:cNvPr id="9" name="Picture 4" descr="Slide33.jpg">
                  <a:extLst>
                    <a:ext uri="{FF2B5EF4-FFF2-40B4-BE49-F238E27FC236}">
                      <a16:creationId xmlns:a16="http://schemas.microsoft.com/office/drawing/2014/main" id="{1A5B566D-389E-1910-703A-6A861CE63B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8727" t="7080" r="8967" b="10665"/>
                <a:stretch/>
              </p:blipFill>
              <p:spPr bwMode="auto">
                <a:xfrm>
                  <a:off x="6294741" y="495980"/>
                  <a:ext cx="1529733" cy="3173084"/>
                </a:xfrm>
                <a:prstGeom prst="roundRect">
                  <a:avLst>
                    <a:gd name="adj" fmla="val 14222"/>
                  </a:avLst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" name="Retângulo 9">
                  <a:extLst>
                    <a:ext uri="{FF2B5EF4-FFF2-40B4-BE49-F238E27FC236}">
                      <a16:creationId xmlns:a16="http://schemas.microsoft.com/office/drawing/2014/main" id="{0A3AD5E4-2D00-0027-D0BA-0A1292D1DCB3}"/>
                    </a:ext>
                  </a:extLst>
                </p:cNvPr>
                <p:cNvSpPr/>
                <p:nvPr/>
              </p:nvSpPr>
              <p:spPr>
                <a:xfrm>
                  <a:off x="6363536" y="882869"/>
                  <a:ext cx="1381633" cy="24450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pic>
            <p:nvPicPr>
              <p:cNvPr id="8" name="Imagem 7" descr="Interface gráfica do usuário, Aplicativo&#10;&#10;Descrição gerada automaticamente">
                <a:extLst>
                  <a:ext uri="{FF2B5EF4-FFF2-40B4-BE49-F238E27FC236}">
                    <a16:creationId xmlns:a16="http://schemas.microsoft.com/office/drawing/2014/main" id="{54E28D1A-9B66-E282-38B5-A197EA4FCA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93547" y="1181960"/>
                <a:ext cx="1759236" cy="3537453"/>
              </a:xfrm>
              <a:prstGeom prst="rect">
                <a:avLst/>
              </a:prstGeom>
            </p:spPr>
          </p:pic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4F97A32-5C9D-D7CA-085D-2CB95B02BD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653" b="73"/>
            <a:stretch/>
          </p:blipFill>
          <p:spPr>
            <a:xfrm>
              <a:off x="6970627" y="972146"/>
              <a:ext cx="2864348" cy="5047235"/>
            </a:xfrm>
            <a:prstGeom prst="rect">
              <a:avLst/>
            </a:prstGeom>
          </p:spPr>
        </p:pic>
      </p:grpSp>
      <p:sp>
        <p:nvSpPr>
          <p:cNvPr id="12" name="Retângulo 5">
            <a:extLst>
              <a:ext uri="{FF2B5EF4-FFF2-40B4-BE49-F238E27FC236}">
                <a16:creationId xmlns:a16="http://schemas.microsoft.com/office/drawing/2014/main" id="{A69168CA-A469-A1EF-4F3D-C964576A5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06" y="1672684"/>
            <a:ext cx="243706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EXECUÇÃO</a:t>
            </a:r>
          </a:p>
        </p:txBody>
      </p:sp>
    </p:spTree>
    <p:extLst>
      <p:ext uri="{BB962C8B-B14F-4D97-AF65-F5344CB8AC3E}">
        <p14:creationId xmlns:p14="http://schemas.microsoft.com/office/powerpoint/2010/main" val="2770790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7F31806-47B4-8171-5E7A-14652FDC785B}"/>
              </a:ext>
            </a:extLst>
          </p:cNvPr>
          <p:cNvSpPr txBox="1">
            <a:spLocks/>
          </p:cNvSpPr>
          <p:nvPr/>
        </p:nvSpPr>
        <p:spPr>
          <a:xfrm>
            <a:off x="526156" y="2358582"/>
            <a:ext cx="4304306" cy="337756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000" b="1" dirty="0"/>
              <a:t>Você sabia que MDU é uma sigla para identificar prédios e condomínios? Sim, a sigla significa:</a:t>
            </a:r>
          </a:p>
          <a:p>
            <a:r>
              <a:rPr lang="pt-BR" sz="2000" b="1" dirty="0" err="1"/>
              <a:t>M</a:t>
            </a:r>
            <a:r>
              <a:rPr lang="pt-BR" sz="2000" dirty="0" err="1"/>
              <a:t>ultiple</a:t>
            </a:r>
            <a:r>
              <a:rPr lang="pt-BR" sz="2000" dirty="0"/>
              <a:t> </a:t>
            </a:r>
          </a:p>
          <a:p>
            <a:r>
              <a:rPr lang="pt-BR" sz="2000" b="1" dirty="0" err="1"/>
              <a:t>D</a:t>
            </a:r>
            <a:r>
              <a:rPr lang="pt-BR" sz="2000" dirty="0" err="1"/>
              <a:t>welling</a:t>
            </a:r>
            <a:endParaRPr lang="pt-BR" sz="2000" dirty="0"/>
          </a:p>
          <a:p>
            <a:r>
              <a:rPr lang="pt-BR" sz="2000" b="1" dirty="0"/>
              <a:t>U</a:t>
            </a:r>
            <a:r>
              <a:rPr lang="pt-BR" sz="2000" dirty="0"/>
              <a:t>nit</a:t>
            </a:r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2000" dirty="0"/>
              <a:t>Traduzindo...</a:t>
            </a:r>
            <a:br>
              <a:rPr lang="pt-BR" sz="2000" dirty="0"/>
            </a:br>
            <a:r>
              <a:rPr lang="pt-BR" sz="2000" b="1" dirty="0"/>
              <a:t>Unidade de Habitação Múltipla</a:t>
            </a:r>
          </a:p>
          <a:p>
            <a:pPr marL="0" indent="0">
              <a:buNone/>
            </a:pPr>
            <a:endParaRPr lang="pt-BR" sz="2000" b="1" dirty="0"/>
          </a:p>
          <a:p>
            <a:pPr marL="0" indent="0">
              <a:buNone/>
            </a:pPr>
            <a:endParaRPr lang="pt-BR" sz="2000" b="1" dirty="0"/>
          </a:p>
          <a:p>
            <a:pPr marL="0" indent="0">
              <a:buNone/>
            </a:pPr>
            <a:endParaRPr lang="pt-BR" sz="2000" b="1" dirty="0"/>
          </a:p>
        </p:txBody>
      </p:sp>
      <p:sp>
        <p:nvSpPr>
          <p:cNvPr id="5" name="Retângulo 5">
            <a:extLst>
              <a:ext uri="{FF2B5EF4-FFF2-40B4-BE49-F238E27FC236}">
                <a16:creationId xmlns:a16="http://schemas.microsoft.com/office/drawing/2014/main" id="{C9CFEA3E-9A88-8F13-99D4-17104699A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06" y="1672684"/>
            <a:ext cx="41308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 QUE É MDU?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B9A15C39-D106-CD1D-4377-BFA6D0EB46DB}"/>
              </a:ext>
            </a:extLst>
          </p:cNvPr>
          <p:cNvSpPr txBox="1">
            <a:spLocks/>
          </p:cNvSpPr>
          <p:nvPr/>
        </p:nvSpPr>
        <p:spPr>
          <a:xfrm>
            <a:off x="6096000" y="2275881"/>
            <a:ext cx="5650230" cy="29593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000" dirty="0"/>
              <a:t>A necessidade de construir habitações </a:t>
            </a:r>
          </a:p>
          <a:p>
            <a:pPr marL="0" indent="0">
              <a:buNone/>
            </a:pPr>
            <a:r>
              <a:rPr lang="pt-BR" sz="2000" dirty="0"/>
              <a:t>em grandes quantidades está diretamente</a:t>
            </a:r>
          </a:p>
          <a:p>
            <a:pPr marL="0" indent="0">
              <a:buNone/>
            </a:pPr>
            <a:r>
              <a:rPr lang="pt-BR" sz="2000" dirty="0"/>
              <a:t>relacionada com o processo de urbanização </a:t>
            </a:r>
          </a:p>
          <a:p>
            <a:pPr marL="0" indent="0">
              <a:buNone/>
            </a:pPr>
            <a:r>
              <a:rPr lang="pt-BR" sz="2000" dirty="0"/>
              <a:t>das cidades e consequente crescimento</a:t>
            </a:r>
          </a:p>
          <a:p>
            <a:pPr marL="0" indent="0">
              <a:buNone/>
            </a:pPr>
            <a:r>
              <a:rPr lang="pt-BR" sz="2000" dirty="0"/>
              <a:t>populacional, agora que você já sabe o que</a:t>
            </a:r>
          </a:p>
          <a:p>
            <a:pPr marL="0" indent="0">
              <a:buNone/>
            </a:pPr>
            <a:r>
              <a:rPr lang="pt-BR" sz="2000" dirty="0"/>
              <a:t>significa a sigla MDU, vamos  conhecer </a:t>
            </a:r>
          </a:p>
          <a:p>
            <a:pPr marL="0" indent="0">
              <a:buNone/>
            </a:pPr>
            <a:r>
              <a:rPr lang="pt-BR" sz="2000" dirty="0"/>
              <a:t>as inúmeras oportunidades de comercializar </a:t>
            </a:r>
          </a:p>
          <a:p>
            <a:pPr marL="0" indent="0">
              <a:buNone/>
            </a:pPr>
            <a:r>
              <a:rPr lang="pt-BR" sz="2000" dirty="0"/>
              <a:t>Os produtos da Claro em prédios e condôminos!!!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308B50B9-BCC2-42B0-F720-C24BCE65F5F2}"/>
              </a:ext>
            </a:extLst>
          </p:cNvPr>
          <p:cNvSpPr/>
          <p:nvPr/>
        </p:nvSpPr>
        <p:spPr>
          <a:xfrm>
            <a:off x="0" y="1162050"/>
            <a:ext cx="2743200" cy="288758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871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11" grpId="0"/>
      <p:bldP spid="1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>
            <a:extLst>
              <a:ext uri="{FF2B5EF4-FFF2-40B4-BE49-F238E27FC236}">
                <a16:creationId xmlns:a16="http://schemas.microsoft.com/office/drawing/2014/main" id="{61F2A1E8-A504-FB7A-AC5B-616342283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3061" t="13320" r="1588" b="2064"/>
          <a:stretch/>
        </p:blipFill>
        <p:spPr bwMode="auto">
          <a:xfrm>
            <a:off x="5888333" y="1507959"/>
            <a:ext cx="6303665" cy="416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5">
            <a:extLst>
              <a:ext uri="{FF2B5EF4-FFF2-40B4-BE49-F238E27FC236}">
                <a16:creationId xmlns:a16="http://schemas.microsoft.com/office/drawing/2014/main" id="{AD8FCA14-FFF5-CCEC-832C-C9CB853FD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845" y="2840274"/>
            <a:ext cx="427692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plantão </a:t>
            </a:r>
            <a:br>
              <a:rPr lang="is-IS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is-IS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é uma festa!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113BA1A-70F2-59E2-5E75-6BCDDA59F484}"/>
              </a:ext>
            </a:extLst>
          </p:cNvPr>
          <p:cNvSpPr/>
          <p:nvPr/>
        </p:nvSpPr>
        <p:spPr>
          <a:xfrm>
            <a:off x="5664200" y="1507958"/>
            <a:ext cx="431800" cy="4166284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964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Cadeira de escritório&#10;&#10;Descrição gerada automaticamente">
            <a:extLst>
              <a:ext uri="{FF2B5EF4-FFF2-40B4-BE49-F238E27FC236}">
                <a16:creationId xmlns:a16="http://schemas.microsoft.com/office/drawing/2014/main" id="{8820C580-FCD0-5BA8-80BC-AB781A1A0E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5891">
            <a:off x="2989068" y="654926"/>
            <a:ext cx="3397442" cy="1682544"/>
          </a:xfrm>
          <a:prstGeom prst="rect">
            <a:avLst/>
          </a:prstGeom>
          <a:ln>
            <a:noFill/>
          </a:ln>
          <a:effectLst>
            <a:outerShdw dist="76200" dir="2700000" algn="tl" rotWithShape="0">
              <a:srgbClr val="333333">
                <a:alpha val="50000"/>
              </a:srgbClr>
            </a:outerShdw>
          </a:effec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B581720-1EBE-4B30-C1D4-BE17A91439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0627">
            <a:off x="3736057" y="2588627"/>
            <a:ext cx="2495244" cy="3326992"/>
          </a:xfrm>
          <a:prstGeom prst="rect">
            <a:avLst/>
          </a:prstGeom>
          <a:ln>
            <a:noFill/>
          </a:ln>
          <a:effectLst>
            <a:outerShdw dist="76200" dir="2700000" algn="tl" rotWithShape="0">
              <a:srgbClr val="333333">
                <a:alpha val="50000"/>
              </a:srgb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EB144FD-C0BB-6C06-78C0-6A2E00CBE0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1007">
            <a:off x="587375" y="1780626"/>
            <a:ext cx="2743264" cy="1880442"/>
          </a:xfrm>
          <a:prstGeom prst="rect">
            <a:avLst/>
          </a:prstGeom>
          <a:ln>
            <a:noFill/>
          </a:ln>
          <a:effectLst>
            <a:outerShdw dist="76200" dir="2700000" algn="tl" rotWithShape="0">
              <a:srgbClr val="333333">
                <a:alpha val="50000"/>
              </a:srgbClr>
            </a:outerShdw>
          </a:effectLst>
        </p:spPr>
      </p:pic>
      <p:pic>
        <p:nvPicPr>
          <p:cNvPr id="6" name="Imagem 5" descr="Uma imagem contendo no interior, pequeno, quarto, mesa&#10;&#10;Descrição gerada automaticamente">
            <a:extLst>
              <a:ext uri="{FF2B5EF4-FFF2-40B4-BE49-F238E27FC236}">
                <a16:creationId xmlns:a16="http://schemas.microsoft.com/office/drawing/2014/main" id="{F377DA6C-7E25-0C9B-2674-EDD4E8B736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4855">
            <a:off x="8389785" y="4574902"/>
            <a:ext cx="3439304" cy="1934610"/>
          </a:xfrm>
          <a:prstGeom prst="rect">
            <a:avLst/>
          </a:prstGeom>
          <a:ln>
            <a:noFill/>
          </a:ln>
          <a:effectLst>
            <a:outerShdw dist="76200" dir="2700000" algn="tl" rotWithShape="0">
              <a:srgbClr val="333333">
                <a:alpha val="50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3F6872A-46E3-89A1-6378-9FA8E88CF1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9162" flipH="1">
            <a:off x="5657228" y="3720993"/>
            <a:ext cx="2126662" cy="2835548"/>
          </a:xfrm>
          <a:prstGeom prst="rect">
            <a:avLst/>
          </a:prstGeom>
          <a:ln>
            <a:noFill/>
          </a:ln>
          <a:effectLst>
            <a:outerShdw dist="76200" dir="2700000" algn="tl" rotWithShape="0">
              <a:srgbClr val="333333">
                <a:alpha val="50000"/>
              </a:srgbClr>
            </a:outerShdw>
          </a:effectLst>
        </p:spPr>
      </p:pic>
      <p:pic>
        <p:nvPicPr>
          <p:cNvPr id="8" name="Imagem 7" descr="Uma imagem contendo pessoa, mesa, pequeno, mulher&#10;&#10;Descrição gerada automaticamente">
            <a:extLst>
              <a:ext uri="{FF2B5EF4-FFF2-40B4-BE49-F238E27FC236}">
                <a16:creationId xmlns:a16="http://schemas.microsoft.com/office/drawing/2014/main" id="{096CCAB4-D141-9CA8-7291-00F2DD6DA6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9919">
            <a:off x="884658" y="3517765"/>
            <a:ext cx="2870408" cy="2152806"/>
          </a:xfrm>
          <a:prstGeom prst="rect">
            <a:avLst/>
          </a:prstGeom>
          <a:ln>
            <a:noFill/>
          </a:ln>
          <a:effectLst>
            <a:outerShdw dist="76200" dir="2700000" algn="tl" rotWithShape="0">
              <a:srgbClr val="333333">
                <a:alpha val="50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DE8F692-39B6-ABA5-A680-F878376A5F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8791">
            <a:off x="9862030" y="231148"/>
            <a:ext cx="1948834" cy="2598446"/>
          </a:xfrm>
          <a:prstGeom prst="rect">
            <a:avLst/>
          </a:prstGeom>
          <a:ln>
            <a:noFill/>
          </a:ln>
          <a:effectLst>
            <a:outerShdw dist="76200" dir="2700000" algn="tl" rotWithShape="0">
              <a:srgbClr val="333333">
                <a:alpha val="50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80B87FB-EA98-0650-E101-E467016696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254">
            <a:off x="6417536" y="435256"/>
            <a:ext cx="2808566" cy="2106426"/>
          </a:xfrm>
          <a:prstGeom prst="rect">
            <a:avLst/>
          </a:prstGeom>
          <a:ln>
            <a:noFill/>
          </a:ln>
          <a:effectLst>
            <a:outerShdw dist="76200" dir="2700000" algn="tl" rotWithShape="0">
              <a:srgbClr val="333333">
                <a:alpha val="50000"/>
              </a:srgbClr>
            </a:outerShdw>
          </a:effectLst>
        </p:spPr>
      </p:pic>
      <p:pic>
        <p:nvPicPr>
          <p:cNvPr id="13" name="Imagem 12" descr="Homem tirando foto de si mesmo em frente ao computador&#10;&#10;Descrição gerada automaticamente">
            <a:extLst>
              <a:ext uri="{FF2B5EF4-FFF2-40B4-BE49-F238E27FC236}">
                <a16:creationId xmlns:a16="http://schemas.microsoft.com/office/drawing/2014/main" id="{DE5A8F5B-8F29-4A0C-4EBD-AB6B18265E1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951">
            <a:off x="7469250" y="2484583"/>
            <a:ext cx="3616056" cy="2034030"/>
          </a:xfrm>
          <a:prstGeom prst="rect">
            <a:avLst/>
          </a:prstGeom>
          <a:ln>
            <a:noFill/>
          </a:ln>
          <a:effectLst>
            <a:outerShdw dist="76200" dir="2700000" algn="tl" rotWithShape="0">
              <a:srgbClr val="333333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238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3A0E646-A8E7-3AAB-C72C-90B4752A8E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0" t="68780" r="12713"/>
          <a:stretch/>
        </p:blipFill>
        <p:spPr>
          <a:xfrm>
            <a:off x="1315206" y="3528481"/>
            <a:ext cx="1796233" cy="1460100"/>
          </a:xfrm>
          <a:prstGeom prst="rect">
            <a:avLst/>
          </a:prstGeom>
          <a:effectLst>
            <a:outerShdw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0B4DA5E5-4832-B13C-89C5-1675E2D26BCF}"/>
              </a:ext>
            </a:extLst>
          </p:cNvPr>
          <p:cNvSpPr txBox="1">
            <a:spLocks/>
          </p:cNvSpPr>
          <p:nvPr/>
        </p:nvSpPr>
        <p:spPr>
          <a:xfrm>
            <a:off x="477275" y="2361794"/>
            <a:ext cx="2878807" cy="73654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pt-BR" sz="2200" b="1" dirty="0"/>
              <a:t>Exemplo de</a:t>
            </a:r>
            <a:br>
              <a:rPr lang="pt-BR" sz="2200" b="1" dirty="0"/>
            </a:br>
            <a:r>
              <a:rPr lang="pt-BR" sz="2200" b="1" dirty="0"/>
              <a:t>execução correta.</a:t>
            </a:r>
            <a:endParaRPr lang="pt-BR" sz="20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7C37029-F28F-B358-F895-A35B844B4C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2" t="12071" r="25289" b="12103"/>
          <a:stretch/>
        </p:blipFill>
        <p:spPr>
          <a:xfrm rot="257681">
            <a:off x="7178949" y="1539087"/>
            <a:ext cx="3873874" cy="4676776"/>
          </a:xfrm>
          <a:prstGeom prst="rect">
            <a:avLst/>
          </a:prstGeom>
          <a:effectLst>
            <a:outerShdw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9A7FA87-4FB9-BB00-5A41-B473E5D489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34" t="4176" r="6277" b="69775"/>
          <a:stretch/>
        </p:blipFill>
        <p:spPr>
          <a:xfrm rot="21344114">
            <a:off x="6007175" y="1809115"/>
            <a:ext cx="1318334" cy="1218254"/>
          </a:xfrm>
          <a:prstGeom prst="rect">
            <a:avLst/>
          </a:prstGeom>
          <a:effectLst>
            <a:outerShdw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6A21BBE-3D76-A7DC-4F8E-4C7BD85156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5" r="44991" b="68780"/>
          <a:stretch/>
        </p:blipFill>
        <p:spPr>
          <a:xfrm rot="178469" flipH="1">
            <a:off x="3659194" y="2022148"/>
            <a:ext cx="2393555" cy="1539716"/>
          </a:xfrm>
          <a:prstGeom prst="rect">
            <a:avLst/>
          </a:prstGeom>
          <a:effectLst>
            <a:outerShdw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13BA243-67CD-98E4-E51C-C38AD04926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8" t="74205" r="65350" b="785"/>
          <a:stretch/>
        </p:blipFill>
        <p:spPr>
          <a:xfrm rot="21138388">
            <a:off x="6001841" y="3481651"/>
            <a:ext cx="1339935" cy="1169633"/>
          </a:xfrm>
          <a:prstGeom prst="rect">
            <a:avLst/>
          </a:prstGeom>
          <a:effectLst>
            <a:outerShdw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2118B22-E057-57D3-DB8A-543346CC7A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1" t="33504" r="25905" b="33910"/>
          <a:stretch/>
        </p:blipFill>
        <p:spPr>
          <a:xfrm rot="390207">
            <a:off x="3090666" y="4047916"/>
            <a:ext cx="3096219" cy="1523987"/>
          </a:xfrm>
          <a:prstGeom prst="rect">
            <a:avLst/>
          </a:prstGeom>
          <a:effectLst>
            <a:outerShdw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DF8874EB-91B6-A09A-31BB-6D9CCB1701D0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5">
            <a:extLst>
              <a:ext uri="{FF2B5EF4-FFF2-40B4-BE49-F238E27FC236}">
                <a16:creationId xmlns:a16="http://schemas.microsoft.com/office/drawing/2014/main" id="{583DDB64-12FD-196D-A0DF-20B896AB2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06" y="1672684"/>
            <a:ext cx="243706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EXECUÇÃO</a:t>
            </a:r>
          </a:p>
        </p:txBody>
      </p:sp>
    </p:spTree>
    <p:extLst>
      <p:ext uri="{BB962C8B-B14F-4D97-AF65-F5344CB8AC3E}">
        <p14:creationId xmlns:p14="http://schemas.microsoft.com/office/powerpoint/2010/main" val="110764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decel="100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E0F7258D-29C3-2829-C793-9454086BBF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8" t="419" r="35667" b="1238"/>
          <a:stretch/>
        </p:blipFill>
        <p:spPr>
          <a:xfrm rot="120000">
            <a:off x="8736563" y="1535722"/>
            <a:ext cx="2576908" cy="3533311"/>
          </a:xfrm>
          <a:prstGeom prst="rect">
            <a:avLst/>
          </a:prstGeom>
          <a:effectLst>
            <a:outerShdw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774B91F-01E7-9257-5EE6-770D769641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59"/>
          <a:stretch/>
        </p:blipFill>
        <p:spPr>
          <a:xfrm rot="120000">
            <a:off x="6229654" y="1595814"/>
            <a:ext cx="2579057" cy="3600000"/>
          </a:xfrm>
          <a:prstGeom prst="rect">
            <a:avLst/>
          </a:prstGeom>
          <a:effectLst>
            <a:outerShdw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0B4DA5E5-4832-B13C-89C5-1675E2D26BCF}"/>
              </a:ext>
            </a:extLst>
          </p:cNvPr>
          <p:cNvSpPr txBox="1">
            <a:spLocks/>
          </p:cNvSpPr>
          <p:nvPr/>
        </p:nvSpPr>
        <p:spPr>
          <a:xfrm>
            <a:off x="477275" y="2361794"/>
            <a:ext cx="3373207" cy="8028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pt-BR" sz="2200" b="1" dirty="0"/>
              <a:t>Exemplo de execução inapropriada dos plantões.</a:t>
            </a:r>
            <a:endParaRPr lang="pt-BR" sz="2000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7108DA4-9FA5-1A8A-B4A0-4ED421A82729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5">
            <a:extLst>
              <a:ext uri="{FF2B5EF4-FFF2-40B4-BE49-F238E27FC236}">
                <a16:creationId xmlns:a16="http://schemas.microsoft.com/office/drawing/2014/main" id="{270979DE-73A8-CF45-FAA3-347D3D51F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06" y="1672684"/>
            <a:ext cx="243706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EXECUÇÃO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22F4346-B523-38CA-45B2-7A333719AD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6" r="90"/>
          <a:stretch/>
        </p:blipFill>
        <p:spPr>
          <a:xfrm rot="120000">
            <a:off x="4268777" y="1736153"/>
            <a:ext cx="2091802" cy="3600000"/>
          </a:xfrm>
          <a:prstGeom prst="rect">
            <a:avLst/>
          </a:prstGeom>
          <a:effectLst>
            <a:outerShdw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55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856FD31-5A0E-71E4-4B6B-88625E1E24E9}"/>
              </a:ext>
            </a:extLst>
          </p:cNvPr>
          <p:cNvSpPr txBox="1"/>
          <p:nvPr/>
        </p:nvSpPr>
        <p:spPr>
          <a:xfrm>
            <a:off x="6586539" y="3581948"/>
            <a:ext cx="52704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9275" algn="r"/>
            <a:r>
              <a:rPr lang="pt-BR" sz="35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AUTOAVALIAÇÃO</a:t>
            </a:r>
          </a:p>
        </p:txBody>
      </p:sp>
    </p:spTree>
    <p:extLst>
      <p:ext uri="{BB962C8B-B14F-4D97-AF65-F5344CB8AC3E}">
        <p14:creationId xmlns:p14="http://schemas.microsoft.com/office/powerpoint/2010/main" val="31189620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29A854B-869D-336D-7E5B-3F66725BED94}"/>
              </a:ext>
            </a:extLst>
          </p:cNvPr>
          <p:cNvSpPr/>
          <p:nvPr/>
        </p:nvSpPr>
        <p:spPr>
          <a:xfrm>
            <a:off x="782082" y="2671971"/>
            <a:ext cx="3747803" cy="432425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0598773-1C0A-45AA-FB93-DEABFB5E94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22269" y="127328"/>
            <a:ext cx="2543702" cy="685799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7558F02D-246C-B7D8-C13A-0123D7E1C3FF}"/>
              </a:ext>
            </a:extLst>
          </p:cNvPr>
          <p:cNvSpPr txBox="1"/>
          <p:nvPr/>
        </p:nvSpPr>
        <p:spPr>
          <a:xfrm>
            <a:off x="1003135" y="2662246"/>
            <a:ext cx="3042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1.PLANEJAMENTO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6B2F793-9FE7-09E3-7A6F-CA620543FE72}"/>
              </a:ext>
            </a:extLst>
          </p:cNvPr>
          <p:cNvSpPr/>
          <p:nvPr/>
        </p:nvSpPr>
        <p:spPr>
          <a:xfrm>
            <a:off x="782082" y="3325114"/>
            <a:ext cx="5880982" cy="432425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2DDB5C1-72B9-2128-3B3D-DAB16F472D09}"/>
              </a:ext>
            </a:extLst>
          </p:cNvPr>
          <p:cNvSpPr txBox="1"/>
          <p:nvPr/>
        </p:nvSpPr>
        <p:spPr>
          <a:xfrm>
            <a:off x="1003135" y="3315448"/>
            <a:ext cx="3624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/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 NEGOCIAÇÃO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9E4E2E51-9A26-F501-8278-9DFD3EE78C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85549" y="0"/>
            <a:ext cx="1811393" cy="68580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C737D5A8-6ED2-D839-7458-13043A24CB29}"/>
              </a:ext>
            </a:extLst>
          </p:cNvPr>
          <p:cNvSpPr/>
          <p:nvPr/>
        </p:nvSpPr>
        <p:spPr>
          <a:xfrm>
            <a:off x="782083" y="3985514"/>
            <a:ext cx="7852632" cy="432425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A9E6F24A-C0BA-DB4B-FAD6-A8F510E21A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727"/>
          <a:stretch/>
        </p:blipFill>
        <p:spPr>
          <a:xfrm>
            <a:off x="7556444" y="1038427"/>
            <a:ext cx="2223694" cy="5946901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6DA7CADB-1AE1-E738-53EA-DA535C3128F8}"/>
              </a:ext>
            </a:extLst>
          </p:cNvPr>
          <p:cNvSpPr txBox="1"/>
          <p:nvPr/>
        </p:nvSpPr>
        <p:spPr>
          <a:xfrm>
            <a:off x="1012048" y="3956274"/>
            <a:ext cx="2833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/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 EXECUÇÃO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C9C5B69-797F-BF6D-1AA4-30CD29F8E78D}"/>
              </a:ext>
            </a:extLst>
          </p:cNvPr>
          <p:cNvSpPr/>
          <p:nvPr/>
        </p:nvSpPr>
        <p:spPr>
          <a:xfrm>
            <a:off x="782082" y="4645082"/>
            <a:ext cx="9815963" cy="432425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BE9EEA54-B842-9BF7-2D84-582856E0A3DF}"/>
              </a:ext>
            </a:extLst>
          </p:cNvPr>
          <p:cNvSpPr txBox="1"/>
          <p:nvPr/>
        </p:nvSpPr>
        <p:spPr>
          <a:xfrm>
            <a:off x="1012048" y="4615842"/>
            <a:ext cx="2833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/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4. PÓS-VENDA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50620B7C-FB73-7497-B3F9-415B1DBC3B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397061" y="982823"/>
            <a:ext cx="2788891" cy="594690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524FE3A-77F0-A0C0-1F8F-A3DF7684C4E7}"/>
              </a:ext>
            </a:extLst>
          </p:cNvPr>
          <p:cNvSpPr/>
          <p:nvPr/>
        </p:nvSpPr>
        <p:spPr>
          <a:xfrm>
            <a:off x="514350" y="5857875"/>
            <a:ext cx="2771776" cy="1000125"/>
          </a:xfrm>
          <a:prstGeom prst="rect">
            <a:avLst/>
          </a:prstGeom>
          <a:solidFill>
            <a:srgbClr val="E41D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pt-BR" sz="1000" spc="300" dirty="0">
                <a:latin typeface="Aharoni" panose="02010803020104030203" pitchFamily="2" charset="-79"/>
                <a:cs typeface="Aharoni" panose="02010803020104030203" pitchFamily="2" charset="-79"/>
              </a:rPr>
              <a:t>TREINAMENTO</a:t>
            </a:r>
            <a:r>
              <a:rPr lang="pt-BR" spc="3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l"/>
            <a:r>
              <a:rPr lang="pt-BR" sz="1400" dirty="0">
                <a:latin typeface="Aptos Light" panose="020F0502020204030204" pitchFamily="34" charset="0"/>
              </a:rPr>
              <a:t>Canal</a:t>
            </a:r>
            <a:r>
              <a:rPr lang="pt-BR" dirty="0">
                <a:latin typeface="Aptos Light" panose="020F0502020204030204" pitchFamily="34" charset="0"/>
              </a:rPr>
              <a:t> </a:t>
            </a:r>
            <a:r>
              <a:rPr lang="pt-BR" b="1" dirty="0">
                <a:latin typeface="Aptos Light" panose="020F0502020204030204" pitchFamily="34" charset="0"/>
              </a:rPr>
              <a:t>TOP PME</a:t>
            </a:r>
          </a:p>
          <a:p>
            <a:pPr algn="l"/>
            <a:r>
              <a:rPr lang="pt-BR" sz="1100" dirty="0">
                <a:latin typeface="Aptos Light" panose="020B0004020202020204" pitchFamily="34" charset="0"/>
              </a:rPr>
              <a:t>AÇÕES PRESENCIAIS EM </a:t>
            </a:r>
            <a:r>
              <a:rPr lang="pt-BR" sz="1100" b="1" dirty="0">
                <a:latin typeface="Aptos Light" panose="020B0004020202020204" pitchFamily="34" charset="0"/>
              </a:rPr>
              <a:t>EMPRESAS MDU</a:t>
            </a:r>
          </a:p>
        </p:txBody>
      </p:sp>
    </p:spTree>
    <p:extLst>
      <p:ext uri="{BB962C8B-B14F-4D97-AF65-F5344CB8AC3E}">
        <p14:creationId xmlns:p14="http://schemas.microsoft.com/office/powerpoint/2010/main" val="372990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3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3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1" grpId="0" animBg="1"/>
      <p:bldP spid="18" grpId="0"/>
      <p:bldP spid="20" grpId="0" animBg="1"/>
      <p:bldP spid="22" grpId="0"/>
      <p:bldP spid="23" grpId="0" animBg="1"/>
      <p:bldP spid="2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E7CB1A50-2441-72BA-73FF-295484E434C2}"/>
              </a:ext>
            </a:extLst>
          </p:cNvPr>
          <p:cNvSpPr/>
          <p:nvPr/>
        </p:nvSpPr>
        <p:spPr>
          <a:xfrm>
            <a:off x="0" y="2331218"/>
            <a:ext cx="10621108" cy="24819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4AB237E-2762-9C8A-2B1D-8279408BA3C8}"/>
              </a:ext>
            </a:extLst>
          </p:cNvPr>
          <p:cNvSpPr txBox="1"/>
          <p:nvPr/>
        </p:nvSpPr>
        <p:spPr>
          <a:xfrm>
            <a:off x="701771" y="2982370"/>
            <a:ext cx="4452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0"/>
            <a:r>
              <a:rPr lang="pt-BR" sz="4000" b="1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PÓS-VENDA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38E469D-BC16-3803-D3DB-84A9A17780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22269" y="6578369"/>
            <a:ext cx="2543702" cy="685799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A29E7A3-11DE-6E53-0924-14CFA251C8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085549" y="6451041"/>
            <a:ext cx="1811393" cy="6858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9E82241-D98B-8757-E5A3-C120334CC3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727"/>
          <a:stretch/>
        </p:blipFill>
        <p:spPr>
          <a:xfrm>
            <a:off x="7556444" y="7489468"/>
            <a:ext cx="2223694" cy="594690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95EA263-05E7-16C8-0CB4-96B9B94879E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397061" y="982823"/>
            <a:ext cx="2788891" cy="5946901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1745FF66-CD89-A052-C65B-A16ACC894EB5}"/>
              </a:ext>
            </a:extLst>
          </p:cNvPr>
          <p:cNvSpPr txBox="1"/>
          <p:nvPr/>
        </p:nvSpPr>
        <p:spPr>
          <a:xfrm>
            <a:off x="719398" y="3649686"/>
            <a:ext cx="81633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0"/>
            <a:r>
              <a:rPr lang="pt-BR" sz="3000" dirty="0">
                <a:latin typeface="Calibri" panose="020F0502020204030204" pitchFamily="34" charset="0"/>
                <a:cs typeface="Calibri" panose="020F0502020204030204" pitchFamily="34" charset="0"/>
              </a:rPr>
              <a:t>Como manter relacionamentos e virar referência?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0F671D3-FEC7-19F0-1856-3AB102BA6954}"/>
              </a:ext>
            </a:extLst>
          </p:cNvPr>
          <p:cNvSpPr/>
          <p:nvPr/>
        </p:nvSpPr>
        <p:spPr>
          <a:xfrm>
            <a:off x="514350" y="5857875"/>
            <a:ext cx="2771776" cy="1000125"/>
          </a:xfrm>
          <a:prstGeom prst="rect">
            <a:avLst/>
          </a:prstGeom>
          <a:solidFill>
            <a:srgbClr val="E41D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pt-BR" sz="1000" spc="300" dirty="0">
                <a:latin typeface="Aharoni" panose="02010803020104030203" pitchFamily="2" charset="-79"/>
                <a:cs typeface="Aharoni" panose="02010803020104030203" pitchFamily="2" charset="-79"/>
              </a:rPr>
              <a:t>TREINAMENTO</a:t>
            </a:r>
            <a:r>
              <a:rPr lang="pt-BR" spc="3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l"/>
            <a:r>
              <a:rPr lang="pt-BR" sz="1400" dirty="0">
                <a:latin typeface="Aptos Light" panose="020F0502020204030204" pitchFamily="34" charset="0"/>
              </a:rPr>
              <a:t>Canal</a:t>
            </a:r>
            <a:r>
              <a:rPr lang="pt-BR" dirty="0">
                <a:latin typeface="Aptos Light" panose="020F0502020204030204" pitchFamily="34" charset="0"/>
              </a:rPr>
              <a:t> </a:t>
            </a:r>
            <a:r>
              <a:rPr lang="pt-BR" b="1" dirty="0">
                <a:latin typeface="Aptos Light" panose="020F0502020204030204" pitchFamily="34" charset="0"/>
              </a:rPr>
              <a:t>TOP PME</a:t>
            </a:r>
          </a:p>
          <a:p>
            <a:pPr algn="l"/>
            <a:r>
              <a:rPr lang="pt-BR" sz="1100" dirty="0">
                <a:latin typeface="Aptos Light" panose="020B0004020202020204" pitchFamily="34" charset="0"/>
              </a:rPr>
              <a:t>AÇÕES PRESENCIAIS EM </a:t>
            </a:r>
            <a:r>
              <a:rPr lang="pt-BR" sz="1100" b="1" dirty="0">
                <a:latin typeface="Aptos Light" panose="020B0004020202020204" pitchFamily="34" charset="0"/>
              </a:rPr>
              <a:t>EMPRESAS MDU</a:t>
            </a:r>
          </a:p>
        </p:txBody>
      </p:sp>
    </p:spTree>
    <p:extLst>
      <p:ext uri="{BB962C8B-B14F-4D97-AF65-F5344CB8AC3E}">
        <p14:creationId xmlns:p14="http://schemas.microsoft.com/office/powerpoint/2010/main" val="557267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6DED3692-306B-224F-D38B-039128E181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418645"/>
              </p:ext>
            </p:extLst>
          </p:nvPr>
        </p:nvGraphicFramePr>
        <p:xfrm>
          <a:off x="614680" y="281146"/>
          <a:ext cx="10515600" cy="5905754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13596543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600" b="1" i="0">
                          <a:effectLst/>
                          <a:latin typeface="Segoe UI" panose="020B0502040204020203" pitchFamily="34" charset="0"/>
                        </a:rPr>
                        <a:t>ETAPA 5 – PÓS‑VENDA E EXPANSÃO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600" b="1" i="1">
                          <a:effectLst/>
                          <a:latin typeface="Segoe UI" panose="020B0502040204020203" pitchFamily="34" charset="0"/>
                        </a:rPr>
                        <a:t>(A etapa mais importante do Carrossel)</a:t>
                      </a:r>
                      <a:endParaRPr lang="pt-BR" sz="1600" b="1" i="0">
                        <a:effectLst/>
                        <a:latin typeface="Segoe UI" panose="020B0502040204020203" pitchFamily="34" charset="0"/>
                      </a:endParaRP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600" b="0" i="0">
                          <a:effectLst/>
                          <a:latin typeface="Segoe UI" panose="020B0502040204020203" pitchFamily="34" charset="0"/>
                        </a:rPr>
                        <a:t>O pós‑venda é o que transforma: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b="0" i="0">
                          <a:effectLst/>
                          <a:latin typeface="Segoe UI" panose="020B0502040204020203" pitchFamily="34" charset="0"/>
                        </a:rPr>
                        <a:t>Um cliente em referência;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b="0" i="0">
                          <a:effectLst/>
                          <a:latin typeface="Segoe UI" panose="020B0502040204020203" pitchFamily="34" charset="0"/>
                        </a:rPr>
                        <a:t>Um contrato em novas oportunidades;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600" b="0" i="0">
                          <a:effectLst/>
                          <a:latin typeface="Segoe UI" panose="020B0502040204020203" pitchFamily="34" charset="0"/>
                        </a:rPr>
                        <a:t>Um condomínio em fonte contínua de vendas.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600" b="0" i="0">
                          <a:effectLst/>
                          <a:latin typeface="Segoe UI" panose="020B0502040204020203" pitchFamily="34" charset="0"/>
                        </a:rPr>
                        <a:t>Aqui o carrossel se fortalece.</a:t>
                      </a:r>
                    </a:p>
                  </a:txBody>
                  <a:tcPr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4038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pt-BR" sz="1600" dirty="0"/>
                    </a:p>
                  </a:txBody>
                  <a:tcP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39371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78781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F1D36C23-71A9-7CEB-F2E2-8AC2CACDE2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861340"/>
              </p:ext>
            </p:extLst>
          </p:nvPr>
        </p:nvGraphicFramePr>
        <p:xfrm>
          <a:off x="726440" y="193706"/>
          <a:ext cx="10515600" cy="6470587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41338503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400" b="1" i="0">
                          <a:effectLst/>
                          <a:latin typeface="Segoe UI" panose="020B0502040204020203" pitchFamily="34" charset="0"/>
                        </a:rPr>
                        <a:t>PÓS‑VENDA QUE GERA NOVAS OPORTUNIDADES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No condomínio empresarial: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Um cliente satisfeito indica outros;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Um contrato ativo gera expansão;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A presença constante gera confiança.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A pergunta não é: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“Já vendi aqui?”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E sim: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“O que ainda posso desenvolver neste condomínio?”</a:t>
                      </a:r>
                    </a:p>
                  </a:txBody>
                  <a:tcPr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9267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pt-BR" sz="1400" dirty="0"/>
                    </a:p>
                  </a:txBody>
                  <a:tcP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55075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80465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1538710" y="2491625"/>
            <a:ext cx="7903364" cy="18890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pt-BR" sz="2200" b="1" dirty="0"/>
              <a:t>Como manter relacionamentos e virar referência?</a:t>
            </a: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Como saber se a instalação foi feita corretamente?</a:t>
            </a:r>
            <a:endParaRPr lang="pt-BR" sz="2200" dirty="0">
              <a:cs typeface="Calibri"/>
            </a:endParaRP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Quando devo pedir indicações para um cliente?</a:t>
            </a:r>
            <a:endParaRPr lang="pt-BR" sz="2200" dirty="0">
              <a:cs typeface="Calibri"/>
            </a:endParaRP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Devo retornar à condomínios/prédios nos quais já fiz plantão?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7EDCEC7-22F9-20E6-ED32-B264BE8144BC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5">
            <a:extLst>
              <a:ext uri="{FF2B5EF4-FFF2-40B4-BE49-F238E27FC236}">
                <a16:creationId xmlns:a16="http://schemas.microsoft.com/office/drawing/2014/main" id="{10FA3113-91F7-A18C-2578-5DC01D26B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518" y="1791142"/>
            <a:ext cx="281889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PÓS-VENDA</a:t>
            </a:r>
          </a:p>
        </p:txBody>
      </p:sp>
    </p:spTree>
    <p:extLst>
      <p:ext uri="{BB962C8B-B14F-4D97-AF65-F5344CB8AC3E}">
        <p14:creationId xmlns:p14="http://schemas.microsoft.com/office/powerpoint/2010/main" val="34829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3FA828D-5991-5648-A7BC-4FE5B18E9E7F}"/>
              </a:ext>
            </a:extLst>
          </p:cNvPr>
          <p:cNvSpPr txBox="1"/>
          <p:nvPr/>
        </p:nvSpPr>
        <p:spPr>
          <a:xfrm>
            <a:off x="7124760" y="2872476"/>
            <a:ext cx="43932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9275" algn="r"/>
            <a:r>
              <a:rPr lang="pt-BR" sz="4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Por que estamos </a:t>
            </a:r>
            <a:br>
              <a:rPr lang="pt-BR" sz="4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4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aqui hoje?</a:t>
            </a:r>
          </a:p>
        </p:txBody>
      </p:sp>
    </p:spTree>
    <p:extLst>
      <p:ext uri="{BB962C8B-B14F-4D97-AF65-F5344CB8AC3E}">
        <p14:creationId xmlns:p14="http://schemas.microsoft.com/office/powerpoint/2010/main" val="12663048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1524736" y="2476742"/>
            <a:ext cx="5482733" cy="191880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Por onde começa meu </a:t>
            </a:r>
            <a:r>
              <a:rPr lang="pt-BR" sz="2200" b="1" dirty="0">
                <a:solidFill>
                  <a:prstClr val="black"/>
                </a:solidFill>
                <a:latin typeface="Calibri" panose="020F0502020204030204"/>
              </a:rPr>
              <a:t>pós-venda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?</a:t>
            </a:r>
          </a:p>
          <a:p>
            <a:pPr marL="271463" marR="0" lvl="0" indent="-271463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Verificação da instalação técnica;</a:t>
            </a:r>
          </a:p>
          <a:p>
            <a:pPr marL="271463" marR="0" lvl="0" indent="-271463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Manutenção do contato;</a:t>
            </a:r>
          </a:p>
          <a:p>
            <a:pPr marL="271463" marR="0" lvl="0" indent="-271463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Manutenção dos materiais de divulgação.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CC1F62E-EF11-38AB-F4B3-B072F81EEC2C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5">
            <a:extLst>
              <a:ext uri="{FF2B5EF4-FFF2-40B4-BE49-F238E27FC236}">
                <a16:creationId xmlns:a16="http://schemas.microsoft.com/office/drawing/2014/main" id="{CD64A33C-DE55-6875-B024-C78434B11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518" y="1787632"/>
            <a:ext cx="281889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PÓS-VENDA</a:t>
            </a:r>
          </a:p>
        </p:txBody>
      </p:sp>
    </p:spTree>
    <p:extLst>
      <p:ext uri="{BB962C8B-B14F-4D97-AF65-F5344CB8AC3E}">
        <p14:creationId xmlns:p14="http://schemas.microsoft.com/office/powerpoint/2010/main" val="400712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1535805" y="2478917"/>
            <a:ext cx="6715225" cy="207317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pt-BR" sz="2200" b="1" dirty="0"/>
              <a:t>1. Instalação</a:t>
            </a: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Verifique, pelas mensagens do Conexão, a data de instalação ou quebra de agenda de seus clientes;</a:t>
            </a:r>
            <a:endParaRPr lang="pt-BR" sz="2200" dirty="0">
              <a:cs typeface="Calibri"/>
            </a:endParaRP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Se puder, acompanhe o técnico que realizará a instalação na empresa do cliente.</a:t>
            </a:r>
            <a:endParaRPr lang="pt-BR" sz="2200" dirty="0">
              <a:cs typeface="Calibri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869FABB-F877-0D72-47B2-D540AE990827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5">
            <a:extLst>
              <a:ext uri="{FF2B5EF4-FFF2-40B4-BE49-F238E27FC236}">
                <a16:creationId xmlns:a16="http://schemas.microsoft.com/office/drawing/2014/main" id="{6A52E020-6DE2-FA87-6515-D2AD9F0CC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518" y="1787632"/>
            <a:ext cx="281889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PÓS-VENDA</a:t>
            </a:r>
          </a:p>
        </p:txBody>
      </p:sp>
    </p:spTree>
    <p:extLst>
      <p:ext uri="{BB962C8B-B14F-4D97-AF65-F5344CB8AC3E}">
        <p14:creationId xmlns:p14="http://schemas.microsoft.com/office/powerpoint/2010/main" val="300959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1535806" y="2466678"/>
            <a:ext cx="9609585" cy="303325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pt-BR" sz="2200" b="1" dirty="0"/>
              <a:t>2. Manutenção do Contato</a:t>
            </a: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Esteja sempre acessível para ser lembrado com frequência;</a:t>
            </a: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Mantenha presença constante nos condomínios que atende para manutenção do relacionamento com o administrador predial;</a:t>
            </a: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Nas visitas periódicas, consulte sempre o síndico/administrador predial se existe agendamento de mudança de novas empresas; </a:t>
            </a: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Divulgue seus dados para contato no site e grupos de aplicativo dos condomínio.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3599D55-E91C-8115-D694-FEE1999A19F1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5">
            <a:extLst>
              <a:ext uri="{FF2B5EF4-FFF2-40B4-BE49-F238E27FC236}">
                <a16:creationId xmlns:a16="http://schemas.microsoft.com/office/drawing/2014/main" id="{6A8744DB-765B-D13E-2BCC-E225A49F7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518" y="1787632"/>
            <a:ext cx="281889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PÓS-VENDA</a:t>
            </a:r>
          </a:p>
        </p:txBody>
      </p:sp>
    </p:spTree>
    <p:extLst>
      <p:ext uri="{BB962C8B-B14F-4D97-AF65-F5344CB8AC3E}">
        <p14:creationId xmlns:p14="http://schemas.microsoft.com/office/powerpoint/2010/main" val="302647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3A12CA0-68ED-0EFF-74DA-A443C3576873}"/>
              </a:ext>
            </a:extLst>
          </p:cNvPr>
          <p:cNvSpPr txBox="1">
            <a:spLocks/>
          </p:cNvSpPr>
          <p:nvPr/>
        </p:nvSpPr>
        <p:spPr>
          <a:xfrm>
            <a:off x="1542950" y="2468296"/>
            <a:ext cx="8954856" cy="147761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pt-BR" sz="2200" b="1" dirty="0"/>
              <a:t>3. Mantenha seus dados atualizados</a:t>
            </a: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Atualize o LEAD logo após de cada visita realizada (ou cancelada);</a:t>
            </a:r>
            <a:endParaRPr lang="pt-BR" sz="2200" dirty="0">
              <a:cs typeface="Calibri"/>
            </a:endParaRPr>
          </a:p>
          <a:p>
            <a:pPr marL="271463" indent="-271463">
              <a:spcBef>
                <a:spcPts val="1200"/>
              </a:spcBef>
            </a:pPr>
            <a:r>
              <a:rPr lang="pt-BR" sz="2200" dirty="0"/>
              <a:t>Troque os panfletos sempre que houver mudança de ofertas.</a:t>
            </a:r>
            <a:endParaRPr lang="pt-BR" sz="2200" dirty="0">
              <a:cs typeface="Calibri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106A3C4-D83F-979B-0218-1C7BECA1C22B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5">
            <a:extLst>
              <a:ext uri="{FF2B5EF4-FFF2-40B4-BE49-F238E27FC236}">
                <a16:creationId xmlns:a16="http://schemas.microsoft.com/office/drawing/2014/main" id="{AF182E41-A7B9-DFC6-9CEC-1F7166D81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518" y="1787632"/>
            <a:ext cx="281889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PÓS-VENDA</a:t>
            </a:r>
          </a:p>
        </p:txBody>
      </p:sp>
    </p:spTree>
    <p:extLst>
      <p:ext uri="{BB962C8B-B14F-4D97-AF65-F5344CB8AC3E}">
        <p14:creationId xmlns:p14="http://schemas.microsoft.com/office/powerpoint/2010/main" val="419988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52CC1E4C-C91F-8E0D-56BA-A98B06FF8B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121467"/>
              </p:ext>
            </p:extLst>
          </p:nvPr>
        </p:nvGraphicFramePr>
        <p:xfrm>
          <a:off x="756920" y="714216"/>
          <a:ext cx="10515600" cy="5830507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146134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400" b="1" i="0">
                          <a:effectLst/>
                          <a:latin typeface="Segoe UI" panose="020B0502040204020203" pitchFamily="34" charset="0"/>
                        </a:rPr>
                        <a:t>O CARROSSEL NÃO PARA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✅ Planejamento gera oportunidades</a:t>
                      </a:r>
                      <a:b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✅ Diagnóstico gera valor</a:t>
                      </a:r>
                      <a:b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✅ Proposta gera conexão</a:t>
                      </a:r>
                      <a:b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✅ Negociação gera fechamento</a:t>
                      </a:r>
                      <a:b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✅ Pós‑venda gera expansão</a:t>
                      </a:r>
                    </a:p>
                    <a:p>
                      <a:pPr fontAlgn="t">
                        <a:lnSpc>
                          <a:spcPct val="300000"/>
                        </a:lnSpc>
                        <a:buNone/>
                      </a:pP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Quando uma etapa termina,</a:t>
                      </a:r>
                      <a:b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</a:b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o carrossel </a:t>
                      </a:r>
                      <a:r>
                        <a:rPr lang="pt-BR" sz="1400" b="1" i="0">
                          <a:effectLst/>
                          <a:latin typeface="Segoe UI" panose="020B0502040204020203" pitchFamily="34" charset="0"/>
                        </a:rPr>
                        <a:t>recomeça com mais força</a:t>
                      </a:r>
                      <a:r>
                        <a:rPr lang="pt-BR" sz="1400" b="0" i="0">
                          <a:effectLst/>
                          <a:latin typeface="Segoe UI" panose="020B0502040204020203" pitchFamily="34" charset="0"/>
                        </a:rPr>
                        <a:t>.</a:t>
                      </a:r>
                    </a:p>
                  </a:txBody>
                  <a:tcPr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9952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pt-BR" sz="1400" dirty="0"/>
                    </a:p>
                  </a:txBody>
                  <a:tcP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29790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054178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E98F2863-4BC0-1505-B7ED-1120A9D217AC}"/>
              </a:ext>
            </a:extLst>
          </p:cNvPr>
          <p:cNvSpPr txBox="1"/>
          <p:nvPr/>
        </p:nvSpPr>
        <p:spPr>
          <a:xfrm>
            <a:off x="6586539" y="3581948"/>
            <a:ext cx="52704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9275" algn="r"/>
            <a:r>
              <a:rPr lang="pt-BR" sz="35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AUTOAVALIAÇÃO</a:t>
            </a:r>
          </a:p>
        </p:txBody>
      </p:sp>
    </p:spTree>
    <p:extLst>
      <p:ext uri="{BB962C8B-B14F-4D97-AF65-F5344CB8AC3E}">
        <p14:creationId xmlns:p14="http://schemas.microsoft.com/office/powerpoint/2010/main" val="18563521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720BF5E6-B7F4-7BFC-32CF-E4831F50A37E}"/>
              </a:ext>
            </a:extLst>
          </p:cNvPr>
          <p:cNvSpPr txBox="1"/>
          <p:nvPr/>
        </p:nvSpPr>
        <p:spPr>
          <a:xfrm>
            <a:off x="3054793" y="2338017"/>
            <a:ext cx="407954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Manter uma carteira </a:t>
            </a:r>
            <a:br>
              <a:rPr lang="pt-BR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 condomínios que tenha </a:t>
            </a:r>
            <a:br>
              <a:rPr lang="pt-BR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uma real oportunidade </a:t>
            </a:r>
            <a:br>
              <a:rPr lang="pt-BR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é fundamental para um resultado satisfatório.</a:t>
            </a:r>
          </a:p>
        </p:txBody>
      </p:sp>
    </p:spTree>
    <p:extLst>
      <p:ext uri="{BB962C8B-B14F-4D97-AF65-F5344CB8AC3E}">
        <p14:creationId xmlns:p14="http://schemas.microsoft.com/office/powerpoint/2010/main" val="3271887556"/>
      </p:ext>
    </p:extLst>
  </p:cSld>
  <p:clrMapOvr>
    <a:masterClrMapping/>
  </p:clrMapOvr>
  <p:transition spd="med">
    <p:pull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3FA828D-5991-5648-A7BC-4FE5B18E9E7F}"/>
              </a:ext>
            </a:extLst>
          </p:cNvPr>
          <p:cNvSpPr txBox="1"/>
          <p:nvPr/>
        </p:nvSpPr>
        <p:spPr>
          <a:xfrm>
            <a:off x="7616651" y="3266420"/>
            <a:ext cx="37197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9275" algn="r"/>
            <a:r>
              <a:rPr lang="pt-BR" sz="4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PRÓXIMOS PASSOS</a:t>
            </a:r>
          </a:p>
        </p:txBody>
      </p:sp>
    </p:spTree>
    <p:extLst>
      <p:ext uri="{BB962C8B-B14F-4D97-AF65-F5344CB8AC3E}">
        <p14:creationId xmlns:p14="http://schemas.microsoft.com/office/powerpoint/2010/main" val="28108099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42AAEB0D-2348-BD3A-3121-31765313F6FB}"/>
              </a:ext>
            </a:extLst>
          </p:cNvPr>
          <p:cNvSpPr/>
          <p:nvPr/>
        </p:nvSpPr>
        <p:spPr>
          <a:xfrm>
            <a:off x="498377" y="2497029"/>
            <a:ext cx="4467028" cy="2688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03">
              <a:spcAft>
                <a:spcPts val="1000"/>
              </a:spcAft>
            </a:pP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Cortesia é a isenção de mensalidade</a:t>
            </a:r>
            <a:b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para produtos específicos, que são disponibilizados para contratos individuais (prospect) por um</a:t>
            </a:r>
            <a:b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tempo determinado.</a:t>
            </a:r>
          </a:p>
          <a:p>
            <a:pPr defTabSz="914103">
              <a:spcAft>
                <a:spcPts val="1000"/>
              </a:spcAft>
            </a:pP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Sendo possível a renovação do contrato para o mesmo período.</a:t>
            </a:r>
            <a:endParaRPr lang="pt-BR" sz="2200" dirty="0">
              <a:cs typeface="Calibri" panose="020F050202020403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6F59F31-5892-A182-A2E9-4F31EBC11771}"/>
              </a:ext>
            </a:extLst>
          </p:cNvPr>
          <p:cNvSpPr/>
          <p:nvPr/>
        </p:nvSpPr>
        <p:spPr>
          <a:xfrm>
            <a:off x="6010942" y="2497029"/>
            <a:ext cx="517451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>
              <a:spcBef>
                <a:spcPts val="600"/>
              </a:spcBef>
            </a:pP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Ela pode ser concedida para o condomínio ou área comum dos prédios ou casas pelos prazos de:</a:t>
            </a:r>
          </a:p>
          <a:p>
            <a:pPr marL="265113" indent="-265113" defTabSz="9141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01 mês</a:t>
            </a:r>
          </a:p>
          <a:p>
            <a:pPr marL="265113" indent="-265113" defTabSz="9141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03 meses</a:t>
            </a:r>
          </a:p>
          <a:p>
            <a:pPr marL="265113" indent="-265113" defTabSz="9141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06 meses</a:t>
            </a:r>
          </a:p>
          <a:p>
            <a:pPr marL="265113" indent="-265113" defTabSz="9141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12 meses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026FE55-CE27-0EDD-B92A-D5D08F17E37F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5">
            <a:extLst>
              <a:ext uri="{FF2B5EF4-FFF2-40B4-BE49-F238E27FC236}">
                <a16:creationId xmlns:a16="http://schemas.microsoft.com/office/drawing/2014/main" id="{8F0671BD-9E37-D1AA-5DA8-3AB078240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06" y="1672684"/>
            <a:ext cx="227585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CORTESIA</a:t>
            </a:r>
          </a:p>
        </p:txBody>
      </p:sp>
    </p:spTree>
    <p:extLst>
      <p:ext uri="{BB962C8B-B14F-4D97-AF65-F5344CB8AC3E}">
        <p14:creationId xmlns:p14="http://schemas.microsoft.com/office/powerpoint/2010/main" val="161436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a 9">
            <a:extLst>
              <a:ext uri="{FF2B5EF4-FFF2-40B4-BE49-F238E27FC236}">
                <a16:creationId xmlns:a16="http://schemas.microsoft.com/office/drawing/2014/main" id="{FCBFCB14-8BCD-C8D9-25C0-51AA861D11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038032"/>
              </p:ext>
            </p:extLst>
          </p:nvPr>
        </p:nvGraphicFramePr>
        <p:xfrm>
          <a:off x="1193133" y="1093972"/>
          <a:ext cx="9805734" cy="47018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8578">
                  <a:extLst>
                    <a:ext uri="{9D8B030D-6E8A-4147-A177-3AD203B41FA5}">
                      <a16:colId xmlns:a16="http://schemas.microsoft.com/office/drawing/2014/main" val="306113603"/>
                    </a:ext>
                  </a:extLst>
                </a:gridCol>
                <a:gridCol w="3268578">
                  <a:extLst>
                    <a:ext uri="{9D8B030D-6E8A-4147-A177-3AD203B41FA5}">
                      <a16:colId xmlns:a16="http://schemas.microsoft.com/office/drawing/2014/main" val="3499061587"/>
                    </a:ext>
                  </a:extLst>
                </a:gridCol>
                <a:gridCol w="3268578">
                  <a:extLst>
                    <a:ext uri="{9D8B030D-6E8A-4147-A177-3AD203B41FA5}">
                      <a16:colId xmlns:a16="http://schemas.microsoft.com/office/drawing/2014/main" val="1387859497"/>
                    </a:ext>
                  </a:extLst>
                </a:gridCol>
              </a:tblGrid>
              <a:tr h="285173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rgbClr val="ED1B24"/>
                          </a:solidFill>
                          <a:latin typeface="+mn-lt"/>
                        </a:rPr>
                        <a:t>Tipo de cortesia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E01B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rgbClr val="ED1B24"/>
                          </a:solidFill>
                          <a:latin typeface="+mn-lt"/>
                        </a:rPr>
                        <a:t>Cortesia individual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E01B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rgbClr val="ED1B24"/>
                          </a:solidFill>
                          <a:latin typeface="+mn-lt"/>
                        </a:rPr>
                        <a:t>Prédios e Condomínios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E01B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445100"/>
                  </a:ext>
                </a:extLst>
              </a:tr>
              <a:tr h="1224567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ED1B24"/>
                          </a:solidFill>
                          <a:latin typeface="+mn-lt"/>
                        </a:rPr>
                        <a:t>Tipo de cliente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E01B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n-lt"/>
                        </a:rPr>
                        <a:t>Parcerias comerciais empresas do grupo Claro Brasil parceiros AA </a:t>
                      </a:r>
                      <a:r>
                        <a:rPr lang="pt-BR" sz="1400" dirty="0" err="1">
                          <a:latin typeface="+mn-lt"/>
                        </a:rPr>
                        <a:t>EPS’s</a:t>
                      </a:r>
                      <a:r>
                        <a:rPr lang="pt-BR" sz="1400" dirty="0">
                          <a:latin typeface="+mn-lt"/>
                        </a:rPr>
                        <a:t> parcerias.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E01B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n-lt"/>
                        </a:rPr>
                        <a:t>A cortesia deve ser concedida aos (</a:t>
                      </a:r>
                      <a:r>
                        <a:rPr lang="pt-BR" sz="1400" dirty="0" err="1">
                          <a:latin typeface="+mn-lt"/>
                        </a:rPr>
                        <a:t>CNPJs</a:t>
                      </a:r>
                      <a:r>
                        <a:rPr lang="pt-BR" sz="1400" dirty="0">
                          <a:latin typeface="+mn-lt"/>
                        </a:rPr>
                        <a:t>)</a:t>
                      </a:r>
                      <a:r>
                        <a:rPr lang="pt-BR" sz="1400" baseline="0" dirty="0">
                          <a:latin typeface="+mn-lt"/>
                        </a:rPr>
                        <a:t> dos prédios/condomínios para aplicação</a:t>
                      </a:r>
                      <a:br>
                        <a:rPr lang="pt-BR" sz="1400" baseline="0" dirty="0">
                          <a:latin typeface="+mn-lt"/>
                        </a:rPr>
                      </a:br>
                      <a:r>
                        <a:rPr lang="pt-BR" sz="1400" baseline="0" dirty="0">
                          <a:latin typeface="+mn-lt"/>
                        </a:rPr>
                        <a:t>em áreas comuns, visando a percepção</a:t>
                      </a:r>
                      <a:br>
                        <a:rPr lang="pt-BR" sz="1400" baseline="0" dirty="0">
                          <a:latin typeface="+mn-lt"/>
                        </a:rPr>
                      </a:br>
                      <a:r>
                        <a:rPr lang="pt-BR" sz="1400" baseline="0" dirty="0">
                          <a:latin typeface="+mn-lt"/>
                        </a:rPr>
                        <a:t>do produto pelos moradores e a possibilidade de ações internas</a:t>
                      </a:r>
                      <a:br>
                        <a:rPr lang="pt-BR" sz="1400" baseline="0" dirty="0">
                          <a:latin typeface="+mn-lt"/>
                        </a:rPr>
                      </a:br>
                      <a:r>
                        <a:rPr lang="pt-BR" sz="1400" baseline="0" dirty="0">
                          <a:latin typeface="+mn-lt"/>
                        </a:rPr>
                        <a:t>de vendas nas localidades.</a:t>
                      </a:r>
                      <a:endParaRPr lang="pt-BR" sz="1400" dirty="0">
                        <a:latin typeface="+mn-lt"/>
                      </a:endParaRP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E01B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7646955"/>
                  </a:ext>
                </a:extLst>
              </a:tr>
              <a:tr h="615137"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solidFill>
                            <a:srgbClr val="ED1B24"/>
                          </a:solidFill>
                          <a:latin typeface="+mn-lt"/>
                        </a:rPr>
                        <a:t>Regra de concessão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n-lt"/>
                        </a:rPr>
                        <a:t>Pertencer a um dos grupos</a:t>
                      </a:r>
                      <a:br>
                        <a:rPr lang="pt-BR" sz="1400" dirty="0">
                          <a:latin typeface="+mn-lt"/>
                        </a:rPr>
                      </a:br>
                      <a:r>
                        <a:rPr lang="pt-BR" sz="1400" dirty="0">
                          <a:latin typeface="+mn-lt"/>
                        </a:rPr>
                        <a:t>definidos na política.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n-lt"/>
                        </a:rPr>
                        <a:t>É</a:t>
                      </a:r>
                      <a:r>
                        <a:rPr lang="pt-BR" sz="1400" baseline="0" dirty="0">
                          <a:latin typeface="+mn-lt"/>
                        </a:rPr>
                        <a:t> proibido a concessão das cortesias</a:t>
                      </a:r>
                      <a:br>
                        <a:rPr lang="pt-BR" sz="1400" baseline="0" dirty="0">
                          <a:latin typeface="+mn-lt"/>
                        </a:rPr>
                      </a:br>
                      <a:r>
                        <a:rPr lang="pt-BR" sz="1400" baseline="0" dirty="0">
                          <a:latin typeface="+mn-lt"/>
                        </a:rPr>
                        <a:t>a síndicos, zeladores, porteiros</a:t>
                      </a:r>
                      <a:br>
                        <a:rPr lang="pt-BR" sz="1400" baseline="0" dirty="0">
                          <a:latin typeface="+mn-lt"/>
                        </a:rPr>
                      </a:br>
                      <a:r>
                        <a:rPr lang="pt-BR" sz="1400" baseline="0" dirty="0">
                          <a:latin typeface="+mn-lt"/>
                        </a:rPr>
                        <a:t>e ou semelhantes</a:t>
                      </a:r>
                      <a:endParaRPr lang="pt-BR" sz="1400" dirty="0">
                        <a:latin typeface="+mn-lt"/>
                      </a:endParaRP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0664059"/>
                  </a:ext>
                </a:extLst>
              </a:tr>
              <a:tr h="424695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ED1B24"/>
                          </a:solidFill>
                          <a:latin typeface="+mn-lt"/>
                        </a:rPr>
                        <a:t>Ferramenta de cadastro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n-lt"/>
                        </a:rPr>
                        <a:t>Net Sales com alteração de tipos </a:t>
                      </a:r>
                      <a:br>
                        <a:rPr lang="pt-BR" sz="1400" dirty="0">
                          <a:latin typeface="+mn-lt"/>
                        </a:rPr>
                      </a:br>
                      <a:r>
                        <a:rPr lang="pt-BR" sz="1400" dirty="0">
                          <a:latin typeface="+mn-lt"/>
                        </a:rPr>
                        <a:t>de assinante pelo Net SMS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n-lt"/>
                        </a:rPr>
                        <a:t>Net Sales com alteração de tipos </a:t>
                      </a:r>
                      <a:br>
                        <a:rPr lang="pt-BR" sz="1400" dirty="0">
                          <a:latin typeface="+mn-lt"/>
                        </a:rPr>
                      </a:br>
                      <a:r>
                        <a:rPr lang="pt-BR" sz="1400" dirty="0">
                          <a:latin typeface="+mn-lt"/>
                        </a:rPr>
                        <a:t>de assinante pelo Net SMS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9542124"/>
                  </a:ext>
                </a:extLst>
              </a:tr>
              <a:tr h="4025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>
                          <a:solidFill>
                            <a:srgbClr val="ED1B24"/>
                          </a:solidFill>
                          <a:latin typeface="+mn-lt"/>
                        </a:rPr>
                        <a:t>Produto concedido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n-lt"/>
                        </a:rPr>
                        <a:t>TV e</a:t>
                      </a:r>
                      <a:r>
                        <a:rPr lang="pt-BR" sz="1400" baseline="0" dirty="0">
                          <a:latin typeface="+mn-lt"/>
                        </a:rPr>
                        <a:t> /ou banda larga vigente</a:t>
                      </a:r>
                      <a:endParaRPr lang="pt-BR" sz="1400" dirty="0">
                        <a:latin typeface="+mn-lt"/>
                      </a:endParaRP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n-lt"/>
                        </a:rPr>
                        <a:t>TV e</a:t>
                      </a:r>
                      <a:r>
                        <a:rPr lang="pt-BR" sz="1400" baseline="0" dirty="0">
                          <a:latin typeface="+mn-lt"/>
                        </a:rPr>
                        <a:t> /ou banda larga vigente</a:t>
                      </a:r>
                      <a:endParaRPr lang="pt-BR" sz="1400" dirty="0">
                        <a:latin typeface="+mn-lt"/>
                      </a:endParaRP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9490778"/>
                  </a:ext>
                </a:extLst>
              </a:tr>
              <a:tr h="520021"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solidFill>
                            <a:srgbClr val="ED1B24"/>
                          </a:solidFill>
                          <a:latin typeface="+mn-lt"/>
                        </a:rPr>
                        <a:t>Quantidade de pontos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n-lt"/>
                        </a:rPr>
                        <a:t>Depende do grupo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n-lt"/>
                        </a:rPr>
                        <a:t>1 ponto de TV ou 1 ponto de banda</a:t>
                      </a:r>
                      <a:r>
                        <a:rPr lang="pt-BR" sz="1400" baseline="0" dirty="0">
                          <a:latin typeface="+mn-lt"/>
                        </a:rPr>
                        <a:t> larga ou 1 ponto de TV com banda larga*</a:t>
                      </a:r>
                      <a:endParaRPr lang="pt-BR" sz="1400" dirty="0">
                        <a:latin typeface="+mn-lt"/>
                      </a:endParaRP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0524457"/>
                  </a:ext>
                </a:extLst>
              </a:tr>
              <a:tr h="265993"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solidFill>
                            <a:srgbClr val="ED1B24"/>
                          </a:solidFill>
                          <a:latin typeface="+mn-lt"/>
                        </a:rPr>
                        <a:t>Período de concessão 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latin typeface="+mn-lt"/>
                        </a:rPr>
                        <a:t>Até 12 meses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latin typeface="+mn-lt"/>
                        </a:rPr>
                        <a:t>Até 12 meses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9711721"/>
                  </a:ext>
                </a:extLst>
              </a:tr>
              <a:tr h="265993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ED1B24"/>
                          </a:solidFill>
                          <a:latin typeface="+mn-lt"/>
                        </a:rPr>
                        <a:t>Necessária a renovação?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n-lt"/>
                        </a:rPr>
                        <a:t>Sim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n-lt"/>
                        </a:rPr>
                        <a:t>Sim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974162"/>
                  </a:ext>
                </a:extLst>
              </a:tr>
              <a:tr h="488176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ED1B24"/>
                          </a:solidFill>
                          <a:latin typeface="+mn-lt"/>
                        </a:rPr>
                        <a:t>Justificativa para permanência </a:t>
                      </a:r>
                      <a:br>
                        <a:rPr lang="pt-BR" sz="1400" dirty="0">
                          <a:solidFill>
                            <a:srgbClr val="ED1B24"/>
                          </a:solidFill>
                          <a:latin typeface="+mn-lt"/>
                        </a:rPr>
                      </a:br>
                      <a:r>
                        <a:rPr lang="pt-BR" sz="1400" dirty="0">
                          <a:solidFill>
                            <a:srgbClr val="ED1B24"/>
                          </a:solidFill>
                          <a:latin typeface="+mn-lt"/>
                        </a:rPr>
                        <a:t>do benefício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n-lt"/>
                        </a:rPr>
                        <a:t>Permanência da parceria</a:t>
                      </a: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+mn-lt"/>
                        </a:rPr>
                        <a:t>Exposição da</a:t>
                      </a:r>
                      <a:r>
                        <a:rPr lang="pt-BR" sz="1400" baseline="0" dirty="0">
                          <a:latin typeface="+mn-lt"/>
                        </a:rPr>
                        <a:t> marca e do</a:t>
                      </a:r>
                      <a:r>
                        <a:rPr lang="pt-BR" sz="1400" dirty="0">
                          <a:latin typeface="+mn-lt"/>
                        </a:rPr>
                        <a:t> produto</a:t>
                      </a:r>
                      <a:r>
                        <a:rPr lang="pt-BR" sz="1400" baseline="0" dirty="0">
                          <a:latin typeface="+mn-lt"/>
                        </a:rPr>
                        <a:t> e serviços </a:t>
                      </a:r>
                      <a:endParaRPr lang="pt-BR" sz="1400" dirty="0">
                        <a:latin typeface="+mn-lt"/>
                      </a:endParaRPr>
                    </a:p>
                  </a:txBody>
                  <a:tcPr marL="42069" marR="42069" marT="21035" marB="21035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10647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291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5">
            <a:extLst>
              <a:ext uri="{FF2B5EF4-FFF2-40B4-BE49-F238E27FC236}">
                <a16:creationId xmlns:a16="http://schemas.microsoft.com/office/drawing/2014/main" id="{C9CFEA3E-9A88-8F13-99D4-17104699A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48" y="3114786"/>
            <a:ext cx="2439469" cy="90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is-IS" sz="4000" b="1" dirty="0">
                <a:solidFill>
                  <a:srgbClr val="ED1B2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AGENDA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DD3291D-8BF5-4C4B-CF7E-BB4A97242F91}"/>
              </a:ext>
            </a:extLst>
          </p:cNvPr>
          <p:cNvSpPr txBox="1"/>
          <p:nvPr/>
        </p:nvSpPr>
        <p:spPr>
          <a:xfrm>
            <a:off x="3676536" y="2738482"/>
            <a:ext cx="7848923" cy="1938992"/>
          </a:xfrm>
          <a:prstGeom prst="rect">
            <a:avLst/>
          </a:prstGeom>
          <a:solidFill>
            <a:srgbClr val="F5F5F5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361950" indent="-361950">
              <a:spcBef>
                <a:spcPts val="1200"/>
              </a:spcBef>
              <a:buClr>
                <a:srgbClr val="ED1B24"/>
              </a:buClr>
              <a:buAutoNum type="arabicPeriod"/>
            </a:pPr>
            <a:r>
              <a:rPr lang="pt-BR" sz="2500" dirty="0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POR QUE VENDER EM CONDOMÍNIOS?</a:t>
            </a:r>
          </a:p>
          <a:p>
            <a:pPr marL="361950" indent="-361950">
              <a:spcBef>
                <a:spcPts val="1200"/>
              </a:spcBef>
              <a:buClr>
                <a:srgbClr val="ED1B24"/>
              </a:buClr>
              <a:buFontTx/>
              <a:buAutoNum type="arabicPeriod"/>
            </a:pPr>
            <a:r>
              <a:rPr lang="pt-BR" sz="2500" dirty="0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O QUE PRECISA ESTAR NO DNA DO GN?</a:t>
            </a:r>
          </a:p>
          <a:p>
            <a:pPr marL="361950" indent="-361950">
              <a:spcBef>
                <a:spcPts val="1200"/>
              </a:spcBef>
              <a:buClr>
                <a:srgbClr val="ED1B24"/>
              </a:buClr>
              <a:buFontTx/>
              <a:buAutoNum type="arabicPeriod"/>
            </a:pPr>
            <a:r>
              <a:rPr lang="pt-BR" sz="2500" dirty="0"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COMO FAZER DIFERENTE PARA FAZER MELHOR NAS ETAPAS DO PROCESSO DE ABORDAGEM?</a:t>
            </a:r>
            <a:endParaRPr lang="pt-BR" sz="25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5A9C890-4EDD-4D4C-8A9B-DA1D69A84C2A}"/>
              </a:ext>
            </a:extLst>
          </p:cNvPr>
          <p:cNvSpPr/>
          <p:nvPr/>
        </p:nvSpPr>
        <p:spPr>
          <a:xfrm>
            <a:off x="0" y="1162050"/>
            <a:ext cx="2743200" cy="288758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694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 animBg="1"/>
      <p:bldP spid="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720BF5E6-B7F4-7BFC-32CF-E4831F50A37E}"/>
              </a:ext>
            </a:extLst>
          </p:cNvPr>
          <p:cNvSpPr txBox="1"/>
          <p:nvPr/>
        </p:nvSpPr>
        <p:spPr>
          <a:xfrm>
            <a:off x="5352258" y="1877812"/>
            <a:ext cx="6298046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657" indent="-285657" defTabSz="9141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 quantidade de cortesias disponibilizadas se restringe </a:t>
            </a:r>
            <a:br>
              <a:rPr lang="pt-BR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pt-BR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 política comercial aplicada para condomínios. As solicitações excedentes serão </a:t>
            </a:r>
            <a:r>
              <a:rPr lang="pt-BR" b="1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reprovadas.</a:t>
            </a:r>
            <a:endParaRPr lang="pt-BR" dirty="0">
              <a:solidFill>
                <a:schemeClr val="bg1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285657" indent="-285657" defTabSz="9141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Atente-se ao preenchimento correto da PA, para elegibilidade da cortesia ao condomínio.</a:t>
            </a:r>
          </a:p>
          <a:p>
            <a:pPr marL="285657" indent="-285657" defTabSz="9141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Exceções: Caso a Operação solicite cadastro de contrato com</a:t>
            </a:r>
            <a:br>
              <a:rPr lang="pt-BR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pt-BR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 quantidade de pontos diferentes da definida na regra ou cadastro de produtos Cinema e Futebol (desde que estejam empacotados), o cadastro poderá ser tratado com exceção, desde que a PA tenha como anexo o ok do Diretor da Operação Regional autorizando a concessão.</a:t>
            </a:r>
          </a:p>
        </p:txBody>
      </p:sp>
    </p:spTree>
    <p:extLst>
      <p:ext uri="{BB962C8B-B14F-4D97-AF65-F5344CB8AC3E}">
        <p14:creationId xmlns:p14="http://schemas.microsoft.com/office/powerpoint/2010/main" val="2532822058"/>
      </p:ext>
    </p:extLst>
  </p:cSld>
  <p:clrMapOvr>
    <a:masterClrMapping/>
  </p:clrMapOvr>
  <p:transition spd="slow">
    <p:push dir="u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720BF5E6-B7F4-7BFC-32CF-E4831F50A37E}"/>
              </a:ext>
            </a:extLst>
          </p:cNvPr>
          <p:cNvSpPr txBox="1"/>
          <p:nvPr/>
        </p:nvSpPr>
        <p:spPr>
          <a:xfrm>
            <a:off x="5359182" y="1876527"/>
            <a:ext cx="5852159" cy="321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657" indent="-285657" defTabSz="9141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O ok do Diretor não anula a execução do processo pelo solicitante, ou seja, o solicitante deverá preencher e anexar corretamente os demais documentos mesmo</a:t>
            </a:r>
            <a:br>
              <a:rPr lang="pt-BR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pt-BR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se houver execuções com ok do Diretor.</a:t>
            </a:r>
          </a:p>
          <a:p>
            <a:pPr marL="285657" indent="-285657" defTabSz="9141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NÃO será aplicada política de preço para zerar o valor</a:t>
            </a:r>
            <a:br>
              <a:rPr lang="pt-BR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pt-BR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de produtos cadastrados fora das regras, portanto, será responsabilidade da Operação sinalizar corretamente</a:t>
            </a:r>
            <a:br>
              <a:rPr lang="pt-BR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pt-BR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o nome do produto enquanto estiver empacotado de acordo com o Book de Ofertas vigente. Caso a regra de empacotado seja alterada por Produtos, não será acatada a cortesia de Cinema e Futebol no cenário de execução.</a:t>
            </a:r>
          </a:p>
        </p:txBody>
      </p:sp>
    </p:spTree>
    <p:extLst>
      <p:ext uri="{BB962C8B-B14F-4D97-AF65-F5344CB8AC3E}">
        <p14:creationId xmlns:p14="http://schemas.microsoft.com/office/powerpoint/2010/main" val="3273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720BF5E6-B7F4-7BFC-32CF-E4831F50A37E}"/>
              </a:ext>
            </a:extLst>
          </p:cNvPr>
          <p:cNvSpPr txBox="1"/>
          <p:nvPr/>
        </p:nvSpPr>
        <p:spPr>
          <a:xfrm>
            <a:off x="5355167" y="2008920"/>
            <a:ext cx="5864124" cy="2811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657" indent="-285657" defTabSz="914103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Caso o cliente tenha interesse na contratação de demais produtos e serviços, deverão ser cobrados os valores divulgados na tabela de preços vigente.</a:t>
            </a:r>
          </a:p>
          <a:p>
            <a:pPr marL="285657" indent="-285657" defTabSz="914103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Qualquer produto vinculado ao contrato cortesia, será cobrado a parte normalmente.</a:t>
            </a:r>
          </a:p>
          <a:p>
            <a:pPr marL="285657" indent="-285657" defTabSz="914103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Para a contratação do produto TV, não será cobrada a taxa de adesão. Para </a:t>
            </a:r>
            <a:r>
              <a:rPr lang="pt-BR" sz="2000" dirty="0" err="1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Vírtua</a:t>
            </a:r>
            <a:r>
              <a:rPr lang="pt-BR" sz="2000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, será cobrada a taxa de adesão/instalação.</a:t>
            </a:r>
          </a:p>
        </p:txBody>
      </p:sp>
    </p:spTree>
    <p:extLst>
      <p:ext uri="{BB962C8B-B14F-4D97-AF65-F5344CB8AC3E}">
        <p14:creationId xmlns:p14="http://schemas.microsoft.com/office/powerpoint/2010/main" val="302052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42AAEB0D-2348-BD3A-3121-31765313F6FB}"/>
              </a:ext>
            </a:extLst>
          </p:cNvPr>
          <p:cNvSpPr/>
          <p:nvPr/>
        </p:nvSpPr>
        <p:spPr>
          <a:xfrm>
            <a:off x="487743" y="2232369"/>
            <a:ext cx="10380321" cy="346358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65113" indent="-265113" defTabSz="914103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Providenciar o documento assinado (Minuta) pelas partes de acordo com as características disponibilizados para Cortesia;</a:t>
            </a:r>
          </a:p>
          <a:p>
            <a:pPr marL="265113" indent="-265113" defTabSz="914103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Arquivar as Minutas por no mínimo 2 anos e efetuar o processo de abertura de PA </a:t>
            </a:r>
            <a:b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com identificação correta do TIPO DE ASSINANTE CORTESIA desejado;</a:t>
            </a:r>
          </a:p>
          <a:p>
            <a:pPr marL="265113" indent="-265113" defTabSz="914103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Entrar em contato com o cliente para informar a data de instalação do contrato</a:t>
            </a:r>
            <a:b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e acompanhar a instalação do contrato para evitar quebras e/ou cancelamento</a:t>
            </a:r>
            <a:b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de contrato devido tratamento do Backlog;</a:t>
            </a:r>
          </a:p>
          <a:p>
            <a:pPr marL="265113" indent="-265113" defTabSz="914103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Acompanhar o prazo de concessão dos contratos com tipo de assinante CORTESIA </a:t>
            </a:r>
            <a:b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para solicitação de renovação, cancelamento da cortesia ou atualização de contrato.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B772F2A-0AE3-581F-7E56-AFA89EBBE201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AB780887-1941-1CDB-1FA1-0A50E7B2D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06" y="1672684"/>
            <a:ext cx="73503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RESPONSABILIDADE DA OPERAÇÃO</a:t>
            </a:r>
          </a:p>
        </p:txBody>
      </p:sp>
    </p:spTree>
    <p:extLst>
      <p:ext uri="{BB962C8B-B14F-4D97-AF65-F5344CB8AC3E}">
        <p14:creationId xmlns:p14="http://schemas.microsoft.com/office/powerpoint/2010/main" val="176313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5" grpId="0" animBg="1"/>
      <p:bldP spid="6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42AAEB0D-2348-BD3A-3121-31765313F6FB}"/>
              </a:ext>
            </a:extLst>
          </p:cNvPr>
          <p:cNvSpPr/>
          <p:nvPr/>
        </p:nvSpPr>
        <p:spPr>
          <a:xfrm>
            <a:off x="491204" y="2240901"/>
            <a:ext cx="1044539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indent="-269875" defTabSz="91410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 Regional é responsável em administrar/acompanhar os contratos cortesias e renovar, se necessário;</a:t>
            </a:r>
          </a:p>
          <a:p>
            <a:pPr marL="269875" indent="-269875" defTabSz="91410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Contatar o cliente para informar término da vigência da cortesia na tentativa de reverter o cancelamento do contrato argumentar e negociar os produtos e serviços para manter o contrato conectado com alteração de tipo de assinante para NORMAL, ou se não houver interesse por parte do cliente em comunicar o cancelamento da cortesia;</a:t>
            </a:r>
          </a:p>
          <a:p>
            <a:pPr marL="269875" indent="-269875" defTabSz="91410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Analisar o relatório mensal enviado por GAR (Garantia da Receita), e providenciar no decorrer do mês a abertura das </a:t>
            </a:r>
            <a:r>
              <a:rPr lang="pt-BR" sz="2200" dirty="0" err="1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PA’s</a:t>
            </a: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, garantindo que todos os contratos sejam tratados.</a:t>
            </a:r>
            <a:endParaRPr lang="pt-BR" sz="2200" dirty="0">
              <a:cs typeface="Calibri" panose="020F050202020403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D318DA2-3A1F-EB9B-AD3C-F2DFD1893B3E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89404D9-D492-323D-AD8B-9C40F6898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06" y="1672684"/>
            <a:ext cx="73503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RESPONSABILIDADE DA OPERAÇÃO</a:t>
            </a:r>
          </a:p>
        </p:txBody>
      </p:sp>
    </p:spTree>
    <p:extLst>
      <p:ext uri="{BB962C8B-B14F-4D97-AF65-F5344CB8AC3E}">
        <p14:creationId xmlns:p14="http://schemas.microsoft.com/office/powerpoint/2010/main" val="244418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720BF5E6-B7F4-7BFC-32CF-E4831F50A37E}"/>
              </a:ext>
            </a:extLst>
          </p:cNvPr>
          <p:cNvSpPr txBox="1"/>
          <p:nvPr/>
        </p:nvSpPr>
        <p:spPr>
          <a:xfrm>
            <a:off x="5361826" y="2016290"/>
            <a:ext cx="6445861" cy="2990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03">
              <a:spcAft>
                <a:spcPts val="1000"/>
              </a:spcAft>
            </a:pPr>
            <a:r>
              <a:rPr lang="pt-BR" sz="2000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O envio  do relatório  é uma forma de sinalizar às Operações </a:t>
            </a:r>
            <a:br>
              <a:rPr lang="pt-BR" sz="2000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pt-BR" sz="2000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os contratos expirados e a expirar para que as ações de tratamento sejam tomadas em tempo hábil e não gere desconforto com parceiro na qual foi concedido a cortesia. </a:t>
            </a:r>
          </a:p>
          <a:p>
            <a:pPr defTabSz="914103">
              <a:spcAft>
                <a:spcPts val="1000"/>
              </a:spcAft>
            </a:pPr>
            <a:r>
              <a:rPr lang="pt-BR" sz="2000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Embora exista este fluxo, as Operações podem sinalizar</a:t>
            </a:r>
            <a:br>
              <a:rPr lang="pt-BR" sz="2000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pt-BR" sz="2000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 qualquer momento a tratativa destes contratos quando houver o término da parceria, descredenciamento</a:t>
            </a:r>
            <a:br>
              <a:rPr lang="pt-BR" sz="2000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pt-BR" sz="2000" dirty="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do parceiro Técnico/Comercial ou quando houver irregularidade na utilização do benefício. </a:t>
            </a:r>
          </a:p>
        </p:txBody>
      </p:sp>
    </p:spTree>
    <p:extLst>
      <p:ext uri="{BB962C8B-B14F-4D97-AF65-F5344CB8AC3E}">
        <p14:creationId xmlns:p14="http://schemas.microsoft.com/office/powerpoint/2010/main" val="4167115510"/>
      </p:ext>
    </p:extLst>
  </p:cSld>
  <p:clrMapOvr>
    <a:masterClrMapping/>
  </p:clrMapOvr>
  <p:transition spd="slow">
    <p:push dir="u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a 8">
            <a:extLst>
              <a:ext uri="{FF2B5EF4-FFF2-40B4-BE49-F238E27FC236}">
                <a16:creationId xmlns:a16="http://schemas.microsoft.com/office/drawing/2014/main" id="{ACF98560-D2CC-1888-1C33-C0E605CD8C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077003"/>
              </p:ext>
            </p:extLst>
          </p:nvPr>
        </p:nvGraphicFramePr>
        <p:xfrm>
          <a:off x="162791" y="1605751"/>
          <a:ext cx="11866419" cy="42322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6606">
                  <a:extLst>
                    <a:ext uri="{9D8B030D-6E8A-4147-A177-3AD203B41FA5}">
                      <a16:colId xmlns:a16="http://schemas.microsoft.com/office/drawing/2014/main" val="2702071631"/>
                    </a:ext>
                  </a:extLst>
                </a:gridCol>
                <a:gridCol w="2723109">
                  <a:extLst>
                    <a:ext uri="{9D8B030D-6E8A-4147-A177-3AD203B41FA5}">
                      <a16:colId xmlns:a16="http://schemas.microsoft.com/office/drawing/2014/main" val="1863052361"/>
                    </a:ext>
                  </a:extLst>
                </a:gridCol>
                <a:gridCol w="3420364">
                  <a:extLst>
                    <a:ext uri="{9D8B030D-6E8A-4147-A177-3AD203B41FA5}">
                      <a16:colId xmlns:a16="http://schemas.microsoft.com/office/drawing/2014/main" val="3573301139"/>
                    </a:ext>
                  </a:extLst>
                </a:gridCol>
                <a:gridCol w="2756340">
                  <a:extLst>
                    <a:ext uri="{9D8B030D-6E8A-4147-A177-3AD203B41FA5}">
                      <a16:colId xmlns:a16="http://schemas.microsoft.com/office/drawing/2014/main" val="3286342994"/>
                    </a:ext>
                  </a:extLst>
                </a:gridCol>
              </a:tblGrid>
              <a:tr h="398288"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rgbClr val="ED1B24"/>
                          </a:solidFill>
                        </a:rPr>
                        <a:t>Operação (1° Aprovador)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>
                          <a:solidFill>
                            <a:srgbClr val="ED1B24"/>
                          </a:solidFill>
                        </a:rPr>
                        <a:t>BKO OGR (2° Aprovador)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b="1">
                          <a:solidFill>
                            <a:srgbClr val="ED1B24"/>
                          </a:solidFill>
                        </a:rPr>
                        <a:t>BKO Comercial (3° Aprovador)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b="1" dirty="0">
                          <a:solidFill>
                            <a:srgbClr val="ED1B24"/>
                          </a:solidFill>
                        </a:rPr>
                        <a:t>BKO OGR (4° Aprovador)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2241186"/>
                  </a:ext>
                </a:extLst>
              </a:tr>
              <a:tr h="2950141"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/>
                        <a:t>Garantir</a:t>
                      </a:r>
                      <a:r>
                        <a:rPr lang="pt-BR" sz="1400" baseline="0" dirty="0"/>
                        <a:t> a viabilidade dos</a:t>
                      </a:r>
                      <a:br>
                        <a:rPr lang="pt-BR" sz="1400" baseline="0" dirty="0"/>
                      </a:br>
                      <a:r>
                        <a:rPr lang="pt-BR" sz="1400" baseline="0" dirty="0"/>
                        <a:t>produtos solicitados;</a:t>
                      </a:r>
                      <a:endParaRPr lang="pt-BR" sz="1400" dirty="0"/>
                    </a:p>
                    <a:p>
                      <a:pPr marL="182563" indent="-182563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/>
                        <a:t>Identificar a necessidade de disponibilização do benefício;</a:t>
                      </a:r>
                    </a:p>
                    <a:p>
                      <a:pPr marL="182563" indent="-182563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/>
                        <a:t>Providenciar a assinatura dos documentos necessários;</a:t>
                      </a:r>
                    </a:p>
                    <a:p>
                      <a:pPr marL="182563" indent="-182563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/>
                        <a:t>Anexar e-mail com “De Acordo”</a:t>
                      </a:r>
                      <a:br>
                        <a:rPr lang="pt-BR" sz="1400" dirty="0"/>
                      </a:br>
                      <a:r>
                        <a:rPr lang="pt-BR" sz="1400" dirty="0"/>
                        <a:t>do Diretor;</a:t>
                      </a:r>
                    </a:p>
                    <a:p>
                      <a:pPr marL="182563" indent="-182563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/>
                        <a:t>Abrir PA para solicitação da</a:t>
                      </a:r>
                      <a:br>
                        <a:rPr lang="pt-BR" sz="1400" dirty="0"/>
                      </a:br>
                      <a:r>
                        <a:rPr lang="pt-BR" sz="1400" dirty="0"/>
                        <a:t>Cortesia – Ações em Condomínio;</a:t>
                      </a:r>
                    </a:p>
                    <a:p>
                      <a:pPr marL="182563" indent="-182563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/>
                        <a:t>Solicitar aprovação do Gerente/Diretor Comercial.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/>
                        <a:t>Validar se foi anexado </a:t>
                      </a:r>
                      <a:br>
                        <a:rPr lang="pt-BR" sz="1400" dirty="0"/>
                      </a:br>
                      <a:r>
                        <a:rPr lang="pt-BR" sz="1400" dirty="0"/>
                        <a:t>o “De Acordo” para cortesia pelo Diretor Comercial;</a:t>
                      </a:r>
                    </a:p>
                    <a:p>
                      <a:pPr marL="182563" indent="-182563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/>
                        <a:t>Validar documentos anexos</a:t>
                      </a:r>
                      <a:br>
                        <a:rPr lang="pt-BR" sz="1400" dirty="0"/>
                      </a:br>
                      <a:r>
                        <a:rPr lang="pt-BR" sz="1400" dirty="0"/>
                        <a:t>à PA;</a:t>
                      </a:r>
                    </a:p>
                    <a:p>
                      <a:pPr marL="182563" indent="-182563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/>
                        <a:t>Valida o aprovador preferencial da PA;</a:t>
                      </a:r>
                    </a:p>
                    <a:p>
                      <a:pPr marL="182563" indent="-182563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/>
                        <a:t>Se os documentos estiverem</a:t>
                      </a:r>
                      <a:br>
                        <a:rPr lang="pt-BR" sz="1400" dirty="0"/>
                      </a:br>
                      <a:r>
                        <a:rPr lang="pt-BR" sz="1400" dirty="0"/>
                        <a:t>ok, aprovar PA.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/>
                        <a:t>Double </a:t>
                      </a:r>
                      <a:r>
                        <a:rPr lang="pt-BR" sz="1400" dirty="0" err="1"/>
                        <a:t>Check</a:t>
                      </a:r>
                      <a:r>
                        <a:rPr lang="pt-BR" sz="1400" dirty="0"/>
                        <a:t>: Validar se foi</a:t>
                      </a:r>
                      <a:br>
                        <a:rPr lang="pt-BR" sz="1400" dirty="0"/>
                      </a:br>
                      <a:r>
                        <a:rPr lang="pt-BR" sz="1400" dirty="0"/>
                        <a:t>anexado “De Acordo” para</a:t>
                      </a:r>
                      <a:br>
                        <a:rPr lang="pt-BR" sz="1400" dirty="0"/>
                      </a:br>
                      <a:r>
                        <a:rPr lang="pt-BR" sz="1400" dirty="0"/>
                        <a:t>cortesia pelo Diretor Comercial;</a:t>
                      </a:r>
                    </a:p>
                    <a:p>
                      <a:pPr marL="182563" indent="-182563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/>
                        <a:t>Double </a:t>
                      </a:r>
                      <a:r>
                        <a:rPr lang="pt-BR" sz="1400" dirty="0" err="1"/>
                        <a:t>Check</a:t>
                      </a:r>
                      <a:r>
                        <a:rPr lang="pt-BR" sz="1400" dirty="0"/>
                        <a:t>: Valida os documentos anexos à PA;</a:t>
                      </a:r>
                    </a:p>
                    <a:p>
                      <a:pPr marL="182563" indent="-182563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/>
                        <a:t>Double </a:t>
                      </a:r>
                      <a:r>
                        <a:rPr lang="pt-BR" sz="1400" dirty="0" err="1"/>
                        <a:t>Check</a:t>
                      </a:r>
                      <a:r>
                        <a:rPr lang="pt-BR" sz="1400" dirty="0"/>
                        <a:t>: Valida o aprovador preferencial da PA;</a:t>
                      </a:r>
                    </a:p>
                    <a:p>
                      <a:pPr marL="182563" indent="-182563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/>
                        <a:t>Cadastrar a proposta;</a:t>
                      </a:r>
                    </a:p>
                    <a:p>
                      <a:pPr marL="182563" indent="-182563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/>
                        <a:t>Gerar Contrato;</a:t>
                      </a:r>
                    </a:p>
                    <a:p>
                      <a:pPr marL="182563" indent="-182563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/>
                        <a:t>Abrir ocorrência </a:t>
                      </a:r>
                      <a:r>
                        <a:rPr lang="pt-BR" sz="1400" b="1" i="1" dirty="0"/>
                        <a:t>CO1-CAC-Cortesia para ação em condomínios;</a:t>
                      </a:r>
                    </a:p>
                    <a:p>
                      <a:pPr marL="182563" indent="-182563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/>
                        <a:t>Aprovar PA.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/>
                        <a:t>Alterar o tipo de assinante </a:t>
                      </a:r>
                      <a:br>
                        <a:rPr lang="pt-BR" sz="1400" dirty="0"/>
                      </a:br>
                      <a:r>
                        <a:rPr lang="pt-BR" sz="1400" dirty="0"/>
                        <a:t>no NET SMS para cortesia </a:t>
                      </a:r>
                      <a:br>
                        <a:rPr lang="pt-BR" sz="1400" dirty="0"/>
                      </a:br>
                      <a:r>
                        <a:rPr lang="pt-BR" sz="1400" dirty="0"/>
                        <a:t>de acordo com o tipo </a:t>
                      </a:r>
                      <a:br>
                        <a:rPr lang="pt-BR" sz="1400" dirty="0"/>
                      </a:br>
                      <a:r>
                        <a:rPr lang="pt-BR" sz="1400" dirty="0"/>
                        <a:t>de solicitação;</a:t>
                      </a:r>
                    </a:p>
                    <a:p>
                      <a:pPr marL="182563" marR="0" lvl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400" dirty="0"/>
                        <a:t>Encerrar a ocorrência </a:t>
                      </a:r>
                      <a:br>
                        <a:rPr lang="pt-BR" sz="1400" dirty="0"/>
                      </a:br>
                      <a:r>
                        <a:rPr lang="pt-BR" sz="1400" b="1" i="1" dirty="0"/>
                        <a:t>CO1-CAC-Cortesia para</a:t>
                      </a:r>
                      <a:br>
                        <a:rPr lang="pt-BR" sz="1400" b="1" i="1" dirty="0"/>
                      </a:br>
                      <a:r>
                        <a:rPr lang="pt-BR" sz="1400" b="1" i="1" dirty="0"/>
                        <a:t>ação em condomínios;</a:t>
                      </a:r>
                    </a:p>
                    <a:p>
                      <a:pPr marL="182563" marR="0" lvl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400" dirty="0"/>
                        <a:t>Aprovar PA.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pt-BR" sz="1400" b="1" i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556010"/>
                  </a:ext>
                </a:extLst>
              </a:tr>
              <a:tr h="327359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pt-BR" sz="1400" b="1" i="0" dirty="0"/>
                        <a:t> D0/D+1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pt-BR" sz="1400" b="1" i="0" dirty="0"/>
                        <a:t>D+1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pt-BR" sz="1400" b="1" i="0" dirty="0"/>
                        <a:t>DE+2 À D+7**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pt-BR" sz="1400" b="1" i="0" dirty="0"/>
                        <a:t>D+1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3968963"/>
                  </a:ext>
                </a:extLst>
              </a:tr>
              <a:tr h="556511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pt-BR" sz="1400" dirty="0">
                          <a:solidFill>
                            <a:srgbClr val="ED1B24"/>
                          </a:solidFill>
                        </a:rPr>
                        <a:t>SLA total de tratamento sem pendência de endereço 7 dias úteis pelo processo / 10 dias úteis para o cliente </a:t>
                      </a:r>
                      <a:br>
                        <a:rPr lang="pt-BR" sz="1400" dirty="0">
                          <a:solidFill>
                            <a:srgbClr val="ED1B24"/>
                          </a:solidFill>
                        </a:rPr>
                      </a:br>
                      <a:r>
                        <a:rPr lang="pt-BR" sz="1400" dirty="0">
                          <a:solidFill>
                            <a:srgbClr val="ED1B24"/>
                          </a:solidFill>
                        </a:rPr>
                        <a:t>(considerar este SLA como mínimo para agendamento da instalação).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pt-BR" sz="1400" b="0" i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pt-BR" sz="1400" b="0" i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pt-BR" sz="1400" b="0" i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6377885"/>
                  </a:ext>
                </a:extLst>
              </a:tr>
            </a:tbl>
          </a:graphicData>
        </a:graphic>
      </p:graphicFrame>
      <p:sp>
        <p:nvSpPr>
          <p:cNvPr id="9" name="Retângulo 8">
            <a:extLst>
              <a:ext uri="{FF2B5EF4-FFF2-40B4-BE49-F238E27FC236}">
                <a16:creationId xmlns:a16="http://schemas.microsoft.com/office/drawing/2014/main" id="{A457E378-3E71-97CD-0DF6-41697B52161D}"/>
              </a:ext>
            </a:extLst>
          </p:cNvPr>
          <p:cNvSpPr/>
          <p:nvPr/>
        </p:nvSpPr>
        <p:spPr>
          <a:xfrm>
            <a:off x="0" y="5822149"/>
            <a:ext cx="12191999" cy="1041993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**O prazo de cadastro do contrato pelo BKO Comercial é D+2, considerando a data de aprovação do gestor do solicitante. Para as propostas que gerarem</a:t>
            </a:r>
            <a:br>
              <a:rPr lang="pt-BR" sz="1400" dirty="0"/>
            </a:br>
            <a:r>
              <a:rPr lang="pt-BR" sz="1400" dirty="0"/>
              <a:t>pendência de endereço </a:t>
            </a:r>
            <a:r>
              <a:rPr lang="pt-BR" sz="1400" b="1" dirty="0"/>
              <a:t>(Endereço em Análise ou Outros Endereços), </a:t>
            </a:r>
            <a:r>
              <a:rPr lang="pt-BR" sz="1400" dirty="0"/>
              <a:t>o SLA de cadastro será de até 7 dias úteis. Caso seja necessário realizar a construção do HP,</a:t>
            </a:r>
            <a:br>
              <a:rPr lang="pt-BR" sz="1400" dirty="0"/>
            </a:br>
            <a:r>
              <a:rPr lang="pt-BR" sz="1400" dirty="0"/>
              <a:t>o operador do BKO reprovará a PA e uma nova deverá ser aberta após conclusão da construção. </a:t>
            </a:r>
            <a:r>
              <a:rPr lang="pt-BR" sz="1400" b="1" dirty="0"/>
              <a:t>Importante: O agendamento da instalação deverá ocorrer após</a:t>
            </a:r>
            <a:br>
              <a:rPr lang="pt-BR" sz="1400" b="1" dirty="0"/>
            </a:br>
            <a:r>
              <a:rPr lang="pt-BR" sz="1400" b="1" dirty="0"/>
              <a:t>o SLA de cadastro, ou seja, após 10 dias úteis. Datas de agendamento informadas pela Operação fora deste prazo serão reprovadas.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8101898-870F-B81B-B595-1586D844B304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80E5A5F-FB8D-7ED7-F2D0-E84BF8567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6452" y="1035851"/>
            <a:ext cx="637872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FLUXOGRAMA DE APROVAÇÃO</a:t>
            </a:r>
          </a:p>
        </p:txBody>
      </p:sp>
    </p:spTree>
    <p:extLst>
      <p:ext uri="{BB962C8B-B14F-4D97-AF65-F5344CB8AC3E}">
        <p14:creationId xmlns:p14="http://schemas.microsoft.com/office/powerpoint/2010/main" val="31809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6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42AAEB0D-2348-BD3A-3121-31765313F6FB}"/>
              </a:ext>
            </a:extLst>
          </p:cNvPr>
          <p:cNvSpPr/>
          <p:nvPr/>
        </p:nvSpPr>
        <p:spPr>
          <a:xfrm>
            <a:off x="1532824" y="2506902"/>
            <a:ext cx="794513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indent="-269875" defTabSz="9141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O solicitante deverá anexar os seguintes documentos à PA:</a:t>
            </a:r>
          </a:p>
          <a:p>
            <a:pPr marL="269875" indent="-269875" defTabSz="9141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Cópia do documento que comprove representação legal do condomínio</a:t>
            </a:r>
            <a:br>
              <a:rPr lang="pt-BR" sz="20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pt-BR" sz="20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(Ata da Assembleia Geral ou Declaração com firma reconhecida);</a:t>
            </a:r>
          </a:p>
          <a:p>
            <a:pPr marL="269875" indent="-269875" defTabSz="9141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Cópia do documento pessoal (RG com número de CFP ou CNH) do representante legal do condomínio;</a:t>
            </a:r>
          </a:p>
          <a:p>
            <a:pPr marL="269875" indent="-269875" defTabSz="9141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Cópia do cartão CNPJ do condomínio;</a:t>
            </a:r>
          </a:p>
          <a:p>
            <a:pPr marL="269875" indent="-269875" defTabSz="9141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Contrato – Ações em condomínio devidamente assinado pelo Gerente da Operação, Diretor de Operações ou Diretor Regional.</a:t>
            </a:r>
            <a:endParaRPr lang="pt-BR" sz="2000" dirty="0">
              <a:cs typeface="Calibri" panose="020F050202020403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92EE1DC-074E-9342-7EB6-7A6C3A08EC12}"/>
              </a:ext>
            </a:extLst>
          </p:cNvPr>
          <p:cNvSpPr/>
          <p:nvPr/>
        </p:nvSpPr>
        <p:spPr>
          <a:xfrm>
            <a:off x="573578" y="5562755"/>
            <a:ext cx="11618422" cy="400721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Importante: </a:t>
            </a:r>
            <a:r>
              <a:rPr lang="pt-BR" sz="1600" dirty="0"/>
              <a:t>Caso sejam contratados 1 ponto de TV + 1 ponto de </a:t>
            </a:r>
            <a:r>
              <a:rPr lang="pt-BR" sz="1600" dirty="0" err="1"/>
              <a:t>Vírtua</a:t>
            </a:r>
            <a:r>
              <a:rPr lang="pt-BR" sz="1600" dirty="0"/>
              <a:t>, deverão estar descritos em minuta única.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BA075D6-33E5-8FE4-3463-67E2B91962A1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4590DD4-D7E1-14AD-84B6-EB7D197B7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873" y="1783626"/>
            <a:ext cx="73503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DOCUMENTAÇÃO DA OPERAÇÃO</a:t>
            </a:r>
          </a:p>
        </p:txBody>
      </p:sp>
    </p:spTree>
    <p:extLst>
      <p:ext uri="{BB962C8B-B14F-4D97-AF65-F5344CB8AC3E}">
        <p14:creationId xmlns:p14="http://schemas.microsoft.com/office/powerpoint/2010/main" val="229587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5" grpId="0" animBg="1"/>
      <p:bldP spid="6" grpId="0" animBg="1"/>
      <p:bldP spid="7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42AAEB0D-2348-BD3A-3121-31765313F6FB}"/>
              </a:ext>
            </a:extLst>
          </p:cNvPr>
          <p:cNvSpPr/>
          <p:nvPr/>
        </p:nvSpPr>
        <p:spPr>
          <a:xfrm>
            <a:off x="1537811" y="2689903"/>
            <a:ext cx="934752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Rubrica de setor de compliance;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02 assinaturas da Claro, sendo uma delas do responsável legal por assinar documentos da Operação e a outra, do Gerente Comercial, e na falta deste,</a:t>
            </a:r>
            <a:br>
              <a:rPr lang="pt-BR" sz="2000" dirty="0"/>
            </a:br>
            <a:r>
              <a:rPr lang="pt-BR" sz="2000" dirty="0"/>
              <a:t>do Gerente de Operações ou Diretor Regional/Operações;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A assinatura do cliente. Para CNPJ, a assinatura deverá ser do representante legal indicado na minuta, nas informações do contratante;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Assinatura de 02 testemunhas, sendo uma delas do lado da Operação e a outra, </a:t>
            </a:r>
            <a:br>
              <a:rPr lang="pt-BR" sz="2000" dirty="0"/>
            </a:br>
            <a:r>
              <a:rPr lang="pt-BR" sz="2000" dirty="0"/>
              <a:t>do lado do contratante;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Todas as assinaturas deverão ser através da plataforma de assinatura digital.</a:t>
            </a: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27A99EB-DAA9-E5BE-DC21-0CF445C28F92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2C1EA85-8DC4-EC2C-252A-A309D0843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873" y="1783626"/>
            <a:ext cx="73503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DOCUMENTAÇÃO</a:t>
            </a:r>
          </a:p>
        </p:txBody>
      </p:sp>
      <p:sp>
        <p:nvSpPr>
          <p:cNvPr id="7" name="Retângulo 5">
            <a:extLst>
              <a:ext uri="{FF2B5EF4-FFF2-40B4-BE49-F238E27FC236}">
                <a16:creationId xmlns:a16="http://schemas.microsoft.com/office/drawing/2014/main" id="{5B13EA76-4B53-A023-46F1-8D77E3ADA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5761" y="2228238"/>
            <a:ext cx="67881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eaLnBrk="0" hangingPunct="0"/>
            <a:r>
              <a:rPr lang="is-IS" sz="2400" i="1" dirty="0">
                <a:solidFill>
                  <a:srgbClr val="ED1B2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QUEM DEVE ASSINAR A MINUTA?</a:t>
            </a:r>
          </a:p>
        </p:txBody>
      </p:sp>
    </p:spTree>
    <p:extLst>
      <p:ext uri="{BB962C8B-B14F-4D97-AF65-F5344CB8AC3E}">
        <p14:creationId xmlns:p14="http://schemas.microsoft.com/office/powerpoint/2010/main" val="362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7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42AAEB0D-2348-BD3A-3121-31765313F6FB}"/>
              </a:ext>
            </a:extLst>
          </p:cNvPr>
          <p:cNvSpPr/>
          <p:nvPr/>
        </p:nvSpPr>
        <p:spPr>
          <a:xfrm>
            <a:off x="504798" y="2932411"/>
            <a:ext cx="4698047" cy="2067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03">
              <a:spcAft>
                <a:spcPts val="1000"/>
              </a:spcAft>
            </a:pPr>
            <a:r>
              <a:rPr lang="pt-BR" sz="20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Antes de abrir a PA, o solicitante deverá ter em mãos a </a:t>
            </a:r>
            <a:r>
              <a:rPr lang="pt-BR" sz="2000" b="1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Minuta</a:t>
            </a:r>
            <a:r>
              <a:rPr lang="pt-BR" sz="20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assinada entre as partes e preencher o </a:t>
            </a:r>
            <a:r>
              <a:rPr lang="pt-BR" sz="2000" b="1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Formulário Cadastro Cortesia Prospect</a:t>
            </a:r>
            <a:r>
              <a:rPr lang="pt-BR" sz="20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defTabSz="914103">
              <a:spcAft>
                <a:spcPts val="1000"/>
              </a:spcAft>
            </a:pPr>
            <a:r>
              <a:rPr lang="pt-BR" sz="20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Estes documentos estão disponíveis em:</a:t>
            </a:r>
            <a:br>
              <a:rPr lang="pt-BR" sz="20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pt-BR" sz="2000" dirty="0">
                <a:hlinkClick r:id="rId3" tooltip="http://permissao.netservicos.corp/login"/>
              </a:rPr>
              <a:t>http://permissao.netservicos.corp/login</a:t>
            </a:r>
            <a:endParaRPr lang="pt-BR" sz="2000" b="1" dirty="0"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t="14505" r="33552" b="20229"/>
          <a:stretch/>
        </p:blipFill>
        <p:spPr>
          <a:xfrm>
            <a:off x="7464972" y="1605017"/>
            <a:ext cx="3365408" cy="3647967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36A48BCA-D75F-E177-B41B-88629C18F904}"/>
              </a:ext>
            </a:extLst>
          </p:cNvPr>
          <p:cNvSpPr/>
          <p:nvPr/>
        </p:nvSpPr>
        <p:spPr>
          <a:xfrm>
            <a:off x="8041341" y="2937564"/>
            <a:ext cx="2312894" cy="971321"/>
          </a:xfrm>
          <a:prstGeom prst="rect">
            <a:avLst/>
          </a:prstGeom>
          <a:noFill/>
          <a:ln w="38100">
            <a:solidFill>
              <a:srgbClr val="EA54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" name="Conector: Angulado 15">
            <a:extLst>
              <a:ext uri="{FF2B5EF4-FFF2-40B4-BE49-F238E27FC236}">
                <a16:creationId xmlns:a16="http://schemas.microsoft.com/office/drawing/2014/main" id="{15239821-37D0-6499-FA11-18C6D5B663EA}"/>
              </a:ext>
            </a:extLst>
          </p:cNvPr>
          <p:cNvCxnSpPr>
            <a:cxnSpLocks/>
            <a:stCxn id="15" idx="3"/>
            <a:endCxn id="7" idx="1"/>
          </p:cNvCxnSpPr>
          <p:nvPr/>
        </p:nvCxnSpPr>
        <p:spPr>
          <a:xfrm flipV="1">
            <a:off x="4405023" y="3423225"/>
            <a:ext cx="3636318" cy="1868230"/>
          </a:xfrm>
          <a:prstGeom prst="bentConnector3">
            <a:avLst>
              <a:gd name="adj1" fmla="val 50000"/>
            </a:avLst>
          </a:prstGeom>
          <a:ln w="38100">
            <a:solidFill>
              <a:srgbClr val="EA54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BE82D32-20EB-8638-B289-F3D9EE74F80C}"/>
              </a:ext>
            </a:extLst>
          </p:cNvPr>
          <p:cNvSpPr txBox="1"/>
          <p:nvPr/>
        </p:nvSpPr>
        <p:spPr>
          <a:xfrm>
            <a:off x="504798" y="5091400"/>
            <a:ext cx="39002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/>
              <a:t>Acessar com: login e senha de rede.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561D62A-A773-1639-8208-4E2F69AA2317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5">
            <a:extLst>
              <a:ext uri="{FF2B5EF4-FFF2-40B4-BE49-F238E27FC236}">
                <a16:creationId xmlns:a16="http://schemas.microsoft.com/office/drawing/2014/main" id="{68A54282-F188-CE65-AE93-05D9FD44D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06" y="1672684"/>
            <a:ext cx="484412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FORMULÁRIO</a:t>
            </a:r>
            <a:b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 MINUTA</a:t>
            </a:r>
          </a:p>
        </p:txBody>
      </p:sp>
    </p:spTree>
    <p:extLst>
      <p:ext uri="{BB962C8B-B14F-4D97-AF65-F5344CB8AC3E}">
        <p14:creationId xmlns:p14="http://schemas.microsoft.com/office/powerpoint/2010/main" val="367067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  <p:bldP spid="15" grpId="0"/>
      <p:bldP spid="9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3FA828D-5991-5648-A7BC-4FE5B18E9E7F}"/>
              </a:ext>
            </a:extLst>
          </p:cNvPr>
          <p:cNvSpPr txBox="1"/>
          <p:nvPr/>
        </p:nvSpPr>
        <p:spPr>
          <a:xfrm>
            <a:off x="7636746" y="3324651"/>
            <a:ext cx="4293263" cy="10966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549275" algn="r"/>
            <a:r>
              <a:rPr lang="pt-BR" sz="3500" dirty="0">
                <a:solidFill>
                  <a:schemeClr val="bg1"/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</a:rPr>
              <a:t>1. Por que vender em condomínios?</a:t>
            </a:r>
            <a:endParaRPr lang="pt-BR" sz="35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9778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3" r="392" b="5987"/>
          <a:stretch/>
        </p:blipFill>
        <p:spPr>
          <a:xfrm>
            <a:off x="4101491" y="1761715"/>
            <a:ext cx="7396095" cy="3341379"/>
          </a:xfrm>
          <a:prstGeom prst="rect">
            <a:avLst/>
          </a:prstGeom>
          <a:effectLst>
            <a:outerShdw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BBD0A4A7-3511-C4CA-800A-ADA440C49E8F}"/>
              </a:ext>
            </a:extLst>
          </p:cNvPr>
          <p:cNvSpPr/>
          <p:nvPr/>
        </p:nvSpPr>
        <p:spPr>
          <a:xfrm>
            <a:off x="4613145" y="2741300"/>
            <a:ext cx="655003" cy="210236"/>
          </a:xfrm>
          <a:prstGeom prst="rect">
            <a:avLst/>
          </a:prstGeom>
          <a:noFill/>
          <a:ln w="38100">
            <a:solidFill>
              <a:srgbClr val="EA54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9" name="Conector: Angulado 15">
            <a:extLst>
              <a:ext uri="{FF2B5EF4-FFF2-40B4-BE49-F238E27FC236}">
                <a16:creationId xmlns:a16="http://schemas.microsoft.com/office/drawing/2014/main" id="{72CF932E-E84D-DCA5-5853-96F3F9AF0EAA}"/>
              </a:ext>
            </a:extLst>
          </p:cNvPr>
          <p:cNvCxnSpPr>
            <a:cxnSpLocks/>
            <a:stCxn id="12" idx="3"/>
            <a:endCxn id="7" idx="1"/>
          </p:cNvCxnSpPr>
          <p:nvPr/>
        </p:nvCxnSpPr>
        <p:spPr>
          <a:xfrm flipV="1">
            <a:off x="2091193" y="2846418"/>
            <a:ext cx="2521952" cy="1447702"/>
          </a:xfrm>
          <a:prstGeom prst="bentConnector3">
            <a:avLst>
              <a:gd name="adj1" fmla="val 50000"/>
            </a:avLst>
          </a:prstGeom>
          <a:ln w="38100">
            <a:solidFill>
              <a:srgbClr val="EA54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D78FB98-8216-3C3E-67EE-A2A2F260F93A}"/>
              </a:ext>
            </a:extLst>
          </p:cNvPr>
          <p:cNvSpPr txBox="1"/>
          <p:nvPr/>
        </p:nvSpPr>
        <p:spPr>
          <a:xfrm>
            <a:off x="499155" y="3940177"/>
            <a:ext cx="15920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/>
              <a:t>Clicar em </a:t>
            </a:r>
            <a:r>
              <a:rPr lang="pt-BR" sz="2000" b="1" dirty="0">
                <a:solidFill>
                  <a:srgbClr val="ED1B24"/>
                </a:solidFill>
              </a:rPr>
              <a:t>Documentos</a:t>
            </a:r>
            <a:r>
              <a:rPr lang="pt-BR" sz="2000" b="1" dirty="0"/>
              <a:t>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025F44C-D8A9-B93D-9106-15BB34F79512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5">
            <a:extLst>
              <a:ext uri="{FF2B5EF4-FFF2-40B4-BE49-F238E27FC236}">
                <a16:creationId xmlns:a16="http://schemas.microsoft.com/office/drawing/2014/main" id="{04F4543B-5ED5-98DC-9E1E-1E44E1EC9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06" y="1672684"/>
            <a:ext cx="307059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FORMULÁRIO</a:t>
            </a:r>
            <a:b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 MINUTA</a:t>
            </a:r>
          </a:p>
        </p:txBody>
      </p:sp>
    </p:spTree>
    <p:extLst>
      <p:ext uri="{BB962C8B-B14F-4D97-AF65-F5344CB8AC3E}">
        <p14:creationId xmlns:p14="http://schemas.microsoft.com/office/powerpoint/2010/main" val="378214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" t="13456" r="1259" b="6017"/>
          <a:stretch/>
        </p:blipFill>
        <p:spPr>
          <a:xfrm>
            <a:off x="4563121" y="1710358"/>
            <a:ext cx="7377345" cy="3437285"/>
          </a:xfrm>
          <a:prstGeom prst="rect">
            <a:avLst/>
          </a:prstGeom>
          <a:effectLst>
            <a:outerShdw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Arredondar Retângulo em um Canto Único 5"/>
          <p:cNvSpPr/>
          <p:nvPr/>
        </p:nvSpPr>
        <p:spPr>
          <a:xfrm>
            <a:off x="517992" y="2919689"/>
            <a:ext cx="3574614" cy="2051806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7800" indent="-1778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</a:rPr>
              <a:t>Digitar o nome do arquivo.</a:t>
            </a:r>
          </a:p>
          <a:p>
            <a:pPr marL="177800" indent="-1778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</a:rPr>
              <a:t>Para localizar formulário:</a:t>
            </a:r>
            <a:br>
              <a:rPr lang="pt-BR" dirty="0">
                <a:solidFill>
                  <a:schemeClr val="tx1"/>
                </a:solidFill>
              </a:rPr>
            </a:br>
            <a:r>
              <a:rPr lang="pt-BR" dirty="0">
                <a:solidFill>
                  <a:schemeClr val="tx1"/>
                </a:solidFill>
              </a:rPr>
              <a:t>Formulário cadastro cortesia. </a:t>
            </a:r>
          </a:p>
          <a:p>
            <a:pPr marL="177800" indent="-1778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</a:rPr>
              <a:t>Para localizar minuta:</a:t>
            </a:r>
            <a:r>
              <a:rPr lang="pt-BR" b="1" dirty="0">
                <a:solidFill>
                  <a:schemeClr val="tx1"/>
                </a:solidFill>
              </a:rPr>
              <a:t> </a:t>
            </a:r>
            <a:r>
              <a:rPr lang="pt-BR" b="1" dirty="0">
                <a:solidFill>
                  <a:srgbClr val="ED1B24"/>
                </a:solidFill>
              </a:rPr>
              <a:t>CONTRATO CORTESIA TV BANDA LARGA CLARO TV+ BOX_2022.07.04</a:t>
            </a:r>
            <a:r>
              <a:rPr lang="pt-BR" b="1" dirty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909D2A1A-0C5E-8781-514F-F1078A5FB2EB}"/>
              </a:ext>
            </a:extLst>
          </p:cNvPr>
          <p:cNvGrpSpPr/>
          <p:nvPr/>
        </p:nvGrpSpPr>
        <p:grpSpPr>
          <a:xfrm>
            <a:off x="4092606" y="2655570"/>
            <a:ext cx="4064326" cy="1290022"/>
            <a:chOff x="6887730" y="1287268"/>
            <a:chExt cx="4064326" cy="1290022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FAC146FF-E708-0E05-7F48-C78A80B50EFE}"/>
                </a:ext>
              </a:extLst>
            </p:cNvPr>
            <p:cNvSpPr/>
            <p:nvPr/>
          </p:nvSpPr>
          <p:spPr>
            <a:xfrm>
              <a:off x="7736766" y="1287268"/>
              <a:ext cx="3215290" cy="384356"/>
            </a:xfrm>
            <a:prstGeom prst="rect">
              <a:avLst/>
            </a:prstGeom>
            <a:noFill/>
            <a:ln w="38100">
              <a:solidFill>
                <a:srgbClr val="EA54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9" name="Conector: Angulado 15">
              <a:extLst>
                <a:ext uri="{FF2B5EF4-FFF2-40B4-BE49-F238E27FC236}">
                  <a16:creationId xmlns:a16="http://schemas.microsoft.com/office/drawing/2014/main" id="{132D40B4-6427-49D1-EB33-6CFB2B0AE8CB}"/>
                </a:ext>
              </a:extLst>
            </p:cNvPr>
            <p:cNvCxnSpPr>
              <a:cxnSpLocks/>
              <a:stCxn id="6" idx="3"/>
              <a:endCxn id="7" idx="1"/>
            </p:cNvCxnSpPr>
            <p:nvPr/>
          </p:nvCxnSpPr>
          <p:spPr>
            <a:xfrm flipV="1">
              <a:off x="6887730" y="1479446"/>
              <a:ext cx="849036" cy="1097844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EA54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tângulo 9">
            <a:extLst>
              <a:ext uri="{FF2B5EF4-FFF2-40B4-BE49-F238E27FC236}">
                <a16:creationId xmlns:a16="http://schemas.microsoft.com/office/drawing/2014/main" id="{3A615E3A-4580-8B8A-3AD0-593802BE65BB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5">
            <a:extLst>
              <a:ext uri="{FF2B5EF4-FFF2-40B4-BE49-F238E27FC236}">
                <a16:creationId xmlns:a16="http://schemas.microsoft.com/office/drawing/2014/main" id="{2E6F7C76-0567-0A88-CEC8-B0E859A92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06" y="1672684"/>
            <a:ext cx="307059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FORMULÁRIO</a:t>
            </a:r>
            <a:b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 MINUTA</a:t>
            </a:r>
          </a:p>
        </p:txBody>
      </p:sp>
    </p:spTree>
    <p:extLst>
      <p:ext uri="{BB962C8B-B14F-4D97-AF65-F5344CB8AC3E}">
        <p14:creationId xmlns:p14="http://schemas.microsoft.com/office/powerpoint/2010/main" val="129560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2" r="832" b="6282"/>
          <a:stretch/>
        </p:blipFill>
        <p:spPr>
          <a:xfrm>
            <a:off x="4692561" y="1538381"/>
            <a:ext cx="7163957" cy="3204743"/>
          </a:xfrm>
          <a:prstGeom prst="rect">
            <a:avLst/>
          </a:prstGeom>
          <a:effectLst>
            <a:outerShdw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772782E8-35CB-1067-CF59-553BCAA7D6F0}"/>
              </a:ext>
            </a:extLst>
          </p:cNvPr>
          <p:cNvSpPr/>
          <p:nvPr/>
        </p:nvSpPr>
        <p:spPr>
          <a:xfrm>
            <a:off x="568902" y="5371155"/>
            <a:ext cx="11623097" cy="609389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/>
              <a:t>ATENÇÃO: </a:t>
            </a:r>
            <a:r>
              <a:rPr lang="pt-BR" sz="1400"/>
              <a:t>Na observação/justificativa do formulário é importante que seja preenchido de forma clara e objetiva o motivo da cortesia, </a:t>
            </a:r>
          </a:p>
          <a:p>
            <a:pPr algn="ctr"/>
            <a:r>
              <a:rPr lang="pt-BR" sz="1400"/>
              <a:t>facilitando entendimento e aprovação do setor de </a:t>
            </a:r>
            <a:r>
              <a:rPr lang="pt-BR" sz="1400" err="1"/>
              <a:t>compliance</a:t>
            </a:r>
            <a:r>
              <a:rPr lang="pt-BR" sz="1400"/>
              <a:t>.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7D8D90B-0100-A134-20DE-B4260609BFFC}"/>
              </a:ext>
            </a:extLst>
          </p:cNvPr>
          <p:cNvSpPr/>
          <p:nvPr/>
        </p:nvSpPr>
        <p:spPr>
          <a:xfrm>
            <a:off x="5094831" y="2135030"/>
            <a:ext cx="3199424" cy="968387"/>
          </a:xfrm>
          <a:prstGeom prst="rect">
            <a:avLst/>
          </a:prstGeom>
          <a:noFill/>
          <a:ln w="38100">
            <a:solidFill>
              <a:srgbClr val="EA54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" name="Conector: Angulado 15">
            <a:extLst>
              <a:ext uri="{FF2B5EF4-FFF2-40B4-BE49-F238E27FC236}">
                <a16:creationId xmlns:a16="http://schemas.microsoft.com/office/drawing/2014/main" id="{E57BEB24-7580-DD69-8423-205230CA9D38}"/>
              </a:ext>
            </a:extLst>
          </p:cNvPr>
          <p:cNvCxnSpPr>
            <a:cxnSpLocks/>
            <a:stCxn id="12" idx="3"/>
            <a:endCxn id="9" idx="1"/>
          </p:cNvCxnSpPr>
          <p:nvPr/>
        </p:nvCxnSpPr>
        <p:spPr>
          <a:xfrm flipV="1">
            <a:off x="3759199" y="2619224"/>
            <a:ext cx="1335632" cy="574895"/>
          </a:xfrm>
          <a:prstGeom prst="bentConnector3">
            <a:avLst>
              <a:gd name="adj1" fmla="val 50000"/>
            </a:avLst>
          </a:prstGeom>
          <a:ln w="38100">
            <a:solidFill>
              <a:srgbClr val="EA54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B82F3BD-C798-2EFF-1B07-7738AD65ACB8}"/>
              </a:ext>
            </a:extLst>
          </p:cNvPr>
          <p:cNvSpPr txBox="1"/>
          <p:nvPr/>
        </p:nvSpPr>
        <p:spPr>
          <a:xfrm>
            <a:off x="495640" y="1705406"/>
            <a:ext cx="3263559" cy="2977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tx1"/>
                </a:solidFill>
              </a:rPr>
              <a:t>Para localizar formulário:</a:t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dirty="0">
                <a:solidFill>
                  <a:schemeClr val="tx1"/>
                </a:solidFill>
              </a:rPr>
              <a:t>Formulário cadastro cortesia, clicar em </a:t>
            </a:r>
            <a:r>
              <a:rPr lang="pt-BR" sz="2000" b="1" dirty="0">
                <a:solidFill>
                  <a:srgbClr val="ED1B24"/>
                </a:solidFill>
              </a:rPr>
              <a:t>Baixar</a:t>
            </a:r>
            <a:r>
              <a:rPr lang="pt-BR" sz="2000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</a:rPr>
              <a:t>Preencher correntemente os dados do cliente, produtos concedidos, quantidade de pontos e anexar junto a minuta na PA que precisa ser aberta.</a:t>
            </a:r>
          </a:p>
        </p:txBody>
      </p:sp>
    </p:spTree>
    <p:extLst>
      <p:ext uri="{BB962C8B-B14F-4D97-AF65-F5344CB8AC3E}">
        <p14:creationId xmlns:p14="http://schemas.microsoft.com/office/powerpoint/2010/main" val="242741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2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9" b="5543"/>
          <a:stretch/>
        </p:blipFill>
        <p:spPr>
          <a:xfrm>
            <a:off x="4627570" y="1572555"/>
            <a:ext cx="7223787" cy="3239592"/>
          </a:xfrm>
          <a:prstGeom prst="rect">
            <a:avLst/>
          </a:prstGeom>
          <a:effectLst>
            <a:outerShdw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26990667-24BC-C705-91A9-64F6168BDCC5}"/>
              </a:ext>
            </a:extLst>
          </p:cNvPr>
          <p:cNvSpPr/>
          <p:nvPr/>
        </p:nvSpPr>
        <p:spPr>
          <a:xfrm>
            <a:off x="568902" y="5487169"/>
            <a:ext cx="11623097" cy="478865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/>
              <a:t>ATENÇÃO: </a:t>
            </a:r>
            <a:r>
              <a:rPr lang="pt-BR" sz="1400"/>
              <a:t>Item </a:t>
            </a:r>
            <a:r>
              <a:rPr lang="pt-BR" sz="1400" err="1"/>
              <a:t>D</a:t>
            </a:r>
            <a:r>
              <a:rPr lang="pt-BR" sz="1400"/>
              <a:t> da clausula 1. Para prospect não precisa preencher e para renovação precisa preencher.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AB72A795-A6DA-4B3D-DF97-3F1DAE2C6232}"/>
              </a:ext>
            </a:extLst>
          </p:cNvPr>
          <p:cNvGrpSpPr/>
          <p:nvPr/>
        </p:nvGrpSpPr>
        <p:grpSpPr>
          <a:xfrm>
            <a:off x="4147127" y="2150244"/>
            <a:ext cx="4116445" cy="1171978"/>
            <a:chOff x="4147127" y="2150244"/>
            <a:chExt cx="4116445" cy="1171978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E9CB859E-705E-28FD-8FF4-CA80B23B5A42}"/>
                </a:ext>
              </a:extLst>
            </p:cNvPr>
            <p:cNvSpPr/>
            <p:nvPr/>
          </p:nvSpPr>
          <p:spPr>
            <a:xfrm>
              <a:off x="5080000" y="2150244"/>
              <a:ext cx="3183572" cy="1171978"/>
            </a:xfrm>
            <a:prstGeom prst="rect">
              <a:avLst/>
            </a:prstGeom>
            <a:noFill/>
            <a:ln w="38100">
              <a:solidFill>
                <a:srgbClr val="EA54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6" name="Conector: Angulado 15">
              <a:extLst>
                <a:ext uri="{FF2B5EF4-FFF2-40B4-BE49-F238E27FC236}">
                  <a16:creationId xmlns:a16="http://schemas.microsoft.com/office/drawing/2014/main" id="{0CFEB057-84EB-56FB-AEB7-FDE87177C2C7}"/>
                </a:ext>
              </a:extLst>
            </p:cNvPr>
            <p:cNvCxnSpPr>
              <a:cxnSpLocks/>
              <a:stCxn id="13" idx="3"/>
              <a:endCxn id="4" idx="1"/>
            </p:cNvCxnSpPr>
            <p:nvPr/>
          </p:nvCxnSpPr>
          <p:spPr>
            <a:xfrm flipV="1">
              <a:off x="4147127" y="2736233"/>
              <a:ext cx="932873" cy="495916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EA54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4CF0690-D44E-F3D9-A3B6-5B1BFAE15C47}"/>
              </a:ext>
            </a:extLst>
          </p:cNvPr>
          <p:cNvSpPr txBox="1"/>
          <p:nvPr/>
        </p:nvSpPr>
        <p:spPr>
          <a:xfrm>
            <a:off x="480291" y="1877932"/>
            <a:ext cx="3666836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</a:rPr>
              <a:t>Localizar minuta:</a:t>
            </a:r>
            <a:r>
              <a:rPr lang="pt-BR" sz="2000" b="1" dirty="0">
                <a:solidFill>
                  <a:schemeClr val="tx1"/>
                </a:solidFill>
              </a:rPr>
              <a:t> </a:t>
            </a:r>
            <a:r>
              <a:rPr lang="pt-BR" sz="2000" b="1" dirty="0">
                <a:solidFill>
                  <a:srgbClr val="ED1B24"/>
                </a:solidFill>
              </a:rPr>
              <a:t>CONTRATO CORTESIA TV BANDA LARGA CLARO TV+ BOX_2022.07.04</a:t>
            </a:r>
            <a:r>
              <a:rPr lang="pt-BR" sz="2000" b="1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</a:rPr>
              <a:t>Preencher correntemente </a:t>
            </a:r>
            <a:br>
              <a:rPr lang="pt-BR" sz="2000" dirty="0">
                <a:solidFill>
                  <a:schemeClr val="tx1"/>
                </a:solidFill>
              </a:rPr>
            </a:br>
            <a:r>
              <a:rPr lang="pt-BR" sz="2000" dirty="0">
                <a:solidFill>
                  <a:schemeClr val="tx1"/>
                </a:solidFill>
              </a:rPr>
              <a:t>os dados do cliente, produtos concedidos, quantidade de pontos e subir no </a:t>
            </a:r>
            <a:r>
              <a:rPr lang="pt-BR" sz="2000" dirty="0" err="1">
                <a:solidFill>
                  <a:schemeClr val="tx1"/>
                </a:solidFill>
              </a:rPr>
              <a:t>Docsign</a:t>
            </a:r>
            <a:r>
              <a:rPr lang="pt-BR" sz="2000" dirty="0">
                <a:solidFill>
                  <a:schemeClr val="tx1"/>
                </a:solidFill>
              </a:rPr>
              <a:t> para assinatura de todas as partes.</a:t>
            </a:r>
          </a:p>
        </p:txBody>
      </p:sp>
    </p:spTree>
    <p:extLst>
      <p:ext uri="{BB962C8B-B14F-4D97-AF65-F5344CB8AC3E}">
        <p14:creationId xmlns:p14="http://schemas.microsoft.com/office/powerpoint/2010/main" val="377844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edondar Retângulo em um Canto Único 2"/>
          <p:cNvSpPr/>
          <p:nvPr/>
        </p:nvSpPr>
        <p:spPr>
          <a:xfrm>
            <a:off x="536575" y="3018164"/>
            <a:ext cx="1790989" cy="821672"/>
          </a:xfrm>
          <a:prstGeom prst="round1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dirty="0">
                <a:solidFill>
                  <a:schemeClr val="tx1"/>
                </a:solidFill>
              </a:rPr>
              <a:t>Para abrir a PA, clicar em </a:t>
            </a:r>
            <a:r>
              <a:rPr lang="pt-BR" sz="2000" b="1" dirty="0">
                <a:solidFill>
                  <a:srgbClr val="ED1B24"/>
                </a:solidFill>
              </a:rPr>
              <a:t>Criar</a:t>
            </a:r>
            <a:r>
              <a:rPr lang="pt-BR" sz="20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0" r="-92" b="5668"/>
          <a:stretch/>
        </p:blipFill>
        <p:spPr>
          <a:xfrm>
            <a:off x="3285998" y="1485682"/>
            <a:ext cx="8647539" cy="3880646"/>
          </a:xfrm>
          <a:prstGeom prst="rect">
            <a:avLst/>
          </a:prstGeom>
          <a:effectLst>
            <a:outerShdw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16483D2-8E4E-77D3-2554-016C641323B8}"/>
              </a:ext>
            </a:extLst>
          </p:cNvPr>
          <p:cNvSpPr/>
          <p:nvPr/>
        </p:nvSpPr>
        <p:spPr>
          <a:xfrm>
            <a:off x="3887400" y="1939637"/>
            <a:ext cx="897036" cy="265401"/>
          </a:xfrm>
          <a:prstGeom prst="rect">
            <a:avLst/>
          </a:prstGeom>
          <a:noFill/>
          <a:ln w="38100">
            <a:solidFill>
              <a:srgbClr val="EA54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" name="Conector: Angulado 15">
            <a:extLst>
              <a:ext uri="{FF2B5EF4-FFF2-40B4-BE49-F238E27FC236}">
                <a16:creationId xmlns:a16="http://schemas.microsoft.com/office/drawing/2014/main" id="{18F55076-2C70-7E72-EB5D-8AF4D8947AF8}"/>
              </a:ext>
            </a:extLst>
          </p:cNvPr>
          <p:cNvCxnSpPr>
            <a:cxnSpLocks/>
            <a:stCxn id="3" idx="0"/>
            <a:endCxn id="5" idx="1"/>
          </p:cNvCxnSpPr>
          <p:nvPr/>
        </p:nvCxnSpPr>
        <p:spPr>
          <a:xfrm rot="5400000" flipH="1" flipV="1">
            <a:off x="2186822" y="1317586"/>
            <a:ext cx="945826" cy="2455330"/>
          </a:xfrm>
          <a:prstGeom prst="bentConnector2">
            <a:avLst/>
          </a:prstGeom>
          <a:ln w="38100">
            <a:solidFill>
              <a:srgbClr val="EA54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43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edondar Retângulo em um Canto Único 2"/>
          <p:cNvSpPr/>
          <p:nvPr/>
        </p:nvSpPr>
        <p:spPr>
          <a:xfrm>
            <a:off x="508414" y="2996742"/>
            <a:ext cx="1856096" cy="864515"/>
          </a:xfrm>
          <a:prstGeom prst="round1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dirty="0">
                <a:solidFill>
                  <a:schemeClr val="tx1"/>
                </a:solidFill>
              </a:rPr>
              <a:t>Para abrir a PA, clicar no </a:t>
            </a:r>
            <a:r>
              <a:rPr lang="pt-BR" sz="2000" b="1" dirty="0">
                <a:solidFill>
                  <a:srgbClr val="ED1B24"/>
                </a:solidFill>
              </a:rPr>
              <a:t>link</a:t>
            </a:r>
            <a:r>
              <a:rPr lang="pt-BR" sz="20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222" r="41" b="5750"/>
          <a:stretch/>
        </p:blipFill>
        <p:spPr>
          <a:xfrm>
            <a:off x="3017266" y="1423416"/>
            <a:ext cx="8906879" cy="4011168"/>
          </a:xfrm>
          <a:prstGeom prst="rect">
            <a:avLst/>
          </a:prstGeom>
          <a:effectLst>
            <a:outerShdw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E5FB004D-B40A-86C8-8E98-43CC075B263F}"/>
              </a:ext>
            </a:extLst>
          </p:cNvPr>
          <p:cNvSpPr/>
          <p:nvPr/>
        </p:nvSpPr>
        <p:spPr>
          <a:xfrm>
            <a:off x="3595809" y="2227252"/>
            <a:ext cx="1992191" cy="321984"/>
          </a:xfrm>
          <a:prstGeom prst="rect">
            <a:avLst/>
          </a:prstGeom>
          <a:noFill/>
          <a:ln w="38100">
            <a:solidFill>
              <a:srgbClr val="EA54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" name="Conector: Angulado 15">
            <a:extLst>
              <a:ext uri="{FF2B5EF4-FFF2-40B4-BE49-F238E27FC236}">
                <a16:creationId xmlns:a16="http://schemas.microsoft.com/office/drawing/2014/main" id="{4A72C9BB-FD5A-6D9E-2149-8C95FFF35180}"/>
              </a:ext>
            </a:extLst>
          </p:cNvPr>
          <p:cNvCxnSpPr>
            <a:cxnSpLocks/>
            <a:stCxn id="3" idx="3"/>
            <a:endCxn id="5" idx="1"/>
          </p:cNvCxnSpPr>
          <p:nvPr/>
        </p:nvCxnSpPr>
        <p:spPr>
          <a:xfrm flipV="1">
            <a:off x="2364510" y="2388244"/>
            <a:ext cx="1231299" cy="1040756"/>
          </a:xfrm>
          <a:prstGeom prst="bentConnector3">
            <a:avLst>
              <a:gd name="adj1" fmla="val 50000"/>
            </a:avLst>
          </a:prstGeom>
          <a:ln w="38100">
            <a:solidFill>
              <a:srgbClr val="EA54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18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edondar Retângulo em um Canto Único 2"/>
          <p:cNvSpPr/>
          <p:nvPr/>
        </p:nvSpPr>
        <p:spPr>
          <a:xfrm>
            <a:off x="499802" y="2869510"/>
            <a:ext cx="1608268" cy="1089527"/>
          </a:xfrm>
          <a:prstGeom prst="round1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dirty="0">
                <a:solidFill>
                  <a:schemeClr val="tx1"/>
                </a:solidFill>
              </a:rPr>
              <a:t>Selecionar a classificação da PA...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162" r="-230" b="6064"/>
          <a:stretch/>
        </p:blipFill>
        <p:spPr>
          <a:xfrm>
            <a:off x="3348168" y="1529922"/>
            <a:ext cx="8524934" cy="3816627"/>
          </a:xfrm>
          <a:prstGeom prst="rect">
            <a:avLst/>
          </a:prstGeom>
          <a:effectLst>
            <a:outerShdw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B09441B-F944-BE95-6264-D1201250AA50}"/>
              </a:ext>
            </a:extLst>
          </p:cNvPr>
          <p:cNvSpPr/>
          <p:nvPr/>
        </p:nvSpPr>
        <p:spPr>
          <a:xfrm>
            <a:off x="6096000" y="3965336"/>
            <a:ext cx="5237018" cy="338810"/>
          </a:xfrm>
          <a:prstGeom prst="rect">
            <a:avLst/>
          </a:prstGeom>
          <a:noFill/>
          <a:ln w="38100">
            <a:solidFill>
              <a:srgbClr val="EA54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" name="Conector: Angulado 15">
            <a:extLst>
              <a:ext uri="{FF2B5EF4-FFF2-40B4-BE49-F238E27FC236}">
                <a16:creationId xmlns:a16="http://schemas.microsoft.com/office/drawing/2014/main" id="{A8D0A997-B7DE-2C08-5083-A4B728EB48DA}"/>
              </a:ext>
            </a:extLst>
          </p:cNvPr>
          <p:cNvCxnSpPr>
            <a:cxnSpLocks/>
            <a:stCxn id="3" idx="3"/>
            <a:endCxn id="5" idx="1"/>
          </p:cNvCxnSpPr>
          <p:nvPr/>
        </p:nvCxnSpPr>
        <p:spPr>
          <a:xfrm>
            <a:off x="2108070" y="3414274"/>
            <a:ext cx="3987930" cy="720467"/>
          </a:xfrm>
          <a:prstGeom prst="bentConnector3">
            <a:avLst>
              <a:gd name="adj1" fmla="val 50000"/>
            </a:avLst>
          </a:prstGeom>
          <a:ln w="38100">
            <a:solidFill>
              <a:srgbClr val="EA54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452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edondar Retângulo em um Canto Único 2"/>
          <p:cNvSpPr/>
          <p:nvPr/>
        </p:nvSpPr>
        <p:spPr>
          <a:xfrm>
            <a:off x="508001" y="1799944"/>
            <a:ext cx="2355272" cy="3261585"/>
          </a:xfrm>
          <a:prstGeom prst="round1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</a:rPr>
              <a:t>Clicar em </a:t>
            </a:r>
            <a:r>
              <a:rPr lang="pt-BR" sz="2000" b="1" dirty="0">
                <a:solidFill>
                  <a:srgbClr val="ED1B24"/>
                </a:solidFill>
              </a:rPr>
              <a:t>Anexar Documentos</a:t>
            </a:r>
            <a:r>
              <a:rPr lang="pt-BR" sz="2000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</a:rPr>
              <a:t>Depois clicar em</a:t>
            </a:r>
            <a:br>
              <a:rPr lang="pt-BR" sz="2000" dirty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rgbClr val="ED1B24"/>
                </a:solidFill>
              </a:rPr>
              <a:t>Enviar solicitação</a:t>
            </a:r>
            <a:r>
              <a:rPr lang="pt-BR" sz="2000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</a:rPr>
              <a:t>Vai gerar um número para acompanhamento da evolução</a:t>
            </a:r>
            <a:br>
              <a:rPr lang="pt-BR" sz="2000" dirty="0">
                <a:solidFill>
                  <a:schemeClr val="tx1"/>
                </a:solidFill>
              </a:rPr>
            </a:br>
            <a:r>
              <a:rPr lang="pt-BR" sz="2000" dirty="0">
                <a:solidFill>
                  <a:schemeClr val="tx1"/>
                </a:solidFill>
              </a:rPr>
              <a:t>de aprovações.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5" b="5556"/>
          <a:stretch/>
        </p:blipFill>
        <p:spPr>
          <a:xfrm>
            <a:off x="3951078" y="1661423"/>
            <a:ext cx="7852995" cy="3535154"/>
          </a:xfrm>
          <a:prstGeom prst="rect">
            <a:avLst/>
          </a:prstGeom>
          <a:effectLst>
            <a:outerShdw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932850AC-0722-C542-C889-3917264F8207}"/>
              </a:ext>
            </a:extLst>
          </p:cNvPr>
          <p:cNvSpPr/>
          <p:nvPr/>
        </p:nvSpPr>
        <p:spPr>
          <a:xfrm>
            <a:off x="6899565" y="4608946"/>
            <a:ext cx="3962400" cy="314040"/>
          </a:xfrm>
          <a:prstGeom prst="rect">
            <a:avLst/>
          </a:prstGeom>
          <a:noFill/>
          <a:ln w="38100">
            <a:solidFill>
              <a:srgbClr val="EA54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" name="Conector: Angulado 15">
            <a:extLst>
              <a:ext uri="{FF2B5EF4-FFF2-40B4-BE49-F238E27FC236}">
                <a16:creationId xmlns:a16="http://schemas.microsoft.com/office/drawing/2014/main" id="{C7EA9043-0B57-A9F1-EA70-3CD38EA74CC5}"/>
              </a:ext>
            </a:extLst>
          </p:cNvPr>
          <p:cNvCxnSpPr>
            <a:cxnSpLocks/>
            <a:stCxn id="3" idx="3"/>
            <a:endCxn id="5" idx="1"/>
          </p:cNvCxnSpPr>
          <p:nvPr/>
        </p:nvCxnSpPr>
        <p:spPr>
          <a:xfrm>
            <a:off x="2863273" y="3430737"/>
            <a:ext cx="4036292" cy="1335229"/>
          </a:xfrm>
          <a:prstGeom prst="bentConnector3">
            <a:avLst>
              <a:gd name="adj1" fmla="val 50000"/>
            </a:avLst>
          </a:prstGeom>
          <a:ln w="38100">
            <a:solidFill>
              <a:srgbClr val="EA54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992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42AAEB0D-2348-BD3A-3121-31765313F6FB}"/>
              </a:ext>
            </a:extLst>
          </p:cNvPr>
          <p:cNvSpPr/>
          <p:nvPr/>
        </p:nvSpPr>
        <p:spPr>
          <a:xfrm>
            <a:off x="1543344" y="2288470"/>
            <a:ext cx="10288438" cy="337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657" indent="-285657" defTabSz="9141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Para renovação</a:t>
            </a: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, a cortesia poderá ser solicitada e disponibilizada pelo mesmo período negociado na assinatura da minuta inicial;</a:t>
            </a:r>
          </a:p>
          <a:p>
            <a:pPr marL="285657" indent="-285657" defTabSz="9141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Se for necessário realizar alguma alteração no contrato dos produtos</a:t>
            </a: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concedidos como cortesia, deverá ser assinada uma nova minuta;</a:t>
            </a:r>
          </a:p>
          <a:p>
            <a:pPr marL="285657" indent="-285657" defTabSz="9141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O cancelamento do benefício</a:t>
            </a: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pode ser realizado a qualquer momento pela empresa, </a:t>
            </a:r>
            <a:b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quando expirado o período de permanência e se houver fim da parceria comercial antes de expirar o período de permanência;</a:t>
            </a:r>
          </a:p>
          <a:p>
            <a:pPr marL="285657" indent="-285657" defTabSz="9141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Não será possível transferência de titularidade </a:t>
            </a: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de Contratos Cortesia, neste caso, </a:t>
            </a:r>
            <a:b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o contrato ativo deverá ser cancelado e um novo cadastrado em nome do novo titular;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96E779D-D493-0B17-F2E7-49E51F271FFF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73F6324-E89C-CF56-9901-1ECD03B83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873" y="1783626"/>
            <a:ext cx="73503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FORMULÁRIO E MINUTA</a:t>
            </a:r>
          </a:p>
        </p:txBody>
      </p:sp>
    </p:spTree>
    <p:extLst>
      <p:ext uri="{BB962C8B-B14F-4D97-AF65-F5344CB8AC3E}">
        <p14:creationId xmlns:p14="http://schemas.microsoft.com/office/powerpoint/2010/main" val="93970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5" grpId="0" animBg="1"/>
      <p:bldP spid="6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42AAEB0D-2348-BD3A-3121-31765313F6FB}"/>
              </a:ext>
            </a:extLst>
          </p:cNvPr>
          <p:cNvSpPr/>
          <p:nvPr/>
        </p:nvSpPr>
        <p:spPr>
          <a:xfrm>
            <a:off x="1543344" y="2288470"/>
            <a:ext cx="10020583" cy="2957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657" indent="-285657" defTabSz="91410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Não será possível mudança de endereço </a:t>
            </a: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de clientes que possuem Cortesia!</a:t>
            </a:r>
            <a:b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Para concessão de cortesia em um novo endereço, o cliente deve procurar o contato Claro que negociou sua cortesia inicial, onde passará por uma nova análise, e caso seja concedido, deverá seguir novamente com o fluxo de assinatura de contrato, abertura de PA para aprovação e cadastro da nova cortesia;</a:t>
            </a:r>
          </a:p>
          <a:p>
            <a:pPr marL="285657" indent="-285657" defTabSz="91410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Neste fluxo, o contrato conectado no antigo endereço deverá ser cancelado. Caso o cliente aceite a mudança de endereço com a perda do beneficio, poderá ser retido com </a:t>
            </a:r>
            <a:r>
              <a:rPr lang="pt-BR" sz="2200" b="1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 alteração dos produtos cortesia para produtos faturados </a:t>
            </a:r>
            <a:r>
              <a:rPr lang="pt-BR" sz="2200" dirty="0">
                <a:solidFill>
                  <a:srgbClr val="333333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(pagos).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BA81322-0A9A-12CB-37BD-46C96436D74E}"/>
              </a:ext>
            </a:extLst>
          </p:cNvPr>
          <p:cNvSpPr/>
          <p:nvPr/>
        </p:nvSpPr>
        <p:spPr>
          <a:xfrm>
            <a:off x="-1" y="1162050"/>
            <a:ext cx="3169227" cy="301600"/>
          </a:xfrm>
          <a:prstGeom prst="rect">
            <a:avLst/>
          </a:pr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C9D3D0E-EA78-F915-B5A1-A2F919321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873" y="1783626"/>
            <a:ext cx="73503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s-IS" sz="3000" dirty="0">
                <a:solidFill>
                  <a:srgbClr val="ED1B2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FORMULÁRIO E MINUTA</a:t>
            </a:r>
          </a:p>
        </p:txBody>
      </p:sp>
    </p:spTree>
    <p:extLst>
      <p:ext uri="{BB962C8B-B14F-4D97-AF65-F5344CB8AC3E}">
        <p14:creationId xmlns:p14="http://schemas.microsoft.com/office/powerpoint/2010/main" val="245485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3" ma:contentTypeDescription="Crie um novo documento." ma:contentTypeScope="" ma:versionID="4570f332d248d7d2117be69cf09b9737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cb78b9d5b37e736ee0657741050fa794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EF9B060-423E-41EE-88C5-DB3C4834A5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c3496-d55f-4088-b91d-c078abc80e92"/>
    <ds:schemaRef ds:uri="81d509b4-a50c-4eb4-9c41-c741e6a75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FFB3DDE-3A32-4CCF-A9D7-EECF7F83D531}">
  <ds:schemaRefs>
    <ds:schemaRef ds:uri="05ec3496-d55f-4088-b91d-c078abc80e92"/>
    <ds:schemaRef ds:uri="81d509b4-a50c-4eb4-9c41-c741e6a75022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A553CAB-EE41-4274-B3FE-3B0A3524D45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1670</TotalTime>
  <Words>5344</Words>
  <Application>Microsoft Office PowerPoint</Application>
  <PresentationFormat>Widescreen</PresentationFormat>
  <Paragraphs>619</Paragraphs>
  <Slides>103</Slides>
  <Notes>67</Notes>
  <HiddenSlides>21</HiddenSlides>
  <MMClips>1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103</vt:i4>
      </vt:variant>
    </vt:vector>
  </HeadingPairs>
  <TitlesOfParts>
    <vt:vector size="114" baseType="lpstr">
      <vt:lpstr>Agency FB</vt:lpstr>
      <vt:lpstr>Aharoni</vt:lpstr>
      <vt:lpstr>Aptos Light</vt:lpstr>
      <vt:lpstr>Arial</vt:lpstr>
      <vt:lpstr>Calibri</vt:lpstr>
      <vt:lpstr>Calibri Light</vt:lpstr>
      <vt:lpstr>Lucida Sans Unicode</vt:lpstr>
      <vt:lpstr>Segoe UI</vt:lpstr>
      <vt:lpstr>Segoe UI Black</vt:lpstr>
      <vt:lpstr>Tahoma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Lauren Cirello</dc:creator>
  <cp:lastModifiedBy>ALINE DE LIMA TEIXEIRA</cp:lastModifiedBy>
  <cp:revision>248</cp:revision>
  <dcterms:created xsi:type="dcterms:W3CDTF">2022-11-25T13:23:20Z</dcterms:created>
  <dcterms:modified xsi:type="dcterms:W3CDTF">2026-04-24T19:07:49Z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0x01010030BAA0BFA4660643A687B2FDCEE2805C</vt:lpwstr>
  </property>
  <property fmtid="{D5CDD505-2E9C-101B-9397-08002B2CF9AE}" pid="3" name="MediaServiceImageTags">
    <vt:lpwstr/>
  </property>
</Properties>
</file>