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94" r:id="rId7"/>
    <p:sldId id="293" r:id="rId8"/>
    <p:sldId id="280" r:id="rId9"/>
    <p:sldId id="295" r:id="rId10"/>
    <p:sldId id="270" r:id="rId11"/>
    <p:sldId id="281" r:id="rId12"/>
    <p:sldId id="301" r:id="rId13"/>
    <p:sldId id="296" r:id="rId14"/>
    <p:sldId id="298" r:id="rId15"/>
    <p:sldId id="286" r:id="rId16"/>
    <p:sldId id="299" r:id="rId17"/>
    <p:sldId id="277" r:id="rId18"/>
    <p:sldId id="279" r:id="rId19"/>
  </p:sldIdLst>
  <p:sldSz cx="12192000" cy="6858000"/>
  <p:notesSz cx="6858000" cy="9144000"/>
  <p:embeddedFontLst>
    <p:embeddedFont>
      <p:font typeface="AMX" pitchFamily="2" charset="77"/>
      <p:regular r:id="rId21"/>
      <p:bold r:id="rId22"/>
      <p:italic r:id="rId23"/>
      <p:boldItalic r:id="rId24"/>
    </p:embeddedFont>
    <p:embeddedFont>
      <p:font typeface="AMX Black" pitchFamily="2" charset="77"/>
      <p:bold r:id="rId25"/>
      <p:italic r:id="rId26"/>
      <p:boldItalic r:id="rId2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F"/>
    <a:srgbClr val="3A3A3A"/>
    <a:srgbClr val="AF272F"/>
    <a:srgbClr val="A7A8AA"/>
    <a:srgbClr val="2D2926"/>
    <a:srgbClr val="DA291C"/>
    <a:srgbClr val="262626"/>
    <a:srgbClr val="B6202E"/>
    <a:srgbClr val="FF0F0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059F44-5EAE-9F45-A57C-28B2FB8D6C44}" v="14" dt="2026-04-29T12:30:17.217"/>
    <p1510:client id="{5754F832-77FC-46EE-ACF3-D3E9D5D76D7B}" v="10" dt="2026-04-28T19:29:57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6"/>
    <p:restoredTop sz="94529"/>
  </p:normalViewPr>
  <p:slideViewPr>
    <p:cSldViewPr snapToGrid="0">
      <p:cViewPr varScale="1">
        <p:scale>
          <a:sx n="114" d="100"/>
          <a:sy n="114" d="100"/>
        </p:scale>
        <p:origin x="5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FA986-92B9-4397-B4C0-4F479B4BA8C0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B1CE-E1ED-4083-BF48-83A527A76A7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18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AB1CE-E1ED-4083-BF48-83A527A76A7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7100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B0191254-8FE7-B67B-BA50-F15D02A07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8" name="Imagem 7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6B4B01DF-23BB-80F0-54C3-A439BDC592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638" y="217101"/>
            <a:ext cx="942363" cy="353215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98A00AA-B7BC-4D10-D2C8-ABD86B115836}"/>
              </a:ext>
            </a:extLst>
          </p:cNvPr>
          <p:cNvGrpSpPr/>
          <p:nvPr userDrawn="1"/>
        </p:nvGrpSpPr>
        <p:grpSpPr>
          <a:xfrm>
            <a:off x="151440" y="6363900"/>
            <a:ext cx="11458922" cy="276999"/>
            <a:chOff x="126370" y="6313101"/>
            <a:chExt cx="11458922" cy="276999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290AEE1-9875-5E9C-60C9-529C748FBF88}"/>
                </a:ext>
              </a:extLst>
            </p:cNvPr>
            <p:cNvSpPr txBox="1"/>
            <p:nvPr userDrawn="1"/>
          </p:nvSpPr>
          <p:spPr>
            <a:xfrm>
              <a:off x="126370" y="6313101"/>
              <a:ext cx="3533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i="1" kern="1200" spc="300" dirty="0">
                  <a:solidFill>
                    <a:schemeClr val="bg2">
                      <a:lumMod val="25000"/>
                    </a:schemeClr>
                  </a:solidFill>
                  <a:latin typeface="AMX" pitchFamily="2" charset="77"/>
                  <a:ea typeface="+mn-ea"/>
                  <a:cs typeface="+mn-cs"/>
                </a:rPr>
                <a:t>Proposta Formação Inicial Varejo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068429D5-51BB-2C28-35C6-F1F1314493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595344" y="6465456"/>
              <a:ext cx="7989948" cy="0"/>
            </a:xfrm>
            <a:prstGeom prst="line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ráfico 22">
            <a:extLst>
              <a:ext uri="{FF2B5EF4-FFF2-40B4-BE49-F238E27FC236}">
                <a16:creationId xmlns:a16="http://schemas.microsoft.com/office/drawing/2014/main" id="{D5A3B933-A4ED-0C93-3948-43777C37D10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7999" y="227639"/>
            <a:ext cx="942363" cy="3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91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0C52156-113C-2C0A-E223-7E4C4C163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0493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DBD3020A-B496-3427-17B2-53F8FDDB28E2}"/>
              </a:ext>
            </a:extLst>
          </p:cNvPr>
          <p:cNvGrpSpPr/>
          <p:nvPr userDrawn="1"/>
        </p:nvGrpSpPr>
        <p:grpSpPr>
          <a:xfrm>
            <a:off x="151440" y="6366614"/>
            <a:ext cx="11338945" cy="276999"/>
            <a:chOff x="126370" y="6315815"/>
            <a:chExt cx="11338945" cy="276999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963BD50E-BA53-0B11-C505-9945EF069AFF}"/>
                </a:ext>
              </a:extLst>
            </p:cNvPr>
            <p:cNvSpPr txBox="1"/>
            <p:nvPr userDrawn="1"/>
          </p:nvSpPr>
          <p:spPr>
            <a:xfrm>
              <a:off x="126370" y="6315815"/>
              <a:ext cx="36031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i="1" kern="1200" spc="300" dirty="0">
                  <a:solidFill>
                    <a:schemeClr val="bg1"/>
                  </a:solidFill>
                  <a:latin typeface="AMX" pitchFamily="2" charset="77"/>
                  <a:ea typeface="+mn-ea"/>
                  <a:cs typeface="+mn-cs"/>
                </a:rPr>
                <a:t>Proposta Formação Inicial Varejo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75DD6C7F-2D19-43E8-B26D-53697C3D1A14}"/>
                </a:ext>
              </a:extLst>
            </p:cNvPr>
            <p:cNvCxnSpPr>
              <a:cxnSpLocks/>
              <a:stCxn id="10" idx="3"/>
            </p:cNvCxnSpPr>
            <p:nvPr userDrawn="1"/>
          </p:nvCxnSpPr>
          <p:spPr>
            <a:xfrm flipV="1">
              <a:off x="3729511" y="6451601"/>
              <a:ext cx="7735804" cy="2714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Gráfico 12">
            <a:extLst>
              <a:ext uri="{FF2B5EF4-FFF2-40B4-BE49-F238E27FC236}">
                <a16:creationId xmlns:a16="http://schemas.microsoft.com/office/drawing/2014/main" id="{013F1DAB-90F3-FB46-DF30-2C15E75EA5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638" y="221618"/>
            <a:ext cx="978851" cy="36706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9F6E60D2-5035-79DB-1A72-B1BDC82DEF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7999" y="227639"/>
            <a:ext cx="942363" cy="3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02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2B2F5AA-A2EA-2F43-1771-58EAE89C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BF7C14-4ABD-5170-16C3-3D88C3E76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A01A5C-379B-2444-C553-7B1BD9B30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1A82B5-96C4-AF41-8781-5ADDF2C8D82D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56E58-4476-4667-9072-54C0C08A4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B56E4A-E4BA-EF4D-D395-614F78027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391784-F253-DE4F-95B9-E0657D742F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6.svg"/><Relationship Id="rId4" Type="http://schemas.openxmlformats.org/officeDocument/2006/relationships/image" Target="../media/image9.svg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52CFE49E-CED9-CDA9-7F0B-91F1DEDC6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9" y="-81280"/>
            <a:ext cx="12205140" cy="69559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18ABCC9-BA44-A0B8-7B70-423DD9561218}"/>
              </a:ext>
            </a:extLst>
          </p:cNvPr>
          <p:cNvSpPr txBox="1"/>
          <p:nvPr/>
        </p:nvSpPr>
        <p:spPr>
          <a:xfrm>
            <a:off x="10457447" y="5524500"/>
            <a:ext cx="1574131" cy="7018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ADB0378-2918-07FC-5EB0-5EC706872624}"/>
              </a:ext>
            </a:extLst>
          </p:cNvPr>
          <p:cNvSpPr txBox="1"/>
          <p:nvPr/>
        </p:nvSpPr>
        <p:spPr>
          <a:xfrm>
            <a:off x="10527632" y="4030579"/>
            <a:ext cx="30078" cy="1503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68BA020-4312-3A2C-A298-CEF2AFD00185}"/>
              </a:ext>
            </a:extLst>
          </p:cNvPr>
          <p:cNvSpPr txBox="1"/>
          <p:nvPr/>
        </p:nvSpPr>
        <p:spPr>
          <a:xfrm>
            <a:off x="10467474" y="5684921"/>
            <a:ext cx="1614236" cy="8522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B68991E-839B-CDBA-4822-9D05A55618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5481" y="0"/>
            <a:ext cx="1476375" cy="176212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EFAA3914-4E75-463A-850C-E4DA53949D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8400" y="1153393"/>
            <a:ext cx="1953131" cy="1953131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5278A580-BA68-ACD4-0EC2-146356A66A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3586" r="29370"/>
          <a:stretch>
            <a:fillRect/>
          </a:stretch>
        </p:blipFill>
        <p:spPr>
          <a:xfrm>
            <a:off x="5550927" y="-81280"/>
            <a:ext cx="6641073" cy="502819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EBB061F9-AB88-1FEF-7194-5BE9B7C30F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5481" y="3672076"/>
            <a:ext cx="1635122" cy="2865081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2A4702A3-52AF-FD88-69E8-6CD5F5390E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90304" y="27918"/>
            <a:ext cx="2400300" cy="2495550"/>
          </a:xfrm>
          <a:prstGeom prst="rect">
            <a:avLst/>
          </a:prstGeom>
        </p:spPr>
      </p:pic>
      <p:pic>
        <p:nvPicPr>
          <p:cNvPr id="28" name="Imagem 27" descr="Mão de pessoa segurando espada&#10;&#10;O conteúdo gerado por IA pode estar incorreto.">
            <a:extLst>
              <a:ext uri="{FF2B5EF4-FFF2-40B4-BE49-F238E27FC236}">
                <a16:creationId xmlns:a16="http://schemas.microsoft.com/office/drawing/2014/main" id="{EB2F54A7-CF17-271D-593D-A9BC3069B07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547" t="6842" r="22106" b="4824"/>
          <a:stretch>
            <a:fillRect/>
          </a:stretch>
        </p:blipFill>
        <p:spPr>
          <a:xfrm>
            <a:off x="5962781" y="800848"/>
            <a:ext cx="3864219" cy="6057901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1E36B441-DBAE-37CF-FC42-15FECDEDA7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2487" y="446409"/>
            <a:ext cx="940626" cy="354439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5650462F-C6DC-BF09-9650-0C0DECE10A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1204" t="24970" r="20645" b="16234"/>
          <a:stretch>
            <a:fillRect/>
          </a:stretch>
        </p:blipFill>
        <p:spPr>
          <a:xfrm>
            <a:off x="8871463" y="34741"/>
            <a:ext cx="1470355" cy="2217799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8EBF402F-8ABB-B0DC-8E4B-3DBFCE6A5B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5189" t="9918" r="27588" b="10054"/>
          <a:stretch>
            <a:fillRect/>
          </a:stretch>
        </p:blipFill>
        <p:spPr>
          <a:xfrm>
            <a:off x="10610180" y="2083402"/>
            <a:ext cx="1640534" cy="15638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AB887A2-CB36-23CE-556A-B6A32A9E40BB}"/>
              </a:ext>
            </a:extLst>
          </p:cNvPr>
          <p:cNvSpPr txBox="1"/>
          <p:nvPr/>
        </p:nvSpPr>
        <p:spPr>
          <a:xfrm>
            <a:off x="456713" y="1846788"/>
            <a:ext cx="5639287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5000" i="1" dirty="0">
                <a:solidFill>
                  <a:schemeClr val="bg1"/>
                </a:solidFill>
                <a:latin typeface="AMX" pitchFamily="2" charset="77"/>
              </a:rPr>
              <a:t>Varejo</a:t>
            </a:r>
            <a:r>
              <a:rPr lang="pt-BR" sz="6000" b="1" i="1" dirty="0">
                <a:solidFill>
                  <a:schemeClr val="bg1"/>
                </a:solidFill>
                <a:latin typeface="AMX" pitchFamily="2" charset="77"/>
              </a:rPr>
              <a:t> </a:t>
            </a:r>
          </a:p>
          <a:p>
            <a:r>
              <a:rPr lang="pt-BR" sz="6000" b="1" dirty="0">
                <a:solidFill>
                  <a:schemeClr val="bg1"/>
                </a:solidFill>
                <a:latin typeface="AMX" pitchFamily="2" charset="77"/>
              </a:rPr>
              <a:t>Formação Inicial</a:t>
            </a:r>
            <a:endParaRPr lang="pt-PT" sz="6000" b="1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3F2B593-384A-574C-B300-857C18C3921B}"/>
              </a:ext>
            </a:extLst>
          </p:cNvPr>
          <p:cNvGrpSpPr/>
          <p:nvPr/>
        </p:nvGrpSpPr>
        <p:grpSpPr>
          <a:xfrm>
            <a:off x="-11100" y="5912484"/>
            <a:ext cx="1625600" cy="962193"/>
            <a:chOff x="-11100" y="5912484"/>
            <a:chExt cx="1625600" cy="962193"/>
          </a:xfrm>
        </p:grpSpPr>
        <p:sp>
          <p:nvSpPr>
            <p:cNvPr id="6" name="Retângulo: Único Canto Arredondado 5">
              <a:extLst>
                <a:ext uri="{FF2B5EF4-FFF2-40B4-BE49-F238E27FC236}">
                  <a16:creationId xmlns:a16="http://schemas.microsoft.com/office/drawing/2014/main" id="{39D11CA3-3F8B-E626-4705-5172D0895A6E}"/>
                </a:ext>
              </a:extLst>
            </p:cNvPr>
            <p:cNvSpPr/>
            <p:nvPr/>
          </p:nvSpPr>
          <p:spPr>
            <a:xfrm>
              <a:off x="-11100" y="5912484"/>
              <a:ext cx="1625600" cy="962193"/>
            </a:xfrm>
            <a:prstGeom prst="round1Rect">
              <a:avLst>
                <a:gd name="adj" fmla="val 50000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BE096D83-BDB1-B9A0-1825-644219E124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2958" y="6184933"/>
              <a:ext cx="1020155" cy="370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495C7-AF7A-85FF-CFCF-11A94C3A7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510B66B-EBFA-8F84-CB0E-4FAD4E60568B}"/>
              </a:ext>
            </a:extLst>
          </p:cNvPr>
          <p:cNvSpPr txBox="1"/>
          <p:nvPr/>
        </p:nvSpPr>
        <p:spPr>
          <a:xfrm>
            <a:off x="2733040" y="879348"/>
            <a:ext cx="672591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/>
              </a:rPr>
              <a:t>Bloco 3 - Portabilidade</a:t>
            </a:r>
          </a:p>
        </p:txBody>
      </p:sp>
      <p:cxnSp>
        <p:nvCxnSpPr>
          <p:cNvPr id="10" name="Conector Reto 30">
            <a:extLst>
              <a:ext uri="{FF2B5EF4-FFF2-40B4-BE49-F238E27FC236}">
                <a16:creationId xmlns:a16="http://schemas.microsoft.com/office/drawing/2014/main" id="{EBA7787B-BDB2-B043-6D5E-7EF73B8B85BA}"/>
              </a:ext>
            </a:extLst>
          </p:cNvPr>
          <p:cNvCxnSpPr>
            <a:cxnSpLocks/>
          </p:cNvCxnSpPr>
          <p:nvPr/>
        </p:nvCxnSpPr>
        <p:spPr>
          <a:xfrm>
            <a:off x="2583513" y="1445226"/>
            <a:ext cx="697192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Gráfico 36">
            <a:extLst>
              <a:ext uri="{FF2B5EF4-FFF2-40B4-BE49-F238E27FC236}">
                <a16:creationId xmlns:a16="http://schemas.microsoft.com/office/drawing/2014/main" id="{9F373DBA-571A-6152-B9C3-EED21A198A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9455022" y="4079031"/>
            <a:ext cx="2575739" cy="3074269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04D2366D-C4EB-CC87-632A-736BA733DC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1835" y="2441694"/>
            <a:ext cx="1295747" cy="2270424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2DFA016-8695-160C-CF6A-FD3E842D3FBE}"/>
              </a:ext>
            </a:extLst>
          </p:cNvPr>
          <p:cNvGrpSpPr/>
          <p:nvPr/>
        </p:nvGrpSpPr>
        <p:grpSpPr>
          <a:xfrm>
            <a:off x="1913202" y="2441694"/>
            <a:ext cx="8365593" cy="1825092"/>
            <a:chOff x="1161846" y="2422273"/>
            <a:chExt cx="7630191" cy="1046985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C2FCFBC-56DF-62F4-8E8C-9B2E6F3C370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2057" b="48795"/>
            <a:stretch/>
          </p:blipFill>
          <p:spPr>
            <a:xfrm>
              <a:off x="7407737" y="2422273"/>
              <a:ext cx="1384300" cy="886121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7435642D-5F84-0B2B-E0BB-9D73346F234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2057" b="48795"/>
            <a:stretch/>
          </p:blipFill>
          <p:spPr>
            <a:xfrm rot="10800000">
              <a:off x="1161846" y="2583137"/>
              <a:ext cx="1384300" cy="886121"/>
            </a:xfrm>
            <a:prstGeom prst="rect">
              <a:avLst/>
            </a:prstGeom>
          </p:spPr>
        </p:pic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EF2C161B-FAEC-F3E6-4273-B35C8F54F25D}"/>
                </a:ext>
              </a:extLst>
            </p:cNvPr>
            <p:cNvGrpSpPr/>
            <p:nvPr/>
          </p:nvGrpSpPr>
          <p:grpSpPr>
            <a:xfrm>
              <a:off x="1377799" y="2583137"/>
              <a:ext cx="7252483" cy="721474"/>
              <a:chOff x="1961168" y="3338586"/>
              <a:chExt cx="6559011" cy="918851"/>
            </a:xfrm>
            <a:solidFill>
              <a:srgbClr val="262626"/>
            </a:solidFill>
          </p:grpSpPr>
          <p:sp>
            <p:nvSpPr>
              <p:cNvPr id="7" name="Forma Livre: Forma 6">
                <a:extLst>
                  <a:ext uri="{FF2B5EF4-FFF2-40B4-BE49-F238E27FC236}">
                    <a16:creationId xmlns:a16="http://schemas.microsoft.com/office/drawing/2014/main" id="{152A14A0-A9D6-8A84-C1AE-C69C2533DE28}"/>
                  </a:ext>
                </a:extLst>
              </p:cNvPr>
              <p:cNvSpPr/>
              <p:nvPr/>
            </p:nvSpPr>
            <p:spPr>
              <a:xfrm>
                <a:off x="1961168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272F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AMX"/>
                  </a:rPr>
                  <a:t>Conceito</a:t>
                </a:r>
              </a:p>
            </p:txBody>
          </p:sp>
          <p:sp>
            <p:nvSpPr>
              <p:cNvPr id="8" name="Forma Livre: Forma 7">
                <a:extLst>
                  <a:ext uri="{FF2B5EF4-FFF2-40B4-BE49-F238E27FC236}">
                    <a16:creationId xmlns:a16="http://schemas.microsoft.com/office/drawing/2014/main" id="{0A6C4378-DC67-0234-C528-A127EEDAD7E8}"/>
                  </a:ext>
                </a:extLst>
              </p:cNvPr>
              <p:cNvSpPr/>
              <p:nvPr/>
            </p:nvSpPr>
            <p:spPr>
              <a:xfrm>
                <a:off x="4198553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272F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AMX"/>
                  </a:rPr>
                  <a:t>Principais dificuldades do dia a dia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orma Livre: Forma 8">
                <a:extLst>
                  <a:ext uri="{FF2B5EF4-FFF2-40B4-BE49-F238E27FC236}">
                    <a16:creationId xmlns:a16="http://schemas.microsoft.com/office/drawing/2014/main" id="{7BD4F24A-7A70-6359-D56D-96F1C42E133F}"/>
                  </a:ext>
                </a:extLst>
              </p:cNvPr>
              <p:cNvSpPr/>
              <p:nvPr/>
            </p:nvSpPr>
            <p:spPr>
              <a:xfrm>
                <a:off x="6435937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272F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1" kern="1200" dirty="0">
                    <a:solidFill>
                      <a:schemeClr val="bg1"/>
                    </a:solidFill>
                    <a:latin typeface="AMX" pitchFamily="2" charset="0"/>
                  </a:rPr>
                  <a:t>Como argumentar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908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3A3F0-8358-8E35-63DC-C6199C1D4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7EF8372B-8175-D438-9511-1D304EFA97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-2057" b="48795"/>
          <a:stretch/>
        </p:blipFill>
        <p:spPr>
          <a:xfrm>
            <a:off x="7570573" y="2517557"/>
            <a:ext cx="1517720" cy="154467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DE43258-AA65-DC87-541B-F78134F33401}"/>
              </a:ext>
            </a:extLst>
          </p:cNvPr>
          <p:cNvSpPr txBox="1"/>
          <p:nvPr/>
        </p:nvSpPr>
        <p:spPr>
          <a:xfrm>
            <a:off x="2733040" y="879348"/>
            <a:ext cx="672591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/>
              </a:rPr>
              <a:t>Bloco 5 - Sistemas</a:t>
            </a:r>
          </a:p>
        </p:txBody>
      </p:sp>
      <p:cxnSp>
        <p:nvCxnSpPr>
          <p:cNvPr id="10" name="Conector Reto 30">
            <a:extLst>
              <a:ext uri="{FF2B5EF4-FFF2-40B4-BE49-F238E27FC236}">
                <a16:creationId xmlns:a16="http://schemas.microsoft.com/office/drawing/2014/main" id="{3E9B7CBC-8DCF-CF02-6DE5-4947703EA21F}"/>
              </a:ext>
            </a:extLst>
          </p:cNvPr>
          <p:cNvCxnSpPr>
            <a:cxnSpLocks/>
          </p:cNvCxnSpPr>
          <p:nvPr/>
        </p:nvCxnSpPr>
        <p:spPr>
          <a:xfrm>
            <a:off x="2583513" y="1445226"/>
            <a:ext cx="697192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Gráfico 36">
            <a:extLst>
              <a:ext uri="{FF2B5EF4-FFF2-40B4-BE49-F238E27FC236}">
                <a16:creationId xmlns:a16="http://schemas.microsoft.com/office/drawing/2014/main" id="{A9BE5C17-1BB1-FFCB-9403-787D98D30E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9455022" y="4079031"/>
            <a:ext cx="2575739" cy="3074269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E8832F28-FF9C-955D-7D13-BE78AD5281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21835" y="2441694"/>
            <a:ext cx="1295747" cy="2270424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AEAE3283-859E-4D1F-7C79-301EB9EFF6B4}"/>
              </a:ext>
            </a:extLst>
          </p:cNvPr>
          <p:cNvGrpSpPr/>
          <p:nvPr/>
        </p:nvGrpSpPr>
        <p:grpSpPr>
          <a:xfrm>
            <a:off x="3358064" y="2804568"/>
            <a:ext cx="5475871" cy="1544676"/>
            <a:chOff x="1161846" y="2583137"/>
            <a:chExt cx="4994498" cy="886121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E6C94AAD-58E6-4546-1E3A-209447F3AC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t="-2057" b="48795"/>
            <a:stretch/>
          </p:blipFill>
          <p:spPr>
            <a:xfrm rot="10800000">
              <a:off x="1161846" y="2583137"/>
              <a:ext cx="1384300" cy="886121"/>
            </a:xfrm>
            <a:prstGeom prst="rect">
              <a:avLst/>
            </a:prstGeom>
          </p:spPr>
        </p:pic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231B7FB3-89CE-F989-4EA9-499A3B996ED8}"/>
                </a:ext>
              </a:extLst>
            </p:cNvPr>
            <p:cNvGrpSpPr/>
            <p:nvPr/>
          </p:nvGrpSpPr>
          <p:grpSpPr>
            <a:xfrm>
              <a:off x="1377799" y="2583137"/>
              <a:ext cx="4778545" cy="721474"/>
              <a:chOff x="1961168" y="3338586"/>
              <a:chExt cx="4321627" cy="918851"/>
            </a:xfrm>
            <a:solidFill>
              <a:srgbClr val="262626"/>
            </a:solidFill>
          </p:grpSpPr>
          <p:sp>
            <p:nvSpPr>
              <p:cNvPr id="7" name="Forma Livre: Forma 6">
                <a:extLst>
                  <a:ext uri="{FF2B5EF4-FFF2-40B4-BE49-F238E27FC236}">
                    <a16:creationId xmlns:a16="http://schemas.microsoft.com/office/drawing/2014/main" id="{76ACE63F-293A-EE65-D5EC-701B74914EBC}"/>
                  </a:ext>
                </a:extLst>
              </p:cNvPr>
              <p:cNvSpPr/>
              <p:nvPr/>
            </p:nvSpPr>
            <p:spPr>
              <a:xfrm>
                <a:off x="1961168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3A3A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AMX"/>
                  </a:rPr>
                  <a:t>Consulta de viabilidade</a:t>
                </a:r>
              </a:p>
            </p:txBody>
          </p:sp>
          <p:sp>
            <p:nvSpPr>
              <p:cNvPr id="8" name="Forma Livre: Forma 7">
                <a:extLst>
                  <a:ext uri="{FF2B5EF4-FFF2-40B4-BE49-F238E27FC236}">
                    <a16:creationId xmlns:a16="http://schemas.microsoft.com/office/drawing/2014/main" id="{C94C448A-0581-70DE-7D7A-C45CCEA2CF4D}"/>
                  </a:ext>
                </a:extLst>
              </p:cNvPr>
              <p:cNvSpPr/>
              <p:nvPr/>
            </p:nvSpPr>
            <p:spPr>
              <a:xfrm>
                <a:off x="4198553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3A3A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AMX"/>
                  </a:rPr>
                  <a:t>Fluxo básico de operação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294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07107-10D0-4454-CA40-1AB111B9E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>
            <a:extLst>
              <a:ext uri="{FF2B5EF4-FFF2-40B4-BE49-F238E27FC236}">
                <a16:creationId xmlns:a16="http://schemas.microsoft.com/office/drawing/2014/main" id="{0DA2D85D-1F49-EB88-EC8A-5052FDC2CC1B}"/>
              </a:ext>
            </a:extLst>
          </p:cNvPr>
          <p:cNvGrpSpPr/>
          <p:nvPr/>
        </p:nvGrpSpPr>
        <p:grpSpPr>
          <a:xfrm>
            <a:off x="6324324" y="1752754"/>
            <a:ext cx="4232273" cy="3086130"/>
            <a:chOff x="3444235" y="1498368"/>
            <a:chExt cx="2532384" cy="2819767"/>
          </a:xfrm>
        </p:grpSpPr>
        <p:sp>
          <p:nvSpPr>
            <p:cNvPr id="25" name="Retângulo: Único Canto Arredondado 24">
              <a:extLst>
                <a:ext uri="{FF2B5EF4-FFF2-40B4-BE49-F238E27FC236}">
                  <a16:creationId xmlns:a16="http://schemas.microsoft.com/office/drawing/2014/main" id="{523AF3FE-66D0-EECF-39A3-C2E287C5ED97}"/>
                </a:ext>
              </a:extLst>
            </p:cNvPr>
            <p:cNvSpPr/>
            <p:nvPr/>
          </p:nvSpPr>
          <p:spPr>
            <a:xfrm rot="10800000" flipH="1">
              <a:off x="3444237" y="1498369"/>
              <a:ext cx="2532382" cy="2819766"/>
            </a:xfrm>
            <a:prstGeom prst="round1Rect">
              <a:avLst>
                <a:gd name="adj" fmla="val 3579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94D1BFFD-601C-8E5D-A815-0818EB048772}"/>
                </a:ext>
              </a:extLst>
            </p:cNvPr>
            <p:cNvSpPr/>
            <p:nvPr/>
          </p:nvSpPr>
          <p:spPr>
            <a:xfrm>
              <a:off x="3444235" y="1498368"/>
              <a:ext cx="2532381" cy="843637"/>
            </a:xfrm>
            <a:prstGeom prst="rect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00" b="1" dirty="0">
                <a:latin typeface="AMX" pitchFamily="2" charset="0"/>
              </a:endParaRPr>
            </a:p>
            <a:p>
              <a:pPr algn="ctr"/>
              <a:r>
                <a:rPr lang="pt-BR" sz="1700" b="1" dirty="0">
                  <a:latin typeface="AMX" pitchFamily="2" charset="0"/>
                </a:rPr>
                <a:t>COM A EQUIPE DA LOJA</a:t>
              </a:r>
            </a:p>
            <a:p>
              <a:pPr algn="ctr"/>
              <a:endParaRPr lang="pt-BR" sz="1700" b="1" dirty="0">
                <a:latin typeface="AMX" pitchFamily="2" charset="0"/>
              </a:endParaRP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EFE473-1919-1519-DA4F-E5734A541BBA}"/>
              </a:ext>
            </a:extLst>
          </p:cNvPr>
          <p:cNvSpPr txBox="1"/>
          <p:nvPr/>
        </p:nvSpPr>
        <p:spPr>
          <a:xfrm>
            <a:off x="2733040" y="368132"/>
            <a:ext cx="672591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/>
              </a:rPr>
              <a:t>Bloco 6 – Relacionamento e Abordagem</a:t>
            </a:r>
          </a:p>
        </p:txBody>
      </p:sp>
      <p:cxnSp>
        <p:nvCxnSpPr>
          <p:cNvPr id="10" name="Conector Reto 30">
            <a:extLst>
              <a:ext uri="{FF2B5EF4-FFF2-40B4-BE49-F238E27FC236}">
                <a16:creationId xmlns:a16="http://schemas.microsoft.com/office/drawing/2014/main" id="{0B8B15F6-B335-B3F0-16D1-9E4E26D7BAB9}"/>
              </a:ext>
            </a:extLst>
          </p:cNvPr>
          <p:cNvCxnSpPr>
            <a:cxnSpLocks/>
          </p:cNvCxnSpPr>
          <p:nvPr/>
        </p:nvCxnSpPr>
        <p:spPr>
          <a:xfrm>
            <a:off x="2583513" y="934010"/>
            <a:ext cx="697192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419A466-7781-4DD0-E6E3-7E290609C3B4}"/>
              </a:ext>
            </a:extLst>
          </p:cNvPr>
          <p:cNvGrpSpPr/>
          <p:nvPr/>
        </p:nvGrpSpPr>
        <p:grpSpPr>
          <a:xfrm>
            <a:off x="1873677" y="1752753"/>
            <a:ext cx="8866358" cy="3191479"/>
            <a:chOff x="340760" y="1232004"/>
            <a:chExt cx="5305190" cy="3191479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FDCB2A0C-A0AE-CEB6-0F36-DE5CD367A585}"/>
                </a:ext>
              </a:extLst>
            </p:cNvPr>
            <p:cNvGrpSpPr/>
            <p:nvPr/>
          </p:nvGrpSpPr>
          <p:grpSpPr>
            <a:xfrm>
              <a:off x="340761" y="1603718"/>
              <a:ext cx="5305189" cy="2819765"/>
              <a:chOff x="340761" y="1603718"/>
              <a:chExt cx="5305189" cy="2819765"/>
            </a:xfrm>
          </p:grpSpPr>
          <p:sp>
            <p:nvSpPr>
              <p:cNvPr id="22" name="Retângulo: Único Canto Arredondado 21">
                <a:extLst>
                  <a:ext uri="{FF2B5EF4-FFF2-40B4-BE49-F238E27FC236}">
                    <a16:creationId xmlns:a16="http://schemas.microsoft.com/office/drawing/2014/main" id="{C7D1E5EE-5EE6-4835-62C6-DAE85024A035}"/>
                  </a:ext>
                </a:extLst>
              </p:cNvPr>
              <p:cNvSpPr/>
              <p:nvPr/>
            </p:nvSpPr>
            <p:spPr>
              <a:xfrm rot="10800000" flipH="1">
                <a:off x="340761" y="1603718"/>
                <a:ext cx="2532382" cy="2819765"/>
              </a:xfrm>
              <a:prstGeom prst="round1Rect">
                <a:avLst>
                  <a:gd name="adj" fmla="val 35799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2CEF791C-83E4-CC9B-BE5B-3122A10C073C}"/>
                  </a:ext>
                </a:extLst>
              </p:cNvPr>
              <p:cNvSpPr txBox="1"/>
              <p:nvPr/>
            </p:nvSpPr>
            <p:spPr>
              <a:xfrm>
                <a:off x="361666" y="2197993"/>
                <a:ext cx="2532381" cy="16312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000" dirty="0">
                    <a:solidFill>
                      <a:schemeClr val="bg2">
                        <a:lumMod val="25000"/>
                      </a:schemeClr>
                    </a:solidFill>
                    <a:latin typeface="AMX"/>
                  </a:rPr>
                  <a:t>Abordagem ao cliente;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000" dirty="0">
                    <a:solidFill>
                      <a:schemeClr val="bg2">
                        <a:lumMod val="25000"/>
                      </a:schemeClr>
                    </a:solidFill>
                    <a:latin typeface="AMX"/>
                  </a:rPr>
                  <a:t>Técnicas de sondagem;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000" dirty="0">
                    <a:solidFill>
                      <a:schemeClr val="bg2">
                        <a:lumMod val="25000"/>
                      </a:schemeClr>
                    </a:solidFill>
                    <a:latin typeface="AMX"/>
                  </a:rPr>
                  <a:t>Argumentação e fechamento;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000" dirty="0">
                    <a:solidFill>
                      <a:schemeClr val="bg2">
                        <a:lumMod val="25000"/>
                      </a:schemeClr>
                    </a:solidFill>
                    <a:latin typeface="AMX"/>
                  </a:rPr>
                  <a:t>Contorno de objeções</a:t>
                </a:r>
              </a:p>
            </p:txBody>
          </p:sp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6AB0444E-74C4-596A-CA7A-26E983A5F808}"/>
                  </a:ext>
                </a:extLst>
              </p:cNvPr>
              <p:cNvSpPr txBox="1"/>
              <p:nvPr/>
            </p:nvSpPr>
            <p:spPr>
              <a:xfrm>
                <a:off x="3003807" y="2190521"/>
                <a:ext cx="2642143" cy="19389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000" dirty="0">
                    <a:solidFill>
                      <a:schemeClr val="bg2">
                        <a:lumMod val="25000"/>
                      </a:schemeClr>
                    </a:solidFill>
                    <a:latin typeface="AMX"/>
                  </a:rPr>
                  <a:t>Criação de conexão com vendedores;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000" dirty="0">
                    <a:solidFill>
                      <a:schemeClr val="bg2">
                        <a:lumMod val="25000"/>
                      </a:schemeClr>
                    </a:solidFill>
                    <a:latin typeface="AMX"/>
                  </a:rPr>
                  <a:t>Geração de confiança no dia a dia;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000" dirty="0">
                    <a:solidFill>
                      <a:schemeClr val="bg2">
                        <a:lumMod val="25000"/>
                      </a:schemeClr>
                    </a:solidFill>
                    <a:latin typeface="AMX"/>
                  </a:rPr>
                  <a:t>Como se tornar referência dentro da loja;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000" dirty="0">
                    <a:solidFill>
                      <a:schemeClr val="bg2">
                        <a:lumMod val="25000"/>
                      </a:schemeClr>
                    </a:solidFill>
                    <a:latin typeface="AMX"/>
                  </a:rPr>
                  <a:t> Como atuar em parceria.</a:t>
                </a:r>
              </a:p>
            </p:txBody>
          </p:sp>
        </p:grp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455D0559-9673-7BA5-2062-3D7917F55F1B}"/>
                </a:ext>
              </a:extLst>
            </p:cNvPr>
            <p:cNvSpPr txBox="1"/>
            <p:nvPr/>
          </p:nvSpPr>
          <p:spPr>
            <a:xfrm>
              <a:off x="340760" y="1232004"/>
              <a:ext cx="2532383" cy="923330"/>
            </a:xfrm>
            <a:prstGeom prst="rect">
              <a:avLst/>
            </a:prstGeom>
            <a:solidFill>
              <a:srgbClr val="AF272F"/>
            </a:solidFill>
          </p:spPr>
          <p:txBody>
            <a:bodyPr wrap="square">
              <a:spAutoFit/>
            </a:bodyPr>
            <a:lstStyle/>
            <a:p>
              <a:pPr algn="ctr"/>
              <a:endParaRPr lang="pt-BR" sz="1800" b="1" dirty="0">
                <a:solidFill>
                  <a:schemeClr val="bg1"/>
                </a:solidFill>
                <a:latin typeface="AMX" pitchFamily="2" charset="0"/>
              </a:endParaRPr>
            </a:p>
            <a:p>
              <a:pPr algn="ctr"/>
              <a:r>
                <a:rPr lang="pt-BR" sz="1800" b="1" dirty="0">
                  <a:solidFill>
                    <a:schemeClr val="bg1"/>
                  </a:solidFill>
                  <a:latin typeface="AMX" pitchFamily="2" charset="0"/>
                </a:rPr>
                <a:t>COM O CLIENTE</a:t>
              </a:r>
            </a:p>
            <a:p>
              <a:pPr algn="ctr"/>
              <a:endParaRPr lang="pt-BR" sz="1800" b="1" dirty="0">
                <a:solidFill>
                  <a:schemeClr val="bg1"/>
                </a:solidFill>
                <a:latin typeface="AMX" pitchFamily="2" charset="0"/>
              </a:endParaRPr>
            </a:p>
          </p:txBody>
        </p:sp>
      </p:grpSp>
      <p:pic>
        <p:nvPicPr>
          <p:cNvPr id="37" name="Gráfico 36">
            <a:extLst>
              <a:ext uri="{FF2B5EF4-FFF2-40B4-BE49-F238E27FC236}">
                <a16:creationId xmlns:a16="http://schemas.microsoft.com/office/drawing/2014/main" id="{A4308F84-44A4-4FB8-0895-0D525669FD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9455022" y="4079031"/>
            <a:ext cx="2575739" cy="3074269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9CEA1E35-A0D7-0062-A4E8-7AEA511ECF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21835" y="2441694"/>
            <a:ext cx="1295747" cy="22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DA1EC-682B-092C-46C4-B43678EC4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A58BC650-8FB8-5F51-7DD0-A0E63D59D75D}"/>
              </a:ext>
            </a:extLst>
          </p:cNvPr>
          <p:cNvSpPr txBox="1"/>
          <p:nvPr/>
        </p:nvSpPr>
        <p:spPr>
          <a:xfrm>
            <a:off x="2733040" y="879348"/>
            <a:ext cx="672591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/>
              </a:rPr>
              <a:t>Bloco 7 - Prática</a:t>
            </a:r>
          </a:p>
        </p:txBody>
      </p:sp>
      <p:cxnSp>
        <p:nvCxnSpPr>
          <p:cNvPr id="10" name="Conector Reto 30">
            <a:extLst>
              <a:ext uri="{FF2B5EF4-FFF2-40B4-BE49-F238E27FC236}">
                <a16:creationId xmlns:a16="http://schemas.microsoft.com/office/drawing/2014/main" id="{BD97AD83-9EF2-BF3D-9693-AB704D00F458}"/>
              </a:ext>
            </a:extLst>
          </p:cNvPr>
          <p:cNvCxnSpPr>
            <a:cxnSpLocks/>
          </p:cNvCxnSpPr>
          <p:nvPr/>
        </p:nvCxnSpPr>
        <p:spPr>
          <a:xfrm>
            <a:off x="2583513" y="1445226"/>
            <a:ext cx="697192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Gráfico 36">
            <a:extLst>
              <a:ext uri="{FF2B5EF4-FFF2-40B4-BE49-F238E27FC236}">
                <a16:creationId xmlns:a16="http://schemas.microsoft.com/office/drawing/2014/main" id="{00968D3F-47F1-6167-56FC-7335AAD06B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9455022" y="4079031"/>
            <a:ext cx="2575739" cy="3074269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9C5D9F79-DB6B-4E08-692F-548DD2AAD8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1835" y="2441694"/>
            <a:ext cx="1295747" cy="2270424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213943EE-114F-F575-5647-42DCC4A909B5}"/>
              </a:ext>
            </a:extLst>
          </p:cNvPr>
          <p:cNvGrpSpPr/>
          <p:nvPr/>
        </p:nvGrpSpPr>
        <p:grpSpPr>
          <a:xfrm>
            <a:off x="1886679" y="2297202"/>
            <a:ext cx="8365593" cy="1825092"/>
            <a:chOff x="1161846" y="2422273"/>
            <a:chExt cx="7630191" cy="1046985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9BBC611D-2E29-F371-34D8-DC808119EDF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2057" b="48795"/>
            <a:stretch/>
          </p:blipFill>
          <p:spPr>
            <a:xfrm>
              <a:off x="7407737" y="2422273"/>
              <a:ext cx="1384300" cy="886121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BEB87529-50C2-BD30-D5A4-69108431BBC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2057" b="48795"/>
            <a:stretch/>
          </p:blipFill>
          <p:spPr>
            <a:xfrm rot="10800000">
              <a:off x="1161846" y="2583137"/>
              <a:ext cx="1384300" cy="886121"/>
            </a:xfrm>
            <a:prstGeom prst="rect">
              <a:avLst/>
            </a:prstGeom>
          </p:spPr>
        </p:pic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F0FB0B41-C5F8-CAAD-C768-12A407115951}"/>
                </a:ext>
              </a:extLst>
            </p:cNvPr>
            <p:cNvGrpSpPr/>
            <p:nvPr/>
          </p:nvGrpSpPr>
          <p:grpSpPr>
            <a:xfrm>
              <a:off x="1377799" y="2583137"/>
              <a:ext cx="7252483" cy="721474"/>
              <a:chOff x="1961168" y="3338586"/>
              <a:chExt cx="6559011" cy="918851"/>
            </a:xfrm>
            <a:solidFill>
              <a:srgbClr val="262626"/>
            </a:solidFill>
          </p:grpSpPr>
          <p:sp>
            <p:nvSpPr>
              <p:cNvPr id="7" name="Forma Livre: Forma 6">
                <a:extLst>
                  <a:ext uri="{FF2B5EF4-FFF2-40B4-BE49-F238E27FC236}">
                    <a16:creationId xmlns:a16="http://schemas.microsoft.com/office/drawing/2014/main" id="{4EED9BF2-44C8-C478-4FD0-7249679DA867}"/>
                  </a:ext>
                </a:extLst>
              </p:cNvPr>
              <p:cNvSpPr/>
              <p:nvPr/>
            </p:nvSpPr>
            <p:spPr>
              <a:xfrm>
                <a:off x="1961168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272F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AMX"/>
                  </a:rPr>
                  <a:t>Simulações de vendas (role play)</a:t>
                </a:r>
              </a:p>
            </p:txBody>
          </p:sp>
          <p:sp>
            <p:nvSpPr>
              <p:cNvPr id="8" name="Forma Livre: Forma 7">
                <a:extLst>
                  <a:ext uri="{FF2B5EF4-FFF2-40B4-BE49-F238E27FC236}">
                    <a16:creationId xmlns:a16="http://schemas.microsoft.com/office/drawing/2014/main" id="{A1A8B998-7C8F-F866-6801-8685B5176FEA}"/>
                  </a:ext>
                </a:extLst>
              </p:cNvPr>
              <p:cNvSpPr/>
              <p:nvPr/>
            </p:nvSpPr>
            <p:spPr>
              <a:xfrm>
                <a:off x="4198553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272F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AMX"/>
                  </a:rPr>
                  <a:t>Cenários reais do varejo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orma Livre: Forma 8">
                <a:extLst>
                  <a:ext uri="{FF2B5EF4-FFF2-40B4-BE49-F238E27FC236}">
                    <a16:creationId xmlns:a16="http://schemas.microsoft.com/office/drawing/2014/main" id="{628B18DB-FF9B-FC92-BEDD-BF0F2BF7C86D}"/>
                  </a:ext>
                </a:extLst>
              </p:cNvPr>
              <p:cNvSpPr/>
              <p:nvPr/>
            </p:nvSpPr>
            <p:spPr>
              <a:xfrm>
                <a:off x="6435937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272F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1" kern="1200" dirty="0">
                    <a:solidFill>
                      <a:schemeClr val="bg1"/>
                    </a:solidFill>
                    <a:latin typeface="AMX" pitchFamily="2" charset="0"/>
                  </a:rPr>
                  <a:t>Feedback estruturado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04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58808-218C-C6BB-396F-CDF95455A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3578-1229-686B-226D-C84082393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9407" r="34757" b="4726"/>
          <a:stretch>
            <a:fillRect/>
          </a:stretch>
        </p:blipFill>
        <p:spPr>
          <a:xfrm flipH="1">
            <a:off x="6438900" y="-83634"/>
            <a:ext cx="5753100" cy="702526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82BB51F-7FC6-5AD3-6B56-A14D25C7A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330462" y="3268571"/>
            <a:ext cx="2177845" cy="2813050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8E8088DB-99B7-A48C-CC4B-E9C26B1F3F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0200230" y="4926381"/>
            <a:ext cx="1877898" cy="225692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823D35E1-D76E-2F74-9374-A74FA7C427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67999" y="419323"/>
            <a:ext cx="942363" cy="342677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6328D133-A754-D680-4101-B2EB33AC94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V="1">
            <a:off x="7099918" y="419323"/>
            <a:ext cx="1854510" cy="203797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F2CA5D0-8543-0E22-1DE1-E25A87D93FBC}"/>
              </a:ext>
            </a:extLst>
          </p:cNvPr>
          <p:cNvSpPr txBox="1"/>
          <p:nvPr/>
        </p:nvSpPr>
        <p:spPr>
          <a:xfrm>
            <a:off x="1081740" y="1536174"/>
            <a:ext cx="4232270" cy="37856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/>
              </a:rPr>
              <a:t>Esta formação foi estruturada para preparar o promotor para a realidade do ponto de venda, unindo conhecimento de ofertas, execução comercial e atuação prática no varejo. </a:t>
            </a:r>
          </a:p>
          <a:p>
            <a:endParaRPr lang="pt-BR" sz="2000" dirty="0">
              <a:solidFill>
                <a:schemeClr val="bg2">
                  <a:lumMod val="25000"/>
                </a:schemeClr>
              </a:solidFill>
              <a:latin typeface="AMX"/>
            </a:endParaRPr>
          </a:p>
          <a:p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/>
              </a:rPr>
              <a:t>O objetivo é desenvolver profissionais mais seguros, capazes de abordar, argumentar e converter oportunidades em vendas desde o início da sua atuação.</a:t>
            </a:r>
          </a:p>
        </p:txBody>
      </p:sp>
    </p:spTree>
    <p:extLst>
      <p:ext uri="{BB962C8B-B14F-4D97-AF65-F5344CB8AC3E}">
        <p14:creationId xmlns:p14="http://schemas.microsoft.com/office/powerpoint/2010/main" val="1174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00A1D-67AA-1F50-77D4-A906A1644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5FC19EE0-C146-CC40-5304-73C7A8BF3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9" y="-78059"/>
            <a:ext cx="12205140" cy="695273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A224072-7588-E0BE-9C66-A7BDB15D49E1}"/>
              </a:ext>
            </a:extLst>
          </p:cNvPr>
          <p:cNvSpPr txBox="1"/>
          <p:nvPr/>
        </p:nvSpPr>
        <p:spPr>
          <a:xfrm>
            <a:off x="10457447" y="5524500"/>
            <a:ext cx="1574131" cy="7018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E887F19-6C80-9845-E365-0B9EE1F2C304}"/>
              </a:ext>
            </a:extLst>
          </p:cNvPr>
          <p:cNvSpPr txBox="1"/>
          <p:nvPr/>
        </p:nvSpPr>
        <p:spPr>
          <a:xfrm>
            <a:off x="10527632" y="4030579"/>
            <a:ext cx="30078" cy="1503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6D895AE-91C4-0AA8-7885-5B371991A32A}"/>
              </a:ext>
            </a:extLst>
          </p:cNvPr>
          <p:cNvSpPr txBox="1"/>
          <p:nvPr/>
        </p:nvSpPr>
        <p:spPr>
          <a:xfrm>
            <a:off x="10467474" y="5684921"/>
            <a:ext cx="1614236" cy="8522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FBA7EF4-9746-E6C9-51ED-EFF6770C38AA}"/>
              </a:ext>
            </a:extLst>
          </p:cNvPr>
          <p:cNvSpPr txBox="1"/>
          <p:nvPr/>
        </p:nvSpPr>
        <p:spPr>
          <a:xfrm>
            <a:off x="782052" y="4441658"/>
            <a:ext cx="3539289" cy="11730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6EC7B2-0FBC-FD9D-30FC-90EC0D62BC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5481" y="0"/>
            <a:ext cx="1476375" cy="176212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5789B67F-8373-9494-9E12-4EE26CDE10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8400" y="1153393"/>
            <a:ext cx="1953131" cy="1953131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8D5CBBF-5676-DA75-9E3D-ABCDC1C236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3586" r="29370"/>
          <a:stretch>
            <a:fillRect/>
          </a:stretch>
        </p:blipFill>
        <p:spPr>
          <a:xfrm>
            <a:off x="5550927" y="-78060"/>
            <a:ext cx="6641073" cy="502819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B649C9A7-F4DF-C29E-4A00-497CD2B9FC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5481" y="3672076"/>
            <a:ext cx="1635122" cy="2865081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82FE12AB-F507-332D-B53A-70C921604C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90304" y="27918"/>
            <a:ext cx="2400300" cy="2495550"/>
          </a:xfrm>
          <a:prstGeom prst="rect">
            <a:avLst/>
          </a:prstGeom>
        </p:spPr>
      </p:pic>
      <p:pic>
        <p:nvPicPr>
          <p:cNvPr id="28" name="Imagem 27" descr="Mão de pessoa segurando espada&#10;&#10;O conteúdo gerado por IA pode estar incorreto.">
            <a:extLst>
              <a:ext uri="{FF2B5EF4-FFF2-40B4-BE49-F238E27FC236}">
                <a16:creationId xmlns:a16="http://schemas.microsoft.com/office/drawing/2014/main" id="{8C8B1073-F7E2-0DA1-204E-E906B571C8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547" t="6842" r="22106" b="4824"/>
          <a:stretch>
            <a:fillRect/>
          </a:stretch>
        </p:blipFill>
        <p:spPr>
          <a:xfrm>
            <a:off x="5733048" y="800848"/>
            <a:ext cx="3864219" cy="6057901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5E74B00D-191F-77F1-9AFB-30049139CB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1204" t="24970" r="20645" b="16234"/>
          <a:stretch>
            <a:fillRect/>
          </a:stretch>
        </p:blipFill>
        <p:spPr>
          <a:xfrm>
            <a:off x="8871463" y="34741"/>
            <a:ext cx="1470355" cy="2217799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AFDA86ED-E4F6-C7E4-3B96-39DB699D79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5189" t="9918" r="27588" b="10054"/>
          <a:stretch>
            <a:fillRect/>
          </a:stretch>
        </p:blipFill>
        <p:spPr>
          <a:xfrm>
            <a:off x="10610180" y="2083402"/>
            <a:ext cx="1640534" cy="156381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E2444F0-93FA-7B4C-6312-BF0F435F7E62}"/>
              </a:ext>
            </a:extLst>
          </p:cNvPr>
          <p:cNvSpPr txBox="1"/>
          <p:nvPr/>
        </p:nvSpPr>
        <p:spPr>
          <a:xfrm>
            <a:off x="574843" y="2937972"/>
            <a:ext cx="422784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500" b="1" dirty="0">
                <a:solidFill>
                  <a:schemeClr val="bg1"/>
                </a:solidFill>
                <a:latin typeface="AMX" pitchFamily="2" charset="77"/>
              </a:rPr>
              <a:t>Obrigado!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1922538-77C7-B87F-09B0-B1085C4AB6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2487" y="446409"/>
            <a:ext cx="940626" cy="354439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8BAEDFA9-506B-A4D3-4152-5AAD78B0103E}"/>
              </a:ext>
            </a:extLst>
          </p:cNvPr>
          <p:cNvGrpSpPr/>
          <p:nvPr/>
        </p:nvGrpSpPr>
        <p:grpSpPr>
          <a:xfrm>
            <a:off x="-11100" y="5912484"/>
            <a:ext cx="1625600" cy="962193"/>
            <a:chOff x="-11100" y="5912484"/>
            <a:chExt cx="1625600" cy="962193"/>
          </a:xfrm>
        </p:grpSpPr>
        <p:sp>
          <p:nvSpPr>
            <p:cNvPr id="11" name="Retângulo: Único Canto Arredondado 10">
              <a:extLst>
                <a:ext uri="{FF2B5EF4-FFF2-40B4-BE49-F238E27FC236}">
                  <a16:creationId xmlns:a16="http://schemas.microsoft.com/office/drawing/2014/main" id="{C55AD1EF-A84A-30A0-8EEF-37038AF6C759}"/>
                </a:ext>
              </a:extLst>
            </p:cNvPr>
            <p:cNvSpPr/>
            <p:nvPr/>
          </p:nvSpPr>
          <p:spPr>
            <a:xfrm>
              <a:off x="-11100" y="5912484"/>
              <a:ext cx="1625600" cy="962193"/>
            </a:xfrm>
            <a:prstGeom prst="round1Rect">
              <a:avLst>
                <a:gd name="adj" fmla="val 50000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DBBA918D-34B4-CAB2-AA2C-E3799F51A5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2958" y="6184933"/>
              <a:ext cx="1020155" cy="370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37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81428210-EE71-3F43-26BF-B1771F2F6C62}"/>
              </a:ext>
            </a:extLst>
          </p:cNvPr>
          <p:cNvSpPr txBox="1"/>
          <p:nvPr/>
        </p:nvSpPr>
        <p:spPr>
          <a:xfrm>
            <a:off x="909546" y="983341"/>
            <a:ext cx="1061923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/>
                <a:ea typeface="+mn-lt"/>
                <a:cs typeface="+mn-lt"/>
              </a:rPr>
              <a:t>O canal varejo apresenta desafios relevantes na capacitação de promotores, principalmente relacionados à abordagem comercial, argumentação e conversão de vendas.</a:t>
            </a:r>
          </a:p>
          <a:p>
            <a:pPr algn="ctr"/>
            <a:endParaRPr lang="pt-BR" sz="2000" dirty="0">
              <a:solidFill>
                <a:schemeClr val="bg2">
                  <a:lumMod val="25000"/>
                </a:schemeClr>
              </a:solidFill>
              <a:latin typeface="AMX"/>
              <a:ea typeface="+mn-lt"/>
              <a:cs typeface="+mn-lt"/>
            </a:endParaRPr>
          </a:p>
          <a:p>
            <a:pPr algn="ctr"/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AMX"/>
                <a:ea typeface="+mn-lt"/>
                <a:cs typeface="+mn-lt"/>
              </a:rPr>
              <a:t>Apesar de treinamentos existentes, foi identificado que:</a:t>
            </a:r>
            <a:endParaRPr lang="pt-PT" sz="2000" b="1" dirty="0">
              <a:solidFill>
                <a:schemeClr val="bg2">
                  <a:lumMod val="25000"/>
                </a:schemeClr>
              </a:solidFill>
              <a:latin typeface="AMX"/>
              <a:ea typeface="+mn-lt"/>
              <a:cs typeface="+mn-lt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215EFF16-0CDE-0CC4-8A2F-F38623C115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23861" y="3592108"/>
            <a:ext cx="1625600" cy="1422400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538EBE6A-A98B-1930-E7C4-D29217468FA8}"/>
              </a:ext>
            </a:extLst>
          </p:cNvPr>
          <p:cNvGrpSpPr/>
          <p:nvPr/>
        </p:nvGrpSpPr>
        <p:grpSpPr>
          <a:xfrm>
            <a:off x="1780328" y="2427758"/>
            <a:ext cx="2791678" cy="2279150"/>
            <a:chOff x="701037" y="1498368"/>
            <a:chExt cx="2532382" cy="2586747"/>
          </a:xfrm>
        </p:grpSpPr>
        <p:sp>
          <p:nvSpPr>
            <p:cNvPr id="38" name="Retângulo: Único Canto Arredondado 37">
              <a:extLst>
                <a:ext uri="{FF2B5EF4-FFF2-40B4-BE49-F238E27FC236}">
                  <a16:creationId xmlns:a16="http://schemas.microsoft.com/office/drawing/2014/main" id="{CB486087-2B2D-1C25-547D-21C446B0812D}"/>
                </a:ext>
              </a:extLst>
            </p:cNvPr>
            <p:cNvSpPr/>
            <p:nvPr/>
          </p:nvSpPr>
          <p:spPr>
            <a:xfrm rot="10800000" flipH="1">
              <a:off x="701037" y="1498368"/>
              <a:ext cx="2532382" cy="2586747"/>
            </a:xfrm>
            <a:prstGeom prst="round1Rect">
              <a:avLst>
                <a:gd name="adj" fmla="val 3579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4A3B5798-878C-B89A-7834-CEE37D9D86C3}"/>
                </a:ext>
              </a:extLst>
            </p:cNvPr>
            <p:cNvSpPr txBox="1"/>
            <p:nvPr/>
          </p:nvSpPr>
          <p:spPr>
            <a:xfrm>
              <a:off x="787825" y="2126907"/>
              <a:ext cx="235879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2">
                      <a:lumMod val="25000"/>
                    </a:schemeClr>
                  </a:solidFill>
                  <a:latin typeface="AMX"/>
                </a:rPr>
                <a:t>Os promotores ainda se sentem inseguros na prática.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53D10D0C-9EB2-42CF-1D9F-FBA5049CF1E8}"/>
              </a:ext>
            </a:extLst>
          </p:cNvPr>
          <p:cNvGrpSpPr/>
          <p:nvPr/>
        </p:nvGrpSpPr>
        <p:grpSpPr>
          <a:xfrm>
            <a:off x="4700157" y="2427760"/>
            <a:ext cx="2854894" cy="2279151"/>
            <a:chOff x="3386893" y="1498369"/>
            <a:chExt cx="2589726" cy="2586748"/>
          </a:xfrm>
        </p:grpSpPr>
        <p:sp>
          <p:nvSpPr>
            <p:cNvPr id="41" name="Retângulo: Único Canto Arredondado 40">
              <a:extLst>
                <a:ext uri="{FF2B5EF4-FFF2-40B4-BE49-F238E27FC236}">
                  <a16:creationId xmlns:a16="http://schemas.microsoft.com/office/drawing/2014/main" id="{5419A8A6-1911-A1B1-F98B-F4629E751D66}"/>
                </a:ext>
              </a:extLst>
            </p:cNvPr>
            <p:cNvSpPr/>
            <p:nvPr/>
          </p:nvSpPr>
          <p:spPr>
            <a:xfrm rot="10800000" flipH="1">
              <a:off x="3444237" y="1498369"/>
              <a:ext cx="2532382" cy="2586748"/>
            </a:xfrm>
            <a:prstGeom prst="round1Rect">
              <a:avLst>
                <a:gd name="adj" fmla="val 3579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330DBC3-5600-BBD4-E201-9DE5BA1194E3}"/>
                </a:ext>
              </a:extLst>
            </p:cNvPr>
            <p:cNvSpPr txBox="1"/>
            <p:nvPr/>
          </p:nvSpPr>
          <p:spPr>
            <a:xfrm>
              <a:off x="3386893" y="1973018"/>
              <a:ext cx="253238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2">
                      <a:lumMod val="25000"/>
                    </a:schemeClr>
                  </a:solidFill>
                  <a:latin typeface="AMX"/>
                </a:rPr>
                <a:t>Há dificuldade em transformar oportunidades em vendas.</a:t>
              </a: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2E3EFEB5-3D6D-96B6-7E37-A451718CF6E2}"/>
              </a:ext>
            </a:extLst>
          </p:cNvPr>
          <p:cNvGrpSpPr/>
          <p:nvPr/>
        </p:nvGrpSpPr>
        <p:grpSpPr>
          <a:xfrm>
            <a:off x="7746408" y="2427758"/>
            <a:ext cx="2791678" cy="2279154"/>
            <a:chOff x="6187430" y="1498367"/>
            <a:chExt cx="2532382" cy="2586751"/>
          </a:xfrm>
        </p:grpSpPr>
        <p:sp>
          <p:nvSpPr>
            <p:cNvPr id="47" name="Retângulo: Único Canto Arredondado 46">
              <a:extLst>
                <a:ext uri="{FF2B5EF4-FFF2-40B4-BE49-F238E27FC236}">
                  <a16:creationId xmlns:a16="http://schemas.microsoft.com/office/drawing/2014/main" id="{30073554-CE0C-B74C-D39F-92190C0444F9}"/>
                </a:ext>
              </a:extLst>
            </p:cNvPr>
            <p:cNvSpPr/>
            <p:nvPr/>
          </p:nvSpPr>
          <p:spPr>
            <a:xfrm rot="10800000" flipH="1">
              <a:off x="6187430" y="1498367"/>
              <a:ext cx="2532382" cy="2586751"/>
            </a:xfrm>
            <a:prstGeom prst="round1Rect">
              <a:avLst>
                <a:gd name="adj" fmla="val 3579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87ACB704-CD2B-71B7-D9F3-C826242EE16A}"/>
                </a:ext>
              </a:extLst>
            </p:cNvPr>
            <p:cNvSpPr txBox="1"/>
            <p:nvPr/>
          </p:nvSpPr>
          <p:spPr>
            <a:xfrm>
              <a:off x="6187431" y="1819129"/>
              <a:ext cx="2532381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2">
                      <a:lumMod val="25000"/>
                    </a:schemeClr>
                  </a:solidFill>
                  <a:latin typeface="AMX"/>
                </a:rPr>
                <a:t>Os conteúdos atuais são pouco padronizados e, em muitos casos, desatualizados.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4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C9A94-9282-DC06-3C85-8B1B45D01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EBBFF9-9764-1A7B-8264-755CEB5CA6F3}"/>
              </a:ext>
            </a:extLst>
          </p:cNvPr>
          <p:cNvSpPr txBox="1"/>
          <p:nvPr/>
        </p:nvSpPr>
        <p:spPr>
          <a:xfrm>
            <a:off x="2781445" y="708155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/>
              </a:rPr>
              <a:t>Objetivo da Formação</a:t>
            </a:r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008C2031-0049-010C-66B9-5C83A552025B}"/>
              </a:ext>
            </a:extLst>
          </p:cNvPr>
          <p:cNvCxnSpPr>
            <a:cxnSpLocks/>
          </p:cNvCxnSpPr>
          <p:nvPr/>
        </p:nvCxnSpPr>
        <p:spPr>
          <a:xfrm>
            <a:off x="2667519" y="1279506"/>
            <a:ext cx="697192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áfico 6">
            <a:extLst>
              <a:ext uri="{FF2B5EF4-FFF2-40B4-BE49-F238E27FC236}">
                <a16:creationId xmlns:a16="http://schemas.microsoft.com/office/drawing/2014/main" id="{CFA0D67B-45E2-28FF-6475-8DDB689442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9775157" y="4462586"/>
            <a:ext cx="2270424" cy="27098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2F44459-A5CE-E125-D9DF-B4B472D765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6637" y="1040484"/>
            <a:ext cx="864000" cy="1795476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1E2BD9B-11F0-9DF4-FDB0-49B9E9E73A42}"/>
              </a:ext>
            </a:extLst>
          </p:cNvPr>
          <p:cNvGrpSpPr/>
          <p:nvPr/>
        </p:nvGrpSpPr>
        <p:grpSpPr>
          <a:xfrm>
            <a:off x="834293" y="2576291"/>
            <a:ext cx="1947152" cy="1705418"/>
            <a:chOff x="3336048" y="1786902"/>
            <a:chExt cx="1947152" cy="1705418"/>
          </a:xfrm>
        </p:grpSpPr>
        <p:sp>
          <p:nvSpPr>
            <p:cNvPr id="25" name="Retângulo: Único Canto Arredondado 26">
              <a:extLst>
                <a:ext uri="{FF2B5EF4-FFF2-40B4-BE49-F238E27FC236}">
                  <a16:creationId xmlns:a16="http://schemas.microsoft.com/office/drawing/2014/main" id="{70078D20-C0BF-D7E1-6FA9-BE993C7B7AFC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3336048" y="1786902"/>
              <a:ext cx="1947152" cy="1705418"/>
            </a:xfrm>
            <a:prstGeom prst="round1Rect">
              <a:avLst>
                <a:gd name="adj" fmla="val 35799"/>
              </a:avLst>
            </a:pr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36">
              <a:extLst>
                <a:ext uri="{FF2B5EF4-FFF2-40B4-BE49-F238E27FC236}">
                  <a16:creationId xmlns:a16="http://schemas.microsoft.com/office/drawing/2014/main" id="{FFE21506-954B-779A-4655-35E9A26342C8}"/>
                </a:ext>
              </a:extLst>
            </p:cNvPr>
            <p:cNvSpPr/>
            <p:nvPr/>
          </p:nvSpPr>
          <p:spPr>
            <a:xfrm>
              <a:off x="3440658" y="2188811"/>
              <a:ext cx="1737932" cy="855344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b="1" i="1" dirty="0">
                  <a:solidFill>
                    <a:schemeClr val="bg1"/>
                  </a:solidFill>
                  <a:latin typeface="AMX"/>
                </a:rPr>
                <a:t>CONHECIMENTO DAS OFERTAS</a:t>
              </a:r>
              <a:endParaRPr lang="pt-PT" sz="1600" i="1" dirty="0">
                <a:solidFill>
                  <a:schemeClr val="bg1"/>
                </a:solidFill>
                <a:latin typeface="AMX"/>
              </a:endParaRP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7B13AF52-C4DD-5776-EE35-37688CF354F6}"/>
              </a:ext>
            </a:extLst>
          </p:cNvPr>
          <p:cNvGrpSpPr/>
          <p:nvPr/>
        </p:nvGrpSpPr>
        <p:grpSpPr>
          <a:xfrm>
            <a:off x="3021680" y="2573382"/>
            <a:ext cx="1947152" cy="1705418"/>
            <a:chOff x="3336048" y="1786902"/>
            <a:chExt cx="1947152" cy="1705418"/>
          </a:xfrm>
          <a:solidFill>
            <a:srgbClr val="A7A8AA"/>
          </a:solidFill>
        </p:grpSpPr>
        <p:sp>
          <p:nvSpPr>
            <p:cNvPr id="44" name="Retângulo: Único Canto Arredondado 26">
              <a:extLst>
                <a:ext uri="{FF2B5EF4-FFF2-40B4-BE49-F238E27FC236}">
                  <a16:creationId xmlns:a16="http://schemas.microsoft.com/office/drawing/2014/main" id="{7200EBA9-E6D2-110C-A67F-11857B275FA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3336048" y="1786902"/>
              <a:ext cx="1947152" cy="1705418"/>
            </a:xfrm>
            <a:prstGeom prst="round1Rect">
              <a:avLst>
                <a:gd name="adj" fmla="val 357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2" name="Forma Livre: Forma 36">
              <a:extLst>
                <a:ext uri="{FF2B5EF4-FFF2-40B4-BE49-F238E27FC236}">
                  <a16:creationId xmlns:a16="http://schemas.microsoft.com/office/drawing/2014/main" id="{25182C76-E578-8280-2FE8-EE1A245F776F}"/>
                </a:ext>
              </a:extLst>
            </p:cNvPr>
            <p:cNvSpPr/>
            <p:nvPr/>
          </p:nvSpPr>
          <p:spPr>
            <a:xfrm>
              <a:off x="3440658" y="2188811"/>
              <a:ext cx="1737932" cy="855344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i="1" dirty="0">
                  <a:solidFill>
                    <a:schemeClr val="tx1"/>
                  </a:solidFill>
                  <a:latin typeface="AMX"/>
                </a:rPr>
                <a:t>TÉCNICAS DE SONDAGEM E ARGUMENTAÇÃO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1B41E8DC-630E-F058-8137-B36D6C391728}"/>
              </a:ext>
            </a:extLst>
          </p:cNvPr>
          <p:cNvGrpSpPr/>
          <p:nvPr/>
        </p:nvGrpSpPr>
        <p:grpSpPr>
          <a:xfrm>
            <a:off x="5209066" y="2573382"/>
            <a:ext cx="1932636" cy="1705418"/>
            <a:chOff x="3336048" y="1786902"/>
            <a:chExt cx="1932636" cy="1705418"/>
          </a:xfrm>
          <a:solidFill>
            <a:srgbClr val="DA291C"/>
          </a:solidFill>
        </p:grpSpPr>
        <p:sp>
          <p:nvSpPr>
            <p:cNvPr id="60" name="Retângulo: Único Canto Arredondado 26">
              <a:extLst>
                <a:ext uri="{FF2B5EF4-FFF2-40B4-BE49-F238E27FC236}">
                  <a16:creationId xmlns:a16="http://schemas.microsoft.com/office/drawing/2014/main" id="{EEE97D26-A5CF-C8EA-CBEA-566A6EFFBD36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3336048" y="1786902"/>
              <a:ext cx="1932636" cy="1705418"/>
            </a:xfrm>
            <a:prstGeom prst="round1Rect">
              <a:avLst>
                <a:gd name="adj" fmla="val 357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6" name="Forma Livre: Forma 36">
              <a:extLst>
                <a:ext uri="{FF2B5EF4-FFF2-40B4-BE49-F238E27FC236}">
                  <a16:creationId xmlns:a16="http://schemas.microsoft.com/office/drawing/2014/main" id="{BF1819B4-977F-2C84-710A-7C4BF34943B7}"/>
                </a:ext>
              </a:extLst>
            </p:cNvPr>
            <p:cNvSpPr/>
            <p:nvPr/>
          </p:nvSpPr>
          <p:spPr>
            <a:xfrm>
              <a:off x="3399985" y="2223387"/>
              <a:ext cx="1804759" cy="786192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i="1" dirty="0">
                  <a:solidFill>
                    <a:schemeClr val="bg1"/>
                  </a:solidFill>
                  <a:latin typeface="AMX"/>
                </a:rPr>
                <a:t>CAPACIDADE DE CONTORNAR OBJEÇÕES</a:t>
              </a:r>
            </a:p>
          </p:txBody>
        </p: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416A1143-020F-519B-B8BD-A94189DF500E}"/>
              </a:ext>
            </a:extLst>
          </p:cNvPr>
          <p:cNvGrpSpPr/>
          <p:nvPr/>
        </p:nvGrpSpPr>
        <p:grpSpPr>
          <a:xfrm>
            <a:off x="7381935" y="2573382"/>
            <a:ext cx="1947152" cy="1705418"/>
            <a:chOff x="3336048" y="1786902"/>
            <a:chExt cx="1947152" cy="1705418"/>
          </a:xfrm>
          <a:solidFill>
            <a:srgbClr val="AF272F"/>
          </a:solidFill>
        </p:grpSpPr>
        <p:sp>
          <p:nvSpPr>
            <p:cNvPr id="73" name="Retângulo: Único Canto Arredondado 26">
              <a:extLst>
                <a:ext uri="{FF2B5EF4-FFF2-40B4-BE49-F238E27FC236}">
                  <a16:creationId xmlns:a16="http://schemas.microsoft.com/office/drawing/2014/main" id="{6E992D4C-7F1D-5C06-FE26-CA2AC1B2BD75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3336048" y="1786902"/>
              <a:ext cx="1947152" cy="1705418"/>
            </a:xfrm>
            <a:prstGeom prst="round1Rect">
              <a:avLst>
                <a:gd name="adj" fmla="val 357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2" name="Forma Livre: Forma 36">
              <a:extLst>
                <a:ext uri="{FF2B5EF4-FFF2-40B4-BE49-F238E27FC236}">
                  <a16:creationId xmlns:a16="http://schemas.microsoft.com/office/drawing/2014/main" id="{65BE2803-8214-DFA5-ECFF-59813EAA1399}"/>
                </a:ext>
              </a:extLst>
            </p:cNvPr>
            <p:cNvSpPr/>
            <p:nvPr/>
          </p:nvSpPr>
          <p:spPr>
            <a:xfrm>
              <a:off x="3341182" y="2211939"/>
              <a:ext cx="1942018" cy="730108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i="1" dirty="0">
                  <a:solidFill>
                    <a:schemeClr val="bg1"/>
                  </a:solidFill>
                  <a:latin typeface="AMX"/>
                </a:rPr>
                <a:t>IDENTIFICAÇÃO DE OPORTUNIDADES DE VENDA *</a:t>
              </a:r>
            </a:p>
          </p:txBody>
        </p:sp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92C6252A-F446-F0CE-5CD6-217D377565EF}"/>
              </a:ext>
            </a:extLst>
          </p:cNvPr>
          <p:cNvGrpSpPr/>
          <p:nvPr/>
        </p:nvGrpSpPr>
        <p:grpSpPr>
          <a:xfrm>
            <a:off x="9569320" y="2581421"/>
            <a:ext cx="1947152" cy="1705418"/>
            <a:chOff x="3336048" y="1786902"/>
            <a:chExt cx="1947152" cy="1705418"/>
          </a:xfrm>
          <a:solidFill>
            <a:srgbClr val="96000F"/>
          </a:solidFill>
        </p:grpSpPr>
        <p:sp>
          <p:nvSpPr>
            <p:cNvPr id="80" name="Retângulo: Único Canto Arredondado 26">
              <a:extLst>
                <a:ext uri="{FF2B5EF4-FFF2-40B4-BE49-F238E27FC236}">
                  <a16:creationId xmlns:a16="http://schemas.microsoft.com/office/drawing/2014/main" id="{64770057-746E-1E78-C881-88B3EB7A74D4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3336048" y="1786902"/>
              <a:ext cx="1947152" cy="1705418"/>
            </a:xfrm>
            <a:prstGeom prst="round1Rect">
              <a:avLst>
                <a:gd name="adj" fmla="val 357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9" name="Forma Livre: Forma 36">
              <a:extLst>
                <a:ext uri="{FF2B5EF4-FFF2-40B4-BE49-F238E27FC236}">
                  <a16:creationId xmlns:a16="http://schemas.microsoft.com/office/drawing/2014/main" id="{153034B1-1A4E-F457-7979-31D070A17218}"/>
                </a:ext>
              </a:extLst>
            </p:cNvPr>
            <p:cNvSpPr/>
            <p:nvPr/>
          </p:nvSpPr>
          <p:spPr>
            <a:xfrm>
              <a:off x="3336048" y="2232353"/>
              <a:ext cx="1947152" cy="709693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algn="ctr" defTabSz="622300"/>
              <a:r>
                <a:rPr lang="pt-BR" sz="1600" b="1" i="1" dirty="0">
                  <a:solidFill>
                    <a:schemeClr val="bg1"/>
                  </a:solidFill>
                  <a:latin typeface="AMX"/>
                </a:rPr>
                <a:t>USO CORRETO DE SISTEMAS E PROCESSOS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20A41A51-FFDE-6267-551F-2D1C3C018DB2}"/>
              </a:ext>
            </a:extLst>
          </p:cNvPr>
          <p:cNvSpPr txBox="1"/>
          <p:nvPr/>
        </p:nvSpPr>
        <p:spPr>
          <a:xfrm>
            <a:off x="791912" y="1509186"/>
            <a:ext cx="1061923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MX"/>
                <a:ea typeface="+mn-lt"/>
                <a:cs typeface="+mn-lt"/>
              </a:rPr>
              <a:t>Capacitar promotores para atuarem com segurança no ponto de venda, desenvolvendo: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5120B3B-9DAE-A13D-4C2C-63E29CAA597F}"/>
              </a:ext>
            </a:extLst>
          </p:cNvPr>
          <p:cNvSpPr txBox="1"/>
          <p:nvPr/>
        </p:nvSpPr>
        <p:spPr>
          <a:xfrm>
            <a:off x="4535158" y="5963070"/>
            <a:ext cx="6130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/>
              <a:t>*Especialmente BL</a:t>
            </a:r>
          </a:p>
        </p:txBody>
      </p:sp>
    </p:spTree>
    <p:extLst>
      <p:ext uri="{BB962C8B-B14F-4D97-AF65-F5344CB8AC3E}">
        <p14:creationId xmlns:p14="http://schemas.microsoft.com/office/powerpoint/2010/main" val="154409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A3A8B-F030-47AD-0DEE-D351A2BA3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7DFA89E-77E7-344B-A457-72CF35BEBA62}"/>
              </a:ext>
            </a:extLst>
          </p:cNvPr>
          <p:cNvGrpSpPr/>
          <p:nvPr/>
        </p:nvGrpSpPr>
        <p:grpSpPr>
          <a:xfrm>
            <a:off x="2072763" y="2327182"/>
            <a:ext cx="8161438" cy="2529852"/>
            <a:chOff x="1208465" y="2422273"/>
            <a:chExt cx="7583572" cy="1888705"/>
          </a:xfrm>
        </p:grpSpPr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F7813162-47F6-6F51-F15F-215D7ABD2E8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t="-2057" b="48795"/>
            <a:stretch/>
          </p:blipFill>
          <p:spPr>
            <a:xfrm>
              <a:off x="7407737" y="2422273"/>
              <a:ext cx="1384300" cy="886121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A0987B4D-2675-FDBB-4C3E-A98AA1CB7EA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-2057" b="48795"/>
            <a:stretch/>
          </p:blipFill>
          <p:spPr>
            <a:xfrm rot="10800000">
              <a:off x="1208465" y="3424857"/>
              <a:ext cx="1384300" cy="886121"/>
            </a:xfrm>
            <a:prstGeom prst="rect">
              <a:avLst/>
            </a:prstGeom>
          </p:spPr>
        </p:pic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54199F90-AD56-8F06-0CF3-BE6217A9B349}"/>
                </a:ext>
              </a:extLst>
            </p:cNvPr>
            <p:cNvGrpSpPr/>
            <p:nvPr/>
          </p:nvGrpSpPr>
          <p:grpSpPr>
            <a:xfrm>
              <a:off x="1377799" y="2583137"/>
              <a:ext cx="7252483" cy="1563194"/>
              <a:chOff x="1961168" y="3338586"/>
              <a:chExt cx="6559011" cy="1990844"/>
            </a:xfrm>
            <a:solidFill>
              <a:srgbClr val="262626"/>
            </a:solidFill>
          </p:grpSpPr>
          <p:sp>
            <p:nvSpPr>
              <p:cNvPr id="4" name="Forma Livre: Forma 3">
                <a:extLst>
                  <a:ext uri="{FF2B5EF4-FFF2-40B4-BE49-F238E27FC236}">
                    <a16:creationId xmlns:a16="http://schemas.microsoft.com/office/drawing/2014/main" id="{4E9C7625-556E-C043-14FD-521BE58A15AD}"/>
                  </a:ext>
                </a:extLst>
              </p:cNvPr>
              <p:cNvSpPr/>
              <p:nvPr/>
            </p:nvSpPr>
            <p:spPr>
              <a:xfrm>
                <a:off x="1961168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AMX"/>
                  </a:rPr>
                  <a:t>Linguagem simples e acessível</a:t>
                </a:r>
              </a:p>
            </p:txBody>
          </p:sp>
          <p:sp>
            <p:nvSpPr>
              <p:cNvPr id="5" name="Forma Livre: Forma 4">
                <a:extLst>
                  <a:ext uri="{FF2B5EF4-FFF2-40B4-BE49-F238E27FC236}">
                    <a16:creationId xmlns:a16="http://schemas.microsoft.com/office/drawing/2014/main" id="{CD1FFCE7-620B-267E-7F3C-696C5EDD5A36}"/>
                  </a:ext>
                </a:extLst>
              </p:cNvPr>
              <p:cNvSpPr/>
              <p:nvPr/>
            </p:nvSpPr>
            <p:spPr>
              <a:xfrm>
                <a:off x="4198553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AMX" pitchFamily="2" charset="0"/>
                  </a:rPr>
                  <a:t>Uso de exemplos do dia a dia do varejo</a:t>
                </a:r>
              </a:p>
            </p:txBody>
          </p:sp>
          <p:sp>
            <p:nvSpPr>
              <p:cNvPr id="6" name="Forma Livre: Forma 5">
                <a:extLst>
                  <a:ext uri="{FF2B5EF4-FFF2-40B4-BE49-F238E27FC236}">
                    <a16:creationId xmlns:a16="http://schemas.microsoft.com/office/drawing/2014/main" id="{9EE793F2-01FF-9161-35E1-44B341B9334C}"/>
                  </a:ext>
                </a:extLst>
              </p:cNvPr>
              <p:cNvSpPr/>
              <p:nvPr/>
            </p:nvSpPr>
            <p:spPr>
              <a:xfrm>
                <a:off x="6435937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1" kern="1200" dirty="0">
                    <a:solidFill>
                      <a:schemeClr val="bg1"/>
                    </a:solidFill>
                    <a:latin typeface="AMX" pitchFamily="2" charset="0"/>
                  </a:rPr>
                  <a:t>Forte foco em prática (simulações reais)</a:t>
                </a:r>
              </a:p>
            </p:txBody>
          </p:sp>
          <p:sp>
            <p:nvSpPr>
              <p:cNvPr id="9" name="Forma Livre: Forma 8">
                <a:extLst>
                  <a:ext uri="{FF2B5EF4-FFF2-40B4-BE49-F238E27FC236}">
                    <a16:creationId xmlns:a16="http://schemas.microsoft.com/office/drawing/2014/main" id="{179F2A2C-78BA-E2E3-72EE-5048A892635F}"/>
                  </a:ext>
                </a:extLst>
              </p:cNvPr>
              <p:cNvSpPr/>
              <p:nvPr/>
            </p:nvSpPr>
            <p:spPr>
              <a:xfrm>
                <a:off x="1961168" y="4410579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1" kern="1200" dirty="0">
                    <a:solidFill>
                      <a:schemeClr val="bg1"/>
                    </a:solidFill>
                    <a:latin typeface="AMX" pitchFamily="2" charset="0"/>
                  </a:rPr>
                  <a:t>Aprendizado experiencial (aprender fazendo)</a:t>
                </a:r>
              </a:p>
            </p:txBody>
          </p:sp>
          <p:sp>
            <p:nvSpPr>
              <p:cNvPr id="10" name="Forma Livre: Forma 9">
                <a:extLst>
                  <a:ext uri="{FF2B5EF4-FFF2-40B4-BE49-F238E27FC236}">
                    <a16:creationId xmlns:a16="http://schemas.microsoft.com/office/drawing/2014/main" id="{2BA4A0BD-D66A-6BA0-964B-E7C1F43799AC}"/>
                  </a:ext>
                </a:extLst>
              </p:cNvPr>
              <p:cNvSpPr/>
              <p:nvPr/>
            </p:nvSpPr>
            <p:spPr>
              <a:xfrm>
                <a:off x="4198553" y="4410579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1" kern="1200" dirty="0">
                    <a:solidFill>
                      <a:schemeClr val="bg1"/>
                    </a:solidFill>
                    <a:latin typeface="AMX" pitchFamily="2" charset="0"/>
                  </a:rPr>
                  <a:t>Pós-</a:t>
                </a:r>
                <a:r>
                  <a:rPr lang="pt-BR" sz="1800" b="1" kern="1200" dirty="0" err="1">
                    <a:solidFill>
                      <a:schemeClr val="bg1"/>
                    </a:solidFill>
                    <a:latin typeface="AMX" pitchFamily="2" charset="0"/>
                  </a:rPr>
                  <a:t>working</a:t>
                </a:r>
                <a:endParaRPr lang="pt-BR" sz="1800" b="1" kern="1200" dirty="0">
                  <a:solidFill>
                    <a:schemeClr val="bg1"/>
                  </a:solidFill>
                  <a:latin typeface="AMX" pitchFamily="2" charset="0"/>
                </a:endParaRPr>
              </a:p>
            </p:txBody>
          </p:sp>
          <p:sp>
            <p:nvSpPr>
              <p:cNvPr id="11" name="Forma Livre: Forma 10">
                <a:extLst>
                  <a:ext uri="{FF2B5EF4-FFF2-40B4-BE49-F238E27FC236}">
                    <a16:creationId xmlns:a16="http://schemas.microsoft.com/office/drawing/2014/main" id="{018B1110-44E0-9A47-097A-E16232507FB2}"/>
                  </a:ext>
                </a:extLst>
              </p:cNvPr>
              <p:cNvSpPr/>
              <p:nvPr/>
            </p:nvSpPr>
            <p:spPr>
              <a:xfrm>
                <a:off x="6435937" y="4410579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AMX"/>
                  </a:rPr>
                  <a:t>Infográficos</a:t>
                </a:r>
              </a:p>
            </p:txBody>
          </p:sp>
        </p:grpSp>
      </p:grpSp>
      <p:pic>
        <p:nvPicPr>
          <p:cNvPr id="20" name="Gráfico 19">
            <a:extLst>
              <a:ext uri="{FF2B5EF4-FFF2-40B4-BE49-F238E27FC236}">
                <a16:creationId xmlns:a16="http://schemas.microsoft.com/office/drawing/2014/main" id="{157598D5-CDCA-CFA4-1637-C9E35C36C5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23861" y="3592108"/>
            <a:ext cx="1625600" cy="14224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94CF40D-A1FD-0D51-FCAE-91AF357381F2}"/>
              </a:ext>
            </a:extLst>
          </p:cNvPr>
          <p:cNvSpPr txBox="1"/>
          <p:nvPr/>
        </p:nvSpPr>
        <p:spPr>
          <a:xfrm>
            <a:off x="2712720" y="675854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/>
              </a:rPr>
              <a:t>Metodologia</a:t>
            </a:r>
          </a:p>
        </p:txBody>
      </p:sp>
      <p:cxnSp>
        <p:nvCxnSpPr>
          <p:cNvPr id="8" name="Conector Reto 30">
            <a:extLst>
              <a:ext uri="{FF2B5EF4-FFF2-40B4-BE49-F238E27FC236}">
                <a16:creationId xmlns:a16="http://schemas.microsoft.com/office/drawing/2014/main" id="{46D16492-A77C-8E2B-8C1F-A00DAE8BCB0D}"/>
              </a:ext>
            </a:extLst>
          </p:cNvPr>
          <p:cNvCxnSpPr>
            <a:cxnSpLocks/>
          </p:cNvCxnSpPr>
          <p:nvPr/>
        </p:nvCxnSpPr>
        <p:spPr>
          <a:xfrm>
            <a:off x="2667519" y="1279506"/>
            <a:ext cx="697192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84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91768-6B46-19C1-1F98-33457F9D4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056D5644-7E07-6B4D-D5FC-3A7158D5A1DF}"/>
              </a:ext>
            </a:extLst>
          </p:cNvPr>
          <p:cNvSpPr txBox="1"/>
          <p:nvPr/>
        </p:nvSpPr>
        <p:spPr>
          <a:xfrm>
            <a:off x="2697439" y="820070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/>
              </a:rPr>
              <a:t>Dia 1 (8hrs) – Fundamentos e Produtos</a:t>
            </a:r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C43F5269-24FB-A8BD-1525-F9F576D4E192}"/>
              </a:ext>
            </a:extLst>
          </p:cNvPr>
          <p:cNvCxnSpPr>
            <a:cxnSpLocks/>
          </p:cNvCxnSpPr>
          <p:nvPr/>
        </p:nvCxnSpPr>
        <p:spPr>
          <a:xfrm>
            <a:off x="2583513" y="1391421"/>
            <a:ext cx="697192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áfico 6">
            <a:extLst>
              <a:ext uri="{FF2B5EF4-FFF2-40B4-BE49-F238E27FC236}">
                <a16:creationId xmlns:a16="http://schemas.microsoft.com/office/drawing/2014/main" id="{B40A61A8-0232-E3E7-9475-35CD5EFCF1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9775157" y="4462586"/>
            <a:ext cx="2270424" cy="27098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3C5134B-93EE-5B46-338C-CCB4580DD1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6637" y="1040484"/>
            <a:ext cx="864000" cy="1795476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615921D7-1237-0BFC-E05D-EEBDC07039DC}"/>
              </a:ext>
            </a:extLst>
          </p:cNvPr>
          <p:cNvGrpSpPr/>
          <p:nvPr/>
        </p:nvGrpSpPr>
        <p:grpSpPr>
          <a:xfrm>
            <a:off x="1390290" y="2146298"/>
            <a:ext cx="1947152" cy="2469139"/>
            <a:chOff x="325036" y="2194430"/>
            <a:chExt cx="1947152" cy="2469139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6B2771AD-E2E2-DB3A-8ABF-8A6A32B7E209}"/>
                </a:ext>
              </a:extLst>
            </p:cNvPr>
            <p:cNvGrpSpPr/>
            <p:nvPr/>
          </p:nvGrpSpPr>
          <p:grpSpPr>
            <a:xfrm>
              <a:off x="325036" y="2194430"/>
              <a:ext cx="1947152" cy="2469139"/>
              <a:chOff x="3336048" y="1023181"/>
              <a:chExt cx="1947152" cy="2469139"/>
            </a:xfrm>
          </p:grpSpPr>
          <p:grpSp>
            <p:nvGrpSpPr>
              <p:cNvPr id="23" name="Agrupar 22">
                <a:extLst>
                  <a:ext uri="{FF2B5EF4-FFF2-40B4-BE49-F238E27FC236}">
                    <a16:creationId xmlns:a16="http://schemas.microsoft.com/office/drawing/2014/main" id="{358E813D-048E-4345-AF96-352A40684C0E}"/>
                  </a:ext>
                </a:extLst>
              </p:cNvPr>
              <p:cNvGrpSpPr/>
              <p:nvPr/>
            </p:nvGrpSpPr>
            <p:grpSpPr>
              <a:xfrm>
                <a:off x="3336048" y="1023181"/>
                <a:ext cx="1947152" cy="2469139"/>
                <a:chOff x="3336048" y="1023181"/>
                <a:chExt cx="1947152" cy="2469139"/>
              </a:xfrm>
              <a:solidFill>
                <a:srgbClr val="3A3A3A"/>
              </a:solidFill>
            </p:grpSpPr>
            <p:sp>
              <p:nvSpPr>
                <p:cNvPr id="25" name="Retângulo: Único Canto Arredondado 26">
                  <a:extLst>
                    <a:ext uri="{FF2B5EF4-FFF2-40B4-BE49-F238E27FC236}">
                      <a16:creationId xmlns:a16="http://schemas.microsoft.com/office/drawing/2014/main" id="{6E64405D-1424-CFAD-2B32-FC9F004096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3336048" y="1786902"/>
                  <a:ext cx="1947152" cy="1705418"/>
                </a:xfrm>
                <a:prstGeom prst="round1Rect">
                  <a:avLst>
                    <a:gd name="adj" fmla="val 3579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26" name="Retângulo: Único Canto Arredondado 26">
                  <a:extLst>
                    <a:ext uri="{FF2B5EF4-FFF2-40B4-BE49-F238E27FC236}">
                      <a16:creationId xmlns:a16="http://schemas.microsoft.com/office/drawing/2014/main" id="{B50F6536-088E-EED7-71FC-DFF5F87BE9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3336048" y="1023181"/>
                  <a:ext cx="871974" cy="763721"/>
                </a:xfrm>
                <a:prstGeom prst="round1Rect">
                  <a:avLst>
                    <a:gd name="adj" fmla="val 3579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</p:grpSp>
          <p:sp>
            <p:nvSpPr>
              <p:cNvPr id="24" name="Forma Livre: Forma 36">
                <a:extLst>
                  <a:ext uri="{FF2B5EF4-FFF2-40B4-BE49-F238E27FC236}">
                    <a16:creationId xmlns:a16="http://schemas.microsoft.com/office/drawing/2014/main" id="{D06B8BC6-5C39-4A59-996C-7CD7E21DE86E}"/>
                  </a:ext>
                </a:extLst>
              </p:cNvPr>
              <p:cNvSpPr/>
              <p:nvPr/>
            </p:nvSpPr>
            <p:spPr>
              <a:xfrm>
                <a:off x="3440658" y="2188811"/>
                <a:ext cx="1737932" cy="855344"/>
              </a:xfrm>
              <a:custGeom>
                <a:avLst/>
                <a:gdLst>
                  <a:gd name="connsiteX0" fmla="*/ 0 w 1425573"/>
                  <a:gd name="connsiteY0" fmla="*/ 0 h 855344"/>
                  <a:gd name="connsiteX1" fmla="*/ 1425573 w 1425573"/>
                  <a:gd name="connsiteY1" fmla="*/ 0 h 855344"/>
                  <a:gd name="connsiteX2" fmla="*/ 1425573 w 1425573"/>
                  <a:gd name="connsiteY2" fmla="*/ 855344 h 855344"/>
                  <a:gd name="connsiteX3" fmla="*/ 0 w 1425573"/>
                  <a:gd name="connsiteY3" fmla="*/ 855344 h 855344"/>
                  <a:gd name="connsiteX4" fmla="*/ 0 w 1425573"/>
                  <a:gd name="connsiteY4" fmla="*/ 0 h 8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3" h="855344">
                    <a:moveTo>
                      <a:pt x="0" y="0"/>
                    </a:moveTo>
                    <a:lnTo>
                      <a:pt x="1425573" y="0"/>
                    </a:lnTo>
                    <a:lnTo>
                      <a:pt x="1425573" y="855344"/>
                    </a:lnTo>
                    <a:lnTo>
                      <a:pt x="0" y="8553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600" b="1" i="1" kern="1200" dirty="0">
                    <a:solidFill>
                      <a:schemeClr val="bg1"/>
                    </a:solidFill>
                    <a:latin typeface="AMX"/>
                  </a:rPr>
                  <a:t>INSTITUCIONAL</a:t>
                </a:r>
                <a:endParaRPr lang="pt-PT" sz="1600" i="1" dirty="0">
                  <a:solidFill>
                    <a:schemeClr val="bg1"/>
                  </a:solidFill>
                  <a:latin typeface="AMX"/>
                </a:endParaRPr>
              </a:p>
            </p:txBody>
          </p:sp>
        </p:grpSp>
        <p:sp>
          <p:nvSpPr>
            <p:cNvPr id="33" name="Forma Livre: Forma 36">
              <a:extLst>
                <a:ext uri="{FF2B5EF4-FFF2-40B4-BE49-F238E27FC236}">
                  <a16:creationId xmlns:a16="http://schemas.microsoft.com/office/drawing/2014/main" id="{A503F45E-C6F3-AF2E-ABDB-C3902E3FC657}"/>
                </a:ext>
              </a:extLst>
            </p:cNvPr>
            <p:cNvSpPr/>
            <p:nvPr/>
          </p:nvSpPr>
          <p:spPr>
            <a:xfrm>
              <a:off x="429070" y="2305265"/>
              <a:ext cx="663905" cy="542050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i="1" kern="1200" dirty="0">
                  <a:solidFill>
                    <a:schemeClr val="bg1"/>
                  </a:solidFill>
                  <a:latin typeface="AMX"/>
                </a:rPr>
                <a:t>1</a:t>
              </a:r>
              <a:endParaRPr lang="pt-PT" sz="2800" i="1" dirty="0">
                <a:solidFill>
                  <a:schemeClr val="bg1"/>
                </a:solidFill>
                <a:latin typeface="AMX"/>
              </a:endParaRP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7EFEF5C4-8C25-BBF7-86E7-880B623B6F49}"/>
              </a:ext>
            </a:extLst>
          </p:cNvPr>
          <p:cNvGrpSpPr/>
          <p:nvPr/>
        </p:nvGrpSpPr>
        <p:grpSpPr>
          <a:xfrm>
            <a:off x="3682288" y="2146298"/>
            <a:ext cx="1947152" cy="2469139"/>
            <a:chOff x="325036" y="2194430"/>
            <a:chExt cx="1947152" cy="2469139"/>
          </a:xfrm>
          <a:solidFill>
            <a:srgbClr val="A7A8AA"/>
          </a:solidFill>
        </p:grpSpPr>
        <p:grpSp>
          <p:nvGrpSpPr>
            <p:cNvPr id="36" name="Agrupar 35">
              <a:extLst>
                <a:ext uri="{FF2B5EF4-FFF2-40B4-BE49-F238E27FC236}">
                  <a16:creationId xmlns:a16="http://schemas.microsoft.com/office/drawing/2014/main" id="{CA466EB9-07A5-18B9-2575-67B3A59FC226}"/>
                </a:ext>
              </a:extLst>
            </p:cNvPr>
            <p:cNvGrpSpPr/>
            <p:nvPr/>
          </p:nvGrpSpPr>
          <p:grpSpPr>
            <a:xfrm>
              <a:off x="325036" y="2194430"/>
              <a:ext cx="1947152" cy="2469139"/>
              <a:chOff x="3336048" y="1023181"/>
              <a:chExt cx="1947152" cy="2469139"/>
            </a:xfrm>
            <a:grpFill/>
          </p:grpSpPr>
          <p:grpSp>
            <p:nvGrpSpPr>
              <p:cNvPr id="40" name="Agrupar 39">
                <a:extLst>
                  <a:ext uri="{FF2B5EF4-FFF2-40B4-BE49-F238E27FC236}">
                    <a16:creationId xmlns:a16="http://schemas.microsoft.com/office/drawing/2014/main" id="{287BECB5-AA22-A992-0605-74C7049C851A}"/>
                  </a:ext>
                </a:extLst>
              </p:cNvPr>
              <p:cNvGrpSpPr/>
              <p:nvPr/>
            </p:nvGrpSpPr>
            <p:grpSpPr>
              <a:xfrm>
                <a:off x="3336048" y="1023181"/>
                <a:ext cx="1947152" cy="2469139"/>
                <a:chOff x="3336048" y="1023181"/>
                <a:chExt cx="1947152" cy="2469139"/>
              </a:xfrm>
              <a:grpFill/>
            </p:grpSpPr>
            <p:sp>
              <p:nvSpPr>
                <p:cNvPr id="44" name="Retângulo: Único Canto Arredondado 26">
                  <a:extLst>
                    <a:ext uri="{FF2B5EF4-FFF2-40B4-BE49-F238E27FC236}">
                      <a16:creationId xmlns:a16="http://schemas.microsoft.com/office/drawing/2014/main" id="{FD8FFA6E-5B0D-3836-35B0-5922992B1E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3336048" y="1786902"/>
                  <a:ext cx="1947152" cy="1705418"/>
                </a:xfrm>
                <a:prstGeom prst="round1Rect">
                  <a:avLst>
                    <a:gd name="adj" fmla="val 3579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46" name="Retângulo: Único Canto Arredondado 26">
                  <a:extLst>
                    <a:ext uri="{FF2B5EF4-FFF2-40B4-BE49-F238E27FC236}">
                      <a16:creationId xmlns:a16="http://schemas.microsoft.com/office/drawing/2014/main" id="{C3704FF2-9D9D-D2E6-6D98-86335018DB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3336048" y="1023181"/>
                  <a:ext cx="871974" cy="763721"/>
                </a:xfrm>
                <a:prstGeom prst="round1Rect">
                  <a:avLst>
                    <a:gd name="adj" fmla="val 3579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</p:grpSp>
          <p:sp>
            <p:nvSpPr>
              <p:cNvPr id="42" name="Forma Livre: Forma 36">
                <a:extLst>
                  <a:ext uri="{FF2B5EF4-FFF2-40B4-BE49-F238E27FC236}">
                    <a16:creationId xmlns:a16="http://schemas.microsoft.com/office/drawing/2014/main" id="{00EA867E-CFAC-DF7B-6E0B-828065FDCE52}"/>
                  </a:ext>
                </a:extLst>
              </p:cNvPr>
              <p:cNvSpPr/>
              <p:nvPr/>
            </p:nvSpPr>
            <p:spPr>
              <a:xfrm>
                <a:off x="3440658" y="2188811"/>
                <a:ext cx="1737932" cy="855344"/>
              </a:xfrm>
              <a:custGeom>
                <a:avLst/>
                <a:gdLst>
                  <a:gd name="connsiteX0" fmla="*/ 0 w 1425573"/>
                  <a:gd name="connsiteY0" fmla="*/ 0 h 855344"/>
                  <a:gd name="connsiteX1" fmla="*/ 1425573 w 1425573"/>
                  <a:gd name="connsiteY1" fmla="*/ 0 h 855344"/>
                  <a:gd name="connsiteX2" fmla="*/ 1425573 w 1425573"/>
                  <a:gd name="connsiteY2" fmla="*/ 855344 h 855344"/>
                  <a:gd name="connsiteX3" fmla="*/ 0 w 1425573"/>
                  <a:gd name="connsiteY3" fmla="*/ 855344 h 855344"/>
                  <a:gd name="connsiteX4" fmla="*/ 0 w 1425573"/>
                  <a:gd name="connsiteY4" fmla="*/ 0 h 8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3" h="855344">
                    <a:moveTo>
                      <a:pt x="0" y="0"/>
                    </a:moveTo>
                    <a:lnTo>
                      <a:pt x="1425573" y="0"/>
                    </a:lnTo>
                    <a:lnTo>
                      <a:pt x="1425573" y="855344"/>
                    </a:lnTo>
                    <a:lnTo>
                      <a:pt x="0" y="8553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600" b="1" i="1" dirty="0">
                    <a:solidFill>
                      <a:schemeClr val="tx1"/>
                    </a:solidFill>
                    <a:latin typeface="AMX"/>
                  </a:rPr>
                  <a:t>OFERTAS</a:t>
                </a:r>
                <a:endParaRPr lang="pt-PT" sz="1600" i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Forma Livre: Forma 36">
              <a:extLst>
                <a:ext uri="{FF2B5EF4-FFF2-40B4-BE49-F238E27FC236}">
                  <a16:creationId xmlns:a16="http://schemas.microsoft.com/office/drawing/2014/main" id="{996D97CD-E7D9-6454-B381-EB213F2F22BC}"/>
                </a:ext>
              </a:extLst>
            </p:cNvPr>
            <p:cNvSpPr/>
            <p:nvPr/>
          </p:nvSpPr>
          <p:spPr>
            <a:xfrm>
              <a:off x="429070" y="2305265"/>
              <a:ext cx="663905" cy="542050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i="1" kern="1200" dirty="0">
                  <a:solidFill>
                    <a:schemeClr val="tx1"/>
                  </a:solidFill>
                  <a:latin typeface="AMX"/>
                </a:rPr>
                <a:t>2</a:t>
              </a:r>
              <a:endParaRPr lang="pt-PT" sz="2800" i="1" dirty="0">
                <a:solidFill>
                  <a:schemeClr val="tx1"/>
                </a:solidFill>
                <a:latin typeface="AMX"/>
              </a:endParaRP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445F4A59-A2F8-98D5-5EC0-A460365C8A18}"/>
              </a:ext>
            </a:extLst>
          </p:cNvPr>
          <p:cNvGrpSpPr/>
          <p:nvPr/>
        </p:nvGrpSpPr>
        <p:grpSpPr>
          <a:xfrm>
            <a:off x="5974284" y="2146298"/>
            <a:ext cx="1947154" cy="2469139"/>
            <a:chOff x="325034" y="2194430"/>
            <a:chExt cx="1947154" cy="2469139"/>
          </a:xfrm>
          <a:solidFill>
            <a:srgbClr val="DA291C"/>
          </a:solidFill>
        </p:grpSpPr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7767DA37-1392-3C5A-39BC-C08FAD1EEFC3}"/>
                </a:ext>
              </a:extLst>
            </p:cNvPr>
            <p:cNvGrpSpPr/>
            <p:nvPr/>
          </p:nvGrpSpPr>
          <p:grpSpPr>
            <a:xfrm>
              <a:off x="325034" y="2194430"/>
              <a:ext cx="1947154" cy="2469139"/>
              <a:chOff x="3336046" y="1023181"/>
              <a:chExt cx="1947154" cy="2469139"/>
            </a:xfrm>
            <a:grpFill/>
          </p:grpSpPr>
          <p:grpSp>
            <p:nvGrpSpPr>
              <p:cNvPr id="54" name="Agrupar 53">
                <a:extLst>
                  <a:ext uri="{FF2B5EF4-FFF2-40B4-BE49-F238E27FC236}">
                    <a16:creationId xmlns:a16="http://schemas.microsoft.com/office/drawing/2014/main" id="{E6476A06-1873-5F0F-B250-584C489C3196}"/>
                  </a:ext>
                </a:extLst>
              </p:cNvPr>
              <p:cNvGrpSpPr/>
              <p:nvPr/>
            </p:nvGrpSpPr>
            <p:grpSpPr>
              <a:xfrm>
                <a:off x="3336048" y="1023181"/>
                <a:ext cx="1947152" cy="2469139"/>
                <a:chOff x="3336048" y="1023181"/>
                <a:chExt cx="1947152" cy="2469139"/>
              </a:xfrm>
              <a:grpFill/>
            </p:grpSpPr>
            <p:sp>
              <p:nvSpPr>
                <p:cNvPr id="60" name="Retângulo: Único Canto Arredondado 26">
                  <a:extLst>
                    <a:ext uri="{FF2B5EF4-FFF2-40B4-BE49-F238E27FC236}">
                      <a16:creationId xmlns:a16="http://schemas.microsoft.com/office/drawing/2014/main" id="{95B6AEC7-2439-CD49-2C10-1AB11239DA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3336048" y="1786902"/>
                  <a:ext cx="1947152" cy="1705418"/>
                </a:xfrm>
                <a:prstGeom prst="round1Rect">
                  <a:avLst>
                    <a:gd name="adj" fmla="val 3579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62" name="Retângulo: Único Canto Arredondado 26">
                  <a:extLst>
                    <a:ext uri="{FF2B5EF4-FFF2-40B4-BE49-F238E27FC236}">
                      <a16:creationId xmlns:a16="http://schemas.microsoft.com/office/drawing/2014/main" id="{E6CF6EF2-DAD8-077E-F813-6954AF6831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3336048" y="1023181"/>
                  <a:ext cx="871974" cy="763721"/>
                </a:xfrm>
                <a:prstGeom prst="round1Rect">
                  <a:avLst>
                    <a:gd name="adj" fmla="val 3579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</p:grpSp>
          <p:sp>
            <p:nvSpPr>
              <p:cNvPr id="56" name="Forma Livre: Forma 36">
                <a:extLst>
                  <a:ext uri="{FF2B5EF4-FFF2-40B4-BE49-F238E27FC236}">
                    <a16:creationId xmlns:a16="http://schemas.microsoft.com/office/drawing/2014/main" id="{CF2B5C33-97EA-4A59-BB53-E5CFC6714D7D}"/>
                  </a:ext>
                </a:extLst>
              </p:cNvPr>
              <p:cNvSpPr/>
              <p:nvPr/>
            </p:nvSpPr>
            <p:spPr>
              <a:xfrm>
                <a:off x="3336046" y="2188811"/>
                <a:ext cx="1932638" cy="855344"/>
              </a:xfrm>
              <a:custGeom>
                <a:avLst/>
                <a:gdLst>
                  <a:gd name="connsiteX0" fmla="*/ 0 w 1425573"/>
                  <a:gd name="connsiteY0" fmla="*/ 0 h 855344"/>
                  <a:gd name="connsiteX1" fmla="*/ 1425573 w 1425573"/>
                  <a:gd name="connsiteY1" fmla="*/ 0 h 855344"/>
                  <a:gd name="connsiteX2" fmla="*/ 1425573 w 1425573"/>
                  <a:gd name="connsiteY2" fmla="*/ 855344 h 855344"/>
                  <a:gd name="connsiteX3" fmla="*/ 0 w 1425573"/>
                  <a:gd name="connsiteY3" fmla="*/ 855344 h 855344"/>
                  <a:gd name="connsiteX4" fmla="*/ 0 w 1425573"/>
                  <a:gd name="connsiteY4" fmla="*/ 0 h 8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3" h="855344">
                    <a:moveTo>
                      <a:pt x="0" y="0"/>
                    </a:moveTo>
                    <a:lnTo>
                      <a:pt x="1425573" y="0"/>
                    </a:lnTo>
                    <a:lnTo>
                      <a:pt x="1425573" y="855344"/>
                    </a:lnTo>
                    <a:lnTo>
                      <a:pt x="0" y="8553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600" b="1" i="1" dirty="0">
                    <a:solidFill>
                      <a:schemeClr val="bg1"/>
                    </a:solidFill>
                    <a:latin typeface="AMX"/>
                  </a:rPr>
                  <a:t>PORTABILIDADE</a:t>
                </a:r>
                <a:endParaRPr lang="pt-PT" sz="1600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2" name="Forma Livre: Forma 36">
              <a:extLst>
                <a:ext uri="{FF2B5EF4-FFF2-40B4-BE49-F238E27FC236}">
                  <a16:creationId xmlns:a16="http://schemas.microsoft.com/office/drawing/2014/main" id="{1CBB11B9-CC1D-5688-47F7-E69744FE2F73}"/>
                </a:ext>
              </a:extLst>
            </p:cNvPr>
            <p:cNvSpPr/>
            <p:nvPr/>
          </p:nvSpPr>
          <p:spPr>
            <a:xfrm>
              <a:off x="429070" y="2305265"/>
              <a:ext cx="663905" cy="542050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i="1" kern="1200" dirty="0">
                  <a:solidFill>
                    <a:schemeClr val="bg1"/>
                  </a:solidFill>
                  <a:latin typeface="AMX"/>
                </a:rPr>
                <a:t>3</a:t>
              </a:r>
              <a:endParaRPr lang="pt-PT" sz="2800" i="1" dirty="0">
                <a:solidFill>
                  <a:schemeClr val="bg1"/>
                </a:solidFill>
                <a:latin typeface="AMX"/>
              </a:endParaRPr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FE0FEE13-302F-66A3-1BC8-DE6275FB0CC8}"/>
              </a:ext>
            </a:extLst>
          </p:cNvPr>
          <p:cNvGrpSpPr/>
          <p:nvPr/>
        </p:nvGrpSpPr>
        <p:grpSpPr>
          <a:xfrm>
            <a:off x="8266283" y="2165033"/>
            <a:ext cx="1947152" cy="2469139"/>
            <a:chOff x="325036" y="2194430"/>
            <a:chExt cx="1947152" cy="2469139"/>
          </a:xfrm>
          <a:solidFill>
            <a:srgbClr val="AF272F"/>
          </a:solidFill>
        </p:grpSpPr>
        <p:grpSp>
          <p:nvGrpSpPr>
            <p:cNvPr id="66" name="Agrupar 65">
              <a:extLst>
                <a:ext uri="{FF2B5EF4-FFF2-40B4-BE49-F238E27FC236}">
                  <a16:creationId xmlns:a16="http://schemas.microsoft.com/office/drawing/2014/main" id="{476CC1F9-AC42-0391-27E9-4025A81E6931}"/>
                </a:ext>
              </a:extLst>
            </p:cNvPr>
            <p:cNvGrpSpPr/>
            <p:nvPr/>
          </p:nvGrpSpPr>
          <p:grpSpPr>
            <a:xfrm>
              <a:off x="325036" y="2194430"/>
              <a:ext cx="1947152" cy="2469139"/>
              <a:chOff x="3336048" y="1023181"/>
              <a:chExt cx="1947152" cy="2469139"/>
            </a:xfrm>
            <a:grpFill/>
          </p:grpSpPr>
          <p:grpSp>
            <p:nvGrpSpPr>
              <p:cNvPr id="71" name="Agrupar 70">
                <a:extLst>
                  <a:ext uri="{FF2B5EF4-FFF2-40B4-BE49-F238E27FC236}">
                    <a16:creationId xmlns:a16="http://schemas.microsoft.com/office/drawing/2014/main" id="{BF6BD6A5-E544-FF8F-60EE-E80F883E577D}"/>
                  </a:ext>
                </a:extLst>
              </p:cNvPr>
              <p:cNvGrpSpPr/>
              <p:nvPr/>
            </p:nvGrpSpPr>
            <p:grpSpPr>
              <a:xfrm>
                <a:off x="3336048" y="1023181"/>
                <a:ext cx="1947152" cy="2469139"/>
                <a:chOff x="3336048" y="1023181"/>
                <a:chExt cx="1947152" cy="2469139"/>
              </a:xfrm>
              <a:grpFill/>
            </p:grpSpPr>
            <p:sp>
              <p:nvSpPr>
                <p:cNvPr id="73" name="Retângulo: Único Canto Arredondado 26">
                  <a:extLst>
                    <a:ext uri="{FF2B5EF4-FFF2-40B4-BE49-F238E27FC236}">
                      <a16:creationId xmlns:a16="http://schemas.microsoft.com/office/drawing/2014/main" id="{AFDB80EE-9EE4-F116-E0C6-2F6E079B72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3336048" y="1786902"/>
                  <a:ext cx="1947152" cy="1705418"/>
                </a:xfrm>
                <a:prstGeom prst="round1Rect">
                  <a:avLst>
                    <a:gd name="adj" fmla="val 3579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74" name="Retângulo: Único Canto Arredondado 26">
                  <a:extLst>
                    <a:ext uri="{FF2B5EF4-FFF2-40B4-BE49-F238E27FC236}">
                      <a16:creationId xmlns:a16="http://schemas.microsoft.com/office/drawing/2014/main" id="{420754A3-6F0C-349D-AE8B-CFC693AC54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3336048" y="1023181"/>
                  <a:ext cx="871974" cy="763721"/>
                </a:xfrm>
                <a:prstGeom prst="round1Rect">
                  <a:avLst>
                    <a:gd name="adj" fmla="val 3579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</p:grpSp>
          <p:sp>
            <p:nvSpPr>
              <p:cNvPr id="72" name="Forma Livre: Forma 36">
                <a:extLst>
                  <a:ext uri="{FF2B5EF4-FFF2-40B4-BE49-F238E27FC236}">
                    <a16:creationId xmlns:a16="http://schemas.microsoft.com/office/drawing/2014/main" id="{B5A9D00B-079E-CA17-90E0-59FD353AC026}"/>
                  </a:ext>
                </a:extLst>
              </p:cNvPr>
              <p:cNvSpPr/>
              <p:nvPr/>
            </p:nvSpPr>
            <p:spPr>
              <a:xfrm>
                <a:off x="3440658" y="2188811"/>
                <a:ext cx="1737932" cy="855344"/>
              </a:xfrm>
              <a:custGeom>
                <a:avLst/>
                <a:gdLst>
                  <a:gd name="connsiteX0" fmla="*/ 0 w 1425573"/>
                  <a:gd name="connsiteY0" fmla="*/ 0 h 855344"/>
                  <a:gd name="connsiteX1" fmla="*/ 1425573 w 1425573"/>
                  <a:gd name="connsiteY1" fmla="*/ 0 h 855344"/>
                  <a:gd name="connsiteX2" fmla="*/ 1425573 w 1425573"/>
                  <a:gd name="connsiteY2" fmla="*/ 855344 h 855344"/>
                  <a:gd name="connsiteX3" fmla="*/ 0 w 1425573"/>
                  <a:gd name="connsiteY3" fmla="*/ 855344 h 855344"/>
                  <a:gd name="connsiteX4" fmla="*/ 0 w 1425573"/>
                  <a:gd name="connsiteY4" fmla="*/ 0 h 8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3" h="855344">
                    <a:moveTo>
                      <a:pt x="0" y="0"/>
                    </a:moveTo>
                    <a:lnTo>
                      <a:pt x="1425573" y="0"/>
                    </a:lnTo>
                    <a:lnTo>
                      <a:pt x="1425573" y="855344"/>
                    </a:lnTo>
                    <a:lnTo>
                      <a:pt x="0" y="8553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600" b="1" i="1" dirty="0">
                    <a:solidFill>
                      <a:schemeClr val="bg1"/>
                    </a:solidFill>
                    <a:latin typeface="AMX"/>
                  </a:rPr>
                  <a:t>SISTEMAS</a:t>
                </a:r>
              </a:p>
            </p:txBody>
          </p:sp>
        </p:grpSp>
        <p:sp>
          <p:nvSpPr>
            <p:cNvPr id="68" name="Forma Livre: Forma 36">
              <a:extLst>
                <a:ext uri="{FF2B5EF4-FFF2-40B4-BE49-F238E27FC236}">
                  <a16:creationId xmlns:a16="http://schemas.microsoft.com/office/drawing/2014/main" id="{2AC74306-A568-4E3D-1B26-7AEC346D6EB7}"/>
                </a:ext>
              </a:extLst>
            </p:cNvPr>
            <p:cNvSpPr/>
            <p:nvPr/>
          </p:nvSpPr>
          <p:spPr>
            <a:xfrm>
              <a:off x="429070" y="2305265"/>
              <a:ext cx="663905" cy="542050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i="1" kern="1200" dirty="0">
                  <a:solidFill>
                    <a:schemeClr val="bg1"/>
                  </a:solidFill>
                  <a:latin typeface="AMX"/>
                </a:rPr>
                <a:t>4</a:t>
              </a:r>
              <a:endParaRPr lang="pt-PT" sz="2800" i="1" dirty="0">
                <a:solidFill>
                  <a:schemeClr val="bg1"/>
                </a:solidFill>
                <a:latin typeface="AMX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56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58F18-EF65-1399-B274-1E8A76D4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708781C1-1C1D-403B-A63B-1D04EF04E6C2}"/>
              </a:ext>
            </a:extLst>
          </p:cNvPr>
          <p:cNvSpPr txBox="1"/>
          <p:nvPr/>
        </p:nvSpPr>
        <p:spPr>
          <a:xfrm>
            <a:off x="2616872" y="707542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/>
              </a:rPr>
              <a:t>Dia 2 (8hrs) – Execução e Prática</a:t>
            </a:r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AD7394C-0F26-9A9E-32FE-2CDBD0A07872}"/>
              </a:ext>
            </a:extLst>
          </p:cNvPr>
          <p:cNvCxnSpPr>
            <a:cxnSpLocks/>
          </p:cNvCxnSpPr>
          <p:nvPr/>
        </p:nvCxnSpPr>
        <p:spPr>
          <a:xfrm>
            <a:off x="2502946" y="1278893"/>
            <a:ext cx="697192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áfico 6">
            <a:extLst>
              <a:ext uri="{FF2B5EF4-FFF2-40B4-BE49-F238E27FC236}">
                <a16:creationId xmlns:a16="http://schemas.microsoft.com/office/drawing/2014/main" id="{0A431702-3FF8-93C3-EF07-017915897C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9775157" y="4462586"/>
            <a:ext cx="2270424" cy="27098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8CC48F8-BEBF-A5EF-75BE-151E946AD7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6637" y="1040484"/>
            <a:ext cx="864000" cy="1795476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F06BEC35-563D-4BD7-E8D7-AE2004F3A388}"/>
              </a:ext>
            </a:extLst>
          </p:cNvPr>
          <p:cNvGrpSpPr/>
          <p:nvPr/>
        </p:nvGrpSpPr>
        <p:grpSpPr>
          <a:xfrm>
            <a:off x="3279049" y="1880456"/>
            <a:ext cx="2709860" cy="3097088"/>
            <a:chOff x="325036" y="2194430"/>
            <a:chExt cx="1947152" cy="2469139"/>
          </a:xfrm>
          <a:solidFill>
            <a:srgbClr val="96000F"/>
          </a:solidFill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889E3C12-A4A0-1E5E-2538-E3D9F356AA1B}"/>
                </a:ext>
              </a:extLst>
            </p:cNvPr>
            <p:cNvGrpSpPr/>
            <p:nvPr/>
          </p:nvGrpSpPr>
          <p:grpSpPr>
            <a:xfrm>
              <a:off x="325036" y="2194430"/>
              <a:ext cx="1947152" cy="2469139"/>
              <a:chOff x="3336048" y="1023181"/>
              <a:chExt cx="1947152" cy="2469139"/>
            </a:xfrm>
            <a:grpFill/>
          </p:grpSpPr>
          <p:grpSp>
            <p:nvGrpSpPr>
              <p:cNvPr id="23" name="Agrupar 22">
                <a:extLst>
                  <a:ext uri="{FF2B5EF4-FFF2-40B4-BE49-F238E27FC236}">
                    <a16:creationId xmlns:a16="http://schemas.microsoft.com/office/drawing/2014/main" id="{F91A2098-9A7F-63C8-EFCB-E97A04EB2618}"/>
                  </a:ext>
                </a:extLst>
              </p:cNvPr>
              <p:cNvGrpSpPr/>
              <p:nvPr/>
            </p:nvGrpSpPr>
            <p:grpSpPr>
              <a:xfrm>
                <a:off x="3336048" y="1023181"/>
                <a:ext cx="1947152" cy="2469139"/>
                <a:chOff x="3336048" y="1023181"/>
                <a:chExt cx="1947152" cy="2469139"/>
              </a:xfrm>
              <a:grpFill/>
            </p:grpSpPr>
            <p:sp>
              <p:nvSpPr>
                <p:cNvPr id="25" name="Retângulo: Único Canto Arredondado 26">
                  <a:extLst>
                    <a:ext uri="{FF2B5EF4-FFF2-40B4-BE49-F238E27FC236}">
                      <a16:creationId xmlns:a16="http://schemas.microsoft.com/office/drawing/2014/main" id="{9FB01EC6-25CA-08CD-C44D-9C5A794B45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3336048" y="1786902"/>
                  <a:ext cx="1947152" cy="1705418"/>
                </a:xfrm>
                <a:prstGeom prst="round1Rect">
                  <a:avLst>
                    <a:gd name="adj" fmla="val 3579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26" name="Retângulo: Único Canto Arredondado 26">
                  <a:extLst>
                    <a:ext uri="{FF2B5EF4-FFF2-40B4-BE49-F238E27FC236}">
                      <a16:creationId xmlns:a16="http://schemas.microsoft.com/office/drawing/2014/main" id="{03B2F45C-312D-050E-A31E-690F5A680F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3336048" y="1023181"/>
                  <a:ext cx="871974" cy="763721"/>
                </a:xfrm>
                <a:prstGeom prst="round1Rect">
                  <a:avLst>
                    <a:gd name="adj" fmla="val 3579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</p:grpSp>
          <p:sp>
            <p:nvSpPr>
              <p:cNvPr id="24" name="Forma Livre: Forma 36">
                <a:extLst>
                  <a:ext uri="{FF2B5EF4-FFF2-40B4-BE49-F238E27FC236}">
                    <a16:creationId xmlns:a16="http://schemas.microsoft.com/office/drawing/2014/main" id="{347549E5-7EEE-223E-6160-4828EE87757A}"/>
                  </a:ext>
                </a:extLst>
              </p:cNvPr>
              <p:cNvSpPr/>
              <p:nvPr/>
            </p:nvSpPr>
            <p:spPr>
              <a:xfrm>
                <a:off x="3440658" y="2188811"/>
                <a:ext cx="1737932" cy="855344"/>
              </a:xfrm>
              <a:custGeom>
                <a:avLst/>
                <a:gdLst>
                  <a:gd name="connsiteX0" fmla="*/ 0 w 1425573"/>
                  <a:gd name="connsiteY0" fmla="*/ 0 h 855344"/>
                  <a:gd name="connsiteX1" fmla="*/ 1425573 w 1425573"/>
                  <a:gd name="connsiteY1" fmla="*/ 0 h 855344"/>
                  <a:gd name="connsiteX2" fmla="*/ 1425573 w 1425573"/>
                  <a:gd name="connsiteY2" fmla="*/ 855344 h 855344"/>
                  <a:gd name="connsiteX3" fmla="*/ 0 w 1425573"/>
                  <a:gd name="connsiteY3" fmla="*/ 855344 h 855344"/>
                  <a:gd name="connsiteX4" fmla="*/ 0 w 1425573"/>
                  <a:gd name="connsiteY4" fmla="*/ 0 h 8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3" h="855344">
                    <a:moveTo>
                      <a:pt x="0" y="0"/>
                    </a:moveTo>
                    <a:lnTo>
                      <a:pt x="1425573" y="0"/>
                    </a:lnTo>
                    <a:lnTo>
                      <a:pt x="1425573" y="855344"/>
                    </a:lnTo>
                    <a:lnTo>
                      <a:pt x="0" y="8553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600" b="1" i="1" kern="1200" dirty="0">
                    <a:solidFill>
                      <a:schemeClr val="bg1"/>
                    </a:solidFill>
                    <a:latin typeface="AMX"/>
                  </a:rPr>
                  <a:t>RELACIONAMENTO E TÉCNICA DE VENDAS</a:t>
                </a:r>
                <a:endParaRPr lang="pt-PT" sz="1600" i="1" dirty="0">
                  <a:solidFill>
                    <a:schemeClr val="bg1"/>
                  </a:solidFill>
                  <a:latin typeface="AMX"/>
                </a:endParaRPr>
              </a:p>
            </p:txBody>
          </p:sp>
        </p:grpSp>
        <p:sp>
          <p:nvSpPr>
            <p:cNvPr id="33" name="Forma Livre: Forma 36">
              <a:extLst>
                <a:ext uri="{FF2B5EF4-FFF2-40B4-BE49-F238E27FC236}">
                  <a16:creationId xmlns:a16="http://schemas.microsoft.com/office/drawing/2014/main" id="{FDB8C11B-DD3F-B994-966E-449822D6F021}"/>
                </a:ext>
              </a:extLst>
            </p:cNvPr>
            <p:cNvSpPr/>
            <p:nvPr/>
          </p:nvSpPr>
          <p:spPr>
            <a:xfrm>
              <a:off x="429070" y="2305265"/>
              <a:ext cx="663905" cy="542050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i="1" kern="1200" dirty="0">
                  <a:solidFill>
                    <a:schemeClr val="bg1"/>
                  </a:solidFill>
                  <a:latin typeface="AMX"/>
                </a:rPr>
                <a:t>6</a:t>
              </a:r>
              <a:endParaRPr lang="pt-PT" sz="2800" i="1" dirty="0">
                <a:solidFill>
                  <a:schemeClr val="bg1"/>
                </a:solidFill>
                <a:latin typeface="AMX"/>
              </a:endParaRP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FF64B4E6-CF24-7E27-92F5-41AA90BA1F7C}"/>
              </a:ext>
            </a:extLst>
          </p:cNvPr>
          <p:cNvGrpSpPr/>
          <p:nvPr/>
        </p:nvGrpSpPr>
        <p:grpSpPr>
          <a:xfrm>
            <a:off x="6240002" y="1880456"/>
            <a:ext cx="2709860" cy="3097088"/>
            <a:chOff x="325036" y="2194430"/>
            <a:chExt cx="1947152" cy="2469139"/>
          </a:xfrm>
          <a:solidFill>
            <a:schemeClr val="tx1"/>
          </a:solidFill>
        </p:grpSpPr>
        <p:grpSp>
          <p:nvGrpSpPr>
            <p:cNvPr id="36" name="Agrupar 35">
              <a:extLst>
                <a:ext uri="{FF2B5EF4-FFF2-40B4-BE49-F238E27FC236}">
                  <a16:creationId xmlns:a16="http://schemas.microsoft.com/office/drawing/2014/main" id="{38B0A66D-EBB8-887F-FBE9-D02B820713EA}"/>
                </a:ext>
              </a:extLst>
            </p:cNvPr>
            <p:cNvGrpSpPr/>
            <p:nvPr/>
          </p:nvGrpSpPr>
          <p:grpSpPr>
            <a:xfrm>
              <a:off x="325036" y="2194430"/>
              <a:ext cx="1947152" cy="2469139"/>
              <a:chOff x="3336048" y="1023181"/>
              <a:chExt cx="1947152" cy="2469139"/>
            </a:xfrm>
            <a:grpFill/>
          </p:grpSpPr>
          <p:grpSp>
            <p:nvGrpSpPr>
              <p:cNvPr id="40" name="Agrupar 39">
                <a:extLst>
                  <a:ext uri="{FF2B5EF4-FFF2-40B4-BE49-F238E27FC236}">
                    <a16:creationId xmlns:a16="http://schemas.microsoft.com/office/drawing/2014/main" id="{552EDCA7-022F-13FF-0CB9-C422C2CB2AAB}"/>
                  </a:ext>
                </a:extLst>
              </p:cNvPr>
              <p:cNvGrpSpPr/>
              <p:nvPr/>
            </p:nvGrpSpPr>
            <p:grpSpPr>
              <a:xfrm>
                <a:off x="3336048" y="1023181"/>
                <a:ext cx="1947152" cy="2469139"/>
                <a:chOff x="3336048" y="1023181"/>
                <a:chExt cx="1947152" cy="2469139"/>
              </a:xfrm>
              <a:grpFill/>
            </p:grpSpPr>
            <p:sp>
              <p:nvSpPr>
                <p:cNvPr id="44" name="Retângulo: Único Canto Arredondado 26">
                  <a:extLst>
                    <a:ext uri="{FF2B5EF4-FFF2-40B4-BE49-F238E27FC236}">
                      <a16:creationId xmlns:a16="http://schemas.microsoft.com/office/drawing/2014/main" id="{E9FCC0A6-AA5C-BBB4-EC38-3D215188DB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3336048" y="1786902"/>
                  <a:ext cx="1947152" cy="1705418"/>
                </a:xfrm>
                <a:prstGeom prst="round1Rect">
                  <a:avLst>
                    <a:gd name="adj" fmla="val 3579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Retângulo: Único Canto Arredondado 26">
                  <a:extLst>
                    <a:ext uri="{FF2B5EF4-FFF2-40B4-BE49-F238E27FC236}">
                      <a16:creationId xmlns:a16="http://schemas.microsoft.com/office/drawing/2014/main" id="{355AFCD7-B080-25B6-9572-BEF55E5D9F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 flipH="1">
                  <a:off x="3336048" y="1023181"/>
                  <a:ext cx="871974" cy="763721"/>
                </a:xfrm>
                <a:prstGeom prst="round1Rect">
                  <a:avLst>
                    <a:gd name="adj" fmla="val 3579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2" name="Forma Livre: Forma 36">
                <a:extLst>
                  <a:ext uri="{FF2B5EF4-FFF2-40B4-BE49-F238E27FC236}">
                    <a16:creationId xmlns:a16="http://schemas.microsoft.com/office/drawing/2014/main" id="{A2C0C419-9DE1-8C01-6598-186DEC0EA438}"/>
                  </a:ext>
                </a:extLst>
              </p:cNvPr>
              <p:cNvSpPr/>
              <p:nvPr/>
            </p:nvSpPr>
            <p:spPr>
              <a:xfrm>
                <a:off x="3440658" y="2188811"/>
                <a:ext cx="1737932" cy="855344"/>
              </a:xfrm>
              <a:custGeom>
                <a:avLst/>
                <a:gdLst>
                  <a:gd name="connsiteX0" fmla="*/ 0 w 1425573"/>
                  <a:gd name="connsiteY0" fmla="*/ 0 h 855344"/>
                  <a:gd name="connsiteX1" fmla="*/ 1425573 w 1425573"/>
                  <a:gd name="connsiteY1" fmla="*/ 0 h 855344"/>
                  <a:gd name="connsiteX2" fmla="*/ 1425573 w 1425573"/>
                  <a:gd name="connsiteY2" fmla="*/ 855344 h 855344"/>
                  <a:gd name="connsiteX3" fmla="*/ 0 w 1425573"/>
                  <a:gd name="connsiteY3" fmla="*/ 855344 h 855344"/>
                  <a:gd name="connsiteX4" fmla="*/ 0 w 1425573"/>
                  <a:gd name="connsiteY4" fmla="*/ 0 h 8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3" h="855344">
                    <a:moveTo>
                      <a:pt x="0" y="0"/>
                    </a:moveTo>
                    <a:lnTo>
                      <a:pt x="1425573" y="0"/>
                    </a:lnTo>
                    <a:lnTo>
                      <a:pt x="1425573" y="855344"/>
                    </a:lnTo>
                    <a:lnTo>
                      <a:pt x="0" y="8553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600" b="1" i="1" dirty="0">
                    <a:solidFill>
                      <a:schemeClr val="bg1"/>
                    </a:solidFill>
                    <a:latin typeface="AMX"/>
                  </a:rPr>
                  <a:t>PRÁTICA</a:t>
                </a:r>
                <a:endParaRPr lang="pt-PT" sz="1600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Forma Livre: Forma 36">
              <a:extLst>
                <a:ext uri="{FF2B5EF4-FFF2-40B4-BE49-F238E27FC236}">
                  <a16:creationId xmlns:a16="http://schemas.microsoft.com/office/drawing/2014/main" id="{70B436F5-DA57-6642-B737-028D5FAF8901}"/>
                </a:ext>
              </a:extLst>
            </p:cNvPr>
            <p:cNvSpPr/>
            <p:nvPr/>
          </p:nvSpPr>
          <p:spPr>
            <a:xfrm>
              <a:off x="429070" y="2305265"/>
              <a:ext cx="663905" cy="542050"/>
            </a:xfrm>
            <a:custGeom>
              <a:avLst/>
              <a:gdLst>
                <a:gd name="connsiteX0" fmla="*/ 0 w 1425573"/>
                <a:gd name="connsiteY0" fmla="*/ 0 h 855344"/>
                <a:gd name="connsiteX1" fmla="*/ 1425573 w 1425573"/>
                <a:gd name="connsiteY1" fmla="*/ 0 h 855344"/>
                <a:gd name="connsiteX2" fmla="*/ 1425573 w 1425573"/>
                <a:gd name="connsiteY2" fmla="*/ 855344 h 855344"/>
                <a:gd name="connsiteX3" fmla="*/ 0 w 1425573"/>
                <a:gd name="connsiteY3" fmla="*/ 855344 h 855344"/>
                <a:gd name="connsiteX4" fmla="*/ 0 w 1425573"/>
                <a:gd name="connsiteY4" fmla="*/ 0 h 85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5573" h="855344">
                  <a:moveTo>
                    <a:pt x="0" y="0"/>
                  </a:moveTo>
                  <a:lnTo>
                    <a:pt x="1425573" y="0"/>
                  </a:lnTo>
                  <a:lnTo>
                    <a:pt x="1425573" y="855344"/>
                  </a:lnTo>
                  <a:lnTo>
                    <a:pt x="0" y="8553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i="1" kern="1200" dirty="0">
                  <a:solidFill>
                    <a:schemeClr val="bg1"/>
                  </a:solidFill>
                  <a:latin typeface="AMX"/>
                </a:rPr>
                <a:t>7</a:t>
              </a:r>
              <a:endParaRPr lang="pt-PT" sz="2800" i="1" dirty="0">
                <a:solidFill>
                  <a:schemeClr val="bg1"/>
                </a:solidFill>
                <a:latin typeface="AMX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82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A14D6-D342-2983-7641-FA634A05A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CF4D5FE-EA17-1E27-BE73-2136C1A8462C}"/>
              </a:ext>
            </a:extLst>
          </p:cNvPr>
          <p:cNvSpPr txBox="1"/>
          <p:nvPr/>
        </p:nvSpPr>
        <p:spPr>
          <a:xfrm>
            <a:off x="4736660" y="7578713"/>
            <a:ext cx="251072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400" b="1" i="1">
                <a:solidFill>
                  <a:schemeClr val="bg1">
                    <a:alpha val="6882"/>
                  </a:schemeClr>
                </a:solidFill>
                <a:latin typeface="AMX Black" pitchFamily="2" charset="77"/>
              </a:rPr>
              <a:t>“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416810-C755-5962-1B3D-EB1CB8C3F0E5}"/>
              </a:ext>
            </a:extLst>
          </p:cNvPr>
          <p:cNvSpPr txBox="1"/>
          <p:nvPr/>
        </p:nvSpPr>
        <p:spPr>
          <a:xfrm>
            <a:off x="8139148" y="6858000"/>
            <a:ext cx="276423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400" b="1" i="1">
                <a:solidFill>
                  <a:schemeClr val="bg1">
                    <a:alpha val="12352"/>
                  </a:schemeClr>
                </a:solidFill>
                <a:latin typeface="AMX Black" pitchFamily="2" charset="77"/>
              </a:rPr>
              <a:t>”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BA17E9EF-87D0-F97F-2032-1439CA11C5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407757" y="4520062"/>
            <a:ext cx="1384300" cy="16637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BC927C67-CE31-0B92-808B-E518EBF39B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>
            <a:off x="446568" y="1059924"/>
            <a:ext cx="1384300" cy="1663700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E3A4DF4A-BDAB-559F-D2E2-31B6328CF0F2}"/>
              </a:ext>
            </a:extLst>
          </p:cNvPr>
          <p:cNvCxnSpPr>
            <a:cxnSpLocks/>
          </p:cNvCxnSpPr>
          <p:nvPr/>
        </p:nvCxnSpPr>
        <p:spPr>
          <a:xfrm>
            <a:off x="3677056" y="3346316"/>
            <a:ext cx="8514944" cy="0"/>
          </a:xfrm>
          <a:prstGeom prst="line">
            <a:avLst/>
          </a:prstGeom>
          <a:ln w="6350">
            <a:gradFill flip="none" rotWithShape="1">
              <a:gsLst>
                <a:gs pos="63000">
                  <a:schemeClr val="bg1"/>
                </a:gs>
                <a:gs pos="100000">
                  <a:srgbClr val="262626">
                    <a:alpha val="0"/>
                  </a:srgbClr>
                </a:gs>
                <a:gs pos="0">
                  <a:schemeClr val="bg2">
                    <a:lumMod val="2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BAE4DED-31AD-7910-46C7-EFF7B9436383}"/>
              </a:ext>
            </a:extLst>
          </p:cNvPr>
          <p:cNvSpPr txBox="1"/>
          <p:nvPr/>
        </p:nvSpPr>
        <p:spPr>
          <a:xfrm>
            <a:off x="4782972" y="2576875"/>
            <a:ext cx="26260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>
                <a:solidFill>
                  <a:schemeClr val="bg1"/>
                </a:solidFill>
                <a:latin typeface="AMX" pitchFamily="2" charset="77"/>
              </a:rPr>
              <a:t>Os blocos</a:t>
            </a:r>
          </a:p>
        </p:txBody>
      </p:sp>
    </p:spTree>
    <p:extLst>
      <p:ext uri="{BB962C8B-B14F-4D97-AF65-F5344CB8AC3E}">
        <p14:creationId xmlns:p14="http://schemas.microsoft.com/office/powerpoint/2010/main" val="392448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2D100-61F5-4650-2CD7-A9EC44325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4140726-9FEE-B459-57C3-C3354898F012}"/>
              </a:ext>
            </a:extLst>
          </p:cNvPr>
          <p:cNvGrpSpPr/>
          <p:nvPr/>
        </p:nvGrpSpPr>
        <p:grpSpPr>
          <a:xfrm>
            <a:off x="7778100" y="2245332"/>
            <a:ext cx="2774976" cy="2359975"/>
            <a:chOff x="3444235" y="1498369"/>
            <a:chExt cx="2532384" cy="2900127"/>
          </a:xfrm>
        </p:grpSpPr>
        <p:sp>
          <p:nvSpPr>
            <p:cNvPr id="3" name="Retângulo: Único Canto Arredondado 2">
              <a:extLst>
                <a:ext uri="{FF2B5EF4-FFF2-40B4-BE49-F238E27FC236}">
                  <a16:creationId xmlns:a16="http://schemas.microsoft.com/office/drawing/2014/main" id="{5FCBE31F-D7D0-12E3-422C-8C2214409986}"/>
                </a:ext>
              </a:extLst>
            </p:cNvPr>
            <p:cNvSpPr/>
            <p:nvPr/>
          </p:nvSpPr>
          <p:spPr>
            <a:xfrm rot="10800000" flipH="1">
              <a:off x="3444237" y="1498369"/>
              <a:ext cx="2532382" cy="2900127"/>
            </a:xfrm>
            <a:prstGeom prst="round1Rect">
              <a:avLst>
                <a:gd name="adj" fmla="val 3579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B15A04B0-7B31-BA33-9730-C5FD12751F12}"/>
                </a:ext>
              </a:extLst>
            </p:cNvPr>
            <p:cNvSpPr txBox="1"/>
            <p:nvPr/>
          </p:nvSpPr>
          <p:spPr>
            <a:xfrm>
              <a:off x="3444235" y="2590224"/>
              <a:ext cx="2532381" cy="8699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2">
                      <a:lumMod val="25000"/>
                    </a:schemeClr>
                  </a:solidFill>
                  <a:latin typeface="AMX"/>
                </a:rPr>
                <a:t>Visão geral da rotina do promotor.</a:t>
              </a:r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9A9EC0E6-E1B9-9876-09DF-C0E99E189A8B}"/>
              </a:ext>
            </a:extLst>
          </p:cNvPr>
          <p:cNvGrpSpPr/>
          <p:nvPr/>
        </p:nvGrpSpPr>
        <p:grpSpPr>
          <a:xfrm>
            <a:off x="4708513" y="2245332"/>
            <a:ext cx="2774974" cy="2359975"/>
            <a:chOff x="3444238" y="1498369"/>
            <a:chExt cx="2532382" cy="2900127"/>
          </a:xfrm>
        </p:grpSpPr>
        <p:sp>
          <p:nvSpPr>
            <p:cNvPr id="27" name="Retângulo: Único Canto Arredondado 26">
              <a:extLst>
                <a:ext uri="{FF2B5EF4-FFF2-40B4-BE49-F238E27FC236}">
                  <a16:creationId xmlns:a16="http://schemas.microsoft.com/office/drawing/2014/main" id="{CDBE817F-8802-0132-E233-BF062FB5E9C8}"/>
                </a:ext>
              </a:extLst>
            </p:cNvPr>
            <p:cNvSpPr/>
            <p:nvPr/>
          </p:nvSpPr>
          <p:spPr>
            <a:xfrm rot="10800000" flipH="1">
              <a:off x="3444238" y="1498369"/>
              <a:ext cx="2532382" cy="2900127"/>
            </a:xfrm>
            <a:prstGeom prst="round1Rect">
              <a:avLst>
                <a:gd name="adj" fmla="val 3579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2EE52A67-DDF4-871C-2E89-E02760559C5C}"/>
                </a:ext>
              </a:extLst>
            </p:cNvPr>
            <p:cNvSpPr txBox="1"/>
            <p:nvPr/>
          </p:nvSpPr>
          <p:spPr>
            <a:xfrm>
              <a:off x="3587870" y="2590224"/>
              <a:ext cx="2245110" cy="8699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2">
                      <a:lumMod val="25000"/>
                    </a:schemeClr>
                  </a:solidFill>
                  <a:latin typeface="AMX"/>
                </a:rPr>
                <a:t>Visão geral da empresa.</a:t>
              </a:r>
            </a:p>
          </p:txBody>
        </p: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5D6DBE73-F94B-4D44-579E-D8677EEB3E12}"/>
              </a:ext>
            </a:extLst>
          </p:cNvPr>
          <p:cNvGrpSpPr/>
          <p:nvPr/>
        </p:nvGrpSpPr>
        <p:grpSpPr>
          <a:xfrm>
            <a:off x="1568208" y="1801027"/>
            <a:ext cx="8984865" cy="2804281"/>
            <a:chOff x="701032" y="953977"/>
            <a:chExt cx="8199394" cy="3435988"/>
          </a:xfrm>
        </p:grpSpPr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42084551-BF8F-6387-14CD-8B5351B6407C}"/>
                </a:ext>
              </a:extLst>
            </p:cNvPr>
            <p:cNvGrpSpPr/>
            <p:nvPr/>
          </p:nvGrpSpPr>
          <p:grpSpPr>
            <a:xfrm>
              <a:off x="701036" y="1498369"/>
              <a:ext cx="2532383" cy="2891596"/>
              <a:chOff x="701036" y="1498369"/>
              <a:chExt cx="2532383" cy="2891596"/>
            </a:xfrm>
          </p:grpSpPr>
          <p:sp>
            <p:nvSpPr>
              <p:cNvPr id="22" name="Retângulo: Único Canto Arredondado 21">
                <a:extLst>
                  <a:ext uri="{FF2B5EF4-FFF2-40B4-BE49-F238E27FC236}">
                    <a16:creationId xmlns:a16="http://schemas.microsoft.com/office/drawing/2014/main" id="{16C2B3AB-3717-5CFA-6DC2-7BFD26DEAF16}"/>
                  </a:ext>
                </a:extLst>
              </p:cNvPr>
              <p:cNvSpPr/>
              <p:nvPr/>
            </p:nvSpPr>
            <p:spPr>
              <a:xfrm rot="10800000" flipH="1">
                <a:off x="701037" y="1498369"/>
                <a:ext cx="2532382" cy="2891596"/>
              </a:xfrm>
              <a:prstGeom prst="round1Rect">
                <a:avLst>
                  <a:gd name="adj" fmla="val 35799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AECF3EC6-1D3E-7B6F-841D-727A5ECB1669}"/>
                  </a:ext>
                </a:extLst>
              </p:cNvPr>
              <p:cNvSpPr txBox="1"/>
              <p:nvPr/>
            </p:nvSpPr>
            <p:spPr>
              <a:xfrm>
                <a:off x="701036" y="2312356"/>
                <a:ext cx="2532381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pt-BR" sz="2000" dirty="0">
                    <a:solidFill>
                      <a:schemeClr val="bg2">
                        <a:lumMod val="25000"/>
                      </a:schemeClr>
                    </a:solidFill>
                    <a:latin typeface="AMX"/>
                  </a:rPr>
                  <a:t>Dar as boas-vindas </a:t>
                </a:r>
                <a:br>
                  <a:rPr lang="pt-BR" sz="2000" dirty="0">
                    <a:solidFill>
                      <a:schemeClr val="bg2">
                        <a:lumMod val="25000"/>
                      </a:schemeClr>
                    </a:solidFill>
                    <a:latin typeface="AMX"/>
                  </a:rPr>
                </a:br>
                <a:r>
                  <a:rPr lang="pt-BR" sz="2000" dirty="0">
                    <a:solidFill>
                      <a:schemeClr val="bg2">
                        <a:lumMod val="25000"/>
                      </a:schemeClr>
                    </a:solidFill>
                    <a:latin typeface="AMX"/>
                  </a:rPr>
                  <a:t>ao grupo,  apresentar a trilha e os objetivos da formação. </a:t>
                </a:r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CFEE2B8E-C7D6-006A-805A-C0C08FC12DA0}"/>
                </a:ext>
              </a:extLst>
            </p:cNvPr>
            <p:cNvGrpSpPr/>
            <p:nvPr/>
          </p:nvGrpSpPr>
          <p:grpSpPr>
            <a:xfrm>
              <a:off x="701032" y="953977"/>
              <a:ext cx="8199394" cy="1131323"/>
              <a:chOff x="1259832" y="953977"/>
              <a:chExt cx="8199394" cy="1131323"/>
            </a:xfrm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FE68EC4F-7F50-226C-566B-16446F57D72B}"/>
                  </a:ext>
                </a:extLst>
              </p:cNvPr>
              <p:cNvSpPr/>
              <p:nvPr/>
            </p:nvSpPr>
            <p:spPr>
              <a:xfrm>
                <a:off x="1259835" y="1173554"/>
                <a:ext cx="2532381" cy="695885"/>
              </a:xfrm>
              <a:prstGeom prst="rect">
                <a:avLst/>
              </a:prstGeom>
              <a:solidFill>
                <a:srgbClr val="2D292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BFCABE40-3016-9102-5255-CE902952FF34}"/>
                  </a:ext>
                </a:extLst>
              </p:cNvPr>
              <p:cNvSpPr txBox="1"/>
              <p:nvPr/>
            </p:nvSpPr>
            <p:spPr>
              <a:xfrm>
                <a:off x="1259832" y="953977"/>
                <a:ext cx="2532383" cy="1131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pt-BR" sz="1800" b="1" dirty="0">
                  <a:solidFill>
                    <a:schemeClr val="bg1"/>
                  </a:solidFill>
                  <a:latin typeface="AMX" pitchFamily="2" charset="0"/>
                </a:endParaRPr>
              </a:p>
              <a:p>
                <a:pPr algn="ctr"/>
                <a:r>
                  <a:rPr lang="pt-BR" sz="1800" b="1" dirty="0">
                    <a:solidFill>
                      <a:schemeClr val="bg1"/>
                    </a:solidFill>
                    <a:latin typeface="AMX" pitchFamily="2" charset="0"/>
                  </a:rPr>
                  <a:t>BOAS-VINDAS</a:t>
                </a:r>
              </a:p>
              <a:p>
                <a:pPr algn="ctr"/>
                <a:endParaRPr lang="pt-BR" sz="1800" b="1" dirty="0">
                  <a:solidFill>
                    <a:schemeClr val="bg1"/>
                  </a:solidFill>
                  <a:latin typeface="AMX" pitchFamily="2" charset="0"/>
                </a:endParaRPr>
              </a:p>
            </p:txBody>
          </p:sp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7B4C401D-8195-EAA0-A61D-FFF106496282}"/>
                  </a:ext>
                </a:extLst>
              </p:cNvPr>
              <p:cNvSpPr/>
              <p:nvPr/>
            </p:nvSpPr>
            <p:spPr>
              <a:xfrm>
                <a:off x="4125607" y="1191747"/>
                <a:ext cx="2532381" cy="695885"/>
              </a:xfrm>
              <a:prstGeom prst="rect">
                <a:avLst/>
              </a:prstGeom>
              <a:solidFill>
                <a:srgbClr val="2D292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b="1" dirty="0"/>
                  <a:t>INSTITUCIONAL</a:t>
                </a:r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4551C59B-2810-BC2D-D691-41D9F978C202}"/>
                  </a:ext>
                </a:extLst>
              </p:cNvPr>
              <p:cNvSpPr/>
              <p:nvPr/>
            </p:nvSpPr>
            <p:spPr>
              <a:xfrm>
                <a:off x="6926845" y="1173554"/>
                <a:ext cx="2532381" cy="695885"/>
              </a:xfrm>
              <a:prstGeom prst="rect">
                <a:avLst/>
              </a:prstGeom>
              <a:solidFill>
                <a:srgbClr val="2D292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b="1" dirty="0"/>
                  <a:t>ROTINA</a:t>
                </a:r>
              </a:p>
            </p:txBody>
          </p:sp>
        </p:grp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93169DB-0178-AA3C-58EC-EA75D4062AED}"/>
              </a:ext>
            </a:extLst>
          </p:cNvPr>
          <p:cNvSpPr txBox="1"/>
          <p:nvPr/>
        </p:nvSpPr>
        <p:spPr>
          <a:xfrm>
            <a:off x="2733040" y="1012709"/>
            <a:ext cx="672591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/>
              </a:rPr>
              <a:t>Bloco 1 – Engajamento e Institucional </a:t>
            </a:r>
          </a:p>
        </p:txBody>
      </p:sp>
      <p:cxnSp>
        <p:nvCxnSpPr>
          <p:cNvPr id="11" name="Conector Reto 30">
            <a:extLst>
              <a:ext uri="{FF2B5EF4-FFF2-40B4-BE49-F238E27FC236}">
                <a16:creationId xmlns:a16="http://schemas.microsoft.com/office/drawing/2014/main" id="{0DA29244-31D6-2ECC-CCB4-734DF5AFFD1C}"/>
              </a:ext>
            </a:extLst>
          </p:cNvPr>
          <p:cNvCxnSpPr>
            <a:cxnSpLocks/>
          </p:cNvCxnSpPr>
          <p:nvPr/>
        </p:nvCxnSpPr>
        <p:spPr>
          <a:xfrm>
            <a:off x="2583513" y="1578587"/>
            <a:ext cx="697192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Gráfico 52">
            <a:extLst>
              <a:ext uri="{FF2B5EF4-FFF2-40B4-BE49-F238E27FC236}">
                <a16:creationId xmlns:a16="http://schemas.microsoft.com/office/drawing/2014/main" id="{770B1557-4C62-ECC4-25CF-B769D3339D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10259789" y="4336527"/>
            <a:ext cx="1289266" cy="1538801"/>
          </a:xfrm>
          <a:prstGeom prst="rect">
            <a:avLst/>
          </a:prstGeom>
        </p:spPr>
      </p:pic>
      <p:pic>
        <p:nvPicPr>
          <p:cNvPr id="54" name="Gráfico 53">
            <a:extLst>
              <a:ext uri="{FF2B5EF4-FFF2-40B4-BE49-F238E27FC236}">
                <a16:creationId xmlns:a16="http://schemas.microsoft.com/office/drawing/2014/main" id="{42423EEC-3C67-24AF-5CB6-2499DE1ACC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73861" y="4874498"/>
            <a:ext cx="1364080" cy="119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2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1B401-62D0-7250-0B05-6A9DA1EFE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510813B-C4F0-95F0-804A-701F6E6BB07E}"/>
              </a:ext>
            </a:extLst>
          </p:cNvPr>
          <p:cNvSpPr txBox="1"/>
          <p:nvPr/>
        </p:nvSpPr>
        <p:spPr>
          <a:xfrm>
            <a:off x="2733040" y="879348"/>
            <a:ext cx="672591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AMX"/>
              </a:rPr>
              <a:t>Bloco 2 - Ofertas</a:t>
            </a:r>
          </a:p>
        </p:txBody>
      </p:sp>
      <p:cxnSp>
        <p:nvCxnSpPr>
          <p:cNvPr id="10" name="Conector Reto 30">
            <a:extLst>
              <a:ext uri="{FF2B5EF4-FFF2-40B4-BE49-F238E27FC236}">
                <a16:creationId xmlns:a16="http://schemas.microsoft.com/office/drawing/2014/main" id="{EA8D76B7-98F8-1B8F-727F-A362450F6EA5}"/>
              </a:ext>
            </a:extLst>
          </p:cNvPr>
          <p:cNvCxnSpPr>
            <a:cxnSpLocks/>
          </p:cNvCxnSpPr>
          <p:nvPr/>
        </p:nvCxnSpPr>
        <p:spPr>
          <a:xfrm>
            <a:off x="2583513" y="1445226"/>
            <a:ext cx="6971926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Gráfico 36">
            <a:extLst>
              <a:ext uri="{FF2B5EF4-FFF2-40B4-BE49-F238E27FC236}">
                <a16:creationId xmlns:a16="http://schemas.microsoft.com/office/drawing/2014/main" id="{90CC0B19-F7B6-2471-0E46-42ED3B960E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9455022" y="4079031"/>
            <a:ext cx="2575739" cy="3074269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42B7AF49-7043-C5EC-7DC6-5E15D65090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1835" y="2441694"/>
            <a:ext cx="1295747" cy="2270424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283D23B9-008B-8B6E-4F86-BE988630933D}"/>
              </a:ext>
            </a:extLst>
          </p:cNvPr>
          <p:cNvGrpSpPr/>
          <p:nvPr/>
        </p:nvGrpSpPr>
        <p:grpSpPr>
          <a:xfrm>
            <a:off x="1997453" y="1798444"/>
            <a:ext cx="8197092" cy="2529852"/>
            <a:chOff x="1175335" y="2422273"/>
            <a:chExt cx="7616702" cy="1888705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0C34376-4D80-5F6C-1BB7-AF805F624A7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2057" b="48795"/>
            <a:stretch/>
          </p:blipFill>
          <p:spPr>
            <a:xfrm>
              <a:off x="7407737" y="2422273"/>
              <a:ext cx="1384300" cy="886121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4556A67D-7821-99DD-F9EA-5942E4C1104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2057" b="48795"/>
            <a:stretch/>
          </p:blipFill>
          <p:spPr>
            <a:xfrm rot="10800000">
              <a:off x="1175335" y="3424857"/>
              <a:ext cx="1384300" cy="886121"/>
            </a:xfrm>
            <a:prstGeom prst="rect">
              <a:avLst/>
            </a:prstGeom>
          </p:spPr>
        </p:pic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DF1048F6-2320-337C-1DF4-06DB2775DCF8}"/>
                </a:ext>
              </a:extLst>
            </p:cNvPr>
            <p:cNvGrpSpPr/>
            <p:nvPr/>
          </p:nvGrpSpPr>
          <p:grpSpPr>
            <a:xfrm>
              <a:off x="1377799" y="2583137"/>
              <a:ext cx="7252483" cy="1563194"/>
              <a:chOff x="1961168" y="3338586"/>
              <a:chExt cx="6559011" cy="1990844"/>
            </a:xfrm>
            <a:solidFill>
              <a:srgbClr val="262626"/>
            </a:solidFill>
          </p:grpSpPr>
          <p:sp>
            <p:nvSpPr>
              <p:cNvPr id="7" name="Forma Livre: Forma 6">
                <a:extLst>
                  <a:ext uri="{FF2B5EF4-FFF2-40B4-BE49-F238E27FC236}">
                    <a16:creationId xmlns:a16="http://schemas.microsoft.com/office/drawing/2014/main" id="{86A5E6F1-9A85-8B22-56E3-078346453CAD}"/>
                  </a:ext>
                </a:extLst>
              </p:cNvPr>
              <p:cNvSpPr/>
              <p:nvPr/>
            </p:nvSpPr>
            <p:spPr>
              <a:xfrm>
                <a:off x="1961168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000F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b="1" dirty="0" err="1">
                    <a:solidFill>
                      <a:schemeClr val="bg1"/>
                    </a:solidFill>
                    <a:latin typeface="AMX"/>
                  </a:rPr>
                  <a:t>Multi</a:t>
                </a:r>
                <a:endParaRPr lang="pt-BR" b="1" dirty="0">
                  <a:solidFill>
                    <a:schemeClr val="bg1"/>
                  </a:solidFill>
                  <a:latin typeface="AMX"/>
                </a:endParaRPr>
              </a:p>
            </p:txBody>
          </p:sp>
          <p:sp>
            <p:nvSpPr>
              <p:cNvPr id="8" name="Forma Livre: Forma 7">
                <a:extLst>
                  <a:ext uri="{FF2B5EF4-FFF2-40B4-BE49-F238E27FC236}">
                    <a16:creationId xmlns:a16="http://schemas.microsoft.com/office/drawing/2014/main" id="{11F08836-019D-6BBA-11E9-7342A936B12A}"/>
                  </a:ext>
                </a:extLst>
              </p:cNvPr>
              <p:cNvSpPr/>
              <p:nvPr/>
            </p:nvSpPr>
            <p:spPr>
              <a:xfrm>
                <a:off x="4198553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000F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AMX"/>
                  </a:rPr>
                  <a:t>Controle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orma Livre: Forma 8">
                <a:extLst>
                  <a:ext uri="{FF2B5EF4-FFF2-40B4-BE49-F238E27FC236}">
                    <a16:creationId xmlns:a16="http://schemas.microsoft.com/office/drawing/2014/main" id="{FBA4BDE5-1554-F64A-5F8A-571421012EB0}"/>
                  </a:ext>
                </a:extLst>
              </p:cNvPr>
              <p:cNvSpPr/>
              <p:nvPr/>
            </p:nvSpPr>
            <p:spPr>
              <a:xfrm>
                <a:off x="6435937" y="3338586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000F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1" kern="1200" dirty="0">
                    <a:solidFill>
                      <a:schemeClr val="bg1"/>
                    </a:solidFill>
                    <a:latin typeface="AMX" pitchFamily="2" charset="0"/>
                  </a:rPr>
                  <a:t>Pós</a:t>
                </a:r>
              </a:p>
            </p:txBody>
          </p:sp>
          <p:sp>
            <p:nvSpPr>
              <p:cNvPr id="12" name="Forma Livre: Forma 11">
                <a:extLst>
                  <a:ext uri="{FF2B5EF4-FFF2-40B4-BE49-F238E27FC236}">
                    <a16:creationId xmlns:a16="http://schemas.microsoft.com/office/drawing/2014/main" id="{852C52B3-B0ED-9716-473C-24FF93E787AB}"/>
                  </a:ext>
                </a:extLst>
              </p:cNvPr>
              <p:cNvSpPr/>
              <p:nvPr/>
            </p:nvSpPr>
            <p:spPr>
              <a:xfrm>
                <a:off x="1961168" y="4410579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000F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1" kern="1200" dirty="0">
                    <a:solidFill>
                      <a:schemeClr val="bg1"/>
                    </a:solidFill>
                    <a:latin typeface="AMX" pitchFamily="2" charset="0"/>
                  </a:rPr>
                  <a:t>Banda Larga</a:t>
                </a:r>
              </a:p>
            </p:txBody>
          </p:sp>
          <p:sp>
            <p:nvSpPr>
              <p:cNvPr id="13" name="Forma Livre: Forma 12">
                <a:extLst>
                  <a:ext uri="{FF2B5EF4-FFF2-40B4-BE49-F238E27FC236}">
                    <a16:creationId xmlns:a16="http://schemas.microsoft.com/office/drawing/2014/main" id="{F0B82243-D798-F4F5-C776-FA4161CA67E5}"/>
                  </a:ext>
                </a:extLst>
              </p:cNvPr>
              <p:cNvSpPr/>
              <p:nvPr/>
            </p:nvSpPr>
            <p:spPr>
              <a:xfrm>
                <a:off x="4198553" y="4410579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000F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1800" b="1" kern="1200" dirty="0">
                    <a:solidFill>
                      <a:schemeClr val="bg1"/>
                    </a:solidFill>
                    <a:latin typeface="AMX" pitchFamily="2" charset="0"/>
                  </a:rPr>
                  <a:t>TV</a:t>
                </a:r>
              </a:p>
            </p:txBody>
          </p:sp>
          <p:sp>
            <p:nvSpPr>
              <p:cNvPr id="14" name="Forma Livre: Forma 13">
                <a:extLst>
                  <a:ext uri="{FF2B5EF4-FFF2-40B4-BE49-F238E27FC236}">
                    <a16:creationId xmlns:a16="http://schemas.microsoft.com/office/drawing/2014/main" id="{60BE0B2B-7CD0-BD09-2CBF-7C62C69390E1}"/>
                  </a:ext>
                </a:extLst>
              </p:cNvPr>
              <p:cNvSpPr/>
              <p:nvPr/>
            </p:nvSpPr>
            <p:spPr>
              <a:xfrm>
                <a:off x="6435937" y="4410579"/>
                <a:ext cx="2084242" cy="918851"/>
              </a:xfrm>
              <a:custGeom>
                <a:avLst/>
                <a:gdLst>
                  <a:gd name="connsiteX0" fmla="*/ 0 w 1531419"/>
                  <a:gd name="connsiteY0" fmla="*/ 0 h 918851"/>
                  <a:gd name="connsiteX1" fmla="*/ 1531419 w 1531419"/>
                  <a:gd name="connsiteY1" fmla="*/ 0 h 918851"/>
                  <a:gd name="connsiteX2" fmla="*/ 1531419 w 1531419"/>
                  <a:gd name="connsiteY2" fmla="*/ 918851 h 918851"/>
                  <a:gd name="connsiteX3" fmla="*/ 0 w 1531419"/>
                  <a:gd name="connsiteY3" fmla="*/ 918851 h 918851"/>
                  <a:gd name="connsiteX4" fmla="*/ 0 w 1531419"/>
                  <a:gd name="connsiteY4" fmla="*/ 0 h 91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1419" h="918851">
                    <a:moveTo>
                      <a:pt x="0" y="0"/>
                    </a:moveTo>
                    <a:lnTo>
                      <a:pt x="1531419" y="0"/>
                    </a:lnTo>
                    <a:lnTo>
                      <a:pt x="1531419" y="918851"/>
                    </a:lnTo>
                    <a:lnTo>
                      <a:pt x="0" y="9188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000F"/>
              </a:solidFill>
            </p:spPr>
            <p:style>
              <a:lnRef idx="0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b="1" dirty="0">
                    <a:solidFill>
                      <a:schemeClr val="bg1"/>
                    </a:solidFill>
                    <a:latin typeface="AMX" pitchFamily="2" charset="0"/>
                  </a:rPr>
                  <a:t>Triangulação</a:t>
                </a:r>
                <a:endParaRPr lang="pt-BR" b="1" dirty="0">
                  <a:solidFill>
                    <a:schemeClr val="bg1"/>
                  </a:solidFill>
                  <a:latin typeface="AMX"/>
                </a:endParaRPr>
              </a:p>
            </p:txBody>
          </p:sp>
        </p:grp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9D0A872-CBEC-F36B-7B49-9976F3D961E2}"/>
              </a:ext>
            </a:extLst>
          </p:cNvPr>
          <p:cNvSpPr txBox="1"/>
          <p:nvPr/>
        </p:nvSpPr>
        <p:spPr>
          <a:xfrm>
            <a:off x="2948065" y="4712118"/>
            <a:ext cx="6295868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b="1" dirty="0">
                <a:latin typeface="AMX" pitchFamily="2" charset="0"/>
              </a:rPr>
              <a:t>Foco</a:t>
            </a:r>
            <a:r>
              <a:rPr lang="pt-BR" sz="1800" b="1" kern="1200" dirty="0">
                <a:latin typeface="AMX" pitchFamily="2" charset="0"/>
              </a:rPr>
              <a:t> em produtos estratégicos;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b="1" dirty="0">
                <a:latin typeface="AMX" pitchFamily="2" charset="0"/>
              </a:rPr>
              <a:t>Foco em com</a:t>
            </a:r>
            <a:r>
              <a:rPr lang="pt-BR" b="1" dirty="0">
                <a:latin typeface="AMX"/>
              </a:rPr>
              <a:t> identificar oportunidades de venda.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t-BR" sz="1800" b="1" kern="1200" dirty="0"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6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E10193-DA3F-44DB-85A6-18946958DDD6}">
  <ds:schemaRefs>
    <ds:schemaRef ds:uri="http://schemas.microsoft.com/office/infopath/2007/PartnerControls"/>
    <ds:schemaRef ds:uri="http://schemas.microsoft.com/office/2006/documentManagement/types"/>
    <ds:schemaRef ds:uri="05ec3496-d55f-4088-b91d-c078abc80e92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81d509b4-a50c-4eb4-9c41-c741e6a7502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5B4F58E-EFC3-4DE7-B488-431C60649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CC90FD-6C8E-4293-905C-6348C62E6D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393</Words>
  <Application>Microsoft Macintosh PowerPoint</Application>
  <PresentationFormat>Widescreen</PresentationFormat>
  <Paragraphs>86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AMX Black</vt:lpstr>
      <vt:lpstr>AMX</vt:lpstr>
      <vt:lpstr>Aptos Display</vt:lpstr>
      <vt:lpstr>Arial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Cirello</dc:creator>
  <cp:lastModifiedBy>Renato Gangoni</cp:lastModifiedBy>
  <cp:revision>20</cp:revision>
  <dcterms:created xsi:type="dcterms:W3CDTF">2025-05-09T15:42:22Z</dcterms:created>
  <dcterms:modified xsi:type="dcterms:W3CDTF">2026-04-29T12:30:32Z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