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4"/>
  </p:notesMasterIdLst>
  <p:sldIdLst>
    <p:sldId id="256" r:id="rId5"/>
    <p:sldId id="257" r:id="rId6"/>
    <p:sldId id="258" r:id="rId7"/>
    <p:sldId id="259" r:id="rId8"/>
    <p:sldId id="260" r:id="rId9"/>
    <p:sldId id="262" r:id="rId10"/>
    <p:sldId id="614" r:id="rId11"/>
    <p:sldId id="558" r:id="rId12"/>
    <p:sldId id="615" r:id="rId13"/>
    <p:sldId id="596" r:id="rId14"/>
    <p:sldId id="594" r:id="rId15"/>
    <p:sldId id="587" r:id="rId16"/>
    <p:sldId id="589" r:id="rId17"/>
    <p:sldId id="266" r:id="rId18"/>
    <p:sldId id="559" r:id="rId19"/>
    <p:sldId id="573" r:id="rId20"/>
    <p:sldId id="574" r:id="rId21"/>
    <p:sldId id="575" r:id="rId22"/>
    <p:sldId id="576" r:id="rId23"/>
    <p:sldId id="264" r:id="rId24"/>
    <p:sldId id="588" r:id="rId25"/>
    <p:sldId id="572" r:id="rId26"/>
    <p:sldId id="595" r:id="rId27"/>
    <p:sldId id="577" r:id="rId28"/>
    <p:sldId id="560" r:id="rId29"/>
    <p:sldId id="578" r:id="rId30"/>
    <p:sldId id="263" r:id="rId31"/>
    <p:sldId id="561" r:id="rId32"/>
    <p:sldId id="579" r:id="rId33"/>
    <p:sldId id="581" r:id="rId34"/>
    <p:sldId id="580" r:id="rId35"/>
    <p:sldId id="597" r:id="rId36"/>
    <p:sldId id="557" r:id="rId37"/>
    <p:sldId id="605" r:id="rId38"/>
    <p:sldId id="598" r:id="rId39"/>
    <p:sldId id="515" r:id="rId40"/>
    <p:sldId id="547" r:id="rId41"/>
    <p:sldId id="546" r:id="rId42"/>
    <p:sldId id="544" r:id="rId43"/>
    <p:sldId id="516" r:id="rId44"/>
    <p:sldId id="517" r:id="rId45"/>
    <p:sldId id="518" r:id="rId46"/>
    <p:sldId id="526" r:id="rId47"/>
    <p:sldId id="527" r:id="rId48"/>
    <p:sldId id="537" r:id="rId49"/>
    <p:sldId id="528" r:id="rId50"/>
    <p:sldId id="532" r:id="rId51"/>
    <p:sldId id="529" r:id="rId52"/>
    <p:sldId id="538" r:id="rId53"/>
    <p:sldId id="610" r:id="rId54"/>
    <p:sldId id="613" r:id="rId55"/>
    <p:sldId id="612" r:id="rId56"/>
    <p:sldId id="539" r:id="rId57"/>
    <p:sldId id="543" r:id="rId58"/>
    <p:sldId id="534" r:id="rId59"/>
    <p:sldId id="540" r:id="rId60"/>
    <p:sldId id="541" r:id="rId61"/>
    <p:sldId id="542" r:id="rId62"/>
    <p:sldId id="267" r:id="rId63"/>
  </p:sldIdLst>
  <p:sldSz cx="18288000" cy="10287000"/>
  <p:notesSz cx="6858000" cy="9144000"/>
  <p:embeddedFontLst>
    <p:embeddedFont>
      <p:font typeface="AMX" panose="020B0604020202020204" charset="0"/>
      <p:regular r:id="rId65"/>
      <p:bold r:id="rId66"/>
      <p:italic r:id="rId67"/>
      <p:boldItalic r:id="rId68"/>
    </p:embeddedFont>
    <p:embeddedFont>
      <p:font typeface="AMX Black" panose="020B0604020202020204" charset="0"/>
      <p:bold r:id="rId69"/>
      <p:boldItalic r:id="rId70"/>
    </p:embeddedFont>
    <p:embeddedFont>
      <p:font typeface="AMX Medium" panose="020B0604020202020204" charset="0"/>
      <p:regular r:id="rId71"/>
      <p:italic r:id="rId72"/>
    </p:embeddedFont>
    <p:embeddedFont>
      <p:font typeface="IBM Plex Sans" panose="020B0503050203000203" pitchFamily="34" charset="0"/>
      <p:regular r:id="rId73"/>
      <p:bold r:id="rId74"/>
      <p:italic r:id="rId75"/>
      <p:boldItalic r:id="rId76"/>
    </p:embeddedFont>
    <p:embeddedFont>
      <p:font typeface="IBM Plex Sans Condensed Bold" panose="020B0806050203000203" pitchFamily="34" charset="0"/>
      <p:regular r:id="rId77"/>
      <p:bold r:id="rId78"/>
    </p:embeddedFont>
    <p:embeddedFont>
      <p:font typeface="Segoe UI Light" panose="020B0502040204020203" pitchFamily="34" charset="0"/>
      <p:regular r:id="rId79"/>
      <p:italic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" id="{72DCBF08-797D-42BD-B0FB-E2ABD2663A51}">
          <p14:sldIdLst>
            <p14:sldId id="256"/>
          </p14:sldIdLst>
        </p14:section>
        <p14:section name="INTRODUÇÃO" id="{5114EB6C-CB11-4C1D-9BA4-093837D11759}">
          <p14:sldIdLst>
            <p14:sldId id="257"/>
            <p14:sldId id="258"/>
          </p14:sldIdLst>
        </p14:section>
        <p14:section name="MACRO FLUXO" id="{32171E16-A634-4AA9-B685-13C0AF4C84F8}">
          <p14:sldIdLst>
            <p14:sldId id="259"/>
          </p14:sldIdLst>
        </p14:section>
        <p14:section name="FUNCIONALIDADES" id="{95BA1D21-70E3-49BD-A0B4-337FC89EC9A7}">
          <p14:sldIdLst>
            <p14:sldId id="260"/>
          </p14:sldIdLst>
        </p14:section>
        <p14:section name="ATENDIMENTO VENDEDOR" id="{1A77F826-849C-45E8-A8E5-36F0E8F7C25B}">
          <p14:sldIdLst>
            <p14:sldId id="262"/>
            <p14:sldId id="614"/>
            <p14:sldId id="558"/>
            <p14:sldId id="615"/>
          </p14:sldIdLst>
        </p14:section>
        <p14:section name="PLANO SUGERIDO" id="{6B9FE887-6F9C-4246-971C-C3307123747C}">
          <p14:sldIdLst>
            <p14:sldId id="596"/>
            <p14:sldId id="594"/>
            <p14:sldId id="587"/>
            <p14:sldId id="589"/>
          </p14:sldIdLst>
        </p14:section>
        <p14:section name="REGISTRANDO ATENDIMENTO" id="{ACC1FC62-9761-48B6-BFB0-6B17C46CB352}">
          <p14:sldIdLst>
            <p14:sldId id="266"/>
            <p14:sldId id="559"/>
            <p14:sldId id="573"/>
            <p14:sldId id="574"/>
            <p14:sldId id="575"/>
            <p14:sldId id="576"/>
          </p14:sldIdLst>
        </p14:section>
        <p14:section name="CANCELAR SENHA" id="{96D287D8-759B-4464-8AB6-C1A3F131AF58}">
          <p14:sldIdLst>
            <p14:sldId id="264"/>
            <p14:sldId id="588"/>
            <p14:sldId id="572"/>
          </p14:sldIdLst>
        </p14:section>
        <p14:section name="PAUSA VENDEDOR" id="{5A0A6260-B4BD-4173-96BD-2041B1B80449}">
          <p14:sldIdLst>
            <p14:sldId id="595"/>
            <p14:sldId id="577"/>
            <p14:sldId id="560"/>
            <p14:sldId id="578"/>
          </p14:sldIdLst>
        </p14:section>
        <p14:section name="TRASFERENCIA" id="{901875DA-1147-411F-8D7A-00525FD76C48}">
          <p14:sldIdLst>
            <p14:sldId id="263"/>
            <p14:sldId id="561"/>
            <p14:sldId id="579"/>
            <p14:sldId id="581"/>
            <p14:sldId id="580"/>
          </p14:sldIdLst>
        </p14:section>
        <p14:section name="CONTINGÊNCIA" id="{58650D82-04A0-40C7-B7A0-960CD071862D}">
          <p14:sldIdLst>
            <p14:sldId id="597"/>
            <p14:sldId id="557"/>
            <p14:sldId id="605"/>
          </p14:sldIdLst>
        </p14:section>
        <p14:section name="SENHA CLIENTE" id="{0C0A85CE-0B4D-4F7E-B94F-031147C3E35B}">
          <p14:sldIdLst>
            <p14:sldId id="598"/>
            <p14:sldId id="515"/>
            <p14:sldId id="547"/>
            <p14:sldId id="546"/>
            <p14:sldId id="544"/>
            <p14:sldId id="516"/>
            <p14:sldId id="517"/>
            <p14:sldId id="518"/>
            <p14:sldId id="526"/>
            <p14:sldId id="527"/>
            <p14:sldId id="537"/>
            <p14:sldId id="528"/>
            <p14:sldId id="532"/>
            <p14:sldId id="529"/>
            <p14:sldId id="538"/>
            <p14:sldId id="610"/>
            <p14:sldId id="613"/>
            <p14:sldId id="612"/>
            <p14:sldId id="539"/>
            <p14:sldId id="543"/>
          </p14:sldIdLst>
        </p14:section>
        <p14:section name="ACOMPANHAMENTO CLIENTE" id="{2DAE7CB3-C438-4873-98D4-947C355CC576}">
          <p14:sldIdLst>
            <p14:sldId id="534"/>
            <p14:sldId id="540"/>
            <p14:sldId id="541"/>
            <p14:sldId id="54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7BF81-390A-268C-4FC9-6E7FAA60225A}" v="2" dt="2026-05-08T10:00:11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55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4.fntdata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2.fntdata"/><Relationship Id="rId7" Type="http://schemas.openxmlformats.org/officeDocument/2006/relationships/slide" Target="slides/slide3.xml"/><Relationship Id="rId71" Type="http://schemas.openxmlformats.org/officeDocument/2006/relationships/font" Target="fonts/font7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2.fntdata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ra Micheli" userId="S::samira@reframelearning.com::eaebd4a7-56dd-4614-bd7f-2142307caf87" providerId="AD" clId="Web-{E3DA0C36-D4A0-4591-5E74-C4E05DB6B939}"/>
    <pc:docChg chg="modSld">
      <pc:chgData name="Samira Micheli" userId="S::samira@reframelearning.com::eaebd4a7-56dd-4614-bd7f-2142307caf87" providerId="AD" clId="Web-{E3DA0C36-D4A0-4591-5E74-C4E05DB6B939}" dt="2026-04-29T20:16:21.136" v="5" actId="1076"/>
      <pc:docMkLst>
        <pc:docMk/>
      </pc:docMkLst>
      <pc:sldChg chg="modSp">
        <pc:chgData name="Samira Micheli" userId="S::samira@reframelearning.com::eaebd4a7-56dd-4614-bd7f-2142307caf87" providerId="AD" clId="Web-{E3DA0C36-D4A0-4591-5E74-C4E05DB6B939}" dt="2026-04-29T19:18:20.556" v="3" actId="1076"/>
        <pc:sldMkLst>
          <pc:docMk/>
          <pc:sldMk cId="2897425162" sldId="532"/>
        </pc:sldMkLst>
        <pc:grpChg chg="mod">
          <ac:chgData name="Samira Micheli" userId="S::samira@reframelearning.com::eaebd4a7-56dd-4614-bd7f-2142307caf87" providerId="AD" clId="Web-{E3DA0C36-D4A0-4591-5E74-C4E05DB6B939}" dt="2026-04-29T19:18:20.556" v="3" actId="1076"/>
          <ac:grpSpMkLst>
            <pc:docMk/>
            <pc:sldMk cId="2897425162" sldId="532"/>
            <ac:grpSpMk id="7" creationId="{802B6B81-200E-A0AA-52D2-1C6C9D7AFC30}"/>
          </ac:grpSpMkLst>
        </pc:grpChg>
        <pc:picChg chg="mod">
          <ac:chgData name="Samira Micheli" userId="S::samira@reframelearning.com::eaebd4a7-56dd-4614-bd7f-2142307caf87" providerId="AD" clId="Web-{E3DA0C36-D4A0-4591-5E74-C4E05DB6B939}" dt="2026-04-29T19:18:20.072" v="2" actId="14100"/>
          <ac:picMkLst>
            <pc:docMk/>
            <pc:sldMk cId="2897425162" sldId="532"/>
            <ac:picMk id="16" creationId="{AAEA2260-30C4-ADC9-EEA9-6820A4C689EC}"/>
          </ac:picMkLst>
        </pc:picChg>
      </pc:sldChg>
      <pc:sldChg chg="modSp">
        <pc:chgData name="Samira Micheli" userId="S::samira@reframelearning.com::eaebd4a7-56dd-4614-bd7f-2142307caf87" providerId="AD" clId="Web-{E3DA0C36-D4A0-4591-5E74-C4E05DB6B939}" dt="2026-04-29T20:16:21.136" v="5" actId="1076"/>
        <pc:sldMkLst>
          <pc:docMk/>
          <pc:sldMk cId="276023656" sldId="577"/>
        </pc:sldMkLst>
        <pc:picChg chg="mod">
          <ac:chgData name="Samira Micheli" userId="S::samira@reframelearning.com::eaebd4a7-56dd-4614-bd7f-2142307caf87" providerId="AD" clId="Web-{E3DA0C36-D4A0-4591-5E74-C4E05DB6B939}" dt="2026-04-29T20:16:21.136" v="5" actId="1076"/>
          <ac:picMkLst>
            <pc:docMk/>
            <pc:sldMk cId="276023656" sldId="577"/>
            <ac:picMk id="13314" creationId="{3602B272-64B8-8456-F03E-2597F32D749F}"/>
          </ac:picMkLst>
        </pc:picChg>
      </pc:sldChg>
    </pc:docChg>
  </pc:docChgLst>
  <pc:docChgLst>
    <pc:chgData name="Samira Micheli" userId="S::samira@reframelearning.com::eaebd4a7-56dd-4614-bd7f-2142307caf87" providerId="AD" clId="Web-{05E29DC1-77E5-4ACD-8DEC-CB5A17EA684F}"/>
    <pc:docChg chg="modSld">
      <pc:chgData name="Samira Micheli" userId="S::samira@reframelearning.com::eaebd4a7-56dd-4614-bd7f-2142307caf87" providerId="AD" clId="Web-{05E29DC1-77E5-4ACD-8DEC-CB5A17EA684F}" dt="2026-04-29T12:16:46.227" v="4" actId="1076"/>
      <pc:docMkLst>
        <pc:docMk/>
      </pc:docMkLst>
      <pc:sldChg chg="modSp">
        <pc:chgData name="Samira Micheli" userId="S::samira@reframelearning.com::eaebd4a7-56dd-4614-bd7f-2142307caf87" providerId="AD" clId="Web-{05E29DC1-77E5-4ACD-8DEC-CB5A17EA684F}" dt="2026-04-29T12:16:46.227" v="4" actId="1076"/>
        <pc:sldMkLst>
          <pc:docMk/>
          <pc:sldMk cId="3688712678" sldId="547"/>
        </pc:sldMkLst>
        <pc:grpChg chg="mod">
          <ac:chgData name="Samira Micheli" userId="S::samira@reframelearning.com::eaebd4a7-56dd-4614-bd7f-2142307caf87" providerId="AD" clId="Web-{05E29DC1-77E5-4ACD-8DEC-CB5A17EA684F}" dt="2026-04-29T12:16:46.227" v="4" actId="1076"/>
          <ac:grpSpMkLst>
            <pc:docMk/>
            <pc:sldMk cId="3688712678" sldId="547"/>
            <ac:grpSpMk id="3" creationId="{12AFEC15-3EC5-75C3-426D-0C02799898DB}"/>
          </ac:grpSpMkLst>
        </pc:grpChg>
      </pc:sldChg>
      <pc:sldChg chg="modSp">
        <pc:chgData name="Samira Micheli" userId="S::samira@reframelearning.com::eaebd4a7-56dd-4614-bd7f-2142307caf87" providerId="AD" clId="Web-{05E29DC1-77E5-4ACD-8DEC-CB5A17EA684F}" dt="2026-04-28T10:09:42.056" v="1" actId="1076"/>
        <pc:sldMkLst>
          <pc:docMk/>
          <pc:sldMk cId="1648229594" sldId="614"/>
        </pc:sldMkLst>
        <pc:picChg chg="mod">
          <ac:chgData name="Samira Micheli" userId="S::samira@reframelearning.com::eaebd4a7-56dd-4614-bd7f-2142307caf87" providerId="AD" clId="Web-{05E29DC1-77E5-4ACD-8DEC-CB5A17EA684F}" dt="2026-04-28T10:09:42.056" v="1" actId="1076"/>
          <ac:picMkLst>
            <pc:docMk/>
            <pc:sldMk cId="1648229594" sldId="614"/>
            <ac:picMk id="6" creationId="{00392CE4-C189-6E13-CC04-5A619A0B27ED}"/>
          </ac:picMkLst>
        </pc:picChg>
      </pc:sldChg>
    </pc:docChg>
  </pc:docChgLst>
  <pc:docChgLst>
    <pc:chgData name="Samira Micheli" userId="S::samira@reframelearning.com::eaebd4a7-56dd-4614-bd7f-2142307caf87" providerId="AD" clId="Web-{1287BF81-390A-268C-4FC9-6E7FAA60225A}"/>
    <pc:docChg chg="modSld">
      <pc:chgData name="Samira Micheli" userId="S::samira@reframelearning.com::eaebd4a7-56dd-4614-bd7f-2142307caf87" providerId="AD" clId="Web-{1287BF81-390A-268C-4FC9-6E7FAA60225A}" dt="2026-05-08T10:00:11.553" v="1" actId="14100"/>
      <pc:docMkLst>
        <pc:docMk/>
      </pc:docMkLst>
      <pc:sldChg chg="modSp">
        <pc:chgData name="Samira Micheli" userId="S::samira@reframelearning.com::eaebd4a7-56dd-4614-bd7f-2142307caf87" providerId="AD" clId="Web-{1287BF81-390A-268C-4FC9-6E7FAA60225A}" dt="2026-05-08T10:00:11.553" v="1" actId="14100"/>
        <pc:sldMkLst>
          <pc:docMk/>
          <pc:sldMk cId="1648229594" sldId="614"/>
        </pc:sldMkLst>
        <pc:picChg chg="mod">
          <ac:chgData name="Samira Micheli" userId="S::samira@reframelearning.com::eaebd4a7-56dd-4614-bd7f-2142307caf87" providerId="AD" clId="Web-{1287BF81-390A-268C-4FC9-6E7FAA60225A}" dt="2026-05-08T10:00:11.553" v="1" actId="14100"/>
          <ac:picMkLst>
            <pc:docMk/>
            <pc:sldMk cId="1648229594" sldId="614"/>
            <ac:picMk id="6" creationId="{00392CE4-C189-6E13-CC04-5A619A0B27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7FCC8-4828-414B-BB6C-CCB47575FAE3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8CE0-12DC-40D3-A654-388EE4BED6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2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coes.anatel.gov.br/legislacao/resolucoes/2014/750-resolucao-63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14495-3182-0A31-0FF9-B021A487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2DC61-EA69-0A42-0AE3-621618A76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AD307-DACB-D0B9-B8FF-E9469D6A1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C7E08-F459-FCFE-C3CA-2D31E9474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98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5D740-6DE1-1A19-F389-A07BDCB49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10AE6-C5CD-B611-C1D4-198CE785D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03234-9392-7ABC-3291-B94CEEEE8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0383E-5D51-1FBF-19F5-2581CD96B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2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A37AF-698C-A3AE-70EB-ED6CE9BCF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5B677-5BD4-1385-B121-E7B117250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C9ED4-2AF6-8FAB-174E-6C0A39100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155B-ED83-92AF-7131-89DF108DE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6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C7DCD-A04C-D702-939D-D9E69558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2A225-A1FD-907E-08B2-67B7600CB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07F74-328F-7481-1C62-B1BB66F69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4797D-B239-8E5D-6706-F14CCF748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6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F1115-D0B7-35BC-2D66-BD0F121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4F178-815F-F817-193F-26FF3116E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E68DC-CC94-85AD-FC6D-46B4868FA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3D283-33AC-31D1-BAEF-D2AD64479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52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9E994-2C96-9399-B519-6DBF3951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1CA8F-A8D0-0D24-7BBD-74AE6F087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6829A-46C1-F18D-6BD2-99505DF16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8F1A6-7DC4-2685-C541-FF6735048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98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023CD-D201-B0F5-99D2-020A1FBE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96427-14BC-51BB-5AE8-D90EDCA8F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1E7F7D-516A-F32D-B362-89E76B4CB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C28-C07A-AB0D-1D5C-E9CCA18A2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31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5D99D-02A0-09F5-3838-2749B5C4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66F40-259C-A59D-E4E4-19F9DFE11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ACB5F-B6B3-B12E-7675-F00B30EE2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B6161-83A6-79CC-3042-35377214D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433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5E6E7-AABF-63BC-5ADB-CA64A664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86B95-79D0-13F4-69DC-D2A1DD420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FE7D0-C7A7-AAB7-E448-F8CE6369E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002C-9857-721F-B395-CD79014B7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47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0ECE-27A3-E181-00F4-E16774F31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CF0F8-256B-8F5D-7B8D-F37A34A59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CC60A-179D-5908-3A57-6D7BBEC87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037F1-491B-990B-58B9-81E60A7AF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04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6CB6-1CE5-D832-2E3C-988D12A1E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E1EB9-F445-BC0B-0BB9-F86F9C019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15567-CB94-5A8F-87AF-E82016CC4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D990C-54F3-ED6C-904C-89FCE0207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2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FD7CC-B472-605D-2992-CF221F86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19564-647E-7CED-AD74-44F5C2B8A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A553B-5F0B-7B11-6D1D-798F6094E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35003-D9AA-54D4-C981-3D447088B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55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29C88-DD14-12EE-1D30-F60267FD5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EA12F-A097-E71F-2EB6-0DC32D7B2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167D4-ACF0-2328-D2D0-712CD0092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0814-FA04-FAFC-4B65-D1A60AA53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47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B5D5-7FA7-B913-491C-600D24C8C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AABE02-D2F3-1B40-17F8-EB3428FC3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D4DAC-9326-6022-7A29-BF4BD6227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A67B7-3CCE-180A-03A6-06FD8B63D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217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CCCE5-BDEB-D5D0-9AD4-9CB64AE0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F79E5-35EC-D01C-020E-2C1FFA91E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748D9E-FF6B-18CE-26D1-EEADA5497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1A376-A731-81D9-05C5-FF04C8B9F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34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2AA4-27FE-B4B7-F016-97F19B8CE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C1877-37D3-0FDF-1B0A-022729F3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510D5-34B3-492A-74F8-EE8B7F6CF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1CAB5-9C2C-5F86-3663-AA716E136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99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C192C-35F8-5B08-E81A-AD5E89615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BEA38-09AF-9AFD-2CD0-262B8DACE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B5E93-43FF-C959-92B8-B4E157707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31D1C-6817-481A-F0FD-60A356C78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497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49FF-BAC5-9131-ED62-28263228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1D76A-7C65-CEB2-2745-7C87D73F4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45DB5-E520-5AA5-0F2D-85DC4BB1F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C6CD-406A-F578-0ABF-B02DD0B1A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84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CF993-4684-A72E-461B-451D747F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F3FFD-9AA6-4323-B4AB-26F6AAD72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45BA8-9E8C-B172-40D1-48FF21897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09D7B-3BDF-3927-C256-206AD4D5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08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15FA7-1AB1-54D6-032D-1E9BDA778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F7FE7-0392-10CA-A236-A95CA0622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0CC4B-368D-7BDF-A4B6-FB5089EA8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6D3B7-5D44-8B55-AF93-88FFBFA6C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08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A53E6-CCB2-6905-C26C-2DBB0E1FB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DBECE-9C32-489B-0931-34D2EBC9F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14157-A0E4-B81D-66DD-4B1FE698B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F951-B51B-0AAD-1A22-517F649FC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80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0E7A4-DF55-6B5F-56C6-96D2D08E6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DA52B-1B9B-2A25-129E-A8FD5FDFF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FFF3D-C9E5-2EA8-9B54-8E96F9B29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19A4A-4CCC-4E30-7D9F-3B8B65EE8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66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19123-31B7-F7B1-B998-11271546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D9714A-1C8E-CDAA-9028-5BF2ED627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3D7D1-84B7-363B-3733-DDDC5A142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05E69-50CE-A9FB-A73C-D0D15CE8F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13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CC8AF-7DE0-9F8B-085F-6C0DAF77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16A1A-1A87-EC58-6056-A9AA9261E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44745-23E6-4E81-5B35-3FD52D2AD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E6CCB-A4BE-CD50-5630-BAB9E5128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547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D036E-8B6F-E508-0149-47E0A44C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DA63E-8BCD-CD0A-CC3C-3FC9E46C2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A8B24-CE12-AA5F-EA8B-CC51D37BC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117B5-12F6-D2D7-BCEA-63109471E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68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CCB38-8603-2CB9-A746-11DE9A0F3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3885D-797A-AAFF-E3F3-527E059C7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B3C04-A0E0-9FBD-21D3-17ACC37C4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26688-5B87-5622-AA30-8455FFB03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343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5D341-7CE0-E20D-ABF0-201FC265F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34E80-06E4-4670-7720-F8C10A706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81D0D-97D9-4A6D-A224-C3902EE3E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52D6-3C1B-AC8A-A7B2-3F6D00F33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187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3BE44-30BA-B0B2-090D-054B527D5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CDCBD-8741-D2A7-8F66-3E680F904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4A3A7A-E044-0983-001E-9F9C3D26D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7AF52-315A-1833-8666-1EAA648FB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991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573B3-CBB2-9F69-C4BD-3504D5F38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859C0-2EB3-3B21-F640-EDF288C81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2AB4D-03E7-D48E-24F6-136AFA2F0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1D9CA-C823-5D18-9D6C-B2AEB0FBE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480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9E39E-6E65-7F69-6300-915D4C186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72C66-EF6B-5C2F-8C0F-99D4AA2AC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512AB-CF7E-96B8-3C54-8C94BE1AC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3C5AE-01B1-0B9D-4425-D8C162481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086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2AE2-A298-049C-3666-1B1918ED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E5A79-B02F-C2AC-9805-18E39F7F5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305F0-D00E-C3D7-9662-A26D21AAD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18697-F247-1862-39BB-E84A70BA4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9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22685-4BB9-6F75-0EE1-2F23714C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4817E-0B3E-F270-73AD-47A0392F9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AFA21-945D-2AA5-783D-38242E0B3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95B52-EF71-062F-C5EB-3D3A2FACE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985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9F1F6-8E0A-F13A-9B8F-421CE8F47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E8AFA-1162-957C-A0D2-5822DBEC1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A9BF4-A392-1A03-2D26-21C509A44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92592-B8AE-B22A-3D25-43F39AF33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14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9AE2A-7496-C399-37C6-9F55B38B2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4582A-B84D-2370-B767-596B53132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0451F-FF3D-2303-25DC-08FB4EDF6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7C54-6C46-0B11-037A-822881F66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820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5F9EE-29BF-5D29-C263-1BD0FF1FD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9E1F9-3CF8-E012-91F0-600151DD2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6A590-49FE-9F79-3546-1E0A26030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E9BDE-8A70-2EE1-9FB1-35A6126CF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992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E2E2-11A4-AE33-51D3-86DCCE0B9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0B22A-8910-266E-C83E-6F2709D5B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58124-AB88-065A-34EB-9060BFC82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D2E3C-3C09-C00E-5DC6-C53668E0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80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EBA93-5CCE-3F75-AC01-2C0EA992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D4958-0A28-791C-4788-9CE1C3A28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E8141-C206-9FE3-2503-3B90AB957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FCD3F-3D1A-DE17-0CB1-695CD4B39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5229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8414-AB79-5736-36BB-81C9CEB16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AA23D-101D-CCDF-914F-C17B315AE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1E0EA-839D-5A37-313D-705978CDF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FBB8D-8AA0-4051-2EF8-13C438E54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901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87C70-3A59-4D64-0F8F-6082AAC8F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AEE54-848E-23C0-0D52-E35E7A6F9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106AEB-780E-74E5-92D2-76EEE4159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B4D8B-E23F-9E95-2446-2D83F35D4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65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968DA-92E7-87B9-5CC4-4FD1AE03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80B64B-14AA-402A-512D-EB3EC6F40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75370-4B8C-CA14-7689-5940591B2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57E62-9246-CAF1-D991-D24589297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2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C4514-2AB2-780B-BBB1-6C089DBD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ADDE4-4DFA-3FD7-0B4E-A9AB7750A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EE778-0BA0-B598-8B98-76D456FD0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FA1CA-50DA-6A4F-8DB1-62639801D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9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EA92-6E07-73F9-887B-BD20609D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8C458-0C27-C5D2-FBA2-4BF085BE7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446F0-5653-F88A-9FF7-E321ADDC8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81B03-8076-8E7E-5379-58DAEF142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9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3C83-1193-B0D1-2F75-AD2C9139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C9580-B83A-5CBA-BA2B-753FDA04F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1DF55-F37E-D4A9-8702-56C6CA37C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B6AC-76A6-3289-598E-D6C5C6FD1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37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F8733-94B2-3FF5-B076-7F586467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1FAD42-BD35-E078-0C52-69EDE8276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71804-5C31-6B90-087D-194C37B72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0E9D9-0997-F53F-E596-BDF53C7FD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6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37AC-7524-5AE5-6D5D-6CF273AD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A19D0-0791-29C0-898A-55A1A526D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4CD51-066D-9416-2318-5D78CAE2E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Anatel - Resolução nº 632, de 7 de março de 2014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4A182-BFAF-63FD-D563-9794EC7AB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41BCD-F59B-FB49-906A-195EC468B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sv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sv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sv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2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5143500"/>
            <a:ext cx="8477852" cy="5657039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8477852" y="5657039"/>
                </a:moveTo>
                <a:lnTo>
                  <a:pt x="0" y="5657039"/>
                </a:lnTo>
                <a:lnTo>
                  <a:pt x="0" y="0"/>
                </a:lnTo>
                <a:lnTo>
                  <a:pt x="8477852" y="0"/>
                </a:lnTo>
                <a:lnTo>
                  <a:pt x="8477852" y="565703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60777" y="2246592"/>
            <a:ext cx="7198334" cy="6847415"/>
          </a:xfrm>
          <a:custGeom>
            <a:avLst/>
            <a:gdLst/>
            <a:ahLst/>
            <a:cxnLst/>
            <a:rect l="l" t="t" r="r" b="b"/>
            <a:pathLst>
              <a:path w="7198334" h="6847415">
                <a:moveTo>
                  <a:pt x="0" y="0"/>
                </a:moveTo>
                <a:lnTo>
                  <a:pt x="7198333" y="0"/>
                </a:lnTo>
                <a:lnTo>
                  <a:pt x="7198333" y="6847415"/>
                </a:lnTo>
                <a:lnTo>
                  <a:pt x="0" y="6847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9167327" y="2103120"/>
            <a:ext cx="8915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pt-BR" sz="9600" b="1" dirty="0">
                <a:latin typeface="AMX Black" pitchFamily="2" charset="0"/>
              </a:rPr>
              <a:t>GESTÃO DE SENHAS DE ATENDIMENTO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63103" y="6743700"/>
            <a:ext cx="6349466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defRPr/>
            </a:pPr>
            <a:r>
              <a:rPr lang="pt-BR" sz="3200" spc="-150" dirty="0">
                <a:latin typeface="AMX" pitchFamily="2" charset="0"/>
              </a:rPr>
              <a:t>VENDEDOR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ECCB07B-3138-7033-3FF1-F5B24D2DAC5E}"/>
              </a:ext>
            </a:extLst>
          </p:cNvPr>
          <p:cNvSpPr txBox="1"/>
          <p:nvPr/>
        </p:nvSpPr>
        <p:spPr>
          <a:xfrm>
            <a:off x="9463103" y="8583680"/>
            <a:ext cx="6349466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defRPr/>
            </a:pPr>
            <a:r>
              <a:rPr lang="pt-BR" sz="3200" spc="-150" dirty="0">
                <a:latin typeface="AMX" pitchFamily="2" charset="0"/>
              </a:rPr>
              <a:t>AGENTE AUTORIZADO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B055140-1DD2-5AAA-569C-7CDEB3C9E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7666" y="8763000"/>
            <a:ext cx="1476375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EA74E-32EF-9B3D-5F03-226542E9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49D8D32-0E81-99AB-C363-BE9E3825F7F9}"/>
              </a:ext>
            </a:extLst>
          </p:cNvPr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272EB5-4715-400F-9B9D-AD2EFA977169}"/>
              </a:ext>
            </a:extLst>
          </p:cNvPr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D0F3EF-BEF5-1A10-D660-CB3F0E297A60}"/>
              </a:ext>
            </a:extLst>
          </p:cNvPr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3368BF-8D5B-0107-DCC9-E9651A3831C0}"/>
              </a:ext>
            </a:extLst>
          </p:cNvPr>
          <p:cNvSpPr txBox="1"/>
          <p:nvPr/>
        </p:nvSpPr>
        <p:spPr>
          <a:xfrm>
            <a:off x="8432914" y="2660281"/>
            <a:ext cx="8826386" cy="347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PLANO </a:t>
            </a:r>
          </a:p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SUGERIDO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FAB703D3-ABCC-CA5D-5626-2799BFA5C28A}"/>
              </a:ext>
            </a:extLst>
          </p:cNvPr>
          <p:cNvSpPr/>
          <p:nvPr/>
        </p:nvSpPr>
        <p:spPr>
          <a:xfrm>
            <a:off x="1600200" y="3473884"/>
            <a:ext cx="6324600" cy="6813894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34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F58D-14A2-3204-AAC9-A6E92734F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E1C552D-55E0-BD0B-856F-4D103F97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19" b="4748"/>
          <a:stretch>
            <a:fillRect/>
          </a:stretch>
        </p:blipFill>
        <p:spPr>
          <a:xfrm>
            <a:off x="3243128" y="3059085"/>
            <a:ext cx="12579914" cy="615090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BA4750-BEBB-3D7A-602F-8C1A22DBF921}"/>
              </a:ext>
            </a:extLst>
          </p:cNvPr>
          <p:cNvSpPr txBox="1"/>
          <p:nvPr/>
        </p:nvSpPr>
        <p:spPr>
          <a:xfrm>
            <a:off x="895138" y="1343290"/>
            <a:ext cx="16837613" cy="12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Na tela aparecerá o tipo da fila selecionada pelo cliente, assim como o nome do cliente ou nome indicado pelo cliente no momento da emissão da senha e </a:t>
            </a:r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com base no perfil do cliente, aparecerá indicação de plano sugerido </a:t>
            </a: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(</a:t>
            </a:r>
            <a:r>
              <a:rPr lang="pt-BR" dirty="0">
                <a:latin typeface="AMX"/>
              </a:rPr>
              <a:t>clientes single móvel para oferta BL Fixa e single TV para oferta móvel). O Cliente precisa se  identificar para constar os dados do plano sugerido.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C628937-CDEA-2192-F58E-3973A5C0DCAA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5E3DDD-7D69-A6B6-4320-B20A94F7BC4C}"/>
              </a:ext>
            </a:extLst>
          </p:cNvPr>
          <p:cNvSpPr/>
          <p:nvPr/>
        </p:nvSpPr>
        <p:spPr>
          <a:xfrm>
            <a:off x="6310865" y="4455527"/>
            <a:ext cx="1761728" cy="165468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9D3A06EF-8D74-BA6E-0006-C1BDCC99E8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26057" y="4538261"/>
            <a:ext cx="3584810" cy="261528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53FA28-1BE0-C7DE-5C5A-D6EAE002D29A}"/>
              </a:ext>
            </a:extLst>
          </p:cNvPr>
          <p:cNvSpPr txBox="1"/>
          <p:nvPr/>
        </p:nvSpPr>
        <p:spPr>
          <a:xfrm>
            <a:off x="692726" y="4349666"/>
            <a:ext cx="228620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Tipo de fila selecionada pelo cliente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5670F9-48D5-FCF5-1219-ED5CEAA2C35E}"/>
              </a:ext>
            </a:extLst>
          </p:cNvPr>
          <p:cNvSpPr/>
          <p:nvPr/>
        </p:nvSpPr>
        <p:spPr>
          <a:xfrm>
            <a:off x="6179420" y="5404478"/>
            <a:ext cx="1761728" cy="165468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8BBC72F3-2672-2CC7-2786-DF2626CBD2E8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3606206" y="4552635"/>
            <a:ext cx="2436770" cy="4471389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A6C1B6-421E-0076-D066-42CDC0BB35B3}"/>
              </a:ext>
            </a:extLst>
          </p:cNvPr>
          <p:cNvSpPr txBox="1"/>
          <p:nvPr/>
        </p:nvSpPr>
        <p:spPr>
          <a:xfrm>
            <a:off x="629805" y="7810508"/>
            <a:ext cx="22862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Plano do cliente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D4267EC-D224-9D00-BF33-C5CB0C655D07}"/>
              </a:ext>
            </a:extLst>
          </p:cNvPr>
          <p:cNvSpPr/>
          <p:nvPr/>
        </p:nvSpPr>
        <p:spPr>
          <a:xfrm>
            <a:off x="8138511" y="5569944"/>
            <a:ext cx="4823382" cy="1768935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A1DBBC02-3C17-053F-3381-70F6CD9F88C9}"/>
              </a:ext>
            </a:extLst>
          </p:cNvPr>
          <p:cNvCxnSpPr>
            <a:cxnSpLocks/>
          </p:cNvCxnSpPr>
          <p:nvPr/>
        </p:nvCxnSpPr>
        <p:spPr>
          <a:xfrm rot="5400000">
            <a:off x="9674036" y="8215044"/>
            <a:ext cx="2191146" cy="438813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F6377D5-13F9-984E-4B73-ECBA221D2468}"/>
              </a:ext>
            </a:extLst>
          </p:cNvPr>
          <p:cNvSpPr txBox="1"/>
          <p:nvPr/>
        </p:nvSpPr>
        <p:spPr>
          <a:xfrm>
            <a:off x="9313943" y="9530024"/>
            <a:ext cx="22862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Plano sugerido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C547E4-1F21-1E03-CEF7-4FEA26BF70DA}"/>
              </a:ext>
            </a:extLst>
          </p:cNvPr>
          <p:cNvSpPr/>
          <p:nvPr/>
        </p:nvSpPr>
        <p:spPr>
          <a:xfrm>
            <a:off x="11032767" y="4669025"/>
            <a:ext cx="741354" cy="1307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4650BA-9DE1-3B0C-F986-848ACE05F481}"/>
              </a:ext>
            </a:extLst>
          </p:cNvPr>
          <p:cNvSpPr txBox="1"/>
          <p:nvPr/>
        </p:nvSpPr>
        <p:spPr>
          <a:xfrm>
            <a:off x="10890814" y="4620995"/>
            <a:ext cx="9124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111.111.111-45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FC3641-CC64-0477-7B82-23101A357E19}"/>
              </a:ext>
            </a:extLst>
          </p:cNvPr>
          <p:cNvSpPr/>
          <p:nvPr/>
        </p:nvSpPr>
        <p:spPr>
          <a:xfrm>
            <a:off x="11246496" y="4562276"/>
            <a:ext cx="616821" cy="10674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946CDB-DFD8-E9B0-6D2C-EE240B1E82A3}"/>
              </a:ext>
            </a:extLst>
          </p:cNvPr>
          <p:cNvSpPr txBox="1"/>
          <p:nvPr/>
        </p:nvSpPr>
        <p:spPr>
          <a:xfrm>
            <a:off x="11115844" y="4485495"/>
            <a:ext cx="739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98555-5555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BE40BAF-3F95-54CB-0120-712789BE5B7B}"/>
              </a:ext>
            </a:extLst>
          </p:cNvPr>
          <p:cNvSpPr/>
          <p:nvPr/>
        </p:nvSpPr>
        <p:spPr>
          <a:xfrm>
            <a:off x="7060283" y="3746310"/>
            <a:ext cx="698469" cy="16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BD1073-133E-85DC-BFBB-5E103620AFD2}"/>
              </a:ext>
            </a:extLst>
          </p:cNvPr>
          <p:cNvSpPr txBox="1"/>
          <p:nvPr/>
        </p:nvSpPr>
        <p:spPr>
          <a:xfrm>
            <a:off x="6969247" y="3687408"/>
            <a:ext cx="739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98555-5555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A853326-F364-ED1D-BE60-506B3DEF75CC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54E42A01-FBFB-2102-90AD-1F104124D826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3DF72292-EE4C-9519-A1B6-F175BE172215}"/>
              </a:ext>
            </a:extLst>
          </p:cNvPr>
          <p:cNvSpPr/>
          <p:nvPr/>
        </p:nvSpPr>
        <p:spPr>
          <a:xfrm>
            <a:off x="12344400" y="-1521540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85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40BE-B81D-E650-0D36-FC5BAC58F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6CE6F3C-5BDE-F798-0146-E22786D0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10" b="5788"/>
          <a:stretch>
            <a:fillRect/>
          </a:stretch>
        </p:blipFill>
        <p:spPr>
          <a:xfrm>
            <a:off x="2299984" y="2459693"/>
            <a:ext cx="12829253" cy="62200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DC1620-5B47-2AEF-0D4A-AEA320ACF465}"/>
              </a:ext>
            </a:extLst>
          </p:cNvPr>
          <p:cNvSpPr txBox="1"/>
          <p:nvPr/>
        </p:nvSpPr>
        <p:spPr>
          <a:xfrm>
            <a:off x="895138" y="1509459"/>
            <a:ext cx="16837613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Caso apareça plano sugerido, no final do atendimento deverá ser indicado as opções da tratativa realizado com o cliente.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6F34997-7159-5D61-6784-50AD760F3E37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1FCF1D-F030-05C7-0A83-10381F8D024A}"/>
              </a:ext>
            </a:extLst>
          </p:cNvPr>
          <p:cNvSpPr/>
          <p:nvPr/>
        </p:nvSpPr>
        <p:spPr>
          <a:xfrm>
            <a:off x="9718983" y="6851183"/>
            <a:ext cx="2465928" cy="1828557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8AF85488-178A-6CE5-5B4E-D0BF792EDAD1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8260830" y="6623009"/>
            <a:ext cx="634386" cy="4747850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F2DF38-6EB6-B227-3D97-B20041BD2201}"/>
              </a:ext>
            </a:extLst>
          </p:cNvPr>
          <p:cNvSpPr txBox="1"/>
          <p:nvPr/>
        </p:nvSpPr>
        <p:spPr>
          <a:xfrm>
            <a:off x="4228443" y="8996933"/>
            <a:ext cx="22862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Selecione uma das opções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D77F337-689D-F4CC-E6D5-411245A3BC35}"/>
              </a:ext>
            </a:extLst>
          </p:cNvPr>
          <p:cNvSpPr/>
          <p:nvPr/>
        </p:nvSpPr>
        <p:spPr>
          <a:xfrm>
            <a:off x="10497671" y="3666564"/>
            <a:ext cx="573741" cy="9861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F330D6-E572-D136-4F13-131C4047FA0D}"/>
              </a:ext>
            </a:extLst>
          </p:cNvPr>
          <p:cNvSpPr/>
          <p:nvPr/>
        </p:nvSpPr>
        <p:spPr>
          <a:xfrm>
            <a:off x="10273553" y="3825161"/>
            <a:ext cx="744071" cy="98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16C2B6-AD9F-E0FF-20B0-F3EDE4217800}"/>
              </a:ext>
            </a:extLst>
          </p:cNvPr>
          <p:cNvSpPr txBox="1"/>
          <p:nvPr/>
        </p:nvSpPr>
        <p:spPr>
          <a:xfrm>
            <a:off x="10408023" y="3577371"/>
            <a:ext cx="1326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XXXXX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830CF5-1ADC-44E8-6459-7FDA53812152}"/>
              </a:ext>
            </a:extLst>
          </p:cNvPr>
          <p:cNvSpPr txBox="1"/>
          <p:nvPr/>
        </p:nvSpPr>
        <p:spPr>
          <a:xfrm>
            <a:off x="10273553" y="3704751"/>
            <a:ext cx="1326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XXXXXXXX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E4A4AE-35F0-B407-E052-34FAA4D65132}"/>
              </a:ext>
            </a:extLst>
          </p:cNvPr>
          <p:cNvSpPr/>
          <p:nvPr/>
        </p:nvSpPr>
        <p:spPr>
          <a:xfrm>
            <a:off x="6140823" y="2850777"/>
            <a:ext cx="681318" cy="1165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58B702-6592-7DCD-CB18-E5FBE4F540BC}"/>
              </a:ext>
            </a:extLst>
          </p:cNvPr>
          <p:cNvSpPr txBox="1"/>
          <p:nvPr/>
        </p:nvSpPr>
        <p:spPr>
          <a:xfrm>
            <a:off x="6064623" y="2770548"/>
            <a:ext cx="1326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XXXXXXXX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CE78D03-7A7D-9F45-0087-FD78D6139038}"/>
              </a:ext>
            </a:extLst>
          </p:cNvPr>
          <p:cNvSpPr/>
          <p:nvPr/>
        </p:nvSpPr>
        <p:spPr>
          <a:xfrm>
            <a:off x="13339483" y="2707342"/>
            <a:ext cx="430307" cy="68579"/>
          </a:xfrm>
          <a:prstGeom prst="rect">
            <a:avLst/>
          </a:prstGeom>
          <a:solidFill>
            <a:srgbClr val="C851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0758885-52AA-DB0D-59FB-585C8851DC3D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D4F9CBC-9117-B99B-8098-BB0DEA104629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6B43292D-9EBA-A265-7A3A-074C5BDB224F}"/>
              </a:ext>
            </a:extLst>
          </p:cNvPr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74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49CAA-919F-789A-1FA5-3DC40CF3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30136574-CDBC-0B03-F1AE-900DA875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84" b="5007"/>
          <a:stretch>
            <a:fillRect/>
          </a:stretch>
        </p:blipFill>
        <p:spPr>
          <a:xfrm>
            <a:off x="3317358" y="2483617"/>
            <a:ext cx="11264220" cy="55378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E16D6AA-743D-D004-0DDD-7070C948E144}"/>
              </a:ext>
            </a:extLst>
          </p:cNvPr>
          <p:cNvSpPr txBox="1"/>
          <p:nvPr/>
        </p:nvSpPr>
        <p:spPr>
          <a:xfrm>
            <a:off x="895138" y="1509459"/>
            <a:ext cx="16837613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Caso apareça não plano sugerido, no final do atendimento deverá ser indicado a tratativa realizada com o cliente.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34888F1-0E8D-B9ED-9FCA-C8539E44ECBD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CAE0D31-03FD-3009-919D-7477D24FFC95}"/>
              </a:ext>
            </a:extLst>
          </p:cNvPr>
          <p:cNvSpPr/>
          <p:nvPr/>
        </p:nvSpPr>
        <p:spPr>
          <a:xfrm>
            <a:off x="9863990" y="6377443"/>
            <a:ext cx="2241177" cy="300083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BA766BB7-ABAD-FE7A-E6C7-59C781532E91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5400000">
            <a:off x="7018360" y="5030713"/>
            <a:ext cx="2319407" cy="5613032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D54C1B-F9B4-B73B-3B15-BC5AC6DA79BF}"/>
              </a:ext>
            </a:extLst>
          </p:cNvPr>
          <p:cNvSpPr txBox="1"/>
          <p:nvPr/>
        </p:nvSpPr>
        <p:spPr>
          <a:xfrm>
            <a:off x="4228443" y="8996933"/>
            <a:ext cx="228620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Selecione uma das opções em caso de venda não realizada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95572C8-CA0A-272A-9E3B-057C32BBEB0E}"/>
              </a:ext>
            </a:extLst>
          </p:cNvPr>
          <p:cNvSpPr/>
          <p:nvPr/>
        </p:nvSpPr>
        <p:spPr>
          <a:xfrm>
            <a:off x="10318376" y="4132731"/>
            <a:ext cx="627530" cy="98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73EBE00-AE35-C092-1848-B76AACBB4D4C}"/>
              </a:ext>
            </a:extLst>
          </p:cNvPr>
          <p:cNvSpPr/>
          <p:nvPr/>
        </p:nvSpPr>
        <p:spPr>
          <a:xfrm>
            <a:off x="10529048" y="3993722"/>
            <a:ext cx="479613" cy="9861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423FB90-2C89-BB5E-B809-65BABA151D8B}"/>
              </a:ext>
            </a:extLst>
          </p:cNvPr>
          <p:cNvSpPr/>
          <p:nvPr/>
        </p:nvSpPr>
        <p:spPr>
          <a:xfrm>
            <a:off x="6683188" y="3169025"/>
            <a:ext cx="627530" cy="98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555536-5E20-DC17-03E1-F9836BFA357C}"/>
              </a:ext>
            </a:extLst>
          </p:cNvPr>
          <p:cNvSpPr txBox="1"/>
          <p:nvPr/>
        </p:nvSpPr>
        <p:spPr>
          <a:xfrm>
            <a:off x="6589058" y="3068288"/>
            <a:ext cx="2241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XXXXXX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B4EECD-FFED-8D52-05AC-C39595BD890F}"/>
              </a:ext>
            </a:extLst>
          </p:cNvPr>
          <p:cNvSpPr txBox="1"/>
          <p:nvPr/>
        </p:nvSpPr>
        <p:spPr>
          <a:xfrm>
            <a:off x="10421469" y="3892985"/>
            <a:ext cx="2241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XXXXXX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DB9B37-EBEF-6431-67D2-52A413433DEA}"/>
              </a:ext>
            </a:extLst>
          </p:cNvPr>
          <p:cNvSpPr txBox="1"/>
          <p:nvPr/>
        </p:nvSpPr>
        <p:spPr>
          <a:xfrm>
            <a:off x="10260347" y="4043025"/>
            <a:ext cx="2241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XXXXXX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0EF826F-CD6C-7932-88E6-A495B02AE7C7}"/>
              </a:ext>
            </a:extLst>
          </p:cNvPr>
          <p:cNvSpPr/>
          <p:nvPr/>
        </p:nvSpPr>
        <p:spPr>
          <a:xfrm>
            <a:off x="13025719" y="2737375"/>
            <a:ext cx="331694" cy="68579"/>
          </a:xfrm>
          <a:prstGeom prst="rect">
            <a:avLst/>
          </a:prstGeom>
          <a:solidFill>
            <a:srgbClr val="C851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66D1E11-9AAB-A356-5C49-7586CE850F34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3498DC9-9A7F-4895-EF8A-26978BE82D4A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3652FFE-D156-B39A-0D13-B9F7A8370AC3}"/>
              </a:ext>
            </a:extLst>
          </p:cNvPr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02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2209" y="3102146"/>
            <a:ext cx="7296856" cy="6010785"/>
          </a:xfrm>
          <a:custGeom>
            <a:avLst/>
            <a:gdLst/>
            <a:ahLst/>
            <a:cxnLst/>
            <a:rect l="l" t="t" r="r" b="b"/>
            <a:pathLst>
              <a:path w="7296856" h="6010785">
                <a:moveTo>
                  <a:pt x="0" y="0"/>
                </a:moveTo>
                <a:lnTo>
                  <a:pt x="7296856" y="0"/>
                </a:lnTo>
                <a:lnTo>
                  <a:pt x="7296856" y="6010786"/>
                </a:lnTo>
                <a:lnTo>
                  <a:pt x="0" y="60107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789065" y="2636422"/>
            <a:ext cx="8259985" cy="349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REGISTRANDO ATENDIMENTO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4549-A6DB-E221-0E67-2D07D0E70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4B09F8-F1B7-9B71-12B7-FDBBC13A1CE0}"/>
              </a:ext>
            </a:extLst>
          </p:cNvPr>
          <p:cNvSpPr txBox="1"/>
          <p:nvPr/>
        </p:nvSpPr>
        <p:spPr>
          <a:xfrm>
            <a:off x="895138" y="1380932"/>
            <a:ext cx="1683761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Antes de finalizar o atendimento do cliente, obrigatoriamente o vendedor deverá indicar o tipo de atendimento realizado: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Opções para escolha dos cenários de atendimentos: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Solicitação de Cancelamento;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Devolução de Equipamento;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Aquisição – Residencial;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Aquisição – Móvel;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Aquisição – Aparelho;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Aquisição – Acessório;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Contestação/Dúvidas Fatura;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2ª via de fatura;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Negociação de valores;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Busca de pagamento;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Informação – Outros;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Restituição Serviço;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Alteração de Dados;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Troca de Chip;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Transferência de Titularidade;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Troca de Plano;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Mudança de Endereço;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Problemas Técnicos;</a:t>
            </a:r>
          </a:p>
          <a:p>
            <a:pPr marL="942975" lvl="1" indent="-257175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Troca/Aquisição Controle Remoto.</a:t>
            </a:r>
          </a:p>
          <a:p>
            <a:pPr marL="942975" lvl="1" indent="-257175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AMX"/>
              <a:cs typeface="Calibri" panose="020F0502020204030204" pitchFamily="34" charset="0"/>
            </a:endParaRPr>
          </a:p>
          <a:p>
            <a:pPr lvl="1"/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Selecionar módulo PRD &gt; MENU Ferramentas &gt; Agente Autorizado &gt; Atender</a:t>
            </a:r>
          </a:p>
          <a:p>
            <a:pPr marL="942975" lvl="1" indent="-257175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AMX"/>
              <a:cs typeface="Calibri" panose="020F050202020403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085B4FF-373D-7B45-CD4A-3A4390F69B03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4CF0B8A-50FC-3674-8BC0-E322189B0FAE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81BA19A-2D6B-B224-9DAA-FAC20490D188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38179D8C-3636-3BE9-C31F-CA65AE01B7F5}"/>
              </a:ext>
            </a:extLst>
          </p:cNvPr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0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1D3E3-DF0F-AC11-7BE8-4D79F308E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80DDC26-CA64-819F-FD70-F581A06A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74" y="1427886"/>
            <a:ext cx="14938743" cy="71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CFDF83C-E4AE-53CE-A283-DFB6B4E64841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AA705D-3E56-02D6-2FCA-5186371AED1E}"/>
              </a:ext>
            </a:extLst>
          </p:cNvPr>
          <p:cNvSpPr/>
          <p:nvPr/>
        </p:nvSpPr>
        <p:spPr>
          <a:xfrm>
            <a:off x="8564527" y="2025503"/>
            <a:ext cx="4035056" cy="36990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6F454417-AC85-C398-DE97-0E913A768FD0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5422579" y="3830833"/>
            <a:ext cx="6594908" cy="3724049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13840D-565C-8164-6618-220CB646D87E}"/>
              </a:ext>
            </a:extLst>
          </p:cNvPr>
          <p:cNvSpPr txBox="1"/>
          <p:nvPr/>
        </p:nvSpPr>
        <p:spPr>
          <a:xfrm>
            <a:off x="5714898" y="8919948"/>
            <a:ext cx="22862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1 - Digite alguma palavra relacionada para que o sistema busque as opções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8311BC2-6EEE-67BD-BAC3-08AAEA9002A4}"/>
              </a:ext>
            </a:extLst>
          </p:cNvPr>
          <p:cNvSpPr/>
          <p:nvPr/>
        </p:nvSpPr>
        <p:spPr>
          <a:xfrm>
            <a:off x="6774512" y="2540442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51E2FF-DFB8-1C7C-8221-567A79A64095}"/>
              </a:ext>
            </a:extLst>
          </p:cNvPr>
          <p:cNvSpPr/>
          <p:nvPr/>
        </p:nvSpPr>
        <p:spPr>
          <a:xfrm>
            <a:off x="11499575" y="3210339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6F63EC1-029B-73F0-0E9A-79C14D05B24E}"/>
              </a:ext>
            </a:extLst>
          </p:cNvPr>
          <p:cNvSpPr/>
          <p:nvPr/>
        </p:nvSpPr>
        <p:spPr>
          <a:xfrm>
            <a:off x="11715227" y="3046691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2127B6-B89D-316D-97A4-1F53BBFA495A}"/>
              </a:ext>
            </a:extLst>
          </p:cNvPr>
          <p:cNvSpPr/>
          <p:nvPr/>
        </p:nvSpPr>
        <p:spPr>
          <a:xfrm>
            <a:off x="6481312" y="2332751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51703DC-1CEE-393C-A1F8-8F8BEED75F12}"/>
              </a:ext>
            </a:extLst>
          </p:cNvPr>
          <p:cNvSpPr/>
          <p:nvPr/>
        </p:nvSpPr>
        <p:spPr>
          <a:xfrm>
            <a:off x="7144247" y="2215541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E6D2A58-3853-2F24-7A49-2832B92EDC2A}"/>
              </a:ext>
            </a:extLst>
          </p:cNvPr>
          <p:cNvSpPr/>
          <p:nvPr/>
        </p:nvSpPr>
        <p:spPr>
          <a:xfrm>
            <a:off x="14891796" y="1681100"/>
            <a:ext cx="434346" cy="107343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3405145-E974-6F96-BA7D-BDBF57BD23F9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E7895C8-8E18-4A86-621D-66B7F59BAD28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FC1EE34-DBF0-09D5-9379-ACF0541E2C18}"/>
              </a:ext>
            </a:extLst>
          </p:cNvPr>
          <p:cNvSpPr/>
          <p:nvPr/>
        </p:nvSpPr>
        <p:spPr>
          <a:xfrm>
            <a:off x="12431227" y="-1321085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3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AA7B-CE7A-5794-B3B6-C7108833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A7D036E-4D48-F424-C1D7-1869FA04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5" y="1064460"/>
            <a:ext cx="15778820" cy="76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AFB9F19-EB25-440E-7C37-FB322348A1C5}"/>
              </a:ext>
            </a:extLst>
          </p:cNvPr>
          <p:cNvSpPr/>
          <p:nvPr/>
        </p:nvSpPr>
        <p:spPr>
          <a:xfrm>
            <a:off x="7954264" y="1975947"/>
            <a:ext cx="4342292" cy="271131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057EEC0D-D59D-C942-EB6A-4BE36983548A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4827878" y="3666952"/>
            <a:ext cx="6717407" cy="3877661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CA4480-8C53-C3CA-C1CA-D3CB48F6237E}"/>
              </a:ext>
            </a:extLst>
          </p:cNvPr>
          <p:cNvSpPr txBox="1"/>
          <p:nvPr/>
        </p:nvSpPr>
        <p:spPr>
          <a:xfrm>
            <a:off x="4614429" y="8951748"/>
            <a:ext cx="40511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2 -Selecione a opção desejada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CDC00C9-2FD3-047C-CEFD-DBB3696ACA4E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26706DA-3EAC-E53B-9039-0371BE14DBA6}"/>
              </a:ext>
            </a:extLst>
          </p:cNvPr>
          <p:cNvSpPr/>
          <p:nvPr/>
        </p:nvSpPr>
        <p:spPr>
          <a:xfrm>
            <a:off x="11180599" y="2929137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B92AA5-ED7F-A572-EA9E-C4E14F8A45C2}"/>
              </a:ext>
            </a:extLst>
          </p:cNvPr>
          <p:cNvSpPr/>
          <p:nvPr/>
        </p:nvSpPr>
        <p:spPr>
          <a:xfrm>
            <a:off x="11423783" y="2739900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C08A465-69A5-DBCA-796C-3253939BFEE7}"/>
              </a:ext>
            </a:extLst>
          </p:cNvPr>
          <p:cNvSpPr/>
          <p:nvPr/>
        </p:nvSpPr>
        <p:spPr>
          <a:xfrm>
            <a:off x="5811412" y="2018768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0D186DF-8CC8-E325-946E-5743CCB5CA96}"/>
              </a:ext>
            </a:extLst>
          </p:cNvPr>
          <p:cNvSpPr/>
          <p:nvPr/>
        </p:nvSpPr>
        <p:spPr>
          <a:xfrm>
            <a:off x="6481310" y="1897802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424C9E5-2E52-3A9B-9DD2-ED5D3A560AD1}"/>
              </a:ext>
            </a:extLst>
          </p:cNvPr>
          <p:cNvSpPr/>
          <p:nvPr/>
        </p:nvSpPr>
        <p:spPr>
          <a:xfrm>
            <a:off x="6108580" y="2222604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B053375-EB5D-7B97-36B9-DDAB2CACD69C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CFEBF15-0DD6-126C-E9FB-CCCF45BB4AF3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0CE4019-8011-0EED-B487-E70182C386E8}"/>
              </a:ext>
            </a:extLst>
          </p:cNvPr>
          <p:cNvSpPr/>
          <p:nvPr/>
        </p:nvSpPr>
        <p:spPr>
          <a:xfrm>
            <a:off x="12485407" y="-1520533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0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5E5B-289A-C090-D2A5-8ADC53089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4D4EF268-A4FF-F0BD-58E1-6442BCD29155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FDAB02D-5E47-5FB0-6586-B4028D902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"/>
          <a:stretch>
            <a:fillRect/>
          </a:stretch>
        </p:blipFill>
        <p:spPr bwMode="auto">
          <a:xfrm>
            <a:off x="2168843" y="1522592"/>
            <a:ext cx="13950315" cy="64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39000B8-EF5B-640A-DACB-779E246FEF92}"/>
              </a:ext>
            </a:extLst>
          </p:cNvPr>
          <p:cNvSpPr/>
          <p:nvPr/>
        </p:nvSpPr>
        <p:spPr>
          <a:xfrm>
            <a:off x="7765669" y="1855932"/>
            <a:ext cx="4342292" cy="271131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FC69464A-6838-9D76-507A-D0E179A77DF2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4639283" y="3546937"/>
            <a:ext cx="6717407" cy="3877661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7E97E3-2EF6-54D0-8D8A-603FB25AE413}"/>
              </a:ext>
            </a:extLst>
          </p:cNvPr>
          <p:cNvSpPr txBox="1"/>
          <p:nvPr/>
        </p:nvSpPr>
        <p:spPr>
          <a:xfrm>
            <a:off x="4425834" y="8831733"/>
            <a:ext cx="40511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3 –Verifique se a opção está correta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9390A5-CCE5-1404-9DD3-19E80A7986A3}"/>
              </a:ext>
            </a:extLst>
          </p:cNvPr>
          <p:cNvSpPr/>
          <p:nvPr/>
        </p:nvSpPr>
        <p:spPr>
          <a:xfrm>
            <a:off x="12134936" y="2119792"/>
            <a:ext cx="895265" cy="340613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5C150BF0-EE7C-9F7C-FCCB-F4F007130DFF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8146796" y="4742036"/>
            <a:ext cx="6717405" cy="2154143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BF42A9-6B6E-94ED-E4FF-A176EBBC480D}"/>
              </a:ext>
            </a:extLst>
          </p:cNvPr>
          <p:cNvSpPr txBox="1"/>
          <p:nvPr/>
        </p:nvSpPr>
        <p:spPr>
          <a:xfrm>
            <a:off x="8795102" y="9165074"/>
            <a:ext cx="40511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4 - Clique em adicionar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74B517-B706-1ACD-BF0E-9F48663C6349}"/>
              </a:ext>
            </a:extLst>
          </p:cNvPr>
          <p:cNvSpPr/>
          <p:nvPr/>
        </p:nvSpPr>
        <p:spPr>
          <a:xfrm>
            <a:off x="10993450" y="2905823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CFEB1A0-E3EC-9EBC-0F4A-38C4B8CFDE12}"/>
              </a:ext>
            </a:extLst>
          </p:cNvPr>
          <p:cNvSpPr/>
          <p:nvPr/>
        </p:nvSpPr>
        <p:spPr>
          <a:xfrm>
            <a:off x="11300939" y="2769656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D0F8BE4-DEA3-8507-6B88-E26D13907574}"/>
              </a:ext>
            </a:extLst>
          </p:cNvPr>
          <p:cNvSpPr/>
          <p:nvPr/>
        </p:nvSpPr>
        <p:spPr>
          <a:xfrm>
            <a:off x="6939109" y="2010288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81C109-6072-C406-9E9D-9B98204CC24D}"/>
              </a:ext>
            </a:extLst>
          </p:cNvPr>
          <p:cNvSpPr/>
          <p:nvPr/>
        </p:nvSpPr>
        <p:spPr>
          <a:xfrm>
            <a:off x="6394039" y="2117631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6616AEB-A80F-F27E-FECA-0717D825ED40}"/>
              </a:ext>
            </a:extLst>
          </p:cNvPr>
          <p:cNvSpPr/>
          <p:nvPr/>
        </p:nvSpPr>
        <p:spPr>
          <a:xfrm>
            <a:off x="6675718" y="2277933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3E99BCC1-B37A-3B77-C7F8-78E26693A9DE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AA2C2A0-FDE8-6F50-5CE0-D034ED501490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4F1462E-031A-464A-CAC2-8659A2A5C5A8}"/>
              </a:ext>
            </a:extLst>
          </p:cNvPr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1B0A8-CCCB-3ABF-1923-7E31D2986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97282511-08DB-5CAB-7EBF-3910B059CCB0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4873C4E-D955-D6C9-5FE9-03374A5E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8" y="1138547"/>
            <a:ext cx="16576682" cy="800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DB957D5-BA0D-610E-1A0D-6C5C736B7999}"/>
              </a:ext>
            </a:extLst>
          </p:cNvPr>
          <p:cNvSpPr/>
          <p:nvPr/>
        </p:nvSpPr>
        <p:spPr>
          <a:xfrm>
            <a:off x="7664301" y="2496194"/>
            <a:ext cx="6001767" cy="428625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F9520D4-F67A-25CD-EAD7-D4BE426A8E69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5080903" y="3801712"/>
            <a:ext cx="6461177" cy="4707392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7F9BC4-4A16-D849-1C5C-6942A6FDDE53}"/>
              </a:ext>
            </a:extLst>
          </p:cNvPr>
          <p:cNvSpPr txBox="1"/>
          <p:nvPr/>
        </p:nvSpPr>
        <p:spPr>
          <a:xfrm>
            <a:off x="3757179" y="9422206"/>
            <a:ext cx="559930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5 -Tipo de atendimento registrado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294049-E326-2741-411C-3E08133C1153}"/>
              </a:ext>
            </a:extLst>
          </p:cNvPr>
          <p:cNvSpPr/>
          <p:nvPr/>
        </p:nvSpPr>
        <p:spPr>
          <a:xfrm>
            <a:off x="11423204" y="3334845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4BDE63-4B46-35C1-826F-7219218E1A84}"/>
              </a:ext>
            </a:extLst>
          </p:cNvPr>
          <p:cNvSpPr/>
          <p:nvPr/>
        </p:nvSpPr>
        <p:spPr>
          <a:xfrm>
            <a:off x="11792941" y="3102996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B3625A-828E-B44F-D83B-E8A71A7AE075}"/>
              </a:ext>
            </a:extLst>
          </p:cNvPr>
          <p:cNvSpPr/>
          <p:nvPr/>
        </p:nvSpPr>
        <p:spPr>
          <a:xfrm>
            <a:off x="5884157" y="2148879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4B9C52-07C3-83CA-3DD4-78559CEC7AE7}"/>
              </a:ext>
            </a:extLst>
          </p:cNvPr>
          <p:cNvSpPr/>
          <p:nvPr/>
        </p:nvSpPr>
        <p:spPr>
          <a:xfrm>
            <a:off x="6556831" y="2005326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CDEA92-8AC8-94D5-AF51-D138CCC3DD3F}"/>
              </a:ext>
            </a:extLst>
          </p:cNvPr>
          <p:cNvSpPr/>
          <p:nvPr/>
        </p:nvSpPr>
        <p:spPr>
          <a:xfrm>
            <a:off x="6219106" y="2357729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7DDB7FD-0352-1EF5-321B-EB89AA051F0D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E542B5A-5E7B-BEF9-391C-B7FC5AD74900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47C38C9-BB38-A02F-95C7-53DACF682028}"/>
              </a:ext>
            </a:extLst>
          </p:cNvPr>
          <p:cNvSpPr/>
          <p:nvPr/>
        </p:nvSpPr>
        <p:spPr>
          <a:xfrm>
            <a:off x="12620271" y="-1690982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02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9810148" y="5143500"/>
            <a:ext cx="8477852" cy="5657039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0" y="5657039"/>
                </a:moveTo>
                <a:lnTo>
                  <a:pt x="8477852" y="5657039"/>
                </a:lnTo>
                <a:lnTo>
                  <a:pt x="8477852" y="0"/>
                </a:lnTo>
                <a:lnTo>
                  <a:pt x="0" y="0"/>
                </a:lnTo>
                <a:lnTo>
                  <a:pt x="0" y="565703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8927986" y="2273881"/>
            <a:ext cx="7667086" cy="6191172"/>
          </a:xfrm>
          <a:custGeom>
            <a:avLst/>
            <a:gdLst/>
            <a:ahLst/>
            <a:cxnLst/>
            <a:rect l="l" t="t" r="r" b="b"/>
            <a:pathLst>
              <a:path w="7667086" h="6191172">
                <a:moveTo>
                  <a:pt x="0" y="0"/>
                </a:moveTo>
                <a:lnTo>
                  <a:pt x="7667086" y="0"/>
                </a:lnTo>
                <a:lnTo>
                  <a:pt x="7667086" y="6191172"/>
                </a:lnTo>
                <a:lnTo>
                  <a:pt x="0" y="61911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2454856"/>
            <a:ext cx="8115300" cy="99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O QUE É?</a:t>
            </a:r>
          </a:p>
        </p:txBody>
      </p:sp>
      <p:sp>
        <p:nvSpPr>
          <p:cNvPr id="14" name="Freeform 14"/>
          <p:cNvSpPr/>
          <p:nvPr/>
        </p:nvSpPr>
        <p:spPr>
          <a:xfrm flipH="1" flipV="1">
            <a:off x="-19050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1961951"/>
                </a:moveTo>
                <a:lnTo>
                  <a:pt x="0" y="1961951"/>
                </a:lnTo>
                <a:lnTo>
                  <a:pt x="0" y="0"/>
                </a:lnTo>
                <a:lnTo>
                  <a:pt x="2403281" y="0"/>
                </a:lnTo>
                <a:lnTo>
                  <a:pt x="2403281" y="196195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 flipH="1" flipV="1">
            <a:off x="-19050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1751676"/>
                </a:moveTo>
                <a:lnTo>
                  <a:pt x="0" y="1751676"/>
                </a:lnTo>
                <a:lnTo>
                  <a:pt x="0" y="0"/>
                </a:lnTo>
                <a:lnTo>
                  <a:pt x="2145705" y="0"/>
                </a:lnTo>
                <a:lnTo>
                  <a:pt x="2145705" y="1751676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1783F356-650C-2EC1-9601-909564623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7666" y="8763000"/>
            <a:ext cx="1476375" cy="13335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EAC77654-ED98-4766-D6F3-2ED51C364FF8}"/>
              </a:ext>
            </a:extLst>
          </p:cNvPr>
          <p:cNvSpPr txBox="1"/>
          <p:nvPr/>
        </p:nvSpPr>
        <p:spPr>
          <a:xfrm>
            <a:off x="926117" y="781520"/>
            <a:ext cx="11360016" cy="4770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500" b="1" dirty="0">
                <a:solidFill>
                  <a:srgbClr val="E3262B"/>
                </a:solidFill>
                <a:latin typeface="AMX" pitchFamily="2" charset="0"/>
              </a:rPr>
              <a:t>NOVAS FUNCIONALIDADES GESTÃO DE SENHAS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9338F4-1299-B898-B9D6-4118055FA02B}"/>
              </a:ext>
            </a:extLst>
          </p:cNvPr>
          <p:cNvSpPr txBox="1"/>
          <p:nvPr/>
        </p:nvSpPr>
        <p:spPr>
          <a:xfrm>
            <a:off x="926117" y="3893342"/>
            <a:ext cx="83204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2392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4784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176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568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1960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14352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16745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137" algn="l" defTabSz="302392" rtl="0" eaLnBrk="1" latinLnBrk="0" hangingPunct="1">
              <a:defRPr sz="1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FF0000"/>
                </a:solidFill>
                <a:latin typeface="AMX" pitchFamily="2" charset="0"/>
              </a:rPr>
              <a:t>Atualização sistêmica que proporciona mais agilidade, flexibilidade </a:t>
            </a:r>
            <a:r>
              <a:rPr lang="pt-BR" sz="2800" dirty="0">
                <a:latin typeface="AMX" pitchFamily="2" charset="0"/>
              </a:rPr>
              <a:t>e aderência ao canal de lojas, garantindo qualidade no atendimento ao cliente e conformidade com exigências regulatórias e jurídicas. </a:t>
            </a:r>
          </a:p>
          <a:p>
            <a:r>
              <a:rPr lang="pt-BR" sz="2800" dirty="0">
                <a:latin typeface="AMX" pitchFamily="2" charset="0"/>
              </a:rPr>
              <a:t>Ao vendedor mais </a:t>
            </a:r>
            <a:r>
              <a:rPr lang="pt-BR" sz="2800" b="1" dirty="0">
                <a:solidFill>
                  <a:srgbClr val="FF0000"/>
                </a:solidFill>
                <a:latin typeface="AMX" pitchFamily="2" charset="0"/>
              </a:rPr>
              <a:t>informações do cliente em tela </a:t>
            </a:r>
            <a:r>
              <a:rPr lang="pt-BR" sz="2800" dirty="0">
                <a:latin typeface="AMX" pitchFamily="2" charset="0"/>
              </a:rPr>
              <a:t>e permite que o </a:t>
            </a:r>
            <a:r>
              <a:rPr lang="pt-BR" sz="2800" b="1" dirty="0">
                <a:solidFill>
                  <a:srgbClr val="FF0000"/>
                </a:solidFill>
                <a:latin typeface="AMX" pitchFamily="2" charset="0"/>
              </a:rPr>
              <a:t>cliente acompanhe em tempo real </a:t>
            </a:r>
            <a:r>
              <a:rPr lang="pt-BR" sz="2800" dirty="0">
                <a:latin typeface="AMX" pitchFamily="2" charset="0"/>
              </a:rPr>
              <a:t>sua posição na fila de atendimento.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785A05E-509D-7CCB-7E67-5FF2CBDB9421}"/>
              </a:ext>
            </a:extLst>
          </p:cNvPr>
          <p:cNvSpPr txBox="1"/>
          <p:nvPr/>
        </p:nvSpPr>
        <p:spPr>
          <a:xfrm>
            <a:off x="1224573" y="9044414"/>
            <a:ext cx="9153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Ganho de produtividade e </a:t>
            </a:r>
            <a:r>
              <a:rPr lang="pt-BR" sz="2800" b="1" dirty="0">
                <a:latin typeface="AMX" pitchFamily="2" charset="0"/>
              </a:rPr>
              <a:t>e experiência do cliente!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-7.40741E-7 L -0.07083 -7.40741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8432914" y="2660281"/>
            <a:ext cx="8826386" cy="347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CANCELAMENTO DE SENHA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FF06591-BBE2-43E7-5AEA-F67FD8AE0BC7}"/>
              </a:ext>
            </a:extLst>
          </p:cNvPr>
          <p:cNvSpPr/>
          <p:nvPr/>
        </p:nvSpPr>
        <p:spPr>
          <a:xfrm>
            <a:off x="1752600" y="1676401"/>
            <a:ext cx="5875368" cy="8610599"/>
          </a:xfrm>
          <a:custGeom>
            <a:avLst/>
            <a:gdLst/>
            <a:ahLst/>
            <a:cxnLst/>
            <a:rect l="l" t="t" r="r" b="b"/>
            <a:pathLst>
              <a:path w="4044925" h="7085060">
                <a:moveTo>
                  <a:pt x="0" y="0"/>
                </a:moveTo>
                <a:lnTo>
                  <a:pt x="4044925" y="0"/>
                </a:lnTo>
                <a:lnTo>
                  <a:pt x="4044925" y="7085060"/>
                </a:lnTo>
                <a:lnTo>
                  <a:pt x="0" y="70850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61C7A-BD05-D0DA-ED98-344B66090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85B5E9-3CE6-3A9E-67E7-4E52AED08AFF}"/>
              </a:ext>
            </a:extLst>
          </p:cNvPr>
          <p:cNvSpPr txBox="1"/>
          <p:nvPr/>
        </p:nvSpPr>
        <p:spPr>
          <a:xfrm>
            <a:off x="895138" y="1509459"/>
            <a:ext cx="16837613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Se o cliente desistir do atendimento, deverá ser indicado “CANCELAR SENHA”</a:t>
            </a:r>
          </a:p>
        </p:txBody>
      </p:sp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B6CC306-D6B5-C931-F4E1-D44CEB6E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7" b="5790"/>
          <a:stretch>
            <a:fillRect/>
          </a:stretch>
        </p:blipFill>
        <p:spPr>
          <a:xfrm>
            <a:off x="3457877" y="2432403"/>
            <a:ext cx="12228602" cy="5893863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7F30FC6-4C0E-50F8-8FB2-A38D52304CC9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68E35-D54A-8F2B-42FC-A17F7ED6AE90}"/>
              </a:ext>
            </a:extLst>
          </p:cNvPr>
          <p:cNvSpPr/>
          <p:nvPr/>
        </p:nvSpPr>
        <p:spPr>
          <a:xfrm>
            <a:off x="12159158" y="6946877"/>
            <a:ext cx="871044" cy="23010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EEFF9855-D46A-2FF7-F426-C885312117A3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10085841" y="6235138"/>
            <a:ext cx="1566999" cy="3450680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5B72B8-2262-5E05-6A1F-578AB32D0193}"/>
              </a:ext>
            </a:extLst>
          </p:cNvPr>
          <p:cNvSpPr txBox="1"/>
          <p:nvPr/>
        </p:nvSpPr>
        <p:spPr>
          <a:xfrm>
            <a:off x="7285970" y="8327747"/>
            <a:ext cx="22862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Clique em cancelar senha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0980C90-11D9-4A9F-DF5C-B1D98D61DBCE}"/>
              </a:ext>
            </a:extLst>
          </p:cNvPr>
          <p:cNvSpPr/>
          <p:nvPr/>
        </p:nvSpPr>
        <p:spPr>
          <a:xfrm>
            <a:off x="9856382" y="2982433"/>
            <a:ext cx="723015" cy="334925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B7C08B2A-21F2-9E03-F3CD-126D06FC0CE5}"/>
              </a:ext>
            </a:extLst>
          </p:cNvPr>
          <p:cNvCxnSpPr>
            <a:cxnSpLocks/>
            <a:endCxn id="16" idx="0"/>
          </p:cNvCxnSpPr>
          <p:nvPr/>
        </p:nvCxnSpPr>
        <p:spPr>
          <a:xfrm rot="10800000" flipV="1">
            <a:off x="2314775" y="3265688"/>
            <a:ext cx="7541613" cy="3039400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6F8CD1-A315-1C3C-5D64-166C3990368D}"/>
              </a:ext>
            </a:extLst>
          </p:cNvPr>
          <p:cNvSpPr txBox="1"/>
          <p:nvPr/>
        </p:nvSpPr>
        <p:spPr>
          <a:xfrm>
            <a:off x="1171670" y="6305088"/>
            <a:ext cx="22862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Confirme o cancelamento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E18A7F5-A5D8-B206-B358-B069DFEDD1B5}"/>
              </a:ext>
            </a:extLst>
          </p:cNvPr>
          <p:cNvSpPr/>
          <p:nvPr/>
        </p:nvSpPr>
        <p:spPr>
          <a:xfrm>
            <a:off x="11170024" y="3872753"/>
            <a:ext cx="582707" cy="1165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0665C5-E2A3-458B-CEC1-526CC02FE868}"/>
              </a:ext>
            </a:extLst>
          </p:cNvPr>
          <p:cNvSpPr txBox="1"/>
          <p:nvPr/>
        </p:nvSpPr>
        <p:spPr>
          <a:xfrm>
            <a:off x="11062446" y="3780981"/>
            <a:ext cx="797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XXXXXX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A1A21CF-8D15-BB10-C7EA-3B72B0F53966}"/>
              </a:ext>
            </a:extLst>
          </p:cNvPr>
          <p:cNvSpPr/>
          <p:nvPr/>
        </p:nvSpPr>
        <p:spPr>
          <a:xfrm>
            <a:off x="10999488" y="4012486"/>
            <a:ext cx="645666" cy="116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15BB4D-7D19-E61B-BD0C-E1C283F67BE5}"/>
              </a:ext>
            </a:extLst>
          </p:cNvPr>
          <p:cNvSpPr txBox="1"/>
          <p:nvPr/>
        </p:nvSpPr>
        <p:spPr>
          <a:xfrm>
            <a:off x="10954871" y="3920714"/>
            <a:ext cx="797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XXXXXX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28D3913-C7F7-0147-1F1A-AE42BB0400E6}"/>
              </a:ext>
            </a:extLst>
          </p:cNvPr>
          <p:cNvSpPr/>
          <p:nvPr/>
        </p:nvSpPr>
        <p:spPr>
          <a:xfrm>
            <a:off x="7135905" y="3103798"/>
            <a:ext cx="537882" cy="921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EA421D1-F2CB-7BFF-76EA-E3489E9A27D7}"/>
              </a:ext>
            </a:extLst>
          </p:cNvPr>
          <p:cNvSpPr txBox="1"/>
          <p:nvPr/>
        </p:nvSpPr>
        <p:spPr>
          <a:xfrm>
            <a:off x="7005917" y="3017274"/>
            <a:ext cx="797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XXXXXX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1499554-E041-61A8-3DD5-C665BA29E9C9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C03E3C8-04C2-6435-9550-B822E310D92B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C9C5642C-182B-06C1-B25B-5C41510562B8}"/>
              </a:ext>
            </a:extLst>
          </p:cNvPr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25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3FF9-91C1-636B-183A-65AA72B6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B83FB1EF-004C-9D35-4F62-E45D6A5A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44" y="2225745"/>
            <a:ext cx="11106713" cy="624687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C2809CB-1345-DE32-8605-23E0F9A1D908}"/>
              </a:ext>
            </a:extLst>
          </p:cNvPr>
          <p:cNvSpPr/>
          <p:nvPr/>
        </p:nvSpPr>
        <p:spPr>
          <a:xfrm>
            <a:off x="5939110" y="6140303"/>
            <a:ext cx="6357443" cy="353952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93F1AA92-2FE2-5F00-7897-2058E6318DCB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5237396" y="4180819"/>
            <a:ext cx="1567001" cy="6193874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1AA91D-5DC6-30B3-DE32-1714D58D48A2}"/>
              </a:ext>
            </a:extLst>
          </p:cNvPr>
          <p:cNvSpPr txBox="1"/>
          <p:nvPr/>
        </p:nvSpPr>
        <p:spPr>
          <a:xfrm>
            <a:off x="971094" y="7865048"/>
            <a:ext cx="22862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Senha cancelada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87371CC-63DE-3E47-FCC1-AE8B99581A8A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4FC999F-D2A8-5754-604C-AB2BE76A16EC}"/>
              </a:ext>
            </a:extLst>
          </p:cNvPr>
          <p:cNvSpPr/>
          <p:nvPr/>
        </p:nvSpPr>
        <p:spPr>
          <a:xfrm>
            <a:off x="10488707" y="3765177"/>
            <a:ext cx="654423" cy="80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4D6AD93-C20A-4357-D237-C876D6C8A5CE}"/>
              </a:ext>
            </a:extLst>
          </p:cNvPr>
          <p:cNvSpPr/>
          <p:nvPr/>
        </p:nvSpPr>
        <p:spPr>
          <a:xfrm>
            <a:off x="6943166" y="3344724"/>
            <a:ext cx="654423" cy="1246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BBD759-FEBB-E619-147D-EB6958794784}"/>
              </a:ext>
            </a:extLst>
          </p:cNvPr>
          <p:cNvSpPr txBox="1"/>
          <p:nvPr/>
        </p:nvSpPr>
        <p:spPr>
          <a:xfrm>
            <a:off x="6813178" y="3256991"/>
            <a:ext cx="1398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C41B84-E09F-646E-286E-1B7A1FE2CA09}"/>
              </a:ext>
            </a:extLst>
          </p:cNvPr>
          <p:cNvSpPr txBox="1"/>
          <p:nvPr/>
        </p:nvSpPr>
        <p:spPr>
          <a:xfrm>
            <a:off x="10488707" y="3655476"/>
            <a:ext cx="1398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99ECFEF-4ABD-5C6D-77FC-10CA8BB4D2CC}"/>
              </a:ext>
            </a:extLst>
          </p:cNvPr>
          <p:cNvSpPr/>
          <p:nvPr/>
        </p:nvSpPr>
        <p:spPr>
          <a:xfrm>
            <a:off x="10658476" y="3655476"/>
            <a:ext cx="484655" cy="8068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4EDFAD-5D77-D613-1C03-997319CD4075}"/>
              </a:ext>
            </a:extLst>
          </p:cNvPr>
          <p:cNvSpPr txBox="1"/>
          <p:nvPr/>
        </p:nvSpPr>
        <p:spPr>
          <a:xfrm>
            <a:off x="10544737" y="3545775"/>
            <a:ext cx="1398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XXXXX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FE007A-0CAB-DCDE-6D74-B0F90D3A62D8}"/>
              </a:ext>
            </a:extLst>
          </p:cNvPr>
          <p:cNvSpPr/>
          <p:nvPr/>
        </p:nvSpPr>
        <p:spPr>
          <a:xfrm>
            <a:off x="13182600" y="2933700"/>
            <a:ext cx="333375" cy="76200"/>
          </a:xfrm>
          <a:prstGeom prst="rect">
            <a:avLst/>
          </a:prstGeom>
          <a:solidFill>
            <a:srgbClr val="C851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0BC9742-DBCF-33ED-CC40-FCEB1A74329F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1E180B6-2678-7F62-AB08-E4C823E821B7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73CD226-12FB-14EA-63B2-A9B4E69F249F}"/>
              </a:ext>
            </a:extLst>
          </p:cNvPr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28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B7550-DDFB-ED40-B8FE-EBBAEC5C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3CCA07-3AE1-78C7-432D-4B5EEBDDCFE3}"/>
              </a:ext>
            </a:extLst>
          </p:cNvPr>
          <p:cNvSpPr/>
          <p:nvPr/>
        </p:nvSpPr>
        <p:spPr>
          <a:xfrm>
            <a:off x="1191212" y="2917800"/>
            <a:ext cx="6476099" cy="5537065"/>
          </a:xfrm>
          <a:custGeom>
            <a:avLst/>
            <a:gdLst/>
            <a:ahLst/>
            <a:cxnLst/>
            <a:rect l="l" t="t" r="r" b="b"/>
            <a:pathLst>
              <a:path w="6476099" h="5537065">
                <a:moveTo>
                  <a:pt x="0" y="0"/>
                </a:moveTo>
                <a:lnTo>
                  <a:pt x="6476099" y="0"/>
                </a:lnTo>
                <a:lnTo>
                  <a:pt x="6476099" y="5537065"/>
                </a:lnTo>
                <a:lnTo>
                  <a:pt x="0" y="5537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61EB758-EDE2-AA24-31CE-8F50E660EBC5}"/>
              </a:ext>
            </a:extLst>
          </p:cNvPr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A0FA764-CC20-0979-70CC-CF4C4D5B7AA5}"/>
              </a:ext>
            </a:extLst>
          </p:cNvPr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4E6EE35-AF48-26A1-0E90-07E307A8A613}"/>
              </a:ext>
            </a:extLst>
          </p:cNvPr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A8E9C17-65E8-C4ED-DBFB-0193D1B04287}"/>
              </a:ext>
            </a:extLst>
          </p:cNvPr>
          <p:cNvSpPr txBox="1"/>
          <p:nvPr/>
        </p:nvSpPr>
        <p:spPr>
          <a:xfrm>
            <a:off x="8432914" y="2660281"/>
            <a:ext cx="8826386" cy="349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PAUSA</a:t>
            </a:r>
          </a:p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VENDEDOR</a:t>
            </a:r>
          </a:p>
        </p:txBody>
      </p:sp>
    </p:spTree>
    <p:extLst>
      <p:ext uri="{BB962C8B-B14F-4D97-AF65-F5344CB8AC3E}">
        <p14:creationId xmlns:p14="http://schemas.microsoft.com/office/powerpoint/2010/main" val="230191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4FD54-0A8D-1D59-D244-FED6BBD6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479A7F5A-B6BE-8A33-4EAF-162BFD9DDA2E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PAUSA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602B272-64B8-8456-F03E-2597F32D7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15" y="2235122"/>
            <a:ext cx="14327505" cy="69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D24A005-C759-9650-4BA3-AE061489A118}"/>
              </a:ext>
            </a:extLst>
          </p:cNvPr>
          <p:cNvSpPr txBox="1"/>
          <p:nvPr/>
        </p:nvSpPr>
        <p:spPr>
          <a:xfrm>
            <a:off x="4148118" y="9609428"/>
            <a:ext cx="13812137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AMX"/>
                <a:cs typeface="Calibri" panose="020F0502020204030204" pitchFamily="34" charset="0"/>
              </a:rPr>
              <a:t>Importante: salientar que a opção de pausa somente deverá ser utilizada nos casos indicados, pois será acompanhado por relatórios.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AADFA4-4F49-ED1B-1512-CC9D550D0108}"/>
              </a:ext>
            </a:extLst>
          </p:cNvPr>
          <p:cNvSpPr txBox="1"/>
          <p:nvPr/>
        </p:nvSpPr>
        <p:spPr>
          <a:xfrm>
            <a:off x="725194" y="1192189"/>
            <a:ext cx="16837613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Caso o vendedor tenha que realizar alguma PAUSA o “Motivo da pausa” deverá ser indicado escolhendo uma das opções da lista, conforme segue: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Selecionar módulo PRD &gt; MENU Ferramentas &gt; Agente Autorizado &gt; Atender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A8C6D-F9BA-2732-ACE8-73DE23E170A5}"/>
              </a:ext>
            </a:extLst>
          </p:cNvPr>
          <p:cNvSpPr/>
          <p:nvPr/>
        </p:nvSpPr>
        <p:spPr>
          <a:xfrm>
            <a:off x="5132939" y="7034665"/>
            <a:ext cx="2451735" cy="162356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9F29C2CE-23DD-4479-7B25-6EED3D68E2A9}"/>
              </a:ext>
            </a:extLst>
          </p:cNvPr>
          <p:cNvCxnSpPr>
            <a:cxnSpLocks/>
          </p:cNvCxnSpPr>
          <p:nvPr/>
        </p:nvCxnSpPr>
        <p:spPr>
          <a:xfrm flipV="1">
            <a:off x="7584674" y="6668969"/>
            <a:ext cx="8435340" cy="997877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A15820-8DB5-18A6-3DB6-A9315E6557DC}"/>
              </a:ext>
            </a:extLst>
          </p:cNvPr>
          <p:cNvSpPr txBox="1"/>
          <p:nvPr/>
        </p:nvSpPr>
        <p:spPr>
          <a:xfrm>
            <a:off x="15545456" y="6223602"/>
            <a:ext cx="24147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1 –Selecione uma das opções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61F67DF-0DB0-10B7-B15F-EF9E3A38C131}"/>
              </a:ext>
            </a:extLst>
          </p:cNvPr>
          <p:cNvSpPr/>
          <p:nvPr/>
        </p:nvSpPr>
        <p:spPr>
          <a:xfrm>
            <a:off x="10303412" y="4107114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8C0AF0-6739-CCC8-BB6C-8029F3BD2F12}"/>
              </a:ext>
            </a:extLst>
          </p:cNvPr>
          <p:cNvSpPr/>
          <p:nvPr/>
        </p:nvSpPr>
        <p:spPr>
          <a:xfrm>
            <a:off x="10535012" y="3931242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FDE89F4-B5E1-C41A-E707-3B352AF8E6A7}"/>
              </a:ext>
            </a:extLst>
          </p:cNvPr>
          <p:cNvSpPr/>
          <p:nvPr/>
        </p:nvSpPr>
        <p:spPr>
          <a:xfrm>
            <a:off x="6023857" y="2993019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C21E3C1-E1D1-3DA4-B37A-7CF48DA02344}"/>
              </a:ext>
            </a:extLst>
          </p:cNvPr>
          <p:cNvSpPr/>
          <p:nvPr/>
        </p:nvSpPr>
        <p:spPr>
          <a:xfrm>
            <a:off x="5464814" y="3140369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D852511-470C-2796-DCB5-AE1C61E0E4A6}"/>
              </a:ext>
            </a:extLst>
          </p:cNvPr>
          <p:cNvSpPr/>
          <p:nvPr/>
        </p:nvSpPr>
        <p:spPr>
          <a:xfrm>
            <a:off x="5799763" y="3316241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493616D-2659-82E7-D55F-37EA5179D639}"/>
              </a:ext>
            </a:extLst>
          </p:cNvPr>
          <p:cNvSpPr/>
          <p:nvPr/>
        </p:nvSpPr>
        <p:spPr>
          <a:xfrm>
            <a:off x="11802344" y="-1134055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4F8088E-9B3C-DD1E-34F9-347DA91C670D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B3E7AC9-006E-4554-A771-9D01DD4DF355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2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4C0F0-0F41-2BAB-9B6B-FAE1F322F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D7A98707-FBC2-6A45-E296-65BC20BA7C6C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PAUSA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87F702-1F63-40DA-21B2-F07CEAD5597F}"/>
              </a:ext>
            </a:extLst>
          </p:cNvPr>
          <p:cNvSpPr txBox="1"/>
          <p:nvPr/>
        </p:nvSpPr>
        <p:spPr>
          <a:xfrm>
            <a:off x="725194" y="1330730"/>
            <a:ext cx="16837613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Obrigatoriamente ele deve solicitar a pausa antes de finalizar o atendimento do cliente, assim, ao finalizar o atendimento, sua PA não será mais considerada para a chamada das senhas no painel, até que esteja com a função “PAUSA”.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35ACA10-74B8-5506-7BFA-486247F1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15" y="2573288"/>
            <a:ext cx="13209729" cy="63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BE8DEC7-73D1-699F-AA2A-147CFC2FE776}"/>
              </a:ext>
            </a:extLst>
          </p:cNvPr>
          <p:cNvSpPr txBox="1"/>
          <p:nvPr/>
        </p:nvSpPr>
        <p:spPr>
          <a:xfrm>
            <a:off x="4422030" y="9416637"/>
            <a:ext cx="1351313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AMX"/>
                <a:cs typeface="Calibri" panose="020F0502020204030204" pitchFamily="34" charset="0"/>
              </a:rPr>
              <a:t>Importante: salientar que a opção de pausa somente deverá ser utilizada nos casos indicados, pois será acompanhado por relatórios.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DBF23C7-4742-9F34-98C5-E9BB503C1F9F}"/>
              </a:ext>
            </a:extLst>
          </p:cNvPr>
          <p:cNvSpPr/>
          <p:nvPr/>
        </p:nvSpPr>
        <p:spPr>
          <a:xfrm>
            <a:off x="6978015" y="6772275"/>
            <a:ext cx="1011555" cy="28038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3F4AA4F8-F404-6DC5-4A77-0E8E9D52421F}"/>
              </a:ext>
            </a:extLst>
          </p:cNvPr>
          <p:cNvCxnSpPr>
            <a:cxnSpLocks/>
          </p:cNvCxnSpPr>
          <p:nvPr/>
        </p:nvCxnSpPr>
        <p:spPr>
          <a:xfrm flipV="1">
            <a:off x="8048583" y="6000750"/>
            <a:ext cx="7621947" cy="911715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F984F3-C0E4-243B-25E7-B47C5D485873}"/>
              </a:ext>
            </a:extLst>
          </p:cNvPr>
          <p:cNvSpPr txBox="1"/>
          <p:nvPr/>
        </p:nvSpPr>
        <p:spPr>
          <a:xfrm>
            <a:off x="14888444" y="5540384"/>
            <a:ext cx="23839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2 –Clique em adicionar pausa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05229BE-8EBB-0303-4E66-616D73F25046}"/>
              </a:ext>
            </a:extLst>
          </p:cNvPr>
          <p:cNvSpPr/>
          <p:nvPr/>
        </p:nvSpPr>
        <p:spPr>
          <a:xfrm>
            <a:off x="10080130" y="4319391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501BB2-D655-2297-D626-2DA8AD982921}"/>
              </a:ext>
            </a:extLst>
          </p:cNvPr>
          <p:cNvSpPr/>
          <p:nvPr/>
        </p:nvSpPr>
        <p:spPr>
          <a:xfrm>
            <a:off x="10263883" y="4148189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AC21230-4957-D1FA-9610-8062135FD868}"/>
              </a:ext>
            </a:extLst>
          </p:cNvPr>
          <p:cNvSpPr/>
          <p:nvPr/>
        </p:nvSpPr>
        <p:spPr>
          <a:xfrm>
            <a:off x="6114490" y="3268232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7836455-A329-95DB-1B15-2118D1433232}"/>
              </a:ext>
            </a:extLst>
          </p:cNvPr>
          <p:cNvSpPr/>
          <p:nvPr/>
        </p:nvSpPr>
        <p:spPr>
          <a:xfrm>
            <a:off x="5555447" y="3380052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4BBEF99-FAFC-9438-1C67-697FF77F4DF5}"/>
              </a:ext>
            </a:extLst>
          </p:cNvPr>
          <p:cNvSpPr/>
          <p:nvPr/>
        </p:nvSpPr>
        <p:spPr>
          <a:xfrm>
            <a:off x="5855609" y="3505844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7F55E06-6A60-F453-FC60-DEC9E321ACD0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7D7C90F-7FBB-64A0-CFA5-9E1B639AA540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69519C8-4F66-38F1-D020-67215D5D977D}"/>
              </a:ext>
            </a:extLst>
          </p:cNvPr>
          <p:cNvSpPr/>
          <p:nvPr/>
        </p:nvSpPr>
        <p:spPr>
          <a:xfrm>
            <a:off x="12397673" y="-1302563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296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AECFB-F59B-0A5E-E036-268D0C2D5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FD33C7F2-E590-174B-5298-782099DCF762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PAUSA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A4B40CB-29E1-C34E-B70F-405A894C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92" y="1488836"/>
            <a:ext cx="14596217" cy="70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2B95CA1-2337-B046-7616-3910BE0071F3}"/>
              </a:ext>
            </a:extLst>
          </p:cNvPr>
          <p:cNvSpPr/>
          <p:nvPr/>
        </p:nvSpPr>
        <p:spPr>
          <a:xfrm>
            <a:off x="7800279" y="6093519"/>
            <a:ext cx="1011555" cy="28038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E7AB1AEA-C486-65E1-21AC-DFF110C83B32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8451337" y="6228619"/>
            <a:ext cx="2909750" cy="3200309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C0E81A-6505-85EC-ECD6-BD967AB60BCC}"/>
              </a:ext>
            </a:extLst>
          </p:cNvPr>
          <p:cNvSpPr txBox="1"/>
          <p:nvPr/>
        </p:nvSpPr>
        <p:spPr>
          <a:xfrm>
            <a:off x="11212496" y="9087440"/>
            <a:ext cx="2383941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3 – Pausa solicitada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7D061E-E03F-1C65-1A3F-915DC8A0ABA0}"/>
              </a:ext>
            </a:extLst>
          </p:cNvPr>
          <p:cNvSpPr/>
          <p:nvPr/>
        </p:nvSpPr>
        <p:spPr>
          <a:xfrm>
            <a:off x="11212496" y="3393438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398523D-C3CD-05A9-3BE5-5AB9BC9CC20C}"/>
              </a:ext>
            </a:extLst>
          </p:cNvPr>
          <p:cNvSpPr/>
          <p:nvPr/>
        </p:nvSpPr>
        <p:spPr>
          <a:xfrm>
            <a:off x="11346878" y="3195093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944F08E-8CD1-AD78-82BD-1BE74AF8C112}"/>
              </a:ext>
            </a:extLst>
          </p:cNvPr>
          <p:cNvSpPr/>
          <p:nvPr/>
        </p:nvSpPr>
        <p:spPr>
          <a:xfrm>
            <a:off x="6226130" y="2322884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36C4A73-9F59-3C35-1C34-4924B8E680EF}"/>
              </a:ext>
            </a:extLst>
          </p:cNvPr>
          <p:cNvSpPr/>
          <p:nvPr/>
        </p:nvSpPr>
        <p:spPr>
          <a:xfrm>
            <a:off x="6745526" y="2215541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0505BF4-B4AE-14C8-4B7F-870E02E79623}"/>
              </a:ext>
            </a:extLst>
          </p:cNvPr>
          <p:cNvSpPr/>
          <p:nvPr/>
        </p:nvSpPr>
        <p:spPr>
          <a:xfrm>
            <a:off x="6526292" y="2537570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453B4477-AA45-A8A7-5F75-A610E8366863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931B97B-2DF6-2D04-30DE-EE0AB62DFC0A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1A166D-C736-104E-C99B-C5D99F1E73F5}"/>
              </a:ext>
            </a:extLst>
          </p:cNvPr>
          <p:cNvSpPr/>
          <p:nvPr/>
        </p:nvSpPr>
        <p:spPr>
          <a:xfrm>
            <a:off x="12305728" y="-1172683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17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9810148" y="5143500"/>
            <a:ext cx="8477852" cy="5657039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0" y="5657039"/>
                </a:moveTo>
                <a:lnTo>
                  <a:pt x="8477852" y="5657039"/>
                </a:lnTo>
                <a:lnTo>
                  <a:pt x="8477852" y="0"/>
                </a:lnTo>
                <a:lnTo>
                  <a:pt x="0" y="0"/>
                </a:lnTo>
                <a:lnTo>
                  <a:pt x="0" y="565703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H="1">
            <a:off x="11605728" y="2255430"/>
            <a:ext cx="4972038" cy="7002870"/>
          </a:xfrm>
          <a:custGeom>
            <a:avLst/>
            <a:gdLst/>
            <a:ahLst/>
            <a:cxnLst/>
            <a:rect l="l" t="t" r="r" b="b"/>
            <a:pathLst>
              <a:path w="4972038" h="7002870">
                <a:moveTo>
                  <a:pt x="4972038" y="0"/>
                </a:moveTo>
                <a:lnTo>
                  <a:pt x="0" y="0"/>
                </a:lnTo>
                <a:lnTo>
                  <a:pt x="0" y="7002870"/>
                </a:lnTo>
                <a:lnTo>
                  <a:pt x="4972038" y="7002870"/>
                </a:lnTo>
                <a:lnTo>
                  <a:pt x="497203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49027" y="2618235"/>
            <a:ext cx="10466491" cy="347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TRASFERINDO ATENDIMENTO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FFAA-A8EB-937B-C642-74F608F3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3E914C22-1D5D-58E5-FD9B-F37F9D8B9508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TRASFERÊNCIA DE ATENDIMENTO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7E3CCC-5EAC-7A1A-8F03-C2058C987DAE}"/>
              </a:ext>
            </a:extLst>
          </p:cNvPr>
          <p:cNvSpPr txBox="1"/>
          <p:nvPr/>
        </p:nvSpPr>
        <p:spPr>
          <a:xfrm>
            <a:off x="895138" y="1069988"/>
            <a:ext cx="168376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Se o cliente quiser ser atendido por algum vendedor de sua preferência ou dar continuidade ao atendimento anterior, o vendedor que chamar o cliente  para o atendimento,  poderá realizar a transferência da senha, escolhendo o nome do vendedor que fará de fato o atendimento ao cliente.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Selecionar módulo PRD &gt; MENU Ferramentas &gt; Agente Autorizado &gt; Atender</a:t>
            </a:r>
          </a:p>
          <a:p>
            <a:endParaRPr lang="pt-BR" dirty="0">
              <a:solidFill>
                <a:prstClr val="black"/>
              </a:solidFill>
              <a:latin typeface="AMX"/>
              <a:cs typeface="Calibri" panose="020F050202020403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4567FDC-B88B-39D2-4EF2-D65C819D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07" y="2564524"/>
            <a:ext cx="13515285" cy="65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3843E22-24A2-8269-0E48-778CF3476574}"/>
              </a:ext>
            </a:extLst>
          </p:cNvPr>
          <p:cNvSpPr/>
          <p:nvPr/>
        </p:nvSpPr>
        <p:spPr>
          <a:xfrm>
            <a:off x="5566247" y="6489050"/>
            <a:ext cx="1011555" cy="28038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EB47EF14-2E08-3074-FBAA-56F33E9C97CC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6217304" y="6624149"/>
            <a:ext cx="2909750" cy="3200309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A5A2FB-A6AD-3717-1111-071172643100}"/>
              </a:ext>
            </a:extLst>
          </p:cNvPr>
          <p:cNvSpPr txBox="1"/>
          <p:nvPr/>
        </p:nvSpPr>
        <p:spPr>
          <a:xfrm>
            <a:off x="9144000" y="9482970"/>
            <a:ext cx="2383941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1 – Clique em transferir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480A3BC-1689-717F-92C3-73A0868FC5F1}"/>
              </a:ext>
            </a:extLst>
          </p:cNvPr>
          <p:cNvSpPr/>
          <p:nvPr/>
        </p:nvSpPr>
        <p:spPr>
          <a:xfrm>
            <a:off x="12504352" y="5778102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A371B02-4A4D-0910-2AF4-DF2766857344}"/>
              </a:ext>
            </a:extLst>
          </p:cNvPr>
          <p:cNvSpPr/>
          <p:nvPr/>
        </p:nvSpPr>
        <p:spPr>
          <a:xfrm>
            <a:off x="12720004" y="5614454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E3FB18D-ACCB-911D-7B3E-D9B33BA04F05}"/>
              </a:ext>
            </a:extLst>
          </p:cNvPr>
          <p:cNvSpPr/>
          <p:nvPr/>
        </p:nvSpPr>
        <p:spPr>
          <a:xfrm>
            <a:off x="12204188" y="3528914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51AA961-C28C-A7EF-B925-527132F66A2F}"/>
              </a:ext>
            </a:extLst>
          </p:cNvPr>
          <p:cNvSpPr/>
          <p:nvPr/>
        </p:nvSpPr>
        <p:spPr>
          <a:xfrm>
            <a:off x="7989535" y="3282953"/>
            <a:ext cx="782327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8443642-3A11-2F26-414F-E287736C0501}"/>
              </a:ext>
            </a:extLst>
          </p:cNvPr>
          <p:cNvSpPr/>
          <p:nvPr/>
        </p:nvSpPr>
        <p:spPr>
          <a:xfrm>
            <a:off x="12050105" y="3641889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512A7EA-BECE-E04A-AA64-B9E46F33A152}"/>
              </a:ext>
            </a:extLst>
          </p:cNvPr>
          <p:cNvSpPr/>
          <p:nvPr/>
        </p:nvSpPr>
        <p:spPr>
          <a:xfrm>
            <a:off x="7617163" y="3463902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88CFA13-46F8-7907-1CAF-EBE7FDA7AB3B}"/>
              </a:ext>
            </a:extLst>
          </p:cNvPr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2F2B429-A264-A99D-A0C7-C9E04E3723D4}"/>
              </a:ext>
            </a:extLst>
          </p:cNvPr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88AF6C7-BF13-816F-C420-4176CB2D8D0E}"/>
              </a:ext>
            </a:extLst>
          </p:cNvPr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7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663FA-1874-737E-BD6B-46F894BFD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FD03CF52-EDAD-7D16-9C29-B0A48ECB6D4A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TRASFERÊNCIA DE ATENDIMENTO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5D03B034-B9BC-6432-AA53-55A71F63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64" y="2039485"/>
            <a:ext cx="14372043" cy="69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3BD965-9F85-F64B-6EBD-5C087CD5ABEF}"/>
              </a:ext>
            </a:extLst>
          </p:cNvPr>
          <p:cNvSpPr/>
          <p:nvPr/>
        </p:nvSpPr>
        <p:spPr>
          <a:xfrm>
            <a:off x="4914736" y="6276343"/>
            <a:ext cx="2577629" cy="1610357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1022421-EEA9-51FD-80C5-40EEE21DBB5C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6622299" y="7467950"/>
            <a:ext cx="1579773" cy="2417271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3582EA-1F62-0058-D559-FAA403AB85FE}"/>
              </a:ext>
            </a:extLst>
          </p:cNvPr>
          <p:cNvSpPr txBox="1"/>
          <p:nvPr/>
        </p:nvSpPr>
        <p:spPr>
          <a:xfrm>
            <a:off x="8144068" y="9078513"/>
            <a:ext cx="304622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2 –  Selecione o nome do vendedor que fará o atendimento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CBDBF6C-A92B-93CF-9860-A12D4FC94806}"/>
              </a:ext>
            </a:extLst>
          </p:cNvPr>
          <p:cNvSpPr/>
          <p:nvPr/>
        </p:nvSpPr>
        <p:spPr>
          <a:xfrm>
            <a:off x="11499575" y="3210339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05DBBD-8169-6747-9E3A-D8BB2DD41B4B}"/>
              </a:ext>
            </a:extLst>
          </p:cNvPr>
          <p:cNvSpPr/>
          <p:nvPr/>
        </p:nvSpPr>
        <p:spPr>
          <a:xfrm>
            <a:off x="11240113" y="3604901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56344A-2E62-FB36-AD88-42A6DF64769D}"/>
              </a:ext>
            </a:extLst>
          </p:cNvPr>
          <p:cNvSpPr/>
          <p:nvPr/>
        </p:nvSpPr>
        <p:spPr>
          <a:xfrm>
            <a:off x="6742288" y="2828079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15B39E-D1D8-C684-7354-0AA4C0DD59B2}"/>
              </a:ext>
            </a:extLst>
          </p:cNvPr>
          <p:cNvSpPr/>
          <p:nvPr/>
        </p:nvSpPr>
        <p:spPr>
          <a:xfrm>
            <a:off x="6203549" y="2927489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824A0B-F138-1B30-F05F-22CF88121D1A}"/>
              </a:ext>
            </a:extLst>
          </p:cNvPr>
          <p:cNvSpPr/>
          <p:nvPr/>
        </p:nvSpPr>
        <p:spPr>
          <a:xfrm>
            <a:off x="11038094" y="3762867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7640C5C-1901-7052-17EE-6C5DB1825BA7}"/>
              </a:ext>
            </a:extLst>
          </p:cNvPr>
          <p:cNvSpPr/>
          <p:nvPr/>
        </p:nvSpPr>
        <p:spPr>
          <a:xfrm>
            <a:off x="6524069" y="3080570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B4CE533-0561-63EC-EA3A-765ED809A870}"/>
              </a:ext>
            </a:extLst>
          </p:cNvPr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FDD24D9-5200-E54C-EAF5-0BF72C29D52A}"/>
              </a:ext>
            </a:extLst>
          </p:cNvPr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36692EB-1C5A-294B-C95B-1ADA214BF9C8}"/>
              </a:ext>
            </a:extLst>
          </p:cNvPr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3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7297641"/>
            <a:ext cx="5249576" cy="3502899"/>
          </a:xfrm>
          <a:custGeom>
            <a:avLst/>
            <a:gdLst/>
            <a:ahLst/>
            <a:cxnLst/>
            <a:rect l="l" t="t" r="r" b="b"/>
            <a:pathLst>
              <a:path w="5249576" h="3502899">
                <a:moveTo>
                  <a:pt x="5249576" y="3502898"/>
                </a:moveTo>
                <a:lnTo>
                  <a:pt x="0" y="3502898"/>
                </a:lnTo>
                <a:lnTo>
                  <a:pt x="0" y="0"/>
                </a:lnTo>
                <a:lnTo>
                  <a:pt x="5249576" y="0"/>
                </a:lnTo>
                <a:lnTo>
                  <a:pt x="5249576" y="35028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929790" y="3431176"/>
            <a:ext cx="7775855" cy="5919369"/>
          </a:xfrm>
          <a:custGeom>
            <a:avLst/>
            <a:gdLst/>
            <a:ahLst/>
            <a:cxnLst/>
            <a:rect l="l" t="t" r="r" b="b"/>
            <a:pathLst>
              <a:path w="7775855" h="5919369">
                <a:moveTo>
                  <a:pt x="0" y="0"/>
                </a:moveTo>
                <a:lnTo>
                  <a:pt x="7775855" y="0"/>
                </a:lnTo>
                <a:lnTo>
                  <a:pt x="7775855" y="5919369"/>
                </a:lnTo>
                <a:lnTo>
                  <a:pt x="0" y="59193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76400" y="1270772"/>
            <a:ext cx="149352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pt-BR" sz="5000" b="1" dirty="0">
                <a:latin typeface="AMX" pitchFamily="2" charset="0"/>
              </a:rPr>
              <a:t>ANATEL - RESOLUÇÃO Nº 632</a:t>
            </a:r>
          </a:p>
          <a:p>
            <a:pPr algn="ctr" fontAlgn="base"/>
            <a:r>
              <a:rPr lang="pt-BR" sz="5000" b="1" dirty="0">
                <a:solidFill>
                  <a:srgbClr val="000000"/>
                </a:solidFill>
                <a:latin typeface="AMX" pitchFamily="2" charset="0"/>
              </a:rPr>
              <a:t>SUBSEÇÃO I - DO SETOR DE ATENDIMENTO PRESENCIAL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816370-9154-7726-56C1-3E9A55228922}"/>
              </a:ext>
            </a:extLst>
          </p:cNvPr>
          <p:cNvSpPr txBox="1"/>
          <p:nvPr/>
        </p:nvSpPr>
        <p:spPr>
          <a:xfrm>
            <a:off x="514350" y="381882"/>
            <a:ext cx="9144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500" b="1" dirty="0">
                <a:solidFill>
                  <a:srgbClr val="E3262B"/>
                </a:solidFill>
                <a:latin typeface="AMX" pitchFamily="2" charset="0"/>
              </a:rPr>
              <a:t>O QUE DIZ A REGULAMENTAÇÃO?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4C62D2-7E40-F016-6909-531C16E7DDFA}"/>
              </a:ext>
            </a:extLst>
          </p:cNvPr>
          <p:cNvSpPr txBox="1"/>
          <p:nvPr/>
        </p:nvSpPr>
        <p:spPr>
          <a:xfrm>
            <a:off x="8699425" y="3843012"/>
            <a:ext cx="8851188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MX" pitchFamily="2" charset="0"/>
              </a:rPr>
              <a:t>Art. 35. A Prestadora deve adotar medidas para que o Setor de Atendimento Presencial seja claramente identificável pelo Consumidor e observar as regras de acessibilidade dispostas em legislação específica.</a:t>
            </a:r>
          </a:p>
          <a:p>
            <a:pPr lvl="1" algn="just" fontAlgn="base">
              <a:spcBef>
                <a:spcPts val="60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MX" pitchFamily="2" charset="0"/>
              </a:rPr>
              <a:t>§ 1º Os atendentes do Setor de Atendimento Presencial devem ter acesso aos sistemas da Prestadora, sendo vedado encaminhar o Consumidor para qualquer modalidade de Atendimento Remoto.</a:t>
            </a:r>
          </a:p>
          <a:p>
            <a:pPr lvl="1" algn="just" fontAlgn="base">
              <a:spcBef>
                <a:spcPts val="60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MX" pitchFamily="2" charset="0"/>
              </a:rPr>
              <a:t>§ 2º Em caso de indisponibilidade de sistema, o Setor de Atendimento Presencial da Prestadora deve adotar alternativas para protocolizar e dar encaminhamento às demandas do Consumidor.</a:t>
            </a:r>
          </a:p>
          <a:p>
            <a:pPr algn="just" fontAlgn="base">
              <a:spcBef>
                <a:spcPts val="60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MX" pitchFamily="2" charset="0"/>
              </a:rPr>
              <a:t>Art. 36. O Setor de Atendimento Presencial deve ser dimensionado de forma a atender o Consumidor em até 30 (trinta) minutos.</a:t>
            </a:r>
          </a:p>
          <a:p>
            <a:pPr algn="just" fontAlgn="base">
              <a:spcBef>
                <a:spcPts val="600"/>
              </a:spcBef>
            </a:pPr>
            <a:r>
              <a:rPr lang="pt-BR" sz="2000" b="1" i="1" dirty="0">
                <a:solidFill>
                  <a:srgbClr val="000000"/>
                </a:solidFill>
                <a:effectLst/>
                <a:latin typeface="AMX" pitchFamily="2" charset="0"/>
              </a:rPr>
              <a:t>Parágrafo único. A Prestadora deve disponibilizar sistema de controle eletrônico por senha para acompanhamento do tempo de espera de cada Consumidor (</a:t>
            </a:r>
            <a:r>
              <a:rPr lang="pt-BR" sz="2000" b="1" i="1" dirty="0">
                <a:solidFill>
                  <a:srgbClr val="000000"/>
                </a:solidFill>
                <a:latin typeface="AMX" pitchFamily="2" charset="0"/>
              </a:rPr>
              <a:t>RGA - Regulamento Geral de Acessibilidade).</a:t>
            </a:r>
          </a:p>
          <a:p>
            <a:pPr algn="just" fontAlgn="base">
              <a:spcBef>
                <a:spcPts val="60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MX" pitchFamily="2" charset="0"/>
              </a:rPr>
              <a:t>Art. 37. As Prestadoras de Pequeno Porte e Prestadoras que exploram o SMP por meio de Rede Virtual estão isentas das obrigações previstas nesta Subseção</a:t>
            </a:r>
          </a:p>
          <a:p>
            <a:pPr algn="ctr" fontAlgn="base"/>
            <a:endParaRPr lang="pt-BR" sz="2000" b="0" i="0" dirty="0">
              <a:solidFill>
                <a:srgbClr val="000000"/>
              </a:solidFill>
              <a:effectLst/>
              <a:latin typeface="AMX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C9791-66B5-12B3-88D2-935ABA44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ED9035C3-EF23-604A-1CC2-FC7164F08E88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TRASFERÊNCIA DE ATENDIMENTO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8340DB8-9DFB-2F9B-A818-46805F9DA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76" y="1442179"/>
            <a:ext cx="14519249" cy="70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C249E12-EC40-F60E-48F3-FD280F063807}"/>
              </a:ext>
            </a:extLst>
          </p:cNvPr>
          <p:cNvSpPr/>
          <p:nvPr/>
        </p:nvSpPr>
        <p:spPr>
          <a:xfrm>
            <a:off x="4990703" y="5709287"/>
            <a:ext cx="1011555" cy="30861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4AA00C39-64B9-E09B-405F-E2A7EE524465}"/>
              </a:ext>
            </a:extLst>
          </p:cNvPr>
          <p:cNvCxnSpPr>
            <a:cxnSpLocks/>
            <a:stCxn id="3" idx="2"/>
            <a:endCxn id="5" idx="1"/>
          </p:cNvCxnSpPr>
          <p:nvPr/>
        </p:nvCxnSpPr>
        <p:spPr>
          <a:xfrm rot="16200000" flipH="1">
            <a:off x="4635739" y="6878639"/>
            <a:ext cx="3072160" cy="1350676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73B6B7-B3FE-ED8C-BA5C-0F88179C1282}"/>
              </a:ext>
            </a:extLst>
          </p:cNvPr>
          <p:cNvSpPr txBox="1"/>
          <p:nvPr/>
        </p:nvSpPr>
        <p:spPr>
          <a:xfrm>
            <a:off x="6847157" y="8916932"/>
            <a:ext cx="304622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3 –  Clique em transferir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A54A809-681A-2FA1-FBFE-CAA50873CB26}"/>
              </a:ext>
            </a:extLst>
          </p:cNvPr>
          <p:cNvSpPr/>
          <p:nvPr/>
        </p:nvSpPr>
        <p:spPr>
          <a:xfrm>
            <a:off x="9338715" y="2185028"/>
            <a:ext cx="1011555" cy="30861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606DCD0-A946-214C-5684-D195DB953DEF}"/>
              </a:ext>
            </a:extLst>
          </p:cNvPr>
          <p:cNvCxnSpPr>
            <a:cxnSpLocks/>
            <a:stCxn id="10" idx="2"/>
            <a:endCxn id="12" idx="1"/>
          </p:cNvCxnSpPr>
          <p:nvPr/>
        </p:nvCxnSpPr>
        <p:spPr>
          <a:xfrm rot="16200000" flipH="1">
            <a:off x="7208788" y="5129342"/>
            <a:ext cx="6919582" cy="1648173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A0499E-ECCB-ACFD-03EA-9DC368A9E093}"/>
              </a:ext>
            </a:extLst>
          </p:cNvPr>
          <p:cNvSpPr txBox="1"/>
          <p:nvPr/>
        </p:nvSpPr>
        <p:spPr>
          <a:xfrm>
            <a:off x="11492666" y="9113138"/>
            <a:ext cx="21719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4 –  Confirme a transferência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2DF20FC-DCEC-D56C-E5FC-DC7E73B80096}"/>
              </a:ext>
            </a:extLst>
          </p:cNvPr>
          <p:cNvSpPr/>
          <p:nvPr/>
        </p:nvSpPr>
        <p:spPr>
          <a:xfrm>
            <a:off x="10607116" y="4796135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B59CAC-7C1A-4337-B448-46C1751EF69E}"/>
              </a:ext>
            </a:extLst>
          </p:cNvPr>
          <p:cNvSpPr/>
          <p:nvPr/>
        </p:nvSpPr>
        <p:spPr>
          <a:xfrm>
            <a:off x="12050828" y="2339333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19DED9A-D4F5-3CAA-A36C-B418F857E9F6}"/>
              </a:ext>
            </a:extLst>
          </p:cNvPr>
          <p:cNvSpPr/>
          <p:nvPr/>
        </p:nvSpPr>
        <p:spPr>
          <a:xfrm>
            <a:off x="5588852" y="3918546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ABE23D1-B213-401A-93A2-141B7FF47A88}"/>
              </a:ext>
            </a:extLst>
          </p:cNvPr>
          <p:cNvSpPr/>
          <p:nvPr/>
        </p:nvSpPr>
        <p:spPr>
          <a:xfrm>
            <a:off x="6251788" y="3801336"/>
            <a:ext cx="669899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0CA7896-72E2-2591-1DE8-9B50782E7AF8}"/>
              </a:ext>
            </a:extLst>
          </p:cNvPr>
          <p:cNvSpPr/>
          <p:nvPr/>
        </p:nvSpPr>
        <p:spPr>
          <a:xfrm>
            <a:off x="11908717" y="2493638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F9C320A-60CF-2105-C40A-0C12BBFA25F9}"/>
              </a:ext>
            </a:extLst>
          </p:cNvPr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C8F61159-22DA-40C1-E7C5-9EE97E35C654}"/>
              </a:ext>
            </a:extLst>
          </p:cNvPr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28272D9-CA56-5690-2F2A-EC3D3C6879C6}"/>
              </a:ext>
            </a:extLst>
          </p:cNvPr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86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75A73-31EF-59B7-11C4-7CF49A59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50BCBF75-A7A0-3036-11D1-736B05F1FC02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TRASFERÊNCIA DE ATENDIMENTO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628A3D8-D353-8FF1-9B85-F707FCCC8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285876"/>
            <a:ext cx="13702599" cy="66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4D93BCB-09F1-14E4-A405-823EE66A3440}"/>
              </a:ext>
            </a:extLst>
          </p:cNvPr>
          <p:cNvSpPr/>
          <p:nvPr/>
        </p:nvSpPr>
        <p:spPr>
          <a:xfrm>
            <a:off x="4520970" y="5768332"/>
            <a:ext cx="7892010" cy="318143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AB0EB352-8266-51F5-254B-203FAFD9A961}"/>
              </a:ext>
            </a:extLst>
          </p:cNvPr>
          <p:cNvCxnSpPr>
            <a:cxnSpLocks/>
            <a:stCxn id="3" idx="2"/>
            <a:endCxn id="5" idx="1"/>
          </p:cNvCxnSpPr>
          <p:nvPr/>
        </p:nvCxnSpPr>
        <p:spPr>
          <a:xfrm rot="5400000" flipH="1" flipV="1">
            <a:off x="11715025" y="2174032"/>
            <a:ext cx="664392" cy="7160493"/>
          </a:xfrm>
          <a:prstGeom prst="bentConnector4">
            <a:avLst>
              <a:gd name="adj1" fmla="val -34407"/>
              <a:gd name="adj2" fmla="val 77554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139626-9F9E-D86C-EF6A-0CD3075DAE66}"/>
              </a:ext>
            </a:extLst>
          </p:cNvPr>
          <p:cNvSpPr txBox="1"/>
          <p:nvPr/>
        </p:nvSpPr>
        <p:spPr>
          <a:xfrm>
            <a:off x="15627468" y="5122001"/>
            <a:ext cx="21719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5 – Transferência realizada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8C70BA-157F-6457-2182-035570B2CB5D}"/>
              </a:ext>
            </a:extLst>
          </p:cNvPr>
          <p:cNvSpPr txBox="1"/>
          <p:nvPr/>
        </p:nvSpPr>
        <p:spPr>
          <a:xfrm>
            <a:off x="1104695" y="7861555"/>
            <a:ext cx="16078610" cy="2121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Se o vendedor que recebeu a transferência da senha não estiver em atendimento, a senha será sinalizada para o cliente  no painel (TV) novamente com indicação da nova PA que realizará o seu atendimento.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Se o vendedor  que recebeu a transferência da senha estiver em atendimento, será considerado na fila da PA deste vendedor a senha do cliente que foi  transferida e a partir do momento em  que o vendedor encerrar o atendimento, a senha será sinalizada no painel (TV) novamente com a indicação da PA que fará  o seu atendimento.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CD9EFB4-4170-066D-8FAA-0F047BC91A3D}"/>
              </a:ext>
            </a:extLst>
          </p:cNvPr>
          <p:cNvSpPr/>
          <p:nvPr/>
        </p:nvSpPr>
        <p:spPr>
          <a:xfrm>
            <a:off x="11499575" y="3210339"/>
            <a:ext cx="739472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FA5EA91-F42F-F2B2-376B-26F585404D94}"/>
              </a:ext>
            </a:extLst>
          </p:cNvPr>
          <p:cNvSpPr/>
          <p:nvPr/>
        </p:nvSpPr>
        <p:spPr>
          <a:xfrm>
            <a:off x="11157415" y="2442024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219281-B27F-52C1-8FBC-5EE45B8E22FC}"/>
              </a:ext>
            </a:extLst>
          </p:cNvPr>
          <p:cNvSpPr/>
          <p:nvPr/>
        </p:nvSpPr>
        <p:spPr>
          <a:xfrm>
            <a:off x="6809297" y="1999654"/>
            <a:ext cx="1004849" cy="14988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8951C9A-A58E-8DD6-9884-F977FDD1903A}"/>
              </a:ext>
            </a:extLst>
          </p:cNvPr>
          <p:cNvSpPr/>
          <p:nvPr/>
        </p:nvSpPr>
        <p:spPr>
          <a:xfrm>
            <a:off x="6586039" y="2218277"/>
            <a:ext cx="669899" cy="107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8232252-6119-AE20-EF60-C6286E073F98}"/>
              </a:ext>
            </a:extLst>
          </p:cNvPr>
          <p:cNvSpPr/>
          <p:nvPr/>
        </p:nvSpPr>
        <p:spPr>
          <a:xfrm>
            <a:off x="11297209" y="2271509"/>
            <a:ext cx="530105" cy="1073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D7BF4AF-96DC-B815-9F77-C9AE738FDD35}"/>
              </a:ext>
            </a:extLst>
          </p:cNvPr>
          <p:cNvSpPr/>
          <p:nvPr/>
        </p:nvSpPr>
        <p:spPr>
          <a:xfrm flipV="1">
            <a:off x="11297209" y="8434497"/>
            <a:ext cx="7030632" cy="3705005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B93796F-B126-5D9A-ECF7-720112085F73}"/>
              </a:ext>
            </a:extLst>
          </p:cNvPr>
          <p:cNvSpPr/>
          <p:nvPr/>
        </p:nvSpPr>
        <p:spPr>
          <a:xfrm flipH="1">
            <a:off x="20790" y="-58145"/>
            <a:ext cx="2403281" cy="1549456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6540A2E-B0C1-367B-8360-BD6F12EA42D2}"/>
              </a:ext>
            </a:extLst>
          </p:cNvPr>
          <p:cNvSpPr/>
          <p:nvPr/>
        </p:nvSpPr>
        <p:spPr>
          <a:xfrm flipH="1">
            <a:off x="20790" y="-102356"/>
            <a:ext cx="2145705" cy="1383391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41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A4113-C68E-679D-6B72-31D5AD9E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9EA1B3B-8FB6-BB4D-3AF3-369B7193684C}"/>
              </a:ext>
            </a:extLst>
          </p:cNvPr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8897A7B-1748-803C-0BE0-37EE2695D1E6}"/>
              </a:ext>
            </a:extLst>
          </p:cNvPr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3E38A56-2AE4-2789-B75D-77D7F1545B81}"/>
              </a:ext>
            </a:extLst>
          </p:cNvPr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C14E9DD-E272-0681-EF1B-CD1A078F57CE}"/>
              </a:ext>
            </a:extLst>
          </p:cNvPr>
          <p:cNvSpPr txBox="1"/>
          <p:nvPr/>
        </p:nvSpPr>
        <p:spPr>
          <a:xfrm>
            <a:off x="8432914" y="2660281"/>
            <a:ext cx="8826386" cy="163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CONTINGÊNCIA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1DFEDF2-B87B-F3A3-C08A-730A94BDA931}"/>
              </a:ext>
            </a:extLst>
          </p:cNvPr>
          <p:cNvSpPr/>
          <p:nvPr/>
        </p:nvSpPr>
        <p:spPr>
          <a:xfrm>
            <a:off x="3962400" y="5996658"/>
            <a:ext cx="5655535" cy="4114800"/>
          </a:xfrm>
          <a:custGeom>
            <a:avLst/>
            <a:gdLst/>
            <a:ahLst/>
            <a:cxnLst/>
            <a:rect l="l" t="t" r="r" b="b"/>
            <a:pathLst>
              <a:path w="5655535" h="4114800">
                <a:moveTo>
                  <a:pt x="0" y="0"/>
                </a:moveTo>
                <a:lnTo>
                  <a:pt x="5655536" y="0"/>
                </a:lnTo>
                <a:lnTo>
                  <a:pt x="5655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94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0E9D5-2033-2479-5D93-018F80450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B98A7ED-57F8-4320-65FF-7BA7A870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72" b="29929"/>
          <a:stretch>
            <a:fillRect/>
          </a:stretch>
        </p:blipFill>
        <p:spPr>
          <a:xfrm>
            <a:off x="1186255" y="3088952"/>
            <a:ext cx="16255370" cy="56225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265CD4-88CE-E57C-57E2-7BE8EBF08780}"/>
              </a:ext>
            </a:extLst>
          </p:cNvPr>
          <p:cNvSpPr txBox="1"/>
          <p:nvPr/>
        </p:nvSpPr>
        <p:spPr>
          <a:xfrm>
            <a:off x="895135" y="1291583"/>
            <a:ext cx="16837613" cy="12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  o Totem estiver alguma indisponibilidade , por contingência o próprio vendedor pode gerar senha e entregar ao cliente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Selecionar módulo PRD &gt; MENU Ferramentas &gt; Agente Autorizado &gt; Gerar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AMX" panose="020B0604020202020204"/>
                <a:cs typeface="Calibri" panose="020F0502020204030204" pitchFamily="34" charset="0"/>
              </a:rPr>
              <a:t>***esta opção deve ser utilizada somente em casos de contingências****</a:t>
            </a:r>
            <a:endParaRPr lang="pt-BR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7278310-A5A8-D146-1B01-B82FED7298B2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E144CB-CBAC-4077-B35E-9F7417ABDB8B}"/>
              </a:ext>
            </a:extLst>
          </p:cNvPr>
          <p:cNvSpPr/>
          <p:nvPr/>
        </p:nvSpPr>
        <p:spPr>
          <a:xfrm>
            <a:off x="8433075" y="4663440"/>
            <a:ext cx="3791310" cy="48006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88E80827-125A-E011-2F9B-7F9B428649C9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224385" y="4903471"/>
            <a:ext cx="4390687" cy="546646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C0DF6E-E517-3081-4DEB-44B41EAA6A1B}"/>
              </a:ext>
            </a:extLst>
          </p:cNvPr>
          <p:cNvSpPr txBox="1"/>
          <p:nvPr/>
        </p:nvSpPr>
        <p:spPr>
          <a:xfrm>
            <a:off x="15471968" y="5450117"/>
            <a:ext cx="228620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Insira o número de telefone e Nome do cliente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FD2D55-E23A-3F52-F67F-1C6028F2D5A3}"/>
              </a:ext>
            </a:extLst>
          </p:cNvPr>
          <p:cNvSpPr/>
          <p:nvPr/>
        </p:nvSpPr>
        <p:spPr>
          <a:xfrm>
            <a:off x="5918475" y="5176792"/>
            <a:ext cx="6888840" cy="2675618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E912ACB8-306B-DE15-F967-931A337822C9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16200000" flipH="1">
            <a:off x="11132237" y="6083068"/>
            <a:ext cx="1132440" cy="4671124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A14285-FAAF-393B-1481-BA922FC3CB30}"/>
              </a:ext>
            </a:extLst>
          </p:cNvPr>
          <p:cNvSpPr txBox="1"/>
          <p:nvPr/>
        </p:nvSpPr>
        <p:spPr>
          <a:xfrm>
            <a:off x="12224386" y="8984850"/>
            <a:ext cx="3619265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Clique em uma das opções de acordo com a necessidade do cliente para gerar a senha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724AE85-EAF9-BA3A-D88E-20C311AB623B}"/>
              </a:ext>
            </a:extLst>
          </p:cNvPr>
          <p:cNvSpPr/>
          <p:nvPr/>
        </p:nvSpPr>
        <p:spPr>
          <a:xfrm>
            <a:off x="8886825" y="4800601"/>
            <a:ext cx="1181100" cy="229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4C7BB2-FF2A-682E-AD54-5021FAE05918}"/>
              </a:ext>
            </a:extLst>
          </p:cNvPr>
          <p:cNvSpPr txBox="1"/>
          <p:nvPr/>
        </p:nvSpPr>
        <p:spPr>
          <a:xfrm>
            <a:off x="8766284" y="470760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XXXXXX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E9BC849-E506-7D96-628C-6D3A12DFCFAD}"/>
              </a:ext>
            </a:extLst>
          </p:cNvPr>
          <p:cNvSpPr/>
          <p:nvPr/>
        </p:nvSpPr>
        <p:spPr>
          <a:xfrm>
            <a:off x="15192375" y="3379472"/>
            <a:ext cx="514350" cy="68579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A6E216E-4CCC-E604-8C58-A96AA0DB3105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E9B7796E-E96C-0317-A071-DE94618E915D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B9C49B21-6FEC-22A5-CE43-15FCCC3C8A03}"/>
              </a:ext>
            </a:extLst>
          </p:cNvPr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16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66AE-B88C-234A-99D3-166A2141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254842C-523D-E0CE-4545-CFBD6C4B22EF}"/>
              </a:ext>
            </a:extLst>
          </p:cNvPr>
          <p:cNvSpPr/>
          <p:nvPr/>
        </p:nvSpPr>
        <p:spPr>
          <a:xfrm>
            <a:off x="5919364" y="3001402"/>
            <a:ext cx="4076699" cy="35956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EF9649-C7E0-9634-8E29-47A8FB7E148F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Senha de papel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F1B5BD-C900-87D6-3702-A8BA79A16337}"/>
              </a:ext>
            </a:extLst>
          </p:cNvPr>
          <p:cNvSpPr txBox="1"/>
          <p:nvPr/>
        </p:nvSpPr>
        <p:spPr>
          <a:xfrm>
            <a:off x="895138" y="1509459"/>
            <a:ext cx="16837613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/>
                <a:cs typeface="Calibri" panose="020F0502020204030204" pitchFamily="34" charset="0"/>
              </a:rPr>
              <a:t>Em casos de falha no sistema de senhas como contingencia será utilizado a senha de papel, conforme segue:</a:t>
            </a:r>
          </a:p>
        </p:txBody>
      </p:sp>
      <p:pic>
        <p:nvPicPr>
          <p:cNvPr id="5" name="Picture 48">
            <a:extLst>
              <a:ext uri="{FF2B5EF4-FFF2-40B4-BE49-F238E27FC236}">
                <a16:creationId xmlns:a16="http://schemas.microsoft.com/office/drawing/2014/main" id="{FBC670EE-1E5D-A5A2-2BC2-5D9D577E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63" y="3001401"/>
            <a:ext cx="4076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>
            <a:extLst>
              <a:ext uri="{FF2B5EF4-FFF2-40B4-BE49-F238E27FC236}">
                <a16:creationId xmlns:a16="http://schemas.microsoft.com/office/drawing/2014/main" id="{4FDF4B6E-22DE-E665-8F5B-14BBF598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96" y="5921928"/>
            <a:ext cx="328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0CB493-CB62-32DC-43B8-6BED2925D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954" b="29488"/>
          <a:stretch>
            <a:fillRect/>
          </a:stretch>
        </p:blipFill>
        <p:spPr bwMode="auto">
          <a:xfrm>
            <a:off x="9230355" y="5919246"/>
            <a:ext cx="733485" cy="63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282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53F9E-5673-02DB-029B-6D36A78D4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26200A1-6580-F8C4-33C0-1EC925AECE42}"/>
              </a:ext>
            </a:extLst>
          </p:cNvPr>
          <p:cNvSpPr/>
          <p:nvPr/>
        </p:nvSpPr>
        <p:spPr>
          <a:xfrm flipV="1">
            <a:off x="11257368" y="7918794"/>
            <a:ext cx="7030632" cy="4691349"/>
          </a:xfrm>
          <a:custGeom>
            <a:avLst/>
            <a:gdLst/>
            <a:ahLst/>
            <a:cxnLst/>
            <a:rect l="l" t="t" r="r" b="b"/>
            <a:pathLst>
              <a:path w="7030632" h="4691349">
                <a:moveTo>
                  <a:pt x="0" y="4691349"/>
                </a:moveTo>
                <a:lnTo>
                  <a:pt x="7030632" y="4691349"/>
                </a:lnTo>
                <a:lnTo>
                  <a:pt x="7030632" y="0"/>
                </a:lnTo>
                <a:lnTo>
                  <a:pt x="0" y="0"/>
                </a:lnTo>
                <a:lnTo>
                  <a:pt x="0" y="469134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CEDBE65-36F9-4BB2-200D-1D03BC6204DB}"/>
              </a:ext>
            </a:extLst>
          </p:cNvPr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B3CDA06-8A56-B397-DE04-93A9A4A81B99}"/>
              </a:ext>
            </a:extLst>
          </p:cNvPr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8860600-C7C8-13CD-E23B-5BD479A7767E}"/>
              </a:ext>
            </a:extLst>
          </p:cNvPr>
          <p:cNvSpPr txBox="1"/>
          <p:nvPr/>
        </p:nvSpPr>
        <p:spPr>
          <a:xfrm>
            <a:off x="8432914" y="2660281"/>
            <a:ext cx="8826386" cy="532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SENHA </a:t>
            </a:r>
          </a:p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CLIENTE</a:t>
            </a:r>
          </a:p>
          <a:p>
            <a:pPr algn="r">
              <a:lnSpc>
                <a:spcPct val="150000"/>
              </a:lnSpc>
            </a:pPr>
            <a:endParaRPr lang="en-US" sz="8000" b="1" dirty="0">
              <a:solidFill>
                <a:srgbClr val="1B1A17"/>
              </a:solidFill>
              <a:latin typeface="AMX Black" pitchFamily="2" charset="0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37F9FEB1-C6B2-9301-17F7-1E8739549006}"/>
              </a:ext>
            </a:extLst>
          </p:cNvPr>
          <p:cNvSpPr/>
          <p:nvPr/>
        </p:nvSpPr>
        <p:spPr>
          <a:xfrm>
            <a:off x="1828800" y="4000500"/>
            <a:ext cx="6400800" cy="6263968"/>
          </a:xfrm>
          <a:custGeom>
            <a:avLst/>
            <a:gdLst/>
            <a:ahLst/>
            <a:cxnLst/>
            <a:rect l="l" t="t" r="r" b="b"/>
            <a:pathLst>
              <a:path w="4318969" h="411480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61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C6B01-B7B9-02E4-E1CA-4A341A5C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BAE7427-7110-2AF6-4ED3-6892D08585B4}"/>
              </a:ext>
            </a:extLst>
          </p:cNvPr>
          <p:cNvGrpSpPr/>
          <p:nvPr/>
        </p:nvGrpSpPr>
        <p:grpSpPr>
          <a:xfrm>
            <a:off x="1930620" y="2149473"/>
            <a:ext cx="14852670" cy="7549698"/>
            <a:chOff x="3033469" y="1432982"/>
            <a:chExt cx="9901780" cy="5033132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80BD685B-003C-9E5C-667E-9185770F2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8082" y="2021713"/>
              <a:ext cx="2039031" cy="12908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F6B9B0E1-25BB-DDCE-6CD7-17AFE5597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3469" y="1432982"/>
              <a:ext cx="9901780" cy="5033132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991670B-9D80-FA1B-A68A-CBC6AFEAE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8269" y="1895129"/>
              <a:ext cx="8677470" cy="4076463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890C4C4-39BB-1C97-304F-7FFEB4DD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1596" y="1979170"/>
              <a:ext cx="697820" cy="687991"/>
            </a:xfrm>
            <a:prstGeom prst="rect">
              <a:avLst/>
            </a:prstGeom>
          </p:spPr>
        </p:pic>
        <p:sp>
          <p:nvSpPr>
            <p:cNvPr id="24" name="Retângulo de cantos arredondados 56">
              <a:extLst>
                <a:ext uri="{FF2B5EF4-FFF2-40B4-BE49-F238E27FC236}">
                  <a16:creationId xmlns:a16="http://schemas.microsoft.com/office/drawing/2014/main" id="{18A46E15-B020-99EE-98B2-A26B9504CEED}"/>
                </a:ext>
              </a:extLst>
            </p:cNvPr>
            <p:cNvSpPr/>
            <p:nvPr/>
          </p:nvSpPr>
          <p:spPr>
            <a:xfrm>
              <a:off x="3870555" y="2835456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400" kern="0" dirty="0">
                  <a:solidFill>
                    <a:prstClr val="white"/>
                  </a:solidFill>
                  <a:latin typeface="AMX Medium" pitchFamily="2" charset="0"/>
                </a:rPr>
                <a:t>NÃO SOU </a:t>
              </a: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CLIENTE</a:t>
              </a:r>
              <a:endParaRPr lang="pt-BR" sz="2400" kern="0" dirty="0">
                <a:solidFill>
                  <a:prstClr val="white"/>
                </a:solidFill>
                <a:latin typeface="AMX Medium" pitchFamily="2" charset="0"/>
              </a:endParaRPr>
            </a:p>
          </p:txBody>
        </p:sp>
        <p:sp>
          <p:nvSpPr>
            <p:cNvPr id="25" name="Retângulo de cantos arredondados 57">
              <a:extLst>
                <a:ext uri="{FF2B5EF4-FFF2-40B4-BE49-F238E27FC236}">
                  <a16:creationId xmlns:a16="http://schemas.microsoft.com/office/drawing/2014/main" id="{6215F879-FE58-FBB1-B29D-018E98721DF9}"/>
                </a:ext>
              </a:extLst>
            </p:cNvPr>
            <p:cNvSpPr/>
            <p:nvPr/>
          </p:nvSpPr>
          <p:spPr>
            <a:xfrm>
              <a:off x="5969886" y="283545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COMBO MULTI</a:t>
              </a:r>
            </a:p>
          </p:txBody>
        </p:sp>
        <p:sp>
          <p:nvSpPr>
            <p:cNvPr id="26" name="Retângulo de cantos arredondados 58">
              <a:extLst>
                <a:ext uri="{FF2B5EF4-FFF2-40B4-BE49-F238E27FC236}">
                  <a16:creationId xmlns:a16="http://schemas.microsoft.com/office/drawing/2014/main" id="{39501411-E389-2E73-1BD9-80318C50933B}"/>
                </a:ext>
              </a:extLst>
            </p:cNvPr>
            <p:cNvSpPr/>
            <p:nvPr/>
          </p:nvSpPr>
          <p:spPr>
            <a:xfrm>
              <a:off x="8069217" y="283545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MÓVEL</a:t>
              </a:r>
            </a:p>
          </p:txBody>
        </p:sp>
        <p:sp>
          <p:nvSpPr>
            <p:cNvPr id="27" name="Retângulo de cantos arredondados 59">
              <a:extLst>
                <a:ext uri="{FF2B5EF4-FFF2-40B4-BE49-F238E27FC236}">
                  <a16:creationId xmlns:a16="http://schemas.microsoft.com/office/drawing/2014/main" id="{B6073B57-530C-0C01-83F5-8EC649970FE0}"/>
                </a:ext>
              </a:extLst>
            </p:cNvPr>
            <p:cNvSpPr/>
            <p:nvPr/>
          </p:nvSpPr>
          <p:spPr>
            <a:xfrm>
              <a:off x="10168548" y="283545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RESIDENCIAL</a:t>
              </a:r>
            </a:p>
          </p:txBody>
        </p:sp>
        <p:sp>
          <p:nvSpPr>
            <p:cNvPr id="28" name="Retângulo de cantos arredondados 60">
              <a:extLst>
                <a:ext uri="{FF2B5EF4-FFF2-40B4-BE49-F238E27FC236}">
                  <a16:creationId xmlns:a16="http://schemas.microsoft.com/office/drawing/2014/main" id="{BB6B9E58-9026-8D32-10AF-C4176F4624C6}"/>
                </a:ext>
              </a:extLst>
            </p:cNvPr>
            <p:cNvSpPr/>
            <p:nvPr/>
          </p:nvSpPr>
          <p:spPr>
            <a:xfrm>
              <a:off x="3870555" y="370428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EMPRESAS</a:t>
              </a:r>
            </a:p>
          </p:txBody>
        </p:sp>
        <p:sp>
          <p:nvSpPr>
            <p:cNvPr id="29" name="Retângulo de cantos arredondados 61">
              <a:extLst>
                <a:ext uri="{FF2B5EF4-FFF2-40B4-BE49-F238E27FC236}">
                  <a16:creationId xmlns:a16="http://schemas.microsoft.com/office/drawing/2014/main" id="{360C9650-E67D-B8A3-B4F9-A90F4FA5DF56}"/>
                </a:ext>
              </a:extLst>
            </p:cNvPr>
            <p:cNvSpPr/>
            <p:nvPr/>
          </p:nvSpPr>
          <p:spPr>
            <a:xfrm>
              <a:off x="5979054" y="3704286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400" kern="0" dirty="0">
                  <a:solidFill>
                    <a:prstClr val="white"/>
                  </a:solidFill>
                  <a:latin typeface="AMX Medium" pitchFamily="2" charset="0"/>
                </a:rPr>
                <a:t>PREFERENCIAL</a:t>
              </a:r>
            </a:p>
          </p:txBody>
        </p:sp>
        <p:sp>
          <p:nvSpPr>
            <p:cNvPr id="30" name="Retângulo de cantos arredondados 62">
              <a:extLst>
                <a:ext uri="{FF2B5EF4-FFF2-40B4-BE49-F238E27FC236}">
                  <a16:creationId xmlns:a16="http://schemas.microsoft.com/office/drawing/2014/main" id="{1095ABA1-05A5-33A9-BED2-A8B40F2DDFE9}"/>
                </a:ext>
              </a:extLst>
            </p:cNvPr>
            <p:cNvSpPr/>
            <p:nvPr/>
          </p:nvSpPr>
          <p:spPr>
            <a:xfrm>
              <a:off x="8087553" y="370428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2ª VIA DE FATURA </a:t>
              </a:r>
            </a:p>
          </p:txBody>
        </p:sp>
        <p:sp>
          <p:nvSpPr>
            <p:cNvPr id="31" name="Retângulo de cantos arredondados 64">
              <a:extLst>
                <a:ext uri="{FF2B5EF4-FFF2-40B4-BE49-F238E27FC236}">
                  <a16:creationId xmlns:a16="http://schemas.microsoft.com/office/drawing/2014/main" id="{9FF13169-66AA-CFCF-4765-DFA23CA64C20}"/>
                </a:ext>
              </a:extLst>
            </p:cNvPr>
            <p:cNvSpPr/>
            <p:nvPr/>
          </p:nvSpPr>
          <p:spPr>
            <a:xfrm>
              <a:off x="10196052" y="3704286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400" kern="0" dirty="0">
                  <a:solidFill>
                    <a:prstClr val="white"/>
                  </a:solidFill>
                  <a:latin typeface="AMX Medium" pitchFamily="2" charset="0"/>
                </a:rPr>
                <a:t>OUTROS SERVIÇOS </a:t>
              </a:r>
            </a:p>
          </p:txBody>
        </p:sp>
      </p:grpSp>
      <p:sp>
        <p:nvSpPr>
          <p:cNvPr id="32" name="object 4">
            <a:extLst>
              <a:ext uri="{FF2B5EF4-FFF2-40B4-BE49-F238E27FC236}">
                <a16:creationId xmlns:a16="http://schemas.microsoft.com/office/drawing/2014/main" id="{5A5344A8-4E1D-9E47-D46F-F8068BDF215D}"/>
              </a:ext>
            </a:extLst>
          </p:cNvPr>
          <p:cNvSpPr/>
          <p:nvPr/>
        </p:nvSpPr>
        <p:spPr>
          <a:xfrm>
            <a:off x="9083840" y="2149473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6C9BD08A-D144-D23C-9AAE-A436F43B2EE7}"/>
              </a:ext>
            </a:extLst>
          </p:cNvPr>
          <p:cNvSpPr txBox="1"/>
          <p:nvPr/>
        </p:nvSpPr>
        <p:spPr>
          <a:xfrm>
            <a:off x="2983546" y="262072"/>
            <a:ext cx="12746822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INICIAL TOTEM SENHA</a:t>
            </a:r>
          </a:p>
          <a:p>
            <a:pPr algn="ctr" fontAlgn="t">
              <a:defRPr/>
            </a:pP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A58018-C9C4-B111-9DFE-1CAAB10F0B22}"/>
              </a:ext>
            </a:extLst>
          </p:cNvPr>
          <p:cNvSpPr txBox="1"/>
          <p:nvPr/>
        </p:nvSpPr>
        <p:spPr>
          <a:xfrm>
            <a:off x="1183193" y="1345373"/>
            <a:ext cx="16837613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seguir, você poderá visualizar como o sistema será exibido para o cliente, incluindo todos os botões, funcionalidades e elementos de navegação.</a:t>
            </a:r>
            <a:endParaRPr lang="pt-BR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1F24FAB-795F-E0F8-96C1-1B3B069E36A6}"/>
              </a:ext>
            </a:extLst>
          </p:cNvPr>
          <p:cNvSpPr txBox="1"/>
          <p:nvPr/>
        </p:nvSpPr>
        <p:spPr>
          <a:xfrm>
            <a:off x="623988" y="808003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VISÃO CLIENTE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72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2556-C086-E971-B7C7-FC3298469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6A96E981-E4FB-A43A-E909-AE9EF89ED486}"/>
              </a:ext>
            </a:extLst>
          </p:cNvPr>
          <p:cNvSpPr/>
          <p:nvPr/>
        </p:nvSpPr>
        <p:spPr>
          <a:xfrm>
            <a:off x="8884920" y="1815116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prstClr val="black"/>
              </a:solidFill>
              <a:latin typeface="Segoe UI Ligh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2AFEC15-3EC5-75C3-426D-0C02799898DB}"/>
              </a:ext>
            </a:extLst>
          </p:cNvPr>
          <p:cNvGrpSpPr/>
          <p:nvPr/>
        </p:nvGrpSpPr>
        <p:grpSpPr>
          <a:xfrm>
            <a:off x="1999518" y="2149473"/>
            <a:ext cx="14852670" cy="7549698"/>
            <a:chOff x="1134683" y="1432982"/>
            <a:chExt cx="9901780" cy="503313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4D570B4-FDD3-AF3A-8C29-B04B099C5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4683" y="1432982"/>
              <a:ext cx="9901780" cy="5033132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0A34BC2F-D9C0-FD46-FE5E-1F71DD8D1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9483" y="1895129"/>
              <a:ext cx="8677470" cy="4076463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ADCF79C-A907-8D75-69CA-B055A1DBF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2810" y="1979170"/>
              <a:ext cx="697820" cy="687991"/>
            </a:xfrm>
            <a:prstGeom prst="rect">
              <a:avLst/>
            </a:prstGeom>
          </p:spPr>
        </p:pic>
        <p:sp>
          <p:nvSpPr>
            <p:cNvPr id="20" name="Retângulo de cantos arredondados 56">
              <a:extLst>
                <a:ext uri="{FF2B5EF4-FFF2-40B4-BE49-F238E27FC236}">
                  <a16:creationId xmlns:a16="http://schemas.microsoft.com/office/drawing/2014/main" id="{F60DE0B8-854C-A0C0-C75E-3280D62066D3}"/>
                </a:ext>
              </a:extLst>
            </p:cNvPr>
            <p:cNvSpPr/>
            <p:nvPr/>
          </p:nvSpPr>
          <p:spPr>
            <a:xfrm>
              <a:off x="5077429" y="283880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PREFERENCIAL</a:t>
              </a:r>
            </a:p>
          </p:txBody>
        </p:sp>
        <p:sp>
          <p:nvSpPr>
            <p:cNvPr id="21" name="Retângulo de cantos arredondados 28">
              <a:extLst>
                <a:ext uri="{FF2B5EF4-FFF2-40B4-BE49-F238E27FC236}">
                  <a16:creationId xmlns:a16="http://schemas.microsoft.com/office/drawing/2014/main" id="{F5855204-9D24-5419-97E8-571CC264FA15}"/>
                </a:ext>
              </a:extLst>
            </p:cNvPr>
            <p:cNvSpPr/>
            <p:nvPr/>
          </p:nvSpPr>
          <p:spPr>
            <a:xfrm>
              <a:off x="7183916" y="2838806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400" kern="0" dirty="0">
                  <a:solidFill>
                    <a:prstClr val="white"/>
                  </a:solidFill>
                  <a:latin typeface="AMX Medium" pitchFamily="2" charset="0"/>
                </a:rPr>
                <a:t>VOLTAR</a:t>
              </a:r>
            </a:p>
          </p:txBody>
        </p:sp>
        <p:sp>
          <p:nvSpPr>
            <p:cNvPr id="22" name="Retângulo de cantos arredondados 63">
              <a:extLst>
                <a:ext uri="{FF2B5EF4-FFF2-40B4-BE49-F238E27FC236}">
                  <a16:creationId xmlns:a16="http://schemas.microsoft.com/office/drawing/2014/main" id="{2F77152E-2645-3D23-698C-4F767EED63BC}"/>
                </a:ext>
              </a:extLst>
            </p:cNvPr>
            <p:cNvSpPr/>
            <p:nvPr/>
          </p:nvSpPr>
          <p:spPr>
            <a:xfrm>
              <a:off x="2970942" y="283880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PREFERENCIAL 80</a:t>
              </a:r>
            </a:p>
          </p:txBody>
        </p:sp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id="{5A0FE236-50B2-FF5C-CD4A-1568EA41C0D6}"/>
              </a:ext>
            </a:extLst>
          </p:cNvPr>
          <p:cNvSpPr txBox="1"/>
          <p:nvPr/>
        </p:nvSpPr>
        <p:spPr>
          <a:xfrm>
            <a:off x="1026296" y="443917"/>
            <a:ext cx="16235411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SECUNDÁRIO – SENHA “PREFERENCIAL” 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12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FF39A-1B49-D1BC-D3C7-182696D60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4">
            <a:extLst>
              <a:ext uri="{FF2B5EF4-FFF2-40B4-BE49-F238E27FC236}">
                <a16:creationId xmlns:a16="http://schemas.microsoft.com/office/drawing/2014/main" id="{127B4336-3F5B-5ADE-B7D3-DA388C6A1627}"/>
              </a:ext>
            </a:extLst>
          </p:cNvPr>
          <p:cNvSpPr txBox="1"/>
          <p:nvPr/>
        </p:nvSpPr>
        <p:spPr>
          <a:xfrm>
            <a:off x="1026296" y="443917"/>
            <a:ext cx="16235411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SECUNDÁRIO – SENHA “OUTROS SERVIÇOS” 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3CC538A6-59E3-5C79-DA08-4CED9599F793}"/>
              </a:ext>
            </a:extLst>
          </p:cNvPr>
          <p:cNvGrpSpPr/>
          <p:nvPr/>
        </p:nvGrpSpPr>
        <p:grpSpPr>
          <a:xfrm>
            <a:off x="1717665" y="2149473"/>
            <a:ext cx="14852670" cy="7549698"/>
            <a:chOff x="2408312" y="1432982"/>
            <a:chExt cx="9901780" cy="5033132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F07D599C-B7E4-9D73-23BB-306CEA779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8312" y="1432982"/>
              <a:ext cx="9901780" cy="5033132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E7026DDB-82A5-3598-0BE0-040BCA48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112" y="1895129"/>
              <a:ext cx="8677470" cy="4076463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68307C36-6B9F-1D24-1F42-B3440CDC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6439" y="1979170"/>
              <a:ext cx="697820" cy="687991"/>
            </a:xfrm>
            <a:prstGeom prst="rect">
              <a:avLst/>
            </a:prstGeom>
          </p:spPr>
        </p:pic>
        <p:sp>
          <p:nvSpPr>
            <p:cNvPr id="37" name="Retângulo de cantos arredondados 56">
              <a:extLst>
                <a:ext uri="{FF2B5EF4-FFF2-40B4-BE49-F238E27FC236}">
                  <a16:creationId xmlns:a16="http://schemas.microsoft.com/office/drawing/2014/main" id="{A84ED557-0F4A-BD65-0581-7C612E6011E8}"/>
                </a:ext>
              </a:extLst>
            </p:cNvPr>
            <p:cNvSpPr/>
            <p:nvPr/>
          </p:nvSpPr>
          <p:spPr>
            <a:xfrm>
              <a:off x="6351058" y="283880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CANCELAMENTO</a:t>
              </a:r>
            </a:p>
          </p:txBody>
        </p:sp>
        <p:sp>
          <p:nvSpPr>
            <p:cNvPr id="38" name="Retângulo de cantos arredondados 28">
              <a:extLst>
                <a:ext uri="{FF2B5EF4-FFF2-40B4-BE49-F238E27FC236}">
                  <a16:creationId xmlns:a16="http://schemas.microsoft.com/office/drawing/2014/main" id="{B6B46E55-7972-F6F6-3887-CD491310D314}"/>
                </a:ext>
              </a:extLst>
            </p:cNvPr>
            <p:cNvSpPr/>
            <p:nvPr/>
          </p:nvSpPr>
          <p:spPr>
            <a:xfrm>
              <a:off x="8457545" y="2838806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400" kern="0" dirty="0">
                  <a:solidFill>
                    <a:prstClr val="white"/>
                  </a:solidFill>
                  <a:latin typeface="AMX Medium" pitchFamily="2" charset="0"/>
                </a:rPr>
                <a:t>VOLTAR</a:t>
              </a:r>
            </a:p>
          </p:txBody>
        </p:sp>
        <p:sp>
          <p:nvSpPr>
            <p:cNvPr id="39" name="Retângulo de cantos arredondados 63">
              <a:extLst>
                <a:ext uri="{FF2B5EF4-FFF2-40B4-BE49-F238E27FC236}">
                  <a16:creationId xmlns:a16="http://schemas.microsoft.com/office/drawing/2014/main" id="{85C895A4-BA39-F72E-20A5-F1A3ECF43C6D}"/>
                </a:ext>
              </a:extLst>
            </p:cNvPr>
            <p:cNvSpPr/>
            <p:nvPr/>
          </p:nvSpPr>
          <p:spPr>
            <a:xfrm>
              <a:off x="4244571" y="2838806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DEVOLUÇAO DE EQUIPAMENTOS</a:t>
              </a:r>
            </a:p>
          </p:txBody>
        </p:sp>
      </p:grpSp>
      <p:sp>
        <p:nvSpPr>
          <p:cNvPr id="41" name="object 4">
            <a:extLst>
              <a:ext uri="{FF2B5EF4-FFF2-40B4-BE49-F238E27FC236}">
                <a16:creationId xmlns:a16="http://schemas.microsoft.com/office/drawing/2014/main" id="{3033FFC9-8FA7-D7D3-F07B-65F191124A12}"/>
              </a:ext>
            </a:extLst>
          </p:cNvPr>
          <p:cNvSpPr/>
          <p:nvPr/>
        </p:nvSpPr>
        <p:spPr>
          <a:xfrm>
            <a:off x="9097875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prstClr val="black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6883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604B-403C-6190-2BFC-D00766CAD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860E876A-8900-EAF6-9B3D-66DC7D722F80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INICIAL – SENHA “NÃO SOU CLIENTE”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28D80A1-F80A-CC99-120B-B4252D322465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3" name="Grupo 5">
            <a:extLst>
              <a:ext uri="{FF2B5EF4-FFF2-40B4-BE49-F238E27FC236}">
                <a16:creationId xmlns:a16="http://schemas.microsoft.com/office/drawing/2014/main" id="{1D2260AF-9AAC-E771-684B-DBF8D6A0A83A}"/>
              </a:ext>
            </a:extLst>
          </p:cNvPr>
          <p:cNvGrpSpPr/>
          <p:nvPr/>
        </p:nvGrpSpPr>
        <p:grpSpPr>
          <a:xfrm>
            <a:off x="3024556" y="2149507"/>
            <a:ext cx="12238892" cy="7997225"/>
            <a:chOff x="3196310" y="1433004"/>
            <a:chExt cx="8159261" cy="533148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D54F231-CB6A-527A-EF8B-0DF64547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400EAD7-1C60-0D11-0A5F-ECA4CA81F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13060AC-87F9-D928-20B6-076EA4BB9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383" y="1941784"/>
              <a:ext cx="7081031" cy="4313922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55BAE5C8-85B9-804F-625D-A7FD0C165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8" name="Retângulo de cantos arredondados 56">
              <a:extLst>
                <a:ext uri="{FF2B5EF4-FFF2-40B4-BE49-F238E27FC236}">
                  <a16:creationId xmlns:a16="http://schemas.microsoft.com/office/drawing/2014/main" id="{FBF7B2A1-C286-4CCE-6039-D34898EC35FC}"/>
                </a:ext>
              </a:extLst>
            </p:cNvPr>
            <p:cNvSpPr/>
            <p:nvPr/>
          </p:nvSpPr>
          <p:spPr>
            <a:xfrm>
              <a:off x="3994353" y="2505191"/>
              <a:ext cx="1995948" cy="70411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latin typeface="AMX Medium" pitchFamily="2" charset="0"/>
                </a:rPr>
                <a:t>NÃO SOU </a:t>
              </a:r>
              <a:r>
                <a:rPr lang="pt-BR" sz="2100" dirty="0">
                  <a:latin typeface="AMX Medium" pitchFamily="2" charset="0"/>
                </a:rPr>
                <a:t>CLIENTE</a:t>
              </a:r>
              <a:endParaRPr lang="pt-BR" sz="2400" dirty="0">
                <a:latin typeface="AMX Medium" pitchFamily="2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408A7A2-1918-4328-BCFF-694A086B71F9}"/>
                </a:ext>
              </a:extLst>
            </p:cNvPr>
            <p:cNvSpPr/>
            <p:nvPr/>
          </p:nvSpPr>
          <p:spPr>
            <a:xfrm>
              <a:off x="3741466" y="4965073"/>
              <a:ext cx="7091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>
                  <a:latin typeface="AMX" pitchFamily="2" charset="0"/>
                </a:rPr>
                <a:t>Selecionar esta senha para </a:t>
              </a:r>
              <a:r>
                <a:rPr lang="pt-BR" sz="2400" b="1" dirty="0">
                  <a:latin typeface="AMX" pitchFamily="2" charset="0"/>
                </a:rPr>
                <a:t>não</a:t>
              </a:r>
              <a:r>
                <a:rPr lang="pt-BR" sz="2400" dirty="0">
                  <a:latin typeface="AMX" pitchFamily="2" charset="0"/>
                </a:rPr>
                <a:t> clientes  que solicitarem atendimentos  ou portabilidade. Após selecionar esta opção, aparecerá a tela para incluir o </a:t>
              </a:r>
              <a:r>
                <a:rPr lang="pt-BR" sz="2400" b="1" dirty="0">
                  <a:latin typeface="AMX" pitchFamily="2" charset="0"/>
                </a:rPr>
                <a:t>CPF</a:t>
              </a:r>
              <a:r>
                <a:rPr lang="pt-BR" sz="2400" dirty="0">
                  <a:latin typeface="AMX" pitchFamily="2" charset="0"/>
                </a:rPr>
                <a:t> ou o </a:t>
              </a:r>
              <a:r>
                <a:rPr lang="pt-BR" sz="2400" b="1" dirty="0">
                  <a:latin typeface="AMX" pitchFamily="2" charset="0"/>
                </a:rPr>
                <a:t>número de telefone celular </a:t>
              </a:r>
              <a:r>
                <a:rPr lang="pt-BR" sz="2400" dirty="0">
                  <a:latin typeface="AMX" pitchFamily="2" charset="0"/>
                </a:rPr>
                <a:t>do cliente</a:t>
              </a:r>
              <a:r>
                <a:rPr lang="pt-BR" sz="2700" dirty="0">
                  <a:latin typeface="AMX" pitchFamily="2" charset="0"/>
                </a:rPr>
                <a:t>.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CC7ECD5-5FDF-81E1-B6C9-17B392091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9142" y="2505005"/>
              <a:ext cx="2144818" cy="2555130"/>
            </a:xfrm>
            <a:prstGeom prst="roundRect">
              <a:avLst/>
            </a:prstGeom>
          </p:spPr>
        </p:pic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7A789D0-4761-7F7B-38D4-42B268837116}"/>
              </a:ext>
            </a:extLst>
          </p:cNvPr>
          <p:cNvSpPr/>
          <p:nvPr/>
        </p:nvSpPr>
        <p:spPr>
          <a:xfrm>
            <a:off x="3949131" y="8810126"/>
            <a:ext cx="993465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2910D0A-2868-5E31-CD83-14E109664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16" name="Conector angulado 38">
            <a:extLst>
              <a:ext uri="{FF2B5EF4-FFF2-40B4-BE49-F238E27FC236}">
                <a16:creationId xmlns:a16="http://schemas.microsoft.com/office/drawing/2014/main" id="{B3923602-F827-9755-250A-977EBEEF3A4D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C4838F-7630-97AD-80DF-0A8E00433A86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312324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8C6A18A-C0F8-6CC7-2766-0F3B8B816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2031" flipH="1">
            <a:off x="11671655" y="7322864"/>
            <a:ext cx="1841500" cy="1409700"/>
          </a:xfrm>
          <a:prstGeom prst="rect">
            <a:avLst/>
          </a:prstGeom>
        </p:spPr>
      </p:pic>
      <p:pic>
        <p:nvPicPr>
          <p:cNvPr id="30" name="Imagem 2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643A97D-66BD-9129-8F2E-B05CF19AF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69">
            <a:off x="10231491" y="3858921"/>
            <a:ext cx="1841500" cy="14097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flipH="1" flipV="1">
            <a:off x="0" y="5143500"/>
            <a:ext cx="8477852" cy="5657039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8477852" y="5657039"/>
                </a:moveTo>
                <a:lnTo>
                  <a:pt x="0" y="5657039"/>
                </a:lnTo>
                <a:lnTo>
                  <a:pt x="0" y="0"/>
                </a:lnTo>
                <a:lnTo>
                  <a:pt x="8477852" y="0"/>
                </a:lnTo>
                <a:lnTo>
                  <a:pt x="8477852" y="565703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64230" y="1642063"/>
            <a:ext cx="5781990" cy="7284397"/>
          </a:xfrm>
          <a:custGeom>
            <a:avLst/>
            <a:gdLst/>
            <a:ahLst/>
            <a:cxnLst/>
            <a:rect l="l" t="t" r="r" b="b"/>
            <a:pathLst>
              <a:path w="5781990" h="7284397">
                <a:moveTo>
                  <a:pt x="0" y="0"/>
                </a:moveTo>
                <a:lnTo>
                  <a:pt x="5781990" y="0"/>
                </a:lnTo>
                <a:lnTo>
                  <a:pt x="5781990" y="7284397"/>
                </a:lnTo>
                <a:lnTo>
                  <a:pt x="0" y="72843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B5D1284-C240-D1FC-85D2-9520622B1DEA}"/>
              </a:ext>
            </a:extLst>
          </p:cNvPr>
          <p:cNvSpPr txBox="1"/>
          <p:nvPr/>
        </p:nvSpPr>
        <p:spPr>
          <a:xfrm>
            <a:off x="616680" y="274743"/>
            <a:ext cx="11361600" cy="4770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500" b="1" dirty="0">
                <a:solidFill>
                  <a:srgbClr val="E3262B"/>
                </a:solidFill>
                <a:latin typeface="AMX" pitchFamily="2" charset="0"/>
              </a:rPr>
              <a:t>MACRO FLUXO</a:t>
            </a:r>
            <a:endParaRPr kumimoji="0" lang="pt-BR" sz="2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2B998F54-CA9C-1EA5-282A-D7C347AD5817}"/>
              </a:ext>
            </a:extLst>
          </p:cNvPr>
          <p:cNvSpPr/>
          <p:nvPr/>
        </p:nvSpPr>
        <p:spPr>
          <a:xfrm>
            <a:off x="7790694" y="1373402"/>
            <a:ext cx="2880000" cy="414068"/>
          </a:xfrm>
          <a:prstGeom prst="homePlate">
            <a:avLst/>
          </a:prstGeom>
          <a:gradFill>
            <a:gsLst>
              <a:gs pos="50000">
                <a:srgbClr val="D9291B"/>
              </a:gs>
              <a:gs pos="0">
                <a:srgbClr val="CF0101"/>
              </a:gs>
              <a:gs pos="100000">
                <a:srgbClr val="F48229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2392"/>
            <a:r>
              <a:rPr lang="pt-BR" sz="2000" b="1" dirty="0">
                <a:solidFill>
                  <a:schemeClr val="bg1"/>
                </a:solidFill>
                <a:latin typeface="AMX" pitchFamily="2" charset="0"/>
              </a:rPr>
              <a:t>RECEPÇÃO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0663F9A-8591-412A-A24C-EA523D5D68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982" t="7545" b="34774"/>
          <a:stretch/>
        </p:blipFill>
        <p:spPr>
          <a:xfrm>
            <a:off x="8507893" y="2208773"/>
            <a:ext cx="1272213" cy="204446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23F6BC-87D8-B323-02C1-EB5D98E8381A}"/>
              </a:ext>
            </a:extLst>
          </p:cNvPr>
          <p:cNvSpPr txBox="1"/>
          <p:nvPr/>
        </p:nvSpPr>
        <p:spPr>
          <a:xfrm>
            <a:off x="7886828" y="4289830"/>
            <a:ext cx="2514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AMX" pitchFamily="2" charset="0"/>
              </a:rPr>
              <a:t>Emissão da senha direto pelo cliente</a:t>
            </a:r>
          </a:p>
          <a:p>
            <a:pPr algn="ctr"/>
            <a:r>
              <a:rPr lang="pt-BR" sz="1000" dirty="0">
                <a:latin typeface="AMX" pitchFamily="2" charset="0"/>
              </a:rPr>
              <a:t>(Totem com impressora acoplada)</a:t>
            </a:r>
          </a:p>
        </p:txBody>
      </p:sp>
      <p:pic>
        <p:nvPicPr>
          <p:cNvPr id="14" name="Picture 2" descr="Resultado de imagem para Imagem Da Palavra Novo">
            <a:extLst>
              <a:ext uri="{FF2B5EF4-FFF2-40B4-BE49-F238E27FC236}">
                <a16:creationId xmlns:a16="http://schemas.microsoft.com/office/drawing/2014/main" id="{C5532840-B654-3323-DB6A-2BEFC5D74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30" y="1988483"/>
            <a:ext cx="776820" cy="4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2DB103B5-7C2A-97D2-5890-40B5446F1E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874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Seta: Pentágono 15">
            <a:extLst>
              <a:ext uri="{FF2B5EF4-FFF2-40B4-BE49-F238E27FC236}">
                <a16:creationId xmlns:a16="http://schemas.microsoft.com/office/drawing/2014/main" id="{41FF2B8B-66C3-6BE1-67EB-10115B82EB0F}"/>
              </a:ext>
            </a:extLst>
          </p:cNvPr>
          <p:cNvSpPr/>
          <p:nvPr/>
        </p:nvSpPr>
        <p:spPr>
          <a:xfrm>
            <a:off x="12609787" y="3418169"/>
            <a:ext cx="2880000" cy="414068"/>
          </a:xfrm>
          <a:prstGeom prst="homePlate">
            <a:avLst/>
          </a:prstGeom>
          <a:gradFill>
            <a:gsLst>
              <a:gs pos="50000">
                <a:srgbClr val="D9291B"/>
              </a:gs>
              <a:gs pos="0">
                <a:srgbClr val="CF0101"/>
              </a:gs>
              <a:gs pos="100000">
                <a:srgbClr val="F48229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2392"/>
            <a:r>
              <a:rPr lang="pt-BR" sz="2000" b="1" dirty="0">
                <a:solidFill>
                  <a:schemeClr val="bg1"/>
                </a:solidFill>
                <a:latin typeface="AMX" pitchFamily="2" charset="0"/>
              </a:rPr>
              <a:t>CHAMADA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1307341-DFBF-36D9-9468-11A15EBB5E96}"/>
              </a:ext>
            </a:extLst>
          </p:cNvPr>
          <p:cNvGrpSpPr/>
          <p:nvPr/>
        </p:nvGrpSpPr>
        <p:grpSpPr>
          <a:xfrm>
            <a:off x="12748553" y="4684417"/>
            <a:ext cx="2479542" cy="1626650"/>
            <a:chOff x="8534221" y="1194962"/>
            <a:chExt cx="2479542" cy="162665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6160CC1-D45C-6512-80F8-22BEE18D8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4221" y="1194962"/>
              <a:ext cx="2479542" cy="16266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D50992A6-828E-60F3-F536-C30A3B609276}"/>
                </a:ext>
              </a:extLst>
            </p:cNvPr>
            <p:cNvGrpSpPr/>
            <p:nvPr/>
          </p:nvGrpSpPr>
          <p:grpSpPr>
            <a:xfrm>
              <a:off x="10240333" y="1616148"/>
              <a:ext cx="504000" cy="730977"/>
              <a:chOff x="10338569" y="4095085"/>
              <a:chExt cx="828000" cy="972000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C1730B60-9678-43A0-E7F9-DFFD7C84D130}"/>
                  </a:ext>
                </a:extLst>
              </p:cNvPr>
              <p:cNvSpPr/>
              <p:nvPr/>
            </p:nvSpPr>
            <p:spPr>
              <a:xfrm>
                <a:off x="10338569" y="4095085"/>
                <a:ext cx="828000" cy="9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2" name="Gráfico 21" descr="Perfil de mulher com preenchimento sólido">
                <a:extLst>
                  <a:ext uri="{FF2B5EF4-FFF2-40B4-BE49-F238E27FC236}">
                    <a16:creationId xmlns:a16="http://schemas.microsoft.com/office/drawing/2014/main" id="{7C29865B-1A71-0F29-E819-049AA51C3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408443" y="4227382"/>
                <a:ext cx="709714" cy="709714"/>
              </a:xfrm>
              <a:prstGeom prst="roundRect">
                <a:avLst>
                  <a:gd name="adj" fmla="val 16667"/>
                </a:avLst>
              </a:prstGeom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78B9840-9DEE-512B-CA5E-A43C0952E050}"/>
                </a:ext>
              </a:extLst>
            </p:cNvPr>
            <p:cNvSpPr txBox="1"/>
            <p:nvPr/>
          </p:nvSpPr>
          <p:spPr>
            <a:xfrm>
              <a:off x="9229306" y="2104538"/>
              <a:ext cx="936000" cy="2000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700" dirty="0">
                  <a:solidFill>
                    <a:schemeClr val="bg1">
                      <a:lumMod val="65000"/>
                    </a:schemeClr>
                  </a:solidFill>
                </a:rPr>
                <a:t>Nome do Vendedor</a:t>
              </a:r>
            </a:p>
          </p:txBody>
        </p:sp>
      </p:grpSp>
      <p:pic>
        <p:nvPicPr>
          <p:cNvPr id="23" name="Picture 2" descr="Resultado de imagem para Imagem Da Palavra Novo">
            <a:extLst>
              <a:ext uri="{FF2B5EF4-FFF2-40B4-BE49-F238E27FC236}">
                <a16:creationId xmlns:a16="http://schemas.microsoft.com/office/drawing/2014/main" id="{AE3C6726-B162-CEF3-308F-EC5B44CB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228" y="4110160"/>
            <a:ext cx="776820" cy="4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6E06841E-064E-5B42-0F9F-D435207A599F}"/>
              </a:ext>
            </a:extLst>
          </p:cNvPr>
          <p:cNvSpPr txBox="1"/>
          <p:nvPr/>
        </p:nvSpPr>
        <p:spPr>
          <a:xfrm>
            <a:off x="12684649" y="6341218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AMX" pitchFamily="2" charset="0"/>
              </a:rPr>
              <a:t>Tela com a informação da numeração</a:t>
            </a:r>
          </a:p>
          <a:p>
            <a:pPr algn="ctr"/>
            <a:r>
              <a:rPr lang="pt-BR" sz="1200" b="1" dirty="0">
                <a:latin typeface="AMX" pitchFamily="2" charset="0"/>
              </a:rPr>
              <a:t> da mesa de atendimento </a:t>
            </a:r>
          </a:p>
          <a:p>
            <a:pPr algn="ctr"/>
            <a:r>
              <a:rPr lang="pt-BR" sz="1200" b="1" dirty="0">
                <a:latin typeface="AMX" pitchFamily="2" charset="0"/>
              </a:rPr>
              <a:t>e foto do vendedor</a:t>
            </a:r>
          </a:p>
        </p:txBody>
      </p:sp>
      <p:sp>
        <p:nvSpPr>
          <p:cNvPr id="25" name="Texto Explicativo: Seta para Cima 24">
            <a:extLst>
              <a:ext uri="{FF2B5EF4-FFF2-40B4-BE49-F238E27FC236}">
                <a16:creationId xmlns:a16="http://schemas.microsoft.com/office/drawing/2014/main" id="{9CB70D25-3CCD-F632-F491-D2CA9256A368}"/>
              </a:ext>
            </a:extLst>
          </p:cNvPr>
          <p:cNvSpPr/>
          <p:nvPr/>
        </p:nvSpPr>
        <p:spPr>
          <a:xfrm>
            <a:off x="12905304" y="6972127"/>
            <a:ext cx="2274959" cy="382239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MX" pitchFamily="2" charset="0"/>
              </a:rPr>
              <a:t>SISTEMAS IW</a:t>
            </a:r>
          </a:p>
        </p:txBody>
      </p:sp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58D7B572-C304-8958-98B6-403A8BE8AFC7}"/>
              </a:ext>
            </a:extLst>
          </p:cNvPr>
          <p:cNvSpPr/>
          <p:nvPr/>
        </p:nvSpPr>
        <p:spPr>
          <a:xfrm>
            <a:off x="8843951" y="6588557"/>
            <a:ext cx="2880000" cy="414068"/>
          </a:xfrm>
          <a:prstGeom prst="homePlate">
            <a:avLst/>
          </a:prstGeom>
          <a:gradFill>
            <a:gsLst>
              <a:gs pos="50000">
                <a:srgbClr val="D9291B"/>
              </a:gs>
              <a:gs pos="0">
                <a:srgbClr val="CF0101"/>
              </a:gs>
              <a:gs pos="100000">
                <a:srgbClr val="F48229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2392"/>
            <a:r>
              <a:rPr lang="pt-BR" sz="2000" b="1" dirty="0">
                <a:solidFill>
                  <a:schemeClr val="bg1"/>
                </a:solidFill>
                <a:latin typeface="AMX" pitchFamily="2" charset="0"/>
              </a:rPr>
              <a:t>ATENDIMENTO</a:t>
            </a:r>
          </a:p>
        </p:txBody>
      </p:sp>
      <p:pic>
        <p:nvPicPr>
          <p:cNvPr id="27" name="Picture 2" descr="Mauá Plaza Shopping">
            <a:extLst>
              <a:ext uri="{FF2B5EF4-FFF2-40B4-BE49-F238E27FC236}">
                <a16:creationId xmlns:a16="http://schemas.microsoft.com/office/drawing/2014/main" id="{D2C791A7-C7F5-77C9-C48C-D774D136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24" y="7464184"/>
            <a:ext cx="2478454" cy="2124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B08A8E48-FEA1-EA89-02EB-5EA0EEB3B152}"/>
              </a:ext>
            </a:extLst>
          </p:cNvPr>
          <p:cNvSpPr txBox="1"/>
          <p:nvPr/>
        </p:nvSpPr>
        <p:spPr>
          <a:xfrm>
            <a:off x="8924788" y="9674236"/>
            <a:ext cx="2799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AMX" pitchFamily="2" charset="0"/>
              </a:rPr>
              <a:t>O Cliente pode acompanhar o</a:t>
            </a:r>
          </a:p>
          <a:p>
            <a:pPr algn="ctr"/>
            <a:r>
              <a:rPr lang="pt-BR" sz="1200" b="1" dirty="0">
                <a:latin typeface="AMX" pitchFamily="2" charset="0"/>
              </a:rPr>
              <a:t> atendimento na parte externa da loja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11A73-AEF1-BBF8-B242-BCDD7D600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09F411E7-F34B-4189-C4B9-A29935E1DFB9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INICIAL – SENHA “CLARO COMBO MULTI”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A3A36E5A-56B2-AA15-E208-94347FCB9BF5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20" name="Grupo 5">
            <a:extLst>
              <a:ext uri="{FF2B5EF4-FFF2-40B4-BE49-F238E27FC236}">
                <a16:creationId xmlns:a16="http://schemas.microsoft.com/office/drawing/2014/main" id="{BA06D65F-977F-4EC3-9BBF-57A3C818EE3D}"/>
              </a:ext>
            </a:extLst>
          </p:cNvPr>
          <p:cNvGrpSpPr/>
          <p:nvPr/>
        </p:nvGrpSpPr>
        <p:grpSpPr>
          <a:xfrm>
            <a:off x="3024556" y="2149507"/>
            <a:ext cx="12238892" cy="7997225"/>
            <a:chOff x="3196310" y="1433004"/>
            <a:chExt cx="8159261" cy="5331483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7C1B6853-B3F4-5DBB-F366-B61EB69F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69DE7190-1E8A-0789-99DB-400F6407C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BD8AA27A-8A32-D5DF-01EC-84A70DF9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383" y="1941784"/>
              <a:ext cx="7081031" cy="4313922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707BD74-BBA8-3090-E806-8199F2FC8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8AE35EA-46AC-4028-F927-CCE62ACBE29D}"/>
                </a:ext>
              </a:extLst>
            </p:cNvPr>
            <p:cNvSpPr/>
            <p:nvPr/>
          </p:nvSpPr>
          <p:spPr>
            <a:xfrm>
              <a:off x="3785985" y="4965073"/>
              <a:ext cx="7091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Selecionar esta senha para  clientes  que solicitarem atendimentos para o Combo Multi. Após selecionar esta opção, aparecerá a tela para incluir o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CPF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 ou o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número de telefone celular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do cliente</a:t>
              </a:r>
              <a:r>
                <a:rPr lang="pt-BR" sz="2700" kern="0" dirty="0">
                  <a:solidFill>
                    <a:prstClr val="black"/>
                  </a:solidFill>
                  <a:latin typeface="AMX" pitchFamily="2" charset="0"/>
                </a:rPr>
                <a:t>.</a:t>
              </a:r>
            </a:p>
          </p:txBody>
        </p: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C7F71CF-F478-2568-FB05-AA6DDDCBF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9142" y="2515165"/>
              <a:ext cx="2144818" cy="2555130"/>
            </a:xfrm>
            <a:prstGeom prst="roundRect">
              <a:avLst/>
            </a:prstGeom>
          </p:spPr>
        </p:pic>
        <p:sp>
          <p:nvSpPr>
            <p:cNvPr id="28" name="Retângulo de cantos arredondados 31">
              <a:extLst>
                <a:ext uri="{FF2B5EF4-FFF2-40B4-BE49-F238E27FC236}">
                  <a16:creationId xmlns:a16="http://schemas.microsoft.com/office/drawing/2014/main" id="{F2E777A2-4B44-AE17-1690-014D9C8D0D53}"/>
                </a:ext>
              </a:extLst>
            </p:cNvPr>
            <p:cNvSpPr/>
            <p:nvPr/>
          </p:nvSpPr>
          <p:spPr>
            <a:xfrm>
              <a:off x="3938373" y="2513147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COMBO MULTI</a:t>
              </a:r>
            </a:p>
          </p:txBody>
        </p:sp>
      </p:grpSp>
      <p:sp>
        <p:nvSpPr>
          <p:cNvPr id="29" name="Retângulo 28">
            <a:extLst>
              <a:ext uri="{FF2B5EF4-FFF2-40B4-BE49-F238E27FC236}">
                <a16:creationId xmlns:a16="http://schemas.microsoft.com/office/drawing/2014/main" id="{050B7EBC-3A0E-50E5-71CF-B0C724B83FBF}"/>
              </a:ext>
            </a:extLst>
          </p:cNvPr>
          <p:cNvSpPr/>
          <p:nvPr/>
        </p:nvSpPr>
        <p:spPr>
          <a:xfrm>
            <a:off x="3909068" y="8801120"/>
            <a:ext cx="9677484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5225761-DD01-6811-6BE5-22FBE509D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31" name="Conector angulado 38">
            <a:extLst>
              <a:ext uri="{FF2B5EF4-FFF2-40B4-BE49-F238E27FC236}">
                <a16:creationId xmlns:a16="http://schemas.microsoft.com/office/drawing/2014/main" id="{F71BA5BD-3F95-103C-E2BF-C46032FC3639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9701A64-9904-5115-0473-4E4DE0708779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311117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D28B2-D1F0-D97D-9B70-63B3CD712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50C2FF9B-A494-0864-23B7-A79487D99C1E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INICIAL – SENHA “CLARO MÓVEL”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2A4E569B-5CE5-B9A2-DE76-C7DC0C7B89F3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8" name="Grupo 7"/>
          <p:cNvGrpSpPr/>
          <p:nvPr/>
        </p:nvGrpSpPr>
        <p:grpSpPr>
          <a:xfrm>
            <a:off x="3024556" y="2149507"/>
            <a:ext cx="12238892" cy="7997225"/>
            <a:chOff x="3196310" y="1433004"/>
            <a:chExt cx="8159261" cy="5331483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B3D99657-A2A4-7094-75C2-65D60FC7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0052" y="1941784"/>
              <a:ext cx="7081031" cy="4313922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730225" y="5029807"/>
              <a:ext cx="7091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Selecionar esta senha para  clientes  que solicitarem atendimentos para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Claro Móvel Single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. Após selecionar esta opção, aparecerá a tela para incluir o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CPF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 ou o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número de telefone celular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do cliente</a:t>
              </a:r>
              <a:r>
                <a:rPr lang="pt-BR" sz="2700" kern="0" dirty="0">
                  <a:solidFill>
                    <a:prstClr val="black"/>
                  </a:solidFill>
                  <a:latin typeface="AMX" pitchFamily="2" charset="0"/>
                </a:rPr>
                <a:t>.</a:t>
              </a: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9142" y="2505005"/>
              <a:ext cx="2144818" cy="2555130"/>
            </a:xfrm>
            <a:prstGeom prst="roundRect">
              <a:avLst/>
            </a:prstGeom>
          </p:spPr>
        </p:pic>
        <p:sp>
          <p:nvSpPr>
            <p:cNvPr id="34" name="Retângulo de cantos arredondados 33"/>
            <p:cNvSpPr/>
            <p:nvPr/>
          </p:nvSpPr>
          <p:spPr>
            <a:xfrm>
              <a:off x="3953323" y="2513834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MÓVEL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0C320725-B8BB-2B57-E9CC-8FF19492EA9A}"/>
              </a:ext>
            </a:extLst>
          </p:cNvPr>
          <p:cNvSpPr/>
          <p:nvPr/>
        </p:nvSpPr>
        <p:spPr>
          <a:xfrm>
            <a:off x="4162721" y="8838083"/>
            <a:ext cx="969462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22D097-7762-FE58-8E2E-39E3A16BB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7" name="Conector angulado 38">
            <a:extLst>
              <a:ext uri="{FF2B5EF4-FFF2-40B4-BE49-F238E27FC236}">
                <a16:creationId xmlns:a16="http://schemas.microsoft.com/office/drawing/2014/main" id="{CF58392A-51B4-2D56-92CF-3AA755D21573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E34ADD-3ED2-4C75-3365-9EDF49219A84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3683491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10E09-AE41-311D-0A69-B27E7ED51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5267CCA5-C33D-5ACA-9AD0-C75B98EF581A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INICIAL – SENHA “CLARO RESIDENCIAL”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B400B327-B2FE-BF6E-E70A-B297C8CB0E0C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6" name="Grupo 5"/>
          <p:cNvGrpSpPr/>
          <p:nvPr/>
        </p:nvGrpSpPr>
        <p:grpSpPr>
          <a:xfrm>
            <a:off x="3024556" y="2149507"/>
            <a:ext cx="12238892" cy="7997225"/>
            <a:chOff x="3196310" y="1433004"/>
            <a:chExt cx="8159261" cy="5331483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B3D99657-A2A4-7094-75C2-65D60FC7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0052" y="1941784"/>
              <a:ext cx="7081031" cy="4313922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742744" y="5031908"/>
              <a:ext cx="7091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Selecionar esta senha para  clientes  que solicitarem atendimentos para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Claro Residencial Single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. Após selecionar esta opção, aparecerá a tela para incluir o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CPF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 ou o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número de telefone celular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do cliente</a:t>
              </a:r>
              <a:r>
                <a:rPr lang="pt-BR" sz="2700" kern="0" dirty="0">
                  <a:solidFill>
                    <a:prstClr val="black"/>
                  </a:solidFill>
                  <a:latin typeface="AMX" pitchFamily="2" charset="0"/>
                </a:rPr>
                <a:t>.</a:t>
              </a: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9142" y="2505005"/>
              <a:ext cx="2144818" cy="2555130"/>
            </a:xfrm>
            <a:prstGeom prst="roundRect">
              <a:avLst/>
            </a:prstGeom>
          </p:spPr>
        </p:pic>
        <p:sp>
          <p:nvSpPr>
            <p:cNvPr id="36" name="Retângulo de cantos arredondados 35"/>
            <p:cNvSpPr/>
            <p:nvPr/>
          </p:nvSpPr>
          <p:spPr>
            <a:xfrm>
              <a:off x="3953322" y="2513834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RESIDENCAL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91D84053-2DEF-5BBE-D04E-F55FF38993A9}"/>
              </a:ext>
            </a:extLst>
          </p:cNvPr>
          <p:cNvSpPr/>
          <p:nvPr/>
        </p:nvSpPr>
        <p:spPr>
          <a:xfrm>
            <a:off x="3947891" y="8759270"/>
            <a:ext cx="952317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Caso o cliente não seja da base móvel, a indicação seguirá somente através do CPF.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D79997E-23A7-EA15-4F70-92A4195D2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8" name="Conector angulado 38">
            <a:extLst>
              <a:ext uri="{FF2B5EF4-FFF2-40B4-BE49-F238E27FC236}">
                <a16:creationId xmlns:a16="http://schemas.microsoft.com/office/drawing/2014/main" id="{F36D3AA8-F530-7FE1-3CDB-C1D17FB30649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5DF450-B64C-0344-EC61-5E070E04209B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873359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A7A5-00E1-A66E-8AFC-1ACF6B9B5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803DDA4-5F1F-7F97-BAAD-AE55906720A4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BC0BC93-8570-A636-D7DA-3DD033283298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INICIAL – SENHA “CLARO EMPRESAS”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grpSp>
        <p:nvGrpSpPr>
          <p:cNvPr id="16" name="Grupo 5">
            <a:extLst>
              <a:ext uri="{FF2B5EF4-FFF2-40B4-BE49-F238E27FC236}">
                <a16:creationId xmlns:a16="http://schemas.microsoft.com/office/drawing/2014/main" id="{B873BAF0-3417-D8CE-FD1F-0C2FE84F6AA9}"/>
              </a:ext>
            </a:extLst>
          </p:cNvPr>
          <p:cNvGrpSpPr/>
          <p:nvPr/>
        </p:nvGrpSpPr>
        <p:grpSpPr>
          <a:xfrm>
            <a:off x="3024556" y="2149507"/>
            <a:ext cx="12238892" cy="7997225"/>
            <a:chOff x="3196310" y="1433004"/>
            <a:chExt cx="8159261" cy="5331483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F59ED21-6DD3-7A08-D746-59E88E83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96C20E5-7BDC-4CBC-54A8-0D8430271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6B026E9E-0EFB-FFC7-3464-9608EADC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8713" y="1941784"/>
              <a:ext cx="7081031" cy="4313922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F4379E3-B4B7-AA77-2E50-1AEE31FE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9D296F0-EECA-B27A-E99A-8CF0AF0D31DB}"/>
                </a:ext>
              </a:extLst>
            </p:cNvPr>
            <p:cNvSpPr/>
            <p:nvPr/>
          </p:nvSpPr>
          <p:spPr>
            <a:xfrm>
              <a:off x="3730225" y="4965073"/>
              <a:ext cx="7091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Selecionar esta senha para  clientes  que solicitarem atendimentos para linhas CNPJ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Claro Empresas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. Após selecionar esta opção, aparecerá a tela para incluir o  número de telefone celular do cliente</a:t>
              </a:r>
              <a:r>
                <a:rPr lang="pt-BR" sz="2700" kern="0" dirty="0">
                  <a:solidFill>
                    <a:prstClr val="black"/>
                  </a:solidFill>
                  <a:latin typeface="AMX" pitchFamily="2" charset="0"/>
                </a:rPr>
                <a:t>.</a:t>
              </a:r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362A2F5-E750-F2D8-E4B4-A90D0102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9142" y="2505005"/>
              <a:ext cx="2144818" cy="2555130"/>
            </a:xfrm>
            <a:prstGeom prst="roundRect">
              <a:avLst/>
            </a:prstGeom>
          </p:spPr>
        </p:pic>
        <p:sp>
          <p:nvSpPr>
            <p:cNvPr id="23" name="Retângulo de cantos arredondados 35">
              <a:extLst>
                <a:ext uri="{FF2B5EF4-FFF2-40B4-BE49-F238E27FC236}">
                  <a16:creationId xmlns:a16="http://schemas.microsoft.com/office/drawing/2014/main" id="{DE0C65E8-C41F-3D3A-9AE7-BEFA0790707A}"/>
                </a:ext>
              </a:extLst>
            </p:cNvPr>
            <p:cNvSpPr/>
            <p:nvPr/>
          </p:nvSpPr>
          <p:spPr>
            <a:xfrm>
              <a:off x="3934660" y="2513834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CLARO EMPRESAS</a:t>
              </a:r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2BB14817-F4D2-DE78-6FD4-3B27AD1954BC}"/>
              </a:ext>
            </a:extLst>
          </p:cNvPr>
          <p:cNvSpPr/>
          <p:nvPr/>
        </p:nvSpPr>
        <p:spPr>
          <a:xfrm>
            <a:off x="3898835" y="8740271"/>
            <a:ext cx="1000323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8C26547-6C82-5D86-6B16-4E4AC1C57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26" name="Conector angulado 38">
            <a:extLst>
              <a:ext uri="{FF2B5EF4-FFF2-40B4-BE49-F238E27FC236}">
                <a16:creationId xmlns:a16="http://schemas.microsoft.com/office/drawing/2014/main" id="{5965AC6E-7D13-9435-D999-1514E661A8F4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1F792BF-DB64-1146-23F7-A12FE88F24D6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1927731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75215-E2C6-857B-8B31-D27F5FE2D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B2959C46-F020-6B0B-A890-80307D00A8E5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7671E72-06B2-BD2A-497D-7EC406930F6F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SECUNDÁRIO – SENHA “PREFERENCIAL 80”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677DD9A-73E1-1120-70F7-BEC87172CF5D}"/>
              </a:ext>
            </a:extLst>
          </p:cNvPr>
          <p:cNvGrpSpPr/>
          <p:nvPr/>
        </p:nvGrpSpPr>
        <p:grpSpPr>
          <a:xfrm>
            <a:off x="3024556" y="2149507"/>
            <a:ext cx="12238892" cy="7997225"/>
            <a:chOff x="2016370" y="1433004"/>
            <a:chExt cx="8159261" cy="533148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4E2C383-ECBA-3945-3C43-154E4111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9202" y="2021713"/>
              <a:ext cx="2039031" cy="1290897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C55ECBB-3C22-38D4-E514-B7B65DC86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6370" y="1433004"/>
              <a:ext cx="8159261" cy="5331483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E746F4E-AC41-8049-8D0E-5F6691224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9443" y="1941784"/>
              <a:ext cx="7081031" cy="4313922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4F48790-73E4-B666-3320-06D5FAEC0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6709" y="1979170"/>
              <a:ext cx="697820" cy="68799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870DE9A-7A35-A30E-5DF1-868F0DEB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9202" y="2505005"/>
              <a:ext cx="2144818" cy="2555130"/>
            </a:xfrm>
            <a:prstGeom prst="round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F5E6C3E6-94D3-2CEC-8575-D6B1F434E2B6}"/>
              </a:ext>
            </a:extLst>
          </p:cNvPr>
          <p:cNvSpPr/>
          <p:nvPr/>
        </p:nvSpPr>
        <p:spPr>
          <a:xfrm>
            <a:off x="3973608" y="8859154"/>
            <a:ext cx="9471744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59ADE07-D95F-D0B4-4AF5-3915409C4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28" name="Conector angulado 38">
            <a:extLst>
              <a:ext uri="{FF2B5EF4-FFF2-40B4-BE49-F238E27FC236}">
                <a16:creationId xmlns:a16="http://schemas.microsoft.com/office/drawing/2014/main" id="{B73655F2-97A5-26C9-E1E5-E95D099A046C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6EF8450-BEC6-9321-046D-353072BAFF3B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  <p:sp>
        <p:nvSpPr>
          <p:cNvPr id="30" name="Retângulo de cantos arredondados 35">
            <a:extLst>
              <a:ext uri="{FF2B5EF4-FFF2-40B4-BE49-F238E27FC236}">
                <a16:creationId xmlns:a16="http://schemas.microsoft.com/office/drawing/2014/main" id="{F55FF1E6-4B19-E694-9246-2C8C38123924}"/>
              </a:ext>
            </a:extLst>
          </p:cNvPr>
          <p:cNvSpPr/>
          <p:nvPr/>
        </p:nvSpPr>
        <p:spPr>
          <a:xfrm>
            <a:off x="4132080" y="3770752"/>
            <a:ext cx="2993922" cy="1056179"/>
          </a:xfrm>
          <a:prstGeom prst="roundRect">
            <a:avLst/>
          </a:prstGeom>
          <a:solidFill>
            <a:srgbClr val="B61F2E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pt-BR" sz="2100" kern="0" dirty="0">
                <a:solidFill>
                  <a:prstClr val="white"/>
                </a:solidFill>
                <a:latin typeface="AMX Medium" pitchFamily="2" charset="0"/>
              </a:rPr>
              <a:t>PREFERENCIAL 80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1DF6252-9E33-A876-0EAF-563498E37ACA}"/>
              </a:ext>
            </a:extLst>
          </p:cNvPr>
          <p:cNvSpPr/>
          <p:nvPr/>
        </p:nvSpPr>
        <p:spPr>
          <a:xfrm>
            <a:off x="3824165" y="7566493"/>
            <a:ext cx="1063714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Selecionar esta senha para clientes </a:t>
            </a:r>
            <a:r>
              <a:rPr lang="pt-BR" sz="2400" b="1" kern="0" dirty="0">
                <a:solidFill>
                  <a:prstClr val="black"/>
                </a:solidFill>
                <a:latin typeface="AMX" pitchFamily="2" charset="0"/>
              </a:rPr>
              <a:t>com mais de 80 anos</a:t>
            </a: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 que solicitarem atendimentos. Após selecionar esta opção, aparecerá a tela para incluir o </a:t>
            </a:r>
            <a:r>
              <a:rPr lang="pt-BR" sz="2400" b="1" kern="0" dirty="0">
                <a:solidFill>
                  <a:prstClr val="black"/>
                </a:solidFill>
                <a:latin typeface="AMX" pitchFamily="2" charset="0"/>
              </a:rPr>
              <a:t>CPF</a:t>
            </a: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 ou o </a:t>
            </a:r>
            <a:r>
              <a:rPr lang="pt-BR" sz="2400" b="1" kern="0" dirty="0">
                <a:solidFill>
                  <a:prstClr val="black"/>
                </a:solidFill>
                <a:latin typeface="AMX" pitchFamily="2" charset="0"/>
              </a:rPr>
              <a:t>número de telefone celular </a:t>
            </a: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do cliente</a:t>
            </a:r>
            <a:r>
              <a:rPr lang="pt-BR" sz="2700" kern="0" dirty="0">
                <a:solidFill>
                  <a:prstClr val="black"/>
                </a:solidFill>
                <a:latin typeface="AMX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192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2FB6-C3F0-1A44-9DC8-9F7326D80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08006260-86EC-D2AB-AD09-67B9898BC79A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5708889-2902-3BF7-3784-5BBB63683EF2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SECUNDÁRIO – SENHA “PREFERENCIAL”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4182E9DC-59AE-8E3E-846B-D56C95C4576E}"/>
              </a:ext>
            </a:extLst>
          </p:cNvPr>
          <p:cNvGrpSpPr/>
          <p:nvPr/>
        </p:nvGrpSpPr>
        <p:grpSpPr>
          <a:xfrm>
            <a:off x="3024556" y="2149507"/>
            <a:ext cx="12238892" cy="7997225"/>
            <a:chOff x="2016370" y="1433004"/>
            <a:chExt cx="8159261" cy="533148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164C824-6EBC-0E88-3981-B17698E91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9202" y="2021713"/>
              <a:ext cx="2039031" cy="1290897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9BF8CC0-5DD2-8E08-7561-A237E344C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6370" y="1433004"/>
              <a:ext cx="8159261" cy="5331483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E454B84-742E-5746-D1F0-60755CCD7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9443" y="1941784"/>
              <a:ext cx="7081031" cy="4313922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0F55D045-A8A0-02D3-41DF-86E3CAE0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6709" y="1979170"/>
              <a:ext cx="697820" cy="68799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D185B3E-7EE2-56E1-6DC9-D90C0453D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9202" y="2505005"/>
              <a:ext cx="2144818" cy="2555130"/>
            </a:xfrm>
            <a:prstGeom prst="roundRect">
              <a:avLst/>
            </a:prstGeom>
          </p:spPr>
        </p:pic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5EA432B1-3992-A0B9-9301-74F4CB6B4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28" name="Conector angulado 38">
            <a:extLst>
              <a:ext uri="{FF2B5EF4-FFF2-40B4-BE49-F238E27FC236}">
                <a16:creationId xmlns:a16="http://schemas.microsoft.com/office/drawing/2014/main" id="{DA2430A6-96A8-1EC5-B69F-4D71AAD0F337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96A018E-BBD7-B42B-4DDB-CD8628D49BFD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  <p:sp>
        <p:nvSpPr>
          <p:cNvPr id="30" name="Retângulo de cantos arredondados 35">
            <a:extLst>
              <a:ext uri="{FF2B5EF4-FFF2-40B4-BE49-F238E27FC236}">
                <a16:creationId xmlns:a16="http://schemas.microsoft.com/office/drawing/2014/main" id="{CF46D6E5-3610-FAF7-817D-187D12BBEB7B}"/>
              </a:ext>
            </a:extLst>
          </p:cNvPr>
          <p:cNvSpPr/>
          <p:nvPr/>
        </p:nvSpPr>
        <p:spPr>
          <a:xfrm>
            <a:off x="4132080" y="3770752"/>
            <a:ext cx="2993922" cy="1056179"/>
          </a:xfrm>
          <a:prstGeom prst="roundRect">
            <a:avLst/>
          </a:prstGeom>
          <a:solidFill>
            <a:srgbClr val="B61F2E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pt-BR" sz="2100" kern="0" dirty="0">
                <a:solidFill>
                  <a:prstClr val="white"/>
                </a:solidFill>
                <a:latin typeface="AMX Medium" pitchFamily="2" charset="0"/>
              </a:rPr>
              <a:t>PREFERENCIAL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5F1E50-E42A-0436-2D54-688E6CEE6E10}"/>
              </a:ext>
            </a:extLst>
          </p:cNvPr>
          <p:cNvSpPr/>
          <p:nvPr/>
        </p:nvSpPr>
        <p:spPr>
          <a:xfrm>
            <a:off x="3824165" y="7363363"/>
            <a:ext cx="1063714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Selecionar esta senha para clientes que sejam </a:t>
            </a:r>
            <a:r>
              <a:rPr lang="pt-BR" sz="2400" b="1" kern="0" dirty="0">
                <a:solidFill>
                  <a:prstClr val="black"/>
                </a:solidFill>
                <a:latin typeface="AMX" pitchFamily="2" charset="0"/>
              </a:rPr>
              <a:t>dos grupos com direito a atendimento preferencial</a:t>
            </a: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. Após selecionar esta opção, aparecerá a tela para incluir o </a:t>
            </a:r>
            <a:r>
              <a:rPr lang="pt-BR" sz="2400" b="1" kern="0" dirty="0">
                <a:solidFill>
                  <a:prstClr val="black"/>
                </a:solidFill>
                <a:latin typeface="AMX" pitchFamily="2" charset="0"/>
              </a:rPr>
              <a:t>CPF</a:t>
            </a: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 ou o </a:t>
            </a:r>
            <a:r>
              <a:rPr lang="pt-BR" sz="2400" b="1" kern="0" dirty="0">
                <a:solidFill>
                  <a:prstClr val="black"/>
                </a:solidFill>
                <a:latin typeface="AMX" pitchFamily="2" charset="0"/>
              </a:rPr>
              <a:t>número de telefone celular </a:t>
            </a: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do cliente</a:t>
            </a:r>
            <a:r>
              <a:rPr lang="pt-BR" sz="2700" kern="0" dirty="0">
                <a:solidFill>
                  <a:prstClr val="black"/>
                </a:solidFill>
                <a:latin typeface="AMX" pitchFamily="2" charset="0"/>
              </a:rPr>
              <a:t>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B379877-EB88-A7AA-3B49-CBD9209943EA}"/>
              </a:ext>
            </a:extLst>
          </p:cNvPr>
          <p:cNvSpPr/>
          <p:nvPr/>
        </p:nvSpPr>
        <p:spPr>
          <a:xfrm>
            <a:off x="4169823" y="8696902"/>
            <a:ext cx="958721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</p:spTree>
    <p:extLst>
      <p:ext uri="{BB962C8B-B14F-4D97-AF65-F5344CB8AC3E}">
        <p14:creationId xmlns:p14="http://schemas.microsoft.com/office/powerpoint/2010/main" val="1909350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A356C-6C38-72D8-DF7F-D7E2C214D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066B9539-2A1C-4067-8EF6-5ED4B4F36CF2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04BDCF4C-7F63-319E-B919-6A1E7E514BAF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INICIAL – SENHA “2ª DE FATURA”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grpSp>
        <p:nvGrpSpPr>
          <p:cNvPr id="23" name="Grupo 7">
            <a:extLst>
              <a:ext uri="{FF2B5EF4-FFF2-40B4-BE49-F238E27FC236}">
                <a16:creationId xmlns:a16="http://schemas.microsoft.com/office/drawing/2014/main" id="{E64B010F-5EA0-523D-7659-DD8339E14298}"/>
              </a:ext>
            </a:extLst>
          </p:cNvPr>
          <p:cNvGrpSpPr/>
          <p:nvPr/>
        </p:nvGrpSpPr>
        <p:grpSpPr>
          <a:xfrm>
            <a:off x="2849114" y="2104017"/>
            <a:ext cx="12238892" cy="7997225"/>
            <a:chOff x="3196310" y="1433004"/>
            <a:chExt cx="8159261" cy="5331483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3147E08-6AF8-2A5A-5C76-CAEBA88C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C11301C2-8007-5AB7-F10A-AFAB132F2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6E0D6D83-0CA3-B7EC-D267-F0B0EBFB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383" y="1941784"/>
              <a:ext cx="7081031" cy="431392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81480D7-48E3-A841-7F4E-768A7F1D7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3A855B1-C7BE-64BD-318E-4BCE8D3DE015}"/>
                </a:ext>
              </a:extLst>
            </p:cNvPr>
            <p:cNvSpPr/>
            <p:nvPr/>
          </p:nvSpPr>
          <p:spPr>
            <a:xfrm>
              <a:off x="3729383" y="4848103"/>
              <a:ext cx="709142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Selecionar esta senha para  clientes  que solicitarem atendimentos para emissão de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2ª via de fatura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para produtos e serviços de todos os segmentos. Após selecionar esta opção, aparecerá a tela para incluir ou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CPF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ou 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número de telefone celular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 do cliente</a:t>
              </a:r>
              <a:r>
                <a:rPr lang="pt-BR" sz="2700" kern="0" dirty="0">
                  <a:solidFill>
                    <a:prstClr val="black"/>
                  </a:solidFill>
                  <a:latin typeface="AMX" pitchFamily="2" charset="0"/>
                </a:rPr>
                <a:t>.</a:t>
              </a: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BEC4FFB7-DEAE-4D25-5923-8A3A0C18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1992" y="2323165"/>
              <a:ext cx="2144818" cy="2555130"/>
            </a:xfrm>
            <a:prstGeom prst="roundRect">
              <a:avLst/>
            </a:prstGeom>
          </p:spPr>
        </p:pic>
        <p:sp>
          <p:nvSpPr>
            <p:cNvPr id="30" name="Retângulo de cantos arredondados 35">
              <a:extLst>
                <a:ext uri="{FF2B5EF4-FFF2-40B4-BE49-F238E27FC236}">
                  <a16:creationId xmlns:a16="http://schemas.microsoft.com/office/drawing/2014/main" id="{5F8F17F5-8525-1FED-C5BE-E442358C6B4A}"/>
                </a:ext>
              </a:extLst>
            </p:cNvPr>
            <p:cNvSpPr/>
            <p:nvPr/>
          </p:nvSpPr>
          <p:spPr>
            <a:xfrm>
              <a:off x="3888007" y="2513834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2ª VIA DE FATURA</a:t>
              </a: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739FECA0-398F-3410-BBFB-1DB9C3E74807}"/>
              </a:ext>
            </a:extLst>
          </p:cNvPr>
          <p:cNvSpPr/>
          <p:nvPr/>
        </p:nvSpPr>
        <p:spPr>
          <a:xfrm>
            <a:off x="3915875" y="8863976"/>
            <a:ext cx="958721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384C89E9-7101-5952-E40A-CF476A6D6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4785" y="5609960"/>
            <a:ext cx="1093685" cy="1127862"/>
          </a:xfrm>
          <a:prstGeom prst="rect">
            <a:avLst/>
          </a:prstGeom>
        </p:spPr>
      </p:pic>
      <p:cxnSp>
        <p:nvCxnSpPr>
          <p:cNvPr id="33" name="Conector angulado 38">
            <a:extLst>
              <a:ext uri="{FF2B5EF4-FFF2-40B4-BE49-F238E27FC236}">
                <a16:creationId xmlns:a16="http://schemas.microsoft.com/office/drawing/2014/main" id="{84711248-3FA0-D2F3-91DE-AB5E2CAE7F4C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537CD0E-6609-64C3-0EA8-EC2ADB3D4F71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3239052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21E4-49C1-F231-A819-12404C0A1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A139318-6825-8D86-6219-A5530EE6BB7B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B6723BF-50E8-D200-6F2D-A3E3DE4EE4A4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SECUNDÁRIO – SENHA “CANCELAMENTO”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grpSp>
        <p:nvGrpSpPr>
          <p:cNvPr id="7" name="Grupo 5">
            <a:extLst>
              <a:ext uri="{FF2B5EF4-FFF2-40B4-BE49-F238E27FC236}">
                <a16:creationId xmlns:a16="http://schemas.microsoft.com/office/drawing/2014/main" id="{802B6B81-200E-A0AA-52D2-1C6C9D7AFC30}"/>
              </a:ext>
            </a:extLst>
          </p:cNvPr>
          <p:cNvGrpSpPr/>
          <p:nvPr/>
        </p:nvGrpSpPr>
        <p:grpSpPr>
          <a:xfrm>
            <a:off x="3024556" y="2149507"/>
            <a:ext cx="12238892" cy="7997225"/>
            <a:chOff x="3196310" y="1433004"/>
            <a:chExt cx="8159261" cy="533148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7B360B7-9098-D116-10BA-ADC2ABFB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2A1D7D8-09A7-A8B8-9E25-20447E88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2672657-EDA2-464E-3630-FFE25635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383" y="1941784"/>
              <a:ext cx="7081031" cy="4313922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7EC8946-F0E3-8821-66B7-A9718F90F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062AE51-BC71-AC0B-F587-141CD8CD4E21}"/>
                </a:ext>
              </a:extLst>
            </p:cNvPr>
            <p:cNvSpPr/>
            <p:nvPr/>
          </p:nvSpPr>
          <p:spPr>
            <a:xfrm>
              <a:off x="3717707" y="4965073"/>
              <a:ext cx="7091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Selecionar esta senha para  clientes  que solicitem o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cancelamento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 de produtos ou serviços  Após selecionar esta opção, aparecerá a tela para incluir ou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CPF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ou 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número de telefone celular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do cliente</a:t>
              </a:r>
              <a:r>
                <a:rPr lang="pt-BR" sz="2700" kern="0" dirty="0">
                  <a:solidFill>
                    <a:prstClr val="black"/>
                  </a:solidFill>
                  <a:latin typeface="AMX" pitchFamily="2" charset="0"/>
                </a:rPr>
                <a:t>.</a:t>
              </a:r>
            </a:p>
          </p:txBody>
        </p:sp>
        <p:pic>
          <p:nvPicPr>
            <p:cNvPr id="13" name="Imagem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850A775B-BCDD-10A2-2EAD-0D0B4EF87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9142" y="2505005"/>
              <a:ext cx="2144818" cy="2555130"/>
            </a:xfrm>
            <a:prstGeom prst="roundRect">
              <a:avLst/>
            </a:prstGeom>
          </p:spPr>
        </p:pic>
        <p:sp>
          <p:nvSpPr>
            <p:cNvPr id="14" name="Retângulo de cantos arredondados 35">
              <a:extLst>
                <a:ext uri="{FF2B5EF4-FFF2-40B4-BE49-F238E27FC236}">
                  <a16:creationId xmlns:a16="http://schemas.microsoft.com/office/drawing/2014/main" id="{4DE60389-9D0A-A0E2-F4F1-A050BA40355F}"/>
                </a:ext>
              </a:extLst>
            </p:cNvPr>
            <p:cNvSpPr/>
            <p:nvPr/>
          </p:nvSpPr>
          <p:spPr>
            <a:xfrm>
              <a:off x="3888007" y="2513834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CANCELAMENTO</a:t>
              </a:r>
            </a:p>
          </p:txBody>
        </p: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448B0DD5-1B74-8497-2F67-7F08A27433D0}"/>
              </a:ext>
            </a:extLst>
          </p:cNvPr>
          <p:cNvSpPr/>
          <p:nvPr/>
        </p:nvSpPr>
        <p:spPr>
          <a:xfrm>
            <a:off x="4062101" y="8807414"/>
            <a:ext cx="983178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AEA2260-30C4-ADC9-EEA9-6820A4C689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17" name="Conector angulado 38">
            <a:extLst>
              <a:ext uri="{FF2B5EF4-FFF2-40B4-BE49-F238E27FC236}">
                <a16:creationId xmlns:a16="http://schemas.microsoft.com/office/drawing/2014/main" id="{C7060876-A384-3588-21BA-25202E66F901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0C9E57-97A1-11F3-F698-9BD3B81D649F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2897425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C019C-D8B1-8C4E-124A-E96C049D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5">
            <a:extLst>
              <a:ext uri="{FF2B5EF4-FFF2-40B4-BE49-F238E27FC236}">
                <a16:creationId xmlns:a16="http://schemas.microsoft.com/office/drawing/2014/main" id="{F522A87A-C94E-F08C-D4F0-28792CDC37EB}"/>
              </a:ext>
            </a:extLst>
          </p:cNvPr>
          <p:cNvGrpSpPr/>
          <p:nvPr/>
        </p:nvGrpSpPr>
        <p:grpSpPr>
          <a:xfrm>
            <a:off x="3024556" y="2149506"/>
            <a:ext cx="12238892" cy="7997225"/>
            <a:chOff x="3196310" y="1433004"/>
            <a:chExt cx="8159261" cy="533148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F8EEC46-987F-2D7E-2540-8F13650C2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142" y="2021713"/>
              <a:ext cx="2039031" cy="1290897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6045712-0C94-4F68-2F35-0B82285DF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6310" y="1433004"/>
              <a:ext cx="8159261" cy="5331483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340D957-6873-88C0-A21C-221BB118F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383" y="1941784"/>
              <a:ext cx="7081031" cy="4313922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B77AD3D-5432-11EC-1818-8EF546E1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649" y="1979170"/>
              <a:ext cx="697820" cy="687991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360C9480-B13C-5B96-7E9A-8222A28571DF}"/>
                </a:ext>
              </a:extLst>
            </p:cNvPr>
            <p:cNvSpPr/>
            <p:nvPr/>
          </p:nvSpPr>
          <p:spPr>
            <a:xfrm>
              <a:off x="3729383" y="5011643"/>
              <a:ext cx="7091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Selecionar esta senha para  clientes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residenciais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  que solicitarem atendimentos para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devolução de equipamento.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Após selecionar esta opção, aparecerá a tela para incluir ou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CPF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ou 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número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 </a:t>
              </a:r>
              <a:r>
                <a:rPr lang="pt-BR" sz="2400" b="1" kern="0" dirty="0">
                  <a:solidFill>
                    <a:prstClr val="black"/>
                  </a:solidFill>
                  <a:latin typeface="AMX" pitchFamily="2" charset="0"/>
                </a:rPr>
                <a:t>de telefone celular </a:t>
              </a:r>
              <a:r>
                <a:rPr lang="pt-BR" sz="2400" kern="0" dirty="0">
                  <a:solidFill>
                    <a:prstClr val="black"/>
                  </a:solidFill>
                  <a:latin typeface="AMX" pitchFamily="2" charset="0"/>
                </a:rPr>
                <a:t>do cliente</a:t>
              </a:r>
              <a:r>
                <a:rPr lang="pt-BR" sz="2700" kern="0" dirty="0">
                  <a:solidFill>
                    <a:prstClr val="black"/>
                  </a:solidFill>
                  <a:latin typeface="AMX" pitchFamily="2" charset="0"/>
                </a:rPr>
                <a:t>.</a:t>
              </a:r>
            </a:p>
          </p:txBody>
        </p:sp>
        <p:pic>
          <p:nvPicPr>
            <p:cNvPr id="18" name="Imagem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CF3C000F-F6DA-0870-DBC1-5D31FBE8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9142" y="2505005"/>
              <a:ext cx="2144818" cy="2555130"/>
            </a:xfrm>
            <a:prstGeom prst="roundRect">
              <a:avLst/>
            </a:prstGeom>
          </p:spPr>
        </p:pic>
        <p:sp>
          <p:nvSpPr>
            <p:cNvPr id="19" name="Retângulo de cantos arredondados 35">
              <a:extLst>
                <a:ext uri="{FF2B5EF4-FFF2-40B4-BE49-F238E27FC236}">
                  <a16:creationId xmlns:a16="http://schemas.microsoft.com/office/drawing/2014/main" id="{4D431F9D-98F7-02AC-1ECC-BE595F1A6C38}"/>
                </a:ext>
              </a:extLst>
            </p:cNvPr>
            <p:cNvSpPr/>
            <p:nvPr/>
          </p:nvSpPr>
          <p:spPr>
            <a:xfrm>
              <a:off x="3888007" y="2513834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r>
                <a:rPr lang="pt-BR" sz="2100" kern="0" dirty="0">
                  <a:solidFill>
                    <a:prstClr val="white"/>
                  </a:solidFill>
                  <a:latin typeface="AMX Medium" pitchFamily="2" charset="0"/>
                </a:rPr>
                <a:t>DEVOLUÇÃO DE EQUIPAMENTOS </a:t>
              </a:r>
            </a:p>
          </p:txBody>
        </p:sp>
      </p:grpSp>
      <p:sp>
        <p:nvSpPr>
          <p:cNvPr id="20" name="TextBox 4">
            <a:extLst>
              <a:ext uri="{FF2B5EF4-FFF2-40B4-BE49-F238E27FC236}">
                <a16:creationId xmlns:a16="http://schemas.microsoft.com/office/drawing/2014/main" id="{82CA4303-F76D-429A-8352-FE4B5AD78D9B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MENU SECUNDÁRIO – SENHA “DEVOLUÇÃO DE EQUIPAMENTOS”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6B4754A3-F695-8DB7-02FD-2BD623367B21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6CCDE42-D3C8-AEC0-E300-4142A4BE9270}"/>
              </a:ext>
            </a:extLst>
          </p:cNvPr>
          <p:cNvSpPr/>
          <p:nvPr/>
        </p:nvSpPr>
        <p:spPr>
          <a:xfrm>
            <a:off x="4062101" y="8810126"/>
            <a:ext cx="958721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75" i="1" dirty="0">
                <a:latin typeface="AMX" pitchFamily="2" charset="0"/>
              </a:rPr>
              <a:t>OBS.: Se a indicação for pelo número de telefone, cliente conseguirá acompanhar posição de atendimento via SMS.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628FFF8C-D66D-C919-2CF8-6C81B96483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9081" y="5813748"/>
            <a:ext cx="1093685" cy="1127862"/>
          </a:xfrm>
          <a:prstGeom prst="rect">
            <a:avLst/>
          </a:prstGeom>
        </p:spPr>
      </p:pic>
      <p:cxnSp>
        <p:nvCxnSpPr>
          <p:cNvPr id="33" name="Conector angulado 38">
            <a:extLst>
              <a:ext uri="{FF2B5EF4-FFF2-40B4-BE49-F238E27FC236}">
                <a16:creationId xmlns:a16="http://schemas.microsoft.com/office/drawing/2014/main" id="{FA30EB2E-E3B1-C3BE-9F05-CAE933C4331A}"/>
              </a:ext>
            </a:extLst>
          </p:cNvPr>
          <p:cNvCxnSpPr/>
          <p:nvPr/>
        </p:nvCxnSpPr>
        <p:spPr>
          <a:xfrm flipV="1">
            <a:off x="13902074" y="5596374"/>
            <a:ext cx="2214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DEB13C2-9C97-A9E3-6C6A-B81EA6438B17}"/>
              </a:ext>
            </a:extLst>
          </p:cNvPr>
          <p:cNvSpPr txBox="1"/>
          <p:nvPr/>
        </p:nvSpPr>
        <p:spPr>
          <a:xfrm>
            <a:off x="14821214" y="4406733"/>
            <a:ext cx="25540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marcado esta opção, o cliente receberá automaticamente alerta por SMS sobre sua posição para atendimento.</a:t>
            </a:r>
          </a:p>
        </p:txBody>
      </p:sp>
    </p:spTree>
    <p:extLst>
      <p:ext uri="{BB962C8B-B14F-4D97-AF65-F5344CB8AC3E}">
        <p14:creationId xmlns:p14="http://schemas.microsoft.com/office/powerpoint/2010/main" val="191890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7F71-CA35-F573-1F5B-E06063185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2E81131-D613-8426-37E6-8E591D650ED1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EA0CAC-6750-4114-36A8-B8426D9900AE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INDICAÇÃO DE COMO O CLIENTE DESEJA SER CHAMADO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B8C4F9F-642A-BDB6-0B28-AEDD32D8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804" y="3032570"/>
            <a:ext cx="3058547" cy="19363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2F6FFC-8FC4-66E1-E3E1-2FED89CB5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556" y="2149507"/>
            <a:ext cx="12238892" cy="7997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8F3378-D4D5-5541-F3C8-BC3FB44C2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165" y="2912676"/>
            <a:ext cx="10621547" cy="64708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40E85F7-03C8-65AC-B86D-459F4C537638}"/>
              </a:ext>
            </a:extLst>
          </p:cNvPr>
          <p:cNvSpPr/>
          <p:nvPr/>
        </p:nvSpPr>
        <p:spPr>
          <a:xfrm>
            <a:off x="3825428" y="7746030"/>
            <a:ext cx="1063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Caso o cliente seja base CLARO, será indicado o nome que consta no cadastro e o cliente terá a opção para indicar o nome que quer ser chamado ou para digitar ou a opção para deixar em branco.</a:t>
            </a:r>
            <a:endParaRPr lang="pt-BR" sz="2700" kern="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1F091B-9559-2696-14EA-BCE1E17C9255}"/>
              </a:ext>
            </a:extLst>
          </p:cNvPr>
          <p:cNvSpPr txBox="1"/>
          <p:nvPr/>
        </p:nvSpPr>
        <p:spPr>
          <a:xfrm>
            <a:off x="15245321" y="2777330"/>
            <a:ext cx="279731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Caso seja escolhido a opção “IMPRIMIR”, a senha será impressa e o cliente poderá acompanhar a posição do seu atendimento escaneando o QR CODE que aparecerá na próxima tela </a:t>
            </a:r>
            <a:r>
              <a:rPr lang="pt-BR" sz="150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ou</a:t>
            </a:r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 caso escolha a opção “SMS”, o cliente receberá SMS com link para acompanhar a posição do seu atendimento.</a:t>
            </a:r>
          </a:p>
        </p:txBody>
      </p:sp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475234F-CEB1-3D8E-A149-F3D2550ABA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05" r="1234" b="20130"/>
          <a:stretch>
            <a:fillRect/>
          </a:stretch>
        </p:blipFill>
        <p:spPr>
          <a:xfrm>
            <a:off x="3842289" y="2905961"/>
            <a:ext cx="10603422" cy="3637541"/>
          </a:xfrm>
          <a:prstGeom prst="rect">
            <a:avLst/>
          </a:prstGeom>
        </p:spPr>
      </p:pic>
      <p:cxnSp>
        <p:nvCxnSpPr>
          <p:cNvPr id="6" name="Conector angulado 38">
            <a:extLst>
              <a:ext uri="{FF2B5EF4-FFF2-40B4-BE49-F238E27FC236}">
                <a16:creationId xmlns:a16="http://schemas.microsoft.com/office/drawing/2014/main" id="{E5647D3A-4701-2631-E8BC-0EFB0141277F}"/>
              </a:ext>
            </a:extLst>
          </p:cNvPr>
          <p:cNvCxnSpPr>
            <a:cxnSpLocks/>
          </p:cNvCxnSpPr>
          <p:nvPr/>
        </p:nvCxnSpPr>
        <p:spPr>
          <a:xfrm flipV="1">
            <a:off x="7847636" y="5308172"/>
            <a:ext cx="8135168" cy="87296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6020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-301057" y="-180603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EC45E66-256E-4612-2297-358603E9C73D}"/>
              </a:ext>
            </a:extLst>
          </p:cNvPr>
          <p:cNvSpPr txBox="1"/>
          <p:nvPr/>
        </p:nvSpPr>
        <p:spPr>
          <a:xfrm>
            <a:off x="2971800" y="392166"/>
            <a:ext cx="11361600" cy="4770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500" b="1" dirty="0">
                <a:solidFill>
                  <a:srgbClr val="E3262B"/>
                </a:solidFill>
                <a:latin typeface="AMX" pitchFamily="2" charset="0"/>
              </a:rPr>
              <a:t>FUNCIONALIDADES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14F052E-7356-91B6-695A-8BC63EFD6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52067"/>
              </p:ext>
            </p:extLst>
          </p:nvPr>
        </p:nvGraphicFramePr>
        <p:xfrm>
          <a:off x="1330987" y="1257300"/>
          <a:ext cx="7570121" cy="482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6536">
                  <a:extLst>
                    <a:ext uri="{9D8B030D-6E8A-4147-A177-3AD203B41FA5}">
                      <a16:colId xmlns:a16="http://schemas.microsoft.com/office/drawing/2014/main" val="1922654278"/>
                    </a:ext>
                  </a:extLst>
                </a:gridCol>
                <a:gridCol w="7073585">
                  <a:extLst>
                    <a:ext uri="{9D8B030D-6E8A-4147-A177-3AD203B41FA5}">
                      <a16:colId xmlns:a16="http://schemas.microsoft.com/office/drawing/2014/main" val="400888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MX"/>
                        </a:rPr>
                        <a:t>#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MX"/>
                        </a:rPr>
                        <a:t> Descrição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Filas: PREFERENCIAL 80, PREFERENCIAL e ATENDIMENTO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274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MX"/>
                          <a:ea typeface="+mn-ea"/>
                          <a:cs typeface="+mn-cs"/>
                        </a:rPr>
                        <a:t>Totem com serviços principais para seleção direta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76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MX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Informações sobre tempo médio de espera, por senha</a:t>
                      </a:r>
                      <a:endParaRPr lang="pt-BR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MX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353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Informações sobre tempo médio de atendimento, por senha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260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Senha para todo e qualquer atendimento ao cliente que comparecer em loja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130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Disponibilidade para todos vendedores chamarem as senha ao mesmo tempo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257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No final de cada atendimento vendedor sinaliza qual o cenário /serviço atendido (atualização)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306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Alerta de senhas com tempo de espera superior a 30 minutos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57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Inclusão de mensagens no rodapé da senha (caso necessário atender PROCON)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137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Envio de senha por SMS para acompanhamento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307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Visualização da posição na fila via link SMS ou QR </a:t>
                      </a:r>
                      <a:r>
                        <a:rPr lang="pt-BR" sz="1300" kern="1200" dirty="0" err="1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Code</a:t>
                      </a:r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, com opção de atraso ou cancelamento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788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Identificação via CPF ou número da linha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8199229"/>
                  </a:ext>
                </a:extLst>
              </a:tr>
            </a:tbl>
          </a:graphicData>
        </a:graphic>
      </p:graphicFrame>
      <p:pic>
        <p:nvPicPr>
          <p:cNvPr id="14" name="Picture 2" descr="Resultado de imagem para Imagem Da Palavra Novo">
            <a:extLst>
              <a:ext uri="{FF2B5EF4-FFF2-40B4-BE49-F238E27FC236}">
                <a16:creationId xmlns:a16="http://schemas.microsoft.com/office/drawing/2014/main" id="{8B98BE0A-D420-6AF2-3DD7-D48BA347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2146221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Imagem Da Palavra Novo">
            <a:extLst>
              <a:ext uri="{FF2B5EF4-FFF2-40B4-BE49-F238E27FC236}">
                <a16:creationId xmlns:a16="http://schemas.microsoft.com/office/drawing/2014/main" id="{4E695BEE-64BB-E08B-BD82-9B464421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2961481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Imagem Da Palavra Novo">
            <a:extLst>
              <a:ext uri="{FF2B5EF4-FFF2-40B4-BE49-F238E27FC236}">
                <a16:creationId xmlns:a16="http://schemas.microsoft.com/office/drawing/2014/main" id="{791FC95F-7521-FB43-8849-CF361ADD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2553851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Imagem Da Palavra Novo">
            <a:extLst>
              <a:ext uri="{FF2B5EF4-FFF2-40B4-BE49-F238E27FC236}">
                <a16:creationId xmlns:a16="http://schemas.microsoft.com/office/drawing/2014/main" id="{88E632FF-65DC-E026-B1FA-766C6AC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4015186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Imagem Da Palavra Novo">
            <a:extLst>
              <a:ext uri="{FF2B5EF4-FFF2-40B4-BE49-F238E27FC236}">
                <a16:creationId xmlns:a16="http://schemas.microsoft.com/office/drawing/2014/main" id="{5D676E9F-FDA6-0951-8445-E57A3BB1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4407600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m para Imagem Da Palavra Novo">
            <a:extLst>
              <a:ext uri="{FF2B5EF4-FFF2-40B4-BE49-F238E27FC236}">
                <a16:creationId xmlns:a16="http://schemas.microsoft.com/office/drawing/2014/main" id="{D07C944C-60BE-8626-E8F2-650FB151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5130660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Imagem Da Palavra Novo">
            <a:extLst>
              <a:ext uri="{FF2B5EF4-FFF2-40B4-BE49-F238E27FC236}">
                <a16:creationId xmlns:a16="http://schemas.microsoft.com/office/drawing/2014/main" id="{27D24CE4-F61D-A81E-5601-A4A823BB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5504608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m para Imagem Da Palavra Novo">
            <a:extLst>
              <a:ext uri="{FF2B5EF4-FFF2-40B4-BE49-F238E27FC236}">
                <a16:creationId xmlns:a16="http://schemas.microsoft.com/office/drawing/2014/main" id="{BAD933A4-2D60-FA86-6771-AB4B7A0E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5896694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3962563" y="5537562"/>
            <a:ext cx="5584772" cy="5279823"/>
          </a:xfrm>
          <a:custGeom>
            <a:avLst/>
            <a:gdLst/>
            <a:ahLst/>
            <a:cxnLst/>
            <a:rect l="l" t="t" r="r" b="b"/>
            <a:pathLst>
              <a:path w="6986343" h="6497299">
                <a:moveTo>
                  <a:pt x="0" y="0"/>
                </a:moveTo>
                <a:lnTo>
                  <a:pt x="6986343" y="0"/>
                </a:lnTo>
                <a:lnTo>
                  <a:pt x="6986343" y="6497298"/>
                </a:lnTo>
                <a:lnTo>
                  <a:pt x="0" y="64972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61" name="Tabela 60">
            <a:extLst>
              <a:ext uri="{FF2B5EF4-FFF2-40B4-BE49-F238E27FC236}">
                <a16:creationId xmlns:a16="http://schemas.microsoft.com/office/drawing/2014/main" id="{62D3122A-6354-E4F5-B195-0E80C000F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24433"/>
              </p:ext>
            </p:extLst>
          </p:nvPr>
        </p:nvGraphicFramePr>
        <p:xfrm>
          <a:off x="9547335" y="3067424"/>
          <a:ext cx="7570122" cy="4483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6536">
                  <a:extLst>
                    <a:ext uri="{9D8B030D-6E8A-4147-A177-3AD203B41FA5}">
                      <a16:colId xmlns:a16="http://schemas.microsoft.com/office/drawing/2014/main" val="1922654278"/>
                    </a:ext>
                  </a:extLst>
                </a:gridCol>
                <a:gridCol w="7073586">
                  <a:extLst>
                    <a:ext uri="{9D8B030D-6E8A-4147-A177-3AD203B41FA5}">
                      <a16:colId xmlns:a16="http://schemas.microsoft.com/office/drawing/2014/main" val="400888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MX"/>
                        </a:rPr>
                        <a:t>#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MX"/>
                        </a:rPr>
                        <a:t> Descrição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Atendimento personalizado (com inclusão de nome social)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274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Exibição de informações do cliente e plano em tela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76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Sugestão de plano com base no perfil do cliente </a:t>
                      </a:r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(clientes single móvel para oferta BL Fixa e single TV para oferta móvel)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353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Identificação de MKT para envio de ações /ofertas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260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Função “trancar a tela” do tablet /totem, para que o cliente não altere configurações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130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Lista de cenários para atendimento consolidada canais presenciais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257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Transferência de atendimento entre vendedores, respeitando a preferência do cliente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306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Chamada de senha com sinalização sonora (para pessoas com deficiência visual)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57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Chamada de senha com sinalização visual na TV (para pessoas com deficiência auditiva)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137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Início automático do atendimento após a chamada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MX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307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MX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AMX" panose="020B0604020202020204"/>
                          <a:ea typeface="+mn-ea"/>
                          <a:cs typeface="+mn-cs"/>
                        </a:rPr>
                        <a:t>Função de pausa para o vendedor</a:t>
                      </a: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MX"/>
                        </a:rPr>
                        <a:t>(considerando relatório de acompanhamento pelo canal matriz)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7882858"/>
                  </a:ext>
                </a:extLst>
              </a:tr>
            </a:tbl>
          </a:graphicData>
        </a:graphic>
      </p:graphicFrame>
      <p:pic>
        <p:nvPicPr>
          <p:cNvPr id="62" name="Picture 2" descr="Resultado de imagem para Imagem Da Palavra Novo">
            <a:extLst>
              <a:ext uri="{FF2B5EF4-FFF2-40B4-BE49-F238E27FC236}">
                <a16:creationId xmlns:a16="http://schemas.microsoft.com/office/drawing/2014/main" id="{9C3702D8-1F82-37FE-7E00-F77F1372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3611399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sultado de imagem para Imagem Da Palavra Novo">
            <a:extLst>
              <a:ext uri="{FF2B5EF4-FFF2-40B4-BE49-F238E27FC236}">
                <a16:creationId xmlns:a16="http://schemas.microsoft.com/office/drawing/2014/main" id="{B69E0704-B987-EA6F-BAF4-6CCD8CE1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4367538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Resultado de imagem para Imagem Da Palavra Novo">
            <a:extLst>
              <a:ext uri="{FF2B5EF4-FFF2-40B4-BE49-F238E27FC236}">
                <a16:creationId xmlns:a16="http://schemas.microsoft.com/office/drawing/2014/main" id="{07B23651-AC8F-277B-7FA3-AC495B26E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5124364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Resultado de imagem para Imagem Da Palavra Novo">
            <a:extLst>
              <a:ext uri="{FF2B5EF4-FFF2-40B4-BE49-F238E27FC236}">
                <a16:creationId xmlns:a16="http://schemas.microsoft.com/office/drawing/2014/main" id="{96AF6CFE-E0F2-0A56-5DC2-9D9C4FCE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5537562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sultado de imagem para Imagem Da Palavra Novo">
            <a:extLst>
              <a:ext uri="{FF2B5EF4-FFF2-40B4-BE49-F238E27FC236}">
                <a16:creationId xmlns:a16="http://schemas.microsoft.com/office/drawing/2014/main" id="{ED20C735-D139-CA3E-50BE-C3B095C5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5921936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esultado de imagem para Imagem Da Palavra Novo">
            <a:extLst>
              <a:ext uri="{FF2B5EF4-FFF2-40B4-BE49-F238E27FC236}">
                <a16:creationId xmlns:a16="http://schemas.microsoft.com/office/drawing/2014/main" id="{10C69BDC-0DA2-6B81-8805-F1E662C7E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6239606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sultado de imagem para Imagem Da Palavra Novo">
            <a:extLst>
              <a:ext uri="{FF2B5EF4-FFF2-40B4-BE49-F238E27FC236}">
                <a16:creationId xmlns:a16="http://schemas.microsoft.com/office/drawing/2014/main" id="{2645BBF2-F9E1-4652-8F6C-7936800C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6637329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Resultado de imagem para Imagem Da Palavra Novo">
            <a:extLst>
              <a:ext uri="{FF2B5EF4-FFF2-40B4-BE49-F238E27FC236}">
                <a16:creationId xmlns:a16="http://schemas.microsoft.com/office/drawing/2014/main" id="{78926C7D-2BDF-3545-135A-A5B42576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7011271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sultado de imagem para Imagem Da Palavra Novo">
            <a:extLst>
              <a:ext uri="{FF2B5EF4-FFF2-40B4-BE49-F238E27FC236}">
                <a16:creationId xmlns:a16="http://schemas.microsoft.com/office/drawing/2014/main" id="{861DBA11-3383-B556-031A-BAA816CF9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93590" l="1595" r="97039">
                        <a14:foregroundMark x1="36219" y1="21368" x2="36219" y2="21368"/>
                        <a14:foregroundMark x1="20273" y1="17094" x2="20273" y2="17094"/>
                        <a14:foregroundMark x1="17540" y1="29915" x2="17540" y2="29915"/>
                        <a14:foregroundMark x1="5695" y1="35897" x2="5695" y2="35897"/>
                        <a14:foregroundMark x1="1822" y1="38462" x2="1822" y2="38462"/>
                        <a14:foregroundMark x1="22779" y1="94017" x2="22779" y2="94017"/>
                        <a14:foregroundMark x1="73576" y1="8974" x2="73576" y2="8974"/>
                        <a14:foregroundMark x1="69248" y1="2137" x2="69248" y2="2137"/>
                        <a14:foregroundMark x1="91800" y1="13675" x2="91800" y2="13675"/>
                        <a14:foregroundMark x1="97039" y1="17949" x2="97039" y2="17949"/>
                        <a14:foregroundMark x1="53531" y1="61538" x2="53531" y2="61538"/>
                        <a14:foregroundMark x1="51936" y1="62821" x2="51936" y2="62821"/>
                        <a14:backgroundMark x1="49886" y1="63248" x2="49886" y2="63248"/>
                        <a14:backgroundMark x1="45330" y1="67094" x2="45330" y2="67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80" y="7395115"/>
            <a:ext cx="5403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FED7C-3693-6DF4-2371-2ABF5A31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9C37659B-CE0F-2C57-41F4-F7527A770F0A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1CED1E-3886-96F5-C527-B130BE9640A6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INDICAÇÃO DE COMO O CLIENTE DESEJA SER CHAMADO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1E17FD-F4E3-A12C-8D15-123E9C8D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804" y="3032570"/>
            <a:ext cx="3058547" cy="19363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5EA503F-72DE-F6F1-50EE-DDA759567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556" y="2149507"/>
            <a:ext cx="12238892" cy="7997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B56160-7DFF-2B30-6480-358367949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165" y="2912676"/>
            <a:ext cx="10621547" cy="64708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4BAACE3-CBC7-7631-EF8E-08C30EE83806}"/>
              </a:ext>
            </a:extLst>
          </p:cNvPr>
          <p:cNvSpPr/>
          <p:nvPr/>
        </p:nvSpPr>
        <p:spPr>
          <a:xfrm>
            <a:off x="3825428" y="7746030"/>
            <a:ext cx="1063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Caso o cliente seja base CLARO, será indicado o nome que consta no cadastro e o cliente terá a opção para indicar o nome que quer ser chamado ou para digitar ou a opção para deixar em branco.</a:t>
            </a:r>
            <a:endParaRPr lang="pt-BR" sz="2700" kern="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4B0BC23-1654-B4EE-4A3E-0E61A206F2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05" r="1234" b="20130"/>
          <a:stretch>
            <a:fillRect/>
          </a:stretch>
        </p:blipFill>
        <p:spPr>
          <a:xfrm>
            <a:off x="3842289" y="2905961"/>
            <a:ext cx="10603422" cy="3637541"/>
          </a:xfrm>
          <a:prstGeom prst="rect">
            <a:avLst/>
          </a:prstGeom>
        </p:spPr>
      </p:pic>
      <p:cxnSp>
        <p:nvCxnSpPr>
          <p:cNvPr id="6" name="Conector angulado 38">
            <a:extLst>
              <a:ext uri="{FF2B5EF4-FFF2-40B4-BE49-F238E27FC236}">
                <a16:creationId xmlns:a16="http://schemas.microsoft.com/office/drawing/2014/main" id="{2253EDFB-05AE-6BEA-B93F-4433D4CB7F3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9227641" y="5129287"/>
            <a:ext cx="6263044" cy="100867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4E919D4-8039-A106-4490-449DBD84E6EE}"/>
              </a:ext>
            </a:extLst>
          </p:cNvPr>
          <p:cNvSpPr txBox="1"/>
          <p:nvPr/>
        </p:nvSpPr>
        <p:spPr>
          <a:xfrm>
            <a:off x="15490685" y="4506039"/>
            <a:ext cx="27973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O cliente terá a opção de receber o protocolo de atendimento via e-mail ou SMS juntamente com o número da senha</a:t>
            </a:r>
          </a:p>
        </p:txBody>
      </p:sp>
    </p:spTree>
    <p:extLst>
      <p:ext uri="{BB962C8B-B14F-4D97-AF65-F5344CB8AC3E}">
        <p14:creationId xmlns:p14="http://schemas.microsoft.com/office/powerpoint/2010/main" val="1301799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3877-1B1B-6132-DDAA-E1B051857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4A6FBF1-3A8C-9F95-A4E4-81A64970FD3C}"/>
              </a:ext>
            </a:extLst>
          </p:cNvPr>
          <p:cNvSpPr/>
          <p:nvPr/>
        </p:nvSpPr>
        <p:spPr>
          <a:xfrm>
            <a:off x="6037764" y="1147322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9047DA-AE20-CC16-D5CD-608E17B63845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INDICAÇÃO DE COMO O CLIENTE DESEJA SER CHAMADO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F5630B-8229-DC9F-1483-B94E1747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088" y="2703017"/>
            <a:ext cx="3058547" cy="19363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B232C08-DE98-FAB0-A1BC-06A022FCF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840" y="1819954"/>
            <a:ext cx="12238892" cy="7997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FF23558-9F85-72D5-1698-F8556E0AC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449" y="2583123"/>
            <a:ext cx="10621547" cy="64708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5D04F1D-D2B5-B2C5-77D4-AE2705FDB3D0}"/>
              </a:ext>
            </a:extLst>
          </p:cNvPr>
          <p:cNvSpPr/>
          <p:nvPr/>
        </p:nvSpPr>
        <p:spPr>
          <a:xfrm>
            <a:off x="1153712" y="7416477"/>
            <a:ext cx="1063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Caso o cliente seja base CLARO, será indicado o nome que consta no cadastro e o cliente terá a opção para indicar o nome que quer ser chamado ou para digitar ou a opção para deixar em branco.</a:t>
            </a:r>
            <a:endParaRPr lang="pt-BR" sz="2700" kern="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396039-F100-D3CB-1871-5CBB66EC5449}"/>
              </a:ext>
            </a:extLst>
          </p:cNvPr>
          <p:cNvSpPr txBox="1"/>
          <p:nvPr/>
        </p:nvSpPr>
        <p:spPr>
          <a:xfrm>
            <a:off x="12434708" y="2011356"/>
            <a:ext cx="279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 o cliente optar pelo recebimento via SMS será gerado essa tela para preenchimento de telefone</a:t>
            </a:r>
          </a:p>
        </p:txBody>
      </p:sp>
      <p:pic>
        <p:nvPicPr>
          <p:cNvPr id="11" name="Imagem 10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F7C757EF-2CB2-BC97-B140-641DCB3C78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425" b="29662"/>
          <a:stretch>
            <a:fillRect/>
          </a:stretch>
        </p:blipFill>
        <p:spPr>
          <a:xfrm>
            <a:off x="1170573" y="3045589"/>
            <a:ext cx="10603422" cy="2944637"/>
          </a:xfrm>
          <a:prstGeom prst="rect">
            <a:avLst/>
          </a:prstGeom>
        </p:spPr>
      </p:pic>
      <p:cxnSp>
        <p:nvCxnSpPr>
          <p:cNvPr id="6" name="Conector angulado 38">
            <a:extLst>
              <a:ext uri="{FF2B5EF4-FFF2-40B4-BE49-F238E27FC236}">
                <a16:creationId xmlns:a16="http://schemas.microsoft.com/office/drawing/2014/main" id="{FB359EFA-2DB7-0B70-DF48-172AC49E9C3D}"/>
              </a:ext>
            </a:extLst>
          </p:cNvPr>
          <p:cNvCxnSpPr>
            <a:cxnSpLocks/>
          </p:cNvCxnSpPr>
          <p:nvPr/>
        </p:nvCxnSpPr>
        <p:spPr>
          <a:xfrm flipV="1">
            <a:off x="8127087" y="2583123"/>
            <a:ext cx="4616640" cy="160356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" name="Imagem 6" descr="Texto, Carta&#10;&#10;O conteúdo gerado por IA pode estar incorreto.">
            <a:extLst>
              <a:ext uri="{FF2B5EF4-FFF2-40B4-BE49-F238E27FC236}">
                <a16:creationId xmlns:a16="http://schemas.microsoft.com/office/drawing/2014/main" id="{2F0F2136-7FA9-E63A-2DF0-E6E2B3A75A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42" t="132" r="-13002" b="-19852"/>
          <a:stretch>
            <a:fillRect/>
          </a:stretch>
        </p:blipFill>
        <p:spPr bwMode="auto">
          <a:xfrm>
            <a:off x="12120054" y="3073185"/>
            <a:ext cx="4056195" cy="8362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20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2EBD-C9C1-D8BF-8556-5AB80B704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DE0FCB2B-928F-B1B7-45FC-100E7D63156E}"/>
              </a:ext>
            </a:extLst>
          </p:cNvPr>
          <p:cNvSpPr/>
          <p:nvPr/>
        </p:nvSpPr>
        <p:spPr>
          <a:xfrm>
            <a:off x="6226710" y="1285893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9FB44D0-5E5B-C854-FC7E-2B9DA9E89A69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INDICAÇÃO DE COMO O CLIENTE DESEJA SER CHAMADO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771A91-5E50-43E5-6AB4-A33C0C74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34" y="2841589"/>
            <a:ext cx="3058547" cy="19363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BB225A7-9773-13E3-6036-B59089C83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86" y="1958525"/>
            <a:ext cx="12238892" cy="7997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9AE4EF9-1879-2922-0BF8-B146ED98E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395" y="2721695"/>
            <a:ext cx="10621547" cy="64708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7DFD19B-B208-5B40-82D7-4B75AA9CC71A}"/>
              </a:ext>
            </a:extLst>
          </p:cNvPr>
          <p:cNvSpPr/>
          <p:nvPr/>
        </p:nvSpPr>
        <p:spPr>
          <a:xfrm>
            <a:off x="1342658" y="7555049"/>
            <a:ext cx="1063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Caso o cliente seja base CLARO, será indicado o nome que consta no cadastro e o cliente terá a opção para indicar o nome que quer ser chamado ou para digitar ou a opção para deixar em branco.</a:t>
            </a:r>
            <a:endParaRPr lang="pt-BR" sz="2700" kern="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F28250-7F36-DA10-62EB-D08A3DE9F0D5}"/>
              </a:ext>
            </a:extLst>
          </p:cNvPr>
          <p:cNvSpPr txBox="1"/>
          <p:nvPr/>
        </p:nvSpPr>
        <p:spPr>
          <a:xfrm>
            <a:off x="12762551" y="2609756"/>
            <a:ext cx="279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 o cliente optar pelo recebimento via e-mail será gerado essa tela para preenchimento de e-mail</a:t>
            </a:r>
          </a:p>
        </p:txBody>
      </p:sp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60203E3B-9719-2968-6B7D-AB233F182C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425" b="14952"/>
          <a:stretch>
            <a:fillRect/>
          </a:stretch>
        </p:blipFill>
        <p:spPr>
          <a:xfrm>
            <a:off x="1359519" y="3184160"/>
            <a:ext cx="10603422" cy="3795375"/>
          </a:xfrm>
          <a:prstGeom prst="rect">
            <a:avLst/>
          </a:prstGeom>
        </p:spPr>
      </p:pic>
      <p:cxnSp>
        <p:nvCxnSpPr>
          <p:cNvPr id="6" name="Conector angulado 38">
            <a:extLst>
              <a:ext uri="{FF2B5EF4-FFF2-40B4-BE49-F238E27FC236}">
                <a16:creationId xmlns:a16="http://schemas.microsoft.com/office/drawing/2014/main" id="{23785C33-987B-9FAB-0EB2-5C2CA077B39A}"/>
              </a:ext>
            </a:extLst>
          </p:cNvPr>
          <p:cNvCxnSpPr>
            <a:cxnSpLocks/>
          </p:cNvCxnSpPr>
          <p:nvPr/>
        </p:nvCxnSpPr>
        <p:spPr>
          <a:xfrm flipV="1">
            <a:off x="8423413" y="3184160"/>
            <a:ext cx="4339139" cy="131824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3" name="Imagem 1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D66DDEB-A4EA-4714-572E-3A07175CE4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1" t="25743" r="34589"/>
          <a:stretch>
            <a:fillRect/>
          </a:stretch>
        </p:blipFill>
        <p:spPr bwMode="auto">
          <a:xfrm>
            <a:off x="12762551" y="3862415"/>
            <a:ext cx="4400439" cy="550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243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CB62-8E4A-3D53-F015-6402AFF5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D84EF5FA-B2C3-B837-1C4C-2B142CBEEDA8}"/>
              </a:ext>
            </a:extLst>
          </p:cNvPr>
          <p:cNvSpPr/>
          <p:nvPr/>
        </p:nvSpPr>
        <p:spPr>
          <a:xfrm>
            <a:off x="870948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50D0DBC-193A-4391-C103-FCA713227409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INDICAÇÃO DO NÚMERO DA SENHA DE ATENDIMENTO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780120-C5CB-443E-C9E3-77F48646B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804" y="3032570"/>
            <a:ext cx="3058547" cy="19363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121633-907D-6B8D-6806-94C3CBDEEC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556" y="2149507"/>
            <a:ext cx="12238892" cy="7997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3A89631-9DDF-58DF-5F69-9D5925493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165" y="2912676"/>
            <a:ext cx="10621547" cy="64708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EE29818-2A61-0761-77A0-19A93F2A8CA9}"/>
              </a:ext>
            </a:extLst>
          </p:cNvPr>
          <p:cNvSpPr/>
          <p:nvPr/>
        </p:nvSpPr>
        <p:spPr>
          <a:xfrm>
            <a:off x="3825428" y="7746031"/>
            <a:ext cx="1063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2400" kern="0" dirty="0">
                <a:solidFill>
                  <a:prstClr val="black"/>
                </a:solidFill>
                <a:latin typeface="AMX" pitchFamily="2" charset="0"/>
              </a:rPr>
              <a:t>Será indicado o número da senha de atendimento e a opção para o cliente scanear o QR CODE para acompanhar a sua posição de atendimento.</a:t>
            </a:r>
            <a:endParaRPr lang="pt-BR" sz="2700" kern="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4911C4-CFDB-7AE3-E095-98397E2DF5CE}"/>
              </a:ext>
            </a:extLst>
          </p:cNvPr>
          <p:cNvSpPr txBox="1"/>
          <p:nvPr/>
        </p:nvSpPr>
        <p:spPr>
          <a:xfrm>
            <a:off x="14821215" y="3802569"/>
            <a:ext cx="216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QR CODE para acompanhamento do cliente.</a:t>
            </a:r>
          </a:p>
        </p:txBody>
      </p:sp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25CB59F-A442-749E-F200-965B9677D2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162" b="34551"/>
          <a:stretch>
            <a:fillRect/>
          </a:stretch>
        </p:blipFill>
        <p:spPr>
          <a:xfrm>
            <a:off x="3843472" y="3575954"/>
            <a:ext cx="10602239" cy="3058794"/>
          </a:xfrm>
          <a:prstGeom prst="rect">
            <a:avLst/>
          </a:prstGeom>
        </p:spPr>
      </p:pic>
      <p:cxnSp>
        <p:nvCxnSpPr>
          <p:cNvPr id="6" name="Conector angulado 38">
            <a:extLst>
              <a:ext uri="{FF2B5EF4-FFF2-40B4-BE49-F238E27FC236}">
                <a16:creationId xmlns:a16="http://schemas.microsoft.com/office/drawing/2014/main" id="{22BAD048-9206-8C33-CB93-5E441DA871CA}"/>
              </a:ext>
            </a:extLst>
          </p:cNvPr>
          <p:cNvCxnSpPr/>
          <p:nvPr/>
        </p:nvCxnSpPr>
        <p:spPr>
          <a:xfrm flipV="1">
            <a:off x="10309791" y="4649316"/>
            <a:ext cx="5616000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7838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FBF4-5E7F-1460-3ED8-7CAD6E6D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A2A9C23-4A47-EBB9-FA89-7CCD40A0DD5A}"/>
              </a:ext>
            </a:extLst>
          </p:cNvPr>
          <p:cNvSpPr/>
          <p:nvPr/>
        </p:nvSpPr>
        <p:spPr>
          <a:xfrm>
            <a:off x="8884920" y="1476875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DECB0DF-0F85-1025-7780-D0A0741DDFED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SENHA IMPRESSA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A0BF30-D84C-C6F7-7E63-2596A2E0C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/>
          <a:stretch>
            <a:fillRect/>
          </a:stretch>
        </p:blipFill>
        <p:spPr bwMode="auto">
          <a:xfrm>
            <a:off x="5966052" y="2507297"/>
            <a:ext cx="635589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de seta reta 7">
            <a:extLst>
              <a:ext uri="{FF2B5EF4-FFF2-40B4-BE49-F238E27FC236}">
                <a16:creationId xmlns:a16="http://schemas.microsoft.com/office/drawing/2014/main" id="{B27AE3A3-14C5-A43C-AE72-62D0D0AE3B53}"/>
              </a:ext>
            </a:extLst>
          </p:cNvPr>
          <p:cNvCxnSpPr>
            <a:cxnSpLocks/>
          </p:cNvCxnSpPr>
          <p:nvPr/>
        </p:nvCxnSpPr>
        <p:spPr>
          <a:xfrm flipH="1">
            <a:off x="5614296" y="4735128"/>
            <a:ext cx="2376000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75A5DBEE-D48F-9EDB-D301-F6FFFA722102}"/>
              </a:ext>
            </a:extLst>
          </p:cNvPr>
          <p:cNvSpPr/>
          <p:nvPr/>
        </p:nvSpPr>
        <p:spPr>
          <a:xfrm>
            <a:off x="7899518" y="4647414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B161CDC-93A3-B854-807D-52E721B9963E}"/>
              </a:ext>
            </a:extLst>
          </p:cNvPr>
          <p:cNvSpPr txBox="1"/>
          <p:nvPr/>
        </p:nvSpPr>
        <p:spPr>
          <a:xfrm>
            <a:off x="3529633" y="4476593"/>
            <a:ext cx="217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Segoe UI Light"/>
                <a:cs typeface="Calibri" panose="020F0502020204030204" pitchFamily="34" charset="0"/>
              </a:rPr>
              <a:t>Número da senha </a:t>
            </a:r>
            <a:r>
              <a:rPr lang="pt-BR" dirty="0">
                <a:solidFill>
                  <a:prstClr val="black"/>
                </a:solidFill>
                <a:latin typeface="Segoe UI Light"/>
                <a:cs typeface="Calibri" panose="020F0502020204030204" pitchFamily="34" charset="0"/>
              </a:rPr>
              <a:t>de atendimento </a:t>
            </a:r>
          </a:p>
        </p:txBody>
      </p:sp>
      <p:cxnSp>
        <p:nvCxnSpPr>
          <p:cNvPr id="32" name="Conector de seta reta 13">
            <a:extLst>
              <a:ext uri="{FF2B5EF4-FFF2-40B4-BE49-F238E27FC236}">
                <a16:creationId xmlns:a16="http://schemas.microsoft.com/office/drawing/2014/main" id="{084A3BC2-4352-50A5-534D-C9E35C24CF44}"/>
              </a:ext>
            </a:extLst>
          </p:cNvPr>
          <p:cNvCxnSpPr>
            <a:stCxn id="33" idx="6"/>
          </p:cNvCxnSpPr>
          <p:nvPr/>
        </p:nvCxnSpPr>
        <p:spPr>
          <a:xfrm>
            <a:off x="11540232" y="7181058"/>
            <a:ext cx="1438050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93856BCC-DBC3-E311-4B5F-191D8047FAEB}"/>
              </a:ext>
            </a:extLst>
          </p:cNvPr>
          <p:cNvSpPr/>
          <p:nvPr/>
        </p:nvSpPr>
        <p:spPr>
          <a:xfrm>
            <a:off x="11370956" y="7093344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5312D68-04EE-0951-4F5A-FA482D70FB0A}"/>
              </a:ext>
            </a:extLst>
          </p:cNvPr>
          <p:cNvSpPr txBox="1"/>
          <p:nvPr/>
        </p:nvSpPr>
        <p:spPr>
          <a:xfrm>
            <a:off x="12982493" y="6804458"/>
            <a:ext cx="217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Segoe UI Light"/>
                <a:cs typeface="Calibri" panose="020F0502020204030204" pitchFamily="34" charset="0"/>
              </a:rPr>
              <a:t>Data e hora </a:t>
            </a:r>
            <a:r>
              <a:rPr lang="pt-BR" dirty="0">
                <a:solidFill>
                  <a:prstClr val="black"/>
                </a:solidFill>
                <a:latin typeface="Segoe UI Light"/>
                <a:cs typeface="Calibri" panose="020F0502020204030204" pitchFamily="34" charset="0"/>
              </a:rPr>
              <a:t>da emissão da senha 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AC6B51BB-AF18-3E32-CD46-C2CE489A74A5}"/>
              </a:ext>
            </a:extLst>
          </p:cNvPr>
          <p:cNvSpPr/>
          <p:nvPr/>
        </p:nvSpPr>
        <p:spPr>
          <a:xfrm>
            <a:off x="6579668" y="5734283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DD1DCA4-AA96-BF2A-1825-ABA85241D868}"/>
              </a:ext>
            </a:extLst>
          </p:cNvPr>
          <p:cNvSpPr txBox="1"/>
          <p:nvPr/>
        </p:nvSpPr>
        <p:spPr>
          <a:xfrm>
            <a:off x="3101149" y="5558464"/>
            <a:ext cx="217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Segoe UI Light"/>
                <a:cs typeface="Calibri" panose="020F0502020204030204" pitchFamily="34" charset="0"/>
              </a:rPr>
              <a:t>Tipo de senha </a:t>
            </a:r>
            <a:r>
              <a:rPr lang="pt-BR" dirty="0">
                <a:solidFill>
                  <a:prstClr val="black"/>
                </a:solidFill>
                <a:latin typeface="Segoe UI Light"/>
                <a:cs typeface="Calibri" panose="020F0502020204030204" pitchFamily="34" charset="0"/>
              </a:rPr>
              <a:t>emitida pelo cliente </a:t>
            </a:r>
          </a:p>
        </p:txBody>
      </p:sp>
      <p:cxnSp>
        <p:nvCxnSpPr>
          <p:cNvPr id="41" name="Conector de seta reta 7">
            <a:extLst>
              <a:ext uri="{FF2B5EF4-FFF2-40B4-BE49-F238E27FC236}">
                <a16:creationId xmlns:a16="http://schemas.microsoft.com/office/drawing/2014/main" id="{26C25290-ACBE-71AB-096C-1B6C9F13CA79}"/>
              </a:ext>
            </a:extLst>
          </p:cNvPr>
          <p:cNvCxnSpPr/>
          <p:nvPr/>
        </p:nvCxnSpPr>
        <p:spPr>
          <a:xfrm flipH="1">
            <a:off x="4846623" y="5821997"/>
            <a:ext cx="1817682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D9B6DE88-A0C3-BE45-AD7E-C0A5A60FB71D}"/>
              </a:ext>
            </a:extLst>
          </p:cNvPr>
          <p:cNvSpPr/>
          <p:nvPr/>
        </p:nvSpPr>
        <p:spPr>
          <a:xfrm>
            <a:off x="7899518" y="6169316"/>
            <a:ext cx="3134121" cy="711999"/>
          </a:xfrm>
          <a:prstGeom prst="roundRect">
            <a:avLst/>
          </a:prstGeom>
          <a:solidFill>
            <a:srgbClr val="A08E8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D2471D-53BA-368E-49F0-18824BFFAE4C}"/>
              </a:ext>
            </a:extLst>
          </p:cNvPr>
          <p:cNvSpPr txBox="1"/>
          <p:nvPr/>
        </p:nvSpPr>
        <p:spPr>
          <a:xfrm>
            <a:off x="6999204" y="9472381"/>
            <a:ext cx="42895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Segoe UI Light"/>
                <a:cs typeface="Calibri" panose="020F0502020204030204" pitchFamily="34" charset="0"/>
              </a:rPr>
              <a:t>Tamanho padrão da senha bobina 80mm </a:t>
            </a:r>
            <a:endParaRPr lang="pt-BR" dirty="0">
              <a:solidFill>
                <a:srgbClr val="FFFFFF"/>
              </a:solidFill>
              <a:latin typeface="Segoe UI Ligh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80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629B-8AC7-2287-7FC4-0D4A7CBBF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948720" y="1758461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prstClr val="black"/>
              </a:solidFill>
              <a:latin typeface="Segoe UI Light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162763" y="2468009"/>
            <a:ext cx="3457250" cy="6742262"/>
            <a:chOff x="2081622" y="1896732"/>
            <a:chExt cx="2304833" cy="4494841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1622" y="1896732"/>
              <a:ext cx="2304833" cy="4494841"/>
            </a:xfrm>
            <a:prstGeom prst="rect">
              <a:avLst/>
            </a:prstGeom>
          </p:spPr>
        </p:pic>
        <p:sp>
          <p:nvSpPr>
            <p:cNvPr id="23" name="Retângulo de cantos arredondados 22"/>
            <p:cNvSpPr/>
            <p:nvPr/>
          </p:nvSpPr>
          <p:spPr>
            <a:xfrm>
              <a:off x="2167128" y="1984248"/>
              <a:ext cx="2121408" cy="426110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lang="pt-BR" sz="2700" kern="0" dirty="0">
                <a:solidFill>
                  <a:prstClr val="white"/>
                </a:solidFill>
                <a:latin typeface="Segoe UI Light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1068355" y="2468008"/>
            <a:ext cx="3457250" cy="6742262"/>
            <a:chOff x="8499627" y="1861059"/>
            <a:chExt cx="2304833" cy="4494841"/>
          </a:xfrm>
        </p:grpSpPr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99627" y="1861059"/>
              <a:ext cx="2304833" cy="4494841"/>
            </a:xfrm>
            <a:prstGeom prst="rect">
              <a:avLst/>
            </a:prstGeom>
          </p:spPr>
        </p:pic>
        <p:pic>
          <p:nvPicPr>
            <p:cNvPr id="26" name="Imagem 2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577851" y="2024747"/>
              <a:ext cx="2148384" cy="41674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130" y="2643313"/>
            <a:ext cx="3210516" cy="6321425"/>
          </a:xfrm>
          <a:prstGeom prst="round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5801868" y="3958696"/>
            <a:ext cx="703971" cy="1508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pt-BR" sz="165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7501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618988" y="6820768"/>
            <a:ext cx="703971" cy="1508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pt-BR" sz="165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7501</a:t>
            </a:r>
          </a:p>
        </p:txBody>
      </p:sp>
      <p:cxnSp>
        <p:nvCxnSpPr>
          <p:cNvPr id="30" name="Conector de seta reta 29"/>
          <p:cNvCxnSpPr/>
          <p:nvPr/>
        </p:nvCxnSpPr>
        <p:spPr>
          <a:xfrm flipH="1">
            <a:off x="3642779" y="4332219"/>
            <a:ext cx="870335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Elipse 30"/>
          <p:cNvSpPr/>
          <p:nvPr/>
        </p:nvSpPr>
        <p:spPr>
          <a:xfrm>
            <a:off x="4492562" y="4244505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94953" y="2884922"/>
            <a:ext cx="3419084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Modelo de recebimento SMS</a:t>
            </a:r>
          </a:p>
          <a:p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Quando o cliente optar pela senha digital através de SMS ele receberá as seguintes informações: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Nº da senha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Data da emissão da senha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Hora da emissão da senha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Link para módulo de senha</a:t>
            </a:r>
          </a:p>
          <a:p>
            <a:pPr marL="342900" indent="-342900">
              <a:buFont typeface="+mj-lt"/>
              <a:buAutoNum type="arabicPeriod"/>
            </a:pPr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  <a:p>
            <a:r>
              <a:rPr lang="pt-BR" sz="1650" b="1" dirty="0">
                <a:solidFill>
                  <a:srgbClr val="C00000"/>
                </a:solidFill>
                <a:latin typeface="AMX" panose="020B0604020202020204"/>
                <a:cs typeface="Calibri" panose="020F0502020204030204" pitchFamily="34" charset="0"/>
              </a:rPr>
              <a:t>O envio da senha via SMS para o cliente é instantâneo.</a:t>
            </a:r>
            <a:endParaRPr lang="pt-BR" sz="1650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6944993" y="4792611"/>
            <a:ext cx="1083713" cy="15096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Elipse 34"/>
          <p:cNvSpPr/>
          <p:nvPr/>
        </p:nvSpPr>
        <p:spPr>
          <a:xfrm>
            <a:off x="6752213" y="4719993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018801" y="4018781"/>
            <a:ext cx="29515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Link para módulo de senha</a:t>
            </a:r>
          </a:p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Ao clicar no link o módulo de acompanhamento de senha é aberto e o cliente poderá verificar as atualizações de forma online.</a:t>
            </a:r>
          </a:p>
        </p:txBody>
      </p:sp>
      <p:cxnSp>
        <p:nvCxnSpPr>
          <p:cNvPr id="37" name="Conector angulado 36"/>
          <p:cNvCxnSpPr/>
          <p:nvPr/>
        </p:nvCxnSpPr>
        <p:spPr>
          <a:xfrm>
            <a:off x="6820034" y="4938981"/>
            <a:ext cx="4104000" cy="1944708"/>
          </a:xfrm>
          <a:prstGeom prst="bentConnector3">
            <a:avLst>
              <a:gd name="adj1" fmla="val 313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8" name="Imagem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042" y="9039780"/>
            <a:ext cx="4655103" cy="1247220"/>
          </a:xfrm>
          <a:prstGeom prst="rect">
            <a:avLst/>
          </a:prstGeom>
        </p:spPr>
      </p:pic>
      <p:cxnSp>
        <p:nvCxnSpPr>
          <p:cNvPr id="39" name="Conector angulado 38"/>
          <p:cNvCxnSpPr/>
          <p:nvPr/>
        </p:nvCxnSpPr>
        <p:spPr>
          <a:xfrm flipV="1">
            <a:off x="14408267" y="5596371"/>
            <a:ext cx="1704425" cy="506256"/>
          </a:xfrm>
          <a:prstGeom prst="bentConnector3">
            <a:avLst>
              <a:gd name="adj1" fmla="val 99978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Elipse 39"/>
          <p:cNvSpPr/>
          <p:nvPr/>
        </p:nvSpPr>
        <p:spPr>
          <a:xfrm>
            <a:off x="14176939" y="6014913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4217842" y="6676647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4498882" y="4136696"/>
            <a:ext cx="325063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A posição na fila de espera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é mensurada conforme a quantidade de senhas que estão em espera, considerando a questão das senhas preferenciais.</a:t>
            </a:r>
          </a:p>
        </p:txBody>
      </p:sp>
      <p:cxnSp>
        <p:nvCxnSpPr>
          <p:cNvPr id="43" name="Conector angulado 42"/>
          <p:cNvCxnSpPr/>
          <p:nvPr/>
        </p:nvCxnSpPr>
        <p:spPr>
          <a:xfrm>
            <a:off x="14494680" y="6782828"/>
            <a:ext cx="1718028" cy="350106"/>
          </a:xfrm>
          <a:prstGeom prst="bentConnector3">
            <a:avLst>
              <a:gd name="adj1" fmla="val 99582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CaixaDeTexto 45"/>
          <p:cNvSpPr txBox="1"/>
          <p:nvPr/>
        </p:nvSpPr>
        <p:spPr>
          <a:xfrm>
            <a:off x="14736917" y="7184966"/>
            <a:ext cx="31922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A média de espera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é mensurada conforme média de espera.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7BA31A9-C8FA-2CC2-4D7D-B3C377201E4D}"/>
              </a:ext>
            </a:extLst>
          </p:cNvPr>
          <p:cNvSpPr txBox="1"/>
          <p:nvPr/>
        </p:nvSpPr>
        <p:spPr>
          <a:xfrm>
            <a:off x="895137" y="492906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MÓDULO DIGITAL – ACOMPANHAMENTO CLIENTE VIA SMS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62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1C02E-2ED9-46DF-C815-B93A662A9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44B0092-4F93-4C0E-11F0-E8282FC16767}"/>
              </a:ext>
            </a:extLst>
          </p:cNvPr>
          <p:cNvSpPr txBox="1"/>
          <p:nvPr/>
        </p:nvSpPr>
        <p:spPr>
          <a:xfrm>
            <a:off x="895137" y="492907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MÓDULO DIGITAL – ACOMPANHAMENTOC CLIENTE DA FILA ONLINE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8276E21-347C-733E-92A0-E470B41F2C14}"/>
              </a:ext>
            </a:extLst>
          </p:cNvPr>
          <p:cNvSpPr/>
          <p:nvPr/>
        </p:nvSpPr>
        <p:spPr>
          <a:xfrm>
            <a:off x="8948720" y="1758461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prstClr val="black"/>
              </a:solidFill>
              <a:latin typeface="Segoe UI Light"/>
            </a:endParaRPr>
          </a:p>
        </p:txBody>
      </p:sp>
      <p:grpSp>
        <p:nvGrpSpPr>
          <p:cNvPr id="6" name="Grupo 21">
            <a:extLst>
              <a:ext uri="{FF2B5EF4-FFF2-40B4-BE49-F238E27FC236}">
                <a16:creationId xmlns:a16="http://schemas.microsoft.com/office/drawing/2014/main" id="{DCCEB317-0FCE-934B-68B9-5BC9756A4040}"/>
              </a:ext>
            </a:extLst>
          </p:cNvPr>
          <p:cNvGrpSpPr/>
          <p:nvPr/>
        </p:nvGrpSpPr>
        <p:grpSpPr>
          <a:xfrm>
            <a:off x="3629926" y="2817667"/>
            <a:ext cx="3457250" cy="6742262"/>
            <a:chOff x="6084254" y="2624859"/>
            <a:chExt cx="1945561" cy="396058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20E1081-B6BD-2FC3-CF12-771EDC2EF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254" y="2624859"/>
              <a:ext cx="1945561" cy="396058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C33F279-241B-0237-7DDD-FD0B8C512C2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50284" y="2739314"/>
              <a:ext cx="1813499" cy="36721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9" name="Conector de seta reta 24">
            <a:extLst>
              <a:ext uri="{FF2B5EF4-FFF2-40B4-BE49-F238E27FC236}">
                <a16:creationId xmlns:a16="http://schemas.microsoft.com/office/drawing/2014/main" id="{56A59433-1A07-C383-9697-3A03D5E75E51}"/>
              </a:ext>
            </a:extLst>
          </p:cNvPr>
          <p:cNvCxnSpPr/>
          <p:nvPr/>
        </p:nvCxnSpPr>
        <p:spPr>
          <a:xfrm>
            <a:off x="6365548" y="4035803"/>
            <a:ext cx="1018415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FF55BFD4-52F7-4F16-7F8C-E39022DC5E88}"/>
              </a:ext>
            </a:extLst>
          </p:cNvPr>
          <p:cNvSpPr/>
          <p:nvPr/>
        </p:nvSpPr>
        <p:spPr>
          <a:xfrm>
            <a:off x="6276838" y="3948089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cxnSp>
        <p:nvCxnSpPr>
          <p:cNvPr id="11" name="Conector de seta reta 26">
            <a:extLst>
              <a:ext uri="{FF2B5EF4-FFF2-40B4-BE49-F238E27FC236}">
                <a16:creationId xmlns:a16="http://schemas.microsoft.com/office/drawing/2014/main" id="{0636B403-F15D-BEFD-281C-8C37712E968D}"/>
              </a:ext>
            </a:extLst>
          </p:cNvPr>
          <p:cNvCxnSpPr>
            <a:stCxn id="12" idx="6"/>
          </p:cNvCxnSpPr>
          <p:nvPr/>
        </p:nvCxnSpPr>
        <p:spPr>
          <a:xfrm flipH="1">
            <a:off x="2719887" y="4982100"/>
            <a:ext cx="1817682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6AE615A4-A068-0EB6-83A0-867E52AFD576}"/>
              </a:ext>
            </a:extLst>
          </p:cNvPr>
          <p:cNvSpPr/>
          <p:nvPr/>
        </p:nvSpPr>
        <p:spPr>
          <a:xfrm>
            <a:off x="4368293" y="4894386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cxnSp>
        <p:nvCxnSpPr>
          <p:cNvPr id="13" name="Conector de seta reta 28">
            <a:extLst>
              <a:ext uri="{FF2B5EF4-FFF2-40B4-BE49-F238E27FC236}">
                <a16:creationId xmlns:a16="http://schemas.microsoft.com/office/drawing/2014/main" id="{8BE13380-E220-DCF0-BE66-351FAEDC33E1}"/>
              </a:ext>
            </a:extLst>
          </p:cNvPr>
          <p:cNvCxnSpPr/>
          <p:nvPr/>
        </p:nvCxnSpPr>
        <p:spPr>
          <a:xfrm>
            <a:off x="6131140" y="5524361"/>
            <a:ext cx="1232282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C46F5AA5-B2E1-B013-4193-0D1665C0EB3F}"/>
              </a:ext>
            </a:extLst>
          </p:cNvPr>
          <p:cNvSpPr/>
          <p:nvPr/>
        </p:nvSpPr>
        <p:spPr>
          <a:xfrm>
            <a:off x="5947228" y="5436647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ED216FD-51DF-B533-31B0-3977D282C457}"/>
              </a:ext>
            </a:extLst>
          </p:cNvPr>
          <p:cNvSpPr/>
          <p:nvPr/>
        </p:nvSpPr>
        <p:spPr>
          <a:xfrm>
            <a:off x="3747263" y="6255354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cxnSp>
        <p:nvCxnSpPr>
          <p:cNvPr id="16" name="Conector de seta reta 31">
            <a:extLst>
              <a:ext uri="{FF2B5EF4-FFF2-40B4-BE49-F238E27FC236}">
                <a16:creationId xmlns:a16="http://schemas.microsoft.com/office/drawing/2014/main" id="{1AC17310-BD72-EE44-88A0-00B8DDAA86EA}"/>
              </a:ext>
            </a:extLst>
          </p:cNvPr>
          <p:cNvCxnSpPr/>
          <p:nvPr/>
        </p:nvCxnSpPr>
        <p:spPr>
          <a:xfrm>
            <a:off x="6807741" y="7039784"/>
            <a:ext cx="574869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F0DEC791-1344-1186-2020-B08DB51C4E3E}"/>
              </a:ext>
            </a:extLst>
          </p:cNvPr>
          <p:cNvSpPr/>
          <p:nvPr/>
        </p:nvSpPr>
        <p:spPr>
          <a:xfrm>
            <a:off x="6742693" y="6952070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CCEA32-6B44-A1E9-7B6F-E42E68842B20}"/>
              </a:ext>
            </a:extLst>
          </p:cNvPr>
          <p:cNvSpPr txBox="1"/>
          <p:nvPr/>
        </p:nvSpPr>
        <p:spPr>
          <a:xfrm>
            <a:off x="7383963" y="3689553"/>
            <a:ext cx="17858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Nome da loja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da emissão da senha</a:t>
            </a:r>
          </a:p>
        </p:txBody>
      </p:sp>
      <p:cxnSp>
        <p:nvCxnSpPr>
          <p:cNvPr id="21" name="Conector de seta reta 36">
            <a:extLst>
              <a:ext uri="{FF2B5EF4-FFF2-40B4-BE49-F238E27FC236}">
                <a16:creationId xmlns:a16="http://schemas.microsoft.com/office/drawing/2014/main" id="{17F0ADEA-BF40-52CC-3FFF-8788F1FC4846}"/>
              </a:ext>
            </a:extLst>
          </p:cNvPr>
          <p:cNvCxnSpPr/>
          <p:nvPr/>
        </p:nvCxnSpPr>
        <p:spPr>
          <a:xfrm flipH="1">
            <a:off x="3170989" y="6342587"/>
            <a:ext cx="487808" cy="482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Conector de seta reta 37">
            <a:extLst>
              <a:ext uri="{FF2B5EF4-FFF2-40B4-BE49-F238E27FC236}">
                <a16:creationId xmlns:a16="http://schemas.microsoft.com/office/drawing/2014/main" id="{1978A8C6-52E8-9CF1-D71A-E1052F42025F}"/>
              </a:ext>
            </a:extLst>
          </p:cNvPr>
          <p:cNvCxnSpPr>
            <a:cxnSpLocks/>
          </p:cNvCxnSpPr>
          <p:nvPr/>
        </p:nvCxnSpPr>
        <p:spPr>
          <a:xfrm flipH="1">
            <a:off x="3222363" y="7941029"/>
            <a:ext cx="1026000" cy="15651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13D6AD4-2D17-0C7F-CD12-E462156E3470}"/>
              </a:ext>
            </a:extLst>
          </p:cNvPr>
          <p:cNvSpPr txBox="1"/>
          <p:nvPr/>
        </p:nvSpPr>
        <p:spPr>
          <a:xfrm>
            <a:off x="7383962" y="5147760"/>
            <a:ext cx="17858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Data e hora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da emissão da senha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73E4C81-6684-60AC-40CC-9494723E84AF}"/>
              </a:ext>
            </a:extLst>
          </p:cNvPr>
          <p:cNvSpPr txBox="1"/>
          <p:nvPr/>
        </p:nvSpPr>
        <p:spPr>
          <a:xfrm>
            <a:off x="7297834" y="6722687"/>
            <a:ext cx="1785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Tempo médio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da fila de espera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D59666F3-97A8-5F3F-9C4C-4159CB989986}"/>
              </a:ext>
            </a:extLst>
          </p:cNvPr>
          <p:cNvSpPr txBox="1"/>
          <p:nvPr/>
        </p:nvSpPr>
        <p:spPr>
          <a:xfrm>
            <a:off x="667880" y="4723565"/>
            <a:ext cx="21726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Número da senha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de atendimento 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A359FB6-2A13-F9F9-B89D-0688DBAE3F90}"/>
              </a:ext>
            </a:extLst>
          </p:cNvPr>
          <p:cNvSpPr txBox="1"/>
          <p:nvPr/>
        </p:nvSpPr>
        <p:spPr>
          <a:xfrm>
            <a:off x="552042" y="5993158"/>
            <a:ext cx="272092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Quantidade 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de pessoas </a:t>
            </a:r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e posição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do cliente na fila de espera</a:t>
            </a:r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7F56EA85-824E-E9A7-21F9-76957AD41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712" y="9508839"/>
            <a:ext cx="3078980" cy="778161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A49DED-6D0B-E731-ABB5-724427A56FFD}"/>
              </a:ext>
            </a:extLst>
          </p:cNvPr>
          <p:cNvSpPr txBox="1"/>
          <p:nvPr/>
        </p:nvSpPr>
        <p:spPr>
          <a:xfrm>
            <a:off x="7014749" y="7647280"/>
            <a:ext cx="2708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Cancelamento da Senha,</a:t>
            </a:r>
            <a:endParaRPr lang="pt-BR" sz="1650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cliente possui a opção para efetuar o cancelamento da sua senha </a:t>
            </a:r>
          </a:p>
        </p:txBody>
      </p:sp>
      <p:cxnSp>
        <p:nvCxnSpPr>
          <p:cNvPr id="51" name="Conector angulado 63">
            <a:extLst>
              <a:ext uri="{FF2B5EF4-FFF2-40B4-BE49-F238E27FC236}">
                <a16:creationId xmlns:a16="http://schemas.microsoft.com/office/drawing/2014/main" id="{0A75258C-EA71-12FE-3D8D-7B2FB4CBCE16}"/>
              </a:ext>
            </a:extLst>
          </p:cNvPr>
          <p:cNvCxnSpPr>
            <a:cxnSpLocks/>
          </p:cNvCxnSpPr>
          <p:nvPr/>
        </p:nvCxnSpPr>
        <p:spPr>
          <a:xfrm flipV="1">
            <a:off x="6327162" y="5244786"/>
            <a:ext cx="3888000" cy="2700000"/>
          </a:xfrm>
          <a:prstGeom prst="bentConnector3">
            <a:avLst>
              <a:gd name="adj1" fmla="val 87734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2" name="Grupo 65">
            <a:extLst>
              <a:ext uri="{FF2B5EF4-FFF2-40B4-BE49-F238E27FC236}">
                <a16:creationId xmlns:a16="http://schemas.microsoft.com/office/drawing/2014/main" id="{A853514F-D5D0-0FEC-9CB3-97E63E38C260}"/>
              </a:ext>
            </a:extLst>
          </p:cNvPr>
          <p:cNvGrpSpPr/>
          <p:nvPr/>
        </p:nvGrpSpPr>
        <p:grpSpPr>
          <a:xfrm>
            <a:off x="10318999" y="2817667"/>
            <a:ext cx="3457250" cy="6742262"/>
            <a:chOff x="2081622" y="1896732"/>
            <a:chExt cx="2304833" cy="4494841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40C8ABB9-4655-949C-28FE-3A792177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1622" y="1896732"/>
              <a:ext cx="2304833" cy="4494841"/>
            </a:xfrm>
            <a:prstGeom prst="rect">
              <a:avLst/>
            </a:prstGeom>
          </p:spPr>
        </p:pic>
        <p:sp>
          <p:nvSpPr>
            <p:cNvPr id="54" name="Retângulo de cantos arredondados 67">
              <a:extLst>
                <a:ext uri="{FF2B5EF4-FFF2-40B4-BE49-F238E27FC236}">
                  <a16:creationId xmlns:a16="http://schemas.microsoft.com/office/drawing/2014/main" id="{CDF6BB99-CD19-AFA8-3F0A-9424AF3E4B50}"/>
                </a:ext>
              </a:extLst>
            </p:cNvPr>
            <p:cNvSpPr/>
            <p:nvPr/>
          </p:nvSpPr>
          <p:spPr>
            <a:xfrm>
              <a:off x="2167128" y="1984248"/>
              <a:ext cx="2121408" cy="426110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lang="pt-BR" sz="2700" kern="0" dirty="0">
                <a:solidFill>
                  <a:prstClr val="white"/>
                </a:solidFill>
                <a:latin typeface="Segoe UI Light"/>
              </a:endParaRPr>
            </a:p>
          </p:txBody>
        </p:sp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742419F9-F3A7-DDB8-7F0F-F8C3C6DE0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5276" y="3012507"/>
            <a:ext cx="3184094" cy="6328089"/>
          </a:xfrm>
          <a:prstGeom prst="round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A7F0C8E6-3BB1-6BE1-4440-1432E37E8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5747" y="3155173"/>
            <a:ext cx="3858170" cy="230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C25A70AD-F4E9-4AF3-4DED-3A6C780E7CBF}"/>
              </a:ext>
            </a:extLst>
          </p:cNvPr>
          <p:cNvSpPr/>
          <p:nvPr/>
        </p:nvSpPr>
        <p:spPr>
          <a:xfrm>
            <a:off x="12992617" y="6013368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cxnSp>
        <p:nvCxnSpPr>
          <p:cNvPr id="58" name="Conector angulado 71">
            <a:extLst>
              <a:ext uri="{FF2B5EF4-FFF2-40B4-BE49-F238E27FC236}">
                <a16:creationId xmlns:a16="http://schemas.microsoft.com/office/drawing/2014/main" id="{AA8EE89B-0F54-AC3F-00EB-A8DBE7C6DF8F}"/>
              </a:ext>
            </a:extLst>
          </p:cNvPr>
          <p:cNvCxnSpPr/>
          <p:nvPr/>
        </p:nvCxnSpPr>
        <p:spPr>
          <a:xfrm flipV="1">
            <a:off x="13161893" y="5577506"/>
            <a:ext cx="2760617" cy="523577"/>
          </a:xfrm>
          <a:prstGeom prst="bentConnector2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480D20C7-FF84-BCD1-ABBB-A4FB6821C49C}"/>
              </a:ext>
            </a:extLst>
          </p:cNvPr>
          <p:cNvSpPr/>
          <p:nvPr/>
        </p:nvSpPr>
        <p:spPr>
          <a:xfrm>
            <a:off x="11591852" y="7805592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2CDB512-8727-DC83-377F-BA4CC31F144B}"/>
              </a:ext>
            </a:extLst>
          </p:cNvPr>
          <p:cNvSpPr txBox="1"/>
          <p:nvPr/>
        </p:nvSpPr>
        <p:spPr>
          <a:xfrm>
            <a:off x="14260874" y="8513750"/>
            <a:ext cx="29482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Botão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para confirmação do cancelamento de senha </a:t>
            </a:r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0DA3E3B-3FA7-58B0-0745-DBB6C90A4AFA}"/>
              </a:ext>
            </a:extLst>
          </p:cNvPr>
          <p:cNvSpPr txBox="1"/>
          <p:nvPr/>
        </p:nvSpPr>
        <p:spPr>
          <a:xfrm>
            <a:off x="14503245" y="2407619"/>
            <a:ext cx="29482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Motivos 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pré definidos para  cancelamento de senha </a:t>
            </a:r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FC9D7F93-8832-05DF-42A1-2B89DE4D18CF}"/>
              </a:ext>
            </a:extLst>
          </p:cNvPr>
          <p:cNvSpPr/>
          <p:nvPr/>
        </p:nvSpPr>
        <p:spPr>
          <a:xfrm>
            <a:off x="11591852" y="6811929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cxnSp>
        <p:nvCxnSpPr>
          <p:cNvPr id="63" name="Conector de seta reta 76">
            <a:extLst>
              <a:ext uri="{FF2B5EF4-FFF2-40B4-BE49-F238E27FC236}">
                <a16:creationId xmlns:a16="http://schemas.microsoft.com/office/drawing/2014/main" id="{0514FAEB-A4AC-EDB8-BD21-E1444AA502EF}"/>
              </a:ext>
            </a:extLst>
          </p:cNvPr>
          <p:cNvCxnSpPr/>
          <p:nvPr/>
        </p:nvCxnSpPr>
        <p:spPr>
          <a:xfrm flipV="1">
            <a:off x="11761129" y="6866986"/>
            <a:ext cx="2499746" cy="19673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F4F09DE8-415A-7667-0716-C183E3C3663C}"/>
              </a:ext>
            </a:extLst>
          </p:cNvPr>
          <p:cNvSpPr txBox="1"/>
          <p:nvPr/>
        </p:nvSpPr>
        <p:spPr>
          <a:xfrm>
            <a:off x="14228988" y="6296780"/>
            <a:ext cx="294825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Campo observação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para o cliente descrever alguma informação que auxilie na melhoria continua do nosso atendimento. </a:t>
            </a:r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cxnSp>
        <p:nvCxnSpPr>
          <p:cNvPr id="65" name="Conector angulado 78">
            <a:extLst>
              <a:ext uri="{FF2B5EF4-FFF2-40B4-BE49-F238E27FC236}">
                <a16:creationId xmlns:a16="http://schemas.microsoft.com/office/drawing/2014/main" id="{07FD5FFA-4EE2-940A-00E8-2D87FFC6A43A}"/>
              </a:ext>
            </a:extLst>
          </p:cNvPr>
          <p:cNvCxnSpPr/>
          <p:nvPr/>
        </p:nvCxnSpPr>
        <p:spPr>
          <a:xfrm>
            <a:off x="11768543" y="7894763"/>
            <a:ext cx="3966458" cy="524414"/>
          </a:xfrm>
          <a:prstGeom prst="bentConnector3">
            <a:avLst>
              <a:gd name="adj1" fmla="val 100141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6" name="Retângulo 65">
            <a:extLst>
              <a:ext uri="{FF2B5EF4-FFF2-40B4-BE49-F238E27FC236}">
                <a16:creationId xmlns:a16="http://schemas.microsoft.com/office/drawing/2014/main" id="{21D3BA7F-2C5E-F55F-DC50-19DDD8BB4873}"/>
              </a:ext>
            </a:extLst>
          </p:cNvPr>
          <p:cNvSpPr/>
          <p:nvPr/>
        </p:nvSpPr>
        <p:spPr>
          <a:xfrm>
            <a:off x="11537925" y="5131951"/>
            <a:ext cx="890514" cy="4061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pt-BR" sz="2100" kern="0" dirty="0">
                <a:solidFill>
                  <a:prstClr val="black"/>
                </a:solidFill>
                <a:latin typeface="AMX" panose="020B0604020202020204"/>
              </a:rPr>
              <a:t>7501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E2D6E480-A03E-724E-975E-168877FE5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6385" y="3123569"/>
            <a:ext cx="4289342" cy="24797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B47C1B02-5732-3A58-51E1-6F1550986530}"/>
              </a:ext>
            </a:extLst>
          </p:cNvPr>
          <p:cNvSpPr txBox="1"/>
          <p:nvPr/>
        </p:nvSpPr>
        <p:spPr>
          <a:xfrm>
            <a:off x="13798646" y="3912814"/>
            <a:ext cx="424346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50" dirty="0">
                <a:solidFill>
                  <a:prstClr val="black"/>
                </a:solidFill>
                <a:latin typeface="Segoe UI Light"/>
              </a:rPr>
              <a:t>- Desistência do atendimento</a:t>
            </a:r>
          </a:p>
          <a:p>
            <a:r>
              <a:rPr lang="pt-BR" sz="1650" dirty="0">
                <a:solidFill>
                  <a:prstClr val="black"/>
                </a:solidFill>
                <a:latin typeface="Segoe UI Light"/>
              </a:rPr>
              <a:t>- Tempo de espera</a:t>
            </a:r>
          </a:p>
          <a:p>
            <a:r>
              <a:rPr lang="pt-BR" sz="1650" dirty="0">
                <a:solidFill>
                  <a:prstClr val="black"/>
                </a:solidFill>
                <a:latin typeface="Segoe UI Light"/>
              </a:rPr>
              <a:t>- Solicitação já foi atendida pela loja</a:t>
            </a:r>
          </a:p>
          <a:p>
            <a:r>
              <a:rPr lang="pt-BR" sz="1650" dirty="0">
                <a:solidFill>
                  <a:prstClr val="black"/>
                </a:solidFill>
                <a:latin typeface="Segoe UI Light"/>
              </a:rPr>
              <a:t>- Solicitação já atendida por autoatendimento</a:t>
            </a:r>
          </a:p>
          <a:p>
            <a:r>
              <a:rPr lang="pt-BR" sz="1650" dirty="0">
                <a:solidFill>
                  <a:prstClr val="black"/>
                </a:solidFill>
                <a:latin typeface="Segoe UI Light"/>
              </a:rPr>
              <a:t>- Outros</a:t>
            </a:r>
          </a:p>
          <a:p>
            <a:endParaRPr lang="pt-BR" sz="165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69" name="Retângulo de cantos arredondados 4">
            <a:extLst>
              <a:ext uri="{FF2B5EF4-FFF2-40B4-BE49-F238E27FC236}">
                <a16:creationId xmlns:a16="http://schemas.microsoft.com/office/drawing/2014/main" id="{ABEBBF55-D522-EA00-E672-212683221029}"/>
              </a:ext>
            </a:extLst>
          </p:cNvPr>
          <p:cNvSpPr/>
          <p:nvPr/>
        </p:nvSpPr>
        <p:spPr>
          <a:xfrm>
            <a:off x="13810364" y="3118170"/>
            <a:ext cx="4421382" cy="513042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371600">
              <a:defRPr/>
            </a:pPr>
            <a:r>
              <a:rPr lang="pt-BR" sz="2700" kern="0" dirty="0">
                <a:solidFill>
                  <a:prstClr val="white"/>
                </a:solidFill>
                <a:latin typeface="AMX Medium" pitchFamily="2" charset="0"/>
              </a:rPr>
              <a:t>SELECIONE </a:t>
            </a:r>
          </a:p>
        </p:txBody>
      </p:sp>
      <p:cxnSp>
        <p:nvCxnSpPr>
          <p:cNvPr id="70" name="Conector de seta reta 44">
            <a:extLst>
              <a:ext uri="{FF2B5EF4-FFF2-40B4-BE49-F238E27FC236}">
                <a16:creationId xmlns:a16="http://schemas.microsoft.com/office/drawing/2014/main" id="{289EA7FE-E895-BF5A-3504-EE9679463191}"/>
              </a:ext>
            </a:extLst>
          </p:cNvPr>
          <p:cNvCxnSpPr>
            <a:stCxn id="71" idx="6"/>
          </p:cNvCxnSpPr>
          <p:nvPr/>
        </p:nvCxnSpPr>
        <p:spPr>
          <a:xfrm flipH="1">
            <a:off x="2719887" y="4308305"/>
            <a:ext cx="2503470" cy="0"/>
          </a:xfrm>
          <a:prstGeom prst="straightConnector1">
            <a:avLst/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6AA139BB-EA7A-6FEC-BC5D-99C49943FB01}"/>
              </a:ext>
            </a:extLst>
          </p:cNvPr>
          <p:cNvSpPr/>
          <p:nvPr/>
        </p:nvSpPr>
        <p:spPr>
          <a:xfrm>
            <a:off x="5054081" y="4220591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965998F-4907-345C-9547-B204EE1236E7}"/>
              </a:ext>
            </a:extLst>
          </p:cNvPr>
          <p:cNvSpPr txBox="1"/>
          <p:nvPr/>
        </p:nvSpPr>
        <p:spPr>
          <a:xfrm>
            <a:off x="665974" y="4001055"/>
            <a:ext cx="21726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Tipo de senha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de emitida pelo cliente</a:t>
            </a:r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98763D38-1BB5-1782-34EE-75E781BE2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684" y="7679501"/>
            <a:ext cx="1986240" cy="414396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DB1DD862-E1FF-A467-3700-C908B245B681}"/>
              </a:ext>
            </a:extLst>
          </p:cNvPr>
          <p:cNvSpPr/>
          <p:nvPr/>
        </p:nvSpPr>
        <p:spPr>
          <a:xfrm>
            <a:off x="6297478" y="7844813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50857201-A825-DDC4-E456-A0EE5DE94244}"/>
              </a:ext>
            </a:extLst>
          </p:cNvPr>
          <p:cNvSpPr/>
          <p:nvPr/>
        </p:nvSpPr>
        <p:spPr>
          <a:xfrm>
            <a:off x="4142107" y="7861140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B13B3DC-2919-289D-E79F-0CDB2A43535D}"/>
              </a:ext>
            </a:extLst>
          </p:cNvPr>
          <p:cNvSpPr txBox="1"/>
          <p:nvPr/>
        </p:nvSpPr>
        <p:spPr>
          <a:xfrm>
            <a:off x="646008" y="6998906"/>
            <a:ext cx="2720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Indicação de atraso, </a:t>
            </a:r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cliente possui a opção para indicar que irá atrasar, assim, indo para o último da fila de espera (opção somente habilitada se a fila estiver com mais de 5 senhas</a:t>
            </a:r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8345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C8E6-0DC6-5F49-14AF-FC474140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35354923-5982-6368-8ECF-E5CF69D812EC}"/>
              </a:ext>
            </a:extLst>
          </p:cNvPr>
          <p:cNvSpPr txBox="1"/>
          <p:nvPr/>
        </p:nvSpPr>
        <p:spPr>
          <a:xfrm>
            <a:off x="895137" y="409036"/>
            <a:ext cx="17040024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MÓDULO DIGITAL – ALERTA DE PROXIMIDADE E NOTIFICAÇÃO PARA INÍCIO DO ATENDIMENTO CLIENTE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35C7A5D-F797-2E24-EBCC-5974F2C36D55}"/>
              </a:ext>
            </a:extLst>
          </p:cNvPr>
          <p:cNvSpPr/>
          <p:nvPr/>
        </p:nvSpPr>
        <p:spPr>
          <a:xfrm>
            <a:off x="8948720" y="2036052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prstClr val="black"/>
              </a:solidFill>
              <a:latin typeface="Segoe UI Light"/>
            </a:endParaRPr>
          </a:p>
        </p:txBody>
      </p:sp>
      <p:grpSp>
        <p:nvGrpSpPr>
          <p:cNvPr id="4" name="Grupo 43">
            <a:extLst>
              <a:ext uri="{FF2B5EF4-FFF2-40B4-BE49-F238E27FC236}">
                <a16:creationId xmlns:a16="http://schemas.microsoft.com/office/drawing/2014/main" id="{F68B499F-CBAF-196F-B704-5EC5D2F16D35}"/>
              </a:ext>
            </a:extLst>
          </p:cNvPr>
          <p:cNvGrpSpPr/>
          <p:nvPr/>
        </p:nvGrpSpPr>
        <p:grpSpPr>
          <a:xfrm>
            <a:off x="4318772" y="2773637"/>
            <a:ext cx="3457250" cy="6742262"/>
            <a:chOff x="2081622" y="1896732"/>
            <a:chExt cx="2304833" cy="449484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B13C64D-6FE2-2285-331E-E1D985193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1622" y="1896732"/>
              <a:ext cx="2304833" cy="4494841"/>
            </a:xfrm>
            <a:prstGeom prst="rect">
              <a:avLst/>
            </a:prstGeom>
          </p:spPr>
        </p:pic>
        <p:sp>
          <p:nvSpPr>
            <p:cNvPr id="22" name="Retângulo de cantos arredondados 46">
              <a:extLst>
                <a:ext uri="{FF2B5EF4-FFF2-40B4-BE49-F238E27FC236}">
                  <a16:creationId xmlns:a16="http://schemas.microsoft.com/office/drawing/2014/main" id="{A2345343-B55A-9C11-B986-0085AE5E461D}"/>
                </a:ext>
              </a:extLst>
            </p:cNvPr>
            <p:cNvSpPr/>
            <p:nvPr/>
          </p:nvSpPr>
          <p:spPr>
            <a:xfrm>
              <a:off x="2167128" y="1984248"/>
              <a:ext cx="2121408" cy="426110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lang="pt-BR" sz="2700" kern="0" dirty="0">
                <a:solidFill>
                  <a:prstClr val="white"/>
                </a:solidFill>
                <a:latin typeface="Segoe UI Light"/>
              </a:endParaRPr>
            </a:p>
          </p:txBody>
        </p:sp>
      </p:grpSp>
      <p:grpSp>
        <p:nvGrpSpPr>
          <p:cNvPr id="23" name="Grupo 47">
            <a:extLst>
              <a:ext uri="{FF2B5EF4-FFF2-40B4-BE49-F238E27FC236}">
                <a16:creationId xmlns:a16="http://schemas.microsoft.com/office/drawing/2014/main" id="{233BBB4A-C7EB-FD6D-0987-CAC77E48021D}"/>
              </a:ext>
            </a:extLst>
          </p:cNvPr>
          <p:cNvGrpSpPr/>
          <p:nvPr/>
        </p:nvGrpSpPr>
        <p:grpSpPr>
          <a:xfrm>
            <a:off x="10318999" y="2817667"/>
            <a:ext cx="3457250" cy="6742262"/>
            <a:chOff x="2081622" y="1896732"/>
            <a:chExt cx="2304833" cy="4494841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C1DAB26-FAC2-755D-E782-A95508010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1622" y="1896732"/>
              <a:ext cx="2304833" cy="4494841"/>
            </a:xfrm>
            <a:prstGeom prst="rect">
              <a:avLst/>
            </a:prstGeom>
          </p:spPr>
        </p:pic>
        <p:sp>
          <p:nvSpPr>
            <p:cNvPr id="25" name="Retângulo de cantos arredondados 49">
              <a:extLst>
                <a:ext uri="{FF2B5EF4-FFF2-40B4-BE49-F238E27FC236}">
                  <a16:creationId xmlns:a16="http://schemas.microsoft.com/office/drawing/2014/main" id="{89E4C47C-A9EF-379D-448D-1F52E68E2882}"/>
                </a:ext>
              </a:extLst>
            </p:cNvPr>
            <p:cNvSpPr/>
            <p:nvPr/>
          </p:nvSpPr>
          <p:spPr>
            <a:xfrm>
              <a:off x="2167128" y="1984248"/>
              <a:ext cx="2121408" cy="426110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lang="pt-BR" sz="2700" kern="0" dirty="0">
                <a:solidFill>
                  <a:prstClr val="white"/>
                </a:solidFill>
                <a:latin typeface="Segoe UI Light"/>
              </a:endParaRPr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52E08221-7E75-130B-D19C-7A12A2F12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32" y="2978585"/>
            <a:ext cx="3232337" cy="6296219"/>
          </a:xfrm>
          <a:prstGeom prst="round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F35193E-A19F-A69E-77F4-BF699941A9B1}"/>
              </a:ext>
            </a:extLst>
          </p:cNvPr>
          <p:cNvSpPr txBox="1"/>
          <p:nvPr/>
        </p:nvSpPr>
        <p:spPr>
          <a:xfrm>
            <a:off x="1238152" y="4096905"/>
            <a:ext cx="295158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Alerta de proximidade de atendimento da senha</a:t>
            </a:r>
          </a:p>
          <a:p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  <a:p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Cliente recebe um alerta de proximidade informando que sua senha está próximo de ser atendida. Alerta enviado a partir da 5° posição na fila de espera.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1F6762F-D5EE-ABA3-F49E-83647B073C1C}"/>
              </a:ext>
            </a:extLst>
          </p:cNvPr>
          <p:cNvSpPr/>
          <p:nvPr/>
        </p:nvSpPr>
        <p:spPr>
          <a:xfrm>
            <a:off x="4652372" y="6556682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cxnSp>
        <p:nvCxnSpPr>
          <p:cNvPr id="29" name="Conector angulado 53">
            <a:extLst>
              <a:ext uri="{FF2B5EF4-FFF2-40B4-BE49-F238E27FC236}">
                <a16:creationId xmlns:a16="http://schemas.microsoft.com/office/drawing/2014/main" id="{62F2EB77-EA65-2737-7B3F-8AF08B47BA69}"/>
              </a:ext>
            </a:extLst>
          </p:cNvPr>
          <p:cNvCxnSpPr/>
          <p:nvPr/>
        </p:nvCxnSpPr>
        <p:spPr>
          <a:xfrm rot="10800000">
            <a:off x="2724377" y="6356360"/>
            <a:ext cx="2097272" cy="288036"/>
          </a:xfrm>
          <a:prstGeom prst="bentConnector3">
            <a:avLst>
              <a:gd name="adj1" fmla="val 100357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0" name="Imagem 29">
            <a:extLst>
              <a:ext uri="{FF2B5EF4-FFF2-40B4-BE49-F238E27FC236}">
                <a16:creationId xmlns:a16="http://schemas.microsoft.com/office/drawing/2014/main" id="{BC3D1028-2DB9-53F3-6637-BBCC39898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257" y="2948940"/>
            <a:ext cx="3222576" cy="6452700"/>
          </a:xfrm>
          <a:prstGeom prst="round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37D22AE-7454-4051-34C5-72C17784BBC4}"/>
              </a:ext>
            </a:extLst>
          </p:cNvPr>
          <p:cNvSpPr txBox="1"/>
          <p:nvPr/>
        </p:nvSpPr>
        <p:spPr>
          <a:xfrm>
            <a:off x="13912967" y="3120393"/>
            <a:ext cx="327383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Notificação de atendimento da senha</a:t>
            </a:r>
          </a:p>
          <a:p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  <a:p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Cliente recebe uma notificação informando que sua senha foi chamada e o número da mesa de atendimento.</a:t>
            </a:r>
          </a:p>
        </p:txBody>
      </p:sp>
      <p:cxnSp>
        <p:nvCxnSpPr>
          <p:cNvPr id="32" name="Conector angulado 56">
            <a:extLst>
              <a:ext uri="{FF2B5EF4-FFF2-40B4-BE49-F238E27FC236}">
                <a16:creationId xmlns:a16="http://schemas.microsoft.com/office/drawing/2014/main" id="{7477D9B7-3C48-4AC7-690B-6BDF633602DB}"/>
              </a:ext>
            </a:extLst>
          </p:cNvPr>
          <p:cNvCxnSpPr/>
          <p:nvPr/>
        </p:nvCxnSpPr>
        <p:spPr>
          <a:xfrm flipV="1">
            <a:off x="13318364" y="4967366"/>
            <a:ext cx="2160000" cy="624138"/>
          </a:xfrm>
          <a:prstGeom prst="bentConnector3">
            <a:avLst>
              <a:gd name="adj1" fmla="val 100071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A06F6458-DC7B-0047-C824-CBB8E2C0DB1C}"/>
              </a:ext>
            </a:extLst>
          </p:cNvPr>
          <p:cNvSpPr/>
          <p:nvPr/>
        </p:nvSpPr>
        <p:spPr>
          <a:xfrm>
            <a:off x="13197646" y="5495220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50CCE554-6194-CBE7-1D55-B2E4EBE7B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423" y="6113438"/>
            <a:ext cx="271500" cy="242922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651188F0-AA00-7D80-8823-021FE258E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130" y="5895180"/>
            <a:ext cx="253130" cy="226485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146AD48C-6026-D523-8E2B-8ED83AEC7348}"/>
              </a:ext>
            </a:extLst>
          </p:cNvPr>
          <p:cNvSpPr txBox="1"/>
          <p:nvPr/>
        </p:nvSpPr>
        <p:spPr>
          <a:xfrm>
            <a:off x="5535141" y="5912483"/>
            <a:ext cx="59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Segoe UI Light"/>
              </a:rPr>
              <a:t>10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230A90-0CFF-7CE3-65BE-48BE8D843A87}"/>
              </a:ext>
            </a:extLst>
          </p:cNvPr>
          <p:cNvSpPr txBox="1"/>
          <p:nvPr/>
        </p:nvSpPr>
        <p:spPr>
          <a:xfrm>
            <a:off x="6406916" y="6082711"/>
            <a:ext cx="59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Segoe UI Light"/>
              </a:rPr>
              <a:t>5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50622510-2467-96B0-7ACB-657F645C9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126" y="7973417"/>
            <a:ext cx="1986240" cy="4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14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7BE3-EC70-44FD-597A-EBC2C807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7AE18E7-246F-3242-A054-DD3BE6F10587}"/>
              </a:ext>
            </a:extLst>
          </p:cNvPr>
          <p:cNvSpPr txBox="1"/>
          <p:nvPr/>
        </p:nvSpPr>
        <p:spPr>
          <a:xfrm>
            <a:off x="895137" y="409036"/>
            <a:ext cx="17040024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MÓDULO DIGITAL – ALERTA DE PROXIMIDADE E NOTIFICAÇÃO PARA INÍCIO DO ATENDIMENTO CLIENTE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7FF76B6-5F81-4F7C-5893-8615042DE88F}"/>
              </a:ext>
            </a:extLst>
          </p:cNvPr>
          <p:cNvSpPr/>
          <p:nvPr/>
        </p:nvSpPr>
        <p:spPr>
          <a:xfrm>
            <a:off x="8948720" y="2036052"/>
            <a:ext cx="518160" cy="333375"/>
          </a:xfrm>
          <a:custGeom>
            <a:avLst/>
            <a:gdLst/>
            <a:ahLst/>
            <a:cxnLst/>
            <a:rect l="l" t="t" r="r" b="b"/>
            <a:pathLst>
              <a:path w="345440" h="222250">
                <a:moveTo>
                  <a:pt x="49910" y="0"/>
                </a:moveTo>
                <a:lnTo>
                  <a:pt x="0" y="49784"/>
                </a:lnTo>
                <a:lnTo>
                  <a:pt x="172465" y="222250"/>
                </a:lnTo>
                <a:lnTo>
                  <a:pt x="344931" y="49784"/>
                </a:lnTo>
                <a:lnTo>
                  <a:pt x="297687" y="2666"/>
                </a:lnTo>
                <a:lnTo>
                  <a:pt x="175132" y="125222"/>
                </a:lnTo>
                <a:lnTo>
                  <a:pt x="4991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 dirty="0">
              <a:solidFill>
                <a:prstClr val="black"/>
              </a:solidFill>
              <a:latin typeface="Segoe UI Light"/>
            </a:endParaRPr>
          </a:p>
        </p:txBody>
      </p:sp>
      <p:grpSp>
        <p:nvGrpSpPr>
          <p:cNvPr id="4" name="Grupo 43">
            <a:extLst>
              <a:ext uri="{FF2B5EF4-FFF2-40B4-BE49-F238E27FC236}">
                <a16:creationId xmlns:a16="http://schemas.microsoft.com/office/drawing/2014/main" id="{74183E59-A04B-853A-0BE3-5CE831282F92}"/>
              </a:ext>
            </a:extLst>
          </p:cNvPr>
          <p:cNvGrpSpPr/>
          <p:nvPr/>
        </p:nvGrpSpPr>
        <p:grpSpPr>
          <a:xfrm>
            <a:off x="4318772" y="2773637"/>
            <a:ext cx="3457250" cy="6742262"/>
            <a:chOff x="2081622" y="1896732"/>
            <a:chExt cx="2304833" cy="449484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23B33070-06B5-D884-60E3-5C43E45F6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1622" y="1896732"/>
              <a:ext cx="2304833" cy="4494841"/>
            </a:xfrm>
            <a:prstGeom prst="rect">
              <a:avLst/>
            </a:prstGeom>
          </p:spPr>
        </p:pic>
        <p:sp>
          <p:nvSpPr>
            <p:cNvPr id="22" name="Retângulo de cantos arredondados 46">
              <a:extLst>
                <a:ext uri="{FF2B5EF4-FFF2-40B4-BE49-F238E27FC236}">
                  <a16:creationId xmlns:a16="http://schemas.microsoft.com/office/drawing/2014/main" id="{80939910-5F4F-0F75-2A50-1959C031CA04}"/>
                </a:ext>
              </a:extLst>
            </p:cNvPr>
            <p:cNvSpPr/>
            <p:nvPr/>
          </p:nvSpPr>
          <p:spPr>
            <a:xfrm>
              <a:off x="2167128" y="1984248"/>
              <a:ext cx="2121408" cy="426110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lang="pt-BR" sz="2700" kern="0" dirty="0">
                <a:solidFill>
                  <a:prstClr val="white"/>
                </a:solidFill>
                <a:latin typeface="Segoe UI Light"/>
              </a:endParaRPr>
            </a:p>
          </p:txBody>
        </p:sp>
      </p:grpSp>
      <p:grpSp>
        <p:nvGrpSpPr>
          <p:cNvPr id="23" name="Grupo 47">
            <a:extLst>
              <a:ext uri="{FF2B5EF4-FFF2-40B4-BE49-F238E27FC236}">
                <a16:creationId xmlns:a16="http://schemas.microsoft.com/office/drawing/2014/main" id="{EE9AFDAF-9B87-74DA-58BB-C8170DCCB3D8}"/>
              </a:ext>
            </a:extLst>
          </p:cNvPr>
          <p:cNvGrpSpPr/>
          <p:nvPr/>
        </p:nvGrpSpPr>
        <p:grpSpPr>
          <a:xfrm>
            <a:off x="10318999" y="2817667"/>
            <a:ext cx="3457250" cy="6742262"/>
            <a:chOff x="2081622" y="1896732"/>
            <a:chExt cx="2304833" cy="4494841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A7DEE649-35C3-3B05-DD70-73D6A66C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1622" y="1896732"/>
              <a:ext cx="2304833" cy="4494841"/>
            </a:xfrm>
            <a:prstGeom prst="rect">
              <a:avLst/>
            </a:prstGeom>
          </p:spPr>
        </p:pic>
        <p:sp>
          <p:nvSpPr>
            <p:cNvPr id="25" name="Retângulo de cantos arredondados 49">
              <a:extLst>
                <a:ext uri="{FF2B5EF4-FFF2-40B4-BE49-F238E27FC236}">
                  <a16:creationId xmlns:a16="http://schemas.microsoft.com/office/drawing/2014/main" id="{B2CA7E3A-8216-CFBD-98EA-3934940A0B17}"/>
                </a:ext>
              </a:extLst>
            </p:cNvPr>
            <p:cNvSpPr/>
            <p:nvPr/>
          </p:nvSpPr>
          <p:spPr>
            <a:xfrm>
              <a:off x="2167128" y="1984248"/>
              <a:ext cx="2121408" cy="426110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lang="pt-BR" sz="2700" kern="0" dirty="0">
                <a:solidFill>
                  <a:prstClr val="white"/>
                </a:solidFill>
                <a:latin typeface="Segoe UI Light"/>
              </a:endParaRPr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BBDCE561-27DB-3865-D7F0-FB0BEA5F1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32" y="2978585"/>
            <a:ext cx="3232337" cy="6296219"/>
          </a:xfrm>
          <a:prstGeom prst="round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7CAF9DE2-B9DD-FEDD-7812-F571681D8152}"/>
              </a:ext>
            </a:extLst>
          </p:cNvPr>
          <p:cNvSpPr txBox="1"/>
          <p:nvPr/>
        </p:nvSpPr>
        <p:spPr>
          <a:xfrm>
            <a:off x="1238152" y="3868302"/>
            <a:ext cx="295158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Alerta de proximidade de atendimento da senha</a:t>
            </a:r>
          </a:p>
          <a:p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  <a:p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Cliente recebe um alerta de proximidade informando que sua senha está próximo de ser atendida. Alerta enviado a partir da 5° posição na fila de espera.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4B07CFB-E70F-7F87-4B83-078A9BC1A127}"/>
              </a:ext>
            </a:extLst>
          </p:cNvPr>
          <p:cNvSpPr/>
          <p:nvPr/>
        </p:nvSpPr>
        <p:spPr>
          <a:xfrm>
            <a:off x="4652372" y="6556682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cxnSp>
        <p:nvCxnSpPr>
          <p:cNvPr id="29" name="Conector angulado 53">
            <a:extLst>
              <a:ext uri="{FF2B5EF4-FFF2-40B4-BE49-F238E27FC236}">
                <a16:creationId xmlns:a16="http://schemas.microsoft.com/office/drawing/2014/main" id="{D12D23EF-7289-A3D7-179A-5D14E6123DFD}"/>
              </a:ext>
            </a:extLst>
          </p:cNvPr>
          <p:cNvCxnSpPr/>
          <p:nvPr/>
        </p:nvCxnSpPr>
        <p:spPr>
          <a:xfrm rot="10800000">
            <a:off x="2724377" y="6356360"/>
            <a:ext cx="2097272" cy="288036"/>
          </a:xfrm>
          <a:prstGeom prst="bentConnector3">
            <a:avLst>
              <a:gd name="adj1" fmla="val 100357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0" name="Imagem 29">
            <a:extLst>
              <a:ext uri="{FF2B5EF4-FFF2-40B4-BE49-F238E27FC236}">
                <a16:creationId xmlns:a16="http://schemas.microsoft.com/office/drawing/2014/main" id="{04BF6555-6640-3945-AACF-D15C56BB6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257" y="2948940"/>
            <a:ext cx="3222576" cy="6452700"/>
          </a:xfrm>
          <a:prstGeom prst="round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103849-A331-F3E0-1947-546D057AF079}"/>
              </a:ext>
            </a:extLst>
          </p:cNvPr>
          <p:cNvSpPr txBox="1"/>
          <p:nvPr/>
        </p:nvSpPr>
        <p:spPr>
          <a:xfrm>
            <a:off x="13912967" y="2842808"/>
            <a:ext cx="327383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Notificação de atendimento da senha</a:t>
            </a:r>
          </a:p>
          <a:p>
            <a:endParaRPr lang="pt-BR" sz="1650" b="1" dirty="0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  <a:p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Cliente recebe uma notificação informando que sua senha foi chamada e o número da mesa de atendimento.</a:t>
            </a:r>
          </a:p>
        </p:txBody>
      </p:sp>
      <p:cxnSp>
        <p:nvCxnSpPr>
          <p:cNvPr id="32" name="Conector angulado 56">
            <a:extLst>
              <a:ext uri="{FF2B5EF4-FFF2-40B4-BE49-F238E27FC236}">
                <a16:creationId xmlns:a16="http://schemas.microsoft.com/office/drawing/2014/main" id="{AE5065BE-00C4-F247-CFC1-2E14B12F9DF6}"/>
              </a:ext>
            </a:extLst>
          </p:cNvPr>
          <p:cNvCxnSpPr/>
          <p:nvPr/>
        </p:nvCxnSpPr>
        <p:spPr>
          <a:xfrm flipV="1">
            <a:off x="13318364" y="4967366"/>
            <a:ext cx="2160000" cy="624138"/>
          </a:xfrm>
          <a:prstGeom prst="bentConnector3">
            <a:avLst>
              <a:gd name="adj1" fmla="val 100071"/>
            </a:avLst>
          </a:prstGeom>
          <a:noFill/>
          <a:ln w="6350" cap="flat" cmpd="sng" algn="ctr">
            <a:solidFill>
              <a:srgbClr val="B61F2E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C2AA473F-B92E-E2D5-0B63-2F0884060389}"/>
              </a:ext>
            </a:extLst>
          </p:cNvPr>
          <p:cNvSpPr/>
          <p:nvPr/>
        </p:nvSpPr>
        <p:spPr>
          <a:xfrm>
            <a:off x="13197646" y="5495220"/>
            <a:ext cx="169277" cy="175428"/>
          </a:xfrm>
          <a:prstGeom prst="ellipse">
            <a:avLst/>
          </a:prstGeom>
          <a:solidFill>
            <a:srgbClr val="B61F2E"/>
          </a:solidFill>
          <a:ln w="12700" cap="flat" cmpd="sng" algn="ctr">
            <a:solidFill>
              <a:srgbClr val="B61F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pt-BR" sz="2700" b="1" kern="0" dirty="0">
              <a:solidFill>
                <a:prstClr val="white"/>
              </a:solidFill>
              <a:latin typeface="Segoe UI Light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E3BA6B75-AE15-3A2A-D06B-9DA67DDAA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423" y="6113438"/>
            <a:ext cx="271500" cy="242922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23975995-160D-0F9E-7BEA-033240152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130" y="5895180"/>
            <a:ext cx="253130" cy="226485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2098C2D-145E-F3CA-BBB9-8FC132B81741}"/>
              </a:ext>
            </a:extLst>
          </p:cNvPr>
          <p:cNvSpPr txBox="1"/>
          <p:nvPr/>
        </p:nvSpPr>
        <p:spPr>
          <a:xfrm>
            <a:off x="5535141" y="5912483"/>
            <a:ext cx="59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Segoe UI Light"/>
              </a:rPr>
              <a:t>10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98F4583-5A6C-B03D-A971-D325A3B9AA97}"/>
              </a:ext>
            </a:extLst>
          </p:cNvPr>
          <p:cNvSpPr txBox="1"/>
          <p:nvPr/>
        </p:nvSpPr>
        <p:spPr>
          <a:xfrm>
            <a:off x="6406916" y="6082711"/>
            <a:ext cx="59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Segoe UI Light"/>
              </a:rPr>
              <a:t>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F003F7-A8D8-B313-96C8-7EB062877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126" y="7973417"/>
            <a:ext cx="1986240" cy="4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837" y="5037867"/>
            <a:ext cx="6148326" cy="5249133"/>
          </a:xfrm>
          <a:custGeom>
            <a:avLst/>
            <a:gdLst/>
            <a:ahLst/>
            <a:cxnLst/>
            <a:rect l="l" t="t" r="r" b="b"/>
            <a:pathLst>
              <a:path w="6148326" h="5249133">
                <a:moveTo>
                  <a:pt x="0" y="0"/>
                </a:moveTo>
                <a:lnTo>
                  <a:pt x="6148326" y="0"/>
                </a:lnTo>
                <a:lnTo>
                  <a:pt x="6148326" y="5249133"/>
                </a:lnTo>
                <a:lnTo>
                  <a:pt x="0" y="52491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569366" y="2219736"/>
            <a:ext cx="11149268" cy="196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Parabens </a:t>
            </a:r>
            <a:r>
              <a:rPr lang="en-US" sz="8000" b="1" dirty="0" err="1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por</a:t>
            </a: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8000" b="1" dirty="0" err="1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chegar</a:t>
            </a: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8000" b="1" dirty="0" err="1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até</a:t>
            </a: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8000" b="1" dirty="0" err="1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aqui</a:t>
            </a: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32007" y="8874125"/>
            <a:ext cx="4927293" cy="75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49"/>
              </a:lnSpc>
            </a:pPr>
            <a:r>
              <a:rPr lang="en-US" sz="2499" dirty="0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Se </a:t>
            </a:r>
            <a:r>
              <a:rPr lang="en-US" sz="2499" dirty="0" err="1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houver</a:t>
            </a:r>
            <a:r>
              <a:rPr lang="en-US" sz="2499" dirty="0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99" dirty="0" err="1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dúvidas</a:t>
            </a:r>
            <a:r>
              <a:rPr lang="en-US" sz="2499" dirty="0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99" dirty="0" err="1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contate</a:t>
            </a:r>
            <a:r>
              <a:rPr lang="en-US" sz="2499" dirty="0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2499" dirty="0" err="1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seu</a:t>
            </a:r>
            <a:r>
              <a:rPr lang="en-US" sz="2499" dirty="0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99" dirty="0" err="1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Grente</a:t>
            </a:r>
            <a:r>
              <a:rPr lang="en-US" sz="2499" dirty="0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</a:t>
            </a:r>
            <a:r>
              <a:rPr lang="en-US" sz="2499" dirty="0" err="1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negócios</a:t>
            </a:r>
            <a:endParaRPr lang="en-US" sz="2499" dirty="0">
              <a:solidFill>
                <a:srgbClr val="1B1A17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742286" y="-90365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5143500"/>
            <a:ext cx="8477852" cy="5657039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8477852" y="5657039"/>
                </a:moveTo>
                <a:lnTo>
                  <a:pt x="0" y="5657039"/>
                </a:lnTo>
                <a:lnTo>
                  <a:pt x="0" y="0"/>
                </a:lnTo>
                <a:lnTo>
                  <a:pt x="8477852" y="0"/>
                </a:lnTo>
                <a:lnTo>
                  <a:pt x="8477852" y="565703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3715" y="1792043"/>
            <a:ext cx="5219895" cy="6702915"/>
          </a:xfrm>
          <a:custGeom>
            <a:avLst/>
            <a:gdLst/>
            <a:ahLst/>
            <a:cxnLst/>
            <a:rect l="l" t="t" r="r" b="b"/>
            <a:pathLst>
              <a:path w="5219895" h="6702915">
                <a:moveTo>
                  <a:pt x="0" y="0"/>
                </a:moveTo>
                <a:lnTo>
                  <a:pt x="5219895" y="0"/>
                </a:lnTo>
                <a:lnTo>
                  <a:pt x="5219895" y="6702914"/>
                </a:lnTo>
                <a:lnTo>
                  <a:pt x="0" y="67029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313610" y="2502262"/>
            <a:ext cx="9945690" cy="347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0" b="1" dirty="0">
                <a:solidFill>
                  <a:srgbClr val="1B1A17"/>
                </a:solidFill>
                <a:latin typeface="AMX Black" pitchFamily="2" charset="0"/>
                <a:ea typeface="IBM Plex Sans Condensed Bold"/>
                <a:cs typeface="IBM Plex Sans Condensed Bold"/>
                <a:sym typeface="IBM Plex Sans Condensed Bold"/>
              </a:rPr>
              <a:t>INICIANDO ATENDIMENTO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0E2A5-3C92-DCE6-BAB6-601D53017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4">
            <a:extLst>
              <a:ext uri="{FF2B5EF4-FFF2-40B4-BE49-F238E27FC236}">
                <a16:creationId xmlns:a16="http://schemas.microsoft.com/office/drawing/2014/main" id="{0FAE4AB2-C066-7AD2-87FB-8DA4A8063308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38E25F-665E-8082-2E99-C142101FBC73}"/>
              </a:ext>
            </a:extLst>
          </p:cNvPr>
          <p:cNvSpPr txBox="1"/>
          <p:nvPr/>
        </p:nvSpPr>
        <p:spPr>
          <a:xfrm>
            <a:off x="895138" y="1244437"/>
            <a:ext cx="16837613" cy="212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Para acessar a tela em que consta a PA de atendimento deve-se : </a:t>
            </a:r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Selecionar módulo PRD &gt; MENU Ferramentas &gt; Agente Autorizado &gt; Atender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A partir do momento que o vendedor acessar a tela, obrigatoriamente deverá validar se a PA indicada no sistema é a mesma em que ele está sentado, pois se não for, ocorrerá problemas para o cliente identificar a PA que está chamando a senha.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No momento que o vendedor estiver apto para iniciar os atendimentos, deverá ser clicado no campo “PROXIMA SENHA” e a partir disso após término do primeiro atendimento, as próximas senhas serão chamadas automaticamente;</a:t>
            </a:r>
          </a:p>
        </p:txBody>
      </p:sp>
      <p:pic>
        <p:nvPicPr>
          <p:cNvPr id="6" name="Imagem 5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00392CE4-C189-6E13-CC04-5A619A0B2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3" b="8355"/>
          <a:stretch>
            <a:fillRect/>
          </a:stretch>
        </p:blipFill>
        <p:spPr>
          <a:xfrm>
            <a:off x="2811766" y="3411665"/>
            <a:ext cx="13627868" cy="64110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DC565A7-5557-8A13-1CF2-9F388E4A2321}"/>
              </a:ext>
            </a:extLst>
          </p:cNvPr>
          <p:cNvSpPr/>
          <p:nvPr/>
        </p:nvSpPr>
        <p:spPr>
          <a:xfrm>
            <a:off x="9313943" y="4560570"/>
            <a:ext cx="1761728" cy="240030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FA2AB8-1E11-787F-FC3E-39C790271230}"/>
              </a:ext>
            </a:extLst>
          </p:cNvPr>
          <p:cNvSpPr/>
          <p:nvPr/>
        </p:nvSpPr>
        <p:spPr>
          <a:xfrm>
            <a:off x="11651378" y="5132070"/>
            <a:ext cx="1258808" cy="446823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8A4E1495-CC1C-EDD6-D29C-48F19742BE96}"/>
              </a:ext>
            </a:extLst>
          </p:cNvPr>
          <p:cNvCxnSpPr>
            <a:stCxn id="3" idx="2"/>
          </p:cNvCxnSpPr>
          <p:nvPr/>
        </p:nvCxnSpPr>
        <p:spPr>
          <a:xfrm rot="5400000">
            <a:off x="8852159" y="5772527"/>
            <a:ext cx="2314575" cy="370722"/>
          </a:xfrm>
          <a:prstGeom prst="bentConnector3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0DE19F-DB45-0313-6601-40298190A02E}"/>
              </a:ext>
            </a:extLst>
          </p:cNvPr>
          <p:cNvSpPr txBox="1"/>
          <p:nvPr/>
        </p:nvSpPr>
        <p:spPr>
          <a:xfrm>
            <a:off x="8482595" y="7115175"/>
            <a:ext cx="22862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Mesa de atendimento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7E58AB65-E5A2-9417-891E-83D97BDFBE81}"/>
              </a:ext>
            </a:extLst>
          </p:cNvPr>
          <p:cNvCxnSpPr/>
          <p:nvPr/>
        </p:nvCxnSpPr>
        <p:spPr>
          <a:xfrm rot="5400000">
            <a:off x="11253446" y="6509666"/>
            <a:ext cx="2314575" cy="370722"/>
          </a:xfrm>
          <a:prstGeom prst="bentConnector3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A98D9F-F414-A6CA-384D-B7CD757CA1F4}"/>
              </a:ext>
            </a:extLst>
          </p:cNvPr>
          <p:cNvSpPr txBox="1"/>
          <p:nvPr/>
        </p:nvSpPr>
        <p:spPr>
          <a:xfrm>
            <a:off x="11267630" y="7852314"/>
            <a:ext cx="22862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Iniciar atendimento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EF862CDC-3BEE-7ECC-8E39-AADBDFF21A2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1075671" y="4644376"/>
            <a:ext cx="4842478" cy="443776"/>
          </a:xfrm>
          <a:prstGeom prst="bentConnector2">
            <a:avLst/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87E037-4388-11EB-1B57-F0CDABE39FD7}"/>
              </a:ext>
            </a:extLst>
          </p:cNvPr>
          <p:cNvSpPr txBox="1"/>
          <p:nvPr/>
        </p:nvSpPr>
        <p:spPr>
          <a:xfrm>
            <a:off x="14775045" y="5088152"/>
            <a:ext cx="228620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 precisar alterar a mesa deve selecione a mesa e salvar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65272F-8021-CE8E-0F7A-3D4C6E976E9F}"/>
              </a:ext>
            </a:extLst>
          </p:cNvPr>
          <p:cNvSpPr/>
          <p:nvPr/>
        </p:nvSpPr>
        <p:spPr>
          <a:xfrm>
            <a:off x="14563726" y="3703265"/>
            <a:ext cx="349433" cy="68579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BC0CE8-8772-DEDC-D159-3AEF8CDC6C81}"/>
              </a:ext>
            </a:extLst>
          </p:cNvPr>
          <p:cNvSpPr txBox="1"/>
          <p:nvPr/>
        </p:nvSpPr>
        <p:spPr>
          <a:xfrm>
            <a:off x="1047950" y="9429750"/>
            <a:ext cx="9146856" cy="4591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FFFFFF"/>
                </a:solidFill>
                <a:latin typeface="AMX" panose="020B0604020202020204"/>
                <a:cs typeface="Calibri" panose="020F0502020204030204" pitchFamily="34" charset="0"/>
              </a:rPr>
              <a:t>O painel chama a senha 5x, após 1 minuto  o atendimento é iniciado automaticamente. 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B9D2D6D6-B599-4EA0-25E7-9B0F1E3596C3}"/>
              </a:ext>
            </a:extLst>
          </p:cNvPr>
          <p:cNvSpPr/>
          <p:nvPr/>
        </p:nvSpPr>
        <p:spPr>
          <a:xfrm>
            <a:off x="16116477" y="507557"/>
            <a:ext cx="1270221" cy="513642"/>
          </a:xfrm>
          <a:custGeom>
            <a:avLst/>
            <a:gdLst/>
            <a:ahLst/>
            <a:cxnLst/>
            <a:rect l="l" t="t" r="r" b="b"/>
            <a:pathLst>
              <a:path w="2328911" h="813341">
                <a:moveTo>
                  <a:pt x="0" y="0"/>
                </a:moveTo>
                <a:lnTo>
                  <a:pt x="2328911" y="0"/>
                </a:lnTo>
                <a:lnTo>
                  <a:pt x="2328911" y="813341"/>
                </a:lnTo>
                <a:lnTo>
                  <a:pt x="0" y="813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sz="270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659154C-CF65-BDA8-7337-283B9F45A889}"/>
              </a:ext>
            </a:extLst>
          </p:cNvPr>
          <p:cNvSpPr/>
          <p:nvPr/>
        </p:nvSpPr>
        <p:spPr>
          <a:xfrm flipH="1" flipV="1">
            <a:off x="125" y="6816459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F443814-ED2C-02ED-562F-404697021E49}"/>
              </a:ext>
            </a:extLst>
          </p:cNvPr>
          <p:cNvSpPr/>
          <p:nvPr/>
        </p:nvSpPr>
        <p:spPr>
          <a:xfrm flipH="1" flipV="1">
            <a:off x="125" y="7177855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39C262E9-7673-664A-18D5-522305D53BB5}"/>
              </a:ext>
            </a:extLst>
          </p:cNvPr>
          <p:cNvSpPr/>
          <p:nvPr/>
        </p:nvSpPr>
        <p:spPr>
          <a:xfrm>
            <a:off x="12202045" y="-1445962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22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3A2FF-F039-2F16-783C-251DA3167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57524AC-5505-C156-89AA-93AA0C9A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42" y="2542105"/>
            <a:ext cx="13577637" cy="65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21D5DF-C392-1357-E67F-A4A3819CB102}"/>
              </a:ext>
            </a:extLst>
          </p:cNvPr>
          <p:cNvSpPr txBox="1"/>
          <p:nvPr/>
        </p:nvSpPr>
        <p:spPr>
          <a:xfrm>
            <a:off x="895138" y="1185908"/>
            <a:ext cx="16837613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A partir do momento que a senha for chamada no painel (TV) a senha correspondente aparecerá na tela do vendedor, onde deverá clicar em “INICIAR ATENDIMENTO”:  </a:t>
            </a:r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Selecionar módulo PRD &gt; MENU Ferramentas &gt; Agente Autorizado &gt; Atender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4A9AAF9-A219-39AF-82FB-8BE3822628D9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CB6E777-9DE3-7E24-D6B1-0F12BCD36E64}"/>
              </a:ext>
            </a:extLst>
          </p:cNvPr>
          <p:cNvSpPr/>
          <p:nvPr/>
        </p:nvSpPr>
        <p:spPr>
          <a:xfrm flipV="1">
            <a:off x="9781673" y="7569778"/>
            <a:ext cx="2773709" cy="277001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EB6D554D-864F-6114-5E6C-0A4D22CE05F3}"/>
              </a:ext>
            </a:extLst>
          </p:cNvPr>
          <p:cNvCxnSpPr>
            <a:cxnSpLocks/>
          </p:cNvCxnSpPr>
          <p:nvPr/>
        </p:nvCxnSpPr>
        <p:spPr>
          <a:xfrm rot="5400000">
            <a:off x="9991400" y="8405580"/>
            <a:ext cx="1683246" cy="565641"/>
          </a:xfrm>
          <a:prstGeom prst="bentConnector3">
            <a:avLst>
              <a:gd name="adj1" fmla="val 50000"/>
            </a:avLst>
          </a:prstGeom>
          <a:ln>
            <a:solidFill>
              <a:srgbClr val="D52B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7D7790-D1A9-4D5B-EAD2-497739B33CD4}"/>
              </a:ext>
            </a:extLst>
          </p:cNvPr>
          <p:cNvSpPr txBox="1"/>
          <p:nvPr/>
        </p:nvSpPr>
        <p:spPr>
          <a:xfrm>
            <a:off x="9313943" y="9530024"/>
            <a:ext cx="22862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50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Clique para Iniciar o atendimento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5B32F8D-CBBB-D3A0-00FF-52DEF73C40CF}"/>
              </a:ext>
            </a:extLst>
          </p:cNvPr>
          <p:cNvSpPr/>
          <p:nvPr/>
        </p:nvSpPr>
        <p:spPr>
          <a:xfrm>
            <a:off x="11032767" y="4669025"/>
            <a:ext cx="741354" cy="1307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7A82DA-55B4-1315-6378-8AD73D0B9AF6}"/>
              </a:ext>
            </a:extLst>
          </p:cNvPr>
          <p:cNvSpPr/>
          <p:nvPr/>
        </p:nvSpPr>
        <p:spPr>
          <a:xfrm>
            <a:off x="11246496" y="4562276"/>
            <a:ext cx="616821" cy="10674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BCFB7C8-86EA-ED24-AE6C-AC7F43C08115}"/>
              </a:ext>
            </a:extLst>
          </p:cNvPr>
          <p:cNvSpPr/>
          <p:nvPr/>
        </p:nvSpPr>
        <p:spPr>
          <a:xfrm>
            <a:off x="7060283" y="3746310"/>
            <a:ext cx="698469" cy="16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AE2CAD-5507-F48A-74FD-2BED7ED1070D}"/>
              </a:ext>
            </a:extLst>
          </p:cNvPr>
          <p:cNvSpPr txBox="1"/>
          <p:nvPr/>
        </p:nvSpPr>
        <p:spPr>
          <a:xfrm>
            <a:off x="6969247" y="3687408"/>
            <a:ext cx="739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98555-5555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10E3621-773E-F428-0B9D-82E9203FC248}"/>
              </a:ext>
            </a:extLst>
          </p:cNvPr>
          <p:cNvSpPr/>
          <p:nvPr/>
        </p:nvSpPr>
        <p:spPr>
          <a:xfrm>
            <a:off x="10985192" y="3342374"/>
            <a:ext cx="878126" cy="6857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01DB428-42DF-D5BA-67E3-EA17EC9EF703}"/>
              </a:ext>
            </a:extLst>
          </p:cNvPr>
          <p:cNvSpPr/>
          <p:nvPr/>
        </p:nvSpPr>
        <p:spPr>
          <a:xfrm>
            <a:off x="10933105" y="3498295"/>
            <a:ext cx="878126" cy="685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8BFD1D-2B4D-EFBD-5C7D-000716E8D94D}"/>
              </a:ext>
            </a:extLst>
          </p:cNvPr>
          <p:cNvSpPr/>
          <p:nvPr/>
        </p:nvSpPr>
        <p:spPr>
          <a:xfrm>
            <a:off x="7560301" y="3435388"/>
            <a:ext cx="878126" cy="1314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71401ED-D98C-D651-4464-A82245872847}"/>
              </a:ext>
            </a:extLst>
          </p:cNvPr>
          <p:cNvSpPr/>
          <p:nvPr/>
        </p:nvSpPr>
        <p:spPr>
          <a:xfrm flipH="1" flipV="1">
            <a:off x="-19050" y="6915047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3EE8C856-DEA8-1B69-6E40-018C3796F5FE}"/>
              </a:ext>
            </a:extLst>
          </p:cNvPr>
          <p:cNvSpPr/>
          <p:nvPr/>
        </p:nvSpPr>
        <p:spPr>
          <a:xfrm flipH="1" flipV="1">
            <a:off x="-19050" y="7276443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C09F4FD7-4B30-C3F5-BA23-49E98C821668}"/>
              </a:ext>
            </a:extLst>
          </p:cNvPr>
          <p:cNvSpPr/>
          <p:nvPr/>
        </p:nvSpPr>
        <p:spPr>
          <a:xfrm>
            <a:off x="12260501" y="-1825671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5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2630-7E46-9326-F98A-5D73B2E5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F8F5170F-B382-661C-360F-901EA1C04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77" b="6552"/>
          <a:stretch>
            <a:fillRect/>
          </a:stretch>
        </p:blipFill>
        <p:spPr>
          <a:xfrm>
            <a:off x="2187425" y="3382154"/>
            <a:ext cx="14050626" cy="67623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D181B7D-B850-39AB-32D0-19FBAD0E1DC4}"/>
              </a:ext>
            </a:extLst>
          </p:cNvPr>
          <p:cNvSpPr txBox="1"/>
          <p:nvPr/>
        </p:nvSpPr>
        <p:spPr>
          <a:xfrm>
            <a:off x="935529" y="1214926"/>
            <a:ext cx="16797222" cy="17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Quando iniciar o atendimento essa tela vai aparecer para o vendedor com as informações do cliente, </a:t>
            </a:r>
            <a:r>
              <a:rPr lang="pt-BR" b="1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enquanto permanecer na tela o acesso ao sistema não vai expirar</a:t>
            </a: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: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Se o vendedor estiver em atendimento, senha indicado no campo “Status Atendimento”;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anose="020B0604020202020204"/>
                <a:cs typeface="Calibri" panose="020F0502020204030204" pitchFamily="34" charset="0"/>
              </a:rPr>
              <a:t>Nesta tela também é possível acompanhar a quantidade de senhas em espera por tipo de fila, assim como senhas em espera há mais de 30 minutos e senhas próximas de 30 minutos.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74ED6D8-7C96-68FA-9D21-A56B970BD1A7}"/>
              </a:ext>
            </a:extLst>
          </p:cNvPr>
          <p:cNvSpPr txBox="1"/>
          <p:nvPr/>
        </p:nvSpPr>
        <p:spPr>
          <a:xfrm>
            <a:off x="692726" y="487378"/>
            <a:ext cx="17040024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1371600" fontAlgn="t">
              <a:defRPr/>
            </a:pPr>
            <a:r>
              <a:rPr lang="pt-BR" sz="3000" b="1" dirty="0">
                <a:solidFill>
                  <a:srgbClr val="E3262B"/>
                </a:solidFill>
                <a:latin typeface="AMX" pitchFamily="2" charset="0"/>
              </a:rPr>
              <a:t>ATENDIMENTO DAS SENHAS</a:t>
            </a:r>
            <a:endParaRPr lang="pt-BR" sz="3000" dirty="0">
              <a:solidFill>
                <a:prstClr val="black"/>
              </a:solidFill>
              <a:latin typeface="AMX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A4AC94-9FC8-1260-F896-458FE35A0E5A}"/>
              </a:ext>
            </a:extLst>
          </p:cNvPr>
          <p:cNvSpPr/>
          <p:nvPr/>
        </p:nvSpPr>
        <p:spPr>
          <a:xfrm>
            <a:off x="11577083" y="9233869"/>
            <a:ext cx="4592231" cy="896996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390062C-81FB-669F-5F4E-20E13F74ED79}"/>
              </a:ext>
            </a:extLst>
          </p:cNvPr>
          <p:cNvSpPr/>
          <p:nvPr/>
        </p:nvSpPr>
        <p:spPr>
          <a:xfrm>
            <a:off x="14277976" y="3255590"/>
            <a:ext cx="349433" cy="68579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8896DD2-241D-E790-BB39-FAEAD1F33181}"/>
              </a:ext>
            </a:extLst>
          </p:cNvPr>
          <p:cNvSpPr/>
          <p:nvPr/>
        </p:nvSpPr>
        <p:spPr>
          <a:xfrm>
            <a:off x="6315075" y="3771900"/>
            <a:ext cx="685800" cy="13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371B0F-F29D-BDE0-723E-56538E8DE49F}"/>
              </a:ext>
            </a:extLst>
          </p:cNvPr>
          <p:cNvSpPr txBox="1"/>
          <p:nvPr/>
        </p:nvSpPr>
        <p:spPr>
          <a:xfrm>
            <a:off x="6442940" y="3702425"/>
            <a:ext cx="8467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98555-5555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1016AF-BD61-67F1-776E-944470A16628}"/>
              </a:ext>
            </a:extLst>
          </p:cNvPr>
          <p:cNvSpPr/>
          <p:nvPr/>
        </p:nvSpPr>
        <p:spPr>
          <a:xfrm>
            <a:off x="10773440" y="4840472"/>
            <a:ext cx="803643" cy="956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1DF773-54E9-47D8-0B03-46A527FA9A30}"/>
              </a:ext>
            </a:extLst>
          </p:cNvPr>
          <p:cNvSpPr txBox="1"/>
          <p:nvPr/>
        </p:nvSpPr>
        <p:spPr>
          <a:xfrm>
            <a:off x="10645849" y="4738277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111.111.111-45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19F453-7626-61CF-FCC4-150F33D416ED}"/>
              </a:ext>
            </a:extLst>
          </p:cNvPr>
          <p:cNvSpPr/>
          <p:nvPr/>
        </p:nvSpPr>
        <p:spPr>
          <a:xfrm>
            <a:off x="10977452" y="4671600"/>
            <a:ext cx="685800" cy="1333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2A2C3F-19B2-56E9-E199-403C74BF821B}"/>
              </a:ext>
            </a:extLst>
          </p:cNvPr>
          <p:cNvSpPr txBox="1"/>
          <p:nvPr/>
        </p:nvSpPr>
        <p:spPr>
          <a:xfrm>
            <a:off x="10900949" y="4612158"/>
            <a:ext cx="8467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98555-5555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5B5728-D4E2-90E9-537F-9930F1F6F6DE}"/>
              </a:ext>
            </a:extLst>
          </p:cNvPr>
          <p:cNvSpPr txBox="1"/>
          <p:nvPr/>
        </p:nvSpPr>
        <p:spPr>
          <a:xfrm>
            <a:off x="935528" y="9570087"/>
            <a:ext cx="9146856" cy="4591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FFFFFF"/>
                </a:solidFill>
                <a:latin typeface="AMX" panose="020B0604020202020204"/>
                <a:cs typeface="Calibri" panose="020F0502020204030204" pitchFamily="34" charset="0"/>
              </a:rPr>
              <a:t>O painel chama a senha 5x, após 1 minuto  o atendimento é iniciado automaticamente. </a:t>
            </a: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7549ABE3-70A6-C32A-4EE8-BB895D7F8A0D}"/>
              </a:ext>
            </a:extLst>
          </p:cNvPr>
          <p:cNvSpPr/>
          <p:nvPr/>
        </p:nvSpPr>
        <p:spPr>
          <a:xfrm>
            <a:off x="16238051" y="207474"/>
            <a:ext cx="1270221" cy="513642"/>
          </a:xfrm>
          <a:custGeom>
            <a:avLst/>
            <a:gdLst/>
            <a:ahLst/>
            <a:cxnLst/>
            <a:rect l="l" t="t" r="r" b="b"/>
            <a:pathLst>
              <a:path w="2328911" h="813341">
                <a:moveTo>
                  <a:pt x="0" y="0"/>
                </a:moveTo>
                <a:lnTo>
                  <a:pt x="2328911" y="0"/>
                </a:lnTo>
                <a:lnTo>
                  <a:pt x="2328911" y="813341"/>
                </a:lnTo>
                <a:lnTo>
                  <a:pt x="0" y="813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sz="270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A42ED2B-8AD1-5E5D-8B42-C9ADE7B22FE2}"/>
              </a:ext>
            </a:extLst>
          </p:cNvPr>
          <p:cNvSpPr/>
          <p:nvPr/>
        </p:nvSpPr>
        <p:spPr>
          <a:xfrm flipH="1" flipV="1">
            <a:off x="46016" y="6784404"/>
            <a:ext cx="4130454" cy="3371953"/>
          </a:xfrm>
          <a:custGeom>
            <a:avLst/>
            <a:gdLst/>
            <a:ahLst/>
            <a:cxnLst/>
            <a:rect l="l" t="t" r="r" b="b"/>
            <a:pathLst>
              <a:path w="4130454" h="3371953">
                <a:moveTo>
                  <a:pt x="4130454" y="3371953"/>
                </a:moveTo>
                <a:lnTo>
                  <a:pt x="0" y="3371953"/>
                </a:lnTo>
                <a:lnTo>
                  <a:pt x="0" y="0"/>
                </a:lnTo>
                <a:lnTo>
                  <a:pt x="4130454" y="0"/>
                </a:lnTo>
                <a:lnTo>
                  <a:pt x="4130454" y="337195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0FFA46-510A-F880-C231-FCB2C515DDC4}"/>
              </a:ext>
            </a:extLst>
          </p:cNvPr>
          <p:cNvSpPr/>
          <p:nvPr/>
        </p:nvSpPr>
        <p:spPr>
          <a:xfrm flipH="1" flipV="1">
            <a:off x="46016" y="7145800"/>
            <a:ext cx="3687765" cy="3010557"/>
          </a:xfrm>
          <a:custGeom>
            <a:avLst/>
            <a:gdLst/>
            <a:ahLst/>
            <a:cxnLst/>
            <a:rect l="l" t="t" r="r" b="b"/>
            <a:pathLst>
              <a:path w="3687765" h="3010557">
                <a:moveTo>
                  <a:pt x="3687765" y="3010557"/>
                </a:moveTo>
                <a:lnTo>
                  <a:pt x="0" y="3010557"/>
                </a:lnTo>
                <a:lnTo>
                  <a:pt x="0" y="0"/>
                </a:lnTo>
                <a:lnTo>
                  <a:pt x="3687765" y="0"/>
                </a:lnTo>
                <a:lnTo>
                  <a:pt x="3687765" y="301055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16FAF906-39B0-62D5-D944-302FB232F307}"/>
              </a:ext>
            </a:extLst>
          </p:cNvPr>
          <p:cNvSpPr/>
          <p:nvPr/>
        </p:nvSpPr>
        <p:spPr>
          <a:xfrm>
            <a:off x="12496800" y="-1696510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0" y="0"/>
                </a:moveTo>
                <a:lnTo>
                  <a:pt x="6545714" y="0"/>
                </a:lnTo>
                <a:lnTo>
                  <a:pt x="6545714" y="4367776"/>
                </a:lnTo>
                <a:lnTo>
                  <a:pt x="0" y="43677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84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AA0BFA4660643A687B2FDCEE2805C" ma:contentTypeVersion="16" ma:contentTypeDescription="Create a new document." ma:contentTypeScope="" ma:versionID="1d5f69d8b3838c0565fb8cd4008c8a79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587b7f1c84aae3f71b2b738d5c40d0be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F4643C-1AAE-441D-9F24-0EB281369B18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BF86DD10-CC25-4ED3-BE5D-535F9FF20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4F8EBC-91FF-4863-AB96-13F82C17B5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4039</Words>
  <Application>Microsoft Office PowerPoint</Application>
  <PresentationFormat>Personalizar</PresentationFormat>
  <Paragraphs>444</Paragraphs>
  <Slides>59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Illustrative Employee Training Presentation</dc:title>
  <dc:creator>Martha Valeria Ribeiro Soares</dc:creator>
  <cp:lastModifiedBy>Martha Valeria Ribeiro Soares</cp:lastModifiedBy>
  <cp:revision>27</cp:revision>
  <dcterms:created xsi:type="dcterms:W3CDTF">2006-08-16T00:00:00Z</dcterms:created>
  <dcterms:modified xsi:type="dcterms:W3CDTF">2026-05-08T10:00:20Z</dcterms:modified>
  <dc:identifier>DAG1ORmIIJA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</Properties>
</file>