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mp4" ContentType="video/mp4"/>
  <Default Extension="rels" ContentType="application/vnd.openxmlformats-package.relationship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16.fntdata" ContentType="application/x-fontdata"/>
  <Override PartName="/ppt/fonts/font17.fntdata" ContentType="application/x-fontdata"/>
  <Override PartName="/ppt/fonts/font18.fntdata" ContentType="application/x-fontdata"/>
  <Override PartName="/ppt/fonts/font19.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media/image11.svg" ContentType="image/svg+xml"/>
  <Override PartName="/ppt/media/image14.svg" ContentType="image/svg+xml"/>
  <Override PartName="/ppt/media/image16.svg" ContentType="image/svg+xml"/>
  <Override PartName="/ppt/media/image18.svg" ContentType="image/svg+xml"/>
  <Override PartName="/ppt/media/image2.svg" ContentType="image/svg+xml"/>
  <Override PartName="/ppt/media/image20.svg" ContentType="image/svg+xml"/>
  <Override PartName="/ppt/media/image22.svg" ContentType="image/svg+xml"/>
  <Override PartName="/ppt/media/image25.svg" ContentType="image/svg+xml"/>
  <Override PartName="/ppt/media/image27.svg" ContentType="image/svg+xml"/>
  <Override PartName="/ppt/media/image31.svg" ContentType="image/svg+xml"/>
  <Override PartName="/ppt/media/image33.svg" ContentType="image/svg+xml"/>
  <Override PartName="/ppt/media/image37.svg" ContentType="image/svg+xml"/>
  <Override PartName="/ppt/media/image39.svg" ContentType="image/svg+xml"/>
  <Override PartName="/ppt/media/image4.svg" ContentType="image/svg+xml"/>
  <Override PartName="/ppt/media/image41.svg" ContentType="image/svg+xml"/>
  <Override PartName="/ppt/media/image43.svg" ContentType="image/svg+xml"/>
  <Override PartName="/ppt/media/image45.svg" ContentType="image/svg+xml"/>
  <Override PartName="/ppt/media/image52.svg" ContentType="image/svg+xml"/>
  <Override PartName="/ppt/media/image54.svg" ContentType="image/svg+xml"/>
  <Override PartName="/ppt/media/image61.svg" ContentType="image/svg+xml"/>
  <Override PartName="/ppt/media/image7.svg" ContentType="image/svg+xml"/>
  <Override PartName="/ppt/media/image78.svg" ContentType="image/svg+xml"/>
  <Override PartName="/ppt/media/image81.svg" ContentType="image/svg+xml"/>
  <Override PartName="/ppt/media/image83.svg" ContentType="image/svg+xml"/>
  <Override PartName="/ppt/media/image85.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4"/>
  </p:notesMasterIdLst>
  <p:handoutMasterIdLst>
    <p:handoutMasterId r:id="rId98"/>
  </p:handoutMasterIdLst>
  <p:sldIdLst>
    <p:sldId id="577" r:id="rId3"/>
    <p:sldId id="257" r:id="rId5"/>
    <p:sldId id="272" r:id="rId6"/>
    <p:sldId id="273" r:id="rId7"/>
    <p:sldId id="267" r:id="rId8"/>
    <p:sldId id="271" r:id="rId9"/>
    <p:sldId id="259" r:id="rId10"/>
    <p:sldId id="404" r:id="rId11"/>
    <p:sldId id="405" r:id="rId12"/>
    <p:sldId id="406" r:id="rId13"/>
    <p:sldId id="407" r:id="rId14"/>
    <p:sldId id="494" r:id="rId15"/>
    <p:sldId id="491" r:id="rId16"/>
    <p:sldId id="278" r:id="rId17"/>
    <p:sldId id="279" r:id="rId18"/>
    <p:sldId id="280" r:id="rId19"/>
    <p:sldId id="260" r:id="rId20"/>
    <p:sldId id="281" r:id="rId21"/>
    <p:sldId id="282" r:id="rId22"/>
    <p:sldId id="283"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 id="495" r:id="rId45"/>
    <p:sldId id="309" r:id="rId46"/>
    <p:sldId id="310" r:id="rId47"/>
    <p:sldId id="311" r:id="rId48"/>
    <p:sldId id="312" r:id="rId49"/>
    <p:sldId id="313" r:id="rId50"/>
    <p:sldId id="314" r:id="rId51"/>
    <p:sldId id="315" r:id="rId52"/>
    <p:sldId id="316" r:id="rId53"/>
    <p:sldId id="317" r:id="rId54"/>
    <p:sldId id="403" r:id="rId55"/>
    <p:sldId id="499" r:id="rId56"/>
    <p:sldId id="319" r:id="rId57"/>
    <p:sldId id="320" r:id="rId58"/>
    <p:sldId id="321" r:id="rId59"/>
    <p:sldId id="322" r:id="rId60"/>
    <p:sldId id="323" r:id="rId61"/>
    <p:sldId id="324" r:id="rId62"/>
    <p:sldId id="361" r:id="rId63"/>
    <p:sldId id="325" r:id="rId64"/>
    <p:sldId id="326" r:id="rId65"/>
    <p:sldId id="284" r:id="rId66"/>
    <p:sldId id="327" r:id="rId67"/>
    <p:sldId id="330" r:id="rId68"/>
    <p:sldId id="329" r:id="rId69"/>
    <p:sldId id="331" r:id="rId70"/>
    <p:sldId id="332" r:id="rId71"/>
    <p:sldId id="333" r:id="rId72"/>
    <p:sldId id="334" r:id="rId73"/>
    <p:sldId id="335" r:id="rId74"/>
    <p:sldId id="336" r:id="rId75"/>
    <p:sldId id="337" r:id="rId76"/>
    <p:sldId id="338" r:id="rId77"/>
    <p:sldId id="339" r:id="rId78"/>
    <p:sldId id="340" r:id="rId79"/>
    <p:sldId id="341" r:id="rId80"/>
    <p:sldId id="261" r:id="rId81"/>
    <p:sldId id="342" r:id="rId82"/>
    <p:sldId id="343" r:id="rId83"/>
    <p:sldId id="344" r:id="rId84"/>
    <p:sldId id="345" r:id="rId85"/>
    <p:sldId id="346" r:id="rId86"/>
    <p:sldId id="347" r:id="rId87"/>
    <p:sldId id="348" r:id="rId88"/>
    <p:sldId id="349" r:id="rId89"/>
    <p:sldId id="350" r:id="rId90"/>
    <p:sldId id="351" r:id="rId91"/>
    <p:sldId id="352" r:id="rId92"/>
    <p:sldId id="353" r:id="rId93"/>
    <p:sldId id="354" r:id="rId94"/>
    <p:sldId id="358" r:id="rId95"/>
    <p:sldId id="359" r:id="rId96"/>
    <p:sldId id="576" r:id="rId97"/>
  </p:sldIdLst>
  <p:sldSz cx="12192000" cy="6858000"/>
  <p:notesSz cx="6858000" cy="9144000"/>
  <p:embeddedFontLst>
    <p:embeddedFont>
      <p:font typeface="AMX" pitchFamily="2" charset="77"/>
      <p:regular r:id="rId102"/>
      <p:bold r:id="rId103"/>
      <p:italic r:id="rId104"/>
      <p:boldItalic r:id="rId105"/>
    </p:embeddedFont>
    <p:embeddedFont>
      <p:font typeface="Segoe UI Semibold" panose="020B0702040204020203" pitchFamily="34" charset="0"/>
      <p:bold r:id="rId106"/>
    </p:embeddedFont>
    <p:embeddedFont>
      <p:font typeface="Segoe UI Black" panose="020B0A02040204020203" pitchFamily="34" charset="0"/>
      <p:bold r:id="rId107"/>
    </p:embeddedFont>
    <p:embeddedFont>
      <p:font typeface="Segoe UI" panose="020B0502040204020203"/>
      <p:regular r:id="rId108"/>
    </p:embeddedFont>
    <p:embeddedFont>
      <p:font typeface="Segoe UI" panose="020B0502040204020203" pitchFamily="34" charset="0"/>
      <p:regular r:id="rId109"/>
    </p:embeddedFont>
    <p:embeddedFont>
      <p:font typeface="AMX" charset="0"/>
      <p:regular r:id="rId110"/>
      <p:bold r:id="rId111"/>
      <p:italic r:id="rId112"/>
      <p:boldItalic r:id="rId113"/>
    </p:embeddedFont>
    <p:embeddedFont>
      <p:font typeface="AMX"/>
      <p:regular r:id="rId114"/>
      <p:bold r:id="rId115"/>
      <p:italic r:id="rId116"/>
      <p:boldItalic r:id="rId117"/>
    </p:embeddedFont>
    <p:embeddedFont>
      <p:font typeface="Segoe UI Black" panose="020B0A02040204020203"/>
      <p:bold r:id="rId118"/>
    </p:embeddedFont>
    <p:embeddedFont>
      <p:font typeface="MS PGothic" panose="020B0600070205080204" pitchFamily="34" charset="-128"/>
      <p:regular r:id="rId119"/>
    </p:embeddedFont>
    <p:embeddedFont>
      <p:font typeface="Yu Gothic" panose="020B0400000000000000" charset="-128"/>
      <p:regular r:id="rId1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D16E"/>
    <a:srgbClr val="DA291C"/>
    <a:srgbClr val="FF8F43"/>
    <a:srgbClr val="CE211D"/>
    <a:srgbClr val="FFF4D6"/>
    <a:srgbClr val="F5842B"/>
    <a:srgbClr val="FFFAEE"/>
    <a:srgbClr val="E82823"/>
    <a:srgbClr val="AF272F"/>
    <a:srgbClr val="1440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20" autoAdjust="0"/>
    <p:restoredTop sz="94719"/>
  </p:normalViewPr>
  <p:slideViewPr>
    <p:cSldViewPr snapToGrid="0">
      <p:cViewPr>
        <p:scale>
          <a:sx n="66" d="100"/>
          <a:sy n="66" d="100"/>
        </p:scale>
        <p:origin x="658" y="451"/>
      </p:cViewPr>
      <p:guideLst/>
    </p:cSldViewPr>
  </p:slideViewPr>
  <p:notesTextViewPr>
    <p:cViewPr>
      <p:scale>
        <a:sx n="95" d="100"/>
        <a:sy n="95" d="100"/>
      </p:scale>
      <p:origin x="0" y="0"/>
    </p:cViewPr>
  </p:notesTextViewPr>
  <p:sorterViewPr>
    <p:cViewPr>
      <p:scale>
        <a:sx n="80" d="100"/>
        <a:sy n="8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99" Type="http://schemas.openxmlformats.org/officeDocument/2006/relationships/presProps" Target="presProps.xml"/><Relationship Id="rId98" Type="http://schemas.openxmlformats.org/officeDocument/2006/relationships/handoutMaster" Target="handoutMasters/handoutMaster1.xml"/><Relationship Id="rId97" Type="http://schemas.openxmlformats.org/officeDocument/2006/relationships/slide" Target="slides/slide94.xml"/><Relationship Id="rId96" Type="http://schemas.openxmlformats.org/officeDocument/2006/relationships/slide" Target="slides/slide93.xml"/><Relationship Id="rId95" Type="http://schemas.openxmlformats.org/officeDocument/2006/relationships/slide" Target="slides/slide92.xml"/><Relationship Id="rId94" Type="http://schemas.openxmlformats.org/officeDocument/2006/relationships/slide" Target="slides/slide91.xml"/><Relationship Id="rId93" Type="http://schemas.openxmlformats.org/officeDocument/2006/relationships/slide" Target="slides/slide90.xml"/><Relationship Id="rId92" Type="http://schemas.openxmlformats.org/officeDocument/2006/relationships/slide" Target="slides/slide89.xml"/><Relationship Id="rId91" Type="http://schemas.openxmlformats.org/officeDocument/2006/relationships/slide" Target="slides/slide88.xml"/><Relationship Id="rId90" Type="http://schemas.openxmlformats.org/officeDocument/2006/relationships/slide" Target="slides/slide87.xml"/><Relationship Id="rId9" Type="http://schemas.openxmlformats.org/officeDocument/2006/relationships/slide" Target="slides/slide6.xml"/><Relationship Id="rId89" Type="http://schemas.openxmlformats.org/officeDocument/2006/relationships/slide" Target="slides/slide86.xml"/><Relationship Id="rId88" Type="http://schemas.openxmlformats.org/officeDocument/2006/relationships/slide" Target="slides/slide85.xml"/><Relationship Id="rId87" Type="http://schemas.openxmlformats.org/officeDocument/2006/relationships/slide" Target="slides/slide84.xml"/><Relationship Id="rId86" Type="http://schemas.openxmlformats.org/officeDocument/2006/relationships/slide" Target="slides/slide83.xml"/><Relationship Id="rId85" Type="http://schemas.openxmlformats.org/officeDocument/2006/relationships/slide" Target="slides/slide82.xml"/><Relationship Id="rId84" Type="http://schemas.openxmlformats.org/officeDocument/2006/relationships/slide" Target="slides/slide81.xml"/><Relationship Id="rId83" Type="http://schemas.openxmlformats.org/officeDocument/2006/relationships/slide" Target="slides/slide80.xml"/><Relationship Id="rId82" Type="http://schemas.openxmlformats.org/officeDocument/2006/relationships/slide" Target="slides/slide79.xml"/><Relationship Id="rId81" Type="http://schemas.openxmlformats.org/officeDocument/2006/relationships/slide" Target="slides/slide78.xml"/><Relationship Id="rId80" Type="http://schemas.openxmlformats.org/officeDocument/2006/relationships/slide" Target="slides/slide77.xml"/><Relationship Id="rId8" Type="http://schemas.openxmlformats.org/officeDocument/2006/relationships/slide" Target="slides/slide5.xml"/><Relationship Id="rId79" Type="http://schemas.openxmlformats.org/officeDocument/2006/relationships/slide" Target="slides/slide76.xml"/><Relationship Id="rId78" Type="http://schemas.openxmlformats.org/officeDocument/2006/relationships/slide" Target="slides/slide75.xml"/><Relationship Id="rId77" Type="http://schemas.openxmlformats.org/officeDocument/2006/relationships/slide" Target="slides/slide74.xml"/><Relationship Id="rId76" Type="http://schemas.openxmlformats.org/officeDocument/2006/relationships/slide" Target="slides/slide73.xml"/><Relationship Id="rId75" Type="http://schemas.openxmlformats.org/officeDocument/2006/relationships/slide" Target="slides/slide72.xml"/><Relationship Id="rId74" Type="http://schemas.openxmlformats.org/officeDocument/2006/relationships/slide" Target="slides/slide71.xml"/><Relationship Id="rId73" Type="http://schemas.openxmlformats.org/officeDocument/2006/relationships/slide" Target="slides/slide70.xml"/><Relationship Id="rId72" Type="http://schemas.openxmlformats.org/officeDocument/2006/relationships/slide" Target="slides/slide69.xml"/><Relationship Id="rId71" Type="http://schemas.openxmlformats.org/officeDocument/2006/relationships/slide" Target="slides/slide68.xml"/><Relationship Id="rId70" Type="http://schemas.openxmlformats.org/officeDocument/2006/relationships/slide" Target="slides/slide67.xml"/><Relationship Id="rId7" Type="http://schemas.openxmlformats.org/officeDocument/2006/relationships/slide" Target="slides/slide4.xml"/><Relationship Id="rId69" Type="http://schemas.openxmlformats.org/officeDocument/2006/relationships/slide" Target="slides/slide66.xml"/><Relationship Id="rId68" Type="http://schemas.openxmlformats.org/officeDocument/2006/relationships/slide" Target="slides/slide65.xml"/><Relationship Id="rId67" Type="http://schemas.openxmlformats.org/officeDocument/2006/relationships/slide" Target="slides/slide64.xml"/><Relationship Id="rId66" Type="http://schemas.openxmlformats.org/officeDocument/2006/relationships/slide" Target="slides/slide63.xml"/><Relationship Id="rId65" Type="http://schemas.openxmlformats.org/officeDocument/2006/relationships/slide" Target="slides/slide62.xml"/><Relationship Id="rId64" Type="http://schemas.openxmlformats.org/officeDocument/2006/relationships/slide" Target="slides/slide61.xml"/><Relationship Id="rId63" Type="http://schemas.openxmlformats.org/officeDocument/2006/relationships/slide" Target="slides/slide60.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3.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3" Type="http://schemas.openxmlformats.org/officeDocument/2006/relationships/customXml" Target="../customXml/item3.xml"/><Relationship Id="rId122" Type="http://schemas.openxmlformats.org/officeDocument/2006/relationships/customXml" Target="../customXml/item2.xml"/><Relationship Id="rId121" Type="http://schemas.openxmlformats.org/officeDocument/2006/relationships/customXml" Target="../customXml/item1.xml"/><Relationship Id="rId120" Type="http://schemas.openxmlformats.org/officeDocument/2006/relationships/font" Target="fonts/font19.fntdata"/><Relationship Id="rId12" Type="http://schemas.openxmlformats.org/officeDocument/2006/relationships/slide" Target="slides/slide9.xml"/><Relationship Id="rId119" Type="http://schemas.openxmlformats.org/officeDocument/2006/relationships/font" Target="fonts/font18.fntdata"/><Relationship Id="rId118" Type="http://schemas.openxmlformats.org/officeDocument/2006/relationships/font" Target="fonts/font17.fntdata"/><Relationship Id="rId117" Type="http://schemas.openxmlformats.org/officeDocument/2006/relationships/font" Target="fonts/font16.fntdata"/><Relationship Id="rId116" Type="http://schemas.openxmlformats.org/officeDocument/2006/relationships/font" Target="fonts/font15.fntdata"/><Relationship Id="rId115" Type="http://schemas.openxmlformats.org/officeDocument/2006/relationships/font" Target="fonts/font14.fntdata"/><Relationship Id="rId114" Type="http://schemas.openxmlformats.org/officeDocument/2006/relationships/font" Target="fonts/font13.fntdata"/><Relationship Id="rId113" Type="http://schemas.openxmlformats.org/officeDocument/2006/relationships/font" Target="fonts/font12.fntdata"/><Relationship Id="rId112" Type="http://schemas.openxmlformats.org/officeDocument/2006/relationships/font" Target="fonts/font11.fntdata"/><Relationship Id="rId111" Type="http://schemas.openxmlformats.org/officeDocument/2006/relationships/font" Target="fonts/font10.fntdata"/><Relationship Id="rId110" Type="http://schemas.openxmlformats.org/officeDocument/2006/relationships/font" Target="fonts/font9.fntdata"/><Relationship Id="rId11" Type="http://schemas.openxmlformats.org/officeDocument/2006/relationships/slide" Target="slides/slide8.xml"/><Relationship Id="rId109" Type="http://schemas.openxmlformats.org/officeDocument/2006/relationships/font" Target="fonts/font8.fntdata"/><Relationship Id="rId108" Type="http://schemas.openxmlformats.org/officeDocument/2006/relationships/font" Target="fonts/font7.fntdata"/><Relationship Id="rId107" Type="http://schemas.openxmlformats.org/officeDocument/2006/relationships/font" Target="fonts/font6.fntdata"/><Relationship Id="rId106" Type="http://schemas.openxmlformats.org/officeDocument/2006/relationships/font" Target="fonts/font5.fntdata"/><Relationship Id="rId105" Type="http://schemas.openxmlformats.org/officeDocument/2006/relationships/font" Target="fonts/font4.fntdata"/><Relationship Id="rId104" Type="http://schemas.openxmlformats.org/officeDocument/2006/relationships/font" Target="fonts/font3.fntdata"/><Relationship Id="rId103" Type="http://schemas.openxmlformats.org/officeDocument/2006/relationships/font" Target="fonts/font2.fntdata"/><Relationship Id="rId102" Type="http://schemas.openxmlformats.org/officeDocument/2006/relationships/font" Target="fonts/font1.fntdata"/><Relationship Id="rId101" Type="http://schemas.openxmlformats.org/officeDocument/2006/relationships/tableStyles" Target="tableStyles.xml"/><Relationship Id="rId100" Type="http://schemas.openxmlformats.org/officeDocument/2006/relationships/viewProps" Target="viewProps.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E39BCD-5BF3-4A51-9233-7DE183DC4EE0}" type="datetimeFigureOut">
              <a:rPr lang="pt-BR" smtClean="0"/>
            </a:fld>
            <a:endParaRPr lang="pt-BR"/>
          </a:p>
        </p:txBody>
      </p:sp>
      <p:sp>
        <p:nvSpPr>
          <p:cNvPr id="4" name="Espaço Reservado para Rodapé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5" name="Espaço Reservado para Número de Slide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AE89610-9783-4023-A5AB-18F685C083D4}" type="slidenum">
              <a:rPr lang="pt-BR" smtClean="0"/>
            </a:fld>
            <a:endParaRPr lang="pt-B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MX" pitchFamily="2" charset="77"/>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MX" pitchFamily="2" charset="77"/>
              </a:defRPr>
            </a:lvl1pPr>
          </a:lstStyle>
          <a:p>
            <a:fld id="{1F1C1F1D-A7AC-A54E-B061-947F91091C86}"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dirty="0"/>
              <a:t>Click to edit Master text styles</a:t>
            </a:r>
            <a:endParaRPr lang="en-GB" dirty="0"/>
          </a:p>
          <a:p>
            <a:pPr lvl="1"/>
            <a:r>
              <a:rPr lang="en-GB" dirty="0"/>
              <a:t>Second level</a:t>
            </a:r>
            <a:endParaRPr lang="en-GB" dirty="0"/>
          </a:p>
          <a:p>
            <a:pPr lvl="2"/>
            <a:r>
              <a:rPr lang="en-GB" dirty="0"/>
              <a:t>Third level</a:t>
            </a:r>
            <a:endParaRPr lang="en-GB" dirty="0"/>
          </a:p>
          <a:p>
            <a:pPr lvl="3"/>
            <a:r>
              <a:rPr lang="en-GB" dirty="0"/>
              <a:t>Fourth level</a:t>
            </a:r>
            <a:endParaRPr lang="en-GB" dirty="0"/>
          </a:p>
          <a:p>
            <a:pPr lvl="4"/>
            <a:r>
              <a:rPr lang="en-GB" dirty="0"/>
              <a:t>Fifth level</a:t>
            </a:r>
            <a:endParaRPr lang="en-US"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MX" pitchFamily="2" charset="77"/>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MX" pitchFamily="2" charset="77"/>
              </a:defRPr>
            </a:lvl1pPr>
          </a:lstStyle>
          <a:p>
            <a:fld id="{3EBB6954-0F2B-654B-9AEB-7121A3BB4388}"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MX" pitchFamily="2" charset="77"/>
        <a:ea typeface="+mn-ea"/>
        <a:cs typeface="+mn-cs"/>
      </a:defRPr>
    </a:lvl1pPr>
    <a:lvl2pPr marL="457200" algn="l" defTabSz="914400" rtl="0" eaLnBrk="1" latinLnBrk="0" hangingPunct="1">
      <a:defRPr sz="1200" b="0" i="0" kern="1200">
        <a:solidFill>
          <a:schemeClr val="tx1"/>
        </a:solidFill>
        <a:latin typeface="AMX" pitchFamily="2" charset="77"/>
        <a:ea typeface="+mn-ea"/>
        <a:cs typeface="+mn-cs"/>
      </a:defRPr>
    </a:lvl2pPr>
    <a:lvl3pPr marL="914400" algn="l" defTabSz="914400" rtl="0" eaLnBrk="1" latinLnBrk="0" hangingPunct="1">
      <a:defRPr sz="1200" b="0" i="0" kern="1200">
        <a:solidFill>
          <a:schemeClr val="tx1"/>
        </a:solidFill>
        <a:latin typeface="AMX" pitchFamily="2" charset="77"/>
        <a:ea typeface="+mn-ea"/>
        <a:cs typeface="+mn-cs"/>
      </a:defRPr>
    </a:lvl3pPr>
    <a:lvl4pPr marL="1371600" algn="l" defTabSz="914400" rtl="0" eaLnBrk="1" latinLnBrk="0" hangingPunct="1">
      <a:defRPr sz="1200" b="0" i="0" kern="1200">
        <a:solidFill>
          <a:schemeClr val="tx1"/>
        </a:solidFill>
        <a:latin typeface="AMX" pitchFamily="2" charset="77"/>
        <a:ea typeface="+mn-ea"/>
        <a:cs typeface="+mn-cs"/>
      </a:defRPr>
    </a:lvl4pPr>
    <a:lvl5pPr marL="1828800" algn="l" defTabSz="914400" rtl="0" eaLnBrk="1" latinLnBrk="0" hangingPunct="1">
      <a:defRPr sz="1200" b="0" i="0" kern="1200">
        <a:solidFill>
          <a:schemeClr val="tx1"/>
        </a:solidFill>
        <a:latin typeface="AMX" pitchFamily="2" charset="77"/>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6.xml"/></Relationships>
</file>

<file path=ppt/notesSlides/_rels/notesSlide5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7.xml"/></Relationships>
</file>

<file path=ppt/notesSlides/_rels/notesSlide5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8.xml"/></Relationships>
</file>

<file path=ppt/notesSlides/_rels/notesSlide5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9.xml"/></Relationships>
</file>

<file path=ppt/notesSlides/_rels/notesSlide6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0.xml"/></Relationships>
</file>

<file path=ppt/notesSlides/_rels/notesSlide6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1.xml"/></Relationships>
</file>

<file path=ppt/notesSlides/_rels/notesSlide6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2.xml"/></Relationships>
</file>

<file path=ppt/notesSlides/_rels/notesSlide6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3.xml"/></Relationships>
</file>

<file path=ppt/notesSlides/_rels/notesSlide6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4.xml"/></Relationships>
</file>

<file path=ppt/notesSlides/_rels/notesSlide6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5.xml"/></Relationships>
</file>

<file path=ppt/notesSlides/_rels/notesSlide6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6.xml"/></Relationships>
</file>

<file path=ppt/notesSlides/_rels/notesSlide6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7.xml"/></Relationships>
</file>

<file path=ppt/notesSlides/_rels/notesSlide6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8.xml"/></Relationships>
</file>

<file path=ppt/notesSlides/_rels/notesSlide6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9.xml"/></Relationships>
</file>

<file path=ppt/notesSlides/_rels/notesSlide7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0.xml"/></Relationships>
</file>

<file path=ppt/notesSlides/_rels/notesSlide7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1.xml"/></Relationships>
</file>

<file path=ppt/notesSlides/_rels/notesSlide7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2.xml"/></Relationships>
</file>

<file path=ppt/notesSlides/_rels/notesSlide7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3.xml"/></Relationships>
</file>

<file path=ppt/notesSlides/_rels/notesSlide7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4.xml"/></Relationships>
</file>

<file path=ppt/notesSlides/_rels/notesSlide7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5.xml"/></Relationships>
</file>

<file path=ppt/notesSlides/_rels/notesSlide7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6.xml"/></Relationships>
</file>

<file path=ppt/notesSlides/_rels/notesSlide7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7.xml"/></Relationships>
</file>

<file path=ppt/notesSlides/_rels/notesSlide7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8.xml"/></Relationships>
</file>

<file path=ppt/notesSlides/_rels/notesSlide7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9.xml"/></Relationships>
</file>

<file path=ppt/notesSlides/_rels/notesSlide8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0.xml"/></Relationships>
</file>

<file path=ppt/notesSlides/_rels/notesSlide8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1.xml"/></Relationships>
</file>

<file path=ppt/notesSlides/_rels/notesSlide8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2.xml"/></Relationships>
</file>

<file path=ppt/notesSlides/_rels/notesSlide8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3.xml"/></Relationships>
</file>

<file path=ppt/notesSlides/_rels/notesSlide8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4.xml"/></Relationships>
</file>

<file path=ppt/notesSlides/_rels/notesSlide8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5.xml"/></Relationships>
</file>

<file path=ppt/notesSlides/_rels/notesSlide8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6.xml"/></Relationships>
</file>

<file path=ppt/notesSlides/_rels/notesSlide8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7.xml"/></Relationships>
</file>

<file path=ppt/notesSlides/_rels/notesSlide8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8.xml"/></Relationships>
</file>

<file path=ppt/notesSlides/_rels/notesSlide8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9.xml"/></Relationships>
</file>

<file path=ppt/notesSlides/_rels/notesSlide9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0.xml"/></Relationships>
</file>

<file path=ppt/notesSlides/_rels/notesSlide9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1.xml"/></Relationships>
</file>

<file path=ppt/notesSlides/_rels/notesSlide9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2.xml"/></Relationships>
</file>

<file path=ppt/notesSlides/_rels/notesSlide9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3.xml"/></Relationships>
</file>

<file path=ppt/notesSlides/_rels/notesSlide9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t>Facilitador:Este conteúdo é destinado às ilhas de Aquisição, Migração e Rentabilização. Vale ressaltar que algumas partes do conteúdo incluem observações de ilhas diferentes. Fique atento às especificidades de cada seção. </a:t>
            </a:r>
            <a:endParaRPr lang="pt-BR" altLang="en-US"/>
          </a:p>
          <a:p>
            <a:endParaRPr lang="pt-BR" altLang="en-US"/>
          </a:p>
          <a:p>
            <a:r>
              <a:rPr lang="pt-BR" altLang="en-US"/>
              <a:t>Abordagem: Hoje vamos falar sobre técnicas de vendas, que são super importantes para a gente. Para começar, quero que vocês pensem em uma compra recente. O que fez vocês escolherem um produto? Foi a maneira como o vendedor falou? Ou a forma como ele apresentou o produto?</a:t>
            </a:r>
            <a:endParaRPr lang="pt-BR"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t>Facilitador Essas experiências são ótimas para nos ajudar a entender como podemos melhorar nossas vendas. Vender não é só fazer uma transação, mas também construir um relacionamento e oferecer soluções que realmente ajudem o cliente. Informe o que iremos ver nesse módulo.</a:t>
            </a:r>
            <a:endParaRPr lang="pt-BR"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endParaRPr lang="pt-BR"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Iremos começar pelo valor agregador</a:t>
            </a:r>
            <a:endParaRPr lang="pt-BR" altLang="en-US"/>
          </a:p>
          <a:p>
            <a:endParaRPr lang="pt-BR"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Pode abrir a discussão perguntando à turma sobre o que influencia a decisão de compra, como a necessidade do produto, o desejo por novidades, a apresentação e a confiança na marca ou vendedor. Você pode convidar os participantes a compartilhar suas experiências e ideias sobre esses aspectos.</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o que influência na decisão de compra é a necessidade de ter um produto ou serviço.</a:t>
            </a:r>
            <a:endParaRPr lang="pt-BR" altLang="en-US"/>
          </a:p>
          <a:p>
            <a:endParaRPr lang="pt-BR"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o conceito de valor agregado e como influência na decisão de adquiri-lo.</a:t>
            </a:r>
            <a:endParaRPr lang="pt-BR" altLang="en-US"/>
          </a:p>
          <a:p>
            <a:endParaRPr lang="pt-BR"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Apresente o exemplo de como um produto pode agregar valor ao consumidor</a:t>
            </a: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b="1">
                <a:sym typeface="+mn-ea"/>
              </a:rPr>
              <a:t>Facilitador: Slides 9 a 11, são exemplos de valor agregado para as ilhas de Rentabilização e Aquisição.</a:t>
            </a:r>
            <a:endParaRPr lang="pt-BR" altLang="en-US" b="1">
              <a:sym typeface="+mn-ea"/>
            </a:endParaRPr>
          </a:p>
          <a:p>
            <a:endParaRPr lang="pt-BR" altLang="en-US" b="1">
              <a:sym typeface="+mn-ea"/>
            </a:endParaRPr>
          </a:p>
          <a:p>
            <a:r>
              <a:rPr lang="pt-BR" altLang="en-US" b="1">
                <a:sym typeface="+mn-ea"/>
              </a:rPr>
              <a:t>Vamos entender o conceito de valor agregado através de dois exemplos de personas com necessidades distintas. </a:t>
            </a:r>
            <a:r>
              <a:rPr lang="pt-BR" altLang="en-US" b="1">
                <a:sym typeface="+mn-ea"/>
              </a:rPr>
              <a:t> Com os perfis das personas, destacando suas necessidades específicas e os produtos adequados para atendê-las.</a:t>
            </a:r>
            <a:endParaRPr lang="pt-BR" altLang="en-US" b="1">
              <a:sym typeface="+mn-ea"/>
            </a:endParaRPr>
          </a:p>
          <a:p>
            <a:endParaRPr lang="pt-BR" altLang="en-US" b="1">
              <a:sym typeface="+mn-ea"/>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b="1">
                <a:sym typeface="+mn-ea"/>
              </a:rPr>
              <a:t>Facilitador: Slides 9 a 11, são exemplos de valor agregado para as ilhas de Rentabilização e Aquisição.  </a:t>
            </a:r>
            <a:endParaRPr lang="pt-BR" altLang="en-US" b="1">
              <a:sym typeface="+mn-ea"/>
            </a:endParaRPr>
          </a:p>
          <a:p>
            <a:endParaRPr lang="pt-BR" altLang="en-US" b="1">
              <a:sym typeface="+mn-ea"/>
            </a:endParaRPr>
          </a:p>
          <a:p>
            <a:endParaRPr lang="pt-BR" altLang="en-US" b="1">
              <a:sym typeface="+mn-ea"/>
            </a:endParaRPr>
          </a:p>
          <a:p>
            <a:r>
              <a:rPr lang="pt-BR" altLang="en-US" b="1">
                <a:sym typeface="+mn-ea"/>
              </a:rPr>
              <a:t>Vamos entender o conceito de valor agregado através de dois exemplos de personas com necessidades distintas.  Com os perfis das personas, destacando suas necessidades específicas e os produtos adequados para atendê-las.</a:t>
            </a:r>
            <a:endParaRPr lang="pt-BR" altLang="en-US" b="1">
              <a:sym typeface="+mn-ea"/>
            </a:endParaRPr>
          </a:p>
          <a:p>
            <a:endParaRPr lang="pt-BR" altLang="en-US" b="1">
              <a:sym typeface="+mn-ea"/>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b="1">
                <a:sym typeface="+mn-ea"/>
              </a:rPr>
              <a:t>Facilitador: Slides 9 a 11, são exemplos de valor agregado para as ilhas de Rentabilização e Aquisição. </a:t>
            </a:r>
            <a:endParaRPr lang="pt-BR" altLang="en-US" b="1">
              <a:sym typeface="+mn-ea"/>
            </a:endParaRPr>
          </a:p>
          <a:p>
            <a:endParaRPr lang="pt-BR" altLang="en-US" b="1">
              <a:sym typeface="+mn-ea"/>
            </a:endParaRPr>
          </a:p>
          <a:p>
            <a:r>
              <a:rPr lang="pt-BR" altLang="en-US" b="1">
                <a:sym typeface="+mn-ea"/>
              </a:rPr>
              <a:t>Ao apresentar as necessidades de cada uma, destaque como os produtos adequados atendem às necessidades de cada persona.</a:t>
            </a:r>
            <a:endParaRPr lang="pt-BR" altLang="en-US" b="1">
              <a:sym typeface="+mn-ea"/>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b="1" dirty="0">
                <a:sym typeface="+mn-ea"/>
              </a:rPr>
              <a:t>Facilitador: Slides 12 e 13, são exemplos de valor agregado para a ilha de Migração.</a:t>
            </a:r>
            <a:endParaRPr lang="pt-BR" altLang="en-US" b="1" dirty="0">
              <a:sym typeface="+mn-ea"/>
            </a:endParaRPr>
          </a:p>
          <a:p>
            <a:r>
              <a:rPr lang="pt-BR" altLang="en-US" b="1">
                <a:sym typeface="+mn-ea"/>
              </a:rPr>
              <a:t>Vamos entender o conceito de valor agregado através de um exemplo de persona com necessidades específicas.  Com o perfs da persona, destaque sua necessidade e o produto adequado  para atendê-la.</a:t>
            </a:r>
            <a:endParaRPr lang="pt-BR" altLang="en-US" b="1">
              <a:sym typeface="+mn-ea"/>
            </a:endParaRPr>
          </a:p>
          <a:p>
            <a:endParaRPr lang="pt-BR" altLang="en-US" b="1">
              <a:sym typeface="+mn-ea"/>
            </a:endParaRPr>
          </a:p>
          <a:p>
            <a:endParaRPr lang="pt-BR"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b="1" dirty="0">
                <a:sym typeface="+mn-ea"/>
              </a:rPr>
              <a:t>Facilitador: Slides 12 a 13, são exemplos de valor agregado para a ilha de Migração. </a:t>
            </a:r>
            <a:r>
              <a:rPr lang="pt-BR" altLang="en-US" b="1">
                <a:sym typeface="+mn-ea"/>
              </a:rPr>
              <a:t>Ao apresentar as necessidades, destaque como o produto adequado atende à necessidade da persona.</a:t>
            </a:r>
            <a:endParaRPr lang="pt-BR" altLang="en-US" b="1">
              <a:sym typeface="+mn-ea"/>
            </a:endParaRPr>
          </a:p>
          <a:p>
            <a:endParaRPr lang="pt-BR"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o vendedor Claro deve  para demonstrar ao cliente que ele não está apenas adquirindo um produto, mas sim um serviço de qualidade que realmente atende à sua necessidade específica. </a:t>
            </a:r>
            <a:endParaRPr lang="pt-BR" altLang="en-US">
              <a:sym typeface="+mn-ea"/>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Agora é hora de conhecermos a técnica de vendas!</a:t>
            </a:r>
            <a:endParaRPr lang="pt-BR" altLang="en-US">
              <a:sym typeface="+mn-ea"/>
            </a:endParaRPr>
          </a:p>
          <a:p>
            <a:endParaRPr lang="pt-BR"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a:t>
            </a:r>
            <a:r>
              <a:rPr lang="pt-BR" altLang="en-US">
                <a:sym typeface="+mn-ea"/>
              </a:rPr>
              <a:t> Agora é hora de conhecermos a técnica de vendas!</a:t>
            </a:r>
            <a:endParaRPr lang="pt-BR" altLang="en-US">
              <a:sym typeface="+mn-ea"/>
            </a:endParaRPr>
          </a:p>
          <a:p>
            <a:endParaRPr lang="pt-BR"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Facilitador:Este conteúdo é destinado às ilhas de Aquisição, Migração e Rentabilização. </a:t>
            </a: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r>
              <a:rPr lang="en-GB" noProof="0" dirty="0">
                <a:ln>
                  <a:noFill/>
                </a:ln>
                <a:effectLst/>
                <a:uLnTx/>
                <a:uFillTx/>
                <a:cs typeface="Segoe UI" panose="020B0502040204020203" pitchFamily="34" charset="0"/>
                <a:sym typeface="+mn-ea"/>
              </a:rPr>
              <a:t>O </a:t>
            </a:r>
            <a:r>
              <a:rPr lang="en-GB" noProof="0" dirty="0" err="1">
                <a:ln>
                  <a:noFill/>
                </a:ln>
                <a:effectLst/>
                <a:uLnTx/>
                <a:uFillTx/>
                <a:cs typeface="Segoe UI" panose="020B0502040204020203" pitchFamily="34" charset="0"/>
                <a:sym typeface="+mn-ea"/>
              </a:rPr>
              <a:t>vendedor</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precisa</a:t>
            </a:r>
            <a:r>
              <a:rPr lang="en-GB" noProof="0" dirty="0">
                <a:ln>
                  <a:noFill/>
                </a:ln>
                <a:effectLst/>
                <a:uLnTx/>
                <a:uFillTx/>
                <a:cs typeface="Segoe UI" panose="020B0502040204020203" pitchFamily="34" charset="0"/>
                <a:sym typeface="+mn-ea"/>
              </a:rPr>
              <a:t> se </a:t>
            </a:r>
            <a:r>
              <a:rPr lang="en-GB" noProof="0" dirty="0" err="1">
                <a:ln>
                  <a:noFill/>
                </a:ln>
                <a:effectLst/>
                <a:uLnTx/>
                <a:uFillTx/>
                <a:cs typeface="Segoe UI" panose="020B0502040204020203" pitchFamily="34" charset="0"/>
                <a:sym typeface="+mn-ea"/>
              </a:rPr>
              <a:t>interessar</a:t>
            </a:r>
            <a:r>
              <a:rPr lang="en-GB" noProof="0" dirty="0">
                <a:ln>
                  <a:noFill/>
                </a:ln>
                <a:effectLst/>
                <a:uLnTx/>
                <a:uFillTx/>
                <a:cs typeface="Segoe UI" panose="020B0502040204020203" pitchFamily="34" charset="0"/>
                <a:sym typeface="+mn-ea"/>
              </a:rPr>
              <a:t> pela </a:t>
            </a:r>
            <a:r>
              <a:rPr lang="en-GB" noProof="0" dirty="0" err="1">
                <a:ln>
                  <a:noFill/>
                </a:ln>
                <a:effectLst/>
                <a:uLnTx/>
                <a:uFillTx/>
                <a:cs typeface="Segoe UI" panose="020B0502040204020203" pitchFamily="34" charset="0"/>
                <a:sym typeface="+mn-ea"/>
              </a:rPr>
              <a:t>história</a:t>
            </a:r>
            <a:r>
              <a:rPr lang="en-GB" noProof="0" dirty="0">
                <a:ln>
                  <a:noFill/>
                </a:ln>
                <a:effectLst/>
                <a:uLnTx/>
                <a:uFillTx/>
                <a:cs typeface="Segoe UI" panose="020B0502040204020203" pitchFamily="34" charset="0"/>
                <a:sym typeface="+mn-ea"/>
              </a:rPr>
              <a:t> do </a:t>
            </a:r>
            <a:r>
              <a:rPr lang="en-GB" noProof="0" dirty="0" err="1">
                <a:ln>
                  <a:noFill/>
                </a:ln>
                <a:effectLst/>
                <a:uLnTx/>
                <a:uFillTx/>
                <a:cs typeface="Segoe UI" panose="020B0502040204020203" pitchFamily="34" charset="0"/>
                <a:sym typeface="+mn-ea"/>
              </a:rPr>
              <a:t>cliente</a:t>
            </a:r>
            <a:r>
              <a:rPr lang="en-GB" noProof="0" dirty="0">
                <a:ln>
                  <a:noFill/>
                </a:ln>
                <a:effectLst/>
                <a:uLnTx/>
                <a:uFillTx/>
                <a:cs typeface="Segoe UI" panose="020B0502040204020203" pitchFamily="34" charset="0"/>
                <a:sym typeface="+mn-ea"/>
              </a:rPr>
              <a:t>. Com </a:t>
            </a:r>
            <a:r>
              <a:rPr lang="en-GB" noProof="0" dirty="0" err="1">
                <a:ln>
                  <a:noFill/>
                </a:ln>
                <a:effectLst/>
                <a:uLnTx/>
                <a:uFillTx/>
                <a:cs typeface="Segoe UI" panose="020B0502040204020203" pitchFamily="34" charset="0"/>
                <a:sym typeface="+mn-ea"/>
              </a:rPr>
              <a:t>esse</a:t>
            </a:r>
            <a:r>
              <a:rPr lang="en-GB" noProof="0" dirty="0">
                <a:ln>
                  <a:noFill/>
                </a:ln>
                <a:effectLst/>
                <a:uLnTx/>
                <a:uFillTx/>
                <a:cs typeface="Segoe UI" panose="020B0502040204020203" pitchFamily="34" charset="0"/>
                <a:sym typeface="+mn-ea"/>
              </a:rPr>
              <a:t> interesse </a:t>
            </a:r>
            <a:r>
              <a:rPr lang="en-GB" noProof="0" dirty="0" err="1">
                <a:ln>
                  <a:noFill/>
                </a:ln>
                <a:effectLst/>
                <a:uLnTx/>
                <a:uFillTx/>
                <a:cs typeface="Segoe UI" panose="020B0502040204020203" pitchFamily="34" charset="0"/>
                <a:sym typeface="+mn-ea"/>
              </a:rPr>
              <a:t>pelas</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necessidades</a:t>
            </a:r>
            <a:r>
              <a:rPr lang="en-GB" noProof="0" dirty="0">
                <a:ln>
                  <a:noFill/>
                </a:ln>
                <a:effectLst/>
                <a:uLnTx/>
                <a:uFillTx/>
                <a:cs typeface="Segoe UI" panose="020B0502040204020203" pitchFamily="34" charset="0"/>
                <a:sym typeface="+mn-ea"/>
              </a:rPr>
              <a:t> dele e a </a:t>
            </a:r>
            <a:r>
              <a:rPr lang="en-GB" noProof="0" dirty="0" err="1">
                <a:ln>
                  <a:noFill/>
                </a:ln>
                <a:effectLst/>
                <a:uLnTx/>
                <a:uFillTx/>
                <a:cs typeface="Segoe UI" panose="020B0502040204020203" pitchFamily="34" charset="0"/>
                <a:sym typeface="+mn-ea"/>
              </a:rPr>
              <a:t>técnica</a:t>
            </a:r>
            <a:r>
              <a:rPr lang="en-GB" noProof="0" dirty="0">
                <a:ln>
                  <a:noFill/>
                </a:ln>
                <a:effectLst/>
                <a:uLnTx/>
                <a:uFillTx/>
                <a:cs typeface="Segoe UI" panose="020B0502040204020203" pitchFamily="34" charset="0"/>
                <a:sym typeface="+mn-ea"/>
              </a:rPr>
              <a:t> de </a:t>
            </a:r>
            <a:r>
              <a:rPr lang="en-GB" noProof="0" dirty="0" err="1">
                <a:ln>
                  <a:noFill/>
                </a:ln>
                <a:effectLst/>
                <a:uLnTx/>
                <a:uFillTx/>
                <a:cs typeface="Segoe UI" panose="020B0502040204020203" pitchFamily="34" charset="0"/>
                <a:sym typeface="+mn-ea"/>
              </a:rPr>
              <a:t>vendas</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você</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conseguirá</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realizar</a:t>
            </a:r>
            <a:r>
              <a:rPr lang="en-GB" noProof="0" dirty="0">
                <a:ln>
                  <a:noFill/>
                </a:ln>
                <a:effectLst/>
                <a:uLnTx/>
                <a:uFillTx/>
                <a:cs typeface="Segoe UI" panose="020B0502040204020203" pitchFamily="34" charset="0"/>
                <a:sym typeface="+mn-ea"/>
              </a:rPr>
              <a:t> um </a:t>
            </a:r>
            <a:r>
              <a:rPr lang="en-GB" noProof="0" dirty="0" err="1">
                <a:ln>
                  <a:noFill/>
                </a:ln>
                <a:effectLst/>
                <a:uLnTx/>
                <a:uFillTx/>
                <a:cs typeface="Segoe UI" panose="020B0502040204020203" pitchFamily="34" charset="0"/>
                <a:sym typeface="+mn-ea"/>
              </a:rPr>
              <a:t>excelente</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atendimento</a:t>
            </a:r>
            <a:r>
              <a:rPr lang="en-GB" noProof="0" dirty="0">
                <a:ln>
                  <a:noFill/>
                </a:ln>
                <a:effectLst/>
                <a:uLnTx/>
                <a:uFillTx/>
                <a:cs typeface="Segoe UI" panose="020B0502040204020203" pitchFamily="34" charset="0"/>
                <a:sym typeface="+mn-ea"/>
              </a:rPr>
              <a:t>, </a:t>
            </a:r>
            <a:r>
              <a:rPr lang="en-GB" noProof="0" dirty="0" err="1">
                <a:ln>
                  <a:noFill/>
                </a:ln>
                <a:effectLst/>
                <a:uLnTx/>
                <a:uFillTx/>
                <a:cs typeface="Segoe UI" panose="020B0502040204020203" pitchFamily="34" charset="0"/>
                <a:sym typeface="+mn-ea"/>
              </a:rPr>
              <a:t>efetuando</a:t>
            </a:r>
            <a:r>
              <a:rPr lang="en-GB" noProof="0" dirty="0">
                <a:ln>
                  <a:noFill/>
                </a:ln>
                <a:effectLst/>
                <a:uLnTx/>
                <a:uFillTx/>
                <a:cs typeface="Segoe UI" panose="020B0502040204020203" pitchFamily="34" charset="0"/>
                <a:sym typeface="+mn-ea"/>
              </a:rPr>
              <a:t> a </a:t>
            </a:r>
            <a:r>
              <a:rPr lang="en-GB" noProof="0" dirty="0" err="1">
                <a:ln>
                  <a:noFill/>
                </a:ln>
                <a:effectLst/>
                <a:uLnTx/>
                <a:uFillTx/>
                <a:cs typeface="Segoe UI" panose="020B0502040204020203" pitchFamily="34" charset="0"/>
                <a:sym typeface="+mn-ea"/>
              </a:rPr>
              <a:t>venda</a:t>
            </a:r>
            <a:r>
              <a:rPr lang="en-GB" noProof="0" dirty="0">
                <a:ln>
                  <a:noFill/>
                </a:ln>
                <a:effectLst/>
                <a:uLnTx/>
                <a:uFillTx/>
                <a:cs typeface="Segoe UI" panose="020B0502040204020203" pitchFamily="34" charset="0"/>
                <a:sym typeface="+mn-ea"/>
              </a:rPr>
              <a:t>.​</a:t>
            </a:r>
            <a:endParaRPr lang="en-GB" noProof="0" dirty="0">
              <a:ln>
                <a:noFill/>
              </a:ln>
              <a:effectLst/>
              <a:uLnTx/>
              <a:uFillTx/>
              <a:cs typeface="Segoe UI" panose="020B0502040204020203" pitchFamily="34"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Apresentar o primeiro pilar que á abordagem.</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a:t>
            </a:r>
            <a:r>
              <a:rPr lang="pt-BR" altLang="en-US">
                <a:sym typeface="+mn-ea"/>
              </a:rPr>
              <a:t>Apresentar o primeiro pilar que á abordagem. </a:t>
            </a:r>
            <a:endParaRPr lang="pt-BR"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a:t>
            </a:r>
            <a:r>
              <a:rPr lang="pt-BR" b="1">
                <a:sym typeface="+mn-ea"/>
              </a:rPr>
              <a:t> Informe que uma saudação calorosa e amigável ajuda a criar uma boa impressão, estabelece um ambiente de confiança e abre as portas para uma comunicação eficaz. Isso pode fazer toda a diferença na experiência do cliente e no sucesso da venda.</a:t>
            </a:r>
            <a:endParaRPr lang="pt-BR" b="1">
              <a:sym typeface="+mn-ea"/>
            </a:endParaRPr>
          </a:p>
          <a:p>
            <a:endParaRPr lang="pt-BR" altLang="en-US">
              <a:sym typeface="+mn-ea"/>
            </a:endParaRPr>
          </a:p>
          <a:p>
            <a:endParaRPr lang="pt-BR" altLang="en-US" dirty="0">
              <a:sym typeface="+mn-ea"/>
            </a:endParaRPr>
          </a:p>
          <a:p>
            <a:endParaRPr lang="pt-BR" altLang="en-US" b="1" dirty="0">
              <a:latin typeface="AMX" charset="0"/>
              <a:cs typeface="AMX"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a:t>
            </a:r>
            <a:r>
              <a:rPr lang="pt-BR" altLang="en-US" dirty="0">
                <a:sym typeface="+mn-ea"/>
              </a:rPr>
              <a:t>Utilize exemplos como: </a:t>
            </a:r>
            <a:r>
              <a:rPr lang="pt-BR" altLang="en-US" dirty="0">
                <a:latin typeface="AMX" charset="0"/>
                <a:cs typeface="AMX" charset="0"/>
                <a:sym typeface="+mn-ea"/>
              </a:rPr>
              <a:t>"Estou entrando em contato para apresentar nossos planos móveis que oferecem benefícios exclusivos para você."</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Conhecer os diferentes tipos de clientes é fundamental para aprimorar as estratégias de venda e oferecer um atendimento mais personalizado. A seguir será exibido vídeo explicando as características de cada cliente.</a:t>
            </a:r>
            <a:endParaRPr lang="pt-BR" altLang="en-US">
              <a:sym typeface="+mn-ea"/>
            </a:endParaRPr>
          </a:p>
          <a:p>
            <a:endParaRPr 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a:t>
            </a:r>
            <a:r>
              <a:rPr lang="pt-BR" b="1" dirty="0">
                <a:sym typeface="+mn-ea"/>
              </a:rPr>
              <a:t> </a:t>
            </a:r>
            <a:r>
              <a:rPr lang="pt-BR" dirty="0">
                <a:sym typeface="+mn-ea"/>
              </a:rPr>
              <a:t>Identificar a personalidade que cada cliente possui na hora do atendimento é extremamente importante pois, assim, você aprenderá a melhor forma de lidar com cada um deles. </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a necessidade de criar uma conexão com o cliente.</a:t>
            </a:r>
            <a:endParaRPr lang="pt-BR" altLang="en-US"/>
          </a:p>
          <a:p>
            <a:endParaRPr lang="pt-BR"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a:t>
            </a:r>
            <a:r>
              <a:rPr lang="pt-BR" dirty="0">
                <a:sym typeface="+mn-ea"/>
              </a:rPr>
              <a:t>Estimule os participantes a responder!</a:t>
            </a:r>
            <a:endParaRPr lang="en-US" dirty="0"/>
          </a:p>
          <a:p>
            <a:r>
              <a:rPr lang="pt-BR" dirty="0">
                <a:sym typeface="+mn-ea"/>
              </a:rPr>
              <a:t>Se a resposta for afirmativa, que devemos tratar o cliente da mesma forma que gostaríamos de ser tratados, provoque perguntando do que ele gosta e diga que gosta de coisas diferentes...</a:t>
            </a:r>
            <a:endParaRPr 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a:t>
            </a:r>
            <a:r>
              <a:rPr lang="pt-BR" b="1" dirty="0">
                <a:sym typeface="+mn-ea"/>
              </a:rPr>
              <a:t>SOMOS TODOS DIFERENTES, ENTÃO TRATE CADA CLIENTE COMO ELE GOSTA DE SER TRATADO E SOLUCIONE SEUS PROBLEMAS!!</a:t>
            </a:r>
            <a:endParaRPr lang="en-US" dirty="0"/>
          </a:p>
          <a:p>
            <a:r>
              <a:rPr lang="pt-BR" dirty="0">
                <a:sym typeface="+mn-ea"/>
              </a:rPr>
              <a:t>O </a:t>
            </a:r>
            <a:r>
              <a:rPr lang="en-US" dirty="0">
                <a:sym typeface="+mn-ea"/>
              </a:rPr>
              <a:t>que </a:t>
            </a:r>
            <a:r>
              <a:rPr lang="en-US" dirty="0" err="1">
                <a:sym typeface="+mn-ea"/>
              </a:rPr>
              <a:t>importa</a:t>
            </a:r>
            <a:r>
              <a:rPr lang="en-US" dirty="0">
                <a:sym typeface="+mn-ea"/>
              </a:rPr>
              <a:t> </a:t>
            </a:r>
            <a:r>
              <a:rPr lang="pt-BR" dirty="0">
                <a:sym typeface="+mn-ea"/>
              </a:rPr>
              <a:t>é o ponto de vista do cliente!</a:t>
            </a:r>
            <a:endParaRPr lang="pt-BR"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a:sym typeface="+mn-ea"/>
              </a:rPr>
              <a:t>Nesta atividade, vamos apresentar três perfis distintos de clientes. A turma deverá analisar cada um deles, dizer qual o perfil e discutir como abordá-los de maneira eficaz. Após a discussão clique que aparecerá a resposta correta.</a:t>
            </a:r>
            <a:endParaRPr lang="pt-BR" altLang="en-US">
              <a:sym typeface="+mn-ea"/>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a:t>
            </a:r>
            <a:r>
              <a:rPr lang="pt-BR" altLang="en-US">
                <a:sym typeface="+mn-ea"/>
              </a:rPr>
              <a:t>Nesta atividade, vamos apresentar três perfis distintos de clientes. A turma deverá analisar cada um deles, dizer qual o perfil e discutir como abordá-los de maneira eficaz. Após a discussão clique que aparecerá a resposta correta.</a:t>
            </a:r>
            <a:endParaRPr lang="pt-BR" altLang="en-US">
              <a:sym typeface="+mn-ea"/>
            </a:endParaRPr>
          </a:p>
          <a:p>
            <a:endParaRPr lang="pt-BR"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a:t>
            </a:r>
            <a:r>
              <a:rPr lang="pt-BR" altLang="en-US">
                <a:sym typeface="+mn-ea"/>
              </a:rPr>
              <a:t>Nesta atividade, vamos apresentar três perfis distintos de clientes. A turma deverá analisar cada um deles, dizer qual o perfil e discutir como abordá-los de maneira eficaz. Após a discussão clique que aparecerá a resposta correta.</a:t>
            </a:r>
            <a:endParaRPr lang="pt-BR" altLang="en-US">
              <a:sym typeface="+mn-ea"/>
            </a:endParaRPr>
          </a:p>
          <a:p>
            <a:endParaRPr lang="pt-BR" altLang="en-US"/>
          </a:p>
          <a:p>
            <a:endParaRPr lang="pt-BR"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a:t>
            </a:r>
            <a:r>
              <a:rPr lang="pt-BR" altLang="en-US">
                <a:sym typeface="+mn-ea"/>
              </a:rPr>
              <a:t>Nesta atividade, vamos apresentar três perfis distintos de clientes. A turma deverá analisar cada um deles, dizer qual o perfil e discutir como abordá-los de maneira eficaz. Após a discussão clique que aparecerá a resposta correta.</a:t>
            </a:r>
            <a:endParaRPr lang="pt-BR"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a:t>
            </a:r>
            <a:r>
              <a:rPr lang="pt-BR" altLang="en-US" dirty="0"/>
              <a:t> Perguntas que você pode fazer para estimular a discussão sobre como identificar as necessidades e desejos dos consumidores: Quais são algumas maneiras de descobrir o que os clientes realmente precisam?Vocês acham que a personalização do atendimento ajuda a identificar melhor as necessidades dos consumidores? Por quê?</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Vamor ver sobre a sondagem, mas falar sobre empatia.</a:t>
            </a:r>
            <a:endParaRPr lang="pt-BR"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Explique que a </a:t>
            </a:r>
            <a:r>
              <a:rPr lang="pt-BR" dirty="0">
                <a:sym typeface="+mn-ea"/>
              </a:rPr>
              <a:t>Empatia é a base de tudo! Ela sustenta toda a técnica de vendas! Informe a turma que veremos um vídeo.</a:t>
            </a:r>
            <a:endParaRPr lang="pt-BR"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b="1" dirty="0"/>
              <a:t>Facilitador: </a:t>
            </a:r>
            <a:r>
              <a:rPr lang="pt-BR" altLang="en-US" dirty="0"/>
              <a:t>Abra uma discussão com a turma: Já aconteceu isso com vocês? Sorrir para alguém e essa pessoa sorrir de volta, sem motivo aparente? </a:t>
            </a:r>
            <a:endParaRPr lang="pt-BR" altLang="en-US" dirty="0"/>
          </a:p>
          <a:p>
            <a:r>
              <a:rPr lang="pt-BR" altLang="en-US" dirty="0"/>
              <a:t>Exemplifique: Esse é um exemplo simples de empatia em ação. Quando você sorri de volta para alguém, está reconhecendo e respondendo à emoção positiva que a pessoa está expressando. Este ato simples demonstra que você está em sintonia com o sentimento do outro e está refletindo esse sentimento de volta. É uma maneira não verbal de mostrar compreensão e conexão, elementos essenciais da empatia. Nas vendas, aplicar essa mesma empatia significa se colocar no lugar do cliente, compreender suas necessidades e preocupações, e responder de maneira genuína e atenciosa. Esse gesto de empatia pode transformar uma simples interação em uma conexão significativa e produtiva.</a:t>
            </a:r>
            <a:endParaRPr lang="pt-BR" altLang="en-US" dirty="0"/>
          </a:p>
          <a:p>
            <a:endParaRPr lang="pt-BR" altLang="en-US" dirty="0"/>
          </a:p>
          <a:p>
            <a:r>
              <a:rPr lang="pt-BR" altLang="en-US">
                <a:sym typeface="+mn-ea"/>
              </a:rPr>
              <a:t>Facilitador:Este conteúdo é destinado às ilhas de Aquisição, Migração e Rentabilização. </a:t>
            </a:r>
            <a:endParaRPr lang="pt-BR" altLang="en-US"/>
          </a:p>
          <a:p>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a:t>
            </a:r>
            <a:r>
              <a:rPr lang="pt-BR" altLang="en-US">
                <a:sym typeface="+mn-ea"/>
              </a:rPr>
              <a:t> </a:t>
            </a:r>
            <a:r>
              <a:rPr lang="pt-BR" altLang="en-US" b="1">
                <a:sym typeface="+mn-ea"/>
              </a:rPr>
              <a:t>Explique que a sondagem é importante porque permite entender as necessidades do cliente e oferecer soluções que aumentam as chances de venda.</a:t>
            </a: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Facilitador:Iinforme que na sondagem, ouvir o cliente é essencial. Isso envolve prestar atenção ao que ele diz, suas preocupações e interesses, além de considerar seu tom de voz.</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Fazer as perguntas certas é crucial para entender as necessidades do cliente, construir relacionamentos, identificar oportunidades de venda e garantir uma experiência personalizada.</a:t>
            </a:r>
            <a:endParaRPr lang="pt-BR" altLang="en-US">
              <a:sym typeface="+mn-ea"/>
            </a:endParaRPr>
          </a:p>
          <a:p>
            <a:endParaRPr lang="pt-BR"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porque é necessário fazer as perguntas certas</a:t>
            </a:r>
            <a:endParaRPr lang="pt-BR" altLang="en-US"/>
          </a:p>
          <a:p>
            <a:endParaRPr lang="pt-BR"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Explique uqe fazer as perguntas certas é essencial após ouvir as necessidades do cliente, pois isso potencializa sua abordagem de vendas, ajudando a identificar oportunidades e a oferecer soluções adequadas.</a:t>
            </a:r>
            <a:endParaRPr lang="pt-BR" altLang="en-US">
              <a:sym typeface="+mn-ea"/>
            </a:endParaRPr>
          </a:p>
          <a:p>
            <a:endParaRPr lang="pt-BR" altLang="en-US" b="1" dirty="0">
              <a:latin typeface="AMX" charset="0"/>
              <a:cs typeface="AMX"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b="1" dirty="0">
                <a:sym typeface="+mn-ea"/>
              </a:rPr>
              <a:t>Facilitador: </a:t>
            </a:r>
            <a:r>
              <a:rPr lang="pt-BR" altLang="en-US" dirty="0">
                <a:sym typeface="+mn-ea"/>
              </a:rPr>
              <a:t>Dê exemplos de perguntar abertas e fechadas para exemplificar melhor o conceito. Explique </a:t>
            </a:r>
            <a:r>
              <a:rPr lang="pt-BR" dirty="0">
                <a:latin typeface="AMX" charset="0"/>
                <a:cs typeface="AMX" charset="0"/>
                <a:sym typeface="+mn-ea"/>
              </a:rPr>
              <a:t>Para garantir uma venda bem-sucedida, é fundamental usar uma combinação de ambos os tipos de perguntas. Perguntas fechadas ajudam a consolidar informações específicas, enquanto perguntas abertas revelam o contexto e as necessidades do cliente.</a:t>
            </a:r>
            <a:endParaRPr lang="pt-BR" dirty="0">
              <a:latin typeface="AMX" charset="0"/>
              <a:cs typeface="AMX" charset="0"/>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endParaRPr lang="pt-BR" dirty="0">
              <a:latin typeface="AMX" charset="0"/>
              <a:cs typeface="AMX" charset="0"/>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Sugestões de perguntas que o vendedor pode fazer ao cliente, para a ilha de Aquisição e Rentabilização.</a:t>
            </a:r>
            <a:endParaRPr lang="pt-BR" dirty="0">
              <a:latin typeface="AMX" charset="0"/>
              <a:cs typeface="AMX" charset="0"/>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Sugestões de perguntas que o vendedor pode fazer ao cliente, </a:t>
            </a:r>
            <a:r>
              <a:rPr lang="pt-BR" altLang="en-US">
                <a:sym typeface="+mn-ea"/>
              </a:rPr>
              <a:t>para a ilha de Migração. </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Explique o objetivo de fazer as perguntas certas para concluir a venda.</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A sondagem é o pilar fundamental para garantir um atendimento de qualidade e eficaz. </a:t>
            </a:r>
            <a:endParaRPr lang="pt-BR" altLang="en-US">
              <a:sym typeface="+mn-ea"/>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IAgora que você compreende o que o cliente deseja, é hora de apresentar soluções adequadas. Mostre como seu produto ou serviço atende às necessidades específicas dele, destacando as características e benefícios relevantes. </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Facilitador:Este conteúdo é destinado às ilhas de Aquisição, Migração e Rentabilização. </a:t>
            </a:r>
            <a:endParaRPr lang="pt-BR" altLang="en-US"/>
          </a:p>
          <a:p>
            <a:endParaRPr lang="pt-BR" altLang="en-US" b="1" dirty="0"/>
          </a:p>
          <a:p>
            <a:r>
              <a:rPr lang="pt-BR" altLang="en-US" b="1" dirty="0"/>
              <a:t>Facilitador: </a:t>
            </a:r>
            <a:r>
              <a:rPr lang="pt-BR" altLang="en-US" dirty="0"/>
              <a:t>Divida a equipe em pequenos grupos de 3 a 4 pessoas. Cada grupo terá um facilitador (ou instrutor) que inicia a história. </a:t>
            </a:r>
            <a:endParaRPr lang="pt-BR" altLang="en-US" dirty="0"/>
          </a:p>
          <a:p>
            <a:r>
              <a:rPr lang="pt-BR" altLang="en-US" dirty="0"/>
              <a:t>Início da História: O facilitador começa uma história com uma frase curta. Por exemplo: "Era uma vez uma pequena loja de eletrônicos que enfrentava dificuldades para aumentar suas vendas."</a:t>
            </a:r>
            <a:endParaRPr lang="pt-BR" altLang="en-US" dirty="0"/>
          </a:p>
          <a:p>
            <a:r>
              <a:rPr lang="pt-BR" altLang="en-US" dirty="0"/>
              <a:t>Continuação da História: Cada participante, na ordem em que foi designado, deve continuar a história usando a</a:t>
            </a:r>
            <a:r>
              <a:rPr lang="pt-BR" altLang="en-US" b="1" dirty="0"/>
              <a:t> última letra da frase </a:t>
            </a:r>
            <a:r>
              <a:rPr lang="pt-BR" altLang="en-US" dirty="0"/>
              <a:t>anterior para iniciar sua contribuição. Por exemplo, se a última frase foi "eletrônicos que enfrentava dificuldades para aumentar suas vendas", o próximo participante deve começar sua frase com a letra "</a:t>
            </a:r>
            <a:r>
              <a:rPr lang="pt-BR" altLang="en-US" dirty="0" err="1"/>
              <a:t>s</a:t>
            </a:r>
            <a:r>
              <a:rPr lang="pt-BR" altLang="en-US" dirty="0"/>
              <a:t>": "Surgiu uma ideia inovadora para promover uma nova linha de produtos."</a:t>
            </a:r>
            <a:endParaRPr lang="pt-BR" altLang="en-US" dirty="0"/>
          </a:p>
          <a:p>
            <a:endParaRPr lang="pt-BR" altLang="en-US" dirty="0"/>
          </a:p>
          <a:p>
            <a:r>
              <a:rPr lang="pt-BR" altLang="en-US" dirty="0"/>
              <a:t>Discussão em Grupo: Reúna todos os participantes e discuta como a dinâmica ajudou a reforçar a importância da escuta ativa. Pergunte como se sentiram ao ouvir e contribuir para a história.</a:t>
            </a:r>
            <a:endParaRPr lang="pt-BR" altLang="en-US" dirty="0"/>
          </a:p>
          <a:p>
            <a:r>
              <a:rPr lang="pt-BR" altLang="en-US" dirty="0"/>
              <a:t>Reflexão sobre como a escuta ativa foi aplicada durante a dinâmica e como isso pode ser transferido para situações reais de vendas.</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Próximo conteúdo a ser visto Oferta. </a:t>
            </a:r>
            <a:r>
              <a:rPr lang="pt-BR" altLang="en-US" b="1" dirty="0">
                <a:sym typeface="+mn-ea"/>
              </a:rPr>
              <a:t>Informe que oferta</a:t>
            </a:r>
            <a:r>
              <a:rPr lang="pt-BR" altLang="en-US" b="1">
                <a:sym typeface="+mn-ea"/>
              </a:rPr>
              <a:t> é a etapa em que você apresenta os produtos ou serviços de forma clara, mostrando como eles atendem às necessidades do cliente e destacando os benefícios.</a:t>
            </a:r>
            <a:endParaRPr lang="pt-BR" altLang="en-US"/>
          </a:p>
          <a:p>
            <a:endParaRPr lang="pt-BR"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pt-BR" altLang="en-US">
                <a:sym typeface="+mn-ea"/>
              </a:rPr>
              <a:t>Facilitador:  Oriente o vendedor a manter o foco nos benefícios que aquele produto/serviço atende o cliente. </a:t>
            </a:r>
            <a:r>
              <a:rPr lang="en-US" altLang="ja-JP" dirty="0">
                <a:latin typeface="AMX" charset="0"/>
                <a:ea typeface="MS PGothic" panose="020B0600070205080204" pitchFamily="34" charset="-128"/>
                <a:cs typeface="AMX" charset="0"/>
                <a:sym typeface="+mn-ea"/>
              </a:rPr>
              <a:t>Estes </a:t>
            </a:r>
            <a:r>
              <a:rPr lang="en-US" altLang="ja-JP" dirty="0" err="1">
                <a:latin typeface="AMX" charset="0"/>
                <a:ea typeface="MS PGothic" panose="020B0600070205080204" pitchFamily="34" charset="-128"/>
                <a:cs typeface="AMX" charset="0"/>
                <a:sym typeface="+mn-ea"/>
              </a:rPr>
              <a:t>são</a:t>
            </a:r>
            <a:r>
              <a:rPr lang="en-US" altLang="ja-JP" dirty="0">
                <a:latin typeface="AMX" charset="0"/>
                <a:ea typeface="MS PGothic" panose="020B0600070205080204" pitchFamily="34" charset="-128"/>
                <a:cs typeface="AMX" charset="0"/>
                <a:sym typeface="+mn-ea"/>
              </a:rPr>
              <a:t> </a:t>
            </a:r>
            <a:r>
              <a:rPr lang="en-US" altLang="ja-JP" dirty="0" err="1">
                <a:latin typeface="AMX" charset="0"/>
                <a:ea typeface="MS PGothic" panose="020B0600070205080204" pitchFamily="34" charset="-128"/>
                <a:cs typeface="AMX" charset="0"/>
                <a:sym typeface="+mn-ea"/>
              </a:rPr>
              <a:t>os</a:t>
            </a:r>
            <a:r>
              <a:rPr lang="en-US" altLang="ja-JP" dirty="0">
                <a:latin typeface="AMX" charset="0"/>
                <a:ea typeface="MS PGothic" panose="020B0600070205080204" pitchFamily="34" charset="-128"/>
                <a:cs typeface="AMX" charset="0"/>
                <a:sym typeface="+mn-ea"/>
              </a:rPr>
              <a:t> </a:t>
            </a:r>
            <a:r>
              <a:rPr lang="en-US" altLang="ja-JP" dirty="0" err="1">
                <a:latin typeface="AMX" charset="0"/>
                <a:ea typeface="MS PGothic" panose="020B0600070205080204" pitchFamily="34" charset="-128"/>
                <a:cs typeface="AMX" charset="0"/>
                <a:sym typeface="+mn-ea"/>
              </a:rPr>
              <a:t>seus</a:t>
            </a:r>
            <a:r>
              <a:rPr lang="en-US" altLang="ja-JP" dirty="0">
                <a:latin typeface="AMX" charset="0"/>
                <a:ea typeface="MS PGothic" panose="020B0600070205080204" pitchFamily="34" charset="-128"/>
                <a:cs typeface="AMX" charset="0"/>
                <a:sym typeface="+mn-ea"/>
              </a:rPr>
              <a:t> </a:t>
            </a:r>
            <a:r>
              <a:rPr lang="en-US" altLang="ja-JP" dirty="0" err="1">
                <a:latin typeface="AMX" charset="0"/>
                <a:ea typeface="MS PGothic" panose="020B0600070205080204" pitchFamily="34" charset="-128"/>
                <a:cs typeface="AMX" charset="0"/>
                <a:sym typeface="+mn-ea"/>
              </a:rPr>
              <a:t>melhores</a:t>
            </a:r>
            <a:r>
              <a:rPr lang="en-US" altLang="ja-JP" dirty="0">
                <a:latin typeface="AMX" charset="0"/>
                <a:ea typeface="MS PGothic" panose="020B0600070205080204" pitchFamily="34" charset="-128"/>
                <a:cs typeface="AMX" charset="0"/>
                <a:sym typeface="+mn-ea"/>
              </a:rPr>
              <a:t> </a:t>
            </a:r>
            <a:r>
              <a:rPr lang="en-US" altLang="ja-JP" dirty="0" err="1">
                <a:latin typeface="AMX" charset="0"/>
                <a:ea typeface="MS PGothic" panose="020B0600070205080204" pitchFamily="34" charset="-128"/>
                <a:cs typeface="AMX" charset="0"/>
                <a:sym typeface="+mn-ea"/>
              </a:rPr>
              <a:t>argumentos</a:t>
            </a:r>
            <a:r>
              <a:rPr lang="en-US" altLang="en-US" dirty="0">
                <a:latin typeface="AMX" charset="0"/>
                <a:ea typeface="MS PGothic" panose="020B0600070205080204" pitchFamily="34" charset="-128"/>
                <a:cs typeface="AMX" charset="0"/>
                <a:sym typeface="+mn-ea"/>
              </a:rPr>
              <a:t> </a:t>
            </a:r>
            <a:r>
              <a:rPr lang="en-US" altLang="ja-JP" dirty="0">
                <a:latin typeface="AMX" charset="0"/>
                <a:ea typeface="MS PGothic" panose="020B0600070205080204" pitchFamily="34" charset="-128"/>
                <a:cs typeface="AMX" charset="0"/>
                <a:sym typeface="+mn-ea"/>
              </a:rPr>
              <a:t>(o </a:t>
            </a:r>
            <a:r>
              <a:rPr lang="en-US" altLang="ja-JP" dirty="0" err="1">
                <a:latin typeface="AMX" charset="0"/>
                <a:ea typeface="MS PGothic" panose="020B0600070205080204" pitchFamily="34" charset="-128"/>
                <a:cs typeface="AMX" charset="0"/>
                <a:sym typeface="+mn-ea"/>
              </a:rPr>
              <a:t>cliente</a:t>
            </a:r>
            <a:r>
              <a:rPr lang="en-US" altLang="ja-JP" dirty="0">
                <a:latin typeface="AMX" charset="0"/>
                <a:ea typeface="MS PGothic" panose="020B0600070205080204" pitchFamily="34" charset="-128"/>
                <a:cs typeface="AMX" charset="0"/>
                <a:sym typeface="+mn-ea"/>
              </a:rPr>
              <a:t> </a:t>
            </a:r>
            <a:r>
              <a:rPr lang="en-US" altLang="ja-JP" dirty="0" err="1">
                <a:latin typeface="AMX" charset="0"/>
                <a:ea typeface="MS PGothic" panose="020B0600070205080204" pitchFamily="34" charset="-128"/>
                <a:cs typeface="AMX" charset="0"/>
                <a:sym typeface="+mn-ea"/>
              </a:rPr>
              <a:t>valoriza</a:t>
            </a:r>
            <a:r>
              <a:rPr lang="en-US" altLang="ja-JP" dirty="0">
                <a:latin typeface="AMX" charset="0"/>
                <a:ea typeface="MS PGothic" panose="020B0600070205080204" pitchFamily="34" charset="-128"/>
                <a:cs typeface="AMX" charset="0"/>
                <a:sym typeface="+mn-ea"/>
              </a:rPr>
              <a:t>).</a:t>
            </a:r>
            <a:endParaRPr lang="en-US" dirty="0">
              <a:latin typeface="AMX" charset="0"/>
              <a:cs typeface="AMX" charset="0"/>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Enfatize a qualidade do produto/ serviço oferecido</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pt-BR" altLang="en-US">
                <a:sym typeface="+mn-ea"/>
              </a:rPr>
              <a:t>Facilitador: Explique que ao entender o que cada cliente procura, você pode apresentar o produto ideal que se encaixa perfeitamente em sua situação.</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itador: Explicar como abordar o cliente ao oferecer o produto, destacando o que é e suas vantagens.</a:t>
            </a:r>
            <a:endParaRPr lang="pt-BR" altLang="en-US" b="1">
              <a:sym typeface="+mn-ea"/>
            </a:endParaRPr>
          </a:p>
          <a:p>
            <a:endParaRPr lang="pt-BR" alt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a:sym typeface="+mn-ea"/>
              </a:rPr>
              <a:t>itador: Explicar como abordar o cliente ao oferecer o produto, destacando o que é e suas vantagens.</a:t>
            </a:r>
            <a:endParaRPr lang="pt-BR" alt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a:sym typeface="+mn-ea"/>
              </a:rPr>
              <a:t>Facilitador: Explicar como abordar o cliente ao oferecer o produto, destacando o que é e suas vantagens.</a:t>
            </a:r>
            <a:endParaRPr lang="pt-BR" altLang="en-US" b="1">
              <a:sym typeface="+mn-ea"/>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evitando essas palavras eles podem destacar os benefícios que o cliente irá adquirir, mostrando que cada centavo gasto é um passo em direção à satisfação e às soluções que atendem às suas necessidades. Essa abordagem ajuda a criar uma percepção mais positiva e valoriza a oferta.</a:t>
            </a:r>
            <a:endParaRPr lang="pt-BR" altLang="en-US">
              <a:sym typeface="+mn-ea"/>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Esses exemplos ajudarão a equipe a comunicar de forma eficaz os benefícios e as vantagens dos produtos, tornando a interação com os clientes mais persuasiva e envolvente.</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ao utilizar termos e expressões que eles compreendem e com os quais se identificam, criamos um ambiente de confiança e empatia.</a:t>
            </a:r>
            <a:endParaRPr lang="pt-BR" altLang="en-US">
              <a:sym typeface="+mn-ea"/>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Explique que ter um diferencial claro não apenas atrai novos clientes, mas também fideliza os já existentes. Ao comunicar essas características únicas, você pode demonstrar valor real, mostrando aos clientes por que eles devem escolher sua empresa.</a:t>
            </a:r>
            <a:endParaRPr lang="pt-BR" altLang="en-US">
              <a:sym typeface="+mn-ea"/>
            </a:endParaRPr>
          </a:p>
          <a:p>
            <a:endParaRPr lang="pt-BR" altLang="en-US" b="1" dirty="0">
              <a:latin typeface="AMX" charset="0"/>
              <a:cs typeface="AMX"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Aqui estão algumas perguntas que você pode fazer para estimular a reflexão dos vendedores sobre como lidar com objeções: </a:t>
            </a:r>
            <a:r>
              <a:rPr lang="pt-BR" altLang="en-US"/>
              <a:t>O que você faria se um cliente expressasse uma objeção sobre o preço do produto? Como você reagiria se um cliente dissesse que está satisfeito com que tem atualmente? </a:t>
            </a:r>
            <a:endParaRPr lang="pt-BR" altLang="en-US"/>
          </a:p>
          <a:p>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Facilitador:O próximo conteúdo que iremos ver é sobre Objeções.  </a:t>
            </a:r>
            <a:r>
              <a:rPr lang="pt-BR">
                <a:sym typeface="+mn-ea"/>
              </a:rPr>
              <a:t>Informe que o contorno de objeções é fundamental, pois permite lidar com as preocupações do cliente, respondendo de forma eficaz e mostrando que suas soluções são as melhores opções. A seguir apresente o vídeo que fala sobre como é importante olhar para as situações de diferentes ângulos.</a:t>
            </a:r>
            <a:endParaRPr lang="pt-BR">
              <a:sym typeface="+mn-ea"/>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O vídeo mostrar como ver as coisas por várias perspectivas pode enriquecer nosso entendimento e nos dar novas ideias.</a:t>
            </a:r>
            <a:endParaRPr lang="pt-BR" altLang="en-US">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r>
              <a:rPr lang="pt-BR" dirty="0"/>
              <a:t>Às vezes, temos certeza que vemos algo com clareza absoluta, não temos nenhuma dúvida sobre o que vemos. Outra pessoa tem total convicção que aquilo é outra coisa completamente diferente. Com frequência, não é um OU outro, mas um E outro. Uma visão mais completa, só incorporando outras perspectivas.</a:t>
            </a:r>
            <a:endParaRPr lang="pt-BR"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pt-BR" altLang="en-US">
                <a:sym typeface="+mn-ea"/>
              </a:rPr>
              <a:t>Facilitador: Explique que entender a perspectiva do cliente é essencial para oferecer um atendimento eficaz e empático.</a:t>
            </a:r>
            <a:endParaRPr lang="pt-BR" altLang="en-US">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Dê os exemplos acima  e explique que </a:t>
            </a:r>
            <a:r>
              <a:rPr lang="pt-BR" altLang="en-US">
                <a:sym typeface="+mn-ea"/>
              </a:rPr>
              <a:t>quando o vendedor está em uma conversa de vendas, é comum enfrentar objeções dos clientes. Em vez de vê-las como um obstáculo, encare-as como oportunidades valiosas.</a:t>
            </a:r>
            <a:endParaRPr lang="pt-BR" altLang="en-US"/>
          </a:p>
          <a:p>
            <a:endParaRPr lang="pt-BR" altLang="en-US"/>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Aqui estão algumas dicas de como identificar as oportunidades de contorno de uma objeção</a:t>
            </a:r>
            <a:endParaRPr lang="pt-BR" altLang="en-US">
              <a:sym typeface="+mn-ea"/>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 Explique que objeções relacionadas à concorrência são desafios frequentes para os vendedores, surgindo quando clientes mencionam outras opções no mercado, questionam o valor ou a qualidade do produto ou serviço. </a:t>
            </a:r>
            <a:endParaRPr lang="pt-BR" altLang="en-US">
              <a:sym typeface="+mn-ea"/>
            </a:endParaRPr>
          </a:p>
          <a:p>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Explique que para contornarmos elas é necessário: </a:t>
            </a:r>
            <a:endParaRPr lang="pt-BR" altLang="en-US"/>
          </a:p>
          <a:p>
            <a:endParaRPr lang="pt-BR" altLang="en-US"/>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Você pode verbalizar um exemplo para a turma: Olha, eu entendo que você está preocupado com o preço, e isso é super normal! Que tal darmos uma olhada juntos em como o nosso produto pode oferecer mais valor pra você? Isso vai ajudar a ver as vantagens que ele traz. Assim, a gente pode conversar melhor sobre o que você realmente precisa.</a:t>
            </a:r>
            <a:endParaRPr lang="pt-BR" altLang="en-US">
              <a:sym typeface="+mn-ea"/>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Facilitador:Este conteúdo é destinado às ilhas de Aquisição, Migração e Rentabilização. </a:t>
            </a:r>
            <a:endParaRPr lang="pt-BR" altLang="en-US"/>
          </a:p>
          <a:p>
            <a:endParaRPr lang="pt-BR" altLang="en-US" b="1" dirty="0"/>
          </a:p>
          <a:p>
            <a:r>
              <a:rPr lang="pt-BR" altLang="en-US" b="1" dirty="0"/>
              <a:t>Facilitador: </a:t>
            </a:r>
            <a:r>
              <a:rPr lang="pt-BR" altLang="en-US" dirty="0"/>
              <a:t>Separe a turma em grupos. Realize um sorteio rápido para definir o tipo de cliente para cada grupo: apressado, bravo, amigável, perdido, sério e o que oferece um cafezinho.</a:t>
            </a:r>
            <a:endParaRPr lang="pt-BR" altLang="en-US" dirty="0"/>
          </a:p>
          <a:p>
            <a:r>
              <a:rPr lang="pt-BR" altLang="en-US" dirty="0"/>
              <a:t>Cada grupo se prepara para a simulação com base no tipo de cliente sorteado. Eles devem elaborar uma abordagem inicial, perguntas de sondagem, apresentação do produto e estratégias para contorno de objeções.</a:t>
            </a:r>
            <a:endParaRPr lang="pt-BR" altLang="en-US" dirty="0"/>
          </a:p>
          <a:p>
            <a:r>
              <a:rPr lang="pt-BR" altLang="en-US" b="1" dirty="0"/>
              <a:t>Execução: </a:t>
            </a:r>
            <a:r>
              <a:rPr lang="pt-BR" altLang="en-US" dirty="0"/>
              <a:t>Cada grupo realiza uma simulação de venda por telefone de 3 minutos, abordando os seguintes pontos: Abordagem inicial, sondagem, apresentação do produto (características, vantagens, benefícios e valor agregado) e contorno de objeções.</a:t>
            </a:r>
            <a:endParaRPr lang="pt-BR" altLang="en-US" dirty="0"/>
          </a:p>
          <a:p>
            <a:r>
              <a:rPr lang="pt-BR" altLang="en-US" dirty="0"/>
              <a:t>Outros grupos observam e anotam pontos positivos e áreas para melhoria.</a:t>
            </a:r>
            <a:endParaRPr lang="pt-BR" altLang="en-US" dirty="0"/>
          </a:p>
          <a:p>
            <a:r>
              <a:rPr lang="pt-BR" altLang="en-US" b="1" dirty="0"/>
              <a:t>Discussão em grupo: </a:t>
            </a:r>
            <a:r>
              <a:rPr lang="pt-BR" altLang="en-US" dirty="0"/>
              <a:t>Após todas as simulações, conduza uma rápida discussão sobre o que funcionou bem e o que pode ser melhorado.</a:t>
            </a:r>
            <a:endParaRPr lang="pt-BR" altLang="en-US" dirty="0"/>
          </a:p>
          <a:p>
            <a:r>
              <a:rPr lang="pt-BR" altLang="en-US" b="1" dirty="0"/>
              <a:t>Duração: </a:t>
            </a:r>
            <a:r>
              <a:rPr lang="pt-BR" altLang="en-US" dirty="0"/>
              <a:t>30 minutos.</a:t>
            </a: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a:sym typeface="+mn-ea"/>
              </a:rPr>
              <a:t>Facilitador:Este conteúdo é destinado às ilhas de Aquisição, Migração e Rentabilização. </a:t>
            </a:r>
            <a:endParaRPr lang="pt-BR" altLang="en-US"/>
          </a:p>
          <a:p>
            <a:endParaRPr lang="pt-BR" b="1" dirty="0">
              <a:sym typeface="+mn-ea"/>
            </a:endParaRPr>
          </a:p>
          <a:p>
            <a:r>
              <a:rPr lang="pt-BR" b="1" dirty="0">
                <a:sym typeface="+mn-ea"/>
              </a:rPr>
              <a:t>Facilitador: </a:t>
            </a:r>
            <a:r>
              <a:rPr lang="pt-BR" dirty="0">
                <a:sym typeface="+mn-ea"/>
              </a:rPr>
              <a:t>Alguns perfis de clientes para serem trabalhados. </a:t>
            </a:r>
            <a:endParaRPr lang="pt-BR" b="1" dirty="0">
              <a:sym typeface="+mn-ea"/>
            </a:endParaRPr>
          </a:p>
          <a:p>
            <a:r>
              <a:rPr lang="pt-BR" dirty="0">
                <a:sym typeface="+mn-ea"/>
              </a:rPr>
              <a:t>Dicas: Se o cliente aparenta estar com pressa, é melhor realizar a abordagem de maneira ágil para que ele fique satisfeito! Talvez surja uma oportunidade de venda quando ele estiver satisfeito.</a:t>
            </a:r>
            <a:endParaRPr lang="pt-BR" dirty="0"/>
          </a:p>
          <a:p>
            <a:r>
              <a:rPr lang="pt-BR" dirty="0">
                <a:sym typeface="+mn-ea"/>
              </a:rPr>
              <a:t>Se o cliente for conversador, você pode buscar oportunidades de vendas mais tranquilamente pois ele aparenta estar disponível para uma conversa mais ampla.</a:t>
            </a:r>
            <a:endParaRPr lang="pt-BR" dirty="0"/>
          </a:p>
          <a:p>
            <a:r>
              <a:rPr lang="pt-BR" dirty="0">
                <a:sym typeface="+mn-ea"/>
              </a:rPr>
              <a:t>Já se o cliente for muito sério é melhor resolver o problema e falar da oportunidade mais superficialmente, se ele der abertura você se aprofunda no assunto.</a:t>
            </a:r>
            <a:endParaRPr lang="pt-BR" dirty="0"/>
          </a:p>
          <a:p>
            <a:r>
              <a:rPr lang="pt-BR" dirty="0">
                <a:sym typeface="+mn-ea"/>
              </a:rPr>
              <a:t>O cliente demonstrou ser amigável? Oba, é hora de verificar se tem algo que possa melhorar ainda mais a experiência dele!</a:t>
            </a:r>
            <a:endParaRPr lang="pt-BR" dirty="0"/>
          </a:p>
          <a:p>
            <a:r>
              <a:rPr lang="pt-BR" dirty="0">
                <a:sym typeface="+mn-ea"/>
              </a:rPr>
              <a:t>O cliente que demonstra não conhecer muito sobre os assuntos e não está tão inteirado precisa muito de você! Se houver algo que possa ajudá-lo você pode mostrar os benefícios e explicar bem explicadinho a respeito para ele se encontrar!</a:t>
            </a:r>
            <a:endParaRPr lang="pt-BR" dirty="0"/>
          </a:p>
          <a:p>
            <a:r>
              <a:rPr lang="pt-BR" dirty="0">
                <a:sym typeface="+mn-ea"/>
              </a:rPr>
              <a:t>O cliente demonstrou estar bravo é hora de ser cauteloso, resolva a situação e tente deixar o ambiente mais tranquilo tentando abrir uma oportunidade.</a:t>
            </a:r>
            <a:endParaRPr lang="pt-BR"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Introdução sobre o próximo conteudo que iremos ver: Fechamento</a:t>
            </a:r>
            <a:endParaRPr lang="pt-BR" b="1">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a:p>
          <a:p>
            <a:pPr marL="0" marR="0" lvl="0" indent="0" algn="l" defTabSz="914400" rtl="0" eaLnBrk="1" fontAlgn="auto" latinLnBrk="0" hangingPunct="1">
              <a:lnSpc>
                <a:spcPct val="100000"/>
              </a:lnSpc>
              <a:spcBef>
                <a:spcPts val="0"/>
              </a:spcBef>
              <a:spcAft>
                <a:spcPts val="0"/>
              </a:spcAft>
              <a:buClrTx/>
              <a:buSzTx/>
              <a:buFontTx/>
              <a:buNone/>
              <a:defRPr/>
            </a:pPr>
            <a:endParaRPr lang="en-GB" noProof="0" dirty="0">
              <a:ln>
                <a:noFill/>
              </a:ln>
              <a:effectLst/>
              <a:uLnTx/>
              <a:uFillTx/>
              <a:cs typeface="Segoe UI" panose="020B0502040204020203" pitchFamily="34"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Iremos ver sobre o fechamento da venda. </a:t>
            </a:r>
            <a:r>
              <a:rPr lang="pt-BR">
                <a:sym typeface="+mn-ea"/>
              </a:rPr>
              <a:t>O fechamento é o momento de  confirma a venda, garantindo que o cliente esteja satisfeito e pronto para concluir a transação.</a:t>
            </a:r>
            <a:endParaRPr lang="pt-BR">
              <a:sym typeface="+mn-ea"/>
            </a:endParaRPr>
          </a:p>
          <a:p>
            <a:endParaRPr lang="pt-BR" altLang="en-US"/>
          </a:p>
          <a:p>
            <a:endParaRPr lang="pt-BR" altLang="en-US"/>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 Explique que quando o cliente demonstra interesse, iele pode se manifestar de várias formas.  Essa abordagem ajuda a identificar o que realmente motiva o cliente e cria oportunidades para uma conversa mais rica sobre as opções disponíveis.</a:t>
            </a:r>
            <a:endParaRPr lang="pt-BR" altLang="en-US">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endParaRPr lang="pt-BR" altLang="en-US" dirty="0"/>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Facilitador:Explique os fatores que podem atrapalhar o fechamento de uma venda.</a:t>
            </a:r>
            <a:endParaRPr lang="pt-BR" altLang="en-US">
              <a:sym typeface="+mn-ea"/>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idx="2"/>
          </p:nvPr>
        </p:nvSpPr>
        <p:spPr/>
      </p:sp>
      <p:sp>
        <p:nvSpPr>
          <p:cNvPr id="3" name="Espaço Reservado para Texto 2"/>
          <p:cNvSpPr>
            <a:spLocks noGrp="1"/>
          </p:cNvSpPr>
          <p:nvPr>
            <p:ph type="body" idx="3"/>
          </p:nvPr>
        </p:nvSpPr>
        <p:spPr/>
        <p:txBody>
          <a:bodyPr/>
          <a:lstStyle/>
          <a:p>
            <a:r>
              <a:rPr lang="pt-BR" altLang="en-US"/>
              <a:t>Ffacilitador: Por isso, é importante manter a calma, ser bem informado e respeitar o ritmo do cliente durante todo o processo.</a:t>
            </a:r>
            <a:endParaRPr lang="pt-BR" altLang="en-US"/>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Facilitador:Você pode usar esse exemplo: Foi muito legal falar com você hoje! Quero agradecer pelo seu tempo e pelas perguntas que você fez. Se, a qualquer momento, você tiver mais dúvidas ou decidir olhar nossa oferta de novo, fique à vontade para me chamar. Estou sempre aqui para ajudar!</a:t>
            </a:r>
            <a:endParaRPr lang="pt-BR" altLang="en-US">
              <a:sym typeface="+mn-ea"/>
            </a:endParaRPr>
          </a:p>
          <a:p>
            <a:endParaRPr lang="pt-BR" altLang="en-US"/>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a:sym typeface="+mn-ea"/>
              </a:rPr>
              <a:t>Facilitador: Exemplo: Ótimo! Então, só para recapitular tudo que acertamos: você vai receber [detalhes do que foi combinado, como o produto, preço, prazo de entrega, etc.]. Quero agradecer muito pelo seu tempo e por confiar na gente. Tenho certeza de que essa foi a melhor decisão que você poderia ter tomado! Se precisar de mais alguma coisa, estou aqui para ajudar. Vamos juntos nessa jornada!"</a:t>
            </a:r>
            <a:endParaRPr lang="pt-BR" altLang="en-US">
              <a:sym typeface="+mn-ea"/>
            </a:endParaRPr>
          </a:p>
          <a:p>
            <a:endParaRPr lang="pt-BR" altLang="en-US"/>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pt-BR" altLang="en-US">
                <a:sym typeface="+mn-ea"/>
              </a:rPr>
              <a:t>Facilitador:</a:t>
            </a:r>
            <a:r>
              <a:rPr lang="pt-BR">
                <a:sym typeface="+mn-ea"/>
              </a:rPr>
              <a:t> Explique que cada fase do atendimento permite que você identifique as necessidades do cliente, ofereça soluções personalizadas e construa um relacionamento de confiança, resultando em um atendimento mais eficaz e satisfatório. A seguir iremos realizar uma atividade.</a:t>
            </a:r>
            <a:endParaRPr lang="pt-BR">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endParaRPr lang="en-GB" noProof="0" dirty="0">
              <a:ln>
                <a:noFill/>
              </a:ln>
              <a:effectLst/>
              <a:uLnTx/>
              <a:uFillTx/>
              <a:cs typeface="Segoe UI" panose="020B0502040204020203" pitchFamily="34" charset="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dirty="0">
                <a:sym typeface="+mn-ea"/>
              </a:rPr>
              <a:t>Facilitador: Nesta atividade, serão apresentadas três afirmações relacionadas ao conteúdo discutido. A tarefa dos participantes é determinar se cada afirmação é verdadeira ou falsa. Após resposta da turma, mostre a resposta corrreta.</a:t>
            </a:r>
            <a:endParaRPr lang="pt-BR" altLang="en-US" dirty="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dirty="0">
                <a:sym typeface="+mn-ea"/>
              </a:rPr>
              <a:t>Facilitador: Nesta atividade, serão apresentadas três afirmações relacionadas ao conteúdo discutido. A tarefa dos participantes é determinar se cada afirmação é verdadeira ou falsa. Após resposta da turma, mostre a resposta corrreta.</a:t>
            </a:r>
            <a:endParaRPr lang="pt-BR" altLang="en-US" dirty="0">
              <a:sym typeface="+mn-ea"/>
            </a:endParaRPr>
          </a:p>
          <a:p>
            <a:endParaRPr lang="pt-BR" altLang="en-US"/>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dirty="0">
                <a:sym typeface="+mn-ea"/>
              </a:rPr>
              <a:t>Facilitador: Nesta atividade, serão apresentadas três afirmações relacionadas ao conteúdo discutido. A tarefa dos participantes é determinar se cada afirmação é verdadeira ou falsa. Após resposta da turma, mostre a resposta corrreta.</a:t>
            </a:r>
            <a:endParaRPr lang="pt-BR" altLang="en-US" dirty="0">
              <a:sym typeface="+mn-ea"/>
            </a:endParaRPr>
          </a:p>
          <a:p>
            <a:endParaRPr lang="pt-BR" altLang="en-US"/>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dirty="0">
                <a:sym typeface="+mn-ea"/>
              </a:rPr>
              <a:t>Facilitador: Nesta atividade, serão apresentadas três afirmações relacionadas ao conteúdo discutido. A tarefa dos participantes é determinar se cada afirmação é verdadeira ou falsa. Após resposta da turma, mostre a resposta corrreta.</a:t>
            </a:r>
            <a:endParaRPr lang="pt-BR" altLang="en-US" dirty="0">
              <a:sym typeface="+mn-ea"/>
            </a:endParaRPr>
          </a:p>
          <a:p>
            <a:endParaRPr lang="pt-BR" alt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altLang="en-US" dirty="0">
                <a:sym typeface="+mn-ea"/>
              </a:rPr>
              <a:t>Facilitador:Para concluir nosso treinamento, realizaremos uma avaliação abrangente sobre todo o conteúdo que abordamos.  A avaliação será composta por perguntas de múltipla escolha, cada uma com uma única alternativa correta.  Essa é uma ótima oportunidade para  Essa é uma ótima oportunidade para a turma fixar o que aprendeu .</a:t>
            </a:r>
            <a:endParaRPr lang="pt-BR" altLang="en-US" dirty="0">
              <a:sym typeface="+mn-ea"/>
            </a:endParaRPr>
          </a:p>
        </p:txBody>
      </p:sp>
      <p:sp>
        <p:nvSpPr>
          <p:cNvPr id="4" name="Slide Number Placeholder 3"/>
          <p:cNvSpPr>
            <a:spLocks noGrp="1"/>
          </p:cNvSpPr>
          <p:nvPr>
            <p:ph type="sldNum" sz="quarter" idx="5"/>
          </p:nvPr>
        </p:nvSpPr>
        <p:spPr/>
        <p:txBody>
          <a:bodyPr/>
          <a:lstStyle/>
          <a:p>
            <a:fld id="{3EBB6954-0F2B-654B-9AEB-7121A3BB4388}" type="slidenum">
              <a:rPr lang="en-US" smtClean="0"/>
            </a:fld>
            <a:endParaRPr 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a:p>
            <a:endParaRPr lang="pt-BR" altLang="en-US" dirty="0"/>
          </a:p>
          <a:p>
            <a:endParaRPr lang="pt-BR" altLang="en-US"/>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a:p>
            <a:endParaRPr lang="pt-BR" altLang="en-US"/>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a:p>
            <a:endParaRPr lang="pt-BR" altLang="en-US"/>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a:p>
            <a:endParaRPr lang="pt-BR" altLang="en-US"/>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dirty="0">
                <a:sym typeface="+mn-ea"/>
              </a:rPr>
              <a:t>Facilitador: </a:t>
            </a:r>
            <a:r>
              <a:rPr lang="pt-BR" altLang="en-US" dirty="0">
                <a:sym typeface="+mn-ea"/>
              </a:rPr>
              <a:t>A avaliação será composta por perguntas de múltipla escolha, cada uma com uma única alternativa correta.  Essa é uma ótima oportunidade para  Essa é uma ótima oportunidade para a turma fixar o que aprendeu.</a:t>
            </a:r>
            <a:endParaRPr lang="pt-BR" altLang="en-US"/>
          </a:p>
          <a:p>
            <a:endParaRPr lang="pt-BR" altLang="en-US"/>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Espaço Reservado para Imagem de Slide 1"/>
          <p:cNvSpPr>
            <a:spLocks noGrp="1"/>
          </p:cNvSpPr>
          <p:nvPr>
            <p:ph type="sldImg" idx="2"/>
          </p:nvPr>
        </p:nvSpPr>
        <p:spPr/>
      </p:sp>
      <p:sp>
        <p:nvSpPr>
          <p:cNvPr id="3" name="Espaço Reservado para Texto 2"/>
          <p:cNvSpPr>
            <a:spLocks noGrp="1"/>
          </p:cNvSpPr>
          <p:nvPr>
            <p:ph type="body" idx="3"/>
          </p:nvPr>
        </p:nvSpPr>
        <p:spPr/>
        <p:txBody>
          <a:bodyPr/>
          <a:p>
            <a:r>
              <a:rPr lang="pt-BR" altLang="en-US" b="1"/>
              <a:t>Facilitador:</a:t>
            </a:r>
            <a:r>
              <a:rPr lang="pt-BR" altLang="en-US" b="1">
                <a:sym typeface="+mn-ea"/>
              </a:rPr>
              <a:t>Ao finalizar esse módulo questione a turma sobre a existência de dúvidas. Ao final agradeça a participação.</a:t>
            </a:r>
            <a:endParaRPr lang="pt-BR" altLang="en-US" b="1"/>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svg"/><Relationship Id="rId7" Type="http://schemas.openxmlformats.org/officeDocument/2006/relationships/image" Target="../media/image6.png"/><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7.svg"/><Relationship Id="rId7" Type="http://schemas.openxmlformats.org/officeDocument/2006/relationships/image" Target="../media/image6.png"/><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7.svg"/><Relationship Id="rId7" Type="http://schemas.openxmlformats.org/officeDocument/2006/relationships/image" Target="../media/image6.png"/><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8" name="Graphic 7"/>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7086600" y="0"/>
            <a:ext cx="5105400" cy="6858000"/>
          </a:xfrm>
          <a:prstGeom prst="rect">
            <a:avLst/>
          </a:prstGeom>
        </p:spPr>
      </p:pic>
      <p:grpSp>
        <p:nvGrpSpPr>
          <p:cNvPr id="9" name="Group 8"/>
          <p:cNvGrpSpPr/>
          <p:nvPr userDrawn="1"/>
        </p:nvGrpSpPr>
        <p:grpSpPr>
          <a:xfrm>
            <a:off x="228913" y="112896"/>
            <a:ext cx="11734174" cy="237911"/>
            <a:chOff x="228913" y="112896"/>
            <a:chExt cx="11734174" cy="237911"/>
          </a:xfrm>
        </p:grpSpPr>
        <p:pic>
          <p:nvPicPr>
            <p:cNvPr id="10" name="Graphic 9"/>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11" name="Picture 10"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
        <p:nvSpPr>
          <p:cNvPr id="16" name="TextBox 15"/>
          <p:cNvSpPr txBox="1"/>
          <p:nvPr userDrawn="1"/>
        </p:nvSpPr>
        <p:spPr>
          <a:xfrm>
            <a:off x="10635479" y="6478729"/>
            <a:ext cx="1327608" cy="261610"/>
          </a:xfrm>
          <a:prstGeom prst="rect">
            <a:avLst/>
          </a:prstGeom>
          <a:noFill/>
        </p:spPr>
        <p:txBody>
          <a:bodyPr wrap="none" rtlCol="0">
            <a:spAutoFit/>
          </a:bodyPr>
          <a:lstStyle/>
          <a:p>
            <a:pPr algn="r"/>
            <a:r>
              <a:rPr lang="en-US" sz="1100" i="1" dirty="0">
                <a:solidFill>
                  <a:schemeClr val="bg1"/>
                </a:solidFill>
                <a:latin typeface="AMX" pitchFamily="2" charset="77"/>
              </a:rPr>
              <a:t>TÉCNICA DE VENDAS</a:t>
            </a:r>
            <a:endParaRPr lang="en-US" sz="1100" i="1" dirty="0">
              <a:solidFill>
                <a:schemeClr val="bg1"/>
              </a:solidFill>
              <a:latin typeface="AMX" pitchFamily="2" charset="77"/>
            </a:endParaRPr>
          </a:p>
        </p:txBody>
      </p:sp>
      <p:pic>
        <p:nvPicPr>
          <p:cNvPr id="2" name="Gráfico 1"/>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8" name="Graphic 7"/>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105400" cy="6858000"/>
          </a:xfrm>
          <a:prstGeom prst="rect">
            <a:avLst/>
          </a:prstGeom>
        </p:spPr>
      </p:pic>
      <p:grpSp>
        <p:nvGrpSpPr>
          <p:cNvPr id="9" name="Group 8"/>
          <p:cNvGrpSpPr/>
          <p:nvPr userDrawn="1"/>
        </p:nvGrpSpPr>
        <p:grpSpPr>
          <a:xfrm>
            <a:off x="228913" y="112896"/>
            <a:ext cx="11734174" cy="237911"/>
            <a:chOff x="228913" y="112896"/>
            <a:chExt cx="11734174" cy="237911"/>
          </a:xfrm>
        </p:grpSpPr>
        <p:pic>
          <p:nvPicPr>
            <p:cNvPr id="10" name="Graphic 9"/>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11" name="Picture 10"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8" name="Graphic 7"/>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7086600" y="0"/>
            <a:ext cx="5105400" cy="6858000"/>
          </a:xfrm>
          <a:prstGeom prst="rect">
            <a:avLst/>
          </a:prstGeom>
        </p:spPr>
      </p:pic>
      <p:pic>
        <p:nvPicPr>
          <p:cNvPr id="17" name="Graphic 16"/>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105400" cy="6858000"/>
          </a:xfrm>
          <a:prstGeom prst="rect">
            <a:avLst/>
          </a:prstGeom>
        </p:spPr>
      </p:pic>
      <p:grpSp>
        <p:nvGrpSpPr>
          <p:cNvPr id="16" name="Group 15"/>
          <p:cNvGrpSpPr/>
          <p:nvPr userDrawn="1"/>
        </p:nvGrpSpPr>
        <p:grpSpPr>
          <a:xfrm>
            <a:off x="228913" y="114081"/>
            <a:ext cx="11730999" cy="235289"/>
            <a:chOff x="228913" y="114081"/>
            <a:chExt cx="11730999" cy="235289"/>
          </a:xfrm>
        </p:grpSpPr>
        <p:pic>
          <p:nvPicPr>
            <p:cNvPr id="10" name="Graphic 9"/>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15" name="Picture 14" descr="A black background with a black square&#10;&#10;Description automatically generated with medium confidence"/>
            <p:cNvPicPr>
              <a:picLocks noChangeAspect="1"/>
            </p:cNvPicPr>
            <p:nvPr userDrawn="1"/>
          </p:nvPicPr>
          <p:blipFill>
            <a:blip r:embed="rId6"/>
            <a:stretch>
              <a:fillRect/>
            </a:stretch>
          </p:blipFill>
          <p:spPr>
            <a:xfrm>
              <a:off x="11297691" y="114081"/>
              <a:ext cx="662221" cy="235289"/>
            </a:xfrm>
            <a:prstGeom prst="rect">
              <a:avLst/>
            </a:prstGeom>
          </p:spPr>
        </p:pic>
      </p:grpSp>
      <p:sp>
        <p:nvSpPr>
          <p:cNvPr id="14" name="TextBox 13"/>
          <p:cNvSpPr txBox="1"/>
          <p:nvPr userDrawn="1"/>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2" name="Gráfico 1"/>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Rectangle 7"/>
          <p:cNvSpPr/>
          <p:nvPr userDrawn="1"/>
        </p:nvSpPr>
        <p:spPr>
          <a:xfrm>
            <a:off x="0" y="0"/>
            <a:ext cx="12192000" cy="6858000"/>
          </a:xfrm>
          <a:prstGeom prst="rect">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18" name="Graphic 17"/>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135" y="0"/>
            <a:ext cx="12206271" cy="4581625"/>
          </a:xfrm>
          <a:prstGeom prst="rect">
            <a:avLst/>
          </a:prstGeom>
        </p:spPr>
      </p:pic>
      <p:grpSp>
        <p:nvGrpSpPr>
          <p:cNvPr id="11" name="Group 10"/>
          <p:cNvGrpSpPr/>
          <p:nvPr userDrawn="1"/>
        </p:nvGrpSpPr>
        <p:grpSpPr>
          <a:xfrm>
            <a:off x="228913" y="114081"/>
            <a:ext cx="11730999" cy="235289"/>
            <a:chOff x="228913" y="114081"/>
            <a:chExt cx="11730999" cy="235289"/>
          </a:xfrm>
        </p:grpSpPr>
        <p:pic>
          <p:nvPicPr>
            <p:cNvPr id="12" name="Graphic 11"/>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13" name="Picture 12" descr="A black background with a black square&#10;&#10;Description automatically generated with medium confidence"/>
            <p:cNvPicPr>
              <a:picLocks noChangeAspect="1"/>
            </p:cNvPicPr>
            <p:nvPr userDrawn="1"/>
          </p:nvPicPr>
          <p:blipFill>
            <a:blip r:embed="rId6"/>
            <a:stretch>
              <a:fillRect/>
            </a:stretch>
          </p:blipFill>
          <p:spPr>
            <a:xfrm>
              <a:off x="11297691" y="114081"/>
              <a:ext cx="662221" cy="235289"/>
            </a:xfrm>
            <a:prstGeom prst="rect">
              <a:avLst/>
            </a:prstGeom>
          </p:spPr>
        </p:pic>
      </p:grpSp>
      <p:sp>
        <p:nvSpPr>
          <p:cNvPr id="2" name="TextBox 13"/>
          <p:cNvSpPr txBox="1"/>
          <p:nvPr userDrawn="1"/>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3" name="Gráfico 2"/>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12" name="Graphic 11"/>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105400" cy="6858000"/>
          </a:xfrm>
          <a:prstGeom prst="rect">
            <a:avLst/>
          </a:prstGeom>
        </p:spPr>
      </p:pic>
      <p:grpSp>
        <p:nvGrpSpPr>
          <p:cNvPr id="2" name="Group 1"/>
          <p:cNvGrpSpPr/>
          <p:nvPr userDrawn="1"/>
        </p:nvGrpSpPr>
        <p:grpSpPr>
          <a:xfrm>
            <a:off x="228913" y="112896"/>
            <a:ext cx="11734174" cy="237911"/>
            <a:chOff x="228913" y="112896"/>
            <a:chExt cx="11734174" cy="237911"/>
          </a:xfrm>
        </p:grpSpPr>
        <p:pic>
          <p:nvPicPr>
            <p:cNvPr id="3" name="Graphic 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4" name="Picture 3"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
        <p:nvSpPr>
          <p:cNvPr id="11" name="TextBox 15"/>
          <p:cNvSpPr txBox="1"/>
          <p:nvPr userDrawn="1"/>
        </p:nvSpPr>
        <p:spPr>
          <a:xfrm>
            <a:off x="10635479" y="6478729"/>
            <a:ext cx="1327608" cy="261610"/>
          </a:xfrm>
          <a:prstGeom prst="rect">
            <a:avLst/>
          </a:prstGeom>
          <a:noFill/>
        </p:spPr>
        <p:txBody>
          <a:bodyPr wrap="none" rtlCol="0">
            <a:spAutoFit/>
          </a:bodyPr>
          <a:lstStyle/>
          <a:p>
            <a:pPr algn="r"/>
            <a:r>
              <a:rPr lang="en-US" sz="1100" i="1" dirty="0">
                <a:solidFill>
                  <a:schemeClr val="bg1"/>
                </a:solidFill>
                <a:latin typeface="AMX" pitchFamily="2" charset="77"/>
              </a:rPr>
              <a:t>TÉCNICA DE VENDAS</a:t>
            </a:r>
            <a:endParaRPr lang="en-US" sz="1100" i="1" dirty="0">
              <a:solidFill>
                <a:schemeClr val="bg1"/>
              </a:solidFill>
              <a:latin typeface="AMX" pitchFamily="2" charset="77"/>
            </a:endParaRPr>
          </a:p>
        </p:txBody>
      </p:sp>
      <p:pic>
        <p:nvPicPr>
          <p:cNvPr id="13" name="Gráfico 12"/>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12" name="Graphic 11"/>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a:off x="7086600" y="0"/>
            <a:ext cx="5105400" cy="6858000"/>
          </a:xfrm>
          <a:prstGeom prst="rect">
            <a:avLst/>
          </a:prstGeom>
        </p:spPr>
      </p:pic>
      <p:grpSp>
        <p:nvGrpSpPr>
          <p:cNvPr id="2" name="Group 1"/>
          <p:cNvGrpSpPr/>
          <p:nvPr userDrawn="1"/>
        </p:nvGrpSpPr>
        <p:grpSpPr>
          <a:xfrm>
            <a:off x="228913" y="112896"/>
            <a:ext cx="11734174" cy="237911"/>
            <a:chOff x="228913" y="112896"/>
            <a:chExt cx="11734174" cy="237911"/>
          </a:xfrm>
        </p:grpSpPr>
        <p:pic>
          <p:nvPicPr>
            <p:cNvPr id="3" name="Graphic 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4" name="Picture 3"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
        <p:nvSpPr>
          <p:cNvPr id="11" name="TextBox 15"/>
          <p:cNvSpPr txBox="1"/>
          <p:nvPr userDrawn="1"/>
        </p:nvSpPr>
        <p:spPr>
          <a:xfrm>
            <a:off x="10635479" y="6478729"/>
            <a:ext cx="1327608" cy="261610"/>
          </a:xfrm>
          <a:prstGeom prst="rect">
            <a:avLst/>
          </a:prstGeom>
          <a:noFill/>
        </p:spPr>
        <p:txBody>
          <a:bodyPr wrap="none" rtlCol="0">
            <a:spAutoFit/>
          </a:bodyPr>
          <a:lstStyle/>
          <a:p>
            <a:pPr algn="r"/>
            <a:r>
              <a:rPr lang="en-US" sz="1100" i="1" dirty="0">
                <a:solidFill>
                  <a:schemeClr val="bg1"/>
                </a:solidFill>
                <a:latin typeface="AMX" pitchFamily="2" charset="77"/>
              </a:rPr>
              <a:t>TÉCNICA DE VENDAS</a:t>
            </a:r>
            <a:endParaRPr lang="en-US" sz="1100" i="1" dirty="0">
              <a:solidFill>
                <a:schemeClr val="bg1"/>
              </a:solidFill>
              <a:latin typeface="AMX" pitchFamily="2" charset="77"/>
            </a:endParaRPr>
          </a:p>
        </p:txBody>
      </p:sp>
      <p:pic>
        <p:nvPicPr>
          <p:cNvPr id="13" name="Gráfico 12"/>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Rectangle 5"/>
          <p:cNvSpPr/>
          <p:nvPr userDrawn="1"/>
        </p:nvSpPr>
        <p:spPr>
          <a:xfrm>
            <a:off x="0" y="0"/>
            <a:ext cx="12192000" cy="6858000"/>
          </a:xfrm>
          <a:prstGeom prst="rect">
            <a:avLst/>
          </a:prstGeom>
          <a:solidFill>
            <a:srgbClr val="F584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7" name="Graphic 6"/>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7086600" y="0"/>
            <a:ext cx="5105400" cy="6858000"/>
          </a:xfrm>
          <a:prstGeom prst="rect">
            <a:avLst/>
          </a:prstGeom>
        </p:spPr>
      </p:pic>
      <p:grpSp>
        <p:nvGrpSpPr>
          <p:cNvPr id="2" name="Group 1"/>
          <p:cNvGrpSpPr/>
          <p:nvPr userDrawn="1"/>
        </p:nvGrpSpPr>
        <p:grpSpPr>
          <a:xfrm>
            <a:off x="228913" y="112896"/>
            <a:ext cx="11734174" cy="237911"/>
            <a:chOff x="228913" y="112896"/>
            <a:chExt cx="11734174" cy="237911"/>
          </a:xfrm>
        </p:grpSpPr>
        <p:pic>
          <p:nvPicPr>
            <p:cNvPr id="3" name="Graphic 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4" name="Picture 3"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
        <p:nvSpPr>
          <p:cNvPr id="5" name="TextBox 13"/>
          <p:cNvSpPr txBox="1"/>
          <p:nvPr userDrawn="1"/>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8" name="Gráfico 7"/>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p:nvPr userDrawn="1"/>
        </p:nvSpPr>
        <p:spPr>
          <a:xfrm>
            <a:off x="0" y="0"/>
            <a:ext cx="12192000" cy="6858000"/>
          </a:xfrm>
          <a:prstGeom prst="rect">
            <a:avLst/>
          </a:prstGeom>
          <a:solidFill>
            <a:srgbClr val="F584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MX" pitchFamily="2" charset="77"/>
            </a:endParaRPr>
          </a:p>
        </p:txBody>
      </p:sp>
      <p:pic>
        <p:nvPicPr>
          <p:cNvPr id="7" name="Graphic 6"/>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105400" cy="6858000"/>
          </a:xfrm>
          <a:prstGeom prst="rect">
            <a:avLst/>
          </a:prstGeom>
        </p:spPr>
      </p:pic>
      <p:grpSp>
        <p:nvGrpSpPr>
          <p:cNvPr id="2" name="Group 1"/>
          <p:cNvGrpSpPr/>
          <p:nvPr userDrawn="1"/>
        </p:nvGrpSpPr>
        <p:grpSpPr>
          <a:xfrm>
            <a:off x="228913" y="112896"/>
            <a:ext cx="11734174" cy="237911"/>
            <a:chOff x="228913" y="112896"/>
            <a:chExt cx="11734174" cy="237911"/>
          </a:xfrm>
        </p:grpSpPr>
        <p:pic>
          <p:nvPicPr>
            <p:cNvPr id="3" name="Graphic 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8913" y="117256"/>
              <a:ext cx="634687" cy="229193"/>
            </a:xfrm>
            <a:prstGeom prst="rect">
              <a:avLst/>
            </a:prstGeom>
          </p:spPr>
        </p:pic>
        <p:pic>
          <p:nvPicPr>
            <p:cNvPr id="4" name="Picture 3" descr="A black background with white text&#10;&#10;Description automatically generated"/>
            <p:cNvPicPr>
              <a:picLocks noChangeAspect="1"/>
            </p:cNvPicPr>
            <p:nvPr userDrawn="1"/>
          </p:nvPicPr>
          <p:blipFill>
            <a:blip r:embed="rId6"/>
            <a:stretch>
              <a:fillRect/>
            </a:stretch>
          </p:blipFill>
          <p:spPr>
            <a:xfrm>
              <a:off x="11293487" y="112896"/>
              <a:ext cx="669600" cy="237911"/>
            </a:xfrm>
            <a:prstGeom prst="rect">
              <a:avLst/>
            </a:prstGeom>
          </p:spPr>
        </p:pic>
      </p:grpSp>
      <p:sp>
        <p:nvSpPr>
          <p:cNvPr id="5" name="TextBox 13"/>
          <p:cNvSpPr txBox="1"/>
          <p:nvPr userDrawn="1"/>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8" name="Gráfico 7"/>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696000" y="394405"/>
            <a:ext cx="10800000" cy="792000"/>
          </a:xfrm>
        </p:spPr>
        <p:txBody>
          <a:bodyPr/>
          <a:lstStyle>
            <a:lvl1pPr algn="ctr">
              <a:defRPr sz="3200">
                <a:solidFill>
                  <a:schemeClr val="tx1">
                    <a:lumMod val="85000"/>
                    <a:lumOff val="15000"/>
                  </a:schemeClr>
                </a:solidFill>
                <a:latin typeface="+mj-lt"/>
              </a:defRPr>
            </a:lvl1pPr>
          </a:lstStyle>
          <a:p>
            <a:r>
              <a:rPr lang="en-US" dirty="0"/>
              <a:t>Click to add title</a:t>
            </a:r>
            <a:endParaRPr lang="en-US" dirty="0"/>
          </a:p>
        </p:txBody>
      </p:sp>
      <p:sp>
        <p:nvSpPr>
          <p:cNvPr id="3" name="日期占位符 2"/>
          <p:cNvSpPr>
            <a:spLocks noGrp="1"/>
          </p:cNvSpPr>
          <p:nvPr>
            <p:ph type="dt" sz="half" idx="10"/>
            <p:custDataLst>
              <p:tags r:id="rId3"/>
            </p:custDataLst>
          </p:nvPr>
        </p:nvSpPr>
        <p:spPr>
          <a:xfrm>
            <a:off x="612000" y="6314400"/>
            <a:ext cx="2700000" cy="316800"/>
          </a:xfrm>
        </p:spPr>
        <p:txBody>
          <a:bodyPr/>
          <a:lstStyle>
            <a:lvl1pPr>
              <a:defRPr>
                <a:latin typeface="Arial" panose="020B0604020202020204" pitchFamily="34" charset="0"/>
                <a:sym typeface="Arial" panose="020B0604020202020204" pitchFamily="34" charset="0"/>
              </a:defRPr>
            </a:lvl1pPr>
          </a:lstStyle>
          <a:p>
            <a:r>
              <a:rPr lang="en-US"/>
              <a:t>Date Area</a:t>
            </a:r>
            <a:endParaRPr 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lvl1pPr>
              <a:defRPr>
                <a:latin typeface="Arial" panose="020B0604020202020204" pitchFamily="34" charset="0"/>
                <a:sym typeface="Arial" panose="020B0604020202020204" pitchFamily="34" charset="0"/>
              </a:defRPr>
            </a:lvl1pPr>
          </a:lstStyle>
          <a:p>
            <a:endParaRPr lang="en-US" dirty="0"/>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lvl1pPr>
              <a:defRPr>
                <a:latin typeface="Arial" panose="020B0604020202020204" pitchFamily="34" charset="0"/>
                <a:sym typeface="Arial" panose="020B0604020202020204" pitchFamily="34" charset="0"/>
              </a:defRPr>
            </a:lvl1pPr>
          </a:lstStyle>
          <a:p>
            <a:fld id="{49AE70B2-8BF9-45C0-BB95-33D1B9D3A854}"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26.png"/><Relationship Id="rId8" Type="http://schemas.openxmlformats.org/officeDocument/2006/relationships/image" Target="../media/image25.svg"/><Relationship Id="rId7" Type="http://schemas.openxmlformats.org/officeDocument/2006/relationships/image" Target="../media/image24.png"/><Relationship Id="rId6" Type="http://schemas.openxmlformats.org/officeDocument/2006/relationships/image" Target="../media/image23.jpeg"/><Relationship Id="rId5" Type="http://schemas.openxmlformats.org/officeDocument/2006/relationships/image" Target="../media/image2.svg"/><Relationship Id="rId4" Type="http://schemas.openxmlformats.org/officeDocument/2006/relationships/image" Target="../media/image1.png"/><Relationship Id="rId3" Type="http://schemas.openxmlformats.org/officeDocument/2006/relationships/image" Target="../media/image5.png"/><Relationship Id="rId2" Type="http://schemas.openxmlformats.org/officeDocument/2006/relationships/image" Target="../media/image22.svg"/><Relationship Id="rId13" Type="http://schemas.openxmlformats.org/officeDocument/2006/relationships/notesSlide" Target="../notesSlides/notesSlide1.xml"/><Relationship Id="rId12" Type="http://schemas.openxmlformats.org/officeDocument/2006/relationships/slideLayout" Target="../slideLayouts/slideLayout1.xml"/><Relationship Id="rId11" Type="http://schemas.openxmlformats.org/officeDocument/2006/relationships/image" Target="../media/image28.png"/><Relationship Id="rId10" Type="http://schemas.openxmlformats.org/officeDocument/2006/relationships/image" Target="../media/image27.svg"/><Relationship Id="rId1" Type="http://schemas.openxmlformats.org/officeDocument/2006/relationships/image" Target="../media/image21.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1.xml"/><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image" Target="../media/image29.jpe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1.xml"/><Relationship Id="rId2" Type="http://schemas.openxmlformats.org/officeDocument/2006/relationships/image" Target="../media/image33.svg"/><Relationship Id="rId1" Type="http://schemas.openxmlformats.org/officeDocument/2006/relationships/image" Target="../media/image32.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xml"/><Relationship Id="rId2" Type="http://schemas.openxmlformats.org/officeDocument/2006/relationships/image" Target="../media/image33.svg"/><Relationship Id="rId1" Type="http://schemas.openxmlformats.org/officeDocument/2006/relationships/image" Target="../media/image32.pn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1.xml"/><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image" Target="../media/image34.jpeg"/></Relationships>
</file>

<file path=ppt/slides/_rels/slide6.xml.rels><?xml version="1.0" encoding="UTF-8" standalone="yes"?>
<Relationships xmlns="http://schemas.openxmlformats.org/package/2006/relationships"><Relationship Id="rId5" Type="http://schemas.openxmlformats.org/officeDocument/2006/relationships/notesSlide" Target="../notesSlides/notesSlide6.xml"/><Relationship Id="rId4" Type="http://schemas.openxmlformats.org/officeDocument/2006/relationships/slideLayout" Target="../slideLayouts/slideLayout3.xml"/><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image" Target="../media/image35.jpeg"/></Relationships>
</file>

<file path=ppt/slides/_rels/slide7.xml.rels><?xml version="1.0" encoding="UTF-8" standalone="yes"?>
<Relationships xmlns="http://schemas.openxmlformats.org/package/2006/relationships"><Relationship Id="rId9" Type="http://schemas.openxmlformats.org/officeDocument/2006/relationships/image" Target="../media/image44.png"/><Relationship Id="rId8" Type="http://schemas.openxmlformats.org/officeDocument/2006/relationships/image" Target="../media/image43.svg"/><Relationship Id="rId7" Type="http://schemas.openxmlformats.org/officeDocument/2006/relationships/image" Target="../media/image42.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3.svg"/><Relationship Id="rId3" Type="http://schemas.openxmlformats.org/officeDocument/2006/relationships/image" Target="../media/image32.png"/><Relationship Id="rId2" Type="http://schemas.openxmlformats.org/officeDocument/2006/relationships/image" Target="../media/image39.svg"/><Relationship Id="rId14" Type="http://schemas.openxmlformats.org/officeDocument/2006/relationships/notesSlide" Target="../notesSlides/notesSlide7.xml"/><Relationship Id="rId13" Type="http://schemas.openxmlformats.org/officeDocument/2006/relationships/slideLayout" Target="../slideLayouts/slideLayout4.xml"/><Relationship Id="rId12" Type="http://schemas.openxmlformats.org/officeDocument/2006/relationships/image" Target="../media/image14.svg"/><Relationship Id="rId11" Type="http://schemas.openxmlformats.org/officeDocument/2006/relationships/image" Target="../media/image13.png"/><Relationship Id="rId10" Type="http://schemas.openxmlformats.org/officeDocument/2006/relationships/image" Target="../media/image45.svg"/><Relationship Id="rId1" Type="http://schemas.openxmlformats.org/officeDocument/2006/relationships/image" Target="../media/image38.png"/></Relationships>
</file>

<file path=ppt/slides/_rels/slide8.xml.rels><?xml version="1.0" encoding="UTF-8" standalone="yes"?>
<Relationships xmlns="http://schemas.openxmlformats.org/package/2006/relationships"><Relationship Id="rId5" Type="http://schemas.openxmlformats.org/officeDocument/2006/relationships/notesSlide" Target="../notesSlides/notesSlide8.xml"/><Relationship Id="rId4" Type="http://schemas.openxmlformats.org/officeDocument/2006/relationships/slideLayout" Target="../slideLayouts/slideLayout1.xml"/><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image" Target="../media/image46.jpe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3.xml"/><Relationship Id="rId4" Type="http://schemas.openxmlformats.org/officeDocument/2006/relationships/image" Target="../media/image48.jpeg"/><Relationship Id="rId3" Type="http://schemas.openxmlformats.org/officeDocument/2006/relationships/image" Target="../media/image47.jpeg"/><Relationship Id="rId2" Type="http://schemas.openxmlformats.org/officeDocument/2006/relationships/image" Target="../media/image33.svg"/><Relationship Id="rId1" Type="http://schemas.openxmlformats.org/officeDocument/2006/relationships/image" Target="../media/image32.png"/></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10.xml"/><Relationship Id="rId7" Type="http://schemas.openxmlformats.org/officeDocument/2006/relationships/slideLayout" Target="../slideLayouts/slideLayout4.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48.jpeg"/><Relationship Id="rId3" Type="http://schemas.openxmlformats.org/officeDocument/2006/relationships/image" Target="../media/image47.jpeg"/><Relationship Id="rId2" Type="http://schemas.openxmlformats.org/officeDocument/2006/relationships/image" Target="../media/image33.svg"/><Relationship Id="rId1" Type="http://schemas.openxmlformats.org/officeDocument/2006/relationships/image" Target="../media/image32.pn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11.xml"/><Relationship Id="rId4" Type="http://schemas.openxmlformats.org/officeDocument/2006/relationships/slideLayout" Target="../slideLayouts/slideLayout3.xml"/><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9.png"/></Relationships>
</file>

<file path=ppt/slides/_rels/slide12.xml.rels><?xml version="1.0" encoding="UTF-8" standalone="yes"?>
<Relationships xmlns="http://schemas.openxmlformats.org/package/2006/relationships"><Relationship Id="rId5" Type="http://schemas.openxmlformats.org/officeDocument/2006/relationships/notesSlide" Target="../notesSlides/notesSlide12.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8.jpeg"/><Relationship Id="rId1"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image" Target="../media/image48.jpeg"/></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14.xml"/><Relationship Id="rId6" Type="http://schemas.openxmlformats.org/officeDocument/2006/relationships/slideLayout" Target="../slideLayouts/slideLayout4.xml"/><Relationship Id="rId5" Type="http://schemas.openxmlformats.org/officeDocument/2006/relationships/image" Target="../media/image54.svg"/><Relationship Id="rId4" Type="http://schemas.openxmlformats.org/officeDocument/2006/relationships/image" Target="../media/image53.png"/><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image" Target="../media/image5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17.xml.rels><?xml version="1.0" encoding="UTF-8" standalone="yes"?>
<Relationships xmlns="http://schemas.openxmlformats.org/package/2006/relationships"><Relationship Id="rId4" Type="http://schemas.openxmlformats.org/officeDocument/2006/relationships/notesSlide" Target="../notesSlides/notesSlide17.xml"/><Relationship Id="rId3" Type="http://schemas.openxmlformats.org/officeDocument/2006/relationships/slideLayout" Target="../slideLayouts/slideLayout5.xml"/><Relationship Id="rId2" Type="http://schemas.openxmlformats.org/officeDocument/2006/relationships/image" Target="../media/image56.png"/><Relationship Id="rId1" Type="http://schemas.openxmlformats.org/officeDocument/2006/relationships/image" Target="../media/image55.jpeg"/></Relationships>
</file>

<file path=ppt/slides/_rels/slide18.xml.rels><?xml version="1.0" encoding="UTF-8" standalone="yes"?>
<Relationships xmlns="http://schemas.openxmlformats.org/package/2006/relationships"><Relationship Id="rId4" Type="http://schemas.openxmlformats.org/officeDocument/2006/relationships/notesSlide" Target="../notesSlides/notesSlide18.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57.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20.xml.rels><?xml version="1.0" encoding="UTF-8" standalone="yes"?>
<Relationships xmlns="http://schemas.openxmlformats.org/package/2006/relationships"><Relationship Id="rId4" Type="http://schemas.openxmlformats.org/officeDocument/2006/relationships/notesSlide" Target="../notesSlides/notesSlide20.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58.jpeg"/></Relationships>
</file>

<file path=ppt/slides/_rels/slide21.xml.rels><?xml version="1.0" encoding="UTF-8" standalone="yes"?>
<Relationships xmlns="http://schemas.openxmlformats.org/package/2006/relationships"><Relationship Id="rId4" Type="http://schemas.openxmlformats.org/officeDocument/2006/relationships/notesSlide" Target="../notesSlides/notesSlide21.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59.jpeg"/></Relationships>
</file>

<file path=ppt/slides/_rels/slide22.xml.rels><?xml version="1.0" encoding="UTF-8" standalone="yes"?>
<Relationships xmlns="http://schemas.openxmlformats.org/package/2006/relationships"><Relationship Id="rId6" Type="http://schemas.openxmlformats.org/officeDocument/2006/relationships/notesSlide" Target="../notesSlides/notesSlide22.xml"/><Relationship Id="rId5" Type="http://schemas.openxmlformats.org/officeDocument/2006/relationships/slideLayout" Target="../slideLayouts/slideLayout2.xml"/><Relationship Id="rId4" Type="http://schemas.openxmlformats.org/officeDocument/2006/relationships/image" Target="../media/image62.png"/><Relationship Id="rId3" Type="http://schemas.openxmlformats.org/officeDocument/2006/relationships/image" Target="../media/image61.svg"/><Relationship Id="rId2" Type="http://schemas.openxmlformats.org/officeDocument/2006/relationships/image" Target="../media/image30.png"/><Relationship Id="rId1" Type="http://schemas.openxmlformats.org/officeDocument/2006/relationships/image" Target="../media/image60.jpeg"/></Relationships>
</file>

<file path=ppt/slides/_rels/slide23.xml.rels><?xml version="1.0" encoding="UTF-8" standalone="yes"?>
<Relationships xmlns="http://schemas.openxmlformats.org/package/2006/relationships"><Relationship Id="rId5" Type="http://schemas.openxmlformats.org/officeDocument/2006/relationships/notesSlide" Target="../notesSlides/notesSlide23.xml"/><Relationship Id="rId4" Type="http://schemas.openxmlformats.org/officeDocument/2006/relationships/slideLayout" Target="../slideLayouts/slideLayout2.xml"/><Relationship Id="rId3" Type="http://schemas.openxmlformats.org/officeDocument/2006/relationships/image" Target="../media/image63.png"/><Relationship Id="rId2" Type="http://schemas.microsoft.com/office/2007/relationships/media" Target="../media/media1.mp4"/><Relationship Id="rId1" Type="http://schemas.openxmlformats.org/officeDocument/2006/relationships/video" Target="../media/media1.mp4"/></Relationships>
</file>

<file path=ppt/slides/_rels/slide24.xml.rels><?xml version="1.0" encoding="UTF-8" standalone="yes"?>
<Relationships xmlns="http://schemas.openxmlformats.org/package/2006/relationships"><Relationship Id="rId4" Type="http://schemas.openxmlformats.org/officeDocument/2006/relationships/notesSlide" Target="../notesSlides/notesSlide24.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4.jpe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25.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34.jpeg"/></Relationships>
</file>

<file path=ppt/slides/_rels/slide26.xml.rels><?xml version="1.0" encoding="UTF-8" standalone="yes"?>
<Relationships xmlns="http://schemas.openxmlformats.org/package/2006/relationships"><Relationship Id="rId4" Type="http://schemas.openxmlformats.org/officeDocument/2006/relationships/notesSlide" Target="../notesSlides/notesSlide26.xml"/><Relationship Id="rId3" Type="http://schemas.openxmlformats.org/officeDocument/2006/relationships/slideLayout" Target="../slideLayouts/slideLayout5.xml"/><Relationship Id="rId2" Type="http://schemas.openxmlformats.org/officeDocument/2006/relationships/image" Target="../media/image56.png"/><Relationship Id="rId1" Type="http://schemas.openxmlformats.org/officeDocument/2006/relationships/image" Target="../media/image65.jpeg"/></Relationships>
</file>

<file path=ppt/slides/_rels/slide27.xml.rels><?xml version="1.0" encoding="UTF-8" standalone="yes"?>
<Relationships xmlns="http://schemas.openxmlformats.org/package/2006/relationships"><Relationship Id="rId4" Type="http://schemas.openxmlformats.org/officeDocument/2006/relationships/notesSlide" Target="../notesSlides/notesSlide27.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6.jpeg"/></Relationships>
</file>

<file path=ppt/slides/_rels/slide28.xml.rels><?xml version="1.0" encoding="UTF-8" standalone="yes"?>
<Relationships xmlns="http://schemas.openxmlformats.org/package/2006/relationships"><Relationship Id="rId4" Type="http://schemas.openxmlformats.org/officeDocument/2006/relationships/notesSlide" Target="../notesSlides/notesSlide28.xml"/><Relationship Id="rId3" Type="http://schemas.openxmlformats.org/officeDocument/2006/relationships/slideLayout" Target="../slideLayouts/slideLayout8.xml"/><Relationship Id="rId2" Type="http://schemas.openxmlformats.org/officeDocument/2006/relationships/image" Target="../media/image67.jpeg"/><Relationship Id="rId1" Type="http://schemas.openxmlformats.org/officeDocument/2006/relationships/image" Target="../media/image50.png"/></Relationships>
</file>

<file path=ppt/slides/_rels/slide29.xml.rels><?xml version="1.0" encoding="UTF-8" standalone="yes"?>
<Relationships xmlns="http://schemas.openxmlformats.org/package/2006/relationships"><Relationship Id="rId4" Type="http://schemas.openxmlformats.org/officeDocument/2006/relationships/notesSlide" Target="../notesSlides/notesSlide29.xml"/><Relationship Id="rId3" Type="http://schemas.openxmlformats.org/officeDocument/2006/relationships/slideLayout" Target="../slideLayouts/slideLayout8.xml"/><Relationship Id="rId2" Type="http://schemas.openxmlformats.org/officeDocument/2006/relationships/image" Target="../media/image68.jpeg"/><Relationship Id="rId1" Type="http://schemas.openxmlformats.org/officeDocument/2006/relationships/image" Target="../media/image50.png"/></Relationships>
</file>

<file path=ppt/slides/_rels/slide30.xml.rels><?xml version="1.0" encoding="UTF-8" standalone="yes"?>
<Relationships xmlns="http://schemas.openxmlformats.org/package/2006/relationships"><Relationship Id="rId4" Type="http://schemas.openxmlformats.org/officeDocument/2006/relationships/notesSlide" Target="../notesSlides/notesSlide30.xml"/><Relationship Id="rId3" Type="http://schemas.openxmlformats.org/officeDocument/2006/relationships/slideLayout" Target="../slideLayouts/slideLayout8.xml"/><Relationship Id="rId2" Type="http://schemas.openxmlformats.org/officeDocument/2006/relationships/image" Target="../media/image69.jpeg"/><Relationship Id="rId1" Type="http://schemas.openxmlformats.org/officeDocument/2006/relationships/image" Target="../media/image50.png"/></Relationships>
</file>

<file path=ppt/slides/_rels/slide31.xml.rels><?xml version="1.0" encoding="UTF-8" standalone="yes"?>
<Relationships xmlns="http://schemas.openxmlformats.org/package/2006/relationships"><Relationship Id="rId4" Type="http://schemas.openxmlformats.org/officeDocument/2006/relationships/notesSlide" Target="../notesSlides/notesSlide31.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34.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33.xml.rels><?xml version="1.0" encoding="UTF-8" standalone="yes"?>
<Relationships xmlns="http://schemas.openxmlformats.org/package/2006/relationships"><Relationship Id="rId4" Type="http://schemas.openxmlformats.org/officeDocument/2006/relationships/notesSlide" Target="../notesSlides/notesSlide33.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70.jpeg"/></Relationships>
</file>

<file path=ppt/slides/_rels/slide34.xml.rels><?xml version="1.0" encoding="UTF-8" standalone="yes"?>
<Relationships xmlns="http://schemas.openxmlformats.org/package/2006/relationships"><Relationship Id="rId5" Type="http://schemas.openxmlformats.org/officeDocument/2006/relationships/notesSlide" Target="../notesSlides/notesSlide34.xml"/><Relationship Id="rId4" Type="http://schemas.openxmlformats.org/officeDocument/2006/relationships/slideLayout" Target="../slideLayouts/slideLayout2.xml"/><Relationship Id="rId3" Type="http://schemas.openxmlformats.org/officeDocument/2006/relationships/image" Target="../media/image71.png"/><Relationship Id="rId2" Type="http://schemas.microsoft.com/office/2007/relationships/media" Target="../media/media2.mp4"/><Relationship Id="rId1" Type="http://schemas.openxmlformats.org/officeDocument/2006/relationships/video" Target="../media/media2.mp4"/></Relationships>
</file>

<file path=ppt/slides/_rels/slide35.xml.rels><?xml version="1.0" encoding="UTF-8" standalone="yes"?>
<Relationships xmlns="http://schemas.openxmlformats.org/package/2006/relationships"><Relationship Id="rId4" Type="http://schemas.openxmlformats.org/officeDocument/2006/relationships/notesSlide" Target="../notesSlides/notesSlide35.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72.jpeg"/></Relationships>
</file>

<file path=ppt/slides/_rels/slide36.xml.rels><?xml version="1.0" encoding="UTF-8" standalone="yes"?>
<Relationships xmlns="http://schemas.openxmlformats.org/package/2006/relationships"><Relationship Id="rId4" Type="http://schemas.openxmlformats.org/officeDocument/2006/relationships/notesSlide" Target="../notesSlides/notesSlide36.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73.jpeg"/></Relationships>
</file>

<file path=ppt/slides/_rels/slide37.xml.rels><?xml version="1.0" encoding="UTF-8" standalone="yes"?>
<Relationships xmlns="http://schemas.openxmlformats.org/package/2006/relationships"><Relationship Id="rId4" Type="http://schemas.openxmlformats.org/officeDocument/2006/relationships/notesSlide" Target="../notesSlides/notesSlide37.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4.jpeg"/></Relationships>
</file>

<file path=ppt/slides/_rels/slide38.xml.rels><?xml version="1.0" encoding="UTF-8" standalone="yes"?>
<Relationships xmlns="http://schemas.openxmlformats.org/package/2006/relationships"><Relationship Id="rId5" Type="http://schemas.openxmlformats.org/officeDocument/2006/relationships/notesSlide" Target="../notesSlides/notesSlide38.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9.png"/><Relationship Id="rId1" Type="http://schemas.openxmlformats.org/officeDocument/2006/relationships/image" Target="../media/image74.png"/></Relationships>
</file>

<file path=ppt/slides/_rels/slide39.xml.rels><?xml version="1.0" encoding="UTF-8" standalone="yes"?>
<Relationships xmlns="http://schemas.openxmlformats.org/package/2006/relationships"><Relationship Id="rId4" Type="http://schemas.openxmlformats.org/officeDocument/2006/relationships/notesSlide" Target="../notesSlides/notesSlide39.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75.jpeg"/></Relationships>
</file>

<file path=ppt/slides/_rels/slide40.xml.rels><?xml version="1.0" encoding="UTF-8" standalone="yes"?>
<Relationships xmlns="http://schemas.openxmlformats.org/package/2006/relationships"><Relationship Id="rId5" Type="http://schemas.openxmlformats.org/officeDocument/2006/relationships/notesSlide" Target="../notesSlides/notesSlide40.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9.png"/><Relationship Id="rId1" Type="http://schemas.openxmlformats.org/officeDocument/2006/relationships/image" Target="../media/image74.png"/></Relationships>
</file>

<file path=ppt/slides/_rels/slide41.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4" Type="http://schemas.openxmlformats.org/officeDocument/2006/relationships/notesSlide" Target="../notesSlides/notesSlide41.xml"/><Relationship Id="rId13" Type="http://schemas.openxmlformats.org/officeDocument/2006/relationships/slideLayout" Target="../slideLayouts/slideLayout4.xml"/><Relationship Id="rId12" Type="http://schemas.openxmlformats.org/officeDocument/2006/relationships/image" Target="../media/image13.png"/><Relationship Id="rId11" Type="http://schemas.openxmlformats.org/officeDocument/2006/relationships/tags" Target="../tags/tag14.xml"/><Relationship Id="rId10" Type="http://schemas.openxmlformats.org/officeDocument/2006/relationships/tags" Target="../tags/tag13.xml"/><Relationship Id="rId1" Type="http://schemas.openxmlformats.org/officeDocument/2006/relationships/image" Target="../media/image49.png"/></Relationships>
</file>

<file path=ppt/slides/_rels/slide42.xml.rels><?xml version="1.0" encoding="UTF-8" standalone="yes"?>
<Relationships xmlns="http://schemas.openxmlformats.org/package/2006/relationships"><Relationship Id="rId9" Type="http://schemas.openxmlformats.org/officeDocument/2006/relationships/slideLayout" Target="../slideLayouts/slideLayout4.xml"/><Relationship Id="rId8" Type="http://schemas.openxmlformats.org/officeDocument/2006/relationships/image" Target="../media/image13.png"/><Relationship Id="rId7" Type="http://schemas.openxmlformats.org/officeDocument/2006/relationships/tags" Target="../tags/tag20.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tags" Target="../tags/tag16.xml"/><Relationship Id="rId2" Type="http://schemas.openxmlformats.org/officeDocument/2006/relationships/tags" Target="../tags/tag15.xml"/><Relationship Id="rId10" Type="http://schemas.openxmlformats.org/officeDocument/2006/relationships/notesSlide" Target="../notesSlides/notesSlide42.xml"/><Relationship Id="rId1" Type="http://schemas.openxmlformats.org/officeDocument/2006/relationships/image" Target="../media/image49.png"/></Relationships>
</file>

<file path=ppt/slides/_rels/slide43.xml.rels><?xml version="1.0" encoding="UTF-8" standalone="yes"?>
<Relationships xmlns="http://schemas.openxmlformats.org/package/2006/relationships"><Relationship Id="rId9" Type="http://schemas.openxmlformats.org/officeDocument/2006/relationships/slideLayout" Target="../slideLayouts/slideLayout4.xml"/><Relationship Id="rId8" Type="http://schemas.openxmlformats.org/officeDocument/2006/relationships/image" Target="../media/image13.png"/><Relationship Id="rId7" Type="http://schemas.openxmlformats.org/officeDocument/2006/relationships/tags" Target="../tags/tag25.xml"/><Relationship Id="rId6" Type="http://schemas.openxmlformats.org/officeDocument/2006/relationships/tags" Target="../tags/tag24.xml"/><Relationship Id="rId5" Type="http://schemas.openxmlformats.org/officeDocument/2006/relationships/tags" Target="../tags/tag23.xml"/><Relationship Id="rId4" Type="http://schemas.openxmlformats.org/officeDocument/2006/relationships/tags" Target="../tags/tag22.xml"/><Relationship Id="rId3" Type="http://schemas.openxmlformats.org/officeDocument/2006/relationships/tags" Target="../tags/tag21.xml"/><Relationship Id="rId2" Type="http://schemas.openxmlformats.org/officeDocument/2006/relationships/image" Target="../media/image49.png"/><Relationship Id="rId10" Type="http://schemas.openxmlformats.org/officeDocument/2006/relationships/notesSlide" Target="../notesSlides/notesSlide43.xml"/><Relationship Id="rId1" Type="http://schemas.openxmlformats.org/officeDocument/2006/relationships/image" Target="../media/image74.png"/></Relationships>
</file>

<file path=ppt/slides/_rels/slide44.xml.rels><?xml version="1.0" encoding="UTF-8" standalone="yes"?>
<Relationships xmlns="http://schemas.openxmlformats.org/package/2006/relationships"><Relationship Id="rId9" Type="http://schemas.openxmlformats.org/officeDocument/2006/relationships/image" Target="../media/image83.svg"/><Relationship Id="rId8" Type="http://schemas.openxmlformats.org/officeDocument/2006/relationships/image" Target="../media/image82.png"/><Relationship Id="rId7" Type="http://schemas.openxmlformats.org/officeDocument/2006/relationships/image" Target="../media/image49.png"/><Relationship Id="rId6" Type="http://schemas.openxmlformats.org/officeDocument/2006/relationships/image" Target="../media/image81.svg"/><Relationship Id="rId5" Type="http://schemas.openxmlformats.org/officeDocument/2006/relationships/image" Target="../media/image80.png"/><Relationship Id="rId4" Type="http://schemas.openxmlformats.org/officeDocument/2006/relationships/image" Target="../media/image79.png"/><Relationship Id="rId3" Type="http://schemas.openxmlformats.org/officeDocument/2006/relationships/image" Target="../media/image78.svg"/><Relationship Id="rId2" Type="http://schemas.openxmlformats.org/officeDocument/2006/relationships/image" Target="../media/image77.png"/><Relationship Id="rId14" Type="http://schemas.openxmlformats.org/officeDocument/2006/relationships/notesSlide" Target="../notesSlides/notesSlide44.xml"/><Relationship Id="rId13" Type="http://schemas.openxmlformats.org/officeDocument/2006/relationships/slideLayout" Target="../slideLayouts/slideLayout4.xml"/><Relationship Id="rId12" Type="http://schemas.openxmlformats.org/officeDocument/2006/relationships/image" Target="../media/image13.png"/><Relationship Id="rId11" Type="http://schemas.openxmlformats.org/officeDocument/2006/relationships/image" Target="../media/image85.svg"/><Relationship Id="rId10" Type="http://schemas.openxmlformats.org/officeDocument/2006/relationships/image" Target="../media/image84.png"/><Relationship Id="rId1" Type="http://schemas.openxmlformats.org/officeDocument/2006/relationships/image" Target="../media/image76.png"/></Relationships>
</file>

<file path=ppt/slides/_rels/slide45.xml.rels><?xml version="1.0" encoding="UTF-8" standalone="yes"?>
<Relationships xmlns="http://schemas.openxmlformats.org/package/2006/relationships"><Relationship Id="rId8" Type="http://schemas.openxmlformats.org/officeDocument/2006/relationships/notesSlide" Target="../notesSlides/notesSlide45.xml"/><Relationship Id="rId7"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image" Target="../media/image49.png"/><Relationship Id="rId1" Type="http://schemas.openxmlformats.org/officeDocument/2006/relationships/image" Target="../media/image74.png"/></Relationships>
</file>

<file path=ppt/slides/_rels/slide46.xml.rels><?xml version="1.0" encoding="UTF-8" standalone="yes"?>
<Relationships xmlns="http://schemas.openxmlformats.org/package/2006/relationships"><Relationship Id="rId4" Type="http://schemas.openxmlformats.org/officeDocument/2006/relationships/notesSlide" Target="../notesSlides/notesSlide46.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6.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48.xml.rels><?xml version="1.0" encoding="UTF-8" standalone="yes"?>
<Relationships xmlns="http://schemas.openxmlformats.org/package/2006/relationships"><Relationship Id="rId4" Type="http://schemas.openxmlformats.org/officeDocument/2006/relationships/notesSlide" Target="../notesSlides/notesSlide48.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86.jpeg"/></Relationships>
</file>

<file path=ppt/slides/_rels/slide49.xml.rels><?xml version="1.0" encoding="UTF-8" standalone="yes"?>
<Relationships xmlns="http://schemas.openxmlformats.org/package/2006/relationships"><Relationship Id="rId4" Type="http://schemas.openxmlformats.org/officeDocument/2006/relationships/notesSlide" Target="../notesSlides/notesSlide49.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87.jpeg"/></Relationships>
</file>

<file path=ppt/slides/_rels/slide50.xml.rels><?xml version="1.0" encoding="UTF-8" standalone="yes"?>
<Relationships xmlns="http://schemas.openxmlformats.org/package/2006/relationships"><Relationship Id="rId4" Type="http://schemas.openxmlformats.org/officeDocument/2006/relationships/notesSlide" Target="../notesSlides/notesSlide50.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88.jpeg"/></Relationships>
</file>

<file path=ppt/slides/_rels/slide51.xml.rels><?xml version="1.0" encoding="UTF-8" standalone="yes"?>
<Relationships xmlns="http://schemas.openxmlformats.org/package/2006/relationships"><Relationship Id="rId5" Type="http://schemas.openxmlformats.org/officeDocument/2006/relationships/notesSlide" Target="../notesSlides/notesSlide51.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9.png"/><Relationship Id="rId1" Type="http://schemas.openxmlformats.org/officeDocument/2006/relationships/image" Target="../media/image74.png"/></Relationships>
</file>

<file path=ppt/slides/_rels/slide52.xml.rels><?xml version="1.0" encoding="UTF-8" standalone="yes"?>
<Relationships xmlns="http://schemas.openxmlformats.org/package/2006/relationships"><Relationship Id="rId5" Type="http://schemas.openxmlformats.org/officeDocument/2006/relationships/notesSlide" Target="../notesSlides/notesSlide52.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9.png"/><Relationship Id="rId1" Type="http://schemas.openxmlformats.org/officeDocument/2006/relationships/image" Target="../media/image74.png"/></Relationships>
</file>

<file path=ppt/slides/_rels/slide53.xml.rels><?xml version="1.0" encoding="UTF-8" standalone="yes"?>
<Relationships xmlns="http://schemas.openxmlformats.org/package/2006/relationships"><Relationship Id="rId5" Type="http://schemas.openxmlformats.org/officeDocument/2006/relationships/notesSlide" Target="../notesSlides/notesSlide53.xml"/><Relationship Id="rId4" Type="http://schemas.openxmlformats.org/officeDocument/2006/relationships/slideLayout" Target="../slideLayouts/slideLayout4.xml"/><Relationship Id="rId3" Type="http://schemas.openxmlformats.org/officeDocument/2006/relationships/image" Target="../media/image13.png"/><Relationship Id="rId2" Type="http://schemas.openxmlformats.org/officeDocument/2006/relationships/image" Target="../media/image49.png"/><Relationship Id="rId1" Type="http://schemas.openxmlformats.org/officeDocument/2006/relationships/image" Target="../media/image74.png"/></Relationships>
</file>

<file path=ppt/slides/_rels/slide54.xml.rels><?xml version="1.0" encoding="UTF-8" standalone="yes"?>
<Relationships xmlns="http://schemas.openxmlformats.org/package/2006/relationships"><Relationship Id="rId4" Type="http://schemas.openxmlformats.org/officeDocument/2006/relationships/notesSlide" Target="../notesSlides/notesSlide54.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4.jpeg"/></Relationships>
</file>

<file path=ppt/slides/_rels/slide55.xml.rels><?xml version="1.0" encoding="UTF-8" standalone="yes"?>
<Relationships xmlns="http://schemas.openxmlformats.org/package/2006/relationships"><Relationship Id="rId4" Type="http://schemas.openxmlformats.org/officeDocument/2006/relationships/notesSlide" Target="../notesSlides/notesSlide55.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89.jpeg"/></Relationships>
</file>

<file path=ppt/slides/_rels/slide56.xml.rels><?xml version="1.0" encoding="UTF-8" standalone="yes"?>
<Relationships xmlns="http://schemas.openxmlformats.org/package/2006/relationships"><Relationship Id="rId4" Type="http://schemas.openxmlformats.org/officeDocument/2006/relationships/notesSlide" Target="../notesSlides/notesSlide56.xml"/><Relationship Id="rId3" Type="http://schemas.openxmlformats.org/officeDocument/2006/relationships/slideLayout" Target="../slideLayouts/slideLayout6.xml"/><Relationship Id="rId2" Type="http://schemas.openxmlformats.org/officeDocument/2006/relationships/image" Target="../media/image56.png"/><Relationship Id="rId1" Type="http://schemas.openxmlformats.org/officeDocument/2006/relationships/image" Target="../media/image90.jpeg"/></Relationships>
</file>

<file path=ppt/slides/_rels/slide57.xml.rels><?xml version="1.0" encoding="UTF-8" standalone="yes"?>
<Relationships xmlns="http://schemas.openxmlformats.org/package/2006/relationships"><Relationship Id="rId5" Type="http://schemas.openxmlformats.org/officeDocument/2006/relationships/notesSlide" Target="../notesSlides/notesSlide57.xml"/><Relationship Id="rId4" Type="http://schemas.openxmlformats.org/officeDocument/2006/relationships/slideLayout" Target="../slideLayouts/slideLayout5.xml"/><Relationship Id="rId3" Type="http://schemas.openxmlformats.org/officeDocument/2006/relationships/image" Target="../media/image61.svg"/><Relationship Id="rId2" Type="http://schemas.openxmlformats.org/officeDocument/2006/relationships/image" Target="../media/image30.png"/><Relationship Id="rId1" Type="http://schemas.openxmlformats.org/officeDocument/2006/relationships/image" Target="../media/image91.jpeg"/></Relationships>
</file>

<file path=ppt/slides/_rels/slide58.xml.rels><?xml version="1.0" encoding="UTF-8" standalone="yes"?>
<Relationships xmlns="http://schemas.openxmlformats.org/package/2006/relationships"><Relationship Id="rId4" Type="http://schemas.openxmlformats.org/officeDocument/2006/relationships/notesSlide" Target="../notesSlides/notesSlide58.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34.jpe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60.xml.rels><?xml version="1.0" encoding="UTF-8" standalone="yes"?>
<Relationships xmlns="http://schemas.openxmlformats.org/package/2006/relationships"><Relationship Id="rId5" Type="http://schemas.openxmlformats.org/officeDocument/2006/relationships/notesSlide" Target="../notesSlides/notesSlide60.xml"/><Relationship Id="rId4" Type="http://schemas.openxmlformats.org/officeDocument/2006/relationships/slideLayout" Target="../slideLayouts/slideLayout2.xml"/><Relationship Id="rId3" Type="http://schemas.openxmlformats.org/officeDocument/2006/relationships/image" Target="../media/image92.png"/><Relationship Id="rId2" Type="http://schemas.microsoft.com/office/2007/relationships/media" Target="../media/media3.mp4"/><Relationship Id="rId1" Type="http://schemas.openxmlformats.org/officeDocument/2006/relationships/video" Target="../media/media3.mp4"/></Relationships>
</file>

<file path=ppt/slides/_rels/slide61.xml.rels><?xml version="1.0" encoding="UTF-8" standalone="yes"?>
<Relationships xmlns="http://schemas.openxmlformats.org/package/2006/relationships"><Relationship Id="rId4" Type="http://schemas.openxmlformats.org/officeDocument/2006/relationships/notesSlide" Target="../notesSlides/notesSlide61.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93.jpeg"/></Relationships>
</file>

<file path=ppt/slides/_rels/slide62.xml.rels><?xml version="1.0" encoding="UTF-8" standalone="yes"?>
<Relationships xmlns="http://schemas.openxmlformats.org/package/2006/relationships"><Relationship Id="rId4" Type="http://schemas.openxmlformats.org/officeDocument/2006/relationships/notesSlide" Target="../notesSlides/notesSlide62.xml"/><Relationship Id="rId3" Type="http://schemas.openxmlformats.org/officeDocument/2006/relationships/slideLayout" Target="../slideLayouts/slideLayout3.xml"/><Relationship Id="rId2" Type="http://schemas.openxmlformats.org/officeDocument/2006/relationships/image" Target="../media/image94.jpeg"/><Relationship Id="rId1" Type="http://schemas.openxmlformats.org/officeDocument/2006/relationships/image" Target="../media/image50.png"/></Relationships>
</file>

<file path=ppt/slides/_rels/slide63.xml.rels><?xml version="1.0" encoding="UTF-8" standalone="yes"?>
<Relationships xmlns="http://schemas.openxmlformats.org/package/2006/relationships"><Relationship Id="rId4" Type="http://schemas.openxmlformats.org/officeDocument/2006/relationships/notesSlide" Target="../notesSlides/notesSlide63.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95.jpeg"/></Relationships>
</file>

<file path=ppt/slides/_rels/slide64.xml.rels><?xml version="1.0" encoding="UTF-8" standalone="yes"?>
<Relationships xmlns="http://schemas.openxmlformats.org/package/2006/relationships"><Relationship Id="rId4" Type="http://schemas.openxmlformats.org/officeDocument/2006/relationships/notesSlide" Target="../notesSlides/notesSlide64.xml"/><Relationship Id="rId3" Type="http://schemas.openxmlformats.org/officeDocument/2006/relationships/slideLayout" Target="../slideLayouts/slideLayout1.xml"/><Relationship Id="rId2" Type="http://schemas.openxmlformats.org/officeDocument/2006/relationships/image" Target="../media/image56.png"/><Relationship Id="rId1" Type="http://schemas.openxmlformats.org/officeDocument/2006/relationships/image" Target="../media/image34.jpeg"/></Relationships>
</file>

<file path=ppt/slides/_rels/slide65.xml.rels><?xml version="1.0" encoding="UTF-8" standalone="yes"?>
<Relationships xmlns="http://schemas.openxmlformats.org/package/2006/relationships"><Relationship Id="rId4" Type="http://schemas.openxmlformats.org/officeDocument/2006/relationships/notesSlide" Target="../notesSlides/notesSlide65.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96.jpeg"/></Relationships>
</file>

<file path=ppt/slides/_rels/slide66.xml.rels><?xml version="1.0" encoding="UTF-8" standalone="yes"?>
<Relationships xmlns="http://schemas.openxmlformats.org/package/2006/relationships"><Relationship Id="rId4" Type="http://schemas.openxmlformats.org/officeDocument/2006/relationships/notesSlide" Target="../notesSlides/notesSlide66.xml"/><Relationship Id="rId3" Type="http://schemas.openxmlformats.org/officeDocument/2006/relationships/slideLayout" Target="../slideLayouts/slideLayout3.xml"/><Relationship Id="rId2" Type="http://schemas.openxmlformats.org/officeDocument/2006/relationships/image" Target="../media/image97.jpeg"/><Relationship Id="rId1" Type="http://schemas.openxmlformats.org/officeDocument/2006/relationships/image" Target="../media/image50.png"/></Relationships>
</file>

<file path=ppt/slides/_rels/slide67.xml.rels><?xml version="1.0" encoding="UTF-8" standalone="yes"?>
<Relationships xmlns="http://schemas.openxmlformats.org/package/2006/relationships"><Relationship Id="rId4" Type="http://schemas.openxmlformats.org/officeDocument/2006/relationships/notesSlide" Target="../notesSlides/notesSlide67.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6.jpeg"/></Relationships>
</file>

<file path=ppt/slides/_rels/slide68.xml.rels><?xml version="1.0" encoding="UTF-8" standalone="yes"?>
<Relationships xmlns="http://schemas.openxmlformats.org/package/2006/relationships"><Relationship Id="rId9" Type="http://schemas.openxmlformats.org/officeDocument/2006/relationships/notesSlide" Target="../notesSlides/notesSlide68.xml"/><Relationship Id="rId8" Type="http://schemas.openxmlformats.org/officeDocument/2006/relationships/slideLayout" Target="../slideLayouts/slideLayout8.xml"/><Relationship Id="rId7" Type="http://schemas.openxmlformats.org/officeDocument/2006/relationships/image" Target="../media/image101.jpeg"/><Relationship Id="rId6" Type="http://schemas.openxmlformats.org/officeDocument/2006/relationships/image" Target="../media/image100.jpeg"/><Relationship Id="rId5" Type="http://schemas.openxmlformats.org/officeDocument/2006/relationships/image" Target="../media/image69.jpeg"/><Relationship Id="rId4" Type="http://schemas.openxmlformats.org/officeDocument/2006/relationships/image" Target="../media/image99.jpeg"/><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image" Target="../media/image98.png"/></Relationships>
</file>

<file path=ppt/slides/_rels/slide69.xml.rels><?xml version="1.0" encoding="UTF-8" standalone="yes"?>
<Relationships xmlns="http://schemas.openxmlformats.org/package/2006/relationships"><Relationship Id="rId4" Type="http://schemas.openxmlformats.org/officeDocument/2006/relationships/notesSlide" Target="../notesSlides/notesSlide69.xml"/><Relationship Id="rId3" Type="http://schemas.openxmlformats.org/officeDocument/2006/relationships/slideLayout" Target="../slideLayouts/slideLayout5.xml"/><Relationship Id="rId2" Type="http://schemas.openxmlformats.org/officeDocument/2006/relationships/image" Target="../media/image56.png"/><Relationship Id="rId1" Type="http://schemas.openxmlformats.org/officeDocument/2006/relationships/image" Target="../media/image102.jpe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1.xml"/><Relationship Id="rId1" Type="http://schemas.openxmlformats.org/officeDocument/2006/relationships/image" Target="../media/image49.png"/></Relationships>
</file>

<file path=ppt/slides/_rels/slide71.xml.rels><?xml version="1.0" encoding="UTF-8" standalone="yes"?>
<Relationships xmlns="http://schemas.openxmlformats.org/package/2006/relationships"><Relationship Id="rId4" Type="http://schemas.openxmlformats.org/officeDocument/2006/relationships/notesSlide" Target="../notesSlides/notesSlide71.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103.jpeg"/></Relationships>
</file>

<file path=ppt/slides/_rels/slide72.xml.rels><?xml version="1.0" encoding="UTF-8" standalone="yes"?>
<Relationships xmlns="http://schemas.openxmlformats.org/package/2006/relationships"><Relationship Id="rId4" Type="http://schemas.openxmlformats.org/officeDocument/2006/relationships/notesSlide" Target="../notesSlides/notesSlide72.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104.jpeg"/></Relationships>
</file>

<file path=ppt/slides/_rels/slide73.xml.rels><?xml version="1.0" encoding="UTF-8" standalone="yes"?>
<Relationships xmlns="http://schemas.openxmlformats.org/package/2006/relationships"><Relationship Id="rId4" Type="http://schemas.openxmlformats.org/officeDocument/2006/relationships/notesSlide" Target="../notesSlides/notesSlide73.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4.jpeg"/></Relationships>
</file>

<file path=ppt/slides/_rels/slide74.xml.rels><?xml version="1.0" encoding="UTF-8" standalone="yes"?>
<Relationships xmlns="http://schemas.openxmlformats.org/package/2006/relationships"><Relationship Id="rId4" Type="http://schemas.openxmlformats.org/officeDocument/2006/relationships/notesSlide" Target="../notesSlides/notesSlide74.xml"/><Relationship Id="rId3" Type="http://schemas.openxmlformats.org/officeDocument/2006/relationships/slideLayout" Target="../slideLayouts/slideLayout3.xml"/><Relationship Id="rId2" Type="http://schemas.openxmlformats.org/officeDocument/2006/relationships/image" Target="../media/image50.png"/><Relationship Id="rId1" Type="http://schemas.openxmlformats.org/officeDocument/2006/relationships/image" Target="../media/image105.jpeg"/></Relationships>
</file>

<file path=ppt/slides/_rels/slide75.xml.rels><?xml version="1.0" encoding="UTF-8" standalone="yes"?>
<Relationships xmlns="http://schemas.openxmlformats.org/package/2006/relationships"><Relationship Id="rId4" Type="http://schemas.openxmlformats.org/officeDocument/2006/relationships/notesSlide" Target="../notesSlides/notesSlide75.xml"/><Relationship Id="rId3" Type="http://schemas.openxmlformats.org/officeDocument/2006/relationships/slideLayout" Target="../slideLayouts/slideLayout3.xml"/><Relationship Id="rId2" Type="http://schemas.openxmlformats.org/officeDocument/2006/relationships/image" Target="../media/image106.jpeg"/><Relationship Id="rId1" Type="http://schemas.openxmlformats.org/officeDocument/2006/relationships/image" Target="../media/image50.png"/></Relationships>
</file>

<file path=ppt/slides/_rels/slide76.xml.rels><?xml version="1.0" encoding="UTF-8" standalone="yes"?>
<Relationships xmlns="http://schemas.openxmlformats.org/package/2006/relationships"><Relationship Id="rId4" Type="http://schemas.openxmlformats.org/officeDocument/2006/relationships/notesSlide" Target="../notesSlides/notesSlide76.xml"/><Relationship Id="rId3" Type="http://schemas.openxmlformats.org/officeDocument/2006/relationships/slideLayout" Target="../slideLayouts/slideLayout5.xml"/><Relationship Id="rId2" Type="http://schemas.openxmlformats.org/officeDocument/2006/relationships/image" Target="../media/image56.png"/><Relationship Id="rId1" Type="http://schemas.openxmlformats.org/officeDocument/2006/relationships/image" Target="../media/image107.jpeg"/></Relationships>
</file>

<file path=ppt/slides/_rels/slide77.xml.rels><?xml version="1.0" encoding="UTF-8" standalone="yes"?>
<Relationships xmlns="http://schemas.openxmlformats.org/package/2006/relationships"><Relationship Id="rId4" Type="http://schemas.openxmlformats.org/officeDocument/2006/relationships/notesSlide" Target="../notesSlides/notesSlide77.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66.jpeg"/></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4" Type="http://schemas.openxmlformats.org/officeDocument/2006/relationships/notesSlide" Target="../notesSlides/notesSlide81.xml"/><Relationship Id="rId3" Type="http://schemas.openxmlformats.org/officeDocument/2006/relationships/slideLayout" Target="../slideLayouts/slideLayout7.xml"/><Relationship Id="rId2" Type="http://schemas.openxmlformats.org/officeDocument/2006/relationships/image" Target="../media/image56.png"/><Relationship Id="rId1" Type="http://schemas.openxmlformats.org/officeDocument/2006/relationships/image" Target="../media/image108.jpeg"/></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4" Type="http://schemas.openxmlformats.org/officeDocument/2006/relationships/notesSlide" Target="../notesSlides/notesSlide94.xml"/><Relationship Id="rId3" Type="http://schemas.openxmlformats.org/officeDocument/2006/relationships/slideLayout" Target="../slideLayouts/slideLayout1.xml"/><Relationship Id="rId2" Type="http://schemas.openxmlformats.org/officeDocument/2006/relationships/image" Target="../media/image30.png"/><Relationship Id="rId1"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9" name="Graphic 8"/>
          <p:cNvPicPr>
            <a:picLocks noChangeAspect="1"/>
          </p:cNvPicPr>
          <p:nvPr/>
        </p:nvPicPr>
        <p:blipFill>
          <a:blip r:embed="rId1">
            <a:alphaModFix amt="50000"/>
            <a:extLst>
              <a:ext uri="{96DAC541-7B7A-43D3-8B79-37D633B846F1}">
                <asvg:svgBlip xmlns:asvg="http://schemas.microsoft.com/office/drawing/2016/SVG/main" r:embed="rId2"/>
              </a:ext>
            </a:extLst>
          </a:blip>
          <a:stretch>
            <a:fillRect/>
          </a:stretch>
        </p:blipFill>
        <p:spPr>
          <a:xfrm>
            <a:off x="0" y="0"/>
            <a:ext cx="5105400" cy="6858000"/>
          </a:xfrm>
          <a:prstGeom prst="rect">
            <a:avLst/>
          </a:prstGeom>
        </p:spPr>
      </p:pic>
      <p:sp>
        <p:nvSpPr>
          <p:cNvPr id="7" name="Rounded Rectangle 6"/>
          <p:cNvSpPr/>
          <p:nvPr/>
        </p:nvSpPr>
        <p:spPr>
          <a:xfrm>
            <a:off x="563526" y="-1105785"/>
            <a:ext cx="13311961" cy="9069570"/>
          </a:xfrm>
          <a:prstGeom prst="roundRect">
            <a:avLst>
              <a:gd name="adj" fmla="val 50000"/>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0" name="Picture 29" descr="A black background with white text&#10;&#10;Description automatically generated"/>
          <p:cNvPicPr>
            <a:picLocks noChangeAspect="1"/>
          </p:cNvPicPr>
          <p:nvPr/>
        </p:nvPicPr>
        <p:blipFill>
          <a:blip r:embed="rId3"/>
          <a:stretch>
            <a:fillRect/>
          </a:stretch>
        </p:blipFill>
        <p:spPr>
          <a:xfrm>
            <a:off x="258612" y="6302832"/>
            <a:ext cx="988297" cy="351145"/>
          </a:xfrm>
          <a:prstGeom prst="rect">
            <a:avLst/>
          </a:prstGeom>
        </p:spPr>
      </p:pic>
      <p:pic>
        <p:nvPicPr>
          <p:cNvPr id="31" name="Graphic 30"/>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709977" y="0"/>
            <a:ext cx="5105400" cy="6858000"/>
          </a:xfrm>
          <a:prstGeom prst="rect">
            <a:avLst/>
          </a:prstGeom>
        </p:spPr>
      </p:pic>
      <p:sp>
        <p:nvSpPr>
          <p:cNvPr id="10" name="Oval 9"/>
          <p:cNvSpPr>
            <a:spLocks noChangeAspect="1"/>
          </p:cNvSpPr>
          <p:nvPr/>
        </p:nvSpPr>
        <p:spPr>
          <a:xfrm>
            <a:off x="4742969"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1" name="Oval 10"/>
          <p:cNvSpPr>
            <a:spLocks noChangeAspect="1"/>
          </p:cNvSpPr>
          <p:nvPr/>
        </p:nvSpPr>
        <p:spPr>
          <a:xfrm>
            <a:off x="5147625"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6"/>
          <a:srcRect l="33212" r="122"/>
          <a:stretch>
            <a:fillRect/>
          </a:stretch>
        </p:blipFill>
        <p:spPr>
          <a:xfrm>
            <a:off x="5489625" y="-279001"/>
            <a:ext cx="7416000" cy="7416000"/>
          </a:xfrm>
          <a:prstGeom prst="ellipse">
            <a:avLst/>
          </a:prstGeom>
        </p:spPr>
      </p:pic>
      <p:pic>
        <p:nvPicPr>
          <p:cNvPr id="16" name="Graphic 15"/>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86536" y="2308579"/>
            <a:ext cx="1136071" cy="410248"/>
          </a:xfrm>
          <a:prstGeom prst="rect">
            <a:avLst/>
          </a:prstGeom>
        </p:spPr>
      </p:pic>
      <p:sp>
        <p:nvSpPr>
          <p:cNvPr id="22" name="TextBox 21"/>
          <p:cNvSpPr txBox="1"/>
          <p:nvPr/>
        </p:nvSpPr>
        <p:spPr>
          <a:xfrm>
            <a:off x="1852335" y="4066050"/>
            <a:ext cx="3100529" cy="523220"/>
          </a:xfrm>
          <a:prstGeom prst="rect">
            <a:avLst/>
          </a:prstGeom>
          <a:noFill/>
        </p:spPr>
        <p:txBody>
          <a:bodyPr wrap="none" rtlCol="0">
            <a:spAutoFit/>
          </a:bodyPr>
          <a:lstStyle/>
          <a:p>
            <a:pPr algn="r"/>
            <a:r>
              <a:rPr lang="en-US" sz="2800" i="1" dirty="0">
                <a:latin typeface="AMX" pitchFamily="2" charset="77"/>
              </a:rPr>
              <a:t>TÉCNICA DE VENDAS</a:t>
            </a:r>
            <a:endParaRPr lang="en-US" sz="2800" i="1" dirty="0">
              <a:latin typeface="AMX" pitchFamily="2" charset="77"/>
            </a:endParaRPr>
          </a:p>
        </p:txBody>
      </p:sp>
      <p:cxnSp>
        <p:nvCxnSpPr>
          <p:cNvPr id="24" name="Straight Connector 23"/>
          <p:cNvCxnSpPr>
            <a:endCxn id="22" idx="1"/>
          </p:cNvCxnSpPr>
          <p:nvPr/>
        </p:nvCxnSpPr>
        <p:spPr>
          <a:xfrm>
            <a:off x="786536" y="4290626"/>
            <a:ext cx="106579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26" name="Graphic 25"/>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99700" y="2361303"/>
            <a:ext cx="2209800" cy="304800"/>
          </a:xfrm>
          <a:prstGeom prst="rect">
            <a:avLst/>
          </a:prstGeom>
        </p:spPr>
      </p:pic>
      <p:pic>
        <p:nvPicPr>
          <p:cNvPr id="2" name="Imagem 1"/>
          <p:cNvPicPr>
            <a:picLocks noChangeAspect="1"/>
          </p:cNvPicPr>
          <p:nvPr/>
        </p:nvPicPr>
        <p:blipFill rotWithShape="1">
          <a:blip r:embed="rId11">
            <a:extLst>
              <a:ext uri="{28A0092B-C50C-407E-A947-70E740481C1C}">
                <a14:useLocalDpi xmlns:a14="http://schemas.microsoft.com/office/drawing/2010/main" val="0"/>
              </a:ext>
            </a:extLst>
          </a:blip>
          <a:srcRect l="1689" t="6074" r="4301" b="11338"/>
          <a:stretch>
            <a:fillRect/>
          </a:stretch>
        </p:blipFill>
        <p:spPr>
          <a:xfrm>
            <a:off x="800153" y="2852944"/>
            <a:ext cx="3819645" cy="12384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35" presetClass="path" presetSubtype="0" accel="50000" decel="50000" fill="hold" grpId="1" nodeType="withEffect">
                                  <p:stCondLst>
                                    <p:cond delay="0"/>
                                  </p:stCondLst>
                                  <p:childTnLst>
                                    <p:animMotion origin="layout" path="M 0.10768 0 L 2.70833E-6 0 " pathEditMode="relative" rAng="0" ptsTypes="AA">
                                      <p:cBhvr>
                                        <p:cTn id="9" dur="2000" fill="hold"/>
                                        <p:tgtEl>
                                          <p:spTgt spid="7"/>
                                        </p:tgtEl>
                                        <p:attrNameLst>
                                          <p:attrName>ppt_x</p:attrName>
                                          <p:attrName>ppt_y</p:attrName>
                                        </p:attrNameLst>
                                      </p:cBhvr>
                                      <p:rCtr x="-5391" y="0"/>
                                    </p:animMotion>
                                  </p:childTnLst>
                                </p:cTn>
                              </p:par>
                              <p:par>
                                <p:cTn id="10" presetID="10" presetClass="entr" presetSubtype="0" fill="hold" grpId="0" nodeType="withEffect">
                                  <p:stCondLst>
                                    <p:cond delay="50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35" presetClass="path" presetSubtype="0" accel="50000" decel="50000" fill="hold" grpId="1" nodeType="withEffect">
                                  <p:stCondLst>
                                    <p:cond delay="500"/>
                                  </p:stCondLst>
                                  <p:childTnLst>
                                    <p:animMotion origin="layout" path="M 0.10768 0 L 2.70833E-6 0 " pathEditMode="relative" rAng="0" ptsTypes="AA">
                                      <p:cBhvr>
                                        <p:cTn id="14" dur="2000" fill="hold"/>
                                        <p:tgtEl>
                                          <p:spTgt spid="10"/>
                                        </p:tgtEl>
                                        <p:attrNameLst>
                                          <p:attrName>ppt_x</p:attrName>
                                          <p:attrName>ppt_y</p:attrName>
                                        </p:attrNameLst>
                                      </p:cBhvr>
                                      <p:rCtr x="-5391" y="0"/>
                                    </p:animMotion>
                                  </p:childTnLst>
                                </p:cTn>
                              </p:par>
                              <p:par>
                                <p:cTn id="15" presetID="10" presetClass="entr" presetSubtype="0" fill="hold" grpId="0" nodeType="withEffect">
                                  <p:stCondLst>
                                    <p:cond delay="60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35" presetClass="path" presetSubtype="0" accel="50000" decel="50000" fill="hold" grpId="1" nodeType="withEffect">
                                  <p:stCondLst>
                                    <p:cond delay="600"/>
                                  </p:stCondLst>
                                  <p:childTnLst>
                                    <p:animMotion origin="layout" path="M 0.10768 0 L 2.70833E-6 0 " pathEditMode="relative" rAng="0" ptsTypes="AA">
                                      <p:cBhvr>
                                        <p:cTn id="19" dur="2000" fill="hold"/>
                                        <p:tgtEl>
                                          <p:spTgt spid="11"/>
                                        </p:tgtEl>
                                        <p:attrNameLst>
                                          <p:attrName>ppt_x</p:attrName>
                                          <p:attrName>ppt_y</p:attrName>
                                        </p:attrNameLst>
                                      </p:cBhvr>
                                      <p:rCtr x="-5391" y="0"/>
                                    </p:animMotion>
                                  </p:childTnLst>
                                </p:cTn>
                              </p:par>
                              <p:par>
                                <p:cTn id="20" presetID="10" presetClass="entr" presetSubtype="0" fill="hold" nodeType="withEffect">
                                  <p:stCondLst>
                                    <p:cond delay="70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par>
                                <p:cTn id="23" presetID="49" presetClass="entr" presetSubtype="0" decel="100000" fill="hold" nodeType="withEffect">
                                  <p:stCondLst>
                                    <p:cond delay="700"/>
                                  </p:stCondLst>
                                  <p:childTnLst>
                                    <p:set>
                                      <p:cBhvr>
                                        <p:cTn id="24" dur="1" fill="hold">
                                          <p:stCondLst>
                                            <p:cond delay="0"/>
                                          </p:stCondLst>
                                        </p:cTn>
                                        <p:tgtEl>
                                          <p:spTgt spid="14"/>
                                        </p:tgtEl>
                                        <p:attrNameLst>
                                          <p:attrName>style.visibility</p:attrName>
                                        </p:attrNameLst>
                                      </p:cBhvr>
                                      <p:to>
                                        <p:strVal val="visible"/>
                                      </p:to>
                                    </p:set>
                                    <p:anim calcmode="lin" valueType="num">
                                      <p:cBhvr>
                                        <p:cTn id="25" dur="1500" fill="hold"/>
                                        <p:tgtEl>
                                          <p:spTgt spid="14"/>
                                        </p:tgtEl>
                                        <p:attrNameLst>
                                          <p:attrName>ppt_w</p:attrName>
                                        </p:attrNameLst>
                                      </p:cBhvr>
                                      <p:tavLst>
                                        <p:tav tm="0">
                                          <p:val>
                                            <p:fltVal val="0"/>
                                          </p:val>
                                        </p:tav>
                                        <p:tav tm="100000">
                                          <p:val>
                                            <p:strVal val="#ppt_w"/>
                                          </p:val>
                                        </p:tav>
                                      </p:tavLst>
                                    </p:anim>
                                    <p:anim calcmode="lin" valueType="num">
                                      <p:cBhvr>
                                        <p:cTn id="26" dur="1500" fill="hold"/>
                                        <p:tgtEl>
                                          <p:spTgt spid="14"/>
                                        </p:tgtEl>
                                        <p:attrNameLst>
                                          <p:attrName>ppt_h</p:attrName>
                                        </p:attrNameLst>
                                      </p:cBhvr>
                                      <p:tavLst>
                                        <p:tav tm="0">
                                          <p:val>
                                            <p:fltVal val="0"/>
                                          </p:val>
                                        </p:tav>
                                        <p:tav tm="100000">
                                          <p:val>
                                            <p:strVal val="#ppt_h"/>
                                          </p:val>
                                        </p:tav>
                                      </p:tavLst>
                                    </p:anim>
                                    <p:anim calcmode="lin" valueType="num">
                                      <p:cBhvr>
                                        <p:cTn id="27" dur="1500" fill="hold"/>
                                        <p:tgtEl>
                                          <p:spTgt spid="14"/>
                                        </p:tgtEl>
                                        <p:attrNameLst>
                                          <p:attrName>style.rotation</p:attrName>
                                        </p:attrNameLst>
                                      </p:cBhvr>
                                      <p:tavLst>
                                        <p:tav tm="0">
                                          <p:val>
                                            <p:fltVal val="360"/>
                                          </p:val>
                                        </p:tav>
                                        <p:tav tm="100000">
                                          <p:val>
                                            <p:fltVal val="0"/>
                                          </p:val>
                                        </p:tav>
                                      </p:tavLst>
                                    </p:anim>
                                    <p:animEffect transition="in" filter="fade">
                                      <p:cBhvr>
                                        <p:cTn id="28" dur="1500"/>
                                        <p:tgtEl>
                                          <p:spTgt spid="14"/>
                                        </p:tgtEl>
                                      </p:cBhvr>
                                    </p:animEffect>
                                  </p:childTnLst>
                                </p:cTn>
                              </p:par>
                              <p:par>
                                <p:cTn id="29" presetID="35" presetClass="path" presetSubtype="0" accel="50000" decel="50000" fill="hold" nodeType="withEffect">
                                  <p:stCondLst>
                                    <p:cond delay="700"/>
                                  </p:stCondLst>
                                  <p:childTnLst>
                                    <p:animMotion origin="layout" path="M 0.10768 0 L 2.70833E-6 0 " pathEditMode="relative" rAng="0" ptsTypes="AA">
                                      <p:cBhvr>
                                        <p:cTn id="30" dur="2000" fill="hold"/>
                                        <p:tgtEl>
                                          <p:spTgt spid="14"/>
                                        </p:tgtEl>
                                        <p:attrNameLst>
                                          <p:attrName>ppt_x</p:attrName>
                                          <p:attrName>ppt_y</p:attrName>
                                        </p:attrNameLst>
                                      </p:cBhvr>
                                      <p:rCtr x="-5391" y="0"/>
                                    </p:animMotion>
                                  </p:childTnLst>
                                </p:cTn>
                              </p:par>
                              <p:par>
                                <p:cTn id="31" presetID="10" presetClass="entr" presetSubtype="0" fill="hold" nodeType="withEffect">
                                  <p:stCondLst>
                                    <p:cond delay="750"/>
                                  </p:stCondLst>
                                  <p:childTnLst>
                                    <p:set>
                                      <p:cBhvr>
                                        <p:cTn id="32" dur="1" fill="hold">
                                          <p:stCondLst>
                                            <p:cond delay="0"/>
                                          </p:stCondLst>
                                        </p:cTn>
                                        <p:tgtEl>
                                          <p:spTgt spid="31"/>
                                        </p:tgtEl>
                                        <p:attrNameLst>
                                          <p:attrName>style.visibility</p:attrName>
                                        </p:attrNameLst>
                                      </p:cBhvr>
                                      <p:to>
                                        <p:strVal val="visible"/>
                                      </p:to>
                                    </p:set>
                                    <p:animEffect transition="in" filter="fade">
                                      <p:cBhvr>
                                        <p:cTn id="33" dur="500"/>
                                        <p:tgtEl>
                                          <p:spTgt spid="31"/>
                                        </p:tgtEl>
                                      </p:cBhvr>
                                    </p:animEffect>
                                  </p:childTnLst>
                                </p:cTn>
                              </p:par>
                              <p:par>
                                <p:cTn id="34" presetID="35" presetClass="path" presetSubtype="0" accel="50000" decel="50000" fill="hold" nodeType="withEffect">
                                  <p:stCondLst>
                                    <p:cond delay="750"/>
                                  </p:stCondLst>
                                  <p:childTnLst>
                                    <p:animMotion origin="layout" path="M 0.10768 0 L 2.70833E-6 0 " pathEditMode="relative" rAng="0" ptsTypes="AA">
                                      <p:cBhvr>
                                        <p:cTn id="35" dur="2000" fill="hold"/>
                                        <p:tgtEl>
                                          <p:spTgt spid="31"/>
                                        </p:tgtEl>
                                        <p:attrNameLst>
                                          <p:attrName>ppt_x</p:attrName>
                                          <p:attrName>ppt_y</p:attrName>
                                        </p:attrNameLst>
                                      </p:cBhvr>
                                      <p:rCtr x="-5391" y="0"/>
                                    </p:animMotion>
                                  </p:childTnLst>
                                </p:cTn>
                              </p:par>
                              <p:par>
                                <p:cTn id="36" presetID="10" presetClass="entr" presetSubtype="0" fill="hold" nodeType="withEffect">
                                  <p:stCondLst>
                                    <p:cond delay="100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9" presetClass="entr" presetSubtype="0" fill="hold" nodeType="withEffect">
                                  <p:stCondLst>
                                    <p:cond delay="1000"/>
                                  </p:stCondLst>
                                  <p:childTnLst>
                                    <p:set>
                                      <p:cBhvr>
                                        <p:cTn id="40" dur="1" fill="hold">
                                          <p:stCondLst>
                                            <p:cond delay="0"/>
                                          </p:stCondLst>
                                        </p:cTn>
                                        <p:tgtEl>
                                          <p:spTgt spid="26"/>
                                        </p:tgtEl>
                                        <p:attrNameLst>
                                          <p:attrName>style.visibility</p:attrName>
                                        </p:attrNameLst>
                                      </p:cBhvr>
                                      <p:to>
                                        <p:strVal val="visible"/>
                                      </p:to>
                                    </p:set>
                                    <p:animEffect transition="in" filter="dissolve">
                                      <p:cBhvr>
                                        <p:cTn id="41" dur="500"/>
                                        <p:tgtEl>
                                          <p:spTgt spid="26"/>
                                        </p:tgtEl>
                                      </p:cBhvr>
                                    </p:animEffect>
                                  </p:childTnLst>
                                </p:cTn>
                              </p:par>
                              <p:par>
                                <p:cTn id="42" presetID="55" presetClass="entr" presetSubtype="0" fill="hold" nodeType="withEffect">
                                  <p:stCondLst>
                                    <p:cond delay="1000"/>
                                  </p:stCondLst>
                                  <p:childTnLst>
                                    <p:set>
                                      <p:cBhvr>
                                        <p:cTn id="43" dur="1" fill="hold">
                                          <p:stCondLst>
                                            <p:cond delay="0"/>
                                          </p:stCondLst>
                                        </p:cTn>
                                        <p:tgtEl>
                                          <p:spTgt spid="2"/>
                                        </p:tgtEl>
                                        <p:attrNameLst>
                                          <p:attrName>style.visibility</p:attrName>
                                        </p:attrNameLst>
                                      </p:cBhvr>
                                      <p:to>
                                        <p:strVal val="visible"/>
                                      </p:to>
                                    </p:set>
                                    <p:anim calcmode="lin" valueType="num">
                                      <p:cBhvr>
                                        <p:cTn id="44" dur="1000" fill="hold"/>
                                        <p:tgtEl>
                                          <p:spTgt spid="2"/>
                                        </p:tgtEl>
                                        <p:attrNameLst>
                                          <p:attrName>ppt_w</p:attrName>
                                        </p:attrNameLst>
                                      </p:cBhvr>
                                      <p:tavLst>
                                        <p:tav tm="0">
                                          <p:val>
                                            <p:strVal val="#ppt_w*0.70"/>
                                          </p:val>
                                        </p:tav>
                                        <p:tav tm="100000">
                                          <p:val>
                                            <p:strVal val="#ppt_w"/>
                                          </p:val>
                                        </p:tav>
                                      </p:tavLst>
                                    </p:anim>
                                    <p:anim calcmode="lin" valueType="num">
                                      <p:cBhvr>
                                        <p:cTn id="45" dur="1000" fill="hold"/>
                                        <p:tgtEl>
                                          <p:spTgt spid="2"/>
                                        </p:tgtEl>
                                        <p:attrNameLst>
                                          <p:attrName>ppt_h</p:attrName>
                                        </p:attrNameLst>
                                      </p:cBhvr>
                                      <p:tavLst>
                                        <p:tav tm="0">
                                          <p:val>
                                            <p:strVal val="#ppt_h"/>
                                          </p:val>
                                        </p:tav>
                                        <p:tav tm="100000">
                                          <p:val>
                                            <p:strVal val="#ppt_h"/>
                                          </p:val>
                                        </p:tav>
                                      </p:tavLst>
                                    </p:anim>
                                    <p:animEffect transition="in" filter="fade">
                                      <p:cBhvr>
                                        <p:cTn id="46" dur="1000"/>
                                        <p:tgtEl>
                                          <p:spTgt spid="2"/>
                                        </p:tgtEl>
                                      </p:cBhvr>
                                    </p:animEffect>
                                  </p:childTnLst>
                                </p:cTn>
                              </p:par>
                            </p:childTnLst>
                          </p:cTn>
                        </p:par>
                        <p:par>
                          <p:cTn id="47" fill="hold">
                            <p:stCondLst>
                              <p:cond delay="500"/>
                            </p:stCondLst>
                            <p:childTnLst>
                              <p:par>
                                <p:cTn id="48" presetID="22" presetClass="entr" presetSubtype="8" fill="hold" nodeType="after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wipe(left)">
                                      <p:cBhvr>
                                        <p:cTn id="50" dur="500"/>
                                        <p:tgtEl>
                                          <p:spTgt spid="2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75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P spid="7" grpId="1" bldLvl="0" animBg="1"/>
      <p:bldP spid="10" grpId="0" bldLvl="0" animBg="1"/>
      <p:bldP spid="10" grpId="1" bldLvl="0" animBg="1"/>
      <p:bldP spid="11" grpId="0" bldLvl="0" animBg="1"/>
      <p:bldP spid="11" grpId="1" bldLvl="0" animBg="1"/>
      <p:bldP spid="2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9581" r="19581"/>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0">
            <a:off x="6579550" y="4861534"/>
            <a:ext cx="1752600" cy="977900"/>
          </a:xfrm>
          <a:prstGeom prst="rect">
            <a:avLst/>
          </a:prstGeom>
        </p:spPr>
      </p:pic>
      <p:pic>
        <p:nvPicPr>
          <p:cNvPr id="23" name="Graphic 2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93346" y="878630"/>
            <a:ext cx="1752600" cy="977900"/>
          </a:xfrm>
          <a:prstGeom prst="rect">
            <a:avLst/>
          </a:prstGeom>
        </p:spPr>
      </p:pic>
      <p:sp>
        <p:nvSpPr>
          <p:cNvPr id="13" name="Rounded Rectangle 12"/>
          <p:cNvSpPr/>
          <p:nvPr/>
        </p:nvSpPr>
        <p:spPr>
          <a:xfrm>
            <a:off x="7128769" y="1562470"/>
            <a:ext cx="4300335" cy="3733060"/>
          </a:xfrm>
          <a:prstGeom prst="roundRect">
            <a:avLst>
              <a:gd name="adj" fmla="val 1536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endParaRPr lang="en-US" sz="2400" dirty="0">
              <a:solidFill>
                <a:schemeClr val="tx1"/>
              </a:solidFill>
              <a:latin typeface="AMX" pitchFamily="2" charset="77"/>
            </a:endParaRPr>
          </a:p>
          <a:p>
            <a:pPr marL="97155"/>
            <a:endParaRPr lang="en-US" sz="2400" dirty="0">
              <a:solidFill>
                <a:schemeClr val="tx1"/>
              </a:solidFill>
              <a:latin typeface="AMX" pitchFamily="2" charset="77"/>
            </a:endParaRPr>
          </a:p>
          <a:p>
            <a:pPr marL="97155"/>
            <a:r>
              <a:rPr lang="en-US" sz="2400" dirty="0">
                <a:solidFill>
                  <a:schemeClr val="tx1"/>
                </a:solidFill>
                <a:latin typeface="AMX" pitchFamily="2" charset="77"/>
              </a:rPr>
              <a:t>Neste </a:t>
            </a:r>
            <a:r>
              <a:rPr lang="en-US" sz="2400" dirty="0" err="1">
                <a:solidFill>
                  <a:schemeClr val="tx1"/>
                </a:solidFill>
                <a:latin typeface="AMX" pitchFamily="2" charset="77"/>
              </a:rPr>
              <a:t>módulo</a:t>
            </a:r>
            <a:r>
              <a:rPr lang="en-US" sz="2400" dirty="0">
                <a:solidFill>
                  <a:schemeClr val="tx1"/>
                </a:solidFill>
                <a:latin typeface="AMX" pitchFamily="2" charset="77"/>
              </a:rPr>
              <a:t>, </a:t>
            </a:r>
            <a:r>
              <a:rPr lang="en-US" sz="2400" dirty="0" err="1">
                <a:solidFill>
                  <a:schemeClr val="tx1"/>
                </a:solidFill>
                <a:latin typeface="AMX" pitchFamily="2" charset="77"/>
              </a:rPr>
              <a:t>vamos</a:t>
            </a:r>
            <a:r>
              <a:rPr lang="en-US" sz="2400" dirty="0">
                <a:solidFill>
                  <a:schemeClr val="tx1"/>
                </a:solidFill>
                <a:latin typeface="AMX" pitchFamily="2" charset="77"/>
              </a:rPr>
              <a:t> </a:t>
            </a:r>
            <a:r>
              <a:rPr lang="en-US" sz="2400" dirty="0" err="1">
                <a:solidFill>
                  <a:schemeClr val="tx1"/>
                </a:solidFill>
                <a:latin typeface="AMX" pitchFamily="2" charset="77"/>
              </a:rPr>
              <a:t>entender</a:t>
            </a:r>
            <a:r>
              <a:rPr lang="en-US" sz="2400" dirty="0">
                <a:solidFill>
                  <a:schemeClr val="tx1"/>
                </a:solidFill>
                <a:latin typeface="AMX" pitchFamily="2" charset="77"/>
              </a:rPr>
              <a:t> o </a:t>
            </a:r>
            <a:r>
              <a:rPr lang="en-US" sz="2400" b="1" dirty="0" err="1">
                <a:solidFill>
                  <a:schemeClr val="tx1"/>
                </a:solidFill>
                <a:latin typeface="AMX" pitchFamily="2" charset="77"/>
              </a:rPr>
              <a:t>conceito</a:t>
            </a:r>
            <a:r>
              <a:rPr lang="en-US" sz="2400" b="1" dirty="0">
                <a:solidFill>
                  <a:schemeClr val="tx1"/>
                </a:solidFill>
                <a:latin typeface="AMX" pitchFamily="2" charset="77"/>
              </a:rPr>
              <a:t> de valor </a:t>
            </a:r>
            <a:r>
              <a:rPr lang="en-US" sz="2400" b="1" dirty="0" err="1">
                <a:solidFill>
                  <a:schemeClr val="tx1"/>
                </a:solidFill>
                <a:latin typeface="AMX" pitchFamily="2" charset="77"/>
              </a:rPr>
              <a:t>agregado</a:t>
            </a:r>
            <a:r>
              <a:rPr lang="en-US" sz="2400" b="1" dirty="0">
                <a:solidFill>
                  <a:schemeClr val="tx1"/>
                </a:solidFill>
                <a:latin typeface="AMX" pitchFamily="2" charset="77"/>
              </a:rPr>
              <a:t> e </a:t>
            </a:r>
            <a:r>
              <a:rPr lang="en-US" sz="2400" b="1" dirty="0" err="1">
                <a:solidFill>
                  <a:schemeClr val="tx1"/>
                </a:solidFill>
                <a:latin typeface="AMX" pitchFamily="2" charset="77"/>
              </a:rPr>
              <a:t>explorar</a:t>
            </a:r>
            <a:r>
              <a:rPr lang="en-US" sz="2400" b="1" dirty="0">
                <a:solidFill>
                  <a:schemeClr val="tx1"/>
                </a:solidFill>
                <a:latin typeface="AMX" pitchFamily="2" charset="77"/>
              </a:rPr>
              <a:t> as </a:t>
            </a:r>
            <a:r>
              <a:rPr lang="en-US" sz="2400" b="1" dirty="0" err="1">
                <a:solidFill>
                  <a:schemeClr val="tx1"/>
                </a:solidFill>
                <a:latin typeface="AMX" pitchFamily="2" charset="77"/>
              </a:rPr>
              <a:t>técnicas</a:t>
            </a:r>
            <a:r>
              <a:rPr lang="en-US" sz="2400" b="1" dirty="0">
                <a:solidFill>
                  <a:schemeClr val="tx1"/>
                </a:solidFill>
                <a:latin typeface="AMX" pitchFamily="2" charset="77"/>
              </a:rPr>
              <a:t> de </a:t>
            </a:r>
            <a:r>
              <a:rPr lang="en-US" sz="2400" b="1" dirty="0" err="1">
                <a:solidFill>
                  <a:schemeClr val="tx1"/>
                </a:solidFill>
                <a:latin typeface="AMX" pitchFamily="2" charset="77"/>
              </a:rPr>
              <a:t>vendas</a:t>
            </a:r>
            <a:r>
              <a:rPr lang="en-US" sz="2400" dirty="0">
                <a:solidFill>
                  <a:schemeClr val="tx1"/>
                </a:solidFill>
                <a:latin typeface="AMX" pitchFamily="2" charset="77"/>
              </a:rPr>
              <a:t> para </a:t>
            </a:r>
            <a:r>
              <a:rPr lang="en-US" sz="2400" dirty="0" err="1">
                <a:solidFill>
                  <a:schemeClr val="tx1"/>
                </a:solidFill>
                <a:latin typeface="AMX" pitchFamily="2" charset="77"/>
              </a:rPr>
              <a:t>transformar</a:t>
            </a:r>
            <a:r>
              <a:rPr lang="en-US" sz="2400" dirty="0">
                <a:solidFill>
                  <a:schemeClr val="tx1"/>
                </a:solidFill>
                <a:latin typeface="AMX" pitchFamily="2" charset="77"/>
              </a:rPr>
              <a:t> </a:t>
            </a:r>
            <a:r>
              <a:rPr lang="en-US" sz="2400" dirty="0" err="1">
                <a:solidFill>
                  <a:schemeClr val="tx1"/>
                </a:solidFill>
                <a:latin typeface="AMX" pitchFamily="2" charset="77"/>
              </a:rPr>
              <a:t>suas</a:t>
            </a:r>
            <a:r>
              <a:rPr lang="en-US" sz="2400" dirty="0">
                <a:solidFill>
                  <a:schemeClr val="tx1"/>
                </a:solidFill>
                <a:latin typeface="AMX" pitchFamily="2" charset="77"/>
              </a:rPr>
              <a:t> </a:t>
            </a:r>
            <a:r>
              <a:rPr lang="en-US" sz="2400" dirty="0" err="1">
                <a:solidFill>
                  <a:schemeClr val="tx1"/>
                </a:solidFill>
                <a:latin typeface="AMX" pitchFamily="2" charset="77"/>
              </a:rPr>
              <a:t>interações</a:t>
            </a:r>
            <a:r>
              <a:rPr lang="en-US" sz="2400" dirty="0">
                <a:solidFill>
                  <a:schemeClr val="tx1"/>
                </a:solidFill>
                <a:latin typeface="AMX" pitchFamily="2" charset="77"/>
              </a:rPr>
              <a:t> com </a:t>
            </a:r>
            <a:r>
              <a:rPr lang="en-US" sz="2400" dirty="0" err="1">
                <a:solidFill>
                  <a:schemeClr val="tx1"/>
                </a:solidFill>
                <a:latin typeface="AMX" pitchFamily="2" charset="77"/>
              </a:rPr>
              <a:t>os</a:t>
            </a:r>
            <a:r>
              <a:rPr lang="en-US" sz="2400" dirty="0">
                <a:solidFill>
                  <a:schemeClr val="tx1"/>
                </a:solidFill>
                <a:latin typeface="AMX" pitchFamily="2" charset="77"/>
              </a:rPr>
              <a:t> </a:t>
            </a:r>
            <a:r>
              <a:rPr lang="en-US" sz="2400" dirty="0" err="1">
                <a:solidFill>
                  <a:schemeClr val="tx1"/>
                </a:solidFill>
                <a:latin typeface="AMX" pitchFamily="2" charset="77"/>
              </a:rPr>
              <a:t>clientes</a:t>
            </a:r>
            <a:r>
              <a:rPr lang="en-US" sz="2400" dirty="0">
                <a:solidFill>
                  <a:schemeClr val="tx1"/>
                </a:solidFill>
                <a:latin typeface="AMX" pitchFamily="2" charset="77"/>
              </a:rPr>
              <a:t> e </a:t>
            </a:r>
            <a:r>
              <a:rPr lang="en-US" sz="2400" dirty="0" err="1">
                <a:solidFill>
                  <a:schemeClr val="tx1"/>
                </a:solidFill>
                <a:latin typeface="AMX" pitchFamily="2" charset="77"/>
              </a:rPr>
              <a:t>melhorar</a:t>
            </a:r>
            <a:r>
              <a:rPr lang="en-US" sz="2400" dirty="0">
                <a:solidFill>
                  <a:schemeClr val="tx1"/>
                </a:solidFill>
                <a:latin typeface="AMX" pitchFamily="2" charset="77"/>
              </a:rPr>
              <a:t> </a:t>
            </a:r>
            <a:r>
              <a:rPr lang="en-US" sz="2400" dirty="0" err="1">
                <a:solidFill>
                  <a:schemeClr val="tx1"/>
                </a:solidFill>
                <a:latin typeface="AMX" pitchFamily="2" charset="77"/>
              </a:rPr>
              <a:t>seus</a:t>
            </a:r>
            <a:r>
              <a:rPr lang="en-US" sz="2400" dirty="0">
                <a:solidFill>
                  <a:schemeClr val="tx1"/>
                </a:solidFill>
                <a:latin typeface="AMX" pitchFamily="2" charset="77"/>
              </a:rPr>
              <a:t> </a:t>
            </a:r>
            <a:r>
              <a:rPr lang="en-US" sz="2400" dirty="0" err="1">
                <a:solidFill>
                  <a:schemeClr val="tx1"/>
                </a:solidFill>
                <a:latin typeface="AMX" pitchFamily="2" charset="77"/>
              </a:rPr>
              <a:t>resultados</a:t>
            </a:r>
            <a:r>
              <a:rPr lang="en-US" sz="2400" dirty="0">
                <a:solidFill>
                  <a:schemeClr val="tx1"/>
                </a:solidFill>
                <a:latin typeface="AMX" pitchFamily="2" charset="77"/>
              </a:rPr>
              <a:t>. Vamos </a:t>
            </a:r>
            <a:r>
              <a:rPr lang="en-US" sz="2400" dirty="0" err="1">
                <a:solidFill>
                  <a:schemeClr val="tx1"/>
                </a:solidFill>
                <a:latin typeface="AMX" pitchFamily="2" charset="77"/>
              </a:rPr>
              <a:t>lá</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12" name="TextBox 11"/>
          <p:cNvSpPr txBox="1"/>
          <p:nvPr/>
        </p:nvSpPr>
        <p:spPr>
          <a:xfrm>
            <a:off x="7314592" y="1809884"/>
            <a:ext cx="2566256"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a:solidFill>
                  <a:schemeClr val="bg1"/>
                </a:solidFill>
                <a:latin typeface="AMX" pitchFamily="2" charset="77"/>
              </a:rPr>
              <a:t>Técnica de </a:t>
            </a:r>
            <a:r>
              <a:rPr lang="en-US" sz="2400" i="1" dirty="0" err="1">
                <a:solidFill>
                  <a:schemeClr val="bg1"/>
                </a:solidFill>
                <a:latin typeface="AMX" pitchFamily="2" charset="77"/>
              </a:rPr>
              <a:t>vendas</a:t>
            </a:r>
            <a:endParaRPr lang="en-US" sz="2400" i="1" dirty="0">
              <a:solidFill>
                <a:schemeClr val="bg1"/>
              </a:solidFill>
              <a:latin typeface="AMX" pitchFamily="2" charset="77"/>
            </a:endParaRPr>
          </a:p>
        </p:txBody>
      </p:sp>
      <p:cxnSp>
        <p:nvCxnSpPr>
          <p:cNvPr id="15" name="Straight Connector 14"/>
          <p:cNvCxnSpPr>
            <a:stCxn id="12" idx="3"/>
          </p:cNvCxnSpPr>
          <p:nvPr/>
        </p:nvCxnSpPr>
        <p:spPr>
          <a:xfrm>
            <a:off x="9880848" y="2096850"/>
            <a:ext cx="127838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7.40741E-7 L -6.25E-7 7.40741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991100" y="2145341"/>
            <a:ext cx="2209800" cy="304800"/>
          </a:xfrm>
          <a:prstGeom prst="rect">
            <a:avLst/>
          </a:prstGeom>
        </p:spPr>
      </p:pic>
      <p:grpSp>
        <p:nvGrpSpPr>
          <p:cNvPr id="8" name="Group 7"/>
          <p:cNvGrpSpPr/>
          <p:nvPr/>
        </p:nvGrpSpPr>
        <p:grpSpPr>
          <a:xfrm>
            <a:off x="3105773" y="2944413"/>
            <a:ext cx="2704004" cy="2704004"/>
            <a:chOff x="3119747" y="2944413"/>
            <a:chExt cx="2704004" cy="2704004"/>
          </a:xfrm>
        </p:grpSpPr>
        <p:sp>
          <p:nvSpPr>
            <p:cNvPr id="5" name="Oval 4"/>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6" name="Oval 5"/>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Valor</a:t>
              </a:r>
              <a:br>
                <a:rPr lang="en-US" sz="2400" b="1" dirty="0">
                  <a:solidFill>
                    <a:schemeClr val="tx1"/>
                  </a:solidFill>
                  <a:latin typeface="AMX" pitchFamily="2" charset="77"/>
                </a:rPr>
              </a:br>
              <a:r>
                <a:rPr lang="en-US" sz="2400" b="1" dirty="0" err="1">
                  <a:solidFill>
                    <a:schemeClr val="tx1"/>
                  </a:solidFill>
                  <a:latin typeface="AMX" pitchFamily="2" charset="77"/>
                </a:rPr>
                <a:t>agregado</a:t>
              </a:r>
              <a:endParaRPr lang="en-US" sz="2400" dirty="0">
                <a:solidFill>
                  <a:schemeClr val="tx1"/>
                </a:solidFill>
                <a:latin typeface="AMX" pitchFamily="2" charset="77"/>
              </a:endParaRPr>
            </a:p>
          </p:txBody>
        </p:sp>
        <p:sp>
          <p:nvSpPr>
            <p:cNvPr id="7" name="Oval 6"/>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11551 L 0 0 " pathEditMode="relative" rAng="0" ptsTypes="AA">
                                      <p:cBhvr>
                                        <p:cTn id="9" dur="1500" fill="hold"/>
                                        <p:tgtEl>
                                          <p:spTgt spid="2"/>
                                        </p:tgtEl>
                                        <p:attrNameLst>
                                          <p:attrName>ppt_x</p:attrName>
                                          <p:attrName>ppt_y</p:attrName>
                                        </p:attrNameLst>
                                      </p:cBhvr>
                                      <p:rCtr x="0" y="5764"/>
                                    </p:animMotion>
                                  </p:childTnLst>
                                </p:cTn>
                              </p:par>
                              <p:par>
                                <p:cTn id="10" presetID="10" presetClass="entr" presetSubtype="0" fill="hold" grpId="0" nodeType="withEffect">
                                  <p:stCondLst>
                                    <p:cond delay="5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9" presetClass="entr" presetSubtype="0" fill="hold" nodeType="withEffect">
                                  <p:stCondLst>
                                    <p:cond delay="100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par>
                          <p:cTn id="16" fill="hold">
                            <p:stCondLst>
                              <p:cond delay="500"/>
                            </p:stCondLst>
                            <p:childTnLst>
                              <p:par>
                                <p:cTn id="17" presetID="49" presetClass="entr" presetSubtype="0" decel="10000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250" fill="hold"/>
                                        <p:tgtEl>
                                          <p:spTgt spid="8"/>
                                        </p:tgtEl>
                                        <p:attrNameLst>
                                          <p:attrName>ppt_w</p:attrName>
                                        </p:attrNameLst>
                                      </p:cBhvr>
                                      <p:tavLst>
                                        <p:tav tm="0">
                                          <p:val>
                                            <p:fltVal val="0"/>
                                          </p:val>
                                        </p:tav>
                                        <p:tav tm="100000">
                                          <p:val>
                                            <p:strVal val="#ppt_w"/>
                                          </p:val>
                                        </p:tav>
                                      </p:tavLst>
                                    </p:anim>
                                    <p:anim calcmode="lin" valueType="num">
                                      <p:cBhvr>
                                        <p:cTn id="20" dur="1250" fill="hold"/>
                                        <p:tgtEl>
                                          <p:spTgt spid="8"/>
                                        </p:tgtEl>
                                        <p:attrNameLst>
                                          <p:attrName>ppt_h</p:attrName>
                                        </p:attrNameLst>
                                      </p:cBhvr>
                                      <p:tavLst>
                                        <p:tav tm="0">
                                          <p:val>
                                            <p:fltVal val="0"/>
                                          </p:val>
                                        </p:tav>
                                        <p:tav tm="100000">
                                          <p:val>
                                            <p:strVal val="#ppt_h"/>
                                          </p:val>
                                        </p:tav>
                                      </p:tavLst>
                                    </p:anim>
                                    <p:anim calcmode="lin" valueType="num">
                                      <p:cBhvr>
                                        <p:cTn id="21" dur="1250" fill="hold"/>
                                        <p:tgtEl>
                                          <p:spTgt spid="8"/>
                                        </p:tgtEl>
                                        <p:attrNameLst>
                                          <p:attrName>style.rotation</p:attrName>
                                        </p:attrNameLst>
                                      </p:cBhvr>
                                      <p:tavLst>
                                        <p:tav tm="0">
                                          <p:val>
                                            <p:fltVal val="360"/>
                                          </p:val>
                                        </p:tav>
                                        <p:tav tm="100000">
                                          <p:val>
                                            <p:fltVal val="0"/>
                                          </p:val>
                                        </p:tav>
                                      </p:tavLst>
                                    </p:anim>
                                    <p:animEffect transition="in" filter="fade">
                                      <p:cBhvr>
                                        <p:cTn id="22" dur="1250"/>
                                        <p:tgtEl>
                                          <p:spTgt spid="8"/>
                                        </p:tgtEl>
                                      </p:cBhvr>
                                    </p:animEffect>
                                  </p:childTnLst>
                                </p:cTn>
                              </p:par>
                              <p:par>
                                <p:cTn id="23" presetID="63" presetClass="path" presetSubtype="0" accel="50000" decel="50000" fill="hold" nodeType="withEffect">
                                  <p:stCondLst>
                                    <p:cond delay="0"/>
                                  </p:stCondLst>
                                  <p:childTnLst>
                                    <p:animMotion origin="layout" path="M -0.09089 1.11111E-6 L 5E-6 1.11111E-6 " pathEditMode="relative" rAng="0" ptsTypes="AA">
                                      <p:cBhvr>
                                        <p:cTn id="24" dur="1500" fill="hold"/>
                                        <p:tgtEl>
                                          <p:spTgt spid="8"/>
                                        </p:tgtEl>
                                        <p:attrNameLst>
                                          <p:attrName>ppt_x</p:attrName>
                                          <p:attrName>ppt_y</p:attrName>
                                        </p:attrNameLst>
                                      </p:cBhvr>
                                      <p:rCtr x="4544" y="0"/>
                                    </p:animMotion>
                                  </p:childTnLst>
                                </p:cTn>
                              </p:par>
                              <p:par>
                                <p:cTn id="25" presetID="49" presetClass="entr" presetSubtype="0" decel="10000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250" fill="hold"/>
                                        <p:tgtEl>
                                          <p:spTgt spid="9"/>
                                        </p:tgtEl>
                                        <p:attrNameLst>
                                          <p:attrName>ppt_w</p:attrName>
                                        </p:attrNameLst>
                                      </p:cBhvr>
                                      <p:tavLst>
                                        <p:tav tm="0">
                                          <p:val>
                                            <p:fltVal val="0"/>
                                          </p:val>
                                        </p:tav>
                                        <p:tav tm="100000">
                                          <p:val>
                                            <p:strVal val="#ppt_w"/>
                                          </p:val>
                                        </p:tav>
                                      </p:tavLst>
                                    </p:anim>
                                    <p:anim calcmode="lin" valueType="num">
                                      <p:cBhvr>
                                        <p:cTn id="28" dur="1250" fill="hold"/>
                                        <p:tgtEl>
                                          <p:spTgt spid="9"/>
                                        </p:tgtEl>
                                        <p:attrNameLst>
                                          <p:attrName>ppt_h</p:attrName>
                                        </p:attrNameLst>
                                      </p:cBhvr>
                                      <p:tavLst>
                                        <p:tav tm="0">
                                          <p:val>
                                            <p:fltVal val="0"/>
                                          </p:val>
                                        </p:tav>
                                        <p:tav tm="100000">
                                          <p:val>
                                            <p:strVal val="#ppt_h"/>
                                          </p:val>
                                        </p:tav>
                                      </p:tavLst>
                                    </p:anim>
                                    <p:anim calcmode="lin" valueType="num">
                                      <p:cBhvr>
                                        <p:cTn id="29" dur="1250" fill="hold"/>
                                        <p:tgtEl>
                                          <p:spTgt spid="9"/>
                                        </p:tgtEl>
                                        <p:attrNameLst>
                                          <p:attrName>style.rotation</p:attrName>
                                        </p:attrNameLst>
                                      </p:cBhvr>
                                      <p:tavLst>
                                        <p:tav tm="0">
                                          <p:val>
                                            <p:fltVal val="360"/>
                                          </p:val>
                                        </p:tav>
                                        <p:tav tm="100000">
                                          <p:val>
                                            <p:fltVal val="0"/>
                                          </p:val>
                                        </p:tav>
                                      </p:tavLst>
                                    </p:anim>
                                    <p:animEffect transition="in" filter="fade">
                                      <p:cBhvr>
                                        <p:cTn id="30" dur="1250"/>
                                        <p:tgtEl>
                                          <p:spTgt spid="9"/>
                                        </p:tgtEl>
                                      </p:cBhvr>
                                    </p:animEffect>
                                  </p:childTnLst>
                                </p:cTn>
                              </p:par>
                              <p:par>
                                <p:cTn id="31" presetID="63" presetClass="path" presetSubtype="0" accel="50000" decel="50000" fill="hold" nodeType="withEffect">
                                  <p:stCondLst>
                                    <p:cond delay="0"/>
                                  </p:stCondLst>
                                  <p:childTnLst>
                                    <p:animMotion origin="layout" path="M 0.08828 1.11111E-6 L 5E-6 1.11111E-6 " pathEditMode="relative" rAng="0" ptsTypes="AA">
                                      <p:cBhvr>
                                        <p:cTn id="32" dur="1500" fill="hold"/>
                                        <p:tgtEl>
                                          <p:spTgt spid="9"/>
                                        </p:tgtEl>
                                        <p:attrNameLst>
                                          <p:attrName>ppt_x</p:attrName>
                                          <p:attrName>ppt_y</p:attrName>
                                        </p:attrNameLst>
                                      </p:cBhvr>
                                      <p:rCtr x="-4414"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4"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grpSp>
        <p:nvGrpSpPr>
          <p:cNvPr id="9" name="Group 8"/>
          <p:cNvGrpSpPr/>
          <p:nvPr/>
        </p:nvGrpSpPr>
        <p:grpSpPr>
          <a:xfrm>
            <a:off x="12410161"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grpSp>
        <p:nvGrpSpPr>
          <p:cNvPr id="8" name="Group 7"/>
          <p:cNvGrpSpPr/>
          <p:nvPr/>
        </p:nvGrpSpPr>
        <p:grpSpPr>
          <a:xfrm>
            <a:off x="3105773" y="2944413"/>
            <a:ext cx="2704004" cy="2704004"/>
            <a:chOff x="3119747" y="2944413"/>
            <a:chExt cx="2704004" cy="2704004"/>
          </a:xfrm>
        </p:grpSpPr>
        <p:sp>
          <p:nvSpPr>
            <p:cNvPr id="5" name="Oval 4"/>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6" name="Oval 5"/>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Valor</a:t>
              </a:r>
              <a:br>
                <a:rPr lang="en-US" sz="2400" b="1" dirty="0">
                  <a:solidFill>
                    <a:schemeClr val="tx1"/>
                  </a:solidFill>
                  <a:latin typeface="AMX" pitchFamily="2" charset="77"/>
                </a:rPr>
              </a:br>
              <a:r>
                <a:rPr lang="en-US" sz="2400" b="1" dirty="0" err="1">
                  <a:solidFill>
                    <a:schemeClr val="tx1"/>
                  </a:solidFill>
                  <a:latin typeface="AMX" pitchFamily="2" charset="77"/>
                </a:rPr>
                <a:t>agregado</a:t>
              </a:r>
              <a:endParaRPr lang="en-US" sz="2400" dirty="0">
                <a:solidFill>
                  <a:schemeClr val="tx1"/>
                </a:solidFill>
                <a:latin typeface="AMX" pitchFamily="2" charset="77"/>
              </a:endParaRPr>
            </a:p>
          </p:txBody>
        </p:sp>
        <p:sp>
          <p:nvSpPr>
            <p:cNvPr id="7" name="Oval 6"/>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pic>
        <p:nvPicPr>
          <p:cNvPr id="16" name="Graphic 15"/>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991100" y="2145341"/>
            <a:ext cx="2209800" cy="30480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3604" t="25026" r="2639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0">
            <a:off x="6761239" y="4338266"/>
            <a:ext cx="1752600" cy="977900"/>
          </a:xfrm>
          <a:prstGeom prst="rect">
            <a:avLst/>
          </a:prstGeom>
        </p:spPr>
      </p:pic>
      <p:pic>
        <p:nvPicPr>
          <p:cNvPr id="23" name="Graphic 2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60263" y="1223118"/>
            <a:ext cx="1752600" cy="977900"/>
          </a:xfrm>
          <a:prstGeom prst="rect">
            <a:avLst/>
          </a:prstGeom>
        </p:spPr>
      </p:pic>
      <p:sp>
        <p:nvSpPr>
          <p:cNvPr id="13" name="Rounded Rectangle 12"/>
          <p:cNvSpPr/>
          <p:nvPr/>
        </p:nvSpPr>
        <p:spPr>
          <a:xfrm>
            <a:off x="7392125" y="1821234"/>
            <a:ext cx="3936276" cy="3215532"/>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400" dirty="0" err="1">
                <a:solidFill>
                  <a:schemeClr val="tx1"/>
                </a:solidFill>
                <a:latin typeface="AMX" pitchFamily="2" charset="77"/>
              </a:rPr>
              <a:t>Você</a:t>
            </a:r>
            <a:r>
              <a:rPr lang="en-US" sz="2400" dirty="0">
                <a:solidFill>
                  <a:schemeClr val="tx1"/>
                </a:solidFill>
                <a:latin typeface="AMX" pitchFamily="2" charset="77"/>
              </a:rPr>
              <a:t> </a:t>
            </a:r>
            <a:r>
              <a:rPr lang="en-US" sz="2400" dirty="0" err="1">
                <a:solidFill>
                  <a:schemeClr val="tx1"/>
                </a:solidFill>
                <a:latin typeface="AMX" pitchFamily="2" charset="77"/>
              </a:rPr>
              <a:t>já</a:t>
            </a:r>
            <a:r>
              <a:rPr lang="en-US" sz="2400" dirty="0">
                <a:solidFill>
                  <a:schemeClr val="tx1"/>
                </a:solidFill>
                <a:latin typeface="AMX" pitchFamily="2" charset="77"/>
              </a:rPr>
              <a:t> </a:t>
            </a:r>
            <a:r>
              <a:rPr lang="en-US" sz="2400" dirty="0" err="1">
                <a:solidFill>
                  <a:schemeClr val="tx1"/>
                </a:solidFill>
                <a:latin typeface="AMX" pitchFamily="2" charset="77"/>
              </a:rPr>
              <a:t>refletiu</a:t>
            </a:r>
            <a:r>
              <a:rPr lang="en-US" sz="2400" dirty="0">
                <a:solidFill>
                  <a:schemeClr val="tx1"/>
                </a:solidFill>
                <a:latin typeface="AMX" pitchFamily="2" charset="77"/>
              </a:rPr>
              <a:t> </a:t>
            </a:r>
            <a:r>
              <a:rPr lang="en-US" sz="2400" dirty="0" err="1">
                <a:solidFill>
                  <a:schemeClr val="tx1"/>
                </a:solidFill>
                <a:latin typeface="AMX" pitchFamily="2" charset="77"/>
              </a:rPr>
              <a:t>sobre</a:t>
            </a:r>
            <a:br>
              <a:rPr lang="en-US" sz="2400" dirty="0">
                <a:solidFill>
                  <a:schemeClr val="tx1"/>
                </a:solidFill>
                <a:latin typeface="AMX" pitchFamily="2" charset="77"/>
              </a:rPr>
            </a:br>
            <a:r>
              <a:rPr lang="en-US" sz="2400" b="1" dirty="0">
                <a:solidFill>
                  <a:schemeClr val="tx1"/>
                </a:solidFill>
                <a:latin typeface="AMX" pitchFamily="2" charset="77"/>
              </a:rPr>
              <a:t>o que leva </a:t>
            </a:r>
            <a:r>
              <a:rPr lang="en-US" sz="2400" b="1" dirty="0" err="1">
                <a:solidFill>
                  <a:schemeClr val="tx1"/>
                </a:solidFill>
                <a:latin typeface="AMX" pitchFamily="2" charset="77"/>
              </a:rPr>
              <a:t>alguém</a:t>
            </a:r>
            <a:r>
              <a:rPr lang="en-US" sz="2400" b="1" dirty="0">
                <a:solidFill>
                  <a:schemeClr val="tx1"/>
                </a:solidFill>
                <a:latin typeface="AMX" pitchFamily="2" charset="77"/>
              </a:rPr>
              <a:t> a </a:t>
            </a:r>
            <a:r>
              <a:rPr lang="en-US" sz="2400" b="1" dirty="0" err="1">
                <a:solidFill>
                  <a:schemeClr val="tx1"/>
                </a:solidFill>
                <a:latin typeface="AMX" pitchFamily="2" charset="77"/>
              </a:rPr>
              <a:t>comprar</a:t>
            </a:r>
            <a:r>
              <a:rPr lang="en-US" sz="2400" b="1" dirty="0">
                <a:solidFill>
                  <a:schemeClr val="tx1"/>
                </a:solidFill>
                <a:latin typeface="AMX" pitchFamily="2" charset="77"/>
              </a:rPr>
              <a:t> um </a:t>
            </a:r>
            <a:r>
              <a:rPr lang="en-US" sz="2400" b="1" dirty="0" err="1">
                <a:solidFill>
                  <a:schemeClr val="tx1"/>
                </a:solidFill>
                <a:latin typeface="AMX" pitchFamily="2" charset="77"/>
              </a:rPr>
              <a:t>produto</a:t>
            </a:r>
            <a:r>
              <a:rPr lang="en-US" sz="2400" dirty="0">
                <a:solidFill>
                  <a:schemeClr val="tx1"/>
                </a:solidFill>
                <a:latin typeface="AMX" pitchFamily="2" charset="77"/>
              </a:rPr>
              <a:t>? </a:t>
            </a: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16641" r="16641"/>
            <a:stretch>
              <a:fillRect/>
            </a:stretch>
          </p:blipFill>
          <p:spPr>
            <a:xfrm>
              <a:off x="7178352" y="179439"/>
              <a:ext cx="6499123" cy="6499123"/>
            </a:xfrm>
            <a:prstGeom prst="ellipse">
              <a:avLst/>
            </a:prstGeom>
          </p:spPr>
        </p:pic>
      </p:grpSp>
      <p:pic>
        <p:nvPicPr>
          <p:cNvPr id="2" name="Graphic 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42149" y="5221236"/>
            <a:ext cx="1752600" cy="977900"/>
          </a:xfrm>
          <a:prstGeom prst="rect">
            <a:avLst/>
          </a:prstGeom>
        </p:spPr>
      </p:pic>
      <p:pic>
        <p:nvPicPr>
          <p:cNvPr id="3" name="Graphic 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36369" y="684561"/>
            <a:ext cx="1752600" cy="977900"/>
          </a:xfrm>
          <a:prstGeom prst="rect">
            <a:avLst/>
          </a:prstGeom>
        </p:spPr>
      </p:pic>
      <p:sp>
        <p:nvSpPr>
          <p:cNvPr id="4" name="Rounded Rectangle 3"/>
          <p:cNvSpPr/>
          <p:nvPr/>
        </p:nvSpPr>
        <p:spPr>
          <a:xfrm>
            <a:off x="675481" y="1402672"/>
            <a:ext cx="4917451" cy="4052658"/>
          </a:xfrm>
          <a:prstGeom prst="roundRect">
            <a:avLst>
              <a:gd name="adj" fmla="val 13323"/>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dirty="0">
                <a:solidFill>
                  <a:schemeClr val="tx1"/>
                </a:solidFill>
                <a:latin typeface="AMX" pitchFamily="2" charset="77"/>
              </a:rPr>
              <a:t>Faz </a:t>
            </a:r>
            <a:r>
              <a:rPr lang="en-US" sz="2000" dirty="0" err="1">
                <a:solidFill>
                  <a:schemeClr val="tx1"/>
                </a:solidFill>
                <a:latin typeface="AMX" pitchFamily="2" charset="77"/>
              </a:rPr>
              <a:t>parte</a:t>
            </a:r>
            <a:r>
              <a:rPr lang="en-US" sz="2000" dirty="0">
                <a:solidFill>
                  <a:schemeClr val="tx1"/>
                </a:solidFill>
                <a:latin typeface="AMX" pitchFamily="2" charset="77"/>
              </a:rPr>
              <a:t> da </a:t>
            </a:r>
            <a:r>
              <a:rPr lang="en-US" sz="2000" dirty="0" err="1">
                <a:solidFill>
                  <a:schemeClr val="tx1"/>
                </a:solidFill>
                <a:latin typeface="AMX" pitchFamily="2" charset="77"/>
              </a:rPr>
              <a:t>nossa</a:t>
            </a:r>
            <a:r>
              <a:rPr lang="en-US" sz="2000" dirty="0">
                <a:solidFill>
                  <a:schemeClr val="tx1"/>
                </a:solidFill>
                <a:latin typeface="AMX" pitchFamily="2" charset="77"/>
              </a:rPr>
              <a:t> </a:t>
            </a:r>
            <a:r>
              <a:rPr lang="en-US" sz="2000" dirty="0" err="1">
                <a:solidFill>
                  <a:schemeClr val="tx1"/>
                </a:solidFill>
                <a:latin typeface="AMX" pitchFamily="2" charset="77"/>
              </a:rPr>
              <a:t>tarefa</a:t>
            </a:r>
            <a:r>
              <a:rPr lang="en-US" sz="2000" dirty="0">
                <a:solidFill>
                  <a:schemeClr val="tx1"/>
                </a:solidFill>
                <a:latin typeface="AMX" pitchFamily="2" charset="77"/>
              </a:rPr>
              <a:t>, a </a:t>
            </a:r>
            <a:r>
              <a:rPr lang="en-US" sz="2000" dirty="0" err="1">
                <a:solidFill>
                  <a:schemeClr val="tx1"/>
                </a:solidFill>
                <a:latin typeface="AMX" pitchFamily="2" charset="77"/>
              </a:rPr>
              <a:t>cada</a:t>
            </a:r>
            <a:r>
              <a:rPr lang="en-US" sz="2000" dirty="0">
                <a:solidFill>
                  <a:schemeClr val="tx1"/>
                </a:solidFill>
                <a:latin typeface="AMX" pitchFamily="2" charset="77"/>
              </a:rPr>
              <a:t> </a:t>
            </a:r>
            <a:r>
              <a:rPr lang="en-US" sz="2000" dirty="0" err="1">
                <a:solidFill>
                  <a:schemeClr val="tx1"/>
                </a:solidFill>
                <a:latin typeface="AMX" pitchFamily="2" charset="77"/>
              </a:rPr>
              <a:t>atendimento</a:t>
            </a:r>
            <a:r>
              <a:rPr lang="en-US" sz="2000" b="1" dirty="0">
                <a:solidFill>
                  <a:schemeClr val="tx1"/>
                </a:solidFill>
                <a:latin typeface="AMX" pitchFamily="2" charset="77"/>
              </a:rPr>
              <a:t>, </a:t>
            </a:r>
            <a:r>
              <a:rPr lang="en-US" sz="2000" b="1" dirty="0" err="1">
                <a:solidFill>
                  <a:schemeClr val="tx1"/>
                </a:solidFill>
                <a:latin typeface="AMX" pitchFamily="2" charset="77"/>
              </a:rPr>
              <a:t>entender</a:t>
            </a:r>
            <a:r>
              <a:rPr lang="en-US" sz="2000" b="1" dirty="0">
                <a:solidFill>
                  <a:schemeClr val="tx1"/>
                </a:solidFill>
                <a:latin typeface="AMX" pitchFamily="2" charset="77"/>
              </a:rPr>
              <a:t> qual </a:t>
            </a:r>
            <a:r>
              <a:rPr lang="en-US" sz="2000" b="1" dirty="0" err="1">
                <a:solidFill>
                  <a:schemeClr val="tx1"/>
                </a:solidFill>
                <a:latin typeface="AMX" pitchFamily="2" charset="77"/>
              </a:rPr>
              <a:t>é</a:t>
            </a:r>
            <a:r>
              <a:rPr lang="en-US" sz="2000" b="1" dirty="0">
                <a:solidFill>
                  <a:schemeClr val="tx1"/>
                </a:solidFill>
                <a:latin typeface="AMX" pitchFamily="2" charset="77"/>
              </a:rPr>
              <a:t> a real </a:t>
            </a:r>
            <a:r>
              <a:rPr lang="en-US" sz="2000" b="1" dirty="0" err="1">
                <a:solidFill>
                  <a:schemeClr val="tx1"/>
                </a:solidFill>
                <a:latin typeface="AMX" pitchFamily="2" charset="77"/>
              </a:rPr>
              <a:t>necessidade</a:t>
            </a:r>
            <a:r>
              <a:rPr lang="en-US" sz="2000" b="1" dirty="0">
                <a:solidFill>
                  <a:schemeClr val="tx1"/>
                </a:solidFill>
                <a:latin typeface="AMX" pitchFamily="2" charset="77"/>
              </a:rPr>
              <a:t> do </a:t>
            </a:r>
            <a:r>
              <a:rPr lang="en-US" sz="2000" b="1"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Muitas</a:t>
            </a:r>
            <a:r>
              <a:rPr lang="en-US" sz="2000" dirty="0">
                <a:solidFill>
                  <a:schemeClr val="tx1"/>
                </a:solidFill>
                <a:latin typeface="AMX" pitchFamily="2" charset="77"/>
              </a:rPr>
              <a:t> </a:t>
            </a:r>
            <a:r>
              <a:rPr lang="en-US" sz="2000" dirty="0" err="1">
                <a:solidFill>
                  <a:schemeClr val="tx1"/>
                </a:solidFill>
                <a:latin typeface="AMX" pitchFamily="2" charset="77"/>
              </a:rPr>
              <a:t>vezes</a:t>
            </a:r>
            <a:r>
              <a:rPr lang="en-US" sz="2000" dirty="0">
                <a:solidFill>
                  <a:schemeClr val="tx1"/>
                </a:solidFill>
                <a:latin typeface="AMX" pitchFamily="2" charset="77"/>
              </a:rPr>
              <a:t>, ​</a:t>
            </a:r>
            <a:r>
              <a:rPr lang="en-US" sz="2000" dirty="0" err="1">
                <a:solidFill>
                  <a:schemeClr val="tx1"/>
                </a:solidFill>
                <a:latin typeface="AMX" pitchFamily="2" charset="77"/>
              </a:rPr>
              <a:t>nem</a:t>
            </a:r>
            <a:r>
              <a:rPr lang="en-US" sz="2000" dirty="0">
                <a:solidFill>
                  <a:schemeClr val="tx1"/>
                </a:solidFill>
                <a:latin typeface="AMX" pitchFamily="2" charset="77"/>
              </a:rPr>
              <a:t> </a:t>
            </a:r>
            <a:r>
              <a:rPr lang="en-US" sz="2000" dirty="0" err="1">
                <a:solidFill>
                  <a:schemeClr val="tx1"/>
                </a:solidFill>
                <a:latin typeface="AMX" pitchFamily="2" charset="77"/>
              </a:rPr>
              <a:t>ele</a:t>
            </a:r>
            <a:r>
              <a:rPr lang="en-US" sz="2000" dirty="0">
                <a:solidFill>
                  <a:schemeClr val="tx1"/>
                </a:solidFill>
                <a:latin typeface="AMX" pitchFamily="2" charset="77"/>
              </a:rPr>
              <a:t> </a:t>
            </a:r>
            <a:r>
              <a:rPr lang="en-US" sz="2000" dirty="0" err="1">
                <a:solidFill>
                  <a:schemeClr val="tx1"/>
                </a:solidFill>
                <a:latin typeface="AMX" pitchFamily="2" charset="77"/>
              </a:rPr>
              <a:t>mesmo</a:t>
            </a:r>
            <a:r>
              <a:rPr lang="en-US" sz="2000" dirty="0">
                <a:solidFill>
                  <a:schemeClr val="tx1"/>
                </a:solidFill>
                <a:latin typeface="AMX" pitchFamily="2" charset="77"/>
              </a:rPr>
              <a:t> sabe qual </a:t>
            </a:r>
            <a:r>
              <a:rPr lang="en-US" sz="2000" dirty="0" err="1">
                <a:solidFill>
                  <a:schemeClr val="tx1"/>
                </a:solidFill>
                <a:latin typeface="AMX" pitchFamily="2" charset="77"/>
              </a:rPr>
              <a:t>é</a:t>
            </a:r>
            <a:r>
              <a:rPr lang="en-US" sz="2000" dirty="0">
                <a:solidFill>
                  <a:schemeClr val="tx1"/>
                </a:solidFill>
                <a:latin typeface="AMX" pitchFamily="2" charset="77"/>
              </a:rPr>
              <a:t>!​</a:t>
            </a:r>
            <a:endParaRPr lang="en-US" sz="2000" dirty="0">
              <a:solidFill>
                <a:schemeClr val="tx1"/>
              </a:solidFill>
              <a:latin typeface="AMX" pitchFamily="2" charset="77"/>
            </a:endParaRPr>
          </a:p>
          <a:p>
            <a:pPr marL="97155">
              <a:spcBef>
                <a:spcPts val="600"/>
              </a:spcBef>
            </a:pPr>
            <a:r>
              <a:rPr lang="en-US" sz="2000" dirty="0">
                <a:solidFill>
                  <a:schemeClr val="tx1"/>
                </a:solidFill>
                <a:latin typeface="AMX" pitchFamily="2" charset="77"/>
              </a:rPr>
              <a:t>Para </a:t>
            </a:r>
            <a:r>
              <a:rPr lang="en-US" sz="2000" dirty="0" err="1">
                <a:solidFill>
                  <a:schemeClr val="tx1"/>
                </a:solidFill>
                <a:latin typeface="AMX" pitchFamily="2" charset="77"/>
              </a:rPr>
              <a:t>isso</a:t>
            </a:r>
            <a:r>
              <a:rPr lang="en-US" sz="2000" dirty="0">
                <a:solidFill>
                  <a:schemeClr val="tx1"/>
                </a:solidFill>
                <a:latin typeface="AMX" pitchFamily="2" charset="77"/>
              </a:rPr>
              <a:t>, </a:t>
            </a:r>
            <a:r>
              <a:rPr lang="en-US" sz="2000" dirty="0" err="1">
                <a:solidFill>
                  <a:schemeClr val="tx1"/>
                </a:solidFill>
                <a:latin typeface="AMX" pitchFamily="2" charset="77"/>
              </a:rPr>
              <a:t>precisamos</a:t>
            </a:r>
            <a:r>
              <a:rPr lang="en-US" sz="2000" dirty="0">
                <a:solidFill>
                  <a:schemeClr val="tx1"/>
                </a:solidFill>
                <a:latin typeface="AMX" pitchFamily="2" charset="77"/>
              </a:rPr>
              <a:t> </a:t>
            </a:r>
            <a:r>
              <a:rPr lang="en-US" sz="2000" dirty="0" err="1">
                <a:solidFill>
                  <a:schemeClr val="tx1"/>
                </a:solidFill>
                <a:latin typeface="AMX" pitchFamily="2" charset="77"/>
              </a:rPr>
              <a:t>desenvolver</a:t>
            </a:r>
            <a:r>
              <a:rPr lang="en-US" sz="2000" dirty="0">
                <a:solidFill>
                  <a:schemeClr val="tx1"/>
                </a:solidFill>
                <a:latin typeface="AMX" pitchFamily="2" charset="77"/>
              </a:rPr>
              <a:t> </a:t>
            </a:r>
            <a:r>
              <a:rPr lang="en-US" sz="2000" dirty="0" err="1">
                <a:solidFill>
                  <a:schemeClr val="tx1"/>
                </a:solidFill>
                <a:latin typeface="AMX" pitchFamily="2" charset="77"/>
              </a:rPr>
              <a:t>técnicas</a:t>
            </a:r>
            <a:r>
              <a:rPr lang="en-US" sz="2000" dirty="0">
                <a:solidFill>
                  <a:schemeClr val="tx1"/>
                </a:solidFill>
                <a:latin typeface="AMX" pitchFamily="2" charset="77"/>
              </a:rPr>
              <a:t> ​ que </a:t>
            </a:r>
            <a:r>
              <a:rPr lang="en-US" sz="2000" dirty="0" err="1">
                <a:solidFill>
                  <a:schemeClr val="tx1"/>
                </a:solidFill>
                <a:latin typeface="AMX" pitchFamily="2" charset="77"/>
              </a:rPr>
              <a:t>vão</a:t>
            </a:r>
            <a:r>
              <a:rPr lang="en-US" sz="2000" dirty="0">
                <a:solidFill>
                  <a:schemeClr val="tx1"/>
                </a:solidFill>
                <a:latin typeface="AMX" pitchFamily="2" charset="77"/>
              </a:rPr>
              <a:t> </a:t>
            </a:r>
            <a:r>
              <a:rPr lang="en-US" sz="2000" dirty="0" err="1">
                <a:solidFill>
                  <a:schemeClr val="tx1"/>
                </a:solidFill>
                <a:latin typeface="AMX" pitchFamily="2" charset="77"/>
              </a:rPr>
              <a:t>nos</a:t>
            </a:r>
            <a:r>
              <a:rPr lang="en-US" sz="2000" dirty="0">
                <a:solidFill>
                  <a:schemeClr val="tx1"/>
                </a:solidFill>
                <a:latin typeface="AMX" pitchFamily="2" charset="77"/>
              </a:rPr>
              <a:t> </a:t>
            </a:r>
            <a:r>
              <a:rPr lang="en-US" sz="2000" dirty="0" err="1">
                <a:solidFill>
                  <a:schemeClr val="tx1"/>
                </a:solidFill>
                <a:latin typeface="AMX" pitchFamily="2" charset="77"/>
              </a:rPr>
              <a:t>ajudar</a:t>
            </a:r>
            <a:r>
              <a:rPr lang="en-US" sz="2000" dirty="0">
                <a:solidFill>
                  <a:schemeClr val="tx1"/>
                </a:solidFill>
                <a:latin typeface="AMX" pitchFamily="2" charset="77"/>
              </a:rPr>
              <a:t> a </a:t>
            </a:r>
            <a:r>
              <a:rPr lang="en-US" sz="2000" dirty="0" err="1">
                <a:solidFill>
                  <a:schemeClr val="tx1"/>
                </a:solidFill>
                <a:latin typeface="AMX" pitchFamily="2" charset="77"/>
              </a:rPr>
              <a:t>compreender</a:t>
            </a:r>
            <a:r>
              <a:rPr lang="en-US" sz="2000" dirty="0">
                <a:solidFill>
                  <a:schemeClr val="tx1"/>
                </a:solidFill>
                <a:latin typeface="AMX" pitchFamily="2" charset="77"/>
              </a:rPr>
              <a:t> </a:t>
            </a:r>
            <a:r>
              <a:rPr lang="en-US" sz="2000" dirty="0" err="1">
                <a:solidFill>
                  <a:schemeClr val="tx1"/>
                </a:solidFill>
                <a:latin typeface="AMX" pitchFamily="2" charset="77"/>
              </a:rPr>
              <a:t>cada</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 </a:t>
            </a:r>
            <a:r>
              <a:rPr lang="en-US" sz="2000" dirty="0" err="1">
                <a:solidFill>
                  <a:schemeClr val="tx1"/>
                </a:solidFill>
                <a:latin typeface="AMX" pitchFamily="2" charset="77"/>
              </a:rPr>
              <a:t>primeira</a:t>
            </a:r>
            <a:r>
              <a:rPr lang="en-US" sz="2000" dirty="0">
                <a:solidFill>
                  <a:schemeClr val="tx1"/>
                </a:solidFill>
                <a:latin typeface="AMX" pitchFamily="2" charset="77"/>
              </a:rPr>
              <a:t> </a:t>
            </a:r>
            <a:r>
              <a:rPr lang="en-US" sz="2000" dirty="0" err="1">
                <a:solidFill>
                  <a:schemeClr val="tx1"/>
                </a:solidFill>
                <a:latin typeface="AMX" pitchFamily="2" charset="77"/>
              </a:rPr>
              <a:t>coisa</a:t>
            </a:r>
            <a:r>
              <a:rPr lang="en-US" sz="2000" dirty="0">
                <a:solidFill>
                  <a:schemeClr val="tx1"/>
                </a:solidFill>
                <a:latin typeface="AMX" pitchFamily="2" charset="77"/>
              </a:rPr>
              <a:t>​ que </a:t>
            </a:r>
            <a:r>
              <a:rPr lang="en-US" sz="2000" dirty="0" err="1">
                <a:solidFill>
                  <a:schemeClr val="tx1"/>
                </a:solidFill>
                <a:latin typeface="AMX" pitchFamily="2" charset="77"/>
              </a:rPr>
              <a:t>precisamos</a:t>
            </a:r>
            <a:r>
              <a:rPr lang="en-US" sz="2000" dirty="0">
                <a:solidFill>
                  <a:schemeClr val="tx1"/>
                </a:solidFill>
                <a:latin typeface="AMX" pitchFamily="2" charset="77"/>
              </a:rPr>
              <a:t> </a:t>
            </a:r>
            <a:r>
              <a:rPr lang="en-US" sz="2000" dirty="0" err="1">
                <a:solidFill>
                  <a:schemeClr val="tx1"/>
                </a:solidFill>
                <a:latin typeface="AMX" pitchFamily="2" charset="77"/>
              </a:rPr>
              <a:t>enxergar</a:t>
            </a:r>
            <a:r>
              <a:rPr lang="en-US" sz="2000" dirty="0">
                <a:solidFill>
                  <a:schemeClr val="tx1"/>
                </a:solidFill>
                <a:latin typeface="AMX" pitchFamily="2" charset="77"/>
              </a:rPr>
              <a:t> no </a:t>
            </a:r>
            <a:r>
              <a:rPr lang="en-US" sz="2000" dirty="0" err="1">
                <a:solidFill>
                  <a:schemeClr val="tx1"/>
                </a:solidFill>
                <a:latin typeface="AMX" pitchFamily="2" charset="77"/>
              </a:rPr>
              <a:t>discurso</a:t>
            </a:r>
            <a:r>
              <a:rPr lang="en-US" sz="2000" dirty="0">
                <a:solidFill>
                  <a:schemeClr val="tx1"/>
                </a:solidFill>
                <a:latin typeface="AMX" pitchFamily="2" charset="77"/>
              </a:rPr>
              <a:t> do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o </a:t>
            </a:r>
            <a:r>
              <a:rPr lang="en-US" sz="2000" b="1" dirty="0">
                <a:solidFill>
                  <a:schemeClr val="tx1"/>
                </a:solidFill>
                <a:latin typeface="AMX" pitchFamily="2" charset="77"/>
              </a:rPr>
              <a:t>valor </a:t>
            </a:r>
            <a:r>
              <a:rPr lang="en-US" sz="2000" b="1" dirty="0" err="1">
                <a:solidFill>
                  <a:schemeClr val="tx1"/>
                </a:solidFill>
                <a:latin typeface="AMX" pitchFamily="2" charset="77"/>
              </a:rPr>
              <a:t>agregado</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869703" y="1635284"/>
            <a:ext cx="1990398"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Necessidades</a:t>
            </a:r>
            <a:endParaRPr lang="en-US" sz="2400" i="1" dirty="0">
              <a:solidFill>
                <a:schemeClr val="bg1"/>
              </a:solidFill>
              <a:latin typeface="AMX" pitchFamily="2" charset="77"/>
            </a:endParaRPr>
          </a:p>
        </p:txBody>
      </p:sp>
      <p:cxnSp>
        <p:nvCxnSpPr>
          <p:cNvPr id="6" name="Straight Connector 5"/>
          <p:cNvCxnSpPr/>
          <p:nvPr/>
        </p:nvCxnSpPr>
        <p:spPr>
          <a:xfrm>
            <a:off x="2860101" y="1922250"/>
            <a:ext cx="2386602"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35" presetClass="path" presetSubtype="0" accel="50000" decel="50000" fill="hold" grpId="1" nodeType="withEffect">
                                  <p:stCondLst>
                                    <p:cond delay="750"/>
                                  </p:stCondLst>
                                  <p:childTnLst>
                                    <p:animMotion origin="layout" path="M 0.04244 4.07407E-6 L 3.54167E-6 4.07407E-6 " pathEditMode="relative" rAng="0" ptsTypes="AA">
                                      <p:cBhvr>
                                        <p:cTn id="23" dur="1250" fill="hold"/>
                                        <p:tgtEl>
                                          <p:spTgt spid="5"/>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2560320"/>
            <a:ext cx="12192000" cy="4297680"/>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rot="10800000">
            <a:off x="-7135" y="2276374"/>
            <a:ext cx="12206271" cy="4581625"/>
          </a:xfrm>
          <a:prstGeom prst="rect">
            <a:avLst/>
          </a:prstGeom>
        </p:spPr>
      </p:pic>
      <p:sp>
        <p:nvSpPr>
          <p:cNvPr id="3" name="TextBox 2"/>
          <p:cNvSpPr txBox="1"/>
          <p:nvPr/>
        </p:nvSpPr>
        <p:spPr>
          <a:xfrm>
            <a:off x="1587500" y="1204166"/>
            <a:ext cx="9017000" cy="830997"/>
          </a:xfrm>
          <a:prstGeom prst="rect">
            <a:avLst/>
          </a:prstGeom>
          <a:noFill/>
        </p:spPr>
        <p:txBody>
          <a:bodyPr wrap="square">
            <a:spAutoFit/>
          </a:bodyPr>
          <a:lstStyle/>
          <a:p>
            <a:pPr marL="9525" algn="ctr">
              <a:spcBef>
                <a:spcPts val="600"/>
              </a:spcBef>
            </a:pPr>
            <a:r>
              <a:rPr lang="en-US" sz="2400" dirty="0" err="1">
                <a:latin typeface="AMX" pitchFamily="2" charset="77"/>
              </a:rPr>
              <a:t>É</a:t>
            </a:r>
            <a:r>
              <a:rPr lang="en-US" sz="2400" dirty="0">
                <a:latin typeface="AMX" pitchFamily="2" charset="77"/>
              </a:rPr>
              <a:t> o </a:t>
            </a:r>
            <a:r>
              <a:rPr lang="en-US" sz="2400" b="1" dirty="0" err="1">
                <a:latin typeface="AMX" pitchFamily="2" charset="77"/>
              </a:rPr>
              <a:t>benefício</a:t>
            </a:r>
            <a:r>
              <a:rPr lang="en-US" sz="2400" b="1" dirty="0">
                <a:latin typeface="AMX" pitchFamily="2" charset="77"/>
              </a:rPr>
              <a:t> extra </a:t>
            </a:r>
            <a:r>
              <a:rPr lang="en-US" sz="2400" dirty="0">
                <a:latin typeface="AMX" pitchFamily="2" charset="77"/>
              </a:rPr>
              <a:t>que um </a:t>
            </a:r>
            <a:r>
              <a:rPr lang="en-US" sz="2400" dirty="0" err="1">
                <a:latin typeface="AMX" pitchFamily="2" charset="77"/>
              </a:rPr>
              <a:t>produto</a:t>
            </a:r>
            <a:r>
              <a:rPr lang="en-US" sz="2400" dirty="0">
                <a:latin typeface="AMX" pitchFamily="2" charset="77"/>
              </a:rPr>
              <a:t> </a:t>
            </a:r>
            <a:r>
              <a:rPr lang="en-US" sz="2400" dirty="0" err="1">
                <a:latin typeface="AMX" pitchFamily="2" charset="77"/>
              </a:rPr>
              <a:t>ou</a:t>
            </a:r>
            <a:r>
              <a:rPr lang="en-US" sz="2400" dirty="0">
                <a:latin typeface="AMX" pitchFamily="2" charset="77"/>
              </a:rPr>
              <a:t> </a:t>
            </a:r>
            <a:r>
              <a:rPr lang="en-US" sz="2400" dirty="0" err="1">
                <a:latin typeface="AMX" pitchFamily="2" charset="77"/>
              </a:rPr>
              <a:t>serviço</a:t>
            </a:r>
            <a:r>
              <a:rPr lang="en-US" sz="2400" dirty="0">
                <a:latin typeface="AMX" pitchFamily="2" charset="77"/>
              </a:rPr>
              <a:t> </a:t>
            </a:r>
            <a:r>
              <a:rPr lang="en-US" sz="2400" dirty="0" err="1">
                <a:latin typeface="AMX" pitchFamily="2" charset="77"/>
              </a:rPr>
              <a:t>oferece</a:t>
            </a:r>
            <a:r>
              <a:rPr lang="en-US" sz="2400" dirty="0">
                <a:latin typeface="AMX" pitchFamily="2" charset="77"/>
              </a:rPr>
              <a:t> </a:t>
            </a:r>
            <a:r>
              <a:rPr lang="en-US" sz="2400" dirty="0" err="1">
                <a:latin typeface="AMX" pitchFamily="2" charset="77"/>
              </a:rPr>
              <a:t>ao</a:t>
            </a:r>
            <a:r>
              <a:rPr lang="en-US" sz="2400" dirty="0">
                <a:latin typeface="AMX" pitchFamily="2" charset="77"/>
              </a:rPr>
              <a:t> </a:t>
            </a:r>
            <a:r>
              <a:rPr lang="en-US" sz="2400" dirty="0" err="1">
                <a:latin typeface="AMX" pitchFamily="2" charset="77"/>
              </a:rPr>
              <a:t>cliente</a:t>
            </a:r>
            <a:r>
              <a:rPr lang="en-US" sz="2400" dirty="0">
                <a:latin typeface="AMX" pitchFamily="2" charset="77"/>
              </a:rPr>
              <a:t> </a:t>
            </a:r>
            <a:r>
              <a:rPr lang="en-US" sz="2400" dirty="0" err="1">
                <a:latin typeface="AMX" pitchFamily="2" charset="77"/>
              </a:rPr>
              <a:t>além</a:t>
            </a:r>
            <a:r>
              <a:rPr lang="en-US" sz="2400" dirty="0">
                <a:latin typeface="AMX" pitchFamily="2" charset="77"/>
              </a:rPr>
              <a:t> de </a:t>
            </a:r>
            <a:r>
              <a:rPr lang="en-US" sz="2400" dirty="0" err="1">
                <a:latin typeface="AMX" pitchFamily="2" charset="77"/>
              </a:rPr>
              <a:t>suas</a:t>
            </a:r>
            <a:r>
              <a:rPr lang="en-US" sz="2400" dirty="0">
                <a:latin typeface="AMX" pitchFamily="2" charset="77"/>
              </a:rPr>
              <a:t> </a:t>
            </a:r>
            <a:r>
              <a:rPr lang="en-US" sz="2400" dirty="0" err="1">
                <a:latin typeface="AMX" pitchFamily="2" charset="77"/>
              </a:rPr>
              <a:t>funcionalidades</a:t>
            </a:r>
            <a:r>
              <a:rPr lang="en-US" sz="2400" dirty="0">
                <a:latin typeface="AMX" pitchFamily="2" charset="77"/>
              </a:rPr>
              <a:t> </a:t>
            </a:r>
            <a:r>
              <a:rPr lang="en-US" sz="2400" dirty="0" err="1">
                <a:latin typeface="AMX" pitchFamily="2" charset="77"/>
              </a:rPr>
              <a:t>básicas</a:t>
            </a:r>
            <a:r>
              <a:rPr lang="en-US" sz="2400" dirty="0">
                <a:latin typeface="AMX" pitchFamily="2" charset="77"/>
              </a:rPr>
              <a:t>. Todo </a:t>
            </a:r>
            <a:r>
              <a:rPr lang="en-US" sz="2400" dirty="0" err="1">
                <a:latin typeface="AMX" pitchFamily="2" charset="77"/>
              </a:rPr>
              <a:t>produto</a:t>
            </a:r>
            <a:r>
              <a:rPr lang="en-US" sz="2400" dirty="0">
                <a:latin typeface="AMX" pitchFamily="2" charset="77"/>
              </a:rPr>
              <a:t> e </a:t>
            </a:r>
            <a:r>
              <a:rPr lang="en-US" sz="2400" dirty="0" err="1">
                <a:latin typeface="AMX" pitchFamily="2" charset="77"/>
              </a:rPr>
              <a:t>serviço</a:t>
            </a:r>
            <a:r>
              <a:rPr lang="en-US" sz="2400" dirty="0">
                <a:latin typeface="AMX" pitchFamily="2" charset="77"/>
              </a:rPr>
              <a:t>:</a:t>
            </a:r>
            <a:endParaRPr lang="en-US" sz="2400" dirty="0">
              <a:latin typeface="AMX" pitchFamily="2" charset="77"/>
            </a:endParaRPr>
          </a:p>
        </p:txBody>
      </p:sp>
      <p:pic>
        <p:nvPicPr>
          <p:cNvPr id="42" name="Graphic 41"/>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91100" y="2145341"/>
            <a:ext cx="2209800" cy="304800"/>
          </a:xfrm>
          <a:prstGeom prst="rect">
            <a:avLst/>
          </a:prstGeom>
        </p:spPr>
      </p:pic>
      <p:sp>
        <p:nvSpPr>
          <p:cNvPr id="2" name="TextBox 1"/>
          <p:cNvSpPr txBox="1"/>
          <p:nvPr/>
        </p:nvSpPr>
        <p:spPr>
          <a:xfrm>
            <a:off x="4851400" y="520056"/>
            <a:ext cx="2489200"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a:latin typeface="AMX" pitchFamily="2" charset="77"/>
              </a:rPr>
              <a:t>Valor </a:t>
            </a:r>
            <a:r>
              <a:rPr lang="en-US" sz="2400" i="1" dirty="0" err="1">
                <a:latin typeface="AMX" pitchFamily="2" charset="77"/>
              </a:rPr>
              <a:t>agregado</a:t>
            </a:r>
            <a:endParaRPr lang="en-US" sz="2400" i="1" dirty="0">
              <a:latin typeface="AMX" pitchFamily="2" charset="77"/>
            </a:endParaRPr>
          </a:p>
        </p:txBody>
      </p:sp>
      <p:grpSp>
        <p:nvGrpSpPr>
          <p:cNvPr id="5" name="Group 4"/>
          <p:cNvGrpSpPr/>
          <p:nvPr/>
        </p:nvGrpSpPr>
        <p:grpSpPr>
          <a:xfrm>
            <a:off x="2187523" y="3158760"/>
            <a:ext cx="1366787" cy="1366787"/>
            <a:chOff x="962527" y="3137835"/>
            <a:chExt cx="1366787" cy="1366787"/>
          </a:xfrm>
        </p:grpSpPr>
        <p:grpSp>
          <p:nvGrpSpPr>
            <p:cNvPr id="6" name="Group 5"/>
            <p:cNvGrpSpPr/>
            <p:nvPr/>
          </p:nvGrpSpPr>
          <p:grpSpPr>
            <a:xfrm>
              <a:off x="962527" y="3137835"/>
              <a:ext cx="1366787" cy="1366787"/>
              <a:chOff x="1020278" y="3147461"/>
              <a:chExt cx="1366787" cy="1366787"/>
            </a:xfrm>
          </p:grpSpPr>
          <p:sp>
            <p:nvSpPr>
              <p:cNvPr id="8" name="Oval 7"/>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7" name="Graphic 6"/>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1279468" y="3467411"/>
              <a:ext cx="732904" cy="707634"/>
            </a:xfrm>
            <a:prstGeom prst="rect">
              <a:avLst/>
            </a:prstGeom>
          </p:spPr>
        </p:pic>
      </p:grpSp>
      <p:grpSp>
        <p:nvGrpSpPr>
          <p:cNvPr id="10" name="Group 9"/>
          <p:cNvGrpSpPr/>
          <p:nvPr/>
        </p:nvGrpSpPr>
        <p:grpSpPr>
          <a:xfrm>
            <a:off x="5412607" y="3158760"/>
            <a:ext cx="1366787" cy="1366787"/>
            <a:chOff x="3187567" y="3137835"/>
            <a:chExt cx="1366787" cy="1366787"/>
          </a:xfrm>
        </p:grpSpPr>
        <p:grpSp>
          <p:nvGrpSpPr>
            <p:cNvPr id="11" name="Group 10"/>
            <p:cNvGrpSpPr/>
            <p:nvPr/>
          </p:nvGrpSpPr>
          <p:grpSpPr>
            <a:xfrm>
              <a:off x="3187567" y="3137835"/>
              <a:ext cx="1366787" cy="1366787"/>
              <a:chOff x="1020278" y="3147461"/>
              <a:chExt cx="1366787" cy="1366787"/>
            </a:xfrm>
          </p:grpSpPr>
          <p:sp>
            <p:nvSpPr>
              <p:cNvPr id="13" name="Oval 12"/>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4" name="Oval 13"/>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12" name="Graphic 11"/>
            <p:cNvPicPr>
              <a:picLocks noChangeAspect="1"/>
            </p:cNvPicPr>
            <p:nvPr/>
          </p:nvPicPr>
          <p:blipFill>
            <a:blip r:embed="rId7">
              <a:extLst>
                <a:ext uri="{96DAC541-7B7A-43D3-8B79-37D633B846F1}">
                  <asvg:svgBlip xmlns:asvg="http://schemas.microsoft.com/office/drawing/2016/SVG/main" r:embed="rId8"/>
                </a:ext>
              </a:extLst>
            </a:blip>
            <a:srcRect/>
            <a:stretch>
              <a:fillRect/>
            </a:stretch>
          </p:blipFill>
          <p:spPr>
            <a:xfrm>
              <a:off x="3497595" y="3435417"/>
              <a:ext cx="746730" cy="771622"/>
            </a:xfrm>
            <a:prstGeom prst="rect">
              <a:avLst/>
            </a:prstGeom>
          </p:spPr>
        </p:pic>
      </p:grpSp>
      <p:grpSp>
        <p:nvGrpSpPr>
          <p:cNvPr id="15" name="Group 14"/>
          <p:cNvGrpSpPr/>
          <p:nvPr/>
        </p:nvGrpSpPr>
        <p:grpSpPr>
          <a:xfrm>
            <a:off x="8637691" y="3158760"/>
            <a:ext cx="1366787" cy="1366787"/>
            <a:chOff x="5412607" y="3137835"/>
            <a:chExt cx="1366787" cy="1366787"/>
          </a:xfrm>
        </p:grpSpPr>
        <p:grpSp>
          <p:nvGrpSpPr>
            <p:cNvPr id="16" name="Group 15"/>
            <p:cNvGrpSpPr/>
            <p:nvPr/>
          </p:nvGrpSpPr>
          <p:grpSpPr>
            <a:xfrm>
              <a:off x="5412607" y="3137835"/>
              <a:ext cx="1366787" cy="1366787"/>
              <a:chOff x="1020278" y="3147461"/>
              <a:chExt cx="1366787" cy="1366787"/>
            </a:xfrm>
          </p:grpSpPr>
          <p:sp>
            <p:nvSpPr>
              <p:cNvPr id="18" name="Oval 17"/>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9" name="Oval 18"/>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17" name="Graphic 16"/>
            <p:cNvPicPr>
              <a:picLocks noChangeAspect="1"/>
            </p:cNvPicPr>
            <p:nvPr/>
          </p:nvPicPr>
          <p:blipFill>
            <a:blip r:embed="rId9">
              <a:extLst>
                <a:ext uri="{96DAC541-7B7A-43D3-8B79-37D633B846F1}">
                  <asvg:svgBlip xmlns:asvg="http://schemas.microsoft.com/office/drawing/2016/SVG/main" r:embed="rId10"/>
                </a:ext>
              </a:extLst>
            </a:blip>
            <a:srcRect/>
            <a:stretch>
              <a:fillRect/>
            </a:stretch>
          </p:blipFill>
          <p:spPr>
            <a:xfrm>
              <a:off x="5724492" y="3467411"/>
              <a:ext cx="743016" cy="707634"/>
            </a:xfrm>
            <a:prstGeom prst="rect">
              <a:avLst/>
            </a:prstGeom>
          </p:spPr>
        </p:pic>
      </p:grpSp>
      <p:sp>
        <p:nvSpPr>
          <p:cNvPr id="21" name="TextBox 14"/>
          <p:cNvSpPr txBox="1"/>
          <p:nvPr/>
        </p:nvSpPr>
        <p:spPr>
          <a:xfrm>
            <a:off x="1866414" y="4621799"/>
            <a:ext cx="2009004" cy="830997"/>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TÊM CARACTERÍSTICAS: </a:t>
            </a:r>
            <a:r>
              <a:rPr lang="pt-BR" altLang="ko-KR" sz="1600" dirty="0">
                <a:latin typeface="AMX" pitchFamily="2" charset="77"/>
                <a:ea typeface="Segoe UI Black" panose="020B0A02040204020203" pitchFamily="34" charset="0"/>
                <a:cs typeface="Segoe UI Black" panose="020B0A02040204020203" pitchFamily="34" charset="0"/>
              </a:rPr>
              <a:t>O que o produto é.</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3" name="TextBox 14"/>
          <p:cNvSpPr txBox="1"/>
          <p:nvPr/>
        </p:nvSpPr>
        <p:spPr>
          <a:xfrm>
            <a:off x="4851401" y="4621799"/>
            <a:ext cx="2489200" cy="1323439"/>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GERAM BENEFÍCIOS PARA O CLIENTE:</a:t>
            </a:r>
            <a:endParaRPr lang="pt-BR" altLang="ko-KR" sz="1600" b="1" dirty="0">
              <a:latin typeface="AMX" pitchFamily="2" charset="77"/>
              <a:ea typeface="Segoe UI Black" panose="020B0A02040204020203" pitchFamily="34" charset="0"/>
              <a:cs typeface="Segoe UI Black" panose="020B0A02040204020203" pitchFamily="34" charset="0"/>
            </a:endParaRPr>
          </a:p>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Aquilo que o produto</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faz pelo cliente ou o que ele ganha com isso.</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5" name="TextBox 14"/>
          <p:cNvSpPr txBox="1"/>
          <p:nvPr/>
        </p:nvSpPr>
        <p:spPr>
          <a:xfrm>
            <a:off x="8492303" y="4621799"/>
            <a:ext cx="1657561" cy="1077218"/>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E CRIAM VALOR:</a:t>
            </a:r>
            <a:endParaRPr lang="pt-BR" altLang="ko-KR" sz="1600" b="1" dirty="0">
              <a:latin typeface="AMX" pitchFamily="2" charset="77"/>
              <a:ea typeface="Segoe UI Black" panose="020B0A02040204020203" pitchFamily="34" charset="0"/>
              <a:cs typeface="Segoe UI Black" panose="020B0A02040204020203" pitchFamily="34" charset="0"/>
            </a:endParaRPr>
          </a:p>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Como o produto influencia a vida do cliente.</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0"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22" name="Gráfico 21"/>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04166 L 0 -2.59259E-6 " pathEditMode="relative" rAng="0" ptsTypes="AA">
                                      <p:cBhvr>
                                        <p:cTn id="9" dur="1250" fill="hold"/>
                                        <p:tgtEl>
                                          <p:spTgt spid="2"/>
                                        </p:tgtEl>
                                        <p:attrNameLst>
                                          <p:attrName>ppt_x</p:attrName>
                                          <p:attrName>ppt_y</p:attrName>
                                        </p:attrNameLst>
                                      </p:cBhvr>
                                      <p:rCtr x="0" y="2083"/>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25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35" presetClass="path" presetSubtype="0" accel="50000" decel="50000" fill="hold" grpId="1" nodeType="withEffect">
                                  <p:stCondLst>
                                    <p:cond delay="250"/>
                                  </p:stCondLst>
                                  <p:childTnLst>
                                    <p:animMotion origin="layout" path="M 0 0.15903 L 0 -4.07407E-6 " pathEditMode="relative" rAng="0" ptsTypes="AA">
                                      <p:cBhvr>
                                        <p:cTn id="17" dur="1500" fill="hold"/>
                                        <p:tgtEl>
                                          <p:spTgt spid="4"/>
                                        </p:tgtEl>
                                        <p:attrNameLst>
                                          <p:attrName>ppt_x</p:attrName>
                                          <p:attrName>ppt_y</p:attrName>
                                        </p:attrNameLst>
                                      </p:cBhvr>
                                      <p:rCtr x="0" y="-7963"/>
                                    </p:animMotion>
                                  </p:childTnLst>
                                </p:cTn>
                              </p:par>
                              <p:par>
                                <p:cTn id="18" presetID="9" presetClass="entr" presetSubtype="0" fill="hold" nodeType="withEffect">
                                  <p:stCondLst>
                                    <p:cond delay="1000"/>
                                  </p:stCondLst>
                                  <p:childTnLst>
                                    <p:set>
                                      <p:cBhvr>
                                        <p:cTn id="19" dur="1" fill="hold">
                                          <p:stCondLst>
                                            <p:cond delay="0"/>
                                          </p:stCondLst>
                                        </p:cTn>
                                        <p:tgtEl>
                                          <p:spTgt spid="42"/>
                                        </p:tgtEl>
                                        <p:attrNameLst>
                                          <p:attrName>style.visibility</p:attrName>
                                        </p:attrNameLst>
                                      </p:cBhvr>
                                      <p:to>
                                        <p:strVal val="visible"/>
                                      </p:to>
                                    </p:set>
                                    <p:animEffect transition="in" filter="dissolve">
                                      <p:cBhvr>
                                        <p:cTn id="20" dur="500"/>
                                        <p:tgtEl>
                                          <p:spTgt spid="42"/>
                                        </p:tgtEl>
                                      </p:cBhvr>
                                    </p:animEffect>
                                  </p:childTnLst>
                                </p:cTn>
                              </p:par>
                            </p:childTnLst>
                          </p:cTn>
                        </p:par>
                        <p:par>
                          <p:cTn id="21" fill="hold">
                            <p:stCondLst>
                              <p:cond delay="500"/>
                            </p:stCondLst>
                            <p:childTnLst>
                              <p:par>
                                <p:cTn id="22" presetID="49" presetClass="entr" presetSubtype="0" decel="100000" fill="hold"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 calcmode="lin" valueType="num">
                                      <p:cBhvr>
                                        <p:cTn id="26" dur="500" fill="hold"/>
                                        <p:tgtEl>
                                          <p:spTgt spid="5"/>
                                        </p:tgtEl>
                                        <p:attrNameLst>
                                          <p:attrName>style.rotation</p:attrName>
                                        </p:attrNameLst>
                                      </p:cBhvr>
                                      <p:tavLst>
                                        <p:tav tm="0">
                                          <p:val>
                                            <p:fltVal val="360"/>
                                          </p:val>
                                        </p:tav>
                                        <p:tav tm="100000">
                                          <p:val>
                                            <p:fltVal val="0"/>
                                          </p:val>
                                        </p:tav>
                                      </p:tavLst>
                                    </p:anim>
                                    <p:animEffect transition="in" filter="fade">
                                      <p:cBhvr>
                                        <p:cTn id="27" dur="500"/>
                                        <p:tgtEl>
                                          <p:spTgt spid="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500"/>
                                        <p:tgtEl>
                                          <p:spTgt spid="21"/>
                                        </p:tgtEl>
                                      </p:cBhvr>
                                    </p:animEffect>
                                  </p:childTnLst>
                                </p:cTn>
                              </p:par>
                            </p:childTnLst>
                          </p:cTn>
                        </p:par>
                        <p:par>
                          <p:cTn id="31" fill="hold">
                            <p:stCondLst>
                              <p:cond delay="1000"/>
                            </p:stCondLst>
                            <p:childTnLst>
                              <p:par>
                                <p:cTn id="32" presetID="49" presetClass="entr" presetSubtype="0" decel="100000" fill="hold" nodeType="afterEffect">
                                  <p:stCondLst>
                                    <p:cond delay="0"/>
                                  </p:stCondLst>
                                  <p:childTnLst>
                                    <p:set>
                                      <p:cBhvr>
                                        <p:cTn id="33" dur="1" fill="hold">
                                          <p:stCondLst>
                                            <p:cond delay="0"/>
                                          </p:stCondLst>
                                        </p:cTn>
                                        <p:tgtEl>
                                          <p:spTgt spid="10"/>
                                        </p:tgtEl>
                                        <p:attrNameLst>
                                          <p:attrName>style.visibility</p:attrName>
                                        </p:attrNameLst>
                                      </p:cBhvr>
                                      <p:to>
                                        <p:strVal val="visible"/>
                                      </p:to>
                                    </p:set>
                                    <p:anim calcmode="lin" valueType="num">
                                      <p:cBhvr>
                                        <p:cTn id="34" dur="500" fill="hold"/>
                                        <p:tgtEl>
                                          <p:spTgt spid="10"/>
                                        </p:tgtEl>
                                        <p:attrNameLst>
                                          <p:attrName>ppt_w</p:attrName>
                                        </p:attrNameLst>
                                      </p:cBhvr>
                                      <p:tavLst>
                                        <p:tav tm="0">
                                          <p:val>
                                            <p:fltVal val="0"/>
                                          </p:val>
                                        </p:tav>
                                        <p:tav tm="100000">
                                          <p:val>
                                            <p:strVal val="#ppt_w"/>
                                          </p:val>
                                        </p:tav>
                                      </p:tavLst>
                                    </p:anim>
                                    <p:anim calcmode="lin" valueType="num">
                                      <p:cBhvr>
                                        <p:cTn id="35" dur="500" fill="hold"/>
                                        <p:tgtEl>
                                          <p:spTgt spid="10"/>
                                        </p:tgtEl>
                                        <p:attrNameLst>
                                          <p:attrName>ppt_h</p:attrName>
                                        </p:attrNameLst>
                                      </p:cBhvr>
                                      <p:tavLst>
                                        <p:tav tm="0">
                                          <p:val>
                                            <p:fltVal val="0"/>
                                          </p:val>
                                        </p:tav>
                                        <p:tav tm="100000">
                                          <p:val>
                                            <p:strVal val="#ppt_h"/>
                                          </p:val>
                                        </p:tav>
                                      </p:tavLst>
                                    </p:anim>
                                    <p:anim calcmode="lin" valueType="num">
                                      <p:cBhvr>
                                        <p:cTn id="36" dur="500" fill="hold"/>
                                        <p:tgtEl>
                                          <p:spTgt spid="10"/>
                                        </p:tgtEl>
                                        <p:attrNameLst>
                                          <p:attrName>style.rotation</p:attrName>
                                        </p:attrNameLst>
                                      </p:cBhvr>
                                      <p:tavLst>
                                        <p:tav tm="0">
                                          <p:val>
                                            <p:fltVal val="360"/>
                                          </p:val>
                                        </p:tav>
                                        <p:tav tm="100000">
                                          <p:val>
                                            <p:fltVal val="0"/>
                                          </p:val>
                                        </p:tav>
                                      </p:tavLst>
                                    </p:anim>
                                    <p:animEffect transition="in" filter="fade">
                                      <p:cBhvr>
                                        <p:cTn id="37" dur="500"/>
                                        <p:tgtEl>
                                          <p:spTgt spid="1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500"/>
                                        <p:tgtEl>
                                          <p:spTgt spid="23"/>
                                        </p:tgtEl>
                                      </p:cBhvr>
                                    </p:animEffect>
                                  </p:childTnLst>
                                </p:cTn>
                              </p:par>
                            </p:childTnLst>
                          </p:cTn>
                        </p:par>
                        <p:par>
                          <p:cTn id="41" fill="hold">
                            <p:stCondLst>
                              <p:cond delay="1500"/>
                            </p:stCondLst>
                            <p:childTnLst>
                              <p:par>
                                <p:cTn id="42" presetID="49" presetClass="entr" presetSubtype="0" decel="100000" fill="hold" nodeType="afterEffect">
                                  <p:stCondLst>
                                    <p:cond delay="0"/>
                                  </p:stCondLst>
                                  <p:childTnLst>
                                    <p:set>
                                      <p:cBhvr>
                                        <p:cTn id="43" dur="1" fill="hold">
                                          <p:stCondLst>
                                            <p:cond delay="0"/>
                                          </p:stCondLst>
                                        </p:cTn>
                                        <p:tgtEl>
                                          <p:spTgt spid="15"/>
                                        </p:tgtEl>
                                        <p:attrNameLst>
                                          <p:attrName>style.visibility</p:attrName>
                                        </p:attrNameLst>
                                      </p:cBhvr>
                                      <p:to>
                                        <p:strVal val="visible"/>
                                      </p:to>
                                    </p:set>
                                    <p:anim calcmode="lin" valueType="num">
                                      <p:cBhvr>
                                        <p:cTn id="44" dur="500" fill="hold"/>
                                        <p:tgtEl>
                                          <p:spTgt spid="15"/>
                                        </p:tgtEl>
                                        <p:attrNameLst>
                                          <p:attrName>ppt_w</p:attrName>
                                        </p:attrNameLst>
                                      </p:cBhvr>
                                      <p:tavLst>
                                        <p:tav tm="0">
                                          <p:val>
                                            <p:fltVal val="0"/>
                                          </p:val>
                                        </p:tav>
                                        <p:tav tm="100000">
                                          <p:val>
                                            <p:strVal val="#ppt_w"/>
                                          </p:val>
                                        </p:tav>
                                      </p:tavLst>
                                    </p:anim>
                                    <p:anim calcmode="lin" valueType="num">
                                      <p:cBhvr>
                                        <p:cTn id="45" dur="500" fill="hold"/>
                                        <p:tgtEl>
                                          <p:spTgt spid="15"/>
                                        </p:tgtEl>
                                        <p:attrNameLst>
                                          <p:attrName>ppt_h</p:attrName>
                                        </p:attrNameLst>
                                      </p:cBhvr>
                                      <p:tavLst>
                                        <p:tav tm="0">
                                          <p:val>
                                            <p:fltVal val="0"/>
                                          </p:val>
                                        </p:tav>
                                        <p:tav tm="100000">
                                          <p:val>
                                            <p:strVal val="#ppt_h"/>
                                          </p:val>
                                        </p:tav>
                                      </p:tavLst>
                                    </p:anim>
                                    <p:anim calcmode="lin" valueType="num">
                                      <p:cBhvr>
                                        <p:cTn id="46" dur="500" fill="hold"/>
                                        <p:tgtEl>
                                          <p:spTgt spid="15"/>
                                        </p:tgtEl>
                                        <p:attrNameLst>
                                          <p:attrName>style.rotation</p:attrName>
                                        </p:attrNameLst>
                                      </p:cBhvr>
                                      <p:tavLst>
                                        <p:tav tm="0">
                                          <p:val>
                                            <p:fltVal val="360"/>
                                          </p:val>
                                        </p:tav>
                                        <p:tav tm="100000">
                                          <p:val>
                                            <p:fltVal val="0"/>
                                          </p:val>
                                        </p:tav>
                                      </p:tavLst>
                                    </p:anim>
                                    <p:animEffect transition="in" filter="fade">
                                      <p:cBhvr>
                                        <p:cTn id="47" dur="500"/>
                                        <p:tgtEl>
                                          <p:spTgt spid="1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fade">
                                      <p:cBhvr>
                                        <p:cTn id="5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3" grpId="0"/>
      <p:bldP spid="2" grpId="0" animBg="1"/>
      <p:bldP spid="2" grpId="1" animBg="1"/>
      <p:bldP spid="21" grpId="0"/>
      <p:bldP spid="23"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2779" r="12779" b="10674"/>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0">
            <a:off x="6743507" y="4240612"/>
            <a:ext cx="1752600" cy="977900"/>
          </a:xfrm>
          <a:prstGeom prst="rect">
            <a:avLst/>
          </a:prstGeom>
        </p:spPr>
      </p:pic>
      <p:pic>
        <p:nvPicPr>
          <p:cNvPr id="23" name="Graphic 2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75801" y="2039863"/>
            <a:ext cx="1752600" cy="977900"/>
          </a:xfrm>
          <a:prstGeom prst="rect">
            <a:avLst/>
          </a:prstGeom>
        </p:spPr>
      </p:pic>
      <p:sp>
        <p:nvSpPr>
          <p:cNvPr id="13" name="Rounded Rectangle 12"/>
          <p:cNvSpPr/>
          <p:nvPr/>
        </p:nvSpPr>
        <p:spPr>
          <a:xfrm>
            <a:off x="7392125" y="2805344"/>
            <a:ext cx="3936276" cy="1247312"/>
          </a:xfrm>
          <a:prstGeom prst="roundRect">
            <a:avLst>
              <a:gd name="adj" fmla="val 3864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400" b="1" dirty="0">
                <a:solidFill>
                  <a:schemeClr val="tx1"/>
                </a:solidFill>
                <a:latin typeface="AMX" pitchFamily="2" charset="77"/>
              </a:rPr>
              <a:t>Vamos </a:t>
            </a:r>
            <a:r>
              <a:rPr lang="en-US" sz="2400" b="1" dirty="0" err="1">
                <a:solidFill>
                  <a:schemeClr val="tx1"/>
                </a:solidFill>
                <a:latin typeface="AMX" pitchFamily="2" charset="77"/>
              </a:rPr>
              <a:t>ver</a:t>
            </a:r>
            <a:r>
              <a:rPr lang="en-US" sz="2400" b="1" dirty="0">
                <a:solidFill>
                  <a:schemeClr val="tx1"/>
                </a:solidFill>
                <a:latin typeface="AMX" pitchFamily="2" charset="77"/>
              </a:rPr>
              <a:t> um </a:t>
            </a:r>
            <a:r>
              <a:rPr lang="en-US" sz="2400" b="1" dirty="0" err="1">
                <a:solidFill>
                  <a:schemeClr val="tx1"/>
                </a:solidFill>
                <a:latin typeface="AMX" pitchFamily="2" charset="77"/>
              </a:rPr>
              <a:t>exemplo</a:t>
            </a:r>
            <a:r>
              <a:rPr lang="en-US" sz="2400" b="1" dirty="0">
                <a:solidFill>
                  <a:schemeClr val="tx1"/>
                </a:solidFill>
                <a:latin typeface="AMX" pitchFamily="2" charset="77"/>
              </a:rPr>
              <a:t>!</a:t>
            </a:r>
            <a:endParaRPr lang="en-US" sz="2400" b="1"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2" name="Graphic 4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rot="5400000">
            <a:off x="4991100" y="2320402"/>
            <a:ext cx="2209800" cy="304800"/>
          </a:xfrm>
          <a:prstGeom prst="rect">
            <a:avLst/>
          </a:prstGeom>
        </p:spPr>
      </p:pic>
      <p:grpSp>
        <p:nvGrpSpPr>
          <p:cNvPr id="22" name="Group 21"/>
          <p:cNvGrpSpPr/>
          <p:nvPr/>
        </p:nvGrpSpPr>
        <p:grpSpPr>
          <a:xfrm>
            <a:off x="0" y="-1041858"/>
            <a:ext cx="4619560" cy="4619560"/>
            <a:chOff x="6208180" y="-981000"/>
            <a:chExt cx="8820000" cy="8820000"/>
          </a:xfrm>
        </p:grpSpPr>
        <p:sp>
          <p:nvSpPr>
            <p:cNvPr id="24" name="Oval 23"/>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6" name="Oval 25"/>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8" name="Picture 27"/>
            <p:cNvPicPr>
              <a:picLocks noChangeAspect="1"/>
            </p:cNvPicPr>
            <p:nvPr/>
          </p:nvPicPr>
          <p:blipFill>
            <a:blip r:embed="rId3"/>
            <a:srcRect l="36145" r="9895" b="19034"/>
            <a:stretch>
              <a:fillRect/>
            </a:stretch>
          </p:blipFill>
          <p:spPr>
            <a:xfrm>
              <a:off x="6954835" y="-279001"/>
              <a:ext cx="7415999" cy="7415999"/>
            </a:xfrm>
            <a:prstGeom prst="ellipse">
              <a:avLst/>
            </a:prstGeom>
          </p:spPr>
        </p:pic>
      </p:grpSp>
      <p:grpSp>
        <p:nvGrpSpPr>
          <p:cNvPr id="31" name="Group 30"/>
          <p:cNvGrpSpPr/>
          <p:nvPr/>
        </p:nvGrpSpPr>
        <p:grpSpPr>
          <a:xfrm>
            <a:off x="7572440" y="-1041858"/>
            <a:ext cx="4619560" cy="4619560"/>
            <a:chOff x="6208180" y="-981000"/>
            <a:chExt cx="8820000" cy="8820000"/>
          </a:xfrm>
        </p:grpSpPr>
        <p:sp>
          <p:nvSpPr>
            <p:cNvPr id="32" name="Oval 3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a:spLocks noChangeAspect="1"/>
            </p:cNvSpPr>
            <p:nvPr/>
          </p:nvSpPr>
          <p:spPr>
            <a:xfrm>
              <a:off x="6612836" y="-622853"/>
              <a:ext cx="8100000" cy="8103706"/>
            </a:xfrm>
            <a:prstGeom prst="ellipse">
              <a:avLst/>
            </a:prstGeom>
            <a:noFill/>
            <a:ln>
              <a:solidFill>
                <a:srgbClr val="F584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4" name="Picture 33"/>
            <p:cNvPicPr>
              <a:picLocks noChangeAspect="1"/>
            </p:cNvPicPr>
            <p:nvPr/>
          </p:nvPicPr>
          <p:blipFill>
            <a:blip r:embed="rId4"/>
            <a:srcRect l="36217" r="11754" b="21957"/>
            <a:stretch>
              <a:fillRect/>
            </a:stretch>
          </p:blipFill>
          <p:spPr>
            <a:xfrm>
              <a:off x="6954835" y="-279001"/>
              <a:ext cx="7415999" cy="7415999"/>
            </a:xfrm>
            <a:prstGeom prst="ellipse">
              <a:avLst/>
            </a:prstGeom>
          </p:spPr>
        </p:pic>
      </p:grpSp>
      <p:sp>
        <p:nvSpPr>
          <p:cNvPr id="35" name="TextBox 34"/>
          <p:cNvSpPr txBox="1"/>
          <p:nvPr/>
        </p:nvSpPr>
        <p:spPr>
          <a:xfrm>
            <a:off x="4353111" y="2446510"/>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Advogada</a:t>
            </a:r>
            <a:endParaRPr lang="en-US" i="1" dirty="0">
              <a:solidFill>
                <a:srgbClr val="DA291C"/>
              </a:solidFill>
              <a:latin typeface="AMX" pitchFamily="2" charset="77"/>
            </a:endParaRPr>
          </a:p>
        </p:txBody>
      </p:sp>
      <p:sp>
        <p:nvSpPr>
          <p:cNvPr id="36" name="TextBox 35"/>
          <p:cNvSpPr txBox="1"/>
          <p:nvPr/>
        </p:nvSpPr>
        <p:spPr>
          <a:xfrm>
            <a:off x="6520308" y="2446510"/>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Estudante</a:t>
            </a:r>
            <a:endParaRPr lang="en-US" i="1" dirty="0">
              <a:solidFill>
                <a:srgbClr val="DA291C"/>
              </a:solidFill>
              <a:latin typeface="AMX" pitchFamily="2" charset="77"/>
            </a:endParaRPr>
          </a:p>
        </p:txBody>
      </p:sp>
      <p:sp>
        <p:nvSpPr>
          <p:cNvPr id="37" name="CaixaDeTexto 82"/>
          <p:cNvSpPr txBox="1"/>
          <p:nvPr/>
        </p:nvSpPr>
        <p:spPr>
          <a:xfrm>
            <a:off x="3230527" y="4521551"/>
            <a:ext cx="5730947" cy="523220"/>
          </a:xfrm>
          <a:prstGeom prst="rect">
            <a:avLst/>
          </a:prstGeom>
          <a:noFill/>
        </p:spPr>
        <p:txBody>
          <a:bodyPr wrap="square" rtlCol="0">
            <a:spAutoFit/>
          </a:bodyPr>
          <a:lstStyle/>
          <a:p>
            <a:pPr algn="ctr" defTabSz="914400"/>
            <a:r>
              <a:rPr lang="en-US" sz="2800" b="1" dirty="0">
                <a:latin typeface="AMX" pitchFamily="2" charset="77"/>
                <a:cs typeface="Segoe UI Semibold" panose="020B0702040204020203" pitchFamily="34" charset="0"/>
              </a:rPr>
              <a:t>O que </a:t>
            </a:r>
            <a:r>
              <a:rPr lang="en-US" sz="2800" b="1" dirty="0" err="1">
                <a:latin typeface="AMX" pitchFamily="2" charset="77"/>
                <a:cs typeface="Segoe UI Semibold" panose="020B0702040204020203" pitchFamily="34" charset="0"/>
              </a:rPr>
              <a:t>elas</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têm</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em</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comum</a:t>
            </a:r>
            <a:r>
              <a:rPr lang="en-US" sz="2800" b="1" dirty="0">
                <a:latin typeface="AMX" pitchFamily="2" charset="77"/>
                <a:cs typeface="Segoe UI Semibold" panose="020B0702040204020203" pitchFamily="34" charset="0"/>
              </a:rPr>
              <a:t>?!</a:t>
            </a:r>
            <a:endParaRPr lang="en-US" sz="2400" dirty="0">
              <a:latin typeface="AMX" pitchFamily="2" charset="77"/>
              <a:cs typeface="Segoe UI Semibold" panose="020B0702040204020203" pitchFamily="34" charset="0"/>
            </a:endParaRPr>
          </a:p>
        </p:txBody>
      </p:sp>
      <p:sp>
        <p:nvSpPr>
          <p:cNvPr id="3" name="Retângulo 2"/>
          <p:cNvSpPr/>
          <p:nvPr/>
        </p:nvSpPr>
        <p:spPr>
          <a:xfrm>
            <a:off x="5715" y="9525"/>
            <a:ext cx="12186285" cy="6848475"/>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dirty="0">
                <a:latin typeface="Segoe UI" panose="020B0502040204020203"/>
                <a:cs typeface="Segoe UI" panose="020B0502040204020203"/>
                <a:sym typeface="+mn-ea"/>
              </a:rPr>
              <a:t>Este exemplo é para a ilha de Aquisição ou Rentabilização.</a:t>
            </a:r>
            <a:endParaRPr lang="pt-BR" altLang="en-US" sz="2400" b="1" dirty="0">
              <a:latin typeface="Segoe UI" panose="020B0502040204020203"/>
              <a:cs typeface="Segoe UI" panose="020B0502040204020203"/>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1000"/>
                                  </p:stCondLst>
                                  <p:childTnLst>
                                    <p:set>
                                      <p:cBhvr>
                                        <p:cTn id="6" dur="1" fill="hold">
                                          <p:stCondLst>
                                            <p:cond delay="0"/>
                                          </p:stCondLst>
                                        </p:cTn>
                                        <p:tgtEl>
                                          <p:spTgt spid="42"/>
                                        </p:tgtEl>
                                        <p:attrNameLst>
                                          <p:attrName>style.visibility</p:attrName>
                                        </p:attrNameLst>
                                      </p:cBhvr>
                                      <p:to>
                                        <p:strVal val="visible"/>
                                      </p:to>
                                    </p:set>
                                    <p:animEffect transition="in" filter="dissolve">
                                      <p:cBhvr>
                                        <p:cTn id="7" dur="500"/>
                                        <p:tgtEl>
                                          <p:spTgt spid="42"/>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1250" fill="hold"/>
                                        <p:tgtEl>
                                          <p:spTgt spid="22"/>
                                        </p:tgtEl>
                                        <p:attrNameLst>
                                          <p:attrName>ppt_w</p:attrName>
                                        </p:attrNameLst>
                                      </p:cBhvr>
                                      <p:tavLst>
                                        <p:tav tm="0">
                                          <p:val>
                                            <p:fltVal val="0"/>
                                          </p:val>
                                        </p:tav>
                                        <p:tav tm="100000">
                                          <p:val>
                                            <p:strVal val="#ppt_w"/>
                                          </p:val>
                                        </p:tav>
                                      </p:tavLst>
                                    </p:anim>
                                    <p:anim calcmode="lin" valueType="num">
                                      <p:cBhvr>
                                        <p:cTn id="14" dur="1250" fill="hold"/>
                                        <p:tgtEl>
                                          <p:spTgt spid="22"/>
                                        </p:tgtEl>
                                        <p:attrNameLst>
                                          <p:attrName>ppt_h</p:attrName>
                                        </p:attrNameLst>
                                      </p:cBhvr>
                                      <p:tavLst>
                                        <p:tav tm="0">
                                          <p:val>
                                            <p:fltVal val="0"/>
                                          </p:val>
                                        </p:tav>
                                        <p:tav tm="100000">
                                          <p:val>
                                            <p:strVal val="#ppt_h"/>
                                          </p:val>
                                        </p:tav>
                                      </p:tavLst>
                                    </p:anim>
                                    <p:anim calcmode="lin" valueType="num">
                                      <p:cBhvr>
                                        <p:cTn id="15" dur="1250" fill="hold"/>
                                        <p:tgtEl>
                                          <p:spTgt spid="22"/>
                                        </p:tgtEl>
                                        <p:attrNameLst>
                                          <p:attrName>style.rotation</p:attrName>
                                        </p:attrNameLst>
                                      </p:cBhvr>
                                      <p:tavLst>
                                        <p:tav tm="0">
                                          <p:val>
                                            <p:fltVal val="360"/>
                                          </p:val>
                                        </p:tav>
                                        <p:tav tm="100000">
                                          <p:val>
                                            <p:fltVal val="0"/>
                                          </p:val>
                                        </p:tav>
                                      </p:tavLst>
                                    </p:anim>
                                    <p:animEffect transition="in" filter="fade">
                                      <p:cBhvr>
                                        <p:cTn id="16" dur="1250"/>
                                        <p:tgtEl>
                                          <p:spTgt spid="22"/>
                                        </p:tgtEl>
                                      </p:cBhvr>
                                    </p:animEffect>
                                  </p:childTnLst>
                                </p:cTn>
                              </p:par>
                              <p:par>
                                <p:cTn id="17" presetID="35" presetClass="path" presetSubtype="0" accel="50000" decel="50000" fill="hold" nodeType="withEffect">
                                  <p:stCondLst>
                                    <p:cond delay="0"/>
                                  </p:stCondLst>
                                  <p:childTnLst>
                                    <p:animMotion origin="layout" path="M -0.05182 -0.05254 L -3.125E-6 -3.7037E-6 " pathEditMode="relative" rAng="0" ptsTypes="AA">
                                      <p:cBhvr>
                                        <p:cTn id="18" dur="1500" fill="hold"/>
                                        <p:tgtEl>
                                          <p:spTgt spid="22"/>
                                        </p:tgtEl>
                                        <p:attrNameLst>
                                          <p:attrName>ppt_x</p:attrName>
                                          <p:attrName>ppt_y</p:attrName>
                                        </p:attrNameLst>
                                      </p:cBhvr>
                                      <p:rCtr x="2591" y="2616"/>
                                    </p:animMotion>
                                  </p:childTnLst>
                                </p:cTn>
                              </p:par>
                              <p:par>
                                <p:cTn id="19" presetID="10" presetClass="entr" presetSubtype="0"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500"/>
                                        <p:tgtEl>
                                          <p:spTgt spid="31"/>
                                        </p:tgtEl>
                                      </p:cBhvr>
                                    </p:animEffect>
                                  </p:childTnLst>
                                </p:cTn>
                              </p:par>
                              <p:par>
                                <p:cTn id="22" presetID="49" presetClass="entr" presetSubtype="0" decel="100000" fill="hold" nodeType="withEffect">
                                  <p:stCondLst>
                                    <p:cond delay="0"/>
                                  </p:stCondLst>
                                  <p:childTnLst>
                                    <p:set>
                                      <p:cBhvr>
                                        <p:cTn id="23" dur="1" fill="hold">
                                          <p:stCondLst>
                                            <p:cond delay="0"/>
                                          </p:stCondLst>
                                        </p:cTn>
                                        <p:tgtEl>
                                          <p:spTgt spid="31"/>
                                        </p:tgtEl>
                                        <p:attrNameLst>
                                          <p:attrName>style.visibility</p:attrName>
                                        </p:attrNameLst>
                                      </p:cBhvr>
                                      <p:to>
                                        <p:strVal val="visible"/>
                                      </p:to>
                                    </p:set>
                                    <p:anim calcmode="lin" valueType="num">
                                      <p:cBhvr>
                                        <p:cTn id="24" dur="1250" fill="hold"/>
                                        <p:tgtEl>
                                          <p:spTgt spid="31"/>
                                        </p:tgtEl>
                                        <p:attrNameLst>
                                          <p:attrName>ppt_w</p:attrName>
                                        </p:attrNameLst>
                                      </p:cBhvr>
                                      <p:tavLst>
                                        <p:tav tm="0">
                                          <p:val>
                                            <p:fltVal val="0"/>
                                          </p:val>
                                        </p:tav>
                                        <p:tav tm="100000">
                                          <p:val>
                                            <p:strVal val="#ppt_w"/>
                                          </p:val>
                                        </p:tav>
                                      </p:tavLst>
                                    </p:anim>
                                    <p:anim calcmode="lin" valueType="num">
                                      <p:cBhvr>
                                        <p:cTn id="25" dur="1250" fill="hold"/>
                                        <p:tgtEl>
                                          <p:spTgt spid="31"/>
                                        </p:tgtEl>
                                        <p:attrNameLst>
                                          <p:attrName>ppt_h</p:attrName>
                                        </p:attrNameLst>
                                      </p:cBhvr>
                                      <p:tavLst>
                                        <p:tav tm="0">
                                          <p:val>
                                            <p:fltVal val="0"/>
                                          </p:val>
                                        </p:tav>
                                        <p:tav tm="100000">
                                          <p:val>
                                            <p:strVal val="#ppt_h"/>
                                          </p:val>
                                        </p:tav>
                                      </p:tavLst>
                                    </p:anim>
                                    <p:anim calcmode="lin" valueType="num">
                                      <p:cBhvr>
                                        <p:cTn id="26" dur="1250" fill="hold"/>
                                        <p:tgtEl>
                                          <p:spTgt spid="31"/>
                                        </p:tgtEl>
                                        <p:attrNameLst>
                                          <p:attrName>style.rotation</p:attrName>
                                        </p:attrNameLst>
                                      </p:cBhvr>
                                      <p:tavLst>
                                        <p:tav tm="0">
                                          <p:val>
                                            <p:fltVal val="360"/>
                                          </p:val>
                                        </p:tav>
                                        <p:tav tm="100000">
                                          <p:val>
                                            <p:fltVal val="0"/>
                                          </p:val>
                                        </p:tav>
                                      </p:tavLst>
                                    </p:anim>
                                    <p:animEffect transition="in" filter="fade">
                                      <p:cBhvr>
                                        <p:cTn id="27" dur="1250"/>
                                        <p:tgtEl>
                                          <p:spTgt spid="31"/>
                                        </p:tgtEl>
                                      </p:cBhvr>
                                    </p:animEffect>
                                  </p:childTnLst>
                                </p:cTn>
                              </p:par>
                              <p:par>
                                <p:cTn id="28" presetID="35" presetClass="path" presetSubtype="0" accel="50000" decel="50000" fill="hold" nodeType="withEffect">
                                  <p:stCondLst>
                                    <p:cond delay="0"/>
                                  </p:stCondLst>
                                  <p:childTnLst>
                                    <p:animMotion origin="layout" path="M 0.04284 -0.04259 L 3.125E-6 -3.7037E-6 " pathEditMode="relative" rAng="0" ptsTypes="AA">
                                      <p:cBhvr>
                                        <p:cTn id="29" dur="1500" fill="hold"/>
                                        <p:tgtEl>
                                          <p:spTgt spid="31"/>
                                        </p:tgtEl>
                                        <p:attrNameLst>
                                          <p:attrName>ppt_x</p:attrName>
                                          <p:attrName>ppt_y</p:attrName>
                                        </p:attrNameLst>
                                      </p:cBhvr>
                                      <p:rCtr x="-2148" y="2130"/>
                                    </p:animMotion>
                                  </p:childTnLst>
                                </p:cTn>
                              </p:par>
                              <p:par>
                                <p:cTn id="30" presetID="10" presetClass="entr" presetSubtype="0" fill="hold" grpId="0" nodeType="withEffect">
                                  <p:stCondLst>
                                    <p:cond delay="25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par>
                                <p:cTn id="33" presetID="35" presetClass="path" presetSubtype="0" accel="50000" decel="50000" fill="hold" grpId="1" nodeType="withEffect">
                                  <p:stCondLst>
                                    <p:cond delay="250"/>
                                  </p:stCondLst>
                                  <p:childTnLst>
                                    <p:animMotion origin="layout" path="M -0.02578 0.00093 L 2.29167E-6 -3.7037E-6 " pathEditMode="relative" rAng="0" ptsTypes="AA">
                                      <p:cBhvr>
                                        <p:cTn id="34" dur="1250" fill="hold"/>
                                        <p:tgtEl>
                                          <p:spTgt spid="35"/>
                                        </p:tgtEl>
                                        <p:attrNameLst>
                                          <p:attrName>ppt_x</p:attrName>
                                          <p:attrName>ppt_y</p:attrName>
                                        </p:attrNameLst>
                                      </p:cBhvr>
                                      <p:rCtr x="1289" y="-46"/>
                                    </p:animMotion>
                                  </p:childTnLst>
                                </p:cTn>
                              </p:par>
                              <p:par>
                                <p:cTn id="35" presetID="10" presetClass="entr" presetSubtype="0" fill="hold" grpId="0" nodeType="withEffect">
                                  <p:stCondLst>
                                    <p:cond delay="250"/>
                                  </p:stCondLst>
                                  <p:childTnLst>
                                    <p:set>
                                      <p:cBhvr>
                                        <p:cTn id="36" dur="1" fill="hold">
                                          <p:stCondLst>
                                            <p:cond delay="0"/>
                                          </p:stCondLst>
                                        </p:cTn>
                                        <p:tgtEl>
                                          <p:spTgt spid="36"/>
                                        </p:tgtEl>
                                        <p:attrNameLst>
                                          <p:attrName>style.visibility</p:attrName>
                                        </p:attrNameLst>
                                      </p:cBhvr>
                                      <p:to>
                                        <p:strVal val="visible"/>
                                      </p:to>
                                    </p:set>
                                    <p:animEffect transition="in" filter="fade">
                                      <p:cBhvr>
                                        <p:cTn id="37" dur="500"/>
                                        <p:tgtEl>
                                          <p:spTgt spid="36"/>
                                        </p:tgtEl>
                                      </p:cBhvr>
                                    </p:animEffect>
                                  </p:childTnLst>
                                </p:cTn>
                              </p:par>
                              <p:par>
                                <p:cTn id="38" presetID="35" presetClass="path" presetSubtype="0" accel="50000" decel="50000" fill="hold" grpId="1" nodeType="withEffect">
                                  <p:stCondLst>
                                    <p:cond delay="250"/>
                                  </p:stCondLst>
                                  <p:childTnLst>
                                    <p:animMotion origin="layout" path="M 0.025 -3.7037E-6 L -2.08333E-6 -3.7037E-6 " pathEditMode="relative" rAng="0" ptsTypes="AA">
                                      <p:cBhvr>
                                        <p:cTn id="39" dur="1250" fill="hold"/>
                                        <p:tgtEl>
                                          <p:spTgt spid="36"/>
                                        </p:tgtEl>
                                        <p:attrNameLst>
                                          <p:attrName>ppt_x</p:attrName>
                                          <p:attrName>ppt_y</p:attrName>
                                        </p:attrNameLst>
                                      </p:cBhvr>
                                      <p:rCtr x="-1250" y="0"/>
                                    </p:animMotion>
                                  </p:childTnLst>
                                </p:cTn>
                              </p:par>
                            </p:childTnLst>
                          </p:cTn>
                        </p:par>
                        <p:par>
                          <p:cTn id="40" fill="hold">
                            <p:stCondLst>
                              <p:cond delay="1500"/>
                            </p:stCondLst>
                            <p:childTnLst>
                              <p:par>
                                <p:cTn id="41" presetID="10" presetClass="entr" presetSubtype="0" fill="hold" grpId="0" nodeType="after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fade">
                                      <p:cBhvr>
                                        <p:cTn id="4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bldLvl="0" animBg="1"/>
      <p:bldP spid="35" grpId="1" bldLvl="0" animBg="1"/>
      <p:bldP spid="36" grpId="0" bldLvl="0" animBg="1"/>
      <p:bldP spid="36" grpId="1" bldLvl="0" animBg="1"/>
      <p:bldP spid="37" grpId="0"/>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CaixaDeTexto 82"/>
          <p:cNvSpPr txBox="1"/>
          <p:nvPr/>
        </p:nvSpPr>
        <p:spPr>
          <a:xfrm>
            <a:off x="3230527" y="4521551"/>
            <a:ext cx="5730947" cy="523220"/>
          </a:xfrm>
          <a:prstGeom prst="rect">
            <a:avLst/>
          </a:prstGeom>
          <a:noFill/>
        </p:spPr>
        <p:txBody>
          <a:bodyPr wrap="square" rtlCol="0">
            <a:spAutoFit/>
          </a:bodyPr>
          <a:lstStyle/>
          <a:p>
            <a:pPr algn="ctr" defTabSz="914400"/>
            <a:r>
              <a:rPr lang="en-US" sz="2800" b="1" dirty="0">
                <a:latin typeface="AMX" pitchFamily="2" charset="77"/>
                <a:cs typeface="Segoe UI Semibold" panose="020B0702040204020203" pitchFamily="34" charset="0"/>
              </a:rPr>
              <a:t>O que </a:t>
            </a:r>
            <a:r>
              <a:rPr lang="en-US" sz="2800" b="1" dirty="0" err="1">
                <a:latin typeface="AMX" pitchFamily="2" charset="77"/>
                <a:cs typeface="Segoe UI Semibold" panose="020B0702040204020203" pitchFamily="34" charset="0"/>
              </a:rPr>
              <a:t>elas</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têm</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em</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comum</a:t>
            </a:r>
            <a:r>
              <a:rPr lang="en-US" sz="2800" b="1" dirty="0">
                <a:latin typeface="AMX" pitchFamily="2" charset="77"/>
                <a:cs typeface="Segoe UI Semibold" panose="020B0702040204020203" pitchFamily="34" charset="0"/>
              </a:rPr>
              <a:t>?!</a:t>
            </a:r>
            <a:endParaRPr lang="en-US" sz="2400" dirty="0">
              <a:latin typeface="AMX" pitchFamily="2" charset="77"/>
              <a:cs typeface="Segoe UI Semibold" panose="020B0702040204020203" pitchFamily="34" charset="0"/>
            </a:endParaRPr>
          </a:p>
        </p:txBody>
      </p:sp>
      <p:pic>
        <p:nvPicPr>
          <p:cNvPr id="42" name="Graphic 4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rot="5400000">
            <a:off x="4991100" y="2320402"/>
            <a:ext cx="2209800" cy="304800"/>
          </a:xfrm>
          <a:prstGeom prst="rect">
            <a:avLst/>
          </a:prstGeom>
        </p:spPr>
      </p:pic>
      <p:grpSp>
        <p:nvGrpSpPr>
          <p:cNvPr id="22" name="Group 21"/>
          <p:cNvGrpSpPr/>
          <p:nvPr/>
        </p:nvGrpSpPr>
        <p:grpSpPr>
          <a:xfrm>
            <a:off x="0" y="-1041858"/>
            <a:ext cx="4619560" cy="4619560"/>
            <a:chOff x="6208180" y="-981000"/>
            <a:chExt cx="8820000" cy="8820000"/>
          </a:xfrm>
        </p:grpSpPr>
        <p:sp>
          <p:nvSpPr>
            <p:cNvPr id="24" name="Oval 23"/>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6" name="Oval 25"/>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8" name="Picture 27"/>
            <p:cNvPicPr>
              <a:picLocks noChangeAspect="1"/>
            </p:cNvPicPr>
            <p:nvPr/>
          </p:nvPicPr>
          <p:blipFill>
            <a:blip r:embed="rId3"/>
            <a:srcRect l="36145" r="9895" b="19034"/>
            <a:stretch>
              <a:fillRect/>
            </a:stretch>
          </p:blipFill>
          <p:spPr>
            <a:xfrm>
              <a:off x="6954835" y="-279001"/>
              <a:ext cx="7415999" cy="7415999"/>
            </a:xfrm>
            <a:prstGeom prst="ellipse">
              <a:avLst/>
            </a:prstGeom>
          </p:spPr>
        </p:pic>
      </p:grpSp>
      <p:grpSp>
        <p:nvGrpSpPr>
          <p:cNvPr id="31" name="Group 30"/>
          <p:cNvGrpSpPr/>
          <p:nvPr/>
        </p:nvGrpSpPr>
        <p:grpSpPr>
          <a:xfrm>
            <a:off x="7572440" y="-1041858"/>
            <a:ext cx="4619560" cy="4619560"/>
            <a:chOff x="6208180" y="-981000"/>
            <a:chExt cx="8820000" cy="8820000"/>
          </a:xfrm>
        </p:grpSpPr>
        <p:sp>
          <p:nvSpPr>
            <p:cNvPr id="32" name="Oval 3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a:spLocks noChangeAspect="1"/>
            </p:cNvSpPr>
            <p:nvPr/>
          </p:nvSpPr>
          <p:spPr>
            <a:xfrm>
              <a:off x="6612836" y="-622853"/>
              <a:ext cx="8100000" cy="8103706"/>
            </a:xfrm>
            <a:prstGeom prst="ellipse">
              <a:avLst/>
            </a:prstGeom>
            <a:noFill/>
            <a:ln>
              <a:solidFill>
                <a:srgbClr val="F584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4" name="Picture 33"/>
            <p:cNvPicPr>
              <a:picLocks noChangeAspect="1"/>
            </p:cNvPicPr>
            <p:nvPr/>
          </p:nvPicPr>
          <p:blipFill>
            <a:blip r:embed="rId4"/>
            <a:srcRect l="36217" r="11754" b="21957"/>
            <a:stretch>
              <a:fillRect/>
            </a:stretch>
          </p:blipFill>
          <p:spPr>
            <a:xfrm>
              <a:off x="6954835" y="-279001"/>
              <a:ext cx="7415999" cy="7415999"/>
            </a:xfrm>
            <a:prstGeom prst="ellipse">
              <a:avLst/>
            </a:prstGeom>
          </p:spPr>
        </p:pic>
      </p:grpSp>
      <p:sp>
        <p:nvSpPr>
          <p:cNvPr id="35" name="TextBox 34"/>
          <p:cNvSpPr txBox="1"/>
          <p:nvPr/>
        </p:nvSpPr>
        <p:spPr>
          <a:xfrm>
            <a:off x="4353111" y="2446510"/>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Advogada</a:t>
            </a:r>
            <a:endParaRPr lang="en-US" i="1" dirty="0">
              <a:solidFill>
                <a:srgbClr val="DA291C"/>
              </a:solidFill>
              <a:latin typeface="AMX" pitchFamily="2" charset="77"/>
            </a:endParaRPr>
          </a:p>
        </p:txBody>
      </p:sp>
      <p:sp>
        <p:nvSpPr>
          <p:cNvPr id="36" name="TextBox 35"/>
          <p:cNvSpPr txBox="1"/>
          <p:nvPr/>
        </p:nvSpPr>
        <p:spPr>
          <a:xfrm>
            <a:off x="6520308" y="2446510"/>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Estudante</a:t>
            </a:r>
            <a:endParaRPr lang="en-US" i="1" dirty="0">
              <a:solidFill>
                <a:srgbClr val="DA291C"/>
              </a:solidFill>
              <a:latin typeface="AMX" pitchFamily="2" charset="77"/>
            </a:endParaRPr>
          </a:p>
        </p:txBody>
      </p:sp>
      <p:sp>
        <p:nvSpPr>
          <p:cNvPr id="2" name="Round Same-side Corner of Rectangle 1"/>
          <p:cNvSpPr/>
          <p:nvPr/>
        </p:nvSpPr>
        <p:spPr>
          <a:xfrm>
            <a:off x="0" y="3757798"/>
            <a:ext cx="12192000" cy="3100202"/>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2188347" y="4597467"/>
            <a:ext cx="7815306" cy="954107"/>
          </a:xfrm>
          <a:prstGeom prst="rect">
            <a:avLst/>
          </a:prstGeom>
          <a:noFill/>
        </p:spPr>
        <p:txBody>
          <a:bodyPr wrap="square" rtlCol="0">
            <a:spAutoFit/>
          </a:bodyPr>
          <a:lstStyle/>
          <a:p>
            <a:pPr algn="ctr"/>
            <a:r>
              <a:rPr lang="en-US" sz="2800" b="1" dirty="0" err="1">
                <a:latin typeface="AMX" pitchFamily="2" charset="77"/>
                <a:cs typeface="Segoe UI Semibold" panose="020B0702040204020203" pitchFamily="34" charset="0"/>
              </a:rPr>
              <a:t>Aproveitam</a:t>
            </a:r>
            <a:r>
              <a:rPr lang="en-US" sz="2800" b="1" dirty="0">
                <a:latin typeface="AMX" pitchFamily="2" charset="77"/>
                <a:cs typeface="Segoe UI Semibold" panose="020B0702040204020203" pitchFamily="34" charset="0"/>
              </a:rPr>
              <a:t> as </a:t>
            </a:r>
            <a:r>
              <a:rPr lang="en-US" sz="2800" b="1" dirty="0" err="1">
                <a:solidFill>
                  <a:srgbClr val="F5842B"/>
                </a:solidFill>
                <a:latin typeface="AMX" pitchFamily="2" charset="77"/>
                <a:cs typeface="Segoe UI Semibold" panose="020B0702040204020203" pitchFamily="34" charset="0"/>
              </a:rPr>
              <a:t>características</a:t>
            </a:r>
            <a:r>
              <a:rPr lang="en-US" sz="2800" b="1" dirty="0">
                <a:latin typeface="AMX" pitchFamily="2" charset="77"/>
                <a:cs typeface="Segoe UI Semibold" panose="020B0702040204020203" pitchFamily="34" charset="0"/>
              </a:rPr>
              <a:t>, </a:t>
            </a:r>
            <a:r>
              <a:rPr lang="en-US" sz="2800" b="1" dirty="0" err="1">
                <a:solidFill>
                  <a:srgbClr val="F5842B"/>
                </a:solidFill>
                <a:latin typeface="AMX" pitchFamily="2" charset="77"/>
                <a:cs typeface="Segoe UI Semibold" panose="020B0702040204020203" pitchFamily="34" charset="0"/>
              </a:rPr>
              <a:t>benefícios</a:t>
            </a:r>
            <a:r>
              <a:rPr lang="en-US" sz="2800" b="1" dirty="0">
                <a:latin typeface="AMX" pitchFamily="2" charset="77"/>
                <a:cs typeface="Segoe UI Semibold" panose="020B0702040204020203" pitchFamily="34" charset="0"/>
              </a:rPr>
              <a:t> e </a:t>
            </a:r>
            <a:r>
              <a:rPr lang="en-US" sz="2800" b="1" dirty="0">
                <a:solidFill>
                  <a:srgbClr val="F5842B"/>
                </a:solidFill>
                <a:latin typeface="AMX" pitchFamily="2" charset="77"/>
                <a:cs typeface="Segoe UI Semibold" panose="020B0702040204020203" pitchFamily="34" charset="0"/>
              </a:rPr>
              <a:t>valor </a:t>
            </a:r>
            <a:r>
              <a:rPr lang="en-US" sz="2800" b="1" dirty="0" err="1">
                <a:solidFill>
                  <a:srgbClr val="F5842B"/>
                </a:solidFill>
                <a:latin typeface="AMX" pitchFamily="2" charset="77"/>
                <a:cs typeface="Segoe UI Semibold" panose="020B0702040204020203" pitchFamily="34" charset="0"/>
              </a:rPr>
              <a:t>agregado</a:t>
            </a:r>
            <a:r>
              <a:rPr lang="en-US" sz="2800" b="1" dirty="0">
                <a:solidFill>
                  <a:srgbClr val="F5842B"/>
                </a:solidFill>
                <a:latin typeface="AMX" pitchFamily="2" charset="77"/>
                <a:cs typeface="Segoe UI Semibold" panose="020B0702040204020203" pitchFamily="34" charset="0"/>
              </a:rPr>
              <a:t> </a:t>
            </a:r>
            <a:r>
              <a:rPr lang="en-US" sz="2800" b="1" dirty="0">
                <a:latin typeface="AMX" pitchFamily="2" charset="77"/>
                <a:cs typeface="Segoe UI Semibold" panose="020B0702040204020203" pitchFamily="34" charset="0"/>
              </a:rPr>
              <a:t>dos </a:t>
            </a:r>
            <a:r>
              <a:rPr lang="en-US" sz="2800" b="1" dirty="0" err="1">
                <a:latin typeface="AMX" pitchFamily="2" charset="77"/>
                <a:cs typeface="Segoe UI Semibold" panose="020B0702040204020203" pitchFamily="34" charset="0"/>
              </a:rPr>
              <a:t>produtos</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móveis</a:t>
            </a:r>
            <a:r>
              <a:rPr lang="en-US" sz="2800" b="1" dirty="0">
                <a:latin typeface="AMX" pitchFamily="2" charset="77"/>
                <a:cs typeface="Segoe UI Semibold" panose="020B0702040204020203" pitchFamily="34" charset="0"/>
              </a:rPr>
              <a:t> da Claro!</a:t>
            </a:r>
            <a:endParaRPr lang="en-US" sz="2800" b="1" dirty="0">
              <a:latin typeface="AMX" pitchFamily="2" charset="77"/>
              <a:cs typeface="Segoe UI Semibold" panose="020B0702040204020203" pitchFamily="34" charset="0"/>
            </a:endParaRPr>
          </a:p>
        </p:txBody>
      </p:sp>
      <p:sp>
        <p:nvSpPr>
          <p:cNvPr id="7"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9" name="Gráfico 8"/>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15903 L 0 -2.59259E-6 " pathEditMode="relative" rAng="0" ptsTypes="AA">
                                      <p:cBhvr>
                                        <p:cTn id="9" dur="1500" fill="hold"/>
                                        <p:tgtEl>
                                          <p:spTgt spid="2"/>
                                        </p:tgtEl>
                                        <p:attrNameLst>
                                          <p:attrName>ppt_x</p:attrName>
                                          <p:attrName>ppt_y</p:attrName>
                                        </p:attrNameLst>
                                      </p:cBhvr>
                                      <p:rCtr x="0" y="-7963"/>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35" presetClass="path" presetSubtype="0" accel="50000" decel="50000" fill="hold" grpId="1" nodeType="withEffect">
                                  <p:stCondLst>
                                    <p:cond delay="250"/>
                                  </p:stCondLst>
                                  <p:childTnLst>
                                    <p:animMotion origin="layout" path="M 0 0.15903 L 0 -2.59259E-6 " pathEditMode="relative" rAng="0" ptsTypes="AA">
                                      <p:cBhvr>
                                        <p:cTn id="14" dur="1500" fill="hold"/>
                                        <p:tgtEl>
                                          <p:spTgt spid="3"/>
                                        </p:tgtEl>
                                        <p:attrNameLst>
                                          <p:attrName>ppt_x</p:attrName>
                                          <p:attrName>ppt_y</p:attrName>
                                        </p:attrNameLst>
                                      </p:cBhvr>
                                      <p:rCtr x="0" y="-79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2" grpId="1" bldLvl="0" animBg="1"/>
      <p:bldP spid="3" grpId="0"/>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Rounded Rectangle 11"/>
          <p:cNvSpPr/>
          <p:nvPr/>
        </p:nvSpPr>
        <p:spPr>
          <a:xfrm>
            <a:off x="6380316" y="488903"/>
            <a:ext cx="2967880" cy="5880196"/>
          </a:xfrm>
          <a:prstGeom prst="roundRect">
            <a:avLst>
              <a:gd name="adj" fmla="val 1123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2705">
              <a:spcBef>
                <a:spcPts val="300"/>
              </a:spcBef>
            </a:pPr>
            <a:r>
              <a:rPr lang="en-US" sz="1300" b="1" spc="-20" dirty="0" err="1">
                <a:solidFill>
                  <a:schemeClr val="tx1"/>
                </a:solidFill>
                <a:latin typeface="AMX" pitchFamily="2" charset="77"/>
              </a:rPr>
              <a:t>Necessidades</a:t>
            </a:r>
            <a:r>
              <a:rPr lang="en-US" sz="1300" b="1" spc="-20" dirty="0">
                <a:solidFill>
                  <a:schemeClr val="tx1"/>
                </a:solidFill>
                <a:latin typeface="AMX" pitchFamily="2" charset="77"/>
              </a:rPr>
              <a:t>: </a:t>
            </a:r>
            <a:r>
              <a:rPr lang="en-US" sz="1300" spc="-20" dirty="0" err="1">
                <a:solidFill>
                  <a:schemeClr val="tx1"/>
                </a:solidFill>
                <a:latin typeface="AMX" pitchFamily="2" charset="77"/>
              </a:rPr>
              <a:t>Júlia</a:t>
            </a:r>
            <a:r>
              <a:rPr lang="en-US" sz="1300" spc="-20" dirty="0">
                <a:solidFill>
                  <a:schemeClr val="tx1"/>
                </a:solidFill>
                <a:latin typeface="AMX" pitchFamily="2" charset="77"/>
              </a:rPr>
              <a:t>, </a:t>
            </a:r>
            <a:r>
              <a:rPr lang="en-US" sz="1300" spc="-20" dirty="0" err="1">
                <a:solidFill>
                  <a:schemeClr val="tx1"/>
                </a:solidFill>
                <a:latin typeface="AMX" pitchFamily="2" charset="77"/>
              </a:rPr>
              <a:t>uma</a:t>
            </a:r>
            <a:r>
              <a:rPr lang="en-US" sz="1300" spc="-20" dirty="0">
                <a:solidFill>
                  <a:schemeClr val="tx1"/>
                </a:solidFill>
                <a:latin typeface="AMX" pitchFamily="2" charset="77"/>
              </a:rPr>
              <a:t> </a:t>
            </a:r>
            <a:r>
              <a:rPr lang="en-US" sz="1300" spc="-20" dirty="0" err="1">
                <a:solidFill>
                  <a:schemeClr val="tx1"/>
                </a:solidFill>
                <a:latin typeface="AMX" pitchFamily="2" charset="77"/>
              </a:rPr>
              <a:t>estudante</a:t>
            </a:r>
            <a:r>
              <a:rPr lang="en-US" sz="1300" spc="-20" dirty="0">
                <a:solidFill>
                  <a:schemeClr val="tx1"/>
                </a:solidFill>
                <a:latin typeface="AMX" pitchFamily="2" charset="77"/>
              </a:rPr>
              <a:t> </a:t>
            </a:r>
            <a:r>
              <a:rPr lang="en-US" sz="1300" dirty="0">
                <a:solidFill>
                  <a:schemeClr val="tx1"/>
                </a:solidFill>
                <a:latin typeface="AMX" pitchFamily="2" charset="77"/>
              </a:rPr>
              <a:t>e gamer </a:t>
            </a:r>
            <a:r>
              <a:rPr lang="en-US" sz="1300" dirty="0" err="1">
                <a:solidFill>
                  <a:schemeClr val="tx1"/>
                </a:solidFill>
                <a:latin typeface="AMX" pitchFamily="2" charset="77"/>
              </a:rPr>
              <a:t>nas</a:t>
            </a:r>
            <a:r>
              <a:rPr lang="en-US" sz="1300" dirty="0">
                <a:solidFill>
                  <a:schemeClr val="tx1"/>
                </a:solidFill>
                <a:latin typeface="AMX" pitchFamily="2" charset="77"/>
              </a:rPr>
              <a:t> horas </a:t>
            </a:r>
            <a:r>
              <a:rPr lang="en-US" sz="1300" dirty="0" err="1">
                <a:solidFill>
                  <a:schemeClr val="tx1"/>
                </a:solidFill>
                <a:latin typeface="AMX" pitchFamily="2" charset="77"/>
              </a:rPr>
              <a:t>vagas</a:t>
            </a:r>
            <a:r>
              <a:rPr lang="en-US" sz="1300" dirty="0">
                <a:solidFill>
                  <a:schemeClr val="tx1"/>
                </a:solidFill>
                <a:latin typeface="AMX" pitchFamily="2" charset="77"/>
              </a:rPr>
              <a:t>, </a:t>
            </a:r>
            <a:r>
              <a:rPr lang="en-US" sz="1300" dirty="0" err="1">
                <a:solidFill>
                  <a:schemeClr val="tx1"/>
                </a:solidFill>
                <a:latin typeface="AMX" pitchFamily="2" charset="77"/>
              </a:rPr>
              <a:t>precisa</a:t>
            </a:r>
            <a:br>
              <a:rPr lang="en-US" sz="1300" dirty="0">
                <a:solidFill>
                  <a:schemeClr val="tx1"/>
                </a:solidFill>
                <a:latin typeface="AMX" pitchFamily="2" charset="77"/>
              </a:rPr>
            </a:br>
            <a:r>
              <a:rPr lang="en-US" sz="1300" dirty="0">
                <a:solidFill>
                  <a:schemeClr val="tx1"/>
                </a:solidFill>
                <a:latin typeface="AMX" pitchFamily="2" charset="77"/>
              </a:rPr>
              <a:t>de </a:t>
            </a:r>
            <a:r>
              <a:rPr lang="en-US" sz="1300" dirty="0" err="1">
                <a:solidFill>
                  <a:schemeClr val="tx1"/>
                </a:solidFill>
                <a:latin typeface="AMX" pitchFamily="2" charset="77"/>
              </a:rPr>
              <a:t>conectividade</a:t>
            </a:r>
            <a:r>
              <a:rPr lang="en-US" sz="1300" dirty="0">
                <a:solidFill>
                  <a:schemeClr val="tx1"/>
                </a:solidFill>
                <a:latin typeface="AMX" pitchFamily="2" charset="77"/>
              </a:rPr>
              <a:t> </a:t>
            </a:r>
            <a:r>
              <a:rPr lang="en-US" sz="1300" dirty="0" err="1">
                <a:solidFill>
                  <a:schemeClr val="tx1"/>
                </a:solidFill>
                <a:latin typeface="AMX" pitchFamily="2" charset="77"/>
              </a:rPr>
              <a:t>constante</a:t>
            </a:r>
            <a:r>
              <a:rPr lang="en-US" sz="1300" dirty="0">
                <a:solidFill>
                  <a:schemeClr val="tx1"/>
                </a:solidFill>
                <a:latin typeface="AMX" pitchFamily="2" charset="77"/>
              </a:rPr>
              <a:t> para</a:t>
            </a:r>
            <a:br>
              <a:rPr lang="en-US" sz="1300" dirty="0">
                <a:solidFill>
                  <a:schemeClr val="tx1"/>
                </a:solidFill>
                <a:latin typeface="AMX" pitchFamily="2" charset="77"/>
              </a:rPr>
            </a:br>
            <a:r>
              <a:rPr lang="en-US" sz="1300" dirty="0">
                <a:solidFill>
                  <a:schemeClr val="tx1"/>
                </a:solidFill>
                <a:latin typeface="AMX" pitchFamily="2" charset="77"/>
              </a:rPr>
              <a:t>se </a:t>
            </a:r>
            <a:r>
              <a:rPr lang="en-US" sz="1300" dirty="0" err="1">
                <a:solidFill>
                  <a:schemeClr val="tx1"/>
                </a:solidFill>
                <a:latin typeface="AMX" pitchFamily="2" charset="77"/>
              </a:rPr>
              <a:t>comunicar</a:t>
            </a:r>
            <a:r>
              <a:rPr lang="en-US" sz="1300" dirty="0">
                <a:solidFill>
                  <a:schemeClr val="tx1"/>
                </a:solidFill>
                <a:latin typeface="AMX" pitchFamily="2" charset="77"/>
              </a:rPr>
              <a:t> com amigos e</a:t>
            </a:r>
            <a:br>
              <a:rPr lang="en-US" sz="1300" dirty="0">
                <a:solidFill>
                  <a:schemeClr val="tx1"/>
                </a:solidFill>
                <a:latin typeface="AMX" pitchFamily="2" charset="77"/>
              </a:rPr>
            </a:br>
            <a:r>
              <a:rPr lang="en-US" sz="1300" dirty="0" err="1">
                <a:solidFill>
                  <a:schemeClr val="tx1"/>
                </a:solidFill>
                <a:latin typeface="AMX" pitchFamily="2" charset="77"/>
              </a:rPr>
              <a:t>acessar</a:t>
            </a:r>
            <a:r>
              <a:rPr lang="en-US" sz="1300" dirty="0">
                <a:solidFill>
                  <a:schemeClr val="tx1"/>
                </a:solidFill>
                <a:latin typeface="AMX" pitchFamily="2" charset="77"/>
              </a:rPr>
              <a:t> </a:t>
            </a:r>
            <a:r>
              <a:rPr lang="en-US" sz="1300" dirty="0" err="1">
                <a:solidFill>
                  <a:schemeClr val="tx1"/>
                </a:solidFill>
                <a:latin typeface="AMX" pitchFamily="2" charset="77"/>
              </a:rPr>
              <a:t>aplicativos</a:t>
            </a:r>
            <a:r>
              <a:rPr lang="en-US" sz="1300" dirty="0">
                <a:solidFill>
                  <a:schemeClr val="tx1"/>
                </a:solidFill>
                <a:latin typeface="AMX" pitchFamily="2" charset="77"/>
              </a:rPr>
              <a:t> de </a:t>
            </a:r>
            <a:r>
              <a:rPr lang="en-US" sz="1300" dirty="0" err="1">
                <a:solidFill>
                  <a:schemeClr val="tx1"/>
                </a:solidFill>
                <a:latin typeface="AMX" pitchFamily="2" charset="77"/>
              </a:rPr>
              <a:t>estudo</a:t>
            </a:r>
            <a:r>
              <a:rPr lang="en-US" sz="1300" dirty="0">
                <a:solidFill>
                  <a:schemeClr val="tx1"/>
                </a:solidFill>
                <a:latin typeface="AMX" pitchFamily="2" charset="77"/>
              </a:rPr>
              <a:t> e </a:t>
            </a:r>
            <a:r>
              <a:rPr lang="en-US" sz="1300" dirty="0" err="1">
                <a:solidFill>
                  <a:schemeClr val="tx1"/>
                </a:solidFill>
                <a:latin typeface="AMX" pitchFamily="2" charset="77"/>
              </a:rPr>
              <a:t>entretenimento</a:t>
            </a:r>
            <a:r>
              <a:rPr lang="en-US" sz="1300" dirty="0">
                <a:solidFill>
                  <a:schemeClr val="tx1"/>
                </a:solidFill>
                <a:latin typeface="AMX" pitchFamily="2" charset="77"/>
              </a:rPr>
              <a:t>. Ela </a:t>
            </a:r>
            <a:r>
              <a:rPr lang="en-US" sz="1300" dirty="0" err="1">
                <a:solidFill>
                  <a:schemeClr val="tx1"/>
                </a:solidFill>
                <a:latin typeface="AMX" pitchFamily="2" charset="77"/>
              </a:rPr>
              <a:t>precisa</a:t>
            </a:r>
            <a:r>
              <a:rPr lang="en-US" sz="1300" dirty="0">
                <a:solidFill>
                  <a:schemeClr val="tx1"/>
                </a:solidFill>
                <a:latin typeface="AMX" pitchFamily="2" charset="77"/>
              </a:rPr>
              <a:t> de </a:t>
            </a:r>
            <a:r>
              <a:rPr lang="en-US" sz="1300" dirty="0" err="1">
                <a:solidFill>
                  <a:schemeClr val="tx1"/>
                </a:solidFill>
                <a:latin typeface="AMX" pitchFamily="2" charset="77"/>
              </a:rPr>
              <a:t>uma</a:t>
            </a:r>
            <a:r>
              <a:rPr lang="en-US" sz="1300" dirty="0">
                <a:solidFill>
                  <a:schemeClr val="tx1"/>
                </a:solidFill>
                <a:latin typeface="AMX" pitchFamily="2" charset="77"/>
              </a:rPr>
              <a:t> </a:t>
            </a:r>
            <a:r>
              <a:rPr lang="en-US" sz="1300" dirty="0" err="1">
                <a:solidFill>
                  <a:schemeClr val="tx1"/>
                </a:solidFill>
                <a:latin typeface="AMX" pitchFamily="2" charset="77"/>
              </a:rPr>
              <a:t>conexão</a:t>
            </a:r>
            <a:r>
              <a:rPr lang="en-US" sz="1300" dirty="0">
                <a:solidFill>
                  <a:schemeClr val="tx1"/>
                </a:solidFill>
                <a:latin typeface="AMX" pitchFamily="2" charset="77"/>
              </a:rPr>
              <a:t> </a:t>
            </a:r>
            <a:r>
              <a:rPr lang="en-US" sz="1300" dirty="0" err="1">
                <a:solidFill>
                  <a:schemeClr val="tx1"/>
                </a:solidFill>
                <a:latin typeface="AMX" pitchFamily="2" charset="77"/>
              </a:rPr>
              <a:t>rápida</a:t>
            </a:r>
            <a:r>
              <a:rPr lang="en-US" sz="1300" dirty="0">
                <a:solidFill>
                  <a:schemeClr val="tx1"/>
                </a:solidFill>
                <a:latin typeface="AMX" pitchFamily="2" charset="77"/>
              </a:rPr>
              <a:t> e </a:t>
            </a:r>
            <a:r>
              <a:rPr lang="en-US" sz="1300" dirty="0" err="1">
                <a:solidFill>
                  <a:schemeClr val="tx1"/>
                </a:solidFill>
                <a:latin typeface="AMX" pitchFamily="2" charset="77"/>
              </a:rPr>
              <a:t>estável</a:t>
            </a:r>
            <a:r>
              <a:rPr lang="en-US" sz="1300" dirty="0">
                <a:solidFill>
                  <a:schemeClr val="tx1"/>
                </a:solidFill>
                <a:latin typeface="AMX" pitchFamily="2" charset="77"/>
              </a:rPr>
              <a:t> para que  </a:t>
            </a:r>
            <a:r>
              <a:rPr lang="en-US" sz="1300" spc="-20" dirty="0" err="1">
                <a:solidFill>
                  <a:schemeClr val="tx1"/>
                </a:solidFill>
                <a:latin typeface="AMX" pitchFamily="2" charset="77"/>
              </a:rPr>
              <a:t>possa</a:t>
            </a:r>
            <a:r>
              <a:rPr lang="en-US" sz="1300" spc="-20" dirty="0">
                <a:solidFill>
                  <a:schemeClr val="tx1"/>
                </a:solidFill>
                <a:latin typeface="AMX" pitchFamily="2" charset="77"/>
              </a:rPr>
              <a:t> </a:t>
            </a:r>
            <a:r>
              <a:rPr lang="en-US" sz="1300" spc="-20" dirty="0" err="1">
                <a:solidFill>
                  <a:schemeClr val="tx1"/>
                </a:solidFill>
                <a:latin typeface="AMX" pitchFamily="2" charset="77"/>
              </a:rPr>
              <a:t>participar</a:t>
            </a:r>
            <a:r>
              <a:rPr lang="en-US" sz="1300" spc="-20" dirty="0">
                <a:solidFill>
                  <a:schemeClr val="tx1"/>
                </a:solidFill>
                <a:latin typeface="AMX" pitchFamily="2" charset="77"/>
              </a:rPr>
              <a:t> de conversas online, </a:t>
            </a:r>
            <a:r>
              <a:rPr lang="en-US" sz="1300" dirty="0" err="1">
                <a:solidFill>
                  <a:schemeClr val="tx1"/>
                </a:solidFill>
                <a:latin typeface="AMX" pitchFamily="2" charset="77"/>
              </a:rPr>
              <a:t>acessar</a:t>
            </a:r>
            <a:r>
              <a:rPr lang="en-US" sz="1300" dirty="0">
                <a:solidFill>
                  <a:schemeClr val="tx1"/>
                </a:solidFill>
                <a:latin typeface="AMX" pitchFamily="2" charset="77"/>
              </a:rPr>
              <a:t> </a:t>
            </a:r>
            <a:r>
              <a:rPr lang="en-US" sz="1300" dirty="0" err="1">
                <a:solidFill>
                  <a:schemeClr val="tx1"/>
                </a:solidFill>
                <a:latin typeface="AMX" pitchFamily="2" charset="77"/>
              </a:rPr>
              <a:t>materiais</a:t>
            </a:r>
            <a:r>
              <a:rPr lang="en-US" sz="1300" dirty="0">
                <a:solidFill>
                  <a:schemeClr val="tx1"/>
                </a:solidFill>
                <a:latin typeface="AMX" pitchFamily="2" charset="77"/>
              </a:rPr>
              <a:t> </a:t>
            </a:r>
            <a:r>
              <a:rPr lang="en-US" sz="1300" dirty="0" err="1">
                <a:solidFill>
                  <a:schemeClr val="tx1"/>
                </a:solidFill>
                <a:latin typeface="AMX" pitchFamily="2" charset="77"/>
              </a:rPr>
              <a:t>acadêmicos</a:t>
            </a:r>
            <a:r>
              <a:rPr lang="en-US" sz="1300" dirty="0">
                <a:solidFill>
                  <a:schemeClr val="tx1"/>
                </a:solidFill>
                <a:latin typeface="AMX" pitchFamily="2" charset="77"/>
              </a:rPr>
              <a:t> e </a:t>
            </a:r>
            <a:r>
              <a:rPr lang="en-US" sz="1300" spc="-20" dirty="0" err="1">
                <a:solidFill>
                  <a:schemeClr val="tx1"/>
                </a:solidFill>
                <a:latin typeface="AMX" pitchFamily="2" charset="77"/>
              </a:rPr>
              <a:t>desfrutar</a:t>
            </a:r>
            <a:r>
              <a:rPr lang="en-US" sz="1300" spc="-20" dirty="0">
                <a:solidFill>
                  <a:schemeClr val="tx1"/>
                </a:solidFill>
                <a:latin typeface="AMX" pitchFamily="2" charset="77"/>
              </a:rPr>
              <a:t> de </a:t>
            </a:r>
            <a:r>
              <a:rPr lang="en-US" sz="1300" spc="-20" dirty="0" err="1">
                <a:solidFill>
                  <a:schemeClr val="tx1"/>
                </a:solidFill>
                <a:latin typeface="AMX" pitchFamily="2" charset="77"/>
              </a:rPr>
              <a:t>jogos</a:t>
            </a:r>
            <a:r>
              <a:rPr lang="en-US" sz="1300" spc="-20" dirty="0">
                <a:solidFill>
                  <a:schemeClr val="tx1"/>
                </a:solidFill>
                <a:latin typeface="AMX" pitchFamily="2" charset="77"/>
              </a:rPr>
              <a:t> </a:t>
            </a:r>
            <a:r>
              <a:rPr lang="en-US" sz="1300" spc="-20" dirty="0" err="1">
                <a:solidFill>
                  <a:schemeClr val="tx1"/>
                </a:solidFill>
                <a:latin typeface="AMX" pitchFamily="2" charset="77"/>
              </a:rPr>
              <a:t>sem</a:t>
            </a:r>
            <a:r>
              <a:rPr lang="en-US" sz="1300" spc="-20" dirty="0">
                <a:solidFill>
                  <a:schemeClr val="tx1"/>
                </a:solidFill>
                <a:latin typeface="AMX" pitchFamily="2" charset="77"/>
              </a:rPr>
              <a:t> </a:t>
            </a:r>
            <a:r>
              <a:rPr lang="en-US" sz="1300" spc="-20" dirty="0" err="1">
                <a:solidFill>
                  <a:schemeClr val="tx1"/>
                </a:solidFill>
                <a:latin typeface="AMX" pitchFamily="2" charset="77"/>
              </a:rPr>
              <a:t>interrupções</a:t>
            </a:r>
            <a:r>
              <a:rPr lang="en-US" sz="1300" spc="-20" dirty="0">
                <a:solidFill>
                  <a:schemeClr val="tx1"/>
                </a:solidFill>
                <a:latin typeface="AMX" pitchFamily="2" charset="77"/>
              </a:rPr>
              <a:t>.</a:t>
            </a:r>
            <a:endParaRPr lang="en-US" sz="1300" spc="-2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Plano: </a:t>
            </a:r>
            <a:r>
              <a:rPr lang="en-US" sz="1300" dirty="0">
                <a:solidFill>
                  <a:schemeClr val="tx1"/>
                </a:solidFill>
                <a:latin typeface="AMX" pitchFamily="2" charset="77"/>
              </a:rPr>
              <a:t>Claro </a:t>
            </a:r>
            <a:r>
              <a:rPr lang="en-US" sz="1300" dirty="0" err="1">
                <a:solidFill>
                  <a:schemeClr val="tx1"/>
                </a:solidFill>
                <a:latin typeface="AMX" pitchFamily="2" charset="77"/>
              </a:rPr>
              <a:t>controle</a:t>
            </a:r>
            <a:r>
              <a:rPr lang="en-US" sz="1300" dirty="0">
                <a:solidFill>
                  <a:schemeClr val="tx1"/>
                </a:solidFill>
                <a:latin typeface="AMX" pitchFamily="2" charset="77"/>
              </a:rPr>
              <a:t>+ Gaming.</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Características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a:t>
            </a:r>
            <a:r>
              <a:rPr lang="en-US" sz="1300" dirty="0" err="1">
                <a:solidFill>
                  <a:schemeClr val="tx1"/>
                </a:solidFill>
                <a:latin typeface="AMX" pitchFamily="2" charset="77"/>
              </a:rPr>
              <a:t>ilimitadas</a:t>
            </a:r>
            <a:r>
              <a:rPr lang="en-US" sz="1300" dirty="0">
                <a:solidFill>
                  <a:schemeClr val="tx1"/>
                </a:solidFill>
                <a:latin typeface="AMX" pitchFamily="2" charset="77"/>
              </a:rPr>
              <a:t> e internet </a:t>
            </a:r>
            <a:r>
              <a:rPr lang="en-US" sz="1300" dirty="0" err="1">
                <a:solidFill>
                  <a:schemeClr val="tx1"/>
                </a:solidFill>
                <a:latin typeface="AMX" pitchFamily="2" charset="77"/>
              </a:rPr>
              <a:t>rápida</a:t>
            </a:r>
            <a:r>
              <a:rPr lang="en-US" sz="1300" dirty="0">
                <a:solidFill>
                  <a:schemeClr val="tx1"/>
                </a:solidFill>
                <a:latin typeface="AMX" pitchFamily="2" charset="77"/>
              </a:rPr>
              <a:t>. SMS </a:t>
            </a:r>
            <a:r>
              <a:rPr lang="en-US" sz="1300" dirty="0" err="1">
                <a:solidFill>
                  <a:schemeClr val="tx1"/>
                </a:solidFill>
                <a:latin typeface="AMX" pitchFamily="2" charset="77"/>
              </a:rPr>
              <a:t>ilimitado</a:t>
            </a:r>
            <a:r>
              <a:rPr lang="en-US" sz="1300" dirty="0">
                <a:solidFill>
                  <a:schemeClr val="tx1"/>
                </a:solidFill>
                <a:latin typeface="AMX" pitchFamily="2" charset="77"/>
              </a:rPr>
              <a:t>, Claro banca, Claro video, </a:t>
            </a:r>
            <a:r>
              <a:rPr lang="en-US" sz="1300" dirty="0" err="1">
                <a:solidFill>
                  <a:schemeClr val="tx1"/>
                </a:solidFill>
                <a:latin typeface="AMX" pitchFamily="2" charset="77"/>
              </a:rPr>
              <a:t>Skeelo</a:t>
            </a:r>
            <a:r>
              <a:rPr lang="en-US" sz="1300" dirty="0">
                <a:solidFill>
                  <a:schemeClr val="tx1"/>
                </a:solidFill>
                <a:latin typeface="AMX" pitchFamily="2" charset="77"/>
              </a:rPr>
              <a:t>,</a:t>
            </a:r>
            <a:br>
              <a:rPr lang="en-US" sz="1300" dirty="0">
                <a:solidFill>
                  <a:schemeClr val="tx1"/>
                </a:solidFill>
                <a:latin typeface="AMX" pitchFamily="2" charset="77"/>
              </a:rPr>
            </a:br>
            <a:r>
              <a:rPr lang="en-US" sz="1300" dirty="0">
                <a:solidFill>
                  <a:schemeClr val="tx1"/>
                </a:solidFill>
                <a:latin typeface="AMX" pitchFamily="2" charset="77"/>
              </a:rPr>
              <a:t>e </a:t>
            </a:r>
            <a:r>
              <a:rPr lang="en-US" sz="1300" dirty="0" err="1">
                <a:solidFill>
                  <a:schemeClr val="tx1"/>
                </a:solidFill>
                <a:latin typeface="AMX" pitchFamily="2" charset="77"/>
              </a:rPr>
              <a:t>acesso</a:t>
            </a:r>
            <a:r>
              <a:rPr lang="en-US" sz="1300" dirty="0">
                <a:solidFill>
                  <a:schemeClr val="tx1"/>
                </a:solidFill>
                <a:latin typeface="AMX" pitchFamily="2" charset="77"/>
              </a:rPr>
              <a:t> </a:t>
            </a:r>
            <a:r>
              <a:rPr lang="en-US" sz="1300" dirty="0" err="1">
                <a:solidFill>
                  <a:schemeClr val="tx1"/>
                </a:solidFill>
                <a:latin typeface="AMX" pitchFamily="2" charset="77"/>
              </a:rPr>
              <a:t>ao</a:t>
            </a:r>
            <a:r>
              <a:rPr lang="en-US" sz="1300" dirty="0">
                <a:solidFill>
                  <a:schemeClr val="tx1"/>
                </a:solidFill>
                <a:latin typeface="AMX" pitchFamily="2" charset="77"/>
              </a:rPr>
              <a:t> Twitch.</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Benefícios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e SMS </a:t>
            </a:r>
            <a:r>
              <a:rPr lang="en-US" sz="1300" dirty="0" err="1">
                <a:solidFill>
                  <a:schemeClr val="tx1"/>
                </a:solidFill>
                <a:latin typeface="AMX" pitchFamily="2" charset="77"/>
              </a:rPr>
              <a:t>ilimitados</a:t>
            </a:r>
            <a:r>
              <a:rPr lang="en-US" sz="1300" dirty="0">
                <a:solidFill>
                  <a:schemeClr val="tx1"/>
                </a:solidFill>
                <a:latin typeface="AMX" pitchFamily="2" charset="77"/>
              </a:rPr>
              <a:t> para </a:t>
            </a:r>
            <a:r>
              <a:rPr lang="en-US" sz="1300" dirty="0" err="1">
                <a:solidFill>
                  <a:schemeClr val="tx1"/>
                </a:solidFill>
                <a:latin typeface="AMX" pitchFamily="2" charset="77"/>
              </a:rPr>
              <a:t>manter</a:t>
            </a:r>
            <a:r>
              <a:rPr lang="en-US" sz="1300" dirty="0">
                <a:solidFill>
                  <a:schemeClr val="tx1"/>
                </a:solidFill>
                <a:latin typeface="AMX" pitchFamily="2" charset="77"/>
              </a:rPr>
              <a:t> </a:t>
            </a:r>
            <a:r>
              <a:rPr lang="en-US" sz="1300" dirty="0" err="1">
                <a:solidFill>
                  <a:schemeClr val="tx1"/>
                </a:solidFill>
                <a:latin typeface="AMX" pitchFamily="2" charset="77"/>
              </a:rPr>
              <a:t>contato</a:t>
            </a:r>
            <a:r>
              <a:rPr lang="en-US" sz="1300" dirty="0">
                <a:solidFill>
                  <a:schemeClr val="tx1"/>
                </a:solidFill>
                <a:latin typeface="AMX" pitchFamily="2" charset="77"/>
              </a:rPr>
              <a:t>. </a:t>
            </a:r>
            <a:r>
              <a:rPr lang="en-US" sz="1300" spc="-20" dirty="0" err="1">
                <a:solidFill>
                  <a:schemeClr val="tx1"/>
                </a:solidFill>
                <a:latin typeface="AMX" pitchFamily="2" charset="77"/>
              </a:rPr>
              <a:t>Skeelo</a:t>
            </a:r>
            <a:r>
              <a:rPr lang="en-US" sz="1300" spc="-20" dirty="0">
                <a:solidFill>
                  <a:schemeClr val="tx1"/>
                </a:solidFill>
                <a:latin typeface="AMX" pitchFamily="2" charset="77"/>
              </a:rPr>
              <a:t> para </a:t>
            </a:r>
            <a:r>
              <a:rPr lang="en-US" sz="1300" spc="-20" dirty="0" err="1">
                <a:solidFill>
                  <a:schemeClr val="tx1"/>
                </a:solidFill>
                <a:latin typeface="AMX" pitchFamily="2" charset="77"/>
              </a:rPr>
              <a:t>aprimorar</a:t>
            </a:r>
            <a:r>
              <a:rPr lang="en-US" sz="1300" spc="-20" dirty="0">
                <a:solidFill>
                  <a:schemeClr val="tx1"/>
                </a:solidFill>
                <a:latin typeface="AMX" pitchFamily="2" charset="77"/>
              </a:rPr>
              <a:t> </a:t>
            </a:r>
            <a:r>
              <a:rPr lang="en-US" sz="1300" spc="-20" dirty="0" err="1">
                <a:solidFill>
                  <a:schemeClr val="tx1"/>
                </a:solidFill>
                <a:latin typeface="AMX" pitchFamily="2" charset="77"/>
              </a:rPr>
              <a:t>conhecimentos</a:t>
            </a:r>
            <a:r>
              <a:rPr lang="en-US" sz="1300" spc="-20" dirty="0">
                <a:solidFill>
                  <a:schemeClr val="tx1"/>
                </a:solidFill>
                <a:latin typeface="AMX" pitchFamily="2" charset="77"/>
              </a:rPr>
              <a:t>. Claro video e</a:t>
            </a:r>
            <a:br>
              <a:rPr lang="en-US" sz="1300" spc="-20" dirty="0">
                <a:solidFill>
                  <a:schemeClr val="tx1"/>
                </a:solidFill>
                <a:latin typeface="AMX" pitchFamily="2" charset="77"/>
              </a:rPr>
            </a:br>
            <a:r>
              <a:rPr lang="en-US" sz="1300" spc="-20" dirty="0">
                <a:solidFill>
                  <a:schemeClr val="tx1"/>
                </a:solidFill>
                <a:latin typeface="AMX" pitchFamily="2" charset="77"/>
              </a:rPr>
              <a:t>Twitch </a:t>
            </a:r>
            <a:r>
              <a:rPr lang="en-US" sz="1300" dirty="0">
                <a:solidFill>
                  <a:schemeClr val="tx1"/>
                </a:solidFill>
                <a:latin typeface="AMX" pitchFamily="2" charset="77"/>
              </a:rPr>
              <a:t>para </a:t>
            </a:r>
            <a:r>
              <a:rPr lang="en-US" sz="1300" dirty="0" err="1">
                <a:solidFill>
                  <a:schemeClr val="tx1"/>
                </a:solidFill>
                <a:latin typeface="AMX" pitchFamily="2" charset="77"/>
              </a:rPr>
              <a:t>diversão</a:t>
            </a:r>
            <a:r>
              <a:rPr lang="en-US" sz="1300" dirty="0">
                <a:solidFill>
                  <a:schemeClr val="tx1"/>
                </a:solidFill>
                <a:latin typeface="AMX" pitchFamily="2" charset="77"/>
              </a:rPr>
              <a:t> e </a:t>
            </a:r>
            <a:r>
              <a:rPr lang="en-US" sz="1300" dirty="0" err="1">
                <a:solidFill>
                  <a:schemeClr val="tx1"/>
                </a:solidFill>
                <a:latin typeface="AMX" pitchFamily="2" charset="77"/>
              </a:rPr>
              <a:t>interação</a:t>
            </a:r>
            <a:r>
              <a:rPr lang="en-US" sz="1300" dirty="0">
                <a:solidFill>
                  <a:schemeClr val="tx1"/>
                </a:solidFill>
                <a:latin typeface="AMX" pitchFamily="2" charset="77"/>
              </a:rPr>
              <a:t>.</a:t>
            </a:r>
            <a:endParaRPr lang="en-US" sz="130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Valor </a:t>
            </a:r>
            <a:r>
              <a:rPr lang="en-US" sz="1300" b="1" dirty="0" err="1">
                <a:solidFill>
                  <a:schemeClr val="tx1"/>
                </a:solidFill>
                <a:latin typeface="AMX" pitchFamily="2" charset="77"/>
              </a:rPr>
              <a:t>Agregado</a:t>
            </a:r>
            <a:r>
              <a:rPr lang="en-US" sz="1300" b="1" dirty="0">
                <a:solidFill>
                  <a:schemeClr val="tx1"/>
                </a:solidFill>
                <a:latin typeface="AMX" pitchFamily="2" charset="77"/>
              </a:rPr>
              <a:t>: </a:t>
            </a:r>
            <a:r>
              <a:rPr lang="en-US" sz="1300" dirty="0">
                <a:solidFill>
                  <a:schemeClr val="tx1"/>
                </a:solidFill>
                <a:latin typeface="AMX" pitchFamily="2" charset="77"/>
              </a:rPr>
              <a:t>Agora, </a:t>
            </a:r>
            <a:r>
              <a:rPr lang="en-US" sz="1300" dirty="0" err="1">
                <a:solidFill>
                  <a:schemeClr val="tx1"/>
                </a:solidFill>
                <a:latin typeface="AMX" pitchFamily="2" charset="77"/>
              </a:rPr>
              <a:t>ela</a:t>
            </a:r>
            <a:r>
              <a:rPr lang="en-US" sz="1300" dirty="0">
                <a:solidFill>
                  <a:schemeClr val="tx1"/>
                </a:solidFill>
                <a:latin typeface="AMX" pitchFamily="2" charset="77"/>
              </a:rPr>
              <a:t> </a:t>
            </a:r>
            <a:r>
              <a:rPr lang="en-US" sz="1300" dirty="0" err="1">
                <a:solidFill>
                  <a:schemeClr val="tx1"/>
                </a:solidFill>
                <a:latin typeface="AMX" pitchFamily="2" charset="77"/>
              </a:rPr>
              <a:t>tem</a:t>
            </a:r>
            <a:r>
              <a:rPr lang="en-US" sz="1300" dirty="0">
                <a:solidFill>
                  <a:schemeClr val="tx1"/>
                </a:solidFill>
                <a:latin typeface="AMX" pitchFamily="2" charset="77"/>
              </a:rPr>
              <a:t> </a:t>
            </a:r>
            <a:r>
              <a:rPr lang="en-US" sz="1300" dirty="0" err="1">
                <a:solidFill>
                  <a:schemeClr val="tx1"/>
                </a:solidFill>
                <a:latin typeface="AMX" pitchFamily="2" charset="77"/>
              </a:rPr>
              <a:t>conectividade</a:t>
            </a:r>
            <a:r>
              <a:rPr lang="en-US" sz="1300" dirty="0">
                <a:solidFill>
                  <a:schemeClr val="tx1"/>
                </a:solidFill>
                <a:latin typeface="AMX" pitchFamily="2" charset="77"/>
              </a:rPr>
              <a:t> para </a:t>
            </a:r>
            <a:r>
              <a:rPr lang="en-US" sz="1300" dirty="0" err="1">
                <a:solidFill>
                  <a:schemeClr val="tx1"/>
                </a:solidFill>
                <a:latin typeface="AMX" pitchFamily="2" charset="77"/>
              </a:rPr>
              <a:t>falar</a:t>
            </a:r>
            <a:r>
              <a:rPr lang="en-US" sz="1300" dirty="0">
                <a:solidFill>
                  <a:schemeClr val="tx1"/>
                </a:solidFill>
                <a:latin typeface="AMX" pitchFamily="2" charset="77"/>
              </a:rPr>
              <a:t> com </a:t>
            </a:r>
            <a:r>
              <a:rPr lang="en-US" sz="1300" dirty="0" err="1">
                <a:solidFill>
                  <a:schemeClr val="tx1"/>
                </a:solidFill>
                <a:latin typeface="AMX" pitchFamily="2" charset="77"/>
              </a:rPr>
              <a:t>os</a:t>
            </a:r>
            <a:r>
              <a:rPr lang="en-US" sz="1300" dirty="0">
                <a:solidFill>
                  <a:schemeClr val="tx1"/>
                </a:solidFill>
                <a:latin typeface="AMX" pitchFamily="2" charset="77"/>
              </a:rPr>
              <a:t> amigos o </a:t>
            </a:r>
            <a:r>
              <a:rPr lang="en-US" sz="1300" dirty="0" err="1">
                <a:solidFill>
                  <a:schemeClr val="tx1"/>
                </a:solidFill>
                <a:latin typeface="AMX" pitchFamily="2" charset="77"/>
              </a:rPr>
              <a:t>dia</a:t>
            </a:r>
            <a:r>
              <a:rPr lang="en-US" sz="1300" dirty="0">
                <a:solidFill>
                  <a:schemeClr val="tx1"/>
                </a:solidFill>
                <a:latin typeface="AMX" pitchFamily="2" charset="77"/>
              </a:rPr>
              <a:t> </a:t>
            </a:r>
            <a:r>
              <a:rPr lang="en-US" sz="1300" dirty="0" err="1">
                <a:solidFill>
                  <a:schemeClr val="tx1"/>
                </a:solidFill>
                <a:latin typeface="AMX" pitchFamily="2" charset="77"/>
              </a:rPr>
              <a:t>todo</a:t>
            </a:r>
            <a:r>
              <a:rPr lang="en-US" sz="1300" dirty="0">
                <a:solidFill>
                  <a:schemeClr val="tx1"/>
                </a:solidFill>
                <a:latin typeface="AMX" pitchFamily="2" charset="77"/>
              </a:rPr>
              <a:t>, </a:t>
            </a:r>
            <a:r>
              <a:rPr lang="en-US" sz="1300" dirty="0" err="1">
                <a:solidFill>
                  <a:schemeClr val="tx1"/>
                </a:solidFill>
                <a:latin typeface="AMX" pitchFamily="2" charset="77"/>
              </a:rPr>
              <a:t>aplicativos</a:t>
            </a:r>
            <a:r>
              <a:rPr lang="en-US" sz="1300" dirty="0">
                <a:solidFill>
                  <a:schemeClr val="tx1"/>
                </a:solidFill>
                <a:latin typeface="AMX" pitchFamily="2" charset="77"/>
              </a:rPr>
              <a:t> de </a:t>
            </a:r>
            <a:r>
              <a:rPr lang="en-US" sz="1300" dirty="0" err="1">
                <a:solidFill>
                  <a:schemeClr val="tx1"/>
                </a:solidFill>
                <a:latin typeface="AMX" pitchFamily="2" charset="77"/>
              </a:rPr>
              <a:t>estudos</a:t>
            </a:r>
            <a:r>
              <a:rPr lang="en-US" sz="1300" dirty="0">
                <a:solidFill>
                  <a:schemeClr val="tx1"/>
                </a:solidFill>
                <a:latin typeface="AMX" pitchFamily="2" charset="77"/>
              </a:rPr>
              <a:t> para  </a:t>
            </a:r>
            <a:r>
              <a:rPr lang="en-US" sz="1300" dirty="0" err="1">
                <a:solidFill>
                  <a:schemeClr val="tx1"/>
                </a:solidFill>
                <a:latin typeface="AMX" pitchFamily="2" charset="77"/>
              </a:rPr>
              <a:t>aprofundar</a:t>
            </a:r>
            <a:r>
              <a:rPr lang="en-US" sz="1300" dirty="0">
                <a:solidFill>
                  <a:schemeClr val="tx1"/>
                </a:solidFill>
                <a:latin typeface="AMX" pitchFamily="2" charset="77"/>
              </a:rPr>
              <a:t> </a:t>
            </a:r>
            <a:r>
              <a:rPr lang="en-US" sz="1300" dirty="0" err="1">
                <a:solidFill>
                  <a:schemeClr val="tx1"/>
                </a:solidFill>
                <a:latin typeface="AMX" pitchFamily="2" charset="77"/>
              </a:rPr>
              <a:t>os</a:t>
            </a:r>
            <a:r>
              <a:rPr lang="en-US" sz="1300" dirty="0">
                <a:solidFill>
                  <a:schemeClr val="tx1"/>
                </a:solidFill>
                <a:latin typeface="AMX" pitchFamily="2" charset="77"/>
              </a:rPr>
              <a:t> </a:t>
            </a:r>
            <a:r>
              <a:rPr lang="en-US" sz="1300" dirty="0" err="1">
                <a:solidFill>
                  <a:schemeClr val="tx1"/>
                </a:solidFill>
                <a:latin typeface="AMX" pitchFamily="2" charset="77"/>
              </a:rPr>
              <a:t>seus</a:t>
            </a:r>
            <a:r>
              <a:rPr lang="en-US" sz="1300" dirty="0">
                <a:solidFill>
                  <a:schemeClr val="tx1"/>
                </a:solidFill>
                <a:latin typeface="AMX" pitchFamily="2" charset="77"/>
              </a:rPr>
              <a:t> </a:t>
            </a:r>
            <a:r>
              <a:rPr lang="en-US" sz="1300" dirty="0" err="1">
                <a:solidFill>
                  <a:schemeClr val="tx1"/>
                </a:solidFill>
                <a:latin typeface="AMX" pitchFamily="2" charset="77"/>
              </a:rPr>
              <a:t>estudos</a:t>
            </a:r>
            <a:r>
              <a:rPr lang="en-US" sz="1300" dirty="0">
                <a:solidFill>
                  <a:schemeClr val="tx1"/>
                </a:solidFill>
                <a:latin typeface="AMX" pitchFamily="2" charset="77"/>
              </a:rPr>
              <a:t> e </a:t>
            </a:r>
            <a:r>
              <a:rPr lang="en-US" sz="1300" dirty="0" err="1">
                <a:solidFill>
                  <a:schemeClr val="tx1"/>
                </a:solidFill>
                <a:latin typeface="AMX" pitchFamily="2" charset="77"/>
              </a:rPr>
              <a:t>curtição</a:t>
            </a:r>
            <a:r>
              <a:rPr lang="en-US" sz="1300" dirty="0">
                <a:solidFill>
                  <a:schemeClr val="tx1"/>
                </a:solidFill>
                <a:latin typeface="AMX" pitchFamily="2" charset="77"/>
              </a:rPr>
              <a:t> </a:t>
            </a:r>
            <a:r>
              <a:rPr lang="en-US" sz="1300" dirty="0" err="1">
                <a:solidFill>
                  <a:schemeClr val="tx1"/>
                </a:solidFill>
                <a:latin typeface="AMX" pitchFamily="2" charset="77"/>
              </a:rPr>
              <a:t>ilimitada</a:t>
            </a:r>
            <a:r>
              <a:rPr lang="en-US" sz="1300" dirty="0">
                <a:solidFill>
                  <a:schemeClr val="tx1"/>
                </a:solidFill>
                <a:latin typeface="AMX" pitchFamily="2" charset="77"/>
              </a:rPr>
              <a:t> com</a:t>
            </a:r>
            <a:br>
              <a:rPr lang="en-US" sz="1300" dirty="0">
                <a:solidFill>
                  <a:schemeClr val="tx1"/>
                </a:solidFill>
                <a:latin typeface="AMX" pitchFamily="2" charset="77"/>
              </a:rPr>
            </a:br>
            <a:r>
              <a:rPr lang="en-US" sz="1300" dirty="0">
                <a:solidFill>
                  <a:schemeClr val="tx1"/>
                </a:solidFill>
                <a:latin typeface="AMX" pitchFamily="2" charset="77"/>
              </a:rPr>
              <a:t>o app de Gaming para </a:t>
            </a:r>
            <a:r>
              <a:rPr lang="en-US" sz="1300" dirty="0" err="1">
                <a:solidFill>
                  <a:schemeClr val="tx1"/>
                </a:solidFill>
                <a:latin typeface="AMX" pitchFamily="2" charset="77"/>
              </a:rPr>
              <a:t>acompanhar</a:t>
            </a:r>
            <a:r>
              <a:rPr lang="en-US" sz="1300" dirty="0">
                <a:solidFill>
                  <a:schemeClr val="tx1"/>
                </a:solidFill>
                <a:latin typeface="AMX" pitchFamily="2" charset="77"/>
              </a:rPr>
              <a:t> o </a:t>
            </a:r>
            <a:r>
              <a:rPr lang="en-US" sz="1300" dirty="0" err="1">
                <a:solidFill>
                  <a:schemeClr val="tx1"/>
                </a:solidFill>
                <a:latin typeface="AMX" pitchFamily="2" charset="77"/>
              </a:rPr>
              <a:t>universo</a:t>
            </a:r>
            <a:r>
              <a:rPr lang="en-US" sz="1300" dirty="0">
                <a:solidFill>
                  <a:schemeClr val="tx1"/>
                </a:solidFill>
                <a:latin typeface="AMX" pitchFamily="2" charset="77"/>
              </a:rPr>
              <a:t> dos </a:t>
            </a:r>
            <a:r>
              <a:rPr lang="en-US" sz="1300" dirty="0" err="1">
                <a:solidFill>
                  <a:schemeClr val="tx1"/>
                </a:solidFill>
                <a:latin typeface="AMX" pitchFamily="2" charset="77"/>
              </a:rPr>
              <a:t>jogos</a:t>
            </a:r>
            <a:r>
              <a:rPr lang="en-US" sz="1300" dirty="0">
                <a:solidFill>
                  <a:schemeClr val="tx1"/>
                </a:solidFill>
                <a:latin typeface="AMX" pitchFamily="2" charset="77"/>
              </a:rPr>
              <a:t> online.</a:t>
            </a:r>
            <a:endParaRPr lang="en-US" sz="1300" dirty="0">
              <a:solidFill>
                <a:schemeClr val="tx1"/>
              </a:solidFill>
              <a:latin typeface="AMX" pitchFamily="2" charset="77"/>
            </a:endParaRPr>
          </a:p>
        </p:txBody>
      </p:sp>
      <p:sp>
        <p:nvSpPr>
          <p:cNvPr id="7" name="Rounded Rectangle 6"/>
          <p:cNvSpPr/>
          <p:nvPr/>
        </p:nvSpPr>
        <p:spPr>
          <a:xfrm>
            <a:off x="2843804" y="488903"/>
            <a:ext cx="2967880" cy="5880196"/>
          </a:xfrm>
          <a:prstGeom prst="roundRect">
            <a:avLst>
              <a:gd name="adj" fmla="val 1123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2705">
              <a:spcBef>
                <a:spcPts val="300"/>
              </a:spcBef>
            </a:pPr>
            <a:r>
              <a:rPr lang="en-US" sz="1300" b="1" dirty="0" err="1">
                <a:solidFill>
                  <a:schemeClr val="tx1"/>
                </a:solidFill>
                <a:latin typeface="AMX" pitchFamily="2" charset="77"/>
              </a:rPr>
              <a:t>Necessidades</a:t>
            </a:r>
            <a:r>
              <a:rPr lang="en-US" sz="1300" b="1" dirty="0">
                <a:solidFill>
                  <a:schemeClr val="tx1"/>
                </a:solidFill>
                <a:latin typeface="AMX" pitchFamily="2" charset="77"/>
              </a:rPr>
              <a:t>: </a:t>
            </a:r>
            <a:r>
              <a:rPr lang="en-US" sz="1300" dirty="0">
                <a:solidFill>
                  <a:schemeClr val="tx1"/>
                </a:solidFill>
                <a:latin typeface="AMX" pitchFamily="2" charset="77"/>
              </a:rPr>
              <a:t>Roberta, </a:t>
            </a:r>
            <a:br>
              <a:rPr lang="en-US" sz="1300" dirty="0">
                <a:solidFill>
                  <a:schemeClr val="tx1"/>
                </a:solidFill>
                <a:latin typeface="AMX" pitchFamily="2" charset="77"/>
              </a:rPr>
            </a:br>
            <a:r>
              <a:rPr lang="en-US" sz="1300" dirty="0" err="1">
                <a:solidFill>
                  <a:schemeClr val="tx1"/>
                </a:solidFill>
                <a:latin typeface="AMX" pitchFamily="2" charset="77"/>
              </a:rPr>
              <a:t>uma</a:t>
            </a:r>
            <a:r>
              <a:rPr lang="en-US" sz="1300" dirty="0">
                <a:solidFill>
                  <a:schemeClr val="tx1"/>
                </a:solidFill>
                <a:latin typeface="AMX" pitchFamily="2" charset="77"/>
              </a:rPr>
              <a:t> </a:t>
            </a:r>
            <a:r>
              <a:rPr lang="en-US" sz="1300" dirty="0" err="1">
                <a:solidFill>
                  <a:schemeClr val="tx1"/>
                </a:solidFill>
                <a:latin typeface="AMX" pitchFamily="2" charset="77"/>
              </a:rPr>
              <a:t>advogada</a:t>
            </a:r>
            <a:r>
              <a:rPr lang="en-US" sz="1300" dirty="0">
                <a:solidFill>
                  <a:schemeClr val="tx1"/>
                </a:solidFill>
                <a:latin typeface="AMX" pitchFamily="2" charset="77"/>
              </a:rPr>
              <a:t> </a:t>
            </a:r>
            <a:r>
              <a:rPr lang="en-US" sz="1300" dirty="0" err="1">
                <a:solidFill>
                  <a:schemeClr val="tx1"/>
                </a:solidFill>
                <a:latin typeface="AMX" pitchFamily="2" charset="77"/>
              </a:rPr>
              <a:t>experiente</a:t>
            </a:r>
            <a:r>
              <a:rPr lang="en-US" sz="1300" dirty="0">
                <a:solidFill>
                  <a:schemeClr val="tx1"/>
                </a:solidFill>
                <a:latin typeface="AMX" pitchFamily="2" charset="77"/>
              </a:rPr>
              <a:t> e </a:t>
            </a:r>
            <a:r>
              <a:rPr lang="en-US" sz="1300" dirty="0" err="1">
                <a:solidFill>
                  <a:schemeClr val="tx1"/>
                </a:solidFill>
                <a:latin typeface="AMX" pitchFamily="2" charset="77"/>
              </a:rPr>
              <a:t>influenciadora</a:t>
            </a:r>
            <a:r>
              <a:rPr lang="en-US" sz="1300" dirty="0">
                <a:solidFill>
                  <a:schemeClr val="tx1"/>
                </a:solidFill>
                <a:latin typeface="AMX" pitchFamily="2" charset="77"/>
              </a:rPr>
              <a:t> </a:t>
            </a:r>
            <a:r>
              <a:rPr lang="en-US" sz="1300" dirty="0" err="1">
                <a:solidFill>
                  <a:schemeClr val="tx1"/>
                </a:solidFill>
                <a:latin typeface="AMX" pitchFamily="2" charset="77"/>
              </a:rPr>
              <a:t>na</a:t>
            </a:r>
            <a:r>
              <a:rPr lang="en-US" sz="1300" dirty="0">
                <a:solidFill>
                  <a:schemeClr val="tx1"/>
                </a:solidFill>
                <a:latin typeface="AMX" pitchFamily="2" charset="77"/>
              </a:rPr>
              <a:t> </a:t>
            </a:r>
            <a:r>
              <a:rPr lang="en-US" sz="1300" dirty="0" err="1">
                <a:solidFill>
                  <a:schemeClr val="tx1"/>
                </a:solidFill>
                <a:latin typeface="AMX" pitchFamily="2" charset="77"/>
              </a:rPr>
              <a:t>área</a:t>
            </a:r>
            <a:r>
              <a:rPr lang="en-US" sz="1300" dirty="0">
                <a:solidFill>
                  <a:schemeClr val="tx1"/>
                </a:solidFill>
                <a:latin typeface="AMX" pitchFamily="2" charset="77"/>
              </a:rPr>
              <a:t> </a:t>
            </a:r>
            <a:r>
              <a:rPr lang="en-US" sz="1300" dirty="0" err="1">
                <a:solidFill>
                  <a:schemeClr val="tx1"/>
                </a:solidFill>
                <a:latin typeface="AMX" pitchFamily="2" charset="77"/>
              </a:rPr>
              <a:t>jurídica</a:t>
            </a:r>
            <a:r>
              <a:rPr lang="en-US" sz="1300" dirty="0">
                <a:solidFill>
                  <a:schemeClr val="tx1"/>
                </a:solidFill>
                <a:latin typeface="AMX" pitchFamily="2" charset="77"/>
              </a:rPr>
              <a:t>, </a:t>
            </a:r>
            <a:r>
              <a:rPr lang="en-US" sz="1300" dirty="0" err="1">
                <a:solidFill>
                  <a:schemeClr val="tx1"/>
                </a:solidFill>
                <a:latin typeface="AMX" pitchFamily="2" charset="77"/>
              </a:rPr>
              <a:t>precisava</a:t>
            </a:r>
            <a:r>
              <a:rPr lang="en-US" sz="1300" dirty="0">
                <a:solidFill>
                  <a:schemeClr val="tx1"/>
                </a:solidFill>
                <a:latin typeface="AMX" pitchFamily="2" charset="77"/>
              </a:rPr>
              <a:t> de </a:t>
            </a:r>
            <a:r>
              <a:rPr lang="en-US" sz="1300" dirty="0" err="1">
                <a:solidFill>
                  <a:schemeClr val="tx1"/>
                </a:solidFill>
                <a:latin typeface="AMX" pitchFamily="2" charset="77"/>
              </a:rPr>
              <a:t>uma</a:t>
            </a:r>
            <a:r>
              <a:rPr lang="en-US" sz="1300" dirty="0">
                <a:solidFill>
                  <a:schemeClr val="tx1"/>
                </a:solidFill>
                <a:latin typeface="AMX" pitchFamily="2" charset="77"/>
              </a:rPr>
              <a:t> </a:t>
            </a:r>
            <a:r>
              <a:rPr lang="en-US" sz="1300" dirty="0" err="1">
                <a:solidFill>
                  <a:schemeClr val="tx1"/>
                </a:solidFill>
                <a:latin typeface="AMX" pitchFamily="2" charset="77"/>
              </a:rPr>
              <a:t>solução</a:t>
            </a:r>
            <a:r>
              <a:rPr lang="en-US" sz="1300" dirty="0">
                <a:solidFill>
                  <a:schemeClr val="tx1"/>
                </a:solidFill>
                <a:latin typeface="AMX" pitchFamily="2" charset="77"/>
              </a:rPr>
              <a:t> </a:t>
            </a:r>
            <a:r>
              <a:rPr lang="en-US" sz="1300" dirty="0" err="1">
                <a:solidFill>
                  <a:schemeClr val="tx1"/>
                </a:solidFill>
                <a:latin typeface="AMX" pitchFamily="2" charset="77"/>
              </a:rPr>
              <a:t>eficiente</a:t>
            </a:r>
            <a:r>
              <a:rPr lang="en-US" sz="1300" dirty="0">
                <a:solidFill>
                  <a:schemeClr val="tx1"/>
                </a:solidFill>
                <a:latin typeface="AMX" pitchFamily="2" charset="77"/>
              </a:rPr>
              <a:t> para trocar </a:t>
            </a:r>
            <a:r>
              <a:rPr lang="en-US" sz="1300" dirty="0" err="1">
                <a:solidFill>
                  <a:schemeClr val="tx1"/>
                </a:solidFill>
                <a:latin typeface="AMX" pitchFamily="2" charset="77"/>
              </a:rPr>
              <a:t>arquivos</a:t>
            </a:r>
            <a:r>
              <a:rPr lang="en-US" sz="1300" dirty="0">
                <a:solidFill>
                  <a:schemeClr val="tx1"/>
                </a:solidFill>
                <a:latin typeface="AMX" pitchFamily="2" charset="77"/>
              </a:rPr>
              <a:t> com </a:t>
            </a:r>
            <a:r>
              <a:rPr lang="en-US" sz="1300" dirty="0" err="1">
                <a:solidFill>
                  <a:schemeClr val="tx1"/>
                </a:solidFill>
                <a:latin typeface="AMX" pitchFamily="2" charset="77"/>
              </a:rPr>
              <a:t>seus</a:t>
            </a:r>
            <a:r>
              <a:rPr lang="en-US" sz="1300" dirty="0">
                <a:solidFill>
                  <a:schemeClr val="tx1"/>
                </a:solidFill>
                <a:latin typeface="AMX" pitchFamily="2" charset="77"/>
              </a:rPr>
              <a:t> </a:t>
            </a:r>
            <a:r>
              <a:rPr lang="en-US" sz="1300" dirty="0" err="1">
                <a:solidFill>
                  <a:schemeClr val="tx1"/>
                </a:solidFill>
                <a:latin typeface="AMX" pitchFamily="2" charset="77"/>
              </a:rPr>
              <a:t>clientes</a:t>
            </a:r>
            <a:r>
              <a:rPr lang="en-US" sz="1300" dirty="0">
                <a:solidFill>
                  <a:schemeClr val="tx1"/>
                </a:solidFill>
                <a:latin typeface="AMX" pitchFamily="2" charset="77"/>
              </a:rPr>
              <a:t> de forma </a:t>
            </a:r>
            <a:r>
              <a:rPr lang="en-US" sz="1300" dirty="0" err="1">
                <a:solidFill>
                  <a:schemeClr val="tx1"/>
                </a:solidFill>
                <a:latin typeface="AMX" pitchFamily="2" charset="77"/>
              </a:rPr>
              <a:t>rápida</a:t>
            </a:r>
            <a:r>
              <a:rPr lang="en-US" sz="1300" dirty="0">
                <a:solidFill>
                  <a:schemeClr val="tx1"/>
                </a:solidFill>
                <a:latin typeface="AMX" pitchFamily="2" charset="77"/>
              </a:rPr>
              <a:t> e </a:t>
            </a:r>
            <a:r>
              <a:rPr lang="en-US" sz="1300" dirty="0" err="1">
                <a:solidFill>
                  <a:schemeClr val="tx1"/>
                </a:solidFill>
                <a:latin typeface="AMX" pitchFamily="2" charset="77"/>
              </a:rPr>
              <a:t>sem</a:t>
            </a:r>
            <a:r>
              <a:rPr lang="en-US" sz="1300" dirty="0">
                <a:solidFill>
                  <a:schemeClr val="tx1"/>
                </a:solidFill>
                <a:latin typeface="AMX" pitchFamily="2" charset="77"/>
              </a:rPr>
              <a:t> </a:t>
            </a:r>
            <a:r>
              <a:rPr lang="en-US" sz="1300" dirty="0" err="1">
                <a:solidFill>
                  <a:schemeClr val="tx1"/>
                </a:solidFill>
                <a:latin typeface="AMX" pitchFamily="2" charset="77"/>
              </a:rPr>
              <a:t>problemas</a:t>
            </a:r>
            <a:r>
              <a:rPr lang="en-US" sz="1300" dirty="0">
                <a:solidFill>
                  <a:schemeClr val="tx1"/>
                </a:solidFill>
                <a:latin typeface="AMX" pitchFamily="2" charset="77"/>
              </a:rPr>
              <a:t>. </a:t>
            </a:r>
            <a:r>
              <a:rPr lang="en-US" sz="1300" dirty="0" err="1">
                <a:solidFill>
                  <a:schemeClr val="tx1"/>
                </a:solidFill>
                <a:latin typeface="AMX" pitchFamily="2" charset="77"/>
              </a:rPr>
              <a:t>Além</a:t>
            </a:r>
            <a:r>
              <a:rPr lang="en-US" sz="1300" dirty="0">
                <a:solidFill>
                  <a:schemeClr val="tx1"/>
                </a:solidFill>
                <a:latin typeface="AMX" pitchFamily="2" charset="77"/>
              </a:rPr>
              <a:t> </a:t>
            </a:r>
            <a:r>
              <a:rPr lang="en-US" sz="1300" dirty="0" err="1">
                <a:solidFill>
                  <a:schemeClr val="tx1"/>
                </a:solidFill>
                <a:latin typeface="AMX" pitchFamily="2" charset="77"/>
              </a:rPr>
              <a:t>disso</a:t>
            </a:r>
            <a:r>
              <a:rPr lang="en-US" sz="1300" dirty="0">
                <a:solidFill>
                  <a:schemeClr val="tx1"/>
                </a:solidFill>
                <a:latin typeface="AMX" pitchFamily="2" charset="77"/>
              </a:rPr>
              <a:t>, </a:t>
            </a:r>
            <a:r>
              <a:rPr lang="en-US" sz="1300" dirty="0" err="1">
                <a:solidFill>
                  <a:schemeClr val="tx1"/>
                </a:solidFill>
                <a:latin typeface="AMX" pitchFamily="2" charset="77"/>
              </a:rPr>
              <a:t>como</a:t>
            </a:r>
            <a:r>
              <a:rPr lang="en-US" sz="1300" dirty="0">
                <a:solidFill>
                  <a:schemeClr val="tx1"/>
                </a:solidFill>
                <a:latin typeface="AMX" pitchFamily="2" charset="77"/>
              </a:rPr>
              <a:t> </a:t>
            </a:r>
            <a:r>
              <a:rPr lang="en-US" sz="1300" dirty="0" err="1">
                <a:solidFill>
                  <a:schemeClr val="tx1"/>
                </a:solidFill>
                <a:latin typeface="AMX" pitchFamily="2" charset="77"/>
              </a:rPr>
              <a:t>influenciadora</a:t>
            </a:r>
            <a:r>
              <a:rPr lang="en-US" sz="1300" dirty="0">
                <a:solidFill>
                  <a:schemeClr val="tx1"/>
                </a:solidFill>
                <a:latin typeface="AMX" pitchFamily="2" charset="77"/>
              </a:rPr>
              <a:t>, </a:t>
            </a:r>
            <a:r>
              <a:rPr lang="en-US" sz="1300" dirty="0" err="1">
                <a:solidFill>
                  <a:schemeClr val="tx1"/>
                </a:solidFill>
                <a:latin typeface="AMX" pitchFamily="2" charset="77"/>
              </a:rPr>
              <a:t>ela</a:t>
            </a:r>
            <a:r>
              <a:rPr lang="en-US" sz="1300" dirty="0">
                <a:solidFill>
                  <a:schemeClr val="tx1"/>
                </a:solidFill>
                <a:latin typeface="AMX" pitchFamily="2" charset="77"/>
              </a:rPr>
              <a:t> </a:t>
            </a:r>
            <a:r>
              <a:rPr lang="en-US" sz="1300" dirty="0" err="1">
                <a:solidFill>
                  <a:schemeClr val="tx1"/>
                </a:solidFill>
                <a:latin typeface="AMX" pitchFamily="2" charset="77"/>
              </a:rPr>
              <a:t>precisa</a:t>
            </a:r>
            <a:r>
              <a:rPr lang="en-US" sz="1300" dirty="0">
                <a:solidFill>
                  <a:schemeClr val="tx1"/>
                </a:solidFill>
                <a:latin typeface="AMX" pitchFamily="2" charset="77"/>
              </a:rPr>
              <a:t> de </a:t>
            </a:r>
            <a:r>
              <a:rPr lang="en-US" sz="1300" dirty="0" err="1">
                <a:solidFill>
                  <a:schemeClr val="tx1"/>
                </a:solidFill>
                <a:latin typeface="AMX" pitchFamily="2" charset="77"/>
              </a:rPr>
              <a:t>uma</a:t>
            </a:r>
            <a:r>
              <a:rPr lang="en-US" sz="1300" dirty="0">
                <a:solidFill>
                  <a:schemeClr val="tx1"/>
                </a:solidFill>
                <a:latin typeface="AMX" pitchFamily="2" charset="77"/>
              </a:rPr>
              <a:t> </a:t>
            </a:r>
            <a:r>
              <a:rPr lang="en-US" sz="1300" dirty="0" err="1">
                <a:solidFill>
                  <a:schemeClr val="tx1"/>
                </a:solidFill>
                <a:latin typeface="AMX" pitchFamily="2" charset="77"/>
              </a:rPr>
              <a:t>conexão</a:t>
            </a:r>
            <a:r>
              <a:rPr lang="en-US" sz="1300" dirty="0">
                <a:solidFill>
                  <a:schemeClr val="tx1"/>
                </a:solidFill>
                <a:latin typeface="AMX" pitchFamily="2" charset="77"/>
              </a:rPr>
              <a:t> </a:t>
            </a:r>
            <a:r>
              <a:rPr lang="en-US" sz="1300" dirty="0" err="1">
                <a:solidFill>
                  <a:schemeClr val="tx1"/>
                </a:solidFill>
                <a:latin typeface="AMX" pitchFamily="2" charset="77"/>
              </a:rPr>
              <a:t>perfeita</a:t>
            </a:r>
            <a:r>
              <a:rPr lang="en-US" sz="1300" dirty="0">
                <a:solidFill>
                  <a:schemeClr val="tx1"/>
                </a:solidFill>
                <a:latin typeface="AMX" pitchFamily="2" charset="77"/>
              </a:rPr>
              <a:t> para </a:t>
            </a:r>
            <a:r>
              <a:rPr lang="en-US" sz="1300" dirty="0" err="1">
                <a:solidFill>
                  <a:schemeClr val="tx1"/>
                </a:solidFill>
                <a:latin typeface="AMX" pitchFamily="2" charset="77"/>
              </a:rPr>
              <a:t>postar</a:t>
            </a:r>
            <a:r>
              <a:rPr lang="en-US" sz="1300" dirty="0">
                <a:solidFill>
                  <a:schemeClr val="tx1"/>
                </a:solidFill>
                <a:latin typeface="AMX" pitchFamily="2" charset="77"/>
              </a:rPr>
              <a:t> e </a:t>
            </a:r>
            <a:r>
              <a:rPr lang="en-US" sz="1300" spc="-30" dirty="0" err="1">
                <a:solidFill>
                  <a:schemeClr val="tx1"/>
                </a:solidFill>
                <a:latin typeface="AMX" pitchFamily="2" charset="77"/>
              </a:rPr>
              <a:t>acompanhar</a:t>
            </a:r>
            <a:r>
              <a:rPr lang="en-US" sz="1300" spc="-30" dirty="0">
                <a:solidFill>
                  <a:schemeClr val="tx1"/>
                </a:solidFill>
                <a:latin typeface="AMX" pitchFamily="2" charset="77"/>
              </a:rPr>
              <a:t> posts </a:t>
            </a:r>
            <a:r>
              <a:rPr lang="en-US" sz="1300" spc="-30" dirty="0" err="1">
                <a:solidFill>
                  <a:schemeClr val="tx1"/>
                </a:solidFill>
                <a:latin typeface="AMX" pitchFamily="2" charset="77"/>
              </a:rPr>
              <a:t>sem</a:t>
            </a:r>
            <a:r>
              <a:rPr lang="en-US" sz="1300" spc="-30" dirty="0">
                <a:solidFill>
                  <a:schemeClr val="tx1"/>
                </a:solidFill>
                <a:latin typeface="AMX" pitchFamily="2" charset="77"/>
              </a:rPr>
              <a:t> </a:t>
            </a:r>
            <a:r>
              <a:rPr lang="en-US" sz="1300" spc="-30" dirty="0" err="1">
                <a:solidFill>
                  <a:schemeClr val="tx1"/>
                </a:solidFill>
                <a:latin typeface="AMX" pitchFamily="2" charset="77"/>
              </a:rPr>
              <a:t>interrupções</a:t>
            </a:r>
            <a:r>
              <a:rPr lang="en-US" sz="1300" spc="-30" dirty="0">
                <a:solidFill>
                  <a:schemeClr val="tx1"/>
                </a:solidFill>
                <a:latin typeface="AMX" pitchFamily="2" charset="77"/>
              </a:rPr>
              <a:t>.</a:t>
            </a:r>
            <a:endParaRPr lang="en-US" sz="1300" spc="-3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Plano: </a:t>
            </a:r>
            <a:r>
              <a:rPr lang="en-US" sz="1300" dirty="0" err="1">
                <a:solidFill>
                  <a:schemeClr val="tx1"/>
                </a:solidFill>
                <a:latin typeface="AMX" pitchFamily="2" charset="77"/>
              </a:rPr>
              <a:t>Pós-pago</a:t>
            </a:r>
            <a:r>
              <a:rPr lang="en-US" sz="1300" dirty="0">
                <a:solidFill>
                  <a:schemeClr val="tx1"/>
                </a:solidFill>
                <a:latin typeface="AMX" pitchFamily="2" charset="77"/>
              </a:rPr>
              <a:t>.</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Características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internet, SMS, </a:t>
            </a:r>
            <a:r>
              <a:rPr lang="en-US" sz="1300" dirty="0" err="1">
                <a:solidFill>
                  <a:schemeClr val="tx1"/>
                </a:solidFill>
                <a:latin typeface="AMX" pitchFamily="2" charset="77"/>
              </a:rPr>
              <a:t>caixa</a:t>
            </a:r>
            <a:r>
              <a:rPr lang="en-US" sz="1300" dirty="0">
                <a:solidFill>
                  <a:schemeClr val="tx1"/>
                </a:solidFill>
                <a:latin typeface="AMX" pitchFamily="2" charset="77"/>
              </a:rPr>
              <a:t> postal, roaming </a:t>
            </a:r>
            <a:r>
              <a:rPr lang="en-US" sz="1300" dirty="0" err="1">
                <a:solidFill>
                  <a:schemeClr val="tx1"/>
                </a:solidFill>
                <a:latin typeface="AMX" pitchFamily="2" charset="77"/>
              </a:rPr>
              <a:t>nacional</a:t>
            </a:r>
            <a:r>
              <a:rPr lang="en-US" sz="1300" dirty="0">
                <a:solidFill>
                  <a:schemeClr val="tx1"/>
                </a:solidFill>
                <a:latin typeface="AMX" pitchFamily="2" charset="77"/>
              </a:rPr>
              <a:t> e </a:t>
            </a:r>
            <a:r>
              <a:rPr lang="en-US" sz="1300" dirty="0" err="1">
                <a:solidFill>
                  <a:schemeClr val="tx1"/>
                </a:solidFill>
                <a:latin typeface="AMX" pitchFamily="2" charset="77"/>
              </a:rPr>
              <a:t>acesso</a:t>
            </a:r>
            <a:r>
              <a:rPr lang="en-US" sz="1300" dirty="0">
                <a:solidFill>
                  <a:schemeClr val="tx1"/>
                </a:solidFill>
                <a:latin typeface="AMX" pitchFamily="2" charset="77"/>
              </a:rPr>
              <a:t> a redes </a:t>
            </a:r>
            <a:r>
              <a:rPr lang="en-US" sz="1300" dirty="0" err="1">
                <a:solidFill>
                  <a:schemeClr val="tx1"/>
                </a:solidFill>
                <a:latin typeface="AMX" pitchFamily="2" charset="77"/>
              </a:rPr>
              <a:t>sociais</a:t>
            </a:r>
            <a:r>
              <a:rPr lang="en-US" sz="1300" dirty="0">
                <a:solidFill>
                  <a:schemeClr val="tx1"/>
                </a:solidFill>
                <a:latin typeface="AMX" pitchFamily="2" charset="77"/>
              </a:rPr>
              <a:t> e </a:t>
            </a:r>
            <a:r>
              <a:rPr lang="en-US" sz="1300" dirty="0" err="1">
                <a:solidFill>
                  <a:schemeClr val="tx1"/>
                </a:solidFill>
                <a:latin typeface="AMX" pitchFamily="2" charset="77"/>
              </a:rPr>
              <a:t>vídeos</a:t>
            </a:r>
            <a:r>
              <a:rPr lang="en-US" sz="1300" dirty="0">
                <a:solidFill>
                  <a:schemeClr val="tx1"/>
                </a:solidFill>
                <a:latin typeface="AMX" pitchFamily="2" charset="77"/>
              </a:rPr>
              <a:t>.</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Benefícios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e SMS </a:t>
            </a:r>
            <a:r>
              <a:rPr lang="en-US" sz="1300" dirty="0" err="1">
                <a:solidFill>
                  <a:schemeClr val="tx1"/>
                </a:solidFill>
                <a:latin typeface="AMX" pitchFamily="2" charset="77"/>
              </a:rPr>
              <a:t>ilimitados</a:t>
            </a:r>
            <a:r>
              <a:rPr lang="en-US" sz="1300" dirty="0">
                <a:solidFill>
                  <a:schemeClr val="tx1"/>
                </a:solidFill>
                <a:latin typeface="AMX" pitchFamily="2" charset="77"/>
              </a:rPr>
              <a:t>, internet </a:t>
            </a:r>
            <a:r>
              <a:rPr lang="en-US" sz="1300" dirty="0" err="1">
                <a:solidFill>
                  <a:schemeClr val="tx1"/>
                </a:solidFill>
                <a:latin typeface="AMX" pitchFamily="2" charset="77"/>
              </a:rPr>
              <a:t>mais</a:t>
            </a:r>
            <a:r>
              <a:rPr lang="en-US" sz="1300" dirty="0">
                <a:solidFill>
                  <a:schemeClr val="tx1"/>
                </a:solidFill>
                <a:latin typeface="AMX" pitchFamily="2" charset="77"/>
              </a:rPr>
              <a:t> </a:t>
            </a:r>
            <a:r>
              <a:rPr lang="en-US" sz="1300" dirty="0" err="1">
                <a:solidFill>
                  <a:schemeClr val="tx1"/>
                </a:solidFill>
                <a:latin typeface="AMX" pitchFamily="2" charset="77"/>
              </a:rPr>
              <a:t>rápida</a:t>
            </a:r>
            <a:br>
              <a:rPr lang="en-US" sz="1300" dirty="0">
                <a:solidFill>
                  <a:schemeClr val="tx1"/>
                </a:solidFill>
                <a:latin typeface="AMX" pitchFamily="2" charset="77"/>
              </a:rPr>
            </a:br>
            <a:r>
              <a:rPr lang="en-US" sz="1300" dirty="0">
                <a:solidFill>
                  <a:schemeClr val="tx1"/>
                </a:solidFill>
                <a:latin typeface="AMX" pitchFamily="2" charset="77"/>
              </a:rPr>
              <a:t>do </a:t>
            </a:r>
            <a:r>
              <a:rPr lang="en-US" sz="1300" dirty="0" err="1">
                <a:solidFill>
                  <a:schemeClr val="tx1"/>
                </a:solidFill>
                <a:latin typeface="AMX" pitchFamily="2" charset="77"/>
              </a:rPr>
              <a:t>Brasil</a:t>
            </a:r>
            <a:r>
              <a:rPr lang="en-US" sz="1300" dirty="0">
                <a:solidFill>
                  <a:schemeClr val="tx1"/>
                </a:solidFill>
                <a:latin typeface="AMX" pitchFamily="2" charset="77"/>
              </a:rPr>
              <a:t>, roaming </a:t>
            </a:r>
            <a:r>
              <a:rPr lang="en-US" sz="1300" dirty="0" err="1">
                <a:solidFill>
                  <a:schemeClr val="tx1"/>
                </a:solidFill>
                <a:latin typeface="AMX" pitchFamily="2" charset="77"/>
              </a:rPr>
              <a:t>nacional</a:t>
            </a:r>
            <a:r>
              <a:rPr lang="en-US" sz="1300" dirty="0">
                <a:solidFill>
                  <a:schemeClr val="tx1"/>
                </a:solidFill>
                <a:latin typeface="AMX" pitchFamily="2" charset="77"/>
              </a:rPr>
              <a:t> </a:t>
            </a:r>
            <a:r>
              <a:rPr lang="en-US" sz="1300" dirty="0" err="1">
                <a:solidFill>
                  <a:schemeClr val="tx1"/>
                </a:solidFill>
                <a:latin typeface="AMX" pitchFamily="2" charset="77"/>
              </a:rPr>
              <a:t>incluso</a:t>
            </a:r>
            <a:r>
              <a:rPr lang="en-US" sz="1300" dirty="0">
                <a:solidFill>
                  <a:schemeClr val="tx1"/>
                </a:solidFill>
                <a:latin typeface="AMX" pitchFamily="2" charset="77"/>
              </a:rPr>
              <a:t>, </a:t>
            </a:r>
            <a:r>
              <a:rPr lang="en-US" sz="1300" dirty="0" err="1">
                <a:solidFill>
                  <a:schemeClr val="tx1"/>
                </a:solidFill>
                <a:latin typeface="AMX" pitchFamily="2" charset="77"/>
              </a:rPr>
              <a:t>sem</a:t>
            </a:r>
            <a:r>
              <a:rPr lang="en-US" sz="1300" dirty="0">
                <a:solidFill>
                  <a:schemeClr val="tx1"/>
                </a:solidFill>
                <a:latin typeface="AMX" pitchFamily="2" charset="77"/>
              </a:rPr>
              <a:t> </a:t>
            </a:r>
            <a:r>
              <a:rPr lang="en-US" sz="1300" dirty="0" err="1">
                <a:solidFill>
                  <a:schemeClr val="tx1"/>
                </a:solidFill>
                <a:latin typeface="AMX" pitchFamily="2" charset="77"/>
              </a:rPr>
              <a:t>tarifas</a:t>
            </a:r>
            <a:r>
              <a:rPr lang="en-US" sz="1300" dirty="0">
                <a:solidFill>
                  <a:schemeClr val="tx1"/>
                </a:solidFill>
                <a:latin typeface="AMX" pitchFamily="2" charset="77"/>
              </a:rPr>
              <a:t>.</a:t>
            </a:r>
            <a:endParaRPr lang="en-US" sz="130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Valor </a:t>
            </a:r>
            <a:r>
              <a:rPr lang="en-US" sz="1300" b="1" dirty="0" err="1">
                <a:solidFill>
                  <a:schemeClr val="tx1"/>
                </a:solidFill>
                <a:latin typeface="AMX" pitchFamily="2" charset="77"/>
              </a:rPr>
              <a:t>Agregado</a:t>
            </a:r>
            <a:r>
              <a:rPr lang="en-US" sz="1300" b="1" dirty="0">
                <a:solidFill>
                  <a:schemeClr val="tx1"/>
                </a:solidFill>
                <a:latin typeface="AMX" pitchFamily="2" charset="77"/>
              </a:rPr>
              <a:t>: </a:t>
            </a:r>
            <a:r>
              <a:rPr lang="en-US" sz="1300" dirty="0" err="1">
                <a:solidFill>
                  <a:schemeClr val="tx1"/>
                </a:solidFill>
                <a:latin typeface="AMX" pitchFamily="2" charset="77"/>
              </a:rPr>
              <a:t>Agilidade</a:t>
            </a:r>
            <a:r>
              <a:rPr lang="en-US" sz="1300" dirty="0">
                <a:solidFill>
                  <a:schemeClr val="tx1"/>
                </a:solidFill>
                <a:latin typeface="AMX" pitchFamily="2" charset="77"/>
              </a:rPr>
              <a:t> no </a:t>
            </a:r>
            <a:r>
              <a:rPr lang="en-US" sz="1300" dirty="0" err="1">
                <a:solidFill>
                  <a:schemeClr val="tx1"/>
                </a:solidFill>
                <a:latin typeface="AMX" pitchFamily="2" charset="77"/>
              </a:rPr>
              <a:t>dia</a:t>
            </a:r>
            <a:br>
              <a:rPr lang="en-US" sz="1300" dirty="0">
                <a:solidFill>
                  <a:schemeClr val="tx1"/>
                </a:solidFill>
                <a:latin typeface="AMX" pitchFamily="2" charset="77"/>
              </a:rPr>
            </a:br>
            <a:r>
              <a:rPr lang="en-US" sz="1300" dirty="0">
                <a:solidFill>
                  <a:schemeClr val="tx1"/>
                </a:solidFill>
                <a:latin typeface="AMX" pitchFamily="2" charset="77"/>
              </a:rPr>
              <a:t>a </a:t>
            </a:r>
            <a:r>
              <a:rPr lang="en-US" sz="1300" dirty="0" err="1">
                <a:solidFill>
                  <a:schemeClr val="tx1"/>
                </a:solidFill>
                <a:latin typeface="AMX" pitchFamily="2" charset="77"/>
              </a:rPr>
              <a:t>dia</a:t>
            </a:r>
            <a:r>
              <a:rPr lang="en-US" sz="1300" dirty="0">
                <a:solidFill>
                  <a:schemeClr val="tx1"/>
                </a:solidFill>
                <a:latin typeface="AMX" pitchFamily="2" charset="77"/>
              </a:rPr>
              <a:t>: </a:t>
            </a:r>
            <a:r>
              <a:rPr lang="en-US" sz="1300" dirty="0" err="1">
                <a:solidFill>
                  <a:schemeClr val="tx1"/>
                </a:solidFill>
                <a:latin typeface="AMX" pitchFamily="2" charset="77"/>
              </a:rPr>
              <a:t>Facilita</a:t>
            </a:r>
            <a:r>
              <a:rPr lang="en-US" sz="1300" dirty="0">
                <a:solidFill>
                  <a:schemeClr val="tx1"/>
                </a:solidFill>
                <a:latin typeface="AMX" pitchFamily="2" charset="77"/>
              </a:rPr>
              <a:t> a </a:t>
            </a:r>
            <a:r>
              <a:rPr lang="en-US" sz="1300" dirty="0" err="1">
                <a:solidFill>
                  <a:schemeClr val="tx1"/>
                </a:solidFill>
                <a:latin typeface="AMX" pitchFamily="2" charset="77"/>
              </a:rPr>
              <a:t>troca</a:t>
            </a:r>
            <a:r>
              <a:rPr lang="en-US" sz="1300" dirty="0">
                <a:solidFill>
                  <a:schemeClr val="tx1"/>
                </a:solidFill>
                <a:latin typeface="AMX" pitchFamily="2" charset="77"/>
              </a:rPr>
              <a:t> </a:t>
            </a:r>
            <a:r>
              <a:rPr lang="en-US" sz="1300" dirty="0" err="1">
                <a:solidFill>
                  <a:schemeClr val="tx1"/>
                </a:solidFill>
                <a:latin typeface="AMX" pitchFamily="2" charset="77"/>
              </a:rPr>
              <a:t>rápida</a:t>
            </a:r>
            <a:r>
              <a:rPr lang="en-US" sz="1300" dirty="0">
                <a:solidFill>
                  <a:schemeClr val="tx1"/>
                </a:solidFill>
                <a:latin typeface="AMX" pitchFamily="2" charset="77"/>
              </a:rPr>
              <a:t> de </a:t>
            </a:r>
            <a:r>
              <a:rPr lang="en-US" sz="1300" dirty="0" err="1">
                <a:solidFill>
                  <a:schemeClr val="tx1"/>
                </a:solidFill>
                <a:latin typeface="AMX" pitchFamily="2" charset="77"/>
              </a:rPr>
              <a:t>arquivos</a:t>
            </a:r>
            <a:r>
              <a:rPr lang="en-US" sz="1300" dirty="0">
                <a:solidFill>
                  <a:schemeClr val="tx1"/>
                </a:solidFill>
                <a:latin typeface="AMX" pitchFamily="2" charset="77"/>
              </a:rPr>
              <a:t> e a </a:t>
            </a:r>
            <a:r>
              <a:rPr lang="en-US" sz="1300" dirty="0" err="1">
                <a:solidFill>
                  <a:schemeClr val="tx1"/>
                </a:solidFill>
                <a:latin typeface="AMX" pitchFamily="2" charset="77"/>
              </a:rPr>
              <a:t>edição</a:t>
            </a:r>
            <a:r>
              <a:rPr lang="en-US" sz="1300" dirty="0">
                <a:solidFill>
                  <a:schemeClr val="tx1"/>
                </a:solidFill>
                <a:latin typeface="AMX" pitchFamily="2" charset="77"/>
              </a:rPr>
              <a:t> online de </a:t>
            </a:r>
            <a:r>
              <a:rPr lang="en-US" sz="1300" dirty="0" err="1">
                <a:solidFill>
                  <a:schemeClr val="tx1"/>
                </a:solidFill>
                <a:latin typeface="AMX" pitchFamily="2" charset="77"/>
              </a:rPr>
              <a:t>documentos</a:t>
            </a:r>
            <a:r>
              <a:rPr lang="en-US" sz="1300" dirty="0">
                <a:solidFill>
                  <a:schemeClr val="tx1"/>
                </a:solidFill>
                <a:latin typeface="AMX" pitchFamily="2" charset="77"/>
              </a:rPr>
              <a:t>, </a:t>
            </a:r>
            <a:r>
              <a:rPr lang="en-US" sz="1300" dirty="0" err="1">
                <a:solidFill>
                  <a:schemeClr val="tx1"/>
                </a:solidFill>
                <a:latin typeface="AMX" pitchFamily="2" charset="77"/>
              </a:rPr>
              <a:t>sem</a:t>
            </a:r>
            <a:r>
              <a:rPr lang="en-US" sz="1300" dirty="0">
                <a:solidFill>
                  <a:schemeClr val="tx1"/>
                </a:solidFill>
                <a:latin typeface="AMX" pitchFamily="2" charset="77"/>
              </a:rPr>
              <a:t> a </a:t>
            </a:r>
            <a:r>
              <a:rPr lang="en-US" sz="1300" dirty="0" err="1">
                <a:solidFill>
                  <a:schemeClr val="tx1"/>
                </a:solidFill>
                <a:latin typeface="AMX" pitchFamily="2" charset="77"/>
              </a:rPr>
              <a:t>necessidade</a:t>
            </a:r>
            <a:br>
              <a:rPr lang="en-US" sz="1300" dirty="0">
                <a:solidFill>
                  <a:schemeClr val="tx1"/>
                </a:solidFill>
                <a:latin typeface="AMX" pitchFamily="2" charset="77"/>
              </a:rPr>
            </a:br>
            <a:r>
              <a:rPr lang="en-US" sz="1300" dirty="0">
                <a:solidFill>
                  <a:schemeClr val="tx1"/>
                </a:solidFill>
                <a:latin typeface="AMX" pitchFamily="2" charset="77"/>
              </a:rPr>
              <a:t>de </a:t>
            </a:r>
            <a:r>
              <a:rPr lang="en-US" sz="1300" dirty="0" err="1">
                <a:solidFill>
                  <a:schemeClr val="tx1"/>
                </a:solidFill>
                <a:latin typeface="AMX" pitchFamily="2" charset="77"/>
              </a:rPr>
              <a:t>salvar</a:t>
            </a:r>
            <a:r>
              <a:rPr lang="en-US" sz="1300" dirty="0">
                <a:solidFill>
                  <a:schemeClr val="tx1"/>
                </a:solidFill>
                <a:latin typeface="AMX" pitchFamily="2" charset="77"/>
              </a:rPr>
              <a:t> </a:t>
            </a:r>
            <a:r>
              <a:rPr lang="en-US" sz="1300" dirty="0" err="1">
                <a:solidFill>
                  <a:schemeClr val="tx1"/>
                </a:solidFill>
                <a:latin typeface="AMX" pitchFamily="2" charset="77"/>
              </a:rPr>
              <a:t>constantemente</a:t>
            </a:r>
            <a:r>
              <a:rPr lang="en-US" sz="1300" dirty="0">
                <a:solidFill>
                  <a:schemeClr val="tx1"/>
                </a:solidFill>
                <a:latin typeface="AMX" pitchFamily="2" charset="77"/>
              </a:rPr>
              <a:t>. </a:t>
            </a:r>
            <a:r>
              <a:rPr lang="en-US" sz="1300" dirty="0" err="1">
                <a:solidFill>
                  <a:schemeClr val="tx1"/>
                </a:solidFill>
                <a:latin typeface="AMX" pitchFamily="2" charset="77"/>
              </a:rPr>
              <a:t>Conectividade</a:t>
            </a:r>
            <a:r>
              <a:rPr lang="en-US" sz="1300" dirty="0">
                <a:solidFill>
                  <a:schemeClr val="tx1"/>
                </a:solidFill>
                <a:latin typeface="AMX" pitchFamily="2" charset="77"/>
              </a:rPr>
              <a:t> </a:t>
            </a:r>
            <a:r>
              <a:rPr lang="en-US" sz="1300" dirty="0" err="1">
                <a:solidFill>
                  <a:schemeClr val="tx1"/>
                </a:solidFill>
                <a:latin typeface="AMX" pitchFamily="2" charset="77"/>
              </a:rPr>
              <a:t>rápida</a:t>
            </a:r>
            <a:r>
              <a:rPr lang="en-US" sz="1300" dirty="0">
                <a:solidFill>
                  <a:schemeClr val="tx1"/>
                </a:solidFill>
                <a:latin typeface="AMX" pitchFamily="2" charset="77"/>
              </a:rPr>
              <a:t> e </a:t>
            </a:r>
            <a:r>
              <a:rPr lang="en-US" sz="1300" dirty="0" err="1">
                <a:solidFill>
                  <a:schemeClr val="tx1"/>
                </a:solidFill>
                <a:latin typeface="AMX" pitchFamily="2" charset="77"/>
              </a:rPr>
              <a:t>estável</a:t>
            </a:r>
            <a:r>
              <a:rPr lang="en-US" sz="1300" dirty="0">
                <a:solidFill>
                  <a:schemeClr val="tx1"/>
                </a:solidFill>
                <a:latin typeface="AMX" pitchFamily="2" charset="77"/>
              </a:rPr>
              <a:t>: </a:t>
            </a:r>
            <a:r>
              <a:rPr lang="en-US" sz="1300" dirty="0" err="1">
                <a:solidFill>
                  <a:schemeClr val="tx1"/>
                </a:solidFill>
                <a:latin typeface="AMX" pitchFamily="2" charset="77"/>
              </a:rPr>
              <a:t>Garante</a:t>
            </a:r>
            <a:r>
              <a:rPr lang="en-US" sz="1300" dirty="0">
                <a:solidFill>
                  <a:schemeClr val="tx1"/>
                </a:solidFill>
                <a:latin typeface="AMX" pitchFamily="2" charset="77"/>
              </a:rPr>
              <a:t> que a </a:t>
            </a:r>
            <a:r>
              <a:rPr lang="en-US" sz="1300" dirty="0" err="1">
                <a:solidFill>
                  <a:schemeClr val="tx1"/>
                </a:solidFill>
                <a:latin typeface="AMX" pitchFamily="2" charset="77"/>
              </a:rPr>
              <a:t>advogada</a:t>
            </a:r>
            <a:r>
              <a:rPr lang="en-US" sz="1300" dirty="0">
                <a:solidFill>
                  <a:schemeClr val="tx1"/>
                </a:solidFill>
                <a:latin typeface="AMX" pitchFamily="2" charset="77"/>
              </a:rPr>
              <a:t> </a:t>
            </a:r>
            <a:r>
              <a:rPr lang="en-US" sz="1300" dirty="0" err="1">
                <a:solidFill>
                  <a:schemeClr val="tx1"/>
                </a:solidFill>
                <a:latin typeface="AMX" pitchFamily="2" charset="77"/>
              </a:rPr>
              <a:t>permaneça</a:t>
            </a:r>
            <a:r>
              <a:rPr lang="en-US" sz="1300" dirty="0">
                <a:solidFill>
                  <a:schemeClr val="tx1"/>
                </a:solidFill>
                <a:latin typeface="AMX" pitchFamily="2" charset="77"/>
              </a:rPr>
              <a:t> sempre </a:t>
            </a:r>
            <a:r>
              <a:rPr lang="en-US" sz="1300" dirty="0" err="1">
                <a:solidFill>
                  <a:schemeClr val="tx1"/>
                </a:solidFill>
                <a:latin typeface="AMX" pitchFamily="2" charset="77"/>
              </a:rPr>
              <a:t>conectada</a:t>
            </a:r>
            <a:r>
              <a:rPr lang="en-US" sz="1300" dirty="0">
                <a:solidFill>
                  <a:schemeClr val="tx1"/>
                </a:solidFill>
                <a:latin typeface="AMX" pitchFamily="2" charset="77"/>
              </a:rPr>
              <a:t> e </a:t>
            </a:r>
            <a:r>
              <a:rPr lang="en-US" sz="1300" dirty="0" err="1">
                <a:solidFill>
                  <a:schemeClr val="tx1"/>
                </a:solidFill>
                <a:latin typeface="AMX" pitchFamily="2" charset="77"/>
              </a:rPr>
              <a:t>não</a:t>
            </a:r>
            <a:r>
              <a:rPr lang="en-US" sz="1300" dirty="0">
                <a:solidFill>
                  <a:schemeClr val="tx1"/>
                </a:solidFill>
                <a:latin typeface="AMX" pitchFamily="2" charset="77"/>
              </a:rPr>
              <a:t> </a:t>
            </a:r>
            <a:r>
              <a:rPr lang="en-US" sz="1300" dirty="0" err="1">
                <a:solidFill>
                  <a:schemeClr val="tx1"/>
                </a:solidFill>
                <a:latin typeface="AMX" pitchFamily="2" charset="77"/>
              </a:rPr>
              <a:t>perca</a:t>
            </a:r>
            <a:r>
              <a:rPr lang="en-US" sz="1300" dirty="0">
                <a:solidFill>
                  <a:schemeClr val="tx1"/>
                </a:solidFill>
                <a:latin typeface="AMX" pitchFamily="2" charset="77"/>
              </a:rPr>
              <a:t> </a:t>
            </a:r>
            <a:r>
              <a:rPr lang="en-US" sz="1300" dirty="0" err="1">
                <a:solidFill>
                  <a:schemeClr val="tx1"/>
                </a:solidFill>
                <a:latin typeface="AMX" pitchFamily="2" charset="77"/>
              </a:rPr>
              <a:t>nenhum</a:t>
            </a:r>
            <a:r>
              <a:rPr lang="en-US" sz="1300" dirty="0">
                <a:solidFill>
                  <a:schemeClr val="tx1"/>
                </a:solidFill>
                <a:latin typeface="AMX" pitchFamily="2" charset="77"/>
              </a:rPr>
              <a:t> post.</a:t>
            </a:r>
            <a:endParaRPr lang="en-US" sz="1300" dirty="0">
              <a:solidFill>
                <a:schemeClr val="tx1"/>
              </a:solidFill>
              <a:latin typeface="AMX" pitchFamily="2" charset="77"/>
            </a:endParaRPr>
          </a:p>
        </p:txBody>
      </p:sp>
      <p:pic>
        <p:nvPicPr>
          <p:cNvPr id="42" name="Graphic 41"/>
          <p:cNvPicPr>
            <a:picLocks noChangeAspect="1"/>
          </p:cNvPicPr>
          <p:nvPr/>
        </p:nvPicPr>
        <p:blipFill>
          <a:blip r:embed="rId1"/>
          <a:stretch>
            <a:fillRect/>
          </a:stretch>
        </p:blipFill>
        <p:spPr>
          <a:xfrm rot="5400000">
            <a:off x="4991100" y="3276600"/>
            <a:ext cx="2209800" cy="304800"/>
          </a:xfrm>
          <a:prstGeom prst="rect">
            <a:avLst/>
          </a:prstGeom>
        </p:spPr>
      </p:pic>
      <p:grpSp>
        <p:nvGrpSpPr>
          <p:cNvPr id="22" name="Group 21"/>
          <p:cNvGrpSpPr>
            <a:grpSpLocks noChangeAspect="1"/>
          </p:cNvGrpSpPr>
          <p:nvPr/>
        </p:nvGrpSpPr>
        <p:grpSpPr>
          <a:xfrm>
            <a:off x="-691430" y="1727341"/>
            <a:ext cx="3403318" cy="3403318"/>
            <a:chOff x="6208180" y="-981000"/>
            <a:chExt cx="8820000" cy="8820000"/>
          </a:xfrm>
        </p:grpSpPr>
        <p:sp>
          <p:nvSpPr>
            <p:cNvPr id="24" name="Oval 23"/>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6" name="Oval 25"/>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8" name="Picture 27"/>
            <p:cNvPicPr>
              <a:picLocks noChangeAspect="1"/>
            </p:cNvPicPr>
            <p:nvPr/>
          </p:nvPicPr>
          <p:blipFill>
            <a:blip r:embed="rId2"/>
            <a:srcRect l="36145" r="9895" b="19034"/>
            <a:stretch>
              <a:fillRect/>
            </a:stretch>
          </p:blipFill>
          <p:spPr>
            <a:xfrm>
              <a:off x="6954835" y="-279001"/>
              <a:ext cx="7415999" cy="7415999"/>
            </a:xfrm>
            <a:prstGeom prst="ellipse">
              <a:avLst/>
            </a:prstGeom>
          </p:spPr>
        </p:pic>
      </p:grpSp>
      <p:grpSp>
        <p:nvGrpSpPr>
          <p:cNvPr id="31" name="Group 30"/>
          <p:cNvGrpSpPr>
            <a:grpSpLocks noChangeAspect="1"/>
          </p:cNvGrpSpPr>
          <p:nvPr/>
        </p:nvGrpSpPr>
        <p:grpSpPr>
          <a:xfrm>
            <a:off x="9480112" y="1728000"/>
            <a:ext cx="3402000" cy="3402000"/>
            <a:chOff x="6208180" y="-981000"/>
            <a:chExt cx="8820000" cy="8820000"/>
          </a:xfrm>
        </p:grpSpPr>
        <p:sp>
          <p:nvSpPr>
            <p:cNvPr id="32" name="Oval 3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4" name="Picture 33"/>
            <p:cNvPicPr>
              <a:picLocks noChangeAspect="1"/>
            </p:cNvPicPr>
            <p:nvPr/>
          </p:nvPicPr>
          <p:blipFill>
            <a:blip r:embed="rId3"/>
            <a:srcRect l="36217" r="11754" b="21957"/>
            <a:stretch>
              <a:fillRect/>
            </a:stretch>
          </p:blipFill>
          <p:spPr>
            <a:xfrm>
              <a:off x="6954835" y="-279001"/>
              <a:ext cx="7415999" cy="7415999"/>
            </a:xfrm>
            <a:prstGeom prst="ellipse">
              <a:avLst/>
            </a:prstGeom>
          </p:spPr>
        </p:pic>
      </p:grpSp>
      <p:sp>
        <p:nvSpPr>
          <p:cNvPr id="35" name="TextBox 34"/>
          <p:cNvSpPr txBox="1"/>
          <p:nvPr/>
        </p:nvSpPr>
        <p:spPr>
          <a:xfrm rot="16200000">
            <a:off x="1791310" y="961596"/>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Advogada</a:t>
            </a:r>
            <a:endParaRPr lang="en-US" i="1" dirty="0">
              <a:solidFill>
                <a:srgbClr val="DA291C"/>
              </a:solidFill>
              <a:latin typeface="AMX" pitchFamily="2" charset="77"/>
            </a:endParaRPr>
          </a:p>
        </p:txBody>
      </p:sp>
      <p:sp>
        <p:nvSpPr>
          <p:cNvPr id="36" name="TextBox 35"/>
          <p:cNvSpPr txBox="1"/>
          <p:nvPr/>
        </p:nvSpPr>
        <p:spPr>
          <a:xfrm rot="5400000">
            <a:off x="9082109" y="961596"/>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Estudante</a:t>
            </a:r>
            <a:endParaRPr lang="en-US" i="1" dirty="0">
              <a:solidFill>
                <a:srgbClr val="DA291C"/>
              </a:solidFill>
              <a:latin typeface="AMX" pitchFamily="2" charset="77"/>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63" presetClass="path" presetSubtype="0" accel="50000" decel="50000" fill="hold" grpId="1" nodeType="withEffect">
                                  <p:stCondLst>
                                    <p:cond delay="0"/>
                                  </p:stCondLst>
                                  <p:childTnLst>
                                    <p:animMotion origin="layout" path="M -0.05417 0 L 2.08333E-6 0 " pathEditMode="relative" rAng="0" ptsTypes="AA">
                                      <p:cBhvr>
                                        <p:cTn id="9" dur="1500" fill="hold"/>
                                        <p:tgtEl>
                                          <p:spTgt spid="7"/>
                                        </p:tgtEl>
                                        <p:attrNameLst>
                                          <p:attrName>ppt_x</p:attrName>
                                          <p:attrName>ppt_y</p:attrName>
                                        </p:attrNameLst>
                                      </p:cBhvr>
                                      <p:rCtr x="2708" y="0"/>
                                    </p:animMotion>
                                  </p:childTnLst>
                                </p:cTn>
                              </p:par>
                              <p:par>
                                <p:cTn id="10" presetID="10"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63" presetClass="path" presetSubtype="0" accel="50000" decel="50000" fill="hold" grpId="1" nodeType="withEffect">
                                  <p:stCondLst>
                                    <p:cond delay="0"/>
                                  </p:stCondLst>
                                  <p:childTnLst>
                                    <p:animMotion origin="layout" path="M 0.05104 0 L -2.08333E-6 0 " pathEditMode="relative" rAng="0" ptsTypes="AA">
                                      <p:cBhvr>
                                        <p:cTn id="14" dur="1500" fill="hold"/>
                                        <p:tgtEl>
                                          <p:spTgt spid="12"/>
                                        </p:tgtEl>
                                        <p:attrNameLst>
                                          <p:attrName>ppt_x</p:attrName>
                                          <p:attrName>ppt_y</p:attrName>
                                        </p:attrNameLst>
                                      </p:cBhvr>
                                      <p:rCtr x="-255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12" grpId="1" bldLvl="0" animBg="1"/>
      <p:bldP spid="7" grpId="0" bldLvl="0" animBg="1"/>
      <p:bldP spid="7" grpId="1" bldLvl="0" animBg="1"/>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2" name="Graphic 41"/>
          <p:cNvPicPr>
            <a:picLocks noChangeAspect="1"/>
          </p:cNvPicPr>
          <p:nvPr/>
        </p:nvPicPr>
        <p:blipFill>
          <a:blip r:embed="rId1"/>
          <a:stretch>
            <a:fillRect/>
          </a:stretch>
        </p:blipFill>
        <p:spPr>
          <a:xfrm rot="5400000">
            <a:off x="2105025" y="2320402"/>
            <a:ext cx="2209800" cy="304800"/>
          </a:xfrm>
          <a:prstGeom prst="rect">
            <a:avLst/>
          </a:prstGeom>
        </p:spPr>
      </p:pic>
      <p:grpSp>
        <p:nvGrpSpPr>
          <p:cNvPr id="31" name="Group 30"/>
          <p:cNvGrpSpPr/>
          <p:nvPr/>
        </p:nvGrpSpPr>
        <p:grpSpPr>
          <a:xfrm>
            <a:off x="4686365" y="-929162"/>
            <a:ext cx="4619560" cy="4619560"/>
            <a:chOff x="6208180" y="-981000"/>
            <a:chExt cx="8820000" cy="8820000"/>
          </a:xfrm>
        </p:grpSpPr>
        <p:sp>
          <p:nvSpPr>
            <p:cNvPr id="32" name="Oval 3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a:spLocks noChangeAspect="1"/>
            </p:cNvSpPr>
            <p:nvPr/>
          </p:nvSpPr>
          <p:spPr>
            <a:xfrm>
              <a:off x="6612836" y="-622853"/>
              <a:ext cx="8100000" cy="8103706"/>
            </a:xfrm>
            <a:prstGeom prst="ellipse">
              <a:avLst/>
            </a:prstGeom>
            <a:noFill/>
            <a:ln>
              <a:solidFill>
                <a:srgbClr val="F584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4" name="Picture 33"/>
            <p:cNvPicPr>
              <a:picLocks noChangeAspect="1"/>
            </p:cNvPicPr>
            <p:nvPr/>
          </p:nvPicPr>
          <p:blipFill>
            <a:blip r:embed="rId2"/>
            <a:srcRect l="36217" r="11754" b="21957"/>
            <a:stretch>
              <a:fillRect/>
            </a:stretch>
          </p:blipFill>
          <p:spPr>
            <a:xfrm>
              <a:off x="6954835" y="-279001"/>
              <a:ext cx="7415999" cy="7415999"/>
            </a:xfrm>
            <a:prstGeom prst="ellipse">
              <a:avLst/>
            </a:prstGeom>
          </p:spPr>
        </p:pic>
      </p:grpSp>
      <p:sp>
        <p:nvSpPr>
          <p:cNvPr id="36" name="TextBox 35"/>
          <p:cNvSpPr txBox="1"/>
          <p:nvPr/>
        </p:nvSpPr>
        <p:spPr>
          <a:xfrm>
            <a:off x="3634233" y="2446510"/>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Estudante</a:t>
            </a:r>
            <a:endParaRPr lang="en-US" i="1" dirty="0">
              <a:solidFill>
                <a:srgbClr val="DA291C"/>
              </a:solidFill>
              <a:latin typeface="AMX" pitchFamily="2" charset="77"/>
            </a:endParaRPr>
          </a:p>
        </p:txBody>
      </p:sp>
      <p:sp>
        <p:nvSpPr>
          <p:cNvPr id="2" name="Round Same-side Corner of Rectangle 1"/>
          <p:cNvSpPr/>
          <p:nvPr/>
        </p:nvSpPr>
        <p:spPr>
          <a:xfrm>
            <a:off x="-10795" y="3748273"/>
            <a:ext cx="12192000" cy="3100202"/>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2177552" y="4587942"/>
            <a:ext cx="7815306" cy="953135"/>
          </a:xfrm>
          <a:prstGeom prst="rect">
            <a:avLst/>
          </a:prstGeom>
          <a:noFill/>
        </p:spPr>
        <p:txBody>
          <a:bodyPr wrap="square" rtlCol="0">
            <a:spAutoFit/>
          </a:bodyPr>
          <a:lstStyle/>
          <a:p>
            <a:pPr algn="ctr"/>
            <a:r>
              <a:rPr lang="pt-BR" altLang="en-US" sz="2800" b="1" dirty="0" err="1">
                <a:latin typeface="AMX" pitchFamily="2" charset="77"/>
                <a:cs typeface="Segoe UI Semibold" panose="020B0702040204020203" pitchFamily="34" charset="0"/>
              </a:rPr>
              <a:t>Júlia aproveita as</a:t>
            </a:r>
            <a:r>
              <a:rPr lang="en-US" sz="2800" b="1" dirty="0">
                <a:latin typeface="AMX" pitchFamily="2" charset="77"/>
                <a:cs typeface="Segoe UI Semibold" panose="020B0702040204020203" pitchFamily="34" charset="0"/>
              </a:rPr>
              <a:t> </a:t>
            </a:r>
            <a:r>
              <a:rPr lang="en-US" sz="2800" b="1" dirty="0" err="1">
                <a:solidFill>
                  <a:srgbClr val="F5842B"/>
                </a:solidFill>
                <a:latin typeface="AMX" pitchFamily="2" charset="77"/>
                <a:cs typeface="Segoe UI Semibold" panose="020B0702040204020203" pitchFamily="34" charset="0"/>
              </a:rPr>
              <a:t>características</a:t>
            </a:r>
            <a:r>
              <a:rPr lang="en-US" sz="2800" b="1" dirty="0">
                <a:latin typeface="AMX" pitchFamily="2" charset="77"/>
                <a:cs typeface="Segoe UI Semibold" panose="020B0702040204020203" pitchFamily="34" charset="0"/>
              </a:rPr>
              <a:t>, </a:t>
            </a:r>
            <a:r>
              <a:rPr lang="en-US" sz="2800" b="1" dirty="0" err="1">
                <a:solidFill>
                  <a:srgbClr val="F5842B"/>
                </a:solidFill>
                <a:latin typeface="AMX" pitchFamily="2" charset="77"/>
                <a:cs typeface="Segoe UI Semibold" panose="020B0702040204020203" pitchFamily="34" charset="0"/>
              </a:rPr>
              <a:t>benefícios</a:t>
            </a:r>
            <a:r>
              <a:rPr lang="en-US" sz="2800" b="1" dirty="0">
                <a:latin typeface="AMX" pitchFamily="2" charset="77"/>
                <a:cs typeface="Segoe UI Semibold" panose="020B0702040204020203" pitchFamily="34" charset="0"/>
              </a:rPr>
              <a:t> e </a:t>
            </a:r>
            <a:r>
              <a:rPr lang="en-US" sz="2800" b="1" dirty="0">
                <a:solidFill>
                  <a:srgbClr val="F5842B"/>
                </a:solidFill>
                <a:latin typeface="AMX" pitchFamily="2" charset="77"/>
                <a:cs typeface="Segoe UI Semibold" panose="020B0702040204020203" pitchFamily="34" charset="0"/>
              </a:rPr>
              <a:t>valor </a:t>
            </a:r>
            <a:r>
              <a:rPr lang="en-US" sz="2800" b="1" dirty="0" err="1">
                <a:solidFill>
                  <a:srgbClr val="F5842B"/>
                </a:solidFill>
                <a:latin typeface="AMX" pitchFamily="2" charset="77"/>
                <a:cs typeface="Segoe UI Semibold" panose="020B0702040204020203" pitchFamily="34" charset="0"/>
              </a:rPr>
              <a:t>agregado</a:t>
            </a:r>
            <a:r>
              <a:rPr lang="en-US" sz="2800" b="1" dirty="0">
                <a:solidFill>
                  <a:srgbClr val="F5842B"/>
                </a:solidFill>
                <a:latin typeface="AMX" pitchFamily="2" charset="77"/>
                <a:cs typeface="Segoe UI Semibold" panose="020B0702040204020203" pitchFamily="34" charset="0"/>
              </a:rPr>
              <a:t> </a:t>
            </a:r>
            <a:r>
              <a:rPr lang="en-US" sz="2800" b="1" dirty="0">
                <a:latin typeface="AMX" pitchFamily="2" charset="77"/>
                <a:cs typeface="Segoe UI Semibold" panose="020B0702040204020203" pitchFamily="34" charset="0"/>
              </a:rPr>
              <a:t>do </a:t>
            </a:r>
            <a:r>
              <a:rPr lang="en-US" sz="2800" b="1" dirty="0" err="1">
                <a:latin typeface="AMX" pitchFamily="2" charset="77"/>
                <a:cs typeface="Segoe UI Semibold" panose="020B0702040204020203" pitchFamily="34" charset="0"/>
              </a:rPr>
              <a:t>produto</a:t>
            </a:r>
            <a:r>
              <a:rPr lang="en-US" sz="2800" b="1" dirty="0">
                <a:latin typeface="AMX" pitchFamily="2" charset="77"/>
                <a:cs typeface="Segoe UI Semibold" panose="020B0702040204020203" pitchFamily="34" charset="0"/>
              </a:rPr>
              <a:t> </a:t>
            </a:r>
            <a:r>
              <a:rPr lang="en-US" sz="2800" b="1" dirty="0" err="1">
                <a:latin typeface="AMX" pitchFamily="2" charset="77"/>
                <a:cs typeface="Segoe UI Semibold" panose="020B0702040204020203" pitchFamily="34" charset="0"/>
              </a:rPr>
              <a:t>móv</a:t>
            </a:r>
            <a:r>
              <a:rPr lang="pt-BR" altLang="en-US" sz="2800" b="1" dirty="0" err="1">
                <a:latin typeface="AMX" pitchFamily="2" charset="77"/>
                <a:cs typeface="Segoe UI Semibold" panose="020B0702040204020203" pitchFamily="34" charset="0"/>
              </a:rPr>
              <a:t>el</a:t>
            </a:r>
            <a:r>
              <a:rPr lang="en-US" sz="2800" b="1" dirty="0">
                <a:latin typeface="AMX" pitchFamily="2" charset="77"/>
                <a:cs typeface="Segoe UI Semibold" panose="020B0702040204020203" pitchFamily="34" charset="0"/>
              </a:rPr>
              <a:t> da Claro!</a:t>
            </a:r>
            <a:endParaRPr lang="en-US" sz="2800" b="1" dirty="0">
              <a:latin typeface="AMX" pitchFamily="2" charset="77"/>
              <a:cs typeface="Segoe UI Semibold" panose="020B0702040204020203" pitchFamily="34" charset="0"/>
            </a:endParaRPr>
          </a:p>
        </p:txBody>
      </p:sp>
      <p:sp>
        <p:nvSpPr>
          <p:cNvPr id="9"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0" name="Gráfico 9"/>
          <p:cNvPicPr>
            <a:picLocks noChangeAspect="1"/>
          </p:cNvPicPr>
          <p:nvPr/>
        </p:nvPicPr>
        <p:blipFill>
          <a:blip r:embed="rId3"/>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15903 L 0 -2.59259E-6 " pathEditMode="relative" rAng="0" ptsTypes="AA">
                                      <p:cBhvr>
                                        <p:cTn id="9" dur="1500" fill="hold"/>
                                        <p:tgtEl>
                                          <p:spTgt spid="2"/>
                                        </p:tgtEl>
                                        <p:attrNameLst>
                                          <p:attrName>ppt_x</p:attrName>
                                          <p:attrName>ppt_y</p:attrName>
                                        </p:attrNameLst>
                                      </p:cBhvr>
                                      <p:rCtr x="0" y="-7963"/>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35" presetClass="path" presetSubtype="0" accel="50000" decel="50000" fill="hold" grpId="1" nodeType="withEffect">
                                  <p:stCondLst>
                                    <p:cond delay="250"/>
                                  </p:stCondLst>
                                  <p:childTnLst>
                                    <p:animMotion origin="layout" path="M 0 0.15903 L 0 -2.59259E-6 " pathEditMode="relative" rAng="0" ptsTypes="AA">
                                      <p:cBhvr>
                                        <p:cTn id="14" dur="1500" fill="hold"/>
                                        <p:tgtEl>
                                          <p:spTgt spid="3"/>
                                        </p:tgtEl>
                                        <p:attrNameLst>
                                          <p:attrName>ppt_x</p:attrName>
                                          <p:attrName>ppt_y</p:attrName>
                                        </p:attrNameLst>
                                      </p:cBhvr>
                                      <p:rCtr x="0" y="-79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2" grpId="1" bldLvl="0" animBg="1"/>
      <p:bldP spid="3" grpId="0"/>
      <p:bldP spid="3" grpId="1"/>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Rounded Rectangle 11"/>
          <p:cNvSpPr/>
          <p:nvPr/>
        </p:nvSpPr>
        <p:spPr>
          <a:xfrm>
            <a:off x="5345430" y="663575"/>
            <a:ext cx="3023870" cy="5880100"/>
          </a:xfrm>
          <a:prstGeom prst="roundRect">
            <a:avLst>
              <a:gd name="adj" fmla="val 1123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2705">
              <a:spcBef>
                <a:spcPts val="300"/>
              </a:spcBef>
            </a:pPr>
            <a:r>
              <a:rPr lang="en-US" sz="1300" b="1" spc="-20" dirty="0" err="1">
                <a:solidFill>
                  <a:schemeClr val="tx1"/>
                </a:solidFill>
                <a:latin typeface="AMX" pitchFamily="2" charset="77"/>
              </a:rPr>
              <a:t>Necessidades</a:t>
            </a:r>
            <a:r>
              <a:rPr lang="en-US" sz="1300" b="1" spc="-20" dirty="0">
                <a:solidFill>
                  <a:schemeClr val="tx1"/>
                </a:solidFill>
                <a:latin typeface="AMX" pitchFamily="2" charset="77"/>
              </a:rPr>
              <a:t>: </a:t>
            </a:r>
            <a:r>
              <a:rPr lang="en-US" sz="1300" spc="-20" dirty="0" err="1">
                <a:solidFill>
                  <a:schemeClr val="tx1"/>
                </a:solidFill>
                <a:latin typeface="AMX" pitchFamily="2" charset="77"/>
              </a:rPr>
              <a:t>Júlia</a:t>
            </a:r>
            <a:r>
              <a:rPr lang="en-US" sz="1300" spc="-20" dirty="0">
                <a:solidFill>
                  <a:schemeClr val="tx1"/>
                </a:solidFill>
                <a:latin typeface="AMX" pitchFamily="2" charset="77"/>
              </a:rPr>
              <a:t>, </a:t>
            </a:r>
            <a:r>
              <a:rPr lang="en-US" sz="1300" spc="-20" dirty="0" err="1">
                <a:solidFill>
                  <a:schemeClr val="tx1"/>
                </a:solidFill>
                <a:latin typeface="AMX" pitchFamily="2" charset="77"/>
              </a:rPr>
              <a:t>uma</a:t>
            </a:r>
            <a:r>
              <a:rPr lang="en-US" sz="1300" spc="-20" dirty="0">
                <a:solidFill>
                  <a:schemeClr val="tx1"/>
                </a:solidFill>
                <a:latin typeface="AMX" pitchFamily="2" charset="77"/>
              </a:rPr>
              <a:t> </a:t>
            </a:r>
            <a:r>
              <a:rPr lang="en-US" sz="1300" spc="-20" dirty="0" err="1">
                <a:solidFill>
                  <a:schemeClr val="tx1"/>
                </a:solidFill>
                <a:latin typeface="AMX" pitchFamily="2" charset="77"/>
              </a:rPr>
              <a:t>estudante</a:t>
            </a:r>
            <a:r>
              <a:rPr lang="en-US" sz="1300" spc="-20" dirty="0">
                <a:solidFill>
                  <a:schemeClr val="tx1"/>
                </a:solidFill>
                <a:latin typeface="AMX" pitchFamily="2" charset="77"/>
              </a:rPr>
              <a:t> </a:t>
            </a:r>
            <a:r>
              <a:rPr lang="en-US" sz="1300" dirty="0">
                <a:solidFill>
                  <a:schemeClr val="tx1"/>
                </a:solidFill>
                <a:latin typeface="AMX" pitchFamily="2" charset="77"/>
              </a:rPr>
              <a:t>e gamer </a:t>
            </a:r>
            <a:r>
              <a:rPr lang="en-US" sz="1300" dirty="0" err="1">
                <a:solidFill>
                  <a:schemeClr val="tx1"/>
                </a:solidFill>
                <a:latin typeface="AMX" pitchFamily="2" charset="77"/>
              </a:rPr>
              <a:t>nas</a:t>
            </a:r>
            <a:r>
              <a:rPr lang="en-US" sz="1300" dirty="0">
                <a:solidFill>
                  <a:schemeClr val="tx1"/>
                </a:solidFill>
                <a:latin typeface="AMX" pitchFamily="2" charset="77"/>
              </a:rPr>
              <a:t> horas </a:t>
            </a:r>
            <a:r>
              <a:rPr lang="en-US" sz="1300" dirty="0" err="1">
                <a:solidFill>
                  <a:schemeClr val="tx1"/>
                </a:solidFill>
                <a:latin typeface="AMX" pitchFamily="2" charset="77"/>
              </a:rPr>
              <a:t>vagas</a:t>
            </a:r>
            <a:r>
              <a:rPr lang="en-US" sz="1300" dirty="0">
                <a:solidFill>
                  <a:schemeClr val="tx1"/>
                </a:solidFill>
                <a:latin typeface="AMX" pitchFamily="2" charset="77"/>
              </a:rPr>
              <a:t>, </a:t>
            </a:r>
            <a:r>
              <a:rPr lang="en-US" sz="1300" dirty="0" err="1">
                <a:solidFill>
                  <a:schemeClr val="tx1"/>
                </a:solidFill>
                <a:latin typeface="AMX" pitchFamily="2" charset="77"/>
              </a:rPr>
              <a:t>precisa</a:t>
            </a:r>
            <a:br>
              <a:rPr lang="en-US" sz="1300" dirty="0">
                <a:solidFill>
                  <a:schemeClr val="tx1"/>
                </a:solidFill>
                <a:latin typeface="AMX" pitchFamily="2" charset="77"/>
              </a:rPr>
            </a:br>
            <a:r>
              <a:rPr lang="en-US" sz="1300" dirty="0">
                <a:solidFill>
                  <a:schemeClr val="tx1"/>
                </a:solidFill>
                <a:latin typeface="AMX" pitchFamily="2" charset="77"/>
              </a:rPr>
              <a:t>de </a:t>
            </a:r>
            <a:r>
              <a:rPr lang="en-US" sz="1300" dirty="0" err="1">
                <a:solidFill>
                  <a:schemeClr val="tx1"/>
                </a:solidFill>
                <a:latin typeface="AMX" pitchFamily="2" charset="77"/>
              </a:rPr>
              <a:t>conectividade</a:t>
            </a:r>
            <a:r>
              <a:rPr lang="en-US" sz="1300" dirty="0">
                <a:solidFill>
                  <a:schemeClr val="tx1"/>
                </a:solidFill>
                <a:latin typeface="AMX" pitchFamily="2" charset="77"/>
              </a:rPr>
              <a:t> </a:t>
            </a:r>
            <a:r>
              <a:rPr lang="en-US" sz="1300" dirty="0" err="1">
                <a:solidFill>
                  <a:schemeClr val="tx1"/>
                </a:solidFill>
                <a:latin typeface="AMX" pitchFamily="2" charset="77"/>
              </a:rPr>
              <a:t>constante</a:t>
            </a:r>
            <a:r>
              <a:rPr lang="en-US" sz="1300" dirty="0">
                <a:solidFill>
                  <a:schemeClr val="tx1"/>
                </a:solidFill>
                <a:latin typeface="AMX" pitchFamily="2" charset="77"/>
              </a:rPr>
              <a:t> para</a:t>
            </a:r>
            <a:br>
              <a:rPr lang="en-US" sz="1300" dirty="0">
                <a:solidFill>
                  <a:schemeClr val="tx1"/>
                </a:solidFill>
                <a:latin typeface="AMX" pitchFamily="2" charset="77"/>
              </a:rPr>
            </a:br>
            <a:r>
              <a:rPr lang="en-US" sz="1300" dirty="0">
                <a:solidFill>
                  <a:schemeClr val="tx1"/>
                </a:solidFill>
                <a:latin typeface="AMX" pitchFamily="2" charset="77"/>
              </a:rPr>
              <a:t>se </a:t>
            </a:r>
            <a:r>
              <a:rPr lang="en-US" sz="1300" dirty="0" err="1">
                <a:solidFill>
                  <a:schemeClr val="tx1"/>
                </a:solidFill>
                <a:latin typeface="AMX" pitchFamily="2" charset="77"/>
              </a:rPr>
              <a:t>comunicar</a:t>
            </a:r>
            <a:r>
              <a:rPr lang="en-US" sz="1300" dirty="0">
                <a:solidFill>
                  <a:schemeClr val="tx1"/>
                </a:solidFill>
                <a:latin typeface="AMX" pitchFamily="2" charset="77"/>
              </a:rPr>
              <a:t> com amigos e</a:t>
            </a:r>
            <a:br>
              <a:rPr lang="en-US" sz="1300" dirty="0">
                <a:solidFill>
                  <a:schemeClr val="tx1"/>
                </a:solidFill>
                <a:latin typeface="AMX" pitchFamily="2" charset="77"/>
              </a:rPr>
            </a:br>
            <a:r>
              <a:rPr lang="en-US" sz="1300" dirty="0" err="1">
                <a:solidFill>
                  <a:schemeClr val="tx1"/>
                </a:solidFill>
                <a:latin typeface="AMX" pitchFamily="2" charset="77"/>
              </a:rPr>
              <a:t>acessar</a:t>
            </a:r>
            <a:r>
              <a:rPr lang="en-US" sz="1300" dirty="0">
                <a:solidFill>
                  <a:schemeClr val="tx1"/>
                </a:solidFill>
                <a:latin typeface="AMX" pitchFamily="2" charset="77"/>
              </a:rPr>
              <a:t> </a:t>
            </a:r>
            <a:r>
              <a:rPr lang="en-US" sz="1300" dirty="0" err="1">
                <a:solidFill>
                  <a:schemeClr val="tx1"/>
                </a:solidFill>
                <a:latin typeface="AMX" pitchFamily="2" charset="77"/>
              </a:rPr>
              <a:t>aplicativos</a:t>
            </a:r>
            <a:r>
              <a:rPr lang="en-US" sz="1300" dirty="0">
                <a:solidFill>
                  <a:schemeClr val="tx1"/>
                </a:solidFill>
                <a:latin typeface="AMX" pitchFamily="2" charset="77"/>
              </a:rPr>
              <a:t> de </a:t>
            </a:r>
            <a:r>
              <a:rPr lang="en-US" sz="1300" dirty="0" err="1">
                <a:solidFill>
                  <a:schemeClr val="tx1"/>
                </a:solidFill>
                <a:latin typeface="AMX" pitchFamily="2" charset="77"/>
              </a:rPr>
              <a:t>estudo</a:t>
            </a:r>
            <a:r>
              <a:rPr lang="en-US" sz="1300" dirty="0">
                <a:solidFill>
                  <a:schemeClr val="tx1"/>
                </a:solidFill>
                <a:latin typeface="AMX" pitchFamily="2" charset="77"/>
              </a:rPr>
              <a:t> e </a:t>
            </a:r>
            <a:r>
              <a:rPr lang="en-US" sz="1300" dirty="0" err="1">
                <a:solidFill>
                  <a:schemeClr val="tx1"/>
                </a:solidFill>
                <a:latin typeface="AMX" pitchFamily="2" charset="77"/>
              </a:rPr>
              <a:t>entretenimento</a:t>
            </a:r>
            <a:r>
              <a:rPr lang="en-US" sz="1300" dirty="0">
                <a:solidFill>
                  <a:schemeClr val="tx1"/>
                </a:solidFill>
                <a:latin typeface="AMX" pitchFamily="2" charset="77"/>
              </a:rPr>
              <a:t>. Ela </a:t>
            </a:r>
            <a:r>
              <a:rPr lang="en-US" sz="1300" dirty="0" err="1">
                <a:solidFill>
                  <a:schemeClr val="tx1"/>
                </a:solidFill>
                <a:latin typeface="AMX" pitchFamily="2" charset="77"/>
              </a:rPr>
              <a:t>precisa</a:t>
            </a:r>
            <a:r>
              <a:rPr lang="en-US" sz="1300" dirty="0">
                <a:solidFill>
                  <a:schemeClr val="tx1"/>
                </a:solidFill>
                <a:latin typeface="AMX" pitchFamily="2" charset="77"/>
              </a:rPr>
              <a:t> de </a:t>
            </a:r>
            <a:r>
              <a:rPr lang="en-US" sz="1300" dirty="0" err="1">
                <a:solidFill>
                  <a:schemeClr val="tx1"/>
                </a:solidFill>
                <a:latin typeface="AMX" pitchFamily="2" charset="77"/>
              </a:rPr>
              <a:t>uma</a:t>
            </a:r>
            <a:r>
              <a:rPr lang="en-US" sz="1300" dirty="0">
                <a:solidFill>
                  <a:schemeClr val="tx1"/>
                </a:solidFill>
                <a:latin typeface="AMX" pitchFamily="2" charset="77"/>
              </a:rPr>
              <a:t> </a:t>
            </a:r>
            <a:r>
              <a:rPr lang="en-US" sz="1300" dirty="0" err="1">
                <a:solidFill>
                  <a:schemeClr val="tx1"/>
                </a:solidFill>
                <a:latin typeface="AMX" pitchFamily="2" charset="77"/>
              </a:rPr>
              <a:t>conexão</a:t>
            </a:r>
            <a:r>
              <a:rPr lang="en-US" sz="1300" dirty="0">
                <a:solidFill>
                  <a:schemeClr val="tx1"/>
                </a:solidFill>
                <a:latin typeface="AMX" pitchFamily="2" charset="77"/>
              </a:rPr>
              <a:t> </a:t>
            </a:r>
            <a:r>
              <a:rPr lang="en-US" sz="1300" dirty="0" err="1">
                <a:solidFill>
                  <a:schemeClr val="tx1"/>
                </a:solidFill>
                <a:latin typeface="AMX" pitchFamily="2" charset="77"/>
              </a:rPr>
              <a:t>rápida</a:t>
            </a:r>
            <a:r>
              <a:rPr lang="en-US" sz="1300" dirty="0">
                <a:solidFill>
                  <a:schemeClr val="tx1"/>
                </a:solidFill>
                <a:latin typeface="AMX" pitchFamily="2" charset="77"/>
              </a:rPr>
              <a:t> e </a:t>
            </a:r>
            <a:r>
              <a:rPr lang="en-US" sz="1300" dirty="0" err="1">
                <a:solidFill>
                  <a:schemeClr val="tx1"/>
                </a:solidFill>
                <a:latin typeface="AMX" pitchFamily="2" charset="77"/>
              </a:rPr>
              <a:t>estável</a:t>
            </a:r>
            <a:r>
              <a:rPr lang="en-US" sz="1300" dirty="0">
                <a:solidFill>
                  <a:schemeClr val="tx1"/>
                </a:solidFill>
                <a:latin typeface="AMX" pitchFamily="2" charset="77"/>
              </a:rPr>
              <a:t> para que  </a:t>
            </a:r>
            <a:r>
              <a:rPr lang="en-US" sz="1300" spc="-20" dirty="0" err="1">
                <a:solidFill>
                  <a:schemeClr val="tx1"/>
                </a:solidFill>
                <a:latin typeface="AMX" pitchFamily="2" charset="77"/>
              </a:rPr>
              <a:t>possa</a:t>
            </a:r>
            <a:r>
              <a:rPr lang="en-US" sz="1300" spc="-20" dirty="0">
                <a:solidFill>
                  <a:schemeClr val="tx1"/>
                </a:solidFill>
                <a:latin typeface="AMX" pitchFamily="2" charset="77"/>
              </a:rPr>
              <a:t> </a:t>
            </a:r>
            <a:r>
              <a:rPr lang="en-US" sz="1300" spc="-20" dirty="0" err="1">
                <a:solidFill>
                  <a:schemeClr val="tx1"/>
                </a:solidFill>
                <a:latin typeface="AMX" pitchFamily="2" charset="77"/>
              </a:rPr>
              <a:t>participar</a:t>
            </a:r>
            <a:r>
              <a:rPr lang="en-US" sz="1300" spc="-20" dirty="0">
                <a:solidFill>
                  <a:schemeClr val="tx1"/>
                </a:solidFill>
                <a:latin typeface="AMX" pitchFamily="2" charset="77"/>
              </a:rPr>
              <a:t> de conversas online, </a:t>
            </a:r>
            <a:r>
              <a:rPr lang="en-US" sz="1300" dirty="0" err="1">
                <a:solidFill>
                  <a:schemeClr val="tx1"/>
                </a:solidFill>
                <a:latin typeface="AMX" pitchFamily="2" charset="77"/>
              </a:rPr>
              <a:t>acessar</a:t>
            </a:r>
            <a:r>
              <a:rPr lang="en-US" sz="1300" dirty="0">
                <a:solidFill>
                  <a:schemeClr val="tx1"/>
                </a:solidFill>
                <a:latin typeface="AMX" pitchFamily="2" charset="77"/>
              </a:rPr>
              <a:t> </a:t>
            </a:r>
            <a:r>
              <a:rPr lang="en-US" sz="1300" dirty="0" err="1">
                <a:solidFill>
                  <a:schemeClr val="tx1"/>
                </a:solidFill>
                <a:latin typeface="AMX" pitchFamily="2" charset="77"/>
              </a:rPr>
              <a:t>materiais</a:t>
            </a:r>
            <a:r>
              <a:rPr lang="en-US" sz="1300" dirty="0">
                <a:solidFill>
                  <a:schemeClr val="tx1"/>
                </a:solidFill>
                <a:latin typeface="AMX" pitchFamily="2" charset="77"/>
              </a:rPr>
              <a:t> </a:t>
            </a:r>
            <a:r>
              <a:rPr lang="en-US" sz="1300" dirty="0" err="1">
                <a:solidFill>
                  <a:schemeClr val="tx1"/>
                </a:solidFill>
                <a:latin typeface="AMX" pitchFamily="2" charset="77"/>
              </a:rPr>
              <a:t>acadêmicos</a:t>
            </a:r>
            <a:r>
              <a:rPr lang="en-US" sz="1300" dirty="0">
                <a:solidFill>
                  <a:schemeClr val="tx1"/>
                </a:solidFill>
                <a:latin typeface="AMX" pitchFamily="2" charset="77"/>
              </a:rPr>
              <a:t> e </a:t>
            </a:r>
            <a:r>
              <a:rPr lang="en-US" sz="1300" spc="-20" dirty="0" err="1">
                <a:solidFill>
                  <a:schemeClr val="tx1"/>
                </a:solidFill>
                <a:latin typeface="AMX" pitchFamily="2" charset="77"/>
              </a:rPr>
              <a:t>desfrutar</a:t>
            </a:r>
            <a:r>
              <a:rPr lang="en-US" sz="1300" spc="-20" dirty="0">
                <a:solidFill>
                  <a:schemeClr val="tx1"/>
                </a:solidFill>
                <a:latin typeface="AMX" pitchFamily="2" charset="77"/>
              </a:rPr>
              <a:t> de </a:t>
            </a:r>
            <a:r>
              <a:rPr lang="en-US" sz="1300" spc="-20" dirty="0" err="1">
                <a:solidFill>
                  <a:schemeClr val="tx1"/>
                </a:solidFill>
                <a:latin typeface="AMX" pitchFamily="2" charset="77"/>
              </a:rPr>
              <a:t>jogos</a:t>
            </a:r>
            <a:r>
              <a:rPr lang="en-US" sz="1300" spc="-20" dirty="0">
                <a:solidFill>
                  <a:schemeClr val="tx1"/>
                </a:solidFill>
                <a:latin typeface="AMX" pitchFamily="2" charset="77"/>
              </a:rPr>
              <a:t> </a:t>
            </a:r>
            <a:r>
              <a:rPr lang="en-US" sz="1300" spc="-20" dirty="0" err="1">
                <a:solidFill>
                  <a:schemeClr val="tx1"/>
                </a:solidFill>
                <a:latin typeface="AMX" pitchFamily="2" charset="77"/>
              </a:rPr>
              <a:t>sem</a:t>
            </a:r>
            <a:r>
              <a:rPr lang="en-US" sz="1300" spc="-20" dirty="0">
                <a:solidFill>
                  <a:schemeClr val="tx1"/>
                </a:solidFill>
                <a:latin typeface="AMX" pitchFamily="2" charset="77"/>
              </a:rPr>
              <a:t> </a:t>
            </a:r>
            <a:r>
              <a:rPr lang="en-US" sz="1300" spc="-20" dirty="0" err="1">
                <a:solidFill>
                  <a:schemeClr val="tx1"/>
                </a:solidFill>
                <a:latin typeface="AMX" pitchFamily="2" charset="77"/>
              </a:rPr>
              <a:t>interrupções</a:t>
            </a:r>
            <a:r>
              <a:rPr lang="en-US" sz="1300" spc="-20" dirty="0">
                <a:solidFill>
                  <a:schemeClr val="tx1"/>
                </a:solidFill>
                <a:latin typeface="AMX" pitchFamily="2" charset="77"/>
              </a:rPr>
              <a:t>.</a:t>
            </a:r>
            <a:endParaRPr lang="en-US" sz="1300" spc="-2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Plano: </a:t>
            </a:r>
            <a:r>
              <a:rPr lang="en-US" sz="1300" dirty="0">
                <a:solidFill>
                  <a:schemeClr val="tx1"/>
                </a:solidFill>
                <a:latin typeface="AMX" pitchFamily="2" charset="77"/>
              </a:rPr>
              <a:t>Claro </a:t>
            </a:r>
            <a:r>
              <a:rPr lang="en-US" sz="1300" dirty="0" err="1">
                <a:solidFill>
                  <a:schemeClr val="tx1"/>
                </a:solidFill>
                <a:latin typeface="AMX" pitchFamily="2" charset="77"/>
              </a:rPr>
              <a:t>controle</a:t>
            </a:r>
            <a:r>
              <a:rPr lang="en-US" sz="1300" dirty="0">
                <a:solidFill>
                  <a:schemeClr val="tx1"/>
                </a:solidFill>
                <a:latin typeface="AMX" pitchFamily="2" charset="77"/>
              </a:rPr>
              <a:t>+ Gaming.</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Características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a:t>
            </a:r>
            <a:r>
              <a:rPr lang="en-US" sz="1300" dirty="0" err="1">
                <a:solidFill>
                  <a:schemeClr val="tx1"/>
                </a:solidFill>
                <a:latin typeface="AMX" pitchFamily="2" charset="77"/>
              </a:rPr>
              <a:t>ilimitadas</a:t>
            </a:r>
            <a:r>
              <a:rPr lang="en-US" sz="1300" dirty="0">
                <a:solidFill>
                  <a:schemeClr val="tx1"/>
                </a:solidFill>
                <a:latin typeface="AMX" pitchFamily="2" charset="77"/>
              </a:rPr>
              <a:t> e internet </a:t>
            </a:r>
            <a:r>
              <a:rPr lang="en-US" sz="1300" dirty="0" err="1">
                <a:solidFill>
                  <a:schemeClr val="tx1"/>
                </a:solidFill>
                <a:latin typeface="AMX" pitchFamily="2" charset="77"/>
              </a:rPr>
              <a:t>rápida</a:t>
            </a:r>
            <a:r>
              <a:rPr lang="en-US" sz="1300" dirty="0">
                <a:solidFill>
                  <a:schemeClr val="tx1"/>
                </a:solidFill>
                <a:latin typeface="AMX" pitchFamily="2" charset="77"/>
              </a:rPr>
              <a:t>. SMS </a:t>
            </a:r>
            <a:r>
              <a:rPr lang="en-US" sz="1300" dirty="0" err="1">
                <a:solidFill>
                  <a:schemeClr val="tx1"/>
                </a:solidFill>
                <a:latin typeface="AMX" pitchFamily="2" charset="77"/>
              </a:rPr>
              <a:t>ilimitado</a:t>
            </a:r>
            <a:r>
              <a:rPr lang="en-US" sz="1300" dirty="0">
                <a:solidFill>
                  <a:schemeClr val="tx1"/>
                </a:solidFill>
                <a:latin typeface="AMX" pitchFamily="2" charset="77"/>
              </a:rPr>
              <a:t>,</a:t>
            </a:r>
            <a:r>
              <a:rPr lang="pt-BR" altLang="en-US" sz="1300" dirty="0">
                <a:solidFill>
                  <a:schemeClr val="tx1"/>
                </a:solidFill>
                <a:latin typeface="AMX" pitchFamily="2" charset="77"/>
              </a:rPr>
              <a:t>Claro banca,</a:t>
            </a:r>
            <a:r>
              <a:rPr lang="en-US" sz="1300" dirty="0">
                <a:solidFill>
                  <a:schemeClr val="tx1"/>
                </a:solidFill>
                <a:latin typeface="AMX" pitchFamily="2" charset="77"/>
              </a:rPr>
              <a:t>  Claro video, </a:t>
            </a:r>
            <a:r>
              <a:rPr lang="en-US" sz="1300" dirty="0" err="1">
                <a:solidFill>
                  <a:schemeClr val="tx1"/>
                </a:solidFill>
                <a:latin typeface="AMX" pitchFamily="2" charset="77"/>
              </a:rPr>
              <a:t>Skeelo</a:t>
            </a:r>
            <a:r>
              <a:rPr lang="pt-BR" altLang="en-US" sz="1300" dirty="0" err="1">
                <a:solidFill>
                  <a:schemeClr val="tx1"/>
                </a:solidFill>
                <a:latin typeface="AMX" pitchFamily="2" charset="77"/>
              </a:rPr>
              <a:t> </a:t>
            </a:r>
            <a:r>
              <a:rPr lang="en-US" sz="1300" dirty="0">
                <a:solidFill>
                  <a:schemeClr val="tx1"/>
                </a:solidFill>
                <a:latin typeface="AMX" pitchFamily="2" charset="77"/>
              </a:rPr>
              <a:t>e </a:t>
            </a:r>
            <a:r>
              <a:rPr lang="en-US" sz="1300" dirty="0" err="1">
                <a:solidFill>
                  <a:schemeClr val="tx1"/>
                </a:solidFill>
                <a:latin typeface="AMX" pitchFamily="2" charset="77"/>
              </a:rPr>
              <a:t>acesso</a:t>
            </a:r>
            <a:r>
              <a:rPr lang="en-US" sz="1300" dirty="0">
                <a:solidFill>
                  <a:schemeClr val="tx1"/>
                </a:solidFill>
                <a:latin typeface="AMX" pitchFamily="2" charset="77"/>
              </a:rPr>
              <a:t> </a:t>
            </a:r>
            <a:r>
              <a:rPr lang="en-US" sz="1300" dirty="0" err="1">
                <a:solidFill>
                  <a:schemeClr val="tx1"/>
                </a:solidFill>
                <a:latin typeface="AMX" pitchFamily="2" charset="77"/>
              </a:rPr>
              <a:t>ao</a:t>
            </a:r>
            <a:r>
              <a:rPr lang="en-US" sz="1300" dirty="0">
                <a:solidFill>
                  <a:schemeClr val="tx1"/>
                </a:solidFill>
                <a:latin typeface="AMX" pitchFamily="2" charset="77"/>
              </a:rPr>
              <a:t> Twitch.</a:t>
            </a:r>
            <a:endParaRPr lang="en-US" sz="1300" dirty="0">
              <a:solidFill>
                <a:schemeClr val="tx1"/>
              </a:solidFill>
              <a:latin typeface="AMX" pitchFamily="2" charset="77"/>
            </a:endParaRPr>
          </a:p>
          <a:p>
            <a:pPr marL="52705">
              <a:spcBef>
                <a:spcPts val="300"/>
              </a:spcBef>
            </a:pPr>
            <a:r>
              <a:rPr lang="en-US" sz="1300" b="1" dirty="0" err="1">
                <a:solidFill>
                  <a:schemeClr val="tx1"/>
                </a:solidFill>
                <a:latin typeface="AMX" pitchFamily="2" charset="77"/>
              </a:rPr>
              <a:t>Benefícios</a:t>
            </a:r>
            <a:r>
              <a:rPr lang="en-US" sz="1300" b="1" dirty="0">
                <a:solidFill>
                  <a:schemeClr val="tx1"/>
                </a:solidFill>
                <a:latin typeface="AMX" pitchFamily="2" charset="77"/>
              </a:rPr>
              <a:t>: </a:t>
            </a:r>
            <a:r>
              <a:rPr lang="en-US" sz="1300" dirty="0" err="1">
                <a:solidFill>
                  <a:schemeClr val="tx1"/>
                </a:solidFill>
                <a:latin typeface="AMX" pitchFamily="2" charset="77"/>
              </a:rPr>
              <a:t>Ligações</a:t>
            </a:r>
            <a:r>
              <a:rPr lang="en-US" sz="1300" dirty="0">
                <a:solidFill>
                  <a:schemeClr val="tx1"/>
                </a:solidFill>
                <a:latin typeface="AMX" pitchFamily="2" charset="77"/>
              </a:rPr>
              <a:t> e SMS </a:t>
            </a:r>
            <a:r>
              <a:rPr lang="en-US" sz="1300" dirty="0" err="1">
                <a:solidFill>
                  <a:schemeClr val="tx1"/>
                </a:solidFill>
                <a:latin typeface="AMX" pitchFamily="2" charset="77"/>
              </a:rPr>
              <a:t>ilimitados</a:t>
            </a:r>
            <a:r>
              <a:rPr lang="en-US" sz="1300" dirty="0">
                <a:solidFill>
                  <a:schemeClr val="tx1"/>
                </a:solidFill>
                <a:latin typeface="AMX" pitchFamily="2" charset="77"/>
              </a:rPr>
              <a:t> para </a:t>
            </a:r>
            <a:r>
              <a:rPr lang="en-US" sz="1300" dirty="0" err="1">
                <a:solidFill>
                  <a:schemeClr val="tx1"/>
                </a:solidFill>
                <a:latin typeface="AMX" pitchFamily="2" charset="77"/>
              </a:rPr>
              <a:t>manter</a:t>
            </a:r>
            <a:r>
              <a:rPr lang="en-US" sz="1300" dirty="0">
                <a:solidFill>
                  <a:schemeClr val="tx1"/>
                </a:solidFill>
                <a:latin typeface="AMX" pitchFamily="2" charset="77"/>
              </a:rPr>
              <a:t> </a:t>
            </a:r>
            <a:r>
              <a:rPr lang="en-US" sz="1300" dirty="0" err="1">
                <a:solidFill>
                  <a:schemeClr val="tx1"/>
                </a:solidFill>
                <a:latin typeface="AMX" pitchFamily="2" charset="77"/>
              </a:rPr>
              <a:t>contato</a:t>
            </a:r>
            <a:r>
              <a:rPr lang="en-US" sz="1300" dirty="0">
                <a:solidFill>
                  <a:schemeClr val="tx1"/>
                </a:solidFill>
                <a:latin typeface="AMX" pitchFamily="2" charset="77"/>
              </a:rPr>
              <a:t>. </a:t>
            </a:r>
            <a:r>
              <a:rPr lang="en-US" sz="1300" spc="-20" dirty="0" err="1">
                <a:solidFill>
                  <a:schemeClr val="tx1"/>
                </a:solidFill>
                <a:latin typeface="AMX" pitchFamily="2" charset="77"/>
              </a:rPr>
              <a:t>Skeelo</a:t>
            </a:r>
            <a:r>
              <a:rPr lang="en-US" sz="1300" spc="-20" dirty="0">
                <a:solidFill>
                  <a:schemeClr val="tx1"/>
                </a:solidFill>
                <a:latin typeface="AMX" pitchFamily="2" charset="77"/>
              </a:rPr>
              <a:t> para </a:t>
            </a:r>
            <a:r>
              <a:rPr lang="en-US" sz="1300" spc="-20" dirty="0" err="1">
                <a:solidFill>
                  <a:schemeClr val="tx1"/>
                </a:solidFill>
                <a:latin typeface="AMX" pitchFamily="2" charset="77"/>
              </a:rPr>
              <a:t>aprimorar</a:t>
            </a:r>
            <a:r>
              <a:rPr lang="en-US" sz="1300" spc="-20" dirty="0">
                <a:solidFill>
                  <a:schemeClr val="tx1"/>
                </a:solidFill>
                <a:latin typeface="AMX" pitchFamily="2" charset="77"/>
              </a:rPr>
              <a:t> </a:t>
            </a:r>
            <a:r>
              <a:rPr lang="en-US" sz="1300" spc="-20" dirty="0" err="1">
                <a:solidFill>
                  <a:schemeClr val="tx1"/>
                </a:solidFill>
                <a:latin typeface="AMX" pitchFamily="2" charset="77"/>
              </a:rPr>
              <a:t>conhecimentos</a:t>
            </a:r>
            <a:r>
              <a:rPr lang="en-US" sz="1300" spc="-20" dirty="0">
                <a:solidFill>
                  <a:schemeClr val="tx1"/>
                </a:solidFill>
                <a:latin typeface="AMX" pitchFamily="2" charset="77"/>
              </a:rPr>
              <a:t>. Claro video e</a:t>
            </a:r>
            <a:br>
              <a:rPr lang="en-US" sz="1300" spc="-20" dirty="0">
                <a:solidFill>
                  <a:schemeClr val="tx1"/>
                </a:solidFill>
                <a:latin typeface="AMX" pitchFamily="2" charset="77"/>
              </a:rPr>
            </a:br>
            <a:r>
              <a:rPr lang="en-US" sz="1300" spc="-20" dirty="0">
                <a:solidFill>
                  <a:schemeClr val="tx1"/>
                </a:solidFill>
                <a:latin typeface="AMX" pitchFamily="2" charset="77"/>
              </a:rPr>
              <a:t>Twitch </a:t>
            </a:r>
            <a:r>
              <a:rPr lang="en-US" sz="1300" dirty="0">
                <a:solidFill>
                  <a:schemeClr val="tx1"/>
                </a:solidFill>
                <a:latin typeface="AMX" pitchFamily="2" charset="77"/>
              </a:rPr>
              <a:t>para </a:t>
            </a:r>
            <a:r>
              <a:rPr lang="en-US" sz="1300" dirty="0" err="1">
                <a:solidFill>
                  <a:schemeClr val="tx1"/>
                </a:solidFill>
                <a:latin typeface="AMX" pitchFamily="2" charset="77"/>
              </a:rPr>
              <a:t>diversão</a:t>
            </a:r>
            <a:r>
              <a:rPr lang="en-US" sz="1300" dirty="0">
                <a:solidFill>
                  <a:schemeClr val="tx1"/>
                </a:solidFill>
                <a:latin typeface="AMX" pitchFamily="2" charset="77"/>
              </a:rPr>
              <a:t> e </a:t>
            </a:r>
            <a:r>
              <a:rPr lang="en-US" sz="1300" dirty="0" err="1">
                <a:solidFill>
                  <a:schemeClr val="tx1"/>
                </a:solidFill>
                <a:latin typeface="AMX" pitchFamily="2" charset="77"/>
              </a:rPr>
              <a:t>interação</a:t>
            </a:r>
            <a:r>
              <a:rPr lang="en-US" sz="1300" dirty="0">
                <a:solidFill>
                  <a:schemeClr val="tx1"/>
                </a:solidFill>
                <a:latin typeface="AMX" pitchFamily="2" charset="77"/>
              </a:rPr>
              <a:t>.</a:t>
            </a:r>
            <a:endParaRPr lang="en-US" sz="1300" dirty="0">
              <a:solidFill>
                <a:schemeClr val="tx1"/>
              </a:solidFill>
              <a:latin typeface="AMX" pitchFamily="2" charset="77"/>
            </a:endParaRPr>
          </a:p>
          <a:p>
            <a:pPr marL="52705">
              <a:spcBef>
                <a:spcPts val="300"/>
              </a:spcBef>
            </a:pPr>
            <a:r>
              <a:rPr lang="en-US" sz="1300" b="1" dirty="0">
                <a:solidFill>
                  <a:schemeClr val="tx1"/>
                </a:solidFill>
                <a:latin typeface="AMX" pitchFamily="2" charset="77"/>
              </a:rPr>
              <a:t>Valor </a:t>
            </a:r>
            <a:r>
              <a:rPr lang="en-US" sz="1300" b="1" dirty="0" err="1">
                <a:solidFill>
                  <a:schemeClr val="tx1"/>
                </a:solidFill>
                <a:latin typeface="AMX" pitchFamily="2" charset="77"/>
              </a:rPr>
              <a:t>Agregado</a:t>
            </a:r>
            <a:r>
              <a:rPr lang="en-US" sz="1300" b="1" dirty="0">
                <a:solidFill>
                  <a:schemeClr val="tx1"/>
                </a:solidFill>
                <a:latin typeface="AMX" pitchFamily="2" charset="77"/>
              </a:rPr>
              <a:t>: </a:t>
            </a:r>
            <a:r>
              <a:rPr lang="en-US" sz="1300" dirty="0">
                <a:solidFill>
                  <a:schemeClr val="tx1"/>
                </a:solidFill>
                <a:latin typeface="AMX" pitchFamily="2" charset="77"/>
              </a:rPr>
              <a:t>Agora, </a:t>
            </a:r>
            <a:r>
              <a:rPr lang="en-US" sz="1300" dirty="0" err="1">
                <a:solidFill>
                  <a:schemeClr val="tx1"/>
                </a:solidFill>
                <a:latin typeface="AMX" pitchFamily="2" charset="77"/>
              </a:rPr>
              <a:t>ela</a:t>
            </a:r>
            <a:r>
              <a:rPr lang="en-US" sz="1300" dirty="0">
                <a:solidFill>
                  <a:schemeClr val="tx1"/>
                </a:solidFill>
                <a:latin typeface="AMX" pitchFamily="2" charset="77"/>
              </a:rPr>
              <a:t> </a:t>
            </a:r>
            <a:r>
              <a:rPr lang="en-US" sz="1300" dirty="0" err="1">
                <a:solidFill>
                  <a:schemeClr val="tx1"/>
                </a:solidFill>
                <a:latin typeface="AMX" pitchFamily="2" charset="77"/>
              </a:rPr>
              <a:t>tem</a:t>
            </a:r>
            <a:r>
              <a:rPr lang="en-US" sz="1300" dirty="0">
                <a:solidFill>
                  <a:schemeClr val="tx1"/>
                </a:solidFill>
                <a:latin typeface="AMX" pitchFamily="2" charset="77"/>
              </a:rPr>
              <a:t> </a:t>
            </a:r>
            <a:r>
              <a:rPr lang="en-US" sz="1300" dirty="0" err="1">
                <a:solidFill>
                  <a:schemeClr val="tx1"/>
                </a:solidFill>
                <a:latin typeface="AMX" pitchFamily="2" charset="77"/>
              </a:rPr>
              <a:t>conectividade</a:t>
            </a:r>
            <a:r>
              <a:rPr lang="en-US" sz="1300" dirty="0">
                <a:solidFill>
                  <a:schemeClr val="tx1"/>
                </a:solidFill>
                <a:latin typeface="AMX" pitchFamily="2" charset="77"/>
              </a:rPr>
              <a:t> para </a:t>
            </a:r>
            <a:r>
              <a:rPr lang="en-US" sz="1300" dirty="0" err="1">
                <a:solidFill>
                  <a:schemeClr val="tx1"/>
                </a:solidFill>
                <a:latin typeface="AMX" pitchFamily="2" charset="77"/>
              </a:rPr>
              <a:t>falar</a:t>
            </a:r>
            <a:r>
              <a:rPr lang="en-US" sz="1300" dirty="0">
                <a:solidFill>
                  <a:schemeClr val="tx1"/>
                </a:solidFill>
                <a:latin typeface="AMX" pitchFamily="2" charset="77"/>
              </a:rPr>
              <a:t> com </a:t>
            </a:r>
            <a:r>
              <a:rPr lang="en-US" sz="1300" dirty="0" err="1">
                <a:solidFill>
                  <a:schemeClr val="tx1"/>
                </a:solidFill>
                <a:latin typeface="AMX" pitchFamily="2" charset="77"/>
              </a:rPr>
              <a:t>os</a:t>
            </a:r>
            <a:r>
              <a:rPr lang="en-US" sz="1300" dirty="0">
                <a:solidFill>
                  <a:schemeClr val="tx1"/>
                </a:solidFill>
                <a:latin typeface="AMX" pitchFamily="2" charset="77"/>
              </a:rPr>
              <a:t> amigos o </a:t>
            </a:r>
            <a:r>
              <a:rPr lang="en-US" sz="1300" dirty="0" err="1">
                <a:solidFill>
                  <a:schemeClr val="tx1"/>
                </a:solidFill>
                <a:latin typeface="AMX" pitchFamily="2" charset="77"/>
              </a:rPr>
              <a:t>dia</a:t>
            </a:r>
            <a:r>
              <a:rPr lang="en-US" sz="1300" dirty="0">
                <a:solidFill>
                  <a:schemeClr val="tx1"/>
                </a:solidFill>
                <a:latin typeface="AMX" pitchFamily="2" charset="77"/>
              </a:rPr>
              <a:t> </a:t>
            </a:r>
            <a:r>
              <a:rPr lang="en-US" sz="1300" dirty="0" err="1">
                <a:solidFill>
                  <a:schemeClr val="tx1"/>
                </a:solidFill>
                <a:latin typeface="AMX" pitchFamily="2" charset="77"/>
              </a:rPr>
              <a:t>todo</a:t>
            </a:r>
            <a:r>
              <a:rPr lang="en-US" sz="1300" dirty="0">
                <a:solidFill>
                  <a:schemeClr val="tx1"/>
                </a:solidFill>
                <a:latin typeface="AMX" pitchFamily="2" charset="77"/>
              </a:rPr>
              <a:t>, </a:t>
            </a:r>
            <a:r>
              <a:rPr lang="en-US" sz="1300" dirty="0" err="1">
                <a:solidFill>
                  <a:schemeClr val="tx1"/>
                </a:solidFill>
                <a:latin typeface="AMX" pitchFamily="2" charset="77"/>
              </a:rPr>
              <a:t>aplicativos</a:t>
            </a:r>
            <a:r>
              <a:rPr lang="en-US" sz="1300" dirty="0">
                <a:solidFill>
                  <a:schemeClr val="tx1"/>
                </a:solidFill>
                <a:latin typeface="AMX" pitchFamily="2" charset="77"/>
              </a:rPr>
              <a:t> de </a:t>
            </a:r>
            <a:r>
              <a:rPr lang="en-US" sz="1300" dirty="0" err="1">
                <a:solidFill>
                  <a:schemeClr val="tx1"/>
                </a:solidFill>
                <a:latin typeface="AMX" pitchFamily="2" charset="77"/>
              </a:rPr>
              <a:t>estudos</a:t>
            </a:r>
            <a:r>
              <a:rPr lang="en-US" sz="1300" dirty="0">
                <a:solidFill>
                  <a:schemeClr val="tx1"/>
                </a:solidFill>
                <a:latin typeface="AMX" pitchFamily="2" charset="77"/>
              </a:rPr>
              <a:t> para  </a:t>
            </a:r>
            <a:r>
              <a:rPr lang="en-US" sz="1300" dirty="0" err="1">
                <a:solidFill>
                  <a:schemeClr val="tx1"/>
                </a:solidFill>
                <a:latin typeface="AMX" pitchFamily="2" charset="77"/>
              </a:rPr>
              <a:t>aprofundar</a:t>
            </a:r>
            <a:r>
              <a:rPr lang="en-US" sz="1300" dirty="0">
                <a:solidFill>
                  <a:schemeClr val="tx1"/>
                </a:solidFill>
                <a:latin typeface="AMX" pitchFamily="2" charset="77"/>
              </a:rPr>
              <a:t> </a:t>
            </a:r>
            <a:r>
              <a:rPr lang="en-US" sz="1300" dirty="0" err="1">
                <a:solidFill>
                  <a:schemeClr val="tx1"/>
                </a:solidFill>
                <a:latin typeface="AMX" pitchFamily="2" charset="77"/>
              </a:rPr>
              <a:t>os</a:t>
            </a:r>
            <a:r>
              <a:rPr lang="en-US" sz="1300" dirty="0">
                <a:solidFill>
                  <a:schemeClr val="tx1"/>
                </a:solidFill>
                <a:latin typeface="AMX" pitchFamily="2" charset="77"/>
              </a:rPr>
              <a:t> </a:t>
            </a:r>
            <a:r>
              <a:rPr lang="en-US" sz="1300" dirty="0" err="1">
                <a:solidFill>
                  <a:schemeClr val="tx1"/>
                </a:solidFill>
                <a:latin typeface="AMX" pitchFamily="2" charset="77"/>
              </a:rPr>
              <a:t>seus</a:t>
            </a:r>
            <a:r>
              <a:rPr lang="en-US" sz="1300" dirty="0">
                <a:solidFill>
                  <a:schemeClr val="tx1"/>
                </a:solidFill>
                <a:latin typeface="AMX" pitchFamily="2" charset="77"/>
              </a:rPr>
              <a:t> </a:t>
            </a:r>
            <a:r>
              <a:rPr lang="en-US" sz="1300" dirty="0" err="1">
                <a:solidFill>
                  <a:schemeClr val="tx1"/>
                </a:solidFill>
                <a:latin typeface="AMX" pitchFamily="2" charset="77"/>
              </a:rPr>
              <a:t>estudos</a:t>
            </a:r>
            <a:r>
              <a:rPr lang="en-US" sz="1300" dirty="0">
                <a:solidFill>
                  <a:schemeClr val="tx1"/>
                </a:solidFill>
                <a:latin typeface="AMX" pitchFamily="2" charset="77"/>
              </a:rPr>
              <a:t> e </a:t>
            </a:r>
            <a:r>
              <a:rPr lang="en-US" sz="1300" dirty="0" err="1">
                <a:solidFill>
                  <a:schemeClr val="tx1"/>
                </a:solidFill>
                <a:latin typeface="AMX" pitchFamily="2" charset="77"/>
              </a:rPr>
              <a:t>curtição</a:t>
            </a:r>
            <a:r>
              <a:rPr lang="en-US" sz="1300" dirty="0">
                <a:solidFill>
                  <a:schemeClr val="tx1"/>
                </a:solidFill>
                <a:latin typeface="AMX" pitchFamily="2" charset="77"/>
              </a:rPr>
              <a:t> </a:t>
            </a:r>
            <a:r>
              <a:rPr lang="en-US" sz="1300" dirty="0" err="1">
                <a:solidFill>
                  <a:schemeClr val="tx1"/>
                </a:solidFill>
                <a:latin typeface="AMX" pitchFamily="2" charset="77"/>
              </a:rPr>
              <a:t>ilimitada</a:t>
            </a:r>
            <a:r>
              <a:rPr lang="en-US" sz="1300" dirty="0">
                <a:solidFill>
                  <a:schemeClr val="tx1"/>
                </a:solidFill>
                <a:latin typeface="AMX" pitchFamily="2" charset="77"/>
              </a:rPr>
              <a:t> com</a:t>
            </a:r>
            <a:br>
              <a:rPr lang="en-US" sz="1300" dirty="0">
                <a:solidFill>
                  <a:schemeClr val="tx1"/>
                </a:solidFill>
                <a:latin typeface="AMX" pitchFamily="2" charset="77"/>
              </a:rPr>
            </a:br>
            <a:r>
              <a:rPr lang="en-US" sz="1300" dirty="0">
                <a:solidFill>
                  <a:schemeClr val="tx1"/>
                </a:solidFill>
                <a:latin typeface="AMX" pitchFamily="2" charset="77"/>
              </a:rPr>
              <a:t>o app de Gaming para </a:t>
            </a:r>
            <a:r>
              <a:rPr lang="en-US" sz="1300" dirty="0" err="1">
                <a:solidFill>
                  <a:schemeClr val="tx1"/>
                </a:solidFill>
                <a:latin typeface="AMX" pitchFamily="2" charset="77"/>
              </a:rPr>
              <a:t>acompanhar</a:t>
            </a:r>
            <a:r>
              <a:rPr lang="en-US" sz="1300" dirty="0">
                <a:solidFill>
                  <a:schemeClr val="tx1"/>
                </a:solidFill>
                <a:latin typeface="AMX" pitchFamily="2" charset="77"/>
              </a:rPr>
              <a:t> o </a:t>
            </a:r>
            <a:r>
              <a:rPr lang="en-US" sz="1300" dirty="0" err="1">
                <a:solidFill>
                  <a:schemeClr val="tx1"/>
                </a:solidFill>
                <a:latin typeface="AMX" pitchFamily="2" charset="77"/>
              </a:rPr>
              <a:t>universo</a:t>
            </a:r>
            <a:r>
              <a:rPr lang="en-US" sz="1300" dirty="0">
                <a:solidFill>
                  <a:schemeClr val="tx1"/>
                </a:solidFill>
                <a:latin typeface="AMX" pitchFamily="2" charset="77"/>
              </a:rPr>
              <a:t> dos </a:t>
            </a:r>
            <a:r>
              <a:rPr lang="en-US" sz="1300" dirty="0" err="1">
                <a:solidFill>
                  <a:schemeClr val="tx1"/>
                </a:solidFill>
                <a:latin typeface="AMX" pitchFamily="2" charset="77"/>
              </a:rPr>
              <a:t>jogos</a:t>
            </a:r>
            <a:r>
              <a:rPr lang="en-US" sz="1300" dirty="0">
                <a:solidFill>
                  <a:schemeClr val="tx1"/>
                </a:solidFill>
                <a:latin typeface="AMX" pitchFamily="2" charset="77"/>
              </a:rPr>
              <a:t> online.</a:t>
            </a:r>
            <a:endParaRPr lang="en-US" sz="1300" dirty="0">
              <a:solidFill>
                <a:schemeClr val="tx1"/>
              </a:solidFill>
              <a:latin typeface="AMX" pitchFamily="2" charset="77"/>
            </a:endParaRPr>
          </a:p>
        </p:txBody>
      </p:sp>
      <p:grpSp>
        <p:nvGrpSpPr>
          <p:cNvPr id="31" name="Group 30"/>
          <p:cNvGrpSpPr>
            <a:grpSpLocks noChangeAspect="1"/>
          </p:cNvGrpSpPr>
          <p:nvPr/>
        </p:nvGrpSpPr>
        <p:grpSpPr>
          <a:xfrm>
            <a:off x="957142" y="1308900"/>
            <a:ext cx="3402000" cy="3402000"/>
            <a:chOff x="6208180" y="-981000"/>
            <a:chExt cx="8820000" cy="8820000"/>
          </a:xfrm>
        </p:grpSpPr>
        <p:sp>
          <p:nvSpPr>
            <p:cNvPr id="32" name="Oval 3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34" name="Picture 33"/>
            <p:cNvPicPr>
              <a:picLocks noChangeAspect="1"/>
            </p:cNvPicPr>
            <p:nvPr/>
          </p:nvPicPr>
          <p:blipFill>
            <a:blip r:embed="rId1"/>
            <a:srcRect l="36217" r="11754" b="21957"/>
            <a:stretch>
              <a:fillRect/>
            </a:stretch>
          </p:blipFill>
          <p:spPr>
            <a:xfrm>
              <a:off x="6954835" y="-279001"/>
              <a:ext cx="7415999" cy="7415999"/>
            </a:xfrm>
            <a:prstGeom prst="ellipse">
              <a:avLst/>
            </a:prstGeom>
          </p:spPr>
        </p:pic>
      </p:grpSp>
      <p:sp>
        <p:nvSpPr>
          <p:cNvPr id="36" name="TextBox 35"/>
          <p:cNvSpPr txBox="1"/>
          <p:nvPr/>
        </p:nvSpPr>
        <p:spPr>
          <a:xfrm rot="16200000">
            <a:off x="4024334" y="1296876"/>
            <a:ext cx="1318581" cy="474243"/>
          </a:xfrm>
          <a:prstGeom prst="roundRect">
            <a:avLst>
              <a:gd name="adj" fmla="val 50000"/>
            </a:avLst>
          </a:prstGeom>
          <a:noFill/>
          <a:ln w="19050">
            <a:solidFill>
              <a:srgbClr val="DA291C"/>
            </a:solidFill>
          </a:ln>
        </p:spPr>
        <p:txBody>
          <a:bodyPr wrap="square" rtlCol="0" anchor="ctr">
            <a:noAutofit/>
          </a:bodyPr>
          <a:lstStyle/>
          <a:p>
            <a:pPr algn="ctr"/>
            <a:r>
              <a:rPr lang="en-US" i="1" dirty="0" err="1">
                <a:solidFill>
                  <a:srgbClr val="DA291C"/>
                </a:solidFill>
                <a:latin typeface="AMX" pitchFamily="2" charset="77"/>
              </a:rPr>
              <a:t>Estudante</a:t>
            </a:r>
            <a:endParaRPr lang="en-US" i="1" dirty="0">
              <a:solidFill>
                <a:srgbClr val="DA291C"/>
              </a:solidFill>
              <a:latin typeface="AMX" pitchFamily="2" charset="77"/>
            </a:endParaRPr>
          </a:p>
        </p:txBody>
      </p:sp>
      <p:sp>
        <p:nvSpPr>
          <p:cNvPr id="3" name="Retângulo 2"/>
          <p:cNvSpPr/>
          <p:nvPr/>
        </p:nvSpPr>
        <p:spPr>
          <a:xfrm>
            <a:off x="-6985" y="0"/>
            <a:ext cx="12198985" cy="6847840"/>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a:latin typeface="Segoe UI" panose="020B0502040204020203"/>
                <a:cs typeface="Segoe UI" panose="020B0502040204020203"/>
                <a:sym typeface="+mn-ea"/>
              </a:rPr>
              <a:t>Este exemplo é para a ilha de Migração</a:t>
            </a:r>
            <a:r>
              <a:rPr lang="pt-BR" altLang="en-US" sz="2400" b="1" dirty="0">
                <a:latin typeface="Segoe UI" panose="020B0502040204020203"/>
                <a:cs typeface="Segoe UI" panose="020B0502040204020203"/>
                <a:sym typeface="+mn-ea"/>
              </a:rPr>
              <a:t>. </a:t>
            </a:r>
            <a:endParaRPr lang="pt-BR" altLang="en-US" sz="2400" b="1" dirty="0">
              <a:latin typeface="Segoe UI" panose="020B0502040204020203"/>
              <a:cs typeface="Segoe UI" panose="020B0502040204020203"/>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63" presetClass="path" presetSubtype="0" accel="50000" decel="50000" fill="hold" grpId="1" nodeType="withEffect">
                                  <p:stCondLst>
                                    <p:cond delay="0"/>
                                  </p:stCondLst>
                                  <p:childTnLst>
                                    <p:animMotion origin="layout" path="M 0.05104 0 L -2.08333E-6 0 " pathEditMode="relative" rAng="0" ptsTypes="AA">
                                      <p:cBhvr>
                                        <p:cTn id="9" dur="1500" fill="hold"/>
                                        <p:tgtEl>
                                          <p:spTgt spid="12"/>
                                        </p:tgtEl>
                                        <p:attrNameLst>
                                          <p:attrName>ppt_x</p:attrName>
                                          <p:attrName>ppt_y</p:attrName>
                                        </p:attrNameLst>
                                      </p:cBhvr>
                                      <p:rCtr x="-255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12" grpId="1" bldLvl="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Graphic 26"/>
          <p:cNvPicPr>
            <a:picLocks noChangeAspect="1"/>
          </p:cNvPicPr>
          <p:nvPr/>
        </p:nvPicPr>
        <p:blipFill>
          <a:blip r:embed="rId1"/>
          <a:stretch>
            <a:fillRect/>
          </a:stretch>
        </p:blipFill>
        <p:spPr>
          <a:xfrm>
            <a:off x="2035985" y="5310815"/>
            <a:ext cx="1752600" cy="977900"/>
          </a:xfrm>
          <a:prstGeom prst="rect">
            <a:avLst/>
          </a:prstGeom>
        </p:spPr>
      </p:pic>
      <p:pic>
        <p:nvPicPr>
          <p:cNvPr id="28" name="Graphic 27"/>
          <p:cNvPicPr>
            <a:picLocks noChangeAspect="1"/>
          </p:cNvPicPr>
          <p:nvPr/>
        </p:nvPicPr>
        <p:blipFill>
          <a:blip r:embed="rId1"/>
          <a:stretch>
            <a:fillRect/>
          </a:stretch>
        </p:blipFill>
        <p:spPr>
          <a:xfrm>
            <a:off x="8478176" y="4821865"/>
            <a:ext cx="1752600" cy="977900"/>
          </a:xfrm>
          <a:prstGeom prst="rect">
            <a:avLst/>
          </a:prstGeom>
        </p:spPr>
      </p:pic>
      <p:pic>
        <p:nvPicPr>
          <p:cNvPr id="2" name="Graphic 1"/>
          <p:cNvPicPr>
            <a:picLocks noChangeAspect="1"/>
          </p:cNvPicPr>
          <p:nvPr/>
        </p:nvPicPr>
        <p:blipFill>
          <a:blip r:embed="rId1"/>
          <a:stretch>
            <a:fillRect/>
          </a:stretch>
        </p:blipFill>
        <p:spPr>
          <a:xfrm>
            <a:off x="447252" y="3499771"/>
            <a:ext cx="1752600" cy="977900"/>
          </a:xfrm>
          <a:prstGeom prst="rect">
            <a:avLst/>
          </a:prstGeom>
        </p:spPr>
      </p:pic>
      <p:pic>
        <p:nvPicPr>
          <p:cNvPr id="3" name="Graphic 2"/>
          <p:cNvPicPr>
            <a:picLocks noChangeAspect="1"/>
          </p:cNvPicPr>
          <p:nvPr/>
        </p:nvPicPr>
        <p:blipFill>
          <a:blip r:embed="rId1"/>
          <a:stretch>
            <a:fillRect/>
          </a:stretch>
        </p:blipFill>
        <p:spPr>
          <a:xfrm>
            <a:off x="2966641" y="453197"/>
            <a:ext cx="1752600" cy="977900"/>
          </a:xfrm>
          <a:prstGeom prst="rect">
            <a:avLst/>
          </a:prstGeom>
        </p:spPr>
      </p:pic>
      <p:sp>
        <p:nvSpPr>
          <p:cNvPr id="4" name="Rounded Rectangle 3"/>
          <p:cNvSpPr/>
          <p:nvPr/>
        </p:nvSpPr>
        <p:spPr>
          <a:xfrm>
            <a:off x="1323552" y="1207363"/>
            <a:ext cx="4153970" cy="3005092"/>
          </a:xfrm>
          <a:prstGeom prst="roundRect">
            <a:avLst>
              <a:gd name="adj" fmla="val 13323"/>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Concentre</a:t>
            </a:r>
            <a:r>
              <a:rPr lang="en-US" sz="2000" dirty="0">
                <a:solidFill>
                  <a:schemeClr val="tx1"/>
                </a:solidFill>
                <a:latin typeface="AMX" pitchFamily="2" charset="77"/>
              </a:rPr>
              <a:t>-se </a:t>
            </a:r>
            <a:r>
              <a:rPr lang="en-US" sz="2000" dirty="0" err="1">
                <a:solidFill>
                  <a:schemeClr val="tx1"/>
                </a:solidFill>
                <a:latin typeface="AMX" pitchFamily="2" charset="77"/>
              </a:rPr>
              <a:t>nos</a:t>
            </a:r>
            <a:r>
              <a:rPr lang="en-US" sz="2000" dirty="0">
                <a:solidFill>
                  <a:schemeClr val="tx1"/>
                </a:solidFill>
                <a:latin typeface="AMX" pitchFamily="2" charset="77"/>
              </a:rPr>
              <a:t> </a:t>
            </a:r>
            <a:r>
              <a:rPr lang="en-US" sz="2000" dirty="0" err="1">
                <a:solidFill>
                  <a:schemeClr val="tx1"/>
                </a:solidFill>
                <a:latin typeface="AMX" pitchFamily="2" charset="77"/>
              </a:rPr>
              <a:t>benefícios</a:t>
            </a:r>
            <a:br>
              <a:rPr lang="en-US" sz="2000" dirty="0">
                <a:solidFill>
                  <a:schemeClr val="tx1"/>
                </a:solidFill>
                <a:latin typeface="AMX" pitchFamily="2" charset="77"/>
              </a:rPr>
            </a:br>
            <a:r>
              <a:rPr lang="en-US" sz="2000" dirty="0">
                <a:solidFill>
                  <a:schemeClr val="tx1"/>
                </a:solidFill>
                <a:latin typeface="AMX" pitchFamily="2" charset="77"/>
              </a:rPr>
              <a:t>que </a:t>
            </a:r>
            <a:r>
              <a:rPr lang="en-US" sz="2000" dirty="0" err="1">
                <a:solidFill>
                  <a:schemeClr val="tx1"/>
                </a:solidFill>
                <a:latin typeface="AMX" pitchFamily="2" charset="77"/>
              </a:rPr>
              <a:t>atendem</a:t>
            </a:r>
            <a:r>
              <a:rPr lang="en-US" sz="2000" dirty="0">
                <a:solidFill>
                  <a:schemeClr val="tx1"/>
                </a:solidFill>
                <a:latin typeface="AMX" pitchFamily="2" charset="77"/>
              </a:rPr>
              <a:t> </a:t>
            </a:r>
            <a:r>
              <a:rPr lang="en-US" sz="2000" dirty="0" err="1">
                <a:solidFill>
                  <a:schemeClr val="tx1"/>
                </a:solidFill>
                <a:latin typeface="AMX" pitchFamily="2" charset="77"/>
              </a:rPr>
              <a:t>às</a:t>
            </a:r>
            <a:r>
              <a:rPr lang="en-US" sz="2000" dirty="0">
                <a:solidFill>
                  <a:schemeClr val="tx1"/>
                </a:solidFill>
                <a:latin typeface="AMX" pitchFamily="2" charset="77"/>
              </a:rPr>
              <a:t> </a:t>
            </a:r>
            <a:r>
              <a:rPr lang="en-US" sz="2000" dirty="0" err="1">
                <a:solidFill>
                  <a:schemeClr val="tx1"/>
                </a:solidFill>
                <a:latin typeface="AMX" pitchFamily="2" charset="77"/>
              </a:rPr>
              <a:t>necessidades</a:t>
            </a:r>
            <a:r>
              <a:rPr lang="en-US" sz="2000" dirty="0">
                <a:solidFill>
                  <a:schemeClr val="tx1"/>
                </a:solidFill>
                <a:latin typeface="AMX" pitchFamily="2" charset="77"/>
              </a:rPr>
              <a:t> </a:t>
            </a:r>
            <a:r>
              <a:rPr lang="en-US" sz="2000" dirty="0" err="1">
                <a:solidFill>
                  <a:schemeClr val="tx1"/>
                </a:solidFill>
                <a:latin typeface="AMX" pitchFamily="2" charset="77"/>
              </a:rPr>
              <a:t>manifestadas</a:t>
            </a:r>
            <a:r>
              <a:rPr lang="en-US" sz="2000" dirty="0">
                <a:solidFill>
                  <a:schemeClr val="tx1"/>
                </a:solidFill>
                <a:latin typeface="AMX" pitchFamily="2" charset="77"/>
              </a:rPr>
              <a:t> </a:t>
            </a:r>
            <a:r>
              <a:rPr lang="en-US" sz="2000" dirty="0" err="1">
                <a:solidFill>
                  <a:schemeClr val="tx1"/>
                </a:solidFill>
                <a:latin typeface="AMX" pitchFamily="2" charset="77"/>
              </a:rPr>
              <a:t>pelos</a:t>
            </a:r>
            <a:r>
              <a:rPr lang="en-US" sz="2000" dirty="0">
                <a:solidFill>
                  <a:schemeClr val="tx1"/>
                </a:solidFill>
                <a:latin typeface="AMX" pitchFamily="2" charset="77"/>
              </a:rPr>
              <a:t> </a:t>
            </a:r>
            <a:r>
              <a:rPr lang="en-US" sz="2000" dirty="0" err="1">
                <a:solidFill>
                  <a:schemeClr val="tx1"/>
                </a:solidFill>
                <a:latin typeface="AMX" pitchFamily="2" charset="77"/>
              </a:rPr>
              <a:t>clientes</a:t>
            </a:r>
            <a:r>
              <a:rPr lang="en-US" sz="2000" dirty="0">
                <a:solidFill>
                  <a:schemeClr val="tx1"/>
                </a:solidFill>
                <a:latin typeface="AMX" pitchFamily="2" charset="77"/>
              </a:rPr>
              <a:t> e</a:t>
            </a:r>
            <a:br>
              <a:rPr lang="en-US" sz="2000" dirty="0">
                <a:solidFill>
                  <a:schemeClr val="tx1"/>
                </a:solidFill>
                <a:latin typeface="AMX" pitchFamily="2" charset="77"/>
              </a:rPr>
            </a:br>
            <a:r>
              <a:rPr lang="en-US" sz="2000" dirty="0" err="1">
                <a:solidFill>
                  <a:schemeClr val="tx1"/>
                </a:solidFill>
                <a:latin typeface="AMX" pitchFamily="2" charset="77"/>
              </a:rPr>
              <a:t>nos</a:t>
            </a:r>
            <a:r>
              <a:rPr lang="en-US" sz="2000" dirty="0">
                <a:solidFill>
                  <a:schemeClr val="tx1"/>
                </a:solidFill>
                <a:latin typeface="AMX" pitchFamily="2" charset="77"/>
              </a:rPr>
              <a:t> </a:t>
            </a:r>
            <a:r>
              <a:rPr lang="en-US" sz="2000" dirty="0" err="1">
                <a:solidFill>
                  <a:schemeClr val="tx1"/>
                </a:solidFill>
                <a:latin typeface="AMX" pitchFamily="2" charset="77"/>
              </a:rPr>
              <a:t>diferenciais</a:t>
            </a:r>
            <a:r>
              <a:rPr lang="en-US" sz="2000" dirty="0">
                <a:solidFill>
                  <a:schemeClr val="tx1"/>
                </a:solidFill>
                <a:latin typeface="AMX" pitchFamily="2" charset="77"/>
              </a:rPr>
              <a:t> (valor </a:t>
            </a:r>
            <a:r>
              <a:rPr lang="en-US" sz="2000" dirty="0" err="1">
                <a:solidFill>
                  <a:schemeClr val="tx1"/>
                </a:solidFill>
                <a:latin typeface="AMX" pitchFamily="2" charset="77"/>
              </a:rPr>
              <a:t>agregado</a:t>
            </a:r>
            <a:r>
              <a:rPr lang="en-US" sz="2000" dirty="0">
                <a:solidFill>
                  <a:schemeClr val="tx1"/>
                </a:solidFill>
                <a:latin typeface="AMX" pitchFamily="2" charset="77"/>
              </a:rPr>
              <a:t>) que </a:t>
            </a:r>
            <a:r>
              <a:rPr lang="en-US" sz="2000" dirty="0" err="1">
                <a:solidFill>
                  <a:schemeClr val="tx1"/>
                </a:solidFill>
                <a:latin typeface="AMX" pitchFamily="2" charset="77"/>
              </a:rPr>
              <a:t>eles</a:t>
            </a:r>
            <a:r>
              <a:rPr lang="en-US" sz="2000" dirty="0">
                <a:solidFill>
                  <a:schemeClr val="tx1"/>
                </a:solidFill>
                <a:latin typeface="AMX" pitchFamily="2" charset="77"/>
              </a:rPr>
              <a:t> </a:t>
            </a:r>
            <a:r>
              <a:rPr lang="en-US" sz="2000" dirty="0" err="1">
                <a:solidFill>
                  <a:schemeClr val="tx1"/>
                </a:solidFill>
                <a:latin typeface="AMX" pitchFamily="2" charset="77"/>
              </a:rPr>
              <a:t>geram</a:t>
            </a:r>
            <a:r>
              <a:rPr lang="en-US" sz="2000" dirty="0">
                <a:solidFill>
                  <a:schemeClr val="tx1"/>
                </a:solidFill>
                <a:latin typeface="AMX" pitchFamily="2" charset="77"/>
              </a:rPr>
              <a:t>. Estes </a:t>
            </a:r>
            <a:r>
              <a:rPr lang="en-US" sz="2000" dirty="0" err="1">
                <a:solidFill>
                  <a:schemeClr val="tx1"/>
                </a:solidFill>
                <a:latin typeface="AMX" pitchFamily="2" charset="77"/>
              </a:rPr>
              <a:t>são</a:t>
            </a:r>
            <a:r>
              <a:rPr lang="en-US" sz="2000" dirty="0">
                <a:solidFill>
                  <a:schemeClr val="tx1"/>
                </a:solidFill>
                <a:latin typeface="AMX" pitchFamily="2" charset="77"/>
              </a:rPr>
              <a:t> </a:t>
            </a:r>
            <a:r>
              <a:rPr lang="en-US" sz="2000" dirty="0" err="1">
                <a:solidFill>
                  <a:schemeClr val="tx1"/>
                </a:solidFill>
                <a:latin typeface="AMX" pitchFamily="2" charset="77"/>
              </a:rPr>
              <a:t>os</a:t>
            </a:r>
            <a:br>
              <a:rPr lang="en-US" sz="2000" dirty="0">
                <a:solidFill>
                  <a:schemeClr val="tx1"/>
                </a:solidFill>
                <a:latin typeface="AMX" pitchFamily="2" charset="77"/>
              </a:rPr>
            </a:br>
            <a:r>
              <a:rPr lang="en-US" sz="2000" dirty="0" err="1">
                <a:solidFill>
                  <a:schemeClr val="tx1"/>
                </a:solidFill>
                <a:latin typeface="AMX" pitchFamily="2" charset="77"/>
              </a:rPr>
              <a:t>seus</a:t>
            </a:r>
            <a:r>
              <a:rPr lang="en-US" sz="2000" dirty="0">
                <a:solidFill>
                  <a:schemeClr val="tx1"/>
                </a:solidFill>
                <a:latin typeface="AMX" pitchFamily="2" charset="77"/>
              </a:rPr>
              <a:t> </a:t>
            </a:r>
            <a:r>
              <a:rPr lang="en-US" sz="2000" dirty="0" err="1">
                <a:solidFill>
                  <a:schemeClr val="tx1"/>
                </a:solidFill>
                <a:latin typeface="AMX" pitchFamily="2" charset="77"/>
              </a:rPr>
              <a:t>melhores</a:t>
            </a:r>
            <a:r>
              <a:rPr lang="en-US" sz="2000" dirty="0">
                <a:solidFill>
                  <a:schemeClr val="tx1"/>
                </a:solidFill>
                <a:latin typeface="AMX" pitchFamily="2" charset="77"/>
              </a:rPr>
              <a:t> </a:t>
            </a:r>
            <a:r>
              <a:rPr lang="en-US" sz="2000" b="1" dirty="0" err="1">
                <a:solidFill>
                  <a:schemeClr val="tx1"/>
                </a:solidFill>
                <a:latin typeface="AMX" pitchFamily="2" charset="77"/>
              </a:rPr>
              <a:t>argumentos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1517773" y="1431097"/>
            <a:ext cx="1928253"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Argumentos</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3446026" y="1718063"/>
            <a:ext cx="173841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pic>
        <p:nvPicPr>
          <p:cNvPr id="10" name="Graphic 9"/>
          <p:cNvPicPr>
            <a:picLocks noChangeAspect="1"/>
          </p:cNvPicPr>
          <p:nvPr/>
        </p:nvPicPr>
        <p:blipFill>
          <a:blip r:embed="rId1"/>
          <a:stretch>
            <a:fillRect/>
          </a:stretch>
        </p:blipFill>
        <p:spPr>
          <a:xfrm>
            <a:off x="9992148" y="3499771"/>
            <a:ext cx="1752600" cy="977900"/>
          </a:xfrm>
          <a:prstGeom prst="rect">
            <a:avLst/>
          </a:prstGeom>
        </p:spPr>
      </p:pic>
      <p:pic>
        <p:nvPicPr>
          <p:cNvPr id="11" name="Graphic 10"/>
          <p:cNvPicPr>
            <a:picLocks noChangeAspect="1"/>
          </p:cNvPicPr>
          <p:nvPr/>
        </p:nvPicPr>
        <p:blipFill>
          <a:blip r:embed="rId1"/>
          <a:stretch>
            <a:fillRect/>
          </a:stretch>
        </p:blipFill>
        <p:spPr>
          <a:xfrm>
            <a:off x="7601876" y="453197"/>
            <a:ext cx="1752600" cy="977900"/>
          </a:xfrm>
          <a:prstGeom prst="rect">
            <a:avLst/>
          </a:prstGeom>
        </p:spPr>
      </p:pic>
      <p:sp>
        <p:nvSpPr>
          <p:cNvPr id="12" name="Rounded Rectangle 11"/>
          <p:cNvSpPr/>
          <p:nvPr/>
        </p:nvSpPr>
        <p:spPr>
          <a:xfrm>
            <a:off x="6362330" y="1207363"/>
            <a:ext cx="4153970" cy="3005092"/>
          </a:xfrm>
          <a:prstGeom prst="roundRect">
            <a:avLst>
              <a:gd name="adj" fmla="val 13323"/>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a:solidFill>
                  <a:schemeClr val="tx1"/>
                </a:solidFill>
                <a:latin typeface="AMX" pitchFamily="2" charset="77"/>
              </a:rPr>
              <a:t>O vendedor Claro deve demonstrar ao seu cliente que ele está </a:t>
            </a:r>
            <a:r>
              <a:rPr lang="en-US" sz="2000" b="1">
                <a:solidFill>
                  <a:schemeClr val="tx1"/>
                </a:solidFill>
                <a:latin typeface="AMX" pitchFamily="2" charset="77"/>
              </a:rPr>
              <a:t>recebendo um produto ou serviço de qualidade</a:t>
            </a:r>
            <a:r>
              <a:rPr lang="en-US" sz="2000">
                <a:solidFill>
                  <a:schemeClr val="tx1"/>
                </a:solidFill>
                <a:latin typeface="AMX" pitchFamily="2" charset="77"/>
              </a:rPr>
              <a:t>, ideal para sua real necessidade</a:t>
            </a:r>
            <a:endParaRPr lang="en-US" sz="2000">
              <a:solidFill>
                <a:schemeClr val="tx1"/>
              </a:solidFill>
              <a:latin typeface="AMX" pitchFamily="2" charset="77"/>
            </a:endParaRPr>
          </a:p>
        </p:txBody>
      </p:sp>
      <p:sp>
        <p:nvSpPr>
          <p:cNvPr id="13" name="TextBox 12"/>
          <p:cNvSpPr txBox="1"/>
          <p:nvPr/>
        </p:nvSpPr>
        <p:spPr>
          <a:xfrm>
            <a:off x="6556552" y="1431097"/>
            <a:ext cx="1655294"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Qualidade</a:t>
            </a:r>
            <a:endParaRPr lang="en-US" sz="2400" i="1" dirty="0">
              <a:solidFill>
                <a:schemeClr val="bg1"/>
              </a:solidFill>
              <a:latin typeface="AMX" pitchFamily="2" charset="77"/>
            </a:endParaRPr>
          </a:p>
        </p:txBody>
      </p:sp>
      <p:cxnSp>
        <p:nvCxnSpPr>
          <p:cNvPr id="14" name="Straight Connector 13"/>
          <p:cNvCxnSpPr>
            <a:stCxn id="13" idx="3"/>
          </p:cNvCxnSpPr>
          <p:nvPr/>
        </p:nvCxnSpPr>
        <p:spPr>
          <a:xfrm>
            <a:off x="8211846" y="1718063"/>
            <a:ext cx="2011371"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grpSp>
        <p:nvGrpSpPr>
          <p:cNvPr id="16" name="Group 15"/>
          <p:cNvGrpSpPr/>
          <p:nvPr/>
        </p:nvGrpSpPr>
        <p:grpSpPr>
          <a:xfrm>
            <a:off x="4291411" y="670677"/>
            <a:ext cx="893028" cy="893028"/>
            <a:chOff x="962527" y="3137835"/>
            <a:chExt cx="1366787" cy="1366787"/>
          </a:xfrm>
        </p:grpSpPr>
        <p:grpSp>
          <p:nvGrpSpPr>
            <p:cNvPr id="17" name="Group 16"/>
            <p:cNvGrpSpPr/>
            <p:nvPr/>
          </p:nvGrpSpPr>
          <p:grpSpPr>
            <a:xfrm>
              <a:off x="962527" y="3137835"/>
              <a:ext cx="1366787" cy="1366787"/>
              <a:chOff x="1020278" y="3147461"/>
              <a:chExt cx="1366787" cy="1366787"/>
            </a:xfrm>
          </p:grpSpPr>
          <p:sp>
            <p:nvSpPr>
              <p:cNvPr id="19" name="Oval 18"/>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0" name="Oval 19"/>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18" name="Graphic 17"/>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1292102" y="3467412"/>
              <a:ext cx="707634" cy="707634"/>
            </a:xfrm>
            <a:prstGeom prst="rect">
              <a:avLst/>
            </a:prstGeom>
          </p:spPr>
        </p:pic>
      </p:grpSp>
      <p:grpSp>
        <p:nvGrpSpPr>
          <p:cNvPr id="21" name="Group 20"/>
          <p:cNvGrpSpPr/>
          <p:nvPr/>
        </p:nvGrpSpPr>
        <p:grpSpPr>
          <a:xfrm>
            <a:off x="9330189" y="670677"/>
            <a:ext cx="893028" cy="893028"/>
            <a:chOff x="962527" y="3137835"/>
            <a:chExt cx="1366787" cy="1366787"/>
          </a:xfrm>
        </p:grpSpPr>
        <p:grpSp>
          <p:nvGrpSpPr>
            <p:cNvPr id="22" name="Group 21"/>
            <p:cNvGrpSpPr/>
            <p:nvPr/>
          </p:nvGrpSpPr>
          <p:grpSpPr>
            <a:xfrm>
              <a:off x="962527" y="3137835"/>
              <a:ext cx="1366787" cy="1366787"/>
              <a:chOff x="1020278" y="3147461"/>
              <a:chExt cx="1366787" cy="1366787"/>
            </a:xfrm>
          </p:grpSpPr>
          <p:sp>
            <p:nvSpPr>
              <p:cNvPr id="24" name="Oval 23"/>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5" name="Oval 24"/>
              <p:cNvSpPr/>
              <p:nvPr/>
            </p:nvSpPr>
            <p:spPr>
              <a:xfrm>
                <a:off x="1116529" y="3243713"/>
                <a:ext cx="1174284" cy="1174283"/>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3" name="Graphic 22"/>
            <p:cNvPicPr>
              <a:picLocks noChangeAspect="1"/>
            </p:cNvPicPr>
            <p:nvPr/>
          </p:nvPicPr>
          <p:blipFill>
            <a:blip r:embed="rId4">
              <a:extLst>
                <a:ext uri="{96DAC541-7B7A-43D3-8B79-37D633B846F1}">
                  <asvg:svgBlip xmlns:asvg="http://schemas.microsoft.com/office/drawing/2016/SVG/main" r:embed="rId5"/>
                </a:ext>
              </a:extLst>
            </a:blip>
            <a:srcRect/>
            <a:stretch>
              <a:fillRect/>
            </a:stretch>
          </p:blipFill>
          <p:spPr>
            <a:xfrm>
              <a:off x="1363568" y="3396053"/>
              <a:ext cx="564704" cy="850351"/>
            </a:xfrm>
            <a:prstGeom prst="rect">
              <a:avLst/>
            </a:prstGeom>
          </p:spPr>
        </p:pic>
      </p:grpSp>
      <p:sp>
        <p:nvSpPr>
          <p:cNvPr id="26" name="CaixaDeTexto 82"/>
          <p:cNvSpPr txBox="1"/>
          <p:nvPr/>
        </p:nvSpPr>
        <p:spPr>
          <a:xfrm>
            <a:off x="3012489" y="4929192"/>
            <a:ext cx="6167022" cy="995422"/>
          </a:xfrm>
          <a:prstGeom prst="roundRect">
            <a:avLst>
              <a:gd name="adj" fmla="val 50000"/>
            </a:avLst>
          </a:prstGeom>
          <a:solidFill>
            <a:srgbClr val="FFF4D6"/>
          </a:solidFill>
          <a:ln w="19050">
            <a:solidFill>
              <a:srgbClr val="DA291C"/>
            </a:solidFill>
          </a:ln>
        </p:spPr>
        <p:txBody>
          <a:bodyPr wrap="square" rtlCol="0" anchor="ctr">
            <a:spAutoFit/>
          </a:bodyPr>
          <a:lstStyle/>
          <a:p>
            <a:pPr algn="ctr"/>
            <a:r>
              <a:rPr lang="en-US" sz="2000" dirty="0" err="1">
                <a:latin typeface="AMX" pitchFamily="2" charset="77"/>
                <a:cs typeface="Segoe UI Semibold" panose="020B0702040204020203" pitchFamily="34" charset="0"/>
              </a:rPr>
              <a:t>Benefícios</a:t>
            </a:r>
            <a:r>
              <a:rPr lang="en-US" sz="2000" dirty="0">
                <a:latin typeface="AMX" pitchFamily="2" charset="77"/>
                <a:cs typeface="Segoe UI Semibold" panose="020B0702040204020203" pitchFamily="34" charset="0"/>
              </a:rPr>
              <a:t> + </a:t>
            </a:r>
            <a:r>
              <a:rPr lang="en-US" sz="2000" dirty="0" err="1">
                <a:latin typeface="AMX" pitchFamily="2" charset="77"/>
                <a:cs typeface="Segoe UI Semibold" panose="020B0702040204020203" pitchFamily="34" charset="0"/>
              </a:rPr>
              <a:t>necessidades</a:t>
            </a:r>
            <a:r>
              <a:rPr lang="en-US" sz="2000" dirty="0">
                <a:latin typeface="AMX" pitchFamily="2" charset="77"/>
                <a:cs typeface="Segoe UI Semibold" panose="020B0702040204020203" pitchFamily="34" charset="0"/>
              </a:rPr>
              <a:t> + </a:t>
            </a:r>
            <a:r>
              <a:rPr lang="en-US" sz="2000" dirty="0" err="1">
                <a:latin typeface="AMX" pitchFamily="2" charset="77"/>
                <a:cs typeface="Segoe UI Semibold" panose="020B0702040204020203" pitchFamily="34" charset="0"/>
              </a:rPr>
              <a:t>características</a:t>
            </a:r>
            <a:r>
              <a:rPr lang="en-US" sz="2000" dirty="0">
                <a:latin typeface="AMX" pitchFamily="2" charset="77"/>
                <a:cs typeface="Segoe UI Semibold" panose="020B0702040204020203" pitchFamily="34" charset="0"/>
              </a:rPr>
              <a:t> dos</a:t>
            </a:r>
            <a:br>
              <a:rPr lang="en-US" sz="2000" dirty="0">
                <a:latin typeface="AMX" pitchFamily="2" charset="77"/>
                <a:cs typeface="Segoe UI Semibold" panose="020B0702040204020203" pitchFamily="34" charset="0"/>
              </a:rPr>
            </a:br>
            <a:r>
              <a:rPr lang="en-US" sz="2000" dirty="0" err="1">
                <a:latin typeface="AMX" pitchFamily="2" charset="77"/>
                <a:cs typeface="Segoe UI Semibold" panose="020B0702040204020203" pitchFamily="34" charset="0"/>
              </a:rPr>
              <a:t>produtos</a:t>
            </a:r>
            <a:r>
              <a:rPr lang="en-US" sz="2000" dirty="0">
                <a:latin typeface="AMX" pitchFamily="2" charset="77"/>
                <a:cs typeface="Segoe UI Semibold" panose="020B0702040204020203" pitchFamily="34" charset="0"/>
              </a:rPr>
              <a:t>/</a:t>
            </a:r>
            <a:r>
              <a:rPr lang="en-US" sz="2000" dirty="0" err="1">
                <a:latin typeface="AMX" pitchFamily="2" charset="77"/>
                <a:cs typeface="Segoe UI Semibold" panose="020B0702040204020203" pitchFamily="34" charset="0"/>
              </a:rPr>
              <a:t>serviços</a:t>
            </a:r>
            <a:r>
              <a:rPr lang="en-US" sz="2000" dirty="0">
                <a:latin typeface="AMX" pitchFamily="2" charset="77"/>
                <a:cs typeface="Segoe UI Semibold" panose="020B0702040204020203" pitchFamily="34" charset="0"/>
              </a:rPr>
              <a:t> = </a:t>
            </a:r>
            <a:r>
              <a:rPr lang="en-US" sz="2000" b="1" dirty="0">
                <a:latin typeface="AMX" pitchFamily="2" charset="77"/>
                <a:cs typeface="Segoe UI Semibold" panose="020B0702040204020203" pitchFamily="34" charset="0"/>
              </a:rPr>
              <a:t>CLIENTE BEM ATENDIDO</a:t>
            </a:r>
            <a:endParaRPr lang="en-US" sz="2000" b="1" dirty="0">
              <a:latin typeface="AMX" pitchFamily="2" charset="77"/>
              <a:cs typeface="Segoe UI Semibold" panose="020B0702040204020203" pitchFamily="34"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35" presetClass="path" presetSubtype="0" accel="50000" decel="50000" fill="hold" grpId="1" nodeType="withEffect">
                                  <p:stCondLst>
                                    <p:cond delay="250"/>
                                  </p:stCondLst>
                                  <p:childTnLst>
                                    <p:animMotion origin="layout" path="M 0.04244 -2.96296E-6 L 4.375E-6 -2.96296E-6 " pathEditMode="relative" rAng="0" ptsTypes="AA">
                                      <p:cBhvr>
                                        <p:cTn id="12" dur="1250" fill="hold"/>
                                        <p:tgtEl>
                                          <p:spTgt spid="5"/>
                                        </p:tgtEl>
                                        <p:attrNameLst>
                                          <p:attrName>ppt_x</p:attrName>
                                          <p:attrName>ppt_y</p:attrName>
                                        </p:attrNameLst>
                                      </p:cBhvr>
                                      <p:rCtr x="-2122" y="0"/>
                                    </p:animMotion>
                                  </p:childTnLst>
                                </p:cTn>
                              </p:par>
                              <p:par>
                                <p:cTn id="13" presetID="22" presetClass="entr" presetSubtype="8" fill="hold" nodeType="with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par>
                                <p:cTn id="16" presetID="9" presetClass="entr" presetSubtype="0" fill="hold" nodeType="withEffect">
                                  <p:stCondLst>
                                    <p:cond delay="750"/>
                                  </p:stCondLst>
                                  <p:childTnLst>
                                    <p:set>
                                      <p:cBhvr>
                                        <p:cTn id="17" dur="1" fill="hold">
                                          <p:stCondLst>
                                            <p:cond delay="0"/>
                                          </p:stCondLst>
                                        </p:cTn>
                                        <p:tgtEl>
                                          <p:spTgt spid="3"/>
                                        </p:tgtEl>
                                        <p:attrNameLst>
                                          <p:attrName>style.visibility</p:attrName>
                                        </p:attrNameLst>
                                      </p:cBhvr>
                                      <p:to>
                                        <p:strVal val="visible"/>
                                      </p:to>
                                    </p:set>
                                    <p:animEffect transition="in" filter="dissolve">
                                      <p:cBhvr>
                                        <p:cTn id="18" dur="500"/>
                                        <p:tgtEl>
                                          <p:spTgt spid="3"/>
                                        </p:tgtEl>
                                      </p:cBhvr>
                                    </p:animEffect>
                                  </p:childTnLst>
                                </p:cTn>
                              </p:par>
                              <p:par>
                                <p:cTn id="19" presetID="9" presetClass="entr" presetSubtype="0" fill="hold" nodeType="withEffect">
                                  <p:stCondLst>
                                    <p:cond delay="750"/>
                                  </p:stCondLst>
                                  <p:childTnLst>
                                    <p:set>
                                      <p:cBhvr>
                                        <p:cTn id="20" dur="1" fill="hold">
                                          <p:stCondLst>
                                            <p:cond delay="0"/>
                                          </p:stCondLst>
                                        </p:cTn>
                                        <p:tgtEl>
                                          <p:spTgt spid="2"/>
                                        </p:tgtEl>
                                        <p:attrNameLst>
                                          <p:attrName>style.visibility</p:attrName>
                                        </p:attrNameLst>
                                      </p:cBhvr>
                                      <p:to>
                                        <p:strVal val="visible"/>
                                      </p:to>
                                    </p:set>
                                    <p:animEffect transition="in" filter="dissolve">
                                      <p:cBhvr>
                                        <p:cTn id="21" dur="500"/>
                                        <p:tgtEl>
                                          <p:spTgt spid="2"/>
                                        </p:tgtEl>
                                      </p:cBhvr>
                                    </p:animEffect>
                                  </p:childTnLst>
                                </p:cTn>
                              </p:par>
                              <p:par>
                                <p:cTn id="22" presetID="49" presetClass="entr" presetSubtype="0" decel="100000" fill="hold" nodeType="withEffect">
                                  <p:stCondLst>
                                    <p:cond delay="1000"/>
                                  </p:stCondLst>
                                  <p:childTnLst>
                                    <p:set>
                                      <p:cBhvr>
                                        <p:cTn id="23" dur="1" fill="hold">
                                          <p:stCondLst>
                                            <p:cond delay="0"/>
                                          </p:stCondLst>
                                        </p:cTn>
                                        <p:tgtEl>
                                          <p:spTgt spid="16"/>
                                        </p:tgtEl>
                                        <p:attrNameLst>
                                          <p:attrName>style.visibility</p:attrName>
                                        </p:attrNameLst>
                                      </p:cBhvr>
                                      <p:to>
                                        <p:strVal val="visible"/>
                                      </p:to>
                                    </p:set>
                                    <p:anim calcmode="lin" valueType="num">
                                      <p:cBhvr>
                                        <p:cTn id="24" dur="500" fill="hold"/>
                                        <p:tgtEl>
                                          <p:spTgt spid="16"/>
                                        </p:tgtEl>
                                        <p:attrNameLst>
                                          <p:attrName>ppt_w</p:attrName>
                                        </p:attrNameLst>
                                      </p:cBhvr>
                                      <p:tavLst>
                                        <p:tav tm="0">
                                          <p:val>
                                            <p:fltVal val="0"/>
                                          </p:val>
                                        </p:tav>
                                        <p:tav tm="100000">
                                          <p:val>
                                            <p:strVal val="#ppt_w"/>
                                          </p:val>
                                        </p:tav>
                                      </p:tavLst>
                                    </p:anim>
                                    <p:anim calcmode="lin" valueType="num">
                                      <p:cBhvr>
                                        <p:cTn id="25" dur="500" fill="hold"/>
                                        <p:tgtEl>
                                          <p:spTgt spid="16"/>
                                        </p:tgtEl>
                                        <p:attrNameLst>
                                          <p:attrName>ppt_h</p:attrName>
                                        </p:attrNameLst>
                                      </p:cBhvr>
                                      <p:tavLst>
                                        <p:tav tm="0">
                                          <p:val>
                                            <p:fltVal val="0"/>
                                          </p:val>
                                        </p:tav>
                                        <p:tav tm="100000">
                                          <p:val>
                                            <p:strVal val="#ppt_h"/>
                                          </p:val>
                                        </p:tav>
                                      </p:tavLst>
                                    </p:anim>
                                    <p:anim calcmode="lin" valueType="num">
                                      <p:cBhvr>
                                        <p:cTn id="26" dur="500" fill="hold"/>
                                        <p:tgtEl>
                                          <p:spTgt spid="16"/>
                                        </p:tgtEl>
                                        <p:attrNameLst>
                                          <p:attrName>style.rotation</p:attrName>
                                        </p:attrNameLst>
                                      </p:cBhvr>
                                      <p:tavLst>
                                        <p:tav tm="0">
                                          <p:val>
                                            <p:fltVal val="360"/>
                                          </p:val>
                                        </p:tav>
                                        <p:tav tm="100000">
                                          <p:val>
                                            <p:fltVal val="0"/>
                                          </p:val>
                                        </p:tav>
                                      </p:tavLst>
                                    </p:anim>
                                    <p:animEffect transition="in" filter="fade">
                                      <p:cBhvr>
                                        <p:cTn id="27" dur="500"/>
                                        <p:tgtEl>
                                          <p:spTgt spid="16"/>
                                        </p:tgtEl>
                                      </p:cBhvr>
                                    </p:animEffect>
                                  </p:childTnLst>
                                </p:cTn>
                              </p:par>
                              <p:par>
                                <p:cTn id="28" presetID="10" presetClass="entr" presetSubtype="0" fill="hold" grpId="0" nodeType="withEffect">
                                  <p:stCondLst>
                                    <p:cond delay="150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par>
                                <p:cTn id="31" presetID="10" presetClass="entr" presetSubtype="0" fill="hold" grpId="0" nodeType="withEffect">
                                  <p:stCondLst>
                                    <p:cond delay="175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par>
                                <p:cTn id="34" presetID="35" presetClass="path" presetSubtype="0" accel="50000" decel="50000" fill="hold" grpId="1" nodeType="withEffect">
                                  <p:stCondLst>
                                    <p:cond delay="1750"/>
                                  </p:stCondLst>
                                  <p:childTnLst>
                                    <p:animMotion origin="layout" path="M 0.04245 -2.96296E-6 L 1.04167E-6 -2.96296E-6 " pathEditMode="relative" rAng="0" ptsTypes="AA">
                                      <p:cBhvr>
                                        <p:cTn id="35" dur="1250" fill="hold"/>
                                        <p:tgtEl>
                                          <p:spTgt spid="13"/>
                                        </p:tgtEl>
                                        <p:attrNameLst>
                                          <p:attrName>ppt_x</p:attrName>
                                          <p:attrName>ppt_y</p:attrName>
                                        </p:attrNameLst>
                                      </p:cBhvr>
                                      <p:rCtr x="-2122" y="0"/>
                                    </p:animMotion>
                                  </p:childTnLst>
                                </p:cTn>
                              </p:par>
                              <p:par>
                                <p:cTn id="36" presetID="22" presetClass="entr" presetSubtype="8" fill="hold" nodeType="withEffect">
                                  <p:stCondLst>
                                    <p:cond delay="2000"/>
                                  </p:stCondLst>
                                  <p:childTnLst>
                                    <p:set>
                                      <p:cBhvr>
                                        <p:cTn id="37" dur="1" fill="hold">
                                          <p:stCondLst>
                                            <p:cond delay="0"/>
                                          </p:stCondLst>
                                        </p:cTn>
                                        <p:tgtEl>
                                          <p:spTgt spid="14"/>
                                        </p:tgtEl>
                                        <p:attrNameLst>
                                          <p:attrName>style.visibility</p:attrName>
                                        </p:attrNameLst>
                                      </p:cBhvr>
                                      <p:to>
                                        <p:strVal val="visible"/>
                                      </p:to>
                                    </p:set>
                                    <p:animEffect transition="in" filter="wipe(left)">
                                      <p:cBhvr>
                                        <p:cTn id="38" dur="500"/>
                                        <p:tgtEl>
                                          <p:spTgt spid="14"/>
                                        </p:tgtEl>
                                      </p:cBhvr>
                                    </p:animEffect>
                                  </p:childTnLst>
                                </p:cTn>
                              </p:par>
                              <p:par>
                                <p:cTn id="39" presetID="9" presetClass="entr" presetSubtype="0" fill="hold" nodeType="withEffect">
                                  <p:stCondLst>
                                    <p:cond delay="2250"/>
                                  </p:stCondLst>
                                  <p:childTnLst>
                                    <p:set>
                                      <p:cBhvr>
                                        <p:cTn id="40" dur="1" fill="hold">
                                          <p:stCondLst>
                                            <p:cond delay="0"/>
                                          </p:stCondLst>
                                        </p:cTn>
                                        <p:tgtEl>
                                          <p:spTgt spid="11"/>
                                        </p:tgtEl>
                                        <p:attrNameLst>
                                          <p:attrName>style.visibility</p:attrName>
                                        </p:attrNameLst>
                                      </p:cBhvr>
                                      <p:to>
                                        <p:strVal val="visible"/>
                                      </p:to>
                                    </p:set>
                                    <p:animEffect transition="in" filter="dissolve">
                                      <p:cBhvr>
                                        <p:cTn id="41" dur="500"/>
                                        <p:tgtEl>
                                          <p:spTgt spid="11"/>
                                        </p:tgtEl>
                                      </p:cBhvr>
                                    </p:animEffect>
                                  </p:childTnLst>
                                </p:cTn>
                              </p:par>
                              <p:par>
                                <p:cTn id="42" presetID="9" presetClass="entr" presetSubtype="0" fill="hold" nodeType="withEffect">
                                  <p:stCondLst>
                                    <p:cond delay="2250"/>
                                  </p:stCondLst>
                                  <p:childTnLst>
                                    <p:set>
                                      <p:cBhvr>
                                        <p:cTn id="43" dur="1" fill="hold">
                                          <p:stCondLst>
                                            <p:cond delay="0"/>
                                          </p:stCondLst>
                                        </p:cTn>
                                        <p:tgtEl>
                                          <p:spTgt spid="10"/>
                                        </p:tgtEl>
                                        <p:attrNameLst>
                                          <p:attrName>style.visibility</p:attrName>
                                        </p:attrNameLst>
                                      </p:cBhvr>
                                      <p:to>
                                        <p:strVal val="visible"/>
                                      </p:to>
                                    </p:set>
                                    <p:animEffect transition="in" filter="dissolve">
                                      <p:cBhvr>
                                        <p:cTn id="44" dur="500"/>
                                        <p:tgtEl>
                                          <p:spTgt spid="10"/>
                                        </p:tgtEl>
                                      </p:cBhvr>
                                    </p:animEffect>
                                  </p:childTnLst>
                                </p:cTn>
                              </p:par>
                              <p:par>
                                <p:cTn id="45" presetID="49" presetClass="entr" presetSubtype="0" decel="100000" fill="hold" nodeType="withEffect">
                                  <p:stCondLst>
                                    <p:cond delay="2500"/>
                                  </p:stCondLst>
                                  <p:childTnLst>
                                    <p:set>
                                      <p:cBhvr>
                                        <p:cTn id="46" dur="1" fill="hold">
                                          <p:stCondLst>
                                            <p:cond delay="0"/>
                                          </p:stCondLst>
                                        </p:cTn>
                                        <p:tgtEl>
                                          <p:spTgt spid="21"/>
                                        </p:tgtEl>
                                        <p:attrNameLst>
                                          <p:attrName>style.visibility</p:attrName>
                                        </p:attrNameLst>
                                      </p:cBhvr>
                                      <p:to>
                                        <p:strVal val="visible"/>
                                      </p:to>
                                    </p:set>
                                    <p:anim calcmode="lin" valueType="num">
                                      <p:cBhvr>
                                        <p:cTn id="47" dur="500" fill="hold"/>
                                        <p:tgtEl>
                                          <p:spTgt spid="21"/>
                                        </p:tgtEl>
                                        <p:attrNameLst>
                                          <p:attrName>ppt_w</p:attrName>
                                        </p:attrNameLst>
                                      </p:cBhvr>
                                      <p:tavLst>
                                        <p:tav tm="0">
                                          <p:val>
                                            <p:fltVal val="0"/>
                                          </p:val>
                                        </p:tav>
                                        <p:tav tm="100000">
                                          <p:val>
                                            <p:strVal val="#ppt_w"/>
                                          </p:val>
                                        </p:tav>
                                      </p:tavLst>
                                    </p:anim>
                                    <p:anim calcmode="lin" valueType="num">
                                      <p:cBhvr>
                                        <p:cTn id="48" dur="500" fill="hold"/>
                                        <p:tgtEl>
                                          <p:spTgt spid="21"/>
                                        </p:tgtEl>
                                        <p:attrNameLst>
                                          <p:attrName>ppt_h</p:attrName>
                                        </p:attrNameLst>
                                      </p:cBhvr>
                                      <p:tavLst>
                                        <p:tav tm="0">
                                          <p:val>
                                            <p:fltVal val="0"/>
                                          </p:val>
                                        </p:tav>
                                        <p:tav tm="100000">
                                          <p:val>
                                            <p:strVal val="#ppt_h"/>
                                          </p:val>
                                        </p:tav>
                                      </p:tavLst>
                                    </p:anim>
                                    <p:anim calcmode="lin" valueType="num">
                                      <p:cBhvr>
                                        <p:cTn id="49" dur="500" fill="hold"/>
                                        <p:tgtEl>
                                          <p:spTgt spid="21"/>
                                        </p:tgtEl>
                                        <p:attrNameLst>
                                          <p:attrName>style.rotation</p:attrName>
                                        </p:attrNameLst>
                                      </p:cBhvr>
                                      <p:tavLst>
                                        <p:tav tm="0">
                                          <p:val>
                                            <p:fltVal val="360"/>
                                          </p:val>
                                        </p:tav>
                                        <p:tav tm="100000">
                                          <p:val>
                                            <p:fltVal val="0"/>
                                          </p:val>
                                        </p:tav>
                                      </p:tavLst>
                                    </p:anim>
                                    <p:animEffect transition="in" filter="fade">
                                      <p:cBhvr>
                                        <p:cTn id="50" dur="500"/>
                                        <p:tgtEl>
                                          <p:spTgt spid="21"/>
                                        </p:tgtEl>
                                      </p:cBhvr>
                                    </p:animEffect>
                                  </p:childTnLst>
                                </p:cTn>
                              </p:par>
                            </p:childTnLst>
                          </p:cTn>
                        </p:par>
                        <p:par>
                          <p:cTn id="51" fill="hold">
                            <p:stCondLst>
                              <p:cond delay="500"/>
                            </p:stCondLst>
                            <p:childTnLst>
                              <p:par>
                                <p:cTn id="52" presetID="10" presetClass="entr" presetSubtype="0" fill="hold" grpId="0" nodeType="afterEffect">
                                  <p:stCondLst>
                                    <p:cond delay="0"/>
                                  </p:stCondLst>
                                  <p:childTnLst>
                                    <p:set>
                                      <p:cBhvr>
                                        <p:cTn id="53" dur="1" fill="hold">
                                          <p:stCondLst>
                                            <p:cond delay="0"/>
                                          </p:stCondLst>
                                        </p:cTn>
                                        <p:tgtEl>
                                          <p:spTgt spid="26"/>
                                        </p:tgtEl>
                                        <p:attrNameLst>
                                          <p:attrName>style.visibility</p:attrName>
                                        </p:attrNameLst>
                                      </p:cBhvr>
                                      <p:to>
                                        <p:strVal val="visible"/>
                                      </p:to>
                                    </p:set>
                                    <p:animEffect transition="in" filter="fade">
                                      <p:cBhvr>
                                        <p:cTn id="54" dur="500"/>
                                        <p:tgtEl>
                                          <p:spTgt spid="26"/>
                                        </p:tgtEl>
                                      </p:cBhvr>
                                    </p:animEffect>
                                  </p:childTnLst>
                                </p:cTn>
                              </p:par>
                              <p:par>
                                <p:cTn id="55" presetID="35" presetClass="path" presetSubtype="0" accel="50000" decel="50000" fill="hold" grpId="1" nodeType="withEffect">
                                  <p:stCondLst>
                                    <p:cond delay="0"/>
                                  </p:stCondLst>
                                  <p:childTnLst>
                                    <p:animMotion origin="layout" path="M 0 0.1257 L 0 -3.7037E-6 " pathEditMode="relative" rAng="0" ptsTypes="AA">
                                      <p:cBhvr>
                                        <p:cTn id="56" dur="1500" fill="hold"/>
                                        <p:tgtEl>
                                          <p:spTgt spid="26"/>
                                        </p:tgtEl>
                                        <p:attrNameLst>
                                          <p:attrName>ppt_x</p:attrName>
                                          <p:attrName>ppt_y</p:attrName>
                                        </p:attrNameLst>
                                      </p:cBhvr>
                                      <p:rCtr x="0" y="-6296"/>
                                    </p:animMotion>
                                  </p:childTnLst>
                                </p:cTn>
                              </p:par>
                              <p:par>
                                <p:cTn id="57" presetID="9" presetClass="entr" presetSubtype="0" fill="hold" nodeType="withEffect">
                                  <p:stCondLst>
                                    <p:cond delay="500"/>
                                  </p:stCondLst>
                                  <p:childTnLst>
                                    <p:set>
                                      <p:cBhvr>
                                        <p:cTn id="58" dur="1" fill="hold">
                                          <p:stCondLst>
                                            <p:cond delay="0"/>
                                          </p:stCondLst>
                                        </p:cTn>
                                        <p:tgtEl>
                                          <p:spTgt spid="27"/>
                                        </p:tgtEl>
                                        <p:attrNameLst>
                                          <p:attrName>style.visibility</p:attrName>
                                        </p:attrNameLst>
                                      </p:cBhvr>
                                      <p:to>
                                        <p:strVal val="visible"/>
                                      </p:to>
                                    </p:set>
                                    <p:animEffect transition="in" filter="dissolve">
                                      <p:cBhvr>
                                        <p:cTn id="59" dur="500"/>
                                        <p:tgtEl>
                                          <p:spTgt spid="27"/>
                                        </p:tgtEl>
                                      </p:cBhvr>
                                    </p:animEffect>
                                  </p:childTnLst>
                                </p:cTn>
                              </p:par>
                              <p:par>
                                <p:cTn id="60" presetID="9" presetClass="entr" presetSubtype="0" fill="hold" nodeType="withEffect">
                                  <p:stCondLst>
                                    <p:cond delay="500"/>
                                  </p:stCondLst>
                                  <p:childTnLst>
                                    <p:set>
                                      <p:cBhvr>
                                        <p:cTn id="61" dur="1" fill="hold">
                                          <p:stCondLst>
                                            <p:cond delay="0"/>
                                          </p:stCondLst>
                                        </p:cTn>
                                        <p:tgtEl>
                                          <p:spTgt spid="28"/>
                                        </p:tgtEl>
                                        <p:attrNameLst>
                                          <p:attrName>style.visibility</p:attrName>
                                        </p:attrNameLst>
                                      </p:cBhvr>
                                      <p:to>
                                        <p:strVal val="visible"/>
                                      </p:to>
                                    </p:set>
                                    <p:animEffect transition="in" filter="dissolve">
                                      <p:cBhvr>
                                        <p:cTn id="62"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P spid="12" grpId="0" bldLvl="0" animBg="1"/>
      <p:bldP spid="13" grpId="0" animBg="1"/>
      <p:bldP spid="13" grpId="1" animBg="1"/>
      <p:bldP spid="26" grpId="0" animBg="1"/>
      <p:bldP spid="26"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grpSp>
        <p:nvGrpSpPr>
          <p:cNvPr id="8" name="Group 7"/>
          <p:cNvGrpSpPr/>
          <p:nvPr/>
        </p:nvGrpSpPr>
        <p:grpSpPr>
          <a:xfrm>
            <a:off x="3105773" y="2944413"/>
            <a:ext cx="2704004" cy="2704004"/>
            <a:chOff x="3119747" y="2944413"/>
            <a:chExt cx="2704004" cy="2704004"/>
          </a:xfrm>
        </p:grpSpPr>
        <p:sp>
          <p:nvSpPr>
            <p:cNvPr id="5" name="Oval 4"/>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6" name="Oval 5"/>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Valor</a:t>
              </a:r>
              <a:br>
                <a:rPr lang="en-US" sz="2400" b="1" dirty="0">
                  <a:solidFill>
                    <a:schemeClr val="tx1"/>
                  </a:solidFill>
                  <a:latin typeface="AMX" pitchFamily="2" charset="77"/>
                </a:rPr>
              </a:br>
              <a:r>
                <a:rPr lang="en-US" sz="2400" b="1" dirty="0" err="1">
                  <a:solidFill>
                    <a:schemeClr val="tx1"/>
                  </a:solidFill>
                  <a:latin typeface="AMX" pitchFamily="2" charset="77"/>
                </a:rPr>
                <a:t>agregado</a:t>
              </a:r>
              <a:endParaRPr lang="en-US" sz="2400" dirty="0">
                <a:solidFill>
                  <a:schemeClr val="tx1"/>
                </a:solidFill>
                <a:latin typeface="AMX" pitchFamily="2" charset="77"/>
              </a:endParaRPr>
            </a:p>
          </p:txBody>
        </p:sp>
        <p:sp>
          <p:nvSpPr>
            <p:cNvPr id="7" name="Oval 6"/>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advTm="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11551 L 0 0 " pathEditMode="relative" rAng="0" ptsTypes="AA">
                                      <p:cBhvr>
                                        <p:cTn id="9" dur="1500" fill="hold"/>
                                        <p:tgtEl>
                                          <p:spTgt spid="2"/>
                                        </p:tgtEl>
                                        <p:attrNameLst>
                                          <p:attrName>ppt_x</p:attrName>
                                          <p:attrName>ppt_y</p:attrName>
                                        </p:attrNameLst>
                                      </p:cBhvr>
                                      <p:rCtr x="0" y="5764"/>
                                    </p:animMotion>
                                  </p:childTnLst>
                                </p:cTn>
                              </p:par>
                              <p:par>
                                <p:cTn id="10" presetID="10" presetClass="entr" presetSubtype="0" fill="hold" grpId="0" nodeType="withEffect">
                                  <p:stCondLst>
                                    <p:cond delay="5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9" presetClass="entr" presetSubtype="0" fill="hold" nodeType="withEffect">
                                  <p:stCondLst>
                                    <p:cond delay="100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par>
                          <p:cTn id="16" fill="hold">
                            <p:stCondLst>
                              <p:cond delay="500"/>
                            </p:stCondLst>
                            <p:childTnLst>
                              <p:par>
                                <p:cTn id="17" presetID="49" presetClass="entr" presetSubtype="0" decel="10000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250" fill="hold"/>
                                        <p:tgtEl>
                                          <p:spTgt spid="8"/>
                                        </p:tgtEl>
                                        <p:attrNameLst>
                                          <p:attrName>ppt_w</p:attrName>
                                        </p:attrNameLst>
                                      </p:cBhvr>
                                      <p:tavLst>
                                        <p:tav tm="0">
                                          <p:val>
                                            <p:fltVal val="0"/>
                                          </p:val>
                                        </p:tav>
                                        <p:tav tm="100000">
                                          <p:val>
                                            <p:strVal val="#ppt_w"/>
                                          </p:val>
                                        </p:tav>
                                      </p:tavLst>
                                    </p:anim>
                                    <p:anim calcmode="lin" valueType="num">
                                      <p:cBhvr>
                                        <p:cTn id="20" dur="1250" fill="hold"/>
                                        <p:tgtEl>
                                          <p:spTgt spid="8"/>
                                        </p:tgtEl>
                                        <p:attrNameLst>
                                          <p:attrName>ppt_h</p:attrName>
                                        </p:attrNameLst>
                                      </p:cBhvr>
                                      <p:tavLst>
                                        <p:tav tm="0">
                                          <p:val>
                                            <p:fltVal val="0"/>
                                          </p:val>
                                        </p:tav>
                                        <p:tav tm="100000">
                                          <p:val>
                                            <p:strVal val="#ppt_h"/>
                                          </p:val>
                                        </p:tav>
                                      </p:tavLst>
                                    </p:anim>
                                    <p:anim calcmode="lin" valueType="num">
                                      <p:cBhvr>
                                        <p:cTn id="21" dur="1250" fill="hold"/>
                                        <p:tgtEl>
                                          <p:spTgt spid="8"/>
                                        </p:tgtEl>
                                        <p:attrNameLst>
                                          <p:attrName>style.rotation</p:attrName>
                                        </p:attrNameLst>
                                      </p:cBhvr>
                                      <p:tavLst>
                                        <p:tav tm="0">
                                          <p:val>
                                            <p:fltVal val="360"/>
                                          </p:val>
                                        </p:tav>
                                        <p:tav tm="100000">
                                          <p:val>
                                            <p:fltVal val="0"/>
                                          </p:val>
                                        </p:tav>
                                      </p:tavLst>
                                    </p:anim>
                                    <p:animEffect transition="in" filter="fade">
                                      <p:cBhvr>
                                        <p:cTn id="22" dur="1250"/>
                                        <p:tgtEl>
                                          <p:spTgt spid="8"/>
                                        </p:tgtEl>
                                      </p:cBhvr>
                                    </p:animEffect>
                                  </p:childTnLst>
                                </p:cTn>
                              </p:par>
                              <p:par>
                                <p:cTn id="23" presetID="63" presetClass="path" presetSubtype="0" accel="50000" decel="50000" fill="hold" nodeType="withEffect">
                                  <p:stCondLst>
                                    <p:cond delay="0"/>
                                  </p:stCondLst>
                                  <p:childTnLst>
                                    <p:animMotion origin="layout" path="M -0.09089 1.11111E-6 L 5E-6 1.11111E-6 " pathEditMode="relative" rAng="0" ptsTypes="AA">
                                      <p:cBhvr>
                                        <p:cTn id="24" dur="1500" fill="hold"/>
                                        <p:tgtEl>
                                          <p:spTgt spid="8"/>
                                        </p:tgtEl>
                                        <p:attrNameLst>
                                          <p:attrName>ppt_x</p:attrName>
                                          <p:attrName>ppt_y</p:attrName>
                                        </p:attrNameLst>
                                      </p:cBhvr>
                                      <p:rCtr x="4544" y="0"/>
                                    </p:animMotion>
                                  </p:childTnLst>
                                </p:cTn>
                              </p:par>
                              <p:par>
                                <p:cTn id="25" presetID="49" presetClass="entr" presetSubtype="0" decel="10000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250" fill="hold"/>
                                        <p:tgtEl>
                                          <p:spTgt spid="9"/>
                                        </p:tgtEl>
                                        <p:attrNameLst>
                                          <p:attrName>ppt_w</p:attrName>
                                        </p:attrNameLst>
                                      </p:cBhvr>
                                      <p:tavLst>
                                        <p:tav tm="0">
                                          <p:val>
                                            <p:fltVal val="0"/>
                                          </p:val>
                                        </p:tav>
                                        <p:tav tm="100000">
                                          <p:val>
                                            <p:strVal val="#ppt_w"/>
                                          </p:val>
                                        </p:tav>
                                      </p:tavLst>
                                    </p:anim>
                                    <p:anim calcmode="lin" valueType="num">
                                      <p:cBhvr>
                                        <p:cTn id="28" dur="1250" fill="hold"/>
                                        <p:tgtEl>
                                          <p:spTgt spid="9"/>
                                        </p:tgtEl>
                                        <p:attrNameLst>
                                          <p:attrName>ppt_h</p:attrName>
                                        </p:attrNameLst>
                                      </p:cBhvr>
                                      <p:tavLst>
                                        <p:tav tm="0">
                                          <p:val>
                                            <p:fltVal val="0"/>
                                          </p:val>
                                        </p:tav>
                                        <p:tav tm="100000">
                                          <p:val>
                                            <p:strVal val="#ppt_h"/>
                                          </p:val>
                                        </p:tav>
                                      </p:tavLst>
                                    </p:anim>
                                    <p:anim calcmode="lin" valueType="num">
                                      <p:cBhvr>
                                        <p:cTn id="29" dur="1250" fill="hold"/>
                                        <p:tgtEl>
                                          <p:spTgt spid="9"/>
                                        </p:tgtEl>
                                        <p:attrNameLst>
                                          <p:attrName>style.rotation</p:attrName>
                                        </p:attrNameLst>
                                      </p:cBhvr>
                                      <p:tavLst>
                                        <p:tav tm="0">
                                          <p:val>
                                            <p:fltVal val="360"/>
                                          </p:val>
                                        </p:tav>
                                        <p:tav tm="100000">
                                          <p:val>
                                            <p:fltVal val="0"/>
                                          </p:val>
                                        </p:tav>
                                      </p:tavLst>
                                    </p:anim>
                                    <p:animEffect transition="in" filter="fade">
                                      <p:cBhvr>
                                        <p:cTn id="30" dur="1250"/>
                                        <p:tgtEl>
                                          <p:spTgt spid="9"/>
                                        </p:tgtEl>
                                      </p:cBhvr>
                                    </p:animEffect>
                                  </p:childTnLst>
                                </p:cTn>
                              </p:par>
                              <p:par>
                                <p:cTn id="31" presetID="63" presetClass="path" presetSubtype="0" accel="50000" decel="50000" fill="hold" nodeType="withEffect">
                                  <p:stCondLst>
                                    <p:cond delay="0"/>
                                  </p:stCondLst>
                                  <p:childTnLst>
                                    <p:animMotion origin="layout" path="M 0.08828 1.11111E-6 L 5E-6 1.11111E-6 " pathEditMode="relative" rAng="0" ptsTypes="AA">
                                      <p:cBhvr>
                                        <p:cTn id="32" dur="1500" fill="hold"/>
                                        <p:tgtEl>
                                          <p:spTgt spid="9"/>
                                        </p:tgtEl>
                                        <p:attrNameLst>
                                          <p:attrName>ppt_x</p:attrName>
                                          <p:attrName>ppt_y</p:attrName>
                                        </p:attrNameLst>
                                      </p:cBhvr>
                                      <p:rCtr x="-4414"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2" grpId="1" bldLvl="0" animBg="1"/>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grpSp>
        <p:nvGrpSpPr>
          <p:cNvPr id="8" name="Group 7"/>
          <p:cNvGrpSpPr/>
          <p:nvPr/>
        </p:nvGrpSpPr>
        <p:grpSpPr>
          <a:xfrm>
            <a:off x="-2948798" y="2944413"/>
            <a:ext cx="2704004" cy="2704004"/>
            <a:chOff x="3119747" y="2944413"/>
            <a:chExt cx="2704004" cy="2704004"/>
          </a:xfrm>
        </p:grpSpPr>
        <p:sp>
          <p:nvSpPr>
            <p:cNvPr id="5" name="Oval 4"/>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6" name="Oval 5"/>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Valor</a:t>
              </a:r>
              <a:br>
                <a:rPr lang="en-US" sz="2400" b="1" dirty="0">
                  <a:solidFill>
                    <a:schemeClr val="tx1"/>
                  </a:solidFill>
                  <a:latin typeface="AMX" pitchFamily="2" charset="77"/>
                </a:rPr>
              </a:br>
              <a:r>
                <a:rPr lang="en-US" sz="2400" b="1" dirty="0" err="1">
                  <a:solidFill>
                    <a:schemeClr val="tx1"/>
                  </a:solidFill>
                  <a:latin typeface="AMX" pitchFamily="2" charset="77"/>
                </a:rPr>
                <a:t>agregado</a:t>
              </a:r>
              <a:endParaRPr lang="en-US" sz="2400" dirty="0">
                <a:solidFill>
                  <a:schemeClr val="tx1"/>
                </a:solidFill>
                <a:latin typeface="AMX" pitchFamily="2" charset="77"/>
              </a:endParaRPr>
            </a:p>
          </p:txBody>
        </p:sp>
        <p:sp>
          <p:nvSpPr>
            <p:cNvPr id="7" name="Oval 6"/>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Sondagem</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Oferta</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Objeções</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Fechamento</a:t>
            </a:r>
            <a:endParaRPr lang="en-US" sz="1800" b="1" dirty="0">
              <a:solidFill>
                <a:schemeClr val="bg1"/>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22" presetClass="entr" presetSubtype="8"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left)">
                                      <p:cBhvr>
                                        <p:cTn id="10" dur="500"/>
                                        <p:tgtEl>
                                          <p:spTgt spid="15"/>
                                        </p:tgtEl>
                                      </p:cBhvr>
                                    </p:animEffect>
                                  </p:childTnLst>
                                </p:cTn>
                              </p:par>
                              <p:par>
                                <p:cTn id="11" presetID="22" presetClass="entr" presetSubtype="8"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left)">
                                      <p:cBhvr>
                                        <p:cTn id="13" dur="500"/>
                                        <p:tgtEl>
                                          <p:spTgt spid="20"/>
                                        </p:tgtEl>
                                      </p:cBhvr>
                                    </p:animEffect>
                                  </p:childTnLst>
                                </p:cTn>
                              </p:par>
                              <p:par>
                                <p:cTn id="14" presetID="22" presetClass="entr" presetSubtype="8"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wipe(left)">
                                      <p:cBhvr>
                                        <p:cTn id="16" dur="500"/>
                                        <p:tgtEl>
                                          <p:spTgt spid="21"/>
                                        </p:tgtEl>
                                      </p:cBhvr>
                                    </p:animEffect>
                                  </p:childTnLst>
                                </p:cTn>
                              </p:par>
                              <p:par>
                                <p:cTn id="17" presetID="22" presetClass="entr" presetSubtype="8"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wipe(left)">
                                      <p:cBhvr>
                                        <p:cTn id="19" dur="500"/>
                                        <p:tgtEl>
                                          <p:spTgt spid="22"/>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grpId="0" nodeType="withEffect">
                                  <p:stCondLst>
                                    <p:cond delay="25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5831" r="-2571"/>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a:off x="1764086" y="4632868"/>
            <a:ext cx="1752600" cy="977900"/>
          </a:xfrm>
          <a:prstGeom prst="rect">
            <a:avLst/>
          </a:prstGeom>
        </p:spPr>
      </p:pic>
      <p:pic>
        <p:nvPicPr>
          <p:cNvPr id="23" name="Graphic 22"/>
          <p:cNvPicPr>
            <a:picLocks noChangeAspect="1"/>
          </p:cNvPicPr>
          <p:nvPr/>
        </p:nvPicPr>
        <p:blipFill>
          <a:blip r:embed="rId2"/>
          <a:stretch>
            <a:fillRect/>
          </a:stretch>
        </p:blipFill>
        <p:spPr>
          <a:xfrm rot="5400000">
            <a:off x="4037426" y="1061867"/>
            <a:ext cx="1752600" cy="977900"/>
          </a:xfrm>
          <a:prstGeom prst="rect">
            <a:avLst/>
          </a:prstGeom>
        </p:spPr>
      </p:pic>
      <p:sp>
        <p:nvSpPr>
          <p:cNvPr id="13" name="Rounded Rectangle 12"/>
          <p:cNvSpPr/>
          <p:nvPr/>
        </p:nvSpPr>
        <p:spPr>
          <a:xfrm>
            <a:off x="1029825" y="1695636"/>
            <a:ext cx="4129316" cy="3466730"/>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r>
              <a:rPr lang="en-US" sz="2400" dirty="0" err="1">
                <a:solidFill>
                  <a:schemeClr val="tx1"/>
                </a:solidFill>
                <a:latin typeface="AMX" pitchFamily="2" charset="77"/>
              </a:rPr>
              <a:t>O que falta muitas vezes em televendas é</a:t>
            </a:r>
            <a:r>
              <a:rPr lang="en-US" sz="2400" dirty="0">
                <a:solidFill>
                  <a:schemeClr val="tx1"/>
                </a:solidFill>
                <a:latin typeface="AMX" pitchFamily="2" charset="77"/>
              </a:rPr>
              <a:t> a </a:t>
            </a:r>
            <a:r>
              <a:rPr lang="en-US" sz="2400" b="1" dirty="0" err="1">
                <a:solidFill>
                  <a:srgbClr val="F5842B"/>
                </a:solidFill>
                <a:latin typeface="AMX" pitchFamily="2" charset="77"/>
              </a:rPr>
              <a:t>técnica</a:t>
            </a:r>
            <a:r>
              <a:rPr lang="en-US" sz="2400" b="1" dirty="0">
                <a:solidFill>
                  <a:srgbClr val="F5842B"/>
                </a:solidFill>
                <a:latin typeface="AMX" pitchFamily="2" charset="77"/>
              </a:rPr>
              <a:t> de </a:t>
            </a:r>
            <a:r>
              <a:rPr lang="en-US" sz="2400" b="1" dirty="0" err="1">
                <a:solidFill>
                  <a:srgbClr val="F5842B"/>
                </a:solidFill>
                <a:latin typeface="AMX" pitchFamily="2" charset="77"/>
              </a:rPr>
              <a:t>venda</a:t>
            </a:r>
            <a:r>
              <a:rPr lang="en-US" sz="2400" dirty="0">
                <a:solidFill>
                  <a:schemeClr val="tx1"/>
                </a:solidFill>
                <a:latin typeface="AMX" pitchFamily="2" charset="77"/>
              </a:rPr>
              <a:t> que auxilia a </a:t>
            </a:r>
            <a:r>
              <a:rPr lang="en-US" sz="2400" dirty="0" err="1">
                <a:solidFill>
                  <a:schemeClr val="tx1"/>
                </a:solidFill>
                <a:latin typeface="AMX" pitchFamily="2" charset="77"/>
              </a:rPr>
              <a:t>entender</a:t>
            </a:r>
            <a:r>
              <a:rPr lang="en-US" sz="2400" dirty="0">
                <a:solidFill>
                  <a:schemeClr val="tx1"/>
                </a:solidFill>
                <a:latin typeface="AMX" pitchFamily="2" charset="77"/>
              </a:rPr>
              <a:t> o </a:t>
            </a:r>
            <a:r>
              <a:rPr lang="en-US" sz="2400" dirty="0" err="1">
                <a:solidFill>
                  <a:schemeClr val="tx1"/>
                </a:solidFill>
                <a:latin typeface="AMX" pitchFamily="2" charset="77"/>
              </a:rPr>
              <a:t>cliente</a:t>
            </a:r>
            <a:r>
              <a:rPr lang="en-US" sz="2400" dirty="0">
                <a:solidFill>
                  <a:schemeClr val="tx1"/>
                </a:solidFill>
                <a:latin typeface="AMX" pitchFamily="2" charset="77"/>
              </a:rPr>
              <a:t> e </a:t>
            </a:r>
            <a:r>
              <a:rPr lang="en-US" sz="2400" dirty="0" err="1">
                <a:solidFill>
                  <a:schemeClr val="tx1"/>
                </a:solidFill>
                <a:latin typeface="AMX" pitchFamily="2" charset="77"/>
              </a:rPr>
              <a:t>suas</a:t>
            </a:r>
            <a:r>
              <a:rPr lang="en-US" sz="2400" dirty="0">
                <a:solidFill>
                  <a:schemeClr val="tx1"/>
                </a:solidFill>
                <a:latin typeface="AMX" pitchFamily="2" charset="77"/>
              </a:rPr>
              <a:t> </a:t>
            </a:r>
            <a:r>
              <a:rPr lang="en-US" sz="2400" dirty="0" err="1">
                <a:solidFill>
                  <a:schemeClr val="tx1"/>
                </a:solidFill>
                <a:latin typeface="AMX" pitchFamily="2" charset="77"/>
              </a:rPr>
              <a:t>necessidades</a:t>
            </a:r>
            <a:r>
              <a:rPr lang="en-US" sz="2400" dirty="0">
                <a:solidFill>
                  <a:schemeClr val="tx1"/>
                </a:solidFill>
                <a:latin typeface="AMX" pitchFamily="2" charset="77"/>
              </a:rPr>
              <a:t>!</a:t>
            </a:r>
            <a:endParaRPr lang="en-US" sz="2400" dirty="0">
              <a:solidFill>
                <a:schemeClr val="tx1"/>
              </a:solidFill>
              <a:latin typeface="AMX" pitchFamily="2" charset="77"/>
            </a:endParaRPr>
          </a:p>
          <a:p>
            <a:pPr marL="97155"/>
            <a:endParaRPr lang="en-US" sz="2400" dirty="0">
              <a:solidFill>
                <a:schemeClr val="tx1"/>
              </a:solidFill>
              <a:latin typeface="AMX" pitchFamily="2" charset="77"/>
            </a:endParaRPr>
          </a:p>
          <a:p>
            <a:pPr marL="97155"/>
            <a:r>
              <a:rPr lang="en-US" sz="2400" b="1" dirty="0">
                <a:solidFill>
                  <a:schemeClr val="tx1"/>
                </a:solidFill>
                <a:latin typeface="AMX" pitchFamily="2" charset="77"/>
              </a:rPr>
              <a:t>Interesse + </a:t>
            </a:r>
            <a:r>
              <a:rPr lang="en-US" sz="2400" b="1" dirty="0" err="1">
                <a:solidFill>
                  <a:schemeClr val="tx1"/>
                </a:solidFill>
                <a:latin typeface="AMX" pitchFamily="2" charset="77"/>
              </a:rPr>
              <a:t>técnica</a:t>
            </a:r>
            <a:r>
              <a:rPr lang="en-US" sz="2400" b="1" dirty="0">
                <a:solidFill>
                  <a:schemeClr val="tx1"/>
                </a:solidFill>
                <a:latin typeface="AMX" pitchFamily="2" charset="77"/>
              </a:rPr>
              <a:t> =</a:t>
            </a:r>
            <a:br>
              <a:rPr lang="en-US" sz="2400" b="1" dirty="0">
                <a:solidFill>
                  <a:schemeClr val="tx1"/>
                </a:solidFill>
                <a:latin typeface="AMX" pitchFamily="2" charset="77"/>
              </a:rPr>
            </a:br>
            <a:r>
              <a:rPr lang="en-US" sz="2400" b="1" dirty="0">
                <a:solidFill>
                  <a:schemeClr val="tx1"/>
                </a:solidFill>
                <a:latin typeface="AMX" pitchFamily="2" charset="77"/>
              </a:rPr>
              <a:t>Boa </a:t>
            </a:r>
            <a:r>
              <a:rPr lang="en-US" sz="2400" b="1" dirty="0" err="1">
                <a:solidFill>
                  <a:schemeClr val="tx1"/>
                </a:solidFill>
                <a:latin typeface="AMX" pitchFamily="2" charset="77"/>
              </a:rPr>
              <a:t>sugestão</a:t>
            </a:r>
            <a:r>
              <a:rPr lang="en-US" sz="2400" b="1" dirty="0">
                <a:solidFill>
                  <a:schemeClr val="tx1"/>
                </a:solidFill>
                <a:latin typeface="AMX" pitchFamily="2" charset="77"/>
              </a:rPr>
              <a:t> </a:t>
            </a:r>
            <a:r>
              <a:rPr lang="en-US" sz="2400" b="1" dirty="0" err="1">
                <a:solidFill>
                  <a:schemeClr val="tx1"/>
                </a:solidFill>
                <a:latin typeface="AMX" pitchFamily="2" charset="77"/>
              </a:rPr>
              <a:t>ao</a:t>
            </a:r>
            <a:r>
              <a:rPr lang="en-US" sz="2400" b="1" dirty="0">
                <a:solidFill>
                  <a:schemeClr val="tx1"/>
                </a:solidFill>
                <a:latin typeface="AMX" pitchFamily="2" charset="77"/>
              </a:rPr>
              <a:t> </a:t>
            </a:r>
            <a:r>
              <a:rPr lang="en-US" sz="2400" b="1" dirty="0" err="1">
                <a:solidFill>
                  <a:schemeClr val="tx1"/>
                </a:solidFill>
                <a:latin typeface="AMX" pitchFamily="2" charset="77"/>
              </a:rPr>
              <a:t>cliente</a:t>
            </a:r>
            <a:endParaRPr lang="en-US" sz="2400" b="1"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6794" r="256"/>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743507" y="4240612"/>
            <a:ext cx="1752600" cy="977900"/>
          </a:xfrm>
          <a:prstGeom prst="rect">
            <a:avLst/>
          </a:prstGeom>
        </p:spPr>
      </p:pic>
      <p:pic>
        <p:nvPicPr>
          <p:cNvPr id="23" name="Graphic 22"/>
          <p:cNvPicPr>
            <a:picLocks noChangeAspect="1"/>
          </p:cNvPicPr>
          <p:nvPr/>
        </p:nvPicPr>
        <p:blipFill>
          <a:blip r:embed="rId2"/>
          <a:stretch>
            <a:fillRect/>
          </a:stretch>
        </p:blipFill>
        <p:spPr>
          <a:xfrm>
            <a:off x="9575801" y="2039863"/>
            <a:ext cx="1752600" cy="977900"/>
          </a:xfrm>
          <a:prstGeom prst="rect">
            <a:avLst/>
          </a:prstGeom>
        </p:spPr>
      </p:pic>
      <p:sp>
        <p:nvSpPr>
          <p:cNvPr id="13" name="Rounded Rectangle 12"/>
          <p:cNvSpPr/>
          <p:nvPr/>
        </p:nvSpPr>
        <p:spPr>
          <a:xfrm>
            <a:off x="7392124" y="2627790"/>
            <a:ext cx="4113335" cy="1602420"/>
          </a:xfrm>
          <a:prstGeom prst="roundRect">
            <a:avLst>
              <a:gd name="adj" fmla="val 3864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400" dirty="0">
                <a:solidFill>
                  <a:schemeClr val="tx1"/>
                </a:solidFill>
                <a:latin typeface="AMX" pitchFamily="2" charset="77"/>
              </a:rPr>
              <a:t>E agora </a:t>
            </a:r>
            <a:r>
              <a:rPr lang="en-US" sz="2400" dirty="0" err="1">
                <a:solidFill>
                  <a:schemeClr val="tx1"/>
                </a:solidFill>
                <a:latin typeface="AMX" pitchFamily="2" charset="77"/>
              </a:rPr>
              <a:t>vamos</a:t>
            </a:r>
            <a:r>
              <a:rPr lang="en-US" sz="2400" dirty="0">
                <a:solidFill>
                  <a:schemeClr val="tx1"/>
                </a:solidFill>
                <a:latin typeface="AMX" pitchFamily="2" charset="77"/>
              </a:rPr>
              <a:t> </a:t>
            </a:r>
            <a:r>
              <a:rPr lang="en-US" sz="2400" dirty="0" err="1">
                <a:solidFill>
                  <a:schemeClr val="tx1"/>
                </a:solidFill>
                <a:latin typeface="AMX" pitchFamily="2" charset="77"/>
              </a:rPr>
              <a:t>conhecer</a:t>
            </a:r>
            <a:r>
              <a:rPr lang="en-US" sz="2400" dirty="0">
                <a:solidFill>
                  <a:schemeClr val="tx1"/>
                </a:solidFill>
                <a:latin typeface="AMX" pitchFamily="2" charset="77"/>
              </a:rPr>
              <a:t> </a:t>
            </a:r>
            <a:r>
              <a:rPr lang="en-US" sz="2400" dirty="0" err="1">
                <a:solidFill>
                  <a:schemeClr val="tx1"/>
                </a:solidFill>
                <a:latin typeface="AMX" pitchFamily="2" charset="77"/>
              </a:rPr>
              <a:t>os</a:t>
            </a:r>
            <a:r>
              <a:rPr lang="en-US" sz="2400" dirty="0">
                <a:solidFill>
                  <a:schemeClr val="tx1"/>
                </a:solidFill>
                <a:latin typeface="AMX" pitchFamily="2" charset="77"/>
              </a:rPr>
              <a:t> </a:t>
            </a:r>
            <a:r>
              <a:rPr lang="en-US" sz="2400" b="1" dirty="0" err="1">
                <a:solidFill>
                  <a:schemeClr val="tx1"/>
                </a:solidFill>
                <a:latin typeface="AMX" pitchFamily="2" charset="77"/>
              </a:rPr>
              <a:t>pilares</a:t>
            </a:r>
            <a:r>
              <a:rPr lang="en-US" sz="2400" dirty="0">
                <a:solidFill>
                  <a:schemeClr val="tx1"/>
                </a:solidFill>
                <a:latin typeface="AMX" pitchFamily="2" charset="77"/>
              </a:rPr>
              <a:t> que </a:t>
            </a:r>
            <a:r>
              <a:rPr lang="en-US" sz="2400" dirty="0" err="1">
                <a:solidFill>
                  <a:schemeClr val="tx1"/>
                </a:solidFill>
                <a:latin typeface="AMX" pitchFamily="2" charset="77"/>
              </a:rPr>
              <a:t>estruturam</a:t>
            </a:r>
            <a:r>
              <a:rPr lang="en-US" sz="2400" dirty="0">
                <a:solidFill>
                  <a:schemeClr val="tx1"/>
                </a:solidFill>
                <a:latin typeface="AMX" pitchFamily="2" charset="77"/>
              </a:rPr>
              <a:t> a </a:t>
            </a:r>
            <a:r>
              <a:rPr lang="en-US" sz="2400" b="1" dirty="0">
                <a:solidFill>
                  <a:schemeClr val="tx1"/>
                </a:solidFill>
                <a:latin typeface="AMX" pitchFamily="2" charset="77"/>
              </a:rPr>
              <a:t>Técnica de </a:t>
            </a:r>
            <a:r>
              <a:rPr lang="en-US" sz="2400" b="1" dirty="0" err="1">
                <a:solidFill>
                  <a:schemeClr val="tx1"/>
                </a:solidFill>
                <a:latin typeface="AMX" pitchFamily="2" charset="77"/>
              </a:rPr>
              <a:t>vendas</a:t>
            </a:r>
            <a:r>
              <a:rPr lang="en-US" sz="2400" dirty="0">
                <a:solidFill>
                  <a:schemeClr val="tx1"/>
                </a:solidFill>
                <a:latin typeface="AMX" pitchFamily="2" charset="77"/>
              </a:rPr>
              <a:t>!</a:t>
            </a:r>
            <a:endParaRPr lang="en-US" sz="24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grpSp>
        <p:nvGrpSpPr>
          <p:cNvPr id="8" name="Group 7"/>
          <p:cNvGrpSpPr/>
          <p:nvPr/>
        </p:nvGrpSpPr>
        <p:grpSpPr>
          <a:xfrm>
            <a:off x="-2948798" y="2944413"/>
            <a:ext cx="2704004" cy="2704004"/>
            <a:chOff x="3119747" y="2944413"/>
            <a:chExt cx="2704004" cy="2704004"/>
          </a:xfrm>
        </p:grpSpPr>
        <p:sp>
          <p:nvSpPr>
            <p:cNvPr id="5" name="Oval 4"/>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6" name="Oval 5"/>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Valor</a:t>
              </a:r>
              <a:br>
                <a:rPr lang="en-US" sz="2400" b="1" dirty="0">
                  <a:solidFill>
                    <a:schemeClr val="tx1"/>
                  </a:solidFill>
                  <a:latin typeface="AMX" pitchFamily="2" charset="77"/>
                </a:rPr>
              </a:br>
              <a:r>
                <a:rPr lang="en-US" sz="2400" b="1" dirty="0" err="1">
                  <a:solidFill>
                    <a:schemeClr val="tx1"/>
                  </a:solidFill>
                  <a:latin typeface="AMX" pitchFamily="2" charset="77"/>
                </a:rPr>
                <a:t>agregado</a:t>
              </a:r>
              <a:endParaRPr lang="en-US" sz="2400" dirty="0">
                <a:solidFill>
                  <a:schemeClr val="tx1"/>
                </a:solidFill>
                <a:latin typeface="AMX" pitchFamily="2" charset="77"/>
              </a:endParaRPr>
            </a:p>
          </p:txBody>
        </p:sp>
        <p:sp>
          <p:nvSpPr>
            <p:cNvPr id="7" name="Oval 6"/>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rgbClr val="DA291C"/>
                </a:solidFill>
                <a:latin typeface="AMX" pitchFamily="2" charset="77"/>
              </a:rPr>
              <a:t>Sondagem</a:t>
            </a:r>
            <a:endParaRPr lang="en-US" b="1" dirty="0">
              <a:solidFill>
                <a:srgbClr val="DA291C"/>
              </a:solidFill>
              <a:latin typeface="AMX" pitchFamily="2" charset="77"/>
            </a:endParaRPr>
          </a:p>
          <a:p>
            <a:pPr marL="8255" indent="-8255" algn="r">
              <a:spcBef>
                <a:spcPts val="1200"/>
              </a:spcBef>
            </a:pPr>
            <a:r>
              <a:rPr lang="en-US" sz="1800" b="1" dirty="0" err="1">
                <a:solidFill>
                  <a:srgbClr val="DA291C"/>
                </a:solidFill>
                <a:latin typeface="AMX" pitchFamily="2" charset="77"/>
              </a:rPr>
              <a:t>Oferta</a:t>
            </a:r>
            <a:endParaRPr lang="en-US" sz="1800" b="1" dirty="0">
              <a:solidFill>
                <a:srgbClr val="DA291C"/>
              </a:solidFill>
              <a:latin typeface="AMX" pitchFamily="2" charset="77"/>
            </a:endParaRPr>
          </a:p>
          <a:p>
            <a:pPr marL="8255" indent="-8255" algn="r">
              <a:spcBef>
                <a:spcPts val="1200"/>
              </a:spcBef>
            </a:pPr>
            <a:r>
              <a:rPr lang="en-US" b="1" dirty="0" err="1">
                <a:solidFill>
                  <a:srgbClr val="DA291C"/>
                </a:solidFill>
                <a:latin typeface="AMX" pitchFamily="2" charset="77"/>
              </a:rPr>
              <a:t>Objeções</a:t>
            </a:r>
            <a:endParaRPr lang="en-US" b="1" dirty="0">
              <a:solidFill>
                <a:srgbClr val="DA291C"/>
              </a:solidFill>
              <a:latin typeface="AMX" pitchFamily="2" charset="77"/>
            </a:endParaRPr>
          </a:p>
          <a:p>
            <a:pPr marL="8255" indent="-8255" algn="r">
              <a:spcBef>
                <a:spcPts val="1200"/>
              </a:spcBef>
            </a:pPr>
            <a:r>
              <a:rPr lang="en-US" sz="1800" b="1" dirty="0" err="1">
                <a:solidFill>
                  <a:srgbClr val="DA291C"/>
                </a:solidFill>
                <a:latin typeface="AMX" pitchFamily="2" charset="77"/>
              </a:rPr>
              <a:t>Fechamento</a:t>
            </a:r>
            <a:endParaRPr lang="en-US" sz="1800" b="1" dirty="0">
              <a:solidFill>
                <a:srgbClr val="DA291C"/>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6" name="Rounded Rectangle 15"/>
          <p:cNvSpPr/>
          <p:nvPr/>
        </p:nvSpPr>
        <p:spPr>
          <a:xfrm>
            <a:off x="4492101" y="3219620"/>
            <a:ext cx="1469482" cy="418760"/>
          </a:xfrm>
          <a:prstGeom prst="roundRect">
            <a:avLst>
              <a:gd name="adj" fmla="val 50000"/>
            </a:avLst>
          </a:prstGeom>
          <a:noFill/>
          <a:ln>
            <a:solidFill>
              <a:srgbClr val="EBD1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4660" t="10867" r="5853"/>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862878" y="4849928"/>
            <a:ext cx="1752600" cy="977900"/>
          </a:xfrm>
          <a:prstGeom prst="rect">
            <a:avLst/>
          </a:prstGeom>
        </p:spPr>
      </p:pic>
      <p:pic>
        <p:nvPicPr>
          <p:cNvPr id="3" name="Graphic 2"/>
          <p:cNvPicPr>
            <a:picLocks noChangeAspect="1"/>
          </p:cNvPicPr>
          <p:nvPr/>
        </p:nvPicPr>
        <p:blipFill>
          <a:blip r:embed="rId2"/>
          <a:stretch>
            <a:fillRect/>
          </a:stretch>
        </p:blipFill>
        <p:spPr>
          <a:xfrm>
            <a:off x="2611166" y="865491"/>
            <a:ext cx="1752600" cy="977900"/>
          </a:xfrm>
          <a:prstGeom prst="rect">
            <a:avLst/>
          </a:prstGeom>
        </p:spPr>
      </p:pic>
      <p:sp>
        <p:nvSpPr>
          <p:cNvPr id="4" name="Rounded Rectangle 3"/>
          <p:cNvSpPr/>
          <p:nvPr/>
        </p:nvSpPr>
        <p:spPr>
          <a:xfrm>
            <a:off x="746068" y="1722268"/>
            <a:ext cx="4340837" cy="3413464"/>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Criando</a:t>
            </a:r>
            <a:r>
              <a:rPr lang="en-US" sz="2000" b="1" dirty="0">
                <a:solidFill>
                  <a:schemeClr val="tx1"/>
                </a:solidFill>
                <a:latin typeface="AMX" pitchFamily="2" charset="77"/>
              </a:rPr>
              <a:t> </a:t>
            </a:r>
            <a:r>
              <a:rPr lang="en-US" sz="2000" b="1" dirty="0" err="1">
                <a:solidFill>
                  <a:schemeClr val="tx1"/>
                </a:solidFill>
                <a:latin typeface="AMX" pitchFamily="2" charset="77"/>
              </a:rPr>
              <a:t>uma</a:t>
            </a:r>
            <a:r>
              <a:rPr lang="en-US" sz="2000" b="1" dirty="0">
                <a:solidFill>
                  <a:schemeClr val="tx1"/>
                </a:solidFill>
                <a:latin typeface="AMX" pitchFamily="2" charset="77"/>
              </a:rPr>
              <a:t> </a:t>
            </a:r>
            <a:r>
              <a:rPr lang="en-US" sz="2000" b="1" dirty="0" err="1">
                <a:solidFill>
                  <a:schemeClr val="tx1"/>
                </a:solidFill>
                <a:latin typeface="AMX" pitchFamily="2" charset="77"/>
              </a:rPr>
              <a:t>primeira</a:t>
            </a:r>
            <a:br>
              <a:rPr lang="en-US" sz="2000" b="1" dirty="0">
                <a:solidFill>
                  <a:schemeClr val="tx1"/>
                </a:solidFill>
                <a:latin typeface="AMX" pitchFamily="2" charset="77"/>
              </a:rPr>
            </a:br>
            <a:r>
              <a:rPr lang="en-US" sz="2000" b="1" dirty="0" err="1">
                <a:solidFill>
                  <a:schemeClr val="tx1"/>
                </a:solidFill>
                <a:latin typeface="AMX" pitchFamily="2" charset="77"/>
              </a:rPr>
              <a:t>impressão</a:t>
            </a:r>
            <a:r>
              <a:rPr lang="en-US" sz="2000" b="1" dirty="0">
                <a:solidFill>
                  <a:schemeClr val="tx1"/>
                </a:solidFill>
                <a:latin typeface="AMX" pitchFamily="2" charset="77"/>
              </a:rPr>
              <a:t> </a:t>
            </a:r>
            <a:r>
              <a:rPr lang="en-US" sz="2000" b="1" dirty="0" err="1">
                <a:solidFill>
                  <a:schemeClr val="tx1"/>
                </a:solidFill>
                <a:latin typeface="AMX" pitchFamily="2" charset="77"/>
              </a:rPr>
              <a:t>positiva</a:t>
            </a:r>
            <a:endParaRPr lang="en-US" sz="2000" b="1"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Faça</a:t>
            </a:r>
            <a:r>
              <a:rPr lang="en-US" sz="2000" dirty="0">
                <a:solidFill>
                  <a:schemeClr val="tx1"/>
                </a:solidFill>
                <a:latin typeface="AMX" pitchFamily="2" charset="77"/>
              </a:rPr>
              <a:t> </a:t>
            </a:r>
            <a:r>
              <a:rPr lang="en-US" sz="2000" dirty="0" err="1">
                <a:solidFill>
                  <a:schemeClr val="tx1"/>
                </a:solidFill>
                <a:latin typeface="AMX" pitchFamily="2" charset="77"/>
              </a:rPr>
              <a:t>uma</a:t>
            </a:r>
            <a:r>
              <a:rPr lang="en-US" sz="2000" dirty="0">
                <a:solidFill>
                  <a:schemeClr val="tx1"/>
                </a:solidFill>
                <a:latin typeface="AMX" pitchFamily="2" charset="77"/>
              </a:rPr>
              <a:t> </a:t>
            </a:r>
            <a:r>
              <a:rPr lang="en-US" sz="2000" dirty="0" err="1">
                <a:solidFill>
                  <a:schemeClr val="tx1"/>
                </a:solidFill>
                <a:latin typeface="AMX" pitchFamily="2" charset="77"/>
              </a:rPr>
              <a:t>saudação</a:t>
            </a:r>
            <a:r>
              <a:rPr lang="en-US" sz="2000" dirty="0">
                <a:solidFill>
                  <a:schemeClr val="tx1"/>
                </a:solidFill>
                <a:latin typeface="AMX" pitchFamily="2" charset="77"/>
              </a:rPr>
              <a:t> </a:t>
            </a:r>
            <a:r>
              <a:rPr lang="en-US" sz="2000" dirty="0" err="1">
                <a:solidFill>
                  <a:schemeClr val="tx1"/>
                </a:solidFill>
                <a:latin typeface="AMX" pitchFamily="2" charset="77"/>
              </a:rPr>
              <a:t>calorosa</a:t>
            </a:r>
            <a:br>
              <a:rPr lang="en-US" sz="2000" dirty="0">
                <a:solidFill>
                  <a:schemeClr val="tx1"/>
                </a:solidFill>
                <a:latin typeface="AMX" pitchFamily="2" charset="77"/>
              </a:rPr>
            </a:br>
            <a:r>
              <a:rPr lang="en-US" sz="2000" dirty="0">
                <a:solidFill>
                  <a:schemeClr val="tx1"/>
                </a:solidFill>
                <a:latin typeface="AMX" pitchFamily="2" charset="77"/>
              </a:rPr>
              <a:t>e </a:t>
            </a:r>
            <a:r>
              <a:rPr lang="en-US" sz="2000" dirty="0" err="1">
                <a:solidFill>
                  <a:schemeClr val="tx1"/>
                </a:solidFill>
                <a:latin typeface="AMX" pitchFamily="2" charset="77"/>
              </a:rPr>
              <a:t>educada</a:t>
            </a:r>
            <a:r>
              <a:rPr lang="en-US" sz="2000" dirty="0">
                <a:solidFill>
                  <a:schemeClr val="tx1"/>
                </a:solidFill>
                <a:latin typeface="AMX" pitchFamily="2" charset="77"/>
              </a:rPr>
              <a:t> para </a:t>
            </a:r>
            <a:r>
              <a:rPr lang="en-US" sz="2000" dirty="0" err="1">
                <a:solidFill>
                  <a:schemeClr val="tx1"/>
                </a:solidFill>
                <a:latin typeface="AMX" pitchFamily="2" charset="77"/>
              </a:rPr>
              <a:t>criar</a:t>
            </a:r>
            <a:r>
              <a:rPr lang="en-US" sz="2000" dirty="0">
                <a:solidFill>
                  <a:schemeClr val="tx1"/>
                </a:solidFill>
                <a:latin typeface="AMX" pitchFamily="2" charset="77"/>
              </a:rPr>
              <a:t> um </a:t>
            </a:r>
            <a:r>
              <a:rPr lang="en-US" sz="2000" dirty="0" err="1">
                <a:solidFill>
                  <a:schemeClr val="tx1"/>
                </a:solidFill>
                <a:latin typeface="AMX" pitchFamily="2" charset="77"/>
              </a:rPr>
              <a:t>ambiente</a:t>
            </a:r>
            <a:r>
              <a:rPr lang="en-US" sz="2000" dirty="0">
                <a:solidFill>
                  <a:schemeClr val="tx1"/>
                </a:solidFill>
                <a:latin typeface="AMX" pitchFamily="2" charset="77"/>
              </a:rPr>
              <a:t> </a:t>
            </a:r>
            <a:r>
              <a:rPr lang="en-US" sz="2000" dirty="0" err="1">
                <a:solidFill>
                  <a:schemeClr val="tx1"/>
                </a:solidFill>
                <a:latin typeface="AMX" pitchFamily="2" charset="77"/>
              </a:rPr>
              <a:t>amigável</a:t>
            </a:r>
            <a:r>
              <a:rPr lang="en-US" sz="2000" dirty="0">
                <a:solidFill>
                  <a:schemeClr val="tx1"/>
                </a:solidFill>
                <a:latin typeface="AMX" pitchFamily="2" charset="77"/>
              </a:rPr>
              <a:t> e </a:t>
            </a:r>
            <a:r>
              <a:rPr lang="en-US" sz="2000" dirty="0" err="1">
                <a:solidFill>
                  <a:schemeClr val="tx1"/>
                </a:solidFill>
                <a:latin typeface="AMX" pitchFamily="2" charset="77"/>
              </a:rPr>
              <a:t>profissional</a:t>
            </a:r>
            <a:r>
              <a:rPr lang="en-US" sz="2000" dirty="0">
                <a:solidFill>
                  <a:schemeClr val="tx1"/>
                </a:solidFill>
                <a:latin typeface="AMX" pitchFamily="2" charset="77"/>
              </a:rPr>
              <a:t>.</a:t>
            </a:r>
            <a:br>
              <a:rPr lang="en-US" sz="2000" dirty="0">
                <a:solidFill>
                  <a:schemeClr val="tx1"/>
                </a:solidFill>
                <a:latin typeface="AMX" pitchFamily="2" charset="77"/>
              </a:rPr>
            </a:br>
            <a:r>
              <a:rPr lang="en-US" sz="2000" dirty="0" err="1">
                <a:solidFill>
                  <a:schemeClr val="tx1"/>
                </a:solidFill>
                <a:latin typeface="AMX" pitchFamily="2" charset="77"/>
              </a:rPr>
              <a:t>Isso</a:t>
            </a:r>
            <a:r>
              <a:rPr lang="en-US" sz="2000" dirty="0">
                <a:solidFill>
                  <a:schemeClr val="tx1"/>
                </a:solidFill>
                <a:latin typeface="AMX" pitchFamily="2" charset="77"/>
              </a:rPr>
              <a:t> </a:t>
            </a:r>
            <a:r>
              <a:rPr lang="en-US" sz="2000" dirty="0" err="1">
                <a:solidFill>
                  <a:schemeClr val="tx1"/>
                </a:solidFill>
                <a:latin typeface="AMX" pitchFamily="2" charset="77"/>
              </a:rPr>
              <a:t>aumentará</a:t>
            </a:r>
            <a:r>
              <a:rPr lang="en-US" sz="2000" dirty="0">
                <a:solidFill>
                  <a:schemeClr val="tx1"/>
                </a:solidFill>
                <a:latin typeface="AMX" pitchFamily="2" charset="77"/>
              </a:rPr>
              <a:t> a </a:t>
            </a:r>
            <a:r>
              <a:rPr lang="en-US" sz="2000" dirty="0" err="1">
                <a:solidFill>
                  <a:schemeClr val="tx1"/>
                </a:solidFill>
                <a:latin typeface="AMX" pitchFamily="2" charset="77"/>
              </a:rPr>
              <a:t>disposição</a:t>
            </a:r>
            <a:br>
              <a:rPr lang="en-US" sz="2000" dirty="0">
                <a:solidFill>
                  <a:schemeClr val="tx1"/>
                </a:solidFill>
                <a:latin typeface="AMX" pitchFamily="2" charset="77"/>
              </a:rPr>
            </a:br>
            <a:r>
              <a:rPr lang="en-US" sz="2000" dirty="0">
                <a:solidFill>
                  <a:schemeClr val="tx1"/>
                </a:solidFill>
                <a:latin typeface="AMX" pitchFamily="2" charset="77"/>
              </a:rPr>
              <a:t>do </a:t>
            </a:r>
            <a:r>
              <a:rPr lang="en-US" sz="2000" dirty="0" err="1">
                <a:solidFill>
                  <a:schemeClr val="tx1"/>
                </a:solidFill>
                <a:latin typeface="AMX" pitchFamily="2" charset="77"/>
              </a:rPr>
              <a:t>cliente</a:t>
            </a:r>
            <a:r>
              <a:rPr lang="en-US" sz="2000" dirty="0">
                <a:solidFill>
                  <a:schemeClr val="tx1"/>
                </a:solidFill>
                <a:latin typeface="AMX" pitchFamily="2" charset="77"/>
              </a:rPr>
              <a:t> para </a:t>
            </a:r>
            <a:r>
              <a:rPr lang="en-US" sz="2000" dirty="0" err="1">
                <a:solidFill>
                  <a:schemeClr val="tx1"/>
                </a:solidFill>
                <a:latin typeface="AMX" pitchFamily="2" charset="77"/>
              </a:rPr>
              <a:t>ouvir</a:t>
            </a:r>
            <a:r>
              <a:rPr lang="en-US" sz="2000" dirty="0">
                <a:solidFill>
                  <a:schemeClr val="tx1"/>
                </a:solidFill>
                <a:latin typeface="AMX" pitchFamily="2" charset="77"/>
              </a:rPr>
              <a:t> </a:t>
            </a:r>
            <a:r>
              <a:rPr lang="en-US" sz="2000" dirty="0" err="1">
                <a:solidFill>
                  <a:schemeClr val="tx1"/>
                </a:solidFill>
                <a:latin typeface="AMX" pitchFamily="2" charset="77"/>
              </a:rPr>
              <a:t>você</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932665" y="1964514"/>
            <a:ext cx="1819413"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Abordagem</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752078" y="2251480"/>
            <a:ext cx="197005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7.40741E-7 L -1.875E-6 -7.40741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384" r="58668"/>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656595" y="4850849"/>
            <a:ext cx="1752600" cy="977900"/>
          </a:xfrm>
          <a:prstGeom prst="rect">
            <a:avLst/>
          </a:prstGeom>
        </p:spPr>
      </p:pic>
      <p:pic>
        <p:nvPicPr>
          <p:cNvPr id="23" name="Graphic 22"/>
          <p:cNvPicPr>
            <a:picLocks noChangeAspect="1"/>
          </p:cNvPicPr>
          <p:nvPr/>
        </p:nvPicPr>
        <p:blipFill>
          <a:blip r:embed="rId2"/>
          <a:stretch>
            <a:fillRect/>
          </a:stretch>
        </p:blipFill>
        <p:spPr>
          <a:xfrm>
            <a:off x="9074954" y="978199"/>
            <a:ext cx="1752600" cy="977900"/>
          </a:xfrm>
          <a:prstGeom prst="rect">
            <a:avLst/>
          </a:prstGeom>
        </p:spPr>
      </p:pic>
      <p:sp>
        <p:nvSpPr>
          <p:cNvPr id="13" name="Rounded Rectangle 12"/>
          <p:cNvSpPr/>
          <p:nvPr/>
        </p:nvSpPr>
        <p:spPr>
          <a:xfrm>
            <a:off x="7182035" y="1810133"/>
            <a:ext cx="4323425" cy="3237734"/>
          </a:xfrm>
          <a:prstGeom prst="roundRect">
            <a:avLst>
              <a:gd name="adj" fmla="val 1409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Construção</a:t>
            </a:r>
            <a:r>
              <a:rPr lang="en-US" sz="2000" b="1" dirty="0">
                <a:solidFill>
                  <a:schemeClr val="tx1"/>
                </a:solidFill>
                <a:latin typeface="AMX" pitchFamily="2" charset="77"/>
              </a:rPr>
              <a:t> de </a:t>
            </a:r>
            <a:r>
              <a:rPr lang="en-US" sz="2000" b="1" dirty="0" err="1">
                <a:solidFill>
                  <a:schemeClr val="tx1"/>
                </a:solidFill>
                <a:latin typeface="AMX" pitchFamily="2" charset="77"/>
              </a:rPr>
              <a:t>relacionamento</a:t>
            </a:r>
            <a:endParaRPr lang="en-US" sz="2000" b="1"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Apresente</a:t>
            </a:r>
            <a:r>
              <a:rPr lang="en-US" sz="2000" dirty="0">
                <a:solidFill>
                  <a:schemeClr val="tx1"/>
                </a:solidFill>
                <a:latin typeface="AMX" pitchFamily="2" charset="77"/>
              </a:rPr>
              <a:t>-se </a:t>
            </a:r>
            <a:r>
              <a:rPr lang="en-US" sz="2000" dirty="0" err="1">
                <a:solidFill>
                  <a:schemeClr val="tx1"/>
                </a:solidFill>
                <a:latin typeface="AMX" pitchFamily="2" charset="77"/>
              </a:rPr>
              <a:t>claramente</a:t>
            </a:r>
            <a:r>
              <a:rPr lang="en-US" sz="2000" dirty="0">
                <a:solidFill>
                  <a:schemeClr val="tx1"/>
                </a:solidFill>
                <a:latin typeface="AMX" pitchFamily="2" charset="77"/>
              </a:rPr>
              <a:t> e</a:t>
            </a:r>
            <a:br>
              <a:rPr lang="en-US" sz="2000" dirty="0">
                <a:solidFill>
                  <a:schemeClr val="tx1"/>
                </a:solidFill>
                <a:latin typeface="AMX" pitchFamily="2" charset="77"/>
              </a:rPr>
            </a:br>
            <a:r>
              <a:rPr lang="en-US" sz="2000" dirty="0" err="1">
                <a:solidFill>
                  <a:schemeClr val="tx1"/>
                </a:solidFill>
                <a:latin typeface="AMX" pitchFamily="2" charset="77"/>
              </a:rPr>
              <a:t>explique</a:t>
            </a:r>
            <a:r>
              <a:rPr lang="en-US" sz="2000" dirty="0">
                <a:solidFill>
                  <a:schemeClr val="tx1"/>
                </a:solidFill>
                <a:latin typeface="AMX" pitchFamily="2" charset="77"/>
              </a:rPr>
              <a:t> o </a:t>
            </a:r>
            <a:r>
              <a:rPr lang="en-US" sz="2000" dirty="0" err="1">
                <a:solidFill>
                  <a:schemeClr val="tx1"/>
                </a:solidFill>
                <a:latin typeface="AMX" pitchFamily="2" charset="77"/>
              </a:rPr>
              <a:t>propósito</a:t>
            </a:r>
            <a:r>
              <a:rPr lang="en-US" sz="2000" dirty="0">
                <a:solidFill>
                  <a:schemeClr val="tx1"/>
                </a:solidFill>
                <a:latin typeface="AMX" pitchFamily="2" charset="77"/>
              </a:rPr>
              <a:t> da </a:t>
            </a:r>
            <a:r>
              <a:rPr lang="en-US" sz="2000" dirty="0" err="1">
                <a:solidFill>
                  <a:schemeClr val="tx1"/>
                </a:solidFill>
                <a:latin typeface="AMX" pitchFamily="2" charset="77"/>
              </a:rPr>
              <a:t>chamada</a:t>
            </a:r>
            <a:r>
              <a:rPr lang="en-US" sz="2000" dirty="0">
                <a:solidFill>
                  <a:schemeClr val="tx1"/>
                </a:solidFill>
                <a:latin typeface="AMX" pitchFamily="2" charset="77"/>
              </a:rPr>
              <a:t>. </a:t>
            </a:r>
            <a:r>
              <a:rPr lang="en-US" sz="2000" dirty="0" err="1">
                <a:solidFill>
                  <a:schemeClr val="tx1"/>
                </a:solidFill>
                <a:latin typeface="AMX" pitchFamily="2" charset="77"/>
              </a:rPr>
              <a:t>Isso</a:t>
            </a:r>
            <a:r>
              <a:rPr lang="en-US" sz="2000" dirty="0">
                <a:solidFill>
                  <a:schemeClr val="tx1"/>
                </a:solidFill>
                <a:latin typeface="AMX" pitchFamily="2" charset="77"/>
              </a:rPr>
              <a:t> </a:t>
            </a:r>
            <a:r>
              <a:rPr lang="en-US" sz="2000" dirty="0" err="1">
                <a:solidFill>
                  <a:schemeClr val="tx1"/>
                </a:solidFill>
                <a:latin typeface="AMX" pitchFamily="2" charset="77"/>
              </a:rPr>
              <a:t>estabelece</a:t>
            </a:r>
            <a:r>
              <a:rPr lang="en-US" sz="2000" dirty="0">
                <a:solidFill>
                  <a:schemeClr val="tx1"/>
                </a:solidFill>
                <a:latin typeface="AMX" pitchFamily="2" charset="77"/>
              </a:rPr>
              <a:t> </a:t>
            </a:r>
            <a:r>
              <a:rPr lang="en-US" sz="2000" dirty="0" err="1">
                <a:solidFill>
                  <a:schemeClr val="tx1"/>
                </a:solidFill>
                <a:latin typeface="AMX" pitchFamily="2" charset="77"/>
              </a:rPr>
              <a:t>confiança</a:t>
            </a:r>
            <a:r>
              <a:rPr lang="en-US" sz="2000" dirty="0">
                <a:solidFill>
                  <a:schemeClr val="tx1"/>
                </a:solidFill>
                <a:latin typeface="AMX" pitchFamily="2" charset="77"/>
              </a:rPr>
              <a:t>  e </a:t>
            </a:r>
            <a:r>
              <a:rPr lang="en-US" sz="2000" dirty="0" err="1">
                <a:solidFill>
                  <a:schemeClr val="tx1"/>
                </a:solidFill>
                <a:latin typeface="AMX" pitchFamily="2" charset="77"/>
              </a:rPr>
              <a:t>reduz</a:t>
            </a:r>
            <a:r>
              <a:rPr lang="en-US" sz="2000" dirty="0">
                <a:solidFill>
                  <a:schemeClr val="tx1"/>
                </a:solidFill>
                <a:latin typeface="AMX" pitchFamily="2" charset="77"/>
              </a:rPr>
              <a:t> a </a:t>
            </a:r>
            <a:r>
              <a:rPr lang="en-US" sz="2000" dirty="0" err="1">
                <a:solidFill>
                  <a:schemeClr val="tx1"/>
                </a:solidFill>
                <a:latin typeface="AMX" pitchFamily="2" charset="77"/>
              </a:rPr>
              <a:t>resistência</a:t>
            </a:r>
            <a:r>
              <a:rPr lang="pt-BR" altLang="en-US" sz="2000" dirty="0" err="1">
                <a:solidFill>
                  <a:schemeClr val="tx1"/>
                </a:solidFill>
                <a:latin typeface="AMX" pitchFamily="2" charset="77"/>
              </a:rPr>
              <a:t> </a:t>
            </a:r>
            <a:r>
              <a:rPr lang="en-US" sz="2000" dirty="0">
                <a:solidFill>
                  <a:schemeClr val="tx1"/>
                </a:solidFill>
                <a:latin typeface="AMX" pitchFamily="2" charset="77"/>
              </a:rPr>
              <a:t>do </a:t>
            </a:r>
            <a:r>
              <a:rPr lang="en-US" sz="2000" dirty="0" err="1">
                <a:solidFill>
                  <a:schemeClr val="tx1"/>
                </a:solidFill>
                <a:latin typeface="AMX" pitchFamily="2" charset="77"/>
              </a:rPr>
              <a:t>cliente</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7348805" y="2102065"/>
            <a:ext cx="1821827"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Abordagem</a:t>
            </a:r>
            <a:endParaRPr lang="en-US" sz="2400" i="1" dirty="0">
              <a:solidFill>
                <a:schemeClr val="bg1"/>
              </a:solidFill>
              <a:latin typeface="AMX" pitchFamily="2" charset="77"/>
            </a:endParaRPr>
          </a:p>
        </p:txBody>
      </p:sp>
      <p:cxnSp>
        <p:nvCxnSpPr>
          <p:cNvPr id="15" name="Straight Connector 14"/>
          <p:cNvCxnSpPr>
            <a:stCxn id="12" idx="3"/>
          </p:cNvCxnSpPr>
          <p:nvPr/>
        </p:nvCxnSpPr>
        <p:spPr>
          <a:xfrm>
            <a:off x="9170632" y="2389031"/>
            <a:ext cx="1979721"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7 L -3.95833E-6 3.7037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9125" r="24191"/>
            <a:stretch>
              <a:fillRect/>
            </a:stretch>
          </p:blipFill>
          <p:spPr>
            <a:xfrm>
              <a:off x="7178352" y="179439"/>
              <a:ext cx="6499123" cy="6499123"/>
            </a:xfrm>
            <a:prstGeom prst="ellipse">
              <a:avLst/>
            </a:prstGeom>
          </p:spPr>
        </p:pic>
      </p:grpSp>
      <p:pic>
        <p:nvPicPr>
          <p:cNvPr id="2" name="Graphic 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42149" y="5221236"/>
            <a:ext cx="1752600" cy="977900"/>
          </a:xfrm>
          <a:prstGeom prst="rect">
            <a:avLst/>
          </a:prstGeom>
        </p:spPr>
      </p:pic>
      <p:pic>
        <p:nvPicPr>
          <p:cNvPr id="3" name="Graphic 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36369" y="684561"/>
            <a:ext cx="1752600" cy="977900"/>
          </a:xfrm>
          <a:prstGeom prst="rect">
            <a:avLst/>
          </a:prstGeom>
        </p:spPr>
      </p:pic>
      <p:sp>
        <p:nvSpPr>
          <p:cNvPr id="4" name="Rounded Rectangle 3"/>
          <p:cNvSpPr/>
          <p:nvPr/>
        </p:nvSpPr>
        <p:spPr>
          <a:xfrm>
            <a:off x="675481" y="1331650"/>
            <a:ext cx="5038537" cy="4194702"/>
          </a:xfrm>
          <a:prstGeom prst="roundRect">
            <a:avLst>
              <a:gd name="adj" fmla="val 1311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400" dirty="0">
                <a:solidFill>
                  <a:schemeClr val="tx1"/>
                </a:solidFill>
                <a:latin typeface="AMX" pitchFamily="2" charset="77"/>
              </a:rPr>
              <a:t>Agora que </a:t>
            </a:r>
            <a:r>
              <a:rPr lang="en-US" sz="2400" dirty="0" err="1">
                <a:solidFill>
                  <a:schemeClr val="tx1"/>
                </a:solidFill>
                <a:latin typeface="AMX" pitchFamily="2" charset="77"/>
              </a:rPr>
              <a:t>sabemos</a:t>
            </a:r>
            <a:r>
              <a:rPr lang="en-US" sz="2400" dirty="0">
                <a:solidFill>
                  <a:schemeClr val="tx1"/>
                </a:solidFill>
                <a:latin typeface="AMX" pitchFamily="2" charset="77"/>
              </a:rPr>
              <a:t> </a:t>
            </a:r>
            <a:r>
              <a:rPr lang="en-US" sz="2400" dirty="0" err="1">
                <a:solidFill>
                  <a:schemeClr val="tx1"/>
                </a:solidFill>
                <a:latin typeface="AMX" pitchFamily="2" charset="77"/>
              </a:rPr>
              <a:t>como</a:t>
            </a:r>
            <a:r>
              <a:rPr lang="en-US" sz="2400" dirty="0">
                <a:solidFill>
                  <a:schemeClr val="tx1"/>
                </a:solidFill>
                <a:latin typeface="AMX" pitchFamily="2" charset="77"/>
              </a:rPr>
              <a:t> </a:t>
            </a:r>
            <a:r>
              <a:rPr lang="en-US" sz="2400" dirty="0" err="1">
                <a:solidFill>
                  <a:schemeClr val="tx1"/>
                </a:solidFill>
                <a:latin typeface="AMX" pitchFamily="2" charset="77"/>
              </a:rPr>
              <a:t>realizar</a:t>
            </a:r>
            <a:r>
              <a:rPr lang="en-US" sz="2400" dirty="0">
                <a:solidFill>
                  <a:schemeClr val="tx1"/>
                </a:solidFill>
                <a:latin typeface="AMX" pitchFamily="2" charset="77"/>
              </a:rPr>
              <a:t> a </a:t>
            </a:r>
            <a:r>
              <a:rPr lang="en-US" sz="2400" dirty="0" err="1">
                <a:solidFill>
                  <a:schemeClr val="tx1"/>
                </a:solidFill>
                <a:latin typeface="AMX" pitchFamily="2" charset="77"/>
              </a:rPr>
              <a:t>abordagem</a:t>
            </a:r>
            <a:r>
              <a:rPr lang="en-US" sz="2400" dirty="0">
                <a:solidFill>
                  <a:schemeClr val="tx1"/>
                </a:solidFill>
                <a:latin typeface="AMX" pitchFamily="2" charset="77"/>
              </a:rPr>
              <a:t>, </a:t>
            </a:r>
            <a:r>
              <a:rPr lang="en-US" sz="2400" dirty="0" err="1">
                <a:solidFill>
                  <a:schemeClr val="tx1"/>
                </a:solidFill>
                <a:latin typeface="AMX" pitchFamily="2" charset="77"/>
              </a:rPr>
              <a:t>é</a:t>
            </a:r>
            <a:r>
              <a:rPr lang="en-US" sz="2400" dirty="0">
                <a:solidFill>
                  <a:schemeClr val="tx1"/>
                </a:solidFill>
                <a:latin typeface="AMX" pitchFamily="2" charset="77"/>
              </a:rPr>
              <a:t> </a:t>
            </a:r>
            <a:r>
              <a:rPr lang="en-US" sz="2400" dirty="0" err="1">
                <a:solidFill>
                  <a:schemeClr val="tx1"/>
                </a:solidFill>
                <a:latin typeface="AMX" pitchFamily="2" charset="77"/>
              </a:rPr>
              <a:t>importante</a:t>
            </a:r>
            <a:r>
              <a:rPr lang="en-US" sz="2400" dirty="0">
                <a:solidFill>
                  <a:schemeClr val="tx1"/>
                </a:solidFill>
                <a:latin typeface="AMX" pitchFamily="2" charset="77"/>
              </a:rPr>
              <a:t> </a:t>
            </a:r>
            <a:r>
              <a:rPr lang="en-US" sz="2400" dirty="0" err="1">
                <a:solidFill>
                  <a:schemeClr val="tx1"/>
                </a:solidFill>
                <a:latin typeface="AMX" pitchFamily="2" charset="77"/>
              </a:rPr>
              <a:t>entender</a:t>
            </a:r>
            <a:r>
              <a:rPr lang="en-US" sz="2400" dirty="0">
                <a:solidFill>
                  <a:schemeClr val="tx1"/>
                </a:solidFill>
                <a:latin typeface="AMX" pitchFamily="2" charset="77"/>
              </a:rPr>
              <a:t> </a:t>
            </a:r>
            <a:r>
              <a:rPr lang="en-US" sz="2400" dirty="0" err="1">
                <a:solidFill>
                  <a:schemeClr val="tx1"/>
                </a:solidFill>
                <a:latin typeface="AMX" pitchFamily="2" charset="77"/>
              </a:rPr>
              <a:t>os</a:t>
            </a:r>
            <a:r>
              <a:rPr lang="en-US" sz="2400" dirty="0">
                <a:solidFill>
                  <a:schemeClr val="tx1"/>
                </a:solidFill>
                <a:latin typeface="AMX" pitchFamily="2" charset="77"/>
              </a:rPr>
              <a:t> </a:t>
            </a:r>
            <a:r>
              <a:rPr lang="en-US" sz="2400" b="1" dirty="0" err="1">
                <a:solidFill>
                  <a:schemeClr val="tx1"/>
                </a:solidFill>
                <a:latin typeface="AMX" pitchFamily="2" charset="77"/>
              </a:rPr>
              <a:t>diferentes</a:t>
            </a:r>
            <a:r>
              <a:rPr lang="en-US" sz="2400" b="1" dirty="0">
                <a:solidFill>
                  <a:schemeClr val="tx1"/>
                </a:solidFill>
                <a:latin typeface="AMX" pitchFamily="2" charset="77"/>
              </a:rPr>
              <a:t> </a:t>
            </a:r>
            <a:r>
              <a:rPr lang="en-US" sz="2400" b="1" dirty="0" err="1">
                <a:solidFill>
                  <a:schemeClr val="tx1"/>
                </a:solidFill>
                <a:latin typeface="AMX" pitchFamily="2" charset="77"/>
              </a:rPr>
              <a:t>tipos</a:t>
            </a:r>
            <a:r>
              <a:rPr lang="en-US" sz="2400" b="1" dirty="0">
                <a:solidFill>
                  <a:schemeClr val="tx1"/>
                </a:solidFill>
                <a:latin typeface="AMX" pitchFamily="2" charset="77"/>
              </a:rPr>
              <a:t> de </a:t>
            </a:r>
            <a:r>
              <a:rPr lang="en-US" sz="2400" b="1" dirty="0" err="1">
                <a:solidFill>
                  <a:schemeClr val="tx1"/>
                </a:solidFill>
                <a:latin typeface="AMX" pitchFamily="2" charset="77"/>
              </a:rPr>
              <a:t>clientes</a:t>
            </a:r>
            <a:r>
              <a:rPr lang="en-US" sz="2400" dirty="0">
                <a:solidFill>
                  <a:schemeClr val="tx1"/>
                </a:solidFill>
                <a:latin typeface="AMX" pitchFamily="2" charset="77"/>
              </a:rPr>
              <a:t> que </a:t>
            </a:r>
            <a:r>
              <a:rPr lang="en-US" sz="2400" dirty="0" err="1">
                <a:solidFill>
                  <a:schemeClr val="tx1"/>
                </a:solidFill>
                <a:latin typeface="AMX" pitchFamily="2" charset="77"/>
              </a:rPr>
              <a:t>podemos</a:t>
            </a:r>
            <a:r>
              <a:rPr lang="en-US" sz="2400" dirty="0">
                <a:solidFill>
                  <a:schemeClr val="tx1"/>
                </a:solidFill>
                <a:latin typeface="AMX" pitchFamily="2" charset="77"/>
              </a:rPr>
              <a:t> </a:t>
            </a:r>
            <a:r>
              <a:rPr lang="en-US" sz="2400" dirty="0" err="1">
                <a:solidFill>
                  <a:schemeClr val="tx1"/>
                </a:solidFill>
                <a:latin typeface="AMX" pitchFamily="2" charset="77"/>
              </a:rPr>
              <a:t>encontrar</a:t>
            </a:r>
            <a:r>
              <a:rPr lang="en-US" sz="2400" dirty="0">
                <a:solidFill>
                  <a:schemeClr val="tx1"/>
                </a:solidFill>
                <a:latin typeface="AMX" pitchFamily="2" charset="77"/>
              </a:rPr>
              <a:t> </a:t>
            </a:r>
            <a:r>
              <a:rPr lang="en-US" sz="2400" dirty="0" err="1">
                <a:solidFill>
                  <a:schemeClr val="tx1"/>
                </a:solidFill>
                <a:latin typeface="AMX" pitchFamily="2" charset="77"/>
              </a:rPr>
              <a:t>durante</a:t>
            </a:r>
            <a:r>
              <a:rPr lang="en-US" sz="2400" dirty="0">
                <a:solidFill>
                  <a:schemeClr val="tx1"/>
                </a:solidFill>
                <a:latin typeface="AMX" pitchFamily="2" charset="77"/>
              </a:rPr>
              <a:t> as </a:t>
            </a:r>
            <a:r>
              <a:rPr lang="en-US" sz="2400" dirty="0" err="1">
                <a:solidFill>
                  <a:schemeClr val="tx1"/>
                </a:solidFill>
                <a:latin typeface="AMX" pitchFamily="2" charset="77"/>
              </a:rPr>
              <a:t>vendas</a:t>
            </a:r>
            <a:r>
              <a:rPr lang="en-US" sz="2400" dirty="0">
                <a:solidFill>
                  <a:schemeClr val="tx1"/>
                </a:solidFill>
                <a:latin typeface="AMX" pitchFamily="2" charset="77"/>
              </a:rPr>
              <a:t>. </a:t>
            </a:r>
            <a:r>
              <a:rPr lang="en-US" sz="2400" b="1" dirty="0" err="1">
                <a:solidFill>
                  <a:schemeClr val="tx1"/>
                </a:solidFill>
                <a:latin typeface="AMX" pitchFamily="2" charset="77"/>
              </a:rPr>
              <a:t>Conhecer</a:t>
            </a:r>
            <a:r>
              <a:rPr lang="en-US" sz="2400" b="1" dirty="0">
                <a:solidFill>
                  <a:schemeClr val="tx1"/>
                </a:solidFill>
                <a:latin typeface="AMX" pitchFamily="2" charset="77"/>
              </a:rPr>
              <a:t> as </a:t>
            </a:r>
            <a:r>
              <a:rPr lang="en-US" sz="2400" b="1" dirty="0" err="1">
                <a:solidFill>
                  <a:schemeClr val="tx1"/>
                </a:solidFill>
                <a:latin typeface="AMX" pitchFamily="2" charset="77"/>
              </a:rPr>
              <a:t>características</a:t>
            </a:r>
            <a:r>
              <a:rPr lang="en-US" sz="2400" b="1" dirty="0">
                <a:solidFill>
                  <a:schemeClr val="tx1"/>
                </a:solidFill>
                <a:latin typeface="AMX" pitchFamily="2" charset="77"/>
              </a:rPr>
              <a:t> e </a:t>
            </a:r>
            <a:r>
              <a:rPr lang="en-US" sz="2400" b="1" dirty="0" err="1">
                <a:solidFill>
                  <a:schemeClr val="tx1"/>
                </a:solidFill>
                <a:latin typeface="AMX" pitchFamily="2" charset="77"/>
              </a:rPr>
              <a:t>necessidades</a:t>
            </a:r>
            <a:br>
              <a:rPr lang="en-US" sz="2400" dirty="0">
                <a:solidFill>
                  <a:schemeClr val="tx1"/>
                </a:solidFill>
                <a:latin typeface="AMX" pitchFamily="2" charset="77"/>
              </a:rPr>
            </a:br>
            <a:r>
              <a:rPr lang="en-US" sz="2400" dirty="0">
                <a:solidFill>
                  <a:schemeClr val="tx1"/>
                </a:solidFill>
                <a:latin typeface="AMX" pitchFamily="2" charset="77"/>
              </a:rPr>
              <a:t>de </a:t>
            </a:r>
            <a:r>
              <a:rPr lang="en-US" sz="2400" dirty="0" err="1">
                <a:solidFill>
                  <a:schemeClr val="tx1"/>
                </a:solidFill>
                <a:latin typeface="AMX" pitchFamily="2" charset="77"/>
              </a:rPr>
              <a:t>cada</a:t>
            </a:r>
            <a:r>
              <a:rPr lang="en-US" sz="2400" dirty="0">
                <a:solidFill>
                  <a:schemeClr val="tx1"/>
                </a:solidFill>
                <a:latin typeface="AMX" pitchFamily="2" charset="77"/>
              </a:rPr>
              <a:t> um </a:t>
            </a:r>
            <a:r>
              <a:rPr lang="en-US" sz="2400" dirty="0" err="1">
                <a:solidFill>
                  <a:schemeClr val="tx1"/>
                </a:solidFill>
                <a:latin typeface="AMX" pitchFamily="2" charset="77"/>
              </a:rPr>
              <a:t>nos</a:t>
            </a:r>
            <a:r>
              <a:rPr lang="en-US" sz="2400" dirty="0">
                <a:solidFill>
                  <a:schemeClr val="tx1"/>
                </a:solidFill>
                <a:latin typeface="AMX" pitchFamily="2" charset="77"/>
              </a:rPr>
              <a:t> </a:t>
            </a:r>
            <a:r>
              <a:rPr lang="en-US" sz="2400" dirty="0" err="1">
                <a:solidFill>
                  <a:schemeClr val="tx1"/>
                </a:solidFill>
                <a:latin typeface="AMX" pitchFamily="2" charset="77"/>
              </a:rPr>
              <a:t>permite</a:t>
            </a:r>
            <a:br>
              <a:rPr lang="en-US" sz="2400" dirty="0">
                <a:solidFill>
                  <a:schemeClr val="tx1"/>
                </a:solidFill>
                <a:latin typeface="AMX" pitchFamily="2" charset="77"/>
              </a:rPr>
            </a:br>
            <a:r>
              <a:rPr lang="en-US" sz="2400" dirty="0" err="1">
                <a:solidFill>
                  <a:schemeClr val="tx1"/>
                </a:solidFill>
                <a:latin typeface="AMX" pitchFamily="2" charset="77"/>
              </a:rPr>
              <a:t>adaptar</a:t>
            </a:r>
            <a:r>
              <a:rPr lang="en-US" sz="2400" dirty="0">
                <a:solidFill>
                  <a:schemeClr val="tx1"/>
                </a:solidFill>
                <a:latin typeface="AMX" pitchFamily="2" charset="77"/>
              </a:rPr>
              <a:t> </a:t>
            </a:r>
            <a:r>
              <a:rPr lang="en-US" sz="2400" dirty="0" err="1">
                <a:solidFill>
                  <a:schemeClr val="tx1"/>
                </a:solidFill>
                <a:latin typeface="AMX" pitchFamily="2" charset="77"/>
              </a:rPr>
              <a:t>nossa</a:t>
            </a:r>
            <a:r>
              <a:rPr lang="en-US" sz="2400" dirty="0">
                <a:solidFill>
                  <a:schemeClr val="tx1"/>
                </a:solidFill>
                <a:latin typeface="AMX" pitchFamily="2" charset="77"/>
              </a:rPr>
              <a:t> </a:t>
            </a:r>
            <a:r>
              <a:rPr lang="en-US" sz="2400" dirty="0" err="1">
                <a:solidFill>
                  <a:schemeClr val="tx1"/>
                </a:solidFill>
                <a:latin typeface="AMX" pitchFamily="2" charset="77"/>
              </a:rPr>
              <a:t>abordagem</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5" name="TextBox 4"/>
          <p:cNvSpPr txBox="1"/>
          <p:nvPr/>
        </p:nvSpPr>
        <p:spPr>
          <a:xfrm>
            <a:off x="850381" y="1671339"/>
            <a:ext cx="2246359"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Tipos</a:t>
            </a:r>
            <a:r>
              <a:rPr lang="en-US" sz="2400" i="1" dirty="0">
                <a:solidFill>
                  <a:schemeClr val="bg1"/>
                </a:solidFill>
                <a:latin typeface="AMX" pitchFamily="2" charset="77"/>
              </a:rPr>
              <a:t> de </a:t>
            </a:r>
            <a:r>
              <a:rPr lang="en-US" sz="2400" i="1" dirty="0" err="1">
                <a:solidFill>
                  <a:schemeClr val="bg1"/>
                </a:solidFill>
                <a:latin typeface="AMX" pitchFamily="2" charset="77"/>
              </a:rPr>
              <a:t>cliente</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3096740" y="1958305"/>
            <a:ext cx="2130642"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pic>
        <p:nvPicPr>
          <p:cNvPr id="11" name="Graphic 10"/>
          <p:cNvPicPr>
            <a:picLocks noChangeAspect="1"/>
          </p:cNvPicPr>
          <p:nvPr userDrawn="1"/>
        </p:nvPicPr>
        <p:blipFill>
          <a:blip r:embed="rId4"/>
          <a:stretch>
            <a:fillRect/>
          </a:stretch>
        </p:blipFill>
        <p:spPr>
          <a:xfrm>
            <a:off x="228913" y="6543677"/>
            <a:ext cx="2107424" cy="131714"/>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35" presetClass="path" presetSubtype="0" accel="50000" decel="50000" fill="hold" grpId="1" nodeType="withEffect">
                                  <p:stCondLst>
                                    <p:cond delay="750"/>
                                  </p:stCondLst>
                                  <p:childTnLst>
                                    <p:animMotion origin="layout" path="M 0.04245 3.33333E-6 L 1.04167E-6 3.33333E-6 " pathEditMode="relative" rAng="0" ptsTypes="AA">
                                      <p:cBhvr>
                                        <p:cTn id="23" dur="1250" fill="hold"/>
                                        <p:tgtEl>
                                          <p:spTgt spid="5"/>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POS DE CLIENTES (09 Principais Tipos De Consumidores Para Trabalhar No Seu Negócio) (1)">
            <a:hlinkClick r:id="" action="ppaction://media"/>
          </p:cNvPr>
          <p:cNvPicPr/>
          <p:nvPr>
            <a:videoFile r:link="rId1"/>
            <p:extLst>
              <p:ext uri="{DAA4B4D4-6D71-4841-9C94-3DE7FCFB9230}">
                <p14:media xmlns:p14="http://schemas.microsoft.com/office/powerpoint/2010/main" r:embed="rId2"/>
              </p:ext>
            </p:extLst>
          </p:nvPr>
        </p:nvPicPr>
        <p:blipFill>
          <a:blip r:embed="rId3"/>
          <a:stretch>
            <a:fillRect/>
          </a:stretch>
        </p:blipFill>
        <p:spPr>
          <a:xfrm>
            <a:off x="0" y="466078"/>
            <a:ext cx="12192468" cy="639192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71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7" fill="hold" display="1">
                  <p:stCondLst>
                    <p:cond delay="indefinite"/>
                  </p:stCondLst>
                </p:cTn>
                <p:tgtEl>
                  <p:spTgt spid="2"/>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2613" t="5868" r="22613" b="11970"/>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598707"/>
            <a:ext cx="1752600" cy="977900"/>
          </a:xfrm>
          <a:prstGeom prst="rect">
            <a:avLst/>
          </a:prstGeom>
        </p:spPr>
      </p:pic>
      <p:pic>
        <p:nvPicPr>
          <p:cNvPr id="23" name="Graphic 22"/>
          <p:cNvPicPr>
            <a:picLocks noChangeAspect="1"/>
          </p:cNvPicPr>
          <p:nvPr/>
        </p:nvPicPr>
        <p:blipFill>
          <a:blip r:embed="rId2"/>
          <a:stretch>
            <a:fillRect/>
          </a:stretch>
        </p:blipFill>
        <p:spPr>
          <a:xfrm>
            <a:off x="9738275" y="1035049"/>
            <a:ext cx="1752600" cy="977900"/>
          </a:xfrm>
          <a:prstGeom prst="rect">
            <a:avLst/>
          </a:prstGeom>
        </p:spPr>
      </p:pic>
      <p:sp>
        <p:nvSpPr>
          <p:cNvPr id="13" name="Rounded Rectangle 12"/>
          <p:cNvSpPr/>
          <p:nvPr/>
        </p:nvSpPr>
        <p:spPr>
          <a:xfrm>
            <a:off x="7315703" y="1724432"/>
            <a:ext cx="4175172" cy="3409136"/>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Crie</a:t>
            </a:r>
            <a:r>
              <a:rPr lang="en-US" sz="2000" b="1" dirty="0">
                <a:solidFill>
                  <a:schemeClr val="tx1"/>
                </a:solidFill>
                <a:latin typeface="AMX" pitchFamily="2" charset="77"/>
              </a:rPr>
              <a:t> </a:t>
            </a:r>
            <a:r>
              <a:rPr lang="en-US" sz="2000" b="1" dirty="0" err="1">
                <a:solidFill>
                  <a:schemeClr val="tx1"/>
                </a:solidFill>
                <a:latin typeface="AMX" pitchFamily="2" charset="77"/>
              </a:rPr>
              <a:t>conexão</a:t>
            </a:r>
            <a:r>
              <a:rPr lang="en-US" sz="2000" b="1" dirty="0">
                <a:solidFill>
                  <a:schemeClr val="tx1"/>
                </a:solidFill>
                <a:latin typeface="AMX" pitchFamily="2" charset="77"/>
              </a:rPr>
              <a:t> com o </a:t>
            </a:r>
            <a:r>
              <a:rPr lang="en-US" sz="2000" b="1" dirty="0" err="1">
                <a:solidFill>
                  <a:schemeClr val="tx1"/>
                </a:solidFill>
                <a:latin typeface="AMX" pitchFamily="2" charset="77"/>
              </a:rPr>
              <a:t>cliente</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97155">
              <a:spcBef>
                <a:spcPts val="600"/>
              </a:spcBef>
            </a:pPr>
            <a:r>
              <a:rPr lang="en-US" sz="2000" dirty="0">
                <a:solidFill>
                  <a:schemeClr val="tx1"/>
                </a:solidFill>
                <a:latin typeface="AMX" pitchFamily="2" charset="77"/>
              </a:rPr>
              <a:t>Use </a:t>
            </a:r>
            <a:r>
              <a:rPr lang="en-US" sz="2000" dirty="0" err="1">
                <a:solidFill>
                  <a:schemeClr val="tx1"/>
                </a:solidFill>
                <a:latin typeface="AMX" pitchFamily="2" charset="77"/>
              </a:rPr>
              <a:t>uma</a:t>
            </a:r>
            <a:r>
              <a:rPr lang="en-US" sz="2000" dirty="0">
                <a:solidFill>
                  <a:schemeClr val="tx1"/>
                </a:solidFill>
                <a:latin typeface="AMX" pitchFamily="2" charset="77"/>
              </a:rPr>
              <a:t> </a:t>
            </a:r>
            <a:r>
              <a:rPr lang="en-US" sz="2000" dirty="0" err="1">
                <a:solidFill>
                  <a:schemeClr val="tx1"/>
                </a:solidFill>
                <a:latin typeface="AMX" pitchFamily="2" charset="77"/>
              </a:rPr>
              <a:t>abordagem</a:t>
            </a:r>
            <a:r>
              <a:rPr lang="en-US" sz="2000" dirty="0">
                <a:solidFill>
                  <a:schemeClr val="tx1"/>
                </a:solidFill>
                <a:latin typeface="AMX" pitchFamily="2" charset="77"/>
              </a:rPr>
              <a:t> </a:t>
            </a:r>
            <a:r>
              <a:rPr lang="en-US" sz="2000" dirty="0" err="1">
                <a:solidFill>
                  <a:schemeClr val="tx1"/>
                </a:solidFill>
                <a:latin typeface="AMX" pitchFamily="2" charset="77"/>
              </a:rPr>
              <a:t>empática</a:t>
            </a:r>
            <a:r>
              <a:rPr lang="en-US" sz="2000" dirty="0">
                <a:solidFill>
                  <a:schemeClr val="tx1"/>
                </a:solidFill>
                <a:latin typeface="AMX" pitchFamily="2" charset="77"/>
              </a:rPr>
              <a:t>, </a:t>
            </a:r>
            <a:r>
              <a:rPr lang="en-US" sz="2000" dirty="0" err="1">
                <a:solidFill>
                  <a:schemeClr val="tx1"/>
                </a:solidFill>
                <a:latin typeface="AMX" pitchFamily="2" charset="77"/>
              </a:rPr>
              <a:t>clara</a:t>
            </a:r>
            <a:r>
              <a:rPr lang="en-US" sz="2000" dirty="0">
                <a:solidFill>
                  <a:schemeClr val="tx1"/>
                </a:solidFill>
                <a:latin typeface="AMX" pitchFamily="2" charset="77"/>
              </a:rPr>
              <a:t> e </a:t>
            </a:r>
            <a:r>
              <a:rPr lang="en-US" sz="2000" dirty="0" err="1">
                <a:solidFill>
                  <a:schemeClr val="tx1"/>
                </a:solidFill>
                <a:latin typeface="AMX" pitchFamily="2" charset="77"/>
              </a:rPr>
              <a:t>respeitosa</a:t>
            </a:r>
            <a:r>
              <a:rPr lang="en-US" sz="2000" dirty="0">
                <a:solidFill>
                  <a:schemeClr val="tx1"/>
                </a:solidFill>
                <a:latin typeface="AMX" pitchFamily="2" charset="77"/>
              </a:rPr>
              <a:t> para </a:t>
            </a:r>
            <a:r>
              <a:rPr lang="en-US" sz="2000" dirty="0" err="1">
                <a:solidFill>
                  <a:schemeClr val="tx1"/>
                </a:solidFill>
                <a:latin typeface="AMX" pitchFamily="2" charset="77"/>
              </a:rPr>
              <a:t>não</a:t>
            </a:r>
            <a:r>
              <a:rPr lang="en-US" sz="2000" dirty="0">
                <a:solidFill>
                  <a:schemeClr val="tx1"/>
                </a:solidFill>
                <a:latin typeface="AMX" pitchFamily="2" charset="77"/>
              </a:rPr>
              <a:t> </a:t>
            </a:r>
            <a:r>
              <a:rPr lang="en-US" sz="2000" dirty="0" err="1">
                <a:solidFill>
                  <a:schemeClr val="tx1"/>
                </a:solidFill>
                <a:latin typeface="AMX" pitchFamily="2" charset="77"/>
              </a:rPr>
              <a:t>apenas</a:t>
            </a:r>
            <a:r>
              <a:rPr lang="en-US" sz="2000" dirty="0">
                <a:solidFill>
                  <a:schemeClr val="tx1"/>
                </a:solidFill>
                <a:latin typeface="AMX" pitchFamily="2" charset="77"/>
              </a:rPr>
              <a:t> </a:t>
            </a:r>
            <a:r>
              <a:rPr lang="en-US" sz="2000" dirty="0" err="1">
                <a:solidFill>
                  <a:schemeClr val="tx1"/>
                </a:solidFill>
                <a:latin typeface="AMX" pitchFamily="2" charset="77"/>
              </a:rPr>
              <a:t>apresentar</a:t>
            </a:r>
            <a:r>
              <a:rPr lang="en-US" sz="2000" dirty="0">
                <a:solidFill>
                  <a:schemeClr val="tx1"/>
                </a:solidFill>
                <a:latin typeface="AMX" pitchFamily="2" charset="77"/>
              </a:rPr>
              <a:t> um </a:t>
            </a:r>
            <a:r>
              <a:rPr lang="en-US" sz="2000" dirty="0" err="1">
                <a:solidFill>
                  <a:schemeClr val="tx1"/>
                </a:solidFill>
                <a:latin typeface="AMX" pitchFamily="2" charset="77"/>
              </a:rPr>
              <a:t>produto</a:t>
            </a:r>
            <a:r>
              <a:rPr lang="en-US" sz="2000" dirty="0">
                <a:solidFill>
                  <a:schemeClr val="tx1"/>
                </a:solidFill>
                <a:latin typeface="AMX" pitchFamily="2" charset="77"/>
              </a:rPr>
              <a:t>, mas </a:t>
            </a:r>
            <a:r>
              <a:rPr lang="en-US" sz="2000" dirty="0" err="1">
                <a:solidFill>
                  <a:schemeClr val="tx1"/>
                </a:solidFill>
                <a:latin typeface="AMX" pitchFamily="2" charset="77"/>
              </a:rPr>
              <a:t>também</a:t>
            </a:r>
            <a:r>
              <a:rPr lang="en-US" sz="2000" dirty="0">
                <a:solidFill>
                  <a:schemeClr val="tx1"/>
                </a:solidFill>
                <a:latin typeface="AMX" pitchFamily="2" charset="77"/>
              </a:rPr>
              <a:t> para </a:t>
            </a:r>
            <a:r>
              <a:rPr lang="en-US" sz="2000" dirty="0" err="1">
                <a:solidFill>
                  <a:schemeClr val="tx1"/>
                </a:solidFill>
                <a:latin typeface="AMX" pitchFamily="2" charset="77"/>
              </a:rPr>
              <a:t>construir</a:t>
            </a:r>
            <a:r>
              <a:rPr lang="en-US" sz="2000" dirty="0">
                <a:solidFill>
                  <a:schemeClr val="tx1"/>
                </a:solidFill>
                <a:latin typeface="AMX" pitchFamily="2" charset="77"/>
              </a:rPr>
              <a:t> um </a:t>
            </a:r>
            <a:r>
              <a:rPr lang="en-US" sz="2000" dirty="0" err="1">
                <a:solidFill>
                  <a:schemeClr val="tx1"/>
                </a:solidFill>
                <a:latin typeface="AMX" pitchFamily="2" charset="77"/>
              </a:rPr>
              <a:t>vínculo</a:t>
            </a:r>
            <a:r>
              <a:rPr lang="en-US" sz="2000" dirty="0">
                <a:solidFill>
                  <a:schemeClr val="tx1"/>
                </a:solidFill>
                <a:latin typeface="AMX" pitchFamily="2" charset="77"/>
              </a:rPr>
              <a:t> </a:t>
            </a:r>
            <a:r>
              <a:rPr lang="en-US" sz="2000" dirty="0" err="1">
                <a:solidFill>
                  <a:schemeClr val="tx1"/>
                </a:solidFill>
                <a:latin typeface="AMX" pitchFamily="2" charset="77"/>
              </a:rPr>
              <a:t>significativo</a:t>
            </a:r>
            <a:r>
              <a:rPr lang="en-US" sz="2000" dirty="0">
                <a:solidFill>
                  <a:schemeClr val="tx1"/>
                </a:solidFill>
                <a:latin typeface="AMX" pitchFamily="2" charset="77"/>
              </a:rPr>
              <a:t> e </a:t>
            </a:r>
            <a:r>
              <a:rPr lang="en-US" sz="2000" dirty="0" err="1">
                <a:solidFill>
                  <a:schemeClr val="tx1"/>
                </a:solidFill>
                <a:latin typeface="AMX" pitchFamily="2" charset="77"/>
              </a:rPr>
              <a:t>positivo</a:t>
            </a:r>
            <a:r>
              <a:rPr lang="en-US" sz="2000" dirty="0">
                <a:solidFill>
                  <a:schemeClr val="tx1"/>
                </a:solidFill>
                <a:latin typeface="AMX" pitchFamily="2" charset="77"/>
              </a:rPr>
              <a:t> com o </a:t>
            </a:r>
            <a:r>
              <a:rPr lang="en-US" sz="2000" dirty="0" err="1">
                <a:solidFill>
                  <a:schemeClr val="tx1"/>
                </a:solidFill>
                <a:latin typeface="AMX" pitchFamily="2" charset="77"/>
              </a:rPr>
              <a:t>cliente</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7500864" y="1909667"/>
            <a:ext cx="218007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Atenção</a:t>
            </a:r>
            <a:r>
              <a:rPr lang="en-US" sz="3600" b="1" i="1" dirty="0">
                <a:solidFill>
                  <a:schemeClr val="bg1"/>
                </a:solidFill>
                <a:latin typeface="AMX" pitchFamily="2" charset="77"/>
              </a:rPr>
              <a:t>!</a:t>
            </a:r>
            <a:endParaRPr lang="en-US" sz="3600" b="1" i="1" dirty="0">
              <a:solidFill>
                <a:schemeClr val="bg1"/>
              </a:solidFill>
              <a:latin typeface="AMX" pitchFamily="2" charset="77"/>
            </a:endParaRPr>
          </a:p>
        </p:txBody>
      </p:sp>
      <p:cxnSp>
        <p:nvCxnSpPr>
          <p:cNvPr id="15" name="Straight Connector 14"/>
          <p:cNvCxnSpPr/>
          <p:nvPr/>
        </p:nvCxnSpPr>
        <p:spPr>
          <a:xfrm>
            <a:off x="9680941" y="2256491"/>
            <a:ext cx="139268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4.81481E-6 L 2.70833E-6 4.81481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3604" t="25026" r="2639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7203037" y="4590819"/>
            <a:ext cx="1752600" cy="977900"/>
          </a:xfrm>
          <a:prstGeom prst="rect">
            <a:avLst/>
          </a:prstGeom>
        </p:spPr>
      </p:pic>
      <p:pic>
        <p:nvPicPr>
          <p:cNvPr id="23" name="Graphic 22"/>
          <p:cNvPicPr>
            <a:picLocks noChangeAspect="1"/>
          </p:cNvPicPr>
          <p:nvPr/>
        </p:nvPicPr>
        <p:blipFill>
          <a:blip r:embed="rId2"/>
          <a:stretch>
            <a:fillRect/>
          </a:stretch>
        </p:blipFill>
        <p:spPr>
          <a:xfrm>
            <a:off x="9360263" y="1223118"/>
            <a:ext cx="1752600" cy="977900"/>
          </a:xfrm>
          <a:prstGeom prst="rect">
            <a:avLst/>
          </a:prstGeom>
        </p:spPr>
      </p:pic>
      <p:sp>
        <p:nvSpPr>
          <p:cNvPr id="13" name="Rounded Rectangle 12"/>
          <p:cNvSpPr/>
          <p:nvPr/>
        </p:nvSpPr>
        <p:spPr>
          <a:xfrm>
            <a:off x="7134131" y="2201018"/>
            <a:ext cx="4411526" cy="2455964"/>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800" b="1" dirty="0">
                <a:solidFill>
                  <a:schemeClr val="tx1"/>
                </a:solidFill>
                <a:latin typeface="AMX" pitchFamily="2" charset="77"/>
              </a:rPr>
              <a:t>Como </a:t>
            </a:r>
            <a:r>
              <a:rPr lang="en-US" sz="2800" b="1" dirty="0" err="1">
                <a:solidFill>
                  <a:schemeClr val="tx1"/>
                </a:solidFill>
                <a:latin typeface="AMX" pitchFamily="2" charset="77"/>
              </a:rPr>
              <a:t>atender</a:t>
            </a:r>
            <a:r>
              <a:rPr lang="en-US" sz="2800" b="1" dirty="0">
                <a:solidFill>
                  <a:schemeClr val="tx1"/>
                </a:solidFill>
                <a:latin typeface="AMX" pitchFamily="2" charset="77"/>
              </a:rPr>
              <a:t> o </a:t>
            </a:r>
            <a:r>
              <a:rPr lang="en-US" sz="2800" b="1" dirty="0" err="1">
                <a:solidFill>
                  <a:schemeClr val="tx1"/>
                </a:solidFill>
                <a:latin typeface="AMX" pitchFamily="2" charset="77"/>
              </a:rPr>
              <a:t>cliente</a:t>
            </a:r>
            <a:r>
              <a:rPr lang="en-US" sz="2800" b="1" dirty="0">
                <a:solidFill>
                  <a:schemeClr val="tx1"/>
                </a:solidFill>
                <a:latin typeface="AMX" pitchFamily="2" charset="77"/>
              </a:rPr>
              <a:t>? </a:t>
            </a:r>
            <a:r>
              <a:rPr lang="en-US" sz="2800" dirty="0">
                <a:solidFill>
                  <a:schemeClr val="tx1"/>
                </a:solidFill>
                <a:latin typeface="AMX" pitchFamily="2" charset="77"/>
              </a:rPr>
              <a:t>Devo </a:t>
            </a:r>
            <a:r>
              <a:rPr lang="en-US" sz="2800" dirty="0" err="1">
                <a:solidFill>
                  <a:schemeClr val="tx1"/>
                </a:solidFill>
                <a:latin typeface="AMX" pitchFamily="2" charset="77"/>
              </a:rPr>
              <a:t>atender</a:t>
            </a:r>
            <a:r>
              <a:rPr lang="en-US" sz="2800" dirty="0">
                <a:solidFill>
                  <a:schemeClr val="tx1"/>
                </a:solidFill>
                <a:latin typeface="AMX" pitchFamily="2" charset="77"/>
              </a:rPr>
              <a:t> da</a:t>
            </a:r>
            <a:br>
              <a:rPr lang="en-US" sz="2800" dirty="0">
                <a:solidFill>
                  <a:schemeClr val="tx1"/>
                </a:solidFill>
                <a:latin typeface="AMX" pitchFamily="2" charset="77"/>
              </a:rPr>
            </a:br>
            <a:r>
              <a:rPr lang="en-US" sz="2800" dirty="0" err="1">
                <a:solidFill>
                  <a:schemeClr val="tx1"/>
                </a:solidFill>
                <a:latin typeface="AMX" pitchFamily="2" charset="77"/>
              </a:rPr>
              <a:t>mesma</a:t>
            </a:r>
            <a:r>
              <a:rPr lang="en-US" sz="2800" dirty="0">
                <a:solidFill>
                  <a:schemeClr val="tx1"/>
                </a:solidFill>
                <a:latin typeface="AMX" pitchFamily="2" charset="77"/>
              </a:rPr>
              <a:t> forma que EU </a:t>
            </a:r>
            <a:r>
              <a:rPr lang="en-US" sz="2800" dirty="0" err="1">
                <a:solidFill>
                  <a:schemeClr val="tx1"/>
                </a:solidFill>
                <a:latin typeface="AMX" pitchFamily="2" charset="77"/>
              </a:rPr>
              <a:t>gostaria</a:t>
            </a:r>
            <a:r>
              <a:rPr lang="en-US" sz="2800" dirty="0">
                <a:solidFill>
                  <a:schemeClr val="tx1"/>
                </a:solidFill>
                <a:latin typeface="AMX" pitchFamily="2" charset="77"/>
              </a:rPr>
              <a:t> de ser </a:t>
            </a:r>
            <a:r>
              <a:rPr lang="en-US" sz="2800" dirty="0" err="1">
                <a:solidFill>
                  <a:schemeClr val="tx1"/>
                </a:solidFill>
                <a:latin typeface="AMX" pitchFamily="2" charset="77"/>
              </a:rPr>
              <a:t>tratado</a:t>
            </a:r>
            <a:r>
              <a:rPr lang="en-US" sz="2800" dirty="0">
                <a:solidFill>
                  <a:schemeClr val="tx1"/>
                </a:solidFill>
                <a:latin typeface="AMX" pitchFamily="2" charset="77"/>
              </a:rPr>
              <a:t>?</a:t>
            </a:r>
            <a:endParaRPr lang="en-US" sz="28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50316" t="3425" r="433" b="22710"/>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a:off x="1199330" y="4506119"/>
            <a:ext cx="1752600" cy="977900"/>
          </a:xfrm>
          <a:prstGeom prst="rect">
            <a:avLst/>
          </a:prstGeom>
        </p:spPr>
      </p:pic>
      <p:pic>
        <p:nvPicPr>
          <p:cNvPr id="23" name="Graphic 22"/>
          <p:cNvPicPr>
            <a:picLocks noChangeAspect="1"/>
          </p:cNvPicPr>
          <p:nvPr/>
        </p:nvPicPr>
        <p:blipFill>
          <a:blip r:embed="rId2"/>
          <a:stretch>
            <a:fillRect/>
          </a:stretch>
        </p:blipFill>
        <p:spPr>
          <a:xfrm rot="5400000">
            <a:off x="3630266" y="1505487"/>
            <a:ext cx="1752600" cy="977900"/>
          </a:xfrm>
          <a:prstGeom prst="rect">
            <a:avLst/>
          </a:prstGeom>
        </p:spPr>
      </p:pic>
      <p:sp>
        <p:nvSpPr>
          <p:cNvPr id="13" name="Rounded Rectangle 12"/>
          <p:cNvSpPr/>
          <p:nvPr/>
        </p:nvSpPr>
        <p:spPr>
          <a:xfrm>
            <a:off x="1049568" y="2225132"/>
            <a:ext cx="3875517" cy="2407738"/>
          </a:xfrm>
          <a:prstGeom prst="roundRect">
            <a:avLst>
              <a:gd name="adj" fmla="val 21931"/>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r>
              <a:rPr lang="en-US" sz="3200" b="1" dirty="0" err="1">
                <a:solidFill>
                  <a:schemeClr val="tx1"/>
                </a:solidFill>
                <a:latin typeface="AMX" pitchFamily="2" charset="77"/>
              </a:rPr>
              <a:t>Trate</a:t>
            </a:r>
            <a:r>
              <a:rPr lang="en-US" sz="3200" b="1" dirty="0">
                <a:solidFill>
                  <a:schemeClr val="tx1"/>
                </a:solidFill>
                <a:latin typeface="AMX" pitchFamily="2" charset="77"/>
              </a:rPr>
              <a:t> </a:t>
            </a:r>
            <a:r>
              <a:rPr lang="en-US" sz="3200" b="1" dirty="0" err="1">
                <a:solidFill>
                  <a:schemeClr val="tx1"/>
                </a:solidFill>
                <a:latin typeface="AMX" pitchFamily="2" charset="77"/>
              </a:rPr>
              <a:t>cada</a:t>
            </a:r>
            <a:r>
              <a:rPr lang="en-US" sz="3200" b="1" dirty="0">
                <a:solidFill>
                  <a:schemeClr val="tx1"/>
                </a:solidFill>
                <a:latin typeface="AMX" pitchFamily="2" charset="77"/>
              </a:rPr>
              <a:t> </a:t>
            </a:r>
            <a:r>
              <a:rPr lang="en-US" sz="3200" b="1" dirty="0" err="1">
                <a:solidFill>
                  <a:schemeClr val="tx1"/>
                </a:solidFill>
                <a:latin typeface="AMX" pitchFamily="2" charset="77"/>
              </a:rPr>
              <a:t>cliente</a:t>
            </a:r>
            <a:r>
              <a:rPr lang="en-US" sz="3200" b="1" dirty="0">
                <a:solidFill>
                  <a:schemeClr val="tx1"/>
                </a:solidFill>
                <a:latin typeface="AMX" pitchFamily="2" charset="77"/>
              </a:rPr>
              <a:t> </a:t>
            </a:r>
            <a:r>
              <a:rPr lang="en-US" sz="3200" b="1" dirty="0" err="1">
                <a:solidFill>
                  <a:schemeClr val="tx1"/>
                </a:solidFill>
                <a:latin typeface="AMX" pitchFamily="2" charset="77"/>
              </a:rPr>
              <a:t>como</a:t>
            </a:r>
            <a:r>
              <a:rPr lang="en-US" sz="3200" b="1" dirty="0">
                <a:solidFill>
                  <a:schemeClr val="tx1"/>
                </a:solidFill>
                <a:latin typeface="AMX" pitchFamily="2" charset="77"/>
              </a:rPr>
              <a:t> </a:t>
            </a:r>
            <a:r>
              <a:rPr lang="en-US" sz="3200" b="1" dirty="0" err="1">
                <a:solidFill>
                  <a:schemeClr val="tx1"/>
                </a:solidFill>
                <a:latin typeface="AMX" pitchFamily="2" charset="77"/>
              </a:rPr>
              <a:t>ele</a:t>
            </a:r>
            <a:r>
              <a:rPr lang="en-US" sz="3200" b="1" dirty="0">
                <a:solidFill>
                  <a:schemeClr val="tx1"/>
                </a:solidFill>
                <a:latin typeface="AMX" pitchFamily="2" charset="77"/>
              </a:rPr>
              <a:t> </a:t>
            </a:r>
            <a:r>
              <a:rPr lang="en-US" sz="3200" b="1" dirty="0" err="1">
                <a:solidFill>
                  <a:schemeClr val="tx1"/>
                </a:solidFill>
                <a:latin typeface="AMX" pitchFamily="2" charset="77"/>
              </a:rPr>
              <a:t>gosta</a:t>
            </a:r>
            <a:br>
              <a:rPr lang="en-US" sz="3200" b="1" dirty="0">
                <a:solidFill>
                  <a:schemeClr val="tx1"/>
                </a:solidFill>
                <a:latin typeface="AMX" pitchFamily="2" charset="77"/>
              </a:rPr>
            </a:br>
            <a:r>
              <a:rPr lang="en-US" sz="3200" b="1" dirty="0">
                <a:solidFill>
                  <a:schemeClr val="tx1"/>
                </a:solidFill>
                <a:latin typeface="AMX" pitchFamily="2" charset="77"/>
              </a:rPr>
              <a:t>de ser </a:t>
            </a:r>
            <a:r>
              <a:rPr lang="en-US" sz="3200" b="1" dirty="0" err="1">
                <a:solidFill>
                  <a:schemeClr val="tx1"/>
                </a:solidFill>
                <a:latin typeface="AMX" pitchFamily="2" charset="77"/>
              </a:rPr>
              <a:t>tratado</a:t>
            </a:r>
            <a:r>
              <a:rPr lang="en-US" sz="3200" b="1" dirty="0">
                <a:solidFill>
                  <a:schemeClr val="tx1"/>
                </a:solidFill>
                <a:latin typeface="AMX" pitchFamily="2" charset="77"/>
              </a:rPr>
              <a:t>!</a:t>
            </a:r>
            <a:endParaRPr lang="en-US" sz="3200" b="1"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2831" r="20469"/>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598707"/>
            <a:ext cx="1752600" cy="977900"/>
          </a:xfrm>
          <a:prstGeom prst="rect">
            <a:avLst/>
          </a:prstGeom>
        </p:spPr>
      </p:pic>
      <p:pic>
        <p:nvPicPr>
          <p:cNvPr id="23" name="Graphic 22"/>
          <p:cNvPicPr>
            <a:picLocks noChangeAspect="1"/>
          </p:cNvPicPr>
          <p:nvPr/>
        </p:nvPicPr>
        <p:blipFill>
          <a:blip r:embed="rId2"/>
          <a:stretch>
            <a:fillRect/>
          </a:stretch>
        </p:blipFill>
        <p:spPr>
          <a:xfrm>
            <a:off x="9738275" y="1035049"/>
            <a:ext cx="1752600" cy="977900"/>
          </a:xfrm>
          <a:prstGeom prst="rect">
            <a:avLst/>
          </a:prstGeom>
        </p:spPr>
      </p:pic>
      <p:sp>
        <p:nvSpPr>
          <p:cNvPr id="13" name="Rounded Rectangle 12"/>
          <p:cNvSpPr/>
          <p:nvPr/>
        </p:nvSpPr>
        <p:spPr>
          <a:xfrm>
            <a:off x="7315703" y="2012949"/>
            <a:ext cx="4175172" cy="2832102"/>
          </a:xfrm>
          <a:prstGeom prst="roundRect">
            <a:avLst>
              <a:gd name="adj" fmla="val 1922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400" dirty="0">
                <a:solidFill>
                  <a:schemeClr val="tx1"/>
                </a:solidFill>
                <a:latin typeface="AMX" pitchFamily="2" charset="77"/>
              </a:rPr>
              <a:t>Agora, </a:t>
            </a:r>
            <a:r>
              <a:rPr lang="en-US" sz="2400" dirty="0" err="1">
                <a:solidFill>
                  <a:schemeClr val="tx1"/>
                </a:solidFill>
                <a:latin typeface="AMX" pitchFamily="2" charset="77"/>
              </a:rPr>
              <a:t>vamos</a:t>
            </a:r>
            <a:r>
              <a:rPr lang="en-US" sz="2400" dirty="0">
                <a:solidFill>
                  <a:schemeClr val="tx1"/>
                </a:solidFill>
                <a:latin typeface="AMX" pitchFamily="2" charset="77"/>
              </a:rPr>
              <a:t> </a:t>
            </a:r>
            <a:r>
              <a:rPr lang="en-US" sz="2400" dirty="0" err="1">
                <a:solidFill>
                  <a:schemeClr val="tx1"/>
                </a:solidFill>
                <a:latin typeface="AMX" pitchFamily="2" charset="77"/>
              </a:rPr>
              <a:t>realizar</a:t>
            </a:r>
            <a:r>
              <a:rPr lang="en-US" sz="2400" dirty="0">
                <a:solidFill>
                  <a:schemeClr val="tx1"/>
                </a:solidFill>
                <a:latin typeface="AMX" pitchFamily="2" charset="77"/>
              </a:rPr>
              <a:t> </a:t>
            </a:r>
            <a:r>
              <a:rPr lang="en-US" sz="2400" dirty="0" err="1">
                <a:solidFill>
                  <a:schemeClr val="tx1"/>
                </a:solidFill>
                <a:latin typeface="AMX" pitchFamily="2" charset="77"/>
              </a:rPr>
              <a:t>uma</a:t>
            </a:r>
            <a:r>
              <a:rPr lang="en-US" sz="2400" dirty="0">
                <a:solidFill>
                  <a:schemeClr val="tx1"/>
                </a:solidFill>
                <a:latin typeface="AMX" pitchFamily="2" charset="77"/>
              </a:rPr>
              <a:t> </a:t>
            </a:r>
            <a:r>
              <a:rPr lang="en-US" sz="2400" dirty="0" err="1">
                <a:solidFill>
                  <a:schemeClr val="tx1"/>
                </a:solidFill>
                <a:latin typeface="AMX" pitchFamily="2" charset="77"/>
              </a:rPr>
              <a:t>atividade</a:t>
            </a:r>
            <a:r>
              <a:rPr lang="en-US" sz="2400" dirty="0">
                <a:solidFill>
                  <a:schemeClr val="tx1"/>
                </a:solidFill>
                <a:latin typeface="AMX" pitchFamily="2" charset="77"/>
              </a:rPr>
              <a:t> para </a:t>
            </a:r>
            <a:r>
              <a:rPr lang="en-US" sz="2400" dirty="0" err="1">
                <a:solidFill>
                  <a:schemeClr val="tx1"/>
                </a:solidFill>
                <a:latin typeface="AMX" pitchFamily="2" charset="77"/>
              </a:rPr>
              <a:t>reforçar</a:t>
            </a:r>
            <a:br>
              <a:rPr lang="en-US" sz="2400" dirty="0">
                <a:solidFill>
                  <a:schemeClr val="tx1"/>
                </a:solidFill>
                <a:latin typeface="AMX" pitchFamily="2" charset="77"/>
              </a:rPr>
            </a:br>
            <a:r>
              <a:rPr lang="en-US" sz="2400" dirty="0">
                <a:solidFill>
                  <a:schemeClr val="tx1"/>
                </a:solidFill>
                <a:latin typeface="AMX" pitchFamily="2" charset="77"/>
              </a:rPr>
              <a:t>o que </a:t>
            </a:r>
            <a:r>
              <a:rPr lang="en-US" sz="2400" dirty="0" err="1">
                <a:solidFill>
                  <a:schemeClr val="tx1"/>
                </a:solidFill>
                <a:latin typeface="AMX" pitchFamily="2" charset="77"/>
              </a:rPr>
              <a:t>aprendemos</a:t>
            </a:r>
            <a:r>
              <a:rPr lang="en-US" sz="2400" dirty="0">
                <a:solidFill>
                  <a:schemeClr val="tx1"/>
                </a:solidFill>
                <a:latin typeface="AMX" pitchFamily="2" charset="77"/>
              </a:rPr>
              <a:t> </a:t>
            </a:r>
            <a:r>
              <a:rPr lang="en-US" sz="2400" dirty="0" err="1">
                <a:solidFill>
                  <a:schemeClr val="tx1"/>
                </a:solidFill>
                <a:latin typeface="AMX" pitchFamily="2" charset="77"/>
              </a:rPr>
              <a:t>sobre</a:t>
            </a:r>
            <a:br>
              <a:rPr lang="en-US" sz="2400" dirty="0">
                <a:solidFill>
                  <a:schemeClr val="tx1"/>
                </a:solidFill>
                <a:latin typeface="AMX" pitchFamily="2" charset="77"/>
              </a:rPr>
            </a:br>
            <a:r>
              <a:rPr lang="en-US" sz="2400" dirty="0">
                <a:solidFill>
                  <a:schemeClr val="tx1"/>
                </a:solidFill>
                <a:latin typeface="AMX" pitchFamily="2" charset="77"/>
              </a:rPr>
              <a:t>o </a:t>
            </a:r>
            <a:r>
              <a:rPr lang="en-US" sz="2400" dirty="0" err="1">
                <a:solidFill>
                  <a:schemeClr val="tx1"/>
                </a:solidFill>
                <a:latin typeface="AMX" pitchFamily="2" charset="77"/>
              </a:rPr>
              <a:t>perfil</a:t>
            </a:r>
            <a:r>
              <a:rPr lang="en-US" sz="2400" dirty="0">
                <a:solidFill>
                  <a:schemeClr val="tx1"/>
                </a:solidFill>
                <a:latin typeface="AMX" pitchFamily="2" charset="77"/>
              </a:rPr>
              <a:t> de </a:t>
            </a:r>
            <a:r>
              <a:rPr lang="en-US" sz="2400" dirty="0" err="1">
                <a:solidFill>
                  <a:schemeClr val="tx1"/>
                </a:solidFill>
                <a:latin typeface="AMX" pitchFamily="2" charset="77"/>
              </a:rPr>
              <a:t>cada</a:t>
            </a:r>
            <a:r>
              <a:rPr lang="en-US" sz="2400" dirty="0">
                <a:solidFill>
                  <a:schemeClr val="tx1"/>
                </a:solidFill>
                <a:latin typeface="AMX" pitchFamily="2" charset="77"/>
              </a:rPr>
              <a:t> </a:t>
            </a:r>
            <a:r>
              <a:rPr lang="en-US" sz="2400" dirty="0" err="1">
                <a:solidFill>
                  <a:schemeClr val="tx1"/>
                </a:solidFill>
                <a:latin typeface="AMX" pitchFamily="2" charset="77"/>
              </a:rPr>
              <a:t>cliente</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12" name="TextBox 11"/>
          <p:cNvSpPr txBox="1"/>
          <p:nvPr/>
        </p:nvSpPr>
        <p:spPr>
          <a:xfrm>
            <a:off x="7500864" y="2297201"/>
            <a:ext cx="240362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Atividade</a:t>
            </a:r>
            <a:endParaRPr lang="en-US" sz="3600" b="1" i="1" dirty="0">
              <a:solidFill>
                <a:schemeClr val="bg1"/>
              </a:solidFill>
              <a:latin typeface="AMX" pitchFamily="2" charset="77"/>
            </a:endParaRPr>
          </a:p>
        </p:txBody>
      </p:sp>
      <p:cxnSp>
        <p:nvCxnSpPr>
          <p:cNvPr id="15" name="Straight Connector 14"/>
          <p:cNvCxnSpPr>
            <a:stCxn id="12" idx="3"/>
          </p:cNvCxnSpPr>
          <p:nvPr/>
        </p:nvCxnSpPr>
        <p:spPr>
          <a:xfrm>
            <a:off x="9904491" y="2644025"/>
            <a:ext cx="116913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33333E-6 L -2.08333E-6 3.33333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p:cNvPicPr>
            <a:picLocks noChangeAspect="1"/>
          </p:cNvPicPr>
          <p:nvPr/>
        </p:nvPicPr>
        <p:blipFill>
          <a:blip r:embed="rId1"/>
          <a:stretch>
            <a:fillRect/>
          </a:stretch>
        </p:blipFill>
        <p:spPr>
          <a:xfrm rot="5400000">
            <a:off x="131048" y="3955642"/>
            <a:ext cx="1752600" cy="977900"/>
          </a:xfrm>
          <a:prstGeom prst="rect">
            <a:avLst/>
          </a:prstGeom>
        </p:spPr>
      </p:pic>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30696" r="3808"/>
            <a:stretch>
              <a:fillRect/>
            </a:stretch>
          </p:blipFill>
          <p:spPr>
            <a:xfrm>
              <a:off x="7178352" y="179439"/>
              <a:ext cx="6499123" cy="6499123"/>
            </a:xfrm>
            <a:prstGeom prst="ellipse">
              <a:avLst/>
            </a:prstGeom>
          </p:spPr>
        </p:pic>
      </p:grpSp>
      <p:pic>
        <p:nvPicPr>
          <p:cNvPr id="3" name="Graphic 2"/>
          <p:cNvPicPr>
            <a:picLocks noChangeAspect="1"/>
          </p:cNvPicPr>
          <p:nvPr/>
        </p:nvPicPr>
        <p:blipFill>
          <a:blip r:embed="rId1"/>
          <a:stretch>
            <a:fillRect/>
          </a:stretch>
        </p:blipFill>
        <p:spPr>
          <a:xfrm rot="5400000">
            <a:off x="4434769" y="868462"/>
            <a:ext cx="1752600" cy="977900"/>
          </a:xfrm>
          <a:prstGeom prst="rect">
            <a:avLst/>
          </a:prstGeom>
        </p:spPr>
      </p:pic>
      <p:sp>
        <p:nvSpPr>
          <p:cNvPr id="4" name="Rounded Rectangle 3"/>
          <p:cNvSpPr/>
          <p:nvPr/>
        </p:nvSpPr>
        <p:spPr>
          <a:xfrm>
            <a:off x="682328" y="437560"/>
            <a:ext cx="4215597" cy="1839704"/>
          </a:xfrm>
          <a:prstGeom prst="roundRect">
            <a:avLst>
              <a:gd name="adj" fmla="val 22571"/>
            </a:avLst>
          </a:prstGeom>
          <a:solidFill>
            <a:srgbClr val="EBD16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dirty="0">
                <a:solidFill>
                  <a:schemeClr val="tx1"/>
                </a:solidFill>
                <a:latin typeface="AMX" pitchFamily="2" charset="77"/>
              </a:rPr>
              <a:t>Júlio </a:t>
            </a:r>
            <a:r>
              <a:rPr lang="en-US" dirty="0" err="1">
                <a:solidFill>
                  <a:schemeClr val="tx1"/>
                </a:solidFill>
                <a:latin typeface="AMX" pitchFamily="2" charset="77"/>
              </a:rPr>
              <a:t>é</a:t>
            </a:r>
            <a:r>
              <a:rPr lang="en-US" dirty="0">
                <a:solidFill>
                  <a:schemeClr val="tx1"/>
                </a:solidFill>
                <a:latin typeface="AMX" pitchFamily="2" charset="77"/>
              </a:rPr>
              <a:t> um </a:t>
            </a:r>
            <a:r>
              <a:rPr lang="en-US" dirty="0" err="1">
                <a:solidFill>
                  <a:schemeClr val="tx1"/>
                </a:solidFill>
                <a:latin typeface="AMX" pitchFamily="2" charset="77"/>
              </a:rPr>
              <a:t>cliente</a:t>
            </a:r>
            <a:r>
              <a:rPr lang="en-US" dirty="0">
                <a:solidFill>
                  <a:schemeClr val="tx1"/>
                </a:solidFill>
                <a:latin typeface="AMX" pitchFamily="2" charset="77"/>
              </a:rPr>
              <a:t> </a:t>
            </a:r>
            <a:r>
              <a:rPr lang="en-US" dirty="0" err="1">
                <a:solidFill>
                  <a:schemeClr val="tx1"/>
                </a:solidFill>
                <a:latin typeface="AMX" pitchFamily="2" charset="77"/>
              </a:rPr>
              <a:t>muito</a:t>
            </a:r>
            <a:r>
              <a:rPr lang="en-US" dirty="0">
                <a:solidFill>
                  <a:schemeClr val="tx1"/>
                </a:solidFill>
                <a:latin typeface="AMX" pitchFamily="2" charset="77"/>
              </a:rPr>
              <a:t> </a:t>
            </a:r>
            <a:r>
              <a:rPr lang="en-US" dirty="0" err="1">
                <a:solidFill>
                  <a:schemeClr val="tx1"/>
                </a:solidFill>
                <a:latin typeface="AMX" pitchFamily="2" charset="77"/>
              </a:rPr>
              <a:t>ocupado</a:t>
            </a:r>
            <a:r>
              <a:rPr lang="en-US" dirty="0">
                <a:solidFill>
                  <a:schemeClr val="tx1"/>
                </a:solidFill>
                <a:latin typeface="AMX" pitchFamily="2" charset="77"/>
              </a:rPr>
              <a:t>, sempre </a:t>
            </a:r>
            <a:r>
              <a:rPr lang="en-US" dirty="0" err="1">
                <a:solidFill>
                  <a:schemeClr val="tx1"/>
                </a:solidFill>
                <a:latin typeface="AMX" pitchFamily="2" charset="77"/>
              </a:rPr>
              <a:t>está</a:t>
            </a:r>
            <a:r>
              <a:rPr lang="en-US" dirty="0">
                <a:solidFill>
                  <a:schemeClr val="tx1"/>
                </a:solidFill>
                <a:latin typeface="AMX" pitchFamily="2" charset="77"/>
              </a:rPr>
              <a:t> com </a:t>
            </a:r>
            <a:r>
              <a:rPr lang="en-US" dirty="0" err="1">
                <a:solidFill>
                  <a:schemeClr val="tx1"/>
                </a:solidFill>
                <a:latin typeface="AMX" pitchFamily="2" charset="77"/>
              </a:rPr>
              <a:t>pressa</a:t>
            </a:r>
            <a:r>
              <a:rPr lang="en-US" dirty="0">
                <a:solidFill>
                  <a:schemeClr val="tx1"/>
                </a:solidFill>
                <a:latin typeface="AMX" pitchFamily="2" charset="77"/>
              </a:rPr>
              <a:t>, pois </a:t>
            </a:r>
            <a:r>
              <a:rPr lang="en-US" dirty="0" err="1">
                <a:solidFill>
                  <a:schemeClr val="tx1"/>
                </a:solidFill>
                <a:latin typeface="AMX" pitchFamily="2" charset="77"/>
              </a:rPr>
              <a:t>tem</a:t>
            </a:r>
            <a:r>
              <a:rPr lang="en-US" dirty="0">
                <a:solidFill>
                  <a:schemeClr val="tx1"/>
                </a:solidFill>
                <a:latin typeface="AMX" pitchFamily="2" charset="77"/>
              </a:rPr>
              <a:t> </a:t>
            </a:r>
            <a:r>
              <a:rPr lang="en-US" dirty="0" err="1">
                <a:solidFill>
                  <a:schemeClr val="tx1"/>
                </a:solidFill>
                <a:latin typeface="AMX" pitchFamily="2" charset="77"/>
              </a:rPr>
              <a:t>muitas</a:t>
            </a:r>
            <a:r>
              <a:rPr lang="en-US" dirty="0">
                <a:solidFill>
                  <a:schemeClr val="tx1"/>
                </a:solidFill>
                <a:latin typeface="AMX" pitchFamily="2" charset="77"/>
              </a:rPr>
              <a:t> </a:t>
            </a:r>
            <a:r>
              <a:rPr lang="en-US" dirty="0" err="1">
                <a:solidFill>
                  <a:schemeClr val="tx1"/>
                </a:solidFill>
                <a:latin typeface="AMX" pitchFamily="2" charset="77"/>
              </a:rPr>
              <a:t>reuniões</a:t>
            </a:r>
            <a:r>
              <a:rPr lang="en-US" dirty="0">
                <a:solidFill>
                  <a:schemeClr val="tx1"/>
                </a:solidFill>
                <a:latin typeface="AMX" pitchFamily="2" charset="77"/>
              </a:rPr>
              <a:t> </a:t>
            </a:r>
            <a:r>
              <a:rPr lang="en-US" dirty="0" err="1">
                <a:solidFill>
                  <a:schemeClr val="tx1"/>
                </a:solidFill>
                <a:latin typeface="AMX" pitchFamily="2" charset="77"/>
              </a:rPr>
              <a:t>agendadas</a:t>
            </a:r>
            <a:r>
              <a:rPr lang="en-US" dirty="0">
                <a:solidFill>
                  <a:schemeClr val="tx1"/>
                </a:solidFill>
                <a:latin typeface="AMX" pitchFamily="2" charset="77"/>
              </a:rPr>
              <a:t> e o </a:t>
            </a:r>
            <a:r>
              <a:rPr lang="en-US" dirty="0" err="1">
                <a:solidFill>
                  <a:schemeClr val="tx1"/>
                </a:solidFill>
                <a:latin typeface="AMX" pitchFamily="2" charset="77"/>
              </a:rPr>
              <a:t>seu</a:t>
            </a:r>
            <a:r>
              <a:rPr lang="en-US" dirty="0">
                <a:solidFill>
                  <a:schemeClr val="tx1"/>
                </a:solidFill>
                <a:latin typeface="AMX" pitchFamily="2" charset="77"/>
              </a:rPr>
              <a:t> </a:t>
            </a:r>
            <a:r>
              <a:rPr lang="en-US" dirty="0" err="1">
                <a:solidFill>
                  <a:schemeClr val="tx1"/>
                </a:solidFill>
                <a:latin typeface="AMX" pitchFamily="2" charset="77"/>
              </a:rPr>
              <a:t>celular</a:t>
            </a:r>
            <a:r>
              <a:rPr lang="en-US" dirty="0">
                <a:solidFill>
                  <a:schemeClr val="tx1"/>
                </a:solidFill>
                <a:latin typeface="AMX" pitchFamily="2" charset="77"/>
              </a:rPr>
              <a:t> </a:t>
            </a:r>
            <a:r>
              <a:rPr lang="en-US" dirty="0" err="1">
                <a:solidFill>
                  <a:schemeClr val="tx1"/>
                </a:solidFill>
                <a:latin typeface="AMX" pitchFamily="2" charset="77"/>
              </a:rPr>
              <a:t>dificilmente</a:t>
            </a:r>
            <a:r>
              <a:rPr lang="en-US" dirty="0">
                <a:solidFill>
                  <a:schemeClr val="tx1"/>
                </a:solidFill>
                <a:latin typeface="AMX" pitchFamily="2" charset="77"/>
              </a:rPr>
              <a:t> </a:t>
            </a:r>
            <a:r>
              <a:rPr lang="en-US" dirty="0" err="1">
                <a:solidFill>
                  <a:schemeClr val="tx1"/>
                </a:solidFill>
                <a:latin typeface="AMX" pitchFamily="2" charset="77"/>
              </a:rPr>
              <a:t>não</a:t>
            </a:r>
            <a:r>
              <a:rPr lang="en-US" dirty="0">
                <a:solidFill>
                  <a:schemeClr val="tx1"/>
                </a:solidFill>
                <a:latin typeface="AMX" pitchFamily="2" charset="77"/>
              </a:rPr>
              <a:t> </a:t>
            </a:r>
            <a:r>
              <a:rPr lang="en-US" dirty="0" err="1">
                <a:solidFill>
                  <a:schemeClr val="tx1"/>
                </a:solidFill>
                <a:latin typeface="AMX" pitchFamily="2" charset="77"/>
              </a:rPr>
              <a:t>tem</a:t>
            </a:r>
            <a:r>
              <a:rPr lang="en-US" dirty="0">
                <a:solidFill>
                  <a:schemeClr val="tx1"/>
                </a:solidFill>
                <a:latin typeface="AMX" pitchFamily="2" charset="77"/>
              </a:rPr>
              <a:t> </a:t>
            </a:r>
            <a:r>
              <a:rPr lang="en-US" dirty="0" err="1">
                <a:solidFill>
                  <a:schemeClr val="tx1"/>
                </a:solidFill>
                <a:latin typeface="AMX" pitchFamily="2" charset="77"/>
              </a:rPr>
              <a:t>ligações</a:t>
            </a:r>
            <a:r>
              <a:rPr lang="en-US" dirty="0">
                <a:solidFill>
                  <a:schemeClr val="tx1"/>
                </a:solidFill>
                <a:latin typeface="AMX" pitchFamily="2" charset="77"/>
              </a:rPr>
              <a:t> com </a:t>
            </a:r>
            <a:r>
              <a:rPr lang="en-US" dirty="0" err="1">
                <a:solidFill>
                  <a:schemeClr val="tx1"/>
                </a:solidFill>
                <a:latin typeface="AMX" pitchFamily="2" charset="77"/>
              </a:rPr>
              <a:t>pendências</a:t>
            </a:r>
            <a:r>
              <a:rPr lang="en-US" dirty="0">
                <a:solidFill>
                  <a:schemeClr val="tx1"/>
                </a:solidFill>
                <a:latin typeface="AMX" pitchFamily="2" charset="77"/>
              </a:rPr>
              <a:t> para resolver.</a:t>
            </a:r>
            <a:endParaRPr lang="en-US" dirty="0">
              <a:solidFill>
                <a:schemeClr val="tx1"/>
              </a:solidFill>
              <a:latin typeface="AMX" pitchFamily="2" charset="77"/>
            </a:endParaRPr>
          </a:p>
        </p:txBody>
      </p:sp>
      <p:sp>
        <p:nvSpPr>
          <p:cNvPr id="7" name="Rounded Rectangle 6"/>
          <p:cNvSpPr/>
          <p:nvPr/>
        </p:nvSpPr>
        <p:spPr>
          <a:xfrm>
            <a:off x="1007348" y="2408222"/>
            <a:ext cx="5266703" cy="4012219"/>
          </a:xfrm>
          <a:prstGeom prst="roundRect">
            <a:avLst>
              <a:gd name="adj" fmla="val 105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58775" indent="-269875">
              <a:spcBef>
                <a:spcPts val="600"/>
              </a:spcBef>
              <a:buAutoNum type="arabicParenR"/>
            </a:pPr>
            <a:r>
              <a:rPr lang="en-US" dirty="0">
                <a:solidFill>
                  <a:schemeClr val="tx1"/>
                </a:solidFill>
                <a:latin typeface="AMX" pitchFamily="2" charset="77"/>
              </a:rPr>
              <a:t>Com base </a:t>
            </a:r>
            <a:r>
              <a:rPr lang="en-US" dirty="0" err="1">
                <a:solidFill>
                  <a:schemeClr val="tx1"/>
                </a:solidFill>
                <a:latin typeface="AMX" pitchFamily="2" charset="77"/>
              </a:rPr>
              <a:t>nas</a:t>
            </a:r>
            <a:r>
              <a:rPr lang="en-US" dirty="0">
                <a:solidFill>
                  <a:schemeClr val="tx1"/>
                </a:solidFill>
                <a:latin typeface="AMX" pitchFamily="2" charset="77"/>
              </a:rPr>
              <a:t> </a:t>
            </a:r>
            <a:r>
              <a:rPr lang="en-US" dirty="0" err="1">
                <a:solidFill>
                  <a:schemeClr val="tx1"/>
                </a:solidFill>
                <a:latin typeface="AMX" pitchFamily="2" charset="77"/>
              </a:rPr>
              <a:t>personalidades</a:t>
            </a:r>
            <a:r>
              <a:rPr lang="en-US" dirty="0">
                <a:solidFill>
                  <a:schemeClr val="tx1"/>
                </a:solidFill>
                <a:latin typeface="AMX" pitchFamily="2" charset="77"/>
              </a:rPr>
              <a:t> que </a:t>
            </a:r>
            <a:r>
              <a:rPr lang="en-US" dirty="0" err="1">
                <a:solidFill>
                  <a:schemeClr val="tx1"/>
                </a:solidFill>
                <a:latin typeface="AMX" pitchFamily="2" charset="77"/>
              </a:rPr>
              <a:t>você</a:t>
            </a:r>
            <a:br>
              <a:rPr lang="en-US" dirty="0">
                <a:solidFill>
                  <a:schemeClr val="tx1"/>
                </a:solidFill>
                <a:latin typeface="AMX" pitchFamily="2" charset="77"/>
              </a:rPr>
            </a:br>
            <a:r>
              <a:rPr lang="en-US" dirty="0" err="1">
                <a:solidFill>
                  <a:schemeClr val="tx1"/>
                </a:solidFill>
                <a:latin typeface="AMX" pitchFamily="2" charset="77"/>
              </a:rPr>
              <a:t>viu</a:t>
            </a:r>
            <a:r>
              <a:rPr lang="en-US" dirty="0">
                <a:solidFill>
                  <a:schemeClr val="tx1"/>
                </a:solidFill>
                <a:latin typeface="AMX" pitchFamily="2" charset="77"/>
              </a:rPr>
              <a:t> </a:t>
            </a:r>
            <a:r>
              <a:rPr lang="en-US" dirty="0" err="1">
                <a:solidFill>
                  <a:schemeClr val="tx1"/>
                </a:solidFill>
                <a:latin typeface="AMX" pitchFamily="2" charset="77"/>
              </a:rPr>
              <a:t>anteriormente</a:t>
            </a:r>
            <a:r>
              <a:rPr lang="en-US" dirty="0">
                <a:solidFill>
                  <a:schemeClr val="tx1"/>
                </a:solidFill>
                <a:latin typeface="AMX" pitchFamily="2" charset="77"/>
              </a:rPr>
              <a:t>, qual </a:t>
            </a:r>
            <a:r>
              <a:rPr lang="en-US" dirty="0" err="1">
                <a:solidFill>
                  <a:schemeClr val="tx1"/>
                </a:solidFill>
                <a:latin typeface="AMX" pitchFamily="2" charset="77"/>
              </a:rPr>
              <a:t>é</a:t>
            </a:r>
            <a:r>
              <a:rPr lang="en-US" dirty="0">
                <a:solidFill>
                  <a:schemeClr val="tx1"/>
                </a:solidFill>
                <a:latin typeface="AMX" pitchFamily="2" charset="77"/>
              </a:rPr>
              <a:t> a do Júlio?</a:t>
            </a: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r>
              <a:rPr lang="en-US" dirty="0">
                <a:solidFill>
                  <a:schemeClr val="tx1"/>
                </a:solidFill>
                <a:latin typeface="AMX" pitchFamily="2" charset="77"/>
              </a:rPr>
              <a:t>Qual a </a:t>
            </a:r>
            <a:r>
              <a:rPr lang="en-US" dirty="0" err="1">
                <a:solidFill>
                  <a:schemeClr val="tx1"/>
                </a:solidFill>
                <a:latin typeface="AMX" pitchFamily="2" charset="77"/>
              </a:rPr>
              <a:t>melhor</a:t>
            </a:r>
            <a:r>
              <a:rPr lang="en-US" dirty="0">
                <a:solidFill>
                  <a:schemeClr val="tx1"/>
                </a:solidFill>
                <a:latin typeface="AMX" pitchFamily="2" charset="77"/>
              </a:rPr>
              <a:t> </a:t>
            </a:r>
            <a:r>
              <a:rPr lang="en-US" dirty="0" err="1">
                <a:solidFill>
                  <a:schemeClr val="tx1"/>
                </a:solidFill>
                <a:latin typeface="AMX" pitchFamily="2" charset="77"/>
              </a:rPr>
              <a:t>maneira</a:t>
            </a:r>
            <a:r>
              <a:rPr lang="en-US" dirty="0">
                <a:solidFill>
                  <a:schemeClr val="tx1"/>
                </a:solidFill>
                <a:latin typeface="AMX" pitchFamily="2" charset="77"/>
              </a:rPr>
              <a:t> de </a:t>
            </a:r>
            <a:r>
              <a:rPr lang="en-US" dirty="0" err="1">
                <a:solidFill>
                  <a:schemeClr val="tx1"/>
                </a:solidFill>
                <a:latin typeface="AMX" pitchFamily="2" charset="77"/>
              </a:rPr>
              <a:t>abordar</a:t>
            </a:r>
            <a:br>
              <a:rPr lang="en-US" dirty="0">
                <a:solidFill>
                  <a:schemeClr val="tx1"/>
                </a:solidFill>
                <a:latin typeface="AMX" pitchFamily="2" charset="77"/>
              </a:rPr>
            </a:br>
            <a:r>
              <a:rPr lang="en-US" dirty="0">
                <a:solidFill>
                  <a:schemeClr val="tx1"/>
                </a:solidFill>
                <a:latin typeface="AMX" pitchFamily="2" charset="77"/>
              </a:rPr>
              <a:t>e </a:t>
            </a:r>
            <a:r>
              <a:rPr lang="en-US" dirty="0" err="1">
                <a:solidFill>
                  <a:schemeClr val="tx1"/>
                </a:solidFill>
                <a:latin typeface="AMX" pitchFamily="2" charset="77"/>
              </a:rPr>
              <a:t>atender</a:t>
            </a:r>
            <a:r>
              <a:rPr lang="en-US" dirty="0">
                <a:solidFill>
                  <a:schemeClr val="tx1"/>
                </a:solidFill>
                <a:latin typeface="AMX" pitchFamily="2" charset="77"/>
              </a:rPr>
              <a:t> o Júlio?</a:t>
            </a:r>
            <a:endParaRPr lang="en-US" dirty="0">
              <a:solidFill>
                <a:schemeClr val="tx1"/>
              </a:solidFill>
              <a:latin typeface="AMX" pitchFamily="2" charset="77"/>
            </a:endParaRPr>
          </a:p>
          <a:p>
            <a:pPr marL="2698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p:txBody>
      </p:sp>
      <p:sp>
        <p:nvSpPr>
          <p:cNvPr id="12" name="TextBox 11"/>
          <p:cNvSpPr txBox="1"/>
          <p:nvPr/>
        </p:nvSpPr>
        <p:spPr>
          <a:xfrm>
            <a:off x="1395584" y="3211551"/>
            <a:ext cx="1557355" cy="519351"/>
          </a:xfrm>
          <a:prstGeom prst="roundRect">
            <a:avLst>
              <a:gd name="adj" fmla="val 50000"/>
            </a:avLst>
          </a:prstGeom>
          <a:solidFill>
            <a:srgbClr val="FFF4D6"/>
          </a:solidFill>
          <a:ln>
            <a:noFill/>
          </a:ln>
        </p:spPr>
        <p:txBody>
          <a:bodyPr wrap="square" anchor="ctr">
            <a:spAutoFit/>
          </a:bodyPr>
          <a:lstStyle/>
          <a:p>
            <a:r>
              <a:rPr lang="en-US" b="1" i="1" dirty="0" err="1">
                <a:latin typeface="AMX" pitchFamily="2" charset="77"/>
              </a:rPr>
              <a:t>Apressado</a:t>
            </a:r>
            <a:endParaRPr lang="en-US" dirty="0">
              <a:latin typeface="AMX" pitchFamily="2" charset="77"/>
            </a:endParaRPr>
          </a:p>
        </p:txBody>
      </p:sp>
      <p:sp>
        <p:nvSpPr>
          <p:cNvPr id="17" name="TextBox 16"/>
          <p:cNvSpPr txBox="1"/>
          <p:nvPr/>
        </p:nvSpPr>
        <p:spPr>
          <a:xfrm>
            <a:off x="1395584" y="4570443"/>
            <a:ext cx="4700416" cy="1677353"/>
          </a:xfrm>
          <a:prstGeom prst="roundRect">
            <a:avLst>
              <a:gd name="adj" fmla="val 20749"/>
            </a:avLst>
          </a:prstGeom>
          <a:solidFill>
            <a:srgbClr val="FFF4D6"/>
          </a:solidFill>
          <a:ln>
            <a:noFill/>
          </a:ln>
        </p:spPr>
        <p:txBody>
          <a:bodyPr wrap="square" anchor="ctr">
            <a:spAutoFit/>
          </a:bodyPr>
          <a:lstStyle/>
          <a:p>
            <a:r>
              <a:rPr lang="en-US" b="1" i="1" dirty="0">
                <a:latin typeface="AMX" pitchFamily="2" charset="77"/>
              </a:rPr>
              <a:t>Se o </a:t>
            </a:r>
            <a:r>
              <a:rPr lang="en-US" b="1" i="1" dirty="0" err="1">
                <a:latin typeface="AMX" pitchFamily="2" charset="77"/>
              </a:rPr>
              <a:t>cliente</a:t>
            </a:r>
            <a:r>
              <a:rPr lang="en-US" b="1" i="1" dirty="0">
                <a:latin typeface="AMX" pitchFamily="2" charset="77"/>
              </a:rPr>
              <a:t> </a:t>
            </a:r>
            <a:r>
              <a:rPr lang="en-US" b="1" i="1" dirty="0" err="1">
                <a:latin typeface="AMX" pitchFamily="2" charset="77"/>
              </a:rPr>
              <a:t>aparenta</a:t>
            </a:r>
            <a:r>
              <a:rPr lang="en-US" b="1" i="1" dirty="0">
                <a:latin typeface="AMX" pitchFamily="2" charset="77"/>
              </a:rPr>
              <a:t> </a:t>
            </a:r>
            <a:r>
              <a:rPr lang="en-US" b="1" i="1" dirty="0" err="1">
                <a:latin typeface="AMX" pitchFamily="2" charset="77"/>
              </a:rPr>
              <a:t>estar</a:t>
            </a:r>
            <a:r>
              <a:rPr lang="en-US" b="1" i="1" dirty="0">
                <a:latin typeface="AMX" pitchFamily="2" charset="77"/>
              </a:rPr>
              <a:t> com </a:t>
            </a:r>
            <a:r>
              <a:rPr lang="en-US" b="1" i="1" dirty="0" err="1">
                <a:latin typeface="AMX" pitchFamily="2" charset="77"/>
              </a:rPr>
              <a:t>pressa</a:t>
            </a:r>
            <a:r>
              <a:rPr lang="en-US" b="1" i="1" dirty="0">
                <a:latin typeface="AMX" pitchFamily="2" charset="77"/>
              </a:rPr>
              <a:t>, </a:t>
            </a:r>
            <a:r>
              <a:rPr lang="en-US" b="1" i="1" dirty="0" err="1">
                <a:latin typeface="AMX" pitchFamily="2" charset="77"/>
              </a:rPr>
              <a:t>é</a:t>
            </a:r>
            <a:r>
              <a:rPr lang="en-US" b="1" i="1" dirty="0">
                <a:latin typeface="AMX" pitchFamily="2" charset="77"/>
              </a:rPr>
              <a:t> </a:t>
            </a:r>
            <a:r>
              <a:rPr lang="en-US" b="1" i="1" dirty="0" err="1">
                <a:latin typeface="AMX" pitchFamily="2" charset="77"/>
              </a:rPr>
              <a:t>melhor</a:t>
            </a:r>
            <a:r>
              <a:rPr lang="en-US" b="1" i="1" dirty="0">
                <a:latin typeface="AMX" pitchFamily="2" charset="77"/>
              </a:rPr>
              <a:t> </a:t>
            </a:r>
            <a:r>
              <a:rPr lang="en-US" b="1" i="1" dirty="0" err="1">
                <a:latin typeface="AMX" pitchFamily="2" charset="77"/>
              </a:rPr>
              <a:t>realizar</a:t>
            </a:r>
            <a:r>
              <a:rPr lang="en-US" b="1" i="1" dirty="0">
                <a:latin typeface="AMX" pitchFamily="2" charset="77"/>
              </a:rPr>
              <a:t> a </a:t>
            </a:r>
            <a:r>
              <a:rPr lang="en-US" b="1" i="1" dirty="0" err="1">
                <a:latin typeface="AMX" pitchFamily="2" charset="77"/>
              </a:rPr>
              <a:t>abordagem</a:t>
            </a:r>
            <a:r>
              <a:rPr lang="en-US" b="1" i="1" dirty="0">
                <a:latin typeface="AMX" pitchFamily="2" charset="77"/>
              </a:rPr>
              <a:t> de </a:t>
            </a:r>
            <a:r>
              <a:rPr lang="en-US" b="1" i="1" dirty="0" err="1">
                <a:latin typeface="AMX" pitchFamily="2" charset="77"/>
              </a:rPr>
              <a:t>maneira</a:t>
            </a:r>
            <a:r>
              <a:rPr lang="en-US" b="1" i="1" dirty="0">
                <a:latin typeface="AMX" pitchFamily="2" charset="77"/>
              </a:rPr>
              <a:t> </a:t>
            </a:r>
            <a:r>
              <a:rPr lang="en-US" b="1" i="1" dirty="0" err="1">
                <a:latin typeface="AMX" pitchFamily="2" charset="77"/>
              </a:rPr>
              <a:t>ágil</a:t>
            </a:r>
            <a:r>
              <a:rPr lang="en-US" b="1" i="1" dirty="0">
                <a:latin typeface="AMX" pitchFamily="2" charset="77"/>
              </a:rPr>
              <a:t> para que </a:t>
            </a:r>
            <a:r>
              <a:rPr lang="en-US" b="1" i="1" dirty="0" err="1">
                <a:latin typeface="AMX" pitchFamily="2" charset="77"/>
              </a:rPr>
              <a:t>ele</a:t>
            </a:r>
            <a:r>
              <a:rPr lang="en-US" b="1" i="1" dirty="0">
                <a:latin typeface="AMX" pitchFamily="2" charset="77"/>
              </a:rPr>
              <a:t> fique </a:t>
            </a:r>
            <a:r>
              <a:rPr lang="en-US" b="1" i="1" dirty="0" err="1">
                <a:latin typeface="AMX" pitchFamily="2" charset="77"/>
              </a:rPr>
              <a:t>satisfeito</a:t>
            </a:r>
            <a:r>
              <a:rPr lang="en-US" b="1" i="1" dirty="0">
                <a:latin typeface="AMX" pitchFamily="2" charset="77"/>
              </a:rPr>
              <a:t>!</a:t>
            </a:r>
            <a:br>
              <a:rPr lang="en-US" b="1" i="1" dirty="0">
                <a:latin typeface="AMX" pitchFamily="2" charset="77"/>
              </a:rPr>
            </a:br>
            <a:r>
              <a:rPr lang="en-US" b="1" i="1" dirty="0" err="1">
                <a:latin typeface="AMX" pitchFamily="2" charset="77"/>
              </a:rPr>
              <a:t>Talvez</a:t>
            </a:r>
            <a:r>
              <a:rPr lang="en-US" b="1" i="1" dirty="0">
                <a:latin typeface="AMX" pitchFamily="2" charset="77"/>
              </a:rPr>
              <a:t> </a:t>
            </a:r>
            <a:r>
              <a:rPr lang="en-US" b="1" i="1" dirty="0" err="1">
                <a:latin typeface="AMX" pitchFamily="2" charset="77"/>
              </a:rPr>
              <a:t>surja</a:t>
            </a:r>
            <a:r>
              <a:rPr lang="en-US" b="1" i="1" dirty="0">
                <a:latin typeface="AMX" pitchFamily="2" charset="77"/>
              </a:rPr>
              <a:t> </a:t>
            </a:r>
            <a:r>
              <a:rPr lang="en-US" b="1" i="1" dirty="0" err="1">
                <a:latin typeface="AMX" pitchFamily="2" charset="77"/>
              </a:rPr>
              <a:t>uma</a:t>
            </a:r>
            <a:r>
              <a:rPr lang="en-US" b="1" i="1" dirty="0">
                <a:latin typeface="AMX" pitchFamily="2" charset="77"/>
              </a:rPr>
              <a:t> </a:t>
            </a:r>
            <a:r>
              <a:rPr lang="en-US" b="1" i="1" dirty="0" err="1">
                <a:latin typeface="AMX" pitchFamily="2" charset="77"/>
              </a:rPr>
              <a:t>oportunidade</a:t>
            </a:r>
            <a:r>
              <a:rPr lang="en-US" b="1" i="1" dirty="0">
                <a:latin typeface="AMX" pitchFamily="2" charset="77"/>
              </a:rPr>
              <a:t> de</a:t>
            </a:r>
            <a:br>
              <a:rPr lang="en-US" b="1" i="1" dirty="0">
                <a:latin typeface="AMX" pitchFamily="2" charset="77"/>
              </a:rPr>
            </a:br>
            <a:r>
              <a:rPr lang="en-US" b="1" i="1" dirty="0" err="1">
                <a:latin typeface="AMX" pitchFamily="2" charset="77"/>
              </a:rPr>
              <a:t>venda</a:t>
            </a:r>
            <a:r>
              <a:rPr lang="en-US" b="1" i="1" dirty="0">
                <a:latin typeface="AMX" pitchFamily="2" charset="77"/>
              </a:rPr>
              <a:t> </a:t>
            </a:r>
            <a:r>
              <a:rPr lang="en-US" b="1" i="1" dirty="0" err="1">
                <a:latin typeface="AMX" pitchFamily="2" charset="77"/>
              </a:rPr>
              <a:t>quando</a:t>
            </a:r>
            <a:r>
              <a:rPr lang="en-US" b="1" i="1" dirty="0">
                <a:latin typeface="AMX" pitchFamily="2" charset="77"/>
              </a:rPr>
              <a:t> </a:t>
            </a:r>
            <a:r>
              <a:rPr lang="en-US" b="1" i="1" dirty="0" err="1">
                <a:latin typeface="AMX" pitchFamily="2" charset="77"/>
              </a:rPr>
              <a:t>ele</a:t>
            </a:r>
            <a:r>
              <a:rPr lang="en-US" b="1" i="1" dirty="0">
                <a:latin typeface="AMX" pitchFamily="2" charset="77"/>
              </a:rPr>
              <a:t> </a:t>
            </a:r>
            <a:r>
              <a:rPr lang="en-US" b="1" i="1" dirty="0" err="1">
                <a:latin typeface="AMX" pitchFamily="2" charset="77"/>
              </a:rPr>
              <a:t>estiver</a:t>
            </a:r>
            <a:r>
              <a:rPr lang="en-US" b="1" i="1" dirty="0">
                <a:latin typeface="AMX" pitchFamily="2" charset="77"/>
              </a:rPr>
              <a:t> </a:t>
            </a:r>
            <a:r>
              <a:rPr lang="en-US" b="1" i="1" dirty="0" err="1">
                <a:latin typeface="AMX" pitchFamily="2" charset="77"/>
              </a:rPr>
              <a:t>satisfeito</a:t>
            </a:r>
            <a:r>
              <a:rPr lang="en-US" b="1" i="1" dirty="0">
                <a:latin typeface="AMX" pitchFamily="2" charset="77"/>
              </a:rPr>
              <a:t>.</a:t>
            </a:r>
            <a:endParaRPr lang="en-US" b="1" i="1"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9" presetClass="entr" presetSubtype="0" fill="hold" nodeType="withEffect">
                                  <p:stCondLst>
                                    <p:cond delay="1000"/>
                                  </p:stCondLst>
                                  <p:childTnLst>
                                    <p:set>
                                      <p:cBhvr>
                                        <p:cTn id="20" dur="1" fill="hold">
                                          <p:stCondLst>
                                            <p:cond delay="0"/>
                                          </p:stCondLst>
                                        </p:cTn>
                                        <p:tgtEl>
                                          <p:spTgt spid="3"/>
                                        </p:tgtEl>
                                        <p:attrNameLst>
                                          <p:attrName>style.visibility</p:attrName>
                                        </p:attrNameLst>
                                      </p:cBhvr>
                                      <p:to>
                                        <p:strVal val="visible"/>
                                      </p:to>
                                    </p:set>
                                    <p:animEffect transition="in" filter="dissolv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9" presetClass="entr" presetSubtype="0" fill="hold" nodeType="withEffect">
                                  <p:stCondLst>
                                    <p:cond delay="50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par>
                                <p:cTn id="35" presetID="35" presetClass="path" presetSubtype="0" accel="50000" decel="50000" fill="hold" grpId="1" nodeType="withEffect">
                                  <p:stCondLst>
                                    <p:cond delay="0"/>
                                  </p:stCondLst>
                                  <p:childTnLst>
                                    <p:animMotion origin="layout" path="M -0.02904 1.48148E-6 L 4.79167E-6 1.48148E-6 " pathEditMode="relative" rAng="0" ptsTypes="AA">
                                      <p:cBhvr>
                                        <p:cTn id="36" dur="1250" fill="hold"/>
                                        <p:tgtEl>
                                          <p:spTgt spid="12"/>
                                        </p:tgtEl>
                                        <p:attrNameLst>
                                          <p:attrName>ppt_x</p:attrName>
                                          <p:attrName>ppt_y</p:attrName>
                                        </p:attrNameLst>
                                      </p:cBhvr>
                                      <p:rCtr x="1445" y="0"/>
                                    </p:animMotion>
                                  </p:childTnLst>
                                </p:cTn>
                              </p:par>
                            </p:childTnLst>
                          </p:cTn>
                        </p:par>
                        <p:par>
                          <p:cTn id="37" fill="hold">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500"/>
                                        <p:tgtEl>
                                          <p:spTgt spid="17"/>
                                        </p:tgtEl>
                                      </p:cBhvr>
                                    </p:animEffect>
                                  </p:childTnLst>
                                </p:cTn>
                              </p:par>
                              <p:par>
                                <p:cTn id="41" presetID="35" presetClass="path" presetSubtype="0" accel="50000" decel="50000" fill="hold" grpId="1" nodeType="withEffect">
                                  <p:stCondLst>
                                    <p:cond delay="0"/>
                                  </p:stCondLst>
                                  <p:childTnLst>
                                    <p:animMotion origin="layout" path="M -0.02904 1.48148E-6 L 4.79167E-6 1.48148E-6 " pathEditMode="relative" rAng="0" ptsTypes="AA">
                                      <p:cBhvr>
                                        <p:cTn id="42" dur="1250" fill="hold"/>
                                        <p:tgtEl>
                                          <p:spTgt spid="17"/>
                                        </p:tgtEl>
                                        <p:attrNameLst>
                                          <p:attrName>ppt_x</p:attrName>
                                          <p:attrName>ppt_y</p:attrName>
                                        </p:attrNameLst>
                                      </p:cBhvr>
                                      <p:rCtr x="1445"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2" grpId="0" animBg="1"/>
      <p:bldP spid="12" grpId="1" animBg="1"/>
      <p:bldP spid="17" grpId="0" animBg="1"/>
      <p:bldP spid="17" grpId="1"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p:cNvPicPr>
            <a:picLocks noChangeAspect="1"/>
          </p:cNvPicPr>
          <p:nvPr/>
        </p:nvPicPr>
        <p:blipFill>
          <a:blip r:embed="rId1"/>
          <a:stretch>
            <a:fillRect/>
          </a:stretch>
        </p:blipFill>
        <p:spPr>
          <a:xfrm rot="5400000">
            <a:off x="131048" y="3955642"/>
            <a:ext cx="1752600" cy="977900"/>
          </a:xfrm>
          <a:prstGeom prst="rect">
            <a:avLst/>
          </a:prstGeom>
        </p:spPr>
      </p:pic>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29439" r="3877"/>
            <a:stretch>
              <a:fillRect/>
            </a:stretch>
          </p:blipFill>
          <p:spPr>
            <a:xfrm>
              <a:off x="7178352" y="179439"/>
              <a:ext cx="6499123" cy="6499123"/>
            </a:xfrm>
            <a:prstGeom prst="ellipse">
              <a:avLst/>
            </a:prstGeom>
          </p:spPr>
        </p:pic>
      </p:grpSp>
      <p:pic>
        <p:nvPicPr>
          <p:cNvPr id="3" name="Graphic 2"/>
          <p:cNvPicPr>
            <a:picLocks noChangeAspect="1"/>
          </p:cNvPicPr>
          <p:nvPr/>
        </p:nvPicPr>
        <p:blipFill>
          <a:blip r:embed="rId1"/>
          <a:stretch>
            <a:fillRect/>
          </a:stretch>
        </p:blipFill>
        <p:spPr>
          <a:xfrm rot="5400000">
            <a:off x="4651972" y="1008626"/>
            <a:ext cx="1752600" cy="977900"/>
          </a:xfrm>
          <a:prstGeom prst="rect">
            <a:avLst/>
          </a:prstGeom>
        </p:spPr>
      </p:pic>
      <p:sp>
        <p:nvSpPr>
          <p:cNvPr id="4" name="Rounded Rectangle 3"/>
          <p:cNvSpPr/>
          <p:nvPr/>
        </p:nvSpPr>
        <p:spPr>
          <a:xfrm>
            <a:off x="682327" y="575859"/>
            <a:ext cx="4523415" cy="1839704"/>
          </a:xfrm>
          <a:prstGeom prst="roundRect">
            <a:avLst>
              <a:gd name="adj" fmla="val 22571"/>
            </a:avLst>
          </a:prstGeom>
          <a:solidFill>
            <a:srgbClr val="EBD16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dirty="0">
                <a:solidFill>
                  <a:schemeClr val="tx1"/>
                </a:solidFill>
                <a:latin typeface="AMX" pitchFamily="2" charset="77"/>
              </a:rPr>
              <a:t>Giselle </a:t>
            </a:r>
            <a:r>
              <a:rPr lang="en-US" dirty="0" err="1">
                <a:solidFill>
                  <a:schemeClr val="tx1"/>
                </a:solidFill>
                <a:latin typeface="AMX" pitchFamily="2" charset="77"/>
              </a:rPr>
              <a:t>é</a:t>
            </a:r>
            <a:r>
              <a:rPr lang="en-US" dirty="0">
                <a:solidFill>
                  <a:schemeClr val="tx1"/>
                </a:solidFill>
                <a:latin typeface="AMX" pitchFamily="2" charset="77"/>
              </a:rPr>
              <a:t> </a:t>
            </a:r>
            <a:r>
              <a:rPr lang="en-US" dirty="0" err="1">
                <a:solidFill>
                  <a:schemeClr val="tx1"/>
                </a:solidFill>
                <a:latin typeface="AMX" pitchFamily="2" charset="77"/>
              </a:rPr>
              <a:t>uma</a:t>
            </a:r>
            <a:r>
              <a:rPr lang="en-US" dirty="0">
                <a:solidFill>
                  <a:schemeClr val="tx1"/>
                </a:solidFill>
                <a:latin typeface="AMX" pitchFamily="2" charset="77"/>
              </a:rPr>
              <a:t> </a:t>
            </a:r>
            <a:r>
              <a:rPr lang="en-US" dirty="0" err="1">
                <a:solidFill>
                  <a:schemeClr val="tx1"/>
                </a:solidFill>
                <a:latin typeface="AMX" pitchFamily="2" charset="77"/>
              </a:rPr>
              <a:t>cliente</a:t>
            </a:r>
            <a:r>
              <a:rPr lang="en-US" dirty="0">
                <a:solidFill>
                  <a:schemeClr val="tx1"/>
                </a:solidFill>
                <a:latin typeface="AMX" pitchFamily="2" charset="77"/>
              </a:rPr>
              <a:t> sempre </a:t>
            </a:r>
            <a:r>
              <a:rPr lang="en-US" dirty="0" err="1">
                <a:solidFill>
                  <a:schemeClr val="tx1"/>
                </a:solidFill>
                <a:latin typeface="AMX" pitchFamily="2" charset="77"/>
              </a:rPr>
              <a:t>sorridente</a:t>
            </a:r>
            <a:r>
              <a:rPr lang="en-US" dirty="0">
                <a:solidFill>
                  <a:schemeClr val="tx1"/>
                </a:solidFill>
                <a:latin typeface="AMX" pitchFamily="2" charset="77"/>
              </a:rPr>
              <a:t> e </a:t>
            </a:r>
            <a:r>
              <a:rPr lang="en-US" dirty="0" err="1">
                <a:solidFill>
                  <a:schemeClr val="tx1"/>
                </a:solidFill>
                <a:latin typeface="AMX" pitchFamily="2" charset="77"/>
              </a:rPr>
              <a:t>muito</a:t>
            </a:r>
            <a:r>
              <a:rPr lang="en-US" dirty="0">
                <a:solidFill>
                  <a:schemeClr val="tx1"/>
                </a:solidFill>
                <a:latin typeface="AMX" pitchFamily="2" charset="77"/>
              </a:rPr>
              <a:t> </a:t>
            </a:r>
            <a:r>
              <a:rPr lang="en-US" dirty="0" err="1">
                <a:solidFill>
                  <a:schemeClr val="tx1"/>
                </a:solidFill>
                <a:latin typeface="AMX" pitchFamily="2" charset="77"/>
              </a:rPr>
              <a:t>tranquila</a:t>
            </a:r>
            <a:r>
              <a:rPr lang="en-US" dirty="0">
                <a:solidFill>
                  <a:schemeClr val="tx1"/>
                </a:solidFill>
                <a:latin typeface="AMX" pitchFamily="2" charset="77"/>
              </a:rPr>
              <a:t>. Ela </a:t>
            </a:r>
            <a:r>
              <a:rPr lang="en-US" dirty="0" err="1">
                <a:solidFill>
                  <a:schemeClr val="tx1"/>
                </a:solidFill>
                <a:latin typeface="AMX" pitchFamily="2" charset="77"/>
              </a:rPr>
              <a:t>demonstra</a:t>
            </a:r>
            <a:r>
              <a:rPr lang="en-US" dirty="0">
                <a:solidFill>
                  <a:schemeClr val="tx1"/>
                </a:solidFill>
                <a:latin typeface="AMX" pitchFamily="2" charset="77"/>
              </a:rPr>
              <a:t> um </a:t>
            </a:r>
            <a:r>
              <a:rPr lang="en-US" dirty="0" err="1">
                <a:solidFill>
                  <a:schemeClr val="tx1"/>
                </a:solidFill>
                <a:latin typeface="AMX" pitchFamily="2" charset="77"/>
              </a:rPr>
              <a:t>grande</a:t>
            </a:r>
            <a:r>
              <a:rPr lang="en-US" dirty="0">
                <a:solidFill>
                  <a:schemeClr val="tx1"/>
                </a:solidFill>
                <a:latin typeface="AMX" pitchFamily="2" charset="77"/>
              </a:rPr>
              <a:t> interesse e </a:t>
            </a:r>
            <a:r>
              <a:rPr lang="en-US" dirty="0" err="1">
                <a:solidFill>
                  <a:schemeClr val="tx1"/>
                </a:solidFill>
                <a:latin typeface="AMX" pitchFamily="2" charset="77"/>
              </a:rPr>
              <a:t>está</a:t>
            </a:r>
            <a:r>
              <a:rPr lang="en-US" dirty="0">
                <a:solidFill>
                  <a:schemeClr val="tx1"/>
                </a:solidFill>
                <a:latin typeface="AMX" pitchFamily="2" charset="77"/>
              </a:rPr>
              <a:t> sempre</a:t>
            </a:r>
            <a:br>
              <a:rPr lang="en-US" dirty="0">
                <a:solidFill>
                  <a:schemeClr val="tx1"/>
                </a:solidFill>
                <a:latin typeface="AMX" pitchFamily="2" charset="77"/>
              </a:rPr>
            </a:br>
            <a:r>
              <a:rPr lang="en-US" dirty="0" err="1">
                <a:solidFill>
                  <a:schemeClr val="tx1"/>
                </a:solidFill>
                <a:latin typeface="AMX" pitchFamily="2" charset="77"/>
              </a:rPr>
              <a:t>disposta</a:t>
            </a:r>
            <a:r>
              <a:rPr lang="en-US" dirty="0">
                <a:solidFill>
                  <a:schemeClr val="tx1"/>
                </a:solidFill>
                <a:latin typeface="AMX" pitchFamily="2" charset="77"/>
              </a:rPr>
              <a:t> a </a:t>
            </a:r>
            <a:r>
              <a:rPr lang="en-US" dirty="0" err="1">
                <a:solidFill>
                  <a:schemeClr val="tx1"/>
                </a:solidFill>
                <a:latin typeface="AMX" pitchFamily="2" charset="77"/>
              </a:rPr>
              <a:t>adotar</a:t>
            </a:r>
            <a:r>
              <a:rPr lang="en-US" dirty="0">
                <a:solidFill>
                  <a:schemeClr val="tx1"/>
                </a:solidFill>
                <a:latin typeface="AMX" pitchFamily="2" charset="77"/>
              </a:rPr>
              <a:t> </a:t>
            </a:r>
            <a:r>
              <a:rPr lang="en-US" dirty="0" err="1">
                <a:solidFill>
                  <a:schemeClr val="tx1"/>
                </a:solidFill>
                <a:latin typeface="AMX" pitchFamily="2" charset="77"/>
              </a:rPr>
              <a:t>novas</a:t>
            </a:r>
            <a:r>
              <a:rPr lang="en-US" dirty="0">
                <a:solidFill>
                  <a:schemeClr val="tx1"/>
                </a:solidFill>
                <a:latin typeface="AMX" pitchFamily="2" charset="77"/>
              </a:rPr>
              <a:t> </a:t>
            </a:r>
            <a:r>
              <a:rPr lang="en-US" dirty="0" err="1">
                <a:solidFill>
                  <a:schemeClr val="tx1"/>
                </a:solidFill>
                <a:latin typeface="AMX" pitchFamily="2" charset="77"/>
              </a:rPr>
              <a:t>melhorias</a:t>
            </a:r>
            <a:r>
              <a:rPr lang="en-US" dirty="0">
                <a:solidFill>
                  <a:schemeClr val="tx1"/>
                </a:solidFill>
                <a:latin typeface="AMX" pitchFamily="2" charset="77"/>
              </a:rPr>
              <a:t>.</a:t>
            </a:r>
            <a:endParaRPr lang="en-US" dirty="0">
              <a:solidFill>
                <a:schemeClr val="tx1"/>
              </a:solidFill>
              <a:latin typeface="AMX" pitchFamily="2" charset="77"/>
            </a:endParaRPr>
          </a:p>
        </p:txBody>
      </p:sp>
      <p:sp>
        <p:nvSpPr>
          <p:cNvPr id="7" name="Rounded Rectangle 6"/>
          <p:cNvSpPr/>
          <p:nvPr/>
        </p:nvSpPr>
        <p:spPr>
          <a:xfrm>
            <a:off x="1007348" y="2583713"/>
            <a:ext cx="5266703" cy="3567705"/>
          </a:xfrm>
          <a:prstGeom prst="roundRect">
            <a:avLst>
              <a:gd name="adj" fmla="val 105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r>
              <a:rPr lang="en-US" dirty="0">
                <a:solidFill>
                  <a:schemeClr val="tx1"/>
                </a:solidFill>
                <a:latin typeface="AMX" pitchFamily="2" charset="77"/>
              </a:rPr>
              <a:t>Com base </a:t>
            </a:r>
            <a:r>
              <a:rPr lang="en-US" dirty="0" err="1">
                <a:solidFill>
                  <a:schemeClr val="tx1"/>
                </a:solidFill>
                <a:latin typeface="AMX" pitchFamily="2" charset="77"/>
              </a:rPr>
              <a:t>nas</a:t>
            </a:r>
            <a:r>
              <a:rPr lang="en-US" dirty="0">
                <a:solidFill>
                  <a:schemeClr val="tx1"/>
                </a:solidFill>
                <a:latin typeface="AMX" pitchFamily="2" charset="77"/>
              </a:rPr>
              <a:t> </a:t>
            </a:r>
            <a:r>
              <a:rPr lang="en-US" dirty="0" err="1">
                <a:solidFill>
                  <a:schemeClr val="tx1"/>
                </a:solidFill>
                <a:latin typeface="AMX" pitchFamily="2" charset="77"/>
              </a:rPr>
              <a:t>personalidades</a:t>
            </a:r>
            <a:r>
              <a:rPr lang="en-US" dirty="0">
                <a:solidFill>
                  <a:schemeClr val="tx1"/>
                </a:solidFill>
                <a:latin typeface="AMX" pitchFamily="2" charset="77"/>
              </a:rPr>
              <a:t> que </a:t>
            </a:r>
            <a:r>
              <a:rPr lang="en-US" dirty="0" err="1">
                <a:solidFill>
                  <a:schemeClr val="tx1"/>
                </a:solidFill>
                <a:latin typeface="AMX" pitchFamily="2" charset="77"/>
              </a:rPr>
              <a:t>você</a:t>
            </a:r>
            <a:br>
              <a:rPr lang="en-US" dirty="0">
                <a:solidFill>
                  <a:schemeClr val="tx1"/>
                </a:solidFill>
                <a:latin typeface="AMX" pitchFamily="2" charset="77"/>
              </a:rPr>
            </a:br>
            <a:r>
              <a:rPr lang="en-US" dirty="0" err="1">
                <a:solidFill>
                  <a:schemeClr val="tx1"/>
                </a:solidFill>
                <a:latin typeface="AMX" pitchFamily="2" charset="77"/>
              </a:rPr>
              <a:t>viu</a:t>
            </a:r>
            <a:r>
              <a:rPr lang="en-US" dirty="0">
                <a:solidFill>
                  <a:schemeClr val="tx1"/>
                </a:solidFill>
                <a:latin typeface="AMX" pitchFamily="2" charset="77"/>
              </a:rPr>
              <a:t> </a:t>
            </a:r>
            <a:r>
              <a:rPr lang="en-US" dirty="0" err="1">
                <a:solidFill>
                  <a:schemeClr val="tx1"/>
                </a:solidFill>
                <a:latin typeface="AMX" pitchFamily="2" charset="77"/>
              </a:rPr>
              <a:t>anteriormente</a:t>
            </a:r>
            <a:r>
              <a:rPr lang="en-US" dirty="0">
                <a:solidFill>
                  <a:schemeClr val="tx1"/>
                </a:solidFill>
                <a:latin typeface="AMX" pitchFamily="2" charset="77"/>
              </a:rPr>
              <a:t>, qual </a:t>
            </a:r>
            <a:r>
              <a:rPr lang="en-US" dirty="0" err="1">
                <a:solidFill>
                  <a:schemeClr val="tx1"/>
                </a:solidFill>
                <a:latin typeface="AMX" pitchFamily="2" charset="77"/>
              </a:rPr>
              <a:t>é</a:t>
            </a:r>
            <a:r>
              <a:rPr lang="en-US" dirty="0">
                <a:solidFill>
                  <a:schemeClr val="tx1"/>
                </a:solidFill>
                <a:latin typeface="AMX" pitchFamily="2" charset="77"/>
              </a:rPr>
              <a:t> a da Giselle?</a:t>
            </a: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r>
              <a:rPr lang="en-US" dirty="0">
                <a:solidFill>
                  <a:schemeClr val="tx1"/>
                </a:solidFill>
                <a:latin typeface="AMX" pitchFamily="2" charset="77"/>
              </a:rPr>
              <a:t>Qual a </a:t>
            </a:r>
            <a:r>
              <a:rPr lang="en-US" dirty="0" err="1">
                <a:solidFill>
                  <a:schemeClr val="tx1"/>
                </a:solidFill>
                <a:latin typeface="AMX" pitchFamily="2" charset="77"/>
              </a:rPr>
              <a:t>melhor</a:t>
            </a:r>
            <a:r>
              <a:rPr lang="en-US" dirty="0">
                <a:solidFill>
                  <a:schemeClr val="tx1"/>
                </a:solidFill>
                <a:latin typeface="AMX" pitchFamily="2" charset="77"/>
              </a:rPr>
              <a:t> </a:t>
            </a:r>
            <a:r>
              <a:rPr lang="en-US" dirty="0" err="1">
                <a:solidFill>
                  <a:schemeClr val="tx1"/>
                </a:solidFill>
                <a:latin typeface="AMX" pitchFamily="2" charset="77"/>
              </a:rPr>
              <a:t>maneira</a:t>
            </a:r>
            <a:r>
              <a:rPr lang="en-US" dirty="0">
                <a:solidFill>
                  <a:schemeClr val="tx1"/>
                </a:solidFill>
                <a:latin typeface="AMX" pitchFamily="2" charset="77"/>
              </a:rPr>
              <a:t> de </a:t>
            </a:r>
            <a:r>
              <a:rPr lang="en-US" dirty="0" err="1">
                <a:solidFill>
                  <a:schemeClr val="tx1"/>
                </a:solidFill>
                <a:latin typeface="AMX" pitchFamily="2" charset="77"/>
              </a:rPr>
              <a:t>abordar</a:t>
            </a:r>
            <a:br>
              <a:rPr lang="en-US" dirty="0">
                <a:solidFill>
                  <a:schemeClr val="tx1"/>
                </a:solidFill>
                <a:latin typeface="AMX" pitchFamily="2" charset="77"/>
              </a:rPr>
            </a:br>
            <a:r>
              <a:rPr lang="en-US" dirty="0">
                <a:solidFill>
                  <a:schemeClr val="tx1"/>
                </a:solidFill>
                <a:latin typeface="AMX" pitchFamily="2" charset="77"/>
              </a:rPr>
              <a:t>e </a:t>
            </a:r>
            <a:r>
              <a:rPr lang="en-US" dirty="0" err="1">
                <a:solidFill>
                  <a:schemeClr val="tx1"/>
                </a:solidFill>
                <a:latin typeface="AMX" pitchFamily="2" charset="77"/>
              </a:rPr>
              <a:t>atender</a:t>
            </a:r>
            <a:r>
              <a:rPr lang="en-US" dirty="0">
                <a:solidFill>
                  <a:schemeClr val="tx1"/>
                </a:solidFill>
                <a:latin typeface="AMX" pitchFamily="2" charset="77"/>
              </a:rPr>
              <a:t> a Giselle?</a:t>
            </a:r>
            <a:endParaRPr lang="en-US" dirty="0">
              <a:solidFill>
                <a:schemeClr val="tx1"/>
              </a:solidFill>
              <a:latin typeface="AMX" pitchFamily="2" charset="77"/>
            </a:endParaRPr>
          </a:p>
          <a:p>
            <a:pPr marL="2698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96520">
              <a:spcBef>
                <a:spcPts val="600"/>
              </a:spcBef>
            </a:pPr>
            <a:endParaRPr lang="en-US" dirty="0">
              <a:solidFill>
                <a:schemeClr val="tx1"/>
              </a:solidFill>
              <a:latin typeface="AMX" pitchFamily="2" charset="77"/>
            </a:endParaRPr>
          </a:p>
        </p:txBody>
      </p:sp>
      <p:sp>
        <p:nvSpPr>
          <p:cNvPr id="12" name="TextBox 11"/>
          <p:cNvSpPr txBox="1"/>
          <p:nvPr/>
        </p:nvSpPr>
        <p:spPr>
          <a:xfrm>
            <a:off x="1395584" y="3568292"/>
            <a:ext cx="1372955" cy="519351"/>
          </a:xfrm>
          <a:prstGeom prst="roundRect">
            <a:avLst>
              <a:gd name="adj" fmla="val 50000"/>
            </a:avLst>
          </a:prstGeom>
          <a:solidFill>
            <a:srgbClr val="FFF4D6"/>
          </a:solidFill>
          <a:ln>
            <a:noFill/>
          </a:ln>
        </p:spPr>
        <p:txBody>
          <a:bodyPr wrap="square" anchor="ctr">
            <a:spAutoFit/>
          </a:bodyPr>
          <a:lstStyle/>
          <a:p>
            <a:r>
              <a:rPr lang="en-US" b="1" i="1" dirty="0" err="1">
                <a:latin typeface="AMX" pitchFamily="2" charset="77"/>
              </a:rPr>
              <a:t>Amigável</a:t>
            </a:r>
            <a:endParaRPr lang="en-US" dirty="0">
              <a:latin typeface="AMX" pitchFamily="2" charset="77"/>
            </a:endParaRPr>
          </a:p>
        </p:txBody>
      </p:sp>
      <p:sp>
        <p:nvSpPr>
          <p:cNvPr id="17" name="TextBox 16"/>
          <p:cNvSpPr txBox="1"/>
          <p:nvPr/>
        </p:nvSpPr>
        <p:spPr>
          <a:xfrm>
            <a:off x="1307427" y="4853452"/>
            <a:ext cx="4534436" cy="1119783"/>
          </a:xfrm>
          <a:prstGeom prst="roundRect">
            <a:avLst>
              <a:gd name="adj" fmla="val 30440"/>
            </a:avLst>
          </a:prstGeom>
          <a:solidFill>
            <a:srgbClr val="FFF4D6"/>
          </a:solidFill>
          <a:ln>
            <a:noFill/>
          </a:ln>
        </p:spPr>
        <p:txBody>
          <a:bodyPr wrap="square" anchor="ctr">
            <a:spAutoFit/>
          </a:bodyPr>
          <a:lstStyle/>
          <a:p>
            <a:r>
              <a:rPr lang="en-US" b="1" i="1" dirty="0">
                <a:latin typeface="AMX" pitchFamily="2" charset="77"/>
              </a:rPr>
              <a:t>A </a:t>
            </a:r>
            <a:r>
              <a:rPr lang="en-US" b="1" i="1" dirty="0" err="1">
                <a:latin typeface="AMX" pitchFamily="2" charset="77"/>
              </a:rPr>
              <a:t>cliente</a:t>
            </a:r>
            <a:r>
              <a:rPr lang="en-US" b="1" i="1" dirty="0">
                <a:latin typeface="AMX" pitchFamily="2" charset="77"/>
              </a:rPr>
              <a:t> </a:t>
            </a:r>
            <a:r>
              <a:rPr lang="en-US" b="1" i="1" dirty="0" err="1">
                <a:latin typeface="AMX" pitchFamily="2" charset="77"/>
              </a:rPr>
              <a:t>demonstrou</a:t>
            </a:r>
            <a:r>
              <a:rPr lang="en-US" b="1" i="1" dirty="0">
                <a:latin typeface="AMX" pitchFamily="2" charset="77"/>
              </a:rPr>
              <a:t> ser </a:t>
            </a:r>
            <a:r>
              <a:rPr lang="en-US" b="1" i="1" dirty="0" err="1">
                <a:latin typeface="AMX" pitchFamily="2" charset="77"/>
              </a:rPr>
              <a:t>amigável</a:t>
            </a:r>
            <a:r>
              <a:rPr lang="en-US" b="1" i="1" dirty="0">
                <a:latin typeface="AMX" pitchFamily="2" charset="77"/>
              </a:rPr>
              <a:t>? Oba, </a:t>
            </a:r>
            <a:r>
              <a:rPr lang="en-US" b="1" i="1" dirty="0" err="1">
                <a:latin typeface="AMX" pitchFamily="2" charset="77"/>
              </a:rPr>
              <a:t>é</a:t>
            </a:r>
            <a:r>
              <a:rPr lang="en-US" b="1" i="1" dirty="0">
                <a:latin typeface="AMX" pitchFamily="2" charset="77"/>
              </a:rPr>
              <a:t> hora de </a:t>
            </a:r>
            <a:r>
              <a:rPr lang="en-US" b="1" i="1" dirty="0" err="1">
                <a:latin typeface="AMX" pitchFamily="2" charset="77"/>
              </a:rPr>
              <a:t>verificar</a:t>
            </a:r>
            <a:r>
              <a:rPr lang="en-US" b="1" i="1" dirty="0">
                <a:latin typeface="AMX" pitchFamily="2" charset="77"/>
              </a:rPr>
              <a:t> se </a:t>
            </a:r>
            <a:r>
              <a:rPr lang="en-US" b="1" i="1" dirty="0" err="1">
                <a:latin typeface="AMX" pitchFamily="2" charset="77"/>
              </a:rPr>
              <a:t>tem</a:t>
            </a:r>
            <a:r>
              <a:rPr lang="en-US" b="1" i="1" dirty="0">
                <a:latin typeface="AMX" pitchFamily="2" charset="77"/>
              </a:rPr>
              <a:t> algo que </a:t>
            </a:r>
            <a:r>
              <a:rPr lang="en-US" b="1" i="1" dirty="0" err="1">
                <a:latin typeface="AMX" pitchFamily="2" charset="77"/>
              </a:rPr>
              <a:t>possa</a:t>
            </a:r>
            <a:r>
              <a:rPr lang="en-US" b="1" i="1" dirty="0">
                <a:latin typeface="AMX" pitchFamily="2" charset="77"/>
              </a:rPr>
              <a:t> </a:t>
            </a:r>
            <a:r>
              <a:rPr lang="en-US" b="1" i="1" dirty="0" err="1">
                <a:latin typeface="AMX" pitchFamily="2" charset="77"/>
              </a:rPr>
              <a:t>melhorar</a:t>
            </a:r>
            <a:r>
              <a:rPr lang="en-US" b="1" i="1" dirty="0">
                <a:latin typeface="AMX" pitchFamily="2" charset="77"/>
              </a:rPr>
              <a:t> </a:t>
            </a:r>
            <a:r>
              <a:rPr lang="en-US" b="1" i="1" dirty="0" err="1">
                <a:latin typeface="AMX" pitchFamily="2" charset="77"/>
              </a:rPr>
              <a:t>ainda</a:t>
            </a:r>
            <a:r>
              <a:rPr lang="en-US" b="1" i="1" dirty="0">
                <a:latin typeface="AMX" pitchFamily="2" charset="77"/>
              </a:rPr>
              <a:t> </a:t>
            </a:r>
            <a:r>
              <a:rPr lang="en-US" b="1" i="1" dirty="0" err="1">
                <a:latin typeface="AMX" pitchFamily="2" charset="77"/>
              </a:rPr>
              <a:t>mais</a:t>
            </a:r>
            <a:r>
              <a:rPr lang="en-US" b="1" i="1" dirty="0">
                <a:latin typeface="AMX" pitchFamily="2" charset="77"/>
              </a:rPr>
              <a:t> a </a:t>
            </a:r>
            <a:r>
              <a:rPr lang="en-US" b="1" i="1" dirty="0" err="1">
                <a:latin typeface="AMX" pitchFamily="2" charset="77"/>
              </a:rPr>
              <a:t>experiência</a:t>
            </a:r>
            <a:r>
              <a:rPr lang="en-US" b="1" i="1" dirty="0">
                <a:latin typeface="AMX" pitchFamily="2" charset="77"/>
              </a:rPr>
              <a:t> dela!</a:t>
            </a:r>
            <a:endParaRPr lang="en-US" b="1" i="1"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9" presetClass="entr" presetSubtype="0" fill="hold" nodeType="withEffect">
                                  <p:stCondLst>
                                    <p:cond delay="1000"/>
                                  </p:stCondLst>
                                  <p:childTnLst>
                                    <p:set>
                                      <p:cBhvr>
                                        <p:cTn id="20" dur="1" fill="hold">
                                          <p:stCondLst>
                                            <p:cond delay="0"/>
                                          </p:stCondLst>
                                        </p:cTn>
                                        <p:tgtEl>
                                          <p:spTgt spid="3"/>
                                        </p:tgtEl>
                                        <p:attrNameLst>
                                          <p:attrName>style.visibility</p:attrName>
                                        </p:attrNameLst>
                                      </p:cBhvr>
                                      <p:to>
                                        <p:strVal val="visible"/>
                                      </p:to>
                                    </p:set>
                                    <p:animEffect transition="in" filter="dissolv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9" presetClass="entr" presetSubtype="0" fill="hold" nodeType="withEffect">
                                  <p:stCondLst>
                                    <p:cond delay="50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par>
                                <p:cTn id="35" presetID="35" presetClass="path" presetSubtype="0" accel="50000" decel="50000" fill="hold" grpId="1" nodeType="withEffect">
                                  <p:stCondLst>
                                    <p:cond delay="0"/>
                                  </p:stCondLst>
                                  <p:childTnLst>
                                    <p:animMotion origin="layout" path="M -0.02903 -1.85185E-6 L -3.125E-6 -1.85185E-6 " pathEditMode="relative" rAng="0" ptsTypes="AA">
                                      <p:cBhvr>
                                        <p:cTn id="36" dur="1250" fill="hold"/>
                                        <p:tgtEl>
                                          <p:spTgt spid="12"/>
                                        </p:tgtEl>
                                        <p:attrNameLst>
                                          <p:attrName>ppt_x</p:attrName>
                                          <p:attrName>ppt_y</p:attrName>
                                        </p:attrNameLst>
                                      </p:cBhvr>
                                      <p:rCtr x="1445" y="0"/>
                                    </p:animMotion>
                                  </p:childTnLst>
                                </p:cTn>
                              </p:par>
                            </p:childTnLst>
                          </p:cTn>
                        </p:par>
                        <p:par>
                          <p:cTn id="37" fill="hold">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500"/>
                                        <p:tgtEl>
                                          <p:spTgt spid="17"/>
                                        </p:tgtEl>
                                      </p:cBhvr>
                                    </p:animEffect>
                                  </p:childTnLst>
                                </p:cTn>
                              </p:par>
                              <p:par>
                                <p:cTn id="41" presetID="35" presetClass="path" presetSubtype="0" accel="50000" decel="50000" fill="hold" grpId="1" nodeType="withEffect">
                                  <p:stCondLst>
                                    <p:cond delay="0"/>
                                  </p:stCondLst>
                                  <p:childTnLst>
                                    <p:animMotion origin="layout" path="M -0.02904 -1.85185E-6 L 8.33333E-7 -1.85185E-6 " pathEditMode="relative" rAng="0" ptsTypes="AA">
                                      <p:cBhvr>
                                        <p:cTn id="42" dur="1250" fill="hold"/>
                                        <p:tgtEl>
                                          <p:spTgt spid="17"/>
                                        </p:tgtEl>
                                        <p:attrNameLst>
                                          <p:attrName>ppt_x</p:attrName>
                                          <p:attrName>ppt_y</p:attrName>
                                        </p:attrNameLst>
                                      </p:cBhvr>
                                      <p:rCtr x="1445"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2" grpId="0" animBg="1"/>
      <p:bldP spid="12" grpId="1" animBg="1"/>
      <p:bldP spid="17" grpId="0" animBg="1"/>
      <p:bldP spid="17"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p:cNvPicPr>
            <a:picLocks noChangeAspect="1"/>
          </p:cNvPicPr>
          <p:nvPr/>
        </p:nvPicPr>
        <p:blipFill>
          <a:blip r:embed="rId1"/>
          <a:stretch>
            <a:fillRect/>
          </a:stretch>
        </p:blipFill>
        <p:spPr>
          <a:xfrm rot="5400000">
            <a:off x="131048" y="3955642"/>
            <a:ext cx="1752600" cy="977900"/>
          </a:xfrm>
          <a:prstGeom prst="rect">
            <a:avLst/>
          </a:prstGeom>
        </p:spPr>
      </p:pic>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30586" r="2730"/>
            <a:stretch>
              <a:fillRect/>
            </a:stretch>
          </p:blipFill>
          <p:spPr>
            <a:xfrm>
              <a:off x="7178352" y="179439"/>
              <a:ext cx="6499123" cy="6499123"/>
            </a:xfrm>
            <a:prstGeom prst="ellipse">
              <a:avLst/>
            </a:prstGeom>
          </p:spPr>
        </p:pic>
      </p:grpSp>
      <p:pic>
        <p:nvPicPr>
          <p:cNvPr id="3" name="Graphic 2"/>
          <p:cNvPicPr>
            <a:picLocks noChangeAspect="1"/>
          </p:cNvPicPr>
          <p:nvPr/>
        </p:nvPicPr>
        <p:blipFill>
          <a:blip r:embed="rId1"/>
          <a:stretch>
            <a:fillRect/>
          </a:stretch>
        </p:blipFill>
        <p:spPr>
          <a:xfrm rot="5400000">
            <a:off x="4651972" y="1008626"/>
            <a:ext cx="1752600" cy="977900"/>
          </a:xfrm>
          <a:prstGeom prst="rect">
            <a:avLst/>
          </a:prstGeom>
        </p:spPr>
      </p:pic>
      <p:sp>
        <p:nvSpPr>
          <p:cNvPr id="4" name="Rounded Rectangle 3"/>
          <p:cNvSpPr/>
          <p:nvPr/>
        </p:nvSpPr>
        <p:spPr>
          <a:xfrm>
            <a:off x="682327" y="575859"/>
            <a:ext cx="4523415" cy="1839704"/>
          </a:xfrm>
          <a:prstGeom prst="roundRect">
            <a:avLst>
              <a:gd name="adj" fmla="val 22571"/>
            </a:avLst>
          </a:prstGeom>
          <a:solidFill>
            <a:srgbClr val="EBD16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dirty="0">
                <a:solidFill>
                  <a:schemeClr val="tx1"/>
                </a:solidFill>
                <a:latin typeface="AMX" pitchFamily="2" charset="77"/>
              </a:rPr>
              <a:t>Henrique </a:t>
            </a:r>
            <a:r>
              <a:rPr lang="en-US" dirty="0" err="1">
                <a:solidFill>
                  <a:schemeClr val="tx1"/>
                </a:solidFill>
                <a:latin typeface="AMX" pitchFamily="2" charset="77"/>
              </a:rPr>
              <a:t>é</a:t>
            </a:r>
            <a:r>
              <a:rPr lang="en-US" dirty="0">
                <a:solidFill>
                  <a:schemeClr val="tx1"/>
                </a:solidFill>
                <a:latin typeface="AMX" pitchFamily="2" charset="77"/>
              </a:rPr>
              <a:t> um </a:t>
            </a:r>
            <a:r>
              <a:rPr lang="en-US" dirty="0" err="1">
                <a:solidFill>
                  <a:schemeClr val="tx1"/>
                </a:solidFill>
                <a:latin typeface="AMX" pitchFamily="2" charset="77"/>
              </a:rPr>
              <a:t>cliente</a:t>
            </a:r>
            <a:r>
              <a:rPr lang="en-US" dirty="0">
                <a:solidFill>
                  <a:schemeClr val="tx1"/>
                </a:solidFill>
                <a:latin typeface="AMX" pitchFamily="2" charset="77"/>
              </a:rPr>
              <a:t> que </a:t>
            </a:r>
            <a:r>
              <a:rPr lang="en-US" dirty="0" err="1">
                <a:solidFill>
                  <a:schemeClr val="tx1"/>
                </a:solidFill>
                <a:latin typeface="AMX" pitchFamily="2" charset="77"/>
              </a:rPr>
              <a:t>gosta</a:t>
            </a:r>
            <a:r>
              <a:rPr lang="en-US" dirty="0">
                <a:solidFill>
                  <a:schemeClr val="tx1"/>
                </a:solidFill>
                <a:latin typeface="AMX" pitchFamily="2" charset="77"/>
              </a:rPr>
              <a:t> de </a:t>
            </a:r>
            <a:r>
              <a:rPr lang="en-US" dirty="0" err="1">
                <a:solidFill>
                  <a:schemeClr val="tx1"/>
                </a:solidFill>
                <a:latin typeface="AMX" pitchFamily="2" charset="77"/>
              </a:rPr>
              <a:t>objetividade</a:t>
            </a:r>
            <a:r>
              <a:rPr lang="en-US" dirty="0">
                <a:solidFill>
                  <a:schemeClr val="tx1"/>
                </a:solidFill>
                <a:latin typeface="AMX" pitchFamily="2" charset="77"/>
              </a:rPr>
              <a:t>, </a:t>
            </a:r>
            <a:r>
              <a:rPr lang="en-US" dirty="0" err="1">
                <a:solidFill>
                  <a:schemeClr val="tx1"/>
                </a:solidFill>
                <a:latin typeface="AMX" pitchFamily="2" charset="77"/>
              </a:rPr>
              <a:t>não</a:t>
            </a:r>
            <a:r>
              <a:rPr lang="en-US" dirty="0">
                <a:solidFill>
                  <a:schemeClr val="tx1"/>
                </a:solidFill>
                <a:latin typeface="AMX" pitchFamily="2" charset="77"/>
              </a:rPr>
              <a:t> </a:t>
            </a:r>
            <a:r>
              <a:rPr lang="en-US" dirty="0" err="1">
                <a:solidFill>
                  <a:schemeClr val="tx1"/>
                </a:solidFill>
                <a:latin typeface="AMX" pitchFamily="2" charset="77"/>
              </a:rPr>
              <a:t>é</a:t>
            </a:r>
            <a:r>
              <a:rPr lang="en-US" dirty="0">
                <a:solidFill>
                  <a:schemeClr val="tx1"/>
                </a:solidFill>
                <a:latin typeface="AMX" pitchFamily="2" charset="77"/>
              </a:rPr>
              <a:t> </a:t>
            </a:r>
            <a:r>
              <a:rPr lang="en-US" dirty="0" err="1">
                <a:solidFill>
                  <a:schemeClr val="tx1"/>
                </a:solidFill>
                <a:latin typeface="AMX" pitchFamily="2" charset="77"/>
              </a:rPr>
              <a:t>muito</a:t>
            </a:r>
            <a:r>
              <a:rPr lang="en-US" dirty="0">
                <a:solidFill>
                  <a:schemeClr val="tx1"/>
                </a:solidFill>
                <a:latin typeface="AMX" pitchFamily="2" charset="77"/>
              </a:rPr>
              <a:t> </a:t>
            </a:r>
            <a:r>
              <a:rPr lang="en-US" dirty="0" err="1">
                <a:solidFill>
                  <a:schemeClr val="tx1"/>
                </a:solidFill>
                <a:latin typeface="AMX" pitchFamily="2" charset="77"/>
              </a:rPr>
              <a:t>fã</a:t>
            </a:r>
            <a:r>
              <a:rPr lang="en-US" dirty="0">
                <a:solidFill>
                  <a:schemeClr val="tx1"/>
                </a:solidFill>
                <a:latin typeface="AMX" pitchFamily="2" charset="77"/>
              </a:rPr>
              <a:t> de </a:t>
            </a:r>
            <a:r>
              <a:rPr lang="en-US" dirty="0" err="1">
                <a:solidFill>
                  <a:schemeClr val="tx1"/>
                </a:solidFill>
                <a:latin typeface="AMX" pitchFamily="2" charset="77"/>
              </a:rPr>
              <a:t>piadas</a:t>
            </a:r>
            <a:r>
              <a:rPr lang="en-US" dirty="0">
                <a:solidFill>
                  <a:schemeClr val="tx1"/>
                </a:solidFill>
                <a:latin typeface="AMX" pitchFamily="2" charset="77"/>
              </a:rPr>
              <a:t>, </a:t>
            </a:r>
            <a:r>
              <a:rPr lang="en-US" dirty="0" err="1">
                <a:solidFill>
                  <a:schemeClr val="tx1"/>
                </a:solidFill>
                <a:latin typeface="AMX" pitchFamily="2" charset="77"/>
              </a:rPr>
              <a:t>apenas</a:t>
            </a:r>
            <a:r>
              <a:rPr lang="en-US" dirty="0">
                <a:solidFill>
                  <a:schemeClr val="tx1"/>
                </a:solidFill>
                <a:latin typeface="AMX" pitchFamily="2" charset="77"/>
              </a:rPr>
              <a:t> com </a:t>
            </a:r>
            <a:r>
              <a:rPr lang="en-US" dirty="0" err="1">
                <a:solidFill>
                  <a:schemeClr val="tx1"/>
                </a:solidFill>
                <a:latin typeface="AMX" pitchFamily="2" charset="77"/>
              </a:rPr>
              <a:t>seus</a:t>
            </a:r>
            <a:r>
              <a:rPr lang="en-US" dirty="0">
                <a:solidFill>
                  <a:schemeClr val="tx1"/>
                </a:solidFill>
                <a:latin typeface="AMX" pitchFamily="2" charset="77"/>
              </a:rPr>
              <a:t> amigos </a:t>
            </a:r>
            <a:r>
              <a:rPr lang="en-US" dirty="0" err="1">
                <a:solidFill>
                  <a:schemeClr val="tx1"/>
                </a:solidFill>
                <a:latin typeface="AMX" pitchFamily="2" charset="77"/>
              </a:rPr>
              <a:t>mais</a:t>
            </a:r>
            <a:r>
              <a:rPr lang="en-US" dirty="0">
                <a:solidFill>
                  <a:schemeClr val="tx1"/>
                </a:solidFill>
                <a:latin typeface="AMX" pitchFamily="2" charset="77"/>
              </a:rPr>
              <a:t> </a:t>
            </a:r>
            <a:r>
              <a:rPr lang="en-US" dirty="0" err="1">
                <a:solidFill>
                  <a:schemeClr val="tx1"/>
                </a:solidFill>
                <a:latin typeface="AMX" pitchFamily="2" charset="77"/>
              </a:rPr>
              <a:t>íntimos</a:t>
            </a:r>
            <a:r>
              <a:rPr lang="en-US" dirty="0">
                <a:solidFill>
                  <a:schemeClr val="tx1"/>
                </a:solidFill>
                <a:latin typeface="AMX" pitchFamily="2" charset="77"/>
              </a:rPr>
              <a:t>. </a:t>
            </a:r>
            <a:endParaRPr lang="en-US" dirty="0">
              <a:solidFill>
                <a:schemeClr val="tx1"/>
              </a:solidFill>
              <a:latin typeface="AMX" pitchFamily="2" charset="77"/>
            </a:endParaRPr>
          </a:p>
        </p:txBody>
      </p:sp>
      <p:sp>
        <p:nvSpPr>
          <p:cNvPr id="7" name="Rounded Rectangle 6"/>
          <p:cNvSpPr/>
          <p:nvPr/>
        </p:nvSpPr>
        <p:spPr>
          <a:xfrm>
            <a:off x="1007348" y="2583713"/>
            <a:ext cx="5266703" cy="3567705"/>
          </a:xfrm>
          <a:prstGeom prst="roundRect">
            <a:avLst>
              <a:gd name="adj" fmla="val 105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r>
              <a:rPr lang="en-US" dirty="0">
                <a:solidFill>
                  <a:schemeClr val="tx1"/>
                </a:solidFill>
                <a:latin typeface="AMX" pitchFamily="2" charset="77"/>
              </a:rPr>
              <a:t>Com base </a:t>
            </a:r>
            <a:r>
              <a:rPr lang="en-US" dirty="0" err="1">
                <a:solidFill>
                  <a:schemeClr val="tx1"/>
                </a:solidFill>
                <a:latin typeface="AMX" pitchFamily="2" charset="77"/>
              </a:rPr>
              <a:t>nas</a:t>
            </a:r>
            <a:r>
              <a:rPr lang="en-US" dirty="0">
                <a:solidFill>
                  <a:schemeClr val="tx1"/>
                </a:solidFill>
                <a:latin typeface="AMX" pitchFamily="2" charset="77"/>
              </a:rPr>
              <a:t> </a:t>
            </a:r>
            <a:r>
              <a:rPr lang="en-US" dirty="0" err="1">
                <a:solidFill>
                  <a:schemeClr val="tx1"/>
                </a:solidFill>
                <a:latin typeface="AMX" pitchFamily="2" charset="77"/>
              </a:rPr>
              <a:t>personalidades</a:t>
            </a:r>
            <a:r>
              <a:rPr lang="en-US" dirty="0">
                <a:solidFill>
                  <a:schemeClr val="tx1"/>
                </a:solidFill>
                <a:latin typeface="AMX" pitchFamily="2" charset="77"/>
              </a:rPr>
              <a:t> que </a:t>
            </a:r>
            <a:r>
              <a:rPr lang="en-US" dirty="0" err="1">
                <a:solidFill>
                  <a:schemeClr val="tx1"/>
                </a:solidFill>
                <a:latin typeface="AMX" pitchFamily="2" charset="77"/>
              </a:rPr>
              <a:t>você</a:t>
            </a:r>
            <a:br>
              <a:rPr lang="en-US" dirty="0">
                <a:solidFill>
                  <a:schemeClr val="tx1"/>
                </a:solidFill>
                <a:latin typeface="AMX" pitchFamily="2" charset="77"/>
              </a:rPr>
            </a:br>
            <a:r>
              <a:rPr lang="en-US" dirty="0" err="1">
                <a:solidFill>
                  <a:schemeClr val="tx1"/>
                </a:solidFill>
                <a:latin typeface="AMX" pitchFamily="2" charset="77"/>
              </a:rPr>
              <a:t>viu</a:t>
            </a:r>
            <a:r>
              <a:rPr lang="en-US" dirty="0">
                <a:solidFill>
                  <a:schemeClr val="tx1"/>
                </a:solidFill>
                <a:latin typeface="AMX" pitchFamily="2" charset="77"/>
              </a:rPr>
              <a:t> </a:t>
            </a:r>
            <a:r>
              <a:rPr lang="en-US" dirty="0" err="1">
                <a:solidFill>
                  <a:schemeClr val="tx1"/>
                </a:solidFill>
                <a:latin typeface="AMX" pitchFamily="2" charset="77"/>
              </a:rPr>
              <a:t>anteriormente</a:t>
            </a:r>
            <a:r>
              <a:rPr lang="en-US" dirty="0">
                <a:solidFill>
                  <a:schemeClr val="tx1"/>
                </a:solidFill>
                <a:latin typeface="AMX" pitchFamily="2" charset="77"/>
              </a:rPr>
              <a:t>, qual </a:t>
            </a:r>
            <a:r>
              <a:rPr lang="en-US" dirty="0" err="1">
                <a:solidFill>
                  <a:schemeClr val="tx1"/>
                </a:solidFill>
                <a:latin typeface="AMX" pitchFamily="2" charset="77"/>
              </a:rPr>
              <a:t>é</a:t>
            </a:r>
            <a:r>
              <a:rPr lang="en-US" dirty="0">
                <a:solidFill>
                  <a:schemeClr val="tx1"/>
                </a:solidFill>
                <a:latin typeface="AMX" pitchFamily="2" charset="77"/>
              </a:rPr>
              <a:t> a do Henrique?</a:t>
            </a: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358775" indent="-269875">
              <a:spcBef>
                <a:spcPts val="600"/>
              </a:spcBef>
              <a:buAutoNum type="arabicParenR"/>
            </a:pPr>
            <a:r>
              <a:rPr lang="en-US" dirty="0">
                <a:solidFill>
                  <a:schemeClr val="tx1"/>
                </a:solidFill>
                <a:latin typeface="AMX" pitchFamily="2" charset="77"/>
              </a:rPr>
              <a:t>Qual a </a:t>
            </a:r>
            <a:r>
              <a:rPr lang="en-US" dirty="0" err="1">
                <a:solidFill>
                  <a:schemeClr val="tx1"/>
                </a:solidFill>
                <a:latin typeface="AMX" pitchFamily="2" charset="77"/>
              </a:rPr>
              <a:t>melhor</a:t>
            </a:r>
            <a:r>
              <a:rPr lang="en-US" dirty="0">
                <a:solidFill>
                  <a:schemeClr val="tx1"/>
                </a:solidFill>
                <a:latin typeface="AMX" pitchFamily="2" charset="77"/>
              </a:rPr>
              <a:t> </a:t>
            </a:r>
            <a:r>
              <a:rPr lang="en-US" dirty="0" err="1">
                <a:solidFill>
                  <a:schemeClr val="tx1"/>
                </a:solidFill>
                <a:latin typeface="AMX" pitchFamily="2" charset="77"/>
              </a:rPr>
              <a:t>maneira</a:t>
            </a:r>
            <a:r>
              <a:rPr lang="en-US" dirty="0">
                <a:solidFill>
                  <a:schemeClr val="tx1"/>
                </a:solidFill>
                <a:latin typeface="AMX" pitchFamily="2" charset="77"/>
              </a:rPr>
              <a:t> de </a:t>
            </a:r>
            <a:r>
              <a:rPr lang="en-US" dirty="0" err="1">
                <a:solidFill>
                  <a:schemeClr val="tx1"/>
                </a:solidFill>
                <a:latin typeface="AMX" pitchFamily="2" charset="77"/>
              </a:rPr>
              <a:t>abordar</a:t>
            </a:r>
            <a:br>
              <a:rPr lang="en-US" dirty="0">
                <a:solidFill>
                  <a:schemeClr val="tx1"/>
                </a:solidFill>
                <a:latin typeface="AMX" pitchFamily="2" charset="77"/>
              </a:rPr>
            </a:br>
            <a:r>
              <a:rPr lang="en-US" dirty="0">
                <a:solidFill>
                  <a:schemeClr val="tx1"/>
                </a:solidFill>
                <a:latin typeface="AMX" pitchFamily="2" charset="77"/>
              </a:rPr>
              <a:t>e </a:t>
            </a:r>
            <a:r>
              <a:rPr lang="en-US" dirty="0" err="1">
                <a:solidFill>
                  <a:schemeClr val="tx1"/>
                </a:solidFill>
                <a:latin typeface="AMX" pitchFamily="2" charset="77"/>
              </a:rPr>
              <a:t>atender</a:t>
            </a:r>
            <a:r>
              <a:rPr lang="en-US" dirty="0">
                <a:solidFill>
                  <a:schemeClr val="tx1"/>
                </a:solidFill>
                <a:latin typeface="AMX" pitchFamily="2" charset="77"/>
              </a:rPr>
              <a:t> o Henrique?</a:t>
            </a:r>
            <a:endParaRPr lang="en-US" dirty="0">
              <a:solidFill>
                <a:schemeClr val="tx1"/>
              </a:solidFill>
              <a:latin typeface="AMX" pitchFamily="2" charset="77"/>
            </a:endParaRPr>
          </a:p>
          <a:p>
            <a:pPr marL="358775" indent="-269875">
              <a:spcBef>
                <a:spcPts val="600"/>
              </a:spcBef>
              <a:buAutoNum type="arabicParenR"/>
            </a:pPr>
            <a:endParaRPr lang="en-US" dirty="0">
              <a:solidFill>
                <a:schemeClr val="tx1"/>
              </a:solidFill>
              <a:latin typeface="AMX" pitchFamily="2" charset="77"/>
            </a:endParaRPr>
          </a:p>
          <a:p>
            <a:pPr marL="2698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358775" indent="-262255">
              <a:spcBef>
                <a:spcPts val="600"/>
              </a:spcBef>
              <a:buAutoNum type="arabicParenR"/>
            </a:pPr>
            <a:endParaRPr lang="en-US" dirty="0">
              <a:solidFill>
                <a:schemeClr val="tx1"/>
              </a:solidFill>
              <a:latin typeface="AMX" pitchFamily="2" charset="77"/>
            </a:endParaRPr>
          </a:p>
          <a:p>
            <a:pPr marL="96520">
              <a:spcBef>
                <a:spcPts val="600"/>
              </a:spcBef>
            </a:pPr>
            <a:endParaRPr lang="en-US" dirty="0">
              <a:solidFill>
                <a:schemeClr val="tx1"/>
              </a:solidFill>
              <a:latin typeface="AMX" pitchFamily="2" charset="77"/>
            </a:endParaRPr>
          </a:p>
        </p:txBody>
      </p:sp>
      <p:sp>
        <p:nvSpPr>
          <p:cNvPr id="12" name="TextBox 11"/>
          <p:cNvSpPr txBox="1"/>
          <p:nvPr/>
        </p:nvSpPr>
        <p:spPr>
          <a:xfrm>
            <a:off x="1395584" y="3410528"/>
            <a:ext cx="858089" cy="519351"/>
          </a:xfrm>
          <a:prstGeom prst="roundRect">
            <a:avLst>
              <a:gd name="adj" fmla="val 50000"/>
            </a:avLst>
          </a:prstGeom>
          <a:solidFill>
            <a:srgbClr val="FFF4D6"/>
          </a:solidFill>
          <a:ln>
            <a:noFill/>
          </a:ln>
        </p:spPr>
        <p:txBody>
          <a:bodyPr wrap="square" anchor="ctr">
            <a:spAutoFit/>
          </a:bodyPr>
          <a:lstStyle/>
          <a:p>
            <a:r>
              <a:rPr lang="en-US" b="1" i="1" dirty="0" err="1">
                <a:latin typeface="AMX" pitchFamily="2" charset="77"/>
              </a:rPr>
              <a:t>Sério</a:t>
            </a:r>
            <a:endParaRPr lang="en-US" dirty="0">
              <a:latin typeface="AMX" pitchFamily="2" charset="77"/>
            </a:endParaRPr>
          </a:p>
        </p:txBody>
      </p:sp>
      <p:sp>
        <p:nvSpPr>
          <p:cNvPr id="17" name="TextBox 16"/>
          <p:cNvSpPr txBox="1"/>
          <p:nvPr/>
        </p:nvSpPr>
        <p:spPr>
          <a:xfrm>
            <a:off x="1307427" y="4678784"/>
            <a:ext cx="4788573" cy="1339632"/>
          </a:xfrm>
          <a:prstGeom prst="roundRect">
            <a:avLst>
              <a:gd name="adj" fmla="val 20398"/>
            </a:avLst>
          </a:prstGeom>
          <a:solidFill>
            <a:srgbClr val="FFF4D6"/>
          </a:solidFill>
          <a:ln>
            <a:noFill/>
          </a:ln>
        </p:spPr>
        <p:txBody>
          <a:bodyPr wrap="square" anchor="ctr">
            <a:spAutoFit/>
          </a:bodyPr>
          <a:lstStyle/>
          <a:p>
            <a:r>
              <a:rPr lang="en-US" b="1" i="1" dirty="0" err="1">
                <a:latin typeface="AMX" pitchFamily="2" charset="77"/>
              </a:rPr>
              <a:t>Já</a:t>
            </a:r>
            <a:r>
              <a:rPr lang="en-US" b="1" i="1" dirty="0">
                <a:latin typeface="AMX" pitchFamily="2" charset="77"/>
              </a:rPr>
              <a:t> se o </a:t>
            </a:r>
            <a:r>
              <a:rPr lang="en-US" b="1" i="1" dirty="0" err="1">
                <a:latin typeface="AMX" pitchFamily="2" charset="77"/>
              </a:rPr>
              <a:t>cliente</a:t>
            </a:r>
            <a:r>
              <a:rPr lang="en-US" b="1" i="1" dirty="0">
                <a:latin typeface="AMX" pitchFamily="2" charset="77"/>
              </a:rPr>
              <a:t> for </a:t>
            </a:r>
            <a:r>
              <a:rPr lang="en-US" b="1" i="1" dirty="0" err="1">
                <a:latin typeface="AMX" pitchFamily="2" charset="77"/>
              </a:rPr>
              <a:t>muito</a:t>
            </a:r>
            <a:r>
              <a:rPr lang="en-US" b="1" i="1" dirty="0">
                <a:latin typeface="AMX" pitchFamily="2" charset="77"/>
              </a:rPr>
              <a:t> </a:t>
            </a:r>
            <a:r>
              <a:rPr lang="en-US" b="1" i="1" dirty="0" err="1">
                <a:latin typeface="AMX" pitchFamily="2" charset="77"/>
              </a:rPr>
              <a:t>sério</a:t>
            </a:r>
            <a:r>
              <a:rPr lang="en-US" b="1" i="1" dirty="0">
                <a:latin typeface="AMX" pitchFamily="2" charset="77"/>
              </a:rPr>
              <a:t>, </a:t>
            </a:r>
            <a:r>
              <a:rPr lang="en-US" b="1" i="1" dirty="0" err="1">
                <a:latin typeface="AMX" pitchFamily="2" charset="77"/>
              </a:rPr>
              <a:t>é</a:t>
            </a:r>
            <a:r>
              <a:rPr lang="en-US" b="1" i="1" dirty="0">
                <a:latin typeface="AMX" pitchFamily="2" charset="77"/>
              </a:rPr>
              <a:t> </a:t>
            </a:r>
            <a:r>
              <a:rPr lang="en-US" b="1" i="1" dirty="0" err="1">
                <a:latin typeface="AMX" pitchFamily="2" charset="77"/>
              </a:rPr>
              <a:t>melhor</a:t>
            </a:r>
            <a:r>
              <a:rPr lang="en-US" b="1" i="1" dirty="0">
                <a:latin typeface="AMX" pitchFamily="2" charset="77"/>
              </a:rPr>
              <a:t> resolver o </a:t>
            </a:r>
            <a:r>
              <a:rPr lang="en-US" b="1" i="1" dirty="0" err="1">
                <a:latin typeface="AMX" pitchFamily="2" charset="77"/>
              </a:rPr>
              <a:t>problema</a:t>
            </a:r>
            <a:r>
              <a:rPr lang="en-US" b="1" i="1" dirty="0">
                <a:latin typeface="AMX" pitchFamily="2" charset="77"/>
              </a:rPr>
              <a:t> e </a:t>
            </a:r>
            <a:r>
              <a:rPr lang="en-US" b="1" i="1" dirty="0" err="1">
                <a:latin typeface="AMX" pitchFamily="2" charset="77"/>
              </a:rPr>
              <a:t>falar</a:t>
            </a:r>
            <a:r>
              <a:rPr lang="en-US" b="1" i="1" dirty="0">
                <a:latin typeface="AMX" pitchFamily="2" charset="77"/>
              </a:rPr>
              <a:t> da </a:t>
            </a:r>
            <a:r>
              <a:rPr lang="en-US" b="1" i="1" dirty="0" err="1">
                <a:latin typeface="AMX" pitchFamily="2" charset="77"/>
              </a:rPr>
              <a:t>oportunidade</a:t>
            </a:r>
            <a:r>
              <a:rPr lang="en-US" b="1" i="1" dirty="0">
                <a:latin typeface="AMX" pitchFamily="2" charset="77"/>
              </a:rPr>
              <a:t> </a:t>
            </a:r>
            <a:r>
              <a:rPr lang="en-US" b="1" i="1" dirty="0" err="1">
                <a:latin typeface="AMX" pitchFamily="2" charset="77"/>
              </a:rPr>
              <a:t>mais</a:t>
            </a:r>
            <a:r>
              <a:rPr lang="en-US" b="1" i="1" dirty="0">
                <a:latin typeface="AMX" pitchFamily="2" charset="77"/>
              </a:rPr>
              <a:t> </a:t>
            </a:r>
            <a:r>
              <a:rPr lang="en-US" b="1" i="1" dirty="0" err="1">
                <a:latin typeface="AMX" pitchFamily="2" charset="77"/>
              </a:rPr>
              <a:t>superficialmente</a:t>
            </a:r>
            <a:r>
              <a:rPr lang="en-US" b="1" i="1" dirty="0">
                <a:latin typeface="AMX" pitchFamily="2" charset="77"/>
              </a:rPr>
              <a:t>. Se </a:t>
            </a:r>
            <a:r>
              <a:rPr lang="en-US" b="1" i="1" dirty="0" err="1">
                <a:latin typeface="AMX" pitchFamily="2" charset="77"/>
              </a:rPr>
              <a:t>ele</a:t>
            </a:r>
            <a:r>
              <a:rPr lang="en-US" b="1" i="1" dirty="0">
                <a:latin typeface="AMX" pitchFamily="2" charset="77"/>
              </a:rPr>
              <a:t> der </a:t>
            </a:r>
            <a:r>
              <a:rPr lang="en-US" b="1" i="1" dirty="0" err="1">
                <a:latin typeface="AMX" pitchFamily="2" charset="77"/>
              </a:rPr>
              <a:t>abertura</a:t>
            </a:r>
            <a:r>
              <a:rPr lang="en-US" b="1" i="1" dirty="0">
                <a:latin typeface="AMX" pitchFamily="2" charset="77"/>
              </a:rPr>
              <a:t>, </a:t>
            </a:r>
            <a:r>
              <a:rPr lang="en-US" b="1" i="1" dirty="0" err="1">
                <a:latin typeface="AMX" pitchFamily="2" charset="77"/>
              </a:rPr>
              <a:t>você</a:t>
            </a:r>
            <a:r>
              <a:rPr lang="en-US" b="1" i="1" dirty="0">
                <a:latin typeface="AMX" pitchFamily="2" charset="77"/>
              </a:rPr>
              <a:t> se </a:t>
            </a:r>
            <a:r>
              <a:rPr lang="en-US" b="1" i="1" dirty="0" err="1">
                <a:latin typeface="AMX" pitchFamily="2" charset="77"/>
              </a:rPr>
              <a:t>aprofunda</a:t>
            </a:r>
            <a:r>
              <a:rPr lang="en-US" b="1" i="1" dirty="0">
                <a:latin typeface="AMX" pitchFamily="2" charset="77"/>
              </a:rPr>
              <a:t> no </a:t>
            </a:r>
            <a:r>
              <a:rPr lang="en-US" b="1" i="1" dirty="0" err="1">
                <a:latin typeface="AMX" pitchFamily="2" charset="77"/>
              </a:rPr>
              <a:t>assunto</a:t>
            </a:r>
            <a:r>
              <a:rPr lang="en-US" b="1" i="1" dirty="0">
                <a:latin typeface="AMX" pitchFamily="2" charset="77"/>
              </a:rPr>
              <a:t>. </a:t>
            </a:r>
            <a:endParaRPr lang="en-US" b="1" i="1"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9" presetClass="entr" presetSubtype="0" fill="hold" nodeType="withEffect">
                                  <p:stCondLst>
                                    <p:cond delay="1000"/>
                                  </p:stCondLst>
                                  <p:childTnLst>
                                    <p:set>
                                      <p:cBhvr>
                                        <p:cTn id="20" dur="1" fill="hold">
                                          <p:stCondLst>
                                            <p:cond delay="0"/>
                                          </p:stCondLst>
                                        </p:cTn>
                                        <p:tgtEl>
                                          <p:spTgt spid="3"/>
                                        </p:tgtEl>
                                        <p:attrNameLst>
                                          <p:attrName>style.visibility</p:attrName>
                                        </p:attrNameLst>
                                      </p:cBhvr>
                                      <p:to>
                                        <p:strVal val="visible"/>
                                      </p:to>
                                    </p:set>
                                    <p:animEffect transition="in" filter="dissolv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9" presetClass="entr" presetSubtype="0" fill="hold" nodeType="withEffect">
                                  <p:stCondLst>
                                    <p:cond delay="50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par>
                                <p:cTn id="35" presetID="35" presetClass="path" presetSubtype="0" accel="50000" decel="50000" fill="hold" grpId="1" nodeType="withEffect">
                                  <p:stCondLst>
                                    <p:cond delay="0"/>
                                  </p:stCondLst>
                                  <p:childTnLst>
                                    <p:animMotion origin="layout" path="M -0.02904 4.81481E-6 L 6.25E-7 4.81481E-6 " pathEditMode="relative" rAng="0" ptsTypes="AA">
                                      <p:cBhvr>
                                        <p:cTn id="36" dur="1250" fill="hold"/>
                                        <p:tgtEl>
                                          <p:spTgt spid="12"/>
                                        </p:tgtEl>
                                        <p:attrNameLst>
                                          <p:attrName>ppt_x</p:attrName>
                                          <p:attrName>ppt_y</p:attrName>
                                        </p:attrNameLst>
                                      </p:cBhvr>
                                      <p:rCtr x="1445" y="0"/>
                                    </p:animMotion>
                                  </p:childTnLst>
                                </p:cTn>
                              </p:par>
                            </p:childTnLst>
                          </p:cTn>
                        </p:par>
                        <p:par>
                          <p:cTn id="37" fill="hold">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500"/>
                                        <p:tgtEl>
                                          <p:spTgt spid="17"/>
                                        </p:tgtEl>
                                      </p:cBhvr>
                                    </p:animEffect>
                                  </p:childTnLst>
                                </p:cTn>
                              </p:par>
                              <p:par>
                                <p:cTn id="41" presetID="35" presetClass="path" presetSubtype="0" accel="50000" decel="50000" fill="hold" grpId="1" nodeType="withEffect">
                                  <p:stCondLst>
                                    <p:cond delay="0"/>
                                  </p:stCondLst>
                                  <p:childTnLst>
                                    <p:animMotion origin="layout" path="M -0.02904 -1.11111E-6 L 4.16667E-6 -1.11111E-6 " pathEditMode="relative" rAng="0" ptsTypes="AA">
                                      <p:cBhvr>
                                        <p:cTn id="42" dur="1250" fill="hold"/>
                                        <p:tgtEl>
                                          <p:spTgt spid="17"/>
                                        </p:tgtEl>
                                        <p:attrNameLst>
                                          <p:attrName>ppt_x</p:attrName>
                                          <p:attrName>ppt_y</p:attrName>
                                        </p:attrNameLst>
                                      </p:cBhvr>
                                      <p:rCtr x="1445"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2" grpId="0" animBg="1"/>
      <p:bldP spid="12" grpId="1" animBg="1"/>
      <p:bldP spid="17" grpId="0" animBg="1"/>
      <p:bldP spid="17" grpId="1"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3604" t="25026" r="2639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7203037" y="4590819"/>
            <a:ext cx="1752600" cy="977900"/>
          </a:xfrm>
          <a:prstGeom prst="rect">
            <a:avLst/>
          </a:prstGeom>
        </p:spPr>
      </p:pic>
      <p:pic>
        <p:nvPicPr>
          <p:cNvPr id="23" name="Graphic 22"/>
          <p:cNvPicPr>
            <a:picLocks noChangeAspect="1"/>
          </p:cNvPicPr>
          <p:nvPr/>
        </p:nvPicPr>
        <p:blipFill>
          <a:blip r:embed="rId2"/>
          <a:stretch>
            <a:fillRect/>
          </a:stretch>
        </p:blipFill>
        <p:spPr>
          <a:xfrm>
            <a:off x="9360263" y="1223118"/>
            <a:ext cx="1752600" cy="977900"/>
          </a:xfrm>
          <a:prstGeom prst="rect">
            <a:avLst/>
          </a:prstGeom>
        </p:spPr>
      </p:pic>
      <p:sp>
        <p:nvSpPr>
          <p:cNvPr id="13" name="Rounded Rectangle 12"/>
          <p:cNvSpPr/>
          <p:nvPr/>
        </p:nvSpPr>
        <p:spPr>
          <a:xfrm>
            <a:off x="7134131" y="2201018"/>
            <a:ext cx="4411526" cy="2455964"/>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800" dirty="0">
                <a:solidFill>
                  <a:schemeClr val="tx1"/>
                </a:solidFill>
                <a:latin typeface="AMX" pitchFamily="2" charset="77"/>
              </a:rPr>
              <a:t>Como </a:t>
            </a:r>
            <a:r>
              <a:rPr lang="en-US" sz="2800" dirty="0" err="1">
                <a:solidFill>
                  <a:schemeClr val="tx1"/>
                </a:solidFill>
                <a:latin typeface="AMX" pitchFamily="2" charset="77"/>
              </a:rPr>
              <a:t>identificar</a:t>
            </a:r>
            <a:r>
              <a:rPr lang="en-US" sz="2800" dirty="0">
                <a:solidFill>
                  <a:schemeClr val="tx1"/>
                </a:solidFill>
                <a:latin typeface="AMX" pitchFamily="2" charset="77"/>
              </a:rPr>
              <a:t> </a:t>
            </a:r>
            <a:r>
              <a:rPr lang="en-US" sz="2800" b="1" dirty="0" err="1">
                <a:solidFill>
                  <a:schemeClr val="tx1"/>
                </a:solidFill>
                <a:latin typeface="AMX" pitchFamily="2" charset="77"/>
              </a:rPr>
              <a:t>necessidades</a:t>
            </a:r>
            <a:r>
              <a:rPr lang="en-US" sz="2800" b="1" dirty="0">
                <a:solidFill>
                  <a:schemeClr val="tx1"/>
                </a:solidFill>
                <a:latin typeface="AMX" pitchFamily="2" charset="77"/>
              </a:rPr>
              <a:t>​ e </a:t>
            </a:r>
            <a:r>
              <a:rPr lang="en-US" sz="2800" b="1" dirty="0" err="1">
                <a:solidFill>
                  <a:schemeClr val="tx1"/>
                </a:solidFill>
                <a:latin typeface="AMX" pitchFamily="2" charset="77"/>
              </a:rPr>
              <a:t>desejos</a:t>
            </a:r>
            <a:r>
              <a:rPr lang="en-US" sz="2800" b="1" dirty="0">
                <a:solidFill>
                  <a:schemeClr val="tx1"/>
                </a:solidFill>
                <a:latin typeface="AMX" pitchFamily="2" charset="77"/>
              </a:rPr>
              <a:t> </a:t>
            </a:r>
            <a:r>
              <a:rPr lang="en-US" sz="2800" dirty="0">
                <a:solidFill>
                  <a:schemeClr val="tx1"/>
                </a:solidFill>
                <a:latin typeface="AMX" pitchFamily="2" charset="77"/>
              </a:rPr>
              <a:t>dos </a:t>
            </a:r>
            <a:r>
              <a:rPr lang="en-US" sz="2800" dirty="0" err="1">
                <a:solidFill>
                  <a:schemeClr val="tx1"/>
                </a:solidFill>
                <a:latin typeface="AMX" pitchFamily="2" charset="77"/>
              </a:rPr>
              <a:t>consumidores</a:t>
            </a:r>
            <a:r>
              <a:rPr lang="en-US" sz="2800" dirty="0">
                <a:solidFill>
                  <a:schemeClr val="tx1"/>
                </a:solidFill>
                <a:latin typeface="AMX" pitchFamily="2" charset="77"/>
              </a:rPr>
              <a:t>?​</a:t>
            </a:r>
            <a:endParaRPr lang="en-US" sz="28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Sondagem</a:t>
            </a:r>
            <a:endParaRPr lang="en-US" b="1" dirty="0">
              <a:solidFill>
                <a:schemeClr val="bg1"/>
              </a:solidFill>
              <a:latin typeface="AMX" pitchFamily="2" charset="77"/>
            </a:endParaRPr>
          </a:p>
          <a:p>
            <a:pPr marL="8255" indent="-8255" algn="r">
              <a:spcBef>
                <a:spcPts val="1200"/>
              </a:spcBef>
            </a:pPr>
            <a:r>
              <a:rPr lang="en-US" sz="1800" b="1" dirty="0" err="1">
                <a:solidFill>
                  <a:srgbClr val="DA291C"/>
                </a:solidFill>
                <a:latin typeface="AMX" pitchFamily="2" charset="77"/>
              </a:rPr>
              <a:t>Oferta</a:t>
            </a:r>
            <a:endParaRPr lang="en-US" sz="1800" b="1" dirty="0">
              <a:solidFill>
                <a:srgbClr val="DA291C"/>
              </a:solidFill>
              <a:latin typeface="AMX" pitchFamily="2" charset="77"/>
            </a:endParaRPr>
          </a:p>
          <a:p>
            <a:pPr marL="8255" indent="-8255" algn="r">
              <a:spcBef>
                <a:spcPts val="1200"/>
              </a:spcBef>
            </a:pPr>
            <a:r>
              <a:rPr lang="en-US" b="1" dirty="0" err="1">
                <a:solidFill>
                  <a:srgbClr val="DA291C"/>
                </a:solidFill>
                <a:latin typeface="AMX" pitchFamily="2" charset="77"/>
              </a:rPr>
              <a:t>Objeções</a:t>
            </a:r>
            <a:endParaRPr lang="en-US" b="1" dirty="0">
              <a:solidFill>
                <a:srgbClr val="DA291C"/>
              </a:solidFill>
              <a:latin typeface="AMX" pitchFamily="2" charset="77"/>
            </a:endParaRPr>
          </a:p>
          <a:p>
            <a:pPr marL="8255" indent="-8255" algn="r">
              <a:spcBef>
                <a:spcPts val="1200"/>
              </a:spcBef>
            </a:pPr>
            <a:r>
              <a:rPr lang="en-US" sz="1800" b="1" dirty="0" err="1">
                <a:solidFill>
                  <a:srgbClr val="DA291C"/>
                </a:solidFill>
                <a:latin typeface="AMX" pitchFamily="2" charset="77"/>
              </a:rPr>
              <a:t>Fechamento</a:t>
            </a:r>
            <a:endParaRPr lang="en-US" sz="1800" b="1" dirty="0">
              <a:solidFill>
                <a:srgbClr val="DA291C"/>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6" name="Rounded Rectangle 15"/>
          <p:cNvSpPr/>
          <p:nvPr/>
        </p:nvSpPr>
        <p:spPr>
          <a:xfrm>
            <a:off x="4608945" y="3656421"/>
            <a:ext cx="1352638" cy="418760"/>
          </a:xfrm>
          <a:prstGeom prst="roundRect">
            <a:avLst>
              <a:gd name="adj" fmla="val 50000"/>
            </a:avLst>
          </a:prstGeom>
          <a:noFill/>
          <a:ln>
            <a:solidFill>
              <a:srgbClr val="EBD1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9948" r="13352"/>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765724" y="4839284"/>
            <a:ext cx="1752600" cy="977900"/>
          </a:xfrm>
          <a:prstGeom prst="rect">
            <a:avLst/>
          </a:prstGeom>
        </p:spPr>
      </p:pic>
      <p:pic>
        <p:nvPicPr>
          <p:cNvPr id="3" name="Graphic 2"/>
          <p:cNvPicPr>
            <a:picLocks noChangeAspect="1"/>
          </p:cNvPicPr>
          <p:nvPr/>
        </p:nvPicPr>
        <p:blipFill>
          <a:blip r:embed="rId2"/>
          <a:stretch>
            <a:fillRect/>
          </a:stretch>
        </p:blipFill>
        <p:spPr>
          <a:xfrm>
            <a:off x="2400474" y="1134396"/>
            <a:ext cx="1752600" cy="977900"/>
          </a:xfrm>
          <a:prstGeom prst="rect">
            <a:avLst/>
          </a:prstGeom>
        </p:spPr>
      </p:pic>
      <p:sp>
        <p:nvSpPr>
          <p:cNvPr id="4" name="Rounded Rectangle 3"/>
          <p:cNvSpPr/>
          <p:nvPr/>
        </p:nvSpPr>
        <p:spPr>
          <a:xfrm>
            <a:off x="746069" y="1964514"/>
            <a:ext cx="4084550" cy="2928972"/>
          </a:xfrm>
          <a:prstGeom prst="roundRect">
            <a:avLst>
              <a:gd name="adj" fmla="val 1573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Aptidão</a:t>
            </a:r>
            <a:r>
              <a:rPr lang="en-US" sz="2000" dirty="0">
                <a:solidFill>
                  <a:schemeClr val="tx1"/>
                </a:solidFill>
                <a:latin typeface="AMX" pitchFamily="2" charset="77"/>
              </a:rPr>
              <a:t> para se </a:t>
            </a:r>
            <a:r>
              <a:rPr lang="en-US" sz="2000" dirty="0" err="1">
                <a:solidFill>
                  <a:schemeClr val="tx1"/>
                </a:solidFill>
                <a:latin typeface="AMX" pitchFamily="2" charset="77"/>
              </a:rPr>
              <a:t>identificar</a:t>
            </a:r>
            <a:br>
              <a:rPr lang="en-US" sz="2000" dirty="0">
                <a:solidFill>
                  <a:schemeClr val="tx1"/>
                </a:solidFill>
                <a:latin typeface="AMX" pitchFamily="2" charset="77"/>
              </a:rPr>
            </a:br>
            <a:r>
              <a:rPr lang="en-US" sz="2000" dirty="0">
                <a:solidFill>
                  <a:schemeClr val="tx1"/>
                </a:solidFill>
                <a:latin typeface="AMX" pitchFamily="2" charset="77"/>
              </a:rPr>
              <a:t>com o outro, </a:t>
            </a:r>
            <a:r>
              <a:rPr lang="en-US" sz="2000" dirty="0" err="1">
                <a:solidFill>
                  <a:schemeClr val="tx1"/>
                </a:solidFill>
                <a:latin typeface="AMX" pitchFamily="2" charset="77"/>
              </a:rPr>
              <a:t>sentindo</a:t>
            </a:r>
            <a:r>
              <a:rPr lang="en-US" sz="2000" dirty="0">
                <a:solidFill>
                  <a:schemeClr val="tx1"/>
                </a:solidFill>
                <a:latin typeface="AMX" pitchFamily="2" charset="77"/>
              </a:rPr>
              <a:t> o que</a:t>
            </a:r>
            <a:br>
              <a:rPr lang="en-US" sz="2000" dirty="0">
                <a:solidFill>
                  <a:schemeClr val="tx1"/>
                </a:solidFill>
                <a:latin typeface="AMX" pitchFamily="2" charset="77"/>
              </a:rPr>
            </a:br>
            <a:r>
              <a:rPr lang="en-US" sz="2000" dirty="0" err="1">
                <a:solidFill>
                  <a:schemeClr val="tx1"/>
                </a:solidFill>
                <a:latin typeface="AMX" pitchFamily="2" charset="77"/>
              </a:rPr>
              <a:t>ele</a:t>
            </a:r>
            <a:r>
              <a:rPr lang="en-US" sz="2000" dirty="0">
                <a:solidFill>
                  <a:schemeClr val="tx1"/>
                </a:solidFill>
                <a:latin typeface="AMX" pitchFamily="2" charset="77"/>
              </a:rPr>
              <a:t> sente, </a:t>
            </a:r>
            <a:r>
              <a:rPr lang="en-US" sz="2000" dirty="0" err="1">
                <a:solidFill>
                  <a:schemeClr val="tx1"/>
                </a:solidFill>
                <a:latin typeface="AMX" pitchFamily="2" charset="77"/>
              </a:rPr>
              <a:t>desejando</a:t>
            </a:r>
            <a:r>
              <a:rPr lang="en-US" sz="2000" dirty="0">
                <a:solidFill>
                  <a:schemeClr val="tx1"/>
                </a:solidFill>
                <a:latin typeface="AMX" pitchFamily="2" charset="77"/>
              </a:rPr>
              <a:t> o que</a:t>
            </a:r>
            <a:br>
              <a:rPr lang="en-US" sz="2000" dirty="0">
                <a:solidFill>
                  <a:schemeClr val="tx1"/>
                </a:solidFill>
                <a:latin typeface="AMX" pitchFamily="2" charset="77"/>
              </a:rPr>
            </a:br>
            <a:r>
              <a:rPr lang="en-US" sz="2000" dirty="0" err="1">
                <a:solidFill>
                  <a:schemeClr val="tx1"/>
                </a:solidFill>
                <a:latin typeface="AMX" pitchFamily="2" charset="77"/>
              </a:rPr>
              <a:t>ele</a:t>
            </a:r>
            <a:r>
              <a:rPr lang="en-US" sz="2000" dirty="0">
                <a:solidFill>
                  <a:schemeClr val="tx1"/>
                </a:solidFill>
                <a:latin typeface="AMX" pitchFamily="2" charset="77"/>
              </a:rPr>
              <a:t> </a:t>
            </a:r>
            <a:r>
              <a:rPr lang="en-US" sz="2000" dirty="0" err="1">
                <a:solidFill>
                  <a:schemeClr val="tx1"/>
                </a:solidFill>
                <a:latin typeface="AMX" pitchFamily="2" charset="77"/>
              </a:rPr>
              <a:t>deseja</a:t>
            </a:r>
            <a:r>
              <a:rPr lang="en-US" sz="2000" dirty="0">
                <a:solidFill>
                  <a:schemeClr val="tx1"/>
                </a:solidFill>
                <a:latin typeface="AMX" pitchFamily="2" charset="77"/>
              </a:rPr>
              <a:t>, </a:t>
            </a:r>
            <a:r>
              <a:rPr lang="en-US" sz="2000" dirty="0" err="1">
                <a:solidFill>
                  <a:schemeClr val="tx1"/>
                </a:solidFill>
                <a:latin typeface="AMX" pitchFamily="2" charset="77"/>
              </a:rPr>
              <a:t>apredendo</a:t>
            </a:r>
            <a:r>
              <a:rPr lang="en-US" sz="2000" dirty="0">
                <a:solidFill>
                  <a:schemeClr val="tx1"/>
                </a:solidFill>
                <a:latin typeface="AMX" pitchFamily="2" charset="77"/>
              </a:rPr>
              <a:t> da </a:t>
            </a:r>
            <a:r>
              <a:rPr lang="en-US" sz="2000" dirty="0" err="1">
                <a:solidFill>
                  <a:schemeClr val="tx1"/>
                </a:solidFill>
                <a:latin typeface="AMX" pitchFamily="2" charset="77"/>
              </a:rPr>
              <a:t>maneira</a:t>
            </a:r>
            <a:r>
              <a:rPr lang="en-US" sz="2000" dirty="0">
                <a:solidFill>
                  <a:schemeClr val="tx1"/>
                </a:solidFill>
                <a:latin typeface="AMX" pitchFamily="2" charset="77"/>
              </a:rPr>
              <a:t> </a:t>
            </a:r>
            <a:r>
              <a:rPr lang="en-US" sz="2000" dirty="0" err="1">
                <a:solidFill>
                  <a:schemeClr val="tx1"/>
                </a:solidFill>
                <a:latin typeface="AMX" pitchFamily="2" charset="77"/>
              </a:rPr>
              <a:t>como</a:t>
            </a:r>
            <a:r>
              <a:rPr lang="en-US" sz="2000" dirty="0">
                <a:solidFill>
                  <a:schemeClr val="tx1"/>
                </a:solidFill>
                <a:latin typeface="AMX" pitchFamily="2" charset="77"/>
              </a:rPr>
              <a:t> </a:t>
            </a:r>
            <a:r>
              <a:rPr lang="en-US" sz="2000" dirty="0" err="1">
                <a:solidFill>
                  <a:schemeClr val="tx1"/>
                </a:solidFill>
                <a:latin typeface="AMX" pitchFamily="2" charset="77"/>
              </a:rPr>
              <a:t>ele</a:t>
            </a:r>
            <a:r>
              <a:rPr lang="en-US" sz="2000" dirty="0">
                <a:solidFill>
                  <a:schemeClr val="tx1"/>
                </a:solidFill>
                <a:latin typeface="AMX" pitchFamily="2" charset="77"/>
              </a:rPr>
              <a:t> </a:t>
            </a:r>
            <a:r>
              <a:rPr lang="en-US" sz="2000" dirty="0" err="1">
                <a:solidFill>
                  <a:schemeClr val="tx1"/>
                </a:solidFill>
                <a:latin typeface="AMX" pitchFamily="2" charset="77"/>
              </a:rPr>
              <a:t>aprende</a:t>
            </a:r>
            <a:r>
              <a:rPr lang="en-US" sz="2000" dirty="0">
                <a:solidFill>
                  <a:schemeClr val="tx1"/>
                </a:solidFill>
                <a:latin typeface="AMX" pitchFamily="2" charset="77"/>
              </a:rPr>
              <a:t> etc.</a:t>
            </a:r>
            <a:endParaRPr lang="en-US" sz="2000" dirty="0">
              <a:solidFill>
                <a:schemeClr val="tx1"/>
              </a:solidFill>
              <a:latin typeface="AMX" pitchFamily="2" charset="77"/>
            </a:endParaRPr>
          </a:p>
        </p:txBody>
      </p:sp>
      <p:sp>
        <p:nvSpPr>
          <p:cNvPr id="12" name="TextBox 11"/>
          <p:cNvSpPr txBox="1"/>
          <p:nvPr/>
        </p:nvSpPr>
        <p:spPr>
          <a:xfrm>
            <a:off x="932666" y="2260078"/>
            <a:ext cx="146879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Empatia</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401456" y="2547044"/>
            <a:ext cx="206894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6 L 1.25E-6 3.703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rastemp - O dia em que um sorriso parou São Paulo. (The day when a smile stopped Sao Paulo).">
            <a:hlinkClick r:id="" action="ppaction://media"/>
          </p:cNvPr>
          <p:cNvPicPr/>
          <p:nvPr>
            <a:videoFile r:link="rId1"/>
            <p:extLst>
              <p:ext uri="{DAA4B4D4-6D71-4841-9C94-3DE7FCFB9230}">
                <p14:media xmlns:p14="http://schemas.microsoft.com/office/powerpoint/2010/main" r:embed="rId2"/>
              </p:ext>
            </p:extLst>
          </p:nvPr>
        </p:nvPicPr>
        <p:blipFill>
          <a:blip r:embed="rId3"/>
          <a:stretch>
            <a:fillRect/>
          </a:stretch>
        </p:blipFill>
        <p:spPr>
          <a:xfrm>
            <a:off x="0" y="592980"/>
            <a:ext cx="12192000" cy="62650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58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7" fill="hold" display="1">
                  <p:stCondLst>
                    <p:cond delay="indefinite"/>
                  </p:stCondLst>
                </p:cTn>
                <p:tgtEl>
                  <p:spTgt spid="2"/>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43314" r="-10" b="14941"/>
            <a:stretch>
              <a:fillRect/>
            </a:stretch>
          </p:blipFill>
          <p:spPr>
            <a:xfrm flipH="1">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656595" y="4850849"/>
            <a:ext cx="1752600" cy="977900"/>
          </a:xfrm>
          <a:prstGeom prst="rect">
            <a:avLst/>
          </a:prstGeom>
        </p:spPr>
      </p:pic>
      <p:pic>
        <p:nvPicPr>
          <p:cNvPr id="23" name="Graphic 22"/>
          <p:cNvPicPr>
            <a:picLocks noChangeAspect="1"/>
          </p:cNvPicPr>
          <p:nvPr/>
        </p:nvPicPr>
        <p:blipFill>
          <a:blip r:embed="rId2"/>
          <a:stretch>
            <a:fillRect/>
          </a:stretch>
        </p:blipFill>
        <p:spPr>
          <a:xfrm>
            <a:off x="9074954" y="978199"/>
            <a:ext cx="1752600" cy="977900"/>
          </a:xfrm>
          <a:prstGeom prst="rect">
            <a:avLst/>
          </a:prstGeom>
        </p:spPr>
      </p:pic>
      <p:sp>
        <p:nvSpPr>
          <p:cNvPr id="13" name="Rounded Rectangle 12"/>
          <p:cNvSpPr/>
          <p:nvPr/>
        </p:nvSpPr>
        <p:spPr>
          <a:xfrm>
            <a:off x="7182035" y="1956099"/>
            <a:ext cx="4104801" cy="2945802"/>
          </a:xfrm>
          <a:prstGeom prst="roundRect">
            <a:avLst>
              <a:gd name="adj" fmla="val 1472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dirty="0">
                <a:solidFill>
                  <a:schemeClr val="tx1"/>
                </a:solidFill>
                <a:latin typeface="AMX" pitchFamily="2" charset="77"/>
              </a:rPr>
              <a:t>A </a:t>
            </a:r>
            <a:r>
              <a:rPr lang="en-US" sz="2000" dirty="0" err="1">
                <a:solidFill>
                  <a:schemeClr val="tx1"/>
                </a:solidFill>
                <a:latin typeface="AMX" pitchFamily="2" charset="77"/>
              </a:rPr>
              <a:t>etapa</a:t>
            </a:r>
            <a:r>
              <a:rPr lang="en-US" sz="2000" dirty="0">
                <a:solidFill>
                  <a:schemeClr val="tx1"/>
                </a:solidFill>
                <a:latin typeface="AMX" pitchFamily="2" charset="77"/>
              </a:rPr>
              <a:t> de </a:t>
            </a:r>
            <a:r>
              <a:rPr lang="en-US" sz="2000" dirty="0" err="1">
                <a:solidFill>
                  <a:schemeClr val="tx1"/>
                </a:solidFill>
                <a:latin typeface="AMX" pitchFamily="2" charset="77"/>
              </a:rPr>
              <a:t>sondagem</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dirty="0" err="1">
                <a:solidFill>
                  <a:schemeClr val="tx1"/>
                </a:solidFill>
                <a:latin typeface="AMX" pitchFamily="2" charset="77"/>
              </a:rPr>
              <a:t>onde</a:t>
            </a:r>
            <a:r>
              <a:rPr lang="en-US" sz="2000" dirty="0">
                <a:solidFill>
                  <a:schemeClr val="tx1"/>
                </a:solidFill>
                <a:latin typeface="AMX" pitchFamily="2" charset="77"/>
              </a:rPr>
              <a:t> </a:t>
            </a:r>
            <a:r>
              <a:rPr lang="en-US" sz="2000" dirty="0" err="1">
                <a:solidFill>
                  <a:schemeClr val="tx1"/>
                </a:solidFill>
                <a:latin typeface="AMX" pitchFamily="2" charset="77"/>
              </a:rPr>
              <a:t>você</a:t>
            </a:r>
            <a:r>
              <a:rPr lang="en-US" sz="2000" dirty="0">
                <a:solidFill>
                  <a:schemeClr val="tx1"/>
                </a:solidFill>
                <a:latin typeface="AMX" pitchFamily="2" charset="77"/>
              </a:rPr>
              <a:t> </a:t>
            </a:r>
            <a:r>
              <a:rPr lang="en-US" sz="2000" dirty="0" err="1">
                <a:solidFill>
                  <a:schemeClr val="tx1"/>
                </a:solidFill>
                <a:latin typeface="AMX" pitchFamily="2" charset="77"/>
              </a:rPr>
              <a:t>vai</a:t>
            </a:r>
            <a:r>
              <a:rPr lang="en-US" sz="2000" dirty="0">
                <a:solidFill>
                  <a:schemeClr val="tx1"/>
                </a:solidFill>
                <a:latin typeface="AMX" pitchFamily="2" charset="77"/>
              </a:rPr>
              <a:t> </a:t>
            </a:r>
            <a:r>
              <a:rPr lang="en-US" sz="2000" b="1" dirty="0" err="1">
                <a:solidFill>
                  <a:schemeClr val="tx1"/>
                </a:solidFill>
                <a:latin typeface="AMX" pitchFamily="2" charset="77"/>
              </a:rPr>
              <a:t>entender</a:t>
            </a:r>
            <a:r>
              <a:rPr lang="en-US" sz="2000" b="1" dirty="0">
                <a:solidFill>
                  <a:schemeClr val="tx1"/>
                </a:solidFill>
                <a:latin typeface="AMX" pitchFamily="2" charset="77"/>
              </a:rPr>
              <a:t> as reais </a:t>
            </a:r>
            <a:r>
              <a:rPr lang="en-US" sz="2000" b="1" dirty="0" err="1">
                <a:solidFill>
                  <a:schemeClr val="tx1"/>
                </a:solidFill>
                <a:latin typeface="AMX" pitchFamily="2" charset="77"/>
              </a:rPr>
              <a:t>necessidades</a:t>
            </a:r>
            <a:r>
              <a:rPr lang="en-US" sz="2000" b="1" dirty="0">
                <a:solidFill>
                  <a:schemeClr val="tx1"/>
                </a:solidFill>
                <a:latin typeface="AMX" pitchFamily="2" charset="77"/>
              </a:rPr>
              <a:t> </a:t>
            </a:r>
            <a:r>
              <a:rPr lang="en-US" sz="2000" dirty="0">
                <a:solidFill>
                  <a:schemeClr val="tx1"/>
                </a:solidFill>
                <a:latin typeface="AMX" pitchFamily="2" charset="77"/>
              </a:rPr>
              <a:t>do </a:t>
            </a:r>
            <a:r>
              <a:rPr lang="en-US" sz="2000" dirty="0" err="1">
                <a:solidFill>
                  <a:schemeClr val="tx1"/>
                </a:solidFill>
                <a:latin typeface="AMX" pitchFamily="2" charset="77"/>
              </a:rPr>
              <a:t>seu</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investigando</a:t>
            </a:r>
            <a:r>
              <a:rPr lang="en-US" sz="2000" dirty="0">
                <a:solidFill>
                  <a:schemeClr val="tx1"/>
                </a:solidFill>
                <a:latin typeface="AMX" pitchFamily="2" charset="77"/>
              </a:rPr>
              <a:t>, </a:t>
            </a:r>
            <a:r>
              <a:rPr lang="en-US" sz="2000" dirty="0" err="1">
                <a:solidFill>
                  <a:schemeClr val="tx1"/>
                </a:solidFill>
                <a:latin typeface="AMX" pitchFamily="2" charset="77"/>
              </a:rPr>
              <a:t>fazendo</a:t>
            </a:r>
            <a:r>
              <a:rPr lang="en-US" sz="2000" dirty="0">
                <a:solidFill>
                  <a:schemeClr val="tx1"/>
                </a:solidFill>
                <a:latin typeface="AMX" pitchFamily="2" charset="77"/>
              </a:rPr>
              <a:t> as </a:t>
            </a:r>
            <a:r>
              <a:rPr lang="en-US" sz="2000" dirty="0" err="1">
                <a:solidFill>
                  <a:schemeClr val="tx1"/>
                </a:solidFill>
                <a:latin typeface="AMX" pitchFamily="2" charset="77"/>
              </a:rPr>
              <a:t>perguntas</a:t>
            </a:r>
            <a:r>
              <a:rPr lang="en-US" sz="2000" dirty="0">
                <a:solidFill>
                  <a:schemeClr val="tx1"/>
                </a:solidFill>
                <a:latin typeface="AMX" pitchFamily="2" charset="77"/>
              </a:rPr>
              <a:t> </a:t>
            </a:r>
            <a:r>
              <a:rPr lang="en-US" sz="2000" dirty="0" err="1">
                <a:solidFill>
                  <a:schemeClr val="tx1"/>
                </a:solidFill>
                <a:latin typeface="AMX" pitchFamily="2" charset="77"/>
              </a:rPr>
              <a:t>certas</a:t>
            </a:r>
            <a:r>
              <a:rPr lang="en-US" sz="2000" dirty="0">
                <a:solidFill>
                  <a:schemeClr val="tx1"/>
                </a:solidFill>
                <a:latin typeface="AMX" pitchFamily="2" charset="77"/>
              </a:rPr>
              <a:t>, </a:t>
            </a:r>
            <a:r>
              <a:rPr lang="en-US" sz="2000" dirty="0" err="1">
                <a:solidFill>
                  <a:schemeClr val="tx1"/>
                </a:solidFill>
                <a:latin typeface="AMX" pitchFamily="2" charset="77"/>
              </a:rPr>
              <a:t>procurando</a:t>
            </a:r>
            <a:r>
              <a:rPr lang="en-US" sz="2000" dirty="0">
                <a:solidFill>
                  <a:schemeClr val="tx1"/>
                </a:solidFill>
                <a:latin typeface="AMX" pitchFamily="2" charset="77"/>
              </a:rPr>
              <a:t> </a:t>
            </a:r>
            <a:r>
              <a:rPr lang="en-US" sz="2000" dirty="0" err="1">
                <a:solidFill>
                  <a:schemeClr val="tx1"/>
                </a:solidFill>
                <a:latin typeface="AMX" pitchFamily="2" charset="77"/>
              </a:rPr>
              <a:t>verdadeiramente</a:t>
            </a:r>
            <a:r>
              <a:rPr lang="en-US" sz="2000" dirty="0">
                <a:solidFill>
                  <a:schemeClr val="tx1"/>
                </a:solidFill>
                <a:latin typeface="AMX" pitchFamily="2" charset="77"/>
              </a:rPr>
              <a:t> </a:t>
            </a:r>
            <a:r>
              <a:rPr lang="en-US" sz="2000" dirty="0" err="1">
                <a:solidFill>
                  <a:schemeClr val="tx1"/>
                </a:solidFill>
                <a:latin typeface="AMX" pitchFamily="2" charset="77"/>
              </a:rPr>
              <a:t>compreender</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7348805" y="2185192"/>
            <a:ext cx="1726149"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Sondagem</a:t>
            </a:r>
            <a:endParaRPr lang="en-US" sz="2400" i="1" dirty="0">
              <a:solidFill>
                <a:schemeClr val="bg1"/>
              </a:solidFill>
              <a:latin typeface="AMX" pitchFamily="2" charset="77"/>
            </a:endParaRPr>
          </a:p>
        </p:txBody>
      </p:sp>
      <p:cxnSp>
        <p:nvCxnSpPr>
          <p:cNvPr id="15" name="Straight Connector 14"/>
          <p:cNvCxnSpPr>
            <a:stCxn id="12" idx="3"/>
          </p:cNvCxnSpPr>
          <p:nvPr/>
        </p:nvCxnSpPr>
        <p:spPr>
          <a:xfrm>
            <a:off x="9074954" y="2472158"/>
            <a:ext cx="1925555"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33333E-6 L 2.29167E-6 3.33333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58955" r="971"/>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862878" y="4849928"/>
            <a:ext cx="1752600" cy="977900"/>
          </a:xfrm>
          <a:prstGeom prst="rect">
            <a:avLst/>
          </a:prstGeom>
        </p:spPr>
      </p:pic>
      <p:pic>
        <p:nvPicPr>
          <p:cNvPr id="3" name="Graphic 2"/>
          <p:cNvPicPr>
            <a:picLocks noChangeAspect="1"/>
          </p:cNvPicPr>
          <p:nvPr/>
        </p:nvPicPr>
        <p:blipFill>
          <a:blip r:embed="rId2"/>
          <a:stretch>
            <a:fillRect/>
          </a:stretch>
        </p:blipFill>
        <p:spPr>
          <a:xfrm>
            <a:off x="2611166" y="865491"/>
            <a:ext cx="1752600" cy="977900"/>
          </a:xfrm>
          <a:prstGeom prst="rect">
            <a:avLst/>
          </a:prstGeom>
        </p:spPr>
      </p:pic>
      <p:sp>
        <p:nvSpPr>
          <p:cNvPr id="4" name="Rounded Rectangle 3"/>
          <p:cNvSpPr/>
          <p:nvPr/>
        </p:nvSpPr>
        <p:spPr>
          <a:xfrm>
            <a:off x="746068" y="1246909"/>
            <a:ext cx="4260041" cy="4364182"/>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Entenda</a:t>
            </a:r>
            <a:r>
              <a:rPr lang="en-US" sz="2000" b="1" dirty="0">
                <a:solidFill>
                  <a:schemeClr val="tx1"/>
                </a:solidFill>
                <a:latin typeface="AMX" pitchFamily="2" charset="77"/>
              </a:rPr>
              <a:t> </a:t>
            </a:r>
            <a:r>
              <a:rPr lang="en-US" sz="2000" b="1" dirty="0" err="1">
                <a:solidFill>
                  <a:schemeClr val="tx1"/>
                </a:solidFill>
                <a:latin typeface="AMX" pitchFamily="2" charset="77"/>
              </a:rPr>
              <a:t>sua</a:t>
            </a:r>
            <a:r>
              <a:rPr lang="en-US" sz="2000" b="1" dirty="0">
                <a:solidFill>
                  <a:schemeClr val="tx1"/>
                </a:solidFill>
                <a:latin typeface="AMX" pitchFamily="2" charset="77"/>
              </a:rPr>
              <a:t> </a:t>
            </a:r>
            <a:r>
              <a:rPr lang="en-US" sz="2000" b="1" dirty="0" err="1">
                <a:solidFill>
                  <a:schemeClr val="tx1"/>
                </a:solidFill>
                <a:latin typeface="AMX" pitchFamily="2" charset="77"/>
              </a:rPr>
              <a:t>necessidade</a:t>
            </a:r>
            <a:endParaRPr lang="en-US" sz="2000" b="1" dirty="0">
              <a:solidFill>
                <a:schemeClr val="tx1"/>
              </a:solidFill>
              <a:latin typeface="AMX" pitchFamily="2" charset="77"/>
            </a:endParaRPr>
          </a:p>
          <a:p>
            <a:pPr marL="97155">
              <a:spcBef>
                <a:spcPts val="600"/>
              </a:spcBef>
              <a:buClr>
                <a:srgbClr val="F5842B"/>
              </a:buClr>
            </a:pPr>
            <a:r>
              <a:rPr lang="en-US" sz="2000" dirty="0">
                <a:solidFill>
                  <a:schemeClr val="tx1"/>
                </a:solidFill>
                <a:latin typeface="AMX" pitchFamily="2" charset="77"/>
              </a:rPr>
              <a:t>Antes de </a:t>
            </a:r>
            <a:r>
              <a:rPr lang="en-US" sz="2000" dirty="0" err="1">
                <a:solidFill>
                  <a:schemeClr val="tx1"/>
                </a:solidFill>
                <a:latin typeface="AMX" pitchFamily="2" charset="77"/>
              </a:rPr>
              <a:t>tudo</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dirty="0" err="1">
                <a:solidFill>
                  <a:schemeClr val="tx1"/>
                </a:solidFill>
                <a:latin typeface="AMX" pitchFamily="2" charset="77"/>
              </a:rPr>
              <a:t>essencial</a:t>
            </a:r>
            <a:r>
              <a:rPr lang="en-US" sz="2000" dirty="0">
                <a:solidFill>
                  <a:schemeClr val="tx1"/>
                </a:solidFill>
                <a:latin typeface="AMX" pitchFamily="2" charset="77"/>
              </a:rPr>
              <a:t> OUVIR!</a:t>
            </a:r>
            <a:br>
              <a:rPr lang="en-US" sz="2000" dirty="0">
                <a:solidFill>
                  <a:schemeClr val="tx1"/>
                </a:solidFill>
                <a:latin typeface="AMX" pitchFamily="2" charset="77"/>
              </a:rPr>
            </a:br>
            <a:r>
              <a:rPr lang="en-US" sz="2000" dirty="0" err="1">
                <a:solidFill>
                  <a:schemeClr val="tx1"/>
                </a:solidFill>
                <a:latin typeface="AMX" pitchFamily="2" charset="77"/>
              </a:rPr>
              <a:t>Ouça</a:t>
            </a:r>
            <a:r>
              <a:rPr lang="en-US" sz="2000" dirty="0">
                <a:solidFill>
                  <a:schemeClr val="tx1"/>
                </a:solidFill>
                <a:latin typeface="AMX" pitchFamily="2" charset="77"/>
              </a:rPr>
              <a:t> </a:t>
            </a:r>
            <a:r>
              <a:rPr lang="en-US" sz="2000" dirty="0" err="1">
                <a:solidFill>
                  <a:schemeClr val="tx1"/>
                </a:solidFill>
                <a:latin typeface="AMX" pitchFamily="2" charset="77"/>
              </a:rPr>
              <a:t>atentamente</a:t>
            </a:r>
            <a:r>
              <a:rPr lang="en-US" sz="2000" dirty="0">
                <a:solidFill>
                  <a:schemeClr val="tx1"/>
                </a:solidFill>
                <a:latin typeface="AMX" pitchFamily="2" charset="77"/>
              </a:rPr>
              <a:t> o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demonstre</a:t>
            </a:r>
            <a:r>
              <a:rPr lang="en-US" sz="2000" dirty="0">
                <a:solidFill>
                  <a:schemeClr val="tx1"/>
                </a:solidFill>
                <a:latin typeface="AMX" pitchFamily="2" charset="77"/>
              </a:rPr>
              <a:t> interesse e </a:t>
            </a:r>
            <a:r>
              <a:rPr lang="en-US" sz="2000" dirty="0" err="1">
                <a:solidFill>
                  <a:schemeClr val="tx1"/>
                </a:solidFill>
                <a:latin typeface="AMX" pitchFamily="2" charset="77"/>
              </a:rPr>
              <a:t>faça</a:t>
            </a:r>
            <a:r>
              <a:rPr lang="en-US" sz="2000" dirty="0">
                <a:solidFill>
                  <a:schemeClr val="tx1"/>
                </a:solidFill>
                <a:latin typeface="AMX" pitchFamily="2" charset="77"/>
              </a:rPr>
              <a:t> </a:t>
            </a:r>
            <a:r>
              <a:rPr lang="en-US" sz="2000" dirty="0" err="1">
                <a:solidFill>
                  <a:schemeClr val="tx1"/>
                </a:solidFill>
                <a:latin typeface="AMX" pitchFamily="2" charset="77"/>
              </a:rPr>
              <a:t>perguntas</a:t>
            </a:r>
            <a:r>
              <a:rPr lang="en-US" sz="2000" dirty="0">
                <a:solidFill>
                  <a:schemeClr val="tx1"/>
                </a:solidFill>
                <a:latin typeface="AMX" pitchFamily="2" charset="77"/>
              </a:rPr>
              <a:t> </a:t>
            </a:r>
            <a:r>
              <a:rPr lang="en-US" sz="2000" dirty="0" err="1">
                <a:solidFill>
                  <a:schemeClr val="tx1"/>
                </a:solidFill>
                <a:latin typeface="AMX" pitchFamily="2" charset="77"/>
              </a:rPr>
              <a:t>pertinentes</a:t>
            </a:r>
            <a:r>
              <a:rPr lang="en-US" sz="2000" dirty="0">
                <a:solidFill>
                  <a:schemeClr val="tx1"/>
                </a:solidFill>
                <a:latin typeface="AMX" pitchFamily="2" charset="77"/>
              </a:rPr>
              <a:t> para </a:t>
            </a:r>
            <a:r>
              <a:rPr lang="en-US" sz="2000" dirty="0" err="1">
                <a:solidFill>
                  <a:schemeClr val="tx1"/>
                </a:solidFill>
                <a:latin typeface="AMX" pitchFamily="2" charset="77"/>
              </a:rPr>
              <a:t>aprofundar</a:t>
            </a:r>
            <a:r>
              <a:rPr lang="en-US" sz="2000" dirty="0">
                <a:solidFill>
                  <a:schemeClr val="tx1"/>
                </a:solidFill>
                <a:latin typeface="AMX" pitchFamily="2" charset="77"/>
              </a:rPr>
              <a:t> a </a:t>
            </a:r>
            <a:r>
              <a:rPr lang="en-US" sz="2000" dirty="0" err="1">
                <a:solidFill>
                  <a:schemeClr val="tx1"/>
                </a:solidFill>
                <a:latin typeface="AMX" pitchFamily="2" charset="77"/>
              </a:rPr>
              <a:t>compreensão</a:t>
            </a:r>
            <a:r>
              <a:rPr lang="en-US" sz="2000" dirty="0">
                <a:solidFill>
                  <a:schemeClr val="tx1"/>
                </a:solidFill>
                <a:latin typeface="AMX" pitchFamily="2" charset="77"/>
              </a:rPr>
              <a:t>. </a:t>
            </a:r>
            <a:r>
              <a:rPr lang="en-US" sz="2000" dirty="0" err="1">
                <a:solidFill>
                  <a:schemeClr val="tx1"/>
                </a:solidFill>
                <a:latin typeface="AMX" pitchFamily="2" charset="77"/>
              </a:rPr>
              <a:t>Escute</a:t>
            </a:r>
            <a:r>
              <a:rPr lang="en-US" sz="2000" dirty="0">
                <a:solidFill>
                  <a:schemeClr val="tx1"/>
                </a:solidFill>
                <a:latin typeface="AMX" pitchFamily="2" charset="77"/>
              </a:rPr>
              <a:t> as </a:t>
            </a:r>
            <a:r>
              <a:rPr lang="en-US" sz="2000" dirty="0" err="1">
                <a:solidFill>
                  <a:schemeClr val="tx1"/>
                </a:solidFill>
                <a:latin typeface="AMX" pitchFamily="2" charset="77"/>
              </a:rPr>
              <a:t>respostas</a:t>
            </a:r>
            <a:r>
              <a:rPr lang="en-US" sz="2000" dirty="0">
                <a:solidFill>
                  <a:schemeClr val="tx1"/>
                </a:solidFill>
                <a:latin typeface="AMX" pitchFamily="2" charset="77"/>
              </a:rPr>
              <a:t> com </a:t>
            </a:r>
            <a:r>
              <a:rPr lang="en-US" sz="2000" dirty="0" err="1">
                <a:solidFill>
                  <a:schemeClr val="tx1"/>
                </a:solidFill>
                <a:latin typeface="AMX" pitchFamily="2" charset="77"/>
              </a:rPr>
              <a:t>atenção</a:t>
            </a:r>
            <a:r>
              <a:rPr lang="en-US" sz="2000" dirty="0">
                <a:solidFill>
                  <a:schemeClr val="tx1"/>
                </a:solidFill>
                <a:latin typeface="AMX" pitchFamily="2" charset="77"/>
              </a:rPr>
              <a:t> e use </a:t>
            </a:r>
            <a:r>
              <a:rPr lang="en-US" sz="2000" dirty="0" err="1">
                <a:solidFill>
                  <a:schemeClr val="tx1"/>
                </a:solidFill>
                <a:latin typeface="AMX" pitchFamily="2" charset="77"/>
              </a:rPr>
              <a:t>essas</a:t>
            </a:r>
            <a:r>
              <a:rPr lang="en-US" sz="2000" dirty="0">
                <a:solidFill>
                  <a:schemeClr val="tx1"/>
                </a:solidFill>
                <a:latin typeface="AMX" pitchFamily="2" charset="77"/>
              </a:rPr>
              <a:t> </a:t>
            </a:r>
            <a:r>
              <a:rPr lang="en-US" sz="2000" dirty="0" err="1">
                <a:solidFill>
                  <a:schemeClr val="tx1"/>
                </a:solidFill>
                <a:latin typeface="AMX" pitchFamily="2" charset="77"/>
              </a:rPr>
              <a:t>informações</a:t>
            </a:r>
            <a:r>
              <a:rPr lang="en-US" sz="2000" dirty="0">
                <a:solidFill>
                  <a:schemeClr val="tx1"/>
                </a:solidFill>
                <a:latin typeface="AMX" pitchFamily="2" charset="77"/>
              </a:rPr>
              <a:t> para </a:t>
            </a:r>
            <a:r>
              <a:rPr lang="en-US" sz="2000" dirty="0" err="1">
                <a:solidFill>
                  <a:schemeClr val="tx1"/>
                </a:solidFill>
                <a:latin typeface="AMX" pitchFamily="2" charset="77"/>
              </a:rPr>
              <a:t>direcionar</a:t>
            </a:r>
            <a:r>
              <a:rPr lang="en-US" sz="2000" dirty="0">
                <a:solidFill>
                  <a:schemeClr val="tx1"/>
                </a:solidFill>
                <a:latin typeface="AMX" pitchFamily="2" charset="77"/>
              </a:rPr>
              <a:t> a conversa e</a:t>
            </a:r>
            <a:br>
              <a:rPr lang="en-US" sz="2000" dirty="0">
                <a:solidFill>
                  <a:schemeClr val="tx1"/>
                </a:solidFill>
                <a:latin typeface="AMX" pitchFamily="2" charset="77"/>
              </a:rPr>
            </a:br>
            <a:r>
              <a:rPr lang="en-US" sz="2000" dirty="0" err="1">
                <a:solidFill>
                  <a:schemeClr val="tx1"/>
                </a:solidFill>
                <a:latin typeface="AMX" pitchFamily="2" charset="77"/>
              </a:rPr>
              <a:t>oferecer</a:t>
            </a:r>
            <a:r>
              <a:rPr lang="en-US" sz="2000" dirty="0">
                <a:solidFill>
                  <a:schemeClr val="tx1"/>
                </a:solidFill>
                <a:latin typeface="AMX" pitchFamily="2" charset="77"/>
              </a:rPr>
              <a:t> </a:t>
            </a:r>
            <a:r>
              <a:rPr lang="en-US" sz="2000" dirty="0" err="1">
                <a:solidFill>
                  <a:schemeClr val="tx1"/>
                </a:solidFill>
                <a:latin typeface="AMX" pitchFamily="2" charset="77"/>
              </a:rPr>
              <a:t>soluções</a:t>
            </a:r>
            <a:r>
              <a:rPr lang="en-US" sz="2000" dirty="0">
                <a:solidFill>
                  <a:schemeClr val="tx1"/>
                </a:solidFill>
                <a:latin typeface="AMX" pitchFamily="2" charset="77"/>
              </a:rPr>
              <a:t> </a:t>
            </a:r>
            <a:r>
              <a:rPr lang="en-US" sz="2000" dirty="0" err="1">
                <a:solidFill>
                  <a:schemeClr val="tx1"/>
                </a:solidFill>
                <a:latin typeface="AMX" pitchFamily="2" charset="77"/>
              </a:rPr>
              <a:t>adequadas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932666" y="1537953"/>
            <a:ext cx="175260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Sondagem</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685266" y="1824919"/>
            <a:ext cx="2036865"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2.22222E-6 L 2.5E-6 -2.22222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2613" t="5868" r="22613" b="11970"/>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598707"/>
            <a:ext cx="1752600" cy="977900"/>
          </a:xfrm>
          <a:prstGeom prst="rect">
            <a:avLst/>
          </a:prstGeom>
        </p:spPr>
      </p:pic>
      <p:pic>
        <p:nvPicPr>
          <p:cNvPr id="23" name="Graphic 22"/>
          <p:cNvPicPr>
            <a:picLocks noChangeAspect="1"/>
          </p:cNvPicPr>
          <p:nvPr/>
        </p:nvPicPr>
        <p:blipFill>
          <a:blip r:embed="rId2"/>
          <a:stretch>
            <a:fillRect/>
          </a:stretch>
        </p:blipFill>
        <p:spPr>
          <a:xfrm>
            <a:off x="9738275" y="1035049"/>
            <a:ext cx="1752600" cy="977900"/>
          </a:xfrm>
          <a:prstGeom prst="rect">
            <a:avLst/>
          </a:prstGeom>
        </p:spPr>
      </p:pic>
      <p:sp>
        <p:nvSpPr>
          <p:cNvPr id="13" name="Rounded Rectangle 12"/>
          <p:cNvSpPr/>
          <p:nvPr/>
        </p:nvSpPr>
        <p:spPr>
          <a:xfrm>
            <a:off x="7315703" y="1791855"/>
            <a:ext cx="3971133" cy="3274290"/>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400" dirty="0">
                <a:solidFill>
                  <a:schemeClr val="tx1"/>
                </a:solidFill>
                <a:latin typeface="AMX" pitchFamily="2" charset="77"/>
              </a:rPr>
              <a:t>A </a:t>
            </a:r>
            <a:r>
              <a:rPr lang="en-US" sz="2400" dirty="0" err="1">
                <a:solidFill>
                  <a:schemeClr val="tx1"/>
                </a:solidFill>
                <a:latin typeface="AMX" pitchFamily="2" charset="77"/>
              </a:rPr>
              <a:t>sondagem</a:t>
            </a:r>
            <a:r>
              <a:rPr lang="en-US" sz="2400" dirty="0">
                <a:solidFill>
                  <a:schemeClr val="tx1"/>
                </a:solidFill>
                <a:latin typeface="AMX" pitchFamily="2" charset="77"/>
              </a:rPr>
              <a:t> </a:t>
            </a:r>
            <a:r>
              <a:rPr lang="en-US" sz="2400" dirty="0" err="1">
                <a:solidFill>
                  <a:schemeClr val="tx1"/>
                </a:solidFill>
                <a:latin typeface="AMX" pitchFamily="2" charset="77"/>
              </a:rPr>
              <a:t>é</a:t>
            </a:r>
            <a:r>
              <a:rPr lang="en-US" sz="2400" dirty="0">
                <a:solidFill>
                  <a:schemeClr val="tx1"/>
                </a:solidFill>
                <a:latin typeface="AMX" pitchFamily="2" charset="77"/>
              </a:rPr>
              <a:t> crucial para </a:t>
            </a:r>
            <a:r>
              <a:rPr lang="en-US" sz="2400" dirty="0" err="1">
                <a:solidFill>
                  <a:schemeClr val="tx1"/>
                </a:solidFill>
                <a:latin typeface="AMX" pitchFamily="2" charset="77"/>
              </a:rPr>
              <a:t>descobrir</a:t>
            </a:r>
            <a:r>
              <a:rPr lang="en-US" sz="2400" dirty="0">
                <a:solidFill>
                  <a:schemeClr val="tx1"/>
                </a:solidFill>
                <a:latin typeface="AMX" pitchFamily="2" charset="77"/>
              </a:rPr>
              <a:t> o que o </a:t>
            </a:r>
            <a:r>
              <a:rPr lang="en-US" sz="2400" dirty="0" err="1">
                <a:solidFill>
                  <a:schemeClr val="tx1"/>
                </a:solidFill>
                <a:latin typeface="AMX" pitchFamily="2" charset="77"/>
              </a:rPr>
              <a:t>cliente</a:t>
            </a:r>
            <a:r>
              <a:rPr lang="en-US" sz="2400" dirty="0">
                <a:solidFill>
                  <a:schemeClr val="tx1"/>
                </a:solidFill>
                <a:latin typeface="AMX" pitchFamily="2" charset="77"/>
              </a:rPr>
              <a:t> </a:t>
            </a:r>
            <a:r>
              <a:rPr lang="en-US" sz="2400" dirty="0" err="1">
                <a:solidFill>
                  <a:schemeClr val="tx1"/>
                </a:solidFill>
                <a:latin typeface="AMX" pitchFamily="2" charset="77"/>
              </a:rPr>
              <a:t>precisa</a:t>
            </a:r>
            <a:r>
              <a:rPr lang="en-US" sz="2400" dirty="0">
                <a:solidFill>
                  <a:schemeClr val="tx1"/>
                </a:solidFill>
                <a:latin typeface="AMX" pitchFamily="2" charset="77"/>
              </a:rPr>
              <a:t>; para </a:t>
            </a:r>
            <a:r>
              <a:rPr lang="en-US" sz="2400" dirty="0" err="1">
                <a:solidFill>
                  <a:schemeClr val="tx1"/>
                </a:solidFill>
                <a:latin typeface="AMX" pitchFamily="2" charset="77"/>
              </a:rPr>
              <a:t>isso</a:t>
            </a:r>
            <a:r>
              <a:rPr lang="en-US" sz="2400" dirty="0">
                <a:solidFill>
                  <a:schemeClr val="tx1"/>
                </a:solidFill>
                <a:latin typeface="AMX" pitchFamily="2" charset="77"/>
              </a:rPr>
              <a:t>, </a:t>
            </a:r>
            <a:r>
              <a:rPr lang="en-US" sz="2400" dirty="0" err="1">
                <a:solidFill>
                  <a:schemeClr val="tx1"/>
                </a:solidFill>
                <a:latin typeface="AMX" pitchFamily="2" charset="77"/>
              </a:rPr>
              <a:t>é</a:t>
            </a:r>
            <a:r>
              <a:rPr lang="en-US" sz="2400" dirty="0">
                <a:solidFill>
                  <a:schemeClr val="tx1"/>
                </a:solidFill>
                <a:latin typeface="AMX" pitchFamily="2" charset="77"/>
              </a:rPr>
              <a:t> </a:t>
            </a:r>
            <a:r>
              <a:rPr lang="en-US" sz="2400" dirty="0" err="1">
                <a:solidFill>
                  <a:schemeClr val="tx1"/>
                </a:solidFill>
                <a:latin typeface="AMX" pitchFamily="2" charset="77"/>
              </a:rPr>
              <a:t>importante</a:t>
            </a:r>
            <a:r>
              <a:rPr lang="en-US" sz="2400" dirty="0">
                <a:solidFill>
                  <a:schemeClr val="tx1"/>
                </a:solidFill>
                <a:latin typeface="AMX" pitchFamily="2" charset="77"/>
              </a:rPr>
              <a:t> </a:t>
            </a:r>
            <a:r>
              <a:rPr lang="en-US" sz="2400" dirty="0" err="1">
                <a:solidFill>
                  <a:schemeClr val="tx1"/>
                </a:solidFill>
                <a:latin typeface="AMX" pitchFamily="2" charset="77"/>
              </a:rPr>
              <a:t>realizar</a:t>
            </a:r>
            <a:br>
              <a:rPr lang="en-US" sz="2400" dirty="0">
                <a:solidFill>
                  <a:schemeClr val="tx1"/>
                </a:solidFill>
                <a:latin typeface="AMX" pitchFamily="2" charset="77"/>
              </a:rPr>
            </a:br>
            <a:r>
              <a:rPr lang="en-US" sz="2400" dirty="0">
                <a:solidFill>
                  <a:schemeClr val="tx1"/>
                </a:solidFill>
                <a:latin typeface="AMX" pitchFamily="2" charset="77"/>
              </a:rPr>
              <a:t>as </a:t>
            </a:r>
            <a:r>
              <a:rPr lang="en-US" sz="2400" b="1" dirty="0" err="1">
                <a:solidFill>
                  <a:schemeClr val="tx1"/>
                </a:solidFill>
                <a:latin typeface="AMX" pitchFamily="2" charset="77"/>
              </a:rPr>
              <a:t>perguntas</a:t>
            </a:r>
            <a:r>
              <a:rPr lang="en-US" sz="2400" b="1" dirty="0">
                <a:solidFill>
                  <a:schemeClr val="tx1"/>
                </a:solidFill>
                <a:latin typeface="AMX" pitchFamily="2" charset="77"/>
              </a:rPr>
              <a:t> </a:t>
            </a:r>
            <a:r>
              <a:rPr lang="en-US" sz="2400" b="1" dirty="0" err="1">
                <a:solidFill>
                  <a:schemeClr val="tx1"/>
                </a:solidFill>
                <a:latin typeface="AMX" pitchFamily="2" charset="77"/>
              </a:rPr>
              <a:t>certas</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12" name="TextBox 11"/>
          <p:cNvSpPr txBox="1"/>
          <p:nvPr/>
        </p:nvSpPr>
        <p:spPr>
          <a:xfrm>
            <a:off x="7500864" y="2094394"/>
            <a:ext cx="218007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Atenção</a:t>
            </a:r>
            <a:r>
              <a:rPr lang="en-US" sz="3600" b="1" i="1" dirty="0">
                <a:solidFill>
                  <a:schemeClr val="bg1"/>
                </a:solidFill>
                <a:latin typeface="AMX" pitchFamily="2" charset="77"/>
              </a:rPr>
              <a:t>!</a:t>
            </a:r>
            <a:endParaRPr lang="en-US" sz="3600" b="1" i="1" dirty="0">
              <a:solidFill>
                <a:schemeClr val="bg1"/>
              </a:solidFill>
              <a:latin typeface="AMX" pitchFamily="2" charset="77"/>
            </a:endParaRPr>
          </a:p>
        </p:txBody>
      </p:sp>
      <p:cxnSp>
        <p:nvCxnSpPr>
          <p:cNvPr id="15" name="Straight Connector 14"/>
          <p:cNvCxnSpPr/>
          <p:nvPr/>
        </p:nvCxnSpPr>
        <p:spPr>
          <a:xfrm>
            <a:off x="9680941" y="2441218"/>
            <a:ext cx="1217968"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2.96296E-6 L 2.70833E-6 2.96296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2190987"/>
            <a:ext cx="12192000" cy="4667013"/>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sp>
        <p:nvSpPr>
          <p:cNvPr id="3" name="TextBox 2"/>
          <p:cNvSpPr txBox="1"/>
          <p:nvPr/>
        </p:nvSpPr>
        <p:spPr>
          <a:xfrm>
            <a:off x="2964873" y="1204166"/>
            <a:ext cx="6262254" cy="461665"/>
          </a:xfrm>
          <a:prstGeom prst="rect">
            <a:avLst/>
          </a:prstGeom>
          <a:noFill/>
        </p:spPr>
        <p:txBody>
          <a:bodyPr wrap="square">
            <a:spAutoFit/>
          </a:bodyPr>
          <a:lstStyle/>
          <a:p>
            <a:pPr marL="9525" algn="ctr">
              <a:spcBef>
                <a:spcPts val="600"/>
              </a:spcBef>
            </a:pPr>
            <a:r>
              <a:rPr lang="en-US" sz="2400" b="1" dirty="0" err="1">
                <a:latin typeface="AMX" pitchFamily="2" charset="77"/>
              </a:rPr>
              <a:t>Faça</a:t>
            </a:r>
            <a:r>
              <a:rPr lang="en-US" sz="2400" b="1" dirty="0">
                <a:latin typeface="AMX" pitchFamily="2" charset="77"/>
              </a:rPr>
              <a:t> as </a:t>
            </a:r>
            <a:r>
              <a:rPr lang="en-US" sz="2400" b="1" dirty="0" err="1">
                <a:latin typeface="AMX" pitchFamily="2" charset="77"/>
              </a:rPr>
              <a:t>perguntas</a:t>
            </a:r>
            <a:r>
              <a:rPr lang="en-US" sz="2400" b="1" dirty="0">
                <a:latin typeface="AMX" pitchFamily="2" charset="77"/>
              </a:rPr>
              <a:t> </a:t>
            </a:r>
            <a:r>
              <a:rPr lang="en-US" sz="2400" b="1" dirty="0" err="1">
                <a:latin typeface="AMX" pitchFamily="2" charset="77"/>
              </a:rPr>
              <a:t>certas</a:t>
            </a:r>
            <a:endParaRPr lang="en-US" sz="2400" b="1" dirty="0">
              <a:latin typeface="AMX" pitchFamily="2" charset="77"/>
            </a:endParaRPr>
          </a:p>
        </p:txBody>
      </p:sp>
      <p:pic>
        <p:nvPicPr>
          <p:cNvPr id="42" name="Graphic 41"/>
          <p:cNvPicPr>
            <a:picLocks noChangeAspect="1"/>
          </p:cNvPicPr>
          <p:nvPr/>
        </p:nvPicPr>
        <p:blipFill>
          <a:blip r:embed="rId2"/>
          <a:stretch>
            <a:fillRect/>
          </a:stretch>
        </p:blipFill>
        <p:spPr>
          <a:xfrm>
            <a:off x="4991100" y="1776009"/>
            <a:ext cx="2209800" cy="304800"/>
          </a:xfrm>
          <a:prstGeom prst="rect">
            <a:avLst/>
          </a:prstGeom>
        </p:spPr>
      </p:pic>
      <p:sp>
        <p:nvSpPr>
          <p:cNvPr id="2" name="TextBox 1"/>
          <p:cNvSpPr txBox="1"/>
          <p:nvPr/>
        </p:nvSpPr>
        <p:spPr>
          <a:xfrm>
            <a:off x="5144655" y="520056"/>
            <a:ext cx="1902690"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Sondagem</a:t>
            </a:r>
            <a:endParaRPr lang="en-US" sz="2400" i="1" dirty="0">
              <a:latin typeface="AMX" pitchFamily="2" charset="77"/>
            </a:endParaRPr>
          </a:p>
        </p:txBody>
      </p:sp>
      <p:sp>
        <p:nvSpPr>
          <p:cNvPr id="9" name="TextBox 8"/>
          <p:cNvSpPr txBox="1"/>
          <p:nvPr/>
        </p:nvSpPr>
        <p:spPr>
          <a:xfrm>
            <a:off x="1468582" y="3073030"/>
            <a:ext cx="9254836" cy="565989"/>
          </a:xfrm>
          <a:prstGeom prst="roundRect">
            <a:avLst>
              <a:gd name="adj" fmla="val 50000"/>
            </a:avLst>
          </a:prstGeom>
          <a:noFill/>
          <a:ln w="19050">
            <a:solidFill>
              <a:srgbClr val="DA291C"/>
            </a:solidFill>
          </a:ln>
        </p:spPr>
        <p:txBody>
          <a:bodyPr wrap="square" rtlCol="0" anchor="ctr">
            <a:noAutofit/>
          </a:bodyPr>
          <a:lstStyle/>
          <a:p>
            <a:pPr algn="ctr"/>
            <a:r>
              <a:rPr lang="en-US" sz="2400" i="1" dirty="0" err="1">
                <a:solidFill>
                  <a:srgbClr val="DA291C"/>
                </a:solidFill>
                <a:latin typeface="AMX" pitchFamily="2" charset="77"/>
              </a:rPr>
              <a:t>Detectar</a:t>
            </a:r>
            <a:r>
              <a:rPr lang="en-US" sz="2400" i="1" dirty="0">
                <a:solidFill>
                  <a:srgbClr val="DA291C"/>
                </a:solidFill>
                <a:latin typeface="AMX" pitchFamily="2" charset="77"/>
              </a:rPr>
              <a:t> </a:t>
            </a:r>
            <a:r>
              <a:rPr lang="en-US" sz="2400" i="1" dirty="0" err="1">
                <a:solidFill>
                  <a:srgbClr val="DA291C"/>
                </a:solidFill>
                <a:latin typeface="AMX" pitchFamily="2" charset="77"/>
              </a:rPr>
              <a:t>oportunidades</a:t>
            </a:r>
            <a:r>
              <a:rPr lang="en-US" sz="2400" i="1" dirty="0">
                <a:solidFill>
                  <a:srgbClr val="DA291C"/>
                </a:solidFill>
                <a:latin typeface="AMX" pitchFamily="2" charset="77"/>
              </a:rPr>
              <a:t> de </a:t>
            </a:r>
            <a:r>
              <a:rPr lang="en-US" sz="2400" i="1" dirty="0" err="1">
                <a:solidFill>
                  <a:srgbClr val="DA291C"/>
                </a:solidFill>
                <a:latin typeface="AMX" pitchFamily="2" charset="77"/>
              </a:rPr>
              <a:t>negócio</a:t>
            </a:r>
            <a:r>
              <a:rPr lang="en-US" sz="2400" i="1" dirty="0">
                <a:solidFill>
                  <a:srgbClr val="DA291C"/>
                </a:solidFill>
                <a:latin typeface="AMX" pitchFamily="2" charset="77"/>
              </a:rPr>
              <a:t> com o </a:t>
            </a:r>
            <a:r>
              <a:rPr lang="en-US" sz="2400" i="1" dirty="0" err="1">
                <a:solidFill>
                  <a:srgbClr val="DA291C"/>
                </a:solidFill>
                <a:latin typeface="AMX" pitchFamily="2" charset="77"/>
              </a:rPr>
              <a:t>cliente</a:t>
            </a:r>
            <a:r>
              <a:rPr lang="en-US" sz="2400" i="1" dirty="0">
                <a:solidFill>
                  <a:srgbClr val="DA291C"/>
                </a:solidFill>
                <a:latin typeface="AMX" pitchFamily="2" charset="77"/>
              </a:rPr>
              <a:t>.</a:t>
            </a:r>
            <a:endParaRPr lang="en-US" sz="2400" i="1" dirty="0">
              <a:solidFill>
                <a:srgbClr val="DA291C"/>
              </a:solidFill>
              <a:latin typeface="AMX" pitchFamily="2" charset="77"/>
            </a:endParaRPr>
          </a:p>
        </p:txBody>
      </p:sp>
      <p:sp>
        <p:nvSpPr>
          <p:cNvPr id="12" name="TextBox 11"/>
          <p:cNvSpPr txBox="1"/>
          <p:nvPr/>
        </p:nvSpPr>
        <p:spPr>
          <a:xfrm>
            <a:off x="1468582" y="3856652"/>
            <a:ext cx="9254836" cy="565989"/>
          </a:xfrm>
          <a:prstGeom prst="roundRect">
            <a:avLst>
              <a:gd name="adj" fmla="val 50000"/>
            </a:avLst>
          </a:prstGeom>
          <a:noFill/>
          <a:ln w="19050">
            <a:solidFill>
              <a:srgbClr val="DA291C"/>
            </a:solidFill>
          </a:ln>
        </p:spPr>
        <p:txBody>
          <a:bodyPr wrap="square" rtlCol="0" anchor="ctr">
            <a:noAutofit/>
          </a:bodyPr>
          <a:lstStyle/>
          <a:p>
            <a:pPr algn="ctr"/>
            <a:r>
              <a:rPr lang="en-US" sz="2400" i="1" dirty="0" err="1">
                <a:solidFill>
                  <a:srgbClr val="DA291C"/>
                </a:solidFill>
                <a:latin typeface="AMX" pitchFamily="2" charset="77"/>
              </a:rPr>
              <a:t>Transformar</a:t>
            </a:r>
            <a:r>
              <a:rPr lang="en-US" sz="2400" i="1" dirty="0">
                <a:solidFill>
                  <a:srgbClr val="DA291C"/>
                </a:solidFill>
                <a:latin typeface="AMX" pitchFamily="2" charset="77"/>
              </a:rPr>
              <a:t> </a:t>
            </a:r>
            <a:r>
              <a:rPr lang="en-US" sz="2400" i="1" dirty="0" err="1">
                <a:solidFill>
                  <a:srgbClr val="DA291C"/>
                </a:solidFill>
                <a:latin typeface="AMX" pitchFamily="2" charset="77"/>
              </a:rPr>
              <a:t>oportunidades</a:t>
            </a:r>
            <a:r>
              <a:rPr lang="en-US" sz="2400" i="1" dirty="0">
                <a:solidFill>
                  <a:srgbClr val="DA291C"/>
                </a:solidFill>
                <a:latin typeface="AMX" pitchFamily="2" charset="77"/>
              </a:rPr>
              <a:t> </a:t>
            </a:r>
            <a:r>
              <a:rPr lang="en-US" sz="2400" i="1" dirty="0" err="1">
                <a:solidFill>
                  <a:srgbClr val="DA291C"/>
                </a:solidFill>
                <a:latin typeface="AMX" pitchFamily="2" charset="77"/>
              </a:rPr>
              <a:t>em</a:t>
            </a:r>
            <a:r>
              <a:rPr lang="en-US" sz="2400" i="1" dirty="0">
                <a:solidFill>
                  <a:srgbClr val="DA291C"/>
                </a:solidFill>
                <a:latin typeface="AMX" pitchFamily="2" charset="77"/>
              </a:rPr>
              <a:t> </a:t>
            </a:r>
            <a:r>
              <a:rPr lang="en-US" sz="2400" i="1" dirty="0" err="1">
                <a:solidFill>
                  <a:srgbClr val="DA291C"/>
                </a:solidFill>
                <a:latin typeface="AMX" pitchFamily="2" charset="77"/>
              </a:rPr>
              <a:t>necessidades</a:t>
            </a:r>
            <a:r>
              <a:rPr lang="en-US" sz="2400" i="1" dirty="0">
                <a:solidFill>
                  <a:srgbClr val="DA291C"/>
                </a:solidFill>
                <a:latin typeface="AMX" pitchFamily="2" charset="77"/>
              </a:rPr>
              <a:t>.</a:t>
            </a:r>
            <a:endParaRPr lang="en-US" sz="2400" i="1" dirty="0">
              <a:solidFill>
                <a:srgbClr val="DA291C"/>
              </a:solidFill>
              <a:latin typeface="AMX" pitchFamily="2" charset="77"/>
            </a:endParaRPr>
          </a:p>
        </p:txBody>
      </p:sp>
      <p:sp>
        <p:nvSpPr>
          <p:cNvPr id="13" name="TextBox 12"/>
          <p:cNvSpPr txBox="1"/>
          <p:nvPr/>
        </p:nvSpPr>
        <p:spPr>
          <a:xfrm>
            <a:off x="1468582" y="4640274"/>
            <a:ext cx="9254836" cy="565989"/>
          </a:xfrm>
          <a:prstGeom prst="roundRect">
            <a:avLst>
              <a:gd name="adj" fmla="val 50000"/>
            </a:avLst>
          </a:prstGeom>
          <a:noFill/>
          <a:ln w="19050">
            <a:solidFill>
              <a:srgbClr val="DA291C"/>
            </a:solidFill>
          </a:ln>
        </p:spPr>
        <p:txBody>
          <a:bodyPr wrap="square" rtlCol="0" anchor="ctr">
            <a:noAutofit/>
          </a:bodyPr>
          <a:lstStyle/>
          <a:p>
            <a:pPr algn="ctr"/>
            <a:r>
              <a:rPr lang="en-US" sz="2400" i="1" dirty="0" err="1">
                <a:solidFill>
                  <a:srgbClr val="DA291C"/>
                </a:solidFill>
                <a:latin typeface="AMX" pitchFamily="2" charset="77"/>
              </a:rPr>
              <a:t>Determinar</a:t>
            </a:r>
            <a:r>
              <a:rPr lang="en-US" sz="2400" i="1" dirty="0">
                <a:solidFill>
                  <a:srgbClr val="DA291C"/>
                </a:solidFill>
                <a:latin typeface="AMX" pitchFamily="2" charset="77"/>
              </a:rPr>
              <a:t> </a:t>
            </a:r>
            <a:r>
              <a:rPr lang="en-US" sz="2400" i="1" dirty="0" err="1">
                <a:solidFill>
                  <a:srgbClr val="DA291C"/>
                </a:solidFill>
                <a:latin typeface="AMX" pitchFamily="2" charset="77"/>
              </a:rPr>
              <a:t>produto</a:t>
            </a:r>
            <a:r>
              <a:rPr lang="en-US" sz="2400" i="1" dirty="0">
                <a:solidFill>
                  <a:srgbClr val="DA291C"/>
                </a:solidFill>
                <a:latin typeface="AMX" pitchFamily="2" charset="77"/>
              </a:rPr>
              <a:t> e </a:t>
            </a:r>
            <a:r>
              <a:rPr lang="en-US" sz="2400" i="1" dirty="0" err="1">
                <a:solidFill>
                  <a:srgbClr val="DA291C"/>
                </a:solidFill>
                <a:latin typeface="AMX" pitchFamily="2" charset="77"/>
              </a:rPr>
              <a:t>serviços</a:t>
            </a:r>
            <a:r>
              <a:rPr lang="en-US" sz="2400" i="1" dirty="0">
                <a:solidFill>
                  <a:srgbClr val="DA291C"/>
                </a:solidFill>
                <a:latin typeface="AMX" pitchFamily="2" charset="77"/>
              </a:rPr>
              <a:t> que se </a:t>
            </a:r>
            <a:r>
              <a:rPr lang="en-US" sz="2400" i="1" dirty="0" err="1">
                <a:solidFill>
                  <a:srgbClr val="DA291C"/>
                </a:solidFill>
                <a:latin typeface="AMX" pitchFamily="2" charset="77"/>
              </a:rPr>
              <a:t>ajustam</a:t>
            </a:r>
            <a:r>
              <a:rPr lang="en-US" sz="2400" i="1" dirty="0">
                <a:solidFill>
                  <a:srgbClr val="DA291C"/>
                </a:solidFill>
                <a:latin typeface="AMX" pitchFamily="2" charset="77"/>
              </a:rPr>
              <a:t> </a:t>
            </a:r>
            <a:r>
              <a:rPr lang="en-US" sz="2400" i="1" dirty="0" err="1">
                <a:solidFill>
                  <a:srgbClr val="DA291C"/>
                </a:solidFill>
                <a:latin typeface="AMX" pitchFamily="2" charset="77"/>
              </a:rPr>
              <a:t>às</a:t>
            </a:r>
            <a:r>
              <a:rPr lang="en-US" sz="2400" i="1" dirty="0">
                <a:solidFill>
                  <a:srgbClr val="DA291C"/>
                </a:solidFill>
                <a:latin typeface="AMX" pitchFamily="2" charset="77"/>
              </a:rPr>
              <a:t> </a:t>
            </a:r>
            <a:r>
              <a:rPr lang="en-US" sz="2400" i="1" dirty="0" err="1">
                <a:solidFill>
                  <a:srgbClr val="DA291C"/>
                </a:solidFill>
                <a:latin typeface="AMX" pitchFamily="2" charset="77"/>
              </a:rPr>
              <a:t>necessidades</a:t>
            </a:r>
            <a:r>
              <a:rPr lang="en-US" sz="2400" i="1" dirty="0">
                <a:solidFill>
                  <a:srgbClr val="DA291C"/>
                </a:solidFill>
                <a:latin typeface="AMX" pitchFamily="2" charset="77"/>
              </a:rPr>
              <a:t> do </a:t>
            </a:r>
            <a:r>
              <a:rPr lang="en-US" sz="2400" i="1" dirty="0" err="1">
                <a:solidFill>
                  <a:srgbClr val="DA291C"/>
                </a:solidFill>
                <a:latin typeface="AMX" pitchFamily="2" charset="77"/>
              </a:rPr>
              <a:t>cliente</a:t>
            </a:r>
            <a:r>
              <a:rPr lang="en-US" sz="2400" i="1" dirty="0">
                <a:solidFill>
                  <a:srgbClr val="DA291C"/>
                </a:solidFill>
                <a:latin typeface="AMX" pitchFamily="2" charset="77"/>
              </a:rPr>
              <a:t>.</a:t>
            </a:r>
            <a:endParaRPr lang="en-US" sz="2400" i="1" dirty="0">
              <a:solidFill>
                <a:srgbClr val="DA291C"/>
              </a:solidFill>
              <a:latin typeface="AMX" pitchFamily="2" charset="77"/>
            </a:endParaRPr>
          </a:p>
        </p:txBody>
      </p:sp>
      <p:sp>
        <p:nvSpPr>
          <p:cNvPr id="14" name="TextBox 13"/>
          <p:cNvSpPr txBox="1"/>
          <p:nvPr/>
        </p:nvSpPr>
        <p:spPr>
          <a:xfrm>
            <a:off x="1468582" y="5423895"/>
            <a:ext cx="9254836" cy="565989"/>
          </a:xfrm>
          <a:prstGeom prst="roundRect">
            <a:avLst>
              <a:gd name="adj" fmla="val 50000"/>
            </a:avLst>
          </a:prstGeom>
          <a:noFill/>
          <a:ln w="19050">
            <a:solidFill>
              <a:srgbClr val="DA291C"/>
            </a:solidFill>
          </a:ln>
        </p:spPr>
        <p:txBody>
          <a:bodyPr wrap="square" rtlCol="0" anchor="ctr">
            <a:noAutofit/>
          </a:bodyPr>
          <a:lstStyle/>
          <a:p>
            <a:pPr algn="ctr"/>
            <a:r>
              <a:rPr lang="en-US" sz="2400" i="1" dirty="0" err="1">
                <a:solidFill>
                  <a:srgbClr val="DA291C"/>
                </a:solidFill>
                <a:latin typeface="AMX" pitchFamily="2" charset="77"/>
              </a:rPr>
              <a:t>Personalizar</a:t>
            </a:r>
            <a:r>
              <a:rPr lang="en-US" sz="2400" i="1" dirty="0">
                <a:solidFill>
                  <a:srgbClr val="DA291C"/>
                </a:solidFill>
                <a:latin typeface="AMX" pitchFamily="2" charset="77"/>
              </a:rPr>
              <a:t> a </a:t>
            </a:r>
            <a:r>
              <a:rPr lang="en-US" sz="2400" i="1" dirty="0" err="1">
                <a:solidFill>
                  <a:srgbClr val="DA291C"/>
                </a:solidFill>
                <a:latin typeface="AMX" pitchFamily="2" charset="77"/>
              </a:rPr>
              <a:t>oferta</a:t>
            </a:r>
            <a:r>
              <a:rPr lang="en-US" sz="2400" i="1" dirty="0">
                <a:solidFill>
                  <a:srgbClr val="DA291C"/>
                </a:solidFill>
                <a:latin typeface="AMX" pitchFamily="2" charset="77"/>
              </a:rPr>
              <a:t> de </a:t>
            </a:r>
            <a:r>
              <a:rPr lang="en-US" sz="2400" i="1" dirty="0" err="1">
                <a:solidFill>
                  <a:srgbClr val="DA291C"/>
                </a:solidFill>
                <a:latin typeface="AMX" pitchFamily="2" charset="77"/>
              </a:rPr>
              <a:t>produtos</a:t>
            </a:r>
            <a:r>
              <a:rPr lang="en-US" sz="2400" i="1" dirty="0">
                <a:solidFill>
                  <a:srgbClr val="DA291C"/>
                </a:solidFill>
                <a:latin typeface="AMX" pitchFamily="2" charset="77"/>
              </a:rPr>
              <a:t> e </a:t>
            </a:r>
            <a:r>
              <a:rPr lang="en-US" sz="2400" i="1" dirty="0" err="1">
                <a:solidFill>
                  <a:srgbClr val="DA291C"/>
                </a:solidFill>
                <a:latin typeface="AMX" pitchFamily="2" charset="77"/>
              </a:rPr>
              <a:t>serviços</a:t>
            </a:r>
            <a:r>
              <a:rPr lang="en-US" sz="2400" i="1" dirty="0">
                <a:solidFill>
                  <a:srgbClr val="DA291C"/>
                </a:solidFill>
                <a:latin typeface="AMX" pitchFamily="2" charset="77"/>
              </a:rPr>
              <a:t>.</a:t>
            </a:r>
            <a:endParaRPr lang="en-US" sz="2400" i="1" dirty="0">
              <a:solidFill>
                <a:srgbClr val="DA291C"/>
              </a:solidFill>
              <a:latin typeface="AMX" pitchFamily="2" charset="77"/>
            </a:endParaRPr>
          </a:p>
        </p:txBody>
      </p:sp>
      <p:sp>
        <p:nvSpPr>
          <p:cNvPr id="15" name="TextBox 14"/>
          <p:cNvSpPr txBox="1"/>
          <p:nvPr/>
        </p:nvSpPr>
        <p:spPr>
          <a:xfrm>
            <a:off x="2964873" y="2477369"/>
            <a:ext cx="6262254" cy="400110"/>
          </a:xfrm>
          <a:prstGeom prst="rect">
            <a:avLst/>
          </a:prstGeom>
          <a:noFill/>
        </p:spPr>
        <p:txBody>
          <a:bodyPr wrap="square">
            <a:spAutoFit/>
          </a:bodyPr>
          <a:lstStyle/>
          <a:p>
            <a:pPr marL="9525" algn="ctr">
              <a:spcBef>
                <a:spcPts val="600"/>
              </a:spcBef>
            </a:pPr>
            <a:r>
              <a:rPr lang="en-US" sz="2000" dirty="0" err="1">
                <a:latin typeface="AMX" pitchFamily="2" charset="77"/>
              </a:rPr>
              <a:t>Perguntar</a:t>
            </a:r>
            <a:r>
              <a:rPr lang="en-US" sz="2000" dirty="0">
                <a:latin typeface="AMX" pitchFamily="2" charset="77"/>
              </a:rPr>
              <a:t> para...</a:t>
            </a:r>
            <a:endParaRPr lang="en-US" sz="2000" dirty="0">
              <a:latin typeface="AMX" pitchFamily="2" charset="77"/>
            </a:endParaRPr>
          </a:p>
        </p:txBody>
      </p:sp>
      <p:sp>
        <p:nvSpPr>
          <p:cNvPr id="8"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0" name="Gráfico 9"/>
          <p:cNvPicPr>
            <a:picLocks noChangeAspect="1"/>
          </p:cNvPicPr>
          <p:nvPr/>
        </p:nvPicPr>
        <p:blipFill>
          <a:blip r:embed="rId3"/>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04166 L 0 -2.59259E-6 " pathEditMode="relative" rAng="0" ptsTypes="AA">
                                      <p:cBhvr>
                                        <p:cTn id="9" dur="1250" fill="hold"/>
                                        <p:tgtEl>
                                          <p:spTgt spid="2"/>
                                        </p:tgtEl>
                                        <p:attrNameLst>
                                          <p:attrName>ppt_x</p:attrName>
                                          <p:attrName>ppt_y</p:attrName>
                                        </p:attrNameLst>
                                      </p:cBhvr>
                                      <p:rCtr x="0" y="2083"/>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25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35" presetClass="path" presetSubtype="0" accel="50000" decel="50000" fill="hold" grpId="1" nodeType="withEffect">
                                  <p:stCondLst>
                                    <p:cond delay="250"/>
                                  </p:stCondLst>
                                  <p:childTnLst>
                                    <p:animMotion origin="layout" path="M 0 0.15903 L 0 -2.22222E-6 " pathEditMode="relative" rAng="0" ptsTypes="AA">
                                      <p:cBhvr>
                                        <p:cTn id="17" dur="1500" fill="hold"/>
                                        <p:tgtEl>
                                          <p:spTgt spid="4"/>
                                        </p:tgtEl>
                                        <p:attrNameLst>
                                          <p:attrName>ppt_x</p:attrName>
                                          <p:attrName>ppt_y</p:attrName>
                                        </p:attrNameLst>
                                      </p:cBhvr>
                                      <p:rCtr x="0" y="-7963"/>
                                    </p:animMotion>
                                  </p:childTnLst>
                                </p:cTn>
                              </p:par>
                              <p:par>
                                <p:cTn id="18" presetID="9" presetClass="entr" presetSubtype="0" fill="hold" nodeType="withEffect">
                                  <p:stCondLst>
                                    <p:cond delay="1000"/>
                                  </p:stCondLst>
                                  <p:childTnLst>
                                    <p:set>
                                      <p:cBhvr>
                                        <p:cTn id="19" dur="1" fill="hold">
                                          <p:stCondLst>
                                            <p:cond delay="0"/>
                                          </p:stCondLst>
                                        </p:cTn>
                                        <p:tgtEl>
                                          <p:spTgt spid="42"/>
                                        </p:tgtEl>
                                        <p:attrNameLst>
                                          <p:attrName>style.visibility</p:attrName>
                                        </p:attrNameLst>
                                      </p:cBhvr>
                                      <p:to>
                                        <p:strVal val="visible"/>
                                      </p:to>
                                    </p:set>
                                    <p:animEffect transition="in" filter="dissolve">
                                      <p:cBhvr>
                                        <p:cTn id="20" dur="500"/>
                                        <p:tgtEl>
                                          <p:spTgt spid="42"/>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35" presetClass="path" presetSubtype="0" accel="50000" decel="50000" fill="hold" grpId="1" nodeType="withEffect">
                                  <p:stCondLst>
                                    <p:cond delay="500"/>
                                  </p:stCondLst>
                                  <p:childTnLst>
                                    <p:animMotion origin="layout" path="M 0 0.15903 L 0 -1.85185E-6 " pathEditMode="relative" rAng="0" ptsTypes="AA">
                                      <p:cBhvr>
                                        <p:cTn id="25" dur="1500" fill="hold"/>
                                        <p:tgtEl>
                                          <p:spTgt spid="9"/>
                                        </p:tgtEl>
                                        <p:attrNameLst>
                                          <p:attrName>ppt_x</p:attrName>
                                          <p:attrName>ppt_y</p:attrName>
                                        </p:attrNameLst>
                                      </p:cBhvr>
                                      <p:rCtr x="0" y="-7963"/>
                                    </p:animMotion>
                                  </p:childTnLst>
                                </p:cTn>
                              </p:par>
                              <p:par>
                                <p:cTn id="26" presetID="10" presetClass="entr" presetSubtype="0" fill="hold" grpId="0" nodeType="withEffect">
                                  <p:stCondLst>
                                    <p:cond delay="75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35" presetClass="path" presetSubtype="0" accel="50000" decel="50000" fill="hold" grpId="1" nodeType="withEffect">
                                  <p:stCondLst>
                                    <p:cond delay="750"/>
                                  </p:stCondLst>
                                  <p:childTnLst>
                                    <p:animMotion origin="layout" path="M 0 0.15903 L 0 -2.22222E-6 " pathEditMode="relative" rAng="0" ptsTypes="AA">
                                      <p:cBhvr>
                                        <p:cTn id="30" dur="1500" fill="hold"/>
                                        <p:tgtEl>
                                          <p:spTgt spid="12"/>
                                        </p:tgtEl>
                                        <p:attrNameLst>
                                          <p:attrName>ppt_x</p:attrName>
                                          <p:attrName>ppt_y</p:attrName>
                                        </p:attrNameLst>
                                      </p:cBhvr>
                                      <p:rCtr x="0" y="-7963"/>
                                    </p:animMotion>
                                  </p:childTnLst>
                                </p:cTn>
                              </p:par>
                              <p:par>
                                <p:cTn id="31" presetID="10" presetClass="entr" presetSubtype="0" fill="hold" grpId="0" nodeType="withEffect">
                                  <p:stCondLst>
                                    <p:cond delay="100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par>
                                <p:cTn id="34" presetID="35" presetClass="path" presetSubtype="0" accel="50000" decel="50000" fill="hold" grpId="1" nodeType="withEffect">
                                  <p:stCondLst>
                                    <p:cond delay="1000"/>
                                  </p:stCondLst>
                                  <p:childTnLst>
                                    <p:animMotion origin="layout" path="M 0 0.15903 L 0 -4.07407E-6 " pathEditMode="relative" rAng="0" ptsTypes="AA">
                                      <p:cBhvr>
                                        <p:cTn id="35" dur="1500" fill="hold"/>
                                        <p:tgtEl>
                                          <p:spTgt spid="13"/>
                                        </p:tgtEl>
                                        <p:attrNameLst>
                                          <p:attrName>ppt_x</p:attrName>
                                          <p:attrName>ppt_y</p:attrName>
                                        </p:attrNameLst>
                                      </p:cBhvr>
                                      <p:rCtr x="0" y="-7963"/>
                                    </p:animMotion>
                                  </p:childTnLst>
                                </p:cTn>
                              </p:par>
                              <p:par>
                                <p:cTn id="36" presetID="10" presetClass="entr" presetSubtype="0" fill="hold" grpId="0" nodeType="withEffect">
                                  <p:stCondLst>
                                    <p:cond delay="125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500"/>
                                        <p:tgtEl>
                                          <p:spTgt spid="14"/>
                                        </p:tgtEl>
                                      </p:cBhvr>
                                    </p:animEffect>
                                  </p:childTnLst>
                                </p:cTn>
                              </p:par>
                              <p:par>
                                <p:cTn id="39" presetID="35" presetClass="path" presetSubtype="0" accel="50000" decel="50000" fill="hold" grpId="1" nodeType="withEffect">
                                  <p:stCondLst>
                                    <p:cond delay="1250"/>
                                  </p:stCondLst>
                                  <p:childTnLst>
                                    <p:animMotion origin="layout" path="M 0 0.15902 L 0 4.07407E-6 " pathEditMode="relative" rAng="0" ptsTypes="AA">
                                      <p:cBhvr>
                                        <p:cTn id="40" dur="1500" fill="hold"/>
                                        <p:tgtEl>
                                          <p:spTgt spid="14"/>
                                        </p:tgtEl>
                                        <p:attrNameLst>
                                          <p:attrName>ppt_x</p:attrName>
                                          <p:attrName>ppt_y</p:attrName>
                                        </p:attrNameLst>
                                      </p:cBhvr>
                                      <p:rCtr x="0" y="-7963"/>
                                    </p:animMotion>
                                  </p:childTnLst>
                                </p:cTn>
                              </p:par>
                              <p:par>
                                <p:cTn id="41" presetID="10" presetClass="entr" presetSubtype="0" fill="hold" grpId="0" nodeType="withEffect">
                                  <p:stCondLst>
                                    <p:cond delay="25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3" grpId="0"/>
      <p:bldP spid="2" grpId="0" animBg="1"/>
      <p:bldP spid="2" grpId="1" animBg="1"/>
      <p:bldP spid="9" grpId="0" animBg="1"/>
      <p:bldP spid="9" grpId="1" animBg="1"/>
      <p:bldP spid="12" grpId="0" animBg="1"/>
      <p:bldP spid="12" grpId="1" animBg="1"/>
      <p:bldP spid="13" grpId="0" animBg="1"/>
      <p:bldP spid="13" grpId="1" animBg="1"/>
      <p:bldP spid="14" grpId="0" animBg="1"/>
      <p:bldP spid="14" grpId="1" animBg="1"/>
      <p:bldP spid="1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1396" r="1938"/>
            <a:stretch>
              <a:fillRect/>
            </a:stretch>
          </p:blipFill>
          <p:spPr>
            <a:xfrm>
              <a:off x="6954836" y="-279001"/>
              <a:ext cx="7416000" cy="7416000"/>
            </a:xfrm>
            <a:prstGeom prst="ellipse">
              <a:avLst/>
            </a:prstGeom>
          </p:spPr>
        </p:pic>
      </p:grpSp>
      <p:sp>
        <p:nvSpPr>
          <p:cNvPr id="7" name="TextBox 6"/>
          <p:cNvSpPr txBox="1"/>
          <p:nvPr userDrawn="1"/>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2" name="Graphic 1"/>
          <p:cNvPicPr>
            <a:picLocks noChangeAspect="1"/>
          </p:cNvPicPr>
          <p:nvPr/>
        </p:nvPicPr>
        <p:blipFill>
          <a:blip r:embed="rId2"/>
          <a:stretch>
            <a:fillRect/>
          </a:stretch>
        </p:blipFill>
        <p:spPr>
          <a:xfrm rot="5400000">
            <a:off x="3862878" y="4849928"/>
            <a:ext cx="1752600" cy="977900"/>
          </a:xfrm>
          <a:prstGeom prst="rect">
            <a:avLst/>
          </a:prstGeom>
        </p:spPr>
      </p:pic>
      <p:pic>
        <p:nvPicPr>
          <p:cNvPr id="3" name="Graphic 2"/>
          <p:cNvPicPr>
            <a:picLocks noChangeAspect="1"/>
          </p:cNvPicPr>
          <p:nvPr/>
        </p:nvPicPr>
        <p:blipFill>
          <a:blip r:embed="rId2"/>
          <a:stretch>
            <a:fillRect/>
          </a:stretch>
        </p:blipFill>
        <p:spPr>
          <a:xfrm>
            <a:off x="2611166" y="865491"/>
            <a:ext cx="1752600" cy="977900"/>
          </a:xfrm>
          <a:prstGeom prst="rect">
            <a:avLst/>
          </a:prstGeom>
        </p:spPr>
      </p:pic>
      <p:sp>
        <p:nvSpPr>
          <p:cNvPr id="4" name="Rounded Rectangle 3"/>
          <p:cNvSpPr/>
          <p:nvPr/>
        </p:nvSpPr>
        <p:spPr>
          <a:xfrm>
            <a:off x="746068" y="1537953"/>
            <a:ext cx="4398587" cy="3782094"/>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Faça</a:t>
            </a:r>
            <a:r>
              <a:rPr lang="en-US" sz="2000" b="1" dirty="0">
                <a:solidFill>
                  <a:schemeClr val="tx1"/>
                </a:solidFill>
                <a:latin typeface="AMX" pitchFamily="2" charset="77"/>
              </a:rPr>
              <a:t> as </a:t>
            </a:r>
            <a:r>
              <a:rPr lang="en-US" sz="2000" b="1" dirty="0" err="1">
                <a:solidFill>
                  <a:schemeClr val="tx1"/>
                </a:solidFill>
                <a:latin typeface="AMX" pitchFamily="2" charset="77"/>
              </a:rPr>
              <a:t>perguntas</a:t>
            </a:r>
            <a:r>
              <a:rPr lang="en-US" sz="2000" b="1" dirty="0">
                <a:solidFill>
                  <a:schemeClr val="tx1"/>
                </a:solidFill>
                <a:latin typeface="AMX" pitchFamily="2" charset="77"/>
              </a:rPr>
              <a:t> </a:t>
            </a:r>
            <a:r>
              <a:rPr lang="en-US" sz="2000" b="1" dirty="0" err="1">
                <a:solidFill>
                  <a:schemeClr val="tx1"/>
                </a:solidFill>
                <a:latin typeface="AMX" pitchFamily="2" charset="77"/>
              </a:rPr>
              <a:t>certas</a:t>
            </a:r>
            <a:endParaRPr lang="en-US" sz="2000" b="1"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Após</a:t>
            </a:r>
            <a:r>
              <a:rPr lang="en-US" sz="2000" dirty="0">
                <a:solidFill>
                  <a:schemeClr val="tx1"/>
                </a:solidFill>
                <a:latin typeface="AMX" pitchFamily="2" charset="77"/>
              </a:rPr>
              <a:t> </a:t>
            </a:r>
            <a:r>
              <a:rPr lang="en-US" sz="2000" dirty="0" err="1">
                <a:solidFill>
                  <a:schemeClr val="tx1"/>
                </a:solidFill>
                <a:latin typeface="AMX" pitchFamily="2" charset="77"/>
              </a:rPr>
              <a:t>ouvir</a:t>
            </a:r>
            <a:r>
              <a:rPr lang="en-US" sz="2000" dirty="0">
                <a:solidFill>
                  <a:schemeClr val="tx1"/>
                </a:solidFill>
                <a:latin typeface="AMX" pitchFamily="2" charset="77"/>
              </a:rPr>
              <a:t> </a:t>
            </a:r>
            <a:r>
              <a:rPr lang="en-US" sz="2000" dirty="0" err="1">
                <a:solidFill>
                  <a:schemeClr val="tx1"/>
                </a:solidFill>
                <a:latin typeface="AMX" pitchFamily="2" charset="77"/>
              </a:rPr>
              <a:t>atentamente</a:t>
            </a:r>
            <a:r>
              <a:rPr lang="en-US" sz="2000" dirty="0">
                <a:solidFill>
                  <a:schemeClr val="tx1"/>
                </a:solidFill>
                <a:latin typeface="AMX" pitchFamily="2" charset="77"/>
              </a:rPr>
              <a:t> as </a:t>
            </a:r>
            <a:r>
              <a:rPr lang="en-US" sz="2000" dirty="0" err="1">
                <a:solidFill>
                  <a:schemeClr val="tx1"/>
                </a:solidFill>
                <a:latin typeface="AMX" pitchFamily="2" charset="77"/>
              </a:rPr>
              <a:t>necessidades</a:t>
            </a:r>
            <a:r>
              <a:rPr lang="en-US" sz="2000" dirty="0">
                <a:solidFill>
                  <a:schemeClr val="tx1"/>
                </a:solidFill>
                <a:latin typeface="AMX" pitchFamily="2" charset="77"/>
              </a:rPr>
              <a:t> e </a:t>
            </a:r>
            <a:r>
              <a:rPr lang="en-US" sz="2000" dirty="0" err="1">
                <a:solidFill>
                  <a:schemeClr val="tx1"/>
                </a:solidFill>
                <a:latin typeface="AMX" pitchFamily="2" charset="77"/>
              </a:rPr>
              <a:t>desejos</a:t>
            </a:r>
            <a:r>
              <a:rPr lang="en-US" sz="2000" dirty="0">
                <a:solidFill>
                  <a:schemeClr val="tx1"/>
                </a:solidFill>
                <a:latin typeface="AMX" pitchFamily="2" charset="77"/>
              </a:rPr>
              <a:t> do </a:t>
            </a:r>
            <a:r>
              <a:rPr lang="en-US" sz="2000" dirty="0" err="1">
                <a:solidFill>
                  <a:schemeClr val="tx1"/>
                </a:solidFill>
                <a:latin typeface="AMX" pitchFamily="2" charset="77"/>
              </a:rPr>
              <a:t>cliente</a:t>
            </a:r>
            <a:r>
              <a:rPr lang="en-US" sz="2000" dirty="0">
                <a:solidFill>
                  <a:schemeClr val="tx1"/>
                </a:solidFill>
                <a:latin typeface="AMX" pitchFamily="2" charset="77"/>
              </a:rPr>
              <a:t>, o </a:t>
            </a:r>
            <a:r>
              <a:rPr lang="en-US" sz="2000" dirty="0" err="1">
                <a:solidFill>
                  <a:schemeClr val="tx1"/>
                </a:solidFill>
                <a:latin typeface="AMX" pitchFamily="2" charset="77"/>
              </a:rPr>
              <a:t>próximo</a:t>
            </a:r>
            <a:r>
              <a:rPr lang="en-US" sz="2000" dirty="0">
                <a:solidFill>
                  <a:schemeClr val="tx1"/>
                </a:solidFill>
                <a:latin typeface="AMX" pitchFamily="2" charset="77"/>
              </a:rPr>
              <a:t> </a:t>
            </a:r>
            <a:r>
              <a:rPr lang="en-US" sz="2000" dirty="0" err="1">
                <a:solidFill>
                  <a:schemeClr val="tx1"/>
                </a:solidFill>
                <a:latin typeface="AMX" pitchFamily="2" charset="77"/>
              </a:rPr>
              <a:t>passo</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b="1" dirty="0" err="1">
                <a:solidFill>
                  <a:schemeClr val="tx1"/>
                </a:solidFill>
                <a:latin typeface="AMX" pitchFamily="2" charset="77"/>
              </a:rPr>
              <a:t>perguntar</a:t>
            </a:r>
            <a:r>
              <a:rPr lang="en-US" sz="2000" dirty="0">
                <a:solidFill>
                  <a:schemeClr val="tx1"/>
                </a:solidFill>
                <a:latin typeface="AMX" pitchFamily="2" charset="77"/>
              </a:rPr>
              <a:t>.</a:t>
            </a:r>
            <a:endParaRPr lang="en-US" sz="2000"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Utilizar</a:t>
            </a:r>
            <a:r>
              <a:rPr lang="en-US" sz="2000" dirty="0">
                <a:solidFill>
                  <a:schemeClr val="tx1"/>
                </a:solidFill>
                <a:latin typeface="AMX" pitchFamily="2" charset="77"/>
              </a:rPr>
              <a:t> as </a:t>
            </a:r>
            <a:r>
              <a:rPr lang="en-US" sz="2000" dirty="0" err="1">
                <a:solidFill>
                  <a:schemeClr val="tx1"/>
                </a:solidFill>
                <a:latin typeface="AMX" pitchFamily="2" charset="77"/>
              </a:rPr>
              <a:t>perguntas</a:t>
            </a:r>
            <a:r>
              <a:rPr lang="en-US" sz="2000" dirty="0">
                <a:solidFill>
                  <a:schemeClr val="tx1"/>
                </a:solidFill>
                <a:latin typeface="AMX" pitchFamily="2" charset="77"/>
              </a:rPr>
              <a:t> </a:t>
            </a:r>
            <a:r>
              <a:rPr lang="en-US" sz="2000" dirty="0" err="1">
                <a:solidFill>
                  <a:schemeClr val="tx1"/>
                </a:solidFill>
                <a:latin typeface="AMX" pitchFamily="2" charset="77"/>
              </a:rPr>
              <a:t>corretas</a:t>
            </a:r>
            <a:r>
              <a:rPr lang="en-US" sz="2000" dirty="0">
                <a:solidFill>
                  <a:schemeClr val="tx1"/>
                </a:solidFill>
                <a:latin typeface="AMX" pitchFamily="2" charset="77"/>
              </a:rPr>
              <a:t> </a:t>
            </a:r>
            <a:r>
              <a:rPr lang="en-US" sz="2000" dirty="0" err="1">
                <a:solidFill>
                  <a:schemeClr val="tx1"/>
                </a:solidFill>
                <a:latin typeface="AMX" pitchFamily="2" charset="77"/>
              </a:rPr>
              <a:t>pode</a:t>
            </a:r>
            <a:r>
              <a:rPr lang="en-US" sz="2000" dirty="0">
                <a:solidFill>
                  <a:schemeClr val="tx1"/>
                </a:solidFill>
                <a:latin typeface="AMX" pitchFamily="2" charset="77"/>
              </a:rPr>
              <a:t> </a:t>
            </a:r>
            <a:r>
              <a:rPr lang="en-US" sz="2000" dirty="0" err="1">
                <a:solidFill>
                  <a:schemeClr val="tx1"/>
                </a:solidFill>
                <a:latin typeface="AMX" pitchFamily="2" charset="77"/>
              </a:rPr>
              <a:t>fazer</a:t>
            </a:r>
            <a:r>
              <a:rPr lang="en-US" sz="2000" dirty="0">
                <a:solidFill>
                  <a:schemeClr val="tx1"/>
                </a:solidFill>
                <a:latin typeface="AMX" pitchFamily="2" charset="77"/>
              </a:rPr>
              <a:t> </a:t>
            </a:r>
            <a:r>
              <a:rPr lang="en-US" sz="2000" dirty="0" err="1">
                <a:solidFill>
                  <a:schemeClr val="tx1"/>
                </a:solidFill>
                <a:latin typeface="AMX" pitchFamily="2" charset="77"/>
              </a:rPr>
              <a:t>toda</a:t>
            </a:r>
            <a:r>
              <a:rPr lang="en-US" sz="2000" dirty="0">
                <a:solidFill>
                  <a:schemeClr val="tx1"/>
                </a:solidFill>
                <a:latin typeface="AMX" pitchFamily="2" charset="77"/>
              </a:rPr>
              <a:t> a </a:t>
            </a:r>
            <a:r>
              <a:rPr lang="en-US" sz="2000" dirty="0" err="1">
                <a:solidFill>
                  <a:schemeClr val="tx1"/>
                </a:solidFill>
                <a:latin typeface="AMX" pitchFamily="2" charset="77"/>
              </a:rPr>
              <a:t>diferença</a:t>
            </a:r>
            <a:r>
              <a:rPr lang="en-US" sz="2000" dirty="0">
                <a:solidFill>
                  <a:schemeClr val="tx1"/>
                </a:solidFill>
                <a:latin typeface="AMX" pitchFamily="2" charset="77"/>
              </a:rPr>
              <a:t> </a:t>
            </a:r>
            <a:r>
              <a:rPr lang="en-US" sz="2000" dirty="0" err="1">
                <a:solidFill>
                  <a:schemeClr val="tx1"/>
                </a:solidFill>
                <a:latin typeface="AMX" pitchFamily="2" charset="77"/>
              </a:rPr>
              <a:t>na</a:t>
            </a:r>
            <a:r>
              <a:rPr lang="en-US" sz="2000" dirty="0">
                <a:solidFill>
                  <a:schemeClr val="tx1"/>
                </a:solidFill>
                <a:latin typeface="AMX" pitchFamily="2" charset="77"/>
              </a:rPr>
              <a:t> </a:t>
            </a:r>
            <a:r>
              <a:rPr lang="en-US" sz="2000" dirty="0" err="1">
                <a:solidFill>
                  <a:schemeClr val="tx1"/>
                </a:solidFill>
                <a:latin typeface="AMX" pitchFamily="2" charset="77"/>
              </a:rPr>
              <a:t>eficácia</a:t>
            </a:r>
            <a:r>
              <a:rPr lang="en-US" sz="2000" dirty="0">
                <a:solidFill>
                  <a:schemeClr val="tx1"/>
                </a:solidFill>
                <a:latin typeface="AMX" pitchFamily="2" charset="77"/>
              </a:rPr>
              <a:t> da </a:t>
            </a:r>
            <a:r>
              <a:rPr lang="en-US" sz="2000" dirty="0" err="1">
                <a:solidFill>
                  <a:schemeClr val="tx1"/>
                </a:solidFill>
                <a:latin typeface="AMX" pitchFamily="2" charset="77"/>
              </a:rPr>
              <a:t>sua</a:t>
            </a:r>
            <a:r>
              <a:rPr lang="en-US" sz="2000" dirty="0">
                <a:solidFill>
                  <a:schemeClr val="tx1"/>
                </a:solidFill>
                <a:latin typeface="AMX" pitchFamily="2" charset="77"/>
              </a:rPr>
              <a:t> </a:t>
            </a:r>
            <a:r>
              <a:rPr lang="en-US" sz="2000" dirty="0" err="1">
                <a:solidFill>
                  <a:schemeClr val="tx1"/>
                </a:solidFill>
                <a:latin typeface="AMX" pitchFamily="2" charset="77"/>
              </a:rPr>
              <a:t>abordagem</a:t>
            </a:r>
            <a:r>
              <a:rPr lang="en-US" sz="2000" dirty="0">
                <a:solidFill>
                  <a:schemeClr val="tx1"/>
                </a:solidFill>
                <a:latin typeface="AMX" pitchFamily="2" charset="77"/>
              </a:rPr>
              <a:t> de </a:t>
            </a:r>
            <a:r>
              <a:rPr lang="en-US" sz="2000" dirty="0" err="1">
                <a:solidFill>
                  <a:schemeClr val="tx1"/>
                </a:solidFill>
                <a:latin typeface="AMX" pitchFamily="2" charset="77"/>
              </a:rPr>
              <a:t>vendas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932666" y="1914213"/>
            <a:ext cx="175260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Sondagem</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685266" y="2201179"/>
            <a:ext cx="2036865"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33333E-6 L 2.5E-6 -3.33333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2190987"/>
            <a:ext cx="12192000" cy="4667013"/>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sp>
        <p:nvSpPr>
          <p:cNvPr id="3" name="TextBox 2"/>
          <p:cNvSpPr txBox="1"/>
          <p:nvPr/>
        </p:nvSpPr>
        <p:spPr>
          <a:xfrm>
            <a:off x="2964873" y="1204166"/>
            <a:ext cx="6262254" cy="461665"/>
          </a:xfrm>
          <a:prstGeom prst="rect">
            <a:avLst/>
          </a:prstGeom>
          <a:noFill/>
        </p:spPr>
        <p:txBody>
          <a:bodyPr wrap="square">
            <a:spAutoFit/>
          </a:bodyPr>
          <a:lstStyle/>
          <a:p>
            <a:pPr marL="9525" algn="ctr">
              <a:spcBef>
                <a:spcPts val="600"/>
              </a:spcBef>
            </a:pPr>
            <a:r>
              <a:rPr lang="en-US" sz="2400" b="1" dirty="0" err="1">
                <a:latin typeface="AMX" pitchFamily="2" charset="77"/>
              </a:rPr>
              <a:t>Faça</a:t>
            </a:r>
            <a:r>
              <a:rPr lang="en-US" sz="2400" b="1" dirty="0">
                <a:latin typeface="AMX" pitchFamily="2" charset="77"/>
              </a:rPr>
              <a:t> as </a:t>
            </a:r>
            <a:r>
              <a:rPr lang="en-US" sz="2400" b="1" dirty="0" err="1">
                <a:latin typeface="AMX" pitchFamily="2" charset="77"/>
              </a:rPr>
              <a:t>perguntas</a:t>
            </a:r>
            <a:r>
              <a:rPr lang="en-US" sz="2400" b="1" dirty="0">
                <a:latin typeface="AMX" pitchFamily="2" charset="77"/>
              </a:rPr>
              <a:t> </a:t>
            </a:r>
            <a:r>
              <a:rPr lang="en-US" sz="2400" b="1" dirty="0" err="1">
                <a:latin typeface="AMX" pitchFamily="2" charset="77"/>
              </a:rPr>
              <a:t>certas</a:t>
            </a:r>
            <a:endParaRPr lang="en-US" sz="2400" b="1" dirty="0">
              <a:latin typeface="AMX" pitchFamily="2" charset="77"/>
            </a:endParaRPr>
          </a:p>
        </p:txBody>
      </p:sp>
      <p:pic>
        <p:nvPicPr>
          <p:cNvPr id="42" name="Graphic 41"/>
          <p:cNvPicPr>
            <a:picLocks noChangeAspect="1"/>
          </p:cNvPicPr>
          <p:nvPr/>
        </p:nvPicPr>
        <p:blipFill>
          <a:blip r:embed="rId2"/>
          <a:stretch>
            <a:fillRect/>
          </a:stretch>
        </p:blipFill>
        <p:spPr>
          <a:xfrm>
            <a:off x="4991100" y="1776009"/>
            <a:ext cx="2209800" cy="304800"/>
          </a:xfrm>
          <a:prstGeom prst="rect">
            <a:avLst/>
          </a:prstGeom>
        </p:spPr>
      </p:pic>
      <p:sp>
        <p:nvSpPr>
          <p:cNvPr id="2" name="TextBox 1"/>
          <p:cNvSpPr txBox="1"/>
          <p:nvPr/>
        </p:nvSpPr>
        <p:spPr>
          <a:xfrm>
            <a:off x="5144655" y="520056"/>
            <a:ext cx="1902690"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Sondagem</a:t>
            </a:r>
            <a:endParaRPr lang="en-US" sz="2400" i="1" dirty="0">
              <a:latin typeface="AMX" pitchFamily="2" charset="77"/>
            </a:endParaRPr>
          </a:p>
        </p:txBody>
      </p:sp>
      <p:sp>
        <p:nvSpPr>
          <p:cNvPr id="15" name="TextBox 14"/>
          <p:cNvSpPr txBox="1"/>
          <p:nvPr/>
        </p:nvSpPr>
        <p:spPr>
          <a:xfrm>
            <a:off x="2964873" y="2615294"/>
            <a:ext cx="6262254" cy="400110"/>
          </a:xfrm>
          <a:prstGeom prst="rect">
            <a:avLst/>
          </a:prstGeom>
          <a:noFill/>
        </p:spPr>
        <p:txBody>
          <a:bodyPr wrap="square">
            <a:spAutoFit/>
          </a:bodyPr>
          <a:lstStyle/>
          <a:p>
            <a:pPr marL="9525" algn="ctr">
              <a:spcBef>
                <a:spcPts val="600"/>
              </a:spcBef>
            </a:pPr>
            <a:r>
              <a:rPr lang="en-US" sz="2000" dirty="0" err="1">
                <a:latin typeface="AMX" pitchFamily="2" charset="77"/>
              </a:rPr>
              <a:t>Existem</a:t>
            </a:r>
            <a:r>
              <a:rPr lang="en-US" sz="2000" dirty="0">
                <a:latin typeface="AMX" pitchFamily="2" charset="77"/>
              </a:rPr>
              <a:t> </a:t>
            </a:r>
            <a:r>
              <a:rPr lang="en-US" sz="2000" dirty="0" err="1">
                <a:latin typeface="AMX" pitchFamily="2" charset="77"/>
              </a:rPr>
              <a:t>dois</a:t>
            </a:r>
            <a:r>
              <a:rPr lang="en-US" sz="2000" dirty="0">
                <a:latin typeface="AMX" pitchFamily="2" charset="77"/>
              </a:rPr>
              <a:t> </a:t>
            </a:r>
            <a:r>
              <a:rPr lang="en-US" sz="2000" dirty="0" err="1">
                <a:latin typeface="AMX" pitchFamily="2" charset="77"/>
              </a:rPr>
              <a:t>tipos</a:t>
            </a:r>
            <a:r>
              <a:rPr lang="en-US" sz="2000" dirty="0">
                <a:latin typeface="AMX" pitchFamily="2" charset="77"/>
              </a:rPr>
              <a:t> de </a:t>
            </a:r>
            <a:r>
              <a:rPr lang="en-US" sz="2000" dirty="0" err="1">
                <a:latin typeface="AMX" pitchFamily="2" charset="77"/>
              </a:rPr>
              <a:t>perguntas</a:t>
            </a:r>
            <a:r>
              <a:rPr lang="en-US" sz="2000" dirty="0">
                <a:latin typeface="AMX" pitchFamily="2" charset="77"/>
              </a:rPr>
              <a:t>:</a:t>
            </a:r>
            <a:endParaRPr lang="en-US" sz="2000" dirty="0">
              <a:latin typeface="AMX" pitchFamily="2" charset="77"/>
            </a:endParaRPr>
          </a:p>
        </p:txBody>
      </p:sp>
      <p:sp>
        <p:nvSpPr>
          <p:cNvPr id="10" name="TextBox 9"/>
          <p:cNvSpPr txBox="1"/>
          <p:nvPr/>
        </p:nvSpPr>
        <p:spPr>
          <a:xfrm>
            <a:off x="2903682" y="3476175"/>
            <a:ext cx="2438863"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Perguntas</a:t>
            </a:r>
            <a:r>
              <a:rPr lang="en-US" sz="2000" i="1" dirty="0">
                <a:solidFill>
                  <a:srgbClr val="DA291C"/>
                </a:solidFill>
                <a:latin typeface="AMX" pitchFamily="2" charset="77"/>
              </a:rPr>
              <a:t> </a:t>
            </a:r>
            <a:r>
              <a:rPr lang="en-US" sz="2000" i="1" dirty="0" err="1">
                <a:solidFill>
                  <a:srgbClr val="DA291C"/>
                </a:solidFill>
                <a:latin typeface="AMX" pitchFamily="2" charset="77"/>
              </a:rPr>
              <a:t>fechadas</a:t>
            </a:r>
            <a:endParaRPr lang="en-US" sz="2000" i="1" dirty="0">
              <a:solidFill>
                <a:srgbClr val="DA291C"/>
              </a:solidFill>
              <a:latin typeface="AMX" pitchFamily="2" charset="77"/>
            </a:endParaRPr>
          </a:p>
        </p:txBody>
      </p:sp>
      <p:sp>
        <p:nvSpPr>
          <p:cNvPr id="11" name="TextBox 10"/>
          <p:cNvSpPr txBox="1"/>
          <p:nvPr/>
        </p:nvSpPr>
        <p:spPr>
          <a:xfrm>
            <a:off x="6849457" y="3476175"/>
            <a:ext cx="2438863"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sym typeface="+mn-ea"/>
              </a:rPr>
              <a:t>Perguntas</a:t>
            </a:r>
            <a:r>
              <a:rPr lang="en-US" sz="2000" i="1" dirty="0">
                <a:solidFill>
                  <a:srgbClr val="DA291C"/>
                </a:solidFill>
                <a:latin typeface="AMX" pitchFamily="2" charset="77"/>
                <a:sym typeface="+mn-ea"/>
              </a:rPr>
              <a:t> </a:t>
            </a:r>
            <a:r>
              <a:rPr lang="en-US" sz="2000" i="1" dirty="0" err="1">
                <a:solidFill>
                  <a:srgbClr val="DA291C"/>
                </a:solidFill>
                <a:latin typeface="AMX" pitchFamily="2" charset="77"/>
                <a:sym typeface="+mn-ea"/>
              </a:rPr>
              <a:t>fechadas</a:t>
            </a:r>
            <a:endParaRPr lang="en-US" sz="2000" i="1" dirty="0">
              <a:solidFill>
                <a:srgbClr val="DA291C"/>
              </a:solidFill>
              <a:latin typeface="AMX" pitchFamily="2" charset="77"/>
            </a:endParaRPr>
          </a:p>
        </p:txBody>
      </p:sp>
      <p:sp>
        <p:nvSpPr>
          <p:cNvPr id="16" name="TextBox 14"/>
          <p:cNvSpPr txBox="1"/>
          <p:nvPr/>
        </p:nvSpPr>
        <p:spPr>
          <a:xfrm>
            <a:off x="2329824" y="4140473"/>
            <a:ext cx="3586578" cy="1477328"/>
          </a:xfrm>
          <a:prstGeom prst="rect">
            <a:avLst/>
          </a:prstGeom>
          <a:noFill/>
        </p:spPr>
        <p:txBody>
          <a:bodyPr wrap="square" rtlCol="0">
            <a:spAutoFit/>
          </a:bodyPr>
          <a:lstStyle/>
          <a:p>
            <a:pPr lvl="0" algn="ctr" defTabSz="1217930" latinLnBrk="1">
              <a:defRPr/>
            </a:pPr>
            <a:r>
              <a:rPr lang="pt-BR" altLang="ko-KR" dirty="0">
                <a:latin typeface="AMX" pitchFamily="2" charset="77"/>
                <a:ea typeface="Segoe UI Black" panose="020B0A02040204020203" pitchFamily="34" charset="0"/>
                <a:cs typeface="Segoe UI Black" panose="020B0A02040204020203" pitchFamily="34" charset="0"/>
              </a:rPr>
              <a:t>São úteis para obter informações específicas e rápidas, que podem ser respondidas com “sim” ou “não”. Elas ajudam a confirmar detalhes e a direcionar a conversa.</a:t>
            </a:r>
            <a:endParaRPr lang="pt-BR" altLang="ko-KR" dirty="0">
              <a:latin typeface="AMX" pitchFamily="2" charset="77"/>
              <a:ea typeface="Segoe UI Black" panose="020B0A02040204020203" pitchFamily="34" charset="0"/>
              <a:cs typeface="Segoe UI Black" panose="020B0A02040204020203" pitchFamily="34" charset="0"/>
            </a:endParaRPr>
          </a:p>
        </p:txBody>
      </p:sp>
      <p:sp>
        <p:nvSpPr>
          <p:cNvPr id="17" name="TextBox 14"/>
          <p:cNvSpPr txBox="1"/>
          <p:nvPr/>
        </p:nvSpPr>
        <p:spPr>
          <a:xfrm>
            <a:off x="6128418" y="4140473"/>
            <a:ext cx="3880940" cy="2031325"/>
          </a:xfrm>
          <a:prstGeom prst="rect">
            <a:avLst/>
          </a:prstGeom>
          <a:noFill/>
        </p:spPr>
        <p:txBody>
          <a:bodyPr wrap="square" rtlCol="0">
            <a:spAutoFit/>
          </a:bodyPr>
          <a:lstStyle/>
          <a:p>
            <a:pPr lvl="0" algn="ctr" defTabSz="1217930" latinLnBrk="1">
              <a:defRPr/>
            </a:pPr>
            <a:r>
              <a:rPr lang="pt-BR" altLang="ko-KR" dirty="0">
                <a:latin typeface="AMX" pitchFamily="2" charset="77"/>
                <a:ea typeface="Segoe UI Black" panose="020B0A02040204020203" pitchFamily="34" charset="0"/>
                <a:cs typeface="Segoe UI Black" panose="020B0A02040204020203" pitchFamily="34" charset="0"/>
              </a:rPr>
              <a:t>Permitem uma exploração</a:t>
            </a:r>
            <a:br>
              <a:rPr lang="pt-BR" altLang="ko-KR" dirty="0">
                <a:latin typeface="AMX" pitchFamily="2" charset="77"/>
                <a:ea typeface="Segoe UI Black" panose="020B0A02040204020203" pitchFamily="34" charset="0"/>
                <a:cs typeface="Segoe UI Black" panose="020B0A02040204020203" pitchFamily="34" charset="0"/>
              </a:rPr>
            </a:br>
            <a:r>
              <a:rPr lang="pt-BR" altLang="ko-KR" dirty="0">
                <a:latin typeface="AMX" pitchFamily="2" charset="77"/>
                <a:ea typeface="Segoe UI Black" panose="020B0A02040204020203" pitchFamily="34" charset="0"/>
                <a:cs typeface="Segoe UI Black" panose="020B0A02040204020203" pitchFamily="34" charset="0"/>
              </a:rPr>
              <a:t>mais profunda das necessidades</a:t>
            </a:r>
            <a:br>
              <a:rPr lang="pt-BR" altLang="ko-KR" dirty="0">
                <a:latin typeface="AMX" pitchFamily="2" charset="77"/>
                <a:ea typeface="Segoe UI Black" panose="020B0A02040204020203" pitchFamily="34" charset="0"/>
                <a:cs typeface="Segoe UI Black" panose="020B0A02040204020203" pitchFamily="34" charset="0"/>
              </a:rPr>
            </a:br>
            <a:r>
              <a:rPr lang="pt-BR" altLang="ko-KR" dirty="0">
                <a:latin typeface="AMX" pitchFamily="2" charset="77"/>
                <a:ea typeface="Segoe UI Black" panose="020B0A02040204020203" pitchFamily="34" charset="0"/>
                <a:cs typeface="Segoe UI Black" panose="020B0A02040204020203" pitchFamily="34" charset="0"/>
              </a:rPr>
              <a:t>e preferências do cliente.</a:t>
            </a:r>
            <a:br>
              <a:rPr lang="pt-BR" altLang="ko-KR" dirty="0">
                <a:latin typeface="AMX" pitchFamily="2" charset="77"/>
                <a:ea typeface="Segoe UI Black" panose="020B0A02040204020203" pitchFamily="34" charset="0"/>
                <a:cs typeface="Segoe UI Black" panose="020B0A02040204020203" pitchFamily="34" charset="0"/>
              </a:rPr>
            </a:br>
            <a:r>
              <a:rPr lang="pt-BR" altLang="ko-KR" dirty="0">
                <a:latin typeface="AMX" pitchFamily="2" charset="77"/>
                <a:ea typeface="Segoe UI Black" panose="020B0A02040204020203" pitchFamily="34" charset="0"/>
                <a:cs typeface="Segoe UI Black" panose="020B0A02040204020203" pitchFamily="34" charset="0"/>
              </a:rPr>
              <a:t>Elas incentivam respostas mais elaboradas, fornecendo ideias sobre como o cliente usa o produto ou serviço e o que realmente valoriza.</a:t>
            </a:r>
            <a:endParaRPr lang="pt-BR" altLang="ko-KR" dirty="0">
              <a:latin typeface="AMX" pitchFamily="2" charset="77"/>
              <a:ea typeface="Segoe UI Black" panose="020B0A02040204020203" pitchFamily="34" charset="0"/>
              <a:cs typeface="Segoe UI Black" panose="020B0A02040204020203" pitchFamily="34" charset="0"/>
            </a:endParaRPr>
          </a:p>
        </p:txBody>
      </p:sp>
      <p:sp>
        <p:nvSpPr>
          <p:cNvPr id="8"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9" name="Gráfico 8"/>
          <p:cNvPicPr>
            <a:picLocks noChangeAspect="1"/>
          </p:cNvPicPr>
          <p:nvPr/>
        </p:nvPicPr>
        <p:blipFill>
          <a:blip r:embed="rId3"/>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04166 L 0 -2.59259E-6 " pathEditMode="relative" rAng="0" ptsTypes="AA">
                                      <p:cBhvr>
                                        <p:cTn id="9" dur="1250" fill="hold"/>
                                        <p:tgtEl>
                                          <p:spTgt spid="2"/>
                                        </p:tgtEl>
                                        <p:attrNameLst>
                                          <p:attrName>ppt_x</p:attrName>
                                          <p:attrName>ppt_y</p:attrName>
                                        </p:attrNameLst>
                                      </p:cBhvr>
                                      <p:rCtr x="0" y="2083"/>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25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35" presetClass="path" presetSubtype="0" accel="50000" decel="50000" fill="hold" grpId="1" nodeType="withEffect">
                                  <p:stCondLst>
                                    <p:cond delay="250"/>
                                  </p:stCondLst>
                                  <p:childTnLst>
                                    <p:animMotion origin="layout" path="M 0 0.15903 L 0 -2.22222E-6 " pathEditMode="relative" rAng="0" ptsTypes="AA">
                                      <p:cBhvr>
                                        <p:cTn id="17" dur="1500" fill="hold"/>
                                        <p:tgtEl>
                                          <p:spTgt spid="4"/>
                                        </p:tgtEl>
                                        <p:attrNameLst>
                                          <p:attrName>ppt_x</p:attrName>
                                          <p:attrName>ppt_y</p:attrName>
                                        </p:attrNameLst>
                                      </p:cBhvr>
                                      <p:rCtr x="0" y="-7963"/>
                                    </p:animMotion>
                                  </p:childTnLst>
                                </p:cTn>
                              </p:par>
                              <p:par>
                                <p:cTn id="18" presetID="9" presetClass="entr" presetSubtype="0" fill="hold" nodeType="withEffect">
                                  <p:stCondLst>
                                    <p:cond delay="1000"/>
                                  </p:stCondLst>
                                  <p:childTnLst>
                                    <p:set>
                                      <p:cBhvr>
                                        <p:cTn id="19" dur="1" fill="hold">
                                          <p:stCondLst>
                                            <p:cond delay="0"/>
                                          </p:stCondLst>
                                        </p:cTn>
                                        <p:tgtEl>
                                          <p:spTgt spid="42"/>
                                        </p:tgtEl>
                                        <p:attrNameLst>
                                          <p:attrName>style.visibility</p:attrName>
                                        </p:attrNameLst>
                                      </p:cBhvr>
                                      <p:to>
                                        <p:strVal val="visible"/>
                                      </p:to>
                                    </p:set>
                                    <p:animEffect transition="in" filter="dissolve">
                                      <p:cBhvr>
                                        <p:cTn id="20" dur="500"/>
                                        <p:tgtEl>
                                          <p:spTgt spid="42"/>
                                        </p:tgtEl>
                                      </p:cBhvr>
                                    </p:animEffect>
                                  </p:childTnLst>
                                </p:cTn>
                              </p:par>
                              <p:par>
                                <p:cTn id="21" presetID="10"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grpId="0" nodeType="withEffect">
                                  <p:stCondLst>
                                    <p:cond delay="125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par>
                                <p:cTn id="27" presetID="35" presetClass="path" presetSubtype="0" accel="50000" decel="50000" fill="hold" grpId="1" nodeType="withEffect">
                                  <p:stCondLst>
                                    <p:cond delay="1250"/>
                                  </p:stCondLst>
                                  <p:childTnLst>
                                    <p:animMotion origin="layout" path="M -0.00091 -0.05023 L -1.04167E-6 2.96296E-6 " pathEditMode="relative" rAng="0" ptsTypes="AA">
                                      <p:cBhvr>
                                        <p:cTn id="28" dur="1250" fill="hold"/>
                                        <p:tgtEl>
                                          <p:spTgt spid="10"/>
                                        </p:tgtEl>
                                        <p:attrNameLst>
                                          <p:attrName>ppt_x</p:attrName>
                                          <p:attrName>ppt_y</p:attrName>
                                        </p:attrNameLst>
                                      </p:cBhvr>
                                      <p:rCtr x="39" y="2500"/>
                                    </p:animMotion>
                                  </p:childTnLst>
                                </p:cTn>
                              </p:par>
                              <p:par>
                                <p:cTn id="29" presetID="10" presetClass="entr" presetSubtype="0" fill="hold" grpId="0" nodeType="withEffect">
                                  <p:stCondLst>
                                    <p:cond delay="12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1250"/>
                                  </p:stCondLst>
                                  <p:childTnLst>
                                    <p:animMotion origin="layout" path="M -0.00091 -0.05023 L 1.04167E-6 2.96296E-6 " pathEditMode="relative" rAng="0" ptsTypes="AA">
                                      <p:cBhvr>
                                        <p:cTn id="33" dur="1250" fill="hold"/>
                                        <p:tgtEl>
                                          <p:spTgt spid="11"/>
                                        </p:tgtEl>
                                        <p:attrNameLst>
                                          <p:attrName>ppt_x</p:attrName>
                                          <p:attrName>ppt_y</p:attrName>
                                        </p:attrNameLst>
                                      </p:cBhvr>
                                      <p:rCtr x="39" y="2500"/>
                                    </p:animMotion>
                                  </p:childTnLst>
                                </p:cTn>
                              </p:par>
                              <p:par>
                                <p:cTn id="34" presetID="10" presetClass="entr" presetSubtype="0" fill="hold" grpId="0" nodeType="withEffect">
                                  <p:stCondLst>
                                    <p:cond delay="150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150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3" grpId="0"/>
      <p:bldP spid="2" grpId="0" animBg="1"/>
      <p:bldP spid="2" grpId="1" animBg="1"/>
      <p:bldP spid="15" grpId="0"/>
      <p:bldP spid="10" grpId="0" animBg="1"/>
      <p:bldP spid="10" grpId="1" animBg="1"/>
      <p:bldP spid="11" grpId="0" animBg="1"/>
      <p:bldP spid="11" grpId="1" animBg="1"/>
      <p:bldP spid="16" grpId="0"/>
      <p:bldP spid="17"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 Same-side Corner of Rectangle 3"/>
          <p:cNvSpPr/>
          <p:nvPr/>
        </p:nvSpPr>
        <p:spPr>
          <a:xfrm>
            <a:off x="-15179" y="1736435"/>
            <a:ext cx="12192000" cy="5121565"/>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TextBox 2"/>
          <p:cNvSpPr txBox="1"/>
          <p:nvPr/>
        </p:nvSpPr>
        <p:spPr>
          <a:xfrm>
            <a:off x="2964873" y="-461665"/>
            <a:ext cx="6262254" cy="461665"/>
          </a:xfrm>
          <a:prstGeom prst="rect">
            <a:avLst/>
          </a:prstGeom>
          <a:noFill/>
        </p:spPr>
        <p:txBody>
          <a:bodyPr wrap="square">
            <a:spAutoFit/>
          </a:bodyPr>
          <a:lstStyle/>
          <a:p>
            <a:pPr marL="9525" algn="ctr">
              <a:spcBef>
                <a:spcPts val="600"/>
              </a:spcBef>
            </a:pPr>
            <a:r>
              <a:rPr lang="en-US" sz="2400" b="1" dirty="0" err="1">
                <a:latin typeface="AMX" pitchFamily="2" charset="77"/>
              </a:rPr>
              <a:t>Faça</a:t>
            </a:r>
            <a:r>
              <a:rPr lang="en-US" sz="2400" b="1" dirty="0">
                <a:latin typeface="AMX" pitchFamily="2" charset="77"/>
              </a:rPr>
              <a:t> as </a:t>
            </a:r>
            <a:r>
              <a:rPr lang="en-US" sz="2400" b="1" dirty="0" err="1">
                <a:latin typeface="AMX" pitchFamily="2" charset="77"/>
              </a:rPr>
              <a:t>perguntas</a:t>
            </a:r>
            <a:r>
              <a:rPr lang="en-US" sz="2400" b="1" dirty="0">
                <a:latin typeface="AMX" pitchFamily="2" charset="77"/>
              </a:rPr>
              <a:t> </a:t>
            </a:r>
            <a:r>
              <a:rPr lang="en-US" sz="2400" b="1" dirty="0" err="1">
                <a:latin typeface="AMX" pitchFamily="2" charset="77"/>
              </a:rPr>
              <a:t>certas</a:t>
            </a:r>
            <a:endParaRPr lang="en-US" sz="2400" b="1" dirty="0">
              <a:latin typeface="AMX" pitchFamily="2" charset="77"/>
            </a:endParaRPr>
          </a:p>
        </p:txBody>
      </p:sp>
      <p:pic>
        <p:nvPicPr>
          <p:cNvPr id="42" name="Graphic 41"/>
          <p:cNvPicPr>
            <a:picLocks noChangeAspect="1"/>
          </p:cNvPicPr>
          <p:nvPr/>
        </p:nvPicPr>
        <p:blipFill>
          <a:blip r:embed="rId1"/>
          <a:stretch>
            <a:fillRect/>
          </a:stretch>
        </p:blipFill>
        <p:spPr>
          <a:xfrm>
            <a:off x="4991100" y="1253160"/>
            <a:ext cx="2209800" cy="304800"/>
          </a:xfrm>
          <a:prstGeom prst="rect">
            <a:avLst/>
          </a:prstGeom>
        </p:spPr>
      </p:pic>
      <p:sp>
        <p:nvSpPr>
          <p:cNvPr id="2" name="TextBox 1"/>
          <p:cNvSpPr txBox="1"/>
          <p:nvPr/>
        </p:nvSpPr>
        <p:spPr>
          <a:xfrm>
            <a:off x="5144655" y="-1145775"/>
            <a:ext cx="1902690"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Sondagem</a:t>
            </a:r>
            <a:endParaRPr lang="en-US" sz="2400" i="1" dirty="0">
              <a:latin typeface="AMX" pitchFamily="2" charset="77"/>
            </a:endParaRPr>
          </a:p>
        </p:txBody>
      </p:sp>
      <p:sp>
        <p:nvSpPr>
          <p:cNvPr id="8" name="TextBox 7"/>
          <p:cNvSpPr txBox="1"/>
          <p:nvPr/>
        </p:nvSpPr>
        <p:spPr>
          <a:xfrm>
            <a:off x="2179782" y="719329"/>
            <a:ext cx="7832436" cy="400110"/>
          </a:xfrm>
          <a:prstGeom prst="rect">
            <a:avLst/>
          </a:prstGeom>
          <a:noFill/>
        </p:spPr>
        <p:txBody>
          <a:bodyPr wrap="square">
            <a:spAutoFit/>
          </a:bodyPr>
          <a:lstStyle/>
          <a:p>
            <a:pPr marL="9525" algn="ctr">
              <a:spcBef>
                <a:spcPts val="600"/>
              </a:spcBef>
            </a:pPr>
            <a:r>
              <a:rPr lang="en-US" sz="2000" dirty="0" err="1">
                <a:latin typeface="AMX" pitchFamily="2" charset="77"/>
              </a:rPr>
              <a:t>Exemplos</a:t>
            </a:r>
            <a:r>
              <a:rPr lang="en-US" sz="2000" dirty="0">
                <a:latin typeface="AMX" pitchFamily="2" charset="77"/>
              </a:rPr>
              <a:t> de </a:t>
            </a:r>
            <a:r>
              <a:rPr lang="en-US" sz="2000" dirty="0" err="1">
                <a:latin typeface="AMX" pitchFamily="2" charset="77"/>
              </a:rPr>
              <a:t>perguntas</a:t>
            </a:r>
            <a:r>
              <a:rPr lang="en-US" sz="2000" dirty="0">
                <a:latin typeface="AMX" pitchFamily="2" charset="77"/>
              </a:rPr>
              <a:t> para </a:t>
            </a:r>
            <a:r>
              <a:rPr lang="en-US" sz="2000" dirty="0" err="1">
                <a:latin typeface="AMX" pitchFamily="2" charset="77"/>
              </a:rPr>
              <a:t>conhecer</a:t>
            </a:r>
            <a:r>
              <a:rPr lang="en-US" sz="2000" dirty="0">
                <a:latin typeface="AMX" pitchFamily="2" charset="77"/>
              </a:rPr>
              <a:t> o </a:t>
            </a:r>
            <a:r>
              <a:rPr lang="en-US" sz="2000" dirty="0" err="1">
                <a:latin typeface="AMX" pitchFamily="2" charset="77"/>
              </a:rPr>
              <a:t>cliente</a:t>
            </a:r>
            <a:r>
              <a:rPr lang="en-US" sz="2000" dirty="0">
                <a:latin typeface="AMX" pitchFamily="2" charset="77"/>
              </a:rPr>
              <a:t> e </a:t>
            </a:r>
            <a:r>
              <a:rPr lang="en-US" sz="2000" dirty="0" err="1">
                <a:latin typeface="AMX" pitchFamily="2" charset="77"/>
              </a:rPr>
              <a:t>suas</a:t>
            </a:r>
            <a:r>
              <a:rPr lang="en-US" sz="2000" dirty="0">
                <a:latin typeface="AMX" pitchFamily="2" charset="77"/>
              </a:rPr>
              <a:t> </a:t>
            </a:r>
            <a:r>
              <a:rPr lang="en-US" sz="2000" dirty="0" err="1">
                <a:latin typeface="AMX" pitchFamily="2" charset="77"/>
              </a:rPr>
              <a:t>necessidades</a:t>
            </a:r>
            <a:r>
              <a:rPr lang="en-US" sz="2000" dirty="0">
                <a:latin typeface="AMX" pitchFamily="2" charset="77"/>
              </a:rPr>
              <a:t>:</a:t>
            </a:r>
            <a:endParaRPr lang="en-US" sz="2000" dirty="0">
              <a:latin typeface="AMX" pitchFamily="2" charset="77"/>
            </a:endParaRPr>
          </a:p>
        </p:txBody>
      </p:sp>
      <p:sp>
        <p:nvSpPr>
          <p:cNvPr id="9" name="Retângulo: Cantos Arredondados 1"/>
          <p:cNvSpPr/>
          <p:nvPr>
            <p:custDataLst>
              <p:tags r:id="rId2"/>
            </p:custDataLst>
          </p:nvPr>
        </p:nvSpPr>
        <p:spPr>
          <a:xfrm>
            <a:off x="885190" y="2507615"/>
            <a:ext cx="2546985" cy="952500"/>
          </a:xfrm>
          <a:prstGeom prst="roundRect">
            <a:avLst>
              <a:gd name="adj" fmla="val 32179"/>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pt-BR" sz="1800" b="1" dirty="0">
                <a:solidFill>
                  <a:schemeClr val="tx1"/>
                </a:solidFill>
                <a:latin typeface="AMX" pitchFamily="2" charset="77"/>
                <a:cs typeface="Segoe UI" panose="020B0502040204020203" pitchFamily="34" charset="0"/>
                <a:sym typeface="+mn-ea"/>
              </a:rPr>
              <a:t>Netos ou filhos</a:t>
            </a:r>
            <a:br>
              <a:rPr lang="pt-BR" sz="1800" dirty="0">
                <a:solidFill>
                  <a:schemeClr val="tx1"/>
                </a:solidFill>
                <a:latin typeface="AMX" pitchFamily="2" charset="77"/>
                <a:cs typeface="Segoe UI" panose="020B0502040204020203" pitchFamily="34" charset="0"/>
                <a:sym typeface="+mn-ea"/>
              </a:rPr>
            </a:br>
            <a:r>
              <a:rPr lang="pt-BR" sz="1800" dirty="0">
                <a:solidFill>
                  <a:schemeClr val="tx1"/>
                </a:solidFill>
                <a:latin typeface="AMX" pitchFamily="2" charset="77"/>
                <a:cs typeface="Segoe UI" panose="020B0502040204020203" pitchFamily="34" charset="0"/>
                <a:sym typeface="+mn-ea"/>
              </a:rPr>
              <a:t>na sua residência?</a:t>
            </a:r>
            <a:endParaRPr lang="pt-BR" sz="1800" dirty="0">
              <a:solidFill>
                <a:schemeClr val="tx1"/>
              </a:solidFill>
              <a:latin typeface="AMX" pitchFamily="2" charset="77"/>
              <a:cs typeface="Segoe UI" panose="020B0502040204020203" pitchFamily="34" charset="0"/>
            </a:endParaRPr>
          </a:p>
        </p:txBody>
      </p:sp>
      <p:sp>
        <p:nvSpPr>
          <p:cNvPr id="12" name="Retângulo: Cantos Arredondados 85"/>
          <p:cNvSpPr/>
          <p:nvPr>
            <p:custDataLst>
              <p:tags r:id="rId3"/>
            </p:custDataLst>
          </p:nvPr>
        </p:nvSpPr>
        <p:spPr>
          <a:xfrm>
            <a:off x="903919" y="3596844"/>
            <a:ext cx="2528617" cy="554258"/>
          </a:xfrm>
          <a:prstGeom prst="roundRect">
            <a:avLst>
              <a:gd name="adj" fmla="val 41270"/>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latin typeface="AMX" pitchFamily="2" charset="77"/>
                <a:cs typeface="Segoe UI" panose="020B0502040204020203" pitchFamily="34" charset="0"/>
              </a:rPr>
              <a:t>Faz </a:t>
            </a:r>
            <a:r>
              <a:rPr lang="pt-BR" b="1" dirty="0">
                <a:solidFill>
                  <a:schemeClr val="tx1"/>
                </a:solidFill>
                <a:latin typeface="AMX" pitchFamily="2" charset="77"/>
                <a:cs typeface="Segoe UI" panose="020B0502040204020203" pitchFamily="34" charset="0"/>
              </a:rPr>
              <a:t>home office</a:t>
            </a:r>
            <a:r>
              <a:rPr lang="pt-BR" dirty="0">
                <a:solidFill>
                  <a:schemeClr val="tx1"/>
                </a:solidFill>
                <a:latin typeface="AMX" pitchFamily="2" charset="77"/>
                <a:cs typeface="Segoe UI" panose="020B0502040204020203" pitchFamily="34" charset="0"/>
              </a:rPr>
              <a:t>?</a:t>
            </a:r>
            <a:endParaRPr lang="pt-BR" dirty="0">
              <a:solidFill>
                <a:schemeClr val="tx1"/>
              </a:solidFill>
              <a:latin typeface="AMX" pitchFamily="2" charset="77"/>
              <a:cs typeface="Segoe UI" panose="020B0502040204020203" pitchFamily="34" charset="0"/>
            </a:endParaRPr>
          </a:p>
        </p:txBody>
      </p:sp>
      <p:sp>
        <p:nvSpPr>
          <p:cNvPr id="13" name="Retângulo: Cantos Arredondados 86"/>
          <p:cNvSpPr/>
          <p:nvPr>
            <p:custDataLst>
              <p:tags r:id="rId4"/>
            </p:custDataLst>
          </p:nvPr>
        </p:nvSpPr>
        <p:spPr>
          <a:xfrm>
            <a:off x="903919" y="4287832"/>
            <a:ext cx="2528617" cy="1567506"/>
          </a:xfrm>
          <a:prstGeom prst="roundRect">
            <a:avLst>
              <a:gd name="adj" fmla="val 21301"/>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pt-BR" dirty="0">
                <a:solidFill>
                  <a:schemeClr val="tx1"/>
                </a:solidFill>
                <a:highlight>
                  <a:srgbClr val="000000">
                    <a:alpha val="0"/>
                  </a:srgbClr>
                </a:highlight>
                <a:latin typeface="AMX" pitchFamily="2" charset="77"/>
                <a:cs typeface="Segoe UI" panose="020B0502040204020203" pitchFamily="34" charset="0"/>
                <a:sym typeface="+mn-ea"/>
              </a:rPr>
              <a:t>Se você pudesse melhorar algo na sua </a:t>
            </a:r>
            <a:r>
              <a:rPr lang="pt-BR" b="1" dirty="0">
                <a:solidFill>
                  <a:schemeClr val="tx1"/>
                </a:solidFill>
                <a:highlight>
                  <a:srgbClr val="000000">
                    <a:alpha val="0"/>
                  </a:srgbClr>
                </a:highlight>
                <a:latin typeface="AMX" pitchFamily="2" charset="77"/>
                <a:cs typeface="Segoe UI" panose="020B0502040204020203" pitchFamily="34" charset="0"/>
                <a:sym typeface="+mn-ea"/>
              </a:rPr>
              <a:t>experiência atual</a:t>
            </a:r>
            <a:r>
              <a:rPr lang="pt-BR" dirty="0">
                <a:solidFill>
                  <a:schemeClr val="tx1"/>
                </a:solidFill>
                <a:highlight>
                  <a:srgbClr val="000000">
                    <a:alpha val="0"/>
                  </a:srgbClr>
                </a:highlight>
                <a:latin typeface="AMX" pitchFamily="2" charset="77"/>
                <a:cs typeface="Segoe UI" panose="020B0502040204020203" pitchFamily="34" charset="0"/>
                <a:sym typeface="+mn-ea"/>
              </a:rPr>
              <a:t> com telefonia, o que seria?</a:t>
            </a:r>
            <a:endParaRPr lang="pt-BR" dirty="0">
              <a:solidFill>
                <a:schemeClr val="tx1"/>
              </a:solidFill>
              <a:latin typeface="AMX" pitchFamily="2" charset="77"/>
              <a:cs typeface="Segoe UI" panose="020B0502040204020203" pitchFamily="34" charset="0"/>
            </a:endParaRPr>
          </a:p>
        </p:txBody>
      </p:sp>
      <p:sp>
        <p:nvSpPr>
          <p:cNvPr id="14" name="Retângulo: Cantos Arredondados 87"/>
          <p:cNvSpPr/>
          <p:nvPr>
            <p:custDataLst>
              <p:tags r:id="rId5"/>
            </p:custDataLst>
          </p:nvPr>
        </p:nvSpPr>
        <p:spPr>
          <a:xfrm>
            <a:off x="8897318" y="2507398"/>
            <a:ext cx="2528617" cy="1105783"/>
          </a:xfrm>
          <a:prstGeom prst="roundRect">
            <a:avLst>
              <a:gd name="adj" fmla="val 2237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pt-BR" dirty="0">
                <a:solidFill>
                  <a:schemeClr val="tx1"/>
                </a:solidFill>
                <a:latin typeface="AMX"/>
                <a:cs typeface="Segoe UI" panose="020B0502040204020203"/>
              </a:rPr>
              <a:t>Quando relatam </a:t>
            </a:r>
            <a:r>
              <a:rPr lang="pt-BR" dirty="0">
                <a:solidFill>
                  <a:schemeClr val="tx1"/>
                </a:solidFill>
                <a:latin typeface="AMX"/>
                <a:ea typeface="Segoe UI Black" panose="020B0A02040204020203"/>
                <a:cs typeface="Segoe UI" panose="020B0502040204020203"/>
              </a:rPr>
              <a:t>jovens</a:t>
            </a:r>
            <a:r>
              <a:rPr lang="pt-BR" dirty="0">
                <a:solidFill>
                  <a:schemeClr val="tx1"/>
                </a:solidFill>
                <a:latin typeface="AMX"/>
                <a:cs typeface="Segoe UI" panose="020B0502040204020203"/>
              </a:rPr>
              <a:t>:</a:t>
            </a:r>
            <a:r>
              <a:rPr lang="pt-BR" b="1" dirty="0">
                <a:solidFill>
                  <a:schemeClr val="tx1"/>
                </a:solidFill>
                <a:latin typeface="AMX"/>
                <a:cs typeface="Segoe UI" panose="020B0502040204020203"/>
              </a:rPr>
              <a:t> fazem aulas online</a:t>
            </a:r>
            <a:r>
              <a:rPr lang="pt-BR" dirty="0">
                <a:solidFill>
                  <a:schemeClr val="tx1"/>
                </a:solidFill>
                <a:latin typeface="AMX"/>
                <a:cs typeface="Segoe UI" panose="020B0502040204020203"/>
              </a:rPr>
              <a:t>?</a:t>
            </a:r>
            <a:endParaRPr lang="pt-BR" dirty="0">
              <a:solidFill>
                <a:schemeClr val="tx1"/>
              </a:solidFill>
              <a:latin typeface="AMX"/>
              <a:cs typeface="Segoe UI" panose="020B0502040204020203"/>
            </a:endParaRPr>
          </a:p>
        </p:txBody>
      </p:sp>
      <p:sp>
        <p:nvSpPr>
          <p:cNvPr id="18" name="Retângulo: Cantos Arredondados 88"/>
          <p:cNvSpPr/>
          <p:nvPr>
            <p:custDataLst>
              <p:tags r:id="rId6"/>
            </p:custDataLst>
          </p:nvPr>
        </p:nvSpPr>
        <p:spPr>
          <a:xfrm>
            <a:off x="8897318" y="3757351"/>
            <a:ext cx="2528617" cy="2097986"/>
          </a:xfrm>
          <a:prstGeom prst="roundRect">
            <a:avLst>
              <a:gd name="adj" fmla="val 11403"/>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latin typeface="AMX" pitchFamily="2" charset="77"/>
                <a:cs typeface="Segoe UI" panose="020B0502040204020203" pitchFamily="34" charset="0"/>
              </a:rPr>
              <a:t>Quando relatam </a:t>
            </a:r>
            <a:r>
              <a:rPr lang="pt-BR" dirty="0">
                <a:solidFill>
                  <a:schemeClr val="tx1"/>
                </a:solidFill>
                <a:latin typeface="AMX" pitchFamily="2" charset="77"/>
                <a:ea typeface="Segoe UI Black" panose="020B0A02040204020203" pitchFamily="34" charset="0"/>
                <a:cs typeface="Segoe UI" panose="020B0502040204020203" pitchFamily="34" charset="0"/>
              </a:rPr>
              <a:t>pessoas mais maduras</a:t>
            </a:r>
            <a:r>
              <a:rPr lang="pt-BR" dirty="0">
                <a:solidFill>
                  <a:schemeClr val="tx1"/>
                </a:solidFill>
                <a:latin typeface="AMX" pitchFamily="2" charset="77"/>
                <a:cs typeface="Segoe UI" panose="020B0502040204020203" pitchFamily="34" charset="0"/>
              </a:rPr>
              <a:t>: </a:t>
            </a:r>
            <a:r>
              <a:rPr lang="pt-BR" b="1" dirty="0">
                <a:solidFill>
                  <a:schemeClr val="tx1"/>
                </a:solidFill>
                <a:latin typeface="AMX" pitchFamily="2" charset="77"/>
                <a:cs typeface="Segoe UI" panose="020B0502040204020203" pitchFamily="34" charset="0"/>
              </a:rPr>
              <a:t>gostam</a:t>
            </a:r>
            <a:br>
              <a:rPr lang="pt-BR" b="1" dirty="0">
                <a:solidFill>
                  <a:schemeClr val="tx1"/>
                </a:solidFill>
                <a:latin typeface="AMX" pitchFamily="2" charset="77"/>
                <a:cs typeface="Segoe UI" panose="020B0502040204020203" pitchFamily="34" charset="0"/>
              </a:rPr>
            </a:br>
            <a:r>
              <a:rPr lang="pt-BR" b="1" dirty="0">
                <a:solidFill>
                  <a:schemeClr val="tx1"/>
                </a:solidFill>
                <a:latin typeface="AMX" pitchFamily="2" charset="77"/>
                <a:cs typeface="Segoe UI" panose="020B0502040204020203" pitchFamily="34" charset="0"/>
              </a:rPr>
              <a:t>de séries? Filmes? </a:t>
            </a:r>
            <a:endParaRPr lang="pt-BR" b="1" dirty="0">
              <a:solidFill>
                <a:schemeClr val="tx1"/>
              </a:solidFill>
              <a:highlight>
                <a:srgbClr val="FFFF00"/>
              </a:highlight>
              <a:latin typeface="AMX" pitchFamily="2" charset="77"/>
              <a:cs typeface="Segoe UI" panose="020B0502040204020203" pitchFamily="34" charset="0"/>
            </a:endParaRPr>
          </a:p>
        </p:txBody>
      </p:sp>
      <p:sp>
        <p:nvSpPr>
          <p:cNvPr id="19" name="Retângulo: Cantos Arredondados 89"/>
          <p:cNvSpPr/>
          <p:nvPr>
            <p:custDataLst>
              <p:tags r:id="rId7"/>
            </p:custDataLst>
          </p:nvPr>
        </p:nvSpPr>
        <p:spPr>
          <a:xfrm>
            <a:off x="6224761" y="2507398"/>
            <a:ext cx="2528617" cy="1105783"/>
          </a:xfrm>
          <a:prstGeom prst="roundRect">
            <a:avLst>
              <a:gd name="adj" fmla="val 28361"/>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latin typeface="AMX" pitchFamily="2" charset="77"/>
                <a:cs typeface="Segoe UI" panose="020B0502040204020203" pitchFamily="34" charset="0"/>
              </a:rPr>
              <a:t>O uso dos </a:t>
            </a:r>
            <a:r>
              <a:rPr lang="pt-BR" dirty="0">
                <a:solidFill>
                  <a:schemeClr val="tx1"/>
                </a:solidFill>
                <a:latin typeface="AMX" pitchFamily="2" charset="77"/>
                <a:ea typeface="Segoe UI Black" panose="020B0A02040204020203" pitchFamily="34" charset="0"/>
                <a:cs typeface="Segoe UI" panose="020B0502040204020203" pitchFamily="34" charset="0"/>
              </a:rPr>
              <a:t>produtos</a:t>
            </a:r>
            <a:br>
              <a:rPr lang="pt-BR" dirty="0">
                <a:solidFill>
                  <a:schemeClr val="tx1"/>
                </a:solidFill>
                <a:latin typeface="AMX" pitchFamily="2" charset="77"/>
                <a:ea typeface="Segoe UI Black" panose="020B0A02040204020203" pitchFamily="34" charset="0"/>
                <a:cs typeface="Segoe UI" panose="020B0502040204020203" pitchFamily="34" charset="0"/>
              </a:rPr>
            </a:br>
            <a:r>
              <a:rPr lang="pt-BR" dirty="0">
                <a:solidFill>
                  <a:schemeClr val="tx1"/>
                </a:solidFill>
                <a:latin typeface="AMX" pitchFamily="2" charset="77"/>
                <a:cs typeface="Segoe UI" panose="020B0502040204020203" pitchFamily="34" charset="0"/>
              </a:rPr>
              <a:t>é feito de forma </a:t>
            </a:r>
            <a:r>
              <a:rPr lang="pt-BR" b="1" dirty="0">
                <a:solidFill>
                  <a:schemeClr val="tx1"/>
                </a:solidFill>
                <a:latin typeface="AMX" pitchFamily="2" charset="77"/>
                <a:cs typeface="Segoe UI" panose="020B0502040204020203" pitchFamily="34" charset="0"/>
              </a:rPr>
              <a:t>individual</a:t>
            </a:r>
            <a:r>
              <a:rPr lang="pt-BR" dirty="0">
                <a:solidFill>
                  <a:schemeClr val="tx1"/>
                </a:solidFill>
                <a:latin typeface="AMX" pitchFamily="2" charset="77"/>
                <a:cs typeface="Segoe UI" panose="020B0502040204020203" pitchFamily="34" charset="0"/>
              </a:rPr>
              <a:t> e/</a:t>
            </a:r>
            <a:br>
              <a:rPr lang="pt-BR" dirty="0">
                <a:solidFill>
                  <a:schemeClr val="tx1"/>
                </a:solidFill>
                <a:latin typeface="AMX" pitchFamily="2" charset="77"/>
                <a:cs typeface="Segoe UI" panose="020B0502040204020203" pitchFamily="34" charset="0"/>
              </a:rPr>
            </a:br>
            <a:r>
              <a:rPr lang="pt-BR" dirty="0">
                <a:solidFill>
                  <a:schemeClr val="tx1"/>
                </a:solidFill>
                <a:latin typeface="AMX" pitchFamily="2" charset="77"/>
                <a:cs typeface="Segoe UI" panose="020B0502040204020203" pitchFamily="34" charset="0"/>
              </a:rPr>
              <a:t>ou </a:t>
            </a:r>
            <a:r>
              <a:rPr lang="pt-BR" b="1" dirty="0">
                <a:solidFill>
                  <a:schemeClr val="tx1"/>
                </a:solidFill>
                <a:latin typeface="AMX" pitchFamily="2" charset="77"/>
                <a:cs typeface="Segoe UI" panose="020B0502040204020203" pitchFamily="34" charset="0"/>
              </a:rPr>
              <a:t>familiar</a:t>
            </a:r>
            <a:r>
              <a:rPr lang="pt-BR" dirty="0">
                <a:solidFill>
                  <a:schemeClr val="tx1"/>
                </a:solidFill>
                <a:latin typeface="AMX" pitchFamily="2" charset="77"/>
                <a:cs typeface="Segoe UI" panose="020B0502040204020203" pitchFamily="34" charset="0"/>
              </a:rPr>
              <a:t>?</a:t>
            </a:r>
            <a:endParaRPr lang="pt-BR" dirty="0">
              <a:solidFill>
                <a:schemeClr val="tx1"/>
              </a:solidFill>
              <a:latin typeface="AMX" pitchFamily="2" charset="77"/>
              <a:cs typeface="Segoe UI" panose="020B0502040204020203" pitchFamily="34" charset="0"/>
            </a:endParaRPr>
          </a:p>
        </p:txBody>
      </p:sp>
      <p:sp>
        <p:nvSpPr>
          <p:cNvPr id="20" name="Retângulo: Cantos Arredondados 90"/>
          <p:cNvSpPr/>
          <p:nvPr>
            <p:custDataLst>
              <p:tags r:id="rId8"/>
            </p:custDataLst>
          </p:nvPr>
        </p:nvSpPr>
        <p:spPr>
          <a:xfrm>
            <a:off x="6232851" y="3757351"/>
            <a:ext cx="2528617" cy="2097986"/>
          </a:xfrm>
          <a:prstGeom prst="roundRect">
            <a:avLst>
              <a:gd name="adj" fmla="val 11809"/>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highlight>
                  <a:srgbClr val="000000">
                    <a:alpha val="0"/>
                  </a:srgbClr>
                </a:highlight>
                <a:latin typeface="AMX" pitchFamily="2" charset="77"/>
                <a:cs typeface="Segoe UI" panose="020B0502040204020203" pitchFamily="34" charset="0"/>
              </a:rPr>
              <a:t>Quais aplicativos ou serviços você </a:t>
            </a:r>
            <a:r>
              <a:rPr lang="pt-BR" b="1" dirty="0">
                <a:solidFill>
                  <a:schemeClr val="tx1"/>
                </a:solidFill>
                <a:highlight>
                  <a:srgbClr val="000000">
                    <a:alpha val="0"/>
                  </a:srgbClr>
                </a:highlight>
                <a:latin typeface="AMX" pitchFamily="2" charset="77"/>
                <a:cs typeface="Segoe UI" panose="020B0502040204020203" pitchFamily="34" charset="0"/>
              </a:rPr>
              <a:t>usa com mais frequência</a:t>
            </a:r>
            <a:r>
              <a:rPr lang="pt-BR" dirty="0">
                <a:solidFill>
                  <a:schemeClr val="tx1"/>
                </a:solidFill>
                <a:highlight>
                  <a:srgbClr val="000000">
                    <a:alpha val="0"/>
                  </a:srgbClr>
                </a:highlight>
                <a:latin typeface="AMX" pitchFamily="2" charset="77"/>
                <a:cs typeface="Segoe UI" panose="020B0502040204020203" pitchFamily="34" charset="0"/>
              </a:rPr>
              <a:t> no seu celular?</a:t>
            </a:r>
            <a:endParaRPr lang="pt-BR" dirty="0">
              <a:solidFill>
                <a:schemeClr val="tx1"/>
              </a:solidFill>
              <a:highlight>
                <a:srgbClr val="000000">
                  <a:alpha val="0"/>
                </a:srgbClr>
              </a:highlight>
              <a:latin typeface="AMX" pitchFamily="2" charset="77"/>
              <a:cs typeface="Segoe UI" panose="020B0502040204020203" pitchFamily="34" charset="0"/>
            </a:endParaRPr>
          </a:p>
        </p:txBody>
      </p:sp>
      <p:sp>
        <p:nvSpPr>
          <p:cNvPr id="21" name="Retângulo: Cantos Arredondados 91"/>
          <p:cNvSpPr/>
          <p:nvPr>
            <p:custDataLst>
              <p:tags r:id="rId9"/>
            </p:custDataLst>
          </p:nvPr>
        </p:nvSpPr>
        <p:spPr>
          <a:xfrm>
            <a:off x="3584565" y="2507398"/>
            <a:ext cx="2496256" cy="1413927"/>
          </a:xfrm>
          <a:prstGeom prst="roundRect">
            <a:avLst>
              <a:gd name="adj" fmla="val 20242"/>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latin typeface="AMX" pitchFamily="2" charset="77"/>
                <a:cs typeface="Segoe UI" panose="020B0502040204020203" pitchFamily="34" charset="0"/>
              </a:rPr>
              <a:t>Sua vida tem muita </a:t>
            </a:r>
            <a:r>
              <a:rPr lang="pt-BR" b="1" dirty="0">
                <a:solidFill>
                  <a:schemeClr val="tx1"/>
                </a:solidFill>
                <a:latin typeface="AMX" pitchFamily="2" charset="77"/>
                <a:cs typeface="Segoe UI" panose="020B0502040204020203" pitchFamily="34" charset="0"/>
              </a:rPr>
              <a:t>mobilidade</a:t>
            </a:r>
            <a:r>
              <a:rPr lang="pt-BR" dirty="0">
                <a:solidFill>
                  <a:schemeClr val="tx1"/>
                </a:solidFill>
                <a:latin typeface="AMX" pitchFamily="2" charset="77"/>
                <a:cs typeface="Segoe UI" panose="020B0502040204020203" pitchFamily="34" charset="0"/>
              </a:rPr>
              <a:t> ou </a:t>
            </a:r>
            <a:br>
              <a:rPr lang="pt-BR" dirty="0">
                <a:solidFill>
                  <a:schemeClr val="tx1"/>
                </a:solidFill>
                <a:latin typeface="AMX" pitchFamily="2" charset="77"/>
                <a:cs typeface="Segoe UI" panose="020B0502040204020203" pitchFamily="34" charset="0"/>
              </a:rPr>
            </a:br>
            <a:r>
              <a:rPr lang="pt-BR" dirty="0">
                <a:solidFill>
                  <a:schemeClr val="tx1"/>
                </a:solidFill>
                <a:latin typeface="AMX" pitchFamily="2" charset="77"/>
                <a:cs typeface="Segoe UI" panose="020B0502040204020203" pitchFamily="34" charset="0"/>
              </a:rPr>
              <a:t>é mais </a:t>
            </a:r>
            <a:r>
              <a:rPr lang="pt-BR" b="1" dirty="0">
                <a:solidFill>
                  <a:schemeClr val="tx1"/>
                </a:solidFill>
                <a:latin typeface="AMX" pitchFamily="2" charset="77"/>
                <a:cs typeface="Segoe UI" panose="020B0502040204020203" pitchFamily="34" charset="0"/>
              </a:rPr>
              <a:t>caseira</a:t>
            </a:r>
            <a:r>
              <a:rPr lang="pt-BR" dirty="0">
                <a:solidFill>
                  <a:schemeClr val="tx1"/>
                </a:solidFill>
                <a:latin typeface="AMX" pitchFamily="2" charset="77"/>
                <a:cs typeface="Segoe UI" panose="020B0502040204020203" pitchFamily="34" charset="0"/>
              </a:rPr>
              <a:t>?</a:t>
            </a:r>
            <a:endParaRPr lang="pt-BR" dirty="0">
              <a:solidFill>
                <a:schemeClr val="tx1"/>
              </a:solidFill>
              <a:latin typeface="AMX" pitchFamily="2" charset="77"/>
              <a:cs typeface="Segoe UI" panose="020B0502040204020203" pitchFamily="34" charset="0"/>
            </a:endParaRPr>
          </a:p>
        </p:txBody>
      </p:sp>
      <p:sp>
        <p:nvSpPr>
          <p:cNvPr id="22" name="Retângulo: Cantos Arredondados 92"/>
          <p:cNvSpPr/>
          <p:nvPr>
            <p:custDataLst>
              <p:tags r:id="rId10"/>
            </p:custDataLst>
          </p:nvPr>
        </p:nvSpPr>
        <p:spPr>
          <a:xfrm>
            <a:off x="3584565" y="4055210"/>
            <a:ext cx="2496256" cy="966221"/>
          </a:xfrm>
          <a:prstGeom prst="roundRect">
            <a:avLst>
              <a:gd name="adj" fmla="val 2813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highlight>
                  <a:srgbClr val="000000">
                    <a:alpha val="0"/>
                  </a:srgbClr>
                </a:highlight>
                <a:latin typeface="AMX" pitchFamily="2" charset="77"/>
                <a:cs typeface="Segoe UI" panose="020B0502040204020203" pitchFamily="34" charset="0"/>
                <a:sym typeface="+mn-ea"/>
              </a:rPr>
              <a:t>Usa seu celular com </a:t>
            </a:r>
            <a:r>
              <a:rPr lang="pt-BR" b="1" dirty="0">
                <a:solidFill>
                  <a:schemeClr val="tx1"/>
                </a:solidFill>
                <a:highlight>
                  <a:srgbClr val="000000">
                    <a:alpha val="0"/>
                  </a:srgbClr>
                </a:highlight>
                <a:latin typeface="AMX" pitchFamily="2" charset="77"/>
                <a:cs typeface="Segoe UI" panose="020B0502040204020203" pitchFamily="34" charset="0"/>
                <a:sym typeface="+mn-ea"/>
              </a:rPr>
              <a:t>frequência</a:t>
            </a:r>
            <a:r>
              <a:rPr lang="pt-BR" dirty="0">
                <a:solidFill>
                  <a:schemeClr val="tx1"/>
                </a:solidFill>
                <a:highlight>
                  <a:srgbClr val="000000">
                    <a:alpha val="0"/>
                  </a:srgbClr>
                </a:highlight>
                <a:latin typeface="AMX" pitchFamily="2" charset="77"/>
                <a:cs typeface="Segoe UI" panose="020B0502040204020203" pitchFamily="34" charset="0"/>
                <a:sym typeface="+mn-ea"/>
              </a:rPr>
              <a:t> fora de casa?</a:t>
            </a:r>
            <a:endParaRPr lang="pt-BR" dirty="0">
              <a:solidFill>
                <a:schemeClr val="tx1"/>
              </a:solidFill>
              <a:highlight>
                <a:srgbClr val="000000">
                  <a:alpha val="0"/>
                </a:srgbClr>
              </a:highlight>
              <a:latin typeface="AMX" pitchFamily="2" charset="77"/>
              <a:cs typeface="Segoe UI" panose="020B0502040204020203" pitchFamily="34" charset="0"/>
              <a:sym typeface="+mn-ea"/>
            </a:endParaRPr>
          </a:p>
        </p:txBody>
      </p:sp>
      <p:sp>
        <p:nvSpPr>
          <p:cNvPr id="23" name="Retângulo: Cantos Arredondados 93"/>
          <p:cNvSpPr/>
          <p:nvPr>
            <p:custDataLst>
              <p:tags r:id="rId11"/>
            </p:custDataLst>
          </p:nvPr>
        </p:nvSpPr>
        <p:spPr>
          <a:xfrm>
            <a:off x="3568385" y="5155317"/>
            <a:ext cx="2528617" cy="700020"/>
          </a:xfrm>
          <a:prstGeom prst="roundRect">
            <a:avLst>
              <a:gd name="adj" fmla="val 3777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solidFill>
                <a:schemeClr val="tx1"/>
              </a:solidFill>
              <a:latin typeface="AMX" pitchFamily="2" charset="77"/>
              <a:cs typeface="Segoe UI" panose="020B0502040204020203" pitchFamily="34" charset="0"/>
            </a:endParaRPr>
          </a:p>
          <a:p>
            <a:pPr algn="ctr"/>
            <a:r>
              <a:rPr lang="pt-BR" b="1" dirty="0">
                <a:solidFill>
                  <a:schemeClr val="tx1"/>
                </a:solidFill>
                <a:latin typeface="AMX" pitchFamily="2" charset="77"/>
                <a:cs typeface="Segoe UI" panose="020B0502040204020203" pitchFamily="34" charset="0"/>
              </a:rPr>
              <a:t>Joga</a:t>
            </a:r>
            <a:r>
              <a:rPr lang="pt-BR" dirty="0">
                <a:solidFill>
                  <a:schemeClr val="tx1"/>
                </a:solidFill>
                <a:latin typeface="AMX" pitchFamily="2" charset="77"/>
                <a:cs typeface="Segoe UI" panose="020B0502040204020203" pitchFamily="34" charset="0"/>
              </a:rPr>
              <a:t> algum jogo no celular?</a:t>
            </a:r>
            <a:endParaRPr lang="pt-BR" dirty="0">
              <a:solidFill>
                <a:schemeClr val="tx1"/>
              </a:solidFill>
              <a:latin typeface="AMX" pitchFamily="2" charset="77"/>
              <a:cs typeface="Segoe UI" panose="020B0502040204020203" pitchFamily="34" charset="0"/>
            </a:endParaRPr>
          </a:p>
          <a:p>
            <a:pPr algn="ctr"/>
            <a:endParaRPr lang="pt-BR" dirty="0">
              <a:solidFill>
                <a:schemeClr val="tx1"/>
              </a:solidFill>
              <a:latin typeface="AMX" pitchFamily="2" charset="77"/>
              <a:cs typeface="Segoe UI" panose="020B0502040204020203" pitchFamily="34" charset="0"/>
            </a:endParaRPr>
          </a:p>
        </p:txBody>
      </p:sp>
      <p:sp>
        <p:nvSpPr>
          <p:cNvPr id="7" name="Caixa de Texto 6"/>
          <p:cNvSpPr txBox="1"/>
          <p:nvPr/>
        </p:nvSpPr>
        <p:spPr>
          <a:xfrm>
            <a:off x="6281420" y="4207510"/>
            <a:ext cx="2415540" cy="1322705"/>
          </a:xfrm>
          <a:prstGeom prst="rect">
            <a:avLst/>
          </a:prstGeom>
        </p:spPr>
        <p:txBody>
          <a:bodyPr wrap="square">
            <a:noAutofit/>
          </a:bodyPr>
          <a:lstStyle/>
          <a:p>
            <a:pPr algn="ctr"/>
            <a:endParaRPr lang="pt-BR" sz="1800" dirty="0">
              <a:latin typeface="AMX" pitchFamily="2" charset="77"/>
              <a:cs typeface="Segoe UI" panose="020B0502040204020203" pitchFamily="34" charset="0"/>
            </a:endParaRPr>
          </a:p>
        </p:txBody>
      </p:sp>
      <p:sp>
        <p:nvSpPr>
          <p:cNvPr id="5"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0" name="Gráfico 9"/>
          <p:cNvPicPr>
            <a:picLocks noChangeAspect="1"/>
          </p:cNvPicPr>
          <p:nvPr/>
        </p:nvPicPr>
        <p:blipFill>
          <a:blip r:embed="rId12"/>
          <a:stretch>
            <a:fillRect/>
          </a:stretch>
        </p:blipFill>
        <p:spPr>
          <a:xfrm>
            <a:off x="322893" y="6509401"/>
            <a:ext cx="1379451" cy="124632"/>
          </a:xfrm>
          <a:prstGeom prst="rect">
            <a:avLst/>
          </a:prstGeom>
        </p:spPr>
      </p:pic>
      <p:sp>
        <p:nvSpPr>
          <p:cNvPr id="15" name="Retângulo 14"/>
          <p:cNvSpPr/>
          <p:nvPr/>
        </p:nvSpPr>
        <p:spPr>
          <a:xfrm>
            <a:off x="-15179" y="-398854"/>
            <a:ext cx="12186285" cy="7256854"/>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dirty="0">
                <a:latin typeface="Segoe UI" panose="020B0502040204020203"/>
                <a:cs typeface="Segoe UI" panose="020B0502040204020203"/>
                <a:sym typeface="+mn-ea"/>
              </a:rPr>
              <a:t>Este exemplo é para a ilha de Aquisição ou Rentabilização.</a:t>
            </a:r>
            <a:endParaRPr lang="pt-BR" altLang="en-US" sz="2400" b="1" dirty="0">
              <a:latin typeface="Segoe UI" panose="020B0502040204020203"/>
              <a:cs typeface="Segoe UI" panose="020B0502040204020203"/>
              <a:sym typeface="+mn-ea"/>
            </a:endParaRPr>
          </a:p>
          <a:p>
            <a:pPr algn="ctr"/>
            <a:endParaRPr lang="pt-BR" altLang="en-US" sz="2400" b="1" dirty="0">
              <a:latin typeface="Segoe UI" panose="020B0502040204020203"/>
              <a:cs typeface="Segoe UI" panose="020B0502040204020203"/>
              <a:sym typeface="+mn-ea"/>
            </a:endParaRPr>
          </a:p>
          <a:p>
            <a:pPr algn="ctr"/>
            <a:endParaRPr lang="pt-BR" altLang="en-US" sz="2400" b="1" dirty="0">
              <a:latin typeface="Segoe UI" panose="020B0502040204020203"/>
              <a:cs typeface="Segoe UI" panose="020B0502040204020203"/>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1" nodeType="withEffect">
                                  <p:stCondLst>
                                    <p:cond delay="50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1" nodeType="withEffect">
                                  <p:stCondLst>
                                    <p:cond delay="75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1" nodeType="withEffect">
                                  <p:stCondLst>
                                    <p:cond delay="100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grpId="1" nodeType="withEffect">
                                  <p:stCondLst>
                                    <p:cond delay="125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1" nodeType="withEffect">
                                  <p:stCondLst>
                                    <p:cond delay="15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1" nodeType="withEffect">
                                  <p:stCondLst>
                                    <p:cond delay="175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1" nodeType="withEffect">
                                  <p:stCondLst>
                                    <p:cond delay="200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par>
                                <p:cTn id="29" presetID="10" presetClass="entr" presetSubtype="0" fill="hold" grpId="1" nodeType="withEffect">
                                  <p:stCondLst>
                                    <p:cond delay="225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grpId="1" nodeType="withEffect">
                                  <p:stCondLst>
                                    <p:cond delay="250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grpId="1" nodeType="withEffect">
                                  <p:stCondLst>
                                    <p:cond delay="275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ldLvl="0" animBg="1"/>
      <p:bldP spid="9" grpId="1" bldLvl="0" animBg="1"/>
      <p:bldP spid="12" grpId="0" bldLvl="0" animBg="1"/>
      <p:bldP spid="12" grpId="1" animBg="1"/>
      <p:bldP spid="13" grpId="0" bldLvl="0" animBg="1"/>
      <p:bldP spid="13" grpId="1" animBg="1"/>
      <p:bldP spid="14" grpId="0" bldLvl="0" animBg="1"/>
      <p:bldP spid="14" grpId="1" animBg="1"/>
      <p:bldP spid="18" grpId="0" bldLvl="0" animBg="1"/>
      <p:bldP spid="18" grpId="1" bldLvl="0" animBg="1"/>
      <p:bldP spid="19" grpId="0" bldLvl="0" animBg="1"/>
      <p:bldP spid="19" grpId="1" animBg="1"/>
      <p:bldP spid="20" grpId="0" bldLvl="0" animBg="1"/>
      <p:bldP spid="20" grpId="1" bldLvl="0" animBg="1"/>
      <p:bldP spid="21" grpId="0" bldLvl="0" animBg="1"/>
      <p:bldP spid="21" grpId="1" animBg="1"/>
      <p:bldP spid="22" grpId="0" bldLvl="0" animBg="1"/>
      <p:bldP spid="22" grpId="1" bldLvl="0" animBg="1"/>
      <p:bldP spid="23" grpId="0" bldLvl="0" animBg="1"/>
      <p:bldP spid="23" grpId="1" bldLvl="0" animBg="1"/>
    </p:bld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 Same-side Corner of Rectangle 3"/>
          <p:cNvSpPr/>
          <p:nvPr/>
        </p:nvSpPr>
        <p:spPr>
          <a:xfrm>
            <a:off x="0" y="1736435"/>
            <a:ext cx="12192000" cy="5121565"/>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42" name="Graphic 41"/>
          <p:cNvPicPr>
            <a:picLocks noChangeAspect="1"/>
          </p:cNvPicPr>
          <p:nvPr/>
        </p:nvPicPr>
        <p:blipFill>
          <a:blip r:embed="rId1"/>
          <a:stretch>
            <a:fillRect/>
          </a:stretch>
        </p:blipFill>
        <p:spPr>
          <a:xfrm>
            <a:off x="4991100" y="1253160"/>
            <a:ext cx="2209800" cy="304800"/>
          </a:xfrm>
          <a:prstGeom prst="rect">
            <a:avLst/>
          </a:prstGeom>
        </p:spPr>
      </p:pic>
      <p:sp>
        <p:nvSpPr>
          <p:cNvPr id="8" name="TextBox 7"/>
          <p:cNvSpPr txBox="1"/>
          <p:nvPr/>
        </p:nvSpPr>
        <p:spPr>
          <a:xfrm>
            <a:off x="2179782" y="719329"/>
            <a:ext cx="7832436" cy="398780"/>
          </a:xfrm>
          <a:prstGeom prst="rect">
            <a:avLst/>
          </a:prstGeom>
          <a:noFill/>
        </p:spPr>
        <p:txBody>
          <a:bodyPr wrap="square">
            <a:spAutoFit/>
          </a:bodyPr>
          <a:lstStyle/>
          <a:p>
            <a:pPr marL="9525" algn="ctr">
              <a:spcBef>
                <a:spcPts val="600"/>
              </a:spcBef>
            </a:pPr>
            <a:r>
              <a:rPr lang="en-US" sz="2000" dirty="0" err="1">
                <a:latin typeface="AMX" pitchFamily="2" charset="77"/>
                <a:sym typeface="+mn-ea"/>
              </a:rPr>
              <a:t>Exemplos</a:t>
            </a:r>
            <a:r>
              <a:rPr lang="en-US" sz="2000" dirty="0">
                <a:latin typeface="AMX" pitchFamily="2" charset="77"/>
                <a:sym typeface="+mn-ea"/>
              </a:rPr>
              <a:t> de </a:t>
            </a:r>
            <a:r>
              <a:rPr lang="en-US" sz="2000" dirty="0" err="1">
                <a:latin typeface="AMX" pitchFamily="2" charset="77"/>
                <a:sym typeface="+mn-ea"/>
              </a:rPr>
              <a:t>perguntas</a:t>
            </a:r>
            <a:r>
              <a:rPr lang="en-US" sz="2000" dirty="0">
                <a:latin typeface="AMX" pitchFamily="2" charset="77"/>
                <a:sym typeface="+mn-ea"/>
              </a:rPr>
              <a:t> para </a:t>
            </a:r>
            <a:r>
              <a:rPr lang="en-US" sz="2000" dirty="0" err="1">
                <a:latin typeface="AMX" pitchFamily="2" charset="77"/>
                <a:sym typeface="+mn-ea"/>
              </a:rPr>
              <a:t>conhecer</a:t>
            </a:r>
            <a:r>
              <a:rPr lang="en-US" sz="2000" dirty="0">
                <a:latin typeface="AMX" pitchFamily="2" charset="77"/>
                <a:sym typeface="+mn-ea"/>
              </a:rPr>
              <a:t> o </a:t>
            </a:r>
            <a:r>
              <a:rPr lang="en-US" sz="2000" dirty="0" err="1">
                <a:latin typeface="AMX" pitchFamily="2" charset="77"/>
                <a:sym typeface="+mn-ea"/>
              </a:rPr>
              <a:t>cliente</a:t>
            </a:r>
            <a:r>
              <a:rPr lang="en-US" sz="2000" dirty="0">
                <a:latin typeface="AMX" pitchFamily="2" charset="77"/>
                <a:sym typeface="+mn-ea"/>
              </a:rPr>
              <a:t> e </a:t>
            </a:r>
            <a:r>
              <a:rPr lang="en-US" sz="2000" dirty="0" err="1">
                <a:latin typeface="AMX" pitchFamily="2" charset="77"/>
                <a:sym typeface="+mn-ea"/>
              </a:rPr>
              <a:t>suas</a:t>
            </a:r>
            <a:r>
              <a:rPr lang="en-US" sz="2000" dirty="0">
                <a:latin typeface="AMX" pitchFamily="2" charset="77"/>
                <a:sym typeface="+mn-ea"/>
              </a:rPr>
              <a:t> </a:t>
            </a:r>
            <a:r>
              <a:rPr lang="en-US" sz="2000" dirty="0" err="1">
                <a:latin typeface="AMX" pitchFamily="2" charset="77"/>
                <a:sym typeface="+mn-ea"/>
              </a:rPr>
              <a:t>necessidades</a:t>
            </a:r>
            <a:r>
              <a:rPr lang="en-US" sz="2000" dirty="0">
                <a:latin typeface="AMX" pitchFamily="2" charset="77"/>
                <a:sym typeface="+mn-ea"/>
              </a:rPr>
              <a:t>:</a:t>
            </a:r>
            <a:endParaRPr lang="en-US" sz="2000" dirty="0">
              <a:solidFill>
                <a:srgbClr val="FF0000"/>
              </a:solidFill>
              <a:latin typeface="AMX" pitchFamily="2" charset="77"/>
            </a:endParaRPr>
          </a:p>
        </p:txBody>
      </p:sp>
      <p:sp>
        <p:nvSpPr>
          <p:cNvPr id="5" name="Retângulo: Cantos Arredondados 55"/>
          <p:cNvSpPr/>
          <p:nvPr>
            <p:custDataLst>
              <p:tags r:id="rId2"/>
            </p:custDataLst>
          </p:nvPr>
        </p:nvSpPr>
        <p:spPr>
          <a:xfrm>
            <a:off x="7812092" y="2479198"/>
            <a:ext cx="3437799" cy="1132170"/>
          </a:xfrm>
          <a:prstGeom prst="roundRect">
            <a:avLst>
              <a:gd name="adj" fmla="val 29256"/>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dirty="0">
                <a:solidFill>
                  <a:schemeClr val="tx1"/>
                </a:solidFill>
                <a:latin typeface="AMX" charset="0"/>
                <a:cs typeface="AMX" charset="0"/>
              </a:rPr>
              <a:t>Há algo que você gostaria de mudar no seu plano atual? </a:t>
            </a:r>
            <a:endParaRPr lang="pt-BR" sz="2000" dirty="0">
              <a:solidFill>
                <a:schemeClr val="tx1"/>
              </a:solidFill>
              <a:latin typeface="AMX" charset="0"/>
              <a:cs typeface="AMX" charset="0"/>
            </a:endParaRPr>
          </a:p>
        </p:txBody>
      </p:sp>
      <p:sp>
        <p:nvSpPr>
          <p:cNvPr id="6" name="Retângulo: Cantos Arredondados 57"/>
          <p:cNvSpPr/>
          <p:nvPr>
            <p:custDataLst>
              <p:tags r:id="rId3"/>
            </p:custDataLst>
          </p:nvPr>
        </p:nvSpPr>
        <p:spPr>
          <a:xfrm>
            <a:off x="4722537" y="2479198"/>
            <a:ext cx="2940239" cy="1462191"/>
          </a:xfrm>
          <a:prstGeom prst="roundRect">
            <a:avLst>
              <a:gd name="adj" fmla="val 20636"/>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dirty="0">
                <a:solidFill>
                  <a:schemeClr val="tx1"/>
                </a:solidFill>
                <a:latin typeface="AMX" charset="0"/>
                <a:cs typeface="AMX" charset="0"/>
              </a:rPr>
              <a:t>Há algum aspecto do seu plano atual que você </a:t>
            </a:r>
            <a:r>
              <a:rPr lang="pt-BR" sz="2000" b="1" dirty="0">
                <a:solidFill>
                  <a:schemeClr val="tx1"/>
                </a:solidFill>
                <a:latin typeface="AMX" charset="0"/>
                <a:cs typeface="AMX" charset="0"/>
              </a:rPr>
              <a:t>gostaria de ver melhorado</a:t>
            </a:r>
            <a:r>
              <a:rPr lang="pt-BR" sz="2000" dirty="0">
                <a:solidFill>
                  <a:schemeClr val="tx1"/>
                </a:solidFill>
                <a:latin typeface="AMX" charset="0"/>
                <a:cs typeface="AMX" charset="0"/>
              </a:rPr>
              <a:t>?</a:t>
            </a:r>
            <a:endParaRPr lang="pt-BR" sz="2000" dirty="0">
              <a:solidFill>
                <a:schemeClr val="tx1"/>
              </a:solidFill>
              <a:latin typeface="AMX" charset="0"/>
              <a:cs typeface="AMX" charset="0"/>
            </a:endParaRPr>
          </a:p>
        </p:txBody>
      </p:sp>
      <p:sp>
        <p:nvSpPr>
          <p:cNvPr id="7" name="Retângulo: Cantos Arredondados 59"/>
          <p:cNvSpPr/>
          <p:nvPr>
            <p:custDataLst>
              <p:tags r:id="rId4"/>
            </p:custDataLst>
          </p:nvPr>
        </p:nvSpPr>
        <p:spPr>
          <a:xfrm>
            <a:off x="942109" y="2479197"/>
            <a:ext cx="3631112" cy="1963830"/>
          </a:xfrm>
          <a:prstGeom prst="roundRect">
            <a:avLst>
              <a:gd name="adj" fmla="val 20111"/>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pt-BR" sz="2000" dirty="0">
                <a:solidFill>
                  <a:schemeClr val="tx1"/>
                </a:solidFill>
                <a:latin typeface="AMX" charset="0"/>
                <a:cs typeface="AMX" charset="0"/>
              </a:rPr>
              <a:t>Você já ficou sem dados móveis em momentos importantes? Como isso afetou sua </a:t>
            </a:r>
            <a:r>
              <a:rPr lang="pt-BR" sz="2000" b="1" dirty="0">
                <a:solidFill>
                  <a:schemeClr val="tx1"/>
                </a:solidFill>
                <a:latin typeface="AMX" charset="0"/>
                <a:cs typeface="AMX" charset="0"/>
              </a:rPr>
              <a:t>comunicação</a:t>
            </a:r>
            <a:r>
              <a:rPr lang="pt-BR" sz="2000" dirty="0">
                <a:solidFill>
                  <a:schemeClr val="tx1"/>
                </a:solidFill>
                <a:latin typeface="AMX" charset="0"/>
                <a:cs typeface="AMX" charset="0"/>
              </a:rPr>
              <a:t>?</a:t>
            </a:r>
            <a:endParaRPr lang="pt-BR" sz="2000" dirty="0">
              <a:solidFill>
                <a:schemeClr val="tx1"/>
              </a:solidFill>
              <a:latin typeface="AMX" charset="0"/>
              <a:cs typeface="AMX" charset="0"/>
            </a:endParaRPr>
          </a:p>
        </p:txBody>
      </p:sp>
      <p:sp>
        <p:nvSpPr>
          <p:cNvPr id="10" name="Retângulo: Cantos Arredondados 60"/>
          <p:cNvSpPr/>
          <p:nvPr>
            <p:custDataLst>
              <p:tags r:id="rId5"/>
            </p:custDataLst>
          </p:nvPr>
        </p:nvSpPr>
        <p:spPr>
          <a:xfrm>
            <a:off x="7812092" y="3756569"/>
            <a:ext cx="3437799" cy="2003746"/>
          </a:xfrm>
          <a:prstGeom prst="roundRect">
            <a:avLst>
              <a:gd name="adj" fmla="val 16943"/>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pt-BR" sz="2000" dirty="0">
                <a:solidFill>
                  <a:schemeClr val="tx1"/>
                </a:solidFill>
                <a:latin typeface="AMX" charset="0"/>
                <a:cs typeface="AMX" charset="0"/>
              </a:rPr>
              <a:t>Quais são suas</a:t>
            </a:r>
            <a:r>
              <a:rPr lang="pt-BR" sz="2000" b="1" dirty="0">
                <a:solidFill>
                  <a:schemeClr val="tx1"/>
                </a:solidFill>
                <a:latin typeface="AMX" charset="0"/>
                <a:cs typeface="AMX" charset="0"/>
              </a:rPr>
              <a:t> prioridades </a:t>
            </a:r>
            <a:r>
              <a:rPr lang="pt-BR" sz="2000" dirty="0">
                <a:solidFill>
                  <a:schemeClr val="tx1"/>
                </a:solidFill>
                <a:latin typeface="AMX" charset="0"/>
                <a:cs typeface="AMX" charset="0"/>
              </a:rPr>
              <a:t>em um plano de telefonia: mais dados, ligações ilimitadas ou custo acessível?</a:t>
            </a:r>
            <a:endParaRPr lang="pt-BR" sz="2000" dirty="0">
              <a:solidFill>
                <a:schemeClr val="tx1"/>
              </a:solidFill>
              <a:latin typeface="AMX" charset="0"/>
              <a:cs typeface="AMX" charset="0"/>
            </a:endParaRPr>
          </a:p>
        </p:txBody>
      </p:sp>
      <p:sp>
        <p:nvSpPr>
          <p:cNvPr id="11" name="Retângulo: Cantos Arredondados 61"/>
          <p:cNvSpPr/>
          <p:nvPr>
            <p:custDataLst>
              <p:tags r:id="rId6"/>
            </p:custDataLst>
          </p:nvPr>
        </p:nvSpPr>
        <p:spPr>
          <a:xfrm>
            <a:off x="4722537" y="4099798"/>
            <a:ext cx="2940239" cy="1660516"/>
          </a:xfrm>
          <a:prstGeom prst="roundRect">
            <a:avLst>
              <a:gd name="adj" fmla="val 20843"/>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dirty="0">
                <a:solidFill>
                  <a:schemeClr val="tx1"/>
                </a:solidFill>
                <a:latin typeface="AMX" charset="0"/>
                <a:cs typeface="AMX" charset="0"/>
              </a:rPr>
              <a:t>Você utiliza aplicativos de streaming ou plataformas de leitura? Qual a </a:t>
            </a:r>
            <a:r>
              <a:rPr lang="pt-BR" sz="2000" b="1" dirty="0">
                <a:solidFill>
                  <a:schemeClr val="tx1"/>
                </a:solidFill>
                <a:latin typeface="AMX" charset="0"/>
                <a:cs typeface="AMX" charset="0"/>
              </a:rPr>
              <a:t>frequência de uso</a:t>
            </a:r>
            <a:r>
              <a:rPr lang="pt-BR" sz="2000" dirty="0">
                <a:solidFill>
                  <a:schemeClr val="tx1"/>
                </a:solidFill>
                <a:latin typeface="AMX" charset="0"/>
                <a:cs typeface="AMX" charset="0"/>
              </a:rPr>
              <a:t>?</a:t>
            </a:r>
            <a:endParaRPr lang="pt-BR" sz="2000" dirty="0">
              <a:solidFill>
                <a:schemeClr val="tx1"/>
              </a:solidFill>
              <a:latin typeface="AMX" charset="0"/>
              <a:cs typeface="AMX" charset="0"/>
            </a:endParaRPr>
          </a:p>
        </p:txBody>
      </p:sp>
      <p:sp>
        <p:nvSpPr>
          <p:cNvPr id="15" name="Retângulo: Cantos Arredondados 62"/>
          <p:cNvSpPr/>
          <p:nvPr>
            <p:custDataLst>
              <p:tags r:id="rId7"/>
            </p:custDataLst>
          </p:nvPr>
        </p:nvSpPr>
        <p:spPr>
          <a:xfrm>
            <a:off x="942109" y="4601442"/>
            <a:ext cx="3631112" cy="1158872"/>
          </a:xfrm>
          <a:prstGeom prst="roundRect">
            <a:avLst>
              <a:gd name="adj" fmla="val 2956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dirty="0">
                <a:solidFill>
                  <a:schemeClr val="tx1"/>
                </a:solidFill>
                <a:latin typeface="AMX" charset="0"/>
                <a:cs typeface="AMX" charset="0"/>
              </a:rPr>
              <a:t>Como você costuma utilizar seu celular no</a:t>
            </a:r>
            <a:r>
              <a:rPr lang="pt-BR" b="1" dirty="0">
                <a:solidFill>
                  <a:schemeClr val="tx1"/>
                </a:solidFill>
                <a:latin typeface="AMX" charset="0"/>
                <a:cs typeface="AMX" charset="0"/>
              </a:rPr>
              <a:t> dia a dia</a:t>
            </a:r>
            <a:r>
              <a:rPr lang="pt-BR" dirty="0">
                <a:solidFill>
                  <a:schemeClr val="tx1"/>
                </a:solidFill>
                <a:latin typeface="AMX" charset="0"/>
                <a:cs typeface="AMX" charset="0"/>
              </a:rPr>
              <a:t>? Para chamadas, mensagens ou internet?</a:t>
            </a:r>
            <a:endParaRPr lang="pt-BR" dirty="0">
              <a:solidFill>
                <a:schemeClr val="tx1"/>
              </a:solidFill>
              <a:latin typeface="AMX" charset="0"/>
              <a:cs typeface="AMX" charset="0"/>
            </a:endParaRPr>
          </a:p>
        </p:txBody>
      </p:sp>
      <p:sp>
        <p:nvSpPr>
          <p:cNvPr id="2"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3" name="Gráfico 2"/>
          <p:cNvPicPr>
            <a:picLocks noChangeAspect="1"/>
          </p:cNvPicPr>
          <p:nvPr/>
        </p:nvPicPr>
        <p:blipFill>
          <a:blip r:embed="rId8"/>
          <a:stretch>
            <a:fillRect/>
          </a:stretch>
        </p:blipFill>
        <p:spPr>
          <a:xfrm>
            <a:off x="322893" y="6509401"/>
            <a:ext cx="1379451" cy="124632"/>
          </a:xfrm>
          <a:prstGeom prst="rect">
            <a:avLst/>
          </a:prstGeom>
        </p:spPr>
      </p:pic>
      <p:sp>
        <p:nvSpPr>
          <p:cNvPr id="13" name="Retângulo 12"/>
          <p:cNvSpPr/>
          <p:nvPr/>
        </p:nvSpPr>
        <p:spPr>
          <a:xfrm>
            <a:off x="0" y="36874"/>
            <a:ext cx="12186285" cy="6848475"/>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a:latin typeface="Segoe UI" panose="020B0502040204020203"/>
                <a:cs typeface="Segoe UI" panose="020B0502040204020203"/>
                <a:sym typeface="+mn-ea"/>
              </a:rPr>
              <a:t>Este exemplo é para a ilha de Migração</a:t>
            </a:r>
            <a:r>
              <a:rPr lang="pt-BR" altLang="en-US" sz="2400" b="1" dirty="0">
                <a:latin typeface="Segoe UI" panose="020B0502040204020203"/>
                <a:cs typeface="Segoe UI" panose="020B0502040204020203"/>
                <a:sym typeface="+mn-ea"/>
              </a:rPr>
              <a:t>.</a:t>
            </a:r>
            <a:endParaRPr lang="pt-BR" altLang="en-US" sz="2400" b="1" dirty="0">
              <a:latin typeface="Segoe UI" panose="020B0502040204020203"/>
              <a:cs typeface="Segoe UI" panose="020B0502040204020203"/>
              <a:sym typeface="+mn-ea"/>
            </a:endParaRPr>
          </a:p>
          <a:p>
            <a:pPr algn="ctr"/>
            <a:endParaRPr lang="pt-BR" altLang="en-US" sz="2400" b="1" dirty="0">
              <a:latin typeface="Segoe UI" panose="020B0502040204020203"/>
              <a:cs typeface="Segoe UI" panose="020B0502040204020203"/>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1" nodeType="withEffect">
                                  <p:stCondLst>
                                    <p:cond delay="50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1" nodeType="withEffect">
                                  <p:stCondLst>
                                    <p:cond delay="75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1" nodeType="withEffect">
                                  <p:stCondLst>
                                    <p:cond delay="10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1" nodeType="withEffect">
                                  <p:stCondLst>
                                    <p:cond delay="125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par>
                                <p:cTn id="20" presetID="10" presetClass="entr" presetSubtype="0" fill="hold" grpId="1" nodeType="withEffect">
                                  <p:stCondLst>
                                    <p:cond delay="150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par>
                                <p:cTn id="23" presetID="10" presetClass="entr" presetSubtype="0" fill="hold" grpId="1" nodeType="withEffect">
                                  <p:stCondLst>
                                    <p:cond delay="175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 grpId="0" bldLvl="0" animBg="1"/>
      <p:bldP spid="5" grpId="1" bldLvl="0" animBg="1"/>
      <p:bldP spid="6" grpId="0" bldLvl="0" animBg="1"/>
      <p:bldP spid="6" grpId="1" bldLvl="0" animBg="1"/>
      <p:bldP spid="7" grpId="0" bldLvl="0" animBg="1"/>
      <p:bldP spid="7" grpId="1" bldLvl="0" animBg="1"/>
      <p:bldP spid="10" grpId="0" bldLvl="0" animBg="1"/>
      <p:bldP spid="10" grpId="1" bldLvl="0" animBg="1"/>
      <p:bldP spid="11" grpId="0" bldLvl="0" animBg="1"/>
      <p:bldP spid="11" grpId="1" bldLvl="0" animBg="1"/>
      <p:bldP spid="15" grpId="0" bldLvl="0" animBg="1"/>
      <p:bldP spid="15" grpId="1" bldLvl="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1736435"/>
            <a:ext cx="12192000" cy="5121565"/>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pic>
        <p:nvPicPr>
          <p:cNvPr id="42" name="Graphic 41"/>
          <p:cNvPicPr>
            <a:picLocks noChangeAspect="1"/>
          </p:cNvPicPr>
          <p:nvPr/>
        </p:nvPicPr>
        <p:blipFill>
          <a:blip r:embed="rId2"/>
          <a:stretch>
            <a:fillRect/>
          </a:stretch>
        </p:blipFill>
        <p:spPr>
          <a:xfrm>
            <a:off x="4991100" y="1253160"/>
            <a:ext cx="2209800" cy="304800"/>
          </a:xfrm>
          <a:prstGeom prst="rect">
            <a:avLst/>
          </a:prstGeom>
        </p:spPr>
      </p:pic>
      <p:sp>
        <p:nvSpPr>
          <p:cNvPr id="8" name="TextBox 7"/>
          <p:cNvSpPr txBox="1"/>
          <p:nvPr/>
        </p:nvSpPr>
        <p:spPr>
          <a:xfrm>
            <a:off x="2179782" y="719329"/>
            <a:ext cx="7832436" cy="400110"/>
          </a:xfrm>
          <a:prstGeom prst="rect">
            <a:avLst/>
          </a:prstGeom>
          <a:noFill/>
        </p:spPr>
        <p:txBody>
          <a:bodyPr wrap="square">
            <a:spAutoFit/>
          </a:bodyPr>
          <a:lstStyle/>
          <a:p>
            <a:pPr marL="9525" algn="ctr">
              <a:spcBef>
                <a:spcPts val="600"/>
              </a:spcBef>
            </a:pPr>
            <a:r>
              <a:rPr lang="en-US" sz="2000" dirty="0">
                <a:latin typeface="AMX" pitchFamily="2" charset="77"/>
              </a:rPr>
              <a:t>As </a:t>
            </a:r>
            <a:r>
              <a:rPr lang="en-US" sz="2000" dirty="0" err="1">
                <a:latin typeface="AMX" pitchFamily="2" charset="77"/>
              </a:rPr>
              <a:t>respostas</a:t>
            </a:r>
            <a:r>
              <a:rPr lang="en-US" sz="2000" dirty="0">
                <a:latin typeface="AMX" pitchFamily="2" charset="77"/>
              </a:rPr>
              <a:t> </a:t>
            </a:r>
            <a:r>
              <a:rPr lang="en-US" sz="2000" dirty="0" err="1">
                <a:latin typeface="AMX" pitchFamily="2" charset="77"/>
              </a:rPr>
              <a:t>destas</a:t>
            </a:r>
            <a:r>
              <a:rPr lang="en-US" sz="2000" dirty="0">
                <a:latin typeface="AMX" pitchFamily="2" charset="77"/>
              </a:rPr>
              <a:t> </a:t>
            </a:r>
            <a:r>
              <a:rPr lang="en-US" sz="2000" dirty="0" err="1">
                <a:latin typeface="AMX" pitchFamily="2" charset="77"/>
              </a:rPr>
              <a:t>perguntas</a:t>
            </a:r>
            <a:r>
              <a:rPr lang="en-US" sz="2000" dirty="0">
                <a:latin typeface="AMX" pitchFamily="2" charset="77"/>
              </a:rPr>
              <a:t> me </a:t>
            </a:r>
            <a:r>
              <a:rPr lang="en-US" sz="2000" dirty="0" err="1">
                <a:latin typeface="AMX" pitchFamily="2" charset="77"/>
              </a:rPr>
              <a:t>conduzem</a:t>
            </a:r>
            <a:r>
              <a:rPr lang="en-US" sz="2000" dirty="0">
                <a:latin typeface="AMX" pitchFamily="2" charset="77"/>
              </a:rPr>
              <a:t> para...</a:t>
            </a:r>
            <a:endParaRPr lang="en-US" sz="2000" dirty="0">
              <a:latin typeface="AMX" pitchFamily="2" charset="77"/>
            </a:endParaRPr>
          </a:p>
        </p:txBody>
      </p:sp>
      <p:sp>
        <p:nvSpPr>
          <p:cNvPr id="2" name="Retângulo: Cantos Arredondados 49"/>
          <p:cNvSpPr/>
          <p:nvPr>
            <p:custDataLst>
              <p:tags r:id="rId3"/>
            </p:custDataLst>
          </p:nvPr>
        </p:nvSpPr>
        <p:spPr>
          <a:xfrm>
            <a:off x="7730389" y="2339973"/>
            <a:ext cx="3002267" cy="1471934"/>
          </a:xfrm>
          <a:prstGeom prst="roundRect">
            <a:avLst>
              <a:gd name="adj" fmla="val 2092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b="1" i="1" dirty="0">
                <a:solidFill>
                  <a:schemeClr val="tx1"/>
                </a:solidFill>
                <a:latin typeface="AMX" charset="0"/>
                <a:cs typeface="AMX" charset="0"/>
              </a:rPr>
              <a:t>Argumentos para contornar objeções.</a:t>
            </a:r>
            <a:endParaRPr lang="pt-BR" sz="2000" b="1" i="1" dirty="0">
              <a:solidFill>
                <a:schemeClr val="tx1"/>
              </a:solidFill>
              <a:latin typeface="AMX" charset="0"/>
              <a:cs typeface="AMX" charset="0"/>
            </a:endParaRPr>
          </a:p>
        </p:txBody>
      </p:sp>
      <p:sp>
        <p:nvSpPr>
          <p:cNvPr id="3" name="Retângulo: Cantos Arredondados 50"/>
          <p:cNvSpPr/>
          <p:nvPr>
            <p:custDataLst>
              <p:tags r:id="rId4"/>
            </p:custDataLst>
          </p:nvPr>
        </p:nvSpPr>
        <p:spPr>
          <a:xfrm>
            <a:off x="6066681" y="3975246"/>
            <a:ext cx="4665975" cy="1850017"/>
          </a:xfrm>
          <a:prstGeom prst="roundRect">
            <a:avLst>
              <a:gd name="adj" fmla="val 1837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b="1" i="1" dirty="0">
                <a:solidFill>
                  <a:schemeClr val="tx1"/>
                </a:solidFill>
                <a:latin typeface="AMX" charset="0"/>
                <a:cs typeface="AMX" charset="0"/>
              </a:rPr>
              <a:t>Conduzir para o fechamento de</a:t>
            </a:r>
            <a:br>
              <a:rPr lang="pt-BR" sz="2000" b="1" i="1" dirty="0">
                <a:solidFill>
                  <a:schemeClr val="tx1"/>
                </a:solidFill>
                <a:latin typeface="AMX" charset="0"/>
                <a:cs typeface="AMX" charset="0"/>
              </a:rPr>
            </a:br>
            <a:r>
              <a:rPr lang="pt-BR" sz="2000" b="1" i="1" dirty="0">
                <a:solidFill>
                  <a:schemeClr val="tx1"/>
                </a:solidFill>
                <a:latin typeface="AMX" charset="0"/>
                <a:cs typeface="AMX" charset="0"/>
              </a:rPr>
              <a:t>forma mais tranquila e segura.</a:t>
            </a:r>
            <a:endParaRPr lang="pt-BR" sz="2000" b="1" i="1" dirty="0">
              <a:solidFill>
                <a:schemeClr val="tx1"/>
              </a:solidFill>
              <a:latin typeface="AMX" charset="0"/>
              <a:cs typeface="AMX" charset="0"/>
            </a:endParaRPr>
          </a:p>
        </p:txBody>
      </p:sp>
      <p:sp>
        <p:nvSpPr>
          <p:cNvPr id="9" name="Retângulo: Cantos Arredondados 51"/>
          <p:cNvSpPr/>
          <p:nvPr>
            <p:custDataLst>
              <p:tags r:id="rId5"/>
            </p:custDataLst>
          </p:nvPr>
        </p:nvSpPr>
        <p:spPr>
          <a:xfrm>
            <a:off x="4575655" y="2339973"/>
            <a:ext cx="3002267" cy="1471934"/>
          </a:xfrm>
          <a:prstGeom prst="roundRect">
            <a:avLst>
              <a:gd name="adj" fmla="val 21841"/>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b="1" i="1" dirty="0">
                <a:solidFill>
                  <a:schemeClr val="tx1"/>
                </a:solidFill>
                <a:latin typeface="AMX" charset="0"/>
                <a:cs typeface="AMX" charset="0"/>
              </a:rPr>
              <a:t>Checar entendimento após a sondagem.</a:t>
            </a:r>
            <a:endParaRPr lang="pt-BR" sz="2000" b="1" i="1" dirty="0">
              <a:solidFill>
                <a:schemeClr val="tx1"/>
              </a:solidFill>
              <a:latin typeface="AMX" charset="0"/>
              <a:cs typeface="AMX" charset="0"/>
            </a:endParaRPr>
          </a:p>
        </p:txBody>
      </p:sp>
      <p:sp>
        <p:nvSpPr>
          <p:cNvPr id="12" name="Retângulo: Cantos Arredondados 52"/>
          <p:cNvSpPr/>
          <p:nvPr>
            <p:custDataLst>
              <p:tags r:id="rId6"/>
            </p:custDataLst>
          </p:nvPr>
        </p:nvSpPr>
        <p:spPr>
          <a:xfrm>
            <a:off x="1459344" y="3975246"/>
            <a:ext cx="4456726" cy="1850016"/>
          </a:xfrm>
          <a:prstGeom prst="roundRect">
            <a:avLst>
              <a:gd name="adj" fmla="val 17367"/>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b="1" i="1" dirty="0">
                <a:solidFill>
                  <a:schemeClr val="tx1"/>
                </a:solidFill>
                <a:latin typeface="AMX" charset="0"/>
                <a:cs typeface="AMX" charset="0"/>
              </a:rPr>
              <a:t>Argumentos para</a:t>
            </a:r>
            <a:br>
              <a:rPr lang="pt-BR" sz="2000" b="1" i="1" dirty="0">
                <a:solidFill>
                  <a:schemeClr val="tx1"/>
                </a:solidFill>
                <a:latin typeface="AMX" charset="0"/>
                <a:cs typeface="AMX" charset="0"/>
              </a:rPr>
            </a:br>
            <a:r>
              <a:rPr lang="pt-BR" sz="2000" b="1" i="1" dirty="0">
                <a:solidFill>
                  <a:schemeClr val="tx1"/>
                </a:solidFill>
                <a:latin typeface="AMX" charset="0"/>
                <a:cs typeface="AMX" charset="0"/>
              </a:rPr>
              <a:t>ofertar produtos.</a:t>
            </a:r>
            <a:endParaRPr lang="pt-BR" sz="2000" b="1" i="1" dirty="0">
              <a:solidFill>
                <a:schemeClr val="tx1"/>
              </a:solidFill>
              <a:latin typeface="AMX" charset="0"/>
              <a:cs typeface="AMX" charset="0"/>
            </a:endParaRPr>
          </a:p>
        </p:txBody>
      </p:sp>
      <p:sp>
        <p:nvSpPr>
          <p:cNvPr id="13" name="Retângulo: Cantos Arredondados 53"/>
          <p:cNvSpPr/>
          <p:nvPr>
            <p:custDataLst>
              <p:tags r:id="rId7"/>
            </p:custDataLst>
          </p:nvPr>
        </p:nvSpPr>
        <p:spPr>
          <a:xfrm>
            <a:off x="1459344" y="2339973"/>
            <a:ext cx="2963845" cy="1471934"/>
          </a:xfrm>
          <a:prstGeom prst="roundRect">
            <a:avLst>
              <a:gd name="adj" fmla="val 22468"/>
            </a:avLst>
          </a:prstGeom>
          <a:noFill/>
          <a:ln>
            <a:solidFill>
              <a:srgbClr val="DA291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000" b="1" i="1" dirty="0">
                <a:solidFill>
                  <a:schemeClr val="tx1"/>
                </a:solidFill>
                <a:latin typeface="AMX" charset="0"/>
                <a:cs typeface="AMX" charset="0"/>
              </a:rPr>
              <a:t>Perceber o que </a:t>
            </a:r>
            <a:br>
              <a:rPr lang="pt-BR" sz="2000" b="1" i="1" dirty="0">
                <a:solidFill>
                  <a:schemeClr val="tx1"/>
                </a:solidFill>
                <a:latin typeface="AMX" charset="0"/>
                <a:cs typeface="AMX" charset="0"/>
              </a:rPr>
            </a:br>
            <a:r>
              <a:rPr lang="pt-BR" sz="2000" b="1" i="1" dirty="0">
                <a:solidFill>
                  <a:schemeClr val="tx1"/>
                </a:solidFill>
                <a:latin typeface="AMX" charset="0"/>
                <a:cs typeface="AMX" charset="0"/>
              </a:rPr>
              <a:t>o cliente não </a:t>
            </a:r>
            <a:br>
              <a:rPr lang="pt-BR" sz="2000" b="1" i="1" dirty="0">
                <a:solidFill>
                  <a:schemeClr val="tx1"/>
                </a:solidFill>
                <a:latin typeface="AMX" charset="0"/>
                <a:cs typeface="AMX" charset="0"/>
              </a:rPr>
            </a:br>
            <a:r>
              <a:rPr lang="pt-BR" sz="2000" b="1" i="1" dirty="0">
                <a:solidFill>
                  <a:schemeClr val="tx1"/>
                </a:solidFill>
                <a:latin typeface="AMX" charset="0"/>
                <a:cs typeface="AMX" charset="0"/>
              </a:rPr>
              <a:t>quer ou gosta.</a:t>
            </a:r>
            <a:endParaRPr lang="pt-BR" sz="2000" b="1" i="1" dirty="0">
              <a:solidFill>
                <a:schemeClr val="tx1"/>
              </a:solidFill>
              <a:latin typeface="AMX" charset="0"/>
              <a:cs typeface="AMX" charset="0"/>
            </a:endParaRPr>
          </a:p>
        </p:txBody>
      </p:sp>
      <p:sp>
        <p:nvSpPr>
          <p:cNvPr id="5"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6" name="Gráfico 5"/>
          <p:cNvPicPr>
            <a:picLocks noChangeAspect="1"/>
          </p:cNvPicPr>
          <p:nvPr/>
        </p:nvPicPr>
        <p:blipFill>
          <a:blip r:embed="rId8"/>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1" nodeType="withEffect">
                                  <p:stCondLst>
                                    <p:cond delay="50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1" nodeType="withEffect">
                                  <p:stCondLst>
                                    <p:cond delay="75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1" nodeType="withEffect">
                                  <p:stCondLst>
                                    <p:cond delay="100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par>
                                <p:cTn id="17" presetID="10" presetClass="entr" presetSubtype="0" fill="hold" grpId="1" nodeType="withEffect">
                                  <p:stCondLst>
                                    <p:cond delay="125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par>
                                <p:cTn id="20" presetID="10" presetClass="entr" presetSubtype="0" fill="hold" grpId="1" nodeType="withEffect">
                                  <p:stCondLst>
                                    <p:cond delay="150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bldLvl="0" animBg="1"/>
      <p:bldP spid="2" grpId="1" animBg="1"/>
      <p:bldP spid="3" grpId="0" bldLvl="0" animBg="1"/>
      <p:bldP spid="3" grpId="1" animBg="1"/>
      <p:bldP spid="9" grpId="0" bldLvl="0" animBg="1"/>
      <p:bldP spid="9" grpId="1" animBg="1"/>
      <p:bldP spid="12" grpId="0" bldLvl="0" animBg="1"/>
      <p:bldP spid="12" grpId="1" animBg="1"/>
      <p:bldP spid="13" grpId="0" bldLvl="0" animBg="1"/>
      <p:bldP spid="13" grpId="1"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77455" y="831573"/>
            <a:ext cx="10437090" cy="400110"/>
          </a:xfrm>
          <a:prstGeom prst="rect">
            <a:avLst/>
          </a:prstGeom>
          <a:noFill/>
        </p:spPr>
        <p:txBody>
          <a:bodyPr wrap="square">
            <a:spAutoFit/>
          </a:bodyPr>
          <a:lstStyle/>
          <a:p>
            <a:pPr marL="9525" algn="ctr">
              <a:spcBef>
                <a:spcPts val="600"/>
              </a:spcBef>
            </a:pPr>
            <a:r>
              <a:rPr lang="en-US" sz="2000" dirty="0">
                <a:solidFill>
                  <a:schemeClr val="tx1"/>
                </a:solidFill>
                <a:latin typeface="AMX" pitchFamily="2" charset="77"/>
              </a:rPr>
              <a:t>Para </a:t>
            </a:r>
            <a:r>
              <a:rPr lang="en-US" sz="2000" dirty="0" err="1">
                <a:solidFill>
                  <a:schemeClr val="tx1"/>
                </a:solidFill>
                <a:latin typeface="AMX" pitchFamily="2" charset="77"/>
              </a:rPr>
              <a:t>desempenharmos</a:t>
            </a:r>
            <a:r>
              <a:rPr lang="en-US" sz="2000" dirty="0">
                <a:solidFill>
                  <a:schemeClr val="tx1"/>
                </a:solidFill>
                <a:latin typeface="AMX" pitchFamily="2" charset="77"/>
              </a:rPr>
              <a:t> o </a:t>
            </a:r>
            <a:r>
              <a:rPr lang="en-US" sz="2000" dirty="0" err="1">
                <a:solidFill>
                  <a:schemeClr val="tx1"/>
                </a:solidFill>
                <a:latin typeface="AMX" pitchFamily="2" charset="77"/>
              </a:rPr>
              <a:t>nosso</a:t>
            </a:r>
            <a:r>
              <a:rPr lang="en-US" sz="2000" dirty="0">
                <a:solidFill>
                  <a:schemeClr val="tx1"/>
                </a:solidFill>
                <a:latin typeface="AMX" pitchFamily="2" charset="77"/>
              </a:rPr>
              <a:t> </a:t>
            </a:r>
            <a:r>
              <a:rPr lang="en-US" sz="2000" dirty="0" err="1">
                <a:solidFill>
                  <a:schemeClr val="tx1"/>
                </a:solidFill>
                <a:latin typeface="AMX" pitchFamily="2" charset="77"/>
              </a:rPr>
              <a:t>papel</a:t>
            </a:r>
            <a:r>
              <a:rPr lang="en-US" sz="2000" dirty="0">
                <a:solidFill>
                  <a:schemeClr val="tx1"/>
                </a:solidFill>
                <a:latin typeface="AMX" pitchFamily="2" charset="77"/>
              </a:rPr>
              <a:t> da </a:t>
            </a:r>
            <a:r>
              <a:rPr lang="en-US" sz="2000" dirty="0" err="1">
                <a:solidFill>
                  <a:schemeClr val="tx1"/>
                </a:solidFill>
                <a:latin typeface="AMX" pitchFamily="2" charset="77"/>
              </a:rPr>
              <a:t>melhor</a:t>
            </a:r>
            <a:r>
              <a:rPr lang="en-US" sz="2000" dirty="0">
                <a:solidFill>
                  <a:schemeClr val="tx1"/>
                </a:solidFill>
                <a:latin typeface="AMX" pitchFamily="2" charset="77"/>
              </a:rPr>
              <a:t> forma </a:t>
            </a:r>
            <a:r>
              <a:rPr lang="en-US" sz="2000" dirty="0" err="1">
                <a:solidFill>
                  <a:schemeClr val="tx1"/>
                </a:solidFill>
                <a:latin typeface="AMX" pitchFamily="2" charset="77"/>
              </a:rPr>
              <a:t>possível</a:t>
            </a:r>
            <a:r>
              <a:rPr lang="en-US" sz="2000" dirty="0">
                <a:solidFill>
                  <a:schemeClr val="tx1"/>
                </a:solidFill>
                <a:latin typeface="AMX" pitchFamily="2" charset="77"/>
              </a:rPr>
              <a:t>, </a:t>
            </a:r>
            <a:r>
              <a:rPr lang="en-US" sz="2000" dirty="0" err="1">
                <a:solidFill>
                  <a:schemeClr val="tx1"/>
                </a:solidFill>
                <a:latin typeface="AMX" pitchFamily="2" charset="77"/>
              </a:rPr>
              <a:t>precisamos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4" name="Round Same-side Corner of Rectangle 3"/>
          <p:cNvSpPr/>
          <p:nvPr/>
        </p:nvSpPr>
        <p:spPr>
          <a:xfrm>
            <a:off x="0" y="2008259"/>
            <a:ext cx="12192000" cy="4849741"/>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nvGrpSpPr>
          <p:cNvPr id="30" name="Group 29"/>
          <p:cNvGrpSpPr/>
          <p:nvPr/>
        </p:nvGrpSpPr>
        <p:grpSpPr>
          <a:xfrm>
            <a:off x="670040" y="2708816"/>
            <a:ext cx="1366787" cy="1366787"/>
            <a:chOff x="962527" y="3137835"/>
            <a:chExt cx="1366787" cy="1366787"/>
          </a:xfrm>
        </p:grpSpPr>
        <p:grpSp>
          <p:nvGrpSpPr>
            <p:cNvPr id="7" name="Group 6"/>
            <p:cNvGrpSpPr/>
            <p:nvPr/>
          </p:nvGrpSpPr>
          <p:grpSpPr>
            <a:xfrm>
              <a:off x="962527" y="3137835"/>
              <a:ext cx="1366787" cy="1366787"/>
              <a:chOff x="1020278" y="3147461"/>
              <a:chExt cx="1366787" cy="1366787"/>
            </a:xfrm>
          </p:grpSpPr>
          <p:sp>
            <p:nvSpPr>
              <p:cNvPr id="5" name="Oval 4"/>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6" name="Oval 5"/>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1" name="Graphic 20"/>
            <p:cNvPicPr>
              <a:picLocks noChangeAspect="1"/>
            </p:cNvPicPr>
            <p:nvPr/>
          </p:nvPicPr>
          <p:blipFill>
            <a:blip r:embed="rId1"/>
            <a:srcRect/>
            <a:stretch>
              <a:fillRect/>
            </a:stretch>
          </p:blipFill>
          <p:spPr>
            <a:xfrm>
              <a:off x="1290430" y="3453888"/>
              <a:ext cx="710980" cy="734680"/>
            </a:xfrm>
            <a:prstGeom prst="rect">
              <a:avLst/>
            </a:prstGeom>
          </p:spPr>
        </p:pic>
      </p:grpSp>
      <p:grpSp>
        <p:nvGrpSpPr>
          <p:cNvPr id="31" name="Group 30"/>
          <p:cNvGrpSpPr/>
          <p:nvPr/>
        </p:nvGrpSpPr>
        <p:grpSpPr>
          <a:xfrm>
            <a:off x="2569908" y="2708816"/>
            <a:ext cx="1366787" cy="1366787"/>
            <a:chOff x="3187567" y="3137835"/>
            <a:chExt cx="1366787" cy="1366787"/>
          </a:xfrm>
        </p:grpSpPr>
        <p:grpSp>
          <p:nvGrpSpPr>
            <p:cNvPr id="8" name="Group 7"/>
            <p:cNvGrpSpPr/>
            <p:nvPr/>
          </p:nvGrpSpPr>
          <p:grpSpPr>
            <a:xfrm>
              <a:off x="3187567" y="3137835"/>
              <a:ext cx="1366787" cy="1366787"/>
              <a:chOff x="1020278" y="3147461"/>
              <a:chExt cx="1366787" cy="1366787"/>
            </a:xfrm>
          </p:grpSpPr>
          <p:sp>
            <p:nvSpPr>
              <p:cNvPr id="9" name="Oval 8"/>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0" name="Oval 9"/>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3" name="Graphic 22"/>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3520144" y="3470412"/>
              <a:ext cx="701632" cy="701632"/>
            </a:xfrm>
            <a:prstGeom prst="rect">
              <a:avLst/>
            </a:prstGeom>
          </p:spPr>
        </p:pic>
      </p:grpSp>
      <p:grpSp>
        <p:nvGrpSpPr>
          <p:cNvPr id="32" name="Group 31"/>
          <p:cNvGrpSpPr/>
          <p:nvPr/>
        </p:nvGrpSpPr>
        <p:grpSpPr>
          <a:xfrm>
            <a:off x="4469776" y="2708816"/>
            <a:ext cx="1366787" cy="1366787"/>
            <a:chOff x="5412607" y="3137835"/>
            <a:chExt cx="1366787" cy="1366787"/>
          </a:xfrm>
        </p:grpSpPr>
        <p:grpSp>
          <p:nvGrpSpPr>
            <p:cNvPr id="11" name="Group 10"/>
            <p:cNvGrpSpPr/>
            <p:nvPr/>
          </p:nvGrpSpPr>
          <p:grpSpPr>
            <a:xfrm>
              <a:off x="5412607" y="3137835"/>
              <a:ext cx="1366787" cy="1366787"/>
              <a:chOff x="1020278" y="3147461"/>
              <a:chExt cx="1366787" cy="1366787"/>
            </a:xfrm>
          </p:grpSpPr>
          <p:sp>
            <p:nvSpPr>
              <p:cNvPr id="12" name="Oval 11"/>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3" name="Oval 12"/>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5" name="Graphic 24"/>
            <p:cNvPicPr>
              <a:picLocks noChangeAspect="1"/>
            </p:cNvPicPr>
            <p:nvPr/>
          </p:nvPicPr>
          <p:blipFill>
            <a:blip r:embed="rId4"/>
            <a:srcRect/>
            <a:stretch>
              <a:fillRect/>
            </a:stretch>
          </p:blipFill>
          <p:spPr>
            <a:xfrm>
              <a:off x="5710189" y="3448721"/>
              <a:ext cx="771622" cy="745014"/>
            </a:xfrm>
            <a:prstGeom prst="rect">
              <a:avLst/>
            </a:prstGeom>
          </p:spPr>
        </p:pic>
      </p:grpSp>
      <p:grpSp>
        <p:nvGrpSpPr>
          <p:cNvPr id="34" name="Group 33"/>
          <p:cNvGrpSpPr/>
          <p:nvPr/>
        </p:nvGrpSpPr>
        <p:grpSpPr>
          <a:xfrm>
            <a:off x="8269512" y="2708816"/>
            <a:ext cx="1366787" cy="1366787"/>
            <a:chOff x="9862686" y="3137835"/>
            <a:chExt cx="1366787" cy="1366787"/>
          </a:xfrm>
        </p:grpSpPr>
        <p:grpSp>
          <p:nvGrpSpPr>
            <p:cNvPr id="17" name="Group 16"/>
            <p:cNvGrpSpPr/>
            <p:nvPr/>
          </p:nvGrpSpPr>
          <p:grpSpPr>
            <a:xfrm>
              <a:off x="9862686" y="3137835"/>
              <a:ext cx="1366787" cy="1366787"/>
              <a:chOff x="1020278" y="3147461"/>
              <a:chExt cx="1366787" cy="1366787"/>
            </a:xfrm>
          </p:grpSpPr>
          <p:sp>
            <p:nvSpPr>
              <p:cNvPr id="18" name="Oval 17"/>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9" name="Oval 18"/>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9" name="Graphic 28"/>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10142004" y="3383480"/>
              <a:ext cx="808150" cy="875496"/>
            </a:xfrm>
            <a:prstGeom prst="rect">
              <a:avLst/>
            </a:prstGeom>
          </p:spPr>
        </p:pic>
      </p:grpSp>
      <p:sp>
        <p:nvSpPr>
          <p:cNvPr id="35" name="TextBox 14"/>
          <p:cNvSpPr txBox="1"/>
          <p:nvPr/>
        </p:nvSpPr>
        <p:spPr>
          <a:xfrm>
            <a:off x="460338" y="4162972"/>
            <a:ext cx="1786190" cy="1569660"/>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Trabalhar a argumentação, oferecendo o valor agregado dos produtos/</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serviços ao cliente.</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36" name="TextBox 14"/>
          <p:cNvSpPr txBox="1"/>
          <p:nvPr/>
        </p:nvSpPr>
        <p:spPr>
          <a:xfrm>
            <a:off x="2370367" y="4180738"/>
            <a:ext cx="1785920" cy="1077218"/>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Ouvir e entender </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o cliente, praticando a empatia sempre!</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37" name="TextBox 14"/>
          <p:cNvSpPr txBox="1"/>
          <p:nvPr/>
        </p:nvSpPr>
        <p:spPr>
          <a:xfrm>
            <a:off x="4210337" y="4180738"/>
            <a:ext cx="1885664" cy="1323439"/>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Ir além do atendimento, </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buscando a oportunidade </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de venda.</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38" name="TextBox 14"/>
          <p:cNvSpPr txBox="1"/>
          <p:nvPr/>
        </p:nvSpPr>
        <p:spPr>
          <a:xfrm>
            <a:off x="6150050" y="4180738"/>
            <a:ext cx="1805974" cy="1077218"/>
          </a:xfrm>
          <a:prstGeom prst="rect">
            <a:avLst/>
          </a:prstGeom>
          <a:noFill/>
        </p:spPr>
        <p:txBody>
          <a:bodyPr wrap="square" rtlCol="0">
            <a:spAutoFit/>
          </a:bodyPr>
          <a:lstStyle/>
          <a:p>
            <a:pPr algn="ctr"/>
            <a:r>
              <a:rPr lang="pt-BR" sz="1600" dirty="0">
                <a:latin typeface="AMX" charset="0"/>
                <a:cs typeface="AMX" charset="0"/>
              </a:rPr>
              <a:t>Coletar </a:t>
            </a:r>
            <a:r>
              <a:rPr lang="pt-BR" sz="1600" dirty="0">
                <a:latin typeface="AMX" charset="0"/>
                <a:ea typeface="Segoe UI Black" panose="020B0A02040204020203" pitchFamily="34" charset="0"/>
                <a:cs typeface="AMX" charset="0"/>
              </a:rPr>
              <a:t>informações</a:t>
            </a:r>
            <a:r>
              <a:rPr lang="pt-BR" sz="1600" dirty="0">
                <a:latin typeface="AMX" charset="0"/>
                <a:cs typeface="AMX" charset="0"/>
              </a:rPr>
              <a:t> </a:t>
            </a:r>
            <a:br>
              <a:rPr lang="pt-BR" sz="1600" dirty="0">
                <a:latin typeface="AMX" charset="0"/>
                <a:cs typeface="AMX" charset="0"/>
              </a:rPr>
            </a:br>
            <a:r>
              <a:rPr lang="pt-BR" sz="1600" dirty="0">
                <a:latin typeface="AMX" charset="0"/>
                <a:cs typeface="AMX" charset="0"/>
              </a:rPr>
              <a:t>e apresentar </a:t>
            </a:r>
            <a:r>
              <a:rPr lang="pt-BR" sz="1600" dirty="0">
                <a:latin typeface="AMX" charset="0"/>
                <a:ea typeface="Segoe UI Black" panose="020B0A02040204020203" pitchFamily="34" charset="0"/>
                <a:cs typeface="AMX" charset="0"/>
              </a:rPr>
              <a:t>soluções</a:t>
            </a:r>
            <a:r>
              <a:rPr lang="pt-BR" sz="1600" dirty="0">
                <a:latin typeface="AMX" charset="0"/>
                <a:cs typeface="AMX" charset="0"/>
              </a:rPr>
              <a:t>.</a:t>
            </a:r>
            <a:endParaRPr lang="pt-BR" sz="1600" dirty="0">
              <a:latin typeface="AMX" charset="0"/>
              <a:cs typeface="AMX" charset="0"/>
            </a:endParaRPr>
          </a:p>
        </p:txBody>
      </p:sp>
      <p:sp>
        <p:nvSpPr>
          <p:cNvPr id="39" name="TextBox 14"/>
          <p:cNvSpPr txBox="1"/>
          <p:nvPr/>
        </p:nvSpPr>
        <p:spPr>
          <a:xfrm>
            <a:off x="8059808" y="4180738"/>
            <a:ext cx="1786194" cy="584775"/>
          </a:xfrm>
          <a:prstGeom prst="rect">
            <a:avLst/>
          </a:prstGeom>
          <a:noFill/>
        </p:spPr>
        <p:txBody>
          <a:bodyPr wrap="square" rtlCol="0">
            <a:spAutoFit/>
          </a:bodyPr>
          <a:lstStyle/>
          <a:p>
            <a:pPr algn="ctr"/>
            <a:r>
              <a:rPr lang="pt-BR" sz="1600" dirty="0">
                <a:latin typeface="AMX" charset="0"/>
                <a:cs typeface="AMX" charset="0"/>
              </a:rPr>
              <a:t>Transmitir </a:t>
            </a:r>
            <a:br>
              <a:rPr lang="pt-BR" sz="1600" dirty="0">
                <a:latin typeface="AMX" charset="0"/>
                <a:cs typeface="AMX" charset="0"/>
              </a:rPr>
            </a:br>
            <a:r>
              <a:rPr lang="pt-BR" sz="1600" dirty="0">
                <a:latin typeface="AMX" charset="0"/>
                <a:cs typeface="AMX" charset="0"/>
              </a:rPr>
              <a:t>confiança!</a:t>
            </a:r>
            <a:endParaRPr lang="pt-BR" sz="1600" dirty="0">
              <a:latin typeface="AMX" charset="0"/>
              <a:cs typeface="AMX" charset="0"/>
            </a:endParaRPr>
          </a:p>
        </p:txBody>
      </p:sp>
      <p:pic>
        <p:nvPicPr>
          <p:cNvPr id="42" name="Graphic 41"/>
          <p:cNvPicPr>
            <a:picLocks noChangeAspect="1"/>
          </p:cNvPicPr>
          <p:nvPr/>
        </p:nvPicPr>
        <p:blipFill>
          <a:blip r:embed="rId7"/>
          <a:stretch>
            <a:fillRect/>
          </a:stretch>
        </p:blipFill>
        <p:spPr>
          <a:xfrm>
            <a:off x="4991100" y="1467571"/>
            <a:ext cx="2209800" cy="304800"/>
          </a:xfrm>
          <a:prstGeom prst="rect">
            <a:avLst/>
          </a:prstGeom>
        </p:spPr>
      </p:pic>
      <p:grpSp>
        <p:nvGrpSpPr>
          <p:cNvPr id="22" name="Group 21"/>
          <p:cNvGrpSpPr/>
          <p:nvPr/>
        </p:nvGrpSpPr>
        <p:grpSpPr>
          <a:xfrm>
            <a:off x="10169382" y="2708816"/>
            <a:ext cx="1366787" cy="1366787"/>
            <a:chOff x="9862686" y="3137835"/>
            <a:chExt cx="1366787" cy="1366787"/>
          </a:xfrm>
        </p:grpSpPr>
        <p:grpSp>
          <p:nvGrpSpPr>
            <p:cNvPr id="24" name="Group 23"/>
            <p:cNvGrpSpPr/>
            <p:nvPr/>
          </p:nvGrpSpPr>
          <p:grpSpPr>
            <a:xfrm>
              <a:off x="9862686" y="3137835"/>
              <a:ext cx="1366787" cy="1366787"/>
              <a:chOff x="1020278" y="3147461"/>
              <a:chExt cx="1366787" cy="1366787"/>
            </a:xfrm>
          </p:grpSpPr>
          <p:sp>
            <p:nvSpPr>
              <p:cNvPr id="27" name="Oval 26"/>
              <p:cNvSpPr/>
              <p:nvPr/>
            </p:nvSpPr>
            <p:spPr>
              <a:xfrm>
                <a:off x="1020278" y="314746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3" name="Oval 32"/>
              <p:cNvSpPr/>
              <p:nvPr/>
            </p:nvSpPr>
            <p:spPr>
              <a:xfrm>
                <a:off x="1116529" y="324371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26" name="Graphic 25"/>
            <p:cNvPicPr>
              <a:picLocks noChangeAspect="1"/>
            </p:cNvPicPr>
            <p:nvPr/>
          </p:nvPicPr>
          <p:blipFill>
            <a:blip r:embed="rId8">
              <a:extLst>
                <a:ext uri="{96DAC541-7B7A-43D3-8B79-37D633B846F1}">
                  <asvg:svgBlip xmlns:asvg="http://schemas.microsoft.com/office/drawing/2016/SVG/main" r:embed="rId9"/>
                </a:ext>
              </a:extLst>
            </a:blip>
            <a:srcRect/>
            <a:stretch>
              <a:fillRect/>
            </a:stretch>
          </p:blipFill>
          <p:spPr>
            <a:xfrm>
              <a:off x="10172749" y="3491285"/>
              <a:ext cx="746661" cy="659886"/>
            </a:xfrm>
            <a:prstGeom prst="rect">
              <a:avLst/>
            </a:prstGeom>
          </p:spPr>
        </p:pic>
      </p:grpSp>
      <p:sp>
        <p:nvSpPr>
          <p:cNvPr id="41" name="TextBox 14"/>
          <p:cNvSpPr txBox="1"/>
          <p:nvPr/>
        </p:nvSpPr>
        <p:spPr>
          <a:xfrm>
            <a:off x="9949787" y="4180738"/>
            <a:ext cx="1786194" cy="830997"/>
          </a:xfrm>
          <a:prstGeom prst="rect">
            <a:avLst/>
          </a:prstGeom>
          <a:noFill/>
        </p:spPr>
        <p:txBody>
          <a:bodyPr wrap="square" rtlCol="0">
            <a:spAutoFit/>
          </a:bodyPr>
          <a:lstStyle/>
          <a:p>
            <a:pPr algn="ctr"/>
            <a:r>
              <a:rPr lang="pt-BR" sz="1600" dirty="0">
                <a:latin typeface="AMX" charset="0"/>
                <a:cs typeface="AMX" charset="0"/>
              </a:rPr>
              <a:t>Fazer a</a:t>
            </a:r>
            <a:br>
              <a:rPr lang="pt-BR" sz="1600" dirty="0">
                <a:latin typeface="AMX" charset="0"/>
                <a:cs typeface="AMX" charset="0"/>
              </a:rPr>
            </a:br>
            <a:r>
              <a:rPr lang="pt-BR" sz="1600" dirty="0">
                <a:latin typeface="AMX" charset="0"/>
                <a:cs typeface="AMX" charset="0"/>
              </a:rPr>
              <a:t>conversa fluir naturalmente!</a:t>
            </a:r>
            <a:endParaRPr lang="pt-BR" sz="1600" dirty="0">
              <a:latin typeface="AMX" charset="0"/>
              <a:cs typeface="AMX" charset="0"/>
            </a:endParaRPr>
          </a:p>
        </p:txBody>
      </p:sp>
      <p:grpSp>
        <p:nvGrpSpPr>
          <p:cNvPr id="60" name="Group 59"/>
          <p:cNvGrpSpPr/>
          <p:nvPr/>
        </p:nvGrpSpPr>
        <p:grpSpPr>
          <a:xfrm>
            <a:off x="6369644" y="2708816"/>
            <a:ext cx="1366787" cy="1366787"/>
            <a:chOff x="6369644" y="2773327"/>
            <a:chExt cx="1366787" cy="1366787"/>
          </a:xfrm>
        </p:grpSpPr>
        <p:grpSp>
          <p:nvGrpSpPr>
            <p:cNvPr id="40" name="Group 39"/>
            <p:cNvGrpSpPr/>
            <p:nvPr/>
          </p:nvGrpSpPr>
          <p:grpSpPr>
            <a:xfrm>
              <a:off x="6369644" y="2773327"/>
              <a:ext cx="1366787" cy="1366787"/>
              <a:chOff x="7637647" y="3263421"/>
              <a:chExt cx="1366787" cy="1366787"/>
            </a:xfrm>
          </p:grpSpPr>
          <p:sp>
            <p:nvSpPr>
              <p:cNvPr id="15" name="Oval 14"/>
              <p:cNvSpPr/>
              <p:nvPr/>
            </p:nvSpPr>
            <p:spPr>
              <a:xfrm>
                <a:off x="7637647" y="3263421"/>
                <a:ext cx="1366787" cy="1366787"/>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6" name="Oval 15"/>
              <p:cNvSpPr/>
              <p:nvPr/>
            </p:nvSpPr>
            <p:spPr>
              <a:xfrm>
                <a:off x="7733898" y="3359673"/>
                <a:ext cx="1174284" cy="1174282"/>
              </a:xfrm>
              <a:prstGeom prst="ellipse">
                <a:avLst/>
              </a:prstGeom>
              <a:solidFill>
                <a:srgbClr val="DA291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pic>
          <p:nvPicPr>
            <p:cNvPr id="59" name="Graphic 58"/>
            <p:cNvPicPr>
              <a:picLocks noChangeAspect="1"/>
            </p:cNvPicPr>
            <p:nvPr/>
          </p:nvPicPr>
          <p:blipFill>
            <a:blip r:embed="rId10">
              <a:extLst>
                <a:ext uri="{96DAC541-7B7A-43D3-8B79-37D633B846F1}">
                  <asvg:svgBlip xmlns:asvg="http://schemas.microsoft.com/office/drawing/2016/SVG/main" r:embed="rId11"/>
                </a:ext>
              </a:extLst>
            </a:blip>
            <a:srcRect/>
            <a:stretch>
              <a:fillRect/>
            </a:stretch>
          </p:blipFill>
          <p:spPr>
            <a:xfrm>
              <a:off x="6704361" y="3031270"/>
              <a:ext cx="702917" cy="850900"/>
            </a:xfrm>
            <a:prstGeom prst="rect">
              <a:avLst/>
            </a:prstGeom>
          </p:spPr>
        </p:pic>
      </p:grpSp>
      <p:sp>
        <p:nvSpPr>
          <p:cNvPr id="2"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4" name="Gráfico 13"/>
          <p:cNvPicPr>
            <a:picLocks noChangeAspect="1"/>
          </p:cNvPicPr>
          <p:nvPr/>
        </p:nvPicPr>
        <p:blipFill>
          <a:blip r:embed="rId12"/>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35" presetClass="path" presetSubtype="0" accel="50000" decel="50000" fill="hold" grpId="1" nodeType="withEffect">
                                  <p:stCondLst>
                                    <p:cond delay="0"/>
                                  </p:stCondLst>
                                  <p:childTnLst>
                                    <p:animMotion origin="layout" path="M 0 0.15902 L 0 3.7037E-6 " pathEditMode="relative" rAng="0" ptsTypes="AA">
                                      <p:cBhvr>
                                        <p:cTn id="12" dur="1500" fill="hold"/>
                                        <p:tgtEl>
                                          <p:spTgt spid="4"/>
                                        </p:tgtEl>
                                        <p:attrNameLst>
                                          <p:attrName>ppt_x</p:attrName>
                                          <p:attrName>ppt_y</p:attrName>
                                        </p:attrNameLst>
                                      </p:cBhvr>
                                      <p:rCtr x="0" y="-7963"/>
                                    </p:animMotion>
                                  </p:childTnLst>
                                </p:cTn>
                              </p:par>
                              <p:par>
                                <p:cTn id="13" presetID="9" presetClass="entr" presetSubtype="0" fill="hold" nodeType="withEffect">
                                  <p:stCondLst>
                                    <p:cond delay="1000"/>
                                  </p:stCondLst>
                                  <p:childTnLst>
                                    <p:set>
                                      <p:cBhvr>
                                        <p:cTn id="14" dur="1" fill="hold">
                                          <p:stCondLst>
                                            <p:cond delay="0"/>
                                          </p:stCondLst>
                                        </p:cTn>
                                        <p:tgtEl>
                                          <p:spTgt spid="42"/>
                                        </p:tgtEl>
                                        <p:attrNameLst>
                                          <p:attrName>style.visibility</p:attrName>
                                        </p:attrNameLst>
                                      </p:cBhvr>
                                      <p:to>
                                        <p:strVal val="visible"/>
                                      </p:to>
                                    </p:set>
                                    <p:animEffect transition="in" filter="dissolve">
                                      <p:cBhvr>
                                        <p:cTn id="15" dur="500"/>
                                        <p:tgtEl>
                                          <p:spTgt spid="42"/>
                                        </p:tgtEl>
                                      </p:cBhvr>
                                    </p:animEffect>
                                  </p:childTnLst>
                                </p:cTn>
                              </p:par>
                            </p:childTnLst>
                          </p:cTn>
                        </p:par>
                        <p:par>
                          <p:cTn id="16" fill="hold">
                            <p:stCondLst>
                              <p:cond delay="500"/>
                            </p:stCondLst>
                            <p:childTnLst>
                              <p:par>
                                <p:cTn id="17" presetID="49" presetClass="entr" presetSubtype="0" decel="100000" fill="hold" nodeType="afterEffect">
                                  <p:stCondLst>
                                    <p:cond delay="0"/>
                                  </p:stCondLst>
                                  <p:childTnLst>
                                    <p:set>
                                      <p:cBhvr>
                                        <p:cTn id="18" dur="1" fill="hold">
                                          <p:stCondLst>
                                            <p:cond delay="0"/>
                                          </p:stCondLst>
                                        </p:cTn>
                                        <p:tgtEl>
                                          <p:spTgt spid="30"/>
                                        </p:tgtEl>
                                        <p:attrNameLst>
                                          <p:attrName>style.visibility</p:attrName>
                                        </p:attrNameLst>
                                      </p:cBhvr>
                                      <p:to>
                                        <p:strVal val="visible"/>
                                      </p:to>
                                    </p:set>
                                    <p:anim calcmode="lin" valueType="num">
                                      <p:cBhvr>
                                        <p:cTn id="19" dur="500" fill="hold"/>
                                        <p:tgtEl>
                                          <p:spTgt spid="30"/>
                                        </p:tgtEl>
                                        <p:attrNameLst>
                                          <p:attrName>ppt_w</p:attrName>
                                        </p:attrNameLst>
                                      </p:cBhvr>
                                      <p:tavLst>
                                        <p:tav tm="0">
                                          <p:val>
                                            <p:fltVal val="0"/>
                                          </p:val>
                                        </p:tav>
                                        <p:tav tm="100000">
                                          <p:val>
                                            <p:strVal val="#ppt_w"/>
                                          </p:val>
                                        </p:tav>
                                      </p:tavLst>
                                    </p:anim>
                                    <p:anim calcmode="lin" valueType="num">
                                      <p:cBhvr>
                                        <p:cTn id="20" dur="500" fill="hold"/>
                                        <p:tgtEl>
                                          <p:spTgt spid="30"/>
                                        </p:tgtEl>
                                        <p:attrNameLst>
                                          <p:attrName>ppt_h</p:attrName>
                                        </p:attrNameLst>
                                      </p:cBhvr>
                                      <p:tavLst>
                                        <p:tav tm="0">
                                          <p:val>
                                            <p:fltVal val="0"/>
                                          </p:val>
                                        </p:tav>
                                        <p:tav tm="100000">
                                          <p:val>
                                            <p:strVal val="#ppt_h"/>
                                          </p:val>
                                        </p:tav>
                                      </p:tavLst>
                                    </p:anim>
                                    <p:anim calcmode="lin" valueType="num">
                                      <p:cBhvr>
                                        <p:cTn id="21" dur="500" fill="hold"/>
                                        <p:tgtEl>
                                          <p:spTgt spid="30"/>
                                        </p:tgtEl>
                                        <p:attrNameLst>
                                          <p:attrName>style.rotation</p:attrName>
                                        </p:attrNameLst>
                                      </p:cBhvr>
                                      <p:tavLst>
                                        <p:tav tm="0">
                                          <p:val>
                                            <p:fltVal val="360"/>
                                          </p:val>
                                        </p:tav>
                                        <p:tav tm="100000">
                                          <p:val>
                                            <p:fltVal val="0"/>
                                          </p:val>
                                        </p:tav>
                                      </p:tavLst>
                                    </p:anim>
                                    <p:animEffect transition="in" filter="fade">
                                      <p:cBhvr>
                                        <p:cTn id="22" dur="500"/>
                                        <p:tgtEl>
                                          <p:spTgt spid="3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visible"/>
                                      </p:to>
                                    </p:set>
                                    <p:animEffect transition="in" filter="fade">
                                      <p:cBhvr>
                                        <p:cTn id="25" dur="500"/>
                                        <p:tgtEl>
                                          <p:spTgt spid="35"/>
                                        </p:tgtEl>
                                      </p:cBhvr>
                                    </p:animEffect>
                                  </p:childTnLst>
                                </p:cTn>
                              </p:par>
                            </p:childTnLst>
                          </p:cTn>
                        </p:par>
                        <p:par>
                          <p:cTn id="26" fill="hold">
                            <p:stCondLst>
                              <p:cond delay="1000"/>
                            </p:stCondLst>
                            <p:childTnLst>
                              <p:par>
                                <p:cTn id="27" presetID="49" presetClass="entr" presetSubtype="0" decel="100000" fill="hold" nodeType="afterEffect">
                                  <p:stCondLst>
                                    <p:cond delay="0"/>
                                  </p:stCondLst>
                                  <p:childTnLst>
                                    <p:set>
                                      <p:cBhvr>
                                        <p:cTn id="28" dur="1" fill="hold">
                                          <p:stCondLst>
                                            <p:cond delay="0"/>
                                          </p:stCondLst>
                                        </p:cTn>
                                        <p:tgtEl>
                                          <p:spTgt spid="31"/>
                                        </p:tgtEl>
                                        <p:attrNameLst>
                                          <p:attrName>style.visibility</p:attrName>
                                        </p:attrNameLst>
                                      </p:cBhvr>
                                      <p:to>
                                        <p:strVal val="visible"/>
                                      </p:to>
                                    </p:set>
                                    <p:anim calcmode="lin" valueType="num">
                                      <p:cBhvr>
                                        <p:cTn id="29" dur="500" fill="hold"/>
                                        <p:tgtEl>
                                          <p:spTgt spid="31"/>
                                        </p:tgtEl>
                                        <p:attrNameLst>
                                          <p:attrName>ppt_w</p:attrName>
                                        </p:attrNameLst>
                                      </p:cBhvr>
                                      <p:tavLst>
                                        <p:tav tm="0">
                                          <p:val>
                                            <p:fltVal val="0"/>
                                          </p:val>
                                        </p:tav>
                                        <p:tav tm="100000">
                                          <p:val>
                                            <p:strVal val="#ppt_w"/>
                                          </p:val>
                                        </p:tav>
                                      </p:tavLst>
                                    </p:anim>
                                    <p:anim calcmode="lin" valueType="num">
                                      <p:cBhvr>
                                        <p:cTn id="30" dur="500" fill="hold"/>
                                        <p:tgtEl>
                                          <p:spTgt spid="31"/>
                                        </p:tgtEl>
                                        <p:attrNameLst>
                                          <p:attrName>ppt_h</p:attrName>
                                        </p:attrNameLst>
                                      </p:cBhvr>
                                      <p:tavLst>
                                        <p:tav tm="0">
                                          <p:val>
                                            <p:fltVal val="0"/>
                                          </p:val>
                                        </p:tav>
                                        <p:tav tm="100000">
                                          <p:val>
                                            <p:strVal val="#ppt_h"/>
                                          </p:val>
                                        </p:tav>
                                      </p:tavLst>
                                    </p:anim>
                                    <p:anim calcmode="lin" valueType="num">
                                      <p:cBhvr>
                                        <p:cTn id="31" dur="500" fill="hold"/>
                                        <p:tgtEl>
                                          <p:spTgt spid="31"/>
                                        </p:tgtEl>
                                        <p:attrNameLst>
                                          <p:attrName>style.rotation</p:attrName>
                                        </p:attrNameLst>
                                      </p:cBhvr>
                                      <p:tavLst>
                                        <p:tav tm="0">
                                          <p:val>
                                            <p:fltVal val="360"/>
                                          </p:val>
                                        </p:tav>
                                        <p:tav tm="100000">
                                          <p:val>
                                            <p:fltVal val="0"/>
                                          </p:val>
                                        </p:tav>
                                      </p:tavLst>
                                    </p:anim>
                                    <p:animEffect transition="in" filter="fade">
                                      <p:cBhvr>
                                        <p:cTn id="32" dur="500"/>
                                        <p:tgtEl>
                                          <p:spTgt spid="3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childTnLst>
                          </p:cTn>
                        </p:par>
                        <p:par>
                          <p:cTn id="36" fill="hold">
                            <p:stCondLst>
                              <p:cond delay="1500"/>
                            </p:stCondLst>
                            <p:childTnLst>
                              <p:par>
                                <p:cTn id="37" presetID="49" presetClass="entr" presetSubtype="0" decel="100000" fill="hold" nodeType="afterEffect">
                                  <p:stCondLst>
                                    <p:cond delay="0"/>
                                  </p:stCondLst>
                                  <p:childTnLst>
                                    <p:set>
                                      <p:cBhvr>
                                        <p:cTn id="38" dur="1" fill="hold">
                                          <p:stCondLst>
                                            <p:cond delay="0"/>
                                          </p:stCondLst>
                                        </p:cTn>
                                        <p:tgtEl>
                                          <p:spTgt spid="32"/>
                                        </p:tgtEl>
                                        <p:attrNameLst>
                                          <p:attrName>style.visibility</p:attrName>
                                        </p:attrNameLst>
                                      </p:cBhvr>
                                      <p:to>
                                        <p:strVal val="visible"/>
                                      </p:to>
                                    </p:set>
                                    <p:anim calcmode="lin" valueType="num">
                                      <p:cBhvr>
                                        <p:cTn id="39" dur="500" fill="hold"/>
                                        <p:tgtEl>
                                          <p:spTgt spid="32"/>
                                        </p:tgtEl>
                                        <p:attrNameLst>
                                          <p:attrName>ppt_w</p:attrName>
                                        </p:attrNameLst>
                                      </p:cBhvr>
                                      <p:tavLst>
                                        <p:tav tm="0">
                                          <p:val>
                                            <p:fltVal val="0"/>
                                          </p:val>
                                        </p:tav>
                                        <p:tav tm="100000">
                                          <p:val>
                                            <p:strVal val="#ppt_w"/>
                                          </p:val>
                                        </p:tav>
                                      </p:tavLst>
                                    </p:anim>
                                    <p:anim calcmode="lin" valueType="num">
                                      <p:cBhvr>
                                        <p:cTn id="40" dur="500" fill="hold"/>
                                        <p:tgtEl>
                                          <p:spTgt spid="32"/>
                                        </p:tgtEl>
                                        <p:attrNameLst>
                                          <p:attrName>ppt_h</p:attrName>
                                        </p:attrNameLst>
                                      </p:cBhvr>
                                      <p:tavLst>
                                        <p:tav tm="0">
                                          <p:val>
                                            <p:fltVal val="0"/>
                                          </p:val>
                                        </p:tav>
                                        <p:tav tm="100000">
                                          <p:val>
                                            <p:strVal val="#ppt_h"/>
                                          </p:val>
                                        </p:tav>
                                      </p:tavLst>
                                    </p:anim>
                                    <p:anim calcmode="lin" valueType="num">
                                      <p:cBhvr>
                                        <p:cTn id="41" dur="500" fill="hold"/>
                                        <p:tgtEl>
                                          <p:spTgt spid="32"/>
                                        </p:tgtEl>
                                        <p:attrNameLst>
                                          <p:attrName>style.rotation</p:attrName>
                                        </p:attrNameLst>
                                      </p:cBhvr>
                                      <p:tavLst>
                                        <p:tav tm="0">
                                          <p:val>
                                            <p:fltVal val="360"/>
                                          </p:val>
                                        </p:tav>
                                        <p:tav tm="100000">
                                          <p:val>
                                            <p:fltVal val="0"/>
                                          </p:val>
                                        </p:tav>
                                      </p:tavLst>
                                    </p:anim>
                                    <p:animEffect transition="in" filter="fade">
                                      <p:cBhvr>
                                        <p:cTn id="42" dur="500"/>
                                        <p:tgtEl>
                                          <p:spTgt spid="3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7"/>
                                        </p:tgtEl>
                                        <p:attrNameLst>
                                          <p:attrName>style.visibility</p:attrName>
                                        </p:attrNameLst>
                                      </p:cBhvr>
                                      <p:to>
                                        <p:strVal val="visible"/>
                                      </p:to>
                                    </p:set>
                                    <p:animEffect transition="in" filter="fade">
                                      <p:cBhvr>
                                        <p:cTn id="45" dur="500"/>
                                        <p:tgtEl>
                                          <p:spTgt spid="37"/>
                                        </p:tgtEl>
                                      </p:cBhvr>
                                    </p:animEffect>
                                  </p:childTnLst>
                                </p:cTn>
                              </p:par>
                            </p:childTnLst>
                          </p:cTn>
                        </p:par>
                        <p:par>
                          <p:cTn id="46" fill="hold">
                            <p:stCondLst>
                              <p:cond delay="2000"/>
                            </p:stCondLst>
                            <p:childTnLst>
                              <p:par>
                                <p:cTn id="47" presetID="49" presetClass="entr" presetSubtype="0" decel="100000" fill="hold" nodeType="afterEffect">
                                  <p:stCondLst>
                                    <p:cond delay="0"/>
                                  </p:stCondLst>
                                  <p:childTnLst>
                                    <p:set>
                                      <p:cBhvr>
                                        <p:cTn id="48" dur="1" fill="hold">
                                          <p:stCondLst>
                                            <p:cond delay="0"/>
                                          </p:stCondLst>
                                        </p:cTn>
                                        <p:tgtEl>
                                          <p:spTgt spid="60"/>
                                        </p:tgtEl>
                                        <p:attrNameLst>
                                          <p:attrName>style.visibility</p:attrName>
                                        </p:attrNameLst>
                                      </p:cBhvr>
                                      <p:to>
                                        <p:strVal val="visible"/>
                                      </p:to>
                                    </p:set>
                                    <p:anim calcmode="lin" valueType="num">
                                      <p:cBhvr>
                                        <p:cTn id="49" dur="500" fill="hold"/>
                                        <p:tgtEl>
                                          <p:spTgt spid="60"/>
                                        </p:tgtEl>
                                        <p:attrNameLst>
                                          <p:attrName>ppt_w</p:attrName>
                                        </p:attrNameLst>
                                      </p:cBhvr>
                                      <p:tavLst>
                                        <p:tav tm="0">
                                          <p:val>
                                            <p:fltVal val="0"/>
                                          </p:val>
                                        </p:tav>
                                        <p:tav tm="100000">
                                          <p:val>
                                            <p:strVal val="#ppt_w"/>
                                          </p:val>
                                        </p:tav>
                                      </p:tavLst>
                                    </p:anim>
                                    <p:anim calcmode="lin" valueType="num">
                                      <p:cBhvr>
                                        <p:cTn id="50" dur="500" fill="hold"/>
                                        <p:tgtEl>
                                          <p:spTgt spid="60"/>
                                        </p:tgtEl>
                                        <p:attrNameLst>
                                          <p:attrName>ppt_h</p:attrName>
                                        </p:attrNameLst>
                                      </p:cBhvr>
                                      <p:tavLst>
                                        <p:tav tm="0">
                                          <p:val>
                                            <p:fltVal val="0"/>
                                          </p:val>
                                        </p:tav>
                                        <p:tav tm="100000">
                                          <p:val>
                                            <p:strVal val="#ppt_h"/>
                                          </p:val>
                                        </p:tav>
                                      </p:tavLst>
                                    </p:anim>
                                    <p:anim calcmode="lin" valueType="num">
                                      <p:cBhvr>
                                        <p:cTn id="51" dur="500" fill="hold"/>
                                        <p:tgtEl>
                                          <p:spTgt spid="60"/>
                                        </p:tgtEl>
                                        <p:attrNameLst>
                                          <p:attrName>style.rotation</p:attrName>
                                        </p:attrNameLst>
                                      </p:cBhvr>
                                      <p:tavLst>
                                        <p:tav tm="0">
                                          <p:val>
                                            <p:fltVal val="360"/>
                                          </p:val>
                                        </p:tav>
                                        <p:tav tm="100000">
                                          <p:val>
                                            <p:fltVal val="0"/>
                                          </p:val>
                                        </p:tav>
                                      </p:tavLst>
                                    </p:anim>
                                    <p:animEffect transition="in" filter="fade">
                                      <p:cBhvr>
                                        <p:cTn id="52" dur="500"/>
                                        <p:tgtEl>
                                          <p:spTgt spid="60"/>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8"/>
                                        </p:tgtEl>
                                        <p:attrNameLst>
                                          <p:attrName>style.visibility</p:attrName>
                                        </p:attrNameLst>
                                      </p:cBhvr>
                                      <p:to>
                                        <p:strVal val="visible"/>
                                      </p:to>
                                    </p:set>
                                    <p:animEffect transition="in" filter="fade">
                                      <p:cBhvr>
                                        <p:cTn id="55" dur="500"/>
                                        <p:tgtEl>
                                          <p:spTgt spid="38"/>
                                        </p:tgtEl>
                                      </p:cBhvr>
                                    </p:animEffect>
                                  </p:childTnLst>
                                </p:cTn>
                              </p:par>
                            </p:childTnLst>
                          </p:cTn>
                        </p:par>
                        <p:par>
                          <p:cTn id="56" fill="hold">
                            <p:stCondLst>
                              <p:cond delay="2500"/>
                            </p:stCondLst>
                            <p:childTnLst>
                              <p:par>
                                <p:cTn id="57" presetID="49" presetClass="entr" presetSubtype="0" decel="100000" fill="hold" nodeType="afterEffect">
                                  <p:stCondLst>
                                    <p:cond delay="0"/>
                                  </p:stCondLst>
                                  <p:childTnLst>
                                    <p:set>
                                      <p:cBhvr>
                                        <p:cTn id="58" dur="1" fill="hold">
                                          <p:stCondLst>
                                            <p:cond delay="0"/>
                                          </p:stCondLst>
                                        </p:cTn>
                                        <p:tgtEl>
                                          <p:spTgt spid="34"/>
                                        </p:tgtEl>
                                        <p:attrNameLst>
                                          <p:attrName>style.visibility</p:attrName>
                                        </p:attrNameLst>
                                      </p:cBhvr>
                                      <p:to>
                                        <p:strVal val="visible"/>
                                      </p:to>
                                    </p:set>
                                    <p:anim calcmode="lin" valueType="num">
                                      <p:cBhvr>
                                        <p:cTn id="59" dur="500" fill="hold"/>
                                        <p:tgtEl>
                                          <p:spTgt spid="34"/>
                                        </p:tgtEl>
                                        <p:attrNameLst>
                                          <p:attrName>ppt_w</p:attrName>
                                        </p:attrNameLst>
                                      </p:cBhvr>
                                      <p:tavLst>
                                        <p:tav tm="0">
                                          <p:val>
                                            <p:fltVal val="0"/>
                                          </p:val>
                                        </p:tav>
                                        <p:tav tm="100000">
                                          <p:val>
                                            <p:strVal val="#ppt_w"/>
                                          </p:val>
                                        </p:tav>
                                      </p:tavLst>
                                    </p:anim>
                                    <p:anim calcmode="lin" valueType="num">
                                      <p:cBhvr>
                                        <p:cTn id="60" dur="500" fill="hold"/>
                                        <p:tgtEl>
                                          <p:spTgt spid="34"/>
                                        </p:tgtEl>
                                        <p:attrNameLst>
                                          <p:attrName>ppt_h</p:attrName>
                                        </p:attrNameLst>
                                      </p:cBhvr>
                                      <p:tavLst>
                                        <p:tav tm="0">
                                          <p:val>
                                            <p:fltVal val="0"/>
                                          </p:val>
                                        </p:tav>
                                        <p:tav tm="100000">
                                          <p:val>
                                            <p:strVal val="#ppt_h"/>
                                          </p:val>
                                        </p:tav>
                                      </p:tavLst>
                                    </p:anim>
                                    <p:anim calcmode="lin" valueType="num">
                                      <p:cBhvr>
                                        <p:cTn id="61" dur="500" fill="hold"/>
                                        <p:tgtEl>
                                          <p:spTgt spid="34"/>
                                        </p:tgtEl>
                                        <p:attrNameLst>
                                          <p:attrName>style.rotation</p:attrName>
                                        </p:attrNameLst>
                                      </p:cBhvr>
                                      <p:tavLst>
                                        <p:tav tm="0">
                                          <p:val>
                                            <p:fltVal val="360"/>
                                          </p:val>
                                        </p:tav>
                                        <p:tav tm="100000">
                                          <p:val>
                                            <p:fltVal val="0"/>
                                          </p:val>
                                        </p:tav>
                                      </p:tavLst>
                                    </p:anim>
                                    <p:animEffect transition="in" filter="fade">
                                      <p:cBhvr>
                                        <p:cTn id="62" dur="500"/>
                                        <p:tgtEl>
                                          <p:spTgt spid="3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9"/>
                                        </p:tgtEl>
                                        <p:attrNameLst>
                                          <p:attrName>style.visibility</p:attrName>
                                        </p:attrNameLst>
                                      </p:cBhvr>
                                      <p:to>
                                        <p:strVal val="visible"/>
                                      </p:to>
                                    </p:set>
                                    <p:animEffect transition="in" filter="fade">
                                      <p:cBhvr>
                                        <p:cTn id="65" dur="500"/>
                                        <p:tgtEl>
                                          <p:spTgt spid="39"/>
                                        </p:tgtEl>
                                      </p:cBhvr>
                                    </p:animEffect>
                                  </p:childTnLst>
                                </p:cTn>
                              </p:par>
                            </p:childTnLst>
                          </p:cTn>
                        </p:par>
                        <p:par>
                          <p:cTn id="66" fill="hold">
                            <p:stCondLst>
                              <p:cond delay="3000"/>
                            </p:stCondLst>
                            <p:childTnLst>
                              <p:par>
                                <p:cTn id="67" presetID="49" presetClass="entr" presetSubtype="0" decel="100000" fill="hold" nodeType="afterEffect">
                                  <p:stCondLst>
                                    <p:cond delay="0"/>
                                  </p:stCondLst>
                                  <p:childTnLst>
                                    <p:set>
                                      <p:cBhvr>
                                        <p:cTn id="68" dur="1" fill="hold">
                                          <p:stCondLst>
                                            <p:cond delay="0"/>
                                          </p:stCondLst>
                                        </p:cTn>
                                        <p:tgtEl>
                                          <p:spTgt spid="22"/>
                                        </p:tgtEl>
                                        <p:attrNameLst>
                                          <p:attrName>style.visibility</p:attrName>
                                        </p:attrNameLst>
                                      </p:cBhvr>
                                      <p:to>
                                        <p:strVal val="visible"/>
                                      </p:to>
                                    </p:set>
                                    <p:anim calcmode="lin" valueType="num">
                                      <p:cBhvr>
                                        <p:cTn id="69" dur="500" fill="hold"/>
                                        <p:tgtEl>
                                          <p:spTgt spid="22"/>
                                        </p:tgtEl>
                                        <p:attrNameLst>
                                          <p:attrName>ppt_w</p:attrName>
                                        </p:attrNameLst>
                                      </p:cBhvr>
                                      <p:tavLst>
                                        <p:tav tm="0">
                                          <p:val>
                                            <p:fltVal val="0"/>
                                          </p:val>
                                        </p:tav>
                                        <p:tav tm="100000">
                                          <p:val>
                                            <p:strVal val="#ppt_w"/>
                                          </p:val>
                                        </p:tav>
                                      </p:tavLst>
                                    </p:anim>
                                    <p:anim calcmode="lin" valueType="num">
                                      <p:cBhvr>
                                        <p:cTn id="70" dur="500" fill="hold"/>
                                        <p:tgtEl>
                                          <p:spTgt spid="22"/>
                                        </p:tgtEl>
                                        <p:attrNameLst>
                                          <p:attrName>ppt_h</p:attrName>
                                        </p:attrNameLst>
                                      </p:cBhvr>
                                      <p:tavLst>
                                        <p:tav tm="0">
                                          <p:val>
                                            <p:fltVal val="0"/>
                                          </p:val>
                                        </p:tav>
                                        <p:tav tm="100000">
                                          <p:val>
                                            <p:strVal val="#ppt_h"/>
                                          </p:val>
                                        </p:tav>
                                      </p:tavLst>
                                    </p:anim>
                                    <p:anim calcmode="lin" valueType="num">
                                      <p:cBhvr>
                                        <p:cTn id="71" dur="500" fill="hold"/>
                                        <p:tgtEl>
                                          <p:spTgt spid="22"/>
                                        </p:tgtEl>
                                        <p:attrNameLst>
                                          <p:attrName>style.rotation</p:attrName>
                                        </p:attrNameLst>
                                      </p:cBhvr>
                                      <p:tavLst>
                                        <p:tav tm="0">
                                          <p:val>
                                            <p:fltVal val="360"/>
                                          </p:val>
                                        </p:tav>
                                        <p:tav tm="100000">
                                          <p:val>
                                            <p:fltVal val="0"/>
                                          </p:val>
                                        </p:tav>
                                      </p:tavLst>
                                    </p:anim>
                                    <p:animEffect transition="in" filter="fade">
                                      <p:cBhvr>
                                        <p:cTn id="72" dur="500"/>
                                        <p:tgtEl>
                                          <p:spTgt spid="22"/>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41"/>
                                        </p:tgtEl>
                                        <p:attrNameLst>
                                          <p:attrName>style.visibility</p:attrName>
                                        </p:attrNameLst>
                                      </p:cBhvr>
                                      <p:to>
                                        <p:strVal val="visible"/>
                                      </p:to>
                                    </p:set>
                                    <p:animEffect transition="in" filter="fade">
                                      <p:cBhvr>
                                        <p:cTn id="75"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4" grpId="1" animBg="1"/>
      <p:bldP spid="35" grpId="0"/>
      <p:bldP spid="36" grpId="0"/>
      <p:bldP spid="37" grpId="0"/>
      <p:bldP spid="38" grpId="0"/>
      <p:bldP spid="39" grpId="0"/>
      <p:bldP spid="41"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2059709"/>
            <a:ext cx="12192000" cy="4798291"/>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pic>
        <p:nvPicPr>
          <p:cNvPr id="42" name="Graphic 41"/>
          <p:cNvPicPr>
            <a:picLocks noChangeAspect="1"/>
          </p:cNvPicPr>
          <p:nvPr/>
        </p:nvPicPr>
        <p:blipFill>
          <a:blip r:embed="rId2"/>
          <a:stretch>
            <a:fillRect/>
          </a:stretch>
        </p:blipFill>
        <p:spPr>
          <a:xfrm>
            <a:off x="4991100" y="1482090"/>
            <a:ext cx="2209800" cy="304800"/>
          </a:xfrm>
          <a:prstGeom prst="rect">
            <a:avLst/>
          </a:prstGeom>
        </p:spPr>
      </p:pic>
      <p:sp>
        <p:nvSpPr>
          <p:cNvPr id="8" name="TextBox 7"/>
          <p:cNvSpPr txBox="1"/>
          <p:nvPr/>
        </p:nvSpPr>
        <p:spPr>
          <a:xfrm>
            <a:off x="1556521" y="809161"/>
            <a:ext cx="9078958" cy="400110"/>
          </a:xfrm>
          <a:prstGeom prst="rect">
            <a:avLst/>
          </a:prstGeom>
          <a:noFill/>
        </p:spPr>
        <p:txBody>
          <a:bodyPr wrap="square">
            <a:spAutoFit/>
          </a:bodyPr>
          <a:lstStyle/>
          <a:p>
            <a:pPr marL="9525" algn="ctr">
              <a:spcBef>
                <a:spcPts val="600"/>
              </a:spcBef>
            </a:pPr>
            <a:r>
              <a:rPr lang="en-US" sz="2000" dirty="0">
                <a:latin typeface="AMX" pitchFamily="2" charset="77"/>
              </a:rPr>
              <a:t>Agora que </a:t>
            </a:r>
            <a:r>
              <a:rPr lang="en-US" sz="2000" dirty="0" err="1">
                <a:latin typeface="AMX" pitchFamily="2" charset="77"/>
              </a:rPr>
              <a:t>você</a:t>
            </a:r>
            <a:r>
              <a:rPr lang="en-US" sz="2000" dirty="0">
                <a:latin typeface="AMX" pitchFamily="2" charset="77"/>
              </a:rPr>
              <a:t> </a:t>
            </a:r>
            <a:r>
              <a:rPr lang="en-US" sz="2000" dirty="0" err="1">
                <a:latin typeface="AMX" pitchFamily="2" charset="77"/>
              </a:rPr>
              <a:t>já</a:t>
            </a:r>
            <a:r>
              <a:rPr lang="en-US" sz="2000" dirty="0">
                <a:latin typeface="AMX" pitchFamily="2" charset="77"/>
              </a:rPr>
              <a:t> sabe </a:t>
            </a:r>
            <a:r>
              <a:rPr lang="en-US" sz="2000" dirty="0" err="1">
                <a:latin typeface="AMX" pitchFamily="2" charset="77"/>
              </a:rPr>
              <a:t>tudo</a:t>
            </a:r>
            <a:r>
              <a:rPr lang="en-US" sz="2000" dirty="0">
                <a:latin typeface="AMX" pitchFamily="2" charset="77"/>
              </a:rPr>
              <a:t> o que o </a:t>
            </a:r>
            <a:r>
              <a:rPr lang="en-US" sz="2000" dirty="0" err="1">
                <a:latin typeface="AMX" pitchFamily="2" charset="77"/>
              </a:rPr>
              <a:t>cliente</a:t>
            </a:r>
            <a:r>
              <a:rPr lang="en-US" sz="2000" dirty="0">
                <a:latin typeface="AMX" pitchFamily="2" charset="77"/>
              </a:rPr>
              <a:t> </a:t>
            </a:r>
            <a:r>
              <a:rPr lang="en-US" sz="2000" dirty="0" err="1">
                <a:latin typeface="AMX" pitchFamily="2" charset="77"/>
              </a:rPr>
              <a:t>quer</a:t>
            </a:r>
            <a:r>
              <a:rPr lang="en-US" sz="2000" b="1" dirty="0">
                <a:latin typeface="AMX" pitchFamily="2" charset="77"/>
              </a:rPr>
              <a:t>, o que </a:t>
            </a:r>
            <a:r>
              <a:rPr lang="en-US" sz="2000" b="1" dirty="0" err="1">
                <a:latin typeface="AMX" pitchFamily="2" charset="77"/>
              </a:rPr>
              <a:t>vamos</a:t>
            </a:r>
            <a:r>
              <a:rPr lang="en-US" sz="2000" b="1" dirty="0">
                <a:latin typeface="AMX" pitchFamily="2" charset="77"/>
              </a:rPr>
              <a:t> </a:t>
            </a:r>
            <a:r>
              <a:rPr lang="en-US" sz="2000" b="1" dirty="0" err="1">
                <a:latin typeface="AMX" pitchFamily="2" charset="77"/>
              </a:rPr>
              <a:t>oferecer</a:t>
            </a:r>
            <a:r>
              <a:rPr lang="en-US" sz="2000" b="1" dirty="0">
                <a:latin typeface="AMX" pitchFamily="2" charset="77"/>
              </a:rPr>
              <a:t> a </a:t>
            </a:r>
            <a:r>
              <a:rPr lang="en-US" sz="2000" b="1" dirty="0" err="1">
                <a:latin typeface="AMX" pitchFamily="2" charset="77"/>
              </a:rPr>
              <a:t>ele</a:t>
            </a:r>
            <a:r>
              <a:rPr lang="en-US" sz="2000" dirty="0">
                <a:latin typeface="AMX" pitchFamily="2" charset="77"/>
              </a:rPr>
              <a:t>?</a:t>
            </a:r>
            <a:endParaRPr lang="en-US" sz="2000" dirty="0">
              <a:latin typeface="AMX" pitchFamily="2" charset="77"/>
            </a:endParaRPr>
          </a:p>
        </p:txBody>
      </p:sp>
      <p:sp>
        <p:nvSpPr>
          <p:cNvPr id="5" name="Retângulo: Cantos Arredondados 21"/>
          <p:cNvSpPr/>
          <p:nvPr>
            <p:custDataLst>
              <p:tags r:id="rId3"/>
            </p:custDataLst>
          </p:nvPr>
        </p:nvSpPr>
        <p:spPr>
          <a:xfrm>
            <a:off x="8104713" y="2918692"/>
            <a:ext cx="3232462" cy="2503342"/>
          </a:xfrm>
          <a:prstGeom prst="roundRect">
            <a:avLst>
              <a:gd name="adj" fmla="val 14025"/>
            </a:avLst>
          </a:prstGeom>
          <a:noFill/>
          <a:ln>
            <a:solidFill>
              <a:srgbClr val="F584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400" i="1" dirty="0">
                <a:solidFill>
                  <a:schemeClr val="tx1"/>
                </a:solidFill>
                <a:latin typeface="AMX" charset="0"/>
                <a:cs typeface="AMX" charset="0"/>
              </a:rPr>
              <a:t>... com </a:t>
            </a:r>
            <a:r>
              <a:rPr lang="pt-BR" sz="2400" i="1" dirty="0">
                <a:solidFill>
                  <a:schemeClr val="tx1"/>
                </a:solidFill>
                <a:latin typeface="AMX" charset="0"/>
                <a:ea typeface="Segoe UI Black" panose="020B0A02040204020203" pitchFamily="34" charset="0"/>
                <a:cs typeface="AMX" charset="0"/>
              </a:rPr>
              <a:t>as ofertas</a:t>
            </a:r>
            <a:br>
              <a:rPr lang="pt-BR" sz="2400" i="1" dirty="0">
                <a:solidFill>
                  <a:schemeClr val="tx1"/>
                </a:solidFill>
                <a:latin typeface="AMX" charset="0"/>
                <a:ea typeface="Segoe UI Black" panose="020B0A02040204020203" pitchFamily="34" charset="0"/>
                <a:cs typeface="AMX" charset="0"/>
              </a:rPr>
            </a:br>
            <a:r>
              <a:rPr lang="pt-BR" sz="2400" i="1" dirty="0">
                <a:solidFill>
                  <a:schemeClr val="tx1"/>
                </a:solidFill>
                <a:latin typeface="AMX" charset="0"/>
                <a:ea typeface="Segoe UI Black" panose="020B0A02040204020203" pitchFamily="34" charset="0"/>
                <a:cs typeface="AMX" charset="0"/>
              </a:rPr>
              <a:t>e os serviços</a:t>
            </a:r>
            <a:br>
              <a:rPr lang="pt-BR" sz="2400" i="1" dirty="0">
                <a:solidFill>
                  <a:schemeClr val="tx1"/>
                </a:solidFill>
                <a:latin typeface="AMX" charset="0"/>
                <a:ea typeface="Segoe UI Black" panose="020B0A02040204020203" pitchFamily="34" charset="0"/>
                <a:cs typeface="AMX" charset="0"/>
              </a:rPr>
            </a:br>
            <a:r>
              <a:rPr lang="pt-BR" sz="2400" i="1" dirty="0">
                <a:solidFill>
                  <a:schemeClr val="tx1"/>
                </a:solidFill>
                <a:latin typeface="AMX" charset="0"/>
                <a:cs typeface="AMX" charset="0"/>
              </a:rPr>
              <a:t>Claro adequados</a:t>
            </a:r>
            <a:br>
              <a:rPr lang="pt-BR" sz="2400" i="1" dirty="0">
                <a:solidFill>
                  <a:schemeClr val="tx1"/>
                </a:solidFill>
                <a:latin typeface="AMX" charset="0"/>
                <a:cs typeface="AMX" charset="0"/>
              </a:rPr>
            </a:br>
            <a:r>
              <a:rPr lang="pt-BR" sz="2400" i="1" dirty="0">
                <a:solidFill>
                  <a:schemeClr val="tx1"/>
                </a:solidFill>
                <a:latin typeface="AMX" charset="0"/>
                <a:cs typeface="AMX" charset="0"/>
              </a:rPr>
              <a:t>para cada um.</a:t>
            </a:r>
            <a:endParaRPr lang="pt-BR" sz="2400" i="1" dirty="0">
              <a:solidFill>
                <a:schemeClr val="tx1"/>
              </a:solidFill>
              <a:latin typeface="AMX" charset="0"/>
              <a:cs typeface="AMX" charset="0"/>
            </a:endParaRPr>
          </a:p>
        </p:txBody>
      </p:sp>
      <p:sp>
        <p:nvSpPr>
          <p:cNvPr id="6" name="Retângulo: Cantos Arredondados 23"/>
          <p:cNvSpPr/>
          <p:nvPr>
            <p:custDataLst>
              <p:tags r:id="rId4"/>
            </p:custDataLst>
          </p:nvPr>
        </p:nvSpPr>
        <p:spPr>
          <a:xfrm>
            <a:off x="4479770" y="2918074"/>
            <a:ext cx="3232460" cy="2503942"/>
          </a:xfrm>
          <a:prstGeom prst="roundRect">
            <a:avLst>
              <a:gd name="adj" fmla="val 13056"/>
            </a:avLst>
          </a:prstGeom>
          <a:noFill/>
          <a:ln>
            <a:solidFill>
              <a:srgbClr val="F584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400" i="1" dirty="0">
                <a:solidFill>
                  <a:schemeClr val="tx1"/>
                </a:solidFill>
                <a:latin typeface="AMX" charset="0"/>
                <a:cs typeface="AMX" charset="0"/>
              </a:rPr>
              <a:t>Pensando nas </a:t>
            </a:r>
            <a:r>
              <a:rPr lang="pt-BR" sz="2400" i="1" dirty="0">
                <a:solidFill>
                  <a:schemeClr val="tx1"/>
                </a:solidFill>
                <a:latin typeface="AMX" charset="0"/>
                <a:ea typeface="Segoe UI Black" panose="020B0A02040204020203" pitchFamily="34" charset="0"/>
                <a:cs typeface="AMX" charset="0"/>
              </a:rPr>
              <a:t>mais variadas necessidades </a:t>
            </a:r>
            <a:r>
              <a:rPr lang="pt-BR" sz="2400" i="1" dirty="0">
                <a:solidFill>
                  <a:schemeClr val="tx1"/>
                </a:solidFill>
                <a:latin typeface="AMX" charset="0"/>
                <a:cs typeface="AMX" charset="0"/>
              </a:rPr>
              <a:t>e desejos dos mais diferentes perfis</a:t>
            </a:r>
            <a:br>
              <a:rPr lang="pt-BR" sz="2400" i="1" dirty="0">
                <a:solidFill>
                  <a:schemeClr val="tx1"/>
                </a:solidFill>
                <a:latin typeface="AMX" charset="0"/>
                <a:cs typeface="AMX" charset="0"/>
              </a:rPr>
            </a:br>
            <a:r>
              <a:rPr lang="pt-BR" sz="2400" i="1" dirty="0">
                <a:solidFill>
                  <a:schemeClr val="tx1"/>
                </a:solidFill>
                <a:latin typeface="AMX" charset="0"/>
                <a:cs typeface="AMX" charset="0"/>
              </a:rPr>
              <a:t>de clientes...</a:t>
            </a:r>
            <a:endParaRPr lang="pt-BR" sz="2400" i="1" dirty="0">
              <a:solidFill>
                <a:schemeClr val="tx1"/>
              </a:solidFill>
              <a:latin typeface="AMX" charset="0"/>
              <a:cs typeface="AMX" charset="0"/>
            </a:endParaRPr>
          </a:p>
        </p:txBody>
      </p:sp>
      <p:sp>
        <p:nvSpPr>
          <p:cNvPr id="7" name="Retângulo: Cantos Arredondados 25"/>
          <p:cNvSpPr/>
          <p:nvPr>
            <p:custDataLst>
              <p:tags r:id="rId5"/>
            </p:custDataLst>
          </p:nvPr>
        </p:nvSpPr>
        <p:spPr>
          <a:xfrm>
            <a:off x="1110857" y="2918692"/>
            <a:ext cx="2976430" cy="2503342"/>
          </a:xfrm>
          <a:prstGeom prst="roundRect">
            <a:avLst>
              <a:gd name="adj" fmla="val 13056"/>
            </a:avLst>
          </a:prstGeom>
          <a:noFill/>
          <a:ln>
            <a:solidFill>
              <a:srgbClr val="F584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2400" i="1" dirty="0">
                <a:solidFill>
                  <a:schemeClr val="tx1"/>
                </a:solidFill>
                <a:latin typeface="AMX" charset="0"/>
                <a:cs typeface="AMX" charset="0"/>
              </a:rPr>
              <a:t>Oferecer o que </a:t>
            </a:r>
            <a:br>
              <a:rPr lang="pt-BR" sz="2400" i="1" dirty="0">
                <a:solidFill>
                  <a:schemeClr val="tx1"/>
                </a:solidFill>
                <a:latin typeface="AMX" charset="0"/>
                <a:cs typeface="AMX" charset="0"/>
              </a:rPr>
            </a:br>
            <a:r>
              <a:rPr lang="pt-BR" sz="2400" i="1" dirty="0">
                <a:solidFill>
                  <a:schemeClr val="tx1"/>
                </a:solidFill>
                <a:latin typeface="AMX" charset="0"/>
                <a:ea typeface="Segoe UI Black" panose="020B0A02040204020203" pitchFamily="34" charset="0"/>
                <a:cs typeface="AMX" charset="0"/>
              </a:rPr>
              <a:t>mais se encaixa</a:t>
            </a:r>
            <a:br>
              <a:rPr lang="pt-BR" sz="2400" i="1" dirty="0">
                <a:solidFill>
                  <a:schemeClr val="tx1"/>
                </a:solidFill>
                <a:latin typeface="AMX" charset="0"/>
                <a:cs typeface="AMX" charset="0"/>
              </a:rPr>
            </a:br>
            <a:r>
              <a:rPr lang="pt-BR" sz="2400" i="1" dirty="0">
                <a:solidFill>
                  <a:schemeClr val="tx1"/>
                </a:solidFill>
                <a:latin typeface="AMX" charset="0"/>
                <a:cs typeface="AMX" charset="0"/>
              </a:rPr>
              <a:t>diante das suas necessidades?</a:t>
            </a:r>
            <a:endParaRPr lang="pt-BR" sz="2400" i="1" dirty="0">
              <a:solidFill>
                <a:schemeClr val="tx1"/>
              </a:solidFill>
              <a:latin typeface="AMX" charset="0"/>
              <a:cs typeface="AMX" charset="0"/>
            </a:endParaRPr>
          </a:p>
        </p:txBody>
      </p:sp>
      <p:sp>
        <p:nvSpPr>
          <p:cNvPr id="2"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3" name="Gráfico 2"/>
          <p:cNvPicPr>
            <a:picLocks noChangeAspect="1"/>
          </p:cNvPicPr>
          <p:nvPr/>
        </p:nvPicPr>
        <p:blipFill>
          <a:blip r:embed="rId6"/>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35" presetClass="path" presetSubtype="0" accel="50000" decel="50000" fill="hold" grpId="1" nodeType="withEffect">
                                  <p:stCondLst>
                                    <p:cond delay="250"/>
                                  </p:stCondLst>
                                  <p:childTnLst>
                                    <p:animMotion origin="layout" path="M 0 0.15903 L 0 -2.22222E-6 " pathEditMode="relative" rAng="0" ptsTypes="AA">
                                      <p:cBhvr>
                                        <p:cTn id="12" dur="1500" fill="hold"/>
                                        <p:tgtEl>
                                          <p:spTgt spid="4"/>
                                        </p:tgtEl>
                                        <p:attrNameLst>
                                          <p:attrName>ppt_x</p:attrName>
                                          <p:attrName>ppt_y</p:attrName>
                                        </p:attrNameLst>
                                      </p:cBhvr>
                                      <p:rCtr x="0" y="-7963"/>
                                    </p:animMotion>
                                  </p:childTnLst>
                                </p:cTn>
                              </p:par>
                              <p:par>
                                <p:cTn id="13" presetID="9" presetClass="entr" presetSubtype="0" fill="hold" nodeType="withEffect">
                                  <p:stCondLst>
                                    <p:cond delay="250"/>
                                  </p:stCondLst>
                                  <p:childTnLst>
                                    <p:set>
                                      <p:cBhvr>
                                        <p:cTn id="14" dur="1" fill="hold">
                                          <p:stCondLst>
                                            <p:cond delay="0"/>
                                          </p:stCondLst>
                                        </p:cTn>
                                        <p:tgtEl>
                                          <p:spTgt spid="42"/>
                                        </p:tgtEl>
                                        <p:attrNameLst>
                                          <p:attrName>style.visibility</p:attrName>
                                        </p:attrNameLst>
                                      </p:cBhvr>
                                      <p:to>
                                        <p:strVal val="visible"/>
                                      </p:to>
                                    </p:set>
                                    <p:animEffect transition="in" filter="dissolve">
                                      <p:cBhvr>
                                        <p:cTn id="15" dur="500"/>
                                        <p:tgtEl>
                                          <p:spTgt spid="42"/>
                                        </p:tgtEl>
                                      </p:cBhvr>
                                    </p:animEffect>
                                  </p:childTnLst>
                                </p:cTn>
                              </p:par>
                              <p:par>
                                <p:cTn id="16" presetID="10" presetClass="entr" presetSubtype="0" fill="hold" grpId="0" nodeType="withEffect">
                                  <p:stCondLst>
                                    <p:cond delay="75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35" presetClass="path" presetSubtype="0" accel="50000" decel="50000" fill="hold" grpId="1" nodeType="withEffect">
                                  <p:stCondLst>
                                    <p:cond delay="750"/>
                                  </p:stCondLst>
                                  <p:childTnLst>
                                    <p:animMotion origin="layout" path="M 0 0.15903 L 0 -1.85185E-6 " pathEditMode="relative" rAng="0" ptsTypes="AA">
                                      <p:cBhvr>
                                        <p:cTn id="20" dur="1500" fill="hold"/>
                                        <p:tgtEl>
                                          <p:spTgt spid="7"/>
                                        </p:tgtEl>
                                        <p:attrNameLst>
                                          <p:attrName>ppt_x</p:attrName>
                                          <p:attrName>ppt_y</p:attrName>
                                        </p:attrNameLst>
                                      </p:cBhvr>
                                      <p:rCtr x="0" y="-7963"/>
                                    </p:animMotion>
                                  </p:childTnLst>
                                </p:cTn>
                              </p:par>
                              <p:par>
                                <p:cTn id="21" presetID="10" presetClass="entr" presetSubtype="0" fill="hold" grpId="0" nodeType="withEffect">
                                  <p:stCondLst>
                                    <p:cond delay="100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35" presetClass="path" presetSubtype="0" accel="50000" decel="50000" fill="hold" grpId="1" nodeType="withEffect">
                                  <p:stCondLst>
                                    <p:cond delay="1000"/>
                                  </p:stCondLst>
                                  <p:childTnLst>
                                    <p:animMotion origin="layout" path="M 0 0.15903 L 0 -2.22222E-6 " pathEditMode="relative" rAng="0" ptsTypes="AA">
                                      <p:cBhvr>
                                        <p:cTn id="25" dur="1500" fill="hold"/>
                                        <p:tgtEl>
                                          <p:spTgt spid="6"/>
                                        </p:tgtEl>
                                        <p:attrNameLst>
                                          <p:attrName>ppt_x</p:attrName>
                                          <p:attrName>ppt_y</p:attrName>
                                        </p:attrNameLst>
                                      </p:cBhvr>
                                      <p:rCtr x="0" y="-7963"/>
                                    </p:animMotion>
                                  </p:childTnLst>
                                </p:cTn>
                              </p:par>
                              <p:par>
                                <p:cTn id="26" presetID="10" presetClass="entr" presetSubtype="0" fill="hold" grpId="1" nodeType="withEffect">
                                  <p:stCondLst>
                                    <p:cond delay="125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35" presetClass="path" presetSubtype="0" accel="50000" decel="50000" fill="hold" grpId="2" nodeType="withEffect">
                                  <p:stCondLst>
                                    <p:cond delay="1250"/>
                                  </p:stCondLst>
                                  <p:childTnLst>
                                    <p:animMotion origin="layout" path="M 0 0.15903 L 0 -4.07407E-6 " pathEditMode="relative" rAng="0" ptsTypes="AA">
                                      <p:cBhvr>
                                        <p:cTn id="30" dur="1500" fill="hold"/>
                                        <p:tgtEl>
                                          <p:spTgt spid="5"/>
                                        </p:tgtEl>
                                        <p:attrNameLst>
                                          <p:attrName>ppt_x</p:attrName>
                                          <p:attrName>ppt_y</p:attrName>
                                        </p:attrNameLst>
                                      </p:cBhvr>
                                      <p:rCtr x="0" y="-79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8" grpId="0"/>
      <p:bldP spid="5" grpId="0" bldLvl="0" animBg="1"/>
      <p:bldP spid="5" grpId="1" animBg="1"/>
      <p:bldP spid="5" grpId="2" animBg="1"/>
      <p:bldP spid="6" grpId="0" animBg="1"/>
      <p:bldP spid="6" grpId="1" animBg="1"/>
      <p:bldP spid="7" grpId="0" animBg="1"/>
      <p:bldP spid="7" grpId="1"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2831" r="20469"/>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785138"/>
            <a:ext cx="1752600" cy="977900"/>
          </a:xfrm>
          <a:prstGeom prst="rect">
            <a:avLst/>
          </a:prstGeom>
        </p:spPr>
      </p:pic>
      <p:pic>
        <p:nvPicPr>
          <p:cNvPr id="23" name="Graphic 22"/>
          <p:cNvPicPr>
            <a:picLocks noChangeAspect="1"/>
          </p:cNvPicPr>
          <p:nvPr/>
        </p:nvPicPr>
        <p:blipFill>
          <a:blip r:embed="rId2"/>
          <a:stretch>
            <a:fillRect/>
          </a:stretch>
        </p:blipFill>
        <p:spPr>
          <a:xfrm>
            <a:off x="9738275" y="732781"/>
            <a:ext cx="1752600" cy="977900"/>
          </a:xfrm>
          <a:prstGeom prst="rect">
            <a:avLst/>
          </a:prstGeom>
        </p:spPr>
      </p:pic>
      <p:sp>
        <p:nvSpPr>
          <p:cNvPr id="13" name="Rounded Rectangle 12"/>
          <p:cNvSpPr/>
          <p:nvPr/>
        </p:nvSpPr>
        <p:spPr>
          <a:xfrm>
            <a:off x="7315703" y="1225118"/>
            <a:ext cx="4278534" cy="4407764"/>
          </a:xfrm>
          <a:prstGeom prst="roundRect">
            <a:avLst>
              <a:gd name="adj" fmla="val 1220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400" b="1" dirty="0" err="1">
                <a:solidFill>
                  <a:schemeClr val="tx1"/>
                </a:solidFill>
                <a:latin typeface="AMX" pitchFamily="2" charset="77"/>
              </a:rPr>
              <a:t>Escuta</a:t>
            </a:r>
            <a:r>
              <a:rPr lang="en-US" sz="2400" b="1" dirty="0">
                <a:solidFill>
                  <a:schemeClr val="tx1"/>
                </a:solidFill>
                <a:latin typeface="AMX" pitchFamily="2" charset="77"/>
              </a:rPr>
              <a:t> </a:t>
            </a:r>
            <a:r>
              <a:rPr lang="en-US" sz="2400" b="1" dirty="0" err="1">
                <a:solidFill>
                  <a:schemeClr val="tx1"/>
                </a:solidFill>
                <a:latin typeface="AMX" pitchFamily="2" charset="77"/>
              </a:rPr>
              <a:t>ativa</a:t>
            </a:r>
            <a:r>
              <a:rPr lang="en-US" sz="2400" b="1" dirty="0">
                <a:solidFill>
                  <a:schemeClr val="tx1"/>
                </a:solidFill>
                <a:latin typeface="AMX" pitchFamily="2" charset="77"/>
              </a:rPr>
              <a:t> –</a:t>
            </a:r>
            <a:br>
              <a:rPr lang="en-US" sz="2400" b="1" dirty="0">
                <a:solidFill>
                  <a:schemeClr val="tx1"/>
                </a:solidFill>
                <a:latin typeface="AMX" pitchFamily="2" charset="77"/>
              </a:rPr>
            </a:br>
            <a:r>
              <a:rPr lang="en-US" sz="2400" b="1" dirty="0" err="1">
                <a:solidFill>
                  <a:schemeClr val="tx1"/>
                </a:solidFill>
                <a:latin typeface="AMX" pitchFamily="2" charset="77"/>
              </a:rPr>
              <a:t>Improviso</a:t>
            </a:r>
            <a:r>
              <a:rPr lang="en-US" sz="2400" b="1" dirty="0">
                <a:solidFill>
                  <a:schemeClr val="tx1"/>
                </a:solidFill>
                <a:latin typeface="AMX" pitchFamily="2" charset="77"/>
              </a:rPr>
              <a:t> de </a:t>
            </a:r>
            <a:r>
              <a:rPr lang="en-US" sz="2400" b="1" dirty="0" err="1">
                <a:solidFill>
                  <a:schemeClr val="tx1"/>
                </a:solidFill>
                <a:latin typeface="AMX" pitchFamily="2" charset="77"/>
              </a:rPr>
              <a:t>histórias</a:t>
            </a:r>
            <a:endParaRPr lang="en-US" sz="2400" b="1" dirty="0">
              <a:solidFill>
                <a:schemeClr val="tx1"/>
              </a:solidFill>
              <a:latin typeface="AMX" pitchFamily="2" charset="77"/>
            </a:endParaRPr>
          </a:p>
          <a:p>
            <a:pPr marL="97155">
              <a:spcBef>
                <a:spcPts val="600"/>
              </a:spcBef>
            </a:pPr>
            <a:r>
              <a:rPr lang="en-US" sz="2400" dirty="0">
                <a:solidFill>
                  <a:schemeClr val="tx1"/>
                </a:solidFill>
                <a:latin typeface="AMX" pitchFamily="2" charset="77"/>
              </a:rPr>
              <a:t>Vamos </a:t>
            </a:r>
            <a:r>
              <a:rPr lang="en-US" sz="2400" dirty="0" err="1">
                <a:solidFill>
                  <a:schemeClr val="tx1"/>
                </a:solidFill>
                <a:latin typeface="AMX" pitchFamily="2" charset="77"/>
              </a:rPr>
              <a:t>realizar</a:t>
            </a:r>
            <a:r>
              <a:rPr lang="en-US" sz="2400" dirty="0">
                <a:solidFill>
                  <a:schemeClr val="tx1"/>
                </a:solidFill>
                <a:latin typeface="AMX" pitchFamily="2" charset="77"/>
              </a:rPr>
              <a:t> </a:t>
            </a:r>
            <a:r>
              <a:rPr lang="en-US" sz="2400" dirty="0" err="1">
                <a:solidFill>
                  <a:schemeClr val="tx1"/>
                </a:solidFill>
                <a:latin typeface="AMX" pitchFamily="2" charset="77"/>
              </a:rPr>
              <a:t>uma</a:t>
            </a:r>
            <a:r>
              <a:rPr lang="en-US" sz="2400" dirty="0">
                <a:solidFill>
                  <a:schemeClr val="tx1"/>
                </a:solidFill>
                <a:latin typeface="AMX" pitchFamily="2" charset="77"/>
              </a:rPr>
              <a:t> </a:t>
            </a:r>
            <a:r>
              <a:rPr lang="en-US" sz="2400" dirty="0" err="1">
                <a:solidFill>
                  <a:schemeClr val="tx1"/>
                </a:solidFill>
                <a:latin typeface="AMX" pitchFamily="2" charset="77"/>
              </a:rPr>
              <a:t>atividade</a:t>
            </a:r>
            <a:r>
              <a:rPr lang="en-US" sz="2400" dirty="0">
                <a:solidFill>
                  <a:schemeClr val="tx1"/>
                </a:solidFill>
                <a:latin typeface="AMX" pitchFamily="2" charset="77"/>
              </a:rPr>
              <a:t> </a:t>
            </a:r>
            <a:r>
              <a:rPr lang="en-US" sz="2400" dirty="0" err="1">
                <a:solidFill>
                  <a:schemeClr val="tx1"/>
                </a:solidFill>
                <a:latin typeface="AMX" pitchFamily="2" charset="77"/>
              </a:rPr>
              <a:t>em</a:t>
            </a:r>
            <a:r>
              <a:rPr lang="en-US" sz="2400" dirty="0">
                <a:solidFill>
                  <a:schemeClr val="tx1"/>
                </a:solidFill>
                <a:latin typeface="AMX" pitchFamily="2" charset="77"/>
              </a:rPr>
              <a:t> </a:t>
            </a:r>
            <a:r>
              <a:rPr lang="en-US" sz="2400" dirty="0" err="1">
                <a:solidFill>
                  <a:schemeClr val="tx1"/>
                </a:solidFill>
                <a:latin typeface="AMX" pitchFamily="2" charset="77"/>
              </a:rPr>
              <a:t>grupo</a:t>
            </a:r>
            <a:r>
              <a:rPr lang="en-US" sz="2400" dirty="0">
                <a:solidFill>
                  <a:schemeClr val="tx1"/>
                </a:solidFill>
                <a:latin typeface="AMX" pitchFamily="2" charset="77"/>
              </a:rPr>
              <a:t> para </a:t>
            </a:r>
            <a:r>
              <a:rPr lang="en-US" sz="2400" dirty="0" err="1">
                <a:solidFill>
                  <a:schemeClr val="tx1"/>
                </a:solidFill>
                <a:latin typeface="AMX" pitchFamily="2" charset="77"/>
              </a:rPr>
              <a:t>treinar</a:t>
            </a:r>
            <a:r>
              <a:rPr lang="en-US" sz="2400" dirty="0">
                <a:solidFill>
                  <a:schemeClr val="tx1"/>
                </a:solidFill>
                <a:latin typeface="AMX" pitchFamily="2" charset="77"/>
              </a:rPr>
              <a:t> a </a:t>
            </a:r>
            <a:r>
              <a:rPr lang="en-US" sz="2400" dirty="0" err="1">
                <a:solidFill>
                  <a:schemeClr val="tx1"/>
                </a:solidFill>
                <a:latin typeface="AMX" pitchFamily="2" charset="77"/>
              </a:rPr>
              <a:t>escuta</a:t>
            </a:r>
            <a:r>
              <a:rPr lang="en-US" sz="2400" dirty="0">
                <a:solidFill>
                  <a:schemeClr val="tx1"/>
                </a:solidFill>
                <a:latin typeface="AMX" pitchFamily="2" charset="77"/>
              </a:rPr>
              <a:t> </a:t>
            </a:r>
            <a:r>
              <a:rPr lang="en-US" sz="2400" dirty="0" err="1">
                <a:solidFill>
                  <a:schemeClr val="tx1"/>
                </a:solidFill>
                <a:latin typeface="AMX" pitchFamily="2" charset="77"/>
              </a:rPr>
              <a:t>ativa</a:t>
            </a:r>
            <a:r>
              <a:rPr lang="en-US" sz="2400" dirty="0">
                <a:solidFill>
                  <a:schemeClr val="tx1"/>
                </a:solidFill>
                <a:latin typeface="AMX" pitchFamily="2" charset="77"/>
              </a:rPr>
              <a:t> e</a:t>
            </a:r>
            <a:br>
              <a:rPr lang="en-US" sz="2400" dirty="0">
                <a:solidFill>
                  <a:schemeClr val="tx1"/>
                </a:solidFill>
                <a:latin typeface="AMX" pitchFamily="2" charset="77"/>
              </a:rPr>
            </a:br>
            <a:r>
              <a:rPr lang="en-US" sz="2400" dirty="0">
                <a:solidFill>
                  <a:schemeClr val="tx1"/>
                </a:solidFill>
                <a:latin typeface="AMX" pitchFamily="2" charset="77"/>
              </a:rPr>
              <a:t>a </a:t>
            </a:r>
            <a:r>
              <a:rPr lang="en-US" sz="2400" dirty="0" err="1">
                <a:solidFill>
                  <a:schemeClr val="tx1"/>
                </a:solidFill>
                <a:latin typeface="AMX" pitchFamily="2" charset="77"/>
              </a:rPr>
              <a:t>capacidade</a:t>
            </a:r>
            <a:r>
              <a:rPr lang="en-US" sz="2400" dirty="0">
                <a:solidFill>
                  <a:schemeClr val="tx1"/>
                </a:solidFill>
                <a:latin typeface="AMX" pitchFamily="2" charset="77"/>
              </a:rPr>
              <a:t> de </a:t>
            </a:r>
            <a:r>
              <a:rPr lang="en-US" sz="2400" dirty="0" err="1">
                <a:solidFill>
                  <a:schemeClr val="tx1"/>
                </a:solidFill>
                <a:latin typeface="AMX" pitchFamily="2" charset="77"/>
              </a:rPr>
              <a:t>refletir</a:t>
            </a:r>
            <a:r>
              <a:rPr lang="en-US" sz="2400" dirty="0">
                <a:solidFill>
                  <a:schemeClr val="tx1"/>
                </a:solidFill>
                <a:latin typeface="AMX" pitchFamily="2" charset="77"/>
              </a:rPr>
              <a:t> </a:t>
            </a:r>
            <a:r>
              <a:rPr lang="en-US" sz="2400" dirty="0" err="1">
                <a:solidFill>
                  <a:schemeClr val="tx1"/>
                </a:solidFill>
                <a:latin typeface="AMX" pitchFamily="2" charset="77"/>
              </a:rPr>
              <a:t>estrategicamente</a:t>
            </a:r>
            <a:r>
              <a:rPr lang="en-US" sz="2400" dirty="0">
                <a:solidFill>
                  <a:schemeClr val="tx1"/>
                </a:solidFill>
                <a:latin typeface="AMX" pitchFamily="2" charset="77"/>
              </a:rPr>
              <a:t> com base </a:t>
            </a:r>
            <a:r>
              <a:rPr lang="en-US" sz="2400" dirty="0" err="1">
                <a:solidFill>
                  <a:schemeClr val="tx1"/>
                </a:solidFill>
                <a:latin typeface="AMX" pitchFamily="2" charset="77"/>
              </a:rPr>
              <a:t>nas</a:t>
            </a:r>
            <a:r>
              <a:rPr lang="en-US" sz="2400" dirty="0">
                <a:solidFill>
                  <a:schemeClr val="tx1"/>
                </a:solidFill>
                <a:latin typeface="AMX" pitchFamily="2" charset="77"/>
              </a:rPr>
              <a:t> </a:t>
            </a:r>
            <a:r>
              <a:rPr lang="en-US" sz="2400" dirty="0" err="1">
                <a:solidFill>
                  <a:schemeClr val="tx1"/>
                </a:solidFill>
                <a:latin typeface="AMX" pitchFamily="2" charset="77"/>
              </a:rPr>
              <a:t>informações</a:t>
            </a:r>
            <a:r>
              <a:rPr lang="en-US" sz="2400" dirty="0">
                <a:solidFill>
                  <a:schemeClr val="tx1"/>
                </a:solidFill>
                <a:latin typeface="AMX" pitchFamily="2" charset="77"/>
              </a:rPr>
              <a:t> </a:t>
            </a:r>
            <a:r>
              <a:rPr lang="en-US" sz="2400" dirty="0" err="1">
                <a:solidFill>
                  <a:schemeClr val="tx1"/>
                </a:solidFill>
                <a:latin typeface="AMX" pitchFamily="2" charset="77"/>
              </a:rPr>
              <a:t>recebidas</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12" name="TextBox 11"/>
          <p:cNvSpPr txBox="1"/>
          <p:nvPr/>
        </p:nvSpPr>
        <p:spPr>
          <a:xfrm>
            <a:off x="7500864" y="1502595"/>
            <a:ext cx="240362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Atividade</a:t>
            </a:r>
            <a:endParaRPr lang="en-US" sz="3600" b="1" i="1" dirty="0">
              <a:solidFill>
                <a:schemeClr val="bg1"/>
              </a:solidFill>
              <a:latin typeface="AMX" pitchFamily="2" charset="77"/>
            </a:endParaRPr>
          </a:p>
        </p:txBody>
      </p:sp>
      <p:cxnSp>
        <p:nvCxnSpPr>
          <p:cNvPr id="15" name="Straight Connector 14"/>
          <p:cNvCxnSpPr>
            <a:stCxn id="12" idx="3"/>
          </p:cNvCxnSpPr>
          <p:nvPr/>
        </p:nvCxnSpPr>
        <p:spPr>
          <a:xfrm>
            <a:off x="9904491" y="1849419"/>
            <a:ext cx="116913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4.07407E-6 L -2.08333E-6 4.0740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Sondagem</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Oferta</a:t>
            </a:r>
            <a:endParaRPr lang="en-US" sz="1800" b="1" dirty="0">
              <a:solidFill>
                <a:schemeClr val="bg1"/>
              </a:solidFill>
              <a:latin typeface="AMX" pitchFamily="2" charset="77"/>
            </a:endParaRPr>
          </a:p>
          <a:p>
            <a:pPr marL="8255" indent="-8255" algn="r">
              <a:spcBef>
                <a:spcPts val="1200"/>
              </a:spcBef>
            </a:pPr>
            <a:r>
              <a:rPr lang="en-US" b="1" dirty="0" err="1">
                <a:solidFill>
                  <a:srgbClr val="DA291C"/>
                </a:solidFill>
                <a:latin typeface="AMX" pitchFamily="2" charset="77"/>
              </a:rPr>
              <a:t>Objeções</a:t>
            </a:r>
            <a:endParaRPr lang="en-US" b="1" dirty="0">
              <a:solidFill>
                <a:srgbClr val="DA291C"/>
              </a:solidFill>
              <a:latin typeface="AMX" pitchFamily="2" charset="77"/>
            </a:endParaRPr>
          </a:p>
          <a:p>
            <a:pPr marL="8255" indent="-8255" algn="r">
              <a:spcBef>
                <a:spcPts val="1200"/>
              </a:spcBef>
            </a:pPr>
            <a:r>
              <a:rPr lang="en-US" sz="1800" b="1" dirty="0" err="1">
                <a:solidFill>
                  <a:srgbClr val="DA291C"/>
                </a:solidFill>
                <a:latin typeface="AMX" pitchFamily="2" charset="77"/>
              </a:rPr>
              <a:t>Fechamento</a:t>
            </a:r>
            <a:endParaRPr lang="en-US" sz="1800" b="1" dirty="0">
              <a:solidFill>
                <a:srgbClr val="DA291C"/>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6" name="Rounded Rectangle 15"/>
          <p:cNvSpPr/>
          <p:nvPr/>
        </p:nvSpPr>
        <p:spPr>
          <a:xfrm>
            <a:off x="5060271" y="4087035"/>
            <a:ext cx="901311" cy="418760"/>
          </a:xfrm>
          <a:prstGeom prst="roundRect">
            <a:avLst>
              <a:gd name="adj" fmla="val 50000"/>
            </a:avLst>
          </a:prstGeom>
          <a:noFill/>
          <a:ln>
            <a:solidFill>
              <a:srgbClr val="EBD1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0866" r="24226"/>
            <a:stretch>
              <a:fillRect/>
            </a:stretch>
          </p:blipFill>
          <p:spPr>
            <a:xfrm flipH="1">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591370" y="4812625"/>
            <a:ext cx="1752600" cy="977900"/>
          </a:xfrm>
          <a:prstGeom prst="rect">
            <a:avLst/>
          </a:prstGeom>
        </p:spPr>
      </p:pic>
      <p:pic>
        <p:nvPicPr>
          <p:cNvPr id="3" name="Graphic 2"/>
          <p:cNvPicPr>
            <a:picLocks noChangeAspect="1"/>
          </p:cNvPicPr>
          <p:nvPr/>
        </p:nvPicPr>
        <p:blipFill>
          <a:blip r:embed="rId2"/>
          <a:stretch>
            <a:fillRect/>
          </a:stretch>
        </p:blipFill>
        <p:spPr>
          <a:xfrm>
            <a:off x="2226120" y="1119779"/>
            <a:ext cx="1752600" cy="977900"/>
          </a:xfrm>
          <a:prstGeom prst="rect">
            <a:avLst/>
          </a:prstGeom>
        </p:spPr>
      </p:pic>
      <p:sp>
        <p:nvSpPr>
          <p:cNvPr id="4" name="Rounded Rectangle 3"/>
          <p:cNvSpPr/>
          <p:nvPr/>
        </p:nvSpPr>
        <p:spPr>
          <a:xfrm>
            <a:off x="868858" y="1843391"/>
            <a:ext cx="3870320" cy="3171218"/>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Foco</a:t>
            </a:r>
            <a:endParaRPr lang="en-US" sz="2000" b="1"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Concentre</a:t>
            </a:r>
            <a:r>
              <a:rPr lang="en-US" sz="2000" dirty="0">
                <a:solidFill>
                  <a:schemeClr val="tx1"/>
                </a:solidFill>
                <a:latin typeface="AMX" pitchFamily="2" charset="77"/>
              </a:rPr>
              <a:t>-se </a:t>
            </a:r>
            <a:r>
              <a:rPr lang="en-US" sz="2000" dirty="0" err="1">
                <a:solidFill>
                  <a:schemeClr val="tx1"/>
                </a:solidFill>
                <a:latin typeface="AMX" pitchFamily="2" charset="77"/>
              </a:rPr>
              <a:t>nos</a:t>
            </a:r>
            <a:r>
              <a:rPr lang="en-US" sz="2000" dirty="0">
                <a:solidFill>
                  <a:schemeClr val="tx1"/>
                </a:solidFill>
                <a:latin typeface="AMX" pitchFamily="2" charset="77"/>
              </a:rPr>
              <a:t> </a:t>
            </a:r>
            <a:r>
              <a:rPr lang="en-US" sz="2000" dirty="0" err="1">
                <a:solidFill>
                  <a:schemeClr val="tx1"/>
                </a:solidFill>
                <a:latin typeface="AMX" pitchFamily="2" charset="77"/>
              </a:rPr>
              <a:t>benefícios</a:t>
            </a:r>
            <a:r>
              <a:rPr lang="en-US" sz="2000" dirty="0">
                <a:solidFill>
                  <a:schemeClr val="tx1"/>
                </a:solidFill>
                <a:latin typeface="AMX" pitchFamily="2" charset="77"/>
              </a:rPr>
              <a:t> que </a:t>
            </a:r>
            <a:r>
              <a:rPr lang="en-US" sz="2000" dirty="0" err="1">
                <a:solidFill>
                  <a:schemeClr val="tx1"/>
                </a:solidFill>
                <a:latin typeface="AMX" pitchFamily="2" charset="77"/>
              </a:rPr>
              <a:t>atendam</a:t>
            </a:r>
            <a:r>
              <a:rPr lang="en-US" sz="2000" dirty="0">
                <a:solidFill>
                  <a:schemeClr val="tx1"/>
                </a:solidFill>
                <a:latin typeface="AMX" pitchFamily="2" charset="77"/>
              </a:rPr>
              <a:t> </a:t>
            </a:r>
            <a:r>
              <a:rPr lang="en-US" sz="2000" dirty="0" err="1">
                <a:solidFill>
                  <a:schemeClr val="tx1"/>
                </a:solidFill>
                <a:latin typeface="AMX" pitchFamily="2" charset="77"/>
              </a:rPr>
              <a:t>às</a:t>
            </a:r>
            <a:r>
              <a:rPr lang="en-US" sz="2000" dirty="0">
                <a:solidFill>
                  <a:schemeClr val="tx1"/>
                </a:solidFill>
                <a:latin typeface="AMX" pitchFamily="2" charset="77"/>
              </a:rPr>
              <a:t> </a:t>
            </a:r>
            <a:r>
              <a:rPr lang="en-US" sz="2000" dirty="0" err="1">
                <a:solidFill>
                  <a:schemeClr val="tx1"/>
                </a:solidFill>
                <a:latin typeface="AMX" pitchFamily="2" charset="77"/>
              </a:rPr>
              <a:t>necessidades</a:t>
            </a:r>
            <a:r>
              <a:rPr lang="en-US" sz="2000" dirty="0">
                <a:solidFill>
                  <a:schemeClr val="tx1"/>
                </a:solidFill>
                <a:latin typeface="AMX" pitchFamily="2" charset="77"/>
              </a:rPr>
              <a:t> </a:t>
            </a:r>
            <a:r>
              <a:rPr lang="en-US" sz="2000" dirty="0" err="1">
                <a:solidFill>
                  <a:schemeClr val="tx1"/>
                </a:solidFill>
                <a:latin typeface="AMX" pitchFamily="2" charset="77"/>
              </a:rPr>
              <a:t>manifestadas</a:t>
            </a:r>
            <a:r>
              <a:rPr lang="en-US" sz="2000" dirty="0">
                <a:solidFill>
                  <a:schemeClr val="tx1"/>
                </a:solidFill>
                <a:latin typeface="AMX" pitchFamily="2" charset="77"/>
              </a:rPr>
              <a:t> </a:t>
            </a:r>
            <a:r>
              <a:rPr lang="en-US" sz="2000" dirty="0" err="1">
                <a:solidFill>
                  <a:schemeClr val="tx1"/>
                </a:solidFill>
                <a:latin typeface="AMX" pitchFamily="2" charset="77"/>
              </a:rPr>
              <a:t>pelo</a:t>
            </a:r>
            <a:r>
              <a:rPr lang="en-US" sz="2000" dirty="0">
                <a:solidFill>
                  <a:schemeClr val="tx1"/>
                </a:solidFill>
                <a:latin typeface="AMX" pitchFamily="2" charset="77"/>
              </a:rPr>
              <a:t> </a:t>
            </a:r>
            <a:r>
              <a:rPr lang="en-US" sz="2000" dirty="0" err="1">
                <a:solidFill>
                  <a:schemeClr val="tx1"/>
                </a:solidFill>
                <a:latin typeface="AMX" pitchFamily="2" charset="77"/>
              </a:rPr>
              <a:t>cliente</a:t>
            </a:r>
            <a:br>
              <a:rPr lang="en-US" sz="2000" dirty="0">
                <a:solidFill>
                  <a:schemeClr val="tx1"/>
                </a:solidFill>
                <a:latin typeface="AMX" pitchFamily="2" charset="77"/>
              </a:rPr>
            </a:br>
            <a:r>
              <a:rPr lang="en-US" sz="2000" dirty="0">
                <a:solidFill>
                  <a:schemeClr val="tx1"/>
                </a:solidFill>
                <a:latin typeface="AMX" pitchFamily="2" charset="77"/>
              </a:rPr>
              <a:t>e </a:t>
            </a:r>
            <a:r>
              <a:rPr lang="en-US" sz="2000" dirty="0" err="1">
                <a:solidFill>
                  <a:schemeClr val="tx1"/>
                </a:solidFill>
                <a:latin typeface="AMX" pitchFamily="2" charset="77"/>
              </a:rPr>
              <a:t>nos</a:t>
            </a:r>
            <a:r>
              <a:rPr lang="en-US" sz="2000" dirty="0">
                <a:solidFill>
                  <a:schemeClr val="tx1"/>
                </a:solidFill>
                <a:latin typeface="AMX" pitchFamily="2" charset="77"/>
              </a:rPr>
              <a:t> </a:t>
            </a:r>
            <a:r>
              <a:rPr lang="en-US" sz="2000" dirty="0" err="1">
                <a:solidFill>
                  <a:schemeClr val="tx1"/>
                </a:solidFill>
                <a:latin typeface="AMX" pitchFamily="2" charset="77"/>
              </a:rPr>
              <a:t>diferenciais</a:t>
            </a:r>
            <a:r>
              <a:rPr lang="en-US" sz="2000" dirty="0">
                <a:solidFill>
                  <a:schemeClr val="tx1"/>
                </a:solidFill>
                <a:latin typeface="AMX" pitchFamily="2" charset="77"/>
              </a:rPr>
              <a:t> (valor </a:t>
            </a:r>
            <a:r>
              <a:rPr lang="en-US" sz="2000" dirty="0" err="1">
                <a:solidFill>
                  <a:schemeClr val="tx1"/>
                </a:solidFill>
                <a:latin typeface="AMX" pitchFamily="2" charset="77"/>
              </a:rPr>
              <a:t>agregado</a:t>
            </a:r>
            <a:r>
              <a:rPr lang="en-US" sz="2000" dirty="0">
                <a:solidFill>
                  <a:schemeClr val="tx1"/>
                </a:solidFill>
                <a:latin typeface="AMX" pitchFamily="2" charset="77"/>
              </a:rPr>
              <a:t>) que </a:t>
            </a:r>
            <a:r>
              <a:rPr lang="en-US" sz="2000" dirty="0" err="1">
                <a:solidFill>
                  <a:schemeClr val="tx1"/>
                </a:solidFill>
                <a:latin typeface="AMX" pitchFamily="2" charset="77"/>
              </a:rPr>
              <a:t>eles</a:t>
            </a:r>
            <a:r>
              <a:rPr lang="en-US" sz="2000" dirty="0">
                <a:solidFill>
                  <a:schemeClr val="tx1"/>
                </a:solidFill>
                <a:latin typeface="AMX" pitchFamily="2" charset="77"/>
              </a:rPr>
              <a:t> </a:t>
            </a:r>
            <a:r>
              <a:rPr lang="en-US" sz="2000" dirty="0" err="1">
                <a:solidFill>
                  <a:schemeClr val="tx1"/>
                </a:solidFill>
                <a:latin typeface="AMX" pitchFamily="2" charset="77"/>
              </a:rPr>
              <a:t>geram</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985932" y="2097679"/>
            <a:ext cx="118022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Oferta</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166152" y="2384645"/>
            <a:ext cx="219761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4 4.81481E-6 L 3.125E-6 4.81481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3127" r="133"/>
            <a:stretch>
              <a:fillRect/>
            </a:stretch>
          </p:blipFill>
          <p:spPr>
            <a:xfrm flipH="1">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656595" y="4850849"/>
            <a:ext cx="1752600" cy="977900"/>
          </a:xfrm>
          <a:prstGeom prst="rect">
            <a:avLst/>
          </a:prstGeom>
        </p:spPr>
      </p:pic>
      <p:pic>
        <p:nvPicPr>
          <p:cNvPr id="23" name="Graphic 22"/>
          <p:cNvPicPr>
            <a:picLocks noChangeAspect="1"/>
          </p:cNvPicPr>
          <p:nvPr/>
        </p:nvPicPr>
        <p:blipFill>
          <a:blip r:embed="rId2"/>
          <a:stretch>
            <a:fillRect/>
          </a:stretch>
        </p:blipFill>
        <p:spPr>
          <a:xfrm>
            <a:off x="9312677" y="1182662"/>
            <a:ext cx="1752600" cy="977900"/>
          </a:xfrm>
          <a:prstGeom prst="rect">
            <a:avLst/>
          </a:prstGeom>
        </p:spPr>
      </p:pic>
      <p:sp>
        <p:nvSpPr>
          <p:cNvPr id="13" name="Rounded Rectangle 12"/>
          <p:cNvSpPr/>
          <p:nvPr/>
        </p:nvSpPr>
        <p:spPr>
          <a:xfrm>
            <a:off x="7182036" y="1956098"/>
            <a:ext cx="4261282" cy="2945804"/>
          </a:xfrm>
          <a:prstGeom prst="roundRect">
            <a:avLst>
              <a:gd name="adj" fmla="val 1409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Qualidade</a:t>
            </a:r>
            <a:endParaRPr lang="en-US" sz="2000" b="1" dirty="0">
              <a:solidFill>
                <a:schemeClr val="tx1"/>
              </a:solidFill>
              <a:latin typeface="AMX" pitchFamily="2" charset="77"/>
            </a:endParaRPr>
          </a:p>
          <a:p>
            <a:pPr marL="97155">
              <a:spcBef>
                <a:spcPts val="600"/>
              </a:spcBef>
              <a:buClr>
                <a:srgbClr val="F5842B"/>
              </a:buClr>
            </a:pPr>
            <a:r>
              <a:rPr sz="2000">
                <a:solidFill>
                  <a:schemeClr val="tx1"/>
                </a:solidFill>
                <a:latin typeface="AMX" pitchFamily="2" charset="77"/>
              </a:rPr>
              <a:t>Apresente ao seu cliente um produto ou serviço de qualidade, alinhado às suas necessidades reais.</a:t>
            </a:r>
            <a:endParaRPr sz="2000">
              <a:solidFill>
                <a:schemeClr val="tx1"/>
              </a:solidFill>
              <a:latin typeface="AMX" pitchFamily="2" charset="77"/>
            </a:endParaRPr>
          </a:p>
        </p:txBody>
      </p:sp>
      <p:sp>
        <p:nvSpPr>
          <p:cNvPr id="12" name="TextBox 11"/>
          <p:cNvSpPr txBox="1"/>
          <p:nvPr/>
        </p:nvSpPr>
        <p:spPr>
          <a:xfrm>
            <a:off x="7348806" y="2252985"/>
            <a:ext cx="116488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Oferta</a:t>
            </a:r>
            <a:endParaRPr lang="en-US" sz="2400" i="1" dirty="0">
              <a:solidFill>
                <a:schemeClr val="bg1"/>
              </a:solidFill>
              <a:latin typeface="AMX" pitchFamily="2" charset="77"/>
            </a:endParaRPr>
          </a:p>
        </p:txBody>
      </p:sp>
      <p:cxnSp>
        <p:nvCxnSpPr>
          <p:cNvPr id="15" name="Straight Connector 14"/>
          <p:cNvCxnSpPr>
            <a:stCxn id="12" idx="3"/>
          </p:cNvCxnSpPr>
          <p:nvPr/>
        </p:nvCxnSpPr>
        <p:spPr>
          <a:xfrm>
            <a:off x="8513686" y="2539951"/>
            <a:ext cx="2636667"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7 L -8.33333E-7 -3.7037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t="16634" b="16634"/>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591370" y="4812625"/>
            <a:ext cx="1752600" cy="977900"/>
          </a:xfrm>
          <a:prstGeom prst="rect">
            <a:avLst/>
          </a:prstGeom>
        </p:spPr>
      </p:pic>
      <p:pic>
        <p:nvPicPr>
          <p:cNvPr id="3" name="Graphic 2"/>
          <p:cNvPicPr>
            <a:picLocks noChangeAspect="1"/>
          </p:cNvPicPr>
          <p:nvPr/>
        </p:nvPicPr>
        <p:blipFill>
          <a:blip r:embed="rId2"/>
          <a:stretch>
            <a:fillRect/>
          </a:stretch>
        </p:blipFill>
        <p:spPr>
          <a:xfrm>
            <a:off x="2226120" y="1119779"/>
            <a:ext cx="1752600" cy="977900"/>
          </a:xfrm>
          <a:prstGeom prst="rect">
            <a:avLst/>
          </a:prstGeom>
        </p:spPr>
      </p:pic>
      <p:sp>
        <p:nvSpPr>
          <p:cNvPr id="4" name="Rounded Rectangle 3"/>
          <p:cNvSpPr/>
          <p:nvPr/>
        </p:nvSpPr>
        <p:spPr>
          <a:xfrm>
            <a:off x="868858" y="1771095"/>
            <a:ext cx="3870320" cy="3315810"/>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Ofereça</a:t>
            </a:r>
            <a:r>
              <a:rPr lang="en-US" sz="2000" b="1" dirty="0">
                <a:solidFill>
                  <a:schemeClr val="tx1"/>
                </a:solidFill>
                <a:latin typeface="AMX" pitchFamily="2" charset="77"/>
              </a:rPr>
              <a:t> o </a:t>
            </a:r>
            <a:r>
              <a:rPr lang="en-US" sz="2000" b="1" dirty="0" err="1">
                <a:solidFill>
                  <a:schemeClr val="tx1"/>
                </a:solidFill>
                <a:latin typeface="AMX" pitchFamily="2" charset="77"/>
              </a:rPr>
              <a:t>melhor</a:t>
            </a:r>
            <a:r>
              <a:rPr lang="en-US" sz="2000" b="1" dirty="0">
                <a:solidFill>
                  <a:schemeClr val="tx1"/>
                </a:solidFill>
                <a:latin typeface="AMX" pitchFamily="2" charset="77"/>
              </a:rPr>
              <a:t> </a:t>
            </a:r>
            <a:r>
              <a:rPr lang="en-US" sz="2000" b="1" dirty="0" err="1">
                <a:solidFill>
                  <a:schemeClr val="tx1"/>
                </a:solidFill>
                <a:latin typeface="AMX" pitchFamily="2" charset="77"/>
              </a:rPr>
              <a:t>produto</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97155">
              <a:spcBef>
                <a:spcPts val="600"/>
              </a:spcBef>
              <a:buClr>
                <a:srgbClr val="F5842B"/>
              </a:buClr>
            </a:pPr>
            <a:r>
              <a:rPr lang="en-US" sz="2000" dirty="0">
                <a:solidFill>
                  <a:schemeClr val="tx1"/>
                </a:solidFill>
                <a:latin typeface="AMX" pitchFamily="2" charset="77"/>
              </a:rPr>
              <a:t>As </a:t>
            </a:r>
            <a:r>
              <a:rPr lang="en-US" sz="2000" dirty="0" err="1">
                <a:solidFill>
                  <a:schemeClr val="tx1"/>
                </a:solidFill>
                <a:latin typeface="AMX" pitchFamily="2" charset="77"/>
              </a:rPr>
              <a:t>ofertas</a:t>
            </a:r>
            <a:r>
              <a:rPr lang="en-US" sz="2000" dirty="0">
                <a:solidFill>
                  <a:schemeClr val="tx1"/>
                </a:solidFill>
                <a:latin typeface="AMX" pitchFamily="2" charset="77"/>
              </a:rPr>
              <a:t> e </a:t>
            </a:r>
            <a:r>
              <a:rPr lang="en-US" sz="2000" dirty="0" err="1">
                <a:solidFill>
                  <a:schemeClr val="tx1"/>
                </a:solidFill>
                <a:latin typeface="AMX" pitchFamily="2" charset="77"/>
              </a:rPr>
              <a:t>serviços</a:t>
            </a:r>
            <a:r>
              <a:rPr lang="en-US" sz="2000" dirty="0">
                <a:solidFill>
                  <a:schemeClr val="tx1"/>
                </a:solidFill>
                <a:latin typeface="AMX" pitchFamily="2" charset="77"/>
              </a:rPr>
              <a:t> da Claro </a:t>
            </a:r>
            <a:r>
              <a:rPr lang="en-US" sz="2000" dirty="0" err="1">
                <a:solidFill>
                  <a:schemeClr val="tx1"/>
                </a:solidFill>
                <a:latin typeface="AMX" pitchFamily="2" charset="77"/>
              </a:rPr>
              <a:t>são</a:t>
            </a:r>
            <a:r>
              <a:rPr lang="en-US" sz="2000" dirty="0">
                <a:solidFill>
                  <a:schemeClr val="tx1"/>
                </a:solidFill>
                <a:latin typeface="AMX" pitchFamily="2" charset="77"/>
              </a:rPr>
              <a:t> </a:t>
            </a:r>
            <a:r>
              <a:rPr lang="en-US" sz="2000" dirty="0" err="1">
                <a:solidFill>
                  <a:schemeClr val="tx1"/>
                </a:solidFill>
                <a:latin typeface="AMX" pitchFamily="2" charset="77"/>
              </a:rPr>
              <a:t>projetados</a:t>
            </a:r>
            <a:r>
              <a:rPr lang="en-US" sz="2000" dirty="0">
                <a:solidFill>
                  <a:schemeClr val="tx1"/>
                </a:solidFill>
                <a:latin typeface="AMX" pitchFamily="2" charset="77"/>
              </a:rPr>
              <a:t> para </a:t>
            </a:r>
            <a:r>
              <a:rPr lang="en-US" sz="2000" dirty="0" err="1">
                <a:solidFill>
                  <a:schemeClr val="tx1"/>
                </a:solidFill>
                <a:latin typeface="AMX" pitchFamily="2" charset="77"/>
              </a:rPr>
              <a:t>oferecer</a:t>
            </a:r>
            <a:r>
              <a:rPr lang="en-US" sz="2000" dirty="0">
                <a:solidFill>
                  <a:schemeClr val="tx1"/>
                </a:solidFill>
                <a:latin typeface="AMX" pitchFamily="2" charset="77"/>
              </a:rPr>
              <a:t> </a:t>
            </a:r>
            <a:r>
              <a:rPr lang="en-US" sz="2000" dirty="0" err="1">
                <a:solidFill>
                  <a:schemeClr val="tx1"/>
                </a:solidFill>
                <a:latin typeface="AMX" pitchFamily="2" charset="77"/>
              </a:rPr>
              <a:t>soluções</a:t>
            </a:r>
            <a:r>
              <a:rPr lang="en-US" sz="2000" dirty="0">
                <a:solidFill>
                  <a:schemeClr val="tx1"/>
                </a:solidFill>
                <a:latin typeface="AMX" pitchFamily="2" charset="77"/>
              </a:rPr>
              <a:t> </a:t>
            </a:r>
            <a:r>
              <a:rPr lang="en-US" sz="2000" dirty="0" err="1">
                <a:solidFill>
                  <a:schemeClr val="tx1"/>
                </a:solidFill>
                <a:latin typeface="AMX" pitchFamily="2" charset="77"/>
              </a:rPr>
              <a:t>personalizadas</a:t>
            </a:r>
            <a:r>
              <a:rPr lang="en-US" sz="2000" dirty="0">
                <a:solidFill>
                  <a:schemeClr val="tx1"/>
                </a:solidFill>
                <a:latin typeface="AMX" pitchFamily="2" charset="77"/>
              </a:rPr>
              <a:t>, </a:t>
            </a:r>
            <a:r>
              <a:rPr lang="en-US" sz="2000" dirty="0" err="1">
                <a:solidFill>
                  <a:schemeClr val="tx1"/>
                </a:solidFill>
                <a:latin typeface="AMX" pitchFamily="2" charset="77"/>
              </a:rPr>
              <a:t>adaptando</a:t>
            </a:r>
            <a:r>
              <a:rPr lang="en-US" sz="2000" dirty="0">
                <a:solidFill>
                  <a:schemeClr val="tx1"/>
                </a:solidFill>
                <a:latin typeface="AMX" pitchFamily="2" charset="77"/>
              </a:rPr>
              <a:t>-se </a:t>
            </a:r>
            <a:r>
              <a:rPr lang="en-US" sz="2000" dirty="0" err="1">
                <a:solidFill>
                  <a:schemeClr val="tx1"/>
                </a:solidFill>
                <a:latin typeface="AMX" pitchFamily="2" charset="77"/>
              </a:rPr>
              <a:t>perfeitamente</a:t>
            </a:r>
            <a:r>
              <a:rPr lang="en-US" sz="2000" dirty="0">
                <a:solidFill>
                  <a:schemeClr val="tx1"/>
                </a:solidFill>
                <a:latin typeface="AMX" pitchFamily="2" charset="77"/>
              </a:rPr>
              <a:t> </a:t>
            </a:r>
            <a:r>
              <a:rPr lang="en-US" sz="2000" dirty="0" err="1">
                <a:solidFill>
                  <a:schemeClr val="tx1"/>
                </a:solidFill>
                <a:latin typeface="AMX" pitchFamily="2" charset="77"/>
              </a:rPr>
              <a:t>às</a:t>
            </a:r>
            <a:r>
              <a:rPr lang="en-US" sz="2000" dirty="0">
                <a:solidFill>
                  <a:schemeClr val="tx1"/>
                </a:solidFill>
                <a:latin typeface="AMX" pitchFamily="2" charset="77"/>
              </a:rPr>
              <a:t> </a:t>
            </a:r>
            <a:r>
              <a:rPr lang="en-US" sz="2000" dirty="0" err="1">
                <a:solidFill>
                  <a:schemeClr val="tx1"/>
                </a:solidFill>
                <a:latin typeface="AMX" pitchFamily="2" charset="77"/>
              </a:rPr>
              <a:t>diferentes</a:t>
            </a:r>
            <a:r>
              <a:rPr lang="en-US" sz="2000" dirty="0">
                <a:solidFill>
                  <a:schemeClr val="tx1"/>
                </a:solidFill>
                <a:latin typeface="AMX" pitchFamily="2" charset="77"/>
              </a:rPr>
              <a:t> </a:t>
            </a:r>
            <a:r>
              <a:rPr lang="en-US" sz="2000" dirty="0" err="1">
                <a:solidFill>
                  <a:schemeClr val="tx1"/>
                </a:solidFill>
                <a:latin typeface="AMX" pitchFamily="2" charset="77"/>
              </a:rPr>
              <a:t>situações</a:t>
            </a:r>
            <a:r>
              <a:rPr lang="en-US" sz="2000" dirty="0">
                <a:solidFill>
                  <a:schemeClr val="tx1"/>
                </a:solidFill>
                <a:latin typeface="AMX" pitchFamily="2" charset="77"/>
              </a:rPr>
              <a:t> e </a:t>
            </a:r>
            <a:r>
              <a:rPr lang="en-US" sz="2000" dirty="0" err="1">
                <a:solidFill>
                  <a:schemeClr val="tx1"/>
                </a:solidFill>
                <a:latin typeface="AMX" pitchFamily="2" charset="77"/>
              </a:rPr>
              <a:t>preferências</a:t>
            </a:r>
            <a:r>
              <a:rPr lang="en-US" sz="2000" dirty="0">
                <a:solidFill>
                  <a:schemeClr val="tx1"/>
                </a:solidFill>
                <a:latin typeface="AMX" pitchFamily="2" charset="77"/>
              </a:rPr>
              <a:t> dos </a:t>
            </a:r>
            <a:r>
              <a:rPr lang="en-US" sz="2000" dirty="0" err="1">
                <a:solidFill>
                  <a:schemeClr val="tx1"/>
                </a:solidFill>
                <a:latin typeface="AMX" pitchFamily="2" charset="77"/>
              </a:rPr>
              <a:t>clientes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1012566" y="2000025"/>
            <a:ext cx="1180220"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Oferta</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192786" y="2286991"/>
            <a:ext cx="219761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33333E-6 L -2.08333E-7 -3.33333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p:cNvSpPr/>
          <p:nvPr/>
        </p:nvSpPr>
        <p:spPr>
          <a:xfrm>
            <a:off x="0" y="1999519"/>
            <a:ext cx="12192000" cy="4858481"/>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pic>
        <p:nvPicPr>
          <p:cNvPr id="42" name="Graphic 41"/>
          <p:cNvPicPr>
            <a:picLocks noChangeAspect="1"/>
          </p:cNvPicPr>
          <p:nvPr/>
        </p:nvPicPr>
        <p:blipFill>
          <a:blip r:embed="rId2"/>
          <a:stretch>
            <a:fillRect/>
          </a:stretch>
        </p:blipFill>
        <p:spPr>
          <a:xfrm>
            <a:off x="4991100" y="1507245"/>
            <a:ext cx="2209800" cy="304800"/>
          </a:xfrm>
          <a:prstGeom prst="rect">
            <a:avLst/>
          </a:prstGeom>
        </p:spPr>
      </p:pic>
      <p:sp>
        <p:nvSpPr>
          <p:cNvPr id="2" name="TextBox 1"/>
          <p:cNvSpPr txBox="1"/>
          <p:nvPr/>
        </p:nvSpPr>
        <p:spPr>
          <a:xfrm>
            <a:off x="5356194" y="745839"/>
            <a:ext cx="1479612"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Oferta</a:t>
            </a:r>
            <a:endParaRPr lang="en-US" sz="2400" i="1" dirty="0">
              <a:latin typeface="AMX" pitchFamily="2" charset="77"/>
            </a:endParaRPr>
          </a:p>
        </p:txBody>
      </p:sp>
      <p:sp>
        <p:nvSpPr>
          <p:cNvPr id="8" name="TextBox 7"/>
          <p:cNvSpPr txBox="1"/>
          <p:nvPr/>
        </p:nvSpPr>
        <p:spPr>
          <a:xfrm>
            <a:off x="1814063" y="2869442"/>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Características</a:t>
            </a:r>
            <a:endParaRPr lang="en-US" sz="2000" i="1" dirty="0">
              <a:solidFill>
                <a:srgbClr val="DA291C"/>
              </a:solidFill>
              <a:latin typeface="AMX" pitchFamily="2" charset="77"/>
            </a:endParaRPr>
          </a:p>
        </p:txBody>
      </p:sp>
      <p:sp>
        <p:nvSpPr>
          <p:cNvPr id="10" name="TextBox 14"/>
          <p:cNvSpPr txBox="1"/>
          <p:nvPr/>
        </p:nvSpPr>
        <p:spPr>
          <a:xfrm>
            <a:off x="1583243" y="3455502"/>
            <a:ext cx="2482730" cy="1200329"/>
          </a:xfrm>
          <a:prstGeom prst="rect">
            <a:avLst/>
          </a:prstGeom>
          <a:noFill/>
        </p:spPr>
        <p:txBody>
          <a:bodyPr wrap="square" rtlCol="0">
            <a:spAutoFit/>
          </a:bodyPr>
          <a:lstStyle/>
          <a:p>
            <a:pPr lvl="0" algn="ctr" defTabSz="1217930" latinLnBrk="1">
              <a:defRPr/>
            </a:pPr>
            <a:r>
              <a:rPr lang="pt-BR" altLang="ko-KR" dirty="0">
                <a:latin typeface="AMX" pitchFamily="2" charset="77"/>
                <a:ea typeface="Segoe UI Black" panose="020B0A02040204020203" pitchFamily="34" charset="0"/>
                <a:cs typeface="Segoe UI Black" panose="020B0A02040204020203" pitchFamily="34" charset="0"/>
              </a:rPr>
              <a:t>Descreve os detalhes, as particularidades e/ou os atributos de um produto ou serviço.</a:t>
            </a:r>
            <a:endParaRPr lang="pt-BR" altLang="ko-KR" dirty="0">
              <a:latin typeface="AMX" pitchFamily="2" charset="77"/>
              <a:ea typeface="Segoe UI Black" panose="020B0A02040204020203" pitchFamily="34" charset="0"/>
              <a:cs typeface="Segoe UI Black" panose="020B0A02040204020203" pitchFamily="34" charset="0"/>
            </a:endParaRPr>
          </a:p>
        </p:txBody>
      </p:sp>
      <p:sp>
        <p:nvSpPr>
          <p:cNvPr id="11" name="TextBox 14"/>
          <p:cNvSpPr txBox="1"/>
          <p:nvPr/>
        </p:nvSpPr>
        <p:spPr>
          <a:xfrm>
            <a:off x="1814063" y="4741218"/>
            <a:ext cx="2009004" cy="338554"/>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É</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6" name="TextBox 15"/>
          <p:cNvSpPr txBox="1"/>
          <p:nvPr/>
        </p:nvSpPr>
        <p:spPr>
          <a:xfrm>
            <a:off x="5085454" y="2869442"/>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17" name="TextBox 14"/>
          <p:cNvSpPr txBox="1"/>
          <p:nvPr/>
        </p:nvSpPr>
        <p:spPr>
          <a:xfrm>
            <a:off x="4752513" y="3455502"/>
            <a:ext cx="2686974" cy="1477328"/>
          </a:xfrm>
          <a:prstGeom prst="rect">
            <a:avLst/>
          </a:prstGeom>
          <a:noFill/>
        </p:spPr>
        <p:txBody>
          <a:bodyPr wrap="square" rtlCol="0">
            <a:spAutoFit/>
          </a:bodyPr>
          <a:lstStyle/>
          <a:p>
            <a:pPr lvl="0" algn="ctr" defTabSz="1217930" latinLnBrk="1">
              <a:defRPr/>
            </a:pPr>
            <a:r>
              <a:rPr lang="pt-BR" altLang="ko-KR" dirty="0">
                <a:latin typeface="AMX" pitchFamily="2" charset="77"/>
                <a:ea typeface="Segoe UI Black" panose="020B0A02040204020203" pitchFamily="34" charset="0"/>
                <a:cs typeface="Segoe UI Black" panose="020B0A02040204020203" pitchFamily="34" charset="0"/>
              </a:rPr>
              <a:t>Descreve como a característica de um produto ou serviço pode ser utilizada ou como pode ajudar o cliente.</a:t>
            </a:r>
            <a:endParaRPr lang="pt-BR" altLang="ko-KR" dirty="0">
              <a:latin typeface="AMX" pitchFamily="2" charset="77"/>
              <a:ea typeface="Segoe UI Black" panose="020B0A02040204020203" pitchFamily="34" charset="0"/>
              <a:cs typeface="Segoe UI Black" panose="020B0A02040204020203" pitchFamily="34" charset="0"/>
            </a:endParaRPr>
          </a:p>
        </p:txBody>
      </p:sp>
      <p:sp>
        <p:nvSpPr>
          <p:cNvPr id="18" name="TextBox 14"/>
          <p:cNvSpPr txBox="1"/>
          <p:nvPr/>
        </p:nvSpPr>
        <p:spPr>
          <a:xfrm>
            <a:off x="4894555" y="5018217"/>
            <a:ext cx="2402890"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DE MELHOR QUE OS OUTROS</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sp>
        <p:nvSpPr>
          <p:cNvPr id="19" name="TextBox 18"/>
          <p:cNvSpPr txBox="1"/>
          <p:nvPr/>
        </p:nvSpPr>
        <p:spPr>
          <a:xfrm>
            <a:off x="8361315" y="2869442"/>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20" name="TextBox 14"/>
          <p:cNvSpPr txBox="1"/>
          <p:nvPr/>
        </p:nvSpPr>
        <p:spPr>
          <a:xfrm>
            <a:off x="7762041" y="3455502"/>
            <a:ext cx="3237392" cy="1477328"/>
          </a:xfrm>
          <a:prstGeom prst="rect">
            <a:avLst/>
          </a:prstGeom>
          <a:noFill/>
        </p:spPr>
        <p:txBody>
          <a:bodyPr wrap="square" rtlCol="0">
            <a:spAutoFit/>
          </a:bodyPr>
          <a:lstStyle/>
          <a:p>
            <a:pPr lvl="0" algn="ctr" defTabSz="1217930" latinLnBrk="1">
              <a:defRPr/>
            </a:pPr>
            <a:r>
              <a:rPr lang="pt-BR" altLang="ko-KR" dirty="0">
                <a:latin typeface="AMX" pitchFamily="2" charset="77"/>
                <a:ea typeface="Segoe UI Black" panose="020B0A02040204020203" pitchFamily="34" charset="0"/>
                <a:cs typeface="Segoe UI Black" panose="020B0A02040204020203" pitchFamily="34" charset="0"/>
              </a:rPr>
              <a:t>Descreve como a característica ou a vantagem de um produto ou serviço atende uma necessidade explícita</a:t>
            </a:r>
            <a:br>
              <a:rPr lang="pt-BR" altLang="ko-KR" dirty="0">
                <a:latin typeface="AMX" pitchFamily="2" charset="77"/>
                <a:ea typeface="Segoe UI Black" panose="020B0A02040204020203" pitchFamily="34" charset="0"/>
                <a:cs typeface="Segoe UI Black" panose="020B0A02040204020203" pitchFamily="34" charset="0"/>
              </a:rPr>
            </a:br>
            <a:r>
              <a:rPr lang="pt-BR" altLang="ko-KR" dirty="0">
                <a:latin typeface="AMX" pitchFamily="2" charset="77"/>
                <a:ea typeface="Segoe UI Black" panose="020B0A02040204020203" pitchFamily="34" charset="0"/>
                <a:cs typeface="Segoe UI Black" panose="020B0A02040204020203" pitchFamily="34" charset="0"/>
              </a:rPr>
              <a:t>expressa pelo cliente.</a:t>
            </a:r>
            <a:endParaRPr lang="pt-BR" altLang="ko-KR" dirty="0">
              <a:latin typeface="AMX" pitchFamily="2" charset="77"/>
              <a:ea typeface="Segoe UI Black" panose="020B0A02040204020203" pitchFamily="34" charset="0"/>
              <a:cs typeface="Segoe UI Black" panose="020B0A02040204020203" pitchFamily="34" charset="0"/>
            </a:endParaRPr>
          </a:p>
        </p:txBody>
      </p:sp>
      <p:sp>
        <p:nvSpPr>
          <p:cNvPr id="21" name="TextBox 14"/>
          <p:cNvSpPr txBox="1"/>
          <p:nvPr/>
        </p:nvSpPr>
        <p:spPr>
          <a:xfrm>
            <a:off x="8507765" y="5018217"/>
            <a:ext cx="1745944"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PARA O CLIENTE</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sp>
        <p:nvSpPr>
          <p:cNvPr id="3"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9" name="Gráfico 8"/>
          <p:cNvPicPr>
            <a:picLocks noChangeAspect="1"/>
          </p:cNvPicPr>
          <p:nvPr/>
        </p:nvPicPr>
        <p:blipFill>
          <a:blip r:embed="rId3"/>
          <a:stretch>
            <a:fillRect/>
          </a:stretch>
        </p:blipFill>
        <p:spPr>
          <a:xfrm>
            <a:off x="322893" y="6509401"/>
            <a:ext cx="1379451" cy="124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35" presetClass="path" presetSubtype="0" accel="50000" decel="50000" fill="hold" grpId="1" nodeType="withEffect">
                                  <p:stCondLst>
                                    <p:cond delay="0"/>
                                  </p:stCondLst>
                                  <p:childTnLst>
                                    <p:animMotion origin="layout" path="M 0 -0.04166 L 0 -2.96296E-6 " pathEditMode="relative" rAng="0" ptsTypes="AA">
                                      <p:cBhvr>
                                        <p:cTn id="9" dur="1250" fill="hold"/>
                                        <p:tgtEl>
                                          <p:spTgt spid="2"/>
                                        </p:tgtEl>
                                        <p:attrNameLst>
                                          <p:attrName>ppt_x</p:attrName>
                                          <p:attrName>ppt_y</p:attrName>
                                        </p:attrNameLst>
                                      </p:cBhvr>
                                      <p:rCtr x="0" y="2083"/>
                                    </p:animMotion>
                                  </p:childTnLst>
                                </p:cTn>
                              </p:par>
                              <p:par>
                                <p:cTn id="10" presetID="10" presetClass="entr" presetSubtype="0" fill="hold" grpId="0" nodeType="withEffect">
                                  <p:stCondLst>
                                    <p:cond delay="25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35" presetClass="path" presetSubtype="0" accel="50000" decel="50000" fill="hold" grpId="1" nodeType="withEffect">
                                  <p:stCondLst>
                                    <p:cond delay="250"/>
                                  </p:stCondLst>
                                  <p:childTnLst>
                                    <p:animMotion origin="layout" path="M 0 0.15903 L 0 -3.33333E-6 " pathEditMode="relative" rAng="0" ptsTypes="AA">
                                      <p:cBhvr>
                                        <p:cTn id="14" dur="1500" fill="hold"/>
                                        <p:tgtEl>
                                          <p:spTgt spid="4"/>
                                        </p:tgtEl>
                                        <p:attrNameLst>
                                          <p:attrName>ppt_x</p:attrName>
                                          <p:attrName>ppt_y</p:attrName>
                                        </p:attrNameLst>
                                      </p:cBhvr>
                                      <p:rCtr x="0" y="-7963"/>
                                    </p:animMotion>
                                  </p:childTnLst>
                                </p:cTn>
                              </p:par>
                              <p:par>
                                <p:cTn id="15" presetID="9" presetClass="entr" presetSubtype="0" fill="hold"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dissolve">
                                      <p:cBhvr>
                                        <p:cTn id="17" dur="500"/>
                                        <p:tgtEl>
                                          <p:spTgt spid="42"/>
                                        </p:tgtEl>
                                      </p:cBhvr>
                                    </p:animEffect>
                                  </p:childTnLst>
                                </p:cTn>
                              </p:par>
                              <p:par>
                                <p:cTn id="18" presetID="10" presetClass="entr" presetSubtype="0" fill="hold" grpId="0" nodeType="withEffect">
                                  <p:stCondLst>
                                    <p:cond delay="125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35" presetClass="path" presetSubtype="0" accel="50000" decel="50000" fill="hold" grpId="1" nodeType="withEffect">
                                  <p:stCondLst>
                                    <p:cond delay="1250"/>
                                  </p:stCondLst>
                                  <p:childTnLst>
                                    <p:animMotion origin="layout" path="M -0.00091 -0.05023 L -6.25E-7 -1.11111E-6 " pathEditMode="relative" rAng="0" ptsTypes="AA">
                                      <p:cBhvr>
                                        <p:cTn id="22" dur="1250" fill="hold"/>
                                        <p:tgtEl>
                                          <p:spTgt spid="8"/>
                                        </p:tgtEl>
                                        <p:attrNameLst>
                                          <p:attrName>ppt_x</p:attrName>
                                          <p:attrName>ppt_y</p:attrName>
                                        </p:attrNameLst>
                                      </p:cBhvr>
                                      <p:rCtr x="39" y="2500"/>
                                    </p:animMotion>
                                  </p:childTnLst>
                                </p:cTn>
                              </p:par>
                              <p:par>
                                <p:cTn id="23" presetID="10" presetClass="entr" presetSubtype="0" fill="hold" grpId="0" nodeType="withEffect">
                                  <p:stCondLst>
                                    <p:cond delay="150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175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225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35" presetClass="path" presetSubtype="0" accel="50000" decel="50000" fill="hold" grpId="1" nodeType="withEffect">
                                  <p:stCondLst>
                                    <p:cond delay="2250"/>
                                  </p:stCondLst>
                                  <p:childTnLst>
                                    <p:animMotion origin="layout" path="M -0.00091 -0.05023 L 0 -1.11111E-6 " pathEditMode="relative" rAng="0" ptsTypes="AA">
                                      <p:cBhvr>
                                        <p:cTn id="33" dur="1250" fill="hold"/>
                                        <p:tgtEl>
                                          <p:spTgt spid="16"/>
                                        </p:tgtEl>
                                        <p:attrNameLst>
                                          <p:attrName>ppt_x</p:attrName>
                                          <p:attrName>ppt_y</p:attrName>
                                        </p:attrNameLst>
                                      </p:cBhvr>
                                      <p:rCtr x="39" y="2500"/>
                                    </p:animMotion>
                                  </p:childTnLst>
                                </p:cTn>
                              </p:par>
                              <p:par>
                                <p:cTn id="34" presetID="10" presetClass="entr" presetSubtype="0" fill="hold" grpId="0" nodeType="withEffect">
                                  <p:stCondLst>
                                    <p:cond delay="2500"/>
                                  </p:stCondLst>
                                  <p:childTnLst>
                                    <p:set>
                                      <p:cBhvr>
                                        <p:cTn id="35" dur="1" fill="hold">
                                          <p:stCondLst>
                                            <p:cond delay="0"/>
                                          </p:stCondLst>
                                        </p:cTn>
                                        <p:tgtEl>
                                          <p:spTgt spid="17"/>
                                        </p:tgtEl>
                                        <p:attrNameLst>
                                          <p:attrName>style.visibility</p:attrName>
                                        </p:attrNameLst>
                                      </p:cBhvr>
                                      <p:to>
                                        <p:strVal val="visible"/>
                                      </p:to>
                                    </p:set>
                                    <p:animEffect transition="in" filter="fade">
                                      <p:cBhvr>
                                        <p:cTn id="36" dur="500"/>
                                        <p:tgtEl>
                                          <p:spTgt spid="17"/>
                                        </p:tgtEl>
                                      </p:cBhvr>
                                    </p:animEffect>
                                  </p:childTnLst>
                                </p:cTn>
                              </p:par>
                              <p:par>
                                <p:cTn id="37" presetID="10" presetClass="entr" presetSubtype="0" fill="hold" grpId="0" nodeType="withEffect">
                                  <p:stCondLst>
                                    <p:cond delay="275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par>
                                <p:cTn id="40" presetID="10" presetClass="entr" presetSubtype="0" fill="hold" grpId="0" nodeType="withEffect">
                                  <p:stCondLst>
                                    <p:cond delay="325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par>
                                <p:cTn id="43" presetID="35" presetClass="path" presetSubtype="0" accel="50000" decel="50000" fill="hold" grpId="1" nodeType="withEffect">
                                  <p:stCondLst>
                                    <p:cond delay="3250"/>
                                  </p:stCondLst>
                                  <p:childTnLst>
                                    <p:animMotion origin="layout" path="M -0.00091 -0.05023 L 2.08333E-7 -1.11111E-6 " pathEditMode="relative" rAng="0" ptsTypes="AA">
                                      <p:cBhvr>
                                        <p:cTn id="44" dur="1250" fill="hold"/>
                                        <p:tgtEl>
                                          <p:spTgt spid="19"/>
                                        </p:tgtEl>
                                        <p:attrNameLst>
                                          <p:attrName>ppt_x</p:attrName>
                                          <p:attrName>ppt_y</p:attrName>
                                        </p:attrNameLst>
                                      </p:cBhvr>
                                      <p:rCtr x="39" y="2500"/>
                                    </p:animMotion>
                                  </p:childTnLst>
                                </p:cTn>
                              </p:par>
                              <p:par>
                                <p:cTn id="45" presetID="10" presetClass="entr" presetSubtype="0" fill="hold" grpId="0" nodeType="withEffect">
                                  <p:stCondLst>
                                    <p:cond delay="350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par>
                                <p:cTn id="48" presetID="10" presetClass="entr" presetSubtype="0" fill="hold" grpId="0" nodeType="withEffect">
                                  <p:stCondLst>
                                    <p:cond delay="375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2" grpId="0" animBg="1"/>
      <p:bldP spid="2" grpId="1" animBg="1"/>
      <p:bldP spid="8" grpId="0" animBg="1"/>
      <p:bldP spid="8" grpId="1" animBg="1"/>
      <p:bldP spid="10" grpId="0"/>
      <p:bldP spid="11" grpId="0"/>
      <p:bldP spid="16" grpId="0" animBg="1"/>
      <p:bldP spid="16" grpId="1" animBg="1"/>
      <p:bldP spid="17" grpId="0"/>
      <p:bldP spid="18" grpId="0"/>
      <p:bldP spid="19" grpId="0" animBg="1"/>
      <p:bldP spid="19" grpId="1" animBg="1"/>
      <p:bldP spid="20" grpId="0"/>
      <p:bldP spid="21" grpId="0"/>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 Same-side Corner of Rectangle 3"/>
          <p:cNvSpPr/>
          <p:nvPr/>
        </p:nvSpPr>
        <p:spPr>
          <a:xfrm>
            <a:off x="0" y="1999519"/>
            <a:ext cx="12192000" cy="4858481"/>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pic>
        <p:nvPicPr>
          <p:cNvPr id="42" name="Graphic 41"/>
          <p:cNvPicPr>
            <a:picLocks noChangeAspect="1"/>
          </p:cNvPicPr>
          <p:nvPr/>
        </p:nvPicPr>
        <p:blipFill>
          <a:blip r:embed="rId2"/>
          <a:stretch>
            <a:fillRect/>
          </a:stretch>
        </p:blipFill>
        <p:spPr>
          <a:xfrm>
            <a:off x="4991100" y="1507245"/>
            <a:ext cx="2209800" cy="304800"/>
          </a:xfrm>
          <a:prstGeom prst="rect">
            <a:avLst/>
          </a:prstGeom>
        </p:spPr>
      </p:pic>
      <p:sp>
        <p:nvSpPr>
          <p:cNvPr id="2" name="TextBox 1"/>
          <p:cNvSpPr txBox="1"/>
          <p:nvPr/>
        </p:nvSpPr>
        <p:spPr>
          <a:xfrm>
            <a:off x="5356194" y="745839"/>
            <a:ext cx="1479612"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Oferta</a:t>
            </a:r>
            <a:endParaRPr lang="en-US" sz="2400" i="1" dirty="0">
              <a:latin typeface="AMX" pitchFamily="2" charset="77"/>
            </a:endParaRPr>
          </a:p>
        </p:txBody>
      </p:sp>
      <p:sp>
        <p:nvSpPr>
          <p:cNvPr id="8" name="TextBox 7"/>
          <p:cNvSpPr txBox="1"/>
          <p:nvPr/>
        </p:nvSpPr>
        <p:spPr>
          <a:xfrm>
            <a:off x="1814063"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Características</a:t>
            </a:r>
            <a:endParaRPr lang="en-US" sz="2000" i="1" dirty="0">
              <a:solidFill>
                <a:srgbClr val="DA291C"/>
              </a:solidFill>
              <a:latin typeface="AMX" pitchFamily="2" charset="77"/>
            </a:endParaRPr>
          </a:p>
        </p:txBody>
      </p:sp>
      <p:sp>
        <p:nvSpPr>
          <p:cNvPr id="11" name="TextBox 14"/>
          <p:cNvSpPr txBox="1"/>
          <p:nvPr/>
        </p:nvSpPr>
        <p:spPr>
          <a:xfrm>
            <a:off x="1814063" y="3054965"/>
            <a:ext cx="2009004" cy="338554"/>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É</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6" name="TextBox 15"/>
          <p:cNvSpPr txBox="1"/>
          <p:nvPr/>
        </p:nvSpPr>
        <p:spPr>
          <a:xfrm>
            <a:off x="5085454"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18" name="TextBox 14"/>
          <p:cNvSpPr txBox="1"/>
          <p:nvPr/>
        </p:nvSpPr>
        <p:spPr>
          <a:xfrm>
            <a:off x="4894555" y="3054965"/>
            <a:ext cx="2402890"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DE MELHOR QUE OS OUTROS</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sp>
        <p:nvSpPr>
          <p:cNvPr id="19" name="TextBox 18"/>
          <p:cNvSpPr txBox="1"/>
          <p:nvPr/>
        </p:nvSpPr>
        <p:spPr>
          <a:xfrm>
            <a:off x="8361315"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21" name="TextBox 14"/>
          <p:cNvSpPr txBox="1"/>
          <p:nvPr/>
        </p:nvSpPr>
        <p:spPr>
          <a:xfrm>
            <a:off x="8498889" y="3054965"/>
            <a:ext cx="1745944"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PARA O CLIENTE</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cxnSp>
        <p:nvCxnSpPr>
          <p:cNvPr id="9" name="Straight Connector 8"/>
          <p:cNvCxnSpPr/>
          <p:nvPr/>
        </p:nvCxnSpPr>
        <p:spPr>
          <a:xfrm>
            <a:off x="1621639" y="3719743"/>
            <a:ext cx="8948722" cy="0"/>
          </a:xfrm>
          <a:prstGeom prst="line">
            <a:avLst/>
          </a:prstGeom>
          <a:ln>
            <a:solidFill>
              <a:srgbClr val="EBD16E"/>
            </a:solidFill>
          </a:ln>
        </p:spPr>
        <p:style>
          <a:lnRef idx="2">
            <a:schemeClr val="accent1"/>
          </a:lnRef>
          <a:fillRef idx="0">
            <a:schemeClr val="accent1"/>
          </a:fillRef>
          <a:effectRef idx="1">
            <a:schemeClr val="accent1"/>
          </a:effectRef>
          <a:fontRef idx="minor">
            <a:schemeClr val="tx1"/>
          </a:fontRef>
        </p:style>
      </p:cxnSp>
      <p:sp>
        <p:nvSpPr>
          <p:cNvPr id="12" name="TextBox 14"/>
          <p:cNvSpPr txBox="1"/>
          <p:nvPr/>
        </p:nvSpPr>
        <p:spPr>
          <a:xfrm>
            <a:off x="1704322" y="4006791"/>
            <a:ext cx="2228486" cy="584775"/>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Para quem utiliza muitos dados móveis.</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3" name="TextBox 14"/>
          <p:cNvSpPr txBox="1"/>
          <p:nvPr/>
        </p:nvSpPr>
        <p:spPr>
          <a:xfrm>
            <a:off x="4788023" y="3883680"/>
            <a:ext cx="2615954"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Permite uso intenso de internet sem se preocupar com a limitação de dados.</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4" name="TextBox 14"/>
          <p:cNvSpPr txBox="1"/>
          <p:nvPr/>
        </p:nvSpPr>
        <p:spPr>
          <a:xfrm>
            <a:off x="8108243" y="3883680"/>
            <a:ext cx="2527236"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Acesso a serviços</a:t>
            </a:r>
            <a:br>
              <a:rPr lang="pt-BR" altLang="ko-KR" sz="1600" dirty="0">
                <a:latin typeface="AMX" pitchFamily="2" charset="77"/>
                <a:ea typeface="Segoe UI Black" panose="020B0A02040204020203" pitchFamily="34" charset="0"/>
                <a:cs typeface="Segoe UI Black" panose="020B0A02040204020203" pitchFamily="34" charset="0"/>
              </a:rPr>
            </a:br>
            <a:r>
              <a:rPr lang="pt-BR" altLang="ko-KR" sz="1600" dirty="0">
                <a:latin typeface="AMX" pitchFamily="2" charset="77"/>
                <a:ea typeface="Segoe UI Black" panose="020B0A02040204020203" pitchFamily="34" charset="0"/>
                <a:cs typeface="Segoe UI Black" panose="020B0A02040204020203" pitchFamily="34" charset="0"/>
              </a:rPr>
              <a:t>de streaming, entretenimento garantido.</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5" name="TextBox 14"/>
          <p:cNvSpPr txBox="1"/>
          <p:nvPr/>
        </p:nvSpPr>
        <p:spPr>
          <a:xfrm>
            <a:off x="514102" y="4129901"/>
            <a:ext cx="971907" cy="338554"/>
          </a:xfrm>
          <a:prstGeom prst="rect">
            <a:avLst/>
          </a:prstGeom>
          <a:noFill/>
        </p:spPr>
        <p:txBody>
          <a:bodyPr wrap="square" rtlCol="0">
            <a:spAutoFit/>
          </a:bodyPr>
          <a:lstStyle/>
          <a:p>
            <a:pPr lvl="0" algn="r" defTabSz="1217930" latinLnBrk="1">
              <a:defRPr/>
            </a:pPr>
            <a:r>
              <a:rPr lang="pt-BR" altLang="ko-KR" sz="1600" b="1" i="1" dirty="0">
                <a:latin typeface="AMX" pitchFamily="2" charset="77"/>
                <a:ea typeface="Segoe UI Black" panose="020B0A02040204020203" pitchFamily="34" charset="0"/>
                <a:cs typeface="Segoe UI Black" panose="020B0A02040204020203" pitchFamily="34" charset="0"/>
              </a:rPr>
              <a:t>Pós</a:t>
            </a:r>
            <a:endParaRPr lang="pt-BR" altLang="ko-KR" sz="1600" i="1" dirty="0">
              <a:latin typeface="AMX" pitchFamily="2" charset="77"/>
              <a:ea typeface="Segoe UI Black" panose="020B0A02040204020203" pitchFamily="34" charset="0"/>
              <a:cs typeface="Segoe UI Black" panose="020B0A02040204020203" pitchFamily="34" charset="0"/>
            </a:endParaRPr>
          </a:p>
        </p:txBody>
      </p:sp>
      <p:cxnSp>
        <p:nvCxnSpPr>
          <p:cNvPr id="23" name="Straight Connector 22"/>
          <p:cNvCxnSpPr/>
          <p:nvPr/>
        </p:nvCxnSpPr>
        <p:spPr>
          <a:xfrm>
            <a:off x="1621639" y="4885104"/>
            <a:ext cx="8948722" cy="0"/>
          </a:xfrm>
          <a:prstGeom prst="line">
            <a:avLst/>
          </a:prstGeom>
          <a:ln>
            <a:solidFill>
              <a:srgbClr val="EBD16E"/>
            </a:solidFill>
          </a:ln>
        </p:spPr>
        <p:style>
          <a:lnRef idx="2">
            <a:schemeClr val="accent1"/>
          </a:lnRef>
          <a:fillRef idx="0">
            <a:schemeClr val="accent1"/>
          </a:fillRef>
          <a:effectRef idx="1">
            <a:schemeClr val="accent1"/>
          </a:effectRef>
          <a:fontRef idx="minor">
            <a:schemeClr val="tx1"/>
          </a:fontRef>
        </p:style>
      </p:cxnSp>
      <p:sp>
        <p:nvSpPr>
          <p:cNvPr id="24" name="TextBox 14"/>
          <p:cNvSpPr txBox="1"/>
          <p:nvPr/>
        </p:nvSpPr>
        <p:spPr>
          <a:xfrm>
            <a:off x="1704322" y="5125241"/>
            <a:ext cx="2228486"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Adequado para quem não utiliza muitos dados móveis.</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5" name="TextBox 14"/>
          <p:cNvSpPr txBox="1"/>
          <p:nvPr/>
        </p:nvSpPr>
        <p:spPr>
          <a:xfrm>
            <a:off x="4788023" y="5125241"/>
            <a:ext cx="2615954"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Possibilidade de adicionar serviços conforme as necessidades mudam.</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6" name="TextBox 14"/>
          <p:cNvSpPr txBox="1"/>
          <p:nvPr/>
        </p:nvSpPr>
        <p:spPr>
          <a:xfrm>
            <a:off x="8108243" y="5002130"/>
            <a:ext cx="2527236" cy="1077218"/>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Permite uso contínuo de aplicativos essenciais sem impacto na franquia de dados principal.</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7" name="TextBox 26"/>
          <p:cNvSpPr txBox="1"/>
          <p:nvPr/>
        </p:nvSpPr>
        <p:spPr>
          <a:xfrm>
            <a:off x="514102" y="5371462"/>
            <a:ext cx="971907" cy="338554"/>
          </a:xfrm>
          <a:prstGeom prst="rect">
            <a:avLst/>
          </a:prstGeom>
          <a:noFill/>
        </p:spPr>
        <p:txBody>
          <a:bodyPr wrap="square" rtlCol="0">
            <a:spAutoFit/>
          </a:bodyPr>
          <a:lstStyle/>
          <a:p>
            <a:pPr lvl="0" algn="r" defTabSz="1217930" latinLnBrk="1">
              <a:defRPr/>
            </a:pPr>
            <a:r>
              <a:rPr lang="pt-BR" altLang="ko-KR" sz="1600" b="1" i="1" dirty="0">
                <a:latin typeface="AMX" pitchFamily="2" charset="77"/>
                <a:ea typeface="Segoe UI Black" panose="020B0A02040204020203" pitchFamily="34" charset="0"/>
                <a:cs typeface="Segoe UI Black" panose="020B0A02040204020203" pitchFamily="34" charset="0"/>
              </a:rPr>
              <a:t>Controle</a:t>
            </a:r>
            <a:endParaRPr lang="pt-BR" altLang="ko-KR" sz="1600" i="1" dirty="0">
              <a:latin typeface="AMX" pitchFamily="2" charset="77"/>
              <a:ea typeface="Segoe UI Black" panose="020B0A02040204020203" pitchFamily="34" charset="0"/>
              <a:cs typeface="Segoe UI Black" panose="020B0A02040204020203" pitchFamily="34" charset="0"/>
            </a:endParaRPr>
          </a:p>
        </p:txBody>
      </p:sp>
      <p:sp>
        <p:nvSpPr>
          <p:cNvPr id="10"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7" name="Gráfico 16"/>
          <p:cNvPicPr>
            <a:picLocks noChangeAspect="1"/>
          </p:cNvPicPr>
          <p:nvPr/>
        </p:nvPicPr>
        <p:blipFill>
          <a:blip r:embed="rId3"/>
          <a:stretch>
            <a:fillRect/>
          </a:stretch>
        </p:blipFill>
        <p:spPr>
          <a:xfrm>
            <a:off x="322893" y="6509401"/>
            <a:ext cx="1379451" cy="124632"/>
          </a:xfrm>
          <a:prstGeom prst="rect">
            <a:avLst/>
          </a:prstGeom>
        </p:spPr>
      </p:pic>
      <p:sp>
        <p:nvSpPr>
          <p:cNvPr id="3" name="Retângulo 2"/>
          <p:cNvSpPr/>
          <p:nvPr/>
        </p:nvSpPr>
        <p:spPr>
          <a:xfrm>
            <a:off x="12700" y="0"/>
            <a:ext cx="12186285" cy="6848475"/>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a:latin typeface="Segoe UI" panose="020B0502040204020203"/>
                <a:cs typeface="Segoe UI" panose="020B0502040204020203"/>
                <a:sym typeface="+mn-ea"/>
              </a:rPr>
              <a:t>Este exemplo é para a ilha de Aquisição ou Rentabilização.</a:t>
            </a:r>
            <a:endParaRPr lang="pt-BR" altLang="en-US" sz="2400" b="1" dirty="0">
              <a:latin typeface="Segoe UI" panose="020B0502040204020203"/>
              <a:cs typeface="Segoe UI" panose="020B0502040204020203"/>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par>
                                <p:cTn id="14" presetID="10" presetClass="entr" presetSubtype="0" fill="hold" grpId="0" nodeType="withEffect">
                                  <p:stCondLst>
                                    <p:cond delay="25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grpId="0" nodeType="withEffect">
                                  <p:stCondLst>
                                    <p:cond delay="25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par>
                                <p:cTn id="20" presetID="35" presetClass="path" presetSubtype="0" accel="50000" decel="50000" fill="hold" grpId="1" nodeType="withEffect">
                                  <p:stCondLst>
                                    <p:cond delay="250"/>
                                  </p:stCondLst>
                                  <p:childTnLst>
                                    <p:animMotion origin="layout" path="M -0.02669 -1.85185E-6 L -1.25E-6 -1.85185E-6 " pathEditMode="relative" rAng="0" ptsTypes="AA">
                                      <p:cBhvr>
                                        <p:cTn id="21" dur="1500" fill="hold"/>
                                        <p:tgtEl>
                                          <p:spTgt spid="15"/>
                                        </p:tgtEl>
                                        <p:attrNameLst>
                                          <p:attrName>ppt_x</p:attrName>
                                          <p:attrName>ppt_y</p:attrName>
                                        </p:attrNameLst>
                                      </p:cBhvr>
                                      <p:rCtr x="1328" y="0"/>
                                    </p:animMotion>
                                  </p:childTnLst>
                                </p:cTn>
                              </p:par>
                              <p:par>
                                <p:cTn id="22" presetID="22" presetClass="entr" presetSubtype="8" fill="hold" nodeType="withEffect">
                                  <p:stCondLst>
                                    <p:cond delay="750"/>
                                  </p:stCondLst>
                                  <p:childTnLst>
                                    <p:set>
                                      <p:cBhvr>
                                        <p:cTn id="23" dur="1" fill="hold">
                                          <p:stCondLst>
                                            <p:cond delay="0"/>
                                          </p:stCondLst>
                                        </p:cTn>
                                        <p:tgtEl>
                                          <p:spTgt spid="23"/>
                                        </p:tgtEl>
                                        <p:attrNameLst>
                                          <p:attrName>style.visibility</p:attrName>
                                        </p:attrNameLst>
                                      </p:cBhvr>
                                      <p:to>
                                        <p:strVal val="visible"/>
                                      </p:to>
                                    </p:set>
                                    <p:animEffect transition="in" filter="wipe(left)">
                                      <p:cBhvr>
                                        <p:cTn id="24" dur="500"/>
                                        <p:tgtEl>
                                          <p:spTgt spid="23"/>
                                        </p:tgtEl>
                                      </p:cBhvr>
                                    </p:animEffect>
                                  </p:childTnLst>
                                </p:cTn>
                              </p:par>
                              <p:par>
                                <p:cTn id="25" presetID="10" presetClass="entr" presetSubtype="0" fill="hold" grpId="0" nodeType="withEffect">
                                  <p:stCondLst>
                                    <p:cond delay="100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par>
                                <p:cTn id="28" presetID="10" presetClass="entr" presetSubtype="0" fill="hold" grpId="0" nodeType="withEffect">
                                  <p:stCondLst>
                                    <p:cond delay="100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par>
                                <p:cTn id="31" presetID="10" presetClass="entr" presetSubtype="0" fill="hold" grpId="0" nodeType="withEffect">
                                  <p:stCondLst>
                                    <p:cond delay="100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100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par>
                                <p:cTn id="37" presetID="35" presetClass="path" presetSubtype="0" accel="50000" decel="50000" fill="hold" grpId="1" nodeType="withEffect">
                                  <p:stCondLst>
                                    <p:cond delay="1000"/>
                                  </p:stCondLst>
                                  <p:childTnLst>
                                    <p:animMotion origin="layout" path="M -0.02669 -1.85185E-6 L -1.25E-6 -1.85185E-6 " pathEditMode="relative" rAng="0" ptsTypes="AA">
                                      <p:cBhvr>
                                        <p:cTn id="38" dur="1500" fill="hold"/>
                                        <p:tgtEl>
                                          <p:spTgt spid="27"/>
                                        </p:tgtEl>
                                        <p:attrNameLst>
                                          <p:attrName>ppt_x</p:attrName>
                                          <p:attrName>ppt_y</p:attrName>
                                        </p:attrNameLst>
                                      </p:cBhvr>
                                      <p:rCtr x="1328"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5" grpId="0"/>
      <p:bldP spid="15" grpId="1"/>
      <p:bldP spid="24" grpId="0"/>
      <p:bldP spid="25" grpId="0"/>
      <p:bldP spid="26" grpId="0"/>
      <p:bldP spid="27" grpId="0"/>
      <p:bldP spid="27" grpId="1"/>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 Same-side Corner of Rectangle 3"/>
          <p:cNvSpPr/>
          <p:nvPr/>
        </p:nvSpPr>
        <p:spPr>
          <a:xfrm>
            <a:off x="0" y="1999519"/>
            <a:ext cx="12192000" cy="4858481"/>
          </a:xfrm>
          <a:prstGeom prst="round2SameRect">
            <a:avLst>
              <a:gd name="adj1" fmla="val 36402"/>
              <a:gd name="adj2" fmla="val 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6" name="Graphic 55"/>
          <p:cNvPicPr>
            <a:picLocks noChangeAspect="1"/>
          </p:cNvPicPr>
          <p:nvPr/>
        </p:nvPicPr>
        <p:blipFill>
          <a:blip r:embed="rId1"/>
          <a:stretch>
            <a:fillRect/>
          </a:stretch>
        </p:blipFill>
        <p:spPr>
          <a:xfrm rot="10800000">
            <a:off x="-7135" y="2276374"/>
            <a:ext cx="12206271" cy="4581625"/>
          </a:xfrm>
          <a:prstGeom prst="rect">
            <a:avLst/>
          </a:prstGeom>
        </p:spPr>
      </p:pic>
      <p:pic>
        <p:nvPicPr>
          <p:cNvPr id="42" name="Graphic 41"/>
          <p:cNvPicPr>
            <a:picLocks noChangeAspect="1"/>
          </p:cNvPicPr>
          <p:nvPr/>
        </p:nvPicPr>
        <p:blipFill>
          <a:blip r:embed="rId2"/>
          <a:stretch>
            <a:fillRect/>
          </a:stretch>
        </p:blipFill>
        <p:spPr>
          <a:xfrm>
            <a:off x="4991100" y="1507245"/>
            <a:ext cx="2209800" cy="304800"/>
          </a:xfrm>
          <a:prstGeom prst="rect">
            <a:avLst/>
          </a:prstGeom>
        </p:spPr>
      </p:pic>
      <p:sp>
        <p:nvSpPr>
          <p:cNvPr id="2" name="TextBox 1"/>
          <p:cNvSpPr txBox="1"/>
          <p:nvPr/>
        </p:nvSpPr>
        <p:spPr>
          <a:xfrm>
            <a:off x="5356194" y="745839"/>
            <a:ext cx="1479612" cy="573932"/>
          </a:xfrm>
          <a:prstGeom prst="roundRect">
            <a:avLst>
              <a:gd name="adj" fmla="val 50000"/>
            </a:avLst>
          </a:prstGeom>
          <a:solidFill>
            <a:srgbClr val="F5842B"/>
          </a:solidFill>
          <a:ln w="12700">
            <a:solidFill>
              <a:srgbClr val="F5842B"/>
            </a:solidFill>
          </a:ln>
        </p:spPr>
        <p:txBody>
          <a:bodyPr wrap="square" rtlCol="0" anchor="ctr">
            <a:noAutofit/>
          </a:bodyPr>
          <a:lstStyle/>
          <a:p>
            <a:pPr algn="ctr"/>
            <a:r>
              <a:rPr lang="en-US" sz="2400" i="1" dirty="0" err="1">
                <a:latin typeface="AMX" pitchFamily="2" charset="77"/>
              </a:rPr>
              <a:t>Oferta</a:t>
            </a:r>
            <a:endParaRPr lang="en-US" sz="2400" i="1" dirty="0">
              <a:latin typeface="AMX" pitchFamily="2" charset="77"/>
            </a:endParaRPr>
          </a:p>
        </p:txBody>
      </p:sp>
      <p:sp>
        <p:nvSpPr>
          <p:cNvPr id="8" name="TextBox 7"/>
          <p:cNvSpPr txBox="1"/>
          <p:nvPr/>
        </p:nvSpPr>
        <p:spPr>
          <a:xfrm>
            <a:off x="1814063"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Características</a:t>
            </a:r>
            <a:endParaRPr lang="en-US" sz="2000" i="1" dirty="0">
              <a:solidFill>
                <a:srgbClr val="DA291C"/>
              </a:solidFill>
              <a:latin typeface="AMX" pitchFamily="2" charset="77"/>
            </a:endParaRPr>
          </a:p>
        </p:txBody>
      </p:sp>
      <p:sp>
        <p:nvSpPr>
          <p:cNvPr id="11" name="TextBox 14"/>
          <p:cNvSpPr txBox="1"/>
          <p:nvPr/>
        </p:nvSpPr>
        <p:spPr>
          <a:xfrm>
            <a:off x="1814063" y="3054965"/>
            <a:ext cx="2009004" cy="338554"/>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É</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16" name="TextBox 15"/>
          <p:cNvSpPr txBox="1"/>
          <p:nvPr/>
        </p:nvSpPr>
        <p:spPr>
          <a:xfrm>
            <a:off x="5085454"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18" name="TextBox 14"/>
          <p:cNvSpPr txBox="1"/>
          <p:nvPr/>
        </p:nvSpPr>
        <p:spPr>
          <a:xfrm>
            <a:off x="4894555" y="3054965"/>
            <a:ext cx="2402890"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DE MELHOR QUE OS OUTROS</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sp>
        <p:nvSpPr>
          <p:cNvPr id="19" name="TextBox 18"/>
          <p:cNvSpPr txBox="1"/>
          <p:nvPr/>
        </p:nvSpPr>
        <p:spPr>
          <a:xfrm>
            <a:off x="8361315" y="2436521"/>
            <a:ext cx="2021092" cy="500673"/>
          </a:xfrm>
          <a:prstGeom prst="roundRect">
            <a:avLst>
              <a:gd name="adj" fmla="val 50000"/>
            </a:avLst>
          </a:prstGeom>
          <a:noFill/>
          <a:ln w="19050">
            <a:solidFill>
              <a:srgbClr val="DA291C"/>
            </a:solidFill>
          </a:ln>
        </p:spPr>
        <p:txBody>
          <a:bodyPr wrap="square" rtlCol="0" anchor="ctr">
            <a:noAutofit/>
          </a:bodyPr>
          <a:lstStyle/>
          <a:p>
            <a:pPr algn="ctr"/>
            <a:r>
              <a:rPr lang="en-US" sz="2000" i="1" dirty="0" err="1">
                <a:solidFill>
                  <a:srgbClr val="DA291C"/>
                </a:solidFill>
                <a:latin typeface="AMX" pitchFamily="2" charset="77"/>
              </a:rPr>
              <a:t>Vantagens</a:t>
            </a:r>
            <a:endParaRPr lang="en-US" sz="2000" i="1" dirty="0">
              <a:solidFill>
                <a:srgbClr val="DA291C"/>
              </a:solidFill>
              <a:latin typeface="AMX" pitchFamily="2" charset="77"/>
            </a:endParaRPr>
          </a:p>
        </p:txBody>
      </p:sp>
      <p:sp>
        <p:nvSpPr>
          <p:cNvPr id="21" name="TextBox 14"/>
          <p:cNvSpPr txBox="1"/>
          <p:nvPr/>
        </p:nvSpPr>
        <p:spPr>
          <a:xfrm>
            <a:off x="8498889" y="3054965"/>
            <a:ext cx="1745944" cy="584775"/>
          </a:xfrm>
          <a:prstGeom prst="rect">
            <a:avLst/>
          </a:prstGeom>
          <a:noFill/>
        </p:spPr>
        <p:txBody>
          <a:bodyPr wrap="square" rtlCol="0">
            <a:spAutoFit/>
          </a:bodyPr>
          <a:lstStyle/>
          <a:p>
            <a:pPr lvl="0" algn="ctr" defTabSz="1217930" latinLnBrk="1">
              <a:defRPr/>
            </a:pPr>
            <a:r>
              <a:rPr lang="pt-BR" altLang="ko-KR" sz="1600" b="1" dirty="0">
                <a:latin typeface="AMX" pitchFamily="2" charset="77"/>
                <a:ea typeface="Segoe UI Black" panose="020B0A02040204020203" pitchFamily="34" charset="0"/>
                <a:cs typeface="Segoe UI Black" panose="020B0A02040204020203" pitchFamily="34" charset="0"/>
              </a:rPr>
              <a:t>O QUE FAZ PARA O CLIENTE</a:t>
            </a:r>
            <a:endParaRPr lang="pt-BR" altLang="ko-KR" sz="1600" b="1" dirty="0">
              <a:latin typeface="AMX" pitchFamily="2" charset="77"/>
              <a:ea typeface="Segoe UI Black" panose="020B0A02040204020203" pitchFamily="34" charset="0"/>
              <a:cs typeface="Segoe UI Black" panose="020B0A02040204020203" pitchFamily="34" charset="0"/>
            </a:endParaRPr>
          </a:p>
        </p:txBody>
      </p:sp>
      <p:cxnSp>
        <p:nvCxnSpPr>
          <p:cNvPr id="9" name="Straight Connector 8"/>
          <p:cNvCxnSpPr/>
          <p:nvPr/>
        </p:nvCxnSpPr>
        <p:spPr>
          <a:xfrm>
            <a:off x="1621639" y="3719743"/>
            <a:ext cx="8948722" cy="0"/>
          </a:xfrm>
          <a:prstGeom prst="line">
            <a:avLst/>
          </a:prstGeom>
          <a:ln>
            <a:solidFill>
              <a:srgbClr val="EBD16E"/>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1621639" y="4885104"/>
            <a:ext cx="8948722" cy="0"/>
          </a:xfrm>
          <a:prstGeom prst="line">
            <a:avLst/>
          </a:prstGeom>
          <a:ln>
            <a:solidFill>
              <a:srgbClr val="EBD16E"/>
            </a:solidFill>
          </a:ln>
        </p:spPr>
        <p:style>
          <a:lnRef idx="2">
            <a:schemeClr val="accent1"/>
          </a:lnRef>
          <a:fillRef idx="0">
            <a:schemeClr val="accent1"/>
          </a:fillRef>
          <a:effectRef idx="1">
            <a:schemeClr val="accent1"/>
          </a:effectRef>
          <a:fontRef idx="minor">
            <a:schemeClr val="tx1"/>
          </a:fontRef>
        </p:style>
      </p:cxnSp>
      <p:sp>
        <p:nvSpPr>
          <p:cNvPr id="24" name="TextBox 14"/>
          <p:cNvSpPr txBox="1"/>
          <p:nvPr/>
        </p:nvSpPr>
        <p:spPr>
          <a:xfrm>
            <a:off x="1877677" y="3886991"/>
            <a:ext cx="2228486"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Adequado para quem não utiliza muitos dados móveis.</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5" name="TextBox 14"/>
          <p:cNvSpPr txBox="1"/>
          <p:nvPr/>
        </p:nvSpPr>
        <p:spPr>
          <a:xfrm>
            <a:off x="4961378" y="3886991"/>
            <a:ext cx="2615954" cy="830997"/>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Possibilidade de adicionar serviços conforme as necessidades mudam.</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6" name="TextBox 14"/>
          <p:cNvSpPr txBox="1"/>
          <p:nvPr/>
        </p:nvSpPr>
        <p:spPr>
          <a:xfrm>
            <a:off x="8281598" y="3763880"/>
            <a:ext cx="2527236" cy="1077218"/>
          </a:xfrm>
          <a:prstGeom prst="rect">
            <a:avLst/>
          </a:prstGeom>
          <a:noFill/>
        </p:spPr>
        <p:txBody>
          <a:bodyPr wrap="square" rtlCol="0">
            <a:spAutoFit/>
          </a:bodyPr>
          <a:lstStyle/>
          <a:p>
            <a:pPr lvl="0" algn="ctr" defTabSz="1217930" latinLnBrk="1">
              <a:defRPr/>
            </a:pPr>
            <a:r>
              <a:rPr lang="pt-BR" altLang="ko-KR" sz="1600" dirty="0">
                <a:latin typeface="AMX" pitchFamily="2" charset="77"/>
                <a:ea typeface="Segoe UI Black" panose="020B0A02040204020203" pitchFamily="34" charset="0"/>
                <a:cs typeface="Segoe UI Black" panose="020B0A02040204020203" pitchFamily="34" charset="0"/>
              </a:rPr>
              <a:t>Permite uso contínuo de aplicativos essenciais sem impacto na franquia de dados principal.</a:t>
            </a:r>
            <a:endParaRPr lang="pt-BR" altLang="ko-KR" sz="1600" dirty="0">
              <a:latin typeface="AMX" pitchFamily="2" charset="77"/>
              <a:ea typeface="Segoe UI Black" panose="020B0A02040204020203" pitchFamily="34" charset="0"/>
              <a:cs typeface="Segoe UI Black" panose="020B0A02040204020203" pitchFamily="34" charset="0"/>
            </a:endParaRPr>
          </a:p>
        </p:txBody>
      </p:sp>
      <p:sp>
        <p:nvSpPr>
          <p:cNvPr id="27" name="TextBox 26"/>
          <p:cNvSpPr txBox="1"/>
          <p:nvPr/>
        </p:nvSpPr>
        <p:spPr>
          <a:xfrm>
            <a:off x="687457" y="4133212"/>
            <a:ext cx="971907" cy="338554"/>
          </a:xfrm>
          <a:prstGeom prst="rect">
            <a:avLst/>
          </a:prstGeom>
          <a:noFill/>
        </p:spPr>
        <p:txBody>
          <a:bodyPr wrap="square" rtlCol="0">
            <a:spAutoFit/>
          </a:bodyPr>
          <a:lstStyle/>
          <a:p>
            <a:pPr lvl="0" algn="r" defTabSz="1217930" latinLnBrk="1">
              <a:defRPr/>
            </a:pPr>
            <a:r>
              <a:rPr lang="pt-BR" altLang="ko-KR" sz="1600" b="1" i="1" dirty="0">
                <a:latin typeface="AMX" pitchFamily="2" charset="77"/>
                <a:ea typeface="Segoe UI Black" panose="020B0A02040204020203" pitchFamily="34" charset="0"/>
                <a:cs typeface="Segoe UI Black" panose="020B0A02040204020203" pitchFamily="34" charset="0"/>
              </a:rPr>
              <a:t>Controle</a:t>
            </a:r>
            <a:endParaRPr lang="pt-BR" altLang="ko-KR" sz="1600" i="1" dirty="0">
              <a:latin typeface="AMX" pitchFamily="2" charset="77"/>
              <a:ea typeface="Segoe UI Black" panose="020B0A02040204020203" pitchFamily="34" charset="0"/>
              <a:cs typeface="Segoe UI Black" panose="020B0A02040204020203" pitchFamily="34" charset="0"/>
            </a:endParaRPr>
          </a:p>
        </p:txBody>
      </p:sp>
      <p:sp>
        <p:nvSpPr>
          <p:cNvPr id="10" name="TextBox 13"/>
          <p:cNvSpPr txBox="1"/>
          <p:nvPr/>
        </p:nvSpPr>
        <p:spPr>
          <a:xfrm>
            <a:off x="10635479" y="6478729"/>
            <a:ext cx="132760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en-US" sz="1100" i="1" dirty="0">
                <a:latin typeface="AMX" pitchFamily="2" charset="77"/>
              </a:rPr>
              <a:t>TÉCNICA DE VENDAS</a:t>
            </a:r>
            <a:endParaRPr lang="en-US" sz="1100" i="1" dirty="0">
              <a:latin typeface="AMX" pitchFamily="2" charset="77"/>
            </a:endParaRPr>
          </a:p>
        </p:txBody>
      </p:sp>
      <p:pic>
        <p:nvPicPr>
          <p:cNvPr id="12" name="Gráfico 11"/>
          <p:cNvPicPr>
            <a:picLocks noChangeAspect="1"/>
          </p:cNvPicPr>
          <p:nvPr/>
        </p:nvPicPr>
        <p:blipFill>
          <a:blip r:embed="rId3"/>
          <a:stretch>
            <a:fillRect/>
          </a:stretch>
        </p:blipFill>
        <p:spPr>
          <a:xfrm>
            <a:off x="322893" y="6509401"/>
            <a:ext cx="1379451" cy="124632"/>
          </a:xfrm>
          <a:prstGeom prst="rect">
            <a:avLst/>
          </a:prstGeom>
        </p:spPr>
      </p:pic>
      <p:sp>
        <p:nvSpPr>
          <p:cNvPr id="3" name="Retângulo 2"/>
          <p:cNvSpPr/>
          <p:nvPr/>
        </p:nvSpPr>
        <p:spPr>
          <a:xfrm>
            <a:off x="0" y="21355"/>
            <a:ext cx="12186285" cy="6848475"/>
          </a:xfrm>
          <a:prstGeom prst="rect">
            <a:avLst/>
          </a:prstGeom>
          <a:solidFill>
            <a:srgbClr val="DA291C">
              <a:alpha val="76000"/>
            </a:srgbClr>
          </a:solidFill>
          <a:ln>
            <a:noFill/>
          </a:ln>
        </p:spPr>
        <p:style>
          <a:lnRef idx="2">
            <a:schemeClr val="accent1">
              <a:lumMod val="75000"/>
            </a:schemeClr>
          </a:lnRef>
          <a:fillRef idx="1">
            <a:schemeClr val="accent1"/>
          </a:fillRef>
          <a:effectRef idx="0">
            <a:srgbClr val="FFFFFF"/>
          </a:effectRef>
          <a:fontRef idx="minor">
            <a:schemeClr val="lt1"/>
          </a:fontRef>
        </p:style>
        <p:txBody>
          <a:bodyPr lIns="91440" tIns="45720" rIns="91440" bIns="45720" rtlCol="0" anchor="ctr"/>
          <a:lstStyle/>
          <a:p>
            <a:pPr algn="ctr"/>
            <a:r>
              <a:rPr lang="pt-BR" altLang="en-US" sz="6000" b="1" dirty="0">
                <a:latin typeface="Segoe UI" panose="020B0502040204020203"/>
                <a:cs typeface="Segoe UI" panose="020B0502040204020203"/>
              </a:rPr>
              <a:t>ATENÇÃO FACILITADOR!​</a:t>
            </a:r>
            <a:endParaRPr lang="pt-BR" altLang="en-US" sz="6000" b="1" dirty="0">
              <a:latin typeface="Segoe UI" panose="020B0502040204020203"/>
              <a:cs typeface="Segoe UI" panose="020B0502040204020203"/>
            </a:endParaRPr>
          </a:p>
          <a:p>
            <a:pPr algn="ctr"/>
            <a:r>
              <a:rPr lang="pt-BR" altLang="en-US" sz="2400" b="1">
                <a:latin typeface="Segoe UI" panose="020B0502040204020203"/>
                <a:cs typeface="Segoe UI" panose="020B0502040204020203"/>
                <a:sym typeface="+mn-ea"/>
              </a:rPr>
              <a:t>Este exemplo é para ilha de Migração.</a:t>
            </a:r>
            <a:endParaRPr lang="pt-BR" altLang="en-US" sz="2400" b="1" dirty="0">
              <a:latin typeface="Segoe UI" panose="020B0502040204020203"/>
              <a:cs typeface="Segoe UI" panose="020B0502040204020203"/>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fill="hold" nodeType="withEffect">
                                  <p:stCondLst>
                                    <p:cond delay="750"/>
                                  </p:stCondLst>
                                  <p:childTnLst>
                                    <p:set>
                                      <p:cBhvr>
                                        <p:cTn id="9" dur="1" fill="hold">
                                          <p:stCondLst>
                                            <p:cond delay="0"/>
                                          </p:stCondLst>
                                        </p:cTn>
                                        <p:tgtEl>
                                          <p:spTgt spid="23"/>
                                        </p:tgtEl>
                                        <p:attrNameLst>
                                          <p:attrName>style.visibility</p:attrName>
                                        </p:attrNameLst>
                                      </p:cBhvr>
                                      <p:to>
                                        <p:strVal val="visible"/>
                                      </p:to>
                                    </p:set>
                                    <p:animEffect transition="in" filter="wipe(left)">
                                      <p:cBhvr>
                                        <p:cTn id="10" dur="500"/>
                                        <p:tgtEl>
                                          <p:spTgt spid="23"/>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par>
                                <p:cTn id="14" presetID="10" presetClass="entr" presetSubtype="0" fill="hold" grpId="0" nodeType="withEffect">
                                  <p:stCondLst>
                                    <p:cond delay="100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grpId="0" nodeType="withEffect">
                                  <p:stCondLst>
                                    <p:cond delay="1000"/>
                                  </p:stCondLst>
                                  <p:childTnLst>
                                    <p:set>
                                      <p:cBhvr>
                                        <p:cTn id="18" dur="1" fill="hold">
                                          <p:stCondLst>
                                            <p:cond delay="0"/>
                                          </p:stCondLst>
                                        </p:cTn>
                                        <p:tgtEl>
                                          <p:spTgt spid="26"/>
                                        </p:tgtEl>
                                        <p:attrNameLst>
                                          <p:attrName>style.visibility</p:attrName>
                                        </p:attrNameLst>
                                      </p:cBhvr>
                                      <p:to>
                                        <p:strVal val="visible"/>
                                      </p:to>
                                    </p:set>
                                    <p:animEffect transition="in" filter="fade">
                                      <p:cBhvr>
                                        <p:cTn id="19" dur="500"/>
                                        <p:tgtEl>
                                          <p:spTgt spid="26"/>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par>
                                <p:cTn id="23" presetID="35" presetClass="path" presetSubtype="0" accel="50000" decel="50000" fill="hold" grpId="1" nodeType="withEffect">
                                  <p:stCondLst>
                                    <p:cond delay="1000"/>
                                  </p:stCondLst>
                                  <p:childTnLst>
                                    <p:animMotion origin="layout" path="M -0.02669 -1.85185E-6 L -1.25E-6 -1.85185E-6 " pathEditMode="relative" rAng="0" ptsTypes="AA">
                                      <p:cBhvr>
                                        <p:cTn id="24" dur="1500" fill="hold"/>
                                        <p:tgtEl>
                                          <p:spTgt spid="27"/>
                                        </p:tgtEl>
                                        <p:attrNameLst>
                                          <p:attrName>ppt_x</p:attrName>
                                          <p:attrName>ppt_y</p:attrName>
                                        </p:attrNameLst>
                                      </p:cBhvr>
                                      <p:rCtr x="1328"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P spid="27" grpId="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2613" t="5868" r="22613" b="11970"/>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598707"/>
            <a:ext cx="1752600" cy="977900"/>
          </a:xfrm>
          <a:prstGeom prst="rect">
            <a:avLst/>
          </a:prstGeom>
        </p:spPr>
      </p:pic>
      <p:pic>
        <p:nvPicPr>
          <p:cNvPr id="23" name="Graphic 22"/>
          <p:cNvPicPr>
            <a:picLocks noChangeAspect="1"/>
          </p:cNvPicPr>
          <p:nvPr/>
        </p:nvPicPr>
        <p:blipFill>
          <a:blip r:embed="rId2"/>
          <a:stretch>
            <a:fillRect/>
          </a:stretch>
        </p:blipFill>
        <p:spPr>
          <a:xfrm>
            <a:off x="9738275" y="1035049"/>
            <a:ext cx="1752600" cy="977900"/>
          </a:xfrm>
          <a:prstGeom prst="rect">
            <a:avLst/>
          </a:prstGeom>
        </p:spPr>
      </p:pic>
      <p:sp>
        <p:nvSpPr>
          <p:cNvPr id="13" name="Rounded Rectangle 12"/>
          <p:cNvSpPr/>
          <p:nvPr/>
        </p:nvSpPr>
        <p:spPr>
          <a:xfrm>
            <a:off x="7315702" y="1909667"/>
            <a:ext cx="4260779" cy="3038666"/>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a:solidFill>
                  <a:schemeClr val="tx1"/>
                </a:solidFill>
                <a:latin typeface="AMX" pitchFamily="2" charset="77"/>
              </a:rPr>
              <a:t>Evite, sempre que </a:t>
            </a:r>
            <a:r>
              <a:rPr lang="en-US" sz="2000" b="1" dirty="0" err="1">
                <a:solidFill>
                  <a:schemeClr val="tx1"/>
                </a:solidFill>
                <a:latin typeface="AMX" pitchFamily="2" charset="77"/>
              </a:rPr>
              <a:t>possível</a:t>
            </a:r>
            <a:r>
              <a:rPr lang="en-US" sz="2000" b="1" dirty="0">
                <a:solidFill>
                  <a:schemeClr val="tx1"/>
                </a:solidFill>
                <a:latin typeface="AMX" pitchFamily="2" charset="77"/>
              </a:rPr>
              <a:t>,</a:t>
            </a:r>
            <a:br>
              <a:rPr lang="en-US" sz="2000" b="1" dirty="0">
                <a:solidFill>
                  <a:schemeClr val="tx1"/>
                </a:solidFill>
                <a:latin typeface="AMX" pitchFamily="2" charset="77"/>
              </a:rPr>
            </a:br>
            <a:r>
              <a:rPr lang="en-US" sz="2000" b="1" dirty="0">
                <a:solidFill>
                  <a:schemeClr val="tx1"/>
                </a:solidFill>
                <a:latin typeface="AMX" pitchFamily="2" charset="77"/>
              </a:rPr>
              <a:t>as </a:t>
            </a:r>
            <a:r>
              <a:rPr lang="en-US" sz="2000" b="1" dirty="0" err="1">
                <a:solidFill>
                  <a:schemeClr val="tx1"/>
                </a:solidFill>
                <a:latin typeface="AMX" pitchFamily="2" charset="77"/>
              </a:rPr>
              <a:t>palavras</a:t>
            </a:r>
            <a:r>
              <a:rPr lang="en-US" sz="2000" b="1" dirty="0">
                <a:solidFill>
                  <a:schemeClr val="tx1"/>
                </a:solidFill>
                <a:latin typeface="AMX" pitchFamily="2" charset="77"/>
              </a:rPr>
              <a:t> “</a:t>
            </a:r>
            <a:r>
              <a:rPr lang="en-US" sz="2000" b="1" dirty="0" err="1">
                <a:solidFill>
                  <a:schemeClr val="tx1"/>
                </a:solidFill>
                <a:latin typeface="AMX" pitchFamily="2" charset="77"/>
              </a:rPr>
              <a:t>preço</a:t>
            </a:r>
            <a:r>
              <a:rPr lang="en-US" sz="2000" b="1" dirty="0">
                <a:solidFill>
                  <a:schemeClr val="tx1"/>
                </a:solidFill>
                <a:latin typeface="AMX" pitchFamily="2" charset="77"/>
              </a:rPr>
              <a:t>” </a:t>
            </a:r>
            <a:r>
              <a:rPr lang="en-US" sz="2000" b="1" dirty="0" err="1">
                <a:solidFill>
                  <a:schemeClr val="tx1"/>
                </a:solidFill>
                <a:latin typeface="AMX" pitchFamily="2" charset="77"/>
              </a:rPr>
              <a:t>ou</a:t>
            </a:r>
            <a:r>
              <a:rPr lang="en-US" sz="2000" b="1" dirty="0">
                <a:solidFill>
                  <a:schemeClr val="tx1"/>
                </a:solidFill>
                <a:latin typeface="AMX" pitchFamily="2" charset="77"/>
              </a:rPr>
              <a:t> “</a:t>
            </a:r>
            <a:r>
              <a:rPr lang="en-US" sz="2000" b="1" dirty="0" err="1">
                <a:solidFill>
                  <a:schemeClr val="tx1"/>
                </a:solidFill>
                <a:latin typeface="AMX" pitchFamily="2" charset="77"/>
              </a:rPr>
              <a:t>custo</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Apresente</a:t>
            </a:r>
            <a:r>
              <a:rPr lang="en-US" sz="2000" dirty="0">
                <a:solidFill>
                  <a:schemeClr val="tx1"/>
                </a:solidFill>
                <a:latin typeface="AMX" pitchFamily="2" charset="77"/>
              </a:rPr>
              <a:t> o </a:t>
            </a:r>
            <a:r>
              <a:rPr lang="en-US" sz="2000" dirty="0" err="1">
                <a:solidFill>
                  <a:schemeClr val="tx1"/>
                </a:solidFill>
                <a:latin typeface="AMX" pitchFamily="2" charset="77"/>
              </a:rPr>
              <a:t>preço</a:t>
            </a:r>
            <a:r>
              <a:rPr lang="en-US" sz="2000" dirty="0">
                <a:solidFill>
                  <a:schemeClr val="tx1"/>
                </a:solidFill>
                <a:latin typeface="AMX" pitchFamily="2" charset="77"/>
              </a:rPr>
              <a:t> </a:t>
            </a:r>
            <a:r>
              <a:rPr lang="en-US" sz="2000" dirty="0" err="1">
                <a:solidFill>
                  <a:schemeClr val="tx1"/>
                </a:solidFill>
                <a:latin typeface="AMX" pitchFamily="2" charset="77"/>
              </a:rPr>
              <a:t>como</a:t>
            </a:r>
            <a:br>
              <a:rPr lang="en-US" sz="2000" dirty="0">
                <a:solidFill>
                  <a:schemeClr val="tx1"/>
                </a:solidFill>
                <a:latin typeface="AMX" pitchFamily="2" charset="77"/>
              </a:rPr>
            </a:br>
            <a:r>
              <a:rPr lang="en-US" sz="2000" dirty="0">
                <a:solidFill>
                  <a:schemeClr val="tx1"/>
                </a:solidFill>
                <a:latin typeface="AMX" pitchFamily="2" charset="77"/>
              </a:rPr>
              <a:t>um INVESTIMENTO </a:t>
            </a:r>
            <a:r>
              <a:rPr lang="en-US" sz="2000" dirty="0" err="1">
                <a:solidFill>
                  <a:schemeClr val="tx1"/>
                </a:solidFill>
                <a:latin typeface="AMX" pitchFamily="2" charset="77"/>
              </a:rPr>
              <a:t>pelos</a:t>
            </a:r>
            <a:r>
              <a:rPr lang="en-US" sz="2000" dirty="0">
                <a:solidFill>
                  <a:schemeClr val="tx1"/>
                </a:solidFill>
                <a:latin typeface="AMX" pitchFamily="2" charset="77"/>
              </a:rPr>
              <a:t> </a:t>
            </a:r>
            <a:r>
              <a:rPr lang="en-US" sz="2000" dirty="0" err="1">
                <a:solidFill>
                  <a:schemeClr val="tx1"/>
                </a:solidFill>
                <a:latin typeface="AMX" pitchFamily="2" charset="77"/>
              </a:rPr>
              <a:t>benefícios</a:t>
            </a:r>
            <a:r>
              <a:rPr lang="en-US" sz="2000" dirty="0">
                <a:solidFill>
                  <a:schemeClr val="tx1"/>
                </a:solidFill>
                <a:latin typeface="AMX" pitchFamily="2" charset="77"/>
              </a:rPr>
              <a:t> </a:t>
            </a:r>
            <a:r>
              <a:rPr lang="en-US" sz="2000" dirty="0" err="1">
                <a:solidFill>
                  <a:schemeClr val="tx1"/>
                </a:solidFill>
                <a:latin typeface="AMX" pitchFamily="2" charset="77"/>
              </a:rPr>
              <a:t>adquiridos</a:t>
            </a:r>
            <a:r>
              <a:rPr lang="en-US" sz="2000" dirty="0">
                <a:solidFill>
                  <a:schemeClr val="tx1"/>
                </a:solidFill>
                <a:latin typeface="AMX" pitchFamily="2" charset="77"/>
              </a:rPr>
              <a:t>.</a:t>
            </a:r>
            <a:endParaRPr lang="en-US" sz="2000" dirty="0">
              <a:solidFill>
                <a:schemeClr val="tx1"/>
              </a:solidFill>
              <a:latin typeface="AMX" pitchFamily="2" charset="77"/>
            </a:endParaRPr>
          </a:p>
        </p:txBody>
      </p:sp>
      <p:cxnSp>
        <p:nvCxnSpPr>
          <p:cNvPr id="15" name="Straight Connector 14"/>
          <p:cNvCxnSpPr/>
          <p:nvPr/>
        </p:nvCxnSpPr>
        <p:spPr>
          <a:xfrm>
            <a:off x="9680941" y="2469555"/>
            <a:ext cx="1549311"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7500864" y="2122731"/>
            <a:ext cx="218007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Atenção</a:t>
            </a:r>
            <a:r>
              <a:rPr lang="en-US" sz="3600" b="1" i="1" dirty="0">
                <a:solidFill>
                  <a:schemeClr val="bg1"/>
                </a:solidFill>
                <a:latin typeface="AMX" pitchFamily="2" charset="77"/>
              </a:rPr>
              <a:t>!</a:t>
            </a:r>
            <a:endParaRPr lang="en-US" sz="3600" b="1" i="1" dirty="0">
              <a:solidFill>
                <a:schemeClr val="bg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6 L 2.70833E-6 -3.703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8595" r="4705"/>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a:off x="1764086" y="4632868"/>
            <a:ext cx="1752600" cy="977900"/>
          </a:xfrm>
          <a:prstGeom prst="rect">
            <a:avLst/>
          </a:prstGeom>
        </p:spPr>
      </p:pic>
      <p:pic>
        <p:nvPicPr>
          <p:cNvPr id="23" name="Graphic 22"/>
          <p:cNvPicPr>
            <a:picLocks noChangeAspect="1"/>
          </p:cNvPicPr>
          <p:nvPr/>
        </p:nvPicPr>
        <p:blipFill>
          <a:blip r:embed="rId2"/>
          <a:stretch>
            <a:fillRect/>
          </a:stretch>
        </p:blipFill>
        <p:spPr>
          <a:xfrm rot="5400000">
            <a:off x="3991265" y="1150644"/>
            <a:ext cx="1752600" cy="977900"/>
          </a:xfrm>
          <a:prstGeom prst="rect">
            <a:avLst/>
          </a:prstGeom>
        </p:spPr>
      </p:pic>
      <p:sp>
        <p:nvSpPr>
          <p:cNvPr id="13" name="Rounded Rectangle 12"/>
          <p:cNvSpPr/>
          <p:nvPr/>
        </p:nvSpPr>
        <p:spPr>
          <a:xfrm>
            <a:off x="1029825" y="1811045"/>
            <a:ext cx="3861771" cy="3235912"/>
          </a:xfrm>
          <a:prstGeom prst="roundRect">
            <a:avLst>
              <a:gd name="adj" fmla="val 1474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r>
              <a:rPr lang="en-US" sz="2400" dirty="0">
                <a:solidFill>
                  <a:schemeClr val="tx1"/>
                </a:solidFill>
                <a:latin typeface="AMX" pitchFamily="2" charset="77"/>
              </a:rPr>
              <a:t>Vamos </a:t>
            </a:r>
            <a:r>
              <a:rPr lang="en-US" sz="2400" dirty="0" err="1">
                <a:solidFill>
                  <a:schemeClr val="tx1"/>
                </a:solidFill>
                <a:latin typeface="AMX" pitchFamily="2" charset="77"/>
              </a:rPr>
              <a:t>explorar</a:t>
            </a:r>
            <a:r>
              <a:rPr lang="en-US" sz="2400" dirty="0">
                <a:solidFill>
                  <a:schemeClr val="tx1"/>
                </a:solidFill>
                <a:latin typeface="AMX" pitchFamily="2" charset="77"/>
              </a:rPr>
              <a:t> </a:t>
            </a:r>
            <a:r>
              <a:rPr lang="en-US" sz="2400" dirty="0" err="1">
                <a:solidFill>
                  <a:schemeClr val="tx1"/>
                </a:solidFill>
                <a:latin typeface="AMX" pitchFamily="2" charset="77"/>
              </a:rPr>
              <a:t>algumas</a:t>
            </a:r>
            <a:r>
              <a:rPr lang="en-US" sz="2400" dirty="0">
                <a:solidFill>
                  <a:schemeClr val="tx1"/>
                </a:solidFill>
                <a:latin typeface="AMX" pitchFamily="2" charset="77"/>
              </a:rPr>
              <a:t> </a:t>
            </a:r>
            <a:r>
              <a:rPr lang="en-US" sz="2400" b="1" dirty="0" err="1">
                <a:solidFill>
                  <a:schemeClr val="tx1"/>
                </a:solidFill>
                <a:latin typeface="AMX" pitchFamily="2" charset="77"/>
              </a:rPr>
              <a:t>dicas</a:t>
            </a:r>
            <a:r>
              <a:rPr lang="en-US" sz="2400" b="1" dirty="0">
                <a:solidFill>
                  <a:schemeClr val="tx1"/>
                </a:solidFill>
                <a:latin typeface="AMX" pitchFamily="2" charset="77"/>
              </a:rPr>
              <a:t> de </a:t>
            </a:r>
            <a:r>
              <a:rPr lang="en-US" sz="2400" b="1" dirty="0" err="1">
                <a:solidFill>
                  <a:schemeClr val="tx1"/>
                </a:solidFill>
                <a:latin typeface="AMX" pitchFamily="2" charset="77"/>
              </a:rPr>
              <a:t>argumentação</a:t>
            </a:r>
            <a:r>
              <a:rPr lang="en-US" sz="2400" b="1" dirty="0">
                <a:solidFill>
                  <a:schemeClr val="tx1"/>
                </a:solidFill>
                <a:latin typeface="AMX" pitchFamily="2" charset="77"/>
              </a:rPr>
              <a:t> </a:t>
            </a:r>
            <a:r>
              <a:rPr lang="en-US" sz="2400" dirty="0">
                <a:solidFill>
                  <a:schemeClr val="tx1"/>
                </a:solidFill>
                <a:latin typeface="AMX" pitchFamily="2" charset="77"/>
              </a:rPr>
              <a:t>que </a:t>
            </a:r>
            <a:r>
              <a:rPr lang="en-US" sz="2400" dirty="0" err="1">
                <a:solidFill>
                  <a:schemeClr val="tx1"/>
                </a:solidFill>
                <a:latin typeface="AMX" pitchFamily="2" charset="77"/>
              </a:rPr>
              <a:t>ajudarão</a:t>
            </a:r>
            <a:r>
              <a:rPr lang="en-US" sz="2400" dirty="0">
                <a:solidFill>
                  <a:schemeClr val="tx1"/>
                </a:solidFill>
                <a:latin typeface="AMX" pitchFamily="2" charset="77"/>
              </a:rPr>
              <a:t> </a:t>
            </a:r>
            <a:r>
              <a:rPr lang="en-US" sz="2400" dirty="0" err="1">
                <a:solidFill>
                  <a:schemeClr val="tx1"/>
                </a:solidFill>
                <a:latin typeface="AMX" pitchFamily="2" charset="77"/>
              </a:rPr>
              <a:t>você</a:t>
            </a:r>
            <a:r>
              <a:rPr lang="en-US" sz="2400" dirty="0">
                <a:solidFill>
                  <a:schemeClr val="tx1"/>
                </a:solidFill>
                <a:latin typeface="AMX" pitchFamily="2" charset="77"/>
              </a:rPr>
              <a:t> a se </a:t>
            </a:r>
            <a:r>
              <a:rPr lang="en-US" sz="2400" dirty="0" err="1">
                <a:solidFill>
                  <a:schemeClr val="tx1"/>
                </a:solidFill>
                <a:latin typeface="AMX" pitchFamily="2" charset="77"/>
              </a:rPr>
              <a:t>comunicar</a:t>
            </a:r>
            <a:r>
              <a:rPr lang="en-US" sz="2400" dirty="0">
                <a:solidFill>
                  <a:schemeClr val="tx1"/>
                </a:solidFill>
                <a:latin typeface="AMX" pitchFamily="2" charset="77"/>
              </a:rPr>
              <a:t> </a:t>
            </a:r>
            <a:r>
              <a:rPr lang="en-US" sz="2400" dirty="0" err="1">
                <a:solidFill>
                  <a:schemeClr val="tx1"/>
                </a:solidFill>
                <a:latin typeface="AMX" pitchFamily="2" charset="77"/>
              </a:rPr>
              <a:t>melhor</a:t>
            </a:r>
            <a:r>
              <a:rPr lang="en-US" sz="2400" dirty="0">
                <a:solidFill>
                  <a:schemeClr val="tx1"/>
                </a:solidFill>
                <a:latin typeface="AMX" pitchFamily="2" charset="77"/>
              </a:rPr>
              <a:t> e </a:t>
            </a:r>
            <a:r>
              <a:rPr lang="en-US" sz="2400" dirty="0" err="1">
                <a:solidFill>
                  <a:schemeClr val="tx1"/>
                </a:solidFill>
                <a:latin typeface="AMX" pitchFamily="2" charset="77"/>
              </a:rPr>
              <a:t>atender</a:t>
            </a:r>
            <a:r>
              <a:rPr lang="en-US" sz="2400" dirty="0">
                <a:solidFill>
                  <a:schemeClr val="tx1"/>
                </a:solidFill>
                <a:latin typeface="AMX" pitchFamily="2" charset="77"/>
              </a:rPr>
              <a:t> o </a:t>
            </a:r>
            <a:r>
              <a:rPr lang="en-US" sz="2400" dirty="0" err="1">
                <a:solidFill>
                  <a:schemeClr val="tx1"/>
                </a:solidFill>
                <a:latin typeface="AMX" pitchFamily="2" charset="77"/>
              </a:rPr>
              <a:t>cliente</a:t>
            </a:r>
            <a:r>
              <a:rPr lang="en-US" sz="2400" dirty="0">
                <a:solidFill>
                  <a:schemeClr val="tx1"/>
                </a:solidFill>
                <a:latin typeface="AMX" pitchFamily="2" charset="77"/>
              </a:rPr>
              <a:t> de </a:t>
            </a:r>
            <a:r>
              <a:rPr lang="en-US" sz="2400" dirty="0" err="1">
                <a:solidFill>
                  <a:schemeClr val="tx1"/>
                </a:solidFill>
                <a:latin typeface="AMX" pitchFamily="2" charset="77"/>
              </a:rPr>
              <a:t>maneira</a:t>
            </a:r>
            <a:r>
              <a:rPr lang="en-US" sz="2400" dirty="0">
                <a:solidFill>
                  <a:schemeClr val="tx1"/>
                </a:solidFill>
                <a:latin typeface="AMX" pitchFamily="2" charset="77"/>
              </a:rPr>
              <a:t> </a:t>
            </a:r>
            <a:r>
              <a:rPr lang="en-US" sz="2400" dirty="0" err="1">
                <a:solidFill>
                  <a:schemeClr val="tx1"/>
                </a:solidFill>
                <a:latin typeface="AMX" pitchFamily="2" charset="77"/>
              </a:rPr>
              <a:t>eficiente</a:t>
            </a:r>
            <a:br>
              <a:rPr lang="en-US" sz="2400" dirty="0">
                <a:solidFill>
                  <a:schemeClr val="tx1"/>
                </a:solidFill>
                <a:latin typeface="AMX" pitchFamily="2" charset="77"/>
              </a:rPr>
            </a:br>
            <a:r>
              <a:rPr lang="en-US" sz="2400" dirty="0">
                <a:solidFill>
                  <a:schemeClr val="tx1"/>
                </a:solidFill>
                <a:latin typeface="AMX" pitchFamily="2" charset="77"/>
              </a:rPr>
              <a:t>e </a:t>
            </a:r>
            <a:r>
              <a:rPr lang="en-US" sz="2400" dirty="0" err="1">
                <a:solidFill>
                  <a:schemeClr val="tx1"/>
                </a:solidFill>
                <a:latin typeface="AMX" pitchFamily="2" charset="77"/>
              </a:rPr>
              <a:t>completa</a:t>
            </a:r>
            <a:r>
              <a:rPr lang="en-US" sz="2400" dirty="0">
                <a:solidFill>
                  <a:schemeClr val="tx1"/>
                </a:solidFill>
                <a:latin typeface="AMX" pitchFamily="2" charset="77"/>
              </a:rPr>
              <a:t>.</a:t>
            </a:r>
            <a:endParaRPr lang="en-US" sz="24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6621" r="6712"/>
            <a:stretch>
              <a:fillRect/>
            </a:stretch>
          </p:blipFill>
          <p:spPr>
            <a:xfrm flipH="1">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730471" y="4861534"/>
            <a:ext cx="1752600" cy="977900"/>
          </a:xfrm>
          <a:prstGeom prst="rect">
            <a:avLst/>
          </a:prstGeom>
        </p:spPr>
      </p:pic>
      <p:pic>
        <p:nvPicPr>
          <p:cNvPr id="23" name="Graphic 22"/>
          <p:cNvPicPr>
            <a:picLocks noChangeAspect="1"/>
          </p:cNvPicPr>
          <p:nvPr/>
        </p:nvPicPr>
        <p:blipFill>
          <a:blip r:embed="rId2"/>
          <a:stretch>
            <a:fillRect/>
          </a:stretch>
        </p:blipFill>
        <p:spPr>
          <a:xfrm>
            <a:off x="9712911" y="878630"/>
            <a:ext cx="1752600" cy="977900"/>
          </a:xfrm>
          <a:prstGeom prst="rect">
            <a:avLst/>
          </a:prstGeom>
        </p:spPr>
      </p:pic>
      <p:sp>
        <p:nvSpPr>
          <p:cNvPr id="13" name="Rounded Rectangle 12"/>
          <p:cNvSpPr/>
          <p:nvPr/>
        </p:nvSpPr>
        <p:spPr>
          <a:xfrm>
            <a:off x="7279691" y="1371605"/>
            <a:ext cx="3941684" cy="4114790"/>
          </a:xfrm>
          <a:prstGeom prst="roundRect">
            <a:avLst>
              <a:gd name="adj" fmla="val 12235"/>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Fale</a:t>
            </a:r>
            <a:r>
              <a:rPr lang="en-US" sz="2000" b="1" dirty="0">
                <a:solidFill>
                  <a:schemeClr val="tx1"/>
                </a:solidFill>
                <a:latin typeface="AMX" pitchFamily="2" charset="77"/>
              </a:rPr>
              <a:t> a </a:t>
            </a:r>
            <a:r>
              <a:rPr lang="en-US" sz="2000" b="1" dirty="0" err="1">
                <a:solidFill>
                  <a:schemeClr val="tx1"/>
                </a:solidFill>
                <a:latin typeface="AMX" pitchFamily="2" charset="77"/>
              </a:rPr>
              <a:t>língua</a:t>
            </a:r>
            <a:r>
              <a:rPr lang="en-US" sz="2000" b="1" dirty="0">
                <a:solidFill>
                  <a:schemeClr val="tx1"/>
                </a:solidFill>
                <a:latin typeface="AMX" pitchFamily="2" charset="77"/>
              </a:rPr>
              <a:t> do </a:t>
            </a:r>
            <a:r>
              <a:rPr lang="en-US" sz="2000" b="1" dirty="0" err="1">
                <a:solidFill>
                  <a:schemeClr val="tx1"/>
                </a:solidFill>
                <a:latin typeface="AMX" pitchFamily="2" charset="77"/>
              </a:rPr>
              <a:t>cliente</a:t>
            </a:r>
            <a:endParaRPr lang="en-US" sz="2000" b="1"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Adaptar</a:t>
            </a:r>
            <a:r>
              <a:rPr lang="en-US" sz="2000" dirty="0">
                <a:solidFill>
                  <a:schemeClr val="tx1"/>
                </a:solidFill>
                <a:latin typeface="AMX" pitchFamily="2" charset="77"/>
              </a:rPr>
              <a:t> a forma </a:t>
            </a:r>
            <a:r>
              <a:rPr lang="en-US" sz="2000" dirty="0" err="1">
                <a:solidFill>
                  <a:schemeClr val="tx1"/>
                </a:solidFill>
                <a:latin typeface="AMX" pitchFamily="2" charset="77"/>
              </a:rPr>
              <a:t>como</a:t>
            </a:r>
            <a:r>
              <a:rPr lang="en-US" sz="2000" dirty="0">
                <a:solidFill>
                  <a:schemeClr val="tx1"/>
                </a:solidFill>
                <a:latin typeface="AMX" pitchFamily="2" charset="77"/>
              </a:rPr>
              <a:t> </a:t>
            </a:r>
            <a:r>
              <a:rPr lang="en-US" sz="2000" dirty="0" err="1">
                <a:solidFill>
                  <a:schemeClr val="tx1"/>
                </a:solidFill>
                <a:latin typeface="AMX" pitchFamily="2" charset="77"/>
              </a:rPr>
              <a:t>você</a:t>
            </a:r>
            <a:br>
              <a:rPr lang="en-US" sz="2000" dirty="0">
                <a:solidFill>
                  <a:schemeClr val="tx1"/>
                </a:solidFill>
                <a:latin typeface="AMX" pitchFamily="2" charset="77"/>
              </a:rPr>
            </a:br>
            <a:r>
              <a:rPr lang="en-US" sz="2000" dirty="0">
                <a:solidFill>
                  <a:schemeClr val="tx1"/>
                </a:solidFill>
                <a:latin typeface="AMX" pitchFamily="2" charset="77"/>
              </a:rPr>
              <a:t>se </a:t>
            </a:r>
            <a:r>
              <a:rPr lang="en-US" sz="2000" dirty="0" err="1">
                <a:solidFill>
                  <a:schemeClr val="tx1"/>
                </a:solidFill>
                <a:latin typeface="AMX" pitchFamily="2" charset="77"/>
              </a:rPr>
              <a:t>comunica</a:t>
            </a:r>
            <a:r>
              <a:rPr lang="en-US" sz="2000" dirty="0">
                <a:solidFill>
                  <a:schemeClr val="tx1"/>
                </a:solidFill>
                <a:latin typeface="AMX" pitchFamily="2" charset="77"/>
              </a:rPr>
              <a:t> com </a:t>
            </a:r>
            <a:r>
              <a:rPr lang="en-US" sz="2000" dirty="0" err="1">
                <a:solidFill>
                  <a:schemeClr val="tx1"/>
                </a:solidFill>
                <a:latin typeface="AMX" pitchFamily="2" charset="77"/>
              </a:rPr>
              <a:t>cada</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não</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dirty="0" err="1">
                <a:solidFill>
                  <a:schemeClr val="tx1"/>
                </a:solidFill>
                <a:latin typeface="AMX" pitchFamily="2" charset="77"/>
              </a:rPr>
              <a:t>apenas</a:t>
            </a:r>
            <a:r>
              <a:rPr lang="en-US" sz="2000" dirty="0">
                <a:solidFill>
                  <a:schemeClr val="tx1"/>
                </a:solidFill>
                <a:latin typeface="AMX" pitchFamily="2" charset="77"/>
              </a:rPr>
              <a:t> um </a:t>
            </a:r>
            <a:r>
              <a:rPr lang="en-US" sz="2000" dirty="0" err="1">
                <a:solidFill>
                  <a:schemeClr val="tx1"/>
                </a:solidFill>
                <a:latin typeface="AMX" pitchFamily="2" charset="77"/>
              </a:rPr>
              <a:t>diferencial</a:t>
            </a:r>
            <a:r>
              <a:rPr lang="en-US" sz="2000" dirty="0">
                <a:solidFill>
                  <a:schemeClr val="tx1"/>
                </a:solidFill>
                <a:latin typeface="AMX" pitchFamily="2" charset="77"/>
              </a:rPr>
              <a:t>, mas </a:t>
            </a:r>
            <a:r>
              <a:rPr lang="en-US" sz="2000" dirty="0" err="1">
                <a:solidFill>
                  <a:schemeClr val="tx1"/>
                </a:solidFill>
                <a:latin typeface="AMX" pitchFamily="2" charset="77"/>
              </a:rPr>
              <a:t>uma</a:t>
            </a:r>
            <a:r>
              <a:rPr lang="en-US" sz="2000" dirty="0">
                <a:solidFill>
                  <a:schemeClr val="tx1"/>
                </a:solidFill>
                <a:latin typeface="AMX" pitchFamily="2" charset="77"/>
              </a:rPr>
              <a:t> </a:t>
            </a:r>
            <a:r>
              <a:rPr lang="en-US" sz="2000" dirty="0" err="1">
                <a:solidFill>
                  <a:schemeClr val="tx1"/>
                </a:solidFill>
                <a:latin typeface="AMX" pitchFamily="2" charset="77"/>
              </a:rPr>
              <a:t>necessidade</a:t>
            </a:r>
            <a:r>
              <a:rPr lang="en-US" sz="2000" dirty="0">
                <a:solidFill>
                  <a:schemeClr val="tx1"/>
                </a:solidFill>
                <a:latin typeface="AMX" pitchFamily="2" charset="77"/>
              </a:rPr>
              <a:t>.</a:t>
            </a:r>
            <a:endParaRPr lang="en-US" sz="2000"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Cada</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deve</a:t>
            </a:r>
            <a:r>
              <a:rPr lang="en-US" sz="2000" dirty="0">
                <a:solidFill>
                  <a:schemeClr val="tx1"/>
                </a:solidFill>
                <a:latin typeface="AMX" pitchFamily="2" charset="77"/>
              </a:rPr>
              <a:t> se </a:t>
            </a:r>
            <a:r>
              <a:rPr lang="en-US" sz="2000" dirty="0" err="1">
                <a:solidFill>
                  <a:schemeClr val="tx1"/>
                </a:solidFill>
                <a:latin typeface="AMX" pitchFamily="2" charset="77"/>
              </a:rPr>
              <a:t>sentir</a:t>
            </a:r>
            <a:r>
              <a:rPr lang="en-US" sz="2000" dirty="0">
                <a:solidFill>
                  <a:schemeClr val="tx1"/>
                </a:solidFill>
                <a:latin typeface="AMX" pitchFamily="2" charset="77"/>
              </a:rPr>
              <a:t> </a:t>
            </a:r>
            <a:r>
              <a:rPr lang="en-US" sz="2000" dirty="0" err="1">
                <a:solidFill>
                  <a:schemeClr val="tx1"/>
                </a:solidFill>
                <a:latin typeface="AMX" pitchFamily="2" charset="77"/>
              </a:rPr>
              <a:t>único</a:t>
            </a:r>
            <a:r>
              <a:rPr lang="en-US" sz="2000" dirty="0">
                <a:solidFill>
                  <a:schemeClr val="tx1"/>
                </a:solidFill>
                <a:latin typeface="AMX" pitchFamily="2" charset="77"/>
              </a:rPr>
              <a:t> </a:t>
            </a:r>
            <a:r>
              <a:rPr lang="en-US" sz="2000" dirty="0" err="1">
                <a:solidFill>
                  <a:schemeClr val="tx1"/>
                </a:solidFill>
                <a:latin typeface="AMX" pitchFamily="2" charset="77"/>
              </a:rPr>
              <a:t>ao</a:t>
            </a:r>
            <a:r>
              <a:rPr lang="en-US" sz="2000" dirty="0">
                <a:solidFill>
                  <a:schemeClr val="tx1"/>
                </a:solidFill>
                <a:latin typeface="AMX" pitchFamily="2" charset="77"/>
              </a:rPr>
              <a:t> </a:t>
            </a:r>
            <a:r>
              <a:rPr lang="en-US" sz="2000" dirty="0" err="1">
                <a:solidFill>
                  <a:schemeClr val="tx1"/>
                </a:solidFill>
                <a:latin typeface="AMX" pitchFamily="2" charset="77"/>
              </a:rPr>
              <a:t>entrar</a:t>
            </a:r>
            <a:r>
              <a:rPr lang="en-US" sz="2000" dirty="0">
                <a:solidFill>
                  <a:schemeClr val="tx1"/>
                </a:solidFill>
                <a:latin typeface="AMX" pitchFamily="2" charset="77"/>
              </a:rPr>
              <a:t> </a:t>
            </a:r>
            <a:r>
              <a:rPr lang="en-US" sz="2000" dirty="0" err="1">
                <a:solidFill>
                  <a:schemeClr val="tx1"/>
                </a:solidFill>
                <a:latin typeface="AMX" pitchFamily="2" charset="77"/>
              </a:rPr>
              <a:t>em</a:t>
            </a:r>
            <a:r>
              <a:rPr lang="en-US" sz="2000" dirty="0">
                <a:solidFill>
                  <a:schemeClr val="tx1"/>
                </a:solidFill>
                <a:latin typeface="AMX" pitchFamily="2" charset="77"/>
              </a:rPr>
              <a:t> </a:t>
            </a:r>
            <a:r>
              <a:rPr lang="en-US" sz="2000" dirty="0" err="1">
                <a:solidFill>
                  <a:schemeClr val="tx1"/>
                </a:solidFill>
                <a:latin typeface="AMX" pitchFamily="2" charset="77"/>
              </a:rPr>
              <a:t>contato</a:t>
            </a:r>
            <a:r>
              <a:rPr lang="en-US" sz="2000" dirty="0">
                <a:solidFill>
                  <a:schemeClr val="tx1"/>
                </a:solidFill>
                <a:latin typeface="AMX" pitchFamily="2" charset="77"/>
              </a:rPr>
              <a:t>; evite usar </a:t>
            </a:r>
            <a:r>
              <a:rPr lang="en-US" sz="2000" dirty="0" err="1">
                <a:solidFill>
                  <a:schemeClr val="tx1"/>
                </a:solidFill>
                <a:latin typeface="AMX" pitchFamily="2" charset="77"/>
              </a:rPr>
              <a:t>termos</a:t>
            </a:r>
            <a:r>
              <a:rPr lang="en-US" sz="2000" dirty="0">
                <a:solidFill>
                  <a:schemeClr val="tx1"/>
                </a:solidFill>
                <a:latin typeface="AMX" pitchFamily="2" charset="77"/>
              </a:rPr>
              <a:t> </a:t>
            </a:r>
            <a:r>
              <a:rPr lang="en-US" sz="2000" dirty="0" err="1">
                <a:solidFill>
                  <a:schemeClr val="tx1"/>
                </a:solidFill>
                <a:latin typeface="AMX" pitchFamily="2" charset="77"/>
              </a:rPr>
              <a:t>técnicos</a:t>
            </a:r>
            <a:br>
              <a:rPr lang="en-US" sz="2000" dirty="0">
                <a:solidFill>
                  <a:schemeClr val="tx1"/>
                </a:solidFill>
                <a:latin typeface="AMX" pitchFamily="2" charset="77"/>
              </a:rPr>
            </a:br>
            <a:r>
              <a:rPr lang="en-US" sz="2000" dirty="0">
                <a:solidFill>
                  <a:schemeClr val="tx1"/>
                </a:solidFill>
                <a:latin typeface="AMX" pitchFamily="2" charset="77"/>
              </a:rPr>
              <a:t>para </a:t>
            </a:r>
            <a:r>
              <a:rPr lang="en-US" sz="2000" dirty="0" err="1">
                <a:solidFill>
                  <a:schemeClr val="tx1"/>
                </a:solidFill>
                <a:latin typeface="AMX" pitchFamily="2" charset="77"/>
              </a:rPr>
              <a:t>facilitar</a:t>
            </a:r>
            <a:r>
              <a:rPr lang="en-US" sz="2000" dirty="0">
                <a:solidFill>
                  <a:schemeClr val="tx1"/>
                </a:solidFill>
                <a:latin typeface="AMX" pitchFamily="2" charset="77"/>
              </a:rPr>
              <a:t> a </a:t>
            </a:r>
            <a:r>
              <a:rPr lang="en-US" sz="2000" dirty="0" err="1">
                <a:solidFill>
                  <a:schemeClr val="tx1"/>
                </a:solidFill>
                <a:latin typeface="AMX" pitchFamily="2" charset="77"/>
              </a:rPr>
              <a:t>comunicação</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7456634" y="1652792"/>
            <a:ext cx="3267591" cy="573932"/>
          </a:xfrm>
          <a:prstGeom prst="roundRect">
            <a:avLst>
              <a:gd name="adj" fmla="val 50000"/>
            </a:avLst>
          </a:prstGeom>
          <a:solidFill>
            <a:srgbClr val="F5842B"/>
          </a:solidFill>
          <a:ln w="12700">
            <a:noFill/>
          </a:ln>
        </p:spPr>
        <p:txBody>
          <a:bodyPr wrap="square" rtlCol="0" anchor="ctr">
            <a:noAutofit/>
          </a:bodyPr>
          <a:lstStyle/>
          <a:p>
            <a:r>
              <a:rPr lang="en-US" sz="2400" i="1" dirty="0" err="1">
                <a:latin typeface="AMX" pitchFamily="2" charset="77"/>
              </a:rPr>
              <a:t>Dicas</a:t>
            </a:r>
            <a:r>
              <a:rPr lang="en-US" sz="2400" i="1" dirty="0">
                <a:latin typeface="AMX" pitchFamily="2" charset="77"/>
              </a:rPr>
              <a:t> de </a:t>
            </a:r>
            <a:r>
              <a:rPr lang="en-US" sz="2400" i="1" dirty="0" err="1">
                <a:latin typeface="AMX" pitchFamily="2" charset="77"/>
              </a:rPr>
              <a:t>argumentação</a:t>
            </a:r>
            <a:endParaRPr lang="en-US" sz="2400" i="1" dirty="0">
              <a:latin typeface="AMX" pitchFamily="2" charset="77"/>
            </a:endParaRPr>
          </a:p>
        </p:txBody>
      </p:sp>
      <p:cxnSp>
        <p:nvCxnSpPr>
          <p:cNvPr id="15" name="Straight Connector 14"/>
          <p:cNvCxnSpPr>
            <a:stCxn id="12" idx="3"/>
          </p:cNvCxnSpPr>
          <p:nvPr/>
        </p:nvCxnSpPr>
        <p:spPr>
          <a:xfrm>
            <a:off x="10724225" y="1939758"/>
            <a:ext cx="310719" cy="0"/>
          </a:xfrm>
          <a:prstGeom prst="line">
            <a:avLst/>
          </a:prstGeom>
          <a:ln>
            <a:solidFill>
              <a:srgbClr val="F5842B"/>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7 L -2.91667E-6 -3.7037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5394" r="7927"/>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0">
            <a:off x="3862878" y="4849928"/>
            <a:ext cx="1752600" cy="977900"/>
          </a:xfrm>
          <a:prstGeom prst="rect">
            <a:avLst/>
          </a:prstGeom>
        </p:spPr>
      </p:pic>
      <p:pic>
        <p:nvPicPr>
          <p:cNvPr id="3" name="Graphic 2"/>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11166" y="865491"/>
            <a:ext cx="1752600" cy="977900"/>
          </a:xfrm>
          <a:prstGeom prst="rect">
            <a:avLst/>
          </a:prstGeom>
        </p:spPr>
      </p:pic>
      <p:sp>
        <p:nvSpPr>
          <p:cNvPr id="4" name="Rounded Rectangle 3"/>
          <p:cNvSpPr/>
          <p:nvPr/>
        </p:nvSpPr>
        <p:spPr>
          <a:xfrm>
            <a:off x="746069" y="1575786"/>
            <a:ext cx="4101140" cy="3706428"/>
          </a:xfrm>
          <a:prstGeom prst="roundRect">
            <a:avLst>
              <a:gd name="adj" fmla="val 1384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Invista</a:t>
            </a:r>
            <a:r>
              <a:rPr lang="en-US" sz="2000" b="1" dirty="0">
                <a:solidFill>
                  <a:schemeClr val="tx1"/>
                </a:solidFill>
                <a:latin typeface="AMX" pitchFamily="2" charset="77"/>
              </a:rPr>
              <a:t> </a:t>
            </a:r>
            <a:r>
              <a:rPr lang="en-US" sz="2000" b="1" dirty="0" err="1">
                <a:solidFill>
                  <a:schemeClr val="tx1"/>
                </a:solidFill>
                <a:latin typeface="AMX" pitchFamily="2" charset="77"/>
              </a:rPr>
              <a:t>em</a:t>
            </a:r>
            <a:r>
              <a:rPr lang="en-US" sz="2000" b="1" dirty="0">
                <a:solidFill>
                  <a:schemeClr val="tx1"/>
                </a:solidFill>
                <a:latin typeface="AMX" pitchFamily="2" charset="77"/>
              </a:rPr>
              <a:t> </a:t>
            </a:r>
            <a:r>
              <a:rPr lang="en-US" sz="2000" b="1" dirty="0" err="1">
                <a:solidFill>
                  <a:schemeClr val="tx1"/>
                </a:solidFill>
                <a:latin typeface="AMX" pitchFamily="2" charset="77"/>
              </a:rPr>
              <a:t>seu</a:t>
            </a:r>
            <a:r>
              <a:rPr lang="en-US" sz="2000" b="1" dirty="0">
                <a:solidFill>
                  <a:schemeClr val="tx1"/>
                </a:solidFill>
                <a:latin typeface="AMX" pitchFamily="2" charset="77"/>
              </a:rPr>
              <a:t> </a:t>
            </a:r>
            <a:r>
              <a:rPr lang="en-US" sz="2000" b="1" dirty="0" err="1">
                <a:solidFill>
                  <a:schemeClr val="tx1"/>
                </a:solidFill>
                <a:latin typeface="AMX" pitchFamily="2" charset="77"/>
              </a:rPr>
              <a:t>diferencial</a:t>
            </a:r>
            <a:br>
              <a:rPr lang="en-US" sz="2000" b="1" dirty="0">
                <a:solidFill>
                  <a:schemeClr val="tx1"/>
                </a:solidFill>
                <a:latin typeface="AMX" pitchFamily="2" charset="77"/>
              </a:rPr>
            </a:br>
            <a:r>
              <a:rPr lang="en-US" sz="2000" b="1" dirty="0">
                <a:solidFill>
                  <a:schemeClr val="tx1"/>
                </a:solidFill>
                <a:latin typeface="AMX" pitchFamily="2" charset="77"/>
              </a:rPr>
              <a:t>de mercado</a:t>
            </a:r>
            <a:endParaRPr lang="en-US" sz="2000" b="1" dirty="0">
              <a:solidFill>
                <a:schemeClr val="tx1"/>
              </a:solidFill>
              <a:latin typeface="AMX" pitchFamily="2" charset="77"/>
            </a:endParaRPr>
          </a:p>
          <a:p>
            <a:pPr marL="97155">
              <a:spcBef>
                <a:spcPts val="600"/>
              </a:spcBef>
              <a:buClr>
                <a:srgbClr val="F5842B"/>
              </a:buClr>
            </a:pPr>
            <a:r>
              <a:rPr lang="en-US" sz="2000" dirty="0">
                <a:solidFill>
                  <a:schemeClr val="tx1"/>
                </a:solidFill>
                <a:latin typeface="AMX" pitchFamily="2" charset="77"/>
              </a:rPr>
              <a:t>Toda </a:t>
            </a:r>
            <a:r>
              <a:rPr lang="en-US" sz="2000" dirty="0" err="1">
                <a:solidFill>
                  <a:schemeClr val="tx1"/>
                </a:solidFill>
                <a:latin typeface="AMX" pitchFamily="2" charset="77"/>
              </a:rPr>
              <a:t>empresa</a:t>
            </a:r>
            <a:r>
              <a:rPr lang="en-US" sz="2000" dirty="0">
                <a:solidFill>
                  <a:schemeClr val="tx1"/>
                </a:solidFill>
                <a:latin typeface="AMX" pitchFamily="2" charset="77"/>
              </a:rPr>
              <a:t> </a:t>
            </a:r>
            <a:r>
              <a:rPr lang="en-US" sz="2000" dirty="0" err="1">
                <a:solidFill>
                  <a:schemeClr val="tx1"/>
                </a:solidFill>
                <a:latin typeface="AMX" pitchFamily="2" charset="77"/>
              </a:rPr>
              <a:t>precisa</a:t>
            </a:r>
            <a:r>
              <a:rPr lang="en-US" sz="2000" dirty="0">
                <a:solidFill>
                  <a:schemeClr val="tx1"/>
                </a:solidFill>
                <a:latin typeface="AMX" pitchFamily="2" charset="77"/>
              </a:rPr>
              <a:t> de um </a:t>
            </a:r>
            <a:r>
              <a:rPr lang="en-US" sz="2000" dirty="0" err="1">
                <a:solidFill>
                  <a:schemeClr val="tx1"/>
                </a:solidFill>
                <a:latin typeface="AMX" pitchFamily="2" charset="77"/>
              </a:rPr>
              <a:t>diferencial</a:t>
            </a:r>
            <a:r>
              <a:rPr lang="en-US" sz="2000" dirty="0">
                <a:solidFill>
                  <a:schemeClr val="tx1"/>
                </a:solidFill>
                <a:latin typeface="AMX" pitchFamily="2" charset="77"/>
              </a:rPr>
              <a:t> para se </a:t>
            </a:r>
            <a:r>
              <a:rPr lang="en-US" sz="2000" dirty="0" err="1">
                <a:solidFill>
                  <a:schemeClr val="tx1"/>
                </a:solidFill>
                <a:latin typeface="AMX" pitchFamily="2" charset="77"/>
              </a:rPr>
              <a:t>destacar</a:t>
            </a:r>
            <a:br>
              <a:rPr lang="en-US" sz="2000" dirty="0">
                <a:solidFill>
                  <a:schemeClr val="tx1"/>
                </a:solidFill>
                <a:latin typeface="AMX" pitchFamily="2" charset="77"/>
              </a:rPr>
            </a:br>
            <a:r>
              <a:rPr lang="en-US" sz="2000" dirty="0">
                <a:solidFill>
                  <a:schemeClr val="tx1"/>
                </a:solidFill>
                <a:latin typeface="AMX" pitchFamily="2" charset="77"/>
              </a:rPr>
              <a:t>no mercado. </a:t>
            </a:r>
            <a:r>
              <a:rPr lang="en-US" sz="2000" dirty="0" err="1">
                <a:solidFill>
                  <a:schemeClr val="tx1"/>
                </a:solidFill>
                <a:latin typeface="AMX" pitchFamily="2" charset="77"/>
              </a:rPr>
              <a:t>Faça</a:t>
            </a:r>
            <a:r>
              <a:rPr lang="en-US" sz="2000" dirty="0">
                <a:solidFill>
                  <a:schemeClr val="tx1"/>
                </a:solidFill>
                <a:latin typeface="AMX" pitchFamily="2" charset="77"/>
              </a:rPr>
              <a:t> </a:t>
            </a:r>
            <a:r>
              <a:rPr lang="en-US" sz="2000" dirty="0" err="1">
                <a:solidFill>
                  <a:schemeClr val="tx1"/>
                </a:solidFill>
                <a:latin typeface="AMX" pitchFamily="2" charset="77"/>
              </a:rPr>
              <a:t>perguntas</a:t>
            </a:r>
            <a:br>
              <a:rPr lang="en-US" sz="2000" dirty="0">
                <a:solidFill>
                  <a:schemeClr val="tx1"/>
                </a:solidFill>
                <a:latin typeface="AMX" pitchFamily="2" charset="77"/>
              </a:rPr>
            </a:br>
            <a:r>
              <a:rPr lang="en-US" sz="2000" dirty="0">
                <a:solidFill>
                  <a:schemeClr val="tx1"/>
                </a:solidFill>
                <a:latin typeface="AMX" pitchFamily="2" charset="77"/>
              </a:rPr>
              <a:t>a </a:t>
            </a:r>
            <a:r>
              <a:rPr lang="en-US" sz="2000" dirty="0" err="1">
                <a:solidFill>
                  <a:schemeClr val="tx1"/>
                </a:solidFill>
                <a:latin typeface="AMX" pitchFamily="2" charset="77"/>
              </a:rPr>
              <a:t>si</a:t>
            </a:r>
            <a:r>
              <a:rPr lang="en-US" sz="2000" dirty="0">
                <a:solidFill>
                  <a:schemeClr val="tx1"/>
                </a:solidFill>
                <a:latin typeface="AMX" pitchFamily="2" charset="77"/>
              </a:rPr>
              <a:t> </a:t>
            </a:r>
            <a:r>
              <a:rPr lang="en-US" sz="2000" dirty="0" err="1">
                <a:solidFill>
                  <a:schemeClr val="tx1"/>
                </a:solidFill>
                <a:latin typeface="AMX" pitchFamily="2" charset="77"/>
              </a:rPr>
              <a:t>mesmo</a:t>
            </a:r>
            <a:r>
              <a:rPr lang="en-US" sz="2000" dirty="0">
                <a:solidFill>
                  <a:schemeClr val="tx1"/>
                </a:solidFill>
                <a:latin typeface="AMX" pitchFamily="2" charset="77"/>
              </a:rPr>
              <a:t>: Qual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dirty="0" err="1">
                <a:solidFill>
                  <a:schemeClr val="tx1"/>
                </a:solidFill>
                <a:latin typeface="AMX" pitchFamily="2" charset="77"/>
              </a:rPr>
              <a:t>nosso</a:t>
            </a:r>
            <a:br>
              <a:rPr lang="en-US" sz="2000" dirty="0">
                <a:solidFill>
                  <a:schemeClr val="tx1"/>
                </a:solidFill>
                <a:latin typeface="AMX" pitchFamily="2" charset="77"/>
              </a:rPr>
            </a:br>
            <a:r>
              <a:rPr lang="en-US" sz="2000" dirty="0" err="1">
                <a:solidFill>
                  <a:schemeClr val="tx1"/>
                </a:solidFill>
                <a:latin typeface="AMX" pitchFamily="2" charset="77"/>
              </a:rPr>
              <a:t>ponto</a:t>
            </a:r>
            <a:r>
              <a:rPr lang="en-US" sz="2000" dirty="0">
                <a:solidFill>
                  <a:schemeClr val="tx1"/>
                </a:solidFill>
                <a:latin typeface="AMX" pitchFamily="2" charset="77"/>
              </a:rPr>
              <a:t> forte? Que </a:t>
            </a:r>
            <a:r>
              <a:rPr lang="en-US" sz="2000" dirty="0" err="1">
                <a:solidFill>
                  <a:schemeClr val="tx1"/>
                </a:solidFill>
                <a:latin typeface="AMX" pitchFamily="2" charset="77"/>
              </a:rPr>
              <a:t>solução</a:t>
            </a:r>
            <a:r>
              <a:rPr lang="en-US" sz="2000" dirty="0">
                <a:solidFill>
                  <a:schemeClr val="tx1"/>
                </a:solidFill>
                <a:latin typeface="AMX" pitchFamily="2" charset="77"/>
              </a:rPr>
              <a:t> </a:t>
            </a:r>
            <a:r>
              <a:rPr lang="en-US" sz="2000" dirty="0" err="1">
                <a:solidFill>
                  <a:schemeClr val="tx1"/>
                </a:solidFill>
                <a:latin typeface="AMX" pitchFamily="2" charset="77"/>
              </a:rPr>
              <a:t>única</a:t>
            </a:r>
            <a:r>
              <a:rPr lang="en-US" sz="2000" dirty="0">
                <a:solidFill>
                  <a:schemeClr val="tx1"/>
                </a:solidFill>
                <a:latin typeface="AMX" pitchFamily="2" charset="77"/>
              </a:rPr>
              <a:t> </a:t>
            </a:r>
            <a:r>
              <a:rPr lang="en-US" sz="2000" dirty="0" err="1">
                <a:solidFill>
                  <a:schemeClr val="tx1"/>
                </a:solidFill>
                <a:latin typeface="AMX" pitchFamily="2" charset="77"/>
              </a:rPr>
              <a:t>podemos</a:t>
            </a:r>
            <a:r>
              <a:rPr lang="en-US" sz="2000" dirty="0">
                <a:solidFill>
                  <a:schemeClr val="tx1"/>
                </a:solidFill>
                <a:latin typeface="AMX" pitchFamily="2" charset="77"/>
              </a:rPr>
              <a:t> </a:t>
            </a:r>
            <a:r>
              <a:rPr lang="en-US" sz="2000" dirty="0" err="1">
                <a:solidFill>
                  <a:schemeClr val="tx1"/>
                </a:solidFill>
                <a:latin typeface="AMX" pitchFamily="2" charset="77"/>
              </a:rPr>
              <a:t>oferecer</a:t>
            </a:r>
            <a:r>
              <a:rPr lang="en-US" sz="2000" dirty="0">
                <a:solidFill>
                  <a:schemeClr val="tx1"/>
                </a:solidFill>
                <a:latin typeface="AMX" pitchFamily="2" charset="77"/>
              </a:rPr>
              <a:t> </a:t>
            </a:r>
            <a:r>
              <a:rPr lang="en-US" sz="2000" dirty="0" err="1">
                <a:solidFill>
                  <a:schemeClr val="tx1"/>
                </a:solidFill>
                <a:latin typeface="AMX" pitchFamily="2" charset="77"/>
              </a:rPr>
              <a:t>aos</a:t>
            </a:r>
            <a:r>
              <a:rPr lang="en-US" sz="2000" dirty="0">
                <a:solidFill>
                  <a:schemeClr val="tx1"/>
                </a:solidFill>
                <a:latin typeface="AMX" pitchFamily="2" charset="77"/>
              </a:rPr>
              <a:t> </a:t>
            </a:r>
            <a:r>
              <a:rPr lang="en-US" sz="2000" dirty="0" err="1">
                <a:solidFill>
                  <a:schemeClr val="tx1"/>
                </a:solidFill>
                <a:latin typeface="AMX" pitchFamily="2" charset="77"/>
              </a:rPr>
              <a:t>clientes</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2" name="TextBox 11"/>
          <p:cNvSpPr txBox="1"/>
          <p:nvPr/>
        </p:nvSpPr>
        <p:spPr>
          <a:xfrm>
            <a:off x="932665" y="1843391"/>
            <a:ext cx="3317563" cy="573932"/>
          </a:xfrm>
          <a:prstGeom prst="roundRect">
            <a:avLst>
              <a:gd name="adj" fmla="val 50000"/>
            </a:avLst>
          </a:prstGeom>
          <a:solidFill>
            <a:srgbClr val="F5842B"/>
          </a:solidFill>
          <a:ln w="12700">
            <a:noFill/>
          </a:ln>
        </p:spPr>
        <p:txBody>
          <a:bodyPr wrap="square" rtlCol="0" anchor="ctr">
            <a:noAutofit/>
          </a:bodyPr>
          <a:lstStyle/>
          <a:p>
            <a:r>
              <a:rPr lang="en-US" sz="2400" i="1" dirty="0" err="1">
                <a:latin typeface="AMX" pitchFamily="2" charset="77"/>
              </a:rPr>
              <a:t>Dicas</a:t>
            </a:r>
            <a:r>
              <a:rPr lang="en-US" sz="2400" i="1" dirty="0">
                <a:latin typeface="AMX" pitchFamily="2" charset="77"/>
              </a:rPr>
              <a:t> de </a:t>
            </a:r>
            <a:r>
              <a:rPr lang="en-US" sz="2400" i="1" dirty="0" err="1">
                <a:latin typeface="AMX" pitchFamily="2" charset="77"/>
              </a:rPr>
              <a:t>argumentação</a:t>
            </a:r>
            <a:endParaRPr lang="en-US" sz="2400" i="1" dirty="0">
              <a:latin typeface="AMX" pitchFamily="2" charset="77"/>
            </a:endParaRPr>
          </a:p>
        </p:txBody>
      </p:sp>
      <p:cxnSp>
        <p:nvCxnSpPr>
          <p:cNvPr id="14" name="Straight Connector 13"/>
          <p:cNvCxnSpPr>
            <a:stCxn id="12" idx="3"/>
          </p:cNvCxnSpPr>
          <p:nvPr/>
        </p:nvCxnSpPr>
        <p:spPr>
          <a:xfrm>
            <a:off x="4250228" y="2130357"/>
            <a:ext cx="321772" cy="0"/>
          </a:xfrm>
          <a:prstGeom prst="line">
            <a:avLst/>
          </a:prstGeom>
          <a:ln>
            <a:solidFill>
              <a:srgbClr val="F5842B"/>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1.85185E-6 L 0 1.85185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3604" t="25026" r="2639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927829" y="4235712"/>
            <a:ext cx="1752600" cy="977900"/>
          </a:xfrm>
          <a:prstGeom prst="rect">
            <a:avLst/>
          </a:prstGeom>
        </p:spPr>
      </p:pic>
      <p:pic>
        <p:nvPicPr>
          <p:cNvPr id="23" name="Graphic 22"/>
          <p:cNvPicPr>
            <a:picLocks noChangeAspect="1"/>
          </p:cNvPicPr>
          <p:nvPr/>
        </p:nvPicPr>
        <p:blipFill>
          <a:blip r:embed="rId2"/>
          <a:stretch>
            <a:fillRect/>
          </a:stretch>
        </p:blipFill>
        <p:spPr>
          <a:xfrm>
            <a:off x="9564450" y="2110885"/>
            <a:ext cx="1752600" cy="977900"/>
          </a:xfrm>
          <a:prstGeom prst="rect">
            <a:avLst/>
          </a:prstGeom>
        </p:spPr>
      </p:pic>
      <p:sp>
        <p:nvSpPr>
          <p:cNvPr id="13" name="Rounded Rectangle 12"/>
          <p:cNvSpPr/>
          <p:nvPr/>
        </p:nvSpPr>
        <p:spPr>
          <a:xfrm>
            <a:off x="7134131" y="2823099"/>
            <a:ext cx="4411526" cy="1211802"/>
          </a:xfrm>
          <a:prstGeom prst="roundRect">
            <a:avLst>
              <a:gd name="adj" fmla="val 4443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800" dirty="0">
                <a:solidFill>
                  <a:schemeClr val="tx1"/>
                </a:solidFill>
                <a:latin typeface="AMX" pitchFamily="2" charset="77"/>
              </a:rPr>
              <a:t>E se </a:t>
            </a:r>
            <a:r>
              <a:rPr lang="en-US" sz="2800" dirty="0" err="1">
                <a:solidFill>
                  <a:schemeClr val="tx1"/>
                </a:solidFill>
                <a:latin typeface="AMX" pitchFamily="2" charset="77"/>
              </a:rPr>
              <a:t>surgirem</a:t>
            </a:r>
            <a:r>
              <a:rPr lang="en-US" sz="2800" dirty="0">
                <a:solidFill>
                  <a:schemeClr val="tx1"/>
                </a:solidFill>
                <a:latin typeface="AMX" pitchFamily="2" charset="77"/>
              </a:rPr>
              <a:t> </a:t>
            </a:r>
            <a:r>
              <a:rPr lang="en-US" sz="2800" b="1" dirty="0" err="1">
                <a:solidFill>
                  <a:schemeClr val="tx1"/>
                </a:solidFill>
                <a:latin typeface="AMX" pitchFamily="2" charset="77"/>
              </a:rPr>
              <a:t>objeções</a:t>
            </a:r>
            <a:r>
              <a:rPr lang="en-US" sz="2800" dirty="0">
                <a:solidFill>
                  <a:schemeClr val="tx1"/>
                </a:solidFill>
                <a:latin typeface="AMX" pitchFamily="2" charset="77"/>
              </a:rPr>
              <a:t>?</a:t>
            </a:r>
            <a:endParaRPr lang="en-US" sz="28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Sondagem</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Oferta</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Objeções</a:t>
            </a:r>
            <a:endParaRPr lang="en-US" b="1" dirty="0">
              <a:solidFill>
                <a:schemeClr val="bg1"/>
              </a:solidFill>
              <a:latin typeface="AMX" pitchFamily="2" charset="77"/>
            </a:endParaRPr>
          </a:p>
          <a:p>
            <a:pPr marL="8255" indent="-8255" algn="r">
              <a:spcBef>
                <a:spcPts val="1200"/>
              </a:spcBef>
            </a:pPr>
            <a:r>
              <a:rPr lang="en-US" sz="1800" b="1" dirty="0" err="1">
                <a:solidFill>
                  <a:srgbClr val="DA291C"/>
                </a:solidFill>
                <a:latin typeface="AMX" pitchFamily="2" charset="77"/>
              </a:rPr>
              <a:t>Fechamento</a:t>
            </a:r>
            <a:endParaRPr lang="en-US" sz="1800" b="1" dirty="0">
              <a:solidFill>
                <a:srgbClr val="DA291C"/>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6" name="Rounded Rectangle 15"/>
          <p:cNvSpPr/>
          <p:nvPr/>
        </p:nvSpPr>
        <p:spPr>
          <a:xfrm>
            <a:off x="4758179" y="4495408"/>
            <a:ext cx="1203404" cy="418760"/>
          </a:xfrm>
          <a:prstGeom prst="roundRect">
            <a:avLst>
              <a:gd name="adj" fmla="val 50000"/>
            </a:avLst>
          </a:prstGeom>
          <a:noFill/>
          <a:ln>
            <a:solidFill>
              <a:srgbClr val="EBD1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WhatsApp Video 2021-05-21 at 10.17.47">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2659930" y="786"/>
            <a:ext cx="6872140" cy="68721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74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2"/>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31405" r="24995"/>
            <a:stretch>
              <a:fillRect/>
            </a:stretch>
          </p:blipFill>
          <p:spPr>
            <a:xfrm>
              <a:off x="6954836" y="-279001"/>
              <a:ext cx="7416000" cy="7416000"/>
            </a:xfrm>
            <a:prstGeom prst="ellipse">
              <a:avLst/>
            </a:prstGeom>
          </p:spPr>
        </p:pic>
      </p:grpSp>
      <p:pic>
        <p:nvPicPr>
          <p:cNvPr id="2" name="Graphic 1"/>
          <p:cNvPicPr>
            <a:picLocks noChangeAspect="1"/>
          </p:cNvPicPr>
          <p:nvPr/>
        </p:nvPicPr>
        <p:blipFill>
          <a:blip r:embed="rId2"/>
          <a:stretch>
            <a:fillRect/>
          </a:stretch>
        </p:blipFill>
        <p:spPr>
          <a:xfrm rot="5400000">
            <a:off x="3591370" y="4812625"/>
            <a:ext cx="1752600" cy="977900"/>
          </a:xfrm>
          <a:prstGeom prst="rect">
            <a:avLst/>
          </a:prstGeom>
        </p:spPr>
      </p:pic>
      <p:pic>
        <p:nvPicPr>
          <p:cNvPr id="3" name="Graphic 2"/>
          <p:cNvPicPr>
            <a:picLocks noChangeAspect="1"/>
          </p:cNvPicPr>
          <p:nvPr/>
        </p:nvPicPr>
        <p:blipFill>
          <a:blip r:embed="rId2"/>
          <a:stretch>
            <a:fillRect/>
          </a:stretch>
        </p:blipFill>
        <p:spPr>
          <a:xfrm>
            <a:off x="2226120" y="1119779"/>
            <a:ext cx="1752600" cy="977900"/>
          </a:xfrm>
          <a:prstGeom prst="rect">
            <a:avLst/>
          </a:prstGeom>
        </p:spPr>
      </p:pic>
      <p:sp>
        <p:nvSpPr>
          <p:cNvPr id="4" name="Rounded Rectangle 3"/>
          <p:cNvSpPr/>
          <p:nvPr/>
        </p:nvSpPr>
        <p:spPr>
          <a:xfrm>
            <a:off x="868858" y="1566909"/>
            <a:ext cx="3870320" cy="3724182"/>
          </a:xfrm>
          <a:prstGeom prst="roundRect">
            <a:avLst>
              <a:gd name="adj" fmla="val 11220"/>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buClr>
                <a:srgbClr val="F5842B"/>
              </a:buClr>
            </a:pPr>
            <a:r>
              <a:rPr lang="en-US" sz="2000" dirty="0" err="1">
                <a:solidFill>
                  <a:schemeClr val="tx1"/>
                </a:solidFill>
                <a:latin typeface="AMX" pitchFamily="2" charset="77"/>
              </a:rPr>
              <a:t>Lembram</a:t>
            </a:r>
            <a:r>
              <a:rPr lang="en-US" sz="2000" dirty="0">
                <a:solidFill>
                  <a:schemeClr val="tx1"/>
                </a:solidFill>
                <a:latin typeface="AMX" pitchFamily="2" charset="77"/>
              </a:rPr>
              <a:t>-se de </a:t>
            </a:r>
            <a:r>
              <a:rPr lang="en-US" sz="2000" dirty="0" err="1">
                <a:solidFill>
                  <a:schemeClr val="tx1"/>
                </a:solidFill>
                <a:latin typeface="AMX" pitchFamily="2" charset="77"/>
              </a:rPr>
              <a:t>quando</a:t>
            </a:r>
            <a:r>
              <a:rPr lang="en-US" sz="2000" dirty="0">
                <a:solidFill>
                  <a:schemeClr val="tx1"/>
                </a:solidFill>
                <a:latin typeface="AMX" pitchFamily="2" charset="77"/>
              </a:rPr>
              <a:t> </a:t>
            </a:r>
            <a:r>
              <a:rPr lang="en-US" sz="2000" dirty="0" err="1">
                <a:solidFill>
                  <a:schemeClr val="tx1"/>
                </a:solidFill>
                <a:latin typeface="AMX" pitchFamily="2" charset="77"/>
              </a:rPr>
              <a:t>falamos</a:t>
            </a:r>
            <a:r>
              <a:rPr lang="en-US" sz="2000" dirty="0">
                <a:solidFill>
                  <a:schemeClr val="tx1"/>
                </a:solidFill>
                <a:latin typeface="AMX" pitchFamily="2" charset="77"/>
              </a:rPr>
              <a:t> </a:t>
            </a:r>
            <a:r>
              <a:rPr lang="en-US" sz="2000" dirty="0" err="1">
                <a:solidFill>
                  <a:schemeClr val="tx1"/>
                </a:solidFill>
                <a:latin typeface="AMX" pitchFamily="2" charset="77"/>
              </a:rPr>
              <a:t>sobre</a:t>
            </a:r>
            <a:r>
              <a:rPr lang="en-US" sz="2000" dirty="0">
                <a:solidFill>
                  <a:schemeClr val="tx1"/>
                </a:solidFill>
                <a:latin typeface="AMX" pitchFamily="2" charset="77"/>
              </a:rPr>
              <a:t> </a:t>
            </a:r>
            <a:r>
              <a:rPr lang="en-US" sz="2000" dirty="0" err="1">
                <a:solidFill>
                  <a:schemeClr val="tx1"/>
                </a:solidFill>
                <a:latin typeface="AMX" pitchFamily="2" charset="77"/>
              </a:rPr>
              <a:t>empatia</a:t>
            </a:r>
            <a:r>
              <a:rPr lang="en-US" sz="2000" dirty="0">
                <a:solidFill>
                  <a:schemeClr val="tx1"/>
                </a:solidFill>
                <a:latin typeface="AMX" pitchFamily="2" charset="77"/>
              </a:rPr>
              <a:t>? </a:t>
            </a:r>
            <a:r>
              <a:rPr lang="en-US" sz="2000" dirty="0" err="1">
                <a:solidFill>
                  <a:schemeClr val="tx1"/>
                </a:solidFill>
                <a:latin typeface="AMX" pitchFamily="2" charset="77"/>
              </a:rPr>
              <a:t>Muitas</a:t>
            </a:r>
            <a:r>
              <a:rPr lang="en-US" sz="2000" dirty="0">
                <a:solidFill>
                  <a:schemeClr val="tx1"/>
                </a:solidFill>
                <a:latin typeface="AMX" pitchFamily="2" charset="77"/>
              </a:rPr>
              <a:t> </a:t>
            </a:r>
            <a:r>
              <a:rPr lang="en-US" sz="2000" dirty="0" err="1">
                <a:solidFill>
                  <a:schemeClr val="tx1"/>
                </a:solidFill>
                <a:latin typeface="AMX" pitchFamily="2" charset="77"/>
              </a:rPr>
              <a:t>vezes</a:t>
            </a:r>
            <a:r>
              <a:rPr lang="en-US" sz="2000" dirty="0">
                <a:solidFill>
                  <a:schemeClr val="tx1"/>
                </a:solidFill>
                <a:latin typeface="AMX" pitchFamily="2" charset="77"/>
              </a:rPr>
              <a:t>, a </a:t>
            </a:r>
            <a:r>
              <a:rPr lang="en-US" sz="2000" dirty="0" err="1">
                <a:solidFill>
                  <a:schemeClr val="tx1"/>
                </a:solidFill>
                <a:latin typeface="AMX" pitchFamily="2" charset="77"/>
              </a:rPr>
              <a:t>questão</a:t>
            </a:r>
            <a:r>
              <a:rPr lang="en-US" sz="2000" dirty="0">
                <a:solidFill>
                  <a:schemeClr val="tx1"/>
                </a:solidFill>
                <a:latin typeface="AMX" pitchFamily="2" charset="77"/>
              </a:rPr>
              <a:t> </a:t>
            </a:r>
            <a:r>
              <a:rPr lang="en-US" sz="2000" dirty="0" err="1">
                <a:solidFill>
                  <a:schemeClr val="tx1"/>
                </a:solidFill>
                <a:latin typeface="AMX" pitchFamily="2" charset="77"/>
              </a:rPr>
              <a:t>é</a:t>
            </a:r>
            <a:br>
              <a:rPr lang="en-US" sz="2000" dirty="0">
                <a:solidFill>
                  <a:schemeClr val="tx1"/>
                </a:solidFill>
                <a:latin typeface="AMX" pitchFamily="2" charset="77"/>
              </a:rPr>
            </a:br>
            <a:r>
              <a:rPr lang="en-US" sz="2000" dirty="0">
                <a:solidFill>
                  <a:schemeClr val="tx1"/>
                </a:solidFill>
                <a:latin typeface="AMX" pitchFamily="2" charset="77"/>
              </a:rPr>
              <a:t>de </a:t>
            </a:r>
            <a:r>
              <a:rPr lang="en-US" sz="2000" dirty="0" err="1">
                <a:solidFill>
                  <a:schemeClr val="tx1"/>
                </a:solidFill>
                <a:latin typeface="AMX" pitchFamily="2" charset="77"/>
              </a:rPr>
              <a:t>perspectiva</a:t>
            </a:r>
            <a:r>
              <a:rPr lang="en-US" sz="2000" dirty="0">
                <a:solidFill>
                  <a:schemeClr val="tx1"/>
                </a:solidFill>
                <a:latin typeface="AMX" pitchFamily="2" charset="77"/>
              </a:rPr>
              <a:t>. </a:t>
            </a:r>
            <a:r>
              <a:rPr lang="en-US" sz="2000" dirty="0" err="1">
                <a:solidFill>
                  <a:schemeClr val="tx1"/>
                </a:solidFill>
                <a:latin typeface="AMX" pitchFamily="2" charset="77"/>
              </a:rPr>
              <a:t>É</a:t>
            </a:r>
            <a:r>
              <a:rPr lang="en-US" sz="2000" dirty="0">
                <a:solidFill>
                  <a:schemeClr val="tx1"/>
                </a:solidFill>
                <a:latin typeface="AMX" pitchFamily="2" charset="77"/>
              </a:rPr>
              <a:t> </a:t>
            </a:r>
            <a:r>
              <a:rPr lang="en-US" sz="2000" dirty="0" err="1">
                <a:solidFill>
                  <a:schemeClr val="tx1"/>
                </a:solidFill>
                <a:latin typeface="AMX" pitchFamily="2" charset="77"/>
              </a:rPr>
              <a:t>importante</a:t>
            </a:r>
            <a:r>
              <a:rPr lang="en-US" sz="2000" dirty="0">
                <a:solidFill>
                  <a:schemeClr val="tx1"/>
                </a:solidFill>
                <a:latin typeface="AMX" pitchFamily="2" charset="77"/>
              </a:rPr>
              <a:t> </a:t>
            </a:r>
            <a:r>
              <a:rPr lang="en-US" sz="2000" dirty="0" err="1">
                <a:solidFill>
                  <a:schemeClr val="tx1"/>
                </a:solidFill>
                <a:latin typeface="AMX" pitchFamily="2" charset="77"/>
              </a:rPr>
              <a:t>olhar</a:t>
            </a:r>
            <a:r>
              <a:rPr lang="en-US" sz="2000" dirty="0">
                <a:solidFill>
                  <a:schemeClr val="tx1"/>
                </a:solidFill>
                <a:latin typeface="AMX" pitchFamily="2" charset="77"/>
              </a:rPr>
              <a:t> pela </a:t>
            </a:r>
            <a:r>
              <a:rPr lang="en-US" sz="2000" dirty="0" err="1">
                <a:solidFill>
                  <a:schemeClr val="tx1"/>
                </a:solidFill>
                <a:latin typeface="AMX" pitchFamily="2" charset="77"/>
              </a:rPr>
              <a:t>perspectiva</a:t>
            </a:r>
            <a:r>
              <a:rPr lang="en-US" sz="2000" dirty="0">
                <a:solidFill>
                  <a:schemeClr val="tx1"/>
                </a:solidFill>
                <a:latin typeface="AMX" pitchFamily="2" charset="77"/>
              </a:rPr>
              <a:t> do </a:t>
            </a:r>
            <a:r>
              <a:rPr lang="en-US" sz="2000" dirty="0" err="1">
                <a:solidFill>
                  <a:schemeClr val="tx1"/>
                </a:solidFill>
                <a:latin typeface="AMX" pitchFamily="2" charset="77"/>
              </a:rPr>
              <a:t>cliente</a:t>
            </a:r>
            <a:r>
              <a:rPr lang="en-US" sz="2000" dirty="0">
                <a:solidFill>
                  <a:schemeClr val="tx1"/>
                </a:solidFill>
                <a:latin typeface="AMX" pitchFamily="2" charset="77"/>
              </a:rPr>
              <a:t> para </a:t>
            </a:r>
            <a:r>
              <a:rPr lang="en-US" sz="2000" dirty="0" err="1">
                <a:solidFill>
                  <a:schemeClr val="tx1"/>
                </a:solidFill>
                <a:latin typeface="AMX" pitchFamily="2" charset="77"/>
              </a:rPr>
              <a:t>compreendê</a:t>
            </a:r>
            <a:r>
              <a:rPr lang="en-US" sz="2000" dirty="0">
                <a:solidFill>
                  <a:schemeClr val="tx1"/>
                </a:solidFill>
                <a:latin typeface="AMX" pitchFamily="2" charset="77"/>
              </a:rPr>
              <a:t>-lo. </a:t>
            </a:r>
            <a:r>
              <a:rPr lang="en-US" sz="2000" b="1" dirty="0" err="1">
                <a:solidFill>
                  <a:schemeClr val="tx1"/>
                </a:solidFill>
                <a:latin typeface="AMX" pitchFamily="2" charset="77"/>
              </a:rPr>
              <a:t>Não</a:t>
            </a:r>
            <a:r>
              <a:rPr lang="en-US" sz="2000" b="1" dirty="0">
                <a:solidFill>
                  <a:schemeClr val="tx1"/>
                </a:solidFill>
                <a:latin typeface="AMX" pitchFamily="2" charset="77"/>
              </a:rPr>
              <a:t> </a:t>
            </a:r>
            <a:r>
              <a:rPr lang="en-US" sz="2000" b="1" dirty="0" err="1">
                <a:solidFill>
                  <a:schemeClr val="tx1"/>
                </a:solidFill>
                <a:latin typeface="AMX" pitchFamily="2" charset="77"/>
              </a:rPr>
              <a:t>é</a:t>
            </a:r>
            <a:r>
              <a:rPr lang="en-US" sz="2000" b="1" dirty="0">
                <a:solidFill>
                  <a:schemeClr val="tx1"/>
                </a:solidFill>
                <a:latin typeface="AMX" pitchFamily="2" charset="77"/>
              </a:rPr>
              <a:t> </a:t>
            </a:r>
            <a:r>
              <a:rPr lang="en-US" sz="2000" b="1" dirty="0" err="1">
                <a:solidFill>
                  <a:schemeClr val="tx1"/>
                </a:solidFill>
                <a:latin typeface="AMX" pitchFamily="2" charset="77"/>
              </a:rPr>
              <a:t>preciso</a:t>
            </a:r>
            <a:r>
              <a:rPr lang="en-US" sz="2000" b="1" dirty="0">
                <a:solidFill>
                  <a:schemeClr val="tx1"/>
                </a:solidFill>
                <a:latin typeface="AMX" pitchFamily="2" charset="77"/>
              </a:rPr>
              <a:t> </a:t>
            </a:r>
            <a:r>
              <a:rPr lang="en-US" sz="2000" b="1" dirty="0" err="1">
                <a:solidFill>
                  <a:schemeClr val="tx1"/>
                </a:solidFill>
                <a:latin typeface="AMX" pitchFamily="2" charset="77"/>
              </a:rPr>
              <a:t>concordar</a:t>
            </a:r>
            <a:r>
              <a:rPr lang="en-US" sz="2000" b="1" dirty="0">
                <a:solidFill>
                  <a:schemeClr val="tx1"/>
                </a:solidFill>
                <a:latin typeface="AMX" pitchFamily="2" charset="77"/>
              </a:rPr>
              <a:t>, mas sim </a:t>
            </a:r>
            <a:r>
              <a:rPr lang="en-US" sz="2000" b="1" dirty="0" err="1">
                <a:solidFill>
                  <a:schemeClr val="tx1"/>
                </a:solidFill>
                <a:latin typeface="AMX" pitchFamily="2" charset="77"/>
              </a:rPr>
              <a:t>mostrar</a:t>
            </a:r>
            <a:r>
              <a:rPr lang="en-US" sz="2000" b="1" dirty="0">
                <a:solidFill>
                  <a:schemeClr val="tx1"/>
                </a:solidFill>
                <a:latin typeface="AMX" pitchFamily="2" charset="77"/>
              </a:rPr>
              <a:t> interesse.</a:t>
            </a:r>
            <a:endParaRPr lang="en-US" sz="2000" b="1" dirty="0">
              <a:solidFill>
                <a:schemeClr val="tx1"/>
              </a:solidFill>
              <a:latin typeface="AMX" pitchFamily="2" charset="77"/>
            </a:endParaRPr>
          </a:p>
        </p:txBody>
      </p:sp>
      <p:sp>
        <p:nvSpPr>
          <p:cNvPr id="12" name="TextBox 11"/>
          <p:cNvSpPr txBox="1"/>
          <p:nvPr/>
        </p:nvSpPr>
        <p:spPr>
          <a:xfrm>
            <a:off x="985931" y="1893492"/>
            <a:ext cx="1473183"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Objeções</a:t>
            </a:r>
            <a:endParaRPr lang="en-US" sz="2400" i="1" dirty="0">
              <a:solidFill>
                <a:schemeClr val="bg1"/>
              </a:solidFill>
              <a:latin typeface="AMX" pitchFamily="2" charset="77"/>
            </a:endParaRPr>
          </a:p>
        </p:txBody>
      </p:sp>
      <p:cxnSp>
        <p:nvCxnSpPr>
          <p:cNvPr id="14" name="Straight Connector 13"/>
          <p:cNvCxnSpPr>
            <a:stCxn id="12" idx="3"/>
          </p:cNvCxnSpPr>
          <p:nvPr/>
        </p:nvCxnSpPr>
        <p:spPr>
          <a:xfrm>
            <a:off x="2459114" y="2180458"/>
            <a:ext cx="1904652"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4 -4.07407E-6 L 3.95833E-6 -4.0740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500"/>
                                        <p:tgtEl>
                                          <p:spTgt spid="14"/>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2" grpId="1"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p:cNvPicPr>
            <a:picLocks noChangeAspect="1"/>
          </p:cNvPicPr>
          <p:nvPr/>
        </p:nvPicPr>
        <p:blipFill>
          <a:blip r:embed="rId1"/>
          <a:stretch>
            <a:fillRect/>
          </a:stretch>
        </p:blipFill>
        <p:spPr>
          <a:xfrm rot="5400000">
            <a:off x="5834979" y="4895355"/>
            <a:ext cx="1752600" cy="977900"/>
          </a:xfrm>
          <a:prstGeom prst="rect">
            <a:avLst/>
          </a:prstGeom>
        </p:spPr>
      </p:pic>
      <p:pic>
        <p:nvPicPr>
          <p:cNvPr id="10" name="Graphic 9"/>
          <p:cNvPicPr>
            <a:picLocks noChangeAspect="1"/>
          </p:cNvPicPr>
          <p:nvPr/>
        </p:nvPicPr>
        <p:blipFill>
          <a:blip r:embed="rId1"/>
          <a:stretch>
            <a:fillRect/>
          </a:stretch>
        </p:blipFill>
        <p:spPr>
          <a:xfrm>
            <a:off x="9499107" y="905911"/>
            <a:ext cx="1752600" cy="977900"/>
          </a:xfrm>
          <a:prstGeom prst="rect">
            <a:avLst/>
          </a:prstGeom>
        </p:spPr>
      </p:pic>
      <p:grpSp>
        <p:nvGrpSpPr>
          <p:cNvPr id="22" name="Group 21"/>
          <p:cNvGrpSpPr/>
          <p:nvPr/>
        </p:nvGrpSpPr>
        <p:grpSpPr>
          <a:xfrm>
            <a:off x="-218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266" r="33050"/>
            <a:stretch>
              <a:fillRect/>
            </a:stretch>
          </p:blipFill>
          <p:spPr>
            <a:xfrm>
              <a:off x="7178352" y="179439"/>
              <a:ext cx="6499123" cy="6499123"/>
            </a:xfrm>
            <a:prstGeom prst="ellipse">
              <a:avLst/>
            </a:prstGeom>
          </p:spPr>
        </p:pic>
      </p:grpSp>
      <p:sp>
        <p:nvSpPr>
          <p:cNvPr id="4" name="Rounded Rectangle 3"/>
          <p:cNvSpPr/>
          <p:nvPr/>
        </p:nvSpPr>
        <p:spPr>
          <a:xfrm>
            <a:off x="6294000" y="1473695"/>
            <a:ext cx="5096050" cy="3910610"/>
          </a:xfrm>
          <a:prstGeom prst="roundRect">
            <a:avLst>
              <a:gd name="adj" fmla="val 1399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a:solidFill>
                  <a:schemeClr val="tx1"/>
                </a:solidFill>
                <a:latin typeface="AMX" pitchFamily="2" charset="77"/>
              </a:rPr>
              <a:t>Como </a:t>
            </a:r>
            <a:r>
              <a:rPr lang="en-US" sz="2000" b="1" dirty="0" err="1">
                <a:solidFill>
                  <a:schemeClr val="tx1"/>
                </a:solidFill>
                <a:latin typeface="AMX" pitchFamily="2" charset="77"/>
              </a:rPr>
              <a:t>vendedor</a:t>
            </a:r>
            <a:r>
              <a:rPr lang="en-US" sz="2000" b="1" dirty="0">
                <a:solidFill>
                  <a:schemeClr val="tx1"/>
                </a:solidFill>
                <a:latin typeface="AMX" pitchFamily="2" charset="77"/>
              </a:rPr>
              <a:t>, </a:t>
            </a:r>
            <a:r>
              <a:rPr lang="en-US" sz="2000" b="1" dirty="0" err="1">
                <a:solidFill>
                  <a:schemeClr val="tx1"/>
                </a:solidFill>
                <a:latin typeface="AMX" pitchFamily="2" charset="77"/>
              </a:rPr>
              <a:t>você</a:t>
            </a:r>
            <a:r>
              <a:rPr lang="en-US" sz="2000" b="1" dirty="0">
                <a:solidFill>
                  <a:schemeClr val="tx1"/>
                </a:solidFill>
                <a:latin typeface="AMX" pitchFamily="2" charset="77"/>
              </a:rPr>
              <a:t> </a:t>
            </a:r>
            <a:r>
              <a:rPr lang="en-US" sz="2000" b="1" dirty="0" err="1">
                <a:solidFill>
                  <a:schemeClr val="tx1"/>
                </a:solidFill>
                <a:latin typeface="AMX" pitchFamily="2" charset="77"/>
              </a:rPr>
              <a:t>vai</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Encontrar</a:t>
            </a:r>
            <a:r>
              <a:rPr lang="en-US" sz="2000" dirty="0">
                <a:solidFill>
                  <a:schemeClr val="tx1"/>
                </a:solidFill>
                <a:latin typeface="AMX" pitchFamily="2" charset="77"/>
              </a:rPr>
              <a:t> </a:t>
            </a:r>
            <a:r>
              <a:rPr lang="en-US" sz="2000" dirty="0" err="1">
                <a:solidFill>
                  <a:schemeClr val="tx1"/>
                </a:solidFill>
                <a:latin typeface="AMX" pitchFamily="2" charset="77"/>
              </a:rPr>
              <a:t>personalidades</a:t>
            </a:r>
            <a:r>
              <a:rPr lang="en-US" sz="2000" dirty="0">
                <a:solidFill>
                  <a:schemeClr val="tx1"/>
                </a:solidFill>
                <a:latin typeface="AMX" pitchFamily="2" charset="77"/>
              </a:rPr>
              <a:t> </a:t>
            </a:r>
            <a:r>
              <a:rPr lang="en-US" sz="2000" dirty="0" err="1">
                <a:solidFill>
                  <a:schemeClr val="tx1"/>
                </a:solidFill>
                <a:latin typeface="AMX" pitchFamily="2" charset="77"/>
              </a:rPr>
              <a:t>difíceis</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Ouvir</a:t>
            </a:r>
            <a:r>
              <a:rPr lang="en-US" sz="2000" dirty="0">
                <a:solidFill>
                  <a:schemeClr val="tx1"/>
                </a:solidFill>
                <a:latin typeface="AMX" pitchFamily="2" charset="77"/>
              </a:rPr>
              <a:t> </a:t>
            </a:r>
            <a:r>
              <a:rPr lang="en-US" sz="2000" dirty="0" err="1">
                <a:solidFill>
                  <a:schemeClr val="tx1"/>
                </a:solidFill>
                <a:latin typeface="AMX" pitchFamily="2" charset="77"/>
              </a:rPr>
              <a:t>mentiras</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Receber</a:t>
            </a:r>
            <a:r>
              <a:rPr lang="en-US" sz="2000" dirty="0">
                <a:solidFill>
                  <a:schemeClr val="tx1"/>
                </a:solidFill>
                <a:latin typeface="AMX" pitchFamily="2" charset="77"/>
              </a:rPr>
              <a:t> </a:t>
            </a:r>
            <a:r>
              <a:rPr lang="en-US" sz="2000" dirty="0" err="1">
                <a:solidFill>
                  <a:schemeClr val="tx1"/>
                </a:solidFill>
                <a:latin typeface="AMX" pitchFamily="2" charset="77"/>
              </a:rPr>
              <a:t>reclamações</a:t>
            </a:r>
            <a:r>
              <a:rPr lang="en-US" sz="2000" dirty="0">
                <a:solidFill>
                  <a:schemeClr val="tx1"/>
                </a:solidFill>
                <a:latin typeface="AMX" pitchFamily="2" charset="77"/>
              </a:rPr>
              <a:t> </a:t>
            </a:r>
            <a:r>
              <a:rPr lang="en-US" sz="2000" dirty="0" err="1">
                <a:solidFill>
                  <a:schemeClr val="tx1"/>
                </a:solidFill>
                <a:latin typeface="AMX" pitchFamily="2" charset="77"/>
              </a:rPr>
              <a:t>sobre</a:t>
            </a:r>
            <a:r>
              <a:rPr lang="en-US" sz="2000" dirty="0">
                <a:solidFill>
                  <a:schemeClr val="tx1"/>
                </a:solidFill>
                <a:latin typeface="AMX" pitchFamily="2" charset="77"/>
              </a:rPr>
              <a:t> a </a:t>
            </a:r>
            <a:r>
              <a:rPr lang="en-US" sz="2000" dirty="0" err="1">
                <a:solidFill>
                  <a:schemeClr val="tx1"/>
                </a:solidFill>
                <a:latin typeface="AMX" pitchFamily="2" charset="77"/>
              </a:rPr>
              <a:t>empresa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Ter </a:t>
            </a:r>
            <a:r>
              <a:rPr lang="en-US" sz="2000" dirty="0" err="1">
                <a:solidFill>
                  <a:schemeClr val="tx1"/>
                </a:solidFill>
                <a:latin typeface="AMX" pitchFamily="2" charset="77"/>
              </a:rPr>
              <a:t>respostas</a:t>
            </a:r>
            <a:r>
              <a:rPr lang="en-US" sz="2000" dirty="0">
                <a:solidFill>
                  <a:schemeClr val="tx1"/>
                </a:solidFill>
                <a:latin typeface="AMX" pitchFamily="2" charset="77"/>
              </a:rPr>
              <a:t> </a:t>
            </a:r>
            <a:r>
              <a:rPr lang="en-US" sz="2000" dirty="0" err="1">
                <a:solidFill>
                  <a:schemeClr val="tx1"/>
                </a:solidFill>
                <a:latin typeface="AMX" pitchFamily="2" charset="77"/>
              </a:rPr>
              <a:t>recusadas</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Ouvir</a:t>
            </a:r>
            <a:r>
              <a:rPr lang="en-US" sz="2000" dirty="0">
                <a:solidFill>
                  <a:schemeClr val="tx1"/>
                </a:solidFill>
                <a:latin typeface="AMX" pitchFamily="2" charset="77"/>
              </a:rPr>
              <a:t> que </a:t>
            </a:r>
            <a:r>
              <a:rPr lang="en-US" sz="2000" dirty="0" err="1">
                <a:solidFill>
                  <a:schemeClr val="tx1"/>
                </a:solidFill>
                <a:latin typeface="AMX" pitchFamily="2" charset="77"/>
              </a:rPr>
              <a:t>precisam</a:t>
            </a:r>
            <a:r>
              <a:rPr lang="en-US" sz="2000" dirty="0">
                <a:solidFill>
                  <a:schemeClr val="tx1"/>
                </a:solidFill>
                <a:latin typeface="AMX" pitchFamily="2" charset="77"/>
              </a:rPr>
              <a:t> </a:t>
            </a:r>
            <a:r>
              <a:rPr lang="en-US" sz="2000" dirty="0" err="1">
                <a:solidFill>
                  <a:schemeClr val="tx1"/>
                </a:solidFill>
                <a:latin typeface="AMX" pitchFamily="2" charset="77"/>
              </a:rPr>
              <a:t>pensar</a:t>
            </a:r>
            <a:r>
              <a:rPr lang="en-US" sz="2000" dirty="0">
                <a:solidFill>
                  <a:schemeClr val="tx1"/>
                </a:solidFill>
                <a:latin typeface="AMX" pitchFamily="2" charset="77"/>
              </a:rPr>
              <a:t> a </a:t>
            </a:r>
            <a:r>
              <a:rPr lang="en-US" sz="2000" dirty="0" err="1">
                <a:solidFill>
                  <a:schemeClr val="tx1"/>
                </a:solidFill>
                <a:latin typeface="AMX" pitchFamily="2" charset="77"/>
              </a:rPr>
              <a:t>respeito</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Ouvir</a:t>
            </a:r>
            <a:r>
              <a:rPr lang="en-US" sz="2000" dirty="0">
                <a:solidFill>
                  <a:schemeClr val="tx1"/>
                </a:solidFill>
                <a:latin typeface="AMX" pitchFamily="2" charset="77"/>
              </a:rPr>
              <a:t> que </a:t>
            </a:r>
            <a:r>
              <a:rPr lang="en-US" sz="2000" dirty="0" err="1">
                <a:solidFill>
                  <a:schemeClr val="tx1"/>
                </a:solidFill>
                <a:latin typeface="AMX" pitchFamily="2" charset="77"/>
              </a:rPr>
              <a:t>seu</a:t>
            </a:r>
            <a:r>
              <a:rPr lang="en-US" sz="2000" dirty="0">
                <a:solidFill>
                  <a:schemeClr val="tx1"/>
                </a:solidFill>
                <a:latin typeface="AMX" pitchFamily="2" charset="77"/>
              </a:rPr>
              <a:t> </a:t>
            </a:r>
            <a:r>
              <a:rPr lang="en-US" sz="2000" dirty="0" err="1">
                <a:solidFill>
                  <a:schemeClr val="tx1"/>
                </a:solidFill>
                <a:latin typeface="AMX" pitchFamily="2" charset="77"/>
              </a:rPr>
              <a:t>produto</a:t>
            </a:r>
            <a:r>
              <a:rPr lang="en-US" sz="2000" dirty="0">
                <a:solidFill>
                  <a:schemeClr val="tx1"/>
                </a:solidFill>
                <a:latin typeface="AMX" pitchFamily="2" charset="77"/>
              </a:rPr>
              <a:t> </a:t>
            </a:r>
            <a:r>
              <a:rPr lang="en-US" sz="2000" dirty="0" err="1">
                <a:solidFill>
                  <a:schemeClr val="tx1"/>
                </a:solidFill>
                <a:latin typeface="AMX" pitchFamily="2" charset="77"/>
              </a:rPr>
              <a:t>está</a:t>
            </a:r>
            <a:r>
              <a:rPr lang="en-US" sz="2000" dirty="0">
                <a:solidFill>
                  <a:schemeClr val="tx1"/>
                </a:solidFill>
                <a:latin typeface="AMX" pitchFamily="2" charset="77"/>
              </a:rPr>
              <a:t> </a:t>
            </a:r>
            <a:r>
              <a:rPr lang="en-US" sz="2000" dirty="0" err="1">
                <a:solidFill>
                  <a:schemeClr val="tx1"/>
                </a:solidFill>
                <a:latin typeface="AMX" pitchFamily="2" charset="77"/>
              </a:rPr>
              <a:t>caro</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5" name="TextBox 14"/>
          <p:cNvSpPr txBox="1"/>
          <p:nvPr/>
        </p:nvSpPr>
        <p:spPr>
          <a:xfrm>
            <a:off x="6472698" y="1740328"/>
            <a:ext cx="1455062"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Objeções</a:t>
            </a:r>
            <a:endParaRPr lang="en-US" sz="2400" i="1" dirty="0">
              <a:solidFill>
                <a:schemeClr val="bg1"/>
              </a:solidFill>
              <a:latin typeface="AMX" pitchFamily="2" charset="77"/>
            </a:endParaRPr>
          </a:p>
        </p:txBody>
      </p:sp>
      <p:cxnSp>
        <p:nvCxnSpPr>
          <p:cNvPr id="16" name="Straight Connector 15"/>
          <p:cNvCxnSpPr>
            <a:stCxn id="15" idx="3"/>
          </p:cNvCxnSpPr>
          <p:nvPr/>
        </p:nvCxnSpPr>
        <p:spPr>
          <a:xfrm>
            <a:off x="7927760" y="2027294"/>
            <a:ext cx="314269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6015 0 L -1.25E-6 0 " pathEditMode="relative" rAng="0" ptsTypes="AA">
                                      <p:cBhvr>
                                        <p:cTn id="15" dur="1500" fill="hold"/>
                                        <p:tgtEl>
                                          <p:spTgt spid="22"/>
                                        </p:tgtEl>
                                        <p:attrNameLst>
                                          <p:attrName>ppt_x</p:attrName>
                                          <p:attrName>ppt_y</p:attrName>
                                        </p:attrNameLst>
                                      </p:cBhvr>
                                      <p:rCtr x="30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35" presetClass="path" presetSubtype="0" accel="50000" decel="50000" fill="hold" grpId="1" nodeType="withEffect">
                                  <p:stCondLst>
                                    <p:cond delay="250"/>
                                  </p:stCondLst>
                                  <p:childTnLst>
                                    <p:animMotion origin="layout" path="M 0.04245 -1.85185E-6 L -4.79167E-6 -1.85185E-6 " pathEditMode="relative" rAng="0" ptsTypes="AA">
                                      <p:cBhvr>
                                        <p:cTn id="23" dur="1250" fill="hold"/>
                                        <p:tgtEl>
                                          <p:spTgt spid="15"/>
                                        </p:tgtEl>
                                        <p:attrNameLst>
                                          <p:attrName>ppt_x</p:attrName>
                                          <p:attrName>ppt_y</p:attrName>
                                        </p:attrNameLst>
                                      </p:cBhvr>
                                      <p:rCtr x="-2122" y="0"/>
                                    </p:animMotion>
                                  </p:childTnLst>
                                </p:cTn>
                              </p:par>
                              <p:par>
                                <p:cTn id="24" presetID="22" presetClass="entr" presetSubtype="8" fill="hold" nodeType="withEffect">
                                  <p:stCondLst>
                                    <p:cond delay="500"/>
                                  </p:stCondLst>
                                  <p:childTnLst>
                                    <p:set>
                                      <p:cBhvr>
                                        <p:cTn id="25" dur="1" fill="hold">
                                          <p:stCondLst>
                                            <p:cond delay="0"/>
                                          </p:stCondLst>
                                        </p:cTn>
                                        <p:tgtEl>
                                          <p:spTgt spid="16"/>
                                        </p:tgtEl>
                                        <p:attrNameLst>
                                          <p:attrName>style.visibility</p:attrName>
                                        </p:attrNameLst>
                                      </p:cBhvr>
                                      <p:to>
                                        <p:strVal val="visible"/>
                                      </p:to>
                                    </p:set>
                                    <p:animEffect transition="in" filter="wipe(left)">
                                      <p:cBhvr>
                                        <p:cTn id="26" dur="500"/>
                                        <p:tgtEl>
                                          <p:spTgt spid="16"/>
                                        </p:tgtEl>
                                      </p:cBhvr>
                                    </p:animEffect>
                                  </p:childTnLst>
                                </p:cTn>
                              </p:par>
                              <p:par>
                                <p:cTn id="27" presetID="9" presetClass="entr" presetSubtype="0" fill="hold" nodeType="withEffect">
                                  <p:stCondLst>
                                    <p:cond delay="125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par>
                                <p:cTn id="30" presetID="9" presetClass="entr" presetSubtype="0" fill="hold" nodeType="withEffect">
                                  <p:stCondLst>
                                    <p:cond delay="1250"/>
                                  </p:stCondLst>
                                  <p:childTnLst>
                                    <p:set>
                                      <p:cBhvr>
                                        <p:cTn id="31" dur="1" fill="hold">
                                          <p:stCondLst>
                                            <p:cond delay="0"/>
                                          </p:stCondLst>
                                        </p:cTn>
                                        <p:tgtEl>
                                          <p:spTgt spid="7"/>
                                        </p:tgtEl>
                                        <p:attrNameLst>
                                          <p:attrName>style.visibility</p:attrName>
                                        </p:attrNameLst>
                                      </p:cBhvr>
                                      <p:to>
                                        <p:strVal val="visible"/>
                                      </p:to>
                                    </p:set>
                                    <p:animEffect transition="in" filter="dissolv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animBg="1"/>
      <p:bldP spid="15" grpId="1"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25257" r="7001"/>
            <a:stretch>
              <a:fillRect/>
            </a:stretch>
          </p:blipFill>
          <p:spPr>
            <a:xfrm>
              <a:off x="7178352" y="179439"/>
              <a:ext cx="6499123" cy="6499123"/>
            </a:xfrm>
            <a:prstGeom prst="ellipse">
              <a:avLst/>
            </a:prstGeom>
          </p:spPr>
        </p:pic>
      </p:grpSp>
      <p:pic>
        <p:nvPicPr>
          <p:cNvPr id="2" name="Graphic 1"/>
          <p:cNvPicPr>
            <a:picLocks noChangeAspect="1"/>
          </p:cNvPicPr>
          <p:nvPr/>
        </p:nvPicPr>
        <p:blipFill>
          <a:blip r:embed="rId2"/>
          <a:stretch>
            <a:fillRect/>
          </a:stretch>
        </p:blipFill>
        <p:spPr>
          <a:xfrm>
            <a:off x="4487281" y="5060130"/>
            <a:ext cx="1752600" cy="977900"/>
          </a:xfrm>
          <a:prstGeom prst="rect">
            <a:avLst/>
          </a:prstGeom>
        </p:spPr>
      </p:pic>
      <p:pic>
        <p:nvPicPr>
          <p:cNvPr id="3" name="Graphic 2"/>
          <p:cNvPicPr>
            <a:picLocks noChangeAspect="1"/>
          </p:cNvPicPr>
          <p:nvPr/>
        </p:nvPicPr>
        <p:blipFill>
          <a:blip r:embed="rId2"/>
          <a:stretch>
            <a:fillRect/>
          </a:stretch>
        </p:blipFill>
        <p:spPr>
          <a:xfrm>
            <a:off x="2854836" y="616250"/>
            <a:ext cx="1752600" cy="977900"/>
          </a:xfrm>
          <a:prstGeom prst="rect">
            <a:avLst/>
          </a:prstGeom>
        </p:spPr>
      </p:pic>
      <p:sp>
        <p:nvSpPr>
          <p:cNvPr id="4" name="Rounded Rectangle 3"/>
          <p:cNvSpPr/>
          <p:nvPr/>
        </p:nvSpPr>
        <p:spPr>
          <a:xfrm>
            <a:off x="885828" y="1336090"/>
            <a:ext cx="4525538" cy="4185820"/>
          </a:xfrm>
          <a:prstGeom prst="roundRect">
            <a:avLst>
              <a:gd name="adj" fmla="val 1138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Objeções</a:t>
            </a:r>
            <a:r>
              <a:rPr lang="en-US" sz="2000" b="1" dirty="0">
                <a:solidFill>
                  <a:schemeClr val="tx1"/>
                </a:solidFill>
                <a:latin typeface="AMX" pitchFamily="2" charset="77"/>
              </a:rPr>
              <a:t> </a:t>
            </a:r>
            <a:r>
              <a:rPr lang="en-US" sz="2000" b="1" dirty="0" err="1">
                <a:solidFill>
                  <a:schemeClr val="tx1"/>
                </a:solidFill>
                <a:latin typeface="AMX" pitchFamily="2" charset="77"/>
              </a:rPr>
              <a:t>são</a:t>
            </a:r>
            <a:r>
              <a:rPr lang="en-US" sz="2000" b="1" dirty="0">
                <a:solidFill>
                  <a:schemeClr val="tx1"/>
                </a:solidFill>
                <a:latin typeface="AMX" pitchFamily="2" charset="77"/>
              </a:rPr>
              <a:t> </a:t>
            </a:r>
            <a:r>
              <a:rPr lang="en-US" sz="2000" b="1" dirty="0" err="1">
                <a:solidFill>
                  <a:schemeClr val="tx1"/>
                </a:solidFill>
                <a:latin typeface="AMX" pitchFamily="2" charset="77"/>
              </a:rPr>
              <a:t>oportunidades</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Podem</a:t>
            </a:r>
            <a:r>
              <a:rPr lang="en-US" sz="2000" dirty="0">
                <a:solidFill>
                  <a:schemeClr val="tx1"/>
                </a:solidFill>
                <a:latin typeface="AMX" pitchFamily="2" charset="77"/>
              </a:rPr>
              <a:t> </a:t>
            </a:r>
            <a:r>
              <a:rPr lang="en-US" sz="2000" dirty="0" err="1">
                <a:solidFill>
                  <a:schemeClr val="tx1"/>
                </a:solidFill>
                <a:latin typeface="AMX" pitchFamily="2" charset="77"/>
              </a:rPr>
              <a:t>indicar</a:t>
            </a:r>
            <a:r>
              <a:rPr lang="en-US" sz="2000" dirty="0">
                <a:solidFill>
                  <a:schemeClr val="tx1"/>
                </a:solidFill>
                <a:latin typeface="AMX" pitchFamily="2" charset="77"/>
              </a:rPr>
              <a:t> que o </a:t>
            </a:r>
            <a:r>
              <a:rPr lang="en-US" sz="2000" dirty="0" err="1">
                <a:solidFill>
                  <a:schemeClr val="tx1"/>
                </a:solidFill>
                <a:latin typeface="AMX" pitchFamily="2" charset="77"/>
              </a:rPr>
              <a:t>cliente</a:t>
            </a:r>
            <a:br>
              <a:rPr lang="en-US" sz="2000" dirty="0">
                <a:solidFill>
                  <a:schemeClr val="tx1"/>
                </a:solidFill>
                <a:latin typeface="AMX" pitchFamily="2" charset="77"/>
              </a:rPr>
            </a:br>
            <a:r>
              <a:rPr lang="en-US" sz="2000" dirty="0" err="1">
                <a:solidFill>
                  <a:schemeClr val="tx1"/>
                </a:solidFill>
                <a:latin typeface="AMX" pitchFamily="2" charset="77"/>
              </a:rPr>
              <a:t>está</a:t>
            </a:r>
            <a:r>
              <a:rPr lang="en-US" sz="2000" dirty="0">
                <a:solidFill>
                  <a:schemeClr val="tx1"/>
                </a:solidFill>
                <a:latin typeface="AMX" pitchFamily="2" charset="77"/>
              </a:rPr>
              <a:t> </a:t>
            </a:r>
            <a:r>
              <a:rPr lang="en-US" sz="2000" dirty="0" err="1">
                <a:solidFill>
                  <a:schemeClr val="tx1"/>
                </a:solidFill>
                <a:latin typeface="AMX" pitchFamily="2" charset="77"/>
              </a:rPr>
              <a:t>disposto</a:t>
            </a:r>
            <a:r>
              <a:rPr lang="en-US" sz="2000" dirty="0">
                <a:solidFill>
                  <a:schemeClr val="tx1"/>
                </a:solidFill>
                <a:latin typeface="AMX" pitchFamily="2" charset="77"/>
              </a:rPr>
              <a:t> a </a:t>
            </a:r>
            <a:r>
              <a:rPr lang="en-US" sz="2000" dirty="0" err="1">
                <a:solidFill>
                  <a:schemeClr val="tx1"/>
                </a:solidFill>
                <a:latin typeface="AMX" pitchFamily="2" charset="77"/>
              </a:rPr>
              <a:t>negociar</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Podem</a:t>
            </a:r>
            <a:r>
              <a:rPr lang="en-US" sz="2000" dirty="0">
                <a:solidFill>
                  <a:schemeClr val="tx1"/>
                </a:solidFill>
                <a:latin typeface="AMX" pitchFamily="2" charset="77"/>
              </a:rPr>
              <a:t> </a:t>
            </a:r>
            <a:r>
              <a:rPr lang="en-US" sz="2000" dirty="0" err="1">
                <a:solidFill>
                  <a:schemeClr val="tx1"/>
                </a:solidFill>
                <a:latin typeface="AMX" pitchFamily="2" charset="77"/>
              </a:rPr>
              <a:t>indicar</a:t>
            </a:r>
            <a:r>
              <a:rPr lang="en-US" sz="2000" dirty="0">
                <a:solidFill>
                  <a:schemeClr val="tx1"/>
                </a:solidFill>
                <a:latin typeface="AMX" pitchFamily="2" charset="77"/>
              </a:rPr>
              <a:t> que </a:t>
            </a:r>
            <a:r>
              <a:rPr lang="en-US" sz="2000" dirty="0" err="1">
                <a:solidFill>
                  <a:schemeClr val="tx1"/>
                </a:solidFill>
                <a:latin typeface="AMX" pitchFamily="2" charset="77"/>
              </a:rPr>
              <a:t>seu</a:t>
            </a:r>
            <a:r>
              <a:rPr lang="en-US" sz="2000" dirty="0">
                <a:solidFill>
                  <a:schemeClr val="tx1"/>
                </a:solidFill>
                <a:latin typeface="AMX" pitchFamily="2" charset="77"/>
              </a:rPr>
              <a:t> </a:t>
            </a:r>
            <a:r>
              <a:rPr lang="en-US" sz="2000" dirty="0" err="1">
                <a:solidFill>
                  <a:schemeClr val="tx1"/>
                </a:solidFill>
                <a:latin typeface="AMX" pitchFamily="2" charset="77"/>
              </a:rPr>
              <a:t>trabalho</a:t>
            </a:r>
            <a:r>
              <a:rPr lang="en-US" sz="2000" dirty="0">
                <a:solidFill>
                  <a:schemeClr val="tx1"/>
                </a:solidFill>
                <a:latin typeface="AMX" pitchFamily="2" charset="77"/>
              </a:rPr>
              <a:t> </a:t>
            </a:r>
            <a:r>
              <a:rPr lang="en-US" sz="2000" dirty="0" err="1">
                <a:solidFill>
                  <a:schemeClr val="tx1"/>
                </a:solidFill>
                <a:latin typeface="AMX" pitchFamily="2" charset="77"/>
              </a:rPr>
              <a:t>necessita</a:t>
            </a:r>
            <a:r>
              <a:rPr lang="en-US" sz="2000" dirty="0">
                <a:solidFill>
                  <a:schemeClr val="tx1"/>
                </a:solidFill>
                <a:latin typeface="AMX" pitchFamily="2" charset="77"/>
              </a:rPr>
              <a:t> de </a:t>
            </a:r>
            <a:r>
              <a:rPr lang="en-US" sz="2000" dirty="0" err="1">
                <a:solidFill>
                  <a:schemeClr val="tx1"/>
                </a:solidFill>
                <a:latin typeface="AMX" pitchFamily="2" charset="77"/>
              </a:rPr>
              <a:t>melhorias</a:t>
            </a:r>
            <a:r>
              <a:rPr lang="en-US" sz="2000" dirty="0">
                <a:solidFill>
                  <a:schemeClr val="tx1"/>
                </a:solidFill>
                <a:latin typeface="AMX" pitchFamily="2" charset="77"/>
              </a:rPr>
              <a:t>, </a:t>
            </a:r>
            <a:r>
              <a:rPr lang="en-US" sz="2000" dirty="0" err="1">
                <a:solidFill>
                  <a:schemeClr val="tx1"/>
                </a:solidFill>
                <a:latin typeface="AMX" pitchFamily="2" charset="77"/>
              </a:rPr>
              <a:t>veja</a:t>
            </a:r>
            <a:br>
              <a:rPr lang="en-US" sz="2000" dirty="0">
                <a:solidFill>
                  <a:schemeClr val="tx1"/>
                </a:solidFill>
                <a:latin typeface="AMX" pitchFamily="2" charset="77"/>
              </a:rPr>
            </a:br>
            <a:r>
              <a:rPr lang="en-US" sz="2000" dirty="0" err="1">
                <a:solidFill>
                  <a:schemeClr val="tx1"/>
                </a:solidFill>
                <a:latin typeface="AMX" pitchFamily="2" charset="77"/>
              </a:rPr>
              <a:t>como</a:t>
            </a:r>
            <a:r>
              <a:rPr lang="en-US" sz="2000" dirty="0">
                <a:solidFill>
                  <a:schemeClr val="tx1"/>
                </a:solidFill>
                <a:latin typeface="AMX" pitchFamily="2" charset="77"/>
              </a:rPr>
              <a:t> </a:t>
            </a:r>
            <a:r>
              <a:rPr lang="en-US" sz="2000" dirty="0" err="1">
                <a:solidFill>
                  <a:schemeClr val="tx1"/>
                </a:solidFill>
                <a:latin typeface="AMX" pitchFamily="2" charset="77"/>
              </a:rPr>
              <a:t>uma</a:t>
            </a:r>
            <a:r>
              <a:rPr lang="en-US" sz="2000" dirty="0">
                <a:solidFill>
                  <a:schemeClr val="tx1"/>
                </a:solidFill>
                <a:latin typeface="AMX" pitchFamily="2" charset="77"/>
              </a:rPr>
              <a:t> </a:t>
            </a:r>
            <a:r>
              <a:rPr lang="en-US" sz="2000" dirty="0" err="1">
                <a:solidFill>
                  <a:schemeClr val="tx1"/>
                </a:solidFill>
                <a:latin typeface="AMX" pitchFamily="2" charset="77"/>
              </a:rPr>
              <a:t>oportunidade</a:t>
            </a:r>
            <a:r>
              <a:rPr lang="en-US" sz="2000" dirty="0">
                <a:solidFill>
                  <a:schemeClr val="tx1"/>
                </a:solidFill>
                <a:latin typeface="AMX" pitchFamily="2" charset="77"/>
              </a:rPr>
              <a:t> </a:t>
            </a:r>
            <a:r>
              <a:rPr lang="en-US" sz="2000" dirty="0" err="1">
                <a:solidFill>
                  <a:schemeClr val="tx1"/>
                </a:solidFill>
                <a:latin typeface="AMX" pitchFamily="2" charset="77"/>
              </a:rPr>
              <a:t>ou</a:t>
            </a:r>
            <a:r>
              <a:rPr lang="en-US" sz="2000" dirty="0">
                <a:solidFill>
                  <a:schemeClr val="tx1"/>
                </a:solidFill>
                <a:latin typeface="AMX" pitchFamily="2" charset="77"/>
              </a:rPr>
              <a:t> </a:t>
            </a:r>
            <a:r>
              <a:rPr lang="en-US" sz="2000" dirty="0" err="1">
                <a:solidFill>
                  <a:schemeClr val="tx1"/>
                </a:solidFill>
                <a:latin typeface="AMX" pitchFamily="2" charset="77"/>
              </a:rPr>
              <a:t>dica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Se o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ainda</a:t>
            </a:r>
            <a:r>
              <a:rPr lang="en-US" sz="2000" dirty="0">
                <a:solidFill>
                  <a:schemeClr val="tx1"/>
                </a:solidFill>
                <a:latin typeface="AMX" pitchFamily="2" charset="77"/>
              </a:rPr>
              <a:t> </a:t>
            </a:r>
            <a:r>
              <a:rPr lang="en-US" sz="2000" dirty="0" err="1">
                <a:solidFill>
                  <a:schemeClr val="tx1"/>
                </a:solidFill>
                <a:latin typeface="AMX" pitchFamily="2" charset="77"/>
              </a:rPr>
              <a:t>está</a:t>
            </a:r>
            <a:r>
              <a:rPr lang="en-US" sz="2000" dirty="0">
                <a:solidFill>
                  <a:schemeClr val="tx1"/>
                </a:solidFill>
                <a:latin typeface="AMX" pitchFamily="2" charset="77"/>
              </a:rPr>
              <a:t> </a:t>
            </a:r>
            <a:r>
              <a:rPr lang="en-US" sz="2000" dirty="0" err="1">
                <a:solidFill>
                  <a:schemeClr val="tx1"/>
                </a:solidFill>
                <a:latin typeface="AMX" pitchFamily="2" charset="77"/>
              </a:rPr>
              <a:t>na</a:t>
            </a:r>
            <a:r>
              <a:rPr lang="en-US" sz="2000" dirty="0">
                <a:solidFill>
                  <a:schemeClr val="tx1"/>
                </a:solidFill>
                <a:latin typeface="AMX" pitchFamily="2" charset="77"/>
              </a:rPr>
              <a:t> </a:t>
            </a:r>
            <a:r>
              <a:rPr lang="en-US" sz="2000" dirty="0" err="1">
                <a:solidFill>
                  <a:schemeClr val="tx1"/>
                </a:solidFill>
                <a:latin typeface="AMX" pitchFamily="2" charset="77"/>
              </a:rPr>
              <a:t>ligação</a:t>
            </a:r>
            <a:br>
              <a:rPr lang="en-US" sz="2000" dirty="0">
                <a:solidFill>
                  <a:schemeClr val="tx1"/>
                </a:solidFill>
                <a:latin typeface="AMX" pitchFamily="2" charset="77"/>
              </a:rPr>
            </a:br>
            <a:r>
              <a:rPr lang="en-US" sz="2000" dirty="0">
                <a:solidFill>
                  <a:schemeClr val="tx1"/>
                </a:solidFill>
                <a:latin typeface="AMX" pitchFamily="2" charset="77"/>
              </a:rPr>
              <a:t>e </a:t>
            </a:r>
            <a:r>
              <a:rPr lang="en-US" sz="2000" dirty="0" err="1">
                <a:solidFill>
                  <a:schemeClr val="tx1"/>
                </a:solidFill>
                <a:latin typeface="AMX" pitchFamily="2" charset="77"/>
              </a:rPr>
              <a:t>questionando</a:t>
            </a:r>
            <a:r>
              <a:rPr lang="en-US" sz="2000" dirty="0">
                <a:solidFill>
                  <a:schemeClr val="tx1"/>
                </a:solidFill>
                <a:latin typeface="AMX" pitchFamily="2" charset="77"/>
              </a:rPr>
              <a:t>, </a:t>
            </a:r>
            <a:r>
              <a:rPr lang="en-US" sz="2000" dirty="0" err="1">
                <a:solidFill>
                  <a:schemeClr val="tx1"/>
                </a:solidFill>
                <a:latin typeface="AMX" pitchFamily="2" charset="77"/>
              </a:rPr>
              <a:t>pode</a:t>
            </a:r>
            <a:r>
              <a:rPr lang="en-US" sz="2000" dirty="0">
                <a:solidFill>
                  <a:schemeClr val="tx1"/>
                </a:solidFill>
                <a:latin typeface="AMX" pitchFamily="2" charset="77"/>
              </a:rPr>
              <a:t> </a:t>
            </a:r>
            <a:r>
              <a:rPr lang="en-US" sz="2000" dirty="0" err="1">
                <a:solidFill>
                  <a:schemeClr val="tx1"/>
                </a:solidFill>
                <a:latin typeface="AMX" pitchFamily="2" charset="77"/>
              </a:rPr>
              <a:t>ter</a:t>
            </a:r>
            <a:br>
              <a:rPr lang="en-US" sz="2000" dirty="0">
                <a:solidFill>
                  <a:schemeClr val="tx1"/>
                </a:solidFill>
                <a:latin typeface="AMX" pitchFamily="2" charset="77"/>
              </a:rPr>
            </a:br>
            <a:r>
              <a:rPr lang="en-US" sz="2000" dirty="0">
                <a:solidFill>
                  <a:schemeClr val="tx1"/>
                </a:solidFill>
                <a:latin typeface="AMX" pitchFamily="2" charset="77"/>
              </a:rPr>
              <a:t>interesse </a:t>
            </a:r>
            <a:r>
              <a:rPr lang="en-US" sz="2000" dirty="0" err="1">
                <a:solidFill>
                  <a:schemeClr val="tx1"/>
                </a:solidFill>
                <a:latin typeface="AMX" pitchFamily="2" charset="77"/>
              </a:rPr>
              <a:t>na</a:t>
            </a:r>
            <a:r>
              <a:rPr lang="en-US" sz="2000" dirty="0">
                <a:solidFill>
                  <a:schemeClr val="tx1"/>
                </a:solidFill>
                <a:latin typeface="AMX" pitchFamily="2" charset="77"/>
              </a:rPr>
              <a:t> </a:t>
            </a:r>
            <a:r>
              <a:rPr lang="en-US" sz="2000" dirty="0" err="1">
                <a:solidFill>
                  <a:schemeClr val="tx1"/>
                </a:solidFill>
                <a:latin typeface="AMX" pitchFamily="2" charset="77"/>
              </a:rPr>
              <a:t>compra</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1018334" y="1565244"/>
            <a:ext cx="1458474"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Objeções</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2476808" y="1852210"/>
            <a:ext cx="2552818"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35" presetClass="path" presetSubtype="0" accel="50000" decel="50000" fill="hold" grpId="1" nodeType="withEffect">
                                  <p:stCondLst>
                                    <p:cond delay="750"/>
                                  </p:stCondLst>
                                  <p:childTnLst>
                                    <p:animMotion origin="layout" path="M 0.04245 1.11111E-6 L 8.33333E-7 1.11111E-6 " pathEditMode="relative" rAng="0" ptsTypes="AA">
                                      <p:cBhvr>
                                        <p:cTn id="23" dur="1250" fill="hold"/>
                                        <p:tgtEl>
                                          <p:spTgt spid="5"/>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E828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3604" t="25026" r="2639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711269" y="4395510"/>
            <a:ext cx="1752600" cy="977900"/>
          </a:xfrm>
          <a:prstGeom prst="rect">
            <a:avLst/>
          </a:prstGeom>
        </p:spPr>
      </p:pic>
      <p:pic>
        <p:nvPicPr>
          <p:cNvPr id="23" name="Graphic 22"/>
          <p:cNvPicPr>
            <a:picLocks noChangeAspect="1"/>
          </p:cNvPicPr>
          <p:nvPr/>
        </p:nvPicPr>
        <p:blipFill>
          <a:blip r:embed="rId2"/>
          <a:stretch>
            <a:fillRect/>
          </a:stretch>
        </p:blipFill>
        <p:spPr>
          <a:xfrm>
            <a:off x="9724248" y="1621935"/>
            <a:ext cx="1752600" cy="977900"/>
          </a:xfrm>
          <a:prstGeom prst="rect">
            <a:avLst/>
          </a:prstGeom>
        </p:spPr>
      </p:pic>
      <p:sp>
        <p:nvSpPr>
          <p:cNvPr id="13" name="Rounded Rectangle 12"/>
          <p:cNvSpPr/>
          <p:nvPr/>
        </p:nvSpPr>
        <p:spPr>
          <a:xfrm>
            <a:off x="7098619" y="2110885"/>
            <a:ext cx="4548884" cy="2636230"/>
          </a:xfrm>
          <a:prstGeom prst="roundRect">
            <a:avLst>
              <a:gd name="adj" fmla="val 20825"/>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400" b="1" dirty="0">
                <a:solidFill>
                  <a:schemeClr val="tx1"/>
                </a:solidFill>
                <a:latin typeface="AMX" pitchFamily="2" charset="77"/>
              </a:rPr>
              <a:t>E se a </a:t>
            </a:r>
            <a:r>
              <a:rPr lang="en-US" sz="2400" b="1" dirty="0" err="1">
                <a:solidFill>
                  <a:schemeClr val="tx1"/>
                </a:solidFill>
                <a:latin typeface="AMX" pitchFamily="2" charset="77"/>
              </a:rPr>
              <a:t>objeção</a:t>
            </a:r>
            <a:r>
              <a:rPr lang="en-US" sz="2400" b="1" dirty="0">
                <a:solidFill>
                  <a:schemeClr val="tx1"/>
                </a:solidFill>
                <a:latin typeface="AMX" pitchFamily="2" charset="77"/>
              </a:rPr>
              <a:t> </a:t>
            </a:r>
            <a:r>
              <a:rPr lang="en-US" sz="2400" b="1" dirty="0" err="1">
                <a:solidFill>
                  <a:schemeClr val="tx1"/>
                </a:solidFill>
                <a:latin typeface="AMX" pitchFamily="2" charset="77"/>
              </a:rPr>
              <a:t>tiver</a:t>
            </a:r>
            <a:r>
              <a:rPr lang="en-US" sz="2400" b="1" dirty="0">
                <a:solidFill>
                  <a:schemeClr val="tx1"/>
                </a:solidFill>
                <a:latin typeface="AMX" pitchFamily="2" charset="77"/>
              </a:rPr>
              <a:t> </a:t>
            </a:r>
            <a:r>
              <a:rPr lang="en-US" sz="2400" b="1" dirty="0" err="1">
                <a:solidFill>
                  <a:schemeClr val="tx1"/>
                </a:solidFill>
                <a:latin typeface="AMX" pitchFamily="2" charset="77"/>
              </a:rPr>
              <a:t>relação</a:t>
            </a:r>
            <a:r>
              <a:rPr lang="en-US" sz="2400" b="1" dirty="0">
                <a:solidFill>
                  <a:schemeClr val="tx1"/>
                </a:solidFill>
                <a:latin typeface="AMX" pitchFamily="2" charset="77"/>
              </a:rPr>
              <a:t> com a </a:t>
            </a:r>
            <a:r>
              <a:rPr lang="en-US" sz="2400" b="1" dirty="0" err="1">
                <a:solidFill>
                  <a:schemeClr val="tx1"/>
                </a:solidFill>
                <a:latin typeface="AMX" pitchFamily="2" charset="77"/>
              </a:rPr>
              <a:t>concorrência</a:t>
            </a:r>
            <a:r>
              <a:rPr lang="en-US" sz="2400" b="1" dirty="0">
                <a:solidFill>
                  <a:schemeClr val="tx1"/>
                </a:solidFill>
                <a:latin typeface="AMX" pitchFamily="2" charset="77"/>
              </a:rPr>
              <a:t>? </a:t>
            </a:r>
            <a:endParaRPr lang="en-US" sz="2400" b="1" dirty="0">
              <a:solidFill>
                <a:schemeClr val="tx1"/>
              </a:solidFill>
              <a:latin typeface="AMX" pitchFamily="2" charset="77"/>
            </a:endParaRPr>
          </a:p>
          <a:p>
            <a:pPr marL="97155">
              <a:spcBef>
                <a:spcPts val="600"/>
              </a:spcBef>
            </a:pPr>
            <a:r>
              <a:rPr lang="en-US" sz="2400" dirty="0" err="1">
                <a:solidFill>
                  <a:schemeClr val="tx1"/>
                </a:solidFill>
                <a:latin typeface="AMX" pitchFamily="2" charset="77"/>
              </a:rPr>
              <a:t>Lembre</a:t>
            </a:r>
            <a:r>
              <a:rPr lang="en-US" sz="2400" dirty="0">
                <a:solidFill>
                  <a:schemeClr val="tx1"/>
                </a:solidFill>
                <a:latin typeface="AMX" pitchFamily="2" charset="77"/>
              </a:rPr>
              <a:t>-se: </a:t>
            </a:r>
            <a:r>
              <a:rPr lang="en-US" sz="2400" dirty="0" err="1">
                <a:solidFill>
                  <a:schemeClr val="tx1"/>
                </a:solidFill>
                <a:latin typeface="AMX" pitchFamily="2" charset="77"/>
              </a:rPr>
              <a:t>Concorrente</a:t>
            </a:r>
            <a:r>
              <a:rPr lang="en-US" sz="2400" dirty="0">
                <a:solidFill>
                  <a:schemeClr val="tx1"/>
                </a:solidFill>
                <a:latin typeface="AMX" pitchFamily="2" charset="77"/>
              </a:rPr>
              <a:t> </a:t>
            </a:r>
            <a:r>
              <a:rPr lang="en-US" sz="2400" dirty="0" err="1">
                <a:solidFill>
                  <a:schemeClr val="tx1"/>
                </a:solidFill>
                <a:latin typeface="AMX" pitchFamily="2" charset="77"/>
              </a:rPr>
              <a:t>é</a:t>
            </a:r>
            <a:r>
              <a:rPr lang="en-US" sz="2400" dirty="0">
                <a:solidFill>
                  <a:schemeClr val="tx1"/>
                </a:solidFill>
                <a:latin typeface="AMX" pitchFamily="2" charset="77"/>
              </a:rPr>
              <a:t> </a:t>
            </a:r>
            <a:r>
              <a:rPr lang="en-US" sz="2400" dirty="0" err="1">
                <a:solidFill>
                  <a:schemeClr val="tx1"/>
                </a:solidFill>
                <a:latin typeface="AMX" pitchFamily="2" charset="77"/>
              </a:rPr>
              <a:t>todo</a:t>
            </a:r>
            <a:r>
              <a:rPr lang="en-US" sz="2400" dirty="0">
                <a:solidFill>
                  <a:schemeClr val="tx1"/>
                </a:solidFill>
                <a:latin typeface="AMX" pitchFamily="2" charset="77"/>
              </a:rPr>
              <a:t> </a:t>
            </a:r>
            <a:r>
              <a:rPr lang="en-US" sz="2400" dirty="0" err="1">
                <a:solidFill>
                  <a:schemeClr val="tx1"/>
                </a:solidFill>
                <a:latin typeface="AMX" pitchFamily="2" charset="77"/>
              </a:rPr>
              <a:t>mundo</a:t>
            </a:r>
            <a:r>
              <a:rPr lang="en-US" sz="2400" dirty="0">
                <a:solidFill>
                  <a:schemeClr val="tx1"/>
                </a:solidFill>
                <a:latin typeface="AMX" pitchFamily="2" charset="77"/>
              </a:rPr>
              <a:t> que </a:t>
            </a:r>
            <a:r>
              <a:rPr lang="en-US" sz="2400" dirty="0" err="1">
                <a:solidFill>
                  <a:schemeClr val="tx1"/>
                </a:solidFill>
                <a:latin typeface="AMX" pitchFamily="2" charset="77"/>
              </a:rPr>
              <a:t>disputa</a:t>
            </a:r>
            <a:r>
              <a:rPr lang="en-US" sz="2400" dirty="0">
                <a:solidFill>
                  <a:schemeClr val="tx1"/>
                </a:solidFill>
                <a:latin typeface="AMX" pitchFamily="2" charset="77"/>
              </a:rPr>
              <a:t> o “</a:t>
            </a:r>
            <a:r>
              <a:rPr lang="en-US" sz="2400" dirty="0" err="1">
                <a:solidFill>
                  <a:schemeClr val="tx1"/>
                </a:solidFill>
                <a:latin typeface="AMX" pitchFamily="2" charset="77"/>
              </a:rPr>
              <a:t>bolso</a:t>
            </a:r>
            <a:r>
              <a:rPr lang="en-US" sz="2400" dirty="0">
                <a:solidFill>
                  <a:schemeClr val="tx1"/>
                </a:solidFill>
                <a:latin typeface="AMX" pitchFamily="2" charset="77"/>
              </a:rPr>
              <a:t>” do </a:t>
            </a:r>
            <a:r>
              <a:rPr lang="en-US" sz="2400" dirty="0" err="1">
                <a:solidFill>
                  <a:schemeClr val="tx1"/>
                </a:solidFill>
                <a:latin typeface="AMX" pitchFamily="2" charset="77"/>
              </a:rPr>
              <a:t>cliente</a:t>
            </a:r>
            <a:r>
              <a:rPr lang="en-US" sz="2400" dirty="0">
                <a:solidFill>
                  <a:schemeClr val="tx1"/>
                </a:solidFill>
                <a:latin typeface="AMX" pitchFamily="2" charset="77"/>
              </a:rPr>
              <a:t>.</a:t>
            </a:r>
            <a:endParaRPr lang="en-US" sz="24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28072" r="19274"/>
            <a:stretch>
              <a:fillRect/>
            </a:stretch>
          </p:blipFill>
          <p:spPr>
            <a:xfrm>
              <a:off x="7178352" y="179439"/>
              <a:ext cx="6499123" cy="6499123"/>
            </a:xfrm>
            <a:prstGeom prst="ellipse">
              <a:avLst/>
            </a:prstGeom>
          </p:spPr>
        </p:pic>
      </p:grpSp>
      <p:pic>
        <p:nvPicPr>
          <p:cNvPr id="2" name="Graphic 1"/>
          <p:cNvPicPr>
            <a:picLocks noChangeAspect="1"/>
          </p:cNvPicPr>
          <p:nvPr/>
        </p:nvPicPr>
        <p:blipFill>
          <a:blip r:embed="rId2"/>
          <a:stretch>
            <a:fillRect/>
          </a:stretch>
        </p:blipFill>
        <p:spPr>
          <a:xfrm>
            <a:off x="4494690" y="5223777"/>
            <a:ext cx="1752600" cy="977900"/>
          </a:xfrm>
          <a:prstGeom prst="rect">
            <a:avLst/>
          </a:prstGeom>
        </p:spPr>
      </p:pic>
      <p:pic>
        <p:nvPicPr>
          <p:cNvPr id="3" name="Graphic 2"/>
          <p:cNvPicPr>
            <a:picLocks noChangeAspect="1"/>
          </p:cNvPicPr>
          <p:nvPr/>
        </p:nvPicPr>
        <p:blipFill>
          <a:blip r:embed="rId2"/>
          <a:stretch>
            <a:fillRect/>
          </a:stretch>
        </p:blipFill>
        <p:spPr>
          <a:xfrm>
            <a:off x="2341732" y="656323"/>
            <a:ext cx="1752600" cy="977900"/>
          </a:xfrm>
          <a:prstGeom prst="rect">
            <a:avLst/>
          </a:prstGeom>
        </p:spPr>
      </p:pic>
      <p:sp>
        <p:nvSpPr>
          <p:cNvPr id="4" name="Rounded Rectangle 3"/>
          <p:cNvSpPr/>
          <p:nvPr/>
        </p:nvSpPr>
        <p:spPr>
          <a:xfrm>
            <a:off x="876246" y="1180744"/>
            <a:ext cx="4494744" cy="4496512"/>
          </a:xfrm>
          <a:prstGeom prst="roundRect">
            <a:avLst>
              <a:gd name="adj" fmla="val 1138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Observando</a:t>
            </a:r>
            <a:r>
              <a:rPr lang="en-US" sz="2000" b="1" dirty="0">
                <a:solidFill>
                  <a:schemeClr val="tx1"/>
                </a:solidFill>
                <a:latin typeface="AMX" pitchFamily="2" charset="77"/>
              </a:rPr>
              <a:t> a </a:t>
            </a:r>
            <a:r>
              <a:rPr lang="en-US" sz="2000" b="1" dirty="0" err="1">
                <a:solidFill>
                  <a:schemeClr val="tx1"/>
                </a:solidFill>
                <a:latin typeface="AMX" pitchFamily="2" charset="77"/>
              </a:rPr>
              <a:t>concorrência</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sym typeface="+mn-ea"/>
              </a:rPr>
              <a:t>Conheça</a:t>
            </a:r>
            <a:r>
              <a:rPr lang="en-US" sz="2000" dirty="0">
                <a:solidFill>
                  <a:schemeClr val="tx1"/>
                </a:solidFill>
                <a:latin typeface="AMX" pitchFamily="2" charset="77"/>
                <a:sym typeface="+mn-ea"/>
              </a:rPr>
              <a:t> a </a:t>
            </a:r>
            <a:r>
              <a:rPr lang="en-US" sz="2000" dirty="0" err="1">
                <a:solidFill>
                  <a:schemeClr val="tx1"/>
                </a:solidFill>
                <a:latin typeface="AMX" pitchFamily="2" charset="77"/>
                <a:sym typeface="+mn-ea"/>
              </a:rPr>
              <a:t>posição</a:t>
            </a:r>
            <a:r>
              <a:rPr lang="en-US" sz="2000" dirty="0">
                <a:solidFill>
                  <a:schemeClr val="tx1"/>
                </a:solidFill>
                <a:latin typeface="AMX" pitchFamily="2" charset="77"/>
                <a:sym typeface="+mn-ea"/>
              </a:rPr>
              <a:t> de </a:t>
            </a:r>
            <a:r>
              <a:rPr lang="en-US" sz="2000" dirty="0" err="1">
                <a:solidFill>
                  <a:schemeClr val="tx1"/>
                </a:solidFill>
                <a:latin typeface="AMX" pitchFamily="2" charset="77"/>
                <a:sym typeface="+mn-ea"/>
              </a:rPr>
              <a:t>cada</a:t>
            </a:r>
            <a:r>
              <a:rPr lang="en-US" sz="2000" dirty="0">
                <a:solidFill>
                  <a:schemeClr val="tx1"/>
                </a:solidFill>
                <a:latin typeface="AMX" pitchFamily="2" charset="77"/>
                <a:sym typeface="+mn-ea"/>
              </a:rPr>
              <a:t> um no mercado</a:t>
            </a:r>
            <a:r>
              <a:rPr lang="pt-BR" altLang="en-US" sz="2000" dirty="0">
                <a:solidFill>
                  <a:schemeClr val="tx1"/>
                </a:solidFill>
                <a:latin typeface="AMX" pitchFamily="2" charset="77"/>
                <a:sym typeface="+mn-ea"/>
              </a:rPr>
              <a:t>;</a:t>
            </a:r>
            <a:endParaRPr lang="en-US" sz="2000" dirty="0">
              <a:solidFill>
                <a:schemeClr val="tx1"/>
              </a:solidFill>
              <a:latin typeface="AMX" pitchFamily="2" charset="77"/>
              <a:sym typeface="+mn-ea"/>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Nunca</a:t>
            </a:r>
            <a:r>
              <a:rPr lang="en-US" sz="2000" dirty="0">
                <a:solidFill>
                  <a:schemeClr val="tx1"/>
                </a:solidFill>
                <a:latin typeface="AMX" pitchFamily="2" charset="77"/>
              </a:rPr>
              <a:t> </a:t>
            </a:r>
            <a:r>
              <a:rPr lang="en-US" sz="2000" dirty="0" err="1">
                <a:solidFill>
                  <a:schemeClr val="tx1"/>
                </a:solidFill>
                <a:latin typeface="AMX" pitchFamily="2" charset="77"/>
              </a:rPr>
              <a:t>diga</a:t>
            </a:r>
            <a:r>
              <a:rPr lang="en-US" sz="2000" dirty="0">
                <a:solidFill>
                  <a:schemeClr val="tx1"/>
                </a:solidFill>
                <a:latin typeface="AMX" pitchFamily="2" charset="77"/>
              </a:rPr>
              <a:t> nada </a:t>
            </a:r>
            <a:r>
              <a:rPr lang="en-US" sz="2000" dirty="0" err="1">
                <a:solidFill>
                  <a:schemeClr val="tx1"/>
                </a:solidFill>
                <a:latin typeface="AMX" pitchFamily="2" charset="77"/>
              </a:rPr>
              <a:t>negativo</a:t>
            </a:r>
            <a:r>
              <a:rPr lang="en-US" sz="2000" dirty="0">
                <a:solidFill>
                  <a:schemeClr val="tx1"/>
                </a:solidFill>
                <a:latin typeface="AMX" pitchFamily="2" charset="77"/>
              </a:rPr>
              <a:t> </a:t>
            </a:r>
            <a:r>
              <a:rPr lang="en-US" sz="2000" dirty="0" err="1">
                <a:solidFill>
                  <a:schemeClr val="tx1"/>
                </a:solidFill>
                <a:latin typeface="AMX" pitchFamily="2" charset="77"/>
              </a:rPr>
              <a:t>sobre</a:t>
            </a:r>
            <a:r>
              <a:rPr lang="en-US" sz="2000" dirty="0">
                <a:solidFill>
                  <a:schemeClr val="tx1"/>
                </a:solidFill>
                <a:latin typeface="AMX" pitchFamily="2" charset="77"/>
              </a:rPr>
              <a:t> </a:t>
            </a:r>
            <a:r>
              <a:rPr lang="en-US" sz="2000" dirty="0" err="1">
                <a:solidFill>
                  <a:schemeClr val="tx1"/>
                </a:solidFill>
                <a:latin typeface="AMX" pitchFamily="2" charset="77"/>
              </a:rPr>
              <a:t>eles</a:t>
            </a:r>
            <a:r>
              <a:rPr lang="en-US" sz="2000" dirty="0">
                <a:solidFill>
                  <a:schemeClr val="tx1"/>
                </a:solidFill>
                <a:latin typeface="AMX" pitchFamily="2" charset="77"/>
              </a:rPr>
              <a:t>, </a:t>
            </a:r>
            <a:r>
              <a:rPr lang="en-US" sz="2000" dirty="0" err="1">
                <a:solidFill>
                  <a:schemeClr val="tx1"/>
                </a:solidFill>
                <a:latin typeface="AMX" pitchFamily="2" charset="77"/>
              </a:rPr>
              <a:t>mesmo</a:t>
            </a:r>
            <a:r>
              <a:rPr lang="en-US" sz="2000" dirty="0">
                <a:solidFill>
                  <a:schemeClr val="tx1"/>
                </a:solidFill>
                <a:latin typeface="AMX" pitchFamily="2" charset="77"/>
              </a:rPr>
              <a:t> que o </a:t>
            </a:r>
            <a:r>
              <a:rPr lang="en-US" sz="2000" dirty="0" err="1">
                <a:solidFill>
                  <a:schemeClr val="tx1"/>
                </a:solidFill>
                <a:latin typeface="AMX" pitchFamily="2" charset="77"/>
              </a:rPr>
              <a:t>cliente</a:t>
            </a:r>
            <a:r>
              <a:rPr lang="en-US" sz="2000" dirty="0">
                <a:solidFill>
                  <a:schemeClr val="tx1"/>
                </a:solidFill>
                <a:latin typeface="AMX" pitchFamily="2" charset="77"/>
              </a:rPr>
              <a:t> o </a:t>
            </a:r>
            <a:r>
              <a:rPr lang="en-US" sz="2000" dirty="0" err="1">
                <a:solidFill>
                  <a:schemeClr val="tx1"/>
                </a:solidFill>
                <a:latin typeface="AMX" pitchFamily="2" charset="77"/>
              </a:rPr>
              <a:t>faça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Demonstre</a:t>
            </a:r>
            <a:r>
              <a:rPr lang="en-US" sz="2000" dirty="0">
                <a:solidFill>
                  <a:schemeClr val="tx1"/>
                </a:solidFill>
                <a:latin typeface="AMX" pitchFamily="2" charset="77"/>
              </a:rPr>
              <a:t> que </a:t>
            </a:r>
            <a:r>
              <a:rPr lang="en-US" sz="2000" dirty="0" err="1">
                <a:solidFill>
                  <a:schemeClr val="tx1"/>
                </a:solidFill>
                <a:latin typeface="AMX" pitchFamily="2" charset="77"/>
              </a:rPr>
              <a:t>os</a:t>
            </a:r>
            <a:r>
              <a:rPr lang="en-US" sz="2000" dirty="0">
                <a:solidFill>
                  <a:schemeClr val="tx1"/>
                </a:solidFill>
                <a:latin typeface="AMX" pitchFamily="2" charset="77"/>
              </a:rPr>
              <a:t> </a:t>
            </a:r>
            <a:r>
              <a:rPr lang="en-US" sz="2000" dirty="0" err="1">
                <a:solidFill>
                  <a:schemeClr val="tx1"/>
                </a:solidFill>
                <a:latin typeface="AMX" pitchFamily="2" charset="77"/>
              </a:rPr>
              <a:t>respeita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Mostre</a:t>
            </a:r>
            <a:r>
              <a:rPr lang="en-US" sz="2000" dirty="0">
                <a:solidFill>
                  <a:schemeClr val="tx1"/>
                </a:solidFill>
                <a:latin typeface="AMX" pitchFamily="2" charset="77"/>
              </a:rPr>
              <a:t> as </a:t>
            </a:r>
            <a:r>
              <a:rPr lang="en-US" sz="2000" dirty="0" err="1">
                <a:solidFill>
                  <a:schemeClr val="tx1"/>
                </a:solidFill>
                <a:latin typeface="AMX" pitchFamily="2" charset="77"/>
              </a:rPr>
              <a:t>diferenças</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Mantenha</a:t>
            </a:r>
            <a:r>
              <a:rPr lang="en-US" sz="2000" dirty="0">
                <a:solidFill>
                  <a:schemeClr val="tx1"/>
                </a:solidFill>
                <a:latin typeface="AMX" pitchFamily="2" charset="77"/>
              </a:rPr>
              <a:t> SEMPRE </a:t>
            </a:r>
            <a:r>
              <a:rPr lang="en-US" sz="2000" dirty="0" err="1">
                <a:solidFill>
                  <a:schemeClr val="tx1"/>
                </a:solidFill>
                <a:latin typeface="AMX" pitchFamily="2" charset="77"/>
              </a:rPr>
              <a:t>sua</a:t>
            </a:r>
            <a:br>
              <a:rPr lang="en-US" sz="2000" dirty="0">
                <a:solidFill>
                  <a:schemeClr val="tx1"/>
                </a:solidFill>
                <a:latin typeface="AMX" pitchFamily="2" charset="77"/>
              </a:rPr>
            </a:br>
            <a:r>
              <a:rPr lang="en-US" sz="2000" dirty="0" err="1">
                <a:solidFill>
                  <a:schemeClr val="tx1"/>
                </a:solidFill>
                <a:latin typeface="AMX" pitchFamily="2" charset="77"/>
              </a:rPr>
              <a:t>ética</a:t>
            </a:r>
            <a:r>
              <a:rPr lang="en-US" sz="2000" dirty="0">
                <a:solidFill>
                  <a:schemeClr val="tx1"/>
                </a:solidFill>
                <a:latin typeface="AMX" pitchFamily="2" charset="77"/>
              </a:rPr>
              <a:t> e </a:t>
            </a:r>
            <a:r>
              <a:rPr lang="en-US" sz="2000" dirty="0" err="1">
                <a:solidFill>
                  <a:schemeClr val="tx1"/>
                </a:solidFill>
                <a:latin typeface="AMX" pitchFamily="2" charset="77"/>
              </a:rPr>
              <a:t>profissionalismo</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1053140" y="1522744"/>
            <a:ext cx="1458474"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Objeções</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2511614" y="1809710"/>
            <a:ext cx="2477636"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p:cNvPicPr>
            <a:picLocks noChangeAspect="1"/>
          </p:cNvPicPr>
          <p:nvPr/>
        </p:nvPicPr>
        <p:blipFill>
          <a:blip r:embed="rId1"/>
          <a:stretch>
            <a:fillRect/>
          </a:stretch>
        </p:blipFill>
        <p:spPr>
          <a:xfrm rot="5400000">
            <a:off x="5834979" y="4895355"/>
            <a:ext cx="1752600" cy="977900"/>
          </a:xfrm>
          <a:prstGeom prst="rect">
            <a:avLst/>
          </a:prstGeom>
        </p:spPr>
      </p:pic>
      <p:pic>
        <p:nvPicPr>
          <p:cNvPr id="10" name="Graphic 9"/>
          <p:cNvPicPr>
            <a:picLocks noChangeAspect="1"/>
          </p:cNvPicPr>
          <p:nvPr/>
        </p:nvPicPr>
        <p:blipFill>
          <a:blip r:embed="rId1"/>
          <a:stretch>
            <a:fillRect/>
          </a:stretch>
        </p:blipFill>
        <p:spPr>
          <a:xfrm>
            <a:off x="9499107" y="905911"/>
            <a:ext cx="1752600" cy="977900"/>
          </a:xfrm>
          <a:prstGeom prst="rect">
            <a:avLst/>
          </a:prstGeom>
        </p:spPr>
      </p:pic>
      <p:grpSp>
        <p:nvGrpSpPr>
          <p:cNvPr id="22" name="Group 21"/>
          <p:cNvGrpSpPr/>
          <p:nvPr/>
        </p:nvGrpSpPr>
        <p:grpSpPr>
          <a:xfrm>
            <a:off x="-218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2230" r="31050"/>
            <a:stretch>
              <a:fillRect/>
            </a:stretch>
          </p:blipFill>
          <p:spPr>
            <a:xfrm>
              <a:off x="7178352" y="179439"/>
              <a:ext cx="6499123" cy="6499123"/>
            </a:xfrm>
            <a:prstGeom prst="ellipse">
              <a:avLst/>
            </a:prstGeom>
          </p:spPr>
        </p:pic>
      </p:grpSp>
      <p:sp>
        <p:nvSpPr>
          <p:cNvPr id="4" name="Rounded Rectangle 3"/>
          <p:cNvSpPr/>
          <p:nvPr/>
        </p:nvSpPr>
        <p:spPr>
          <a:xfrm>
            <a:off x="6587875" y="1269510"/>
            <a:ext cx="4269515" cy="4318980"/>
          </a:xfrm>
          <a:prstGeom prst="roundRect">
            <a:avLst>
              <a:gd name="adj" fmla="val 1214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err="1">
                <a:solidFill>
                  <a:schemeClr val="tx1"/>
                </a:solidFill>
                <a:latin typeface="AMX" pitchFamily="2" charset="77"/>
              </a:rPr>
              <a:t>Objeções</a:t>
            </a:r>
            <a:r>
              <a:rPr lang="en-US" sz="2000" b="1" dirty="0">
                <a:solidFill>
                  <a:schemeClr val="tx1"/>
                </a:solidFill>
                <a:latin typeface="AMX" pitchFamily="2" charset="77"/>
              </a:rPr>
              <a:t> e </a:t>
            </a:r>
            <a:r>
              <a:rPr lang="en-US" sz="2000" b="1" dirty="0" err="1">
                <a:solidFill>
                  <a:schemeClr val="tx1"/>
                </a:solidFill>
                <a:latin typeface="AMX" pitchFamily="2" charset="77"/>
              </a:rPr>
              <a:t>reclamações</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Diga</a:t>
            </a:r>
            <a:r>
              <a:rPr lang="en-US" sz="2000" dirty="0">
                <a:solidFill>
                  <a:schemeClr val="tx1"/>
                </a:solidFill>
                <a:latin typeface="AMX" pitchFamily="2" charset="77"/>
              </a:rPr>
              <a:t> </a:t>
            </a:r>
            <a:r>
              <a:rPr lang="en-US" sz="2000" dirty="0" err="1">
                <a:solidFill>
                  <a:schemeClr val="tx1"/>
                </a:solidFill>
                <a:latin typeface="AMX" pitchFamily="2" charset="77"/>
              </a:rPr>
              <a:t>ao</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que</a:t>
            </a:r>
            <a:br>
              <a:rPr lang="en-US" sz="2000" dirty="0">
                <a:solidFill>
                  <a:schemeClr val="tx1"/>
                </a:solidFill>
                <a:latin typeface="AMX" pitchFamily="2" charset="77"/>
              </a:rPr>
            </a:br>
            <a:r>
              <a:rPr lang="en-US" sz="2000" dirty="0" err="1">
                <a:solidFill>
                  <a:schemeClr val="tx1"/>
                </a:solidFill>
                <a:latin typeface="AMX" pitchFamily="2" charset="77"/>
              </a:rPr>
              <a:t>entende</a:t>
            </a:r>
            <a:r>
              <a:rPr lang="en-US" sz="2000" dirty="0">
                <a:solidFill>
                  <a:schemeClr val="tx1"/>
                </a:solidFill>
                <a:latin typeface="AMX" pitchFamily="2" charset="77"/>
              </a:rPr>
              <a:t> </a:t>
            </a:r>
            <a:r>
              <a:rPr lang="en-US" sz="2000" dirty="0" err="1">
                <a:solidFill>
                  <a:schemeClr val="tx1"/>
                </a:solidFill>
                <a:latin typeface="AMX" pitchFamily="2" charset="77"/>
              </a:rPr>
              <a:t>como</a:t>
            </a:r>
            <a:r>
              <a:rPr lang="en-US" sz="2000" dirty="0">
                <a:solidFill>
                  <a:schemeClr val="tx1"/>
                </a:solidFill>
                <a:latin typeface="AMX" pitchFamily="2" charset="77"/>
              </a:rPr>
              <a:t> </a:t>
            </a:r>
            <a:r>
              <a:rPr lang="en-US" sz="2000" dirty="0" err="1">
                <a:solidFill>
                  <a:schemeClr val="tx1"/>
                </a:solidFill>
                <a:latin typeface="AMX" pitchFamily="2" charset="77"/>
              </a:rPr>
              <a:t>ele</a:t>
            </a:r>
            <a:r>
              <a:rPr lang="en-US" sz="2000" dirty="0">
                <a:solidFill>
                  <a:schemeClr val="tx1"/>
                </a:solidFill>
                <a:latin typeface="AMX" pitchFamily="2" charset="77"/>
              </a:rPr>
              <a:t> se sente;</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Demonstre</a:t>
            </a:r>
            <a:r>
              <a:rPr lang="en-US" sz="2000" dirty="0">
                <a:solidFill>
                  <a:schemeClr val="tx1"/>
                </a:solidFill>
                <a:latin typeface="AMX" pitchFamily="2" charset="77"/>
              </a:rPr>
              <a:t> EMPATIA;</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Ouça</a:t>
            </a:r>
            <a:r>
              <a:rPr lang="en-US" sz="2000" dirty="0">
                <a:solidFill>
                  <a:schemeClr val="tx1"/>
                </a:solidFill>
                <a:latin typeface="AMX" pitchFamily="2" charset="77"/>
              </a:rPr>
              <a:t> o tempo </a:t>
            </a:r>
            <a:r>
              <a:rPr lang="en-US" sz="2000" dirty="0" err="1">
                <a:solidFill>
                  <a:schemeClr val="tx1"/>
                </a:solidFill>
                <a:latin typeface="AMX" pitchFamily="2" charset="77"/>
              </a:rPr>
              <a:t>todo</a:t>
            </a:r>
            <a:r>
              <a:rPr lang="en-US" sz="2000" dirty="0">
                <a:solidFill>
                  <a:schemeClr val="tx1"/>
                </a:solidFill>
                <a:latin typeface="AMX" pitchFamily="2" charset="77"/>
              </a:rPr>
              <a:t>.</a:t>
            </a:r>
            <a:br>
              <a:rPr lang="en-US" sz="2000" dirty="0">
                <a:solidFill>
                  <a:schemeClr val="tx1"/>
                </a:solidFill>
                <a:latin typeface="AMX" pitchFamily="2" charset="77"/>
              </a:rPr>
            </a:br>
            <a:r>
              <a:rPr lang="en-US" sz="2000" dirty="0" err="1">
                <a:solidFill>
                  <a:schemeClr val="tx1"/>
                </a:solidFill>
                <a:latin typeface="AMX" pitchFamily="2" charset="77"/>
              </a:rPr>
              <a:t>Não</a:t>
            </a:r>
            <a:r>
              <a:rPr lang="en-US" sz="2000" dirty="0">
                <a:solidFill>
                  <a:schemeClr val="tx1"/>
                </a:solidFill>
                <a:latin typeface="AMX" pitchFamily="2" charset="77"/>
              </a:rPr>
              <a:t> </a:t>
            </a:r>
            <a:r>
              <a:rPr lang="en-US" sz="2000" dirty="0" err="1">
                <a:solidFill>
                  <a:schemeClr val="tx1"/>
                </a:solidFill>
                <a:latin typeface="AMX" pitchFamily="2" charset="77"/>
              </a:rPr>
              <a:t>interrompa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Faça</a:t>
            </a:r>
            <a:r>
              <a:rPr lang="en-US" sz="2000" dirty="0">
                <a:solidFill>
                  <a:schemeClr val="tx1"/>
                </a:solidFill>
                <a:latin typeface="AMX" pitchFamily="2" charset="77"/>
              </a:rPr>
              <a:t> </a:t>
            </a:r>
            <a:r>
              <a:rPr lang="en-US" sz="2000" dirty="0" err="1">
                <a:solidFill>
                  <a:schemeClr val="tx1"/>
                </a:solidFill>
                <a:latin typeface="AMX" pitchFamily="2" charset="77"/>
              </a:rPr>
              <a:t>perguntas</a:t>
            </a:r>
            <a:r>
              <a:rPr lang="en-US" sz="2000" dirty="0">
                <a:solidFill>
                  <a:schemeClr val="tx1"/>
                </a:solidFill>
                <a:latin typeface="AMX" pitchFamily="2" charset="77"/>
              </a:rPr>
              <a:t>, para </a:t>
            </a:r>
            <a:r>
              <a:rPr lang="en-US" sz="2000" dirty="0" err="1">
                <a:solidFill>
                  <a:schemeClr val="tx1"/>
                </a:solidFill>
                <a:latin typeface="AMX" pitchFamily="2" charset="77"/>
              </a:rPr>
              <a:t>entender</a:t>
            </a:r>
            <a:r>
              <a:rPr lang="en-US" sz="2000" dirty="0">
                <a:solidFill>
                  <a:schemeClr val="tx1"/>
                </a:solidFill>
                <a:latin typeface="AMX" pitchFamily="2" charset="77"/>
              </a:rPr>
              <a:t> </a:t>
            </a:r>
            <a:r>
              <a:rPr lang="en-US" sz="2000" dirty="0" err="1">
                <a:solidFill>
                  <a:schemeClr val="tx1"/>
                </a:solidFill>
                <a:latin typeface="AMX" pitchFamily="2" charset="77"/>
              </a:rPr>
              <a:t>melhor</a:t>
            </a:r>
            <a:r>
              <a:rPr lang="en-US" sz="2000" dirty="0">
                <a:solidFill>
                  <a:schemeClr val="tx1"/>
                </a:solidFill>
                <a:latin typeface="AMX" pitchFamily="2" charset="77"/>
              </a:rPr>
              <a:t> o </a:t>
            </a:r>
            <a:r>
              <a:rPr lang="en-US" sz="2000" dirty="0" err="1">
                <a:solidFill>
                  <a:schemeClr val="tx1"/>
                </a:solidFill>
                <a:latin typeface="AMX" pitchFamily="2" charset="77"/>
              </a:rPr>
              <a:t>problema</a:t>
            </a:r>
            <a:r>
              <a:rPr lang="en-US" sz="2000" dirty="0">
                <a:solidFill>
                  <a:schemeClr val="tx1"/>
                </a:solidFill>
                <a:latin typeface="AMX" pitchFamily="2" charset="77"/>
              </a:rPr>
              <a:t> e </a:t>
            </a:r>
            <a:r>
              <a:rPr lang="en-US" sz="2000" dirty="0" err="1">
                <a:solidFill>
                  <a:schemeClr val="tx1"/>
                </a:solidFill>
                <a:latin typeface="AMX" pitchFamily="2" charset="77"/>
              </a:rPr>
              <a:t>ajudá</a:t>
            </a:r>
            <a:r>
              <a:rPr lang="en-US" sz="2000" dirty="0">
                <a:solidFill>
                  <a:schemeClr val="tx1"/>
                </a:solidFill>
                <a:latin typeface="AMX" pitchFamily="2" charset="77"/>
              </a:rPr>
              <a:t>-lo.</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Concorde com </a:t>
            </a:r>
            <a:r>
              <a:rPr lang="en-US" sz="2000" dirty="0" err="1">
                <a:solidFill>
                  <a:schemeClr val="tx1"/>
                </a:solidFill>
                <a:latin typeface="AMX" pitchFamily="2" charset="77"/>
              </a:rPr>
              <a:t>ele</a:t>
            </a:r>
            <a:r>
              <a:rPr lang="en-US" sz="2000" dirty="0">
                <a:solidFill>
                  <a:schemeClr val="tx1"/>
                </a:solidFill>
                <a:latin typeface="AMX" pitchFamily="2" charset="77"/>
              </a:rPr>
              <a:t>, se </a:t>
            </a:r>
            <a:r>
              <a:rPr lang="en-US" sz="2000" dirty="0" err="1">
                <a:solidFill>
                  <a:schemeClr val="tx1"/>
                </a:solidFill>
                <a:latin typeface="AMX" pitchFamily="2" charset="77"/>
              </a:rPr>
              <a:t>possível</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5" name="TextBox 14"/>
          <p:cNvSpPr txBox="1"/>
          <p:nvPr/>
        </p:nvSpPr>
        <p:spPr>
          <a:xfrm>
            <a:off x="6766574" y="1527264"/>
            <a:ext cx="1455062"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Objeções</a:t>
            </a:r>
            <a:endParaRPr lang="en-US" sz="2400" i="1" dirty="0">
              <a:solidFill>
                <a:schemeClr val="bg1"/>
              </a:solidFill>
              <a:latin typeface="AMX" pitchFamily="2" charset="77"/>
            </a:endParaRPr>
          </a:p>
        </p:txBody>
      </p:sp>
      <p:cxnSp>
        <p:nvCxnSpPr>
          <p:cNvPr id="16" name="Straight Connector 15"/>
          <p:cNvCxnSpPr>
            <a:stCxn id="15" idx="3"/>
          </p:cNvCxnSpPr>
          <p:nvPr/>
        </p:nvCxnSpPr>
        <p:spPr>
          <a:xfrm>
            <a:off x="8221636" y="1814230"/>
            <a:ext cx="221850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6015 0 L -1.25E-6 0 " pathEditMode="relative" rAng="0" ptsTypes="AA">
                                      <p:cBhvr>
                                        <p:cTn id="15" dur="1500" fill="hold"/>
                                        <p:tgtEl>
                                          <p:spTgt spid="22"/>
                                        </p:tgtEl>
                                        <p:attrNameLst>
                                          <p:attrName>ppt_x</p:attrName>
                                          <p:attrName>ppt_y</p:attrName>
                                        </p:attrNameLst>
                                      </p:cBhvr>
                                      <p:rCtr x="30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35" presetClass="path" presetSubtype="0" accel="50000" decel="50000" fill="hold" grpId="1" nodeType="withEffect">
                                  <p:stCondLst>
                                    <p:cond delay="250"/>
                                  </p:stCondLst>
                                  <p:childTnLst>
                                    <p:animMotion origin="layout" path="M 0.04245 -3.33333E-6 L -3.33333E-6 -3.33333E-6 " pathEditMode="relative" rAng="0" ptsTypes="AA">
                                      <p:cBhvr>
                                        <p:cTn id="23" dur="1250" fill="hold"/>
                                        <p:tgtEl>
                                          <p:spTgt spid="15"/>
                                        </p:tgtEl>
                                        <p:attrNameLst>
                                          <p:attrName>ppt_x</p:attrName>
                                          <p:attrName>ppt_y</p:attrName>
                                        </p:attrNameLst>
                                      </p:cBhvr>
                                      <p:rCtr x="-2122" y="0"/>
                                    </p:animMotion>
                                  </p:childTnLst>
                                </p:cTn>
                              </p:par>
                              <p:par>
                                <p:cTn id="24" presetID="22" presetClass="entr" presetSubtype="8" fill="hold" nodeType="withEffect">
                                  <p:stCondLst>
                                    <p:cond delay="500"/>
                                  </p:stCondLst>
                                  <p:childTnLst>
                                    <p:set>
                                      <p:cBhvr>
                                        <p:cTn id="25" dur="1" fill="hold">
                                          <p:stCondLst>
                                            <p:cond delay="0"/>
                                          </p:stCondLst>
                                        </p:cTn>
                                        <p:tgtEl>
                                          <p:spTgt spid="16"/>
                                        </p:tgtEl>
                                        <p:attrNameLst>
                                          <p:attrName>style.visibility</p:attrName>
                                        </p:attrNameLst>
                                      </p:cBhvr>
                                      <p:to>
                                        <p:strVal val="visible"/>
                                      </p:to>
                                    </p:set>
                                    <p:animEffect transition="in" filter="wipe(left)">
                                      <p:cBhvr>
                                        <p:cTn id="26" dur="500"/>
                                        <p:tgtEl>
                                          <p:spTgt spid="16"/>
                                        </p:tgtEl>
                                      </p:cBhvr>
                                    </p:animEffect>
                                  </p:childTnLst>
                                </p:cTn>
                              </p:par>
                              <p:par>
                                <p:cTn id="27" presetID="9" presetClass="entr" presetSubtype="0" fill="hold" nodeType="withEffect">
                                  <p:stCondLst>
                                    <p:cond delay="125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par>
                                <p:cTn id="30" presetID="9" presetClass="entr" presetSubtype="0" fill="hold" nodeType="withEffect">
                                  <p:stCondLst>
                                    <p:cond delay="1250"/>
                                  </p:stCondLst>
                                  <p:childTnLst>
                                    <p:set>
                                      <p:cBhvr>
                                        <p:cTn id="31" dur="1" fill="hold">
                                          <p:stCondLst>
                                            <p:cond delay="0"/>
                                          </p:stCondLst>
                                        </p:cTn>
                                        <p:tgtEl>
                                          <p:spTgt spid="7"/>
                                        </p:tgtEl>
                                        <p:attrNameLst>
                                          <p:attrName>style.visibility</p:attrName>
                                        </p:attrNameLst>
                                      </p:cBhvr>
                                      <p:to>
                                        <p:strVal val="visible"/>
                                      </p:to>
                                    </p:set>
                                    <p:animEffect transition="in" filter="dissolv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animBg="1"/>
      <p:bldP spid="15" grpId="1"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2831" r="20469"/>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785138"/>
            <a:ext cx="1752600" cy="977900"/>
          </a:xfrm>
          <a:prstGeom prst="rect">
            <a:avLst/>
          </a:prstGeom>
        </p:spPr>
      </p:pic>
      <p:pic>
        <p:nvPicPr>
          <p:cNvPr id="23" name="Graphic 22"/>
          <p:cNvPicPr>
            <a:picLocks noChangeAspect="1"/>
          </p:cNvPicPr>
          <p:nvPr/>
        </p:nvPicPr>
        <p:blipFill>
          <a:blip r:embed="rId2"/>
          <a:stretch>
            <a:fillRect/>
          </a:stretch>
        </p:blipFill>
        <p:spPr>
          <a:xfrm>
            <a:off x="9738275" y="732781"/>
            <a:ext cx="1752600" cy="977900"/>
          </a:xfrm>
          <a:prstGeom prst="rect">
            <a:avLst/>
          </a:prstGeom>
        </p:spPr>
      </p:pic>
      <p:sp>
        <p:nvSpPr>
          <p:cNvPr id="13" name="Rounded Rectangle 12"/>
          <p:cNvSpPr/>
          <p:nvPr/>
        </p:nvSpPr>
        <p:spPr>
          <a:xfrm>
            <a:off x="7315703" y="1225118"/>
            <a:ext cx="4278534" cy="4407764"/>
          </a:xfrm>
          <a:prstGeom prst="roundRect">
            <a:avLst>
              <a:gd name="adj" fmla="val 1220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dirty="0">
              <a:solidFill>
                <a:schemeClr val="tx1"/>
              </a:solidFill>
              <a:latin typeface="AMX" pitchFamily="2" charset="77"/>
            </a:endParaRPr>
          </a:p>
          <a:p>
            <a:pPr marL="97155">
              <a:spcBef>
                <a:spcPts val="600"/>
              </a:spcBef>
            </a:pPr>
            <a:r>
              <a:rPr lang="en-US" sz="2400" b="1" dirty="0" err="1">
                <a:solidFill>
                  <a:schemeClr val="tx1"/>
                </a:solidFill>
                <a:latin typeface="AMX" pitchFamily="2" charset="77"/>
              </a:rPr>
              <a:t>Simulações</a:t>
            </a:r>
            <a:r>
              <a:rPr lang="en-US" sz="2400" b="1" dirty="0">
                <a:solidFill>
                  <a:schemeClr val="tx1"/>
                </a:solidFill>
                <a:latin typeface="AMX" pitchFamily="2" charset="77"/>
              </a:rPr>
              <a:t> de </a:t>
            </a:r>
            <a:r>
              <a:rPr lang="en-US" sz="2400" b="1" dirty="0" err="1">
                <a:solidFill>
                  <a:schemeClr val="tx1"/>
                </a:solidFill>
                <a:latin typeface="AMX" pitchFamily="2" charset="77"/>
              </a:rPr>
              <a:t>vendas</a:t>
            </a:r>
            <a:endParaRPr lang="en-US" sz="2400" b="1" dirty="0">
              <a:solidFill>
                <a:schemeClr val="tx1"/>
              </a:solidFill>
              <a:latin typeface="AMX" pitchFamily="2" charset="77"/>
            </a:endParaRPr>
          </a:p>
          <a:p>
            <a:pPr marL="97155">
              <a:spcBef>
                <a:spcPts val="600"/>
              </a:spcBef>
            </a:pPr>
            <a:r>
              <a:rPr lang="en-US" sz="2400" dirty="0" err="1">
                <a:solidFill>
                  <a:schemeClr val="tx1"/>
                </a:solidFill>
                <a:latin typeface="AMX" pitchFamily="2" charset="77"/>
              </a:rPr>
              <a:t>Cada</a:t>
            </a:r>
            <a:r>
              <a:rPr lang="en-US" sz="2400" dirty="0">
                <a:solidFill>
                  <a:schemeClr val="tx1"/>
                </a:solidFill>
                <a:latin typeface="AMX" pitchFamily="2" charset="77"/>
              </a:rPr>
              <a:t> </a:t>
            </a:r>
            <a:r>
              <a:rPr lang="en-US" sz="2400" dirty="0" err="1">
                <a:solidFill>
                  <a:schemeClr val="tx1"/>
                </a:solidFill>
                <a:latin typeface="AMX" pitchFamily="2" charset="77"/>
              </a:rPr>
              <a:t>grupo</a:t>
            </a:r>
            <a:r>
              <a:rPr lang="en-US" sz="2400" dirty="0">
                <a:solidFill>
                  <a:schemeClr val="tx1"/>
                </a:solidFill>
                <a:latin typeface="AMX" pitchFamily="2" charset="77"/>
              </a:rPr>
              <a:t> </a:t>
            </a:r>
            <a:r>
              <a:rPr lang="en-US" sz="2400" dirty="0" err="1">
                <a:solidFill>
                  <a:schemeClr val="tx1"/>
                </a:solidFill>
                <a:latin typeface="AMX" pitchFamily="2" charset="77"/>
              </a:rPr>
              <a:t>será</a:t>
            </a:r>
            <a:r>
              <a:rPr lang="en-US" sz="2400" dirty="0">
                <a:solidFill>
                  <a:schemeClr val="tx1"/>
                </a:solidFill>
                <a:latin typeface="AMX" pitchFamily="2" charset="77"/>
              </a:rPr>
              <a:t> </a:t>
            </a:r>
            <a:r>
              <a:rPr lang="en-US" sz="2400" dirty="0" err="1">
                <a:solidFill>
                  <a:schemeClr val="tx1"/>
                </a:solidFill>
                <a:latin typeface="AMX" pitchFamily="2" charset="77"/>
              </a:rPr>
              <a:t>sorteado</a:t>
            </a:r>
            <a:r>
              <a:rPr lang="en-US" sz="2400" dirty="0">
                <a:solidFill>
                  <a:schemeClr val="tx1"/>
                </a:solidFill>
                <a:latin typeface="AMX" pitchFamily="2" charset="77"/>
              </a:rPr>
              <a:t> para um </a:t>
            </a:r>
            <a:r>
              <a:rPr lang="en-US" sz="2400" dirty="0" err="1">
                <a:solidFill>
                  <a:schemeClr val="tx1"/>
                </a:solidFill>
                <a:latin typeface="AMX" pitchFamily="2" charset="77"/>
              </a:rPr>
              <a:t>perfil</a:t>
            </a:r>
            <a:r>
              <a:rPr lang="en-US" sz="2400" dirty="0">
                <a:solidFill>
                  <a:schemeClr val="tx1"/>
                </a:solidFill>
                <a:latin typeface="AMX" pitchFamily="2" charset="77"/>
              </a:rPr>
              <a:t> de </a:t>
            </a:r>
            <a:r>
              <a:rPr lang="en-US" sz="2400" dirty="0" err="1">
                <a:solidFill>
                  <a:schemeClr val="tx1"/>
                </a:solidFill>
                <a:latin typeface="AMX" pitchFamily="2" charset="77"/>
              </a:rPr>
              <a:t>cliente</a:t>
            </a:r>
            <a:r>
              <a:rPr lang="en-US" sz="2400" dirty="0">
                <a:solidFill>
                  <a:schemeClr val="tx1"/>
                </a:solidFill>
                <a:latin typeface="AMX" pitchFamily="2" charset="77"/>
              </a:rPr>
              <a:t> </a:t>
            </a:r>
            <a:r>
              <a:rPr lang="en-US" sz="2400" dirty="0" err="1">
                <a:solidFill>
                  <a:schemeClr val="tx1"/>
                </a:solidFill>
                <a:latin typeface="AMX" pitchFamily="2" charset="77"/>
              </a:rPr>
              <a:t>específico</a:t>
            </a:r>
            <a:r>
              <a:rPr lang="en-US" sz="2400" dirty="0">
                <a:solidFill>
                  <a:schemeClr val="tx1"/>
                </a:solidFill>
                <a:latin typeface="AMX" pitchFamily="2" charset="77"/>
              </a:rPr>
              <a:t> e </a:t>
            </a:r>
            <a:r>
              <a:rPr lang="en-US" sz="2400" dirty="0" err="1">
                <a:solidFill>
                  <a:schemeClr val="tx1"/>
                </a:solidFill>
                <a:latin typeface="AMX" pitchFamily="2" charset="77"/>
              </a:rPr>
              <a:t>deverá</a:t>
            </a:r>
            <a:r>
              <a:rPr lang="en-US" sz="2400" dirty="0">
                <a:solidFill>
                  <a:schemeClr val="tx1"/>
                </a:solidFill>
                <a:latin typeface="AMX" pitchFamily="2" charset="77"/>
              </a:rPr>
              <a:t> </a:t>
            </a:r>
            <a:r>
              <a:rPr lang="en-US" sz="2400" dirty="0" err="1">
                <a:solidFill>
                  <a:schemeClr val="tx1"/>
                </a:solidFill>
                <a:latin typeface="AMX" pitchFamily="2" charset="77"/>
              </a:rPr>
              <a:t>praticar</a:t>
            </a:r>
            <a:r>
              <a:rPr lang="en-US" sz="2400" dirty="0">
                <a:solidFill>
                  <a:schemeClr val="tx1"/>
                </a:solidFill>
                <a:latin typeface="AMX" pitchFamily="2" charset="77"/>
              </a:rPr>
              <a:t> o que </a:t>
            </a:r>
            <a:r>
              <a:rPr lang="en-US" sz="2400" dirty="0" err="1">
                <a:solidFill>
                  <a:schemeClr val="tx1"/>
                </a:solidFill>
                <a:latin typeface="AMX" pitchFamily="2" charset="77"/>
              </a:rPr>
              <a:t>vimos</a:t>
            </a:r>
            <a:r>
              <a:rPr lang="en-US" sz="2400" dirty="0">
                <a:solidFill>
                  <a:schemeClr val="tx1"/>
                </a:solidFill>
                <a:latin typeface="AMX" pitchFamily="2" charset="77"/>
              </a:rPr>
              <a:t> </a:t>
            </a:r>
            <a:r>
              <a:rPr lang="en-US" sz="2400" dirty="0" err="1">
                <a:solidFill>
                  <a:schemeClr val="tx1"/>
                </a:solidFill>
                <a:latin typeface="AMX" pitchFamily="2" charset="77"/>
              </a:rPr>
              <a:t>até</a:t>
            </a:r>
            <a:r>
              <a:rPr lang="en-US" sz="2400" dirty="0">
                <a:solidFill>
                  <a:schemeClr val="tx1"/>
                </a:solidFill>
                <a:latin typeface="AMX" pitchFamily="2" charset="77"/>
              </a:rPr>
              <a:t> agora: </a:t>
            </a:r>
            <a:r>
              <a:rPr lang="en-US" sz="2400" b="1" dirty="0" err="1">
                <a:solidFill>
                  <a:schemeClr val="tx1"/>
                </a:solidFill>
                <a:latin typeface="AMX" pitchFamily="2" charset="77"/>
              </a:rPr>
              <a:t>abordagem</a:t>
            </a:r>
            <a:r>
              <a:rPr lang="en-US" sz="2400" b="1" dirty="0">
                <a:solidFill>
                  <a:schemeClr val="tx1"/>
                </a:solidFill>
                <a:latin typeface="AMX" pitchFamily="2" charset="77"/>
              </a:rPr>
              <a:t>, </a:t>
            </a:r>
            <a:r>
              <a:rPr lang="en-US" sz="2400" b="1" dirty="0" err="1">
                <a:solidFill>
                  <a:schemeClr val="tx1"/>
                </a:solidFill>
                <a:latin typeface="AMX" pitchFamily="2" charset="77"/>
              </a:rPr>
              <a:t>sondagem</a:t>
            </a:r>
            <a:r>
              <a:rPr lang="en-US" sz="2400" b="1" dirty="0">
                <a:solidFill>
                  <a:schemeClr val="tx1"/>
                </a:solidFill>
                <a:latin typeface="AMX" pitchFamily="2" charset="77"/>
              </a:rPr>
              <a:t>, </a:t>
            </a:r>
            <a:r>
              <a:rPr lang="en-US" sz="2400" b="1" dirty="0" err="1">
                <a:solidFill>
                  <a:schemeClr val="tx1"/>
                </a:solidFill>
                <a:latin typeface="AMX" pitchFamily="2" charset="77"/>
              </a:rPr>
              <a:t>apresentação</a:t>
            </a:r>
            <a:r>
              <a:rPr lang="en-US" sz="2400" b="1" dirty="0">
                <a:solidFill>
                  <a:schemeClr val="tx1"/>
                </a:solidFill>
                <a:latin typeface="AMX" pitchFamily="2" charset="77"/>
              </a:rPr>
              <a:t> do </a:t>
            </a:r>
            <a:r>
              <a:rPr lang="en-US" sz="2400" b="1" dirty="0" err="1">
                <a:solidFill>
                  <a:schemeClr val="tx1"/>
                </a:solidFill>
                <a:latin typeface="AMX" pitchFamily="2" charset="77"/>
              </a:rPr>
              <a:t>produto</a:t>
            </a:r>
            <a:br>
              <a:rPr lang="en-US" sz="2400" b="1" dirty="0">
                <a:solidFill>
                  <a:schemeClr val="tx1"/>
                </a:solidFill>
                <a:latin typeface="AMX" pitchFamily="2" charset="77"/>
              </a:rPr>
            </a:br>
            <a:r>
              <a:rPr lang="en-US" sz="2400" b="1" dirty="0">
                <a:solidFill>
                  <a:schemeClr val="tx1"/>
                </a:solidFill>
                <a:latin typeface="AMX" pitchFamily="2" charset="77"/>
              </a:rPr>
              <a:t>e contorno de </a:t>
            </a:r>
            <a:r>
              <a:rPr lang="en-US" sz="2400" b="1" dirty="0" err="1">
                <a:solidFill>
                  <a:schemeClr val="tx1"/>
                </a:solidFill>
                <a:latin typeface="AMX" pitchFamily="2" charset="77"/>
              </a:rPr>
              <a:t>objeções</a:t>
            </a:r>
            <a:r>
              <a:rPr lang="en-US" sz="2400" b="1" dirty="0">
                <a:solidFill>
                  <a:schemeClr val="tx1"/>
                </a:solidFill>
                <a:latin typeface="AMX" pitchFamily="2" charset="77"/>
              </a:rPr>
              <a:t>.</a:t>
            </a:r>
            <a:endParaRPr lang="en-US" sz="2400" b="1" dirty="0">
              <a:solidFill>
                <a:schemeClr val="tx1"/>
              </a:solidFill>
              <a:latin typeface="AMX" pitchFamily="2" charset="77"/>
            </a:endParaRPr>
          </a:p>
        </p:txBody>
      </p:sp>
      <p:sp>
        <p:nvSpPr>
          <p:cNvPr id="12" name="TextBox 11"/>
          <p:cNvSpPr txBox="1"/>
          <p:nvPr/>
        </p:nvSpPr>
        <p:spPr>
          <a:xfrm>
            <a:off x="7500864" y="1502595"/>
            <a:ext cx="240362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Atividade</a:t>
            </a:r>
            <a:endParaRPr lang="en-US" sz="3600" b="1" i="1" dirty="0">
              <a:solidFill>
                <a:schemeClr val="bg1"/>
              </a:solidFill>
              <a:latin typeface="AMX" pitchFamily="2" charset="77"/>
            </a:endParaRPr>
          </a:p>
        </p:txBody>
      </p:sp>
      <p:cxnSp>
        <p:nvCxnSpPr>
          <p:cNvPr id="15" name="Straight Connector 14"/>
          <p:cNvCxnSpPr>
            <a:stCxn id="12" idx="3"/>
          </p:cNvCxnSpPr>
          <p:nvPr/>
        </p:nvCxnSpPr>
        <p:spPr>
          <a:xfrm>
            <a:off x="9904491" y="1849419"/>
            <a:ext cx="116913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4.07407E-6 L -2.08333E-6 4.0740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Graphic 32"/>
          <p:cNvPicPr>
            <a:picLocks noChangeAspect="1"/>
          </p:cNvPicPr>
          <p:nvPr/>
        </p:nvPicPr>
        <p:blipFill>
          <a:blip r:embed="rId1"/>
          <a:stretch>
            <a:fillRect/>
          </a:stretch>
        </p:blipFill>
        <p:spPr>
          <a:xfrm rot="10800000">
            <a:off x="7086600" y="0"/>
            <a:ext cx="5105400" cy="6858000"/>
          </a:xfrm>
          <a:prstGeom prst="rect">
            <a:avLst/>
          </a:prstGeom>
        </p:spPr>
      </p:pic>
      <p:grpSp>
        <p:nvGrpSpPr>
          <p:cNvPr id="2" name="Group 1"/>
          <p:cNvGrpSpPr/>
          <p:nvPr/>
        </p:nvGrpSpPr>
        <p:grpSpPr>
          <a:xfrm>
            <a:off x="1451549" y="1062974"/>
            <a:ext cx="2563428" cy="2563426"/>
            <a:chOff x="6208180" y="-981000"/>
            <a:chExt cx="8820000" cy="8820000"/>
          </a:xfrm>
        </p:grpSpPr>
        <p:sp>
          <p:nvSpPr>
            <p:cNvPr id="3" name="Oval 2"/>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4" name="Oval 3"/>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 name="Picture 4"/>
            <p:cNvPicPr>
              <a:picLocks noChangeAspect="1"/>
            </p:cNvPicPr>
            <p:nvPr/>
          </p:nvPicPr>
          <p:blipFill>
            <a:blip r:embed="rId2"/>
            <a:srcRect l="36050" t="1924" r="15818" b="24567"/>
            <a:stretch>
              <a:fillRect/>
            </a:stretch>
          </p:blipFill>
          <p:spPr>
            <a:xfrm>
              <a:off x="6954834" y="-279003"/>
              <a:ext cx="7416000" cy="7415999"/>
            </a:xfrm>
            <a:prstGeom prst="ellipse">
              <a:avLst/>
            </a:prstGeom>
          </p:spPr>
        </p:pic>
      </p:grpSp>
      <p:sp>
        <p:nvSpPr>
          <p:cNvPr id="6" name="TextBox 5"/>
          <p:cNvSpPr txBox="1"/>
          <p:nvPr/>
        </p:nvSpPr>
        <p:spPr>
          <a:xfrm>
            <a:off x="2653364" y="330190"/>
            <a:ext cx="6885272" cy="523220"/>
          </a:xfrm>
          <a:prstGeom prst="rect">
            <a:avLst/>
          </a:prstGeom>
          <a:noFill/>
        </p:spPr>
        <p:txBody>
          <a:bodyPr wrap="square">
            <a:spAutoFit/>
          </a:bodyPr>
          <a:lstStyle/>
          <a:p>
            <a:pPr marL="9525" algn="ctr">
              <a:spcBef>
                <a:spcPts val="600"/>
              </a:spcBef>
            </a:pPr>
            <a:r>
              <a:rPr lang="en-US" sz="2800" b="1" dirty="0" err="1">
                <a:solidFill>
                  <a:schemeClr val="tx1"/>
                </a:solidFill>
                <a:latin typeface="AMX" pitchFamily="2" charset="77"/>
              </a:rPr>
              <a:t>Tipos</a:t>
            </a:r>
            <a:r>
              <a:rPr lang="en-US" sz="2800" b="1" dirty="0">
                <a:solidFill>
                  <a:schemeClr val="tx1"/>
                </a:solidFill>
                <a:latin typeface="AMX" pitchFamily="2" charset="77"/>
              </a:rPr>
              <a:t> de </a:t>
            </a:r>
            <a:r>
              <a:rPr lang="en-US" sz="2800" b="1" dirty="0" err="1">
                <a:solidFill>
                  <a:schemeClr val="tx1"/>
                </a:solidFill>
                <a:latin typeface="AMX" pitchFamily="2" charset="77"/>
              </a:rPr>
              <a:t>cliente</a:t>
            </a:r>
            <a:endParaRPr lang="en-US" sz="2800" b="1" dirty="0">
              <a:solidFill>
                <a:schemeClr val="tx1"/>
              </a:solidFill>
              <a:latin typeface="AMX" pitchFamily="2" charset="77"/>
            </a:endParaRPr>
          </a:p>
        </p:txBody>
      </p:sp>
      <p:sp>
        <p:nvSpPr>
          <p:cNvPr id="7" name="TextBox 6"/>
          <p:cNvSpPr txBox="1"/>
          <p:nvPr/>
        </p:nvSpPr>
        <p:spPr>
          <a:xfrm>
            <a:off x="1143710" y="2861596"/>
            <a:ext cx="1397097"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err="1">
                <a:solidFill>
                  <a:schemeClr val="bg1"/>
                </a:solidFill>
                <a:latin typeface="AMX" pitchFamily="2" charset="77"/>
              </a:rPr>
              <a:t>Apressado</a:t>
            </a:r>
            <a:endParaRPr lang="en-US" sz="2000" i="1" dirty="0">
              <a:solidFill>
                <a:schemeClr val="bg1"/>
              </a:solidFill>
              <a:latin typeface="AMX" pitchFamily="2" charset="77"/>
            </a:endParaRPr>
          </a:p>
        </p:txBody>
      </p:sp>
      <p:grpSp>
        <p:nvGrpSpPr>
          <p:cNvPr id="8" name="Group 7"/>
          <p:cNvGrpSpPr/>
          <p:nvPr/>
        </p:nvGrpSpPr>
        <p:grpSpPr>
          <a:xfrm>
            <a:off x="1451549" y="3790765"/>
            <a:ext cx="2563428" cy="2563426"/>
            <a:chOff x="6208180" y="-981000"/>
            <a:chExt cx="8820000" cy="8820000"/>
          </a:xfrm>
        </p:grpSpPr>
        <p:sp>
          <p:nvSpPr>
            <p:cNvPr id="9" name="Oval 8"/>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0" name="Oval 9"/>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1" name="Picture 10"/>
            <p:cNvPicPr>
              <a:picLocks noChangeAspect="1"/>
            </p:cNvPicPr>
            <p:nvPr/>
          </p:nvPicPr>
          <p:blipFill>
            <a:blip r:embed="rId3"/>
            <a:srcRect l="32082" r="18514" b="25894"/>
            <a:stretch>
              <a:fillRect/>
            </a:stretch>
          </p:blipFill>
          <p:spPr>
            <a:xfrm>
              <a:off x="6954834" y="-279003"/>
              <a:ext cx="7416000" cy="7415999"/>
            </a:xfrm>
            <a:prstGeom prst="ellipse">
              <a:avLst/>
            </a:prstGeom>
          </p:spPr>
        </p:pic>
      </p:grpSp>
      <p:sp>
        <p:nvSpPr>
          <p:cNvPr id="12" name="TextBox 11"/>
          <p:cNvSpPr txBox="1"/>
          <p:nvPr/>
        </p:nvSpPr>
        <p:spPr>
          <a:xfrm>
            <a:off x="1143710" y="5690935"/>
            <a:ext cx="1280346"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err="1">
                <a:solidFill>
                  <a:schemeClr val="bg1"/>
                </a:solidFill>
                <a:latin typeface="AMX" pitchFamily="2" charset="77"/>
              </a:rPr>
              <a:t>Amigável</a:t>
            </a:r>
            <a:endParaRPr lang="en-US" sz="2000" i="1" dirty="0">
              <a:solidFill>
                <a:schemeClr val="bg1"/>
              </a:solidFill>
              <a:latin typeface="AMX" pitchFamily="2" charset="77"/>
            </a:endParaRPr>
          </a:p>
        </p:txBody>
      </p:sp>
      <p:grpSp>
        <p:nvGrpSpPr>
          <p:cNvPr id="13" name="Group 12"/>
          <p:cNvGrpSpPr/>
          <p:nvPr/>
        </p:nvGrpSpPr>
        <p:grpSpPr>
          <a:xfrm>
            <a:off x="4814286" y="1062974"/>
            <a:ext cx="2563428" cy="2563426"/>
            <a:chOff x="6208180" y="-981000"/>
            <a:chExt cx="8820000" cy="8820000"/>
          </a:xfrm>
        </p:grpSpPr>
        <p:sp>
          <p:nvSpPr>
            <p:cNvPr id="14" name="Oval 13"/>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5" name="Oval 14"/>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6" name="Picture 15"/>
            <p:cNvPicPr>
              <a:picLocks noChangeAspect="1"/>
            </p:cNvPicPr>
            <p:nvPr/>
          </p:nvPicPr>
          <p:blipFill>
            <a:blip r:embed="rId4"/>
            <a:srcRect l="13472" t="1839" r="33759" b="19021"/>
            <a:stretch>
              <a:fillRect/>
            </a:stretch>
          </p:blipFill>
          <p:spPr>
            <a:xfrm>
              <a:off x="6954834" y="-279003"/>
              <a:ext cx="7416000" cy="7415999"/>
            </a:xfrm>
            <a:prstGeom prst="ellipse">
              <a:avLst/>
            </a:prstGeom>
          </p:spPr>
        </p:pic>
      </p:grpSp>
      <p:grpSp>
        <p:nvGrpSpPr>
          <p:cNvPr id="17" name="Group 16"/>
          <p:cNvGrpSpPr/>
          <p:nvPr/>
        </p:nvGrpSpPr>
        <p:grpSpPr>
          <a:xfrm>
            <a:off x="8177023" y="1062974"/>
            <a:ext cx="2563428" cy="2563426"/>
            <a:chOff x="6208180" y="-981000"/>
            <a:chExt cx="8820000" cy="8820000"/>
          </a:xfrm>
        </p:grpSpPr>
        <p:sp>
          <p:nvSpPr>
            <p:cNvPr id="18" name="Oval 1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19" name="Oval 18"/>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0" name="Picture 19"/>
            <p:cNvPicPr>
              <a:picLocks noChangeAspect="1"/>
            </p:cNvPicPr>
            <p:nvPr/>
          </p:nvPicPr>
          <p:blipFill>
            <a:blip r:embed="rId5"/>
            <a:srcRect l="35004" t="6538" r="12217" b="14293"/>
            <a:stretch>
              <a:fillRect/>
            </a:stretch>
          </p:blipFill>
          <p:spPr>
            <a:xfrm>
              <a:off x="6954834" y="-279003"/>
              <a:ext cx="7416000" cy="7415999"/>
            </a:xfrm>
            <a:prstGeom prst="ellipse">
              <a:avLst/>
            </a:prstGeom>
          </p:spPr>
        </p:pic>
      </p:grpSp>
      <p:grpSp>
        <p:nvGrpSpPr>
          <p:cNvPr id="21" name="Group 20"/>
          <p:cNvGrpSpPr/>
          <p:nvPr/>
        </p:nvGrpSpPr>
        <p:grpSpPr>
          <a:xfrm>
            <a:off x="4814286" y="3788419"/>
            <a:ext cx="2563428" cy="2563426"/>
            <a:chOff x="6208180" y="-981000"/>
            <a:chExt cx="8820000" cy="8820000"/>
          </a:xfrm>
        </p:grpSpPr>
        <p:sp>
          <p:nvSpPr>
            <p:cNvPr id="22" name="Oval 21"/>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3" name="Oval 22"/>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4" name="Picture 23"/>
            <p:cNvPicPr>
              <a:picLocks noChangeAspect="1"/>
            </p:cNvPicPr>
            <p:nvPr/>
          </p:nvPicPr>
          <p:blipFill>
            <a:blip r:embed="rId6"/>
            <a:srcRect l="14448" r="27759" b="13309"/>
            <a:stretch>
              <a:fillRect/>
            </a:stretch>
          </p:blipFill>
          <p:spPr>
            <a:xfrm flipH="1">
              <a:off x="6954834" y="-279003"/>
              <a:ext cx="7416000" cy="7415999"/>
            </a:xfrm>
            <a:prstGeom prst="ellipse">
              <a:avLst/>
            </a:prstGeom>
          </p:spPr>
        </p:pic>
      </p:grpSp>
      <p:grpSp>
        <p:nvGrpSpPr>
          <p:cNvPr id="25" name="Group 24"/>
          <p:cNvGrpSpPr/>
          <p:nvPr/>
        </p:nvGrpSpPr>
        <p:grpSpPr>
          <a:xfrm>
            <a:off x="8177023" y="3788419"/>
            <a:ext cx="2563428" cy="2563426"/>
            <a:chOff x="6208180" y="-981000"/>
            <a:chExt cx="8820000" cy="8820000"/>
          </a:xfrm>
        </p:grpSpPr>
        <p:sp>
          <p:nvSpPr>
            <p:cNvPr id="26" name="Oval 25"/>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7" name="Oval 26"/>
            <p:cNvSpPr>
              <a:spLocks noChangeAspect="1"/>
            </p:cNvSpPr>
            <p:nvPr/>
          </p:nvSpPr>
          <p:spPr>
            <a:xfrm>
              <a:off x="6612836" y="-622853"/>
              <a:ext cx="8100000" cy="8103706"/>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28" name="Picture 27"/>
            <p:cNvPicPr>
              <a:picLocks noChangeAspect="1"/>
            </p:cNvPicPr>
            <p:nvPr/>
          </p:nvPicPr>
          <p:blipFill>
            <a:blip r:embed="rId7"/>
            <a:srcRect l="11999" r="21335"/>
            <a:stretch>
              <a:fillRect/>
            </a:stretch>
          </p:blipFill>
          <p:spPr>
            <a:xfrm>
              <a:off x="6954834" y="-279003"/>
              <a:ext cx="7416000" cy="7415999"/>
            </a:xfrm>
            <a:prstGeom prst="ellipse">
              <a:avLst/>
            </a:prstGeom>
          </p:spPr>
        </p:pic>
      </p:grpSp>
      <p:sp>
        <p:nvSpPr>
          <p:cNvPr id="29" name="TextBox 28"/>
          <p:cNvSpPr txBox="1"/>
          <p:nvPr/>
        </p:nvSpPr>
        <p:spPr>
          <a:xfrm>
            <a:off x="5871091" y="2861596"/>
            <a:ext cx="1648826"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err="1">
                <a:solidFill>
                  <a:schemeClr val="bg1"/>
                </a:solidFill>
                <a:latin typeface="AMX" pitchFamily="2" charset="77"/>
              </a:rPr>
              <a:t>Conversador</a:t>
            </a:r>
            <a:endParaRPr lang="en-US" sz="2000" i="1" dirty="0">
              <a:solidFill>
                <a:schemeClr val="bg1"/>
              </a:solidFill>
              <a:latin typeface="AMX" pitchFamily="2" charset="77"/>
            </a:endParaRPr>
          </a:p>
        </p:txBody>
      </p:sp>
      <p:sp>
        <p:nvSpPr>
          <p:cNvPr id="30" name="TextBox 29"/>
          <p:cNvSpPr txBox="1"/>
          <p:nvPr/>
        </p:nvSpPr>
        <p:spPr>
          <a:xfrm>
            <a:off x="10179652" y="2861596"/>
            <a:ext cx="838898"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err="1">
                <a:solidFill>
                  <a:schemeClr val="bg1"/>
                </a:solidFill>
                <a:latin typeface="AMX" pitchFamily="2" charset="77"/>
              </a:rPr>
              <a:t>Sério</a:t>
            </a:r>
            <a:endParaRPr lang="en-US" sz="2000" i="1" dirty="0">
              <a:solidFill>
                <a:schemeClr val="bg1"/>
              </a:solidFill>
              <a:latin typeface="AMX" pitchFamily="2" charset="77"/>
            </a:endParaRPr>
          </a:p>
        </p:txBody>
      </p:sp>
      <p:sp>
        <p:nvSpPr>
          <p:cNvPr id="31" name="TextBox 30"/>
          <p:cNvSpPr txBox="1"/>
          <p:nvPr/>
        </p:nvSpPr>
        <p:spPr>
          <a:xfrm>
            <a:off x="4813061" y="5690935"/>
            <a:ext cx="1167271"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err="1">
                <a:solidFill>
                  <a:schemeClr val="bg1"/>
                </a:solidFill>
                <a:latin typeface="AMX" pitchFamily="2" charset="77"/>
              </a:rPr>
              <a:t>Perdido</a:t>
            </a:r>
            <a:endParaRPr lang="en-US" sz="2000" i="1" dirty="0">
              <a:solidFill>
                <a:schemeClr val="bg1"/>
              </a:solidFill>
              <a:latin typeface="AMX" pitchFamily="2" charset="77"/>
            </a:endParaRPr>
          </a:p>
        </p:txBody>
      </p:sp>
      <p:sp>
        <p:nvSpPr>
          <p:cNvPr id="32" name="TextBox 31"/>
          <p:cNvSpPr txBox="1"/>
          <p:nvPr/>
        </p:nvSpPr>
        <p:spPr>
          <a:xfrm>
            <a:off x="9950524" y="5690935"/>
            <a:ext cx="977888" cy="458864"/>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000" i="1" dirty="0">
                <a:solidFill>
                  <a:schemeClr val="bg1"/>
                </a:solidFill>
                <a:latin typeface="AMX" pitchFamily="2" charset="77"/>
              </a:rPr>
              <a:t>Bravo</a:t>
            </a:r>
            <a:endParaRPr lang="en-US" sz="2000" i="1" dirty="0">
              <a:solidFill>
                <a:schemeClr val="bg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p:cTn id="10" dur="1250" fill="hold"/>
                                        <p:tgtEl>
                                          <p:spTgt spid="2"/>
                                        </p:tgtEl>
                                        <p:attrNameLst>
                                          <p:attrName>ppt_w</p:attrName>
                                        </p:attrNameLst>
                                      </p:cBhvr>
                                      <p:tavLst>
                                        <p:tav tm="0">
                                          <p:val>
                                            <p:fltVal val="0"/>
                                          </p:val>
                                        </p:tav>
                                        <p:tav tm="100000">
                                          <p:val>
                                            <p:strVal val="#ppt_w"/>
                                          </p:val>
                                        </p:tav>
                                      </p:tavLst>
                                    </p:anim>
                                    <p:anim calcmode="lin" valueType="num">
                                      <p:cBhvr>
                                        <p:cTn id="11" dur="1250" fill="hold"/>
                                        <p:tgtEl>
                                          <p:spTgt spid="2"/>
                                        </p:tgtEl>
                                        <p:attrNameLst>
                                          <p:attrName>ppt_h</p:attrName>
                                        </p:attrNameLst>
                                      </p:cBhvr>
                                      <p:tavLst>
                                        <p:tav tm="0">
                                          <p:val>
                                            <p:fltVal val="0"/>
                                          </p:val>
                                        </p:tav>
                                        <p:tav tm="100000">
                                          <p:val>
                                            <p:strVal val="#ppt_h"/>
                                          </p:val>
                                        </p:tav>
                                      </p:tavLst>
                                    </p:anim>
                                    <p:anim calcmode="lin" valueType="num">
                                      <p:cBhvr>
                                        <p:cTn id="12" dur="1250" fill="hold"/>
                                        <p:tgtEl>
                                          <p:spTgt spid="2"/>
                                        </p:tgtEl>
                                        <p:attrNameLst>
                                          <p:attrName>style.rotation</p:attrName>
                                        </p:attrNameLst>
                                      </p:cBhvr>
                                      <p:tavLst>
                                        <p:tav tm="0">
                                          <p:val>
                                            <p:fltVal val="360"/>
                                          </p:val>
                                        </p:tav>
                                        <p:tav tm="100000">
                                          <p:val>
                                            <p:fltVal val="0"/>
                                          </p:val>
                                        </p:tav>
                                      </p:tavLst>
                                    </p:anim>
                                    <p:animEffect transition="in" filter="fade">
                                      <p:cBhvr>
                                        <p:cTn id="13" dur="1250"/>
                                        <p:tgtEl>
                                          <p:spTgt spid="2"/>
                                        </p:tgtEl>
                                      </p:cBhvr>
                                    </p:animEffect>
                                  </p:childTnLst>
                                </p:cTn>
                              </p:par>
                              <p:par>
                                <p:cTn id="14" presetID="35" presetClass="path" presetSubtype="0" accel="50000" decel="50000" fill="hold" nodeType="withEffect">
                                  <p:stCondLst>
                                    <p:cond delay="0"/>
                                  </p:stCondLst>
                                  <p:childTnLst>
                                    <p:animMotion origin="layout" path="M -0.05182 -0.05255 L 1.45833E-6 1.85185E-6 " pathEditMode="relative" rAng="0" ptsTypes="AA">
                                      <p:cBhvr>
                                        <p:cTn id="15" dur="1500" fill="hold"/>
                                        <p:tgtEl>
                                          <p:spTgt spid="2"/>
                                        </p:tgtEl>
                                        <p:attrNameLst>
                                          <p:attrName>ppt_x</p:attrName>
                                          <p:attrName>ppt_y</p:attrName>
                                        </p:attrNameLst>
                                      </p:cBhvr>
                                      <p:rCtr x="2591" y="2616"/>
                                    </p:animMotion>
                                  </p:childTnLst>
                                </p:cTn>
                              </p:par>
                              <p:par>
                                <p:cTn id="16" presetID="10"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49" presetClass="entr" presetSubtype="0" decel="100000" fill="hold" nodeType="with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p:cTn id="24" dur="1250" fill="hold"/>
                                        <p:tgtEl>
                                          <p:spTgt spid="13"/>
                                        </p:tgtEl>
                                        <p:attrNameLst>
                                          <p:attrName>ppt_w</p:attrName>
                                        </p:attrNameLst>
                                      </p:cBhvr>
                                      <p:tavLst>
                                        <p:tav tm="0">
                                          <p:val>
                                            <p:fltVal val="0"/>
                                          </p:val>
                                        </p:tav>
                                        <p:tav tm="100000">
                                          <p:val>
                                            <p:strVal val="#ppt_w"/>
                                          </p:val>
                                        </p:tav>
                                      </p:tavLst>
                                    </p:anim>
                                    <p:anim calcmode="lin" valueType="num">
                                      <p:cBhvr>
                                        <p:cTn id="25" dur="1250" fill="hold"/>
                                        <p:tgtEl>
                                          <p:spTgt spid="13"/>
                                        </p:tgtEl>
                                        <p:attrNameLst>
                                          <p:attrName>ppt_h</p:attrName>
                                        </p:attrNameLst>
                                      </p:cBhvr>
                                      <p:tavLst>
                                        <p:tav tm="0">
                                          <p:val>
                                            <p:fltVal val="0"/>
                                          </p:val>
                                        </p:tav>
                                        <p:tav tm="100000">
                                          <p:val>
                                            <p:strVal val="#ppt_h"/>
                                          </p:val>
                                        </p:tav>
                                      </p:tavLst>
                                    </p:anim>
                                    <p:anim calcmode="lin" valueType="num">
                                      <p:cBhvr>
                                        <p:cTn id="26" dur="1250" fill="hold"/>
                                        <p:tgtEl>
                                          <p:spTgt spid="13"/>
                                        </p:tgtEl>
                                        <p:attrNameLst>
                                          <p:attrName>style.rotation</p:attrName>
                                        </p:attrNameLst>
                                      </p:cBhvr>
                                      <p:tavLst>
                                        <p:tav tm="0">
                                          <p:val>
                                            <p:fltVal val="360"/>
                                          </p:val>
                                        </p:tav>
                                        <p:tav tm="100000">
                                          <p:val>
                                            <p:fltVal val="0"/>
                                          </p:val>
                                        </p:tav>
                                      </p:tavLst>
                                    </p:anim>
                                    <p:animEffect transition="in" filter="fade">
                                      <p:cBhvr>
                                        <p:cTn id="27" dur="1250"/>
                                        <p:tgtEl>
                                          <p:spTgt spid="13"/>
                                        </p:tgtEl>
                                      </p:cBhvr>
                                    </p:animEffect>
                                  </p:childTnLst>
                                </p:cTn>
                              </p:par>
                              <p:par>
                                <p:cTn id="28" presetID="35" presetClass="path" presetSubtype="0" accel="50000" decel="50000" fill="hold" nodeType="withEffect">
                                  <p:stCondLst>
                                    <p:cond delay="0"/>
                                  </p:stCondLst>
                                  <p:childTnLst>
                                    <p:animMotion origin="layout" path="M 0 -0.05834 L 0 1.85185E-6 " pathEditMode="relative" rAng="0" ptsTypes="AA">
                                      <p:cBhvr>
                                        <p:cTn id="29" dur="1500" fill="hold"/>
                                        <p:tgtEl>
                                          <p:spTgt spid="13"/>
                                        </p:tgtEl>
                                        <p:attrNameLst>
                                          <p:attrName>ppt_x</p:attrName>
                                          <p:attrName>ppt_y</p:attrName>
                                        </p:attrNameLst>
                                      </p:cBhvr>
                                      <p:rCtr x="0" y="2917"/>
                                    </p:animMotion>
                                  </p:childTnLst>
                                </p:cTn>
                              </p:par>
                              <p:par>
                                <p:cTn id="30" presetID="10" presetClass="entr" presetSubtype="0" fill="hold"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49" presetClass="entr" presetSubtype="0" decel="10000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p:cTn id="35" dur="1250" fill="hold"/>
                                        <p:tgtEl>
                                          <p:spTgt spid="17"/>
                                        </p:tgtEl>
                                        <p:attrNameLst>
                                          <p:attrName>ppt_w</p:attrName>
                                        </p:attrNameLst>
                                      </p:cBhvr>
                                      <p:tavLst>
                                        <p:tav tm="0">
                                          <p:val>
                                            <p:fltVal val="0"/>
                                          </p:val>
                                        </p:tav>
                                        <p:tav tm="100000">
                                          <p:val>
                                            <p:strVal val="#ppt_w"/>
                                          </p:val>
                                        </p:tav>
                                      </p:tavLst>
                                    </p:anim>
                                    <p:anim calcmode="lin" valueType="num">
                                      <p:cBhvr>
                                        <p:cTn id="36" dur="1250" fill="hold"/>
                                        <p:tgtEl>
                                          <p:spTgt spid="17"/>
                                        </p:tgtEl>
                                        <p:attrNameLst>
                                          <p:attrName>ppt_h</p:attrName>
                                        </p:attrNameLst>
                                      </p:cBhvr>
                                      <p:tavLst>
                                        <p:tav tm="0">
                                          <p:val>
                                            <p:fltVal val="0"/>
                                          </p:val>
                                        </p:tav>
                                        <p:tav tm="100000">
                                          <p:val>
                                            <p:strVal val="#ppt_h"/>
                                          </p:val>
                                        </p:tav>
                                      </p:tavLst>
                                    </p:anim>
                                    <p:anim calcmode="lin" valueType="num">
                                      <p:cBhvr>
                                        <p:cTn id="37" dur="1250" fill="hold"/>
                                        <p:tgtEl>
                                          <p:spTgt spid="17"/>
                                        </p:tgtEl>
                                        <p:attrNameLst>
                                          <p:attrName>style.rotation</p:attrName>
                                        </p:attrNameLst>
                                      </p:cBhvr>
                                      <p:tavLst>
                                        <p:tav tm="0">
                                          <p:val>
                                            <p:fltVal val="360"/>
                                          </p:val>
                                        </p:tav>
                                        <p:tav tm="100000">
                                          <p:val>
                                            <p:fltVal val="0"/>
                                          </p:val>
                                        </p:tav>
                                      </p:tavLst>
                                    </p:anim>
                                    <p:animEffect transition="in" filter="fade">
                                      <p:cBhvr>
                                        <p:cTn id="38" dur="1250"/>
                                        <p:tgtEl>
                                          <p:spTgt spid="17"/>
                                        </p:tgtEl>
                                      </p:cBhvr>
                                    </p:animEffect>
                                  </p:childTnLst>
                                </p:cTn>
                              </p:par>
                              <p:par>
                                <p:cTn id="39" presetID="35" presetClass="path" presetSubtype="0" accel="50000" decel="50000" fill="hold" nodeType="withEffect">
                                  <p:stCondLst>
                                    <p:cond delay="0"/>
                                  </p:stCondLst>
                                  <p:childTnLst>
                                    <p:animMotion origin="layout" path="M 0.03034 -0.05718 L -1.25E-6 1.85185E-6 " pathEditMode="relative" rAng="0" ptsTypes="AA">
                                      <p:cBhvr>
                                        <p:cTn id="40" dur="1500" fill="hold"/>
                                        <p:tgtEl>
                                          <p:spTgt spid="17"/>
                                        </p:tgtEl>
                                        <p:attrNameLst>
                                          <p:attrName>ppt_x</p:attrName>
                                          <p:attrName>ppt_y</p:attrName>
                                        </p:attrNameLst>
                                      </p:cBhvr>
                                      <p:rCtr x="-1523" y="2847"/>
                                    </p:animMotion>
                                  </p:childTnLst>
                                </p:cTn>
                              </p:par>
                              <p:par>
                                <p:cTn id="41" presetID="10" presetClass="entr" presetSubtype="0" fill="hold" nodeType="with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par>
                                <p:cTn id="44" presetID="49" presetClass="entr" presetSubtype="0" decel="100000" fill="hold" nodeType="withEffect">
                                  <p:stCondLst>
                                    <p:cond delay="0"/>
                                  </p:stCondLst>
                                  <p:childTnLst>
                                    <p:set>
                                      <p:cBhvr>
                                        <p:cTn id="45" dur="1" fill="hold">
                                          <p:stCondLst>
                                            <p:cond delay="0"/>
                                          </p:stCondLst>
                                        </p:cTn>
                                        <p:tgtEl>
                                          <p:spTgt spid="8"/>
                                        </p:tgtEl>
                                        <p:attrNameLst>
                                          <p:attrName>style.visibility</p:attrName>
                                        </p:attrNameLst>
                                      </p:cBhvr>
                                      <p:to>
                                        <p:strVal val="visible"/>
                                      </p:to>
                                    </p:set>
                                    <p:anim calcmode="lin" valueType="num">
                                      <p:cBhvr>
                                        <p:cTn id="46" dur="1250" fill="hold"/>
                                        <p:tgtEl>
                                          <p:spTgt spid="8"/>
                                        </p:tgtEl>
                                        <p:attrNameLst>
                                          <p:attrName>ppt_w</p:attrName>
                                        </p:attrNameLst>
                                      </p:cBhvr>
                                      <p:tavLst>
                                        <p:tav tm="0">
                                          <p:val>
                                            <p:fltVal val="0"/>
                                          </p:val>
                                        </p:tav>
                                        <p:tav tm="100000">
                                          <p:val>
                                            <p:strVal val="#ppt_w"/>
                                          </p:val>
                                        </p:tav>
                                      </p:tavLst>
                                    </p:anim>
                                    <p:anim calcmode="lin" valueType="num">
                                      <p:cBhvr>
                                        <p:cTn id="47" dur="1250" fill="hold"/>
                                        <p:tgtEl>
                                          <p:spTgt spid="8"/>
                                        </p:tgtEl>
                                        <p:attrNameLst>
                                          <p:attrName>ppt_h</p:attrName>
                                        </p:attrNameLst>
                                      </p:cBhvr>
                                      <p:tavLst>
                                        <p:tav tm="0">
                                          <p:val>
                                            <p:fltVal val="0"/>
                                          </p:val>
                                        </p:tav>
                                        <p:tav tm="100000">
                                          <p:val>
                                            <p:strVal val="#ppt_h"/>
                                          </p:val>
                                        </p:tav>
                                      </p:tavLst>
                                    </p:anim>
                                    <p:anim calcmode="lin" valueType="num">
                                      <p:cBhvr>
                                        <p:cTn id="48" dur="1250" fill="hold"/>
                                        <p:tgtEl>
                                          <p:spTgt spid="8"/>
                                        </p:tgtEl>
                                        <p:attrNameLst>
                                          <p:attrName>style.rotation</p:attrName>
                                        </p:attrNameLst>
                                      </p:cBhvr>
                                      <p:tavLst>
                                        <p:tav tm="0">
                                          <p:val>
                                            <p:fltVal val="360"/>
                                          </p:val>
                                        </p:tav>
                                        <p:tav tm="100000">
                                          <p:val>
                                            <p:fltVal val="0"/>
                                          </p:val>
                                        </p:tav>
                                      </p:tavLst>
                                    </p:anim>
                                    <p:animEffect transition="in" filter="fade">
                                      <p:cBhvr>
                                        <p:cTn id="49" dur="1250"/>
                                        <p:tgtEl>
                                          <p:spTgt spid="8"/>
                                        </p:tgtEl>
                                      </p:cBhvr>
                                    </p:animEffect>
                                  </p:childTnLst>
                                </p:cTn>
                              </p:par>
                              <p:par>
                                <p:cTn id="50" presetID="35" presetClass="path" presetSubtype="0" accel="50000" decel="50000" fill="hold" nodeType="withEffect">
                                  <p:stCondLst>
                                    <p:cond delay="0"/>
                                  </p:stCondLst>
                                  <p:childTnLst>
                                    <p:animMotion origin="layout" path="M -0.02526 0.04445 L 1.45833E-6 -3.33333E-6 " pathEditMode="relative" rAng="0" ptsTypes="AA">
                                      <p:cBhvr>
                                        <p:cTn id="51" dur="1500" fill="hold"/>
                                        <p:tgtEl>
                                          <p:spTgt spid="8"/>
                                        </p:tgtEl>
                                        <p:attrNameLst>
                                          <p:attrName>ppt_x</p:attrName>
                                          <p:attrName>ppt_y</p:attrName>
                                        </p:attrNameLst>
                                      </p:cBhvr>
                                      <p:rCtr x="1263" y="-2222"/>
                                    </p:animMotion>
                                  </p:childTnLst>
                                </p:cTn>
                              </p:par>
                              <p:par>
                                <p:cTn id="52" presetID="10" presetClass="entr" presetSubtype="0" fill="hold" nodeType="with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par>
                                <p:cTn id="55" presetID="49" presetClass="entr" presetSubtype="0" decel="100000" fill="hold" nodeType="withEffect">
                                  <p:stCondLst>
                                    <p:cond delay="0"/>
                                  </p:stCondLst>
                                  <p:childTnLst>
                                    <p:set>
                                      <p:cBhvr>
                                        <p:cTn id="56" dur="1" fill="hold">
                                          <p:stCondLst>
                                            <p:cond delay="0"/>
                                          </p:stCondLst>
                                        </p:cTn>
                                        <p:tgtEl>
                                          <p:spTgt spid="21"/>
                                        </p:tgtEl>
                                        <p:attrNameLst>
                                          <p:attrName>style.visibility</p:attrName>
                                        </p:attrNameLst>
                                      </p:cBhvr>
                                      <p:to>
                                        <p:strVal val="visible"/>
                                      </p:to>
                                    </p:set>
                                    <p:anim calcmode="lin" valueType="num">
                                      <p:cBhvr>
                                        <p:cTn id="57" dur="1250" fill="hold"/>
                                        <p:tgtEl>
                                          <p:spTgt spid="21"/>
                                        </p:tgtEl>
                                        <p:attrNameLst>
                                          <p:attrName>ppt_w</p:attrName>
                                        </p:attrNameLst>
                                      </p:cBhvr>
                                      <p:tavLst>
                                        <p:tav tm="0">
                                          <p:val>
                                            <p:fltVal val="0"/>
                                          </p:val>
                                        </p:tav>
                                        <p:tav tm="100000">
                                          <p:val>
                                            <p:strVal val="#ppt_w"/>
                                          </p:val>
                                        </p:tav>
                                      </p:tavLst>
                                    </p:anim>
                                    <p:anim calcmode="lin" valueType="num">
                                      <p:cBhvr>
                                        <p:cTn id="58" dur="1250" fill="hold"/>
                                        <p:tgtEl>
                                          <p:spTgt spid="21"/>
                                        </p:tgtEl>
                                        <p:attrNameLst>
                                          <p:attrName>ppt_h</p:attrName>
                                        </p:attrNameLst>
                                      </p:cBhvr>
                                      <p:tavLst>
                                        <p:tav tm="0">
                                          <p:val>
                                            <p:fltVal val="0"/>
                                          </p:val>
                                        </p:tav>
                                        <p:tav tm="100000">
                                          <p:val>
                                            <p:strVal val="#ppt_h"/>
                                          </p:val>
                                        </p:tav>
                                      </p:tavLst>
                                    </p:anim>
                                    <p:anim calcmode="lin" valueType="num">
                                      <p:cBhvr>
                                        <p:cTn id="59" dur="1250" fill="hold"/>
                                        <p:tgtEl>
                                          <p:spTgt spid="21"/>
                                        </p:tgtEl>
                                        <p:attrNameLst>
                                          <p:attrName>style.rotation</p:attrName>
                                        </p:attrNameLst>
                                      </p:cBhvr>
                                      <p:tavLst>
                                        <p:tav tm="0">
                                          <p:val>
                                            <p:fltVal val="360"/>
                                          </p:val>
                                        </p:tav>
                                        <p:tav tm="100000">
                                          <p:val>
                                            <p:fltVal val="0"/>
                                          </p:val>
                                        </p:tav>
                                      </p:tavLst>
                                    </p:anim>
                                    <p:animEffect transition="in" filter="fade">
                                      <p:cBhvr>
                                        <p:cTn id="60" dur="1250"/>
                                        <p:tgtEl>
                                          <p:spTgt spid="21"/>
                                        </p:tgtEl>
                                      </p:cBhvr>
                                    </p:animEffect>
                                  </p:childTnLst>
                                </p:cTn>
                              </p:par>
                              <p:par>
                                <p:cTn id="61" presetID="35" presetClass="path" presetSubtype="0" accel="50000" decel="50000" fill="hold" nodeType="withEffect">
                                  <p:stCondLst>
                                    <p:cond delay="0"/>
                                  </p:stCondLst>
                                  <p:childTnLst>
                                    <p:animMotion origin="layout" path="M 0 0.07616 L 0 -3.7037E-7 " pathEditMode="relative" rAng="0" ptsTypes="AA">
                                      <p:cBhvr>
                                        <p:cTn id="62" dur="1500" fill="hold"/>
                                        <p:tgtEl>
                                          <p:spTgt spid="21"/>
                                        </p:tgtEl>
                                        <p:attrNameLst>
                                          <p:attrName>ppt_x</p:attrName>
                                          <p:attrName>ppt_y</p:attrName>
                                        </p:attrNameLst>
                                      </p:cBhvr>
                                      <p:rCtr x="0" y="-3819"/>
                                    </p:animMotion>
                                  </p:childTnLst>
                                </p:cTn>
                              </p:par>
                              <p:par>
                                <p:cTn id="63" presetID="10" presetClass="entr" presetSubtype="0" fill="hold" nodeType="withEffect">
                                  <p:stCondLst>
                                    <p:cond delay="0"/>
                                  </p:stCondLst>
                                  <p:childTnLst>
                                    <p:set>
                                      <p:cBhvr>
                                        <p:cTn id="64" dur="1" fill="hold">
                                          <p:stCondLst>
                                            <p:cond delay="0"/>
                                          </p:stCondLst>
                                        </p:cTn>
                                        <p:tgtEl>
                                          <p:spTgt spid="25"/>
                                        </p:tgtEl>
                                        <p:attrNameLst>
                                          <p:attrName>style.visibility</p:attrName>
                                        </p:attrNameLst>
                                      </p:cBhvr>
                                      <p:to>
                                        <p:strVal val="visible"/>
                                      </p:to>
                                    </p:set>
                                    <p:animEffect transition="in" filter="fade">
                                      <p:cBhvr>
                                        <p:cTn id="65" dur="500"/>
                                        <p:tgtEl>
                                          <p:spTgt spid="25"/>
                                        </p:tgtEl>
                                      </p:cBhvr>
                                    </p:animEffect>
                                  </p:childTnLst>
                                </p:cTn>
                              </p:par>
                              <p:par>
                                <p:cTn id="66" presetID="49" presetClass="entr" presetSubtype="0" decel="100000" fill="hold" nodeType="withEffect">
                                  <p:stCondLst>
                                    <p:cond delay="0"/>
                                  </p:stCondLst>
                                  <p:childTnLst>
                                    <p:set>
                                      <p:cBhvr>
                                        <p:cTn id="67" dur="1" fill="hold">
                                          <p:stCondLst>
                                            <p:cond delay="0"/>
                                          </p:stCondLst>
                                        </p:cTn>
                                        <p:tgtEl>
                                          <p:spTgt spid="25"/>
                                        </p:tgtEl>
                                        <p:attrNameLst>
                                          <p:attrName>style.visibility</p:attrName>
                                        </p:attrNameLst>
                                      </p:cBhvr>
                                      <p:to>
                                        <p:strVal val="visible"/>
                                      </p:to>
                                    </p:set>
                                    <p:anim calcmode="lin" valueType="num">
                                      <p:cBhvr>
                                        <p:cTn id="68" dur="1250" fill="hold"/>
                                        <p:tgtEl>
                                          <p:spTgt spid="25"/>
                                        </p:tgtEl>
                                        <p:attrNameLst>
                                          <p:attrName>ppt_w</p:attrName>
                                        </p:attrNameLst>
                                      </p:cBhvr>
                                      <p:tavLst>
                                        <p:tav tm="0">
                                          <p:val>
                                            <p:fltVal val="0"/>
                                          </p:val>
                                        </p:tav>
                                        <p:tav tm="100000">
                                          <p:val>
                                            <p:strVal val="#ppt_w"/>
                                          </p:val>
                                        </p:tav>
                                      </p:tavLst>
                                    </p:anim>
                                    <p:anim calcmode="lin" valueType="num">
                                      <p:cBhvr>
                                        <p:cTn id="69" dur="1250" fill="hold"/>
                                        <p:tgtEl>
                                          <p:spTgt spid="25"/>
                                        </p:tgtEl>
                                        <p:attrNameLst>
                                          <p:attrName>ppt_h</p:attrName>
                                        </p:attrNameLst>
                                      </p:cBhvr>
                                      <p:tavLst>
                                        <p:tav tm="0">
                                          <p:val>
                                            <p:fltVal val="0"/>
                                          </p:val>
                                        </p:tav>
                                        <p:tav tm="100000">
                                          <p:val>
                                            <p:strVal val="#ppt_h"/>
                                          </p:val>
                                        </p:tav>
                                      </p:tavLst>
                                    </p:anim>
                                    <p:anim calcmode="lin" valueType="num">
                                      <p:cBhvr>
                                        <p:cTn id="70" dur="1250" fill="hold"/>
                                        <p:tgtEl>
                                          <p:spTgt spid="25"/>
                                        </p:tgtEl>
                                        <p:attrNameLst>
                                          <p:attrName>style.rotation</p:attrName>
                                        </p:attrNameLst>
                                      </p:cBhvr>
                                      <p:tavLst>
                                        <p:tav tm="0">
                                          <p:val>
                                            <p:fltVal val="360"/>
                                          </p:val>
                                        </p:tav>
                                        <p:tav tm="100000">
                                          <p:val>
                                            <p:fltVal val="0"/>
                                          </p:val>
                                        </p:tav>
                                      </p:tavLst>
                                    </p:anim>
                                    <p:animEffect transition="in" filter="fade">
                                      <p:cBhvr>
                                        <p:cTn id="71" dur="1250"/>
                                        <p:tgtEl>
                                          <p:spTgt spid="25"/>
                                        </p:tgtEl>
                                      </p:cBhvr>
                                    </p:animEffect>
                                  </p:childTnLst>
                                </p:cTn>
                              </p:par>
                              <p:par>
                                <p:cTn id="72" presetID="35" presetClass="path" presetSubtype="0" accel="50000" decel="50000" fill="hold" nodeType="withEffect">
                                  <p:stCondLst>
                                    <p:cond delay="0"/>
                                  </p:stCondLst>
                                  <p:childTnLst>
                                    <p:animMotion origin="layout" path="M 0.04844 0.05046 L -1.25E-6 -3.7037E-7 " pathEditMode="relative" rAng="0" ptsTypes="AA">
                                      <p:cBhvr>
                                        <p:cTn id="73" dur="1500" fill="hold"/>
                                        <p:tgtEl>
                                          <p:spTgt spid="25"/>
                                        </p:tgtEl>
                                        <p:attrNameLst>
                                          <p:attrName>ppt_x</p:attrName>
                                          <p:attrName>ppt_y</p:attrName>
                                        </p:attrNameLst>
                                      </p:cBhvr>
                                      <p:rCtr x="-2422" y="-2523"/>
                                    </p:animMotion>
                                  </p:childTnLst>
                                </p:cTn>
                              </p:par>
                              <p:par>
                                <p:cTn id="74" presetID="10" presetClass="entr" presetSubtype="0" fill="hold" grpId="0" nodeType="withEffect">
                                  <p:stCondLst>
                                    <p:cond delay="750"/>
                                  </p:stCondLst>
                                  <p:childTnLst>
                                    <p:set>
                                      <p:cBhvr>
                                        <p:cTn id="75" dur="1" fill="hold">
                                          <p:stCondLst>
                                            <p:cond delay="0"/>
                                          </p:stCondLst>
                                        </p:cTn>
                                        <p:tgtEl>
                                          <p:spTgt spid="7"/>
                                        </p:tgtEl>
                                        <p:attrNameLst>
                                          <p:attrName>style.visibility</p:attrName>
                                        </p:attrNameLst>
                                      </p:cBhvr>
                                      <p:to>
                                        <p:strVal val="visible"/>
                                      </p:to>
                                    </p:set>
                                    <p:animEffect transition="in" filter="fade">
                                      <p:cBhvr>
                                        <p:cTn id="76" dur="500"/>
                                        <p:tgtEl>
                                          <p:spTgt spid="7"/>
                                        </p:tgtEl>
                                      </p:cBhvr>
                                    </p:animEffect>
                                  </p:childTnLst>
                                </p:cTn>
                              </p:par>
                              <p:par>
                                <p:cTn id="77" presetID="35" presetClass="path" presetSubtype="0" accel="50000" decel="50000" fill="hold" grpId="1" nodeType="withEffect">
                                  <p:stCondLst>
                                    <p:cond delay="750"/>
                                  </p:stCondLst>
                                  <p:childTnLst>
                                    <p:animMotion origin="layout" path="M -0.02448 -4.44444E-6 L -1.66667E-6 -4.44444E-6 " pathEditMode="relative" rAng="0" ptsTypes="AA">
                                      <p:cBhvr>
                                        <p:cTn id="78" dur="1250" fill="hold"/>
                                        <p:tgtEl>
                                          <p:spTgt spid="7"/>
                                        </p:tgtEl>
                                        <p:attrNameLst>
                                          <p:attrName>ppt_x</p:attrName>
                                          <p:attrName>ppt_y</p:attrName>
                                        </p:attrNameLst>
                                      </p:cBhvr>
                                      <p:rCtr x="1224" y="0"/>
                                    </p:animMotion>
                                  </p:childTnLst>
                                </p:cTn>
                              </p:par>
                              <p:par>
                                <p:cTn id="79" presetID="10" presetClass="entr" presetSubtype="0" fill="hold" grpId="0" nodeType="withEffect">
                                  <p:stCondLst>
                                    <p:cond delay="750"/>
                                  </p:stCondLst>
                                  <p:childTnLst>
                                    <p:set>
                                      <p:cBhvr>
                                        <p:cTn id="80" dur="1" fill="hold">
                                          <p:stCondLst>
                                            <p:cond delay="0"/>
                                          </p:stCondLst>
                                        </p:cTn>
                                        <p:tgtEl>
                                          <p:spTgt spid="29"/>
                                        </p:tgtEl>
                                        <p:attrNameLst>
                                          <p:attrName>style.visibility</p:attrName>
                                        </p:attrNameLst>
                                      </p:cBhvr>
                                      <p:to>
                                        <p:strVal val="visible"/>
                                      </p:to>
                                    </p:set>
                                    <p:animEffect transition="in" filter="fade">
                                      <p:cBhvr>
                                        <p:cTn id="81" dur="500"/>
                                        <p:tgtEl>
                                          <p:spTgt spid="29"/>
                                        </p:tgtEl>
                                      </p:cBhvr>
                                    </p:animEffect>
                                  </p:childTnLst>
                                </p:cTn>
                              </p:par>
                              <p:par>
                                <p:cTn id="82" presetID="35" presetClass="path" presetSubtype="0" accel="50000" decel="50000" fill="hold" grpId="1" nodeType="withEffect">
                                  <p:stCondLst>
                                    <p:cond delay="750"/>
                                  </p:stCondLst>
                                  <p:childTnLst>
                                    <p:animMotion origin="layout" path="M 0.03125 -4.44444E-6 L 1.45833E-6 -4.44444E-6 " pathEditMode="relative" rAng="0" ptsTypes="AA">
                                      <p:cBhvr>
                                        <p:cTn id="83" dur="1250" fill="hold"/>
                                        <p:tgtEl>
                                          <p:spTgt spid="29"/>
                                        </p:tgtEl>
                                        <p:attrNameLst>
                                          <p:attrName>ppt_x</p:attrName>
                                          <p:attrName>ppt_y</p:attrName>
                                        </p:attrNameLst>
                                      </p:cBhvr>
                                      <p:rCtr x="-1563" y="0"/>
                                    </p:animMotion>
                                  </p:childTnLst>
                                </p:cTn>
                              </p:par>
                              <p:par>
                                <p:cTn id="84" presetID="10" presetClass="entr" presetSubtype="0" fill="hold" grpId="0" nodeType="withEffect">
                                  <p:stCondLst>
                                    <p:cond delay="750"/>
                                  </p:stCondLst>
                                  <p:childTnLst>
                                    <p:set>
                                      <p:cBhvr>
                                        <p:cTn id="85" dur="1" fill="hold">
                                          <p:stCondLst>
                                            <p:cond delay="0"/>
                                          </p:stCondLst>
                                        </p:cTn>
                                        <p:tgtEl>
                                          <p:spTgt spid="30"/>
                                        </p:tgtEl>
                                        <p:attrNameLst>
                                          <p:attrName>style.visibility</p:attrName>
                                        </p:attrNameLst>
                                      </p:cBhvr>
                                      <p:to>
                                        <p:strVal val="visible"/>
                                      </p:to>
                                    </p:set>
                                    <p:animEffect transition="in" filter="fade">
                                      <p:cBhvr>
                                        <p:cTn id="86" dur="500"/>
                                        <p:tgtEl>
                                          <p:spTgt spid="30"/>
                                        </p:tgtEl>
                                      </p:cBhvr>
                                    </p:animEffect>
                                  </p:childTnLst>
                                </p:cTn>
                              </p:par>
                              <p:par>
                                <p:cTn id="87" presetID="35" presetClass="path" presetSubtype="0" accel="50000" decel="50000" fill="hold" grpId="1" nodeType="withEffect">
                                  <p:stCondLst>
                                    <p:cond delay="750"/>
                                  </p:stCondLst>
                                  <p:childTnLst>
                                    <p:animMotion origin="layout" path="M 0.03125 -4.44444E-6 L 1.45833E-6 -4.44444E-6 " pathEditMode="relative" rAng="0" ptsTypes="AA">
                                      <p:cBhvr>
                                        <p:cTn id="88" dur="1250" fill="hold"/>
                                        <p:tgtEl>
                                          <p:spTgt spid="30"/>
                                        </p:tgtEl>
                                        <p:attrNameLst>
                                          <p:attrName>ppt_x</p:attrName>
                                          <p:attrName>ppt_y</p:attrName>
                                        </p:attrNameLst>
                                      </p:cBhvr>
                                      <p:rCtr x="-1563" y="0"/>
                                    </p:animMotion>
                                  </p:childTnLst>
                                </p:cTn>
                              </p:par>
                              <p:par>
                                <p:cTn id="89" presetID="10" presetClass="entr" presetSubtype="0" fill="hold" grpId="0" nodeType="withEffect">
                                  <p:stCondLst>
                                    <p:cond delay="750"/>
                                  </p:stCondLst>
                                  <p:childTnLst>
                                    <p:set>
                                      <p:cBhvr>
                                        <p:cTn id="90" dur="1" fill="hold">
                                          <p:stCondLst>
                                            <p:cond delay="0"/>
                                          </p:stCondLst>
                                        </p:cTn>
                                        <p:tgtEl>
                                          <p:spTgt spid="12"/>
                                        </p:tgtEl>
                                        <p:attrNameLst>
                                          <p:attrName>style.visibility</p:attrName>
                                        </p:attrNameLst>
                                      </p:cBhvr>
                                      <p:to>
                                        <p:strVal val="visible"/>
                                      </p:to>
                                    </p:set>
                                    <p:animEffect transition="in" filter="fade">
                                      <p:cBhvr>
                                        <p:cTn id="91" dur="500"/>
                                        <p:tgtEl>
                                          <p:spTgt spid="12"/>
                                        </p:tgtEl>
                                      </p:cBhvr>
                                    </p:animEffect>
                                  </p:childTnLst>
                                </p:cTn>
                              </p:par>
                              <p:par>
                                <p:cTn id="92" presetID="35" presetClass="path" presetSubtype="0" accel="50000" decel="50000" fill="hold" grpId="1" nodeType="withEffect">
                                  <p:stCondLst>
                                    <p:cond delay="750"/>
                                  </p:stCondLst>
                                  <p:childTnLst>
                                    <p:animMotion origin="layout" path="M -0.02448 -4.44444E-6 L -1.66667E-6 -4.44444E-6 " pathEditMode="relative" rAng="0" ptsTypes="AA">
                                      <p:cBhvr>
                                        <p:cTn id="93" dur="1250" fill="hold"/>
                                        <p:tgtEl>
                                          <p:spTgt spid="12"/>
                                        </p:tgtEl>
                                        <p:attrNameLst>
                                          <p:attrName>ppt_x</p:attrName>
                                          <p:attrName>ppt_y</p:attrName>
                                        </p:attrNameLst>
                                      </p:cBhvr>
                                      <p:rCtr x="1224" y="0"/>
                                    </p:animMotion>
                                  </p:childTnLst>
                                </p:cTn>
                              </p:par>
                              <p:par>
                                <p:cTn id="94" presetID="10" presetClass="entr" presetSubtype="0" fill="hold" grpId="0" nodeType="withEffect">
                                  <p:stCondLst>
                                    <p:cond delay="750"/>
                                  </p:stCondLst>
                                  <p:childTnLst>
                                    <p:set>
                                      <p:cBhvr>
                                        <p:cTn id="95" dur="1" fill="hold">
                                          <p:stCondLst>
                                            <p:cond delay="0"/>
                                          </p:stCondLst>
                                        </p:cTn>
                                        <p:tgtEl>
                                          <p:spTgt spid="31"/>
                                        </p:tgtEl>
                                        <p:attrNameLst>
                                          <p:attrName>style.visibility</p:attrName>
                                        </p:attrNameLst>
                                      </p:cBhvr>
                                      <p:to>
                                        <p:strVal val="visible"/>
                                      </p:to>
                                    </p:set>
                                    <p:animEffect transition="in" filter="fade">
                                      <p:cBhvr>
                                        <p:cTn id="96" dur="500"/>
                                        <p:tgtEl>
                                          <p:spTgt spid="31"/>
                                        </p:tgtEl>
                                      </p:cBhvr>
                                    </p:animEffect>
                                  </p:childTnLst>
                                </p:cTn>
                              </p:par>
                              <p:par>
                                <p:cTn id="97" presetID="35" presetClass="path" presetSubtype="0" accel="50000" decel="50000" fill="hold" grpId="1" nodeType="withEffect">
                                  <p:stCondLst>
                                    <p:cond delay="750"/>
                                  </p:stCondLst>
                                  <p:childTnLst>
                                    <p:animMotion origin="layout" path="M -0.02448 -4.44444E-6 L -1.66667E-6 -4.44444E-6 " pathEditMode="relative" rAng="0" ptsTypes="AA">
                                      <p:cBhvr>
                                        <p:cTn id="98" dur="1250" fill="hold"/>
                                        <p:tgtEl>
                                          <p:spTgt spid="31"/>
                                        </p:tgtEl>
                                        <p:attrNameLst>
                                          <p:attrName>ppt_x</p:attrName>
                                          <p:attrName>ppt_y</p:attrName>
                                        </p:attrNameLst>
                                      </p:cBhvr>
                                      <p:rCtr x="1224" y="0"/>
                                    </p:animMotion>
                                  </p:childTnLst>
                                </p:cTn>
                              </p:par>
                              <p:par>
                                <p:cTn id="99" presetID="10" presetClass="entr" presetSubtype="0" fill="hold" grpId="0" nodeType="withEffect">
                                  <p:stCondLst>
                                    <p:cond delay="750"/>
                                  </p:stCondLst>
                                  <p:childTnLst>
                                    <p:set>
                                      <p:cBhvr>
                                        <p:cTn id="100" dur="1" fill="hold">
                                          <p:stCondLst>
                                            <p:cond delay="0"/>
                                          </p:stCondLst>
                                        </p:cTn>
                                        <p:tgtEl>
                                          <p:spTgt spid="32"/>
                                        </p:tgtEl>
                                        <p:attrNameLst>
                                          <p:attrName>style.visibility</p:attrName>
                                        </p:attrNameLst>
                                      </p:cBhvr>
                                      <p:to>
                                        <p:strVal val="visible"/>
                                      </p:to>
                                    </p:set>
                                    <p:animEffect transition="in" filter="fade">
                                      <p:cBhvr>
                                        <p:cTn id="101" dur="500"/>
                                        <p:tgtEl>
                                          <p:spTgt spid="32"/>
                                        </p:tgtEl>
                                      </p:cBhvr>
                                    </p:animEffect>
                                  </p:childTnLst>
                                </p:cTn>
                              </p:par>
                              <p:par>
                                <p:cTn id="102" presetID="35" presetClass="path" presetSubtype="0" accel="50000" decel="50000" fill="hold" grpId="1" nodeType="withEffect">
                                  <p:stCondLst>
                                    <p:cond delay="750"/>
                                  </p:stCondLst>
                                  <p:childTnLst>
                                    <p:animMotion origin="layout" path="M 0.03125 -4.44444E-6 L 0 -4.44444E-6 " pathEditMode="relative" rAng="0" ptsTypes="AA">
                                      <p:cBhvr>
                                        <p:cTn id="103" dur="1250" fill="hold"/>
                                        <p:tgtEl>
                                          <p:spTgt spid="32"/>
                                        </p:tgtEl>
                                        <p:attrNameLst>
                                          <p:attrName>ppt_x</p:attrName>
                                          <p:attrName>ppt_y</p:attrName>
                                        </p:attrNameLst>
                                      </p:cBhvr>
                                      <p:rCtr x="-156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7" grpId="1" animBg="1"/>
      <p:bldP spid="12" grpId="0" animBg="1"/>
      <p:bldP spid="12" grpId="1" animBg="1"/>
      <p:bldP spid="29" grpId="0" animBg="1"/>
      <p:bldP spid="29" grpId="1" animBg="1"/>
      <p:bldP spid="30" grpId="0" animBg="1"/>
      <p:bldP spid="30" grpId="1" animBg="1"/>
      <p:bldP spid="31" grpId="0" animBg="1"/>
      <p:bldP spid="31" grpId="1" animBg="1"/>
      <p:bldP spid="32" grpId="0" animBg="1"/>
      <p:bldP spid="32" grpId="1"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6578" r="5978"/>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a:off x="1764086" y="4632868"/>
            <a:ext cx="1752600" cy="977900"/>
          </a:xfrm>
          <a:prstGeom prst="rect">
            <a:avLst/>
          </a:prstGeom>
        </p:spPr>
      </p:pic>
      <p:pic>
        <p:nvPicPr>
          <p:cNvPr id="23" name="Graphic 22"/>
          <p:cNvPicPr>
            <a:picLocks noChangeAspect="1"/>
          </p:cNvPicPr>
          <p:nvPr/>
        </p:nvPicPr>
        <p:blipFill>
          <a:blip r:embed="rId2"/>
          <a:stretch>
            <a:fillRect/>
          </a:stretch>
        </p:blipFill>
        <p:spPr>
          <a:xfrm rot="5400000">
            <a:off x="3991265" y="1150644"/>
            <a:ext cx="1752600" cy="977900"/>
          </a:xfrm>
          <a:prstGeom prst="rect">
            <a:avLst/>
          </a:prstGeom>
        </p:spPr>
      </p:pic>
      <p:sp>
        <p:nvSpPr>
          <p:cNvPr id="13" name="Rounded Rectangle 12"/>
          <p:cNvSpPr/>
          <p:nvPr/>
        </p:nvSpPr>
        <p:spPr>
          <a:xfrm>
            <a:off x="1029825" y="2077375"/>
            <a:ext cx="3861771" cy="2703252"/>
          </a:xfrm>
          <a:prstGeom prst="roundRect">
            <a:avLst>
              <a:gd name="adj" fmla="val 14747"/>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r>
              <a:rPr lang="en-US" sz="2400">
                <a:solidFill>
                  <a:schemeClr val="tx1"/>
                </a:solidFill>
                <a:latin typeface="AMX" pitchFamily="2" charset="77"/>
              </a:rPr>
              <a:t>Agora que conhecemos como contornar as objeções, é importante estar atento aos </a:t>
            </a:r>
            <a:r>
              <a:rPr lang="en-US" sz="2400" b="1">
                <a:solidFill>
                  <a:schemeClr val="tx1"/>
                </a:solidFill>
                <a:latin typeface="AMX" pitchFamily="2" charset="77"/>
              </a:rPr>
              <a:t>sinais de interesse </a:t>
            </a:r>
            <a:r>
              <a:rPr lang="en-US" sz="2400">
                <a:solidFill>
                  <a:schemeClr val="tx1"/>
                </a:solidFill>
                <a:latin typeface="AMX" pitchFamily="2" charset="77"/>
              </a:rPr>
              <a:t>que o cliente pode demonstrar.</a:t>
            </a:r>
            <a:endParaRPr lang="en-US" sz="240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3685" y="-1105785"/>
            <a:ext cx="1040463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3" name="CaixaDeTexto 82"/>
          <p:cNvSpPr txBox="1"/>
          <p:nvPr/>
        </p:nvSpPr>
        <p:spPr>
          <a:xfrm>
            <a:off x="3826522" y="1118678"/>
            <a:ext cx="4372663" cy="735747"/>
          </a:xfrm>
          <a:prstGeom prst="roundRect">
            <a:avLst>
              <a:gd name="adj" fmla="val 50000"/>
            </a:avLst>
          </a:prstGeom>
          <a:noFill/>
          <a:ln w="19050">
            <a:solidFill>
              <a:srgbClr val="F5842B"/>
            </a:solidFill>
          </a:ln>
        </p:spPr>
        <p:txBody>
          <a:bodyPr wrap="square" rtlCol="0" anchor="ctr">
            <a:spAutoFit/>
          </a:bodyPr>
          <a:lstStyle/>
          <a:p>
            <a:pPr algn="ctr" defTabSz="914400"/>
            <a:r>
              <a:rPr lang="en-US" sz="2800" b="1" dirty="0">
                <a:solidFill>
                  <a:schemeClr val="bg1"/>
                </a:solidFill>
                <a:latin typeface="AMX" pitchFamily="2" charset="77"/>
                <a:cs typeface="Segoe UI Semibold" panose="020B0702040204020203" pitchFamily="34" charset="0"/>
              </a:rPr>
              <a:t>O que </a:t>
            </a:r>
            <a:r>
              <a:rPr lang="en-US" sz="2800" b="1" dirty="0" err="1">
                <a:solidFill>
                  <a:schemeClr val="bg1"/>
                </a:solidFill>
                <a:latin typeface="AMX" pitchFamily="2" charset="77"/>
                <a:cs typeface="Segoe UI Semibold" panose="020B0702040204020203" pitchFamily="34" charset="0"/>
              </a:rPr>
              <a:t>vamos</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ver</a:t>
            </a:r>
            <a:r>
              <a:rPr lang="en-US" sz="2800" b="1" dirty="0">
                <a:solidFill>
                  <a:schemeClr val="bg1"/>
                </a:solidFill>
                <a:latin typeface="AMX" pitchFamily="2" charset="77"/>
                <a:cs typeface="Segoe UI Semibold" panose="020B0702040204020203" pitchFamily="34" charset="0"/>
              </a:rPr>
              <a:t> </a:t>
            </a:r>
            <a:r>
              <a:rPr lang="en-US" sz="2800" b="1" dirty="0" err="1">
                <a:solidFill>
                  <a:schemeClr val="bg1"/>
                </a:solidFill>
                <a:latin typeface="AMX" pitchFamily="2" charset="77"/>
                <a:cs typeface="Segoe UI Semibold" panose="020B0702040204020203" pitchFamily="34" charset="0"/>
              </a:rPr>
              <a:t>aqui</a:t>
            </a:r>
            <a:r>
              <a:rPr lang="en-US" sz="2800" b="1" dirty="0">
                <a:solidFill>
                  <a:schemeClr val="bg1"/>
                </a:solidFill>
                <a:latin typeface="AMX" pitchFamily="2" charset="77"/>
                <a:cs typeface="Segoe UI Semibold" panose="020B0702040204020203" pitchFamily="34" charset="0"/>
              </a:rPr>
              <a:t>?</a:t>
            </a:r>
            <a:endParaRPr lang="en-US" sz="2800" b="1" dirty="0">
              <a:solidFill>
                <a:schemeClr val="bg1"/>
              </a:solidFill>
              <a:latin typeface="AMX" pitchFamily="2" charset="77"/>
              <a:cs typeface="Segoe UI Semibold" panose="020B0702040204020203" pitchFamily="34" charset="0"/>
            </a:endParaRPr>
          </a:p>
        </p:txBody>
      </p:sp>
      <p:pic>
        <p:nvPicPr>
          <p:cNvPr id="4" name="Graphic 3"/>
          <p:cNvPicPr>
            <a:picLocks noChangeAspect="1"/>
          </p:cNvPicPr>
          <p:nvPr/>
        </p:nvPicPr>
        <p:blipFill>
          <a:blip r:embed="rId1"/>
          <a:stretch>
            <a:fillRect/>
          </a:stretch>
        </p:blipFill>
        <p:spPr>
          <a:xfrm>
            <a:off x="4991100" y="2145341"/>
            <a:ext cx="2209800" cy="304800"/>
          </a:xfrm>
          <a:prstGeom prst="rect">
            <a:avLst/>
          </a:prstGeom>
        </p:spPr>
      </p:pic>
      <p:sp>
        <p:nvSpPr>
          <p:cNvPr id="13" name="Rounded Rectangle 12"/>
          <p:cNvSpPr/>
          <p:nvPr/>
        </p:nvSpPr>
        <p:spPr>
          <a:xfrm>
            <a:off x="3826522" y="3077579"/>
            <a:ext cx="3907704" cy="2437673"/>
          </a:xfrm>
          <a:prstGeom prst="roundRect">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8255" indent="-8255" algn="r">
              <a:spcBef>
                <a:spcPts val="1200"/>
              </a:spcBef>
            </a:pPr>
            <a:endParaRPr lang="en-US" sz="2000" b="1" dirty="0">
              <a:latin typeface="AMX" pitchFamily="2" charset="77"/>
            </a:endParaRPr>
          </a:p>
        </p:txBody>
      </p:sp>
      <p:cxnSp>
        <p:nvCxnSpPr>
          <p:cNvPr id="14" name="Straight Connector 13"/>
          <p:cNvCxnSpPr/>
          <p:nvPr/>
        </p:nvCxnSpPr>
        <p:spPr>
          <a:xfrm>
            <a:off x="5977015" y="3429000"/>
            <a:ext cx="1302674"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977015" y="3865801"/>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4261282" y="3249975"/>
            <a:ext cx="1684868" cy="2092881"/>
          </a:xfrm>
          <a:prstGeom prst="rect">
            <a:avLst/>
          </a:prstGeom>
          <a:noFill/>
        </p:spPr>
        <p:txBody>
          <a:bodyPr wrap="square">
            <a:spAutoFit/>
          </a:bodyPr>
          <a:lstStyle/>
          <a:p>
            <a:pPr marL="8255" indent="-8255" algn="r">
              <a:spcBef>
                <a:spcPts val="1200"/>
              </a:spcBef>
            </a:pPr>
            <a:r>
              <a:rPr lang="en-US" sz="1800" b="1" dirty="0" err="1">
                <a:solidFill>
                  <a:schemeClr val="bg1"/>
                </a:solidFill>
                <a:latin typeface="AMX" pitchFamily="2" charset="77"/>
              </a:rPr>
              <a:t>Abordagem</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Sondagem</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Oferta</a:t>
            </a:r>
            <a:endParaRPr lang="en-US" sz="1800" b="1" dirty="0">
              <a:solidFill>
                <a:schemeClr val="bg1"/>
              </a:solidFill>
              <a:latin typeface="AMX" pitchFamily="2" charset="77"/>
            </a:endParaRPr>
          </a:p>
          <a:p>
            <a:pPr marL="8255" indent="-8255" algn="r">
              <a:spcBef>
                <a:spcPts val="1200"/>
              </a:spcBef>
            </a:pPr>
            <a:r>
              <a:rPr lang="en-US" b="1" dirty="0" err="1">
                <a:solidFill>
                  <a:schemeClr val="bg1"/>
                </a:solidFill>
                <a:latin typeface="AMX" pitchFamily="2" charset="77"/>
              </a:rPr>
              <a:t>Objeções</a:t>
            </a:r>
            <a:endParaRPr lang="en-US" b="1" dirty="0">
              <a:solidFill>
                <a:schemeClr val="bg1"/>
              </a:solidFill>
              <a:latin typeface="AMX" pitchFamily="2" charset="77"/>
            </a:endParaRPr>
          </a:p>
          <a:p>
            <a:pPr marL="8255" indent="-8255" algn="r">
              <a:spcBef>
                <a:spcPts val="1200"/>
              </a:spcBef>
            </a:pPr>
            <a:r>
              <a:rPr lang="en-US" sz="1800" b="1" dirty="0" err="1">
                <a:solidFill>
                  <a:schemeClr val="bg1"/>
                </a:solidFill>
                <a:latin typeface="AMX" pitchFamily="2" charset="77"/>
              </a:rPr>
              <a:t>Fechamento</a:t>
            </a:r>
            <a:endParaRPr lang="en-US" sz="1800" b="1" dirty="0">
              <a:solidFill>
                <a:schemeClr val="bg1"/>
              </a:solidFill>
              <a:latin typeface="AMX" pitchFamily="2" charset="77"/>
            </a:endParaRPr>
          </a:p>
        </p:txBody>
      </p:sp>
      <p:cxnSp>
        <p:nvCxnSpPr>
          <p:cNvPr id="20" name="Straight Connector 19"/>
          <p:cNvCxnSpPr/>
          <p:nvPr/>
        </p:nvCxnSpPr>
        <p:spPr>
          <a:xfrm>
            <a:off x="5977015" y="4296415"/>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977015" y="4704788"/>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5977015" y="5139794"/>
            <a:ext cx="1223885" cy="0"/>
          </a:xfrm>
          <a:prstGeom prst="line">
            <a:avLst/>
          </a:prstGeom>
          <a:ln>
            <a:solidFill>
              <a:srgbClr val="FFF4D6"/>
            </a:solidFill>
          </a:ln>
        </p:spPr>
        <p:style>
          <a:lnRef idx="2">
            <a:schemeClr val="accent1"/>
          </a:lnRef>
          <a:fillRef idx="0">
            <a:schemeClr val="accent1"/>
          </a:fillRef>
          <a:effectRef idx="1">
            <a:schemeClr val="accent1"/>
          </a:effectRef>
          <a:fontRef idx="minor">
            <a:schemeClr val="tx1"/>
          </a:fontRef>
        </p:style>
      </p:cxnSp>
      <p:grpSp>
        <p:nvGrpSpPr>
          <p:cNvPr id="9" name="Group 8"/>
          <p:cNvGrpSpPr/>
          <p:nvPr/>
        </p:nvGrpSpPr>
        <p:grpSpPr>
          <a:xfrm>
            <a:off x="6382224" y="2944413"/>
            <a:ext cx="2704004" cy="2704004"/>
            <a:chOff x="3119747" y="2944413"/>
            <a:chExt cx="2704004" cy="2704004"/>
          </a:xfrm>
        </p:grpSpPr>
        <p:sp>
          <p:nvSpPr>
            <p:cNvPr id="10" name="Oval 9"/>
            <p:cNvSpPr>
              <a:spLocks noChangeAspect="1"/>
            </p:cNvSpPr>
            <p:nvPr/>
          </p:nvSpPr>
          <p:spPr>
            <a:xfrm>
              <a:off x="3119747" y="2944413"/>
              <a:ext cx="2704004" cy="2704004"/>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sp>
          <p:nvSpPr>
            <p:cNvPr id="11" name="Oval 10"/>
            <p:cNvSpPr>
              <a:spLocks noChangeAspect="1"/>
            </p:cNvSpPr>
            <p:nvPr/>
          </p:nvSpPr>
          <p:spPr>
            <a:xfrm>
              <a:off x="3394954" y="3219620"/>
              <a:ext cx="2153590" cy="215359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r>
                <a:rPr lang="en-US" sz="2400" b="1" dirty="0">
                  <a:solidFill>
                    <a:schemeClr val="tx1"/>
                  </a:solidFill>
                  <a:latin typeface="AMX" pitchFamily="2" charset="77"/>
                </a:rPr>
                <a:t>Técnica</a:t>
              </a:r>
              <a:br>
                <a:rPr lang="en-US" sz="2400" b="1" dirty="0">
                  <a:solidFill>
                    <a:schemeClr val="tx1"/>
                  </a:solidFill>
                  <a:latin typeface="AMX" pitchFamily="2" charset="77"/>
                </a:rPr>
              </a:br>
              <a:r>
                <a:rPr lang="en-US" sz="2400" b="1" dirty="0">
                  <a:solidFill>
                    <a:schemeClr val="tx1"/>
                  </a:solidFill>
                  <a:latin typeface="AMX" pitchFamily="2" charset="77"/>
                </a:rPr>
                <a:t>de </a:t>
              </a:r>
              <a:r>
                <a:rPr lang="en-US" sz="2400" b="1" dirty="0" err="1">
                  <a:solidFill>
                    <a:schemeClr val="tx1"/>
                  </a:solidFill>
                  <a:latin typeface="AMX" pitchFamily="2" charset="77"/>
                </a:rPr>
                <a:t>vendas</a:t>
              </a:r>
              <a:endParaRPr lang="en-US" sz="2400" dirty="0">
                <a:solidFill>
                  <a:schemeClr val="tx1"/>
                </a:solidFill>
                <a:latin typeface="AMX" pitchFamily="2" charset="77"/>
              </a:endParaRPr>
            </a:p>
          </p:txBody>
        </p:sp>
        <p:sp>
          <p:nvSpPr>
            <p:cNvPr id="12" name="Oval 11"/>
            <p:cNvSpPr>
              <a:spLocks noChangeAspect="1"/>
            </p:cNvSpPr>
            <p:nvPr/>
          </p:nvSpPr>
          <p:spPr>
            <a:xfrm>
              <a:off x="3252912" y="3077578"/>
              <a:ext cx="2437674" cy="2437674"/>
            </a:xfrm>
            <a:prstGeom prst="ellipse">
              <a:avLst/>
            </a:prstGeom>
            <a:noFill/>
            <a:ln>
              <a:solidFill>
                <a:srgbClr val="AF272F"/>
              </a:solid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8255" algn="ctr"/>
              <a:endParaRPr lang="en-US" sz="2400" dirty="0">
                <a:solidFill>
                  <a:schemeClr val="tx1"/>
                </a:solidFill>
                <a:latin typeface="AMX" pitchFamily="2" charset="77"/>
              </a:endParaRPr>
            </a:p>
          </p:txBody>
        </p:sp>
      </p:grpSp>
      <p:sp>
        <p:nvSpPr>
          <p:cNvPr id="16" name="Rounded Rectangle 15"/>
          <p:cNvSpPr/>
          <p:nvPr/>
        </p:nvSpPr>
        <p:spPr>
          <a:xfrm>
            <a:off x="4429957" y="4924096"/>
            <a:ext cx="1531626" cy="418760"/>
          </a:xfrm>
          <a:prstGeom prst="roundRect">
            <a:avLst>
              <a:gd name="adj" fmla="val 50000"/>
            </a:avLst>
          </a:prstGeom>
          <a:noFill/>
          <a:ln>
            <a:solidFill>
              <a:srgbClr val="EBD1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4280" t="9536" r="35363" b="-71"/>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656595" y="4850849"/>
            <a:ext cx="1752600" cy="977900"/>
          </a:xfrm>
          <a:prstGeom prst="rect">
            <a:avLst/>
          </a:prstGeom>
        </p:spPr>
      </p:pic>
      <p:pic>
        <p:nvPicPr>
          <p:cNvPr id="23" name="Graphic 22"/>
          <p:cNvPicPr>
            <a:picLocks noChangeAspect="1"/>
          </p:cNvPicPr>
          <p:nvPr/>
        </p:nvPicPr>
        <p:blipFill>
          <a:blip r:embed="rId2"/>
          <a:stretch>
            <a:fillRect/>
          </a:stretch>
        </p:blipFill>
        <p:spPr>
          <a:xfrm>
            <a:off x="9312677" y="1182662"/>
            <a:ext cx="1752600" cy="977900"/>
          </a:xfrm>
          <a:prstGeom prst="rect">
            <a:avLst/>
          </a:prstGeom>
        </p:spPr>
      </p:pic>
      <p:sp>
        <p:nvSpPr>
          <p:cNvPr id="13" name="Rounded Rectangle 12"/>
          <p:cNvSpPr/>
          <p:nvPr/>
        </p:nvSpPr>
        <p:spPr>
          <a:xfrm>
            <a:off x="7181850" y="1955800"/>
            <a:ext cx="4293235" cy="3315970"/>
          </a:xfrm>
          <a:prstGeom prst="roundRect">
            <a:avLst>
              <a:gd name="adj" fmla="val 15302"/>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b="1">
                <a:solidFill>
                  <a:schemeClr val="tx1"/>
                </a:solidFill>
                <a:latin typeface="AMX" pitchFamily="2" charset="77"/>
              </a:rPr>
              <a:t>Sinais de interesse do cliente</a:t>
            </a:r>
            <a:endParaRPr lang="en-US" b="1">
              <a:solidFill>
                <a:schemeClr val="tx1"/>
              </a:solidFill>
              <a:latin typeface="AMX" pitchFamily="2" charset="77"/>
            </a:endParaRPr>
          </a:p>
          <a:p>
            <a:pPr marL="97155">
              <a:spcBef>
                <a:spcPts val="600"/>
              </a:spcBef>
            </a:pPr>
            <a:r>
              <a:rPr lang="pt-BR">
                <a:solidFill>
                  <a:schemeClr val="tx1"/>
                </a:solidFill>
                <a:latin typeface="AMX" pitchFamily="2" charset="77"/>
              </a:rPr>
              <a:t>S</a:t>
            </a:r>
            <a:r>
              <a:rPr>
                <a:solidFill>
                  <a:schemeClr val="tx1"/>
                </a:solidFill>
                <a:latin typeface="AMX" pitchFamily="2" charset="77"/>
              </a:rPr>
              <a:t>olicitar detalhes sobre o produto ou serviço, perguntar sobre promoções ou descontos disponíveis, discutir possíveis complementos e manifestar interesse em opiniões de outros clientes.</a:t>
            </a:r>
            <a:endParaRPr lang="en-US">
              <a:solidFill>
                <a:schemeClr val="tx1"/>
              </a:solidFill>
              <a:latin typeface="AMX" pitchFamily="2" charset="77"/>
            </a:endParaRPr>
          </a:p>
        </p:txBody>
      </p:sp>
      <p:sp>
        <p:nvSpPr>
          <p:cNvPr id="12" name="TextBox 11"/>
          <p:cNvSpPr txBox="1"/>
          <p:nvPr/>
        </p:nvSpPr>
        <p:spPr>
          <a:xfrm>
            <a:off x="7348805" y="2252985"/>
            <a:ext cx="1883971" cy="573932"/>
          </a:xfrm>
          <a:prstGeom prst="roundRect">
            <a:avLst>
              <a:gd name="adj" fmla="val 50000"/>
            </a:avLst>
          </a:prstGeom>
          <a:solidFill>
            <a:srgbClr val="AF272F"/>
          </a:solidFill>
          <a:ln w="12700">
            <a:noFill/>
          </a:ln>
        </p:spPr>
        <p:txBody>
          <a:bodyPr wrap="square" rtlCol="0" anchor="ctr">
            <a:noAutofit/>
          </a:bodyPr>
          <a:lstStyle/>
          <a:p>
            <a:r>
              <a:rPr lang="en-US" sz="2400" i="1" dirty="0" err="1">
                <a:solidFill>
                  <a:schemeClr val="bg1"/>
                </a:solidFill>
                <a:latin typeface="AMX" pitchFamily="2" charset="77"/>
              </a:rPr>
              <a:t>Fechamento</a:t>
            </a:r>
            <a:endParaRPr lang="en-US" sz="2400" i="1" dirty="0">
              <a:solidFill>
                <a:schemeClr val="bg1"/>
              </a:solidFill>
              <a:latin typeface="AMX" pitchFamily="2" charset="77"/>
            </a:endParaRPr>
          </a:p>
        </p:txBody>
      </p:sp>
      <p:cxnSp>
        <p:nvCxnSpPr>
          <p:cNvPr id="15" name="Straight Connector 14"/>
          <p:cNvCxnSpPr>
            <a:stCxn id="12" idx="3"/>
          </p:cNvCxnSpPr>
          <p:nvPr/>
        </p:nvCxnSpPr>
        <p:spPr>
          <a:xfrm>
            <a:off x="9232776" y="2539951"/>
            <a:ext cx="1917577"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7 L 2.08333E-6 -3.7037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2" grpId="0" animBg="1"/>
      <p:bldP spid="12" grpId="1"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58301" r="93"/>
            <a:stretch>
              <a:fillRect/>
            </a:stretch>
          </p:blipFill>
          <p:spPr>
            <a:xfrm>
              <a:off x="7178352" y="179439"/>
              <a:ext cx="6499123" cy="6499123"/>
            </a:xfrm>
            <a:prstGeom prst="ellipse">
              <a:avLst/>
            </a:prstGeom>
          </p:spPr>
        </p:pic>
      </p:grpSp>
      <p:pic>
        <p:nvPicPr>
          <p:cNvPr id="2" name="Graphic 1"/>
          <p:cNvPicPr>
            <a:picLocks noChangeAspect="1"/>
          </p:cNvPicPr>
          <p:nvPr/>
        </p:nvPicPr>
        <p:blipFill>
          <a:blip r:embed="rId2"/>
          <a:stretch>
            <a:fillRect/>
          </a:stretch>
        </p:blipFill>
        <p:spPr>
          <a:xfrm>
            <a:off x="4780880" y="5370851"/>
            <a:ext cx="1752600" cy="977900"/>
          </a:xfrm>
          <a:prstGeom prst="rect">
            <a:avLst/>
          </a:prstGeom>
        </p:spPr>
      </p:pic>
      <p:pic>
        <p:nvPicPr>
          <p:cNvPr id="3" name="Graphic 2"/>
          <p:cNvPicPr>
            <a:picLocks noChangeAspect="1"/>
          </p:cNvPicPr>
          <p:nvPr/>
        </p:nvPicPr>
        <p:blipFill>
          <a:blip r:embed="rId2"/>
          <a:stretch>
            <a:fillRect/>
          </a:stretch>
        </p:blipFill>
        <p:spPr>
          <a:xfrm>
            <a:off x="2254162" y="372098"/>
            <a:ext cx="1752600" cy="977900"/>
          </a:xfrm>
          <a:prstGeom prst="rect">
            <a:avLst/>
          </a:prstGeom>
        </p:spPr>
      </p:pic>
      <p:sp>
        <p:nvSpPr>
          <p:cNvPr id="4" name="Rounded Rectangle 3"/>
          <p:cNvSpPr/>
          <p:nvPr/>
        </p:nvSpPr>
        <p:spPr>
          <a:xfrm>
            <a:off x="858491" y="1143777"/>
            <a:ext cx="4627909" cy="4570446"/>
          </a:xfrm>
          <a:prstGeom prst="roundRect">
            <a:avLst>
              <a:gd name="adj" fmla="val 1138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a:solidFill>
                  <a:schemeClr val="tx1"/>
                </a:solidFill>
                <a:latin typeface="AMX" pitchFamily="2" charset="77"/>
              </a:rPr>
              <a:t>O que </a:t>
            </a:r>
            <a:r>
              <a:rPr lang="en-US" sz="2000" b="1" dirty="0" err="1">
                <a:solidFill>
                  <a:schemeClr val="tx1"/>
                </a:solidFill>
                <a:latin typeface="AMX" pitchFamily="2" charset="77"/>
              </a:rPr>
              <a:t>pode</a:t>
            </a:r>
            <a:r>
              <a:rPr lang="en-US" sz="2000" b="1" dirty="0">
                <a:solidFill>
                  <a:schemeClr val="tx1"/>
                </a:solidFill>
                <a:latin typeface="AMX" pitchFamily="2" charset="77"/>
              </a:rPr>
              <a:t> </a:t>
            </a:r>
            <a:r>
              <a:rPr lang="en-US" sz="2000" b="1" dirty="0" err="1">
                <a:solidFill>
                  <a:schemeClr val="tx1"/>
                </a:solidFill>
                <a:latin typeface="AMX" pitchFamily="2" charset="77"/>
              </a:rPr>
              <a:t>impedir</a:t>
            </a:r>
            <a:r>
              <a:rPr lang="en-US" sz="2000" b="1" dirty="0">
                <a:solidFill>
                  <a:schemeClr val="tx1"/>
                </a:solidFill>
                <a:latin typeface="AMX" pitchFamily="2" charset="77"/>
              </a:rPr>
              <a:t> o </a:t>
            </a:r>
            <a:r>
              <a:rPr lang="en-US" sz="2000" b="1" dirty="0" err="1">
                <a:solidFill>
                  <a:schemeClr val="tx1"/>
                </a:solidFill>
                <a:latin typeface="AMX" pitchFamily="2" charset="77"/>
              </a:rPr>
              <a:t>fechamento</a:t>
            </a:r>
            <a:r>
              <a:rPr lang="en-US" sz="2000" b="1" dirty="0">
                <a:solidFill>
                  <a:schemeClr val="tx1"/>
                </a:solidFill>
                <a:latin typeface="AMX" pitchFamily="2" charset="77"/>
              </a:rPr>
              <a:t> de </a:t>
            </a:r>
            <a:r>
              <a:rPr lang="en-US" sz="2000" b="1" dirty="0" err="1">
                <a:solidFill>
                  <a:schemeClr val="tx1"/>
                </a:solidFill>
                <a:latin typeface="AMX" pitchFamily="2" charset="77"/>
              </a:rPr>
              <a:t>uma</a:t>
            </a:r>
            <a:r>
              <a:rPr lang="en-US" sz="2000" b="1" dirty="0">
                <a:solidFill>
                  <a:schemeClr val="tx1"/>
                </a:solidFill>
                <a:latin typeface="AMX" pitchFamily="2" charset="77"/>
              </a:rPr>
              <a:t> </a:t>
            </a:r>
            <a:r>
              <a:rPr lang="en-US" sz="2000" b="1" dirty="0" err="1">
                <a:solidFill>
                  <a:schemeClr val="tx1"/>
                </a:solidFill>
                <a:latin typeface="AMX" pitchFamily="2" charset="77"/>
              </a:rPr>
              <a:t>venda</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Insistência</a:t>
            </a:r>
            <a:r>
              <a:rPr lang="en-US" sz="2000" dirty="0">
                <a:solidFill>
                  <a:schemeClr val="tx1"/>
                </a:solidFill>
                <a:latin typeface="AMX" pitchFamily="2" charset="77"/>
              </a:rPr>
              <a:t> </a:t>
            </a:r>
            <a:r>
              <a:rPr lang="en-US" sz="2000" dirty="0" err="1">
                <a:solidFill>
                  <a:schemeClr val="tx1"/>
                </a:solidFill>
                <a:latin typeface="AMX" pitchFamily="2" charset="77"/>
              </a:rPr>
              <a:t>excessiva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Falar</a:t>
            </a:r>
            <a:r>
              <a:rPr lang="en-US" sz="2000" dirty="0">
                <a:solidFill>
                  <a:schemeClr val="tx1"/>
                </a:solidFill>
                <a:latin typeface="AMX" pitchFamily="2" charset="77"/>
              </a:rPr>
              <a:t> </a:t>
            </a:r>
            <a:r>
              <a:rPr lang="en-US" sz="2000" dirty="0" err="1">
                <a:solidFill>
                  <a:schemeClr val="tx1"/>
                </a:solidFill>
                <a:latin typeface="AMX" pitchFamily="2" charset="77"/>
              </a:rPr>
              <a:t>em</a:t>
            </a:r>
            <a:r>
              <a:rPr lang="en-US" sz="2000" dirty="0">
                <a:solidFill>
                  <a:schemeClr val="tx1"/>
                </a:solidFill>
                <a:latin typeface="AMX" pitchFamily="2" charset="77"/>
              </a:rPr>
              <a:t> </a:t>
            </a:r>
            <a:r>
              <a:rPr lang="en-US" sz="2000" dirty="0" err="1">
                <a:solidFill>
                  <a:schemeClr val="tx1"/>
                </a:solidFill>
                <a:latin typeface="AMX" pitchFamily="2" charset="77"/>
              </a:rPr>
              <a:t>demasia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Falta de </a:t>
            </a:r>
            <a:r>
              <a:rPr lang="en-US" sz="2000" dirty="0" err="1">
                <a:solidFill>
                  <a:schemeClr val="tx1"/>
                </a:solidFill>
                <a:latin typeface="AMX" pitchFamily="2" charset="77"/>
              </a:rPr>
              <a:t>conhecimento</a:t>
            </a:r>
            <a:r>
              <a:rPr lang="en-US" sz="2000" dirty="0">
                <a:solidFill>
                  <a:schemeClr val="tx1"/>
                </a:solidFill>
                <a:latin typeface="AMX" pitchFamily="2" charset="77"/>
              </a:rPr>
              <a:t> do </a:t>
            </a:r>
            <a:r>
              <a:rPr lang="en-US" sz="2000" dirty="0" err="1">
                <a:solidFill>
                  <a:schemeClr val="tx1"/>
                </a:solidFill>
                <a:latin typeface="AMX" pitchFamily="2" charset="77"/>
              </a:rPr>
              <a:t>produto</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Ser </a:t>
            </a:r>
            <a:r>
              <a:rPr lang="en-US" sz="2000" dirty="0" err="1">
                <a:solidFill>
                  <a:schemeClr val="tx1"/>
                </a:solidFill>
                <a:latin typeface="AMX" pitchFamily="2" charset="77"/>
              </a:rPr>
              <a:t>afobado</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Desprezar</a:t>
            </a:r>
            <a:r>
              <a:rPr lang="en-US" sz="2000" dirty="0">
                <a:solidFill>
                  <a:schemeClr val="tx1"/>
                </a:solidFill>
                <a:latin typeface="AMX" pitchFamily="2" charset="77"/>
              </a:rPr>
              <a:t> a </a:t>
            </a:r>
            <a:r>
              <a:rPr lang="en-US" sz="2000" dirty="0" err="1">
                <a:solidFill>
                  <a:schemeClr val="tx1"/>
                </a:solidFill>
                <a:latin typeface="AMX" pitchFamily="2" charset="77"/>
              </a:rPr>
              <a:t>concorrência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Cometer</a:t>
            </a:r>
            <a:r>
              <a:rPr lang="en-US" sz="2000" dirty="0">
                <a:solidFill>
                  <a:schemeClr val="tx1"/>
                </a:solidFill>
                <a:latin typeface="AMX" pitchFamily="2" charset="77"/>
              </a:rPr>
              <a:t> </a:t>
            </a:r>
            <a:r>
              <a:rPr lang="en-US" sz="2000" dirty="0" err="1">
                <a:solidFill>
                  <a:schemeClr val="tx1"/>
                </a:solidFill>
                <a:latin typeface="AMX" pitchFamily="2" charset="77"/>
              </a:rPr>
              <a:t>gafes</a:t>
            </a:r>
            <a:r>
              <a:rPr lang="en-US" sz="2000" dirty="0">
                <a:solidFill>
                  <a:schemeClr val="tx1"/>
                </a:solidFill>
                <a:latin typeface="AMX" pitchFamily="2" charset="77"/>
              </a:rPr>
              <a:t> </a:t>
            </a:r>
            <a:r>
              <a:rPr lang="en-US" sz="2000" dirty="0" err="1">
                <a:solidFill>
                  <a:schemeClr val="tx1"/>
                </a:solidFill>
                <a:latin typeface="AMX" pitchFamily="2" charset="77"/>
              </a:rPr>
              <a:t>ou</a:t>
            </a:r>
            <a:r>
              <a:rPr lang="en-US" sz="2000" dirty="0">
                <a:solidFill>
                  <a:schemeClr val="tx1"/>
                </a:solidFill>
                <a:latin typeface="AMX" pitchFamily="2" charset="77"/>
              </a:rPr>
              <a:t> </a:t>
            </a:r>
            <a:r>
              <a:rPr lang="en-US" sz="2000" dirty="0" err="1">
                <a:solidFill>
                  <a:schemeClr val="tx1"/>
                </a:solidFill>
                <a:latin typeface="AMX" pitchFamily="2" charset="77"/>
              </a:rPr>
              <a:t>enganos</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Não</a:t>
            </a:r>
            <a:r>
              <a:rPr lang="en-US" sz="2000" dirty="0">
                <a:solidFill>
                  <a:schemeClr val="tx1"/>
                </a:solidFill>
                <a:latin typeface="AMX" pitchFamily="2" charset="77"/>
              </a:rPr>
              <a:t> </a:t>
            </a:r>
            <a:r>
              <a:rPr lang="en-US" sz="2000" dirty="0" err="1">
                <a:solidFill>
                  <a:schemeClr val="tx1"/>
                </a:solidFill>
                <a:latin typeface="AMX" pitchFamily="2" charset="77"/>
              </a:rPr>
              <a:t>respeitar</a:t>
            </a:r>
            <a:r>
              <a:rPr lang="en-US" sz="2000" dirty="0">
                <a:solidFill>
                  <a:schemeClr val="tx1"/>
                </a:solidFill>
                <a:latin typeface="AMX" pitchFamily="2" charset="77"/>
              </a:rPr>
              <a:t> o tempo do </a:t>
            </a:r>
            <a:r>
              <a:rPr lang="en-US" sz="2000" dirty="0" err="1">
                <a:solidFill>
                  <a:schemeClr val="tx1"/>
                </a:solidFill>
                <a:latin typeface="AMX" pitchFamily="2" charset="77"/>
              </a:rPr>
              <a:t>cliente</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1035385" y="1389174"/>
            <a:ext cx="1903124"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Fechamento</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2938509" y="1676140"/>
            <a:ext cx="2228295"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35" presetClass="path" presetSubtype="0" accel="50000" decel="50000" fill="hold" grpId="1" nodeType="withEffect">
                                  <p:stCondLst>
                                    <p:cond delay="750"/>
                                  </p:stCondLst>
                                  <p:childTnLst>
                                    <p:animMotion origin="layout" path="M 0.04245 -4.44444E-6 L -6.25E-7 -4.44444E-6 " pathEditMode="relative" rAng="0" ptsTypes="AA">
                                      <p:cBhvr>
                                        <p:cTn id="23" dur="1250" fill="hold"/>
                                        <p:tgtEl>
                                          <p:spTgt spid="5"/>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2613" t="5868" r="22613" b="11970"/>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579550" y="4598707"/>
            <a:ext cx="1752600" cy="977900"/>
          </a:xfrm>
          <a:prstGeom prst="rect">
            <a:avLst/>
          </a:prstGeom>
        </p:spPr>
      </p:pic>
      <p:pic>
        <p:nvPicPr>
          <p:cNvPr id="23" name="Graphic 22"/>
          <p:cNvPicPr>
            <a:picLocks noChangeAspect="1"/>
          </p:cNvPicPr>
          <p:nvPr/>
        </p:nvPicPr>
        <p:blipFill>
          <a:blip r:embed="rId2"/>
          <a:stretch>
            <a:fillRect/>
          </a:stretch>
        </p:blipFill>
        <p:spPr>
          <a:xfrm>
            <a:off x="9738275" y="1035049"/>
            <a:ext cx="1752600" cy="977900"/>
          </a:xfrm>
          <a:prstGeom prst="rect">
            <a:avLst/>
          </a:prstGeom>
        </p:spPr>
      </p:pic>
      <p:sp>
        <p:nvSpPr>
          <p:cNvPr id="13" name="Rounded Rectangle 12"/>
          <p:cNvSpPr/>
          <p:nvPr/>
        </p:nvSpPr>
        <p:spPr>
          <a:xfrm>
            <a:off x="7546522" y="1717829"/>
            <a:ext cx="3683731" cy="3422342"/>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dirty="0" err="1">
                <a:solidFill>
                  <a:schemeClr val="tx1"/>
                </a:solidFill>
                <a:latin typeface="AMX" pitchFamily="2" charset="77"/>
              </a:rPr>
              <a:t>Seja</a:t>
            </a:r>
            <a:r>
              <a:rPr lang="en-US" sz="2000" dirty="0">
                <a:solidFill>
                  <a:schemeClr val="tx1"/>
                </a:solidFill>
                <a:latin typeface="AMX" pitchFamily="2" charset="77"/>
              </a:rPr>
              <a:t> sempre </a:t>
            </a:r>
            <a:r>
              <a:rPr lang="en-US" sz="2000" dirty="0" err="1">
                <a:solidFill>
                  <a:schemeClr val="tx1"/>
                </a:solidFill>
                <a:latin typeface="AMX" pitchFamily="2" charset="77"/>
              </a:rPr>
              <a:t>transparente</a:t>
            </a:r>
            <a:r>
              <a:rPr lang="en-US" sz="2000" dirty="0">
                <a:solidFill>
                  <a:schemeClr val="tx1"/>
                </a:solidFill>
                <a:latin typeface="AMX" pitchFamily="2" charset="77"/>
              </a:rPr>
              <a:t> e </a:t>
            </a:r>
            <a:r>
              <a:rPr lang="en-US" sz="2000" dirty="0" err="1">
                <a:solidFill>
                  <a:schemeClr val="tx1"/>
                </a:solidFill>
                <a:latin typeface="AMX" pitchFamily="2" charset="77"/>
              </a:rPr>
              <a:t>verdadeiro</a:t>
            </a:r>
            <a:r>
              <a:rPr lang="en-US" sz="2000" dirty="0">
                <a:solidFill>
                  <a:schemeClr val="tx1"/>
                </a:solidFill>
                <a:latin typeface="AMX" pitchFamily="2" charset="77"/>
              </a:rPr>
              <a:t> com </a:t>
            </a:r>
            <a:r>
              <a:rPr lang="en-US" sz="2000" dirty="0" err="1">
                <a:solidFill>
                  <a:schemeClr val="tx1"/>
                </a:solidFill>
                <a:latin typeface="AMX" pitchFamily="2" charset="77"/>
              </a:rPr>
              <a:t>os</a:t>
            </a:r>
            <a:r>
              <a:rPr lang="en-US" sz="2000" dirty="0">
                <a:solidFill>
                  <a:schemeClr val="tx1"/>
                </a:solidFill>
                <a:latin typeface="AMX" pitchFamily="2" charset="77"/>
              </a:rPr>
              <a:t> </a:t>
            </a:r>
            <a:r>
              <a:rPr lang="en-US" sz="2000" dirty="0" err="1">
                <a:solidFill>
                  <a:schemeClr val="tx1"/>
                </a:solidFill>
                <a:latin typeface="AMX" pitchFamily="2" charset="77"/>
              </a:rPr>
              <a:t>clientes</a:t>
            </a:r>
            <a:r>
              <a:rPr lang="en-US" sz="2000" dirty="0">
                <a:solidFill>
                  <a:schemeClr val="tx1"/>
                </a:solidFill>
                <a:latin typeface="AMX" pitchFamily="2" charset="77"/>
              </a:rPr>
              <a:t>,</a:t>
            </a:r>
            <a:br>
              <a:rPr lang="en-US" sz="2000" dirty="0">
                <a:solidFill>
                  <a:schemeClr val="tx1"/>
                </a:solidFill>
                <a:latin typeface="AMX" pitchFamily="2" charset="77"/>
              </a:rPr>
            </a:br>
            <a:r>
              <a:rPr lang="en-US" sz="2000" dirty="0">
                <a:solidFill>
                  <a:schemeClr val="tx1"/>
                </a:solidFill>
                <a:latin typeface="AMX" pitchFamily="2" charset="77"/>
              </a:rPr>
              <a:t>pois </a:t>
            </a:r>
            <a:r>
              <a:rPr lang="en-US" sz="2000" dirty="0" err="1">
                <a:solidFill>
                  <a:schemeClr val="tx1"/>
                </a:solidFill>
                <a:latin typeface="AMX" pitchFamily="2" charset="77"/>
              </a:rPr>
              <a:t>muitos</a:t>
            </a:r>
            <a:r>
              <a:rPr lang="en-US" sz="2000" dirty="0">
                <a:solidFill>
                  <a:schemeClr val="tx1"/>
                </a:solidFill>
                <a:latin typeface="AMX" pitchFamily="2" charset="77"/>
              </a:rPr>
              <a:t> </a:t>
            </a:r>
            <a:r>
              <a:rPr lang="en-US" sz="2000" dirty="0" err="1">
                <a:solidFill>
                  <a:schemeClr val="tx1"/>
                </a:solidFill>
                <a:latin typeface="AMX" pitchFamily="2" charset="77"/>
              </a:rPr>
              <a:t>desenvolveram</a:t>
            </a:r>
            <a:r>
              <a:rPr lang="en-US" sz="2000" dirty="0">
                <a:solidFill>
                  <a:schemeClr val="tx1"/>
                </a:solidFill>
                <a:latin typeface="AMX" pitchFamily="2" charset="77"/>
              </a:rPr>
              <a:t> traumas com </a:t>
            </a:r>
            <a:r>
              <a:rPr lang="en-US" sz="2000" dirty="0" err="1">
                <a:solidFill>
                  <a:schemeClr val="tx1"/>
                </a:solidFill>
                <a:latin typeface="AMX" pitchFamily="2" charset="77"/>
              </a:rPr>
              <a:t>operadoras</a:t>
            </a:r>
            <a:r>
              <a:rPr lang="en-US" sz="2000" dirty="0">
                <a:solidFill>
                  <a:schemeClr val="tx1"/>
                </a:solidFill>
                <a:latin typeface="AMX" pitchFamily="2" charset="77"/>
              </a:rPr>
              <a:t>.</a:t>
            </a:r>
            <a:endParaRPr lang="en-US" sz="2000" dirty="0">
              <a:solidFill>
                <a:schemeClr val="tx1"/>
              </a:solidFill>
              <a:latin typeface="AMX" pitchFamily="2" charset="77"/>
            </a:endParaRPr>
          </a:p>
          <a:p>
            <a:pPr marL="97155">
              <a:spcBef>
                <a:spcPts val="600"/>
              </a:spcBef>
            </a:pPr>
            <a:endParaRPr lang="en-US" sz="2000" b="1" dirty="0">
              <a:solidFill>
                <a:schemeClr val="tx1"/>
              </a:solidFill>
              <a:highlight>
                <a:srgbClr val="FFFF00"/>
              </a:highlight>
              <a:latin typeface="AMX" pitchFamily="2" charset="77"/>
            </a:endParaRPr>
          </a:p>
        </p:txBody>
      </p:sp>
      <p:cxnSp>
        <p:nvCxnSpPr>
          <p:cNvPr id="15" name="Straight Connector 14"/>
          <p:cNvCxnSpPr/>
          <p:nvPr/>
        </p:nvCxnSpPr>
        <p:spPr>
          <a:xfrm>
            <a:off x="9911761" y="2270945"/>
            <a:ext cx="981141"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7731684" y="1924121"/>
            <a:ext cx="218007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Atenção</a:t>
            </a:r>
            <a:r>
              <a:rPr lang="en-US" sz="3600" b="1" i="1" dirty="0">
                <a:solidFill>
                  <a:schemeClr val="bg1"/>
                </a:solidFill>
                <a:latin typeface="AMX" pitchFamily="2" charset="77"/>
              </a:rPr>
              <a:t>!</a:t>
            </a:r>
            <a:endParaRPr lang="en-US" sz="3600" b="1" i="1" dirty="0">
              <a:solidFill>
                <a:schemeClr val="bg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1.48148E-6 L 2.29167E-6 1.48148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2" grpId="0" animBg="1"/>
      <p:bldP spid="12" grpId="1"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647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1"/>
            <a:srcRect l="22172" r="11110"/>
            <a:stretch>
              <a:fillRect/>
            </a:stretch>
          </p:blipFill>
          <p:spPr>
            <a:xfrm flipH="1">
              <a:off x="7178352" y="179439"/>
              <a:ext cx="6499123" cy="6499123"/>
            </a:xfrm>
            <a:prstGeom prst="ellipse">
              <a:avLst/>
            </a:prstGeom>
          </p:spPr>
        </p:pic>
      </p:grpSp>
      <p:pic>
        <p:nvPicPr>
          <p:cNvPr id="2" name="Graphic 1"/>
          <p:cNvPicPr>
            <a:picLocks noChangeAspect="1"/>
          </p:cNvPicPr>
          <p:nvPr/>
        </p:nvPicPr>
        <p:blipFill>
          <a:blip r:embed="rId2"/>
          <a:stretch>
            <a:fillRect/>
          </a:stretch>
        </p:blipFill>
        <p:spPr>
          <a:xfrm>
            <a:off x="4780880" y="5370851"/>
            <a:ext cx="1752600" cy="977900"/>
          </a:xfrm>
          <a:prstGeom prst="rect">
            <a:avLst/>
          </a:prstGeom>
        </p:spPr>
      </p:pic>
      <p:pic>
        <p:nvPicPr>
          <p:cNvPr id="3" name="Graphic 2"/>
          <p:cNvPicPr>
            <a:picLocks noChangeAspect="1"/>
          </p:cNvPicPr>
          <p:nvPr/>
        </p:nvPicPr>
        <p:blipFill>
          <a:blip r:embed="rId2"/>
          <a:stretch>
            <a:fillRect/>
          </a:stretch>
        </p:blipFill>
        <p:spPr>
          <a:xfrm>
            <a:off x="2254162" y="372098"/>
            <a:ext cx="1752600" cy="977900"/>
          </a:xfrm>
          <a:prstGeom prst="rect">
            <a:avLst/>
          </a:prstGeom>
        </p:spPr>
      </p:pic>
      <p:sp>
        <p:nvSpPr>
          <p:cNvPr id="4" name="Rounded Rectangle 3"/>
          <p:cNvSpPr/>
          <p:nvPr/>
        </p:nvSpPr>
        <p:spPr>
          <a:xfrm>
            <a:off x="858491" y="1473693"/>
            <a:ext cx="5237509" cy="3910614"/>
          </a:xfrm>
          <a:prstGeom prst="roundRect">
            <a:avLst>
              <a:gd name="adj" fmla="val 12524"/>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a:p>
            <a:pPr marL="97155">
              <a:spcBef>
                <a:spcPts val="600"/>
              </a:spcBef>
            </a:pPr>
            <a:endParaRPr lang="en-US" sz="2000" b="1" dirty="0">
              <a:solidFill>
                <a:schemeClr val="tx1"/>
              </a:solidFill>
              <a:latin typeface="AMX" pitchFamily="2" charset="77"/>
            </a:endParaRPr>
          </a:p>
          <a:p>
            <a:pPr marL="97155">
              <a:spcBef>
                <a:spcPts val="600"/>
              </a:spcBef>
            </a:pPr>
            <a:r>
              <a:rPr lang="en-US" sz="2000" b="1" dirty="0">
                <a:solidFill>
                  <a:schemeClr val="tx1"/>
                </a:solidFill>
                <a:latin typeface="AMX" pitchFamily="2" charset="77"/>
              </a:rPr>
              <a:t>Se a </a:t>
            </a:r>
            <a:r>
              <a:rPr lang="en-US" sz="2000" b="1" dirty="0" err="1">
                <a:solidFill>
                  <a:schemeClr val="tx1"/>
                </a:solidFill>
                <a:latin typeface="AMX" pitchFamily="2" charset="77"/>
              </a:rPr>
              <a:t>venda</a:t>
            </a:r>
            <a:r>
              <a:rPr lang="en-US" sz="2000" b="1" dirty="0">
                <a:solidFill>
                  <a:schemeClr val="tx1"/>
                </a:solidFill>
                <a:latin typeface="AMX" pitchFamily="2" charset="77"/>
              </a:rPr>
              <a:t> </a:t>
            </a:r>
            <a:r>
              <a:rPr lang="en-US" sz="2000" b="1" dirty="0" err="1">
                <a:solidFill>
                  <a:schemeClr val="tx1"/>
                </a:solidFill>
                <a:latin typeface="AMX" pitchFamily="2" charset="77"/>
              </a:rPr>
              <a:t>não</a:t>
            </a:r>
            <a:r>
              <a:rPr lang="en-US" sz="2000" b="1" dirty="0">
                <a:solidFill>
                  <a:schemeClr val="tx1"/>
                </a:solidFill>
                <a:latin typeface="AMX" pitchFamily="2" charset="77"/>
              </a:rPr>
              <a:t> </a:t>
            </a:r>
            <a:r>
              <a:rPr lang="en-US" sz="2000" b="1" dirty="0" err="1">
                <a:solidFill>
                  <a:schemeClr val="tx1"/>
                </a:solidFill>
                <a:latin typeface="AMX" pitchFamily="2" charset="77"/>
              </a:rPr>
              <a:t>foi</a:t>
            </a:r>
            <a:r>
              <a:rPr lang="en-US" sz="2000" b="1" dirty="0">
                <a:solidFill>
                  <a:schemeClr val="tx1"/>
                </a:solidFill>
                <a:latin typeface="AMX" pitchFamily="2" charset="77"/>
              </a:rPr>
              <a:t> </a:t>
            </a:r>
            <a:r>
              <a:rPr lang="en-US" sz="2000" b="1" dirty="0" err="1">
                <a:solidFill>
                  <a:schemeClr val="tx1"/>
                </a:solidFill>
                <a:latin typeface="AMX" pitchFamily="2" charset="77"/>
              </a:rPr>
              <a:t>concretizada</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Agradeça</a:t>
            </a:r>
            <a:r>
              <a:rPr lang="en-US" sz="2000" dirty="0">
                <a:solidFill>
                  <a:schemeClr val="tx1"/>
                </a:solidFill>
                <a:latin typeface="AMX" pitchFamily="2" charset="77"/>
              </a:rPr>
              <a:t> </a:t>
            </a:r>
            <a:r>
              <a:rPr lang="en-US" sz="2000" dirty="0" err="1">
                <a:solidFill>
                  <a:schemeClr val="tx1"/>
                </a:solidFill>
                <a:latin typeface="AMX" pitchFamily="2" charset="77"/>
              </a:rPr>
              <a:t>ao</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pelo</a:t>
            </a:r>
            <a:r>
              <a:rPr lang="en-US" sz="2000" dirty="0">
                <a:solidFill>
                  <a:schemeClr val="tx1"/>
                </a:solidFill>
                <a:latin typeface="AMX" pitchFamily="2" charset="77"/>
              </a:rPr>
              <a:t> tempo e </a:t>
            </a:r>
            <a:r>
              <a:rPr lang="en-US" sz="2000" dirty="0" err="1">
                <a:solidFill>
                  <a:schemeClr val="tx1"/>
                </a:solidFill>
                <a:latin typeface="AMX" pitchFamily="2" charset="77"/>
              </a:rPr>
              <a:t>envolvimento</a:t>
            </a:r>
            <a:r>
              <a:rPr lang="en-US" sz="2000" dirty="0">
                <a:solidFill>
                  <a:schemeClr val="tx1"/>
                </a:solidFill>
                <a:latin typeface="AMX" pitchFamily="2" charset="77"/>
              </a:rPr>
              <a:t> </a:t>
            </a:r>
            <a:r>
              <a:rPr lang="en-US" sz="2000" dirty="0" err="1">
                <a:solidFill>
                  <a:schemeClr val="tx1"/>
                </a:solidFill>
                <a:latin typeface="AMX" pitchFamily="2" charset="77"/>
              </a:rPr>
              <a:t>durante</a:t>
            </a:r>
            <a:r>
              <a:rPr lang="en-US" sz="2000" dirty="0">
                <a:solidFill>
                  <a:schemeClr val="tx1"/>
                </a:solidFill>
                <a:latin typeface="AMX" pitchFamily="2" charset="77"/>
              </a:rPr>
              <a:t> </a:t>
            </a:r>
            <a:r>
              <a:rPr lang="en-US" sz="2000" dirty="0" err="1">
                <a:solidFill>
                  <a:schemeClr val="tx1"/>
                </a:solidFill>
                <a:latin typeface="AMX" pitchFamily="2" charset="77"/>
              </a:rPr>
              <a:t>todo</a:t>
            </a:r>
            <a:r>
              <a:rPr lang="en-US" sz="2000" dirty="0">
                <a:solidFill>
                  <a:schemeClr val="tx1"/>
                </a:solidFill>
                <a:latin typeface="AMX" pitchFamily="2" charset="77"/>
              </a:rPr>
              <a:t> o </a:t>
            </a:r>
            <a:r>
              <a:rPr lang="en-US" sz="2000" dirty="0" err="1">
                <a:solidFill>
                  <a:schemeClr val="tx1"/>
                </a:solidFill>
                <a:latin typeface="AMX" pitchFamily="2" charset="77"/>
              </a:rPr>
              <a:t>processo</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Deixe</a:t>
            </a:r>
            <a:r>
              <a:rPr lang="en-US" sz="2000" dirty="0">
                <a:solidFill>
                  <a:schemeClr val="tx1"/>
                </a:solidFill>
                <a:latin typeface="AMX" pitchFamily="2" charset="77"/>
              </a:rPr>
              <a:t> sempre </a:t>
            </a:r>
            <a:r>
              <a:rPr lang="en-US" sz="2000" dirty="0" err="1">
                <a:solidFill>
                  <a:schemeClr val="tx1"/>
                </a:solidFill>
                <a:latin typeface="AMX" pitchFamily="2" charset="77"/>
              </a:rPr>
              <a:t>uma</a:t>
            </a:r>
            <a:r>
              <a:rPr lang="en-US" sz="2000" dirty="0">
                <a:solidFill>
                  <a:schemeClr val="tx1"/>
                </a:solidFill>
                <a:latin typeface="AMX" pitchFamily="2" charset="77"/>
              </a:rPr>
              <a:t> porta </a:t>
            </a:r>
            <a:r>
              <a:rPr lang="en-US" sz="2000" dirty="0" err="1">
                <a:solidFill>
                  <a:schemeClr val="tx1"/>
                </a:solidFill>
                <a:latin typeface="AMX" pitchFamily="2" charset="77"/>
              </a:rPr>
              <a:t>aberta</a:t>
            </a:r>
            <a:r>
              <a:rPr lang="en-US" sz="2000" dirty="0">
                <a:solidFill>
                  <a:schemeClr val="tx1"/>
                </a:solidFill>
                <a:latin typeface="AMX" pitchFamily="2" charset="77"/>
              </a:rPr>
              <a:t> para que </a:t>
            </a:r>
            <a:r>
              <a:rPr lang="en-US" sz="2000" dirty="0" err="1">
                <a:solidFill>
                  <a:schemeClr val="tx1"/>
                </a:solidFill>
                <a:latin typeface="AMX" pitchFamily="2" charset="77"/>
              </a:rPr>
              <a:t>ele</a:t>
            </a:r>
            <a:r>
              <a:rPr lang="en-US" sz="2000" dirty="0">
                <a:solidFill>
                  <a:schemeClr val="tx1"/>
                </a:solidFill>
                <a:latin typeface="AMX" pitchFamily="2" charset="77"/>
              </a:rPr>
              <a:t> </a:t>
            </a:r>
            <a:r>
              <a:rPr lang="en-US" sz="2000" dirty="0" err="1">
                <a:solidFill>
                  <a:schemeClr val="tx1"/>
                </a:solidFill>
                <a:latin typeface="AMX" pitchFamily="2" charset="77"/>
              </a:rPr>
              <a:t>ligue</a:t>
            </a:r>
            <a:r>
              <a:rPr lang="en-US" sz="2000" dirty="0">
                <a:solidFill>
                  <a:schemeClr val="tx1"/>
                </a:solidFill>
                <a:latin typeface="AMX" pitchFamily="2" charset="77"/>
              </a:rPr>
              <a:t> </a:t>
            </a:r>
            <a:r>
              <a:rPr lang="en-US" sz="2000" dirty="0" err="1">
                <a:solidFill>
                  <a:schemeClr val="tx1"/>
                </a:solidFill>
                <a:latin typeface="AMX" pitchFamily="2" charset="77"/>
              </a:rPr>
              <a:t>caso</a:t>
            </a:r>
            <a:r>
              <a:rPr lang="en-US" sz="2000" dirty="0">
                <a:solidFill>
                  <a:schemeClr val="tx1"/>
                </a:solidFill>
                <a:latin typeface="AMX" pitchFamily="2" charset="77"/>
              </a:rPr>
              <a:t> </a:t>
            </a:r>
            <a:r>
              <a:rPr lang="en-US" sz="2000" dirty="0" err="1">
                <a:solidFill>
                  <a:schemeClr val="tx1"/>
                </a:solidFill>
                <a:latin typeface="AMX" pitchFamily="2" charset="77"/>
              </a:rPr>
              <a:t>mude</a:t>
            </a:r>
            <a:r>
              <a:rPr lang="en-US" sz="2000" dirty="0">
                <a:solidFill>
                  <a:schemeClr val="tx1"/>
                </a:solidFill>
                <a:latin typeface="AMX" pitchFamily="2" charset="77"/>
              </a:rPr>
              <a:t> de </a:t>
            </a:r>
            <a:r>
              <a:rPr lang="en-US" sz="2000" dirty="0" err="1">
                <a:solidFill>
                  <a:schemeClr val="tx1"/>
                </a:solidFill>
                <a:latin typeface="AMX" pitchFamily="2" charset="77"/>
              </a:rPr>
              <a:t>ideia</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a:solidFill>
                  <a:schemeClr val="tx1"/>
                </a:solidFill>
                <a:latin typeface="AMX" pitchFamily="2" charset="77"/>
              </a:rPr>
              <a:t>Ao final da </a:t>
            </a:r>
            <a:r>
              <a:rPr lang="en-US" sz="2000" dirty="0" err="1">
                <a:solidFill>
                  <a:schemeClr val="tx1"/>
                </a:solidFill>
                <a:latin typeface="AMX" pitchFamily="2" charset="77"/>
              </a:rPr>
              <a:t>ligação</a:t>
            </a:r>
            <a:r>
              <a:rPr lang="en-US" sz="2000" dirty="0">
                <a:solidFill>
                  <a:schemeClr val="tx1"/>
                </a:solidFill>
                <a:latin typeface="AMX" pitchFamily="2" charset="77"/>
              </a:rPr>
              <a:t>, </a:t>
            </a:r>
            <a:r>
              <a:rPr lang="en-US" sz="2000" dirty="0" err="1">
                <a:solidFill>
                  <a:schemeClr val="tx1"/>
                </a:solidFill>
                <a:latin typeface="AMX" pitchFamily="2" charset="77"/>
              </a:rPr>
              <a:t>faça</a:t>
            </a:r>
            <a:r>
              <a:rPr lang="en-US" sz="2000" dirty="0">
                <a:solidFill>
                  <a:schemeClr val="tx1"/>
                </a:solidFill>
                <a:latin typeface="AMX" pitchFamily="2" charset="77"/>
              </a:rPr>
              <a:t> </a:t>
            </a:r>
            <a:r>
              <a:rPr lang="en-US" sz="2000" dirty="0" err="1">
                <a:solidFill>
                  <a:schemeClr val="tx1"/>
                </a:solidFill>
                <a:latin typeface="AMX" pitchFamily="2" charset="77"/>
              </a:rPr>
              <a:t>uma</a:t>
            </a:r>
            <a:r>
              <a:rPr lang="en-US" sz="2000" dirty="0">
                <a:solidFill>
                  <a:schemeClr val="tx1"/>
                </a:solidFill>
                <a:latin typeface="AMX" pitchFamily="2" charset="77"/>
              </a:rPr>
              <a:t> </a:t>
            </a:r>
            <a:r>
              <a:rPr lang="en-US" sz="2000" dirty="0" err="1">
                <a:solidFill>
                  <a:schemeClr val="tx1"/>
                </a:solidFill>
                <a:latin typeface="AMX" pitchFamily="2" charset="77"/>
              </a:rPr>
              <a:t>reflexão</a:t>
            </a:r>
            <a:r>
              <a:rPr lang="en-US" sz="2000" dirty="0">
                <a:solidFill>
                  <a:schemeClr val="tx1"/>
                </a:solidFill>
                <a:latin typeface="AMX" pitchFamily="2" charset="77"/>
              </a:rPr>
              <a:t> com </a:t>
            </a:r>
            <a:r>
              <a:rPr lang="en-US" sz="2000" dirty="0" err="1">
                <a:solidFill>
                  <a:schemeClr val="tx1"/>
                </a:solidFill>
                <a:latin typeface="AMX" pitchFamily="2" charset="77"/>
              </a:rPr>
              <a:t>você</a:t>
            </a:r>
            <a:r>
              <a:rPr lang="en-US" sz="2000" dirty="0">
                <a:solidFill>
                  <a:schemeClr val="tx1"/>
                </a:solidFill>
                <a:latin typeface="AMX" pitchFamily="2" charset="77"/>
              </a:rPr>
              <a:t> </a:t>
            </a:r>
            <a:r>
              <a:rPr lang="en-US" sz="2000" dirty="0" err="1">
                <a:solidFill>
                  <a:schemeClr val="tx1"/>
                </a:solidFill>
                <a:latin typeface="AMX" pitchFamily="2" charset="77"/>
              </a:rPr>
              <a:t>mesmo</a:t>
            </a:r>
            <a:r>
              <a:rPr lang="en-US" sz="2000" dirty="0">
                <a:solidFill>
                  <a:schemeClr val="tx1"/>
                </a:solidFill>
                <a:latin typeface="AMX" pitchFamily="2" charset="77"/>
              </a:rPr>
              <a:t>(a): Por que </a:t>
            </a:r>
            <a:r>
              <a:rPr lang="en-US" sz="2000" dirty="0" err="1">
                <a:solidFill>
                  <a:schemeClr val="tx1"/>
                </a:solidFill>
                <a:latin typeface="AMX" pitchFamily="2" charset="77"/>
              </a:rPr>
              <a:t>não</a:t>
            </a:r>
            <a:r>
              <a:rPr lang="en-US" sz="2000" dirty="0">
                <a:solidFill>
                  <a:schemeClr val="tx1"/>
                </a:solidFill>
                <a:latin typeface="AMX" pitchFamily="2" charset="77"/>
              </a:rPr>
              <a:t> </a:t>
            </a:r>
            <a:r>
              <a:rPr lang="en-US" sz="2000" dirty="0" err="1">
                <a:solidFill>
                  <a:schemeClr val="tx1"/>
                </a:solidFill>
                <a:latin typeface="AMX" pitchFamily="2" charset="77"/>
              </a:rPr>
              <a:t>vendeu</a:t>
            </a:r>
            <a:r>
              <a:rPr lang="en-US" sz="2000" dirty="0">
                <a:solidFill>
                  <a:schemeClr val="tx1"/>
                </a:solidFill>
                <a:latin typeface="AMX" pitchFamily="2" charset="77"/>
              </a:rPr>
              <a:t>? O que </a:t>
            </a:r>
            <a:r>
              <a:rPr lang="en-US" sz="2000" dirty="0" err="1">
                <a:solidFill>
                  <a:schemeClr val="tx1"/>
                </a:solidFill>
                <a:latin typeface="AMX" pitchFamily="2" charset="77"/>
              </a:rPr>
              <a:t>faltou</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5" name="TextBox 4"/>
          <p:cNvSpPr txBox="1"/>
          <p:nvPr/>
        </p:nvSpPr>
        <p:spPr>
          <a:xfrm>
            <a:off x="1035385" y="1717647"/>
            <a:ext cx="1903124"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Fechamento</a:t>
            </a:r>
            <a:endParaRPr lang="en-US" sz="2400" i="1" dirty="0">
              <a:solidFill>
                <a:schemeClr val="bg1"/>
              </a:solidFill>
              <a:latin typeface="AMX" pitchFamily="2" charset="77"/>
            </a:endParaRPr>
          </a:p>
        </p:txBody>
      </p:sp>
      <p:cxnSp>
        <p:nvCxnSpPr>
          <p:cNvPr id="6" name="Straight Connector 5"/>
          <p:cNvCxnSpPr>
            <a:stCxn id="5" idx="3"/>
          </p:cNvCxnSpPr>
          <p:nvPr/>
        </p:nvCxnSpPr>
        <p:spPr>
          <a:xfrm>
            <a:off x="2938509" y="2004613"/>
            <a:ext cx="2849732"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7656 0 L 1.45833E-6 0 " pathEditMode="relative" rAng="0" ptsTypes="AA">
                                      <p:cBhvr>
                                        <p:cTn id="15" dur="1500" fill="hold"/>
                                        <p:tgtEl>
                                          <p:spTgt spid="22"/>
                                        </p:tgtEl>
                                        <p:attrNameLst>
                                          <p:attrName>ppt_x</p:attrName>
                                          <p:attrName>ppt_y</p:attrName>
                                        </p:attrNameLst>
                                      </p:cBhvr>
                                      <p:rCtr x="-382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35" presetClass="path" presetSubtype="0" accel="50000" decel="50000" fill="hold" grpId="1" nodeType="withEffect">
                                  <p:stCondLst>
                                    <p:cond delay="750"/>
                                  </p:stCondLst>
                                  <p:childTnLst>
                                    <p:animMotion origin="layout" path="M 0.04245 -1.11111E-6 L -6.25E-7 -1.11111E-6 " pathEditMode="relative" rAng="0" ptsTypes="AA">
                                      <p:cBhvr>
                                        <p:cTn id="23" dur="1250" fill="hold"/>
                                        <p:tgtEl>
                                          <p:spTgt spid="5"/>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9" presetClass="entr" presetSubtype="0" fill="hold" nodeType="withEffect">
                                  <p:stCondLst>
                                    <p:cond delay="1250"/>
                                  </p:stCondLst>
                                  <p:childTnLst>
                                    <p:set>
                                      <p:cBhvr>
                                        <p:cTn id="28" dur="1" fill="hold">
                                          <p:stCondLst>
                                            <p:cond delay="0"/>
                                          </p:stCondLst>
                                        </p:cTn>
                                        <p:tgtEl>
                                          <p:spTgt spid="3"/>
                                        </p:tgtEl>
                                        <p:attrNameLst>
                                          <p:attrName>style.visibility</p:attrName>
                                        </p:attrNameLst>
                                      </p:cBhvr>
                                      <p:to>
                                        <p:strVal val="visible"/>
                                      </p:to>
                                    </p:set>
                                    <p:animEffect transition="in" filter="dissolve">
                                      <p:cBhvr>
                                        <p:cTn id="29" dur="500"/>
                                        <p:tgtEl>
                                          <p:spTgt spid="3"/>
                                        </p:tgtEl>
                                      </p:cBhvr>
                                    </p:animEffect>
                                  </p:childTnLst>
                                </p:cTn>
                              </p:par>
                              <p:par>
                                <p:cTn id="30" presetID="9" presetClass="entr" presetSubtype="0" fill="hold" nodeType="withEffect">
                                  <p:stCondLst>
                                    <p:cond delay="1250"/>
                                  </p:stCondLst>
                                  <p:childTnLst>
                                    <p:set>
                                      <p:cBhvr>
                                        <p:cTn id="31" dur="1" fill="hold">
                                          <p:stCondLst>
                                            <p:cond delay="0"/>
                                          </p:stCondLst>
                                        </p:cTn>
                                        <p:tgtEl>
                                          <p:spTgt spid="2"/>
                                        </p:tgtEl>
                                        <p:attrNameLst>
                                          <p:attrName>style.visibility</p:attrName>
                                        </p:attrNameLst>
                                      </p:cBhvr>
                                      <p:to>
                                        <p:strVal val="visible"/>
                                      </p:to>
                                    </p:set>
                                    <p:animEffect transition="in" filter="dissolv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p:cNvPicPr>
            <a:picLocks noChangeAspect="1"/>
          </p:cNvPicPr>
          <p:nvPr/>
        </p:nvPicPr>
        <p:blipFill>
          <a:blip r:embed="rId1"/>
          <a:stretch>
            <a:fillRect/>
          </a:stretch>
        </p:blipFill>
        <p:spPr>
          <a:xfrm rot="5400000">
            <a:off x="6090635" y="4895355"/>
            <a:ext cx="1752600" cy="977900"/>
          </a:xfrm>
          <a:prstGeom prst="rect">
            <a:avLst/>
          </a:prstGeom>
        </p:spPr>
      </p:pic>
      <p:pic>
        <p:nvPicPr>
          <p:cNvPr id="10" name="Graphic 9"/>
          <p:cNvPicPr>
            <a:picLocks noChangeAspect="1"/>
          </p:cNvPicPr>
          <p:nvPr/>
        </p:nvPicPr>
        <p:blipFill>
          <a:blip r:embed="rId1"/>
          <a:stretch>
            <a:fillRect/>
          </a:stretch>
        </p:blipFill>
        <p:spPr>
          <a:xfrm>
            <a:off x="9499107" y="905911"/>
            <a:ext cx="1752600" cy="977900"/>
          </a:xfrm>
          <a:prstGeom prst="rect">
            <a:avLst/>
          </a:prstGeom>
        </p:spPr>
      </p:pic>
      <p:grpSp>
        <p:nvGrpSpPr>
          <p:cNvPr id="22" name="Group 21"/>
          <p:cNvGrpSpPr/>
          <p:nvPr/>
        </p:nvGrpSpPr>
        <p:grpSpPr>
          <a:xfrm>
            <a:off x="-2187983" y="-520929"/>
            <a:ext cx="7902000" cy="7899859"/>
            <a:chOff x="6477984" y="-520929"/>
            <a:chExt cx="7899859" cy="7899859"/>
          </a:xfrm>
        </p:grpSpPr>
        <p:sp>
          <p:nvSpPr>
            <p:cNvPr id="8" name="Oval 7"/>
            <p:cNvSpPr>
              <a:spLocks noChangeAspect="1"/>
            </p:cNvSpPr>
            <p:nvPr/>
          </p:nvSpPr>
          <p:spPr>
            <a:xfrm>
              <a:off x="6477984" y="-520929"/>
              <a:ext cx="7899859" cy="7899859"/>
            </a:xfrm>
            <a:prstGeom prst="ellipse">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800427" y="-200146"/>
              <a:ext cx="7254973" cy="7258292"/>
            </a:xfrm>
            <a:prstGeom prst="ellipse">
              <a:avLst/>
            </a:prstGeom>
            <a:noFill/>
            <a:ln>
              <a:solidFill>
                <a:srgbClr val="DA29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4" name="Picture 13"/>
            <p:cNvPicPr>
              <a:picLocks noChangeAspect="1"/>
            </p:cNvPicPr>
            <p:nvPr/>
          </p:nvPicPr>
          <p:blipFill>
            <a:blip r:embed="rId2"/>
            <a:srcRect l="29713" r="3863"/>
            <a:stretch>
              <a:fillRect/>
            </a:stretch>
          </p:blipFill>
          <p:spPr>
            <a:xfrm flipH="1">
              <a:off x="7178352" y="179439"/>
              <a:ext cx="6499123" cy="6499123"/>
            </a:xfrm>
            <a:prstGeom prst="ellipse">
              <a:avLst/>
            </a:prstGeom>
          </p:spPr>
        </p:pic>
      </p:grpSp>
      <p:sp>
        <p:nvSpPr>
          <p:cNvPr id="4" name="Rounded Rectangle 3"/>
          <p:cNvSpPr/>
          <p:nvPr/>
        </p:nvSpPr>
        <p:spPr>
          <a:xfrm>
            <a:off x="7133054" y="1642369"/>
            <a:ext cx="3852265" cy="3573262"/>
          </a:xfrm>
          <a:prstGeom prst="roundRect">
            <a:avLst>
              <a:gd name="adj" fmla="val 12149"/>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dirty="0">
              <a:solidFill>
                <a:schemeClr val="tx1"/>
              </a:solidFill>
              <a:latin typeface="AMX" pitchFamily="2" charset="77"/>
            </a:endParaRPr>
          </a:p>
          <a:p>
            <a:pPr marL="97155">
              <a:spcBef>
                <a:spcPts val="600"/>
              </a:spcBef>
            </a:pPr>
            <a:endParaRPr lang="en-US" sz="2000" dirty="0">
              <a:solidFill>
                <a:schemeClr val="tx1"/>
              </a:solidFill>
              <a:latin typeface="AMX" pitchFamily="2" charset="77"/>
            </a:endParaRPr>
          </a:p>
          <a:p>
            <a:pPr marL="97155">
              <a:spcBef>
                <a:spcPts val="600"/>
              </a:spcBef>
            </a:pPr>
            <a:r>
              <a:rPr lang="en-US" sz="2000" b="1" dirty="0">
                <a:solidFill>
                  <a:schemeClr val="tx1"/>
                </a:solidFill>
                <a:latin typeface="AMX" pitchFamily="2" charset="77"/>
              </a:rPr>
              <a:t>Se o </a:t>
            </a:r>
            <a:r>
              <a:rPr lang="en-US" sz="2000" b="1" dirty="0" err="1">
                <a:solidFill>
                  <a:schemeClr val="tx1"/>
                </a:solidFill>
                <a:latin typeface="AMX" pitchFamily="2" charset="77"/>
              </a:rPr>
              <a:t>negócio</a:t>
            </a:r>
            <a:r>
              <a:rPr lang="en-US" sz="2000" b="1" dirty="0">
                <a:solidFill>
                  <a:schemeClr val="tx1"/>
                </a:solidFill>
                <a:latin typeface="AMX" pitchFamily="2" charset="77"/>
              </a:rPr>
              <a:t> </a:t>
            </a:r>
            <a:r>
              <a:rPr lang="en-US" sz="2000" b="1" dirty="0" err="1">
                <a:solidFill>
                  <a:schemeClr val="tx1"/>
                </a:solidFill>
                <a:latin typeface="AMX" pitchFamily="2" charset="77"/>
              </a:rPr>
              <a:t>foi</a:t>
            </a:r>
            <a:r>
              <a:rPr lang="en-US" sz="2000" b="1" dirty="0">
                <a:solidFill>
                  <a:schemeClr val="tx1"/>
                </a:solidFill>
                <a:latin typeface="AMX" pitchFamily="2" charset="77"/>
              </a:rPr>
              <a:t> </a:t>
            </a:r>
            <a:r>
              <a:rPr lang="en-US" sz="2000" b="1" dirty="0" err="1">
                <a:solidFill>
                  <a:schemeClr val="tx1"/>
                </a:solidFill>
                <a:latin typeface="AMX" pitchFamily="2" charset="77"/>
              </a:rPr>
              <a:t>fechado</a:t>
            </a:r>
            <a:r>
              <a:rPr lang="en-US" sz="2000" b="1" dirty="0">
                <a:solidFill>
                  <a:schemeClr val="tx1"/>
                </a:solidFill>
                <a:latin typeface="AMX" pitchFamily="2" charset="77"/>
              </a:rPr>
              <a:t>:</a:t>
            </a:r>
            <a:endParaRPr lang="en-US" sz="2000" b="1"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Faça</a:t>
            </a:r>
            <a:r>
              <a:rPr lang="en-US" sz="2000" dirty="0">
                <a:solidFill>
                  <a:schemeClr val="tx1"/>
                </a:solidFill>
                <a:latin typeface="AMX" pitchFamily="2" charset="77"/>
              </a:rPr>
              <a:t> um </a:t>
            </a:r>
            <a:r>
              <a:rPr lang="en-US" sz="2000" dirty="0" err="1">
                <a:solidFill>
                  <a:schemeClr val="tx1"/>
                </a:solidFill>
                <a:latin typeface="AMX" pitchFamily="2" charset="77"/>
              </a:rPr>
              <a:t>resumo</a:t>
            </a:r>
            <a:r>
              <a:rPr lang="en-US" sz="2000" dirty="0">
                <a:solidFill>
                  <a:schemeClr val="tx1"/>
                </a:solidFill>
                <a:latin typeface="AMX" pitchFamily="2" charset="77"/>
              </a:rPr>
              <a:t> verbal de </a:t>
            </a:r>
            <a:r>
              <a:rPr lang="en-US" sz="2000" dirty="0" err="1">
                <a:solidFill>
                  <a:schemeClr val="tx1"/>
                </a:solidFill>
                <a:latin typeface="AMX" pitchFamily="2" charset="77"/>
              </a:rPr>
              <a:t>tudo</a:t>
            </a:r>
            <a:r>
              <a:rPr lang="en-US" sz="2000" dirty="0">
                <a:solidFill>
                  <a:schemeClr val="tx1"/>
                </a:solidFill>
                <a:latin typeface="AMX" pitchFamily="2" charset="77"/>
              </a:rPr>
              <a:t> o que </a:t>
            </a:r>
            <a:r>
              <a:rPr lang="en-US" sz="2000" dirty="0" err="1">
                <a:solidFill>
                  <a:schemeClr val="tx1"/>
                </a:solidFill>
                <a:latin typeface="AMX" pitchFamily="2" charset="77"/>
              </a:rPr>
              <a:t>foi</a:t>
            </a:r>
            <a:r>
              <a:rPr lang="en-US" sz="2000" dirty="0">
                <a:solidFill>
                  <a:schemeClr val="tx1"/>
                </a:solidFill>
                <a:latin typeface="AMX" pitchFamily="2" charset="77"/>
              </a:rPr>
              <a:t> </a:t>
            </a:r>
            <a:r>
              <a:rPr lang="en-US" sz="2000" dirty="0" err="1">
                <a:solidFill>
                  <a:schemeClr val="tx1"/>
                </a:solidFill>
                <a:latin typeface="AMX" pitchFamily="2" charset="77"/>
              </a:rPr>
              <a:t>acertado</a:t>
            </a:r>
            <a:r>
              <a:rPr lang="en-US" sz="2000" dirty="0">
                <a:solidFill>
                  <a:schemeClr val="tx1"/>
                </a:solidFill>
                <a:latin typeface="AMX" pitchFamily="2" charset="77"/>
              </a:rPr>
              <a:t>;</a:t>
            </a:r>
            <a:endParaRPr lang="en-US" sz="2000" dirty="0">
              <a:solidFill>
                <a:schemeClr val="tx1"/>
              </a:solidFill>
              <a:latin typeface="AMX" pitchFamily="2" charset="77"/>
            </a:endParaRPr>
          </a:p>
          <a:p>
            <a:pPr marL="273050" indent="-176530">
              <a:spcBef>
                <a:spcPts val="600"/>
              </a:spcBef>
              <a:buClr>
                <a:srgbClr val="F5842B"/>
              </a:buClr>
              <a:buFont typeface="Arial" panose="020B0604020202020204" pitchFamily="34" charset="0"/>
              <a:buChar char="•"/>
            </a:pPr>
            <a:r>
              <a:rPr lang="en-US" sz="2000" dirty="0" err="1">
                <a:solidFill>
                  <a:schemeClr val="tx1"/>
                </a:solidFill>
                <a:latin typeface="AMX" pitchFamily="2" charset="77"/>
              </a:rPr>
              <a:t>Agradeça</a:t>
            </a:r>
            <a:r>
              <a:rPr lang="en-US" sz="2000" dirty="0">
                <a:solidFill>
                  <a:schemeClr val="tx1"/>
                </a:solidFill>
                <a:latin typeface="AMX" pitchFamily="2" charset="77"/>
              </a:rPr>
              <a:t> </a:t>
            </a:r>
            <a:r>
              <a:rPr lang="en-US" sz="2000" dirty="0" err="1">
                <a:solidFill>
                  <a:schemeClr val="tx1"/>
                </a:solidFill>
                <a:latin typeface="AMX" pitchFamily="2" charset="77"/>
              </a:rPr>
              <a:t>ao</a:t>
            </a:r>
            <a:r>
              <a:rPr lang="en-US" sz="2000" dirty="0">
                <a:solidFill>
                  <a:schemeClr val="tx1"/>
                </a:solidFill>
                <a:latin typeface="AMX" pitchFamily="2" charset="77"/>
              </a:rPr>
              <a:t> </a:t>
            </a:r>
            <a:r>
              <a:rPr lang="en-US" sz="2000" dirty="0" err="1">
                <a:solidFill>
                  <a:schemeClr val="tx1"/>
                </a:solidFill>
                <a:latin typeface="AMX" pitchFamily="2" charset="77"/>
              </a:rPr>
              <a:t>cliente</a:t>
            </a:r>
            <a:r>
              <a:rPr lang="en-US" sz="2000" dirty="0">
                <a:solidFill>
                  <a:schemeClr val="tx1"/>
                </a:solidFill>
                <a:latin typeface="AMX" pitchFamily="2" charset="77"/>
              </a:rPr>
              <a:t> </a:t>
            </a:r>
            <a:r>
              <a:rPr lang="en-US" sz="2000" dirty="0" err="1">
                <a:solidFill>
                  <a:schemeClr val="tx1"/>
                </a:solidFill>
                <a:latin typeface="AMX" pitchFamily="2" charset="77"/>
              </a:rPr>
              <a:t>pelo</a:t>
            </a:r>
            <a:r>
              <a:rPr lang="en-US" sz="2000" dirty="0">
                <a:solidFill>
                  <a:schemeClr val="tx1"/>
                </a:solidFill>
                <a:latin typeface="AMX" pitchFamily="2" charset="77"/>
              </a:rPr>
              <a:t> tempo </a:t>
            </a:r>
            <a:r>
              <a:rPr lang="en-US" sz="2000" dirty="0" err="1">
                <a:solidFill>
                  <a:schemeClr val="tx1"/>
                </a:solidFill>
                <a:latin typeface="AMX" pitchFamily="2" charset="77"/>
              </a:rPr>
              <a:t>concedido</a:t>
            </a:r>
            <a:r>
              <a:rPr lang="en-US" sz="2000" dirty="0">
                <a:solidFill>
                  <a:schemeClr val="tx1"/>
                </a:solidFill>
                <a:latin typeface="AMX" pitchFamily="2" charset="77"/>
              </a:rPr>
              <a:t> e </a:t>
            </a:r>
            <a:r>
              <a:rPr lang="en-US" sz="2000" dirty="0" err="1">
                <a:solidFill>
                  <a:schemeClr val="tx1"/>
                </a:solidFill>
                <a:latin typeface="AMX" pitchFamily="2" charset="77"/>
              </a:rPr>
              <a:t>reforce</a:t>
            </a:r>
            <a:r>
              <a:rPr lang="en-US" sz="2000" dirty="0">
                <a:solidFill>
                  <a:schemeClr val="tx1"/>
                </a:solidFill>
                <a:latin typeface="AMX" pitchFamily="2" charset="77"/>
              </a:rPr>
              <a:t> que a </a:t>
            </a:r>
            <a:r>
              <a:rPr lang="en-US" sz="2000" dirty="0" err="1">
                <a:solidFill>
                  <a:schemeClr val="tx1"/>
                </a:solidFill>
                <a:latin typeface="AMX" pitchFamily="2" charset="77"/>
              </a:rPr>
              <a:t>decisão</a:t>
            </a:r>
            <a:r>
              <a:rPr lang="en-US" sz="2000" dirty="0">
                <a:solidFill>
                  <a:schemeClr val="tx1"/>
                </a:solidFill>
                <a:latin typeface="AMX" pitchFamily="2" charset="77"/>
              </a:rPr>
              <a:t> </a:t>
            </a:r>
            <a:r>
              <a:rPr lang="en-US" sz="2000" dirty="0" err="1">
                <a:solidFill>
                  <a:schemeClr val="tx1"/>
                </a:solidFill>
                <a:latin typeface="AMX" pitchFamily="2" charset="77"/>
              </a:rPr>
              <a:t>tomada</a:t>
            </a:r>
            <a:r>
              <a:rPr lang="en-US" sz="2000" dirty="0">
                <a:solidFill>
                  <a:schemeClr val="tx1"/>
                </a:solidFill>
                <a:latin typeface="AMX" pitchFamily="2" charset="77"/>
              </a:rPr>
              <a:t> </a:t>
            </a:r>
            <a:r>
              <a:rPr lang="en-US" sz="2000" dirty="0" err="1">
                <a:solidFill>
                  <a:schemeClr val="tx1"/>
                </a:solidFill>
                <a:latin typeface="AMX" pitchFamily="2" charset="77"/>
              </a:rPr>
              <a:t>por</a:t>
            </a:r>
            <a:r>
              <a:rPr lang="en-US" sz="2000" dirty="0">
                <a:solidFill>
                  <a:schemeClr val="tx1"/>
                </a:solidFill>
                <a:latin typeface="AMX" pitchFamily="2" charset="77"/>
              </a:rPr>
              <a:t> </a:t>
            </a:r>
            <a:r>
              <a:rPr lang="en-US" sz="2000" dirty="0" err="1">
                <a:solidFill>
                  <a:schemeClr val="tx1"/>
                </a:solidFill>
                <a:latin typeface="AMX" pitchFamily="2" charset="77"/>
              </a:rPr>
              <a:t>ele</a:t>
            </a:r>
            <a:r>
              <a:rPr lang="en-US" sz="2000" dirty="0">
                <a:solidFill>
                  <a:schemeClr val="tx1"/>
                </a:solidFill>
                <a:latin typeface="AMX" pitchFamily="2" charset="77"/>
              </a:rPr>
              <a:t> </a:t>
            </a:r>
            <a:r>
              <a:rPr lang="en-US" sz="2000" dirty="0" err="1">
                <a:solidFill>
                  <a:schemeClr val="tx1"/>
                </a:solidFill>
                <a:latin typeface="AMX" pitchFamily="2" charset="77"/>
              </a:rPr>
              <a:t>foi</a:t>
            </a:r>
            <a:r>
              <a:rPr lang="en-US" sz="2000" dirty="0">
                <a:solidFill>
                  <a:schemeClr val="tx1"/>
                </a:solidFill>
                <a:latin typeface="AMX" pitchFamily="2" charset="77"/>
              </a:rPr>
              <a:t> a </a:t>
            </a:r>
            <a:r>
              <a:rPr lang="en-US" sz="2000" dirty="0" err="1">
                <a:solidFill>
                  <a:schemeClr val="tx1"/>
                </a:solidFill>
                <a:latin typeface="AMX" pitchFamily="2" charset="77"/>
              </a:rPr>
              <a:t>melhor</a:t>
            </a:r>
            <a:r>
              <a:rPr lang="en-US" sz="2000" dirty="0">
                <a:solidFill>
                  <a:schemeClr val="tx1"/>
                </a:solidFill>
                <a:latin typeface="AMX" pitchFamily="2" charset="77"/>
              </a:rPr>
              <a:t> </a:t>
            </a:r>
            <a:r>
              <a:rPr lang="en-US" sz="2000" dirty="0" err="1">
                <a:solidFill>
                  <a:schemeClr val="tx1"/>
                </a:solidFill>
                <a:latin typeface="AMX" pitchFamily="2" charset="77"/>
              </a:rPr>
              <a:t>possível</a:t>
            </a:r>
            <a:r>
              <a:rPr lang="en-US" sz="2000" dirty="0">
                <a:solidFill>
                  <a:schemeClr val="tx1"/>
                </a:solidFill>
                <a:latin typeface="AMX" pitchFamily="2" charset="77"/>
              </a:rPr>
              <a:t>!</a:t>
            </a:r>
            <a:endParaRPr lang="en-US" sz="2000" dirty="0">
              <a:solidFill>
                <a:schemeClr val="tx1"/>
              </a:solidFill>
              <a:latin typeface="AMX" pitchFamily="2" charset="77"/>
            </a:endParaRPr>
          </a:p>
        </p:txBody>
      </p:sp>
      <p:sp>
        <p:nvSpPr>
          <p:cNvPr id="15" name="TextBox 14"/>
          <p:cNvSpPr txBox="1"/>
          <p:nvPr/>
        </p:nvSpPr>
        <p:spPr>
          <a:xfrm>
            <a:off x="7311752" y="1883811"/>
            <a:ext cx="1933543" cy="573932"/>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2400" i="1" dirty="0" err="1">
                <a:solidFill>
                  <a:schemeClr val="bg1"/>
                </a:solidFill>
                <a:latin typeface="AMX" pitchFamily="2" charset="77"/>
              </a:rPr>
              <a:t>Fechamento</a:t>
            </a:r>
            <a:endParaRPr lang="en-US" sz="2400" i="1" dirty="0">
              <a:solidFill>
                <a:schemeClr val="bg1"/>
              </a:solidFill>
              <a:latin typeface="AMX" pitchFamily="2" charset="77"/>
            </a:endParaRPr>
          </a:p>
        </p:txBody>
      </p:sp>
      <p:cxnSp>
        <p:nvCxnSpPr>
          <p:cNvPr id="16" name="Straight Connector 15"/>
          <p:cNvCxnSpPr>
            <a:stCxn id="15" idx="3"/>
          </p:cNvCxnSpPr>
          <p:nvPr/>
        </p:nvCxnSpPr>
        <p:spPr>
          <a:xfrm>
            <a:off x="9245295" y="2170777"/>
            <a:ext cx="1473694"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p:cTn id="10" dur="1250" fill="hold"/>
                                        <p:tgtEl>
                                          <p:spTgt spid="22"/>
                                        </p:tgtEl>
                                        <p:attrNameLst>
                                          <p:attrName>ppt_w</p:attrName>
                                        </p:attrNameLst>
                                      </p:cBhvr>
                                      <p:tavLst>
                                        <p:tav tm="0">
                                          <p:val>
                                            <p:fltVal val="0"/>
                                          </p:val>
                                        </p:tav>
                                        <p:tav tm="100000">
                                          <p:val>
                                            <p:strVal val="#ppt_w"/>
                                          </p:val>
                                        </p:tav>
                                      </p:tavLst>
                                    </p:anim>
                                    <p:anim calcmode="lin" valueType="num">
                                      <p:cBhvr>
                                        <p:cTn id="11" dur="1250" fill="hold"/>
                                        <p:tgtEl>
                                          <p:spTgt spid="22"/>
                                        </p:tgtEl>
                                        <p:attrNameLst>
                                          <p:attrName>ppt_h</p:attrName>
                                        </p:attrNameLst>
                                      </p:cBhvr>
                                      <p:tavLst>
                                        <p:tav tm="0">
                                          <p:val>
                                            <p:fltVal val="0"/>
                                          </p:val>
                                        </p:tav>
                                        <p:tav tm="100000">
                                          <p:val>
                                            <p:strVal val="#ppt_h"/>
                                          </p:val>
                                        </p:tav>
                                      </p:tavLst>
                                    </p:anim>
                                    <p:anim calcmode="lin" valueType="num">
                                      <p:cBhvr>
                                        <p:cTn id="12" dur="1250" fill="hold"/>
                                        <p:tgtEl>
                                          <p:spTgt spid="22"/>
                                        </p:tgtEl>
                                        <p:attrNameLst>
                                          <p:attrName>style.rotation</p:attrName>
                                        </p:attrNameLst>
                                      </p:cBhvr>
                                      <p:tavLst>
                                        <p:tav tm="0">
                                          <p:val>
                                            <p:fltVal val="360"/>
                                          </p:val>
                                        </p:tav>
                                        <p:tav tm="100000">
                                          <p:val>
                                            <p:fltVal val="0"/>
                                          </p:val>
                                        </p:tav>
                                      </p:tavLst>
                                    </p:anim>
                                    <p:animEffect transition="in" filter="fade">
                                      <p:cBhvr>
                                        <p:cTn id="13" dur="1250"/>
                                        <p:tgtEl>
                                          <p:spTgt spid="22"/>
                                        </p:tgtEl>
                                      </p:cBhvr>
                                    </p:animEffect>
                                  </p:childTnLst>
                                </p:cTn>
                              </p:par>
                              <p:par>
                                <p:cTn id="14" presetID="35" presetClass="path" presetSubtype="0" accel="50000" decel="50000" fill="hold" nodeType="withEffect">
                                  <p:stCondLst>
                                    <p:cond delay="0"/>
                                  </p:stCondLst>
                                  <p:childTnLst>
                                    <p:animMotion origin="layout" path="M -0.06015 0 L -1.25E-6 0 " pathEditMode="relative" rAng="0" ptsTypes="AA">
                                      <p:cBhvr>
                                        <p:cTn id="15" dur="1500" fill="hold"/>
                                        <p:tgtEl>
                                          <p:spTgt spid="22"/>
                                        </p:tgtEl>
                                        <p:attrNameLst>
                                          <p:attrName>ppt_x</p:attrName>
                                          <p:attrName>ppt_y</p:attrName>
                                        </p:attrNameLst>
                                      </p:cBhvr>
                                      <p:rCtr x="30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35" presetClass="path" presetSubtype="0" accel="50000" decel="50000" fill="hold" grpId="1" nodeType="withEffect">
                                  <p:stCondLst>
                                    <p:cond delay="250"/>
                                  </p:stCondLst>
                                  <p:childTnLst>
                                    <p:animMotion origin="layout" path="M 0.04244 4.81481E-6 L 3.54167E-6 4.81481E-6 " pathEditMode="relative" rAng="0" ptsTypes="AA">
                                      <p:cBhvr>
                                        <p:cTn id="23" dur="1250" fill="hold"/>
                                        <p:tgtEl>
                                          <p:spTgt spid="15"/>
                                        </p:tgtEl>
                                        <p:attrNameLst>
                                          <p:attrName>ppt_x</p:attrName>
                                          <p:attrName>ppt_y</p:attrName>
                                        </p:attrNameLst>
                                      </p:cBhvr>
                                      <p:rCtr x="-2122" y="0"/>
                                    </p:animMotion>
                                  </p:childTnLst>
                                </p:cTn>
                              </p:par>
                              <p:par>
                                <p:cTn id="24" presetID="22" presetClass="entr" presetSubtype="8" fill="hold" nodeType="withEffect">
                                  <p:stCondLst>
                                    <p:cond delay="500"/>
                                  </p:stCondLst>
                                  <p:childTnLst>
                                    <p:set>
                                      <p:cBhvr>
                                        <p:cTn id="25" dur="1" fill="hold">
                                          <p:stCondLst>
                                            <p:cond delay="0"/>
                                          </p:stCondLst>
                                        </p:cTn>
                                        <p:tgtEl>
                                          <p:spTgt spid="16"/>
                                        </p:tgtEl>
                                        <p:attrNameLst>
                                          <p:attrName>style.visibility</p:attrName>
                                        </p:attrNameLst>
                                      </p:cBhvr>
                                      <p:to>
                                        <p:strVal val="visible"/>
                                      </p:to>
                                    </p:set>
                                    <p:animEffect transition="in" filter="wipe(left)">
                                      <p:cBhvr>
                                        <p:cTn id="26" dur="500"/>
                                        <p:tgtEl>
                                          <p:spTgt spid="16"/>
                                        </p:tgtEl>
                                      </p:cBhvr>
                                    </p:animEffect>
                                  </p:childTnLst>
                                </p:cTn>
                              </p:par>
                              <p:par>
                                <p:cTn id="27" presetID="9" presetClass="entr" presetSubtype="0" fill="hold" nodeType="withEffect">
                                  <p:stCondLst>
                                    <p:cond delay="125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par>
                                <p:cTn id="30" presetID="9" presetClass="entr" presetSubtype="0" fill="hold" nodeType="withEffect">
                                  <p:stCondLst>
                                    <p:cond delay="1250"/>
                                  </p:stCondLst>
                                  <p:childTnLst>
                                    <p:set>
                                      <p:cBhvr>
                                        <p:cTn id="31" dur="1" fill="hold">
                                          <p:stCondLst>
                                            <p:cond delay="0"/>
                                          </p:stCondLst>
                                        </p:cTn>
                                        <p:tgtEl>
                                          <p:spTgt spid="7"/>
                                        </p:tgtEl>
                                        <p:attrNameLst>
                                          <p:attrName>style.visibility</p:attrName>
                                        </p:attrNameLst>
                                      </p:cBhvr>
                                      <p:to>
                                        <p:strVal val="visible"/>
                                      </p:to>
                                    </p:set>
                                    <p:animEffect transition="in" filter="dissolv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animBg="1"/>
      <p:bldP spid="15" grpId="1"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5537735"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27436" r="5908"/>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a:off x="1147192" y="4928387"/>
            <a:ext cx="1752600" cy="977900"/>
          </a:xfrm>
          <a:prstGeom prst="rect">
            <a:avLst/>
          </a:prstGeom>
        </p:spPr>
      </p:pic>
      <p:pic>
        <p:nvPicPr>
          <p:cNvPr id="23" name="Graphic 22"/>
          <p:cNvPicPr>
            <a:picLocks noChangeAspect="1"/>
          </p:cNvPicPr>
          <p:nvPr/>
        </p:nvPicPr>
        <p:blipFill>
          <a:blip r:embed="rId2"/>
          <a:stretch>
            <a:fillRect/>
          </a:stretch>
        </p:blipFill>
        <p:spPr>
          <a:xfrm rot="5400000">
            <a:off x="3991265" y="1150644"/>
            <a:ext cx="1752600" cy="977900"/>
          </a:xfrm>
          <a:prstGeom prst="rect">
            <a:avLst/>
          </a:prstGeom>
        </p:spPr>
      </p:pic>
      <p:sp>
        <p:nvSpPr>
          <p:cNvPr id="13" name="Rounded Rectangle 12"/>
          <p:cNvSpPr/>
          <p:nvPr/>
        </p:nvSpPr>
        <p:spPr>
          <a:xfrm>
            <a:off x="568171" y="1589102"/>
            <a:ext cx="4663242" cy="3679796"/>
          </a:xfrm>
          <a:prstGeom prst="roundRect">
            <a:avLst>
              <a:gd name="adj" fmla="val 12656"/>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r>
              <a:rPr lang="en-US" sz="2400" dirty="0">
                <a:solidFill>
                  <a:schemeClr val="tx1"/>
                </a:solidFill>
                <a:latin typeface="AMX" pitchFamily="2" charset="77"/>
              </a:rPr>
              <a:t>O </a:t>
            </a:r>
            <a:r>
              <a:rPr lang="en-US" sz="2400" dirty="0" err="1">
                <a:solidFill>
                  <a:schemeClr val="tx1"/>
                </a:solidFill>
                <a:latin typeface="AMX" pitchFamily="2" charset="77"/>
              </a:rPr>
              <a:t>processo</a:t>
            </a:r>
            <a:r>
              <a:rPr lang="en-US" sz="2400" dirty="0">
                <a:solidFill>
                  <a:schemeClr val="tx1"/>
                </a:solidFill>
                <a:latin typeface="AMX" pitchFamily="2" charset="77"/>
              </a:rPr>
              <a:t> de </a:t>
            </a:r>
            <a:r>
              <a:rPr lang="en-US" sz="2400" dirty="0" err="1">
                <a:solidFill>
                  <a:schemeClr val="tx1"/>
                </a:solidFill>
                <a:latin typeface="AMX" pitchFamily="2" charset="77"/>
              </a:rPr>
              <a:t>vendas</a:t>
            </a:r>
            <a:r>
              <a:rPr lang="en-US" sz="2400" dirty="0">
                <a:solidFill>
                  <a:schemeClr val="tx1"/>
                </a:solidFill>
                <a:latin typeface="AMX" pitchFamily="2" charset="77"/>
              </a:rPr>
              <a:t> </a:t>
            </a:r>
            <a:r>
              <a:rPr lang="en-US" sz="2400" dirty="0" err="1">
                <a:solidFill>
                  <a:schemeClr val="tx1"/>
                </a:solidFill>
                <a:latin typeface="AMX" pitchFamily="2" charset="77"/>
              </a:rPr>
              <a:t>pode</a:t>
            </a:r>
            <a:r>
              <a:rPr lang="en-US" sz="2400" dirty="0">
                <a:solidFill>
                  <a:schemeClr val="tx1"/>
                </a:solidFill>
                <a:latin typeface="AMX" pitchFamily="2" charset="77"/>
              </a:rPr>
              <a:t> </a:t>
            </a:r>
            <a:r>
              <a:rPr lang="en-US" sz="2400" dirty="0" err="1">
                <a:solidFill>
                  <a:schemeClr val="tx1"/>
                </a:solidFill>
                <a:latin typeface="AMX" pitchFamily="2" charset="77"/>
              </a:rPr>
              <a:t>parecer</a:t>
            </a:r>
            <a:r>
              <a:rPr lang="en-US" sz="2400" dirty="0">
                <a:solidFill>
                  <a:schemeClr val="tx1"/>
                </a:solidFill>
                <a:latin typeface="AMX" pitchFamily="2" charset="77"/>
              </a:rPr>
              <a:t> </a:t>
            </a:r>
            <a:r>
              <a:rPr lang="en-US" sz="2400" dirty="0" err="1">
                <a:solidFill>
                  <a:schemeClr val="tx1"/>
                </a:solidFill>
                <a:latin typeface="AMX" pitchFamily="2" charset="77"/>
              </a:rPr>
              <a:t>longo</a:t>
            </a:r>
            <a:r>
              <a:rPr lang="en-US" sz="2400" dirty="0">
                <a:solidFill>
                  <a:schemeClr val="tx1"/>
                </a:solidFill>
                <a:latin typeface="AMX" pitchFamily="2" charset="77"/>
              </a:rPr>
              <a:t>, mas se </a:t>
            </a:r>
            <a:r>
              <a:rPr lang="en-US" sz="2400" dirty="0" err="1">
                <a:solidFill>
                  <a:schemeClr val="tx1"/>
                </a:solidFill>
                <a:latin typeface="AMX" pitchFamily="2" charset="77"/>
              </a:rPr>
              <a:t>você</a:t>
            </a:r>
            <a:br>
              <a:rPr lang="en-US" sz="2400" dirty="0">
                <a:solidFill>
                  <a:schemeClr val="tx1"/>
                </a:solidFill>
                <a:latin typeface="AMX" pitchFamily="2" charset="77"/>
              </a:rPr>
            </a:br>
            <a:r>
              <a:rPr lang="en-US" sz="2400" dirty="0">
                <a:solidFill>
                  <a:schemeClr val="tx1"/>
                </a:solidFill>
                <a:latin typeface="AMX" pitchFamily="2" charset="77"/>
              </a:rPr>
              <a:t>se </a:t>
            </a:r>
            <a:r>
              <a:rPr lang="en-US" sz="2400" dirty="0" err="1">
                <a:solidFill>
                  <a:schemeClr val="tx1"/>
                </a:solidFill>
                <a:latin typeface="AMX" pitchFamily="2" charset="77"/>
              </a:rPr>
              <a:t>atentar</a:t>
            </a:r>
            <a:r>
              <a:rPr lang="en-US" sz="2400" dirty="0">
                <a:solidFill>
                  <a:schemeClr val="tx1"/>
                </a:solidFill>
                <a:latin typeface="AMX" pitchFamily="2" charset="77"/>
              </a:rPr>
              <a:t> a </a:t>
            </a:r>
            <a:r>
              <a:rPr lang="en-US" sz="2400" dirty="0" err="1">
                <a:solidFill>
                  <a:schemeClr val="tx1"/>
                </a:solidFill>
                <a:latin typeface="AMX" pitchFamily="2" charset="77"/>
              </a:rPr>
              <a:t>cada</a:t>
            </a:r>
            <a:r>
              <a:rPr lang="en-US" sz="2400" dirty="0">
                <a:solidFill>
                  <a:schemeClr val="tx1"/>
                </a:solidFill>
                <a:latin typeface="AMX" pitchFamily="2" charset="77"/>
              </a:rPr>
              <a:t> </a:t>
            </a:r>
            <a:r>
              <a:rPr lang="en-US" sz="2400" dirty="0" err="1">
                <a:solidFill>
                  <a:schemeClr val="tx1"/>
                </a:solidFill>
                <a:latin typeface="AMX" pitchFamily="2" charset="77"/>
              </a:rPr>
              <a:t>etapa</a:t>
            </a:r>
            <a:r>
              <a:rPr lang="en-US" sz="2400" dirty="0">
                <a:solidFill>
                  <a:schemeClr val="tx1"/>
                </a:solidFill>
                <a:latin typeface="AMX" pitchFamily="2" charset="77"/>
              </a:rPr>
              <a:t> do </a:t>
            </a:r>
            <a:r>
              <a:rPr lang="en-US" sz="2400" dirty="0" err="1">
                <a:solidFill>
                  <a:schemeClr val="tx1"/>
                </a:solidFill>
                <a:latin typeface="AMX" pitchFamily="2" charset="77"/>
              </a:rPr>
              <a:t>atendimento</a:t>
            </a:r>
            <a:r>
              <a:rPr lang="en-US" sz="2400" dirty="0">
                <a:solidFill>
                  <a:schemeClr val="tx1"/>
                </a:solidFill>
                <a:latin typeface="AMX" pitchFamily="2" charset="77"/>
              </a:rPr>
              <a:t> e </a:t>
            </a:r>
            <a:r>
              <a:rPr lang="en-US" sz="2400" dirty="0" err="1">
                <a:solidFill>
                  <a:schemeClr val="tx1"/>
                </a:solidFill>
                <a:latin typeface="AMX" pitchFamily="2" charset="77"/>
              </a:rPr>
              <a:t>aplicar</a:t>
            </a:r>
            <a:r>
              <a:rPr lang="en-US" sz="2400" dirty="0">
                <a:solidFill>
                  <a:schemeClr val="tx1"/>
                </a:solidFill>
                <a:latin typeface="AMX" pitchFamily="2" charset="77"/>
              </a:rPr>
              <a:t> as</a:t>
            </a:r>
            <a:br>
              <a:rPr lang="en-US" sz="2400" dirty="0">
                <a:solidFill>
                  <a:schemeClr val="tx1"/>
                </a:solidFill>
                <a:latin typeface="AMX" pitchFamily="2" charset="77"/>
              </a:rPr>
            </a:br>
            <a:r>
              <a:rPr lang="en-US" sz="2400" dirty="0" err="1">
                <a:solidFill>
                  <a:schemeClr val="tx1"/>
                </a:solidFill>
                <a:latin typeface="AMX" pitchFamily="2" charset="77"/>
              </a:rPr>
              <a:t>dicas</a:t>
            </a:r>
            <a:r>
              <a:rPr lang="en-US" sz="2400" dirty="0">
                <a:solidFill>
                  <a:schemeClr val="tx1"/>
                </a:solidFill>
                <a:latin typeface="AMX" pitchFamily="2" charset="77"/>
              </a:rPr>
              <a:t> que </a:t>
            </a:r>
            <a:r>
              <a:rPr lang="en-US" sz="2400" dirty="0" err="1">
                <a:solidFill>
                  <a:schemeClr val="tx1"/>
                </a:solidFill>
                <a:latin typeface="AMX" pitchFamily="2" charset="77"/>
              </a:rPr>
              <a:t>discutimos</a:t>
            </a:r>
            <a:r>
              <a:rPr lang="en-US" sz="2400" dirty="0">
                <a:solidFill>
                  <a:schemeClr val="tx1"/>
                </a:solidFill>
                <a:latin typeface="AMX" pitchFamily="2" charset="77"/>
              </a:rPr>
              <a:t>, </a:t>
            </a:r>
            <a:r>
              <a:rPr lang="en-US" sz="2400" dirty="0" err="1">
                <a:solidFill>
                  <a:schemeClr val="tx1"/>
                </a:solidFill>
                <a:latin typeface="AMX" pitchFamily="2" charset="77"/>
              </a:rPr>
              <a:t>tudo</a:t>
            </a:r>
            <a:br>
              <a:rPr lang="en-US" sz="2400" dirty="0">
                <a:solidFill>
                  <a:schemeClr val="tx1"/>
                </a:solidFill>
                <a:latin typeface="AMX" pitchFamily="2" charset="77"/>
              </a:rPr>
            </a:br>
            <a:r>
              <a:rPr lang="en-US" sz="2400" dirty="0">
                <a:solidFill>
                  <a:schemeClr val="tx1"/>
                </a:solidFill>
                <a:latin typeface="AMX" pitchFamily="2" charset="77"/>
              </a:rPr>
              <a:t>se </a:t>
            </a:r>
            <a:r>
              <a:rPr lang="en-US" sz="2400" dirty="0" err="1">
                <a:solidFill>
                  <a:schemeClr val="tx1"/>
                </a:solidFill>
                <a:latin typeface="AMX" pitchFamily="2" charset="77"/>
              </a:rPr>
              <a:t>tornará</a:t>
            </a:r>
            <a:r>
              <a:rPr lang="en-US" sz="2400" dirty="0">
                <a:solidFill>
                  <a:schemeClr val="tx1"/>
                </a:solidFill>
                <a:latin typeface="AMX" pitchFamily="2" charset="77"/>
              </a:rPr>
              <a:t> </a:t>
            </a:r>
            <a:r>
              <a:rPr lang="en-US" sz="2400" dirty="0" err="1">
                <a:solidFill>
                  <a:schemeClr val="tx1"/>
                </a:solidFill>
                <a:latin typeface="AMX" pitchFamily="2" charset="77"/>
              </a:rPr>
              <a:t>mais</a:t>
            </a:r>
            <a:r>
              <a:rPr lang="en-US" sz="2400" dirty="0">
                <a:solidFill>
                  <a:schemeClr val="tx1"/>
                </a:solidFill>
                <a:latin typeface="AMX" pitchFamily="2" charset="77"/>
              </a:rPr>
              <a:t> natural</a:t>
            </a:r>
            <a:br>
              <a:rPr lang="en-US" sz="2400" dirty="0">
                <a:solidFill>
                  <a:schemeClr val="tx1"/>
                </a:solidFill>
                <a:latin typeface="AMX" pitchFamily="2" charset="77"/>
              </a:rPr>
            </a:br>
            <a:r>
              <a:rPr lang="en-US" sz="2400" dirty="0" err="1">
                <a:solidFill>
                  <a:schemeClr val="tx1"/>
                </a:solidFill>
                <a:latin typeface="AMX" pitchFamily="2" charset="77"/>
              </a:rPr>
              <a:t>nas</a:t>
            </a:r>
            <a:r>
              <a:rPr lang="en-US" sz="2400" dirty="0">
                <a:solidFill>
                  <a:schemeClr val="tx1"/>
                </a:solidFill>
                <a:latin typeface="AMX" pitchFamily="2" charset="77"/>
              </a:rPr>
              <a:t> </a:t>
            </a:r>
            <a:r>
              <a:rPr lang="en-US" sz="2400" dirty="0" err="1">
                <a:solidFill>
                  <a:schemeClr val="tx1"/>
                </a:solidFill>
                <a:latin typeface="AMX" pitchFamily="2" charset="77"/>
              </a:rPr>
              <a:t>ligações</a:t>
            </a:r>
            <a:r>
              <a:rPr lang="en-US" sz="2400" dirty="0">
                <a:solidFill>
                  <a:schemeClr val="tx1"/>
                </a:solidFill>
                <a:latin typeface="AMX" pitchFamily="2" charset="77"/>
              </a:rPr>
              <a:t> do </a:t>
            </a:r>
            <a:r>
              <a:rPr lang="en-US" sz="2400" dirty="0" err="1">
                <a:solidFill>
                  <a:schemeClr val="tx1"/>
                </a:solidFill>
                <a:latin typeface="AMX" pitchFamily="2" charset="77"/>
              </a:rPr>
              <a:t>dia</a:t>
            </a:r>
            <a:r>
              <a:rPr lang="en-US" sz="2400" dirty="0">
                <a:solidFill>
                  <a:schemeClr val="tx1"/>
                </a:solidFill>
                <a:latin typeface="AMX" pitchFamily="2" charset="77"/>
              </a:rPr>
              <a:t> a </a:t>
            </a:r>
            <a:r>
              <a:rPr lang="en-US" sz="2400" dirty="0" err="1">
                <a:solidFill>
                  <a:schemeClr val="tx1"/>
                </a:solidFill>
                <a:latin typeface="AMX" pitchFamily="2" charset="77"/>
              </a:rPr>
              <a:t>dia</a:t>
            </a:r>
            <a:r>
              <a:rPr lang="en-US" sz="2400" dirty="0">
                <a:solidFill>
                  <a:schemeClr val="tx1"/>
                </a:solidFill>
                <a:latin typeface="AMX" pitchFamily="2" charset="77"/>
              </a:rPr>
              <a:t> e</a:t>
            </a:r>
            <a:br>
              <a:rPr lang="en-US" sz="2400" dirty="0">
                <a:solidFill>
                  <a:schemeClr val="tx1"/>
                </a:solidFill>
                <a:latin typeface="AMX" pitchFamily="2" charset="77"/>
              </a:rPr>
            </a:br>
            <a:r>
              <a:rPr lang="en-US" sz="2400" dirty="0" err="1">
                <a:solidFill>
                  <a:schemeClr val="tx1"/>
                </a:solidFill>
                <a:latin typeface="AMX" pitchFamily="2" charset="77"/>
              </a:rPr>
              <a:t>você</a:t>
            </a:r>
            <a:r>
              <a:rPr lang="en-US" sz="2400" dirty="0">
                <a:solidFill>
                  <a:schemeClr val="tx1"/>
                </a:solidFill>
                <a:latin typeface="AMX" pitchFamily="2" charset="77"/>
              </a:rPr>
              <a:t> se </a:t>
            </a:r>
            <a:r>
              <a:rPr lang="en-US" sz="2400" dirty="0" err="1">
                <a:solidFill>
                  <a:schemeClr val="tx1"/>
                </a:solidFill>
                <a:latin typeface="AMX" pitchFamily="2" charset="77"/>
              </a:rPr>
              <a:t>destacará</a:t>
            </a:r>
            <a:r>
              <a:rPr lang="en-US" sz="2400" dirty="0">
                <a:solidFill>
                  <a:schemeClr val="tx1"/>
                </a:solidFill>
                <a:latin typeface="AMX" pitchFamily="2" charset="77"/>
              </a:rPr>
              <a:t> </a:t>
            </a:r>
            <a:r>
              <a:rPr lang="en-US" sz="2400" dirty="0" err="1">
                <a:solidFill>
                  <a:schemeClr val="tx1"/>
                </a:solidFill>
                <a:latin typeface="AMX" pitchFamily="2" charset="77"/>
              </a:rPr>
              <a:t>como</a:t>
            </a:r>
            <a:r>
              <a:rPr lang="en-US" sz="2400" dirty="0">
                <a:solidFill>
                  <a:schemeClr val="tx1"/>
                </a:solidFill>
                <a:latin typeface="AMX" pitchFamily="2" charset="77"/>
              </a:rPr>
              <a:t> o </a:t>
            </a:r>
            <a:r>
              <a:rPr lang="en-US" sz="2400" b="1" dirty="0" err="1">
                <a:solidFill>
                  <a:schemeClr val="tx1"/>
                </a:solidFill>
                <a:latin typeface="AMX" pitchFamily="2" charset="77"/>
              </a:rPr>
              <a:t>vendedor</a:t>
            </a:r>
            <a:r>
              <a:rPr lang="en-US" sz="2400" b="1" dirty="0">
                <a:solidFill>
                  <a:schemeClr val="tx1"/>
                </a:solidFill>
                <a:latin typeface="AMX" pitchFamily="2" charset="77"/>
              </a:rPr>
              <a:t> ideal para o </a:t>
            </a:r>
            <a:r>
              <a:rPr lang="en-US" sz="2400" b="1" dirty="0" err="1">
                <a:solidFill>
                  <a:schemeClr val="tx1"/>
                </a:solidFill>
                <a:latin typeface="AMX" pitchFamily="2" charset="77"/>
              </a:rPr>
              <a:t>cliente</a:t>
            </a:r>
            <a:r>
              <a:rPr lang="en-US" sz="2400" dirty="0">
                <a:solidFill>
                  <a:schemeClr val="tx1"/>
                </a:solidFill>
                <a:latin typeface="AMX" pitchFamily="2" charset="77"/>
              </a:rPr>
              <a:t>.</a:t>
            </a:r>
            <a:endParaRPr lang="en-US" sz="2400"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7722 0.1338 L 5E-6 -2.96296E-6 " pathEditMode="relative" rAng="0" ptsTypes="AA">
                                      <p:cBhvr>
                                        <p:cTn id="15" dur="1500" fill="hold"/>
                                        <p:tgtEl>
                                          <p:spTgt spid="11"/>
                                        </p:tgtEl>
                                        <p:attrNameLst>
                                          <p:attrName>ppt_x</p:attrName>
                                          <p:attrName>ppt_y</p:attrName>
                                        </p:attrNameLst>
                                      </p:cBhvr>
                                      <p:rCtr x="-3867" y="-669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2831" r="20469"/>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806117" y="4590819"/>
            <a:ext cx="1752600" cy="977900"/>
          </a:xfrm>
          <a:prstGeom prst="rect">
            <a:avLst/>
          </a:prstGeom>
        </p:spPr>
      </p:pic>
      <p:pic>
        <p:nvPicPr>
          <p:cNvPr id="23" name="Graphic 22"/>
          <p:cNvPicPr>
            <a:picLocks noChangeAspect="1"/>
          </p:cNvPicPr>
          <p:nvPr/>
        </p:nvPicPr>
        <p:blipFill>
          <a:blip r:embed="rId2"/>
          <a:stretch>
            <a:fillRect/>
          </a:stretch>
        </p:blipFill>
        <p:spPr>
          <a:xfrm>
            <a:off x="9660000" y="1829713"/>
            <a:ext cx="1752600" cy="977900"/>
          </a:xfrm>
          <a:prstGeom prst="rect">
            <a:avLst/>
          </a:prstGeom>
        </p:spPr>
      </p:pic>
      <p:sp>
        <p:nvSpPr>
          <p:cNvPr id="13" name="Rounded Rectangle 12"/>
          <p:cNvSpPr/>
          <p:nvPr/>
        </p:nvSpPr>
        <p:spPr>
          <a:xfrm>
            <a:off x="7315703" y="2463923"/>
            <a:ext cx="3852406" cy="1930155"/>
          </a:xfrm>
          <a:prstGeom prst="roundRect">
            <a:avLst>
              <a:gd name="adj" fmla="val 23495"/>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800" dirty="0">
              <a:solidFill>
                <a:schemeClr val="tx1"/>
              </a:solidFill>
              <a:latin typeface="AMX" pitchFamily="2" charset="77"/>
            </a:endParaRPr>
          </a:p>
          <a:p>
            <a:pPr marL="97155">
              <a:spcBef>
                <a:spcPts val="600"/>
              </a:spcBef>
            </a:pPr>
            <a:endParaRPr lang="en-US" sz="2800" b="1" dirty="0">
              <a:solidFill>
                <a:schemeClr val="tx1"/>
              </a:solidFill>
              <a:latin typeface="AMX" pitchFamily="2" charset="77"/>
            </a:endParaRPr>
          </a:p>
          <a:p>
            <a:pPr marL="97155">
              <a:spcBef>
                <a:spcPts val="600"/>
              </a:spcBef>
            </a:pPr>
            <a:r>
              <a:rPr lang="en-US" sz="2800" b="1" dirty="0" err="1">
                <a:solidFill>
                  <a:schemeClr val="tx1"/>
                </a:solidFill>
                <a:latin typeface="AMX" pitchFamily="2" charset="77"/>
              </a:rPr>
              <a:t>Verdadeiro</a:t>
            </a:r>
            <a:r>
              <a:rPr lang="en-US" sz="2800" b="1" dirty="0">
                <a:solidFill>
                  <a:schemeClr val="tx1"/>
                </a:solidFill>
                <a:latin typeface="AMX" pitchFamily="2" charset="77"/>
              </a:rPr>
              <a:t> </a:t>
            </a:r>
            <a:r>
              <a:rPr lang="en-US" sz="2800" b="1" dirty="0" err="1">
                <a:solidFill>
                  <a:schemeClr val="tx1"/>
                </a:solidFill>
                <a:latin typeface="AMX" pitchFamily="2" charset="77"/>
              </a:rPr>
              <a:t>ou</a:t>
            </a:r>
            <a:r>
              <a:rPr lang="en-US" sz="2800" b="1" dirty="0">
                <a:solidFill>
                  <a:schemeClr val="tx1"/>
                </a:solidFill>
                <a:latin typeface="AMX" pitchFamily="2" charset="77"/>
              </a:rPr>
              <a:t> </a:t>
            </a:r>
            <a:r>
              <a:rPr lang="en-US" sz="2800" b="1" dirty="0" err="1">
                <a:solidFill>
                  <a:schemeClr val="tx1"/>
                </a:solidFill>
                <a:latin typeface="AMX" pitchFamily="2" charset="77"/>
              </a:rPr>
              <a:t>falso</a:t>
            </a:r>
            <a:endParaRPr lang="en-US" sz="2800" b="1" dirty="0">
              <a:solidFill>
                <a:schemeClr val="tx1"/>
              </a:solidFill>
              <a:latin typeface="AMX" pitchFamily="2" charset="77"/>
            </a:endParaRPr>
          </a:p>
        </p:txBody>
      </p:sp>
      <p:sp>
        <p:nvSpPr>
          <p:cNvPr id="12" name="TextBox 11"/>
          <p:cNvSpPr txBox="1"/>
          <p:nvPr/>
        </p:nvSpPr>
        <p:spPr>
          <a:xfrm>
            <a:off x="7500864" y="2807613"/>
            <a:ext cx="240362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Atividade</a:t>
            </a:r>
            <a:endParaRPr lang="en-US" sz="3600" b="1" i="1" dirty="0">
              <a:solidFill>
                <a:schemeClr val="bg1"/>
              </a:solidFill>
              <a:latin typeface="AMX" pitchFamily="2" charset="77"/>
            </a:endParaRPr>
          </a:p>
        </p:txBody>
      </p:sp>
      <p:cxnSp>
        <p:nvCxnSpPr>
          <p:cNvPr id="15" name="Straight Connector 14"/>
          <p:cNvCxnSpPr>
            <a:stCxn id="12" idx="3"/>
          </p:cNvCxnSpPr>
          <p:nvPr/>
        </p:nvCxnSpPr>
        <p:spPr>
          <a:xfrm>
            <a:off x="9904491" y="3154437"/>
            <a:ext cx="864123"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6 L -2.08333E-6 -3.7037E-6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534734"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334465"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A </a:t>
              </a:r>
              <a:r>
                <a:rPr lang="en-US" sz="2800" dirty="0" err="1">
                  <a:solidFill>
                    <a:schemeClr val="tx1"/>
                  </a:solidFill>
                  <a:latin typeface="AMX" pitchFamily="2" charset="77"/>
                </a:rPr>
                <a:t>insistência</a:t>
              </a:r>
              <a:r>
                <a:rPr lang="en-US" sz="2800" dirty="0">
                  <a:solidFill>
                    <a:schemeClr val="tx1"/>
                  </a:solidFill>
                  <a:latin typeface="AMX" pitchFamily="2" charset="77"/>
                </a:rPr>
                <a:t> </a:t>
              </a:r>
              <a:r>
                <a:rPr lang="en-US" sz="2800" dirty="0" err="1">
                  <a:solidFill>
                    <a:schemeClr val="tx1"/>
                  </a:solidFill>
                  <a:latin typeface="AMX" pitchFamily="2" charset="77"/>
                </a:rPr>
                <a:t>excessiva</a:t>
              </a:r>
              <a:r>
                <a:rPr lang="en-US" sz="2800" dirty="0">
                  <a:solidFill>
                    <a:schemeClr val="tx1"/>
                  </a:solidFill>
                  <a:latin typeface="AMX" pitchFamily="2" charset="77"/>
                </a:rPr>
                <a:t> </a:t>
              </a:r>
              <a:r>
                <a:rPr lang="en-US" sz="2800" dirty="0" err="1">
                  <a:solidFill>
                    <a:schemeClr val="tx1"/>
                  </a:solidFill>
                  <a:latin typeface="AMX" pitchFamily="2" charset="77"/>
                </a:rPr>
                <a:t>pode</a:t>
              </a:r>
              <a:r>
                <a:rPr lang="en-US" sz="2800" dirty="0">
                  <a:solidFill>
                    <a:schemeClr val="tx1"/>
                  </a:solidFill>
                  <a:latin typeface="AMX" pitchFamily="2" charset="77"/>
                </a:rPr>
                <a:t> </a:t>
              </a:r>
              <a:r>
                <a:rPr lang="en-US" sz="2800" dirty="0" err="1">
                  <a:solidFill>
                    <a:schemeClr val="tx1"/>
                  </a:solidFill>
                  <a:latin typeface="AMX" pitchFamily="2" charset="77"/>
                </a:rPr>
                <a:t>ajudar</a:t>
              </a:r>
              <a:r>
                <a:rPr lang="en-US" sz="2800" dirty="0">
                  <a:solidFill>
                    <a:schemeClr val="tx1"/>
                  </a:solidFill>
                  <a:latin typeface="AMX" pitchFamily="2" charset="77"/>
                </a:rPr>
                <a:t> a </a:t>
              </a:r>
              <a:r>
                <a:rPr lang="en-US" sz="2800" dirty="0" err="1">
                  <a:solidFill>
                    <a:schemeClr val="tx1"/>
                  </a:solidFill>
                  <a:latin typeface="AMX" pitchFamily="2" charset="77"/>
                </a:rPr>
                <a:t>concretizar</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1</a:t>
              </a:r>
              <a:endParaRPr lang="en-US" sz="3200" i="1" dirty="0">
                <a:solidFill>
                  <a:srgbClr val="AF272F"/>
                </a:solidFill>
                <a:latin typeface="AMX" pitchFamily="2" charset="77"/>
              </a:endParaRPr>
            </a:p>
          </p:txBody>
        </p:sp>
      </p:grpSp>
      <p:sp>
        <p:nvSpPr>
          <p:cNvPr id="18" name="Rounded Rectangle 17"/>
          <p:cNvSpPr/>
          <p:nvPr/>
        </p:nvSpPr>
        <p:spPr>
          <a:xfrm>
            <a:off x="7497790" y="1539420"/>
            <a:ext cx="3883384" cy="3576484"/>
          </a:xfrm>
          <a:prstGeom prst="roundRect">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endParaRPr lang="en-US" sz="2400" b="1" dirty="0">
              <a:solidFill>
                <a:schemeClr val="tx1"/>
              </a:solidFill>
              <a:latin typeface="AMX" pitchFamily="2" charset="77"/>
            </a:endParaRPr>
          </a:p>
          <a:p>
            <a:pPr marL="97155"/>
            <a:endParaRPr lang="en-US" sz="2400" b="1" dirty="0">
              <a:solidFill>
                <a:schemeClr val="tx1"/>
              </a:solidFill>
              <a:latin typeface="AMX" pitchFamily="2" charset="77"/>
            </a:endParaRPr>
          </a:p>
          <a:p>
            <a:pPr marL="97155"/>
            <a:r>
              <a:rPr lang="en-US" sz="2400" b="1" dirty="0">
                <a:solidFill>
                  <a:schemeClr val="tx1"/>
                </a:solidFill>
                <a:latin typeface="AMX" pitchFamily="2" charset="77"/>
              </a:rPr>
              <a:t>A </a:t>
            </a:r>
            <a:r>
              <a:rPr lang="en-US" sz="2400" b="1" dirty="0" err="1">
                <a:solidFill>
                  <a:schemeClr val="tx1"/>
                </a:solidFill>
                <a:latin typeface="AMX" pitchFamily="2" charset="77"/>
              </a:rPr>
              <a:t>insistência</a:t>
            </a:r>
            <a:r>
              <a:rPr lang="en-US" sz="2400" b="1" dirty="0">
                <a:solidFill>
                  <a:schemeClr val="tx1"/>
                </a:solidFill>
                <a:latin typeface="AMX" pitchFamily="2" charset="77"/>
              </a:rPr>
              <a:t> </a:t>
            </a:r>
            <a:r>
              <a:rPr lang="en-US" sz="2400" b="1" dirty="0" err="1">
                <a:solidFill>
                  <a:schemeClr val="tx1"/>
                </a:solidFill>
                <a:latin typeface="AMX" pitchFamily="2" charset="77"/>
              </a:rPr>
              <a:t>excessiva</a:t>
            </a:r>
            <a:r>
              <a:rPr lang="en-US" sz="2400" b="1" dirty="0">
                <a:solidFill>
                  <a:schemeClr val="tx1"/>
                </a:solidFill>
                <a:latin typeface="AMX" pitchFamily="2" charset="77"/>
              </a:rPr>
              <a:t> </a:t>
            </a:r>
            <a:r>
              <a:rPr lang="en-US" sz="2400" b="1" dirty="0" err="1">
                <a:solidFill>
                  <a:schemeClr val="tx1"/>
                </a:solidFill>
                <a:latin typeface="AMX" pitchFamily="2" charset="77"/>
              </a:rPr>
              <a:t>pode</a:t>
            </a:r>
            <a:r>
              <a:rPr lang="en-US" sz="2400" b="1" dirty="0">
                <a:solidFill>
                  <a:schemeClr val="tx1"/>
                </a:solidFill>
                <a:latin typeface="AMX" pitchFamily="2" charset="77"/>
              </a:rPr>
              <a:t> </a:t>
            </a:r>
            <a:r>
              <a:rPr lang="en-US" sz="2400" b="1" dirty="0" err="1">
                <a:solidFill>
                  <a:schemeClr val="tx1"/>
                </a:solidFill>
                <a:latin typeface="AMX" pitchFamily="2" charset="77"/>
              </a:rPr>
              <a:t>afastar</a:t>
            </a:r>
            <a:r>
              <a:rPr lang="en-US" sz="2400" b="1" dirty="0">
                <a:solidFill>
                  <a:schemeClr val="tx1"/>
                </a:solidFill>
                <a:latin typeface="AMX" pitchFamily="2" charset="77"/>
              </a:rPr>
              <a:t> o </a:t>
            </a:r>
            <a:r>
              <a:rPr lang="en-US" sz="2400" b="1" dirty="0" err="1">
                <a:solidFill>
                  <a:schemeClr val="tx1"/>
                </a:solidFill>
                <a:latin typeface="AMX" pitchFamily="2" charset="77"/>
              </a:rPr>
              <a:t>cliente</a:t>
            </a:r>
            <a:br>
              <a:rPr lang="en-US" sz="2400" b="1" dirty="0">
                <a:solidFill>
                  <a:schemeClr val="tx1"/>
                </a:solidFill>
                <a:latin typeface="AMX" pitchFamily="2" charset="77"/>
              </a:rPr>
            </a:br>
            <a:r>
              <a:rPr lang="en-US" sz="2400" b="1" dirty="0">
                <a:solidFill>
                  <a:schemeClr val="tx1"/>
                </a:solidFill>
                <a:latin typeface="AMX" pitchFamily="2" charset="77"/>
              </a:rPr>
              <a:t>e </a:t>
            </a:r>
            <a:r>
              <a:rPr lang="en-US" sz="2400" b="1" dirty="0" err="1">
                <a:solidFill>
                  <a:schemeClr val="tx1"/>
                </a:solidFill>
                <a:latin typeface="AMX" pitchFamily="2" charset="77"/>
              </a:rPr>
              <a:t>criar</a:t>
            </a:r>
            <a:r>
              <a:rPr lang="en-US" sz="2400" b="1" dirty="0">
                <a:solidFill>
                  <a:schemeClr val="tx1"/>
                </a:solidFill>
                <a:latin typeface="AMX" pitchFamily="2" charset="77"/>
              </a:rPr>
              <a:t> </a:t>
            </a:r>
            <a:r>
              <a:rPr lang="en-US" sz="2400" b="1" dirty="0" err="1">
                <a:solidFill>
                  <a:schemeClr val="tx1"/>
                </a:solidFill>
                <a:latin typeface="AMX" pitchFamily="2" charset="77"/>
              </a:rPr>
              <a:t>uma</a:t>
            </a:r>
            <a:r>
              <a:rPr lang="en-US" sz="2400" b="1" dirty="0">
                <a:solidFill>
                  <a:schemeClr val="tx1"/>
                </a:solidFill>
                <a:latin typeface="AMX" pitchFamily="2" charset="77"/>
              </a:rPr>
              <a:t> </a:t>
            </a:r>
            <a:r>
              <a:rPr lang="en-US" sz="2400" b="1" dirty="0" err="1">
                <a:solidFill>
                  <a:schemeClr val="tx1"/>
                </a:solidFill>
                <a:latin typeface="AMX" pitchFamily="2" charset="77"/>
              </a:rPr>
              <a:t>experiência</a:t>
            </a:r>
            <a:r>
              <a:rPr lang="en-US" sz="2400" b="1" dirty="0">
                <a:solidFill>
                  <a:schemeClr val="tx1"/>
                </a:solidFill>
                <a:latin typeface="AMX" pitchFamily="2" charset="77"/>
              </a:rPr>
              <a:t> </a:t>
            </a:r>
            <a:r>
              <a:rPr lang="en-US" sz="2400" b="1" dirty="0" err="1">
                <a:solidFill>
                  <a:schemeClr val="tx1"/>
                </a:solidFill>
                <a:latin typeface="AMX" pitchFamily="2" charset="77"/>
              </a:rPr>
              <a:t>desconfortável</a:t>
            </a:r>
            <a:r>
              <a:rPr lang="en-US" sz="2400" b="1" dirty="0">
                <a:solidFill>
                  <a:schemeClr val="tx1"/>
                </a:solidFill>
                <a:latin typeface="AMX" pitchFamily="2" charset="77"/>
              </a:rPr>
              <a:t>, </a:t>
            </a:r>
            <a:r>
              <a:rPr lang="en-US" sz="2400" b="1" dirty="0" err="1">
                <a:solidFill>
                  <a:schemeClr val="tx1"/>
                </a:solidFill>
                <a:latin typeface="AMX" pitchFamily="2" charset="77"/>
              </a:rPr>
              <a:t>prejudicando</a:t>
            </a:r>
            <a:r>
              <a:rPr lang="en-US" sz="2400" b="1" dirty="0">
                <a:solidFill>
                  <a:schemeClr val="tx1"/>
                </a:solidFill>
                <a:latin typeface="AMX" pitchFamily="2" charset="77"/>
              </a:rPr>
              <a:t> o </a:t>
            </a:r>
            <a:r>
              <a:rPr lang="en-US" sz="2400" b="1" dirty="0" err="1">
                <a:solidFill>
                  <a:schemeClr val="tx1"/>
                </a:solidFill>
                <a:latin typeface="AMX" pitchFamily="2" charset="77"/>
              </a:rPr>
              <a:t>fechamento</a:t>
            </a:r>
            <a:r>
              <a:rPr lang="en-US" sz="2400" b="1" dirty="0">
                <a:solidFill>
                  <a:schemeClr val="tx1"/>
                </a:solidFill>
                <a:latin typeface="AMX" pitchFamily="2" charset="77"/>
              </a:rPr>
              <a:t> da </a:t>
            </a:r>
            <a:r>
              <a:rPr lang="en-US" sz="2400" b="1" dirty="0" err="1">
                <a:solidFill>
                  <a:schemeClr val="tx1"/>
                </a:solidFill>
                <a:latin typeface="AMX" pitchFamily="2" charset="77"/>
              </a:rPr>
              <a:t>venda</a:t>
            </a:r>
            <a:r>
              <a:rPr lang="en-US" sz="2400" b="1" dirty="0">
                <a:solidFill>
                  <a:schemeClr val="tx1"/>
                </a:solidFill>
                <a:latin typeface="AMX" pitchFamily="2" charset="77"/>
              </a:rPr>
              <a:t>.</a:t>
            </a:r>
            <a:endParaRPr lang="en-US" sz="2400" b="1" dirty="0">
              <a:solidFill>
                <a:schemeClr val="tx1"/>
              </a:solidFill>
              <a:latin typeface="AMX" pitchFamily="2" charset="77"/>
            </a:endParaRPr>
          </a:p>
        </p:txBody>
      </p:sp>
      <p:sp>
        <p:nvSpPr>
          <p:cNvPr id="19" name="TextBox 18"/>
          <p:cNvSpPr txBox="1"/>
          <p:nvPr/>
        </p:nvSpPr>
        <p:spPr>
          <a:xfrm>
            <a:off x="7698072" y="1764026"/>
            <a:ext cx="1934200" cy="671120"/>
          </a:xfrm>
          <a:prstGeom prst="roundRect">
            <a:avLst>
              <a:gd name="adj" fmla="val 50000"/>
            </a:avLst>
          </a:prstGeom>
          <a:solidFill>
            <a:srgbClr val="DA291C"/>
          </a:solidFill>
          <a:ln w="12700">
            <a:noFill/>
          </a:ln>
        </p:spPr>
        <p:txBody>
          <a:bodyPr wrap="square" rtlCol="0" anchor="ctr">
            <a:noAutofit/>
          </a:bodyPr>
          <a:lstStyle/>
          <a:p>
            <a:r>
              <a:rPr lang="en-US" sz="3600" b="1" i="1" dirty="0">
                <a:solidFill>
                  <a:srgbClr val="FFFAEE"/>
                </a:solidFill>
                <a:latin typeface="AMX" pitchFamily="2" charset="77"/>
              </a:rPr>
              <a:t>FALSO!</a:t>
            </a:r>
            <a:endParaRPr lang="en-US" sz="3600" b="1" i="1" dirty="0">
              <a:solidFill>
                <a:srgbClr val="FFFAEE"/>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7 0 L 3.125E-6 0 " pathEditMode="relative" rAng="0" ptsTypes="AA">
                                      <p:cBhvr>
                                        <p:cTn id="15" dur="1500" fill="hold"/>
                                        <p:tgtEl>
                                          <p:spTgt spid="20"/>
                                        </p:tgtEl>
                                        <p:attrNameLst>
                                          <p:attrName>ppt_x</p:attrName>
                                          <p:attrName>ppt_y</p:attrName>
                                        </p:attrNameLst>
                                      </p:cBhvr>
                                      <p:rCtr x="5208" y="0"/>
                                    </p:animMotion>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35" presetClass="path" presetSubtype="0" accel="50000" decel="50000" fill="hold" grpId="1" nodeType="withEffect">
                                  <p:stCondLst>
                                    <p:cond delay="0"/>
                                  </p:stCondLst>
                                  <p:childTnLst>
                                    <p:animMotion origin="layout" path="M 0.04245 1.48148E-6 L 2.91667E-6 1.48148E-6 " pathEditMode="relative" rAng="0" ptsTypes="AA">
                                      <p:cBhvr>
                                        <p:cTn id="25" dur="1250" fill="hold"/>
                                        <p:tgtEl>
                                          <p:spTgt spid="19"/>
                                        </p:tgtEl>
                                        <p:attrNameLst>
                                          <p:attrName>ppt_x</p:attrName>
                                          <p:attrName>ppt_y</p:attrName>
                                        </p:attrNameLst>
                                      </p:cBhvr>
                                      <p:rCtr x="-212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19" grpId="1"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42136"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804982" cy="1815882"/>
            </a:xfrm>
            <a:prstGeom prst="rect">
              <a:avLst/>
            </a:prstGeom>
            <a:noFill/>
          </p:spPr>
          <p:txBody>
            <a:bodyPr wrap="square">
              <a:spAutoFit/>
            </a:bodyPr>
            <a:lstStyle/>
            <a:p>
              <a:pPr marL="97155">
                <a:spcBef>
                  <a:spcPts val="600"/>
                </a:spcBef>
              </a:pPr>
              <a:r>
                <a:rPr lang="en-US" sz="2800" dirty="0" err="1">
                  <a:solidFill>
                    <a:schemeClr val="tx1"/>
                  </a:solidFill>
                  <a:latin typeface="AMX" pitchFamily="2" charset="77"/>
                </a:rPr>
                <a:t>Falar</a:t>
              </a:r>
              <a:r>
                <a:rPr lang="en-US" sz="2800" dirty="0">
                  <a:solidFill>
                    <a:schemeClr val="tx1"/>
                  </a:solidFill>
                  <a:latin typeface="AMX" pitchFamily="2" charset="77"/>
                </a:rPr>
                <a:t> </a:t>
              </a:r>
              <a:r>
                <a:rPr lang="en-US" sz="2800" dirty="0" err="1">
                  <a:solidFill>
                    <a:schemeClr val="tx1"/>
                  </a:solidFill>
                  <a:latin typeface="AMX" pitchFamily="2" charset="77"/>
                </a:rPr>
                <a:t>em</a:t>
              </a:r>
              <a:r>
                <a:rPr lang="en-US" sz="2800" dirty="0">
                  <a:solidFill>
                    <a:schemeClr val="tx1"/>
                  </a:solidFill>
                  <a:latin typeface="AMX" pitchFamily="2" charset="77"/>
                </a:rPr>
                <a:t> </a:t>
              </a:r>
              <a:r>
                <a:rPr lang="en-US" sz="2800" dirty="0" err="1">
                  <a:solidFill>
                    <a:schemeClr val="tx1"/>
                  </a:solidFill>
                  <a:latin typeface="AMX" pitchFamily="2" charset="77"/>
                </a:rPr>
                <a:t>demasia</a:t>
              </a:r>
              <a:r>
                <a:rPr lang="en-US" sz="2800" dirty="0">
                  <a:solidFill>
                    <a:schemeClr val="tx1"/>
                  </a:solidFill>
                  <a:latin typeface="AMX" pitchFamily="2" charset="77"/>
                </a:rPr>
                <a:t> </a:t>
              </a:r>
              <a:r>
                <a:rPr lang="en-US" sz="2800" dirty="0" err="1">
                  <a:solidFill>
                    <a:schemeClr val="tx1"/>
                  </a:solidFill>
                  <a:latin typeface="AMX" pitchFamily="2" charset="77"/>
                </a:rPr>
                <a:t>pode</a:t>
              </a:r>
              <a:r>
                <a:rPr lang="en-US" sz="2800" dirty="0">
                  <a:solidFill>
                    <a:schemeClr val="tx1"/>
                  </a:solidFill>
                  <a:latin typeface="AMX" pitchFamily="2" charset="77"/>
                </a:rPr>
                <a:t> ser um </a:t>
              </a:r>
              <a:r>
                <a:rPr lang="en-US" sz="2800" dirty="0" err="1">
                  <a:solidFill>
                    <a:schemeClr val="tx1"/>
                  </a:solidFill>
                  <a:latin typeface="AMX" pitchFamily="2" charset="77"/>
                </a:rPr>
                <a:t>obstáculo</a:t>
              </a:r>
              <a:r>
                <a:rPr lang="en-US" sz="2800" dirty="0">
                  <a:solidFill>
                    <a:schemeClr val="tx1"/>
                  </a:solidFill>
                  <a:latin typeface="AMX" pitchFamily="2" charset="77"/>
                </a:rPr>
                <a:t> para o </a:t>
              </a:r>
              <a:r>
                <a:rPr lang="en-US" sz="2800" dirty="0" err="1">
                  <a:solidFill>
                    <a:schemeClr val="tx1"/>
                  </a:solidFill>
                  <a:latin typeface="AMX" pitchFamily="2" charset="77"/>
                </a:rPr>
                <a:t>fechamento</a:t>
              </a:r>
              <a:br>
                <a:rPr lang="en-US" sz="2800" dirty="0">
                  <a:solidFill>
                    <a:schemeClr val="tx1"/>
                  </a:solidFill>
                  <a:latin typeface="AMX" pitchFamily="2" charset="77"/>
                </a:rPr>
              </a:br>
              <a:r>
                <a:rPr lang="en-US" sz="2800" dirty="0">
                  <a:solidFill>
                    <a:schemeClr val="tx1"/>
                  </a:solidFill>
                  <a:latin typeface="AMX" pitchFamily="2" charset="77"/>
                </a:rPr>
                <a:t>de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2</a:t>
              </a:r>
              <a:endParaRPr lang="en-US" sz="3200" i="1" dirty="0">
                <a:solidFill>
                  <a:srgbClr val="AF272F"/>
                </a:solidFill>
                <a:latin typeface="AMX" pitchFamily="2" charset="77"/>
              </a:endParaRPr>
            </a:p>
          </p:txBody>
        </p:sp>
      </p:grpSp>
      <p:sp>
        <p:nvSpPr>
          <p:cNvPr id="18" name="Rounded Rectangle 17"/>
          <p:cNvSpPr/>
          <p:nvPr/>
        </p:nvSpPr>
        <p:spPr>
          <a:xfrm>
            <a:off x="7497789" y="1539420"/>
            <a:ext cx="3989915" cy="3576484"/>
          </a:xfrm>
          <a:prstGeom prst="roundRect">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endParaRPr lang="en-US" sz="2400" b="1" dirty="0">
              <a:solidFill>
                <a:schemeClr val="tx1"/>
              </a:solidFill>
              <a:latin typeface="AMX" pitchFamily="2" charset="77"/>
            </a:endParaRPr>
          </a:p>
          <a:p>
            <a:pPr marL="97155"/>
            <a:endParaRPr lang="en-US" sz="2400" b="1" dirty="0">
              <a:solidFill>
                <a:schemeClr val="tx1"/>
              </a:solidFill>
              <a:latin typeface="AMX" pitchFamily="2" charset="77"/>
            </a:endParaRPr>
          </a:p>
          <a:p>
            <a:pPr marL="97155"/>
            <a:r>
              <a:rPr lang="en-US" sz="2400" b="1" dirty="0" err="1">
                <a:solidFill>
                  <a:schemeClr val="tx1"/>
                </a:solidFill>
                <a:latin typeface="AMX" pitchFamily="2" charset="77"/>
              </a:rPr>
              <a:t>Falar</a:t>
            </a:r>
            <a:r>
              <a:rPr lang="en-US" sz="2400" b="1" dirty="0">
                <a:solidFill>
                  <a:schemeClr val="tx1"/>
                </a:solidFill>
                <a:latin typeface="AMX" pitchFamily="2" charset="77"/>
              </a:rPr>
              <a:t> </a:t>
            </a:r>
            <a:r>
              <a:rPr lang="en-US" sz="2400" b="1" dirty="0" err="1">
                <a:solidFill>
                  <a:schemeClr val="tx1"/>
                </a:solidFill>
                <a:latin typeface="AMX" pitchFamily="2" charset="77"/>
              </a:rPr>
              <a:t>demais</a:t>
            </a:r>
            <a:r>
              <a:rPr lang="en-US" sz="2400" b="1" dirty="0">
                <a:solidFill>
                  <a:schemeClr val="tx1"/>
                </a:solidFill>
                <a:latin typeface="AMX" pitchFamily="2" charset="77"/>
              </a:rPr>
              <a:t> </a:t>
            </a:r>
            <a:r>
              <a:rPr lang="en-US" sz="2400" b="1" dirty="0" err="1">
                <a:solidFill>
                  <a:schemeClr val="tx1"/>
                </a:solidFill>
                <a:latin typeface="AMX" pitchFamily="2" charset="77"/>
              </a:rPr>
              <a:t>pode</a:t>
            </a:r>
            <a:br>
              <a:rPr lang="en-US" sz="2400" b="1" dirty="0">
                <a:solidFill>
                  <a:schemeClr val="tx1"/>
                </a:solidFill>
                <a:latin typeface="AMX" pitchFamily="2" charset="77"/>
              </a:rPr>
            </a:br>
            <a:r>
              <a:rPr lang="en-US" sz="2400" b="1" dirty="0" err="1">
                <a:solidFill>
                  <a:schemeClr val="tx1"/>
                </a:solidFill>
                <a:latin typeface="AMX" pitchFamily="2" charset="77"/>
              </a:rPr>
              <a:t>fazer</a:t>
            </a:r>
            <a:r>
              <a:rPr lang="en-US" sz="2400" b="1" dirty="0">
                <a:solidFill>
                  <a:schemeClr val="tx1"/>
                </a:solidFill>
                <a:latin typeface="AMX" pitchFamily="2" charset="77"/>
              </a:rPr>
              <a:t> com que</a:t>
            </a:r>
            <a:br>
              <a:rPr lang="en-US" sz="2400" b="1" dirty="0">
                <a:solidFill>
                  <a:schemeClr val="tx1"/>
                </a:solidFill>
                <a:latin typeface="AMX" pitchFamily="2" charset="77"/>
              </a:rPr>
            </a:br>
            <a:r>
              <a:rPr lang="en-US" sz="2400" b="1" dirty="0">
                <a:solidFill>
                  <a:schemeClr val="tx1"/>
                </a:solidFill>
                <a:latin typeface="AMX" pitchFamily="2" charset="77"/>
              </a:rPr>
              <a:t>o </a:t>
            </a:r>
            <a:r>
              <a:rPr lang="en-US" sz="2400" b="1" dirty="0" err="1">
                <a:solidFill>
                  <a:schemeClr val="tx1"/>
                </a:solidFill>
                <a:latin typeface="AMX" pitchFamily="2" charset="77"/>
              </a:rPr>
              <a:t>cliente</a:t>
            </a:r>
            <a:r>
              <a:rPr lang="en-US" sz="2400" b="1" dirty="0">
                <a:solidFill>
                  <a:schemeClr val="tx1"/>
                </a:solidFill>
                <a:latin typeface="AMX" pitchFamily="2" charset="77"/>
              </a:rPr>
              <a:t> se </a:t>
            </a:r>
            <a:r>
              <a:rPr lang="en-US" sz="2400" b="1" dirty="0" err="1">
                <a:solidFill>
                  <a:schemeClr val="tx1"/>
                </a:solidFill>
                <a:latin typeface="AMX" pitchFamily="2" charset="77"/>
              </a:rPr>
              <a:t>sinta</a:t>
            </a:r>
            <a:r>
              <a:rPr lang="en-US" sz="2400" b="1" dirty="0">
                <a:solidFill>
                  <a:schemeClr val="tx1"/>
                </a:solidFill>
                <a:latin typeface="AMX" pitchFamily="2" charset="77"/>
              </a:rPr>
              <a:t> </a:t>
            </a:r>
            <a:r>
              <a:rPr lang="en-US" sz="2400" b="1" dirty="0" err="1">
                <a:solidFill>
                  <a:schemeClr val="tx1"/>
                </a:solidFill>
                <a:latin typeface="AMX" pitchFamily="2" charset="77"/>
              </a:rPr>
              <a:t>sobrecarregado</a:t>
            </a:r>
            <a:r>
              <a:rPr lang="en-US" sz="2400" b="1" dirty="0">
                <a:solidFill>
                  <a:schemeClr val="tx1"/>
                </a:solidFill>
                <a:latin typeface="AMX" pitchFamily="2" charset="77"/>
              </a:rPr>
              <a:t> </a:t>
            </a:r>
            <a:r>
              <a:rPr lang="en-US" sz="2400" b="1" dirty="0" err="1">
                <a:solidFill>
                  <a:schemeClr val="tx1"/>
                </a:solidFill>
                <a:latin typeface="AMX" pitchFamily="2" charset="77"/>
              </a:rPr>
              <a:t>ou</a:t>
            </a:r>
            <a:r>
              <a:rPr lang="en-US" sz="2400" b="1" dirty="0">
                <a:solidFill>
                  <a:schemeClr val="tx1"/>
                </a:solidFill>
                <a:latin typeface="AMX" pitchFamily="2" charset="77"/>
              </a:rPr>
              <a:t> </a:t>
            </a:r>
            <a:r>
              <a:rPr lang="en-US" sz="2400" b="1" dirty="0" err="1">
                <a:solidFill>
                  <a:schemeClr val="tx1"/>
                </a:solidFill>
                <a:latin typeface="AMX" pitchFamily="2" charset="77"/>
              </a:rPr>
              <a:t>perdido</a:t>
            </a:r>
            <a:r>
              <a:rPr lang="en-US" sz="2400" b="1" dirty="0">
                <a:solidFill>
                  <a:schemeClr val="tx1"/>
                </a:solidFill>
                <a:latin typeface="AMX" pitchFamily="2" charset="77"/>
              </a:rPr>
              <a:t>, </a:t>
            </a:r>
            <a:r>
              <a:rPr lang="en-US" sz="2400" b="1" dirty="0" err="1">
                <a:solidFill>
                  <a:schemeClr val="tx1"/>
                </a:solidFill>
                <a:latin typeface="AMX" pitchFamily="2" charset="77"/>
              </a:rPr>
              <a:t>dificultando</a:t>
            </a:r>
            <a:br>
              <a:rPr lang="en-US" sz="2400" b="1" dirty="0">
                <a:solidFill>
                  <a:schemeClr val="tx1"/>
                </a:solidFill>
                <a:latin typeface="AMX" pitchFamily="2" charset="77"/>
              </a:rPr>
            </a:br>
            <a:r>
              <a:rPr lang="en-US" sz="2400" b="1" dirty="0">
                <a:solidFill>
                  <a:schemeClr val="tx1"/>
                </a:solidFill>
                <a:latin typeface="AMX" pitchFamily="2" charset="77"/>
              </a:rPr>
              <a:t>o </a:t>
            </a:r>
            <a:r>
              <a:rPr lang="en-US" sz="2400" b="1" dirty="0" err="1">
                <a:solidFill>
                  <a:schemeClr val="tx1"/>
                </a:solidFill>
                <a:latin typeface="AMX" pitchFamily="2" charset="77"/>
              </a:rPr>
              <a:t>fechamento</a:t>
            </a:r>
            <a:r>
              <a:rPr lang="en-US" sz="2400" b="1" dirty="0">
                <a:solidFill>
                  <a:schemeClr val="tx1"/>
                </a:solidFill>
                <a:latin typeface="AMX" pitchFamily="2" charset="77"/>
              </a:rPr>
              <a:t> da </a:t>
            </a:r>
            <a:r>
              <a:rPr lang="en-US" sz="2400" b="1" dirty="0" err="1">
                <a:solidFill>
                  <a:schemeClr val="tx1"/>
                </a:solidFill>
                <a:latin typeface="AMX" pitchFamily="2" charset="77"/>
              </a:rPr>
              <a:t>venda</a:t>
            </a:r>
            <a:r>
              <a:rPr lang="en-US" sz="2400" b="1" dirty="0">
                <a:solidFill>
                  <a:schemeClr val="tx1"/>
                </a:solidFill>
                <a:latin typeface="AMX" pitchFamily="2" charset="77"/>
              </a:rPr>
              <a:t>.</a:t>
            </a:r>
            <a:endParaRPr lang="en-US" sz="2400" b="1" dirty="0">
              <a:solidFill>
                <a:schemeClr val="tx1"/>
              </a:solidFill>
              <a:latin typeface="AMX" pitchFamily="2" charset="77"/>
            </a:endParaRPr>
          </a:p>
        </p:txBody>
      </p:sp>
      <p:sp>
        <p:nvSpPr>
          <p:cNvPr id="19" name="TextBox 18"/>
          <p:cNvSpPr txBox="1"/>
          <p:nvPr/>
        </p:nvSpPr>
        <p:spPr>
          <a:xfrm>
            <a:off x="7698071" y="1764026"/>
            <a:ext cx="3154475" cy="671120"/>
          </a:xfrm>
          <a:prstGeom prst="roundRect">
            <a:avLst>
              <a:gd name="adj" fmla="val 50000"/>
            </a:avLst>
          </a:prstGeom>
          <a:solidFill>
            <a:srgbClr val="DA291C"/>
          </a:solidFill>
          <a:ln w="12700">
            <a:noFill/>
          </a:ln>
        </p:spPr>
        <p:txBody>
          <a:bodyPr wrap="square" rtlCol="0" anchor="ctr">
            <a:noAutofit/>
          </a:bodyPr>
          <a:lstStyle/>
          <a:p>
            <a:r>
              <a:rPr lang="en-US" sz="3600" b="1" i="1" dirty="0">
                <a:solidFill>
                  <a:srgbClr val="FFFAEE"/>
                </a:solidFill>
                <a:latin typeface="AMX" pitchFamily="2" charset="77"/>
              </a:rPr>
              <a:t>VERDADEIRO!</a:t>
            </a:r>
            <a:endParaRPr lang="en-US" sz="3600" b="1" i="1" dirty="0">
              <a:solidFill>
                <a:srgbClr val="FFFAEE"/>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7 0 L 8.33333E-7 0 " pathEditMode="relative" rAng="0" ptsTypes="AA">
                                      <p:cBhvr>
                                        <p:cTn id="15" dur="1500" fill="hold"/>
                                        <p:tgtEl>
                                          <p:spTgt spid="20"/>
                                        </p:tgtEl>
                                        <p:attrNameLst>
                                          <p:attrName>ppt_x</p:attrName>
                                          <p:attrName>ppt_y</p:attrName>
                                        </p:attrNameLst>
                                      </p:cBhvr>
                                      <p:rCtr x="5208" y="0"/>
                                    </p:animMotion>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35" presetClass="path" presetSubtype="0" accel="50000" decel="50000" fill="hold" grpId="1" nodeType="withEffect">
                                  <p:stCondLst>
                                    <p:cond delay="0"/>
                                  </p:stCondLst>
                                  <p:childTnLst>
                                    <p:animMotion origin="layout" path="M 0.04245 1.48148E-6 L 2.91667E-6 1.48148E-6 " pathEditMode="relative" rAng="0" ptsTypes="AA">
                                      <p:cBhvr>
                                        <p:cTn id="25" dur="1250" fill="hold"/>
                                        <p:tgtEl>
                                          <p:spTgt spid="19"/>
                                        </p:tgtEl>
                                        <p:attrNameLst>
                                          <p:attrName>ppt_x</p:attrName>
                                          <p:attrName>ppt_y</p:attrName>
                                        </p:attrNameLst>
                                      </p:cBhvr>
                                      <p:rCtr x="-212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19" grpId="1"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42136"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305616"/>
              <a:ext cx="3804982" cy="2246769"/>
            </a:xfrm>
            <a:prstGeom prst="rect">
              <a:avLst/>
            </a:prstGeom>
            <a:noFill/>
          </p:spPr>
          <p:txBody>
            <a:bodyPr wrap="square">
              <a:spAutoFit/>
            </a:bodyPr>
            <a:lstStyle/>
            <a:p>
              <a:pPr marL="97155">
                <a:spcBef>
                  <a:spcPts val="600"/>
                </a:spcBef>
              </a:pPr>
              <a:r>
                <a:rPr lang="en-US" sz="2800" dirty="0" err="1">
                  <a:solidFill>
                    <a:schemeClr val="tx1"/>
                  </a:solidFill>
                  <a:latin typeface="AMX" pitchFamily="2" charset="77"/>
                </a:rPr>
                <a:t>Refletir</a:t>
              </a:r>
              <a:r>
                <a:rPr lang="en-US" sz="2800" dirty="0">
                  <a:solidFill>
                    <a:schemeClr val="tx1"/>
                  </a:solidFill>
                  <a:latin typeface="AMX" pitchFamily="2" charset="77"/>
                </a:rPr>
                <a:t> </a:t>
              </a:r>
              <a:r>
                <a:rPr lang="en-US" sz="2800" dirty="0" err="1">
                  <a:solidFill>
                    <a:schemeClr val="tx1"/>
                  </a:solidFill>
                  <a:latin typeface="AMX" pitchFamily="2" charset="77"/>
                </a:rPr>
                <a:t>sobre</a:t>
              </a:r>
              <a:r>
                <a:rPr lang="en-US" sz="2800" dirty="0">
                  <a:solidFill>
                    <a:schemeClr val="tx1"/>
                  </a:solidFill>
                  <a:latin typeface="AMX" pitchFamily="2" charset="77"/>
                </a:rPr>
                <a:t> o que </a:t>
              </a:r>
              <a:r>
                <a:rPr lang="en-US" sz="2800" dirty="0" err="1">
                  <a:solidFill>
                    <a:schemeClr val="tx1"/>
                  </a:solidFill>
                  <a:latin typeface="AMX" pitchFamily="2" charset="77"/>
                </a:rPr>
                <a:t>poderia</a:t>
              </a:r>
              <a:r>
                <a:rPr lang="en-US" sz="2800" dirty="0">
                  <a:solidFill>
                    <a:schemeClr val="tx1"/>
                  </a:solidFill>
                  <a:latin typeface="AMX" pitchFamily="2" charset="77"/>
                </a:rPr>
                <a:t> ser </a:t>
              </a:r>
              <a:r>
                <a:rPr lang="en-US" sz="2800" dirty="0" err="1">
                  <a:solidFill>
                    <a:schemeClr val="tx1"/>
                  </a:solidFill>
                  <a:latin typeface="AMX" pitchFamily="2" charset="77"/>
                </a:rPr>
                <a:t>melhorado</a:t>
              </a:r>
              <a:r>
                <a:rPr lang="en-US" sz="2800" dirty="0">
                  <a:solidFill>
                    <a:schemeClr val="tx1"/>
                  </a:solidFill>
                  <a:latin typeface="AMX" pitchFamily="2" charset="77"/>
                </a:rPr>
                <a:t> </a:t>
              </a:r>
              <a:r>
                <a:rPr lang="en-US" sz="2800" dirty="0" err="1">
                  <a:solidFill>
                    <a:schemeClr val="tx1"/>
                  </a:solidFill>
                  <a:latin typeface="AMX" pitchFamily="2" charset="77"/>
                </a:rPr>
                <a:t>após</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 </a:t>
              </a:r>
              <a:r>
                <a:rPr lang="en-US" sz="2800" dirty="0" err="1">
                  <a:solidFill>
                    <a:schemeClr val="tx1"/>
                  </a:solidFill>
                  <a:latin typeface="AMX" pitchFamily="2" charset="77"/>
                </a:rPr>
                <a:t>não</a:t>
              </a:r>
              <a:r>
                <a:rPr lang="en-US" sz="2800" dirty="0">
                  <a:solidFill>
                    <a:schemeClr val="tx1"/>
                  </a:solidFill>
                  <a:latin typeface="AMX" pitchFamily="2" charset="77"/>
                </a:rPr>
                <a:t> </a:t>
              </a:r>
              <a:r>
                <a:rPr lang="en-US" sz="2800" dirty="0" err="1">
                  <a:solidFill>
                    <a:schemeClr val="tx1"/>
                  </a:solidFill>
                  <a:latin typeface="AMX" pitchFamily="2" charset="77"/>
                </a:rPr>
                <a:t>concretizada</a:t>
              </a:r>
              <a:r>
                <a:rPr lang="en-US" sz="2800" dirty="0">
                  <a:solidFill>
                    <a:schemeClr val="tx1"/>
                  </a:solidFill>
                  <a:latin typeface="AMX" pitchFamily="2" charset="77"/>
                </a:rPr>
                <a:t> </a:t>
              </a:r>
              <a:r>
                <a:rPr lang="en-US" sz="2800" dirty="0" err="1">
                  <a:solidFill>
                    <a:schemeClr val="tx1"/>
                  </a:solidFill>
                  <a:latin typeface="AMX" pitchFamily="2" charset="77"/>
                </a:rPr>
                <a:t>é</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prática</a:t>
              </a:r>
              <a:r>
                <a:rPr lang="en-US" sz="2800" dirty="0">
                  <a:solidFill>
                    <a:schemeClr val="tx1"/>
                  </a:solidFill>
                  <a:latin typeface="AMX" pitchFamily="2" charset="77"/>
                </a:rPr>
                <a:t> </a:t>
              </a:r>
              <a:r>
                <a:rPr lang="en-US" sz="2800" dirty="0" err="1">
                  <a:solidFill>
                    <a:schemeClr val="tx1"/>
                  </a:solidFill>
                  <a:latin typeface="AMX" pitchFamily="2" charset="77"/>
                </a:rPr>
                <a:t>recomendada</a:t>
              </a:r>
              <a:r>
                <a:rPr lang="en-US" sz="2800" dirty="0">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3</a:t>
              </a:r>
              <a:endParaRPr lang="en-US" sz="3200" i="1" dirty="0">
                <a:solidFill>
                  <a:srgbClr val="AF272F"/>
                </a:solidFill>
                <a:latin typeface="AMX" pitchFamily="2" charset="77"/>
              </a:endParaRPr>
            </a:p>
          </p:txBody>
        </p:sp>
      </p:grpSp>
      <p:sp>
        <p:nvSpPr>
          <p:cNvPr id="18" name="Rounded Rectangle 17"/>
          <p:cNvSpPr/>
          <p:nvPr/>
        </p:nvSpPr>
        <p:spPr>
          <a:xfrm>
            <a:off x="7657587" y="1464816"/>
            <a:ext cx="3856751" cy="3725692"/>
          </a:xfrm>
          <a:prstGeom prst="roundRect">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endParaRPr lang="en-US" sz="2400" b="1" dirty="0">
              <a:solidFill>
                <a:schemeClr val="tx1"/>
              </a:solidFill>
              <a:latin typeface="AMX" pitchFamily="2" charset="77"/>
            </a:endParaRPr>
          </a:p>
          <a:p>
            <a:pPr marL="97155"/>
            <a:endParaRPr lang="en-US" sz="2400" b="1" dirty="0">
              <a:solidFill>
                <a:schemeClr val="tx1"/>
              </a:solidFill>
              <a:latin typeface="AMX" pitchFamily="2" charset="77"/>
            </a:endParaRPr>
          </a:p>
          <a:p>
            <a:pPr marL="97155"/>
            <a:r>
              <a:rPr lang="en-US" sz="2400" b="1" dirty="0" err="1">
                <a:solidFill>
                  <a:schemeClr val="tx1"/>
                </a:solidFill>
                <a:latin typeface="AMX" pitchFamily="2" charset="77"/>
              </a:rPr>
              <a:t>Refletir</a:t>
            </a:r>
            <a:r>
              <a:rPr lang="en-US" sz="2400" b="1" dirty="0">
                <a:solidFill>
                  <a:schemeClr val="tx1"/>
                </a:solidFill>
                <a:latin typeface="AMX" pitchFamily="2" charset="77"/>
              </a:rPr>
              <a:t> </a:t>
            </a:r>
            <a:r>
              <a:rPr lang="en-US" sz="2400" b="1" dirty="0" err="1">
                <a:solidFill>
                  <a:schemeClr val="tx1"/>
                </a:solidFill>
                <a:latin typeface="AMX" pitchFamily="2" charset="77"/>
              </a:rPr>
              <a:t>sobre</a:t>
            </a:r>
            <a:r>
              <a:rPr lang="en-US" sz="2400" b="1" dirty="0">
                <a:solidFill>
                  <a:schemeClr val="tx1"/>
                </a:solidFill>
                <a:latin typeface="AMX" pitchFamily="2" charset="77"/>
              </a:rPr>
              <a:t> o que </a:t>
            </a:r>
            <a:r>
              <a:rPr lang="en-US" sz="2400" b="1" dirty="0" err="1">
                <a:solidFill>
                  <a:schemeClr val="tx1"/>
                </a:solidFill>
                <a:latin typeface="AMX" pitchFamily="2" charset="77"/>
              </a:rPr>
              <a:t>poderia</a:t>
            </a:r>
            <a:r>
              <a:rPr lang="en-US" sz="2400" b="1" dirty="0">
                <a:solidFill>
                  <a:schemeClr val="tx1"/>
                </a:solidFill>
                <a:latin typeface="AMX" pitchFamily="2" charset="77"/>
              </a:rPr>
              <a:t> ser </a:t>
            </a:r>
            <a:r>
              <a:rPr lang="en-US" sz="2400" b="1" dirty="0" err="1">
                <a:solidFill>
                  <a:schemeClr val="tx1"/>
                </a:solidFill>
                <a:latin typeface="AMX" pitchFamily="2" charset="77"/>
              </a:rPr>
              <a:t>melhorado</a:t>
            </a:r>
            <a:r>
              <a:rPr lang="en-US" sz="2400" b="1" dirty="0">
                <a:solidFill>
                  <a:schemeClr val="tx1"/>
                </a:solidFill>
                <a:latin typeface="AMX" pitchFamily="2" charset="77"/>
              </a:rPr>
              <a:t> </a:t>
            </a:r>
            <a:r>
              <a:rPr lang="en-US" sz="2400" b="1" dirty="0" err="1">
                <a:solidFill>
                  <a:schemeClr val="tx1"/>
                </a:solidFill>
                <a:latin typeface="AMX" pitchFamily="2" charset="77"/>
              </a:rPr>
              <a:t>após</a:t>
            </a:r>
            <a:r>
              <a:rPr lang="en-US" sz="2400" b="1" dirty="0">
                <a:solidFill>
                  <a:schemeClr val="tx1"/>
                </a:solidFill>
                <a:latin typeface="AMX" pitchFamily="2" charset="77"/>
              </a:rPr>
              <a:t> </a:t>
            </a:r>
            <a:r>
              <a:rPr lang="en-US" sz="2400" b="1" dirty="0" err="1">
                <a:solidFill>
                  <a:schemeClr val="tx1"/>
                </a:solidFill>
                <a:latin typeface="AMX" pitchFamily="2" charset="77"/>
              </a:rPr>
              <a:t>uma</a:t>
            </a:r>
            <a:r>
              <a:rPr lang="en-US" sz="2400" b="1" dirty="0">
                <a:solidFill>
                  <a:schemeClr val="tx1"/>
                </a:solidFill>
                <a:latin typeface="AMX" pitchFamily="2" charset="77"/>
              </a:rPr>
              <a:t> </a:t>
            </a:r>
            <a:r>
              <a:rPr lang="en-US" sz="2400" b="1" dirty="0" err="1">
                <a:solidFill>
                  <a:schemeClr val="tx1"/>
                </a:solidFill>
                <a:latin typeface="AMX" pitchFamily="2" charset="77"/>
              </a:rPr>
              <a:t>venda</a:t>
            </a:r>
            <a:r>
              <a:rPr lang="en-US" sz="2400" b="1" dirty="0">
                <a:solidFill>
                  <a:schemeClr val="tx1"/>
                </a:solidFill>
                <a:latin typeface="AMX" pitchFamily="2" charset="77"/>
              </a:rPr>
              <a:t> </a:t>
            </a:r>
            <a:r>
              <a:rPr lang="en-US" sz="2400" b="1" dirty="0" err="1">
                <a:solidFill>
                  <a:schemeClr val="tx1"/>
                </a:solidFill>
                <a:latin typeface="AMX" pitchFamily="2" charset="77"/>
              </a:rPr>
              <a:t>não</a:t>
            </a:r>
            <a:r>
              <a:rPr lang="en-US" sz="2400" b="1" dirty="0">
                <a:solidFill>
                  <a:schemeClr val="tx1"/>
                </a:solidFill>
                <a:latin typeface="AMX" pitchFamily="2" charset="77"/>
              </a:rPr>
              <a:t> </a:t>
            </a:r>
            <a:r>
              <a:rPr lang="en-US" sz="2400" b="1" dirty="0" err="1">
                <a:solidFill>
                  <a:schemeClr val="tx1"/>
                </a:solidFill>
                <a:latin typeface="AMX" pitchFamily="2" charset="77"/>
              </a:rPr>
              <a:t>concretizada</a:t>
            </a:r>
            <a:r>
              <a:rPr lang="en-US" sz="2400" b="1" dirty="0">
                <a:solidFill>
                  <a:schemeClr val="tx1"/>
                </a:solidFill>
                <a:latin typeface="AMX" pitchFamily="2" charset="77"/>
              </a:rPr>
              <a:t> </a:t>
            </a:r>
            <a:r>
              <a:rPr lang="en-US" sz="2400" b="1" dirty="0" err="1">
                <a:solidFill>
                  <a:schemeClr val="tx1"/>
                </a:solidFill>
                <a:latin typeface="AMX" pitchFamily="2" charset="77"/>
              </a:rPr>
              <a:t>ajuda</a:t>
            </a:r>
            <a:r>
              <a:rPr lang="en-US" sz="2400" b="1" dirty="0">
                <a:solidFill>
                  <a:schemeClr val="tx1"/>
                </a:solidFill>
                <a:latin typeface="AMX" pitchFamily="2" charset="77"/>
              </a:rPr>
              <a:t> a </a:t>
            </a:r>
            <a:r>
              <a:rPr lang="en-US" sz="2400" b="1" dirty="0" err="1">
                <a:solidFill>
                  <a:schemeClr val="tx1"/>
                </a:solidFill>
                <a:latin typeface="AMX" pitchFamily="2" charset="77"/>
              </a:rPr>
              <a:t>identificar</a:t>
            </a:r>
            <a:r>
              <a:rPr lang="en-US" sz="2400" b="1" dirty="0">
                <a:solidFill>
                  <a:schemeClr val="tx1"/>
                </a:solidFill>
                <a:latin typeface="AMX" pitchFamily="2" charset="77"/>
              </a:rPr>
              <a:t> </a:t>
            </a:r>
            <a:r>
              <a:rPr lang="en-US" sz="2400" b="1" dirty="0" err="1">
                <a:solidFill>
                  <a:schemeClr val="tx1"/>
                </a:solidFill>
                <a:latin typeface="AMX" pitchFamily="2" charset="77"/>
              </a:rPr>
              <a:t>áreas</a:t>
            </a:r>
            <a:r>
              <a:rPr lang="en-US" sz="2400" b="1" dirty="0">
                <a:solidFill>
                  <a:schemeClr val="tx1"/>
                </a:solidFill>
                <a:latin typeface="AMX" pitchFamily="2" charset="77"/>
              </a:rPr>
              <a:t> de </a:t>
            </a:r>
            <a:r>
              <a:rPr lang="en-US" sz="2400" b="1" dirty="0" err="1">
                <a:solidFill>
                  <a:schemeClr val="tx1"/>
                </a:solidFill>
                <a:latin typeface="AMX" pitchFamily="2" charset="77"/>
              </a:rPr>
              <a:t>melhoria</a:t>
            </a:r>
            <a:r>
              <a:rPr lang="en-US" sz="2400" b="1" dirty="0">
                <a:solidFill>
                  <a:schemeClr val="tx1"/>
                </a:solidFill>
                <a:latin typeface="AMX" pitchFamily="2" charset="77"/>
              </a:rPr>
              <a:t> e </a:t>
            </a:r>
            <a:r>
              <a:rPr lang="en-US" sz="2400" b="1" dirty="0" err="1">
                <a:solidFill>
                  <a:schemeClr val="tx1"/>
                </a:solidFill>
                <a:latin typeface="AMX" pitchFamily="2" charset="77"/>
              </a:rPr>
              <a:t>aprimorar</a:t>
            </a:r>
            <a:r>
              <a:rPr lang="en-US" sz="2400" b="1" dirty="0">
                <a:solidFill>
                  <a:schemeClr val="tx1"/>
                </a:solidFill>
                <a:latin typeface="AMX" pitchFamily="2" charset="77"/>
              </a:rPr>
              <a:t> </a:t>
            </a:r>
            <a:r>
              <a:rPr lang="en-US" sz="2400" b="1" dirty="0" err="1">
                <a:solidFill>
                  <a:schemeClr val="tx1"/>
                </a:solidFill>
                <a:latin typeface="AMX" pitchFamily="2" charset="77"/>
              </a:rPr>
              <a:t>futuras</a:t>
            </a:r>
            <a:r>
              <a:rPr lang="en-US" sz="2400" b="1" dirty="0">
                <a:solidFill>
                  <a:schemeClr val="tx1"/>
                </a:solidFill>
                <a:latin typeface="AMX" pitchFamily="2" charset="77"/>
              </a:rPr>
              <a:t> </a:t>
            </a:r>
            <a:r>
              <a:rPr lang="en-US" sz="2400" b="1" dirty="0" err="1">
                <a:solidFill>
                  <a:schemeClr val="tx1"/>
                </a:solidFill>
                <a:latin typeface="AMX" pitchFamily="2" charset="77"/>
              </a:rPr>
              <a:t>abordagens</a:t>
            </a:r>
            <a:r>
              <a:rPr lang="en-US" sz="2400" b="1" dirty="0">
                <a:solidFill>
                  <a:schemeClr val="tx1"/>
                </a:solidFill>
                <a:latin typeface="AMX" pitchFamily="2" charset="77"/>
              </a:rPr>
              <a:t>.</a:t>
            </a:r>
            <a:endParaRPr lang="en-US" sz="2400" b="1" dirty="0">
              <a:solidFill>
                <a:schemeClr val="tx1"/>
              </a:solidFill>
              <a:latin typeface="AMX" pitchFamily="2" charset="77"/>
            </a:endParaRPr>
          </a:p>
        </p:txBody>
      </p:sp>
      <p:sp>
        <p:nvSpPr>
          <p:cNvPr id="19" name="TextBox 18"/>
          <p:cNvSpPr txBox="1"/>
          <p:nvPr/>
        </p:nvSpPr>
        <p:spPr>
          <a:xfrm>
            <a:off x="7857869" y="1634496"/>
            <a:ext cx="3154475" cy="671120"/>
          </a:xfrm>
          <a:prstGeom prst="roundRect">
            <a:avLst>
              <a:gd name="adj" fmla="val 50000"/>
            </a:avLst>
          </a:prstGeom>
          <a:solidFill>
            <a:srgbClr val="DA291C"/>
          </a:solidFill>
          <a:ln w="12700">
            <a:noFill/>
          </a:ln>
        </p:spPr>
        <p:txBody>
          <a:bodyPr wrap="square" rtlCol="0" anchor="ctr">
            <a:noAutofit/>
          </a:bodyPr>
          <a:lstStyle/>
          <a:p>
            <a:r>
              <a:rPr lang="en-US" sz="3600" b="1" i="1" dirty="0">
                <a:solidFill>
                  <a:srgbClr val="FFFAEE"/>
                </a:solidFill>
                <a:latin typeface="AMX" pitchFamily="2" charset="77"/>
              </a:rPr>
              <a:t>VERDADEIRO!</a:t>
            </a:r>
            <a:endParaRPr lang="en-US" sz="3600" b="1" i="1" dirty="0">
              <a:solidFill>
                <a:srgbClr val="FFFAEE"/>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7 0 L 8.33333E-7 0 " pathEditMode="relative" rAng="0" ptsTypes="AA">
                                      <p:cBhvr>
                                        <p:cTn id="15" dur="1500" fill="hold"/>
                                        <p:tgtEl>
                                          <p:spTgt spid="20"/>
                                        </p:tgtEl>
                                        <p:attrNameLst>
                                          <p:attrName>ppt_x</p:attrName>
                                          <p:attrName>ppt_y</p:attrName>
                                        </p:attrNameLst>
                                      </p:cBhvr>
                                      <p:rCtr x="5208" y="0"/>
                                    </p:animMotion>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35" presetClass="path" presetSubtype="0" accel="50000" decel="50000" fill="hold" grpId="1" nodeType="withEffect">
                                  <p:stCondLst>
                                    <p:cond delay="0"/>
                                  </p:stCondLst>
                                  <p:childTnLst>
                                    <p:animMotion origin="layout" path="M 0.04245 1.48148E-6 L 1.875E-6 1.48148E-6 " pathEditMode="relative" rAng="0" ptsTypes="AA">
                                      <p:cBhvr>
                                        <p:cTn id="25" dur="1250" fill="hold"/>
                                        <p:tgtEl>
                                          <p:spTgt spid="19"/>
                                        </p:tgtEl>
                                        <p:attrNameLst>
                                          <p:attrName>ppt_x</p:attrName>
                                          <p:attrName>ppt_y</p:attrName>
                                        </p:attrNameLst>
                                      </p:cBhvr>
                                      <p:rCtr x="-212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19" grpId="1"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295400" y="253541"/>
            <a:ext cx="7899859" cy="7899859"/>
            <a:chOff x="6208180" y="-981000"/>
            <a:chExt cx="8820000" cy="8820000"/>
          </a:xfrm>
        </p:grpSpPr>
        <p:sp>
          <p:nvSpPr>
            <p:cNvPr id="8" name="Oval 7"/>
            <p:cNvSpPr>
              <a:spLocks noChangeAspect="1"/>
            </p:cNvSpPr>
            <p:nvPr/>
          </p:nvSpPr>
          <p:spPr>
            <a:xfrm>
              <a:off x="6208180" y="-981000"/>
              <a:ext cx="8820000" cy="8820000"/>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6612836" y="-622853"/>
              <a:ext cx="8100000" cy="8103706"/>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10" name="Picture 9"/>
            <p:cNvPicPr>
              <a:picLocks noChangeAspect="1"/>
            </p:cNvPicPr>
            <p:nvPr/>
          </p:nvPicPr>
          <p:blipFill>
            <a:blip r:embed="rId1"/>
            <a:srcRect l="16647" r="16647"/>
            <a:stretch>
              <a:fillRect/>
            </a:stretch>
          </p:blipFill>
          <p:spPr>
            <a:xfrm>
              <a:off x="6954836" y="-279001"/>
              <a:ext cx="7416000" cy="7416000"/>
            </a:xfrm>
            <a:prstGeom prst="ellipse">
              <a:avLst/>
            </a:prstGeom>
          </p:spPr>
        </p:pic>
      </p:grpSp>
      <p:pic>
        <p:nvPicPr>
          <p:cNvPr id="22" name="Graphic 21"/>
          <p:cNvPicPr>
            <a:picLocks noChangeAspect="1"/>
          </p:cNvPicPr>
          <p:nvPr/>
        </p:nvPicPr>
        <p:blipFill>
          <a:blip r:embed="rId2"/>
          <a:stretch>
            <a:fillRect/>
          </a:stretch>
        </p:blipFill>
        <p:spPr>
          <a:xfrm rot="5400000">
            <a:off x="6717341" y="4933458"/>
            <a:ext cx="1752600" cy="977900"/>
          </a:xfrm>
          <a:prstGeom prst="rect">
            <a:avLst/>
          </a:prstGeom>
        </p:spPr>
      </p:pic>
      <p:pic>
        <p:nvPicPr>
          <p:cNvPr id="23" name="Graphic 22"/>
          <p:cNvPicPr>
            <a:picLocks noChangeAspect="1"/>
          </p:cNvPicPr>
          <p:nvPr/>
        </p:nvPicPr>
        <p:blipFill>
          <a:blip r:embed="rId2"/>
          <a:stretch>
            <a:fillRect/>
          </a:stretch>
        </p:blipFill>
        <p:spPr>
          <a:xfrm>
            <a:off x="9763188" y="988784"/>
            <a:ext cx="1752600" cy="977900"/>
          </a:xfrm>
          <a:prstGeom prst="rect">
            <a:avLst/>
          </a:prstGeom>
        </p:spPr>
      </p:pic>
      <p:sp>
        <p:nvSpPr>
          <p:cNvPr id="13" name="Rounded Rectangle 12"/>
          <p:cNvSpPr/>
          <p:nvPr/>
        </p:nvSpPr>
        <p:spPr>
          <a:xfrm>
            <a:off x="7315703" y="1664571"/>
            <a:ext cx="4163124" cy="3528860"/>
          </a:xfrm>
          <a:prstGeom prst="roundRect">
            <a:avLst>
              <a:gd name="adj" fmla="val 16001"/>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400" dirty="0">
              <a:solidFill>
                <a:schemeClr val="tx1"/>
              </a:solidFill>
              <a:latin typeface="AMX" pitchFamily="2" charset="77"/>
            </a:endParaRPr>
          </a:p>
          <a:p>
            <a:pPr marL="97155">
              <a:spcBef>
                <a:spcPts val="600"/>
              </a:spcBef>
            </a:pPr>
            <a:endParaRPr lang="en-US" sz="2400" b="1" dirty="0">
              <a:solidFill>
                <a:schemeClr val="tx1"/>
              </a:solidFill>
              <a:latin typeface="AMX" pitchFamily="2" charset="77"/>
            </a:endParaRPr>
          </a:p>
          <a:p>
            <a:pPr marL="97155">
              <a:spcBef>
                <a:spcPts val="600"/>
              </a:spcBef>
            </a:pPr>
            <a:r>
              <a:rPr lang="en-US" sz="2400" b="1" dirty="0" err="1">
                <a:solidFill>
                  <a:schemeClr val="tx1"/>
                </a:solidFill>
                <a:latin typeface="AMX" pitchFamily="2" charset="77"/>
              </a:rPr>
              <a:t>Chegou</a:t>
            </a:r>
            <a:r>
              <a:rPr lang="en-US" sz="2400" b="1" dirty="0">
                <a:solidFill>
                  <a:schemeClr val="tx1"/>
                </a:solidFill>
                <a:latin typeface="AMX" pitchFamily="2" charset="77"/>
              </a:rPr>
              <a:t> a hora de </a:t>
            </a:r>
            <a:r>
              <a:rPr lang="en-US" sz="2400" b="1" dirty="0" err="1">
                <a:solidFill>
                  <a:schemeClr val="tx1"/>
                </a:solidFill>
                <a:latin typeface="AMX" pitchFamily="2" charset="77"/>
              </a:rPr>
              <a:t>testar</a:t>
            </a:r>
            <a:r>
              <a:rPr lang="en-US" sz="2400" b="1" dirty="0">
                <a:solidFill>
                  <a:schemeClr val="tx1"/>
                </a:solidFill>
                <a:latin typeface="AMX" pitchFamily="2" charset="77"/>
              </a:rPr>
              <a:t> </a:t>
            </a:r>
            <a:r>
              <a:rPr lang="en-US" sz="2400" b="1" dirty="0" err="1">
                <a:solidFill>
                  <a:schemeClr val="tx1"/>
                </a:solidFill>
                <a:latin typeface="AMX" pitchFamily="2" charset="77"/>
              </a:rPr>
              <a:t>os</a:t>
            </a:r>
            <a:r>
              <a:rPr lang="en-US" sz="2400" b="1" dirty="0">
                <a:solidFill>
                  <a:schemeClr val="tx1"/>
                </a:solidFill>
                <a:latin typeface="AMX" pitchFamily="2" charset="77"/>
              </a:rPr>
              <a:t> </a:t>
            </a:r>
            <a:r>
              <a:rPr lang="en-US" sz="2400" b="1" dirty="0" err="1">
                <a:solidFill>
                  <a:schemeClr val="tx1"/>
                </a:solidFill>
                <a:latin typeface="AMX" pitchFamily="2" charset="77"/>
              </a:rPr>
              <a:t>seus</a:t>
            </a:r>
            <a:r>
              <a:rPr lang="en-US" sz="2400" b="1" dirty="0">
                <a:solidFill>
                  <a:schemeClr val="tx1"/>
                </a:solidFill>
                <a:latin typeface="AMX" pitchFamily="2" charset="77"/>
              </a:rPr>
              <a:t> </a:t>
            </a:r>
            <a:r>
              <a:rPr lang="en-US" sz="2400" b="1" dirty="0" err="1">
                <a:solidFill>
                  <a:schemeClr val="tx1"/>
                </a:solidFill>
                <a:latin typeface="AMX" pitchFamily="2" charset="77"/>
              </a:rPr>
              <a:t>conhecimentos</a:t>
            </a:r>
            <a:r>
              <a:rPr lang="en-US" sz="2400" b="1" dirty="0">
                <a:solidFill>
                  <a:schemeClr val="tx1"/>
                </a:solidFill>
                <a:latin typeface="AMX" pitchFamily="2" charset="77"/>
              </a:rPr>
              <a:t> </a:t>
            </a:r>
            <a:r>
              <a:rPr lang="en-US" sz="2400" b="1" dirty="0" err="1">
                <a:solidFill>
                  <a:schemeClr val="tx1"/>
                </a:solidFill>
                <a:latin typeface="AMX" pitchFamily="2" charset="77"/>
              </a:rPr>
              <a:t>sobre</a:t>
            </a:r>
            <a:r>
              <a:rPr lang="en-US" sz="2400" b="1" dirty="0">
                <a:solidFill>
                  <a:schemeClr val="tx1"/>
                </a:solidFill>
                <a:latin typeface="AMX" pitchFamily="2" charset="77"/>
              </a:rPr>
              <a:t> </a:t>
            </a:r>
            <a:r>
              <a:rPr lang="en-US" sz="2400" b="1" dirty="0" err="1">
                <a:solidFill>
                  <a:schemeClr val="tx1"/>
                </a:solidFill>
                <a:latin typeface="AMX" pitchFamily="2" charset="77"/>
              </a:rPr>
              <a:t>tudo</a:t>
            </a:r>
            <a:r>
              <a:rPr lang="en-US" sz="2400" b="1" dirty="0">
                <a:solidFill>
                  <a:schemeClr val="tx1"/>
                </a:solidFill>
                <a:latin typeface="AMX" pitchFamily="2" charset="77"/>
              </a:rPr>
              <a:t> o que </a:t>
            </a:r>
            <a:r>
              <a:rPr lang="en-US" sz="2400" b="1" dirty="0" err="1">
                <a:solidFill>
                  <a:schemeClr val="tx1"/>
                </a:solidFill>
                <a:latin typeface="AMX" pitchFamily="2" charset="77"/>
              </a:rPr>
              <a:t>vimos</a:t>
            </a:r>
            <a:r>
              <a:rPr lang="en-US" sz="2400" b="1" dirty="0">
                <a:solidFill>
                  <a:schemeClr val="tx1"/>
                </a:solidFill>
                <a:latin typeface="AMX" pitchFamily="2" charset="77"/>
              </a:rPr>
              <a:t> </a:t>
            </a:r>
            <a:r>
              <a:rPr lang="en-US" sz="2400" b="1" dirty="0" err="1">
                <a:solidFill>
                  <a:schemeClr val="tx1"/>
                </a:solidFill>
                <a:latin typeface="AMX" pitchFamily="2" charset="77"/>
              </a:rPr>
              <a:t>ao</a:t>
            </a:r>
            <a:r>
              <a:rPr lang="en-US" sz="2400" b="1" dirty="0">
                <a:solidFill>
                  <a:schemeClr val="tx1"/>
                </a:solidFill>
                <a:latin typeface="AMX" pitchFamily="2" charset="77"/>
              </a:rPr>
              <a:t> </a:t>
            </a:r>
            <a:r>
              <a:rPr lang="en-US" sz="2400" b="1" dirty="0" err="1">
                <a:solidFill>
                  <a:schemeClr val="tx1"/>
                </a:solidFill>
                <a:latin typeface="AMX" pitchFamily="2" charset="77"/>
              </a:rPr>
              <a:t>longo</a:t>
            </a:r>
            <a:r>
              <a:rPr lang="en-US" sz="2400" b="1" dirty="0">
                <a:solidFill>
                  <a:schemeClr val="tx1"/>
                </a:solidFill>
                <a:latin typeface="AMX" pitchFamily="2" charset="77"/>
              </a:rPr>
              <a:t> do </a:t>
            </a:r>
            <a:r>
              <a:rPr lang="en-US" sz="2400" b="1" dirty="0" err="1">
                <a:solidFill>
                  <a:schemeClr val="tx1"/>
                </a:solidFill>
                <a:latin typeface="AMX" pitchFamily="2" charset="77"/>
              </a:rPr>
              <a:t>treinamento</a:t>
            </a:r>
            <a:r>
              <a:rPr lang="en-US" sz="2400" b="1" dirty="0">
                <a:solidFill>
                  <a:schemeClr val="tx1"/>
                </a:solidFill>
                <a:latin typeface="AMX" pitchFamily="2" charset="77"/>
              </a:rPr>
              <a:t>!</a:t>
            </a:r>
            <a:endParaRPr lang="en-US" sz="2400" b="1" dirty="0">
              <a:solidFill>
                <a:schemeClr val="tx1"/>
              </a:solidFill>
              <a:latin typeface="AMX" pitchFamily="2" charset="77"/>
            </a:endParaRPr>
          </a:p>
          <a:p>
            <a:pPr marL="97155">
              <a:spcBef>
                <a:spcPts val="600"/>
              </a:spcBef>
            </a:pPr>
            <a:r>
              <a:rPr lang="en-US" sz="2400" dirty="0">
                <a:solidFill>
                  <a:schemeClr val="tx1"/>
                </a:solidFill>
                <a:latin typeface="AMX" pitchFamily="2" charset="77"/>
              </a:rPr>
              <a:t>Marque a </a:t>
            </a:r>
            <a:r>
              <a:rPr lang="en-US" sz="2400" dirty="0" err="1">
                <a:solidFill>
                  <a:schemeClr val="tx1"/>
                </a:solidFill>
                <a:latin typeface="AMX" pitchFamily="2" charset="77"/>
              </a:rPr>
              <a:t>opção</a:t>
            </a:r>
            <a:r>
              <a:rPr lang="en-US" sz="2400" dirty="0">
                <a:solidFill>
                  <a:schemeClr val="tx1"/>
                </a:solidFill>
                <a:latin typeface="AMX" pitchFamily="2" charset="77"/>
              </a:rPr>
              <a:t> </a:t>
            </a:r>
            <a:r>
              <a:rPr lang="en-US" sz="2400" dirty="0" err="1">
                <a:solidFill>
                  <a:schemeClr val="tx1"/>
                </a:solidFill>
                <a:latin typeface="AMX" pitchFamily="2" charset="77"/>
              </a:rPr>
              <a:t>correta</a:t>
            </a:r>
            <a:r>
              <a:rPr lang="en-US" sz="2400" dirty="0">
                <a:solidFill>
                  <a:schemeClr val="tx1"/>
                </a:solidFill>
                <a:latin typeface="AMX" pitchFamily="2" charset="77"/>
              </a:rPr>
              <a:t> </a:t>
            </a:r>
            <a:r>
              <a:rPr lang="en-US" sz="2400" dirty="0" err="1">
                <a:solidFill>
                  <a:schemeClr val="tx1"/>
                </a:solidFill>
                <a:latin typeface="AMX" pitchFamily="2" charset="77"/>
              </a:rPr>
              <a:t>em</a:t>
            </a:r>
            <a:r>
              <a:rPr lang="en-US" sz="2400" dirty="0">
                <a:solidFill>
                  <a:schemeClr val="tx1"/>
                </a:solidFill>
                <a:latin typeface="AMX" pitchFamily="2" charset="77"/>
              </a:rPr>
              <a:t> </a:t>
            </a:r>
            <a:r>
              <a:rPr lang="en-US" sz="2400" dirty="0" err="1">
                <a:solidFill>
                  <a:schemeClr val="tx1"/>
                </a:solidFill>
                <a:latin typeface="AMX" pitchFamily="2" charset="77"/>
              </a:rPr>
              <a:t>cada</a:t>
            </a:r>
            <a:r>
              <a:rPr lang="en-US" sz="2400" dirty="0">
                <a:solidFill>
                  <a:schemeClr val="tx1"/>
                </a:solidFill>
                <a:latin typeface="AMX" pitchFamily="2" charset="77"/>
              </a:rPr>
              <a:t> </a:t>
            </a:r>
            <a:r>
              <a:rPr lang="en-US" sz="2400" dirty="0" err="1">
                <a:solidFill>
                  <a:schemeClr val="tx1"/>
                </a:solidFill>
                <a:latin typeface="AMX" pitchFamily="2" charset="77"/>
              </a:rPr>
              <a:t>questão</a:t>
            </a:r>
            <a:r>
              <a:rPr lang="en-US" sz="2400" dirty="0">
                <a:solidFill>
                  <a:schemeClr val="tx1"/>
                </a:solidFill>
                <a:latin typeface="AMX" pitchFamily="2" charset="77"/>
              </a:rPr>
              <a:t>.</a:t>
            </a:r>
            <a:endParaRPr lang="en-US" sz="2400" dirty="0">
              <a:solidFill>
                <a:schemeClr val="tx1"/>
              </a:solidFill>
              <a:latin typeface="AMX" pitchFamily="2" charset="77"/>
            </a:endParaRPr>
          </a:p>
        </p:txBody>
      </p:sp>
      <p:sp>
        <p:nvSpPr>
          <p:cNvPr id="12" name="TextBox 11"/>
          <p:cNvSpPr txBox="1"/>
          <p:nvPr/>
        </p:nvSpPr>
        <p:spPr>
          <a:xfrm>
            <a:off x="7500864" y="1893548"/>
            <a:ext cx="2403627" cy="693648"/>
          </a:xfrm>
          <a:prstGeom prst="roundRect">
            <a:avLst>
              <a:gd name="adj" fmla="val 50000"/>
            </a:avLst>
          </a:prstGeom>
          <a:solidFill>
            <a:srgbClr val="AF272F"/>
          </a:solidFill>
          <a:ln w="12700">
            <a:solidFill>
              <a:srgbClr val="AF272F"/>
            </a:solidFill>
          </a:ln>
        </p:spPr>
        <p:txBody>
          <a:bodyPr wrap="square" rtlCol="0" anchor="ctr">
            <a:noAutofit/>
          </a:bodyPr>
          <a:lstStyle/>
          <a:p>
            <a:r>
              <a:rPr lang="en-US" sz="3600" b="1" i="1" dirty="0" err="1">
                <a:solidFill>
                  <a:schemeClr val="bg1"/>
                </a:solidFill>
                <a:latin typeface="AMX" pitchFamily="2" charset="77"/>
              </a:rPr>
              <a:t>Avaliação</a:t>
            </a:r>
            <a:endParaRPr lang="en-US" sz="3600" b="1" i="1" dirty="0">
              <a:solidFill>
                <a:schemeClr val="bg1"/>
              </a:solidFill>
              <a:latin typeface="AMX" pitchFamily="2" charset="77"/>
            </a:endParaRPr>
          </a:p>
        </p:txBody>
      </p:sp>
      <p:cxnSp>
        <p:nvCxnSpPr>
          <p:cNvPr id="15" name="Straight Connector 14"/>
          <p:cNvCxnSpPr>
            <a:stCxn id="12" idx="3"/>
          </p:cNvCxnSpPr>
          <p:nvPr/>
        </p:nvCxnSpPr>
        <p:spPr>
          <a:xfrm>
            <a:off x="9904491" y="2240372"/>
            <a:ext cx="1139330" cy="0"/>
          </a:xfrm>
          <a:prstGeom prst="line">
            <a:avLst/>
          </a:prstGeom>
          <a:ln>
            <a:solidFill>
              <a:srgbClr val="AF272F"/>
            </a:solidFill>
          </a:ln>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 calcmode="lin" valueType="num">
                                      <p:cBhvr>
                                        <p:cTn id="10" dur="1250" fill="hold"/>
                                        <p:tgtEl>
                                          <p:spTgt spid="11"/>
                                        </p:tgtEl>
                                        <p:attrNameLst>
                                          <p:attrName>ppt_w</p:attrName>
                                        </p:attrNameLst>
                                      </p:cBhvr>
                                      <p:tavLst>
                                        <p:tav tm="0">
                                          <p:val>
                                            <p:fltVal val="0"/>
                                          </p:val>
                                        </p:tav>
                                        <p:tav tm="100000">
                                          <p:val>
                                            <p:strVal val="#ppt_w"/>
                                          </p:val>
                                        </p:tav>
                                      </p:tavLst>
                                    </p:anim>
                                    <p:anim calcmode="lin" valueType="num">
                                      <p:cBhvr>
                                        <p:cTn id="11" dur="1250" fill="hold"/>
                                        <p:tgtEl>
                                          <p:spTgt spid="11"/>
                                        </p:tgtEl>
                                        <p:attrNameLst>
                                          <p:attrName>ppt_h</p:attrName>
                                        </p:attrNameLst>
                                      </p:cBhvr>
                                      <p:tavLst>
                                        <p:tav tm="0">
                                          <p:val>
                                            <p:fltVal val="0"/>
                                          </p:val>
                                        </p:tav>
                                        <p:tav tm="100000">
                                          <p:val>
                                            <p:strVal val="#ppt_h"/>
                                          </p:val>
                                        </p:tav>
                                      </p:tavLst>
                                    </p:anim>
                                    <p:anim calcmode="lin" valueType="num">
                                      <p:cBhvr>
                                        <p:cTn id="12" dur="1250" fill="hold"/>
                                        <p:tgtEl>
                                          <p:spTgt spid="11"/>
                                        </p:tgtEl>
                                        <p:attrNameLst>
                                          <p:attrName>style.rotation</p:attrName>
                                        </p:attrNameLst>
                                      </p:cBhvr>
                                      <p:tavLst>
                                        <p:tav tm="0">
                                          <p:val>
                                            <p:fltVal val="360"/>
                                          </p:val>
                                        </p:tav>
                                        <p:tav tm="100000">
                                          <p:val>
                                            <p:fltVal val="0"/>
                                          </p:val>
                                        </p:tav>
                                      </p:tavLst>
                                    </p:anim>
                                    <p:animEffect transition="in" filter="fade">
                                      <p:cBhvr>
                                        <p:cTn id="13" dur="1250"/>
                                        <p:tgtEl>
                                          <p:spTgt spid="11"/>
                                        </p:tgtEl>
                                      </p:cBhvr>
                                    </p:animEffect>
                                  </p:childTnLst>
                                </p:cTn>
                              </p:par>
                              <p:par>
                                <p:cTn id="14" presetID="35" presetClass="path" presetSubtype="0" accel="50000" decel="50000" fill="hold" nodeType="withEffect">
                                  <p:stCondLst>
                                    <p:cond delay="0"/>
                                  </p:stCondLst>
                                  <p:childTnLst>
                                    <p:animMotion origin="layout" path="M -0.08021 0.10556 L 1.66667E-6 -2.96296E-6 " pathEditMode="relative" rAng="0" ptsTypes="AA">
                                      <p:cBhvr>
                                        <p:cTn id="15" dur="1500" fill="hold"/>
                                        <p:tgtEl>
                                          <p:spTgt spid="11"/>
                                        </p:tgtEl>
                                        <p:attrNameLst>
                                          <p:attrName>ppt_x</p:attrName>
                                          <p:attrName>ppt_y</p:attrName>
                                        </p:attrNameLst>
                                      </p:cBhvr>
                                      <p:rCtr x="4010" y="-5278"/>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35" presetClass="path" presetSubtype="0" accel="50000" decel="50000" fill="hold" grpId="1" nodeType="withEffect">
                                  <p:stCondLst>
                                    <p:cond delay="750"/>
                                  </p:stCondLst>
                                  <p:childTnLst>
                                    <p:animMotion origin="layout" path="M 0.04245 -3.7037E-7 L -2.08333E-6 -3.7037E-7 " pathEditMode="relative" rAng="0" ptsTypes="AA">
                                      <p:cBhvr>
                                        <p:cTn id="23" dur="1250" fill="hold"/>
                                        <p:tgtEl>
                                          <p:spTgt spid="12"/>
                                        </p:tgtEl>
                                        <p:attrNameLst>
                                          <p:attrName>ppt_x</p:attrName>
                                          <p:attrName>ppt_y</p:attrName>
                                        </p:attrNameLst>
                                      </p:cBhvr>
                                      <p:rCtr x="-2122" y="0"/>
                                    </p:animMotion>
                                  </p:childTnLst>
                                </p:cTn>
                              </p:par>
                              <p:par>
                                <p:cTn id="24" presetID="22" presetClass="entr" presetSubtype="8" fill="hold" nodeType="withEffect">
                                  <p:stCondLst>
                                    <p:cond delay="1000"/>
                                  </p:stCondLst>
                                  <p:childTnLst>
                                    <p:set>
                                      <p:cBhvr>
                                        <p:cTn id="25" dur="1" fill="hold">
                                          <p:stCondLst>
                                            <p:cond delay="0"/>
                                          </p:stCondLst>
                                        </p:cTn>
                                        <p:tgtEl>
                                          <p:spTgt spid="15"/>
                                        </p:tgtEl>
                                        <p:attrNameLst>
                                          <p:attrName>style.visibility</p:attrName>
                                        </p:attrNameLst>
                                      </p:cBhvr>
                                      <p:to>
                                        <p:strVal val="visible"/>
                                      </p:to>
                                    </p:set>
                                    <p:animEffect transition="in" filter="wipe(left)">
                                      <p:cBhvr>
                                        <p:cTn id="26" dur="500"/>
                                        <p:tgtEl>
                                          <p:spTgt spid="15"/>
                                        </p:tgtEl>
                                      </p:cBhvr>
                                    </p:animEffect>
                                  </p:childTnLst>
                                </p:cTn>
                              </p:par>
                              <p:par>
                                <p:cTn id="27" presetID="9" presetClass="entr" presetSubtype="0" fill="hold" nodeType="withEffect">
                                  <p:stCondLst>
                                    <p:cond delay="1250"/>
                                  </p:stCondLst>
                                  <p:childTnLst>
                                    <p:set>
                                      <p:cBhvr>
                                        <p:cTn id="28" dur="1" fill="hold">
                                          <p:stCondLst>
                                            <p:cond delay="0"/>
                                          </p:stCondLst>
                                        </p:cTn>
                                        <p:tgtEl>
                                          <p:spTgt spid="23"/>
                                        </p:tgtEl>
                                        <p:attrNameLst>
                                          <p:attrName>style.visibility</p:attrName>
                                        </p:attrNameLst>
                                      </p:cBhvr>
                                      <p:to>
                                        <p:strVal val="visible"/>
                                      </p:to>
                                    </p:set>
                                    <p:animEffect transition="in" filter="dissolve">
                                      <p:cBhvr>
                                        <p:cTn id="29" dur="500"/>
                                        <p:tgtEl>
                                          <p:spTgt spid="23"/>
                                        </p:tgtEl>
                                      </p:cBhvr>
                                    </p:animEffect>
                                  </p:childTnLst>
                                </p:cTn>
                              </p:par>
                              <p:par>
                                <p:cTn id="30" presetID="9" presetClass="entr" presetSubtype="0" fill="hold" nodeType="withEffect">
                                  <p:stCondLst>
                                    <p:cond delay="1250"/>
                                  </p:stCondLst>
                                  <p:childTnLst>
                                    <p:set>
                                      <p:cBhvr>
                                        <p:cTn id="31" dur="1" fill="hold">
                                          <p:stCondLst>
                                            <p:cond delay="0"/>
                                          </p:stCondLst>
                                        </p:cTn>
                                        <p:tgtEl>
                                          <p:spTgt spid="22"/>
                                        </p:tgtEl>
                                        <p:attrNameLst>
                                          <p:attrName>style.visibility</p:attrName>
                                        </p:attrNameLst>
                                      </p:cBhvr>
                                      <p:to>
                                        <p:strVal val="visible"/>
                                      </p:to>
                                    </p:set>
                                    <p:animEffect transition="in" filter="dissolv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2" grpId="1"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334465"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a:t>
              </a:r>
              <a:r>
                <a:rPr lang="en-US" sz="2800" dirty="0" err="1">
                  <a:solidFill>
                    <a:schemeClr val="tx1"/>
                  </a:solidFill>
                  <a:latin typeface="AMX" pitchFamily="2" charset="77"/>
                </a:rPr>
                <a:t>é</a:t>
              </a:r>
              <a:r>
                <a:rPr lang="en-US" sz="2800" dirty="0">
                  <a:solidFill>
                    <a:schemeClr val="tx1"/>
                  </a:solidFill>
                  <a:latin typeface="AMX" pitchFamily="2" charset="77"/>
                </a:rPr>
                <a:t> o </a:t>
              </a:r>
              <a:r>
                <a:rPr lang="en-US" sz="2800" dirty="0" err="1">
                  <a:solidFill>
                    <a:schemeClr val="tx1"/>
                  </a:solidFill>
                  <a:latin typeface="AMX" pitchFamily="2" charset="77"/>
                </a:rPr>
                <a:t>objetivo</a:t>
              </a:r>
              <a:r>
                <a:rPr lang="en-US" sz="2800" dirty="0">
                  <a:solidFill>
                    <a:schemeClr val="tx1"/>
                  </a:solidFill>
                  <a:latin typeface="AMX" pitchFamily="2" charset="77"/>
                </a:rPr>
                <a:t> principal da </a:t>
              </a:r>
              <a:r>
                <a:rPr lang="en-US" sz="2800" dirty="0" err="1">
                  <a:solidFill>
                    <a:schemeClr val="tx1"/>
                  </a:solidFill>
                  <a:latin typeface="AMX" pitchFamily="2" charset="77"/>
                </a:rPr>
                <a:t>abordagem</a:t>
              </a:r>
              <a:r>
                <a:rPr lang="en-US" sz="2800" dirty="0">
                  <a:solidFill>
                    <a:schemeClr val="tx1"/>
                  </a:solidFill>
                  <a:latin typeface="AMX" pitchFamily="2" charset="77"/>
                </a:rPr>
                <a:t> </a:t>
              </a:r>
              <a:r>
                <a:rPr lang="en-US" sz="2800" dirty="0" err="1">
                  <a:solidFill>
                    <a:schemeClr val="tx1"/>
                  </a:solidFill>
                  <a:latin typeface="AMX" pitchFamily="2" charset="77"/>
                </a:rPr>
                <a:t>inicial</a:t>
              </a:r>
              <a:r>
                <a:rPr lang="en-US" sz="2800" dirty="0">
                  <a:solidFill>
                    <a:schemeClr val="tx1"/>
                  </a:solidFill>
                  <a:latin typeface="AMX" pitchFamily="2" charset="77"/>
                </a:rPr>
                <a:t> </a:t>
              </a:r>
              <a:r>
                <a:rPr lang="en-US" sz="2800" dirty="0" err="1">
                  <a:solidFill>
                    <a:schemeClr val="tx1"/>
                  </a:solidFill>
                  <a:latin typeface="AMX" pitchFamily="2" charset="77"/>
                </a:rPr>
                <a:t>em</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1</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403276"/>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Concluir</a:t>
            </a:r>
            <a:r>
              <a:rPr lang="en-US" dirty="0">
                <a:latin typeface="AMX" pitchFamily="2" charset="77"/>
              </a:rPr>
              <a:t> a </a:t>
            </a:r>
            <a:r>
              <a:rPr lang="en-US" dirty="0" err="1">
                <a:latin typeface="AMX" pitchFamily="2" charset="77"/>
              </a:rPr>
              <a:t>venda</a:t>
            </a:r>
            <a:r>
              <a:rPr lang="en-US" dirty="0">
                <a:latin typeface="AMX" pitchFamily="2" charset="77"/>
              </a:rPr>
              <a:t> o </a:t>
            </a:r>
            <a:r>
              <a:rPr lang="en-US" dirty="0" err="1">
                <a:latin typeface="AMX" pitchFamily="2" charset="77"/>
              </a:rPr>
              <a:t>mais</a:t>
            </a:r>
            <a:r>
              <a:rPr lang="en-US" dirty="0">
                <a:latin typeface="AMX" pitchFamily="2" charset="77"/>
              </a:rPr>
              <a:t> </a:t>
            </a:r>
            <a:r>
              <a:rPr lang="en-US" dirty="0" err="1">
                <a:latin typeface="AMX" pitchFamily="2" charset="77"/>
              </a:rPr>
              <a:t>rápido</a:t>
            </a:r>
            <a:r>
              <a:rPr lang="en-US" dirty="0">
                <a:latin typeface="AMX" pitchFamily="2" charset="77"/>
              </a:rPr>
              <a:t> </a:t>
            </a:r>
            <a:r>
              <a:rPr lang="en-US" dirty="0" err="1">
                <a:latin typeface="AMX" pitchFamily="2" charset="77"/>
              </a:rPr>
              <a:t>possível</a:t>
            </a:r>
            <a:r>
              <a:rPr lang="en-US" dirty="0">
                <a:latin typeface="AMX" pitchFamily="2" charset="77"/>
              </a:rPr>
              <a:t>.</a:t>
            </a:r>
            <a:endParaRPr lang="en-US" dirty="0">
              <a:latin typeface="AMX" pitchFamily="2" charset="77"/>
            </a:endParaRPr>
          </a:p>
        </p:txBody>
      </p:sp>
      <p:sp>
        <p:nvSpPr>
          <p:cNvPr id="11" name="TextBox 10"/>
          <p:cNvSpPr txBox="1"/>
          <p:nvPr/>
        </p:nvSpPr>
        <p:spPr>
          <a:xfrm>
            <a:off x="6968363" y="2512985"/>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Estabelecer</a:t>
            </a:r>
            <a:r>
              <a:rPr lang="en-US" dirty="0">
                <a:latin typeface="AMX" pitchFamily="2" charset="77"/>
              </a:rPr>
              <a:t> um </a:t>
            </a:r>
            <a:r>
              <a:rPr lang="en-US" dirty="0" err="1">
                <a:latin typeface="AMX" pitchFamily="2" charset="77"/>
              </a:rPr>
              <a:t>relacionamento</a:t>
            </a:r>
            <a:r>
              <a:rPr lang="en-US" dirty="0">
                <a:latin typeface="AMX" pitchFamily="2" charset="77"/>
              </a:rPr>
              <a:t> e </a:t>
            </a:r>
            <a:r>
              <a:rPr lang="en-US" dirty="0" err="1">
                <a:latin typeface="AMX" pitchFamily="2" charset="77"/>
              </a:rPr>
              <a:t>criar</a:t>
            </a:r>
            <a:r>
              <a:rPr lang="en-US" dirty="0">
                <a:latin typeface="AMX" pitchFamily="2" charset="77"/>
              </a:rPr>
              <a:t> </a:t>
            </a:r>
            <a:r>
              <a:rPr lang="en-US" dirty="0" err="1">
                <a:latin typeface="AMX" pitchFamily="2" charset="77"/>
              </a:rPr>
              <a:t>uma</a:t>
            </a:r>
            <a:r>
              <a:rPr lang="en-US" dirty="0">
                <a:latin typeface="AMX" pitchFamily="2" charset="77"/>
              </a:rPr>
              <a:t> </a:t>
            </a:r>
            <a:r>
              <a:rPr lang="en-US" dirty="0" err="1">
                <a:latin typeface="AMX" pitchFamily="2" charset="77"/>
              </a:rPr>
              <a:t>primeira</a:t>
            </a:r>
            <a:r>
              <a:rPr lang="en-US" dirty="0">
                <a:latin typeface="AMX" pitchFamily="2" charset="77"/>
              </a:rPr>
              <a:t> </a:t>
            </a:r>
            <a:r>
              <a:rPr lang="en-US" dirty="0" err="1">
                <a:latin typeface="AMX" pitchFamily="2" charset="77"/>
              </a:rPr>
              <a:t>impressão</a:t>
            </a:r>
            <a:r>
              <a:rPr lang="en-US" dirty="0">
                <a:latin typeface="AMX" pitchFamily="2" charset="77"/>
              </a:rPr>
              <a:t> </a:t>
            </a:r>
            <a:r>
              <a:rPr lang="en-US" dirty="0" err="1">
                <a:latin typeface="AMX" pitchFamily="2" charset="77"/>
              </a:rPr>
              <a:t>positiva</a:t>
            </a:r>
            <a:r>
              <a:rPr lang="en-US" dirty="0">
                <a:latin typeface="AMX" pitchFamily="2" charset="77"/>
              </a:rPr>
              <a:t>.</a:t>
            </a:r>
            <a:endParaRPr lang="en-US" dirty="0">
              <a:latin typeface="AMX" pitchFamily="2" charset="77"/>
            </a:endParaRPr>
          </a:p>
        </p:txBody>
      </p:sp>
      <p:sp>
        <p:nvSpPr>
          <p:cNvPr id="12" name="TextBox 11"/>
          <p:cNvSpPr txBox="1"/>
          <p:nvPr/>
        </p:nvSpPr>
        <p:spPr>
          <a:xfrm>
            <a:off x="6968363" y="3622694"/>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Apresentar</a:t>
            </a:r>
            <a:r>
              <a:rPr lang="en-US" dirty="0">
                <a:latin typeface="AMX" pitchFamily="2" charset="77"/>
              </a:rPr>
              <a:t> </a:t>
            </a:r>
            <a:r>
              <a:rPr lang="en-US" dirty="0" err="1">
                <a:latin typeface="AMX" pitchFamily="2" charset="77"/>
              </a:rPr>
              <a:t>todos</a:t>
            </a:r>
            <a:r>
              <a:rPr lang="en-US" dirty="0">
                <a:latin typeface="AMX" pitchFamily="2" charset="77"/>
              </a:rPr>
              <a:t> </a:t>
            </a:r>
            <a:r>
              <a:rPr lang="en-US" dirty="0" err="1">
                <a:latin typeface="AMX" pitchFamily="2" charset="77"/>
              </a:rPr>
              <a:t>os</a:t>
            </a:r>
            <a:r>
              <a:rPr lang="en-US" dirty="0">
                <a:latin typeface="AMX" pitchFamily="2" charset="77"/>
              </a:rPr>
              <a:t> </a:t>
            </a:r>
            <a:r>
              <a:rPr lang="en-US" dirty="0" err="1">
                <a:latin typeface="AMX" pitchFamily="2" charset="77"/>
              </a:rPr>
              <a:t>produtos</a:t>
            </a:r>
            <a:r>
              <a:rPr lang="en-US" dirty="0">
                <a:latin typeface="AMX" pitchFamily="2" charset="77"/>
              </a:rPr>
              <a:t> </a:t>
            </a:r>
            <a:r>
              <a:rPr lang="en-US" dirty="0" err="1">
                <a:latin typeface="AMX" pitchFamily="2" charset="77"/>
              </a:rPr>
              <a:t>disponíveis</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732402"/>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Oferecer</a:t>
            </a:r>
            <a:r>
              <a:rPr lang="en-US" dirty="0">
                <a:latin typeface="AMX" pitchFamily="2" charset="77"/>
              </a:rPr>
              <a:t> um </a:t>
            </a:r>
            <a:r>
              <a:rPr lang="en-US" dirty="0" err="1">
                <a:latin typeface="AMX" pitchFamily="2" charset="77"/>
              </a:rPr>
              <a:t>desconto</a:t>
            </a:r>
            <a:r>
              <a:rPr lang="en-US" dirty="0">
                <a:latin typeface="AMX" pitchFamily="2" charset="77"/>
              </a:rPr>
              <a:t> </a:t>
            </a:r>
            <a:r>
              <a:rPr lang="en-US" dirty="0" err="1">
                <a:latin typeface="AMX" pitchFamily="2" charset="77"/>
              </a:rPr>
              <a:t>imediato</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6" name="Group 25"/>
          <p:cNvGrpSpPr/>
          <p:nvPr/>
        </p:nvGrpSpPr>
        <p:grpSpPr>
          <a:xfrm>
            <a:off x="6968362" y="2512985"/>
            <a:ext cx="4581485" cy="720000"/>
            <a:chOff x="5086297" y="2512985"/>
            <a:chExt cx="4581485" cy="720000"/>
          </a:xfrm>
        </p:grpSpPr>
        <p:sp>
          <p:nvSpPr>
            <p:cNvPr id="24" name="TextBox 23"/>
            <p:cNvSpPr txBox="1"/>
            <p:nvPr/>
          </p:nvSpPr>
          <p:spPr>
            <a:xfrm>
              <a:off x="5086297" y="2512985"/>
              <a:ext cx="4581485" cy="72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Estabelecer</a:t>
              </a:r>
              <a:r>
                <a:rPr lang="en-US" dirty="0">
                  <a:latin typeface="AMX" pitchFamily="2" charset="77"/>
                </a:rPr>
                <a:t> um </a:t>
              </a:r>
              <a:r>
                <a:rPr lang="en-US" dirty="0" err="1">
                  <a:latin typeface="AMX" pitchFamily="2" charset="77"/>
                </a:rPr>
                <a:t>relacionamento</a:t>
              </a:r>
              <a:r>
                <a:rPr lang="en-US" dirty="0">
                  <a:latin typeface="AMX" pitchFamily="2" charset="77"/>
                </a:rPr>
                <a:t> e </a:t>
              </a:r>
              <a:r>
                <a:rPr lang="en-US" dirty="0" err="1">
                  <a:latin typeface="AMX" pitchFamily="2" charset="77"/>
                </a:rPr>
                <a:t>criar</a:t>
              </a:r>
              <a:r>
                <a:rPr lang="en-US" dirty="0">
                  <a:latin typeface="AMX" pitchFamily="2" charset="77"/>
                </a:rPr>
                <a:t> </a:t>
              </a:r>
              <a:r>
                <a:rPr lang="en-US" dirty="0" err="1">
                  <a:latin typeface="AMX" pitchFamily="2" charset="77"/>
                </a:rPr>
                <a:t>uma</a:t>
              </a:r>
              <a:r>
                <a:rPr lang="en-US" dirty="0">
                  <a:latin typeface="AMX" pitchFamily="2" charset="77"/>
                </a:rPr>
                <a:t> </a:t>
              </a:r>
              <a:r>
                <a:rPr lang="en-US" dirty="0" err="1">
                  <a:latin typeface="AMX" pitchFamily="2" charset="77"/>
                </a:rPr>
                <a:t>primeira</a:t>
              </a:r>
              <a:r>
                <a:rPr lang="en-US" dirty="0">
                  <a:latin typeface="AMX" pitchFamily="2" charset="77"/>
                </a:rPr>
                <a:t> </a:t>
              </a:r>
              <a:r>
                <a:rPr lang="en-US" dirty="0" err="1">
                  <a:latin typeface="AMX" pitchFamily="2" charset="77"/>
                </a:rPr>
                <a:t>impressão</a:t>
              </a:r>
              <a:r>
                <a:rPr lang="en-US" dirty="0">
                  <a:latin typeface="AMX" pitchFamily="2" charset="77"/>
                </a:rPr>
                <a:t> </a:t>
              </a:r>
              <a:r>
                <a:rPr lang="en-US" dirty="0" err="1">
                  <a:latin typeface="AMX" pitchFamily="2" charset="77"/>
                </a:rPr>
                <a:t>positiva</a:t>
              </a:r>
              <a:r>
                <a:rPr lang="en-US" dirty="0">
                  <a:latin typeface="AMX" pitchFamily="2" charset="77"/>
                </a:rPr>
                <a:t>.</a:t>
              </a:r>
              <a:endParaRPr lang="en-US" dirty="0">
                <a:latin typeface="AMX" pitchFamily="2" charset="77"/>
              </a:endParaRPr>
            </a:p>
          </p:txBody>
        </p:sp>
        <p:sp>
          <p:nvSpPr>
            <p:cNvPr id="25" name="TextBox 24"/>
            <p:cNvSpPr txBox="1"/>
            <p:nvPr/>
          </p:nvSpPr>
          <p:spPr>
            <a:xfrm>
              <a:off x="5199601"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4 -4.44444E-6 L 5E-6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4 -1.48148E-6 L 5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4 2.96296E-6 L 5E-6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4 -2.59259E-6 L 5E-6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305616"/>
              <a:ext cx="3680085" cy="2246769"/>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forma </a:t>
              </a:r>
              <a:r>
                <a:rPr lang="en-US" sz="2800" dirty="0" err="1">
                  <a:solidFill>
                    <a:schemeClr val="tx1"/>
                  </a:solidFill>
                  <a:latin typeface="AMX" pitchFamily="2" charset="77"/>
                </a:rPr>
                <a:t>mais</a:t>
              </a:r>
              <a:r>
                <a:rPr lang="en-US" sz="2800" dirty="0">
                  <a:solidFill>
                    <a:schemeClr val="tx1"/>
                  </a:solidFill>
                  <a:latin typeface="AMX" pitchFamily="2" charset="77"/>
                </a:rPr>
                <a:t> </a:t>
              </a:r>
              <a:r>
                <a:rPr lang="en-US" sz="2800" dirty="0" err="1">
                  <a:solidFill>
                    <a:schemeClr val="tx1"/>
                  </a:solidFill>
                  <a:latin typeface="AMX" pitchFamily="2" charset="77"/>
                </a:rPr>
                <a:t>eficaz</a:t>
              </a:r>
              <a:r>
                <a:rPr lang="en-US" sz="2800" dirty="0">
                  <a:solidFill>
                    <a:schemeClr val="tx1"/>
                  </a:solidFill>
                  <a:latin typeface="AMX" pitchFamily="2" charset="77"/>
                </a:rPr>
                <a:t> para </a:t>
              </a:r>
              <a:r>
                <a:rPr lang="en-US" sz="2800" dirty="0" err="1">
                  <a:solidFill>
                    <a:schemeClr val="tx1"/>
                  </a:solidFill>
                  <a:latin typeface="AMX" pitchFamily="2" charset="77"/>
                </a:rPr>
                <a:t>descobrir</a:t>
              </a:r>
              <a:r>
                <a:rPr lang="en-US" sz="2800" dirty="0">
                  <a:solidFill>
                    <a:schemeClr val="tx1"/>
                  </a:solidFill>
                  <a:latin typeface="AMX" pitchFamily="2" charset="77"/>
                </a:rPr>
                <a:t> as </a:t>
              </a:r>
              <a:r>
                <a:rPr lang="en-US" sz="2800" dirty="0" err="1">
                  <a:solidFill>
                    <a:schemeClr val="tx1"/>
                  </a:solidFill>
                  <a:latin typeface="AMX" pitchFamily="2" charset="77"/>
                </a:rPr>
                <a:t>necessidades</a:t>
              </a:r>
              <a:r>
                <a:rPr lang="en-US" sz="2800" dirty="0">
                  <a:solidFill>
                    <a:schemeClr val="tx1"/>
                  </a:solidFill>
                  <a:latin typeface="AMX" pitchFamily="2" charset="77"/>
                </a:rPr>
                <a:t> reais do </a:t>
              </a:r>
              <a:r>
                <a:rPr lang="en-US" sz="2800" dirty="0" err="1">
                  <a:solidFill>
                    <a:schemeClr val="tx1"/>
                  </a:solidFill>
                  <a:latin typeface="AMX" pitchFamily="2" charset="77"/>
                </a:rPr>
                <a:t>cliente</a:t>
              </a:r>
              <a:r>
                <a:rPr lang="en-US" sz="2800" dirty="0">
                  <a:solidFill>
                    <a:schemeClr val="tx1"/>
                  </a:solidFill>
                  <a:latin typeface="AMX" pitchFamily="2" charset="77"/>
                </a:rPr>
                <a:t> </a:t>
              </a:r>
              <a:r>
                <a:rPr lang="en-US" sz="2800" dirty="0" err="1">
                  <a:solidFill>
                    <a:schemeClr val="tx1"/>
                  </a:solidFill>
                  <a:latin typeface="AMX" pitchFamily="2" charset="77"/>
                </a:rPr>
                <a:t>durante</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2</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403276"/>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Fornecer</a:t>
            </a:r>
            <a:r>
              <a:rPr lang="en-US" dirty="0">
                <a:latin typeface="AMX" pitchFamily="2" charset="77"/>
              </a:rPr>
              <a:t> </a:t>
            </a:r>
            <a:r>
              <a:rPr lang="en-US" dirty="0" err="1">
                <a:latin typeface="AMX" pitchFamily="2" charset="77"/>
              </a:rPr>
              <a:t>uma</a:t>
            </a:r>
            <a:r>
              <a:rPr lang="en-US" dirty="0">
                <a:latin typeface="AMX" pitchFamily="2" charset="77"/>
              </a:rPr>
              <a:t> </a:t>
            </a:r>
            <a:r>
              <a:rPr lang="en-US" dirty="0" err="1">
                <a:latin typeface="AMX" pitchFamily="2" charset="77"/>
              </a:rPr>
              <a:t>lista</a:t>
            </a:r>
            <a:r>
              <a:rPr lang="en-US" dirty="0">
                <a:latin typeface="AMX" pitchFamily="2" charset="77"/>
              </a:rPr>
              <a:t> de </a:t>
            </a:r>
            <a:r>
              <a:rPr lang="en-US" dirty="0" err="1">
                <a:latin typeface="AMX" pitchFamily="2" charset="77"/>
              </a:rPr>
              <a:t>produtos</a:t>
            </a:r>
            <a:br>
              <a:rPr lang="en-US" dirty="0">
                <a:latin typeface="AMX" pitchFamily="2" charset="77"/>
              </a:rPr>
            </a:br>
            <a:r>
              <a:rPr lang="en-US" dirty="0">
                <a:latin typeface="AMX" pitchFamily="2" charset="77"/>
              </a:rPr>
              <a:t>e </a:t>
            </a:r>
            <a:r>
              <a:rPr lang="en-US" dirty="0" err="1">
                <a:latin typeface="AMX" pitchFamily="2" charset="77"/>
              </a:rPr>
              <a:t>esperar</a:t>
            </a:r>
            <a:r>
              <a:rPr lang="en-US" dirty="0">
                <a:latin typeface="AMX" pitchFamily="2" charset="77"/>
              </a:rPr>
              <a:t> que o </a:t>
            </a:r>
            <a:r>
              <a:rPr lang="en-US" dirty="0" err="1">
                <a:latin typeface="AMX" pitchFamily="2" charset="77"/>
              </a:rPr>
              <a:t>cliente</a:t>
            </a:r>
            <a:r>
              <a:rPr lang="en-US" dirty="0">
                <a:latin typeface="AMX" pitchFamily="2" charset="77"/>
              </a:rPr>
              <a:t> </a:t>
            </a:r>
            <a:r>
              <a:rPr lang="en-US" dirty="0" err="1">
                <a:latin typeface="AMX" pitchFamily="2" charset="77"/>
              </a:rPr>
              <a:t>escolha</a:t>
            </a:r>
            <a:r>
              <a:rPr lang="en-US" dirty="0">
                <a:latin typeface="AMX" pitchFamily="2" charset="77"/>
              </a:rPr>
              <a:t>.</a:t>
            </a:r>
            <a:endParaRPr lang="en-US" dirty="0">
              <a:latin typeface="AMX" pitchFamily="2" charset="77"/>
            </a:endParaRPr>
          </a:p>
        </p:txBody>
      </p:sp>
      <p:sp>
        <p:nvSpPr>
          <p:cNvPr id="11" name="TextBox 10"/>
          <p:cNvSpPr txBox="1"/>
          <p:nvPr/>
        </p:nvSpPr>
        <p:spPr>
          <a:xfrm>
            <a:off x="6968363" y="2512985"/>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Escuta</a:t>
            </a:r>
            <a:r>
              <a:rPr lang="en-US" dirty="0">
                <a:latin typeface="AMX" pitchFamily="2" charset="77"/>
              </a:rPr>
              <a:t> </a:t>
            </a:r>
            <a:r>
              <a:rPr lang="en-US" dirty="0" err="1">
                <a:latin typeface="AMX" pitchFamily="2" charset="77"/>
              </a:rPr>
              <a:t>ativa</a:t>
            </a:r>
            <a:r>
              <a:rPr lang="en-US" dirty="0">
                <a:latin typeface="AMX" pitchFamily="2" charset="77"/>
              </a:rPr>
              <a:t> e </a:t>
            </a:r>
            <a:r>
              <a:rPr lang="en-US" dirty="0" err="1">
                <a:latin typeface="AMX" pitchFamily="2" charset="77"/>
              </a:rPr>
              <a:t>focar</a:t>
            </a:r>
            <a:r>
              <a:rPr lang="en-US" dirty="0">
                <a:latin typeface="AMX" pitchFamily="2" charset="77"/>
              </a:rPr>
              <a:t> </a:t>
            </a:r>
            <a:r>
              <a:rPr lang="en-US" dirty="0" err="1">
                <a:latin typeface="AMX" pitchFamily="2" charset="77"/>
              </a:rPr>
              <a:t>apenas</a:t>
            </a:r>
            <a:r>
              <a:rPr lang="en-US" dirty="0">
                <a:latin typeface="AMX" pitchFamily="2" charset="77"/>
              </a:rPr>
              <a:t> </a:t>
            </a:r>
            <a:r>
              <a:rPr lang="en-US" dirty="0" err="1">
                <a:latin typeface="AMX" pitchFamily="2" charset="77"/>
              </a:rPr>
              <a:t>nas</a:t>
            </a:r>
            <a:r>
              <a:rPr lang="en-US" dirty="0">
                <a:latin typeface="AMX" pitchFamily="2" charset="77"/>
              </a:rPr>
              <a:t> </a:t>
            </a:r>
            <a:r>
              <a:rPr lang="en-US" dirty="0" err="1">
                <a:latin typeface="AMX" pitchFamily="2" charset="77"/>
              </a:rPr>
              <a:t>características</a:t>
            </a:r>
            <a:r>
              <a:rPr lang="en-US" dirty="0">
                <a:latin typeface="AMX" pitchFamily="2" charset="77"/>
              </a:rPr>
              <a:t> do </a:t>
            </a:r>
            <a:r>
              <a:rPr lang="en-US" dirty="0" err="1">
                <a:latin typeface="AMX" pitchFamily="2" charset="77"/>
              </a:rPr>
              <a:t>produto</a:t>
            </a:r>
            <a:r>
              <a:rPr lang="en-US" dirty="0">
                <a:latin typeface="AMX" pitchFamily="2" charset="77"/>
              </a:rPr>
              <a:t>.</a:t>
            </a:r>
            <a:endParaRPr lang="en-US" dirty="0">
              <a:latin typeface="AMX" pitchFamily="2" charset="77"/>
            </a:endParaRPr>
          </a:p>
        </p:txBody>
      </p:sp>
      <p:sp>
        <p:nvSpPr>
          <p:cNvPr id="12" name="TextBox 11"/>
          <p:cNvSpPr txBox="1"/>
          <p:nvPr/>
        </p:nvSpPr>
        <p:spPr>
          <a:xfrm>
            <a:off x="6968363" y="3622694"/>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Evitar</a:t>
            </a:r>
            <a:r>
              <a:rPr lang="en-US" dirty="0">
                <a:latin typeface="AMX" pitchFamily="2" charset="77"/>
              </a:rPr>
              <a:t> </a:t>
            </a:r>
            <a:r>
              <a:rPr lang="en-US" dirty="0" err="1">
                <a:latin typeface="AMX" pitchFamily="2" charset="77"/>
              </a:rPr>
              <a:t>perguntas</a:t>
            </a:r>
            <a:r>
              <a:rPr lang="en-US" dirty="0">
                <a:latin typeface="AMX" pitchFamily="2" charset="77"/>
              </a:rPr>
              <a:t> e </a:t>
            </a:r>
            <a:r>
              <a:rPr lang="en-US" dirty="0" err="1">
                <a:latin typeface="AMX" pitchFamily="2" charset="77"/>
              </a:rPr>
              <a:t>oferecer</a:t>
            </a:r>
            <a:r>
              <a:rPr lang="en-US" dirty="0">
                <a:latin typeface="AMX" pitchFamily="2" charset="77"/>
              </a:rPr>
              <a:t> o </a:t>
            </a:r>
            <a:r>
              <a:rPr lang="en-US" dirty="0" err="1">
                <a:latin typeface="AMX" pitchFamily="2" charset="77"/>
              </a:rPr>
              <a:t>produto</a:t>
            </a:r>
            <a:r>
              <a:rPr lang="en-US" dirty="0">
                <a:latin typeface="AMX" pitchFamily="2" charset="77"/>
              </a:rPr>
              <a:t> </a:t>
            </a:r>
            <a:r>
              <a:rPr lang="en-US" dirty="0" err="1">
                <a:latin typeface="AMX" pitchFamily="2" charset="77"/>
              </a:rPr>
              <a:t>mais</a:t>
            </a:r>
            <a:r>
              <a:rPr lang="en-US" dirty="0">
                <a:latin typeface="AMX" pitchFamily="2" charset="77"/>
              </a:rPr>
              <a:t> </a:t>
            </a:r>
            <a:r>
              <a:rPr lang="en-US" dirty="0" err="1">
                <a:latin typeface="AMX" pitchFamily="2" charset="77"/>
              </a:rPr>
              <a:t>caro</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732402"/>
            <a:ext cx="4581485"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spc="-70" dirty="0" err="1">
                <a:latin typeface="AMX" pitchFamily="2" charset="77"/>
              </a:rPr>
              <a:t>Escuta</a:t>
            </a:r>
            <a:r>
              <a:rPr lang="en-US" spc="-70" dirty="0">
                <a:latin typeface="AMX" pitchFamily="2" charset="77"/>
              </a:rPr>
              <a:t> </a:t>
            </a:r>
            <a:r>
              <a:rPr lang="en-US" spc="-70" dirty="0" err="1">
                <a:latin typeface="AMX" pitchFamily="2" charset="77"/>
              </a:rPr>
              <a:t>ativa</a:t>
            </a:r>
            <a:r>
              <a:rPr lang="en-US" spc="-70" dirty="0">
                <a:latin typeface="AMX" pitchFamily="2" charset="77"/>
              </a:rPr>
              <a:t> e </a:t>
            </a:r>
            <a:r>
              <a:rPr lang="en-US" spc="-70" dirty="0" err="1">
                <a:latin typeface="AMX" pitchFamily="2" charset="77"/>
              </a:rPr>
              <a:t>fazer</a:t>
            </a:r>
            <a:r>
              <a:rPr lang="en-US" spc="-70" dirty="0">
                <a:latin typeface="AMX" pitchFamily="2" charset="77"/>
              </a:rPr>
              <a:t> as </a:t>
            </a:r>
            <a:r>
              <a:rPr lang="en-US" spc="-70" dirty="0" err="1">
                <a:latin typeface="AMX" pitchFamily="2" charset="77"/>
              </a:rPr>
              <a:t>perguntas</a:t>
            </a:r>
            <a:r>
              <a:rPr lang="en-US" spc="-70" dirty="0">
                <a:latin typeface="AMX" pitchFamily="2" charset="77"/>
              </a:rPr>
              <a:t> </a:t>
            </a:r>
            <a:r>
              <a:rPr lang="en-US" spc="-70" dirty="0" err="1">
                <a:latin typeface="AMX" pitchFamily="2" charset="77"/>
              </a:rPr>
              <a:t>certas</a:t>
            </a:r>
            <a:r>
              <a:rPr lang="en-US" spc="-70" dirty="0">
                <a:latin typeface="AMX" pitchFamily="2" charset="77"/>
              </a:rPr>
              <a:t> para </a:t>
            </a:r>
            <a:r>
              <a:rPr lang="en-US" spc="-30" dirty="0" err="1">
                <a:latin typeface="AMX" pitchFamily="2" charset="77"/>
              </a:rPr>
              <a:t>compreender</a:t>
            </a:r>
            <a:r>
              <a:rPr lang="en-US" spc="-30" dirty="0">
                <a:latin typeface="AMX" pitchFamily="2" charset="77"/>
              </a:rPr>
              <a:t> as </a:t>
            </a:r>
            <a:r>
              <a:rPr lang="en-US" spc="-30" dirty="0" err="1">
                <a:latin typeface="AMX" pitchFamily="2" charset="77"/>
              </a:rPr>
              <a:t>necessidades</a:t>
            </a:r>
            <a:r>
              <a:rPr lang="en-US" spc="-30" dirty="0">
                <a:latin typeface="AMX" pitchFamily="2" charset="77"/>
              </a:rPr>
              <a:t> do </a:t>
            </a:r>
            <a:r>
              <a:rPr lang="en-US" spc="-30" dirty="0" err="1">
                <a:latin typeface="AMX" pitchFamily="2" charset="77"/>
              </a:rPr>
              <a:t>cliente</a:t>
            </a:r>
            <a:r>
              <a:rPr lang="en-US" spc="-30" dirty="0">
                <a:latin typeface="AMX" pitchFamily="2" charset="77"/>
              </a:rPr>
              <a:t>.</a:t>
            </a:r>
            <a:endParaRPr lang="en-US" spc="-30"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1" name="Group 20"/>
          <p:cNvGrpSpPr/>
          <p:nvPr/>
        </p:nvGrpSpPr>
        <p:grpSpPr>
          <a:xfrm>
            <a:off x="6968363" y="4741884"/>
            <a:ext cx="4581485" cy="720000"/>
            <a:chOff x="7120763" y="4884802"/>
            <a:chExt cx="4581485" cy="720000"/>
          </a:xfrm>
          <a:solidFill>
            <a:srgbClr val="EBD16E"/>
          </a:solidFill>
        </p:grpSpPr>
        <p:sp>
          <p:nvSpPr>
            <p:cNvPr id="18" name="TextBox 17"/>
            <p:cNvSpPr txBox="1"/>
            <p:nvPr/>
          </p:nvSpPr>
          <p:spPr>
            <a:xfrm>
              <a:off x="7120763" y="4884802"/>
              <a:ext cx="4581485" cy="720000"/>
            </a:xfrm>
            <a:prstGeom prst="roundRect">
              <a:avLst>
                <a:gd name="adj" fmla="val 50000"/>
              </a:avLst>
            </a:prstGeom>
            <a:grpFill/>
            <a:ln w="19050">
              <a:solidFill>
                <a:srgbClr val="EBD16E"/>
              </a:solidFill>
            </a:ln>
          </p:spPr>
          <p:txBody>
            <a:bodyPr wrap="square" rtlCol="0" anchor="ctr">
              <a:noAutofit/>
            </a:bodyPr>
            <a:lstStyle/>
            <a:p>
              <a:pPr marL="273050"/>
              <a:r>
                <a:rPr lang="en-US" spc="-70" dirty="0" err="1">
                  <a:latin typeface="AMX" pitchFamily="2" charset="77"/>
                </a:rPr>
                <a:t>Escuta</a:t>
              </a:r>
              <a:r>
                <a:rPr lang="en-US" spc="-70" dirty="0">
                  <a:latin typeface="AMX" pitchFamily="2" charset="77"/>
                </a:rPr>
                <a:t> </a:t>
              </a:r>
              <a:r>
                <a:rPr lang="en-US" spc="-70" dirty="0" err="1">
                  <a:latin typeface="AMX" pitchFamily="2" charset="77"/>
                </a:rPr>
                <a:t>ativa</a:t>
              </a:r>
              <a:r>
                <a:rPr lang="en-US" spc="-70" dirty="0">
                  <a:latin typeface="AMX" pitchFamily="2" charset="77"/>
                </a:rPr>
                <a:t> e </a:t>
              </a:r>
              <a:r>
                <a:rPr lang="en-US" spc="-70" dirty="0" err="1">
                  <a:latin typeface="AMX" pitchFamily="2" charset="77"/>
                </a:rPr>
                <a:t>fazer</a:t>
              </a:r>
              <a:r>
                <a:rPr lang="en-US" spc="-70" dirty="0">
                  <a:latin typeface="AMX" pitchFamily="2" charset="77"/>
                </a:rPr>
                <a:t> as </a:t>
              </a:r>
              <a:r>
                <a:rPr lang="en-US" spc="-70" dirty="0" err="1">
                  <a:latin typeface="AMX" pitchFamily="2" charset="77"/>
                </a:rPr>
                <a:t>perguntas</a:t>
              </a:r>
              <a:r>
                <a:rPr lang="en-US" spc="-70" dirty="0">
                  <a:latin typeface="AMX" pitchFamily="2" charset="77"/>
                </a:rPr>
                <a:t> </a:t>
              </a:r>
              <a:r>
                <a:rPr lang="en-US" spc="-70" dirty="0" err="1">
                  <a:latin typeface="AMX" pitchFamily="2" charset="77"/>
                </a:rPr>
                <a:t>certas</a:t>
              </a:r>
              <a:r>
                <a:rPr lang="en-US" spc="-70" dirty="0">
                  <a:latin typeface="AMX" pitchFamily="2" charset="77"/>
                </a:rPr>
                <a:t> para </a:t>
              </a:r>
              <a:r>
                <a:rPr lang="en-US" spc="-30" dirty="0" err="1">
                  <a:latin typeface="AMX" pitchFamily="2" charset="77"/>
                </a:rPr>
                <a:t>compreender</a:t>
              </a:r>
              <a:r>
                <a:rPr lang="en-US" spc="-30" dirty="0">
                  <a:latin typeface="AMX" pitchFamily="2" charset="77"/>
                </a:rPr>
                <a:t> as </a:t>
              </a:r>
              <a:r>
                <a:rPr lang="en-US" spc="-30" dirty="0" err="1">
                  <a:latin typeface="AMX" pitchFamily="2" charset="77"/>
                </a:rPr>
                <a:t>necessidades</a:t>
              </a:r>
              <a:r>
                <a:rPr lang="en-US" spc="-30" dirty="0">
                  <a:latin typeface="AMX" pitchFamily="2" charset="77"/>
                </a:rPr>
                <a:t> do </a:t>
              </a:r>
              <a:r>
                <a:rPr lang="en-US" spc="-30" dirty="0" err="1">
                  <a:latin typeface="AMX" pitchFamily="2" charset="77"/>
                </a:rPr>
                <a:t>cliente</a:t>
              </a:r>
              <a:r>
                <a:rPr lang="en-US" spc="-30" dirty="0">
                  <a:latin typeface="AMX" pitchFamily="2" charset="77"/>
                </a:rPr>
                <a:t>.</a:t>
              </a:r>
              <a:endParaRPr lang="en-US" spc="-30" dirty="0">
                <a:latin typeface="AMX" pitchFamily="2" charset="77"/>
              </a:endParaRPr>
            </a:p>
          </p:txBody>
        </p:sp>
        <p:sp>
          <p:nvSpPr>
            <p:cNvPr id="19" name="TextBox 18"/>
            <p:cNvSpPr txBox="1"/>
            <p:nvPr/>
          </p:nvSpPr>
          <p:spPr>
            <a:xfrm>
              <a:off x="7234067" y="5060137"/>
              <a:ext cx="310473" cy="369332"/>
            </a:xfrm>
            <a:prstGeom prst="rect">
              <a:avLst/>
            </a:prstGeom>
            <a:grpFill/>
          </p:spPr>
          <p:txBody>
            <a:bodyPr wrap="square" rtlCol="0">
              <a:spAutoFit/>
            </a:bodyPr>
            <a:lstStyle/>
            <a:p>
              <a:r>
                <a:rPr lang="en-US" b="1" i="1" dirty="0">
                  <a:latin typeface="AMX" pitchFamily="2" charset="77"/>
                </a:rPr>
                <a:t>D</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4 -4.44444E-6 L 5E-6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4 -1.48148E-6 L 5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4 2.96296E-6 L 5E-6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4 -2.59259E-6 L 5E-6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305616"/>
              <a:ext cx="3334465" cy="2246769"/>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Ao </a:t>
              </a:r>
              <a:r>
                <a:rPr lang="en-US" sz="2800" dirty="0" err="1">
                  <a:solidFill>
                    <a:schemeClr val="tx1"/>
                  </a:solidFill>
                  <a:latin typeface="AMX" pitchFamily="2" charset="77"/>
                </a:rPr>
                <a:t>apresentar</a:t>
              </a:r>
              <a:r>
                <a:rPr lang="en-US" sz="2800" dirty="0">
                  <a:solidFill>
                    <a:schemeClr val="tx1"/>
                  </a:solidFill>
                  <a:latin typeface="AMX" pitchFamily="2" charset="77"/>
                </a:rPr>
                <a:t> um </a:t>
              </a:r>
              <a:r>
                <a:rPr lang="en-US" sz="2800" dirty="0" err="1">
                  <a:solidFill>
                    <a:schemeClr val="tx1"/>
                  </a:solidFill>
                  <a:latin typeface="AMX" pitchFamily="2" charset="77"/>
                </a:rPr>
                <a:t>produto</a:t>
              </a:r>
              <a:r>
                <a:rPr lang="en-US" sz="2800" dirty="0">
                  <a:solidFill>
                    <a:schemeClr val="tx1"/>
                  </a:solidFill>
                  <a:latin typeface="AMX" pitchFamily="2" charset="77"/>
                </a:rPr>
                <a:t>, qual </a:t>
              </a:r>
              <a:r>
                <a:rPr lang="en-US" sz="2800" dirty="0" err="1">
                  <a:solidFill>
                    <a:schemeClr val="tx1"/>
                  </a:solidFill>
                  <a:latin typeface="AMX" pitchFamily="2" charset="77"/>
                </a:rPr>
                <a:t>é</a:t>
              </a:r>
              <a:r>
                <a:rPr lang="en-US" sz="2800" dirty="0">
                  <a:solidFill>
                    <a:schemeClr val="tx1"/>
                  </a:solidFill>
                  <a:latin typeface="AMX" pitchFamily="2" charset="77"/>
                </a:rPr>
                <a:t> o principal </a:t>
              </a:r>
              <a:r>
                <a:rPr lang="en-US" sz="2800" dirty="0" err="1">
                  <a:solidFill>
                    <a:schemeClr val="tx1"/>
                  </a:solidFill>
                  <a:latin typeface="AMX" pitchFamily="2" charset="77"/>
                </a:rPr>
                <a:t>objetivo</a:t>
              </a:r>
              <a:r>
                <a:rPr lang="en-US" sz="2800" dirty="0">
                  <a:solidFill>
                    <a:schemeClr val="tx1"/>
                  </a:solidFill>
                  <a:latin typeface="AMX" pitchFamily="2" charset="77"/>
                </a:rPr>
                <a:t> </a:t>
              </a:r>
              <a:r>
                <a:rPr lang="en-US" sz="2800" dirty="0" err="1">
                  <a:solidFill>
                    <a:schemeClr val="tx1"/>
                  </a:solidFill>
                  <a:latin typeface="AMX" pitchFamily="2" charset="77"/>
                </a:rPr>
                <a:t>ao</a:t>
              </a:r>
              <a:r>
                <a:rPr lang="en-US" sz="2800" dirty="0">
                  <a:solidFill>
                    <a:schemeClr val="tx1"/>
                  </a:solidFill>
                  <a:latin typeface="AMX" pitchFamily="2" charset="77"/>
                </a:rPr>
                <a:t> </a:t>
              </a:r>
              <a:r>
                <a:rPr lang="en-US" sz="2800" dirty="0" err="1">
                  <a:solidFill>
                    <a:schemeClr val="tx1"/>
                  </a:solidFill>
                  <a:latin typeface="AMX" pitchFamily="2" charset="77"/>
                </a:rPr>
                <a:t>destacar</a:t>
              </a:r>
              <a:r>
                <a:rPr lang="en-US" sz="2800" dirty="0">
                  <a:solidFill>
                    <a:schemeClr val="tx1"/>
                  </a:solidFill>
                  <a:latin typeface="AMX" pitchFamily="2" charset="77"/>
                </a:rPr>
                <a:t> </a:t>
              </a:r>
              <a:r>
                <a:rPr lang="en-US" sz="2800" dirty="0" err="1">
                  <a:solidFill>
                    <a:schemeClr val="tx1"/>
                  </a:solidFill>
                  <a:latin typeface="AMX" pitchFamily="2" charset="77"/>
                </a:rPr>
                <a:t>suas</a:t>
              </a:r>
              <a:r>
                <a:rPr lang="en-US" sz="2800" dirty="0">
                  <a:solidFill>
                    <a:schemeClr val="tx1"/>
                  </a:solidFill>
                  <a:latin typeface="AMX" pitchFamily="2" charset="77"/>
                </a:rPr>
                <a:t> </a:t>
              </a:r>
              <a:r>
                <a:rPr lang="en-US" sz="2800" dirty="0" err="1">
                  <a:solidFill>
                    <a:schemeClr val="tx1"/>
                  </a:solidFill>
                  <a:latin typeface="AMX" pitchFamily="2" charset="77"/>
                </a:rPr>
                <a:t>características</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3</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322773"/>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Mostrar</a:t>
            </a:r>
            <a:r>
              <a:rPr lang="en-US" dirty="0">
                <a:latin typeface="AMX" pitchFamily="2" charset="77"/>
              </a:rPr>
              <a:t> </a:t>
            </a:r>
            <a:r>
              <a:rPr lang="en-US" dirty="0" err="1">
                <a:latin typeface="AMX" pitchFamily="2" charset="77"/>
              </a:rPr>
              <a:t>como</a:t>
            </a:r>
            <a:r>
              <a:rPr lang="en-US" dirty="0">
                <a:latin typeface="AMX" pitchFamily="2" charset="77"/>
              </a:rPr>
              <a:t> as </a:t>
            </a:r>
            <a:r>
              <a:rPr lang="en-US" dirty="0" err="1">
                <a:latin typeface="AMX" pitchFamily="2" charset="77"/>
              </a:rPr>
              <a:t>características</a:t>
            </a:r>
            <a:r>
              <a:rPr lang="en-US" dirty="0">
                <a:latin typeface="AMX" pitchFamily="2" charset="77"/>
              </a:rPr>
              <a:t> </a:t>
            </a:r>
            <a:r>
              <a:rPr lang="en-US" dirty="0" err="1">
                <a:latin typeface="AMX" pitchFamily="2" charset="77"/>
              </a:rPr>
              <a:t>atendem</a:t>
            </a:r>
            <a:r>
              <a:rPr lang="en-US" dirty="0">
                <a:latin typeface="AMX" pitchFamily="2" charset="77"/>
              </a:rPr>
              <a:t> </a:t>
            </a:r>
            <a:r>
              <a:rPr lang="en-US" dirty="0" err="1">
                <a:latin typeface="AMX" pitchFamily="2" charset="77"/>
              </a:rPr>
              <a:t>às</a:t>
            </a:r>
            <a:r>
              <a:rPr lang="en-US" dirty="0">
                <a:latin typeface="AMX" pitchFamily="2" charset="77"/>
              </a:rPr>
              <a:t> </a:t>
            </a:r>
            <a:r>
              <a:rPr lang="en-US" dirty="0" err="1">
                <a:latin typeface="AMX" pitchFamily="2" charset="77"/>
              </a:rPr>
              <a:t>necessidades</a:t>
            </a:r>
            <a:r>
              <a:rPr lang="en-US" dirty="0">
                <a:latin typeface="AMX" pitchFamily="2" charset="77"/>
              </a:rPr>
              <a:t> e </a:t>
            </a:r>
            <a:r>
              <a:rPr lang="en-US" dirty="0" err="1">
                <a:latin typeface="AMX" pitchFamily="2" charset="77"/>
              </a:rPr>
              <a:t>proporcionam</a:t>
            </a:r>
            <a:r>
              <a:rPr lang="en-US" dirty="0">
                <a:latin typeface="AMX" pitchFamily="2" charset="77"/>
              </a:rPr>
              <a:t> </a:t>
            </a:r>
            <a:r>
              <a:rPr lang="en-US" dirty="0" err="1">
                <a:latin typeface="AMX" pitchFamily="2" charset="77"/>
              </a:rPr>
              <a:t>benefícios</a:t>
            </a:r>
            <a:r>
              <a:rPr lang="en-US" dirty="0">
                <a:latin typeface="AMX" pitchFamily="2" charset="77"/>
              </a:rPr>
              <a:t> </a:t>
            </a:r>
            <a:r>
              <a:rPr lang="en-US" dirty="0" err="1">
                <a:latin typeface="AMX" pitchFamily="2" charset="77"/>
              </a:rPr>
              <a:t>ao</a:t>
            </a:r>
            <a:r>
              <a:rPr lang="en-US" dirty="0">
                <a:latin typeface="AMX" pitchFamily="2" charset="77"/>
              </a:rPr>
              <a:t> </a:t>
            </a:r>
            <a:r>
              <a:rPr lang="en-US" dirty="0" err="1">
                <a:latin typeface="AMX" pitchFamily="2" charset="77"/>
              </a:rPr>
              <a:t>cliente</a:t>
            </a:r>
            <a:r>
              <a:rPr lang="en-US" dirty="0">
                <a:latin typeface="AMX" pitchFamily="2" charset="77"/>
              </a:rPr>
              <a:t>.</a:t>
            </a:r>
            <a:endParaRPr lang="en-US" dirty="0">
              <a:latin typeface="AMX" pitchFamily="2" charset="77"/>
            </a:endParaRPr>
          </a:p>
        </p:txBody>
      </p:sp>
      <p:sp>
        <p:nvSpPr>
          <p:cNvPr id="11" name="TextBox 10"/>
          <p:cNvSpPr txBox="1"/>
          <p:nvPr/>
        </p:nvSpPr>
        <p:spPr>
          <a:xfrm>
            <a:off x="6968363" y="2426924"/>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Apenas</a:t>
            </a:r>
            <a:r>
              <a:rPr lang="en-US" dirty="0">
                <a:latin typeface="AMX" pitchFamily="2" charset="77"/>
              </a:rPr>
              <a:t> </a:t>
            </a:r>
            <a:r>
              <a:rPr lang="en-US" dirty="0" err="1">
                <a:latin typeface="AMX" pitchFamily="2" charset="77"/>
              </a:rPr>
              <a:t>listar</a:t>
            </a:r>
            <a:r>
              <a:rPr lang="en-US" dirty="0">
                <a:latin typeface="AMX" pitchFamily="2" charset="77"/>
              </a:rPr>
              <a:t> as </a:t>
            </a:r>
            <a:r>
              <a:rPr lang="en-US" dirty="0" err="1">
                <a:latin typeface="AMX" pitchFamily="2" charset="77"/>
              </a:rPr>
              <a:t>especificações</a:t>
            </a:r>
            <a:r>
              <a:rPr lang="en-US" dirty="0">
                <a:latin typeface="AMX" pitchFamily="2" charset="77"/>
              </a:rPr>
              <a:t> </a:t>
            </a:r>
            <a:r>
              <a:rPr lang="en-US" dirty="0" err="1">
                <a:latin typeface="AMX" pitchFamily="2" charset="77"/>
              </a:rPr>
              <a:t>técnicas</a:t>
            </a:r>
            <a:r>
              <a:rPr lang="en-US" dirty="0">
                <a:latin typeface="AMX" pitchFamily="2" charset="77"/>
              </a:rPr>
              <a:t>.</a:t>
            </a:r>
            <a:endParaRPr lang="en-US" dirty="0">
              <a:latin typeface="AMX" pitchFamily="2" charset="77"/>
            </a:endParaRPr>
          </a:p>
        </p:txBody>
      </p:sp>
      <p:sp>
        <p:nvSpPr>
          <p:cNvPr id="12" name="TextBox 11"/>
          <p:cNvSpPr txBox="1"/>
          <p:nvPr/>
        </p:nvSpPr>
        <p:spPr>
          <a:xfrm>
            <a:off x="6968363" y="3531075"/>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Comparar</a:t>
            </a:r>
            <a:r>
              <a:rPr lang="en-US" dirty="0">
                <a:latin typeface="AMX" pitchFamily="2" charset="77"/>
              </a:rPr>
              <a:t> o </a:t>
            </a:r>
            <a:r>
              <a:rPr lang="en-US" dirty="0" err="1">
                <a:latin typeface="AMX" pitchFamily="2" charset="77"/>
              </a:rPr>
              <a:t>produto</a:t>
            </a:r>
            <a:r>
              <a:rPr lang="en-US" dirty="0">
                <a:latin typeface="AMX" pitchFamily="2" charset="77"/>
              </a:rPr>
              <a:t> com</a:t>
            </a:r>
            <a:endParaRPr lang="en-US" dirty="0">
              <a:latin typeface="AMX" pitchFamily="2" charset="77"/>
            </a:endParaRPr>
          </a:p>
          <a:p>
            <a:pPr marL="273050"/>
            <a:r>
              <a:rPr lang="en-US" dirty="0" err="1">
                <a:latin typeface="AMX" pitchFamily="2" charset="77"/>
              </a:rPr>
              <a:t>os</a:t>
            </a:r>
            <a:r>
              <a:rPr lang="en-US" dirty="0">
                <a:latin typeface="AMX" pitchFamily="2" charset="77"/>
              </a:rPr>
              <a:t> </a:t>
            </a:r>
            <a:r>
              <a:rPr lang="en-US" dirty="0" err="1">
                <a:latin typeface="AMX" pitchFamily="2" charset="77"/>
              </a:rPr>
              <a:t>concorrentes</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635227"/>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Oferecer</a:t>
            </a:r>
            <a:r>
              <a:rPr lang="en-US" dirty="0">
                <a:latin typeface="AMX" pitchFamily="2" charset="77"/>
              </a:rPr>
              <a:t> um </a:t>
            </a:r>
            <a:r>
              <a:rPr lang="en-US" dirty="0" err="1">
                <a:latin typeface="AMX" pitchFamily="2" charset="77"/>
              </a:rPr>
              <a:t>desconto</a:t>
            </a:r>
            <a:r>
              <a:rPr lang="en-US" dirty="0">
                <a:latin typeface="AMX" pitchFamily="2" charset="77"/>
              </a:rPr>
              <a:t> com base</a:t>
            </a:r>
            <a:br>
              <a:rPr lang="en-US" dirty="0">
                <a:latin typeface="AMX" pitchFamily="2" charset="77"/>
              </a:rPr>
            </a:br>
            <a:r>
              <a:rPr lang="en-US" dirty="0" err="1">
                <a:latin typeface="AMX" pitchFamily="2" charset="77"/>
              </a:rPr>
              <a:t>nas</a:t>
            </a:r>
            <a:r>
              <a:rPr lang="en-US" dirty="0">
                <a:latin typeface="AMX" pitchFamily="2" charset="77"/>
              </a:rPr>
              <a:t> </a:t>
            </a:r>
            <a:r>
              <a:rPr lang="en-US" dirty="0" err="1">
                <a:latin typeface="AMX" pitchFamily="2" charset="77"/>
              </a:rPr>
              <a:t>características</a:t>
            </a:r>
            <a:r>
              <a:rPr lang="en-US" dirty="0">
                <a:latin typeface="AMX" pitchFamily="2" charset="77"/>
              </a:rPr>
              <a:t> do </a:t>
            </a:r>
            <a:r>
              <a:rPr lang="en-US" dirty="0" err="1">
                <a:latin typeface="AMX" pitchFamily="2" charset="77"/>
              </a:rPr>
              <a:t>produto</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1" name="Group 20"/>
          <p:cNvGrpSpPr/>
          <p:nvPr/>
        </p:nvGrpSpPr>
        <p:grpSpPr>
          <a:xfrm>
            <a:off x="6968363" y="1322772"/>
            <a:ext cx="4643629" cy="900000"/>
            <a:chOff x="6968363" y="523783"/>
            <a:chExt cx="4643629" cy="900000"/>
          </a:xfrm>
        </p:grpSpPr>
        <p:sp>
          <p:nvSpPr>
            <p:cNvPr id="18" name="TextBox 17"/>
            <p:cNvSpPr txBox="1"/>
            <p:nvPr/>
          </p:nvSpPr>
          <p:spPr>
            <a:xfrm>
              <a:off x="6968363" y="523783"/>
              <a:ext cx="4643629" cy="90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Mostrar</a:t>
              </a:r>
              <a:r>
                <a:rPr lang="en-US" dirty="0">
                  <a:latin typeface="AMX" pitchFamily="2" charset="77"/>
                </a:rPr>
                <a:t> </a:t>
              </a:r>
              <a:r>
                <a:rPr lang="en-US" dirty="0" err="1">
                  <a:latin typeface="AMX" pitchFamily="2" charset="77"/>
                </a:rPr>
                <a:t>como</a:t>
              </a:r>
              <a:r>
                <a:rPr lang="en-US" dirty="0">
                  <a:latin typeface="AMX" pitchFamily="2" charset="77"/>
                </a:rPr>
                <a:t> as </a:t>
              </a:r>
              <a:r>
                <a:rPr lang="en-US" dirty="0" err="1">
                  <a:latin typeface="AMX" pitchFamily="2" charset="77"/>
                </a:rPr>
                <a:t>características</a:t>
              </a:r>
              <a:r>
                <a:rPr lang="en-US" dirty="0">
                  <a:latin typeface="AMX" pitchFamily="2" charset="77"/>
                </a:rPr>
                <a:t> </a:t>
              </a:r>
              <a:r>
                <a:rPr lang="en-US" dirty="0" err="1">
                  <a:latin typeface="AMX" pitchFamily="2" charset="77"/>
                </a:rPr>
                <a:t>atendem</a:t>
              </a:r>
              <a:r>
                <a:rPr lang="en-US" dirty="0">
                  <a:latin typeface="AMX" pitchFamily="2" charset="77"/>
                </a:rPr>
                <a:t> </a:t>
              </a:r>
              <a:r>
                <a:rPr lang="en-US" dirty="0" err="1">
                  <a:latin typeface="AMX" pitchFamily="2" charset="77"/>
                </a:rPr>
                <a:t>às</a:t>
              </a:r>
              <a:r>
                <a:rPr lang="en-US" dirty="0">
                  <a:latin typeface="AMX" pitchFamily="2" charset="77"/>
                </a:rPr>
                <a:t> </a:t>
              </a:r>
              <a:r>
                <a:rPr lang="en-US" dirty="0" err="1">
                  <a:latin typeface="AMX" pitchFamily="2" charset="77"/>
                </a:rPr>
                <a:t>necessidades</a:t>
              </a:r>
              <a:r>
                <a:rPr lang="en-US" dirty="0">
                  <a:latin typeface="AMX" pitchFamily="2" charset="77"/>
                </a:rPr>
                <a:t> e </a:t>
              </a:r>
              <a:r>
                <a:rPr lang="en-US" dirty="0" err="1">
                  <a:latin typeface="AMX" pitchFamily="2" charset="77"/>
                </a:rPr>
                <a:t>proporcionam</a:t>
              </a:r>
              <a:r>
                <a:rPr lang="en-US" dirty="0">
                  <a:latin typeface="AMX" pitchFamily="2" charset="77"/>
                </a:rPr>
                <a:t> </a:t>
              </a:r>
              <a:r>
                <a:rPr lang="en-US" dirty="0" err="1">
                  <a:latin typeface="AMX" pitchFamily="2" charset="77"/>
                </a:rPr>
                <a:t>benefícios</a:t>
              </a:r>
              <a:r>
                <a:rPr lang="en-US" dirty="0">
                  <a:latin typeface="AMX" pitchFamily="2" charset="77"/>
                </a:rPr>
                <a:t> </a:t>
              </a:r>
              <a:r>
                <a:rPr lang="en-US" dirty="0" err="1">
                  <a:latin typeface="AMX" pitchFamily="2" charset="77"/>
                </a:rPr>
                <a:t>ao</a:t>
              </a:r>
              <a:r>
                <a:rPr lang="en-US" dirty="0">
                  <a:latin typeface="AMX" pitchFamily="2" charset="77"/>
                </a:rPr>
                <a:t> </a:t>
              </a:r>
              <a:r>
                <a:rPr lang="en-US" dirty="0" err="1">
                  <a:latin typeface="AMX" pitchFamily="2" charset="77"/>
                </a:rPr>
                <a:t>cliente</a:t>
              </a:r>
              <a:r>
                <a:rPr lang="en-US" dirty="0">
                  <a:latin typeface="AMX" pitchFamily="2" charset="77"/>
                </a:rPr>
                <a:t>.</a:t>
              </a:r>
              <a:endParaRPr lang="en-US" dirty="0">
                <a:latin typeface="AMX" pitchFamily="2" charset="77"/>
              </a:endParaRPr>
            </a:p>
          </p:txBody>
        </p:sp>
        <p:sp>
          <p:nvSpPr>
            <p:cNvPr id="19" name="TextBox 18"/>
            <p:cNvSpPr txBox="1"/>
            <p:nvPr/>
          </p:nvSpPr>
          <p:spPr>
            <a:xfrm>
              <a:off x="7081667" y="77962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3.33333E-6 L 8.33333E-7 -3.33333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4.44444E-6 L 8.33333E-7 -4.44444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4.07407E-6 L 8.33333E-7 -4.07407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4.81481E-6 L 8.33333E-7 4.81481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005991"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Como </a:t>
              </a:r>
              <a:r>
                <a:rPr lang="en-US" sz="2800" dirty="0" err="1">
                  <a:solidFill>
                    <a:schemeClr val="tx1"/>
                  </a:solidFill>
                  <a:latin typeface="AMX" pitchFamily="2" charset="77"/>
                </a:rPr>
                <a:t>você</a:t>
              </a:r>
              <a:br>
                <a:rPr lang="en-US" sz="2800" dirty="0">
                  <a:latin typeface="AMX" pitchFamily="2" charset="77"/>
                </a:rPr>
              </a:br>
              <a:r>
                <a:rPr lang="en-US" sz="2800" dirty="0" err="1">
                  <a:solidFill>
                    <a:schemeClr val="tx1"/>
                  </a:solidFill>
                  <a:latin typeface="AMX" pitchFamily="2" charset="77"/>
                </a:rPr>
                <a:t>deve</a:t>
              </a:r>
              <a:r>
                <a:rPr lang="en-US" sz="2800" dirty="0">
                  <a:solidFill>
                    <a:schemeClr val="tx1"/>
                  </a:solidFill>
                  <a:latin typeface="AMX" pitchFamily="2" charset="77"/>
                </a:rPr>
                <a:t> lidar com </a:t>
              </a:r>
              <a:r>
                <a:rPr lang="en-US" sz="2800" dirty="0" err="1">
                  <a:solidFill>
                    <a:schemeClr val="tx1"/>
                  </a:solidFill>
                  <a:latin typeface="AMX" pitchFamily="2" charset="77"/>
                </a:rPr>
                <a:t>objeções</a:t>
              </a:r>
              <a:r>
                <a:rPr lang="en-US" sz="2800" dirty="0">
                  <a:solidFill>
                    <a:schemeClr val="tx1"/>
                  </a:solidFill>
                  <a:latin typeface="AMX" pitchFamily="2" charset="77"/>
                </a:rPr>
                <a:t> </a:t>
              </a:r>
              <a:r>
                <a:rPr lang="en-US" sz="2800" dirty="0" err="1">
                  <a:solidFill>
                    <a:schemeClr val="tx1"/>
                  </a:solidFill>
                  <a:latin typeface="AMX" pitchFamily="2" charset="77"/>
                </a:rPr>
                <a:t>durante</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4</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403276"/>
            <a:ext cx="482118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spc="-50" dirty="0" err="1">
                <a:latin typeface="AMX" pitchFamily="2" charset="77"/>
              </a:rPr>
              <a:t>Ignorar</a:t>
            </a:r>
            <a:r>
              <a:rPr lang="en-US" spc="-50" dirty="0">
                <a:latin typeface="AMX" pitchFamily="2" charset="77"/>
              </a:rPr>
              <a:t> as </a:t>
            </a:r>
            <a:r>
              <a:rPr lang="en-US" spc="-50" dirty="0" err="1">
                <a:latin typeface="AMX" pitchFamily="2" charset="77"/>
              </a:rPr>
              <a:t>objeções</a:t>
            </a:r>
            <a:r>
              <a:rPr lang="en-US" spc="-50" dirty="0">
                <a:latin typeface="AMX" pitchFamily="2" charset="77"/>
              </a:rPr>
              <a:t> e </a:t>
            </a:r>
            <a:r>
              <a:rPr lang="en-US" spc="-50" dirty="0" err="1">
                <a:latin typeface="AMX" pitchFamily="2" charset="77"/>
              </a:rPr>
              <a:t>continuar</a:t>
            </a:r>
            <a:r>
              <a:rPr lang="en-US" spc="-50" dirty="0">
                <a:latin typeface="AMX" pitchFamily="2" charset="77"/>
              </a:rPr>
              <a:t> com a </a:t>
            </a:r>
            <a:r>
              <a:rPr lang="en-US" spc="-50" dirty="0" err="1">
                <a:latin typeface="AMX" pitchFamily="2" charset="77"/>
              </a:rPr>
              <a:t>venda</a:t>
            </a:r>
            <a:r>
              <a:rPr lang="en-US" spc="-50" dirty="0">
                <a:latin typeface="AMX" pitchFamily="2" charset="77"/>
              </a:rPr>
              <a:t>.</a:t>
            </a:r>
            <a:endParaRPr lang="en-US" spc="-50" dirty="0">
              <a:latin typeface="AMX" pitchFamily="2" charset="77"/>
            </a:endParaRPr>
          </a:p>
        </p:txBody>
      </p:sp>
      <p:sp>
        <p:nvSpPr>
          <p:cNvPr id="11" name="TextBox 10"/>
          <p:cNvSpPr txBox="1"/>
          <p:nvPr/>
        </p:nvSpPr>
        <p:spPr>
          <a:xfrm>
            <a:off x="6968363" y="2512985"/>
            <a:ext cx="482118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Confrontar</a:t>
            </a:r>
            <a:r>
              <a:rPr lang="en-US" dirty="0">
                <a:latin typeface="AMX" pitchFamily="2" charset="77"/>
              </a:rPr>
              <a:t> o </a:t>
            </a:r>
            <a:r>
              <a:rPr lang="en-US" dirty="0" err="1">
                <a:latin typeface="AMX" pitchFamily="2" charset="77"/>
              </a:rPr>
              <a:t>cliente</a:t>
            </a:r>
            <a:r>
              <a:rPr lang="en-US" dirty="0">
                <a:latin typeface="AMX" pitchFamily="2" charset="77"/>
              </a:rPr>
              <a:t> </a:t>
            </a:r>
            <a:r>
              <a:rPr lang="en-US" dirty="0" err="1">
                <a:latin typeface="AMX" pitchFamily="2" charset="77"/>
              </a:rPr>
              <a:t>agressivamente</a:t>
            </a:r>
            <a:r>
              <a:rPr lang="en-US" dirty="0">
                <a:latin typeface="AMX" pitchFamily="2" charset="77"/>
              </a:rPr>
              <a:t> </a:t>
            </a:r>
            <a:r>
              <a:rPr lang="en-US" dirty="0" err="1">
                <a:latin typeface="AMX" pitchFamily="2" charset="77"/>
              </a:rPr>
              <a:t>sobre</a:t>
            </a:r>
            <a:r>
              <a:rPr lang="en-US" dirty="0">
                <a:latin typeface="AMX" pitchFamily="2" charset="77"/>
              </a:rPr>
              <a:t> </a:t>
            </a:r>
            <a:r>
              <a:rPr lang="en-US" dirty="0" err="1">
                <a:latin typeface="AMX" pitchFamily="2" charset="77"/>
              </a:rPr>
              <a:t>suas</a:t>
            </a:r>
            <a:r>
              <a:rPr lang="en-US" dirty="0">
                <a:latin typeface="AMX" pitchFamily="2" charset="77"/>
              </a:rPr>
              <a:t> </a:t>
            </a:r>
            <a:r>
              <a:rPr lang="en-US" dirty="0" err="1">
                <a:latin typeface="AMX" pitchFamily="2" charset="77"/>
              </a:rPr>
              <a:t>objeções</a:t>
            </a:r>
            <a:r>
              <a:rPr lang="en-US" dirty="0">
                <a:latin typeface="AMX" pitchFamily="2" charset="77"/>
              </a:rPr>
              <a:t>.</a:t>
            </a:r>
            <a:endParaRPr lang="en-US" dirty="0">
              <a:latin typeface="AMX" pitchFamily="2" charset="77"/>
            </a:endParaRPr>
          </a:p>
        </p:txBody>
      </p:sp>
      <p:sp>
        <p:nvSpPr>
          <p:cNvPr id="12" name="TextBox 11"/>
          <p:cNvSpPr txBox="1"/>
          <p:nvPr/>
        </p:nvSpPr>
        <p:spPr>
          <a:xfrm>
            <a:off x="6968363" y="3622694"/>
            <a:ext cx="482118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Ouvir</a:t>
            </a:r>
            <a:r>
              <a:rPr lang="en-US" dirty="0">
                <a:latin typeface="AMX" pitchFamily="2" charset="77"/>
              </a:rPr>
              <a:t> </a:t>
            </a:r>
            <a:r>
              <a:rPr lang="en-US" dirty="0" err="1">
                <a:latin typeface="AMX" pitchFamily="2" charset="77"/>
              </a:rPr>
              <a:t>atentamente</a:t>
            </a:r>
            <a:r>
              <a:rPr lang="en-US" dirty="0">
                <a:latin typeface="AMX" pitchFamily="2" charset="77"/>
              </a:rPr>
              <a:t>, </a:t>
            </a:r>
            <a:r>
              <a:rPr lang="en-US" dirty="0" err="1">
                <a:latin typeface="AMX" pitchFamily="2" charset="77"/>
              </a:rPr>
              <a:t>entender</a:t>
            </a:r>
            <a:r>
              <a:rPr lang="en-US" dirty="0">
                <a:latin typeface="AMX" pitchFamily="2" charset="77"/>
              </a:rPr>
              <a:t> a </a:t>
            </a:r>
            <a:r>
              <a:rPr lang="en-US" dirty="0" err="1">
                <a:latin typeface="AMX" pitchFamily="2" charset="77"/>
              </a:rPr>
              <a:t>objeção</a:t>
            </a:r>
            <a:endParaRPr lang="en-US" dirty="0">
              <a:latin typeface="AMX" pitchFamily="2" charset="77"/>
            </a:endParaRPr>
          </a:p>
          <a:p>
            <a:pPr marL="273050"/>
            <a:r>
              <a:rPr lang="en-US" dirty="0">
                <a:latin typeface="AMX" pitchFamily="2" charset="77"/>
              </a:rPr>
              <a:t>e responder de forma </a:t>
            </a:r>
            <a:r>
              <a:rPr lang="en-US" dirty="0" err="1">
                <a:latin typeface="AMX" pitchFamily="2" charset="77"/>
              </a:rPr>
              <a:t>construtiva</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732402"/>
            <a:ext cx="482118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Mudar de </a:t>
            </a:r>
            <a:r>
              <a:rPr lang="en-US" dirty="0" err="1">
                <a:latin typeface="AMX" pitchFamily="2" charset="77"/>
              </a:rPr>
              <a:t>assunto</a:t>
            </a:r>
            <a:r>
              <a:rPr lang="en-US" dirty="0">
                <a:latin typeface="AMX" pitchFamily="2" charset="77"/>
              </a:rPr>
              <a:t> para </a:t>
            </a:r>
            <a:r>
              <a:rPr lang="en-US" dirty="0" err="1">
                <a:latin typeface="AMX" pitchFamily="2" charset="77"/>
              </a:rPr>
              <a:t>evitar</a:t>
            </a:r>
            <a:r>
              <a:rPr lang="en-US" dirty="0">
                <a:latin typeface="AMX" pitchFamily="2" charset="77"/>
              </a:rPr>
              <a:t> o </a:t>
            </a:r>
            <a:r>
              <a:rPr lang="en-US" dirty="0" err="1">
                <a:latin typeface="AMX" pitchFamily="2" charset="77"/>
              </a:rPr>
              <a:t>confronto</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4" name="Group 23"/>
          <p:cNvGrpSpPr/>
          <p:nvPr/>
        </p:nvGrpSpPr>
        <p:grpSpPr>
          <a:xfrm>
            <a:off x="6968363" y="3622694"/>
            <a:ext cx="4821183" cy="720000"/>
            <a:chOff x="6968363" y="3986679"/>
            <a:chExt cx="4821183" cy="720000"/>
          </a:xfrm>
        </p:grpSpPr>
        <p:sp>
          <p:nvSpPr>
            <p:cNvPr id="22" name="TextBox 21"/>
            <p:cNvSpPr txBox="1"/>
            <p:nvPr/>
          </p:nvSpPr>
          <p:spPr>
            <a:xfrm>
              <a:off x="6968363" y="3986679"/>
              <a:ext cx="4821183" cy="72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Ouvir</a:t>
              </a:r>
              <a:r>
                <a:rPr lang="en-US" dirty="0">
                  <a:latin typeface="AMX" pitchFamily="2" charset="77"/>
                </a:rPr>
                <a:t> </a:t>
              </a:r>
              <a:r>
                <a:rPr lang="en-US" dirty="0" err="1">
                  <a:latin typeface="AMX" pitchFamily="2" charset="77"/>
                </a:rPr>
                <a:t>atentamente</a:t>
              </a:r>
              <a:r>
                <a:rPr lang="en-US" dirty="0">
                  <a:latin typeface="AMX" pitchFamily="2" charset="77"/>
                </a:rPr>
                <a:t>, </a:t>
              </a:r>
              <a:r>
                <a:rPr lang="en-US" dirty="0" err="1">
                  <a:latin typeface="AMX" pitchFamily="2" charset="77"/>
                </a:rPr>
                <a:t>entender</a:t>
              </a:r>
              <a:r>
                <a:rPr lang="en-US" dirty="0">
                  <a:latin typeface="AMX" pitchFamily="2" charset="77"/>
                </a:rPr>
                <a:t> a </a:t>
              </a:r>
              <a:r>
                <a:rPr lang="en-US" dirty="0" err="1">
                  <a:latin typeface="AMX" pitchFamily="2" charset="77"/>
                </a:rPr>
                <a:t>objeção</a:t>
              </a:r>
              <a:endParaRPr lang="en-US" dirty="0">
                <a:latin typeface="AMX" pitchFamily="2" charset="77"/>
              </a:endParaRPr>
            </a:p>
            <a:p>
              <a:pPr marL="273050"/>
              <a:r>
                <a:rPr lang="en-US" dirty="0">
                  <a:latin typeface="AMX" pitchFamily="2" charset="77"/>
                </a:rPr>
                <a:t>e responder de forma </a:t>
              </a:r>
              <a:r>
                <a:rPr lang="en-US" dirty="0" err="1">
                  <a:latin typeface="AMX" pitchFamily="2" charset="77"/>
                </a:rPr>
                <a:t>construtiva</a:t>
              </a:r>
              <a:r>
                <a:rPr lang="en-US" dirty="0">
                  <a:latin typeface="AMX" pitchFamily="2" charset="77"/>
                </a:rPr>
                <a:t>.</a:t>
              </a:r>
              <a:endParaRPr lang="en-US" dirty="0">
                <a:latin typeface="AMX" pitchFamily="2" charset="77"/>
              </a:endParaRPr>
            </a:p>
          </p:txBody>
        </p:sp>
        <p:sp>
          <p:nvSpPr>
            <p:cNvPr id="23" name="TextBox 22"/>
            <p:cNvSpPr txBox="1"/>
            <p:nvPr/>
          </p:nvSpPr>
          <p:spPr>
            <a:xfrm>
              <a:off x="7081667" y="4162013"/>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4.44444E-6 L -8.33333E-7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1.48148E-6 L -8.33333E-7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2.96296E-6 L -8.33333E-7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2.59259E-6 L -8.33333E-7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4"/>
                                        </p:tgtEl>
                                        <p:attrNameLst>
                                          <p:attrName>style.visibility</p:attrName>
                                        </p:attrNameLst>
                                      </p:cBhvr>
                                      <p:to>
                                        <p:strVal val="visible"/>
                                      </p:to>
                                    </p:set>
                                    <p:animEffect transition="in" filter="fade">
                                      <p:cBhvr>
                                        <p:cTn id="6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1" y="2521059"/>
              <a:ext cx="3032624"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a:t>
              </a:r>
              <a:r>
                <a:rPr lang="en-US" sz="2800" dirty="0" err="1">
                  <a:solidFill>
                    <a:schemeClr val="tx1"/>
                  </a:solidFill>
                  <a:latin typeface="AMX" pitchFamily="2" charset="77"/>
                </a:rPr>
                <a:t>é</a:t>
              </a:r>
              <a:r>
                <a:rPr lang="en-US" sz="2800" dirty="0">
                  <a:solidFill>
                    <a:schemeClr val="tx1"/>
                  </a:solidFill>
                  <a:latin typeface="AMX" pitchFamily="2" charset="77"/>
                </a:rPr>
                <a:t> a </a:t>
              </a:r>
              <a:r>
                <a:rPr lang="en-US" sz="2800" dirty="0" err="1">
                  <a:solidFill>
                    <a:schemeClr val="tx1"/>
                  </a:solidFill>
                  <a:latin typeface="AMX" pitchFamily="2" charset="77"/>
                </a:rPr>
                <a:t>maneira</a:t>
              </a:r>
              <a:r>
                <a:rPr lang="en-US" sz="2800" dirty="0">
                  <a:solidFill>
                    <a:schemeClr val="tx1"/>
                  </a:solidFill>
                  <a:latin typeface="AMX" pitchFamily="2" charset="77"/>
                </a:rPr>
                <a:t> </a:t>
              </a:r>
              <a:r>
                <a:rPr lang="en-US" sz="2800" dirty="0" err="1">
                  <a:solidFill>
                    <a:schemeClr val="tx1"/>
                  </a:solidFill>
                  <a:latin typeface="AMX" pitchFamily="2" charset="77"/>
                </a:rPr>
                <a:t>mais</a:t>
              </a:r>
              <a:r>
                <a:rPr lang="en-US" sz="2800" dirty="0">
                  <a:solidFill>
                    <a:schemeClr val="tx1"/>
                  </a:solidFill>
                  <a:latin typeface="AMX" pitchFamily="2" charset="77"/>
                </a:rPr>
                <a:t> </a:t>
              </a:r>
              <a:r>
                <a:rPr lang="en-US" sz="2800" dirty="0" err="1">
                  <a:solidFill>
                    <a:schemeClr val="tx1"/>
                  </a:solidFill>
                  <a:latin typeface="AMX" pitchFamily="2" charset="77"/>
                </a:rPr>
                <a:t>eficaz</a:t>
              </a:r>
              <a:r>
                <a:rPr lang="en-US" sz="2800" dirty="0">
                  <a:solidFill>
                    <a:schemeClr val="tx1"/>
                  </a:solidFill>
                  <a:latin typeface="AMX" pitchFamily="2" charset="77"/>
                </a:rPr>
                <a:t> de </a:t>
              </a:r>
              <a:r>
                <a:rPr lang="en-US" sz="2800" dirty="0" err="1">
                  <a:solidFill>
                    <a:schemeClr val="tx1"/>
                  </a:solidFill>
                  <a:latin typeface="AMX" pitchFamily="2" charset="77"/>
                </a:rPr>
                <a:t>agregar</a:t>
              </a:r>
              <a:r>
                <a:rPr lang="en-US" sz="2800" dirty="0">
                  <a:solidFill>
                    <a:schemeClr val="tx1"/>
                  </a:solidFill>
                  <a:latin typeface="AMX" pitchFamily="2" charset="77"/>
                </a:rPr>
                <a:t> valor a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venda</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5</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322773"/>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Oferecer</a:t>
            </a:r>
            <a:r>
              <a:rPr lang="en-US" dirty="0">
                <a:latin typeface="AMX" pitchFamily="2" charset="77"/>
              </a:rPr>
              <a:t> </a:t>
            </a:r>
            <a:r>
              <a:rPr lang="en-US" dirty="0" err="1">
                <a:latin typeface="AMX" pitchFamily="2" charset="77"/>
              </a:rPr>
              <a:t>descontos</a:t>
            </a:r>
            <a:r>
              <a:rPr lang="en-US" dirty="0">
                <a:latin typeface="AMX" pitchFamily="2" charset="77"/>
              </a:rPr>
              <a:t> </a:t>
            </a:r>
            <a:r>
              <a:rPr lang="en-US" dirty="0" err="1">
                <a:latin typeface="AMX" pitchFamily="2" charset="77"/>
              </a:rPr>
              <a:t>significativos</a:t>
            </a:r>
            <a:r>
              <a:rPr lang="en-US" dirty="0">
                <a:latin typeface="AMX" pitchFamily="2" charset="77"/>
              </a:rPr>
              <a:t> </a:t>
            </a:r>
            <a:r>
              <a:rPr lang="en-US" dirty="0" err="1">
                <a:latin typeface="AMX" pitchFamily="2" charset="77"/>
              </a:rPr>
              <a:t>sem</a:t>
            </a:r>
            <a:r>
              <a:rPr lang="en-US" dirty="0">
                <a:latin typeface="AMX" pitchFamily="2" charset="77"/>
              </a:rPr>
              <a:t> considerer o valor real.</a:t>
            </a:r>
            <a:endParaRPr lang="en-US" dirty="0">
              <a:latin typeface="AMX" pitchFamily="2" charset="77"/>
            </a:endParaRPr>
          </a:p>
        </p:txBody>
      </p:sp>
      <p:sp>
        <p:nvSpPr>
          <p:cNvPr id="11" name="TextBox 10"/>
          <p:cNvSpPr txBox="1"/>
          <p:nvPr/>
        </p:nvSpPr>
        <p:spPr>
          <a:xfrm>
            <a:off x="6968363" y="2426924"/>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Focar</a:t>
            </a:r>
            <a:r>
              <a:rPr lang="en-US" dirty="0">
                <a:latin typeface="AMX" pitchFamily="2" charset="77"/>
              </a:rPr>
              <a:t> </a:t>
            </a:r>
            <a:r>
              <a:rPr lang="en-US" dirty="0" err="1">
                <a:latin typeface="AMX" pitchFamily="2" charset="77"/>
              </a:rPr>
              <a:t>apenas</a:t>
            </a:r>
            <a:r>
              <a:rPr lang="en-US" dirty="0">
                <a:latin typeface="AMX" pitchFamily="2" charset="77"/>
              </a:rPr>
              <a:t> </a:t>
            </a:r>
            <a:r>
              <a:rPr lang="en-US" dirty="0" err="1">
                <a:latin typeface="AMX" pitchFamily="2" charset="77"/>
              </a:rPr>
              <a:t>em</a:t>
            </a:r>
            <a:r>
              <a:rPr lang="en-US" dirty="0">
                <a:latin typeface="AMX" pitchFamily="2" charset="77"/>
              </a:rPr>
              <a:t> </a:t>
            </a:r>
            <a:r>
              <a:rPr lang="en-US" dirty="0" err="1">
                <a:latin typeface="AMX" pitchFamily="2" charset="77"/>
              </a:rPr>
              <a:t>fechar</a:t>
            </a:r>
            <a:r>
              <a:rPr lang="en-US" dirty="0">
                <a:latin typeface="AMX" pitchFamily="2" charset="77"/>
              </a:rPr>
              <a:t> a </a:t>
            </a:r>
            <a:r>
              <a:rPr lang="en-US" dirty="0" err="1">
                <a:latin typeface="AMX" pitchFamily="2" charset="77"/>
              </a:rPr>
              <a:t>venda</a:t>
            </a:r>
            <a:r>
              <a:rPr lang="en-US" dirty="0">
                <a:latin typeface="AMX" pitchFamily="2" charset="77"/>
              </a:rPr>
              <a:t> </a:t>
            </a:r>
            <a:r>
              <a:rPr lang="en-US" dirty="0" err="1">
                <a:latin typeface="AMX" pitchFamily="2" charset="77"/>
              </a:rPr>
              <a:t>rapidamente</a:t>
            </a:r>
            <a:r>
              <a:rPr lang="en-US" dirty="0">
                <a:latin typeface="AMX" pitchFamily="2" charset="77"/>
              </a:rPr>
              <a:t>.</a:t>
            </a:r>
            <a:endParaRPr lang="en-US" dirty="0">
              <a:latin typeface="AMX" pitchFamily="2" charset="77"/>
            </a:endParaRPr>
          </a:p>
        </p:txBody>
      </p:sp>
      <p:sp>
        <p:nvSpPr>
          <p:cNvPr id="12" name="TextBox 11"/>
          <p:cNvSpPr txBox="1"/>
          <p:nvPr/>
        </p:nvSpPr>
        <p:spPr>
          <a:xfrm>
            <a:off x="6968363" y="3531075"/>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Apresentar</a:t>
            </a:r>
            <a:r>
              <a:rPr lang="en-US" dirty="0">
                <a:latin typeface="AMX" pitchFamily="2" charset="77"/>
              </a:rPr>
              <a:t> </a:t>
            </a:r>
            <a:r>
              <a:rPr lang="en-US" dirty="0" err="1">
                <a:latin typeface="AMX" pitchFamily="2" charset="77"/>
              </a:rPr>
              <a:t>benefícios</a:t>
            </a:r>
            <a:r>
              <a:rPr lang="en-US" dirty="0">
                <a:latin typeface="AMX" pitchFamily="2" charset="77"/>
              </a:rPr>
              <a:t> </a:t>
            </a:r>
            <a:r>
              <a:rPr lang="en-US" dirty="0" err="1">
                <a:latin typeface="AMX" pitchFamily="2" charset="77"/>
              </a:rPr>
              <a:t>adicionais</a:t>
            </a:r>
            <a:r>
              <a:rPr lang="en-US" dirty="0">
                <a:latin typeface="AMX" pitchFamily="2" charset="77"/>
              </a:rPr>
              <a:t> e </a:t>
            </a:r>
            <a:r>
              <a:rPr lang="en-US" dirty="0" err="1">
                <a:latin typeface="AMX" pitchFamily="2" charset="77"/>
              </a:rPr>
              <a:t>serviços</a:t>
            </a:r>
            <a:r>
              <a:rPr lang="en-US" dirty="0">
                <a:latin typeface="AMX" pitchFamily="2" charset="77"/>
              </a:rPr>
              <a:t> </a:t>
            </a:r>
            <a:r>
              <a:rPr lang="en-US" dirty="0" err="1">
                <a:latin typeface="AMX" pitchFamily="2" charset="77"/>
              </a:rPr>
              <a:t>complementares</a:t>
            </a:r>
            <a:r>
              <a:rPr lang="en-US" dirty="0">
                <a:latin typeface="AMX" pitchFamily="2" charset="77"/>
              </a:rPr>
              <a:t> que </a:t>
            </a:r>
            <a:r>
              <a:rPr lang="en-US" dirty="0" err="1">
                <a:latin typeface="AMX" pitchFamily="2" charset="77"/>
              </a:rPr>
              <a:t>atendam</a:t>
            </a:r>
            <a:r>
              <a:rPr lang="en-US" dirty="0">
                <a:latin typeface="AMX" pitchFamily="2" charset="77"/>
              </a:rPr>
              <a:t> </a:t>
            </a:r>
            <a:r>
              <a:rPr lang="en-US" dirty="0" err="1">
                <a:latin typeface="AMX" pitchFamily="2" charset="77"/>
              </a:rPr>
              <a:t>às</a:t>
            </a:r>
            <a:r>
              <a:rPr lang="en-US" dirty="0">
                <a:latin typeface="AMX" pitchFamily="2" charset="77"/>
              </a:rPr>
              <a:t> </a:t>
            </a:r>
            <a:r>
              <a:rPr lang="en-US" dirty="0" err="1">
                <a:latin typeface="AMX" pitchFamily="2" charset="77"/>
              </a:rPr>
              <a:t>necessidades</a:t>
            </a:r>
            <a:r>
              <a:rPr lang="en-US" dirty="0">
                <a:latin typeface="AMX" pitchFamily="2" charset="77"/>
              </a:rPr>
              <a:t> </a:t>
            </a:r>
            <a:r>
              <a:rPr lang="en-US" dirty="0" err="1">
                <a:latin typeface="AMX" pitchFamily="2" charset="77"/>
              </a:rPr>
              <a:t>específicas</a:t>
            </a:r>
            <a:r>
              <a:rPr lang="en-US" dirty="0">
                <a:latin typeface="AMX" pitchFamily="2" charset="77"/>
              </a:rPr>
              <a:t> do </a:t>
            </a:r>
            <a:r>
              <a:rPr lang="en-US" dirty="0" err="1">
                <a:latin typeface="AMX" pitchFamily="2" charset="77"/>
              </a:rPr>
              <a:t>cliente</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635227"/>
            <a:ext cx="464362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Evitar</a:t>
            </a:r>
            <a:r>
              <a:rPr lang="en-US" dirty="0">
                <a:latin typeface="AMX" pitchFamily="2" charset="77"/>
              </a:rPr>
              <a:t> </a:t>
            </a:r>
            <a:r>
              <a:rPr lang="en-US" dirty="0" err="1">
                <a:latin typeface="AMX" pitchFamily="2" charset="77"/>
              </a:rPr>
              <a:t>mencionar</a:t>
            </a:r>
            <a:r>
              <a:rPr lang="en-US" dirty="0">
                <a:latin typeface="AMX" pitchFamily="2" charset="77"/>
              </a:rPr>
              <a:t> </a:t>
            </a:r>
            <a:r>
              <a:rPr lang="en-US" dirty="0" err="1">
                <a:latin typeface="AMX" pitchFamily="2" charset="77"/>
              </a:rPr>
              <a:t>qualquer</a:t>
            </a:r>
            <a:r>
              <a:rPr lang="en-US" dirty="0">
                <a:latin typeface="AMX" pitchFamily="2" charset="77"/>
              </a:rPr>
              <a:t> </a:t>
            </a:r>
            <a:r>
              <a:rPr lang="en-US" dirty="0" err="1">
                <a:latin typeface="AMX" pitchFamily="2" charset="77"/>
              </a:rPr>
              <a:t>custo</a:t>
            </a:r>
            <a:r>
              <a:rPr lang="en-US" dirty="0">
                <a:latin typeface="AMX" pitchFamily="2" charset="77"/>
              </a:rPr>
              <a:t> extra </a:t>
            </a:r>
            <a:r>
              <a:rPr lang="en-US" dirty="0" err="1">
                <a:latin typeface="AMX" pitchFamily="2" charset="77"/>
              </a:rPr>
              <a:t>ou</a:t>
            </a:r>
            <a:r>
              <a:rPr lang="en-US" dirty="0">
                <a:latin typeface="AMX" pitchFamily="2" charset="77"/>
              </a:rPr>
              <a:t> </a:t>
            </a:r>
            <a:r>
              <a:rPr lang="en-US" dirty="0" err="1">
                <a:latin typeface="AMX" pitchFamily="2" charset="77"/>
              </a:rPr>
              <a:t>serviço</a:t>
            </a:r>
            <a:r>
              <a:rPr lang="en-US" dirty="0">
                <a:latin typeface="AMX" pitchFamily="2" charset="77"/>
              </a:rPr>
              <a:t> </a:t>
            </a:r>
            <a:r>
              <a:rPr lang="en-US" dirty="0" err="1">
                <a:latin typeface="AMX" pitchFamily="2" charset="77"/>
              </a:rPr>
              <a:t>adicional</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4" name="Group 23"/>
          <p:cNvGrpSpPr/>
          <p:nvPr/>
        </p:nvGrpSpPr>
        <p:grpSpPr>
          <a:xfrm>
            <a:off x="6968363" y="3531075"/>
            <a:ext cx="4643629" cy="900000"/>
            <a:chOff x="6968363" y="4161390"/>
            <a:chExt cx="4643629" cy="900000"/>
          </a:xfrm>
        </p:grpSpPr>
        <p:sp>
          <p:nvSpPr>
            <p:cNvPr id="22" name="TextBox 21"/>
            <p:cNvSpPr txBox="1"/>
            <p:nvPr/>
          </p:nvSpPr>
          <p:spPr>
            <a:xfrm>
              <a:off x="6968363" y="4161390"/>
              <a:ext cx="4643629" cy="90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Apresentar</a:t>
              </a:r>
              <a:r>
                <a:rPr lang="en-US" dirty="0">
                  <a:latin typeface="AMX" pitchFamily="2" charset="77"/>
                </a:rPr>
                <a:t> </a:t>
              </a:r>
              <a:r>
                <a:rPr lang="en-US" dirty="0" err="1">
                  <a:latin typeface="AMX" pitchFamily="2" charset="77"/>
                </a:rPr>
                <a:t>benefícios</a:t>
              </a:r>
              <a:r>
                <a:rPr lang="en-US" dirty="0">
                  <a:latin typeface="AMX" pitchFamily="2" charset="77"/>
                </a:rPr>
                <a:t> </a:t>
              </a:r>
              <a:r>
                <a:rPr lang="en-US" dirty="0" err="1">
                  <a:latin typeface="AMX" pitchFamily="2" charset="77"/>
                </a:rPr>
                <a:t>adicionais</a:t>
              </a:r>
              <a:r>
                <a:rPr lang="en-US" dirty="0">
                  <a:latin typeface="AMX" pitchFamily="2" charset="77"/>
                </a:rPr>
                <a:t> e </a:t>
              </a:r>
              <a:r>
                <a:rPr lang="en-US" dirty="0" err="1">
                  <a:latin typeface="AMX" pitchFamily="2" charset="77"/>
                </a:rPr>
                <a:t>serviços</a:t>
              </a:r>
              <a:r>
                <a:rPr lang="en-US" dirty="0">
                  <a:latin typeface="AMX" pitchFamily="2" charset="77"/>
                </a:rPr>
                <a:t> </a:t>
              </a:r>
              <a:r>
                <a:rPr lang="en-US" dirty="0" err="1">
                  <a:latin typeface="AMX" pitchFamily="2" charset="77"/>
                </a:rPr>
                <a:t>complementares</a:t>
              </a:r>
              <a:r>
                <a:rPr lang="en-US" dirty="0">
                  <a:latin typeface="AMX" pitchFamily="2" charset="77"/>
                </a:rPr>
                <a:t> que </a:t>
              </a:r>
              <a:r>
                <a:rPr lang="en-US" dirty="0" err="1">
                  <a:latin typeface="AMX" pitchFamily="2" charset="77"/>
                </a:rPr>
                <a:t>atendam</a:t>
              </a:r>
              <a:r>
                <a:rPr lang="en-US" dirty="0">
                  <a:latin typeface="AMX" pitchFamily="2" charset="77"/>
                </a:rPr>
                <a:t> </a:t>
              </a:r>
              <a:r>
                <a:rPr lang="en-US" dirty="0" err="1">
                  <a:latin typeface="AMX" pitchFamily="2" charset="77"/>
                </a:rPr>
                <a:t>às</a:t>
              </a:r>
              <a:r>
                <a:rPr lang="en-US" dirty="0">
                  <a:latin typeface="AMX" pitchFamily="2" charset="77"/>
                </a:rPr>
                <a:t> </a:t>
              </a:r>
              <a:r>
                <a:rPr lang="en-US" dirty="0" err="1">
                  <a:latin typeface="AMX" pitchFamily="2" charset="77"/>
                </a:rPr>
                <a:t>necessidades</a:t>
              </a:r>
              <a:r>
                <a:rPr lang="en-US" dirty="0">
                  <a:latin typeface="AMX" pitchFamily="2" charset="77"/>
                </a:rPr>
                <a:t> </a:t>
              </a:r>
              <a:r>
                <a:rPr lang="en-US" dirty="0" err="1">
                  <a:latin typeface="AMX" pitchFamily="2" charset="77"/>
                </a:rPr>
                <a:t>específicas</a:t>
              </a:r>
              <a:r>
                <a:rPr lang="en-US" dirty="0">
                  <a:latin typeface="AMX" pitchFamily="2" charset="77"/>
                </a:rPr>
                <a:t> do </a:t>
              </a:r>
              <a:r>
                <a:rPr lang="en-US" dirty="0" err="1">
                  <a:latin typeface="AMX" pitchFamily="2" charset="77"/>
                </a:rPr>
                <a:t>cliente</a:t>
              </a:r>
              <a:r>
                <a:rPr lang="en-US" dirty="0">
                  <a:latin typeface="AMX" pitchFamily="2" charset="77"/>
                </a:rPr>
                <a:t>.</a:t>
              </a:r>
              <a:endParaRPr lang="en-US" dirty="0">
                <a:latin typeface="AMX" pitchFamily="2" charset="77"/>
              </a:endParaRPr>
            </a:p>
          </p:txBody>
        </p:sp>
        <p:sp>
          <p:nvSpPr>
            <p:cNvPr id="23" name="TextBox 22"/>
            <p:cNvSpPr txBox="1"/>
            <p:nvPr/>
          </p:nvSpPr>
          <p:spPr>
            <a:xfrm>
              <a:off x="7081667" y="4428343"/>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3.33333E-6 L 8.33333E-7 -3.33333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4.44444E-6 L 8.33333E-7 -4.44444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4.07407E-6 L 8.33333E-7 -4.07407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4.81481E-6 L 8.33333E-7 4.81481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4"/>
                                        </p:tgtEl>
                                        <p:attrNameLst>
                                          <p:attrName>style.visibility</p:attrName>
                                        </p:attrNameLst>
                                      </p:cBhvr>
                                      <p:to>
                                        <p:strVal val="visible"/>
                                      </p:to>
                                    </p:set>
                                    <p:animEffect transition="in" filter="fade">
                                      <p:cBhvr>
                                        <p:cTn id="6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736503"/>
              <a:ext cx="3512018" cy="1384995"/>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a:t>
              </a:r>
              <a:r>
                <a:rPr lang="en-US" sz="2800" dirty="0" err="1">
                  <a:solidFill>
                    <a:schemeClr val="tx1"/>
                  </a:solidFill>
                  <a:latin typeface="AMX" pitchFamily="2" charset="77"/>
                </a:rPr>
                <a:t>é</a:t>
              </a:r>
              <a:r>
                <a:rPr lang="en-US" sz="2800" dirty="0">
                  <a:solidFill>
                    <a:schemeClr val="tx1"/>
                  </a:solidFill>
                  <a:latin typeface="AMX" pitchFamily="2" charset="77"/>
                </a:rPr>
                <a:t> o principal </a:t>
              </a:r>
              <a:r>
                <a:rPr lang="en-US" sz="2800" dirty="0" err="1">
                  <a:solidFill>
                    <a:schemeClr val="tx1"/>
                  </a:solidFill>
                  <a:latin typeface="AMX" pitchFamily="2" charset="77"/>
                </a:rPr>
                <a:t>foco</a:t>
              </a:r>
              <a:r>
                <a:rPr lang="en-US" sz="2800" dirty="0">
                  <a:solidFill>
                    <a:schemeClr val="tx1"/>
                  </a:solidFill>
                  <a:latin typeface="AMX" pitchFamily="2" charset="77"/>
                </a:rPr>
                <a:t> do canal </a:t>
              </a:r>
              <a:r>
                <a:rPr lang="en-US" sz="2800" dirty="0" err="1">
                  <a:solidFill>
                    <a:schemeClr val="tx1"/>
                  </a:solidFill>
                  <a:latin typeface="AMX" pitchFamily="2" charset="77"/>
                </a:rPr>
                <a:t>Televendas</a:t>
              </a:r>
              <a:r>
                <a:rPr lang="en-US" sz="2800" dirty="0">
                  <a:solidFill>
                    <a:schemeClr val="tx1"/>
                  </a:solidFill>
                  <a:latin typeface="AMX" pitchFamily="2" charset="77"/>
                </a:rPr>
                <a:t> da Claro?</a:t>
              </a:r>
              <a:endParaRPr lang="en-US" sz="2800" dirty="0">
                <a:solidFill>
                  <a:schemeClr val="tx1"/>
                </a:solidFill>
                <a:latin typeface="AMX" pitchFamily="2" charset="77"/>
              </a:endParaRPr>
            </a:p>
          </p:txBody>
        </p:sp>
        <p:sp>
          <p:nvSpPr>
            <p:cNvPr id="6" name="TextBox 5"/>
            <p:cNvSpPr txBox="1"/>
            <p:nvPr/>
          </p:nvSpPr>
          <p:spPr>
            <a:xfrm rot="16200000">
              <a:off x="626793" y="3142034"/>
              <a:ext cx="1999254"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6</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4" y="1403276"/>
            <a:ext cx="4448320"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Atender</a:t>
            </a:r>
            <a:r>
              <a:rPr lang="en-US" dirty="0">
                <a:latin typeface="AMX" pitchFamily="2" charset="77"/>
              </a:rPr>
              <a:t> </a:t>
            </a:r>
            <a:r>
              <a:rPr lang="en-US" dirty="0" err="1">
                <a:latin typeface="AMX" pitchFamily="2" charset="77"/>
              </a:rPr>
              <a:t>chamadas</a:t>
            </a:r>
            <a:r>
              <a:rPr lang="en-US" dirty="0">
                <a:latin typeface="AMX" pitchFamily="2" charset="77"/>
              </a:rPr>
              <a:t> de </a:t>
            </a:r>
            <a:r>
              <a:rPr lang="en-US" dirty="0" err="1">
                <a:latin typeface="AMX" pitchFamily="2" charset="77"/>
              </a:rPr>
              <a:t>suporte</a:t>
            </a:r>
            <a:r>
              <a:rPr lang="en-US" dirty="0">
                <a:latin typeface="AMX" pitchFamily="2" charset="77"/>
              </a:rPr>
              <a:t> </a:t>
            </a:r>
            <a:r>
              <a:rPr lang="en-US" dirty="0" err="1">
                <a:latin typeface="AMX" pitchFamily="2" charset="77"/>
              </a:rPr>
              <a:t>técnico</a:t>
            </a:r>
            <a:r>
              <a:rPr lang="en-US" dirty="0">
                <a:latin typeface="AMX" pitchFamily="2" charset="77"/>
              </a:rPr>
              <a:t>.</a:t>
            </a:r>
            <a:endParaRPr lang="en-US" dirty="0">
              <a:latin typeface="AMX" pitchFamily="2" charset="77"/>
            </a:endParaRPr>
          </a:p>
        </p:txBody>
      </p:sp>
      <p:sp>
        <p:nvSpPr>
          <p:cNvPr id="11" name="TextBox 10"/>
          <p:cNvSpPr txBox="1"/>
          <p:nvPr/>
        </p:nvSpPr>
        <p:spPr>
          <a:xfrm>
            <a:off x="6968364" y="2512985"/>
            <a:ext cx="4448320"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Vender </a:t>
            </a:r>
            <a:r>
              <a:rPr lang="en-US" dirty="0" err="1">
                <a:latin typeface="AMX" pitchFamily="2" charset="77"/>
              </a:rPr>
              <a:t>produtos</a:t>
            </a:r>
            <a:r>
              <a:rPr lang="en-US" dirty="0">
                <a:latin typeface="AMX" pitchFamily="2" charset="77"/>
              </a:rPr>
              <a:t> e </a:t>
            </a:r>
            <a:r>
              <a:rPr lang="en-US" dirty="0" err="1">
                <a:latin typeface="AMX" pitchFamily="2" charset="77"/>
              </a:rPr>
              <a:t>serviços</a:t>
            </a:r>
            <a:r>
              <a:rPr lang="en-US" dirty="0">
                <a:latin typeface="AMX" pitchFamily="2" charset="77"/>
              </a:rPr>
              <a:t> Claro</a:t>
            </a:r>
            <a:br>
              <a:rPr lang="en-US" dirty="0">
                <a:latin typeface="AMX" pitchFamily="2" charset="77"/>
              </a:rPr>
            </a:br>
            <a:r>
              <a:rPr lang="en-US" dirty="0" err="1">
                <a:latin typeface="AMX" pitchFamily="2" charset="77"/>
              </a:rPr>
              <a:t>por</a:t>
            </a:r>
            <a:r>
              <a:rPr lang="en-US" dirty="0">
                <a:latin typeface="AMX" pitchFamily="2" charset="77"/>
              </a:rPr>
              <a:t> </a:t>
            </a:r>
            <a:r>
              <a:rPr lang="en-US" dirty="0" err="1">
                <a:latin typeface="AMX" pitchFamily="2" charset="77"/>
              </a:rPr>
              <a:t>telefone</a:t>
            </a:r>
            <a:r>
              <a:rPr lang="en-US" dirty="0">
                <a:latin typeface="AMX" pitchFamily="2" charset="77"/>
              </a:rPr>
              <a:t>.</a:t>
            </a:r>
            <a:endParaRPr lang="en-US" dirty="0">
              <a:latin typeface="AMX" pitchFamily="2" charset="77"/>
            </a:endParaRPr>
          </a:p>
        </p:txBody>
      </p:sp>
      <p:sp>
        <p:nvSpPr>
          <p:cNvPr id="12" name="TextBox 11"/>
          <p:cNvSpPr txBox="1"/>
          <p:nvPr/>
        </p:nvSpPr>
        <p:spPr>
          <a:xfrm>
            <a:off x="6968364" y="3622694"/>
            <a:ext cx="4448320"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Coletar</a:t>
            </a:r>
            <a:r>
              <a:rPr lang="en-US" dirty="0">
                <a:latin typeface="AMX" pitchFamily="2" charset="77"/>
              </a:rPr>
              <a:t> feedbacks dos </a:t>
            </a:r>
            <a:r>
              <a:rPr lang="en-US" dirty="0" err="1">
                <a:latin typeface="AMX" pitchFamily="2" charset="77"/>
              </a:rPr>
              <a:t>clientes</a:t>
            </a:r>
            <a:r>
              <a:rPr lang="en-US" dirty="0">
                <a:latin typeface="AMX" pitchFamily="2" charset="77"/>
              </a:rPr>
              <a:t> </a:t>
            </a:r>
            <a:r>
              <a:rPr lang="en-US" dirty="0" err="1">
                <a:latin typeface="AMX" pitchFamily="2" charset="77"/>
              </a:rPr>
              <a:t>sobre</a:t>
            </a:r>
            <a:r>
              <a:rPr lang="en-US" dirty="0">
                <a:latin typeface="AMX" pitchFamily="2" charset="77"/>
              </a:rPr>
              <a:t> </a:t>
            </a:r>
            <a:r>
              <a:rPr lang="en-US" dirty="0" err="1">
                <a:latin typeface="AMX" pitchFamily="2" charset="77"/>
              </a:rPr>
              <a:t>os</a:t>
            </a:r>
            <a:r>
              <a:rPr lang="en-US" dirty="0">
                <a:latin typeface="AMX" pitchFamily="2" charset="77"/>
              </a:rPr>
              <a:t> </a:t>
            </a:r>
            <a:r>
              <a:rPr lang="en-US" dirty="0" err="1">
                <a:latin typeface="AMX" pitchFamily="2" charset="77"/>
              </a:rPr>
              <a:t>produtos</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4" y="4732402"/>
            <a:ext cx="4448320"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Gerenciar</a:t>
            </a:r>
            <a:r>
              <a:rPr lang="en-US" dirty="0">
                <a:latin typeface="AMX" pitchFamily="2" charset="77"/>
              </a:rPr>
              <a:t> as </a:t>
            </a:r>
            <a:r>
              <a:rPr lang="en-US" dirty="0" err="1">
                <a:latin typeface="AMX" pitchFamily="2" charset="77"/>
              </a:rPr>
              <a:t>contas</a:t>
            </a:r>
            <a:r>
              <a:rPr lang="en-US" dirty="0">
                <a:latin typeface="AMX" pitchFamily="2" charset="77"/>
              </a:rPr>
              <a:t> dos </a:t>
            </a:r>
            <a:r>
              <a:rPr lang="en-US" dirty="0" err="1">
                <a:latin typeface="AMX" pitchFamily="2" charset="77"/>
              </a:rPr>
              <a:t>clientes</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6" name="Group 25"/>
          <p:cNvGrpSpPr/>
          <p:nvPr/>
        </p:nvGrpSpPr>
        <p:grpSpPr>
          <a:xfrm>
            <a:off x="6968362" y="2512984"/>
            <a:ext cx="4448321" cy="720000"/>
            <a:chOff x="5086297" y="2512985"/>
            <a:chExt cx="4448321" cy="720000"/>
          </a:xfrm>
        </p:grpSpPr>
        <p:sp>
          <p:nvSpPr>
            <p:cNvPr id="24" name="TextBox 23"/>
            <p:cNvSpPr txBox="1"/>
            <p:nvPr/>
          </p:nvSpPr>
          <p:spPr>
            <a:xfrm>
              <a:off x="5086297" y="2512985"/>
              <a:ext cx="4448321" cy="72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a:latin typeface="AMX" pitchFamily="2" charset="77"/>
                </a:rPr>
                <a:t>Vender </a:t>
              </a:r>
              <a:r>
                <a:rPr lang="en-US" dirty="0" err="1">
                  <a:latin typeface="AMX" pitchFamily="2" charset="77"/>
                </a:rPr>
                <a:t>produtos</a:t>
              </a:r>
              <a:r>
                <a:rPr lang="en-US" dirty="0">
                  <a:latin typeface="AMX" pitchFamily="2" charset="77"/>
                </a:rPr>
                <a:t> e </a:t>
              </a:r>
              <a:r>
                <a:rPr lang="en-US" dirty="0" err="1">
                  <a:latin typeface="AMX" pitchFamily="2" charset="77"/>
                </a:rPr>
                <a:t>serviços</a:t>
              </a:r>
              <a:r>
                <a:rPr lang="en-US" dirty="0">
                  <a:latin typeface="AMX" pitchFamily="2" charset="77"/>
                </a:rPr>
                <a:t> Claro</a:t>
              </a:r>
              <a:br>
                <a:rPr lang="en-US" dirty="0">
                  <a:latin typeface="AMX" pitchFamily="2" charset="77"/>
                </a:rPr>
              </a:br>
              <a:r>
                <a:rPr lang="en-US" dirty="0" err="1">
                  <a:latin typeface="AMX" pitchFamily="2" charset="77"/>
                </a:rPr>
                <a:t>por</a:t>
              </a:r>
              <a:r>
                <a:rPr lang="en-US" dirty="0">
                  <a:latin typeface="AMX" pitchFamily="2" charset="77"/>
                </a:rPr>
                <a:t> </a:t>
              </a:r>
              <a:r>
                <a:rPr lang="en-US" dirty="0" err="1">
                  <a:latin typeface="AMX" pitchFamily="2" charset="77"/>
                </a:rPr>
                <a:t>telefone</a:t>
              </a:r>
              <a:r>
                <a:rPr lang="en-US" dirty="0">
                  <a:latin typeface="AMX" pitchFamily="2" charset="77"/>
                </a:rPr>
                <a:t>.</a:t>
              </a:r>
              <a:endParaRPr lang="en-US" dirty="0">
                <a:latin typeface="AMX" pitchFamily="2" charset="77"/>
              </a:endParaRPr>
            </a:p>
          </p:txBody>
        </p:sp>
        <p:sp>
          <p:nvSpPr>
            <p:cNvPr id="25" name="TextBox 24"/>
            <p:cNvSpPr txBox="1"/>
            <p:nvPr/>
          </p:nvSpPr>
          <p:spPr>
            <a:xfrm>
              <a:off x="5199601"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4 -4.44444E-6 L 3.54167E-6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4 -1.48148E-6 L 3.54167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4 2.96296E-6 L 3.54167E-6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4 -2.59259E-6 L 3.54167E-6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1" y="2521059"/>
              <a:ext cx="3032624"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das </a:t>
              </a:r>
              <a:r>
                <a:rPr lang="en-US" sz="2800" dirty="0" err="1">
                  <a:solidFill>
                    <a:schemeClr val="tx1"/>
                  </a:solidFill>
                  <a:latin typeface="AMX" pitchFamily="2" charset="77"/>
                </a:rPr>
                <a:t>seguintes</a:t>
              </a:r>
              <a:r>
                <a:rPr lang="en-US" sz="2800" dirty="0">
                  <a:solidFill>
                    <a:schemeClr val="tx1"/>
                  </a:solidFill>
                  <a:latin typeface="AMX" pitchFamily="2" charset="77"/>
                </a:rPr>
                <a:t> </a:t>
              </a:r>
              <a:r>
                <a:rPr lang="en-US" sz="2800" dirty="0" err="1">
                  <a:solidFill>
                    <a:schemeClr val="tx1"/>
                  </a:solidFill>
                  <a:latin typeface="AMX" pitchFamily="2" charset="77"/>
                </a:rPr>
                <a:t>opções</a:t>
              </a:r>
              <a:r>
                <a:rPr lang="en-US" sz="2800" dirty="0">
                  <a:solidFill>
                    <a:schemeClr val="tx1"/>
                  </a:solidFill>
                  <a:latin typeface="AMX" pitchFamily="2" charset="77"/>
                </a:rPr>
                <a:t> </a:t>
              </a:r>
              <a:r>
                <a:rPr lang="en-US" sz="2800" dirty="0" err="1">
                  <a:solidFill>
                    <a:schemeClr val="tx1"/>
                  </a:solidFill>
                  <a:latin typeface="AMX" pitchFamily="2" charset="77"/>
                </a:rPr>
                <a:t>melhor</a:t>
              </a:r>
              <a:r>
                <a:rPr lang="en-US" sz="2800" dirty="0">
                  <a:solidFill>
                    <a:schemeClr val="tx1"/>
                  </a:solidFill>
                  <a:latin typeface="AMX" pitchFamily="2" charset="77"/>
                </a:rPr>
                <a:t> </a:t>
              </a:r>
              <a:r>
                <a:rPr lang="en-US" sz="2800" dirty="0" err="1">
                  <a:solidFill>
                    <a:schemeClr val="tx1"/>
                  </a:solidFill>
                  <a:latin typeface="AMX" pitchFamily="2" charset="77"/>
                </a:rPr>
                <a:t>descreve</a:t>
              </a:r>
              <a:r>
                <a:rPr lang="en-US" sz="2800" dirty="0">
                  <a:solidFill>
                    <a:schemeClr val="tx1"/>
                  </a:solidFill>
                  <a:latin typeface="AMX" pitchFamily="2" charset="77"/>
                </a:rPr>
                <a:t> o que </a:t>
              </a:r>
              <a:r>
                <a:rPr lang="en-US" sz="2800" dirty="0" err="1">
                  <a:solidFill>
                    <a:schemeClr val="tx1"/>
                  </a:solidFill>
                  <a:latin typeface="AMX" pitchFamily="2" charset="77"/>
                </a:rPr>
                <a:t>é</a:t>
              </a:r>
              <a:r>
                <a:rPr lang="en-US" sz="2800" dirty="0">
                  <a:solidFill>
                    <a:schemeClr val="tx1"/>
                  </a:solidFill>
                  <a:latin typeface="AMX" pitchFamily="2" charset="77"/>
                </a:rPr>
                <a:t> 5G?</a:t>
              </a:r>
              <a:endParaRPr lang="en-US" sz="2800" dirty="0">
                <a:solidFill>
                  <a:schemeClr val="tx1"/>
                </a:solidFill>
                <a:latin typeface="AMX" pitchFamily="2" charset="77"/>
              </a:endParaRPr>
            </a:p>
          </p:txBody>
        </p:sp>
        <p:sp>
          <p:nvSpPr>
            <p:cNvPr id="6" name="TextBox 5"/>
            <p:cNvSpPr txBox="1"/>
            <p:nvPr/>
          </p:nvSpPr>
          <p:spPr>
            <a:xfrm rot="16200000">
              <a:off x="632564" y="3142036"/>
              <a:ext cx="1987711"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7</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053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 A </a:t>
            </a:r>
            <a:r>
              <a:rPr lang="en-US" dirty="0" err="1">
                <a:latin typeface="AMX" pitchFamily="2" charset="77"/>
              </a:rPr>
              <a:t>quarta</a:t>
            </a:r>
            <a:r>
              <a:rPr lang="en-US" dirty="0">
                <a:latin typeface="AMX" pitchFamily="2" charset="77"/>
              </a:rPr>
              <a:t> </a:t>
            </a:r>
            <a:r>
              <a:rPr lang="en-US" dirty="0" err="1">
                <a:latin typeface="AMX" pitchFamily="2" charset="77"/>
              </a:rPr>
              <a:t>geração</a:t>
            </a:r>
            <a:r>
              <a:rPr lang="en-US" dirty="0">
                <a:latin typeface="AMX" pitchFamily="2" charset="77"/>
              </a:rPr>
              <a:t> de </a:t>
            </a:r>
            <a:r>
              <a:rPr lang="en-US" dirty="0" err="1">
                <a:latin typeface="AMX" pitchFamily="2" charset="77"/>
              </a:rPr>
              <a:t>tecnologia</a:t>
            </a:r>
            <a:r>
              <a:rPr lang="en-US" dirty="0">
                <a:latin typeface="AMX" pitchFamily="2" charset="77"/>
              </a:rPr>
              <a:t> de redes </a:t>
            </a:r>
            <a:r>
              <a:rPr lang="en-US" dirty="0" err="1">
                <a:latin typeface="AMX" pitchFamily="2" charset="77"/>
              </a:rPr>
              <a:t>móveis</a:t>
            </a:r>
            <a:r>
              <a:rPr lang="en-US" dirty="0">
                <a:latin typeface="AMX" pitchFamily="2" charset="77"/>
              </a:rPr>
              <a:t> que </a:t>
            </a:r>
            <a:r>
              <a:rPr lang="en-US" dirty="0" err="1">
                <a:latin typeface="AMX" pitchFamily="2" charset="77"/>
              </a:rPr>
              <a:t>oferece</a:t>
            </a:r>
            <a:r>
              <a:rPr lang="en-US" dirty="0">
                <a:latin typeface="AMX" pitchFamily="2" charset="77"/>
              </a:rPr>
              <a:t> </a:t>
            </a:r>
            <a:r>
              <a:rPr lang="en-US" dirty="0" err="1">
                <a:latin typeface="AMX" pitchFamily="2" charset="77"/>
              </a:rPr>
              <a:t>velocidade</a:t>
            </a:r>
            <a:r>
              <a:rPr lang="en-US" dirty="0">
                <a:latin typeface="AMX" pitchFamily="2" charset="77"/>
              </a:rPr>
              <a:t> </a:t>
            </a:r>
            <a:r>
              <a:rPr lang="en-US" dirty="0" err="1">
                <a:latin typeface="AMX" pitchFamily="2" charset="77"/>
              </a:rPr>
              <a:t>moderada</a:t>
            </a:r>
            <a:r>
              <a:rPr lang="en-US" dirty="0">
                <a:latin typeface="AMX" pitchFamily="2" charset="77"/>
              </a:rPr>
              <a:t> e </a:t>
            </a:r>
            <a:r>
              <a:rPr lang="en-US" dirty="0" err="1">
                <a:latin typeface="AMX" pitchFamily="2" charset="77"/>
              </a:rPr>
              <a:t>alta</a:t>
            </a:r>
            <a:r>
              <a:rPr lang="en-US" dirty="0">
                <a:latin typeface="AMX" pitchFamily="2" charset="77"/>
              </a:rPr>
              <a:t> </a:t>
            </a:r>
            <a:r>
              <a:rPr lang="en-US" dirty="0" err="1">
                <a:latin typeface="AMX" pitchFamily="2" charset="77"/>
              </a:rPr>
              <a:t>latência</a:t>
            </a:r>
            <a:r>
              <a:rPr lang="en-US" dirty="0">
                <a:latin typeface="AMX" pitchFamily="2" charset="77"/>
              </a:rPr>
              <a:t>.</a:t>
            </a:r>
            <a:endParaRPr lang="en-US" dirty="0">
              <a:latin typeface="AMX" pitchFamily="2" charset="77"/>
            </a:endParaRPr>
          </a:p>
        </p:txBody>
      </p:sp>
      <p:sp>
        <p:nvSpPr>
          <p:cNvPr id="11" name="TextBox 10"/>
          <p:cNvSpPr txBox="1"/>
          <p:nvPr/>
        </p:nvSpPr>
        <p:spPr>
          <a:xfrm>
            <a:off x="6968363" y="2253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 </a:t>
            </a:r>
            <a:r>
              <a:rPr lang="en-US" dirty="0" err="1">
                <a:latin typeface="AMX" pitchFamily="2" charset="77"/>
              </a:rPr>
              <a:t>tipo</a:t>
            </a:r>
            <a:r>
              <a:rPr lang="en-US" dirty="0">
                <a:latin typeface="AMX" pitchFamily="2" charset="77"/>
              </a:rPr>
              <a:t> de </a:t>
            </a:r>
            <a:r>
              <a:rPr lang="en-US" dirty="0" err="1">
                <a:latin typeface="AMX" pitchFamily="2" charset="77"/>
              </a:rPr>
              <a:t>sistema</a:t>
            </a:r>
            <a:r>
              <a:rPr lang="en-US" dirty="0">
                <a:latin typeface="AMX" pitchFamily="2" charset="77"/>
              </a:rPr>
              <a:t> </a:t>
            </a:r>
            <a:r>
              <a:rPr lang="en-US" dirty="0" err="1">
                <a:latin typeface="AMX" pitchFamily="2" charset="77"/>
              </a:rPr>
              <a:t>operacional</a:t>
            </a:r>
            <a:r>
              <a:rPr lang="en-US" dirty="0">
                <a:latin typeface="AMX" pitchFamily="2" charset="77"/>
              </a:rPr>
              <a:t> </a:t>
            </a:r>
            <a:r>
              <a:rPr lang="en-US" dirty="0" err="1">
                <a:latin typeface="AMX" pitchFamily="2" charset="77"/>
              </a:rPr>
              <a:t>utilizado</a:t>
            </a:r>
            <a:r>
              <a:rPr lang="en-US" dirty="0">
                <a:latin typeface="AMX" pitchFamily="2" charset="77"/>
              </a:rPr>
              <a:t> </a:t>
            </a:r>
            <a:r>
              <a:rPr lang="en-US" dirty="0" err="1">
                <a:latin typeface="AMX" pitchFamily="2" charset="77"/>
              </a:rPr>
              <a:t>em</a:t>
            </a:r>
            <a:r>
              <a:rPr lang="en-US" dirty="0">
                <a:latin typeface="AMX" pitchFamily="2" charset="77"/>
              </a:rPr>
              <a:t> smartphones e tablets.</a:t>
            </a:r>
            <a:endParaRPr lang="en-US" dirty="0">
              <a:latin typeface="AMX" pitchFamily="2" charset="77"/>
            </a:endParaRPr>
          </a:p>
        </p:txBody>
      </p:sp>
      <p:sp>
        <p:nvSpPr>
          <p:cNvPr id="12" name="TextBox 11"/>
          <p:cNvSpPr txBox="1"/>
          <p:nvPr/>
        </p:nvSpPr>
        <p:spPr>
          <a:xfrm>
            <a:off x="6968363" y="3453000"/>
            <a:ext cx="4918837" cy="1152000"/>
          </a:xfrm>
          <a:prstGeom prst="roundRect">
            <a:avLst>
              <a:gd name="adj" fmla="val 43835"/>
            </a:avLst>
          </a:prstGeom>
          <a:solidFill>
            <a:srgbClr val="FF8F43"/>
          </a:solidFill>
          <a:ln w="19050">
            <a:solidFill>
              <a:srgbClr val="EBD16E"/>
            </a:solidFill>
          </a:ln>
        </p:spPr>
        <p:txBody>
          <a:bodyPr wrap="square" rtlCol="0" anchor="ctr">
            <a:noAutofit/>
          </a:bodyPr>
          <a:lstStyle/>
          <a:p>
            <a:pPr marL="273050"/>
            <a:r>
              <a:rPr lang="en-US" spc="-100" dirty="0">
                <a:latin typeface="AMX" pitchFamily="2" charset="77"/>
              </a:rPr>
              <a:t>A </a:t>
            </a:r>
            <a:r>
              <a:rPr lang="en-US" spc="-100" dirty="0" err="1">
                <a:latin typeface="AMX" pitchFamily="2" charset="77"/>
              </a:rPr>
              <a:t>quinta</a:t>
            </a:r>
            <a:r>
              <a:rPr lang="en-US" spc="-100" dirty="0">
                <a:latin typeface="AMX" pitchFamily="2" charset="77"/>
              </a:rPr>
              <a:t> </a:t>
            </a:r>
            <a:r>
              <a:rPr lang="en-US" spc="-100" dirty="0" err="1">
                <a:latin typeface="AMX" pitchFamily="2" charset="77"/>
              </a:rPr>
              <a:t>geração</a:t>
            </a:r>
            <a:r>
              <a:rPr lang="en-US" spc="-100" dirty="0">
                <a:latin typeface="AMX" pitchFamily="2" charset="77"/>
              </a:rPr>
              <a:t> de </a:t>
            </a:r>
            <a:r>
              <a:rPr lang="en-US" spc="-100" dirty="0" err="1">
                <a:latin typeface="AMX" pitchFamily="2" charset="77"/>
              </a:rPr>
              <a:t>tecnologia</a:t>
            </a:r>
            <a:r>
              <a:rPr lang="en-US" spc="-100" dirty="0">
                <a:latin typeface="AMX" pitchFamily="2" charset="77"/>
              </a:rPr>
              <a:t> de redes </a:t>
            </a:r>
            <a:r>
              <a:rPr lang="en-US" spc="-100" dirty="0" err="1">
                <a:latin typeface="AMX" pitchFamily="2" charset="77"/>
              </a:rPr>
              <a:t>móveis</a:t>
            </a:r>
            <a:r>
              <a:rPr lang="en-US" spc="-100" dirty="0">
                <a:latin typeface="AMX" pitchFamily="2" charset="77"/>
              </a:rPr>
              <a:t> </a:t>
            </a:r>
            <a:r>
              <a:rPr lang="en-US" spc="-50" dirty="0">
                <a:latin typeface="AMX" pitchFamily="2" charset="77"/>
              </a:rPr>
              <a:t>que </a:t>
            </a:r>
            <a:r>
              <a:rPr lang="en-US" spc="-50" dirty="0" err="1">
                <a:latin typeface="AMX" pitchFamily="2" charset="77"/>
              </a:rPr>
              <a:t>permite</a:t>
            </a:r>
            <a:r>
              <a:rPr lang="en-US" spc="-50" dirty="0">
                <a:latin typeface="AMX" pitchFamily="2" charset="77"/>
              </a:rPr>
              <a:t> </a:t>
            </a:r>
            <a:r>
              <a:rPr lang="en-US" spc="-50" dirty="0" err="1">
                <a:latin typeface="AMX" pitchFamily="2" charset="77"/>
              </a:rPr>
              <a:t>ultravelocidade</a:t>
            </a:r>
            <a:r>
              <a:rPr lang="en-US" spc="-50" dirty="0">
                <a:latin typeface="AMX" pitchFamily="2" charset="77"/>
              </a:rPr>
              <a:t>, </a:t>
            </a:r>
            <a:r>
              <a:rPr lang="en-US" spc="-50" dirty="0" err="1">
                <a:latin typeface="AMX" pitchFamily="2" charset="77"/>
              </a:rPr>
              <a:t>baixa</a:t>
            </a:r>
            <a:r>
              <a:rPr lang="en-US" spc="-50" dirty="0">
                <a:latin typeface="AMX" pitchFamily="2" charset="77"/>
              </a:rPr>
              <a:t> </a:t>
            </a:r>
            <a:r>
              <a:rPr lang="en-US" spc="-50" dirty="0" err="1">
                <a:latin typeface="AMX" pitchFamily="2" charset="77"/>
              </a:rPr>
              <a:t>latência</a:t>
            </a:r>
            <a:r>
              <a:rPr lang="en-US" spc="-50" dirty="0">
                <a:latin typeface="AMX" pitchFamily="2" charset="77"/>
              </a:rPr>
              <a:t>, </a:t>
            </a:r>
            <a:r>
              <a:rPr lang="en-US" spc="-50" dirty="0" err="1">
                <a:latin typeface="AMX" pitchFamily="2" charset="77"/>
              </a:rPr>
              <a:t>maior</a:t>
            </a:r>
            <a:r>
              <a:rPr lang="en-US" spc="-50" dirty="0">
                <a:latin typeface="AMX" pitchFamily="2" charset="77"/>
              </a:rPr>
              <a:t> </a:t>
            </a:r>
            <a:r>
              <a:rPr lang="en-US" spc="-50" dirty="0" err="1">
                <a:latin typeface="AMX" pitchFamily="2" charset="77"/>
              </a:rPr>
              <a:t>transporte</a:t>
            </a:r>
            <a:r>
              <a:rPr lang="en-US" spc="-50" dirty="0">
                <a:latin typeface="AMX" pitchFamily="2" charset="77"/>
              </a:rPr>
              <a:t> de dados e </a:t>
            </a:r>
            <a:r>
              <a:rPr lang="en-US" spc="-50" dirty="0" err="1">
                <a:latin typeface="AMX" pitchFamily="2" charset="77"/>
              </a:rPr>
              <a:t>suporte</a:t>
            </a:r>
            <a:r>
              <a:rPr lang="en-US" spc="-50" dirty="0">
                <a:latin typeface="AMX" pitchFamily="2" charset="77"/>
              </a:rPr>
              <a:t> a um </a:t>
            </a:r>
            <a:r>
              <a:rPr lang="en-US" spc="-100" dirty="0" err="1">
                <a:latin typeface="AMX" pitchFamily="2" charset="77"/>
              </a:rPr>
              <a:t>grande</a:t>
            </a:r>
            <a:r>
              <a:rPr lang="en-US" spc="-100" dirty="0">
                <a:latin typeface="AMX" pitchFamily="2" charset="77"/>
              </a:rPr>
              <a:t> </a:t>
            </a:r>
            <a:r>
              <a:rPr lang="en-US" spc="-100" dirty="0" err="1">
                <a:latin typeface="AMX" pitchFamily="2" charset="77"/>
              </a:rPr>
              <a:t>número</a:t>
            </a:r>
            <a:r>
              <a:rPr lang="en-US" spc="-100" dirty="0">
                <a:latin typeface="AMX" pitchFamily="2" charset="77"/>
              </a:rPr>
              <a:t> de </a:t>
            </a:r>
            <a:r>
              <a:rPr lang="en-US" spc="-100" dirty="0" err="1">
                <a:latin typeface="AMX" pitchFamily="2" charset="77"/>
              </a:rPr>
              <a:t>usuários</a:t>
            </a:r>
            <a:r>
              <a:rPr lang="en-US" spc="-100" dirty="0">
                <a:latin typeface="AMX" pitchFamily="2" charset="77"/>
              </a:rPr>
              <a:t> </a:t>
            </a:r>
            <a:r>
              <a:rPr lang="en-US" spc="-100" dirty="0" err="1">
                <a:latin typeface="AMX" pitchFamily="2" charset="77"/>
              </a:rPr>
              <a:t>simultaneamente</a:t>
            </a:r>
            <a:r>
              <a:rPr lang="en-US" spc="-100" dirty="0">
                <a:latin typeface="AMX" pitchFamily="2" charset="77"/>
              </a:rPr>
              <a:t>.</a:t>
            </a:r>
            <a:endParaRPr lang="en-US" spc="-100" dirty="0">
              <a:latin typeface="AMX" pitchFamily="2" charset="77"/>
            </a:endParaRPr>
          </a:p>
        </p:txBody>
      </p:sp>
      <p:sp>
        <p:nvSpPr>
          <p:cNvPr id="13" name="TextBox 12"/>
          <p:cNvSpPr txBox="1"/>
          <p:nvPr/>
        </p:nvSpPr>
        <p:spPr>
          <a:xfrm>
            <a:off x="7081667" y="1311158"/>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52105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844334"/>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905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spc="-100" dirty="0">
                <a:latin typeface="AMX" pitchFamily="2" charset="77"/>
              </a:rPr>
              <a:t>Uma </a:t>
            </a:r>
            <a:r>
              <a:rPr lang="en-US" spc="-100" dirty="0" err="1">
                <a:latin typeface="AMX" pitchFamily="2" charset="77"/>
              </a:rPr>
              <a:t>tecnologia</a:t>
            </a:r>
            <a:r>
              <a:rPr lang="en-US" spc="-100" dirty="0">
                <a:latin typeface="AMX" pitchFamily="2" charset="77"/>
              </a:rPr>
              <a:t> de rede que </a:t>
            </a:r>
            <a:r>
              <a:rPr lang="en-US" spc="-100" dirty="0" err="1">
                <a:latin typeface="AMX" pitchFamily="2" charset="77"/>
              </a:rPr>
              <a:t>só</a:t>
            </a:r>
            <a:r>
              <a:rPr lang="en-US" spc="-100" dirty="0">
                <a:latin typeface="AMX" pitchFamily="2" charset="77"/>
              </a:rPr>
              <a:t> </a:t>
            </a:r>
            <a:r>
              <a:rPr lang="en-US" spc="-100" dirty="0" err="1">
                <a:latin typeface="AMX" pitchFamily="2" charset="77"/>
              </a:rPr>
              <a:t>permite</a:t>
            </a:r>
            <a:r>
              <a:rPr lang="en-US" spc="-100" dirty="0">
                <a:latin typeface="AMX" pitchFamily="2" charset="77"/>
              </a:rPr>
              <a:t> </a:t>
            </a:r>
            <a:r>
              <a:rPr lang="en-US" spc="-100" dirty="0" err="1">
                <a:latin typeface="AMX" pitchFamily="2" charset="77"/>
              </a:rPr>
              <a:t>conexão</a:t>
            </a:r>
            <a:r>
              <a:rPr lang="en-US" spc="-100" dirty="0">
                <a:latin typeface="AMX" pitchFamily="2" charset="77"/>
              </a:rPr>
              <a:t> </a:t>
            </a:r>
            <a:r>
              <a:rPr lang="en-US" dirty="0">
                <a:latin typeface="AMX" pitchFamily="2" charset="77"/>
              </a:rPr>
              <a:t>de </a:t>
            </a:r>
            <a:r>
              <a:rPr lang="en-US" dirty="0" err="1">
                <a:latin typeface="AMX" pitchFamily="2" charset="77"/>
              </a:rPr>
              <a:t>dispositivos</a:t>
            </a:r>
            <a:r>
              <a:rPr lang="en-US" dirty="0">
                <a:latin typeface="AMX" pitchFamily="2" charset="77"/>
              </a:rPr>
              <a:t> </a:t>
            </a:r>
            <a:r>
              <a:rPr lang="en-US" dirty="0" err="1">
                <a:latin typeface="AMX" pitchFamily="2" charset="77"/>
              </a:rPr>
              <a:t>móveis</a:t>
            </a:r>
            <a:r>
              <a:rPr lang="en-US" dirty="0">
                <a:latin typeface="AMX" pitchFamily="2" charset="77"/>
              </a:rPr>
              <a:t> </a:t>
            </a:r>
            <a:r>
              <a:rPr lang="en-US" dirty="0" err="1">
                <a:latin typeface="AMX" pitchFamily="2" charset="77"/>
              </a:rPr>
              <a:t>em</a:t>
            </a:r>
            <a:r>
              <a:rPr lang="en-US" dirty="0">
                <a:latin typeface="AMX" pitchFamily="2" charset="77"/>
              </a:rPr>
              <a:t> </a:t>
            </a:r>
            <a:r>
              <a:rPr lang="en-US" dirty="0" err="1">
                <a:latin typeface="AMX" pitchFamily="2" charset="77"/>
              </a:rPr>
              <a:t>áreas</a:t>
            </a:r>
            <a:r>
              <a:rPr lang="en-US" dirty="0">
                <a:latin typeface="AMX" pitchFamily="2" charset="77"/>
              </a:rPr>
              <a:t> </a:t>
            </a:r>
            <a:r>
              <a:rPr lang="en-US" dirty="0" err="1">
                <a:latin typeface="AMX" pitchFamily="2" charset="77"/>
              </a:rPr>
              <a:t>urbanas</a:t>
            </a:r>
            <a:r>
              <a:rPr lang="en-US" dirty="0">
                <a:latin typeface="AMX" pitchFamily="2" charset="77"/>
              </a:rPr>
              <a:t>.</a:t>
            </a:r>
            <a:endParaRPr lang="en-US" dirty="0">
              <a:latin typeface="AMX" pitchFamily="2" charset="77"/>
            </a:endParaRPr>
          </a:p>
        </p:txBody>
      </p:sp>
      <p:sp>
        <p:nvSpPr>
          <p:cNvPr id="17" name="TextBox 16"/>
          <p:cNvSpPr txBox="1"/>
          <p:nvPr/>
        </p:nvSpPr>
        <p:spPr>
          <a:xfrm>
            <a:off x="7081667" y="5177510"/>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1" name="Group 20"/>
          <p:cNvGrpSpPr/>
          <p:nvPr/>
        </p:nvGrpSpPr>
        <p:grpSpPr>
          <a:xfrm>
            <a:off x="6968363" y="3453000"/>
            <a:ext cx="4918837" cy="1152000"/>
            <a:chOff x="6968363" y="3834739"/>
            <a:chExt cx="4918837" cy="1152000"/>
          </a:xfrm>
        </p:grpSpPr>
        <p:sp>
          <p:nvSpPr>
            <p:cNvPr id="18" name="TextBox 17"/>
            <p:cNvSpPr txBox="1"/>
            <p:nvPr/>
          </p:nvSpPr>
          <p:spPr>
            <a:xfrm>
              <a:off x="6968363" y="3834739"/>
              <a:ext cx="4918837" cy="1152000"/>
            </a:xfrm>
            <a:prstGeom prst="roundRect">
              <a:avLst>
                <a:gd name="adj" fmla="val 43835"/>
              </a:avLst>
            </a:prstGeom>
            <a:solidFill>
              <a:srgbClr val="EBD16E"/>
            </a:solidFill>
            <a:ln w="19050">
              <a:solidFill>
                <a:srgbClr val="EBD16E"/>
              </a:solidFill>
            </a:ln>
          </p:spPr>
          <p:txBody>
            <a:bodyPr wrap="square" rtlCol="0" anchor="ctr">
              <a:noAutofit/>
            </a:bodyPr>
            <a:lstStyle/>
            <a:p>
              <a:pPr marL="273050"/>
              <a:r>
                <a:rPr lang="en-US" spc="-100" dirty="0">
                  <a:latin typeface="AMX" pitchFamily="2" charset="77"/>
                </a:rPr>
                <a:t>A </a:t>
              </a:r>
              <a:r>
                <a:rPr lang="en-US" spc="-100" dirty="0" err="1">
                  <a:latin typeface="AMX" pitchFamily="2" charset="77"/>
                </a:rPr>
                <a:t>quinta</a:t>
              </a:r>
              <a:r>
                <a:rPr lang="en-US" spc="-100" dirty="0">
                  <a:latin typeface="AMX" pitchFamily="2" charset="77"/>
                </a:rPr>
                <a:t> </a:t>
              </a:r>
              <a:r>
                <a:rPr lang="en-US" spc="-100" dirty="0" err="1">
                  <a:latin typeface="AMX" pitchFamily="2" charset="77"/>
                </a:rPr>
                <a:t>geração</a:t>
              </a:r>
              <a:r>
                <a:rPr lang="en-US" spc="-100" dirty="0">
                  <a:latin typeface="AMX" pitchFamily="2" charset="77"/>
                </a:rPr>
                <a:t> de </a:t>
              </a:r>
              <a:r>
                <a:rPr lang="en-US" spc="-100" dirty="0" err="1">
                  <a:latin typeface="AMX" pitchFamily="2" charset="77"/>
                </a:rPr>
                <a:t>tecnologia</a:t>
              </a:r>
              <a:r>
                <a:rPr lang="en-US" spc="-100" dirty="0">
                  <a:latin typeface="AMX" pitchFamily="2" charset="77"/>
                </a:rPr>
                <a:t> de redes </a:t>
              </a:r>
              <a:r>
                <a:rPr lang="en-US" spc="-100" dirty="0" err="1">
                  <a:latin typeface="AMX" pitchFamily="2" charset="77"/>
                </a:rPr>
                <a:t>móveis</a:t>
              </a:r>
              <a:r>
                <a:rPr lang="en-US" spc="-100" dirty="0">
                  <a:latin typeface="AMX" pitchFamily="2" charset="77"/>
                </a:rPr>
                <a:t> </a:t>
              </a:r>
              <a:r>
                <a:rPr lang="en-US" spc="-50" dirty="0">
                  <a:latin typeface="AMX" pitchFamily="2" charset="77"/>
                </a:rPr>
                <a:t>que </a:t>
              </a:r>
              <a:r>
                <a:rPr lang="en-US" spc="-50" dirty="0" err="1">
                  <a:latin typeface="AMX" pitchFamily="2" charset="77"/>
                </a:rPr>
                <a:t>permite</a:t>
              </a:r>
              <a:r>
                <a:rPr lang="en-US" spc="-50" dirty="0">
                  <a:latin typeface="AMX" pitchFamily="2" charset="77"/>
                </a:rPr>
                <a:t> </a:t>
              </a:r>
              <a:r>
                <a:rPr lang="en-US" spc="-50" dirty="0" err="1">
                  <a:latin typeface="AMX" pitchFamily="2" charset="77"/>
                </a:rPr>
                <a:t>ultravelocidade</a:t>
              </a:r>
              <a:r>
                <a:rPr lang="en-US" spc="-50" dirty="0">
                  <a:latin typeface="AMX" pitchFamily="2" charset="77"/>
                </a:rPr>
                <a:t>, </a:t>
              </a:r>
              <a:r>
                <a:rPr lang="en-US" spc="-50" dirty="0" err="1">
                  <a:latin typeface="AMX" pitchFamily="2" charset="77"/>
                </a:rPr>
                <a:t>baixa</a:t>
              </a:r>
              <a:r>
                <a:rPr lang="en-US" spc="-50" dirty="0">
                  <a:latin typeface="AMX" pitchFamily="2" charset="77"/>
                </a:rPr>
                <a:t> </a:t>
              </a:r>
              <a:r>
                <a:rPr lang="en-US" spc="-50" dirty="0" err="1">
                  <a:latin typeface="AMX" pitchFamily="2" charset="77"/>
                </a:rPr>
                <a:t>latência</a:t>
              </a:r>
              <a:r>
                <a:rPr lang="en-US" spc="-50" dirty="0">
                  <a:latin typeface="AMX" pitchFamily="2" charset="77"/>
                </a:rPr>
                <a:t>, </a:t>
              </a:r>
              <a:r>
                <a:rPr lang="en-US" spc="-50" dirty="0" err="1">
                  <a:latin typeface="AMX" pitchFamily="2" charset="77"/>
                </a:rPr>
                <a:t>maior</a:t>
              </a:r>
              <a:r>
                <a:rPr lang="en-US" spc="-50" dirty="0">
                  <a:latin typeface="AMX" pitchFamily="2" charset="77"/>
                </a:rPr>
                <a:t> </a:t>
              </a:r>
              <a:r>
                <a:rPr lang="en-US" spc="-50" dirty="0" err="1">
                  <a:latin typeface="AMX" pitchFamily="2" charset="77"/>
                </a:rPr>
                <a:t>transporte</a:t>
              </a:r>
              <a:r>
                <a:rPr lang="en-US" spc="-50" dirty="0">
                  <a:latin typeface="AMX" pitchFamily="2" charset="77"/>
                </a:rPr>
                <a:t> de dados e </a:t>
              </a:r>
              <a:r>
                <a:rPr lang="en-US" spc="-50" dirty="0" err="1">
                  <a:latin typeface="AMX" pitchFamily="2" charset="77"/>
                </a:rPr>
                <a:t>suporte</a:t>
              </a:r>
              <a:r>
                <a:rPr lang="en-US" spc="-50" dirty="0">
                  <a:latin typeface="AMX" pitchFamily="2" charset="77"/>
                </a:rPr>
                <a:t> a um </a:t>
              </a:r>
              <a:r>
                <a:rPr lang="en-US" spc="-100" dirty="0" err="1">
                  <a:latin typeface="AMX" pitchFamily="2" charset="77"/>
                </a:rPr>
                <a:t>grande</a:t>
              </a:r>
              <a:r>
                <a:rPr lang="en-US" spc="-100" dirty="0">
                  <a:latin typeface="AMX" pitchFamily="2" charset="77"/>
                </a:rPr>
                <a:t> </a:t>
              </a:r>
              <a:r>
                <a:rPr lang="en-US" spc="-100" dirty="0" err="1">
                  <a:latin typeface="AMX" pitchFamily="2" charset="77"/>
                </a:rPr>
                <a:t>número</a:t>
              </a:r>
              <a:r>
                <a:rPr lang="en-US" spc="-100" dirty="0">
                  <a:latin typeface="AMX" pitchFamily="2" charset="77"/>
                </a:rPr>
                <a:t> de </a:t>
              </a:r>
              <a:r>
                <a:rPr lang="en-US" spc="-100" dirty="0" err="1">
                  <a:latin typeface="AMX" pitchFamily="2" charset="77"/>
                </a:rPr>
                <a:t>usuários</a:t>
              </a:r>
              <a:r>
                <a:rPr lang="en-US" spc="-100" dirty="0">
                  <a:latin typeface="AMX" pitchFamily="2" charset="77"/>
                </a:rPr>
                <a:t> </a:t>
              </a:r>
              <a:r>
                <a:rPr lang="en-US" spc="-100" dirty="0" err="1">
                  <a:latin typeface="AMX" pitchFamily="2" charset="77"/>
                </a:rPr>
                <a:t>simultaneamente</a:t>
              </a:r>
              <a:r>
                <a:rPr lang="en-US" spc="-100" dirty="0">
                  <a:latin typeface="AMX" pitchFamily="2" charset="77"/>
                </a:rPr>
                <a:t>.</a:t>
              </a:r>
              <a:endParaRPr lang="en-US" spc="-100" dirty="0">
                <a:latin typeface="AMX" pitchFamily="2" charset="77"/>
              </a:endParaRPr>
            </a:p>
          </p:txBody>
        </p:sp>
        <p:sp>
          <p:nvSpPr>
            <p:cNvPr id="19" name="TextBox 18"/>
            <p:cNvSpPr txBox="1"/>
            <p:nvPr/>
          </p:nvSpPr>
          <p:spPr>
            <a:xfrm>
              <a:off x="7081667" y="4226073"/>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1.48148E-6 L 2.70833E-6 -1.48148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5 4.44444E-6 L 4.16667E-7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1.48148E-6 L 2.70833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5 -4.44444E-6 L 4.16667E-7 -4.44444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0 L 2.70833E-6 0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5 0 L 4.16667E-7 0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2.96296E-6 L 2.70833E-6 2.96296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5 -2.96296E-6 L 4.16667E-7 -2.96296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303648"/>
              <a:ext cx="3583039" cy="2246769"/>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das </a:t>
              </a:r>
              <a:r>
                <a:rPr lang="en-US" sz="2800" dirty="0" err="1">
                  <a:solidFill>
                    <a:schemeClr val="tx1"/>
                  </a:solidFill>
                  <a:latin typeface="AMX" pitchFamily="2" charset="77"/>
                </a:rPr>
                <a:t>seguintes</a:t>
              </a:r>
              <a:r>
                <a:rPr lang="en-US" sz="2800" dirty="0">
                  <a:solidFill>
                    <a:schemeClr val="tx1"/>
                  </a:solidFill>
                  <a:latin typeface="AMX" pitchFamily="2" charset="77"/>
                </a:rPr>
                <a:t> </a:t>
              </a:r>
              <a:r>
                <a:rPr lang="en-US" sz="2800" dirty="0" err="1">
                  <a:solidFill>
                    <a:schemeClr val="tx1"/>
                  </a:solidFill>
                  <a:latin typeface="AMX" pitchFamily="2" charset="77"/>
                </a:rPr>
                <a:t>opções</a:t>
              </a:r>
              <a:r>
                <a:rPr lang="en-US" sz="2800" dirty="0">
                  <a:solidFill>
                    <a:schemeClr val="tx1"/>
                  </a:solidFill>
                  <a:latin typeface="AMX" pitchFamily="2" charset="77"/>
                </a:rPr>
                <a:t> </a:t>
              </a:r>
              <a:r>
                <a:rPr lang="en-US" sz="2800" dirty="0" err="1">
                  <a:solidFill>
                    <a:schemeClr val="tx1"/>
                  </a:solidFill>
                  <a:latin typeface="AMX" pitchFamily="2" charset="77"/>
                </a:rPr>
                <a:t>melhor</a:t>
              </a:r>
              <a:r>
                <a:rPr lang="en-US" sz="2800" dirty="0">
                  <a:solidFill>
                    <a:schemeClr val="tx1"/>
                  </a:solidFill>
                  <a:latin typeface="AMX" pitchFamily="2" charset="77"/>
                </a:rPr>
                <a:t> </a:t>
              </a:r>
              <a:r>
                <a:rPr lang="en-US" sz="2800" dirty="0" err="1">
                  <a:solidFill>
                    <a:schemeClr val="tx1"/>
                  </a:solidFill>
                  <a:latin typeface="AMX" pitchFamily="2" charset="77"/>
                </a:rPr>
                <a:t>descreve</a:t>
              </a:r>
              <a:r>
                <a:rPr lang="en-US" sz="2800" dirty="0">
                  <a:solidFill>
                    <a:schemeClr val="tx1"/>
                  </a:solidFill>
                  <a:latin typeface="AMX" pitchFamily="2" charset="77"/>
                </a:rPr>
                <a:t> um </a:t>
              </a:r>
              <a:r>
                <a:rPr lang="en-US" sz="2800" dirty="0" err="1">
                  <a:solidFill>
                    <a:schemeClr val="tx1"/>
                  </a:solidFill>
                  <a:latin typeface="AMX" pitchFamily="2" charset="77"/>
                </a:rPr>
                <a:t>sistema</a:t>
              </a:r>
              <a:r>
                <a:rPr lang="en-US" sz="2800" dirty="0">
                  <a:solidFill>
                    <a:schemeClr val="tx1"/>
                  </a:solidFill>
                  <a:latin typeface="AMX" pitchFamily="2" charset="77"/>
                </a:rPr>
                <a:t> </a:t>
              </a:r>
              <a:r>
                <a:rPr lang="en-US" sz="2800" dirty="0" err="1">
                  <a:solidFill>
                    <a:schemeClr val="tx1"/>
                  </a:solidFill>
                  <a:latin typeface="AMX" pitchFamily="2" charset="77"/>
                </a:rPr>
                <a:t>operacional</a:t>
              </a:r>
              <a:r>
                <a:rPr lang="en-US" sz="2800" dirty="0">
                  <a:solidFill>
                    <a:schemeClr val="tx1"/>
                  </a:solidFill>
                  <a:latin typeface="AMX" pitchFamily="2" charset="77"/>
                </a:rPr>
                <a:t> </a:t>
              </a:r>
              <a:r>
                <a:rPr lang="en-US" sz="2800" dirty="0" err="1">
                  <a:solidFill>
                    <a:schemeClr val="tx1"/>
                  </a:solidFill>
                  <a:latin typeface="AMX" pitchFamily="2" charset="77"/>
                </a:rPr>
                <a:t>em</a:t>
              </a:r>
              <a:r>
                <a:rPr lang="en-US" sz="2800" dirty="0">
                  <a:solidFill>
                    <a:schemeClr val="tx1"/>
                  </a:solidFill>
                  <a:latin typeface="AMX" pitchFamily="2" charset="77"/>
                </a:rPr>
                <a:t> </a:t>
              </a:r>
              <a:r>
                <a:rPr lang="en-US" sz="2800" dirty="0" err="1">
                  <a:solidFill>
                    <a:schemeClr val="tx1"/>
                  </a:solidFill>
                  <a:latin typeface="AMX" pitchFamily="2" charset="77"/>
                </a:rPr>
                <a:t>dispositivos</a:t>
              </a:r>
              <a:r>
                <a:rPr lang="en-US" sz="2800" dirty="0">
                  <a:solidFill>
                    <a:schemeClr val="tx1"/>
                  </a:solidFill>
                  <a:latin typeface="AMX" pitchFamily="2" charset="77"/>
                </a:rPr>
                <a:t> </a:t>
              </a:r>
              <a:r>
                <a:rPr lang="en-US" sz="2800" dirty="0" err="1">
                  <a:solidFill>
                    <a:schemeClr val="tx1"/>
                  </a:solidFill>
                  <a:latin typeface="AMX" pitchFamily="2" charset="77"/>
                </a:rPr>
                <a:t>móveis</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622354" y="3142034"/>
              <a:ext cx="2008132"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8</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053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 </a:t>
            </a:r>
            <a:r>
              <a:rPr lang="en-US" dirty="0" err="1">
                <a:latin typeface="AMX" pitchFamily="2" charset="77"/>
              </a:rPr>
              <a:t>aplicativo</a:t>
            </a:r>
            <a:r>
              <a:rPr lang="en-US" dirty="0">
                <a:latin typeface="AMX" pitchFamily="2" charset="77"/>
              </a:rPr>
              <a:t> que </a:t>
            </a:r>
            <a:r>
              <a:rPr lang="en-US" dirty="0" err="1">
                <a:latin typeface="AMX" pitchFamily="2" charset="77"/>
              </a:rPr>
              <a:t>permite</a:t>
            </a:r>
            <a:r>
              <a:rPr lang="en-US" dirty="0">
                <a:latin typeface="AMX" pitchFamily="2" charset="77"/>
              </a:rPr>
              <a:t> </a:t>
            </a:r>
            <a:r>
              <a:rPr lang="en-US" dirty="0" err="1">
                <a:latin typeface="AMX" pitchFamily="2" charset="77"/>
              </a:rPr>
              <a:t>fazer</a:t>
            </a:r>
            <a:r>
              <a:rPr lang="en-US" dirty="0">
                <a:latin typeface="AMX" pitchFamily="2" charset="77"/>
              </a:rPr>
              <a:t> </a:t>
            </a:r>
            <a:r>
              <a:rPr lang="en-US" dirty="0" err="1">
                <a:latin typeface="AMX" pitchFamily="2" charset="77"/>
              </a:rPr>
              <a:t>chamadas</a:t>
            </a:r>
            <a:r>
              <a:rPr lang="en-US" dirty="0">
                <a:latin typeface="AMX" pitchFamily="2" charset="77"/>
              </a:rPr>
              <a:t> e </a:t>
            </a:r>
            <a:r>
              <a:rPr lang="en-US" dirty="0" err="1">
                <a:latin typeface="AMX" pitchFamily="2" charset="77"/>
              </a:rPr>
              <a:t>enviar</a:t>
            </a:r>
            <a:r>
              <a:rPr lang="en-US" dirty="0">
                <a:latin typeface="AMX" pitchFamily="2" charset="77"/>
              </a:rPr>
              <a:t> </a:t>
            </a:r>
            <a:r>
              <a:rPr lang="en-US" dirty="0" err="1">
                <a:latin typeface="AMX" pitchFamily="2" charset="77"/>
              </a:rPr>
              <a:t>mensagens</a:t>
            </a:r>
            <a:r>
              <a:rPr lang="en-US" dirty="0">
                <a:latin typeface="AMX" pitchFamily="2" charset="77"/>
              </a:rPr>
              <a:t> de </a:t>
            </a:r>
            <a:r>
              <a:rPr lang="en-US" dirty="0" err="1">
                <a:latin typeface="AMX" pitchFamily="2" charset="77"/>
              </a:rPr>
              <a:t>texto</a:t>
            </a:r>
            <a:r>
              <a:rPr lang="en-US" dirty="0">
                <a:latin typeface="AMX" pitchFamily="2" charset="77"/>
              </a:rPr>
              <a:t>.</a:t>
            </a:r>
            <a:endParaRPr lang="en-US" dirty="0">
              <a:latin typeface="AMX" pitchFamily="2" charset="77"/>
            </a:endParaRPr>
          </a:p>
        </p:txBody>
      </p:sp>
      <p:sp>
        <p:nvSpPr>
          <p:cNvPr id="11" name="TextBox 10"/>
          <p:cNvSpPr txBox="1"/>
          <p:nvPr/>
        </p:nvSpPr>
        <p:spPr>
          <a:xfrm>
            <a:off x="6968363" y="2253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 hardware que </a:t>
            </a:r>
            <a:r>
              <a:rPr lang="en-US" dirty="0" err="1">
                <a:latin typeface="AMX" pitchFamily="2" charset="77"/>
              </a:rPr>
              <a:t>aumenta</a:t>
            </a:r>
            <a:r>
              <a:rPr lang="en-US" dirty="0">
                <a:latin typeface="AMX" pitchFamily="2" charset="77"/>
              </a:rPr>
              <a:t> a </a:t>
            </a:r>
            <a:r>
              <a:rPr lang="en-US" dirty="0" err="1">
                <a:latin typeface="AMX" pitchFamily="2" charset="77"/>
              </a:rPr>
              <a:t>capacidade</a:t>
            </a:r>
            <a:r>
              <a:rPr lang="en-US" dirty="0">
                <a:latin typeface="AMX" pitchFamily="2" charset="77"/>
              </a:rPr>
              <a:t> de </a:t>
            </a:r>
            <a:r>
              <a:rPr lang="en-US" dirty="0" err="1">
                <a:latin typeface="AMX" pitchFamily="2" charset="77"/>
              </a:rPr>
              <a:t>armazenamento</a:t>
            </a:r>
            <a:r>
              <a:rPr lang="en-US" dirty="0">
                <a:latin typeface="AMX" pitchFamily="2" charset="77"/>
              </a:rPr>
              <a:t> do </a:t>
            </a:r>
            <a:r>
              <a:rPr lang="en-US" dirty="0" err="1">
                <a:latin typeface="AMX" pitchFamily="2" charset="77"/>
              </a:rPr>
              <a:t>dispositivo</a:t>
            </a:r>
            <a:r>
              <a:rPr lang="en-US" dirty="0">
                <a:latin typeface="AMX" pitchFamily="2" charset="77"/>
              </a:rPr>
              <a:t>.</a:t>
            </a:r>
            <a:endParaRPr lang="en-US" dirty="0">
              <a:latin typeface="AMX" pitchFamily="2" charset="77"/>
            </a:endParaRPr>
          </a:p>
        </p:txBody>
      </p:sp>
      <p:sp>
        <p:nvSpPr>
          <p:cNvPr id="12" name="TextBox 11"/>
          <p:cNvSpPr txBox="1"/>
          <p:nvPr/>
        </p:nvSpPr>
        <p:spPr>
          <a:xfrm>
            <a:off x="6968363" y="3453000"/>
            <a:ext cx="4918837" cy="900000"/>
          </a:xfrm>
          <a:prstGeom prst="roundRect">
            <a:avLst>
              <a:gd name="adj" fmla="val 43835"/>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 </a:t>
            </a:r>
            <a:r>
              <a:rPr lang="en-US" dirty="0" err="1">
                <a:latin typeface="AMX" pitchFamily="2" charset="77"/>
              </a:rPr>
              <a:t>serviço</a:t>
            </a:r>
            <a:r>
              <a:rPr lang="en-US" dirty="0">
                <a:latin typeface="AMX" pitchFamily="2" charset="77"/>
              </a:rPr>
              <a:t> de streaming de </a:t>
            </a:r>
            <a:r>
              <a:rPr lang="en-US" dirty="0" err="1">
                <a:latin typeface="AMX" pitchFamily="2" charset="77"/>
              </a:rPr>
              <a:t>música</a:t>
            </a:r>
            <a:r>
              <a:rPr lang="en-US" dirty="0">
                <a:latin typeface="AMX" pitchFamily="2" charset="77"/>
              </a:rPr>
              <a:t> e </a:t>
            </a:r>
            <a:r>
              <a:rPr lang="en-US" dirty="0" err="1">
                <a:latin typeface="AMX" pitchFamily="2" charset="77"/>
              </a:rPr>
              <a:t>vídeo</a:t>
            </a:r>
            <a:r>
              <a:rPr lang="en-US" dirty="0">
                <a:latin typeface="AMX" pitchFamily="2" charset="77"/>
              </a:rPr>
              <a:t> </a:t>
            </a:r>
            <a:r>
              <a:rPr lang="en-US" dirty="0" err="1">
                <a:latin typeface="AMX" pitchFamily="2" charset="77"/>
              </a:rPr>
              <a:t>disponível</a:t>
            </a:r>
            <a:r>
              <a:rPr lang="en-US" dirty="0">
                <a:latin typeface="AMX" pitchFamily="2" charset="77"/>
              </a:rPr>
              <a:t> </a:t>
            </a:r>
            <a:r>
              <a:rPr lang="en-US" dirty="0" err="1">
                <a:latin typeface="AMX" pitchFamily="2" charset="77"/>
              </a:rPr>
              <a:t>em</a:t>
            </a:r>
            <a:r>
              <a:rPr lang="en-US" dirty="0">
                <a:latin typeface="AMX" pitchFamily="2" charset="77"/>
              </a:rPr>
              <a:t> smartphones e tablets.</a:t>
            </a:r>
            <a:endParaRPr lang="en-US" dirty="0">
              <a:latin typeface="AMX" pitchFamily="2" charset="77"/>
            </a:endParaRPr>
          </a:p>
        </p:txBody>
      </p:sp>
      <p:sp>
        <p:nvSpPr>
          <p:cNvPr id="13" name="TextBox 12"/>
          <p:cNvSpPr txBox="1"/>
          <p:nvPr/>
        </p:nvSpPr>
        <p:spPr>
          <a:xfrm>
            <a:off x="7081667" y="1311158"/>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52105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18334"/>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653000"/>
            <a:ext cx="4918837" cy="1152000"/>
          </a:xfrm>
          <a:prstGeom prst="roundRect">
            <a:avLst>
              <a:gd name="adj" fmla="val 42294"/>
            </a:avLst>
          </a:prstGeom>
          <a:solidFill>
            <a:srgbClr val="FF8F43"/>
          </a:solidFill>
          <a:ln w="19050">
            <a:solidFill>
              <a:srgbClr val="EBD16E"/>
            </a:solidFill>
          </a:ln>
        </p:spPr>
        <p:txBody>
          <a:bodyPr wrap="square" rtlCol="0" anchor="ctr">
            <a:noAutofit/>
          </a:bodyPr>
          <a:lstStyle/>
          <a:p>
            <a:pPr marL="273050"/>
            <a:r>
              <a:rPr lang="en-US" spc="-20" dirty="0">
                <a:latin typeface="AMX" pitchFamily="2" charset="77"/>
              </a:rPr>
              <a:t>Um </a:t>
            </a:r>
            <a:r>
              <a:rPr lang="en-US" spc="-20" dirty="0" err="1">
                <a:latin typeface="AMX" pitchFamily="2" charset="77"/>
              </a:rPr>
              <a:t>programa</a:t>
            </a:r>
            <a:r>
              <a:rPr lang="en-US" spc="-20" dirty="0">
                <a:latin typeface="AMX" pitchFamily="2" charset="77"/>
              </a:rPr>
              <a:t> que </a:t>
            </a:r>
            <a:r>
              <a:rPr lang="en-US" spc="-20" dirty="0" err="1">
                <a:latin typeface="AMX" pitchFamily="2" charset="77"/>
              </a:rPr>
              <a:t>gerencia</a:t>
            </a:r>
            <a:r>
              <a:rPr lang="en-US" spc="-20" dirty="0">
                <a:latin typeface="AMX" pitchFamily="2" charset="77"/>
              </a:rPr>
              <a:t> a interface entre o smartphone/tablet e </a:t>
            </a:r>
            <a:r>
              <a:rPr lang="en-US" spc="-20" dirty="0" err="1">
                <a:latin typeface="AMX" pitchFamily="2" charset="77"/>
              </a:rPr>
              <a:t>seus</a:t>
            </a:r>
            <a:r>
              <a:rPr lang="en-US" spc="-20" dirty="0">
                <a:latin typeface="AMX" pitchFamily="2" charset="77"/>
              </a:rPr>
              <a:t> </a:t>
            </a:r>
            <a:r>
              <a:rPr lang="en-US" spc="-20" dirty="0" err="1">
                <a:latin typeface="AMX" pitchFamily="2" charset="77"/>
              </a:rPr>
              <a:t>recursos</a:t>
            </a:r>
            <a:r>
              <a:rPr lang="en-US" spc="-20" dirty="0">
                <a:latin typeface="AMX" pitchFamily="2" charset="77"/>
              </a:rPr>
              <a:t>, </a:t>
            </a:r>
            <a:r>
              <a:rPr lang="en-US" spc="-20" dirty="0" err="1">
                <a:latin typeface="AMX" pitchFamily="2" charset="77"/>
              </a:rPr>
              <a:t>incluindo</a:t>
            </a:r>
            <a:r>
              <a:rPr lang="en-US" spc="-20" dirty="0">
                <a:latin typeface="AMX" pitchFamily="2" charset="77"/>
              </a:rPr>
              <a:t> </a:t>
            </a:r>
            <a:r>
              <a:rPr lang="en-US" spc="-20" dirty="0" err="1">
                <a:latin typeface="AMX" pitchFamily="2" charset="77"/>
              </a:rPr>
              <a:t>memória</a:t>
            </a:r>
            <a:r>
              <a:rPr lang="en-US" spc="-20" dirty="0">
                <a:latin typeface="AMX" pitchFamily="2" charset="77"/>
              </a:rPr>
              <a:t>, entrada e </a:t>
            </a:r>
            <a:r>
              <a:rPr lang="en-US" spc="-20" dirty="0" err="1">
                <a:latin typeface="AMX" pitchFamily="2" charset="77"/>
              </a:rPr>
              <a:t>saída</a:t>
            </a:r>
            <a:r>
              <a:rPr lang="en-US" spc="-20" dirty="0">
                <a:latin typeface="AMX" pitchFamily="2" charset="77"/>
              </a:rPr>
              <a:t> de internet, </a:t>
            </a:r>
            <a:r>
              <a:rPr lang="en-US" spc="-20" dirty="0" err="1">
                <a:latin typeface="AMX" pitchFamily="2" charset="77"/>
              </a:rPr>
              <a:t>sistema</a:t>
            </a:r>
            <a:r>
              <a:rPr lang="en-US" spc="-20" dirty="0">
                <a:latin typeface="AMX" pitchFamily="2" charset="77"/>
              </a:rPr>
              <a:t> de </a:t>
            </a:r>
            <a:r>
              <a:rPr lang="en-US" spc="-20" dirty="0" err="1">
                <a:latin typeface="AMX" pitchFamily="2" charset="77"/>
              </a:rPr>
              <a:t>arquivos</a:t>
            </a:r>
            <a:r>
              <a:rPr lang="en-US" spc="-20" dirty="0">
                <a:latin typeface="AMX" pitchFamily="2" charset="77"/>
              </a:rPr>
              <a:t> e </a:t>
            </a:r>
            <a:r>
              <a:rPr lang="en-US" spc="-20" dirty="0" err="1">
                <a:latin typeface="AMX" pitchFamily="2" charset="77"/>
              </a:rPr>
              <a:t>processos</a:t>
            </a:r>
            <a:r>
              <a:rPr lang="en-US" spc="-20" dirty="0">
                <a:latin typeface="AMX" pitchFamily="2" charset="77"/>
              </a:rPr>
              <a:t>.</a:t>
            </a:r>
            <a:endParaRPr lang="en-US" spc="-20" dirty="0">
              <a:latin typeface="AMX" pitchFamily="2" charset="77"/>
            </a:endParaRPr>
          </a:p>
        </p:txBody>
      </p:sp>
      <p:sp>
        <p:nvSpPr>
          <p:cNvPr id="17" name="TextBox 16"/>
          <p:cNvSpPr txBox="1"/>
          <p:nvPr/>
        </p:nvSpPr>
        <p:spPr>
          <a:xfrm>
            <a:off x="7081667" y="5044334"/>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1" name="Group 20"/>
          <p:cNvGrpSpPr/>
          <p:nvPr/>
        </p:nvGrpSpPr>
        <p:grpSpPr>
          <a:xfrm>
            <a:off x="6968362" y="4653000"/>
            <a:ext cx="4918837" cy="1152000"/>
            <a:chOff x="6968363" y="3834739"/>
            <a:chExt cx="4918837" cy="1152000"/>
          </a:xfrm>
        </p:grpSpPr>
        <p:sp>
          <p:nvSpPr>
            <p:cNvPr id="18" name="TextBox 17"/>
            <p:cNvSpPr txBox="1"/>
            <p:nvPr/>
          </p:nvSpPr>
          <p:spPr>
            <a:xfrm>
              <a:off x="6968363" y="3834739"/>
              <a:ext cx="4918837" cy="1152000"/>
            </a:xfrm>
            <a:prstGeom prst="roundRect">
              <a:avLst>
                <a:gd name="adj" fmla="val 43835"/>
              </a:avLst>
            </a:prstGeom>
            <a:solidFill>
              <a:srgbClr val="EBD16E"/>
            </a:solidFill>
            <a:ln w="19050">
              <a:solidFill>
                <a:srgbClr val="EBD16E"/>
              </a:solidFill>
            </a:ln>
          </p:spPr>
          <p:txBody>
            <a:bodyPr wrap="square" rtlCol="0" anchor="ctr">
              <a:noAutofit/>
            </a:bodyPr>
            <a:lstStyle/>
            <a:p>
              <a:pPr marL="273050"/>
              <a:r>
                <a:rPr lang="en-US" spc="-20" dirty="0">
                  <a:latin typeface="AMX" pitchFamily="2" charset="77"/>
                </a:rPr>
                <a:t>Um </a:t>
              </a:r>
              <a:r>
                <a:rPr lang="en-US" spc="-20" dirty="0" err="1">
                  <a:latin typeface="AMX" pitchFamily="2" charset="77"/>
                </a:rPr>
                <a:t>programa</a:t>
              </a:r>
              <a:r>
                <a:rPr lang="en-US" spc="-20" dirty="0">
                  <a:latin typeface="AMX" pitchFamily="2" charset="77"/>
                </a:rPr>
                <a:t> que </a:t>
              </a:r>
              <a:r>
                <a:rPr lang="en-US" spc="-20" dirty="0" err="1">
                  <a:latin typeface="AMX" pitchFamily="2" charset="77"/>
                </a:rPr>
                <a:t>gerencia</a:t>
              </a:r>
              <a:r>
                <a:rPr lang="en-US" spc="-20" dirty="0">
                  <a:latin typeface="AMX" pitchFamily="2" charset="77"/>
                </a:rPr>
                <a:t> a interface entre o smartphone/tablet e </a:t>
              </a:r>
              <a:r>
                <a:rPr lang="en-US" spc="-20" dirty="0" err="1">
                  <a:latin typeface="AMX" pitchFamily="2" charset="77"/>
                </a:rPr>
                <a:t>seus</a:t>
              </a:r>
              <a:r>
                <a:rPr lang="en-US" spc="-20" dirty="0">
                  <a:latin typeface="AMX" pitchFamily="2" charset="77"/>
                </a:rPr>
                <a:t> </a:t>
              </a:r>
              <a:r>
                <a:rPr lang="en-US" spc="-20" dirty="0" err="1">
                  <a:latin typeface="AMX" pitchFamily="2" charset="77"/>
                </a:rPr>
                <a:t>recursos</a:t>
              </a:r>
              <a:r>
                <a:rPr lang="en-US" spc="-20" dirty="0">
                  <a:latin typeface="AMX" pitchFamily="2" charset="77"/>
                </a:rPr>
                <a:t>, </a:t>
              </a:r>
              <a:r>
                <a:rPr lang="en-US" spc="-20" dirty="0" err="1">
                  <a:latin typeface="AMX" pitchFamily="2" charset="77"/>
                </a:rPr>
                <a:t>incluindo</a:t>
              </a:r>
              <a:r>
                <a:rPr lang="en-US" spc="-20" dirty="0">
                  <a:latin typeface="AMX" pitchFamily="2" charset="77"/>
                </a:rPr>
                <a:t> </a:t>
              </a:r>
              <a:r>
                <a:rPr lang="en-US" spc="-20" dirty="0" err="1">
                  <a:latin typeface="AMX" pitchFamily="2" charset="77"/>
                </a:rPr>
                <a:t>memória</a:t>
              </a:r>
              <a:r>
                <a:rPr lang="en-US" spc="-20" dirty="0">
                  <a:latin typeface="AMX" pitchFamily="2" charset="77"/>
                </a:rPr>
                <a:t>, entrada e </a:t>
              </a:r>
              <a:r>
                <a:rPr lang="en-US" spc="-20" dirty="0" err="1">
                  <a:latin typeface="AMX" pitchFamily="2" charset="77"/>
                </a:rPr>
                <a:t>saída</a:t>
              </a:r>
              <a:r>
                <a:rPr lang="en-US" spc="-20" dirty="0">
                  <a:latin typeface="AMX" pitchFamily="2" charset="77"/>
                </a:rPr>
                <a:t> de internet, </a:t>
              </a:r>
              <a:r>
                <a:rPr lang="en-US" spc="-20" dirty="0" err="1">
                  <a:latin typeface="AMX" pitchFamily="2" charset="77"/>
                </a:rPr>
                <a:t>sistema</a:t>
              </a:r>
              <a:r>
                <a:rPr lang="en-US" spc="-20" dirty="0">
                  <a:latin typeface="AMX" pitchFamily="2" charset="77"/>
                </a:rPr>
                <a:t> de </a:t>
              </a:r>
              <a:r>
                <a:rPr lang="en-US" spc="-20" dirty="0" err="1">
                  <a:latin typeface="AMX" pitchFamily="2" charset="77"/>
                </a:rPr>
                <a:t>arquivos</a:t>
              </a:r>
              <a:r>
                <a:rPr lang="en-US" spc="-20" dirty="0">
                  <a:latin typeface="AMX" pitchFamily="2" charset="77"/>
                </a:rPr>
                <a:t> e </a:t>
              </a:r>
              <a:r>
                <a:rPr lang="en-US" spc="-20" dirty="0" err="1">
                  <a:latin typeface="AMX" pitchFamily="2" charset="77"/>
                </a:rPr>
                <a:t>processos</a:t>
              </a:r>
              <a:r>
                <a:rPr lang="en-US" spc="-20" dirty="0">
                  <a:latin typeface="AMX" pitchFamily="2" charset="77"/>
                </a:rPr>
                <a:t>.</a:t>
              </a:r>
              <a:endParaRPr lang="en-US" spc="-20" dirty="0">
                <a:latin typeface="AMX" pitchFamily="2" charset="77"/>
              </a:endParaRPr>
            </a:p>
          </p:txBody>
        </p:sp>
        <p:sp>
          <p:nvSpPr>
            <p:cNvPr id="19" name="TextBox 18"/>
            <p:cNvSpPr txBox="1"/>
            <p:nvPr/>
          </p:nvSpPr>
          <p:spPr>
            <a:xfrm>
              <a:off x="7081667" y="4226073"/>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1.48148E-6 L 2.70833E-6 -1.48148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5 4.44444E-6 L 4.16667E-7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1.48148E-6 L 2.70833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5 -4.44444E-6 L 4.16667E-7 -4.44444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1.48148E-6 L 2.70833E-6 -1.48148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5 -1.48148E-6 L 4.16667E-7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1.11022E-16 L 2.70833E-6 -1.11022E-1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5 -1.11022E-16 L 4.16667E-7 -1.11022E-1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583039"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das </a:t>
              </a:r>
              <a:r>
                <a:rPr lang="en-US" sz="2800" dirty="0" err="1">
                  <a:solidFill>
                    <a:schemeClr val="tx1"/>
                  </a:solidFill>
                  <a:latin typeface="AMX" pitchFamily="2" charset="77"/>
                </a:rPr>
                <a:t>seguintes</a:t>
              </a:r>
              <a:r>
                <a:rPr lang="en-US" sz="2800" dirty="0">
                  <a:solidFill>
                    <a:schemeClr val="tx1"/>
                  </a:solidFill>
                  <a:latin typeface="AMX" pitchFamily="2" charset="77"/>
                </a:rPr>
                <a:t> </a:t>
              </a:r>
              <a:r>
                <a:rPr lang="en-US" sz="2800" dirty="0" err="1">
                  <a:solidFill>
                    <a:schemeClr val="tx1"/>
                  </a:solidFill>
                  <a:latin typeface="AMX" pitchFamily="2" charset="77"/>
                </a:rPr>
                <a:t>opções</a:t>
              </a:r>
              <a:r>
                <a:rPr lang="en-US" sz="2800" dirty="0">
                  <a:solidFill>
                    <a:schemeClr val="tx1"/>
                  </a:solidFill>
                  <a:latin typeface="AMX" pitchFamily="2" charset="77"/>
                </a:rPr>
                <a:t> </a:t>
              </a:r>
              <a:r>
                <a:rPr lang="en-US" sz="2800" dirty="0" err="1">
                  <a:solidFill>
                    <a:schemeClr val="tx1"/>
                  </a:solidFill>
                  <a:latin typeface="AMX" pitchFamily="2" charset="77"/>
                </a:rPr>
                <a:t>melhor</a:t>
              </a:r>
              <a:r>
                <a:rPr lang="en-US" sz="2800" dirty="0">
                  <a:solidFill>
                    <a:schemeClr val="tx1"/>
                  </a:solidFill>
                  <a:latin typeface="AMX" pitchFamily="2" charset="77"/>
                </a:rPr>
                <a:t> </a:t>
              </a:r>
              <a:r>
                <a:rPr lang="en-US" sz="2800" dirty="0" err="1">
                  <a:solidFill>
                    <a:schemeClr val="tx1"/>
                  </a:solidFill>
                  <a:latin typeface="AMX" pitchFamily="2" charset="77"/>
                </a:rPr>
                <a:t>descreve</a:t>
              </a:r>
              <a:r>
                <a:rPr lang="en-US" sz="2800" dirty="0">
                  <a:solidFill>
                    <a:schemeClr val="tx1"/>
                  </a:solidFill>
                  <a:latin typeface="AMX" pitchFamily="2" charset="77"/>
                </a:rPr>
                <a:t> a </a:t>
              </a:r>
              <a:r>
                <a:rPr lang="en-US" sz="2800" dirty="0" err="1">
                  <a:solidFill>
                    <a:schemeClr val="tx1"/>
                  </a:solidFill>
                  <a:latin typeface="AMX" pitchFamily="2" charset="77"/>
                </a:rPr>
                <a:t>diferença</a:t>
              </a:r>
              <a:r>
                <a:rPr lang="en-US" sz="2800" dirty="0">
                  <a:solidFill>
                    <a:schemeClr val="tx1"/>
                  </a:solidFill>
                  <a:latin typeface="AMX" pitchFamily="2" charset="77"/>
                </a:rPr>
                <a:t> entre Android e iOS?</a:t>
              </a:r>
              <a:endParaRPr lang="en-US" sz="2800" dirty="0">
                <a:solidFill>
                  <a:schemeClr val="tx1"/>
                </a:solidFill>
                <a:latin typeface="AMX" pitchFamily="2" charset="77"/>
              </a:endParaRPr>
            </a:p>
          </p:txBody>
        </p:sp>
        <p:sp>
          <p:nvSpPr>
            <p:cNvPr id="6" name="TextBox 5"/>
            <p:cNvSpPr txBox="1"/>
            <p:nvPr/>
          </p:nvSpPr>
          <p:spPr>
            <a:xfrm rot="16200000">
              <a:off x="622354" y="3142034"/>
              <a:ext cx="2008132"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9</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053000"/>
            <a:ext cx="4918837" cy="1440000"/>
          </a:xfrm>
          <a:prstGeom prst="roundRect">
            <a:avLst>
              <a:gd name="adj" fmla="val 38156"/>
            </a:avLst>
          </a:prstGeom>
          <a:solidFill>
            <a:srgbClr val="FF8F43"/>
          </a:solidFill>
          <a:ln w="19050">
            <a:solidFill>
              <a:srgbClr val="EBD16E"/>
            </a:solidFill>
          </a:ln>
        </p:spPr>
        <p:txBody>
          <a:bodyPr wrap="square" rtlCol="0" anchor="ctr">
            <a:noAutofit/>
          </a:bodyPr>
          <a:lstStyle/>
          <a:p>
            <a:pPr marL="273050"/>
            <a:r>
              <a:rPr lang="en-US" spc="-100" dirty="0">
                <a:latin typeface="AMX" pitchFamily="2" charset="77"/>
              </a:rPr>
              <a:t>A principal </a:t>
            </a:r>
            <a:r>
              <a:rPr lang="en-US" spc="-100" dirty="0" err="1">
                <a:latin typeface="AMX" pitchFamily="2" charset="77"/>
              </a:rPr>
              <a:t>diferença</a:t>
            </a:r>
            <a:r>
              <a:rPr lang="en-US" spc="-100" dirty="0">
                <a:latin typeface="AMX" pitchFamily="2" charset="77"/>
              </a:rPr>
              <a:t> entre Android e iOS </a:t>
            </a:r>
            <a:r>
              <a:rPr lang="en-US" spc="-100" dirty="0" err="1">
                <a:latin typeface="AMX" pitchFamily="2" charset="77"/>
              </a:rPr>
              <a:t>é</a:t>
            </a:r>
            <a:r>
              <a:rPr lang="en-US" spc="-100" dirty="0">
                <a:latin typeface="AMX" pitchFamily="2" charset="77"/>
              </a:rPr>
              <a:t> que Android, </a:t>
            </a:r>
            <a:r>
              <a:rPr lang="en-US" spc="-100" dirty="0" err="1">
                <a:latin typeface="AMX" pitchFamily="2" charset="77"/>
              </a:rPr>
              <a:t>desenvolvido</a:t>
            </a:r>
            <a:r>
              <a:rPr lang="en-US" spc="-100" dirty="0">
                <a:latin typeface="AMX" pitchFamily="2" charset="77"/>
              </a:rPr>
              <a:t> </a:t>
            </a:r>
            <a:r>
              <a:rPr lang="en-US" spc="-100" dirty="0" err="1">
                <a:latin typeface="AMX" pitchFamily="2" charset="77"/>
              </a:rPr>
              <a:t>pelo</a:t>
            </a:r>
            <a:r>
              <a:rPr lang="en-US" spc="-100" dirty="0">
                <a:latin typeface="AMX" pitchFamily="2" charset="77"/>
              </a:rPr>
              <a:t> Google, </a:t>
            </a:r>
            <a:r>
              <a:rPr lang="en-US" spc="-100" dirty="0" err="1">
                <a:latin typeface="AMX" pitchFamily="2" charset="77"/>
              </a:rPr>
              <a:t>é</a:t>
            </a:r>
            <a:r>
              <a:rPr lang="en-US" spc="-100" dirty="0">
                <a:latin typeface="AMX" pitchFamily="2" charset="77"/>
              </a:rPr>
              <a:t> </a:t>
            </a:r>
            <a:r>
              <a:rPr lang="en-US" spc="-100" dirty="0" err="1">
                <a:latin typeface="AMX" pitchFamily="2" charset="77"/>
              </a:rPr>
              <a:t>usado</a:t>
            </a:r>
            <a:r>
              <a:rPr lang="en-US" spc="-100" dirty="0">
                <a:latin typeface="AMX" pitchFamily="2" charset="77"/>
              </a:rPr>
              <a:t> </a:t>
            </a:r>
            <a:r>
              <a:rPr lang="en-US" spc="-100" dirty="0" err="1">
                <a:latin typeface="AMX" pitchFamily="2" charset="77"/>
              </a:rPr>
              <a:t>em</a:t>
            </a:r>
            <a:r>
              <a:rPr lang="en-US" spc="-100" dirty="0">
                <a:latin typeface="AMX" pitchFamily="2" charset="77"/>
              </a:rPr>
              <a:t> </a:t>
            </a:r>
            <a:r>
              <a:rPr lang="en-US" spc="-100" dirty="0" err="1">
                <a:latin typeface="AMX" pitchFamily="2" charset="77"/>
              </a:rPr>
              <a:t>vários</a:t>
            </a:r>
            <a:r>
              <a:rPr lang="en-US" spc="-100" dirty="0">
                <a:latin typeface="AMX" pitchFamily="2" charset="77"/>
              </a:rPr>
              <a:t> </a:t>
            </a:r>
            <a:r>
              <a:rPr lang="en-US" spc="-100" dirty="0" err="1">
                <a:latin typeface="AMX" pitchFamily="2" charset="77"/>
              </a:rPr>
              <a:t>dispositivos</a:t>
            </a:r>
            <a:r>
              <a:rPr lang="en-US" spc="-100" dirty="0">
                <a:latin typeface="AMX" pitchFamily="2" charset="77"/>
              </a:rPr>
              <a:t> de </a:t>
            </a:r>
            <a:r>
              <a:rPr lang="en-US" spc="-100" dirty="0" err="1">
                <a:latin typeface="AMX" pitchFamily="2" charset="77"/>
              </a:rPr>
              <a:t>diferentes</a:t>
            </a:r>
            <a:r>
              <a:rPr lang="en-US" spc="-100" dirty="0">
                <a:latin typeface="AMX" pitchFamily="2" charset="77"/>
              </a:rPr>
              <a:t> </a:t>
            </a:r>
            <a:r>
              <a:rPr lang="en-US" spc="-100" dirty="0" err="1">
                <a:latin typeface="AMX" pitchFamily="2" charset="77"/>
              </a:rPr>
              <a:t>fabricantes</a:t>
            </a:r>
            <a:r>
              <a:rPr lang="en-US" spc="-100" dirty="0">
                <a:latin typeface="AMX" pitchFamily="2" charset="77"/>
              </a:rPr>
              <a:t>, </a:t>
            </a:r>
            <a:r>
              <a:rPr lang="en-US" spc="-140" dirty="0" err="1">
                <a:latin typeface="AMX" pitchFamily="2" charset="77"/>
              </a:rPr>
              <a:t>enquanto</a:t>
            </a:r>
            <a:r>
              <a:rPr lang="en-US" spc="-140" dirty="0">
                <a:latin typeface="AMX" pitchFamily="2" charset="77"/>
              </a:rPr>
              <a:t> iOS, </a:t>
            </a:r>
            <a:r>
              <a:rPr lang="en-US" spc="-140" dirty="0" err="1">
                <a:latin typeface="AMX" pitchFamily="2" charset="77"/>
              </a:rPr>
              <a:t>desenvolvido</a:t>
            </a:r>
            <a:r>
              <a:rPr lang="en-US" spc="-140" dirty="0">
                <a:latin typeface="AMX" pitchFamily="2" charset="77"/>
              </a:rPr>
              <a:t> pela Apple, </a:t>
            </a:r>
            <a:r>
              <a:rPr lang="en-US" spc="-140" dirty="0" err="1">
                <a:latin typeface="AMX" pitchFamily="2" charset="77"/>
              </a:rPr>
              <a:t>é</a:t>
            </a:r>
            <a:r>
              <a:rPr lang="en-US" spc="-140" dirty="0">
                <a:latin typeface="AMX" pitchFamily="2" charset="77"/>
              </a:rPr>
              <a:t> </a:t>
            </a:r>
            <a:r>
              <a:rPr lang="en-US" spc="-140" dirty="0" err="1">
                <a:latin typeface="AMX" pitchFamily="2" charset="77"/>
              </a:rPr>
              <a:t>exclusivo</a:t>
            </a:r>
            <a:r>
              <a:rPr lang="en-US" spc="-140" dirty="0">
                <a:latin typeface="AMX" pitchFamily="2" charset="77"/>
              </a:rPr>
              <a:t> </a:t>
            </a:r>
            <a:r>
              <a:rPr lang="en-US" spc="-100" dirty="0">
                <a:latin typeface="AMX" pitchFamily="2" charset="77"/>
              </a:rPr>
              <a:t>para </a:t>
            </a:r>
            <a:r>
              <a:rPr lang="en-US" spc="-100" dirty="0" err="1">
                <a:latin typeface="AMX" pitchFamily="2" charset="77"/>
              </a:rPr>
              <a:t>dispositivos</a:t>
            </a:r>
            <a:r>
              <a:rPr lang="en-US" spc="-100" dirty="0">
                <a:latin typeface="AMX" pitchFamily="2" charset="77"/>
              </a:rPr>
              <a:t> Apple, </a:t>
            </a:r>
            <a:r>
              <a:rPr lang="en-US" spc="-100" dirty="0" err="1">
                <a:latin typeface="AMX" pitchFamily="2" charset="77"/>
              </a:rPr>
              <a:t>como</a:t>
            </a:r>
            <a:r>
              <a:rPr lang="en-US" spc="-100" dirty="0">
                <a:latin typeface="AMX" pitchFamily="2" charset="77"/>
              </a:rPr>
              <a:t> iPhones e iPads.</a:t>
            </a:r>
            <a:endParaRPr lang="en-US" spc="-100" dirty="0">
              <a:latin typeface="AMX" pitchFamily="2" charset="77"/>
            </a:endParaRPr>
          </a:p>
        </p:txBody>
      </p:sp>
      <p:sp>
        <p:nvSpPr>
          <p:cNvPr id="11" name="TextBox 10"/>
          <p:cNvSpPr txBox="1"/>
          <p:nvPr/>
        </p:nvSpPr>
        <p:spPr>
          <a:xfrm>
            <a:off x="6968363" y="2697000"/>
            <a:ext cx="4918837"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Android </a:t>
            </a:r>
            <a:r>
              <a:rPr lang="en-US" dirty="0" err="1">
                <a:latin typeface="AMX" pitchFamily="2" charset="77"/>
              </a:rPr>
              <a:t>não</a:t>
            </a:r>
            <a:r>
              <a:rPr lang="en-US" dirty="0">
                <a:latin typeface="AMX" pitchFamily="2" charset="77"/>
              </a:rPr>
              <a:t> </a:t>
            </a:r>
            <a:r>
              <a:rPr lang="en-US" dirty="0" err="1">
                <a:latin typeface="AMX" pitchFamily="2" charset="77"/>
              </a:rPr>
              <a:t>permite</a:t>
            </a:r>
            <a:r>
              <a:rPr lang="en-US" dirty="0">
                <a:latin typeface="AMX" pitchFamily="2" charset="77"/>
              </a:rPr>
              <a:t> a </a:t>
            </a:r>
            <a:r>
              <a:rPr lang="en-US" dirty="0" err="1">
                <a:latin typeface="AMX" pitchFamily="2" charset="77"/>
              </a:rPr>
              <a:t>instalação</a:t>
            </a:r>
            <a:br>
              <a:rPr lang="en-US" dirty="0">
                <a:latin typeface="AMX" pitchFamily="2" charset="77"/>
              </a:rPr>
            </a:br>
            <a:r>
              <a:rPr lang="en-US" dirty="0">
                <a:latin typeface="AMX" pitchFamily="2" charset="77"/>
              </a:rPr>
              <a:t>de </a:t>
            </a:r>
            <a:r>
              <a:rPr lang="en-US" dirty="0" err="1">
                <a:latin typeface="AMX" pitchFamily="2" charset="77"/>
              </a:rPr>
              <a:t>aplicativos</a:t>
            </a:r>
            <a:r>
              <a:rPr lang="en-US" dirty="0">
                <a:latin typeface="AMX" pitchFamily="2" charset="77"/>
              </a:rPr>
              <a:t> de </a:t>
            </a:r>
            <a:r>
              <a:rPr lang="en-US" dirty="0" err="1">
                <a:latin typeface="AMX" pitchFamily="2" charset="77"/>
              </a:rPr>
              <a:t>terceiros</a:t>
            </a:r>
            <a:r>
              <a:rPr lang="en-US" dirty="0">
                <a:latin typeface="AMX" pitchFamily="2" charset="77"/>
              </a:rPr>
              <a:t>, </a:t>
            </a:r>
            <a:r>
              <a:rPr lang="en-US" dirty="0" err="1">
                <a:latin typeface="AMX" pitchFamily="2" charset="77"/>
              </a:rPr>
              <a:t>enquanto</a:t>
            </a:r>
            <a:br>
              <a:rPr lang="en-US" dirty="0">
                <a:latin typeface="AMX" pitchFamily="2" charset="77"/>
              </a:rPr>
            </a:br>
            <a:r>
              <a:rPr lang="en-US" dirty="0">
                <a:latin typeface="AMX" pitchFamily="2" charset="77"/>
              </a:rPr>
              <a:t>iOS </a:t>
            </a:r>
            <a:r>
              <a:rPr lang="en-US" dirty="0" err="1">
                <a:latin typeface="AMX" pitchFamily="2" charset="77"/>
              </a:rPr>
              <a:t>permite</a:t>
            </a:r>
            <a:r>
              <a:rPr lang="en-US" dirty="0">
                <a:latin typeface="AMX" pitchFamily="2" charset="77"/>
              </a:rPr>
              <a:t>.</a:t>
            </a:r>
            <a:endParaRPr lang="en-US" dirty="0">
              <a:latin typeface="AMX" pitchFamily="2" charset="77"/>
            </a:endParaRPr>
          </a:p>
        </p:txBody>
      </p:sp>
      <p:sp>
        <p:nvSpPr>
          <p:cNvPr id="12" name="TextBox 11"/>
          <p:cNvSpPr txBox="1"/>
          <p:nvPr/>
        </p:nvSpPr>
        <p:spPr>
          <a:xfrm>
            <a:off x="6968363" y="3801000"/>
            <a:ext cx="4918837" cy="900000"/>
          </a:xfrm>
          <a:prstGeom prst="roundRect">
            <a:avLst>
              <a:gd name="adj" fmla="val 43835"/>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Android </a:t>
            </a:r>
            <a:r>
              <a:rPr lang="en-US" dirty="0" err="1">
                <a:latin typeface="AMX" pitchFamily="2" charset="77"/>
              </a:rPr>
              <a:t>é</a:t>
            </a:r>
            <a:r>
              <a:rPr lang="en-US" dirty="0">
                <a:latin typeface="AMX" pitchFamily="2" charset="77"/>
              </a:rPr>
              <a:t> </a:t>
            </a:r>
            <a:r>
              <a:rPr lang="en-US" dirty="0" err="1">
                <a:latin typeface="AMX" pitchFamily="2" charset="77"/>
              </a:rPr>
              <a:t>usado</a:t>
            </a:r>
            <a:r>
              <a:rPr lang="en-US" dirty="0">
                <a:latin typeface="AMX" pitchFamily="2" charset="77"/>
              </a:rPr>
              <a:t> </a:t>
            </a:r>
            <a:r>
              <a:rPr lang="en-US" dirty="0" err="1">
                <a:latin typeface="AMX" pitchFamily="2" charset="77"/>
              </a:rPr>
              <a:t>apenas</a:t>
            </a:r>
            <a:r>
              <a:rPr lang="en-US" dirty="0">
                <a:latin typeface="AMX" pitchFamily="2" charset="77"/>
              </a:rPr>
              <a:t> </a:t>
            </a:r>
            <a:r>
              <a:rPr lang="en-US" dirty="0" err="1">
                <a:latin typeface="AMX" pitchFamily="2" charset="77"/>
              </a:rPr>
              <a:t>em</a:t>
            </a:r>
            <a:r>
              <a:rPr lang="en-US" dirty="0">
                <a:latin typeface="AMX" pitchFamily="2" charset="77"/>
              </a:rPr>
              <a:t> tablets, </a:t>
            </a:r>
            <a:r>
              <a:rPr lang="en-US" dirty="0" err="1">
                <a:latin typeface="AMX" pitchFamily="2" charset="77"/>
              </a:rPr>
              <a:t>enquanto</a:t>
            </a:r>
            <a:r>
              <a:rPr lang="en-US" dirty="0">
                <a:latin typeface="AMX" pitchFamily="2" charset="77"/>
              </a:rPr>
              <a:t> iOS </a:t>
            </a:r>
            <a:r>
              <a:rPr lang="en-US" dirty="0" err="1">
                <a:latin typeface="AMX" pitchFamily="2" charset="77"/>
              </a:rPr>
              <a:t>é</a:t>
            </a:r>
            <a:r>
              <a:rPr lang="en-US" dirty="0">
                <a:latin typeface="AMX" pitchFamily="2" charset="77"/>
              </a:rPr>
              <a:t> </a:t>
            </a:r>
            <a:r>
              <a:rPr lang="en-US" dirty="0" err="1">
                <a:latin typeface="AMX" pitchFamily="2" charset="77"/>
              </a:rPr>
              <a:t>usado</a:t>
            </a:r>
            <a:r>
              <a:rPr lang="en-US" dirty="0">
                <a:latin typeface="AMX" pitchFamily="2" charset="77"/>
              </a:rPr>
              <a:t> </a:t>
            </a:r>
            <a:r>
              <a:rPr lang="en-US" dirty="0" err="1">
                <a:latin typeface="AMX" pitchFamily="2" charset="77"/>
              </a:rPr>
              <a:t>apenas</a:t>
            </a:r>
            <a:r>
              <a:rPr lang="en-US" dirty="0">
                <a:latin typeface="AMX" pitchFamily="2" charset="77"/>
              </a:rPr>
              <a:t> </a:t>
            </a:r>
            <a:r>
              <a:rPr lang="en-US" dirty="0" err="1">
                <a:latin typeface="AMX" pitchFamily="2" charset="77"/>
              </a:rPr>
              <a:t>em</a:t>
            </a:r>
            <a:r>
              <a:rPr lang="en-US" dirty="0">
                <a:latin typeface="AMX" pitchFamily="2" charset="77"/>
              </a:rPr>
              <a:t> smartphones.</a:t>
            </a:r>
            <a:endParaRPr lang="en-US" dirty="0">
              <a:latin typeface="AMX" pitchFamily="2" charset="77"/>
            </a:endParaRPr>
          </a:p>
        </p:txBody>
      </p:sp>
      <p:sp>
        <p:nvSpPr>
          <p:cNvPr id="13" name="TextBox 12"/>
          <p:cNvSpPr txBox="1"/>
          <p:nvPr/>
        </p:nvSpPr>
        <p:spPr>
          <a:xfrm>
            <a:off x="7081667" y="1588334"/>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962334"/>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4063734"/>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905000"/>
            <a:ext cx="4918837" cy="900000"/>
          </a:xfrm>
          <a:prstGeom prst="roundRect">
            <a:avLst>
              <a:gd name="adj" fmla="val 42294"/>
            </a:avLst>
          </a:prstGeom>
          <a:solidFill>
            <a:srgbClr val="FF8F43"/>
          </a:solidFill>
          <a:ln w="19050">
            <a:solidFill>
              <a:srgbClr val="EBD16E"/>
            </a:solidFill>
          </a:ln>
        </p:spPr>
        <p:txBody>
          <a:bodyPr wrap="square" rtlCol="0" anchor="ctr">
            <a:noAutofit/>
          </a:bodyPr>
          <a:lstStyle/>
          <a:p>
            <a:pPr marL="273050"/>
            <a:r>
              <a:rPr lang="en-US" spc="-20" dirty="0">
                <a:latin typeface="AMX" pitchFamily="2" charset="77"/>
              </a:rPr>
              <a:t>Android </a:t>
            </a:r>
            <a:r>
              <a:rPr lang="en-US" spc="-20" dirty="0" err="1">
                <a:latin typeface="AMX" pitchFamily="2" charset="77"/>
              </a:rPr>
              <a:t>é</a:t>
            </a:r>
            <a:r>
              <a:rPr lang="en-US" spc="-20" dirty="0">
                <a:latin typeface="AMX" pitchFamily="2" charset="77"/>
              </a:rPr>
              <a:t> um </a:t>
            </a:r>
            <a:r>
              <a:rPr lang="en-US" spc="-20" dirty="0" err="1">
                <a:latin typeface="AMX" pitchFamily="2" charset="77"/>
              </a:rPr>
              <a:t>tipo</a:t>
            </a:r>
            <a:r>
              <a:rPr lang="en-US" spc="-20" dirty="0">
                <a:latin typeface="AMX" pitchFamily="2" charset="77"/>
              </a:rPr>
              <a:t> de hardware e</a:t>
            </a:r>
            <a:endParaRPr lang="en-US" spc="-20" dirty="0">
              <a:latin typeface="AMX" pitchFamily="2" charset="77"/>
            </a:endParaRPr>
          </a:p>
          <a:p>
            <a:pPr marL="273050"/>
            <a:r>
              <a:rPr lang="en-US" spc="-20" dirty="0">
                <a:latin typeface="AMX" pitchFamily="2" charset="77"/>
              </a:rPr>
              <a:t>iOS </a:t>
            </a:r>
            <a:r>
              <a:rPr lang="en-US" spc="-20" dirty="0" err="1">
                <a:latin typeface="AMX" pitchFamily="2" charset="77"/>
              </a:rPr>
              <a:t>é</a:t>
            </a:r>
            <a:r>
              <a:rPr lang="en-US" spc="-20" dirty="0">
                <a:latin typeface="AMX" pitchFamily="2" charset="77"/>
              </a:rPr>
              <a:t> um </a:t>
            </a:r>
            <a:r>
              <a:rPr lang="en-US" spc="-20" dirty="0" err="1">
                <a:latin typeface="AMX" pitchFamily="2" charset="77"/>
              </a:rPr>
              <a:t>aplicativo</a:t>
            </a:r>
            <a:r>
              <a:rPr lang="en-US" spc="-20" dirty="0">
                <a:latin typeface="AMX" pitchFamily="2" charset="77"/>
              </a:rPr>
              <a:t> para </a:t>
            </a:r>
            <a:r>
              <a:rPr lang="en-US" spc="-20" dirty="0" err="1">
                <a:latin typeface="AMX" pitchFamily="2" charset="77"/>
              </a:rPr>
              <a:t>mensagens</a:t>
            </a:r>
            <a:r>
              <a:rPr lang="en-US" spc="-20" dirty="0">
                <a:latin typeface="AMX" pitchFamily="2" charset="77"/>
              </a:rPr>
              <a:t>.</a:t>
            </a:r>
            <a:endParaRPr lang="en-US" spc="-20" dirty="0">
              <a:latin typeface="AMX" pitchFamily="2" charset="77"/>
            </a:endParaRPr>
          </a:p>
        </p:txBody>
      </p:sp>
      <p:sp>
        <p:nvSpPr>
          <p:cNvPr id="17" name="TextBox 16"/>
          <p:cNvSpPr txBox="1"/>
          <p:nvPr/>
        </p:nvSpPr>
        <p:spPr>
          <a:xfrm>
            <a:off x="7081667" y="5170334"/>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4" name="Group 23"/>
          <p:cNvGrpSpPr/>
          <p:nvPr/>
        </p:nvGrpSpPr>
        <p:grpSpPr>
          <a:xfrm>
            <a:off x="6968363" y="1053000"/>
            <a:ext cx="4918837" cy="1440000"/>
            <a:chOff x="6968363" y="413807"/>
            <a:chExt cx="4918837" cy="1440000"/>
          </a:xfrm>
        </p:grpSpPr>
        <p:sp>
          <p:nvSpPr>
            <p:cNvPr id="22" name="TextBox 21"/>
            <p:cNvSpPr txBox="1"/>
            <p:nvPr/>
          </p:nvSpPr>
          <p:spPr>
            <a:xfrm>
              <a:off x="6968363" y="413807"/>
              <a:ext cx="4918837" cy="1440000"/>
            </a:xfrm>
            <a:prstGeom prst="roundRect">
              <a:avLst>
                <a:gd name="adj" fmla="val 38156"/>
              </a:avLst>
            </a:prstGeom>
            <a:solidFill>
              <a:srgbClr val="EBD16E"/>
            </a:solidFill>
            <a:ln w="19050">
              <a:solidFill>
                <a:srgbClr val="EBD16E"/>
              </a:solidFill>
            </a:ln>
          </p:spPr>
          <p:txBody>
            <a:bodyPr wrap="square" rtlCol="0" anchor="ctr">
              <a:noAutofit/>
            </a:bodyPr>
            <a:lstStyle/>
            <a:p>
              <a:pPr marL="273050"/>
              <a:r>
                <a:rPr lang="en-US" spc="-100" dirty="0">
                  <a:latin typeface="AMX" pitchFamily="2" charset="77"/>
                </a:rPr>
                <a:t>A principal </a:t>
              </a:r>
              <a:r>
                <a:rPr lang="en-US" spc="-100" dirty="0" err="1">
                  <a:latin typeface="AMX" pitchFamily="2" charset="77"/>
                </a:rPr>
                <a:t>diferença</a:t>
              </a:r>
              <a:r>
                <a:rPr lang="en-US" spc="-100" dirty="0">
                  <a:latin typeface="AMX" pitchFamily="2" charset="77"/>
                </a:rPr>
                <a:t> entre Android e iOS </a:t>
              </a:r>
              <a:r>
                <a:rPr lang="en-US" spc="-100" dirty="0" err="1">
                  <a:latin typeface="AMX" pitchFamily="2" charset="77"/>
                </a:rPr>
                <a:t>é</a:t>
              </a:r>
              <a:r>
                <a:rPr lang="en-US" spc="-100" dirty="0">
                  <a:latin typeface="AMX" pitchFamily="2" charset="77"/>
                </a:rPr>
                <a:t> que Android, </a:t>
              </a:r>
              <a:r>
                <a:rPr lang="en-US" spc="-100" dirty="0" err="1">
                  <a:latin typeface="AMX" pitchFamily="2" charset="77"/>
                </a:rPr>
                <a:t>desenvolvido</a:t>
              </a:r>
              <a:r>
                <a:rPr lang="en-US" spc="-100" dirty="0">
                  <a:latin typeface="AMX" pitchFamily="2" charset="77"/>
                </a:rPr>
                <a:t> </a:t>
              </a:r>
              <a:r>
                <a:rPr lang="en-US" spc="-100" dirty="0" err="1">
                  <a:latin typeface="AMX" pitchFamily="2" charset="77"/>
                </a:rPr>
                <a:t>pelo</a:t>
              </a:r>
              <a:r>
                <a:rPr lang="en-US" spc="-100" dirty="0">
                  <a:latin typeface="AMX" pitchFamily="2" charset="77"/>
                </a:rPr>
                <a:t> Google, </a:t>
              </a:r>
              <a:r>
                <a:rPr lang="en-US" spc="-100" dirty="0" err="1">
                  <a:latin typeface="AMX" pitchFamily="2" charset="77"/>
                </a:rPr>
                <a:t>é</a:t>
              </a:r>
              <a:r>
                <a:rPr lang="en-US" spc="-100" dirty="0">
                  <a:latin typeface="AMX" pitchFamily="2" charset="77"/>
                </a:rPr>
                <a:t> </a:t>
              </a:r>
              <a:r>
                <a:rPr lang="en-US" spc="-100" dirty="0" err="1">
                  <a:latin typeface="AMX" pitchFamily="2" charset="77"/>
                </a:rPr>
                <a:t>usado</a:t>
              </a:r>
              <a:r>
                <a:rPr lang="en-US" spc="-100" dirty="0">
                  <a:latin typeface="AMX" pitchFamily="2" charset="77"/>
                </a:rPr>
                <a:t> </a:t>
              </a:r>
              <a:r>
                <a:rPr lang="en-US" spc="-100" dirty="0" err="1">
                  <a:latin typeface="AMX" pitchFamily="2" charset="77"/>
                </a:rPr>
                <a:t>em</a:t>
              </a:r>
              <a:r>
                <a:rPr lang="en-US" spc="-100" dirty="0">
                  <a:latin typeface="AMX" pitchFamily="2" charset="77"/>
                </a:rPr>
                <a:t> </a:t>
              </a:r>
              <a:r>
                <a:rPr lang="en-US" spc="-100" dirty="0" err="1">
                  <a:latin typeface="AMX" pitchFamily="2" charset="77"/>
                </a:rPr>
                <a:t>vários</a:t>
              </a:r>
              <a:r>
                <a:rPr lang="en-US" spc="-100" dirty="0">
                  <a:latin typeface="AMX" pitchFamily="2" charset="77"/>
                </a:rPr>
                <a:t> </a:t>
              </a:r>
              <a:r>
                <a:rPr lang="en-US" spc="-100" dirty="0" err="1">
                  <a:latin typeface="AMX" pitchFamily="2" charset="77"/>
                </a:rPr>
                <a:t>dispositivos</a:t>
              </a:r>
              <a:r>
                <a:rPr lang="en-US" spc="-100" dirty="0">
                  <a:latin typeface="AMX" pitchFamily="2" charset="77"/>
                </a:rPr>
                <a:t> de </a:t>
              </a:r>
              <a:r>
                <a:rPr lang="en-US" spc="-100" dirty="0" err="1">
                  <a:latin typeface="AMX" pitchFamily="2" charset="77"/>
                </a:rPr>
                <a:t>diferentes</a:t>
              </a:r>
              <a:r>
                <a:rPr lang="en-US" spc="-100" dirty="0">
                  <a:latin typeface="AMX" pitchFamily="2" charset="77"/>
                </a:rPr>
                <a:t> </a:t>
              </a:r>
              <a:r>
                <a:rPr lang="en-US" spc="-100" dirty="0" err="1">
                  <a:latin typeface="AMX" pitchFamily="2" charset="77"/>
                </a:rPr>
                <a:t>fabricantes</a:t>
              </a:r>
              <a:r>
                <a:rPr lang="en-US" spc="-100" dirty="0">
                  <a:latin typeface="AMX" pitchFamily="2" charset="77"/>
                </a:rPr>
                <a:t>, </a:t>
              </a:r>
              <a:r>
                <a:rPr lang="en-US" spc="-140" dirty="0" err="1">
                  <a:latin typeface="AMX" pitchFamily="2" charset="77"/>
                </a:rPr>
                <a:t>enquanto</a:t>
              </a:r>
              <a:r>
                <a:rPr lang="en-US" spc="-140" dirty="0">
                  <a:latin typeface="AMX" pitchFamily="2" charset="77"/>
                </a:rPr>
                <a:t> iOS, </a:t>
              </a:r>
              <a:r>
                <a:rPr lang="en-US" spc="-140" dirty="0" err="1">
                  <a:latin typeface="AMX" pitchFamily="2" charset="77"/>
                </a:rPr>
                <a:t>desenvolvido</a:t>
              </a:r>
              <a:r>
                <a:rPr lang="en-US" spc="-140" dirty="0">
                  <a:latin typeface="AMX" pitchFamily="2" charset="77"/>
                </a:rPr>
                <a:t> pela Apple, </a:t>
              </a:r>
              <a:r>
                <a:rPr lang="en-US" spc="-140" dirty="0" err="1">
                  <a:latin typeface="AMX" pitchFamily="2" charset="77"/>
                </a:rPr>
                <a:t>é</a:t>
              </a:r>
              <a:r>
                <a:rPr lang="en-US" spc="-140" dirty="0">
                  <a:latin typeface="AMX" pitchFamily="2" charset="77"/>
                </a:rPr>
                <a:t> </a:t>
              </a:r>
              <a:r>
                <a:rPr lang="en-US" spc="-140" dirty="0" err="1">
                  <a:latin typeface="AMX" pitchFamily="2" charset="77"/>
                </a:rPr>
                <a:t>exclusivo</a:t>
              </a:r>
              <a:r>
                <a:rPr lang="en-US" spc="-140" dirty="0">
                  <a:latin typeface="AMX" pitchFamily="2" charset="77"/>
                </a:rPr>
                <a:t> </a:t>
              </a:r>
              <a:r>
                <a:rPr lang="en-US" spc="-100" dirty="0">
                  <a:latin typeface="AMX" pitchFamily="2" charset="77"/>
                </a:rPr>
                <a:t>para </a:t>
              </a:r>
              <a:r>
                <a:rPr lang="en-US" spc="-100" dirty="0" err="1">
                  <a:latin typeface="AMX" pitchFamily="2" charset="77"/>
                </a:rPr>
                <a:t>dispositivos</a:t>
              </a:r>
              <a:r>
                <a:rPr lang="en-US" spc="-100" dirty="0">
                  <a:latin typeface="AMX" pitchFamily="2" charset="77"/>
                </a:rPr>
                <a:t> Apple, </a:t>
              </a:r>
              <a:r>
                <a:rPr lang="en-US" spc="-100" dirty="0" err="1">
                  <a:latin typeface="AMX" pitchFamily="2" charset="77"/>
                </a:rPr>
                <a:t>como</a:t>
              </a:r>
              <a:r>
                <a:rPr lang="en-US" spc="-100" dirty="0">
                  <a:latin typeface="AMX" pitchFamily="2" charset="77"/>
                </a:rPr>
                <a:t> iPhones e iPads.</a:t>
              </a:r>
              <a:endParaRPr lang="en-US" spc="-100" dirty="0">
                <a:latin typeface="AMX" pitchFamily="2" charset="77"/>
              </a:endParaRPr>
            </a:p>
          </p:txBody>
        </p:sp>
        <p:sp>
          <p:nvSpPr>
            <p:cNvPr id="23" name="TextBox 22"/>
            <p:cNvSpPr txBox="1"/>
            <p:nvPr/>
          </p:nvSpPr>
          <p:spPr>
            <a:xfrm>
              <a:off x="7081667" y="949141"/>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3.33333E-6 L 2.70833E-6 -3.33333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5 -4.81481E-6 L 4.16667E-7 -4.81481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3.7037E-6 L 2.70833E-6 3.7037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5 3.7037E-6 L 4.16667E-7 3.7037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4.07407E-6 L 2.70833E-6 4.07407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5 -4.44444E-6 L 4.16667E-7 -4.44444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2.96296E-6 L 2.70833E-6 2.96296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5 2.96296E-6 L 4.16667E-7 2.96296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4"/>
                                        </p:tgtEl>
                                        <p:attrNameLst>
                                          <p:attrName>style.visibility</p:attrName>
                                        </p:attrNameLst>
                                      </p:cBhvr>
                                      <p:to>
                                        <p:strVal val="visible"/>
                                      </p:to>
                                    </p:set>
                                    <p:animEffect transition="in" filter="fade">
                                      <p:cBhvr>
                                        <p:cTn id="6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521059"/>
              <a:ext cx="3819991" cy="1815882"/>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das </a:t>
              </a:r>
              <a:r>
                <a:rPr lang="en-US" sz="2800" dirty="0" err="1">
                  <a:solidFill>
                    <a:schemeClr val="tx1"/>
                  </a:solidFill>
                  <a:latin typeface="AMX" pitchFamily="2" charset="77"/>
                </a:rPr>
                <a:t>seguintes</a:t>
              </a:r>
              <a:r>
                <a:rPr lang="en-US" sz="2800" dirty="0">
                  <a:solidFill>
                    <a:schemeClr val="tx1"/>
                  </a:solidFill>
                  <a:latin typeface="AMX" pitchFamily="2" charset="77"/>
                </a:rPr>
                <a:t> </a:t>
              </a:r>
              <a:r>
                <a:rPr lang="en-US" sz="2800" dirty="0" err="1">
                  <a:solidFill>
                    <a:schemeClr val="tx1"/>
                  </a:solidFill>
                  <a:latin typeface="AMX" pitchFamily="2" charset="77"/>
                </a:rPr>
                <a:t>opções</a:t>
              </a:r>
              <a:r>
                <a:rPr lang="en-US" sz="2800" dirty="0">
                  <a:solidFill>
                    <a:schemeClr val="tx1"/>
                  </a:solidFill>
                  <a:latin typeface="AMX" pitchFamily="2" charset="77"/>
                </a:rPr>
                <a:t> </a:t>
              </a:r>
              <a:r>
                <a:rPr lang="en-US" sz="2800" dirty="0" err="1">
                  <a:solidFill>
                    <a:schemeClr val="tx1"/>
                  </a:solidFill>
                  <a:latin typeface="AMX" pitchFamily="2" charset="77"/>
                </a:rPr>
                <a:t>é</a:t>
              </a:r>
              <a:r>
                <a:rPr lang="en-US" sz="2800" dirty="0">
                  <a:solidFill>
                    <a:schemeClr val="tx1"/>
                  </a:solidFill>
                  <a:latin typeface="AMX" pitchFamily="2" charset="77"/>
                </a:rPr>
                <a:t> </a:t>
              </a:r>
              <a:r>
                <a:rPr lang="en-US" sz="2800" dirty="0" err="1">
                  <a:solidFill>
                    <a:schemeClr val="tx1"/>
                  </a:solidFill>
                  <a:latin typeface="AMX" pitchFamily="2" charset="77"/>
                </a:rPr>
                <a:t>uma</a:t>
              </a:r>
              <a:r>
                <a:rPr lang="en-US" sz="2800" dirty="0">
                  <a:solidFill>
                    <a:schemeClr val="tx1"/>
                  </a:solidFill>
                  <a:latin typeface="AMX" pitchFamily="2" charset="77"/>
                </a:rPr>
                <a:t> </a:t>
              </a:r>
              <a:r>
                <a:rPr lang="en-US" sz="2800" dirty="0" err="1">
                  <a:solidFill>
                    <a:schemeClr val="tx1"/>
                  </a:solidFill>
                  <a:latin typeface="AMX" pitchFamily="2" charset="77"/>
                </a:rPr>
                <a:t>característica</a:t>
              </a:r>
              <a:r>
                <a:rPr lang="en-US" sz="2800" dirty="0">
                  <a:solidFill>
                    <a:schemeClr val="tx1"/>
                  </a:solidFill>
                  <a:latin typeface="AMX" pitchFamily="2" charset="77"/>
                </a:rPr>
                <a:t> do plano </a:t>
              </a:r>
              <a:r>
                <a:rPr lang="en-US" sz="2800" dirty="0" err="1">
                  <a:solidFill>
                    <a:schemeClr val="tx1"/>
                  </a:solidFill>
                  <a:latin typeface="AMX" pitchFamily="2" charset="77"/>
                </a:rPr>
                <a:t>Controle</a:t>
              </a:r>
              <a:r>
                <a:rPr lang="en-US" sz="2800" dirty="0">
                  <a:solidFill>
                    <a:schemeClr val="tx1"/>
                  </a:solidFill>
                  <a:latin typeface="AMX" pitchFamily="2" charset="77"/>
                </a:rPr>
                <a:t> da Claro?</a:t>
              </a:r>
              <a:endParaRPr lang="en-US" sz="2800" dirty="0">
                <a:solidFill>
                  <a:schemeClr val="tx1"/>
                </a:solidFill>
                <a:latin typeface="AMX" pitchFamily="2" charset="77"/>
              </a:endParaRPr>
            </a:p>
          </p:txBody>
        </p:sp>
        <p:sp>
          <p:nvSpPr>
            <p:cNvPr id="6" name="TextBox 5"/>
            <p:cNvSpPr txBox="1"/>
            <p:nvPr/>
          </p:nvSpPr>
          <p:spPr>
            <a:xfrm rot="16200000">
              <a:off x="555772" y="3142034"/>
              <a:ext cx="2141295"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10</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4" y="1403276"/>
            <a:ext cx="4235256"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Variedade</a:t>
            </a:r>
            <a:r>
              <a:rPr lang="en-US" dirty="0">
                <a:latin typeface="AMX" pitchFamily="2" charset="77"/>
              </a:rPr>
              <a:t> de </a:t>
            </a:r>
            <a:r>
              <a:rPr lang="en-US" dirty="0" err="1">
                <a:latin typeface="AMX" pitchFamily="2" charset="77"/>
              </a:rPr>
              <a:t>benefícios</a:t>
            </a:r>
            <a:r>
              <a:rPr lang="en-US" dirty="0">
                <a:latin typeface="AMX" pitchFamily="2" charset="77"/>
              </a:rPr>
              <a:t> </a:t>
            </a:r>
            <a:r>
              <a:rPr lang="en-US" dirty="0" err="1">
                <a:latin typeface="AMX" pitchFamily="2" charset="77"/>
              </a:rPr>
              <a:t>maiores</a:t>
            </a:r>
            <a:br>
              <a:rPr lang="en-US" dirty="0">
                <a:latin typeface="AMX" pitchFamily="2" charset="77"/>
              </a:rPr>
            </a:br>
            <a:r>
              <a:rPr lang="en-US" dirty="0">
                <a:latin typeface="AMX" pitchFamily="2" charset="77"/>
              </a:rPr>
              <a:t>do que o plano </a:t>
            </a:r>
            <a:r>
              <a:rPr lang="en-US" dirty="0" err="1">
                <a:latin typeface="AMX" pitchFamily="2" charset="77"/>
              </a:rPr>
              <a:t>Pós-pago</a:t>
            </a:r>
            <a:r>
              <a:rPr lang="en-US" dirty="0">
                <a:latin typeface="AMX" pitchFamily="2" charset="77"/>
              </a:rPr>
              <a:t>.</a:t>
            </a:r>
            <a:endParaRPr lang="en-US" dirty="0">
              <a:latin typeface="AMX" pitchFamily="2" charset="77"/>
            </a:endParaRPr>
          </a:p>
        </p:txBody>
      </p:sp>
      <p:sp>
        <p:nvSpPr>
          <p:cNvPr id="11" name="TextBox 10"/>
          <p:cNvSpPr txBox="1"/>
          <p:nvPr/>
        </p:nvSpPr>
        <p:spPr>
          <a:xfrm>
            <a:off x="6968364" y="2512985"/>
            <a:ext cx="4235256"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Oferece</a:t>
            </a:r>
            <a:r>
              <a:rPr lang="en-US" dirty="0">
                <a:latin typeface="AMX" pitchFamily="2" charset="77"/>
              </a:rPr>
              <a:t> </a:t>
            </a:r>
            <a:r>
              <a:rPr lang="en-US" dirty="0" err="1">
                <a:latin typeface="AMX" pitchFamily="2" charset="77"/>
              </a:rPr>
              <a:t>uma</a:t>
            </a:r>
            <a:r>
              <a:rPr lang="en-US" dirty="0">
                <a:latin typeface="AMX" pitchFamily="2" charset="77"/>
              </a:rPr>
              <a:t> </a:t>
            </a:r>
            <a:r>
              <a:rPr lang="en-US" dirty="0" err="1">
                <a:latin typeface="AMX" pitchFamily="2" charset="77"/>
              </a:rPr>
              <a:t>fatura</a:t>
            </a:r>
            <a:r>
              <a:rPr lang="en-US" dirty="0">
                <a:latin typeface="AMX" pitchFamily="2" charset="77"/>
              </a:rPr>
              <a:t> </a:t>
            </a:r>
            <a:r>
              <a:rPr lang="en-US" dirty="0" err="1">
                <a:latin typeface="AMX" pitchFamily="2" charset="77"/>
              </a:rPr>
              <a:t>fixa</a:t>
            </a:r>
            <a:r>
              <a:rPr lang="en-US" dirty="0">
                <a:latin typeface="AMX" pitchFamily="2" charset="77"/>
              </a:rPr>
              <a:t> e </a:t>
            </a:r>
            <a:r>
              <a:rPr lang="en-US" dirty="0" err="1">
                <a:latin typeface="AMX" pitchFamily="2" charset="77"/>
              </a:rPr>
              <a:t>recarga</a:t>
            </a:r>
            <a:r>
              <a:rPr lang="en-US" dirty="0">
                <a:latin typeface="AMX" pitchFamily="2" charset="77"/>
              </a:rPr>
              <a:t> para </a:t>
            </a:r>
            <a:r>
              <a:rPr lang="en-US" dirty="0" err="1">
                <a:latin typeface="AMX" pitchFamily="2" charset="77"/>
              </a:rPr>
              <a:t>adicionar</a:t>
            </a:r>
            <a:r>
              <a:rPr lang="en-US" dirty="0">
                <a:latin typeface="AMX" pitchFamily="2" charset="77"/>
              </a:rPr>
              <a:t> </a:t>
            </a:r>
            <a:r>
              <a:rPr lang="en-US" dirty="0" err="1">
                <a:latin typeface="AMX" pitchFamily="2" charset="77"/>
              </a:rPr>
              <a:t>serviços</a:t>
            </a:r>
            <a:r>
              <a:rPr lang="en-US" dirty="0">
                <a:latin typeface="AMX" pitchFamily="2" charset="77"/>
              </a:rPr>
              <a:t> extras.</a:t>
            </a:r>
            <a:endParaRPr lang="en-US" dirty="0">
              <a:latin typeface="AMX" pitchFamily="2" charset="77"/>
            </a:endParaRPr>
          </a:p>
        </p:txBody>
      </p:sp>
      <p:sp>
        <p:nvSpPr>
          <p:cNvPr id="12" name="TextBox 11"/>
          <p:cNvSpPr txBox="1"/>
          <p:nvPr/>
        </p:nvSpPr>
        <p:spPr>
          <a:xfrm>
            <a:off x="6968364" y="3622694"/>
            <a:ext cx="4235256"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Fatura</a:t>
            </a:r>
            <a:r>
              <a:rPr lang="en-US" dirty="0">
                <a:latin typeface="AMX" pitchFamily="2" charset="77"/>
              </a:rPr>
              <a:t> </a:t>
            </a:r>
            <a:r>
              <a:rPr lang="en-US" dirty="0" err="1">
                <a:latin typeface="AMX" pitchFamily="2" charset="77"/>
              </a:rPr>
              <a:t>variável</a:t>
            </a:r>
            <a:r>
              <a:rPr lang="en-US" dirty="0">
                <a:latin typeface="AMX" pitchFamily="2" charset="77"/>
              </a:rPr>
              <a:t> de </a:t>
            </a:r>
            <a:r>
              <a:rPr lang="en-US" dirty="0" err="1">
                <a:latin typeface="AMX" pitchFamily="2" charset="77"/>
              </a:rPr>
              <a:t>acordo</a:t>
            </a:r>
            <a:r>
              <a:rPr lang="en-US" dirty="0">
                <a:latin typeface="AMX" pitchFamily="2" charset="77"/>
              </a:rPr>
              <a:t> com o </a:t>
            </a:r>
            <a:r>
              <a:rPr lang="en-US" dirty="0" err="1">
                <a:latin typeface="AMX" pitchFamily="2" charset="77"/>
              </a:rPr>
              <a:t>uso</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4" y="4732402"/>
            <a:ext cx="4235256"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Internet </a:t>
            </a:r>
            <a:r>
              <a:rPr lang="en-US" dirty="0" err="1">
                <a:latin typeface="AMX" pitchFamily="2" charset="77"/>
              </a:rPr>
              <a:t>ilimitada</a:t>
            </a:r>
            <a:r>
              <a:rPr lang="en-US" dirty="0">
                <a:latin typeface="AMX" pitchFamily="2" charset="77"/>
              </a:rPr>
              <a:t> </a:t>
            </a:r>
            <a:r>
              <a:rPr lang="en-US" dirty="0" err="1">
                <a:latin typeface="AMX" pitchFamily="2" charset="77"/>
              </a:rPr>
              <a:t>sem</a:t>
            </a:r>
            <a:r>
              <a:rPr lang="en-US" dirty="0">
                <a:latin typeface="AMX" pitchFamily="2" charset="77"/>
              </a:rPr>
              <a:t> </a:t>
            </a:r>
            <a:r>
              <a:rPr lang="en-US" dirty="0" err="1">
                <a:latin typeface="AMX" pitchFamily="2" charset="77"/>
              </a:rPr>
              <a:t>redução</a:t>
            </a:r>
            <a:br>
              <a:rPr lang="en-US" dirty="0">
                <a:latin typeface="AMX" pitchFamily="2" charset="77"/>
              </a:rPr>
            </a:br>
            <a:r>
              <a:rPr lang="en-US" dirty="0">
                <a:latin typeface="AMX" pitchFamily="2" charset="77"/>
              </a:rPr>
              <a:t>de </a:t>
            </a:r>
            <a:r>
              <a:rPr lang="en-US" dirty="0" err="1">
                <a:latin typeface="AMX" pitchFamily="2" charset="77"/>
              </a:rPr>
              <a:t>velocidade</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6" name="Group 25"/>
          <p:cNvGrpSpPr/>
          <p:nvPr/>
        </p:nvGrpSpPr>
        <p:grpSpPr>
          <a:xfrm>
            <a:off x="6968362" y="2512984"/>
            <a:ext cx="4235257" cy="720000"/>
            <a:chOff x="5086297" y="2512985"/>
            <a:chExt cx="4235257" cy="720000"/>
          </a:xfrm>
        </p:grpSpPr>
        <p:sp>
          <p:nvSpPr>
            <p:cNvPr id="24" name="TextBox 23"/>
            <p:cNvSpPr txBox="1"/>
            <p:nvPr/>
          </p:nvSpPr>
          <p:spPr>
            <a:xfrm>
              <a:off x="5086297" y="2512985"/>
              <a:ext cx="4235257" cy="72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Oferece</a:t>
              </a:r>
              <a:r>
                <a:rPr lang="en-US" dirty="0">
                  <a:latin typeface="AMX" pitchFamily="2" charset="77"/>
                </a:rPr>
                <a:t> </a:t>
              </a:r>
              <a:r>
                <a:rPr lang="en-US" dirty="0" err="1">
                  <a:latin typeface="AMX" pitchFamily="2" charset="77"/>
                </a:rPr>
                <a:t>uma</a:t>
              </a:r>
              <a:r>
                <a:rPr lang="en-US" dirty="0">
                  <a:latin typeface="AMX" pitchFamily="2" charset="77"/>
                </a:rPr>
                <a:t> </a:t>
              </a:r>
              <a:r>
                <a:rPr lang="en-US" dirty="0" err="1">
                  <a:latin typeface="AMX" pitchFamily="2" charset="77"/>
                </a:rPr>
                <a:t>fatura</a:t>
              </a:r>
              <a:r>
                <a:rPr lang="en-US" dirty="0">
                  <a:latin typeface="AMX" pitchFamily="2" charset="77"/>
                </a:rPr>
                <a:t> </a:t>
              </a:r>
              <a:r>
                <a:rPr lang="en-US" dirty="0" err="1">
                  <a:latin typeface="AMX" pitchFamily="2" charset="77"/>
                </a:rPr>
                <a:t>fixa</a:t>
              </a:r>
              <a:r>
                <a:rPr lang="en-US" dirty="0">
                  <a:latin typeface="AMX" pitchFamily="2" charset="77"/>
                </a:rPr>
                <a:t> e </a:t>
              </a:r>
              <a:r>
                <a:rPr lang="en-US" dirty="0" err="1">
                  <a:latin typeface="AMX" pitchFamily="2" charset="77"/>
                </a:rPr>
                <a:t>recarga</a:t>
              </a:r>
              <a:r>
                <a:rPr lang="en-US" dirty="0">
                  <a:latin typeface="AMX" pitchFamily="2" charset="77"/>
                </a:rPr>
                <a:t> para </a:t>
              </a:r>
              <a:r>
                <a:rPr lang="en-US" dirty="0" err="1">
                  <a:latin typeface="AMX" pitchFamily="2" charset="77"/>
                </a:rPr>
                <a:t>adicionar</a:t>
              </a:r>
              <a:r>
                <a:rPr lang="en-US" dirty="0">
                  <a:latin typeface="AMX" pitchFamily="2" charset="77"/>
                </a:rPr>
                <a:t> </a:t>
              </a:r>
              <a:r>
                <a:rPr lang="en-US" dirty="0" err="1">
                  <a:latin typeface="AMX" pitchFamily="2" charset="77"/>
                </a:rPr>
                <a:t>serviços</a:t>
              </a:r>
              <a:r>
                <a:rPr lang="en-US" dirty="0">
                  <a:latin typeface="AMX" pitchFamily="2" charset="77"/>
                </a:rPr>
                <a:t> extras.</a:t>
              </a:r>
              <a:endParaRPr lang="en-US" dirty="0">
                <a:latin typeface="AMX" pitchFamily="2" charset="77"/>
              </a:endParaRPr>
            </a:p>
          </p:txBody>
        </p:sp>
        <p:sp>
          <p:nvSpPr>
            <p:cNvPr id="25" name="TextBox 24"/>
            <p:cNvSpPr txBox="1"/>
            <p:nvPr/>
          </p:nvSpPr>
          <p:spPr>
            <a:xfrm>
              <a:off x="5199601"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4.44444E-6 L -2.29167E-6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1.48148E-6 L -2.29167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2.96296E-6 L -2.29167E-6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2.59259E-6 L -2.29167E-6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951947"/>
              <a:ext cx="3334465" cy="954107"/>
            </a:xfrm>
            <a:prstGeom prst="rect">
              <a:avLst/>
            </a:prstGeom>
            <a:noFill/>
          </p:spPr>
          <p:txBody>
            <a:bodyPr wrap="square">
              <a:spAutoFit/>
            </a:bodyPr>
            <a:lstStyle/>
            <a:p>
              <a:pPr marL="97155">
                <a:spcBef>
                  <a:spcPts val="600"/>
                </a:spcBef>
              </a:pPr>
              <a:r>
                <a:rPr lang="en-US" sz="2800" dirty="0" err="1">
                  <a:solidFill>
                    <a:schemeClr val="tx1"/>
                  </a:solidFill>
                  <a:latin typeface="AMX" pitchFamily="2" charset="77"/>
                </a:rPr>
                <a:t>Sobre</a:t>
              </a:r>
              <a:r>
                <a:rPr lang="en-US" sz="2800" dirty="0">
                  <a:solidFill>
                    <a:schemeClr val="tx1"/>
                  </a:solidFill>
                  <a:latin typeface="AMX" pitchFamily="2" charset="77"/>
                </a:rPr>
                <a:t> a Claro, </a:t>
              </a:r>
              <a:r>
                <a:rPr lang="en-US" sz="2800" dirty="0" err="1">
                  <a:solidFill>
                    <a:schemeClr val="tx1"/>
                  </a:solidFill>
                  <a:latin typeface="AMX" pitchFamily="2" charset="77"/>
                </a:rPr>
                <a:t>podemos</a:t>
              </a:r>
              <a:r>
                <a:rPr lang="en-US" sz="2800" dirty="0">
                  <a:solidFill>
                    <a:schemeClr val="tx1"/>
                  </a:solidFill>
                  <a:latin typeface="AMX" pitchFamily="2" charset="77"/>
                </a:rPr>
                <a:t> </a:t>
              </a:r>
              <a:r>
                <a:rPr lang="en-US" sz="2800" dirty="0" err="1">
                  <a:solidFill>
                    <a:schemeClr val="tx1"/>
                  </a:solidFill>
                  <a:latin typeface="AMX" pitchFamily="2" charset="77"/>
                </a:rPr>
                <a:t>afirmar</a:t>
              </a:r>
              <a:r>
                <a:rPr lang="en-US" sz="2800" dirty="0">
                  <a:solidFill>
                    <a:schemeClr val="tx1"/>
                  </a:solidFill>
                  <a:latin typeface="AMX" pitchFamily="2" charset="77"/>
                </a:rPr>
                <a:t>:</a:t>
              </a:r>
              <a:endParaRPr lang="en-US" sz="2800" dirty="0">
                <a:solidFill>
                  <a:schemeClr val="tx1"/>
                </a:solidFill>
                <a:latin typeface="AMX" pitchFamily="2" charset="77"/>
              </a:endParaRPr>
            </a:p>
          </p:txBody>
        </p:sp>
        <p:sp>
          <p:nvSpPr>
            <p:cNvPr id="6" name="TextBox 5"/>
            <p:cNvSpPr txBox="1"/>
            <p:nvPr/>
          </p:nvSpPr>
          <p:spPr>
            <a:xfrm rot="16200000">
              <a:off x="567800" y="3142034"/>
              <a:ext cx="2117240"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1</a:t>
              </a:r>
              <a:r>
                <a:rPr lang="pt-BR" altLang="en-US" sz="3200" i="1" dirty="0">
                  <a:solidFill>
                    <a:srgbClr val="AF272F"/>
                  </a:solidFill>
                  <a:latin typeface="AMX" pitchFamily="2" charset="77"/>
                </a:rPr>
                <a:t>1</a:t>
              </a:r>
              <a:endParaRPr lang="pt-BR" alt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322773"/>
            <a:ext cx="490995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Pertence</a:t>
            </a:r>
            <a:r>
              <a:rPr lang="en-US" dirty="0">
                <a:latin typeface="AMX" pitchFamily="2" charset="77"/>
              </a:rPr>
              <a:t> à América </a:t>
            </a:r>
            <a:r>
              <a:rPr lang="en-US" dirty="0" err="1">
                <a:latin typeface="AMX" pitchFamily="2" charset="77"/>
              </a:rPr>
              <a:t>Móvil</a:t>
            </a:r>
            <a:r>
              <a:rPr lang="en-US" dirty="0">
                <a:latin typeface="AMX" pitchFamily="2" charset="77"/>
              </a:rPr>
              <a:t> que </a:t>
            </a:r>
            <a:r>
              <a:rPr lang="en-US" dirty="0" err="1">
                <a:latin typeface="AMX" pitchFamily="2" charset="77"/>
              </a:rPr>
              <a:t>é</a:t>
            </a:r>
            <a:r>
              <a:rPr lang="en-US" dirty="0">
                <a:latin typeface="AMX" pitchFamily="2" charset="77"/>
              </a:rPr>
              <a:t> o 6° </a:t>
            </a:r>
            <a:r>
              <a:rPr lang="en-US" dirty="0" err="1">
                <a:latin typeface="AMX" pitchFamily="2" charset="77"/>
              </a:rPr>
              <a:t>maior</a:t>
            </a:r>
            <a:r>
              <a:rPr lang="en-US" dirty="0">
                <a:latin typeface="AMX" pitchFamily="2" charset="77"/>
              </a:rPr>
              <a:t> </a:t>
            </a:r>
            <a:r>
              <a:rPr lang="en-US" dirty="0" err="1">
                <a:latin typeface="AMX" pitchFamily="2" charset="77"/>
              </a:rPr>
              <a:t>grupo</a:t>
            </a:r>
            <a:r>
              <a:rPr lang="en-US" dirty="0">
                <a:latin typeface="AMX" pitchFamily="2" charset="77"/>
              </a:rPr>
              <a:t> de </a:t>
            </a:r>
            <a:r>
              <a:rPr lang="en-US" dirty="0" err="1">
                <a:latin typeface="AMX" pitchFamily="2" charset="77"/>
              </a:rPr>
              <a:t>telefonia</a:t>
            </a:r>
            <a:r>
              <a:rPr lang="en-US" dirty="0">
                <a:latin typeface="AMX" pitchFamily="2" charset="77"/>
              </a:rPr>
              <a:t> </a:t>
            </a:r>
            <a:r>
              <a:rPr lang="en-US" dirty="0" err="1">
                <a:latin typeface="AMX" pitchFamily="2" charset="77"/>
              </a:rPr>
              <a:t>móvel</a:t>
            </a:r>
            <a:r>
              <a:rPr lang="en-US" dirty="0">
                <a:latin typeface="AMX" pitchFamily="2" charset="77"/>
              </a:rPr>
              <a:t> do </a:t>
            </a:r>
            <a:r>
              <a:rPr lang="en-US" dirty="0" err="1">
                <a:latin typeface="AMX" pitchFamily="2" charset="77"/>
              </a:rPr>
              <a:t>mundo</a:t>
            </a:r>
            <a:r>
              <a:rPr lang="en-US" dirty="0">
                <a:latin typeface="AMX" pitchFamily="2" charset="77"/>
              </a:rPr>
              <a:t>!</a:t>
            </a:r>
            <a:endParaRPr lang="en-US" dirty="0">
              <a:latin typeface="AMX" pitchFamily="2" charset="77"/>
            </a:endParaRPr>
          </a:p>
        </p:txBody>
      </p:sp>
      <p:sp>
        <p:nvSpPr>
          <p:cNvPr id="11" name="TextBox 10"/>
          <p:cNvSpPr txBox="1"/>
          <p:nvPr/>
        </p:nvSpPr>
        <p:spPr>
          <a:xfrm>
            <a:off x="6968363" y="2426924"/>
            <a:ext cx="490995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Uma das </a:t>
            </a:r>
            <a:r>
              <a:rPr lang="en-US" dirty="0" err="1">
                <a:latin typeface="AMX" pitchFamily="2" charset="77"/>
              </a:rPr>
              <a:t>parceiras</a:t>
            </a:r>
            <a:r>
              <a:rPr lang="en-US" dirty="0">
                <a:latin typeface="AMX" pitchFamily="2" charset="77"/>
              </a:rPr>
              <a:t> do </a:t>
            </a:r>
            <a:r>
              <a:rPr lang="en-US" dirty="0" err="1">
                <a:latin typeface="AMX" pitchFamily="2" charset="77"/>
              </a:rPr>
              <a:t>grupo</a:t>
            </a:r>
            <a:r>
              <a:rPr lang="en-US" dirty="0">
                <a:latin typeface="AMX" pitchFamily="2" charset="77"/>
              </a:rPr>
              <a:t> América </a:t>
            </a:r>
            <a:r>
              <a:rPr lang="en-US" dirty="0" err="1">
                <a:latin typeface="AMX" pitchFamily="2" charset="77"/>
              </a:rPr>
              <a:t>Móvil</a:t>
            </a:r>
            <a:r>
              <a:rPr lang="en-US" dirty="0">
                <a:latin typeface="AMX" pitchFamily="2" charset="77"/>
              </a:rPr>
              <a:t>, junto com a Sky e a </a:t>
            </a:r>
            <a:r>
              <a:rPr lang="en-US" dirty="0" err="1">
                <a:latin typeface="AMX" pitchFamily="2" charset="77"/>
              </a:rPr>
              <a:t>Telefônica</a:t>
            </a:r>
            <a:r>
              <a:rPr lang="en-US" dirty="0">
                <a:latin typeface="AMX" pitchFamily="2" charset="77"/>
              </a:rPr>
              <a:t>.</a:t>
            </a:r>
            <a:endParaRPr lang="en-US" dirty="0">
              <a:latin typeface="AMX" pitchFamily="2" charset="77"/>
            </a:endParaRPr>
          </a:p>
        </p:txBody>
      </p:sp>
      <p:sp>
        <p:nvSpPr>
          <p:cNvPr id="12" name="TextBox 11"/>
          <p:cNvSpPr txBox="1"/>
          <p:nvPr/>
        </p:nvSpPr>
        <p:spPr>
          <a:xfrm>
            <a:off x="6968363" y="3531075"/>
            <a:ext cx="490995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Uma </a:t>
            </a:r>
            <a:r>
              <a:rPr lang="en-US" dirty="0" err="1">
                <a:latin typeface="AMX" pitchFamily="2" charset="77"/>
              </a:rPr>
              <a:t>empresa</a:t>
            </a:r>
            <a:r>
              <a:rPr lang="en-US" dirty="0">
                <a:latin typeface="AMX" pitchFamily="2" charset="77"/>
              </a:rPr>
              <a:t> </a:t>
            </a:r>
            <a:r>
              <a:rPr lang="en-US" dirty="0" err="1">
                <a:latin typeface="AMX" pitchFamily="2" charset="77"/>
              </a:rPr>
              <a:t>única</a:t>
            </a:r>
            <a:r>
              <a:rPr lang="en-US" dirty="0">
                <a:latin typeface="AMX" pitchFamily="2" charset="77"/>
              </a:rPr>
              <a:t>, com </a:t>
            </a:r>
            <a:r>
              <a:rPr lang="en-US" dirty="0" err="1">
                <a:latin typeface="AMX" pitchFamily="2" charset="77"/>
              </a:rPr>
              <a:t>grande</a:t>
            </a:r>
            <a:r>
              <a:rPr lang="en-US" dirty="0">
                <a:latin typeface="AMX" pitchFamily="2" charset="77"/>
              </a:rPr>
              <a:t> </a:t>
            </a:r>
            <a:r>
              <a:rPr lang="en-US" dirty="0" err="1">
                <a:latin typeface="AMX" pitchFamily="2" charset="77"/>
              </a:rPr>
              <a:t>presença</a:t>
            </a:r>
            <a:r>
              <a:rPr lang="en-US" dirty="0">
                <a:latin typeface="AMX" pitchFamily="2" charset="77"/>
              </a:rPr>
              <a:t> </a:t>
            </a:r>
            <a:r>
              <a:rPr lang="en-US" dirty="0" err="1">
                <a:latin typeface="AMX" pitchFamily="2" charset="77"/>
              </a:rPr>
              <a:t>nacional</a:t>
            </a:r>
            <a:r>
              <a:rPr lang="en-US" dirty="0">
                <a:latin typeface="AMX" pitchFamily="2" charset="77"/>
              </a:rPr>
              <a:t> e que </a:t>
            </a:r>
            <a:r>
              <a:rPr lang="en-US" dirty="0" err="1">
                <a:latin typeface="AMX" pitchFamily="2" charset="77"/>
              </a:rPr>
              <a:t>nasceu</a:t>
            </a:r>
            <a:r>
              <a:rPr lang="en-US" dirty="0">
                <a:latin typeface="AMX" pitchFamily="2" charset="77"/>
              </a:rPr>
              <a:t> no </a:t>
            </a:r>
            <a:r>
              <a:rPr lang="en-US" dirty="0" err="1">
                <a:latin typeface="AMX" pitchFamily="2" charset="77"/>
              </a:rPr>
              <a:t>Brasil</a:t>
            </a:r>
            <a:r>
              <a:rPr lang="en-US" dirty="0">
                <a:latin typeface="AMX" pitchFamily="2" charset="77"/>
              </a:rPr>
              <a:t> </a:t>
            </a:r>
            <a:r>
              <a:rPr lang="en-US" dirty="0" err="1">
                <a:latin typeface="AMX" pitchFamily="2" charset="77"/>
              </a:rPr>
              <a:t>em</a:t>
            </a:r>
            <a:r>
              <a:rPr lang="en-US" dirty="0">
                <a:latin typeface="AMX" pitchFamily="2" charset="77"/>
              </a:rPr>
              <a:t> 2003 com a </a:t>
            </a:r>
            <a:r>
              <a:rPr lang="en-US" dirty="0" err="1">
                <a:latin typeface="AMX" pitchFamily="2" charset="77"/>
              </a:rPr>
              <a:t>união</a:t>
            </a:r>
            <a:r>
              <a:rPr lang="en-US" dirty="0">
                <a:latin typeface="AMX" pitchFamily="2" charset="77"/>
              </a:rPr>
              <a:t> de 6 </a:t>
            </a:r>
            <a:r>
              <a:rPr lang="en-US" dirty="0" err="1">
                <a:latin typeface="AMX" pitchFamily="2" charset="77"/>
              </a:rPr>
              <a:t>operadoras</a:t>
            </a:r>
            <a:r>
              <a:rPr lang="en-US" dirty="0">
                <a:latin typeface="AMX" pitchFamily="2" charset="77"/>
              </a:rPr>
              <a:t> </a:t>
            </a:r>
            <a:r>
              <a:rPr lang="en-US" dirty="0" err="1">
                <a:latin typeface="AMX" pitchFamily="2" charset="77"/>
              </a:rPr>
              <a:t>regionais</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635227"/>
            <a:ext cx="4909959" cy="90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a:latin typeface="AMX" pitchFamily="2" charset="77"/>
              </a:rPr>
              <a:t>A Claro </a:t>
            </a:r>
            <a:r>
              <a:rPr lang="en-US" dirty="0" err="1">
                <a:latin typeface="AMX" pitchFamily="2" charset="77"/>
              </a:rPr>
              <a:t>não</a:t>
            </a:r>
            <a:r>
              <a:rPr lang="en-US" dirty="0">
                <a:latin typeface="AMX" pitchFamily="2" charset="77"/>
              </a:rPr>
              <a:t> </a:t>
            </a:r>
            <a:r>
              <a:rPr lang="en-US" dirty="0" err="1">
                <a:latin typeface="AMX" pitchFamily="2" charset="77"/>
              </a:rPr>
              <a:t>disponibiliza</a:t>
            </a:r>
            <a:r>
              <a:rPr lang="en-US" dirty="0">
                <a:latin typeface="AMX" pitchFamily="2" charset="77"/>
              </a:rPr>
              <a:t> o 5G.</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1" name="Group 20"/>
          <p:cNvGrpSpPr/>
          <p:nvPr/>
        </p:nvGrpSpPr>
        <p:grpSpPr>
          <a:xfrm>
            <a:off x="6968363" y="3531075"/>
            <a:ext cx="4909959" cy="900000"/>
            <a:chOff x="6968363" y="523783"/>
            <a:chExt cx="4909959" cy="900000"/>
          </a:xfrm>
        </p:grpSpPr>
        <p:sp>
          <p:nvSpPr>
            <p:cNvPr id="18" name="TextBox 17"/>
            <p:cNvSpPr txBox="1"/>
            <p:nvPr/>
          </p:nvSpPr>
          <p:spPr>
            <a:xfrm>
              <a:off x="6968363" y="523783"/>
              <a:ext cx="4909959" cy="90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a:latin typeface="AMX" pitchFamily="2" charset="77"/>
                </a:rPr>
                <a:t>Uma </a:t>
              </a:r>
              <a:r>
                <a:rPr lang="en-US" dirty="0" err="1">
                  <a:latin typeface="AMX" pitchFamily="2" charset="77"/>
                </a:rPr>
                <a:t>empresa</a:t>
              </a:r>
              <a:r>
                <a:rPr lang="en-US" dirty="0">
                  <a:latin typeface="AMX" pitchFamily="2" charset="77"/>
                </a:rPr>
                <a:t> </a:t>
              </a:r>
              <a:r>
                <a:rPr lang="en-US" dirty="0" err="1">
                  <a:latin typeface="AMX" pitchFamily="2" charset="77"/>
                </a:rPr>
                <a:t>única</a:t>
              </a:r>
              <a:r>
                <a:rPr lang="en-US" dirty="0">
                  <a:latin typeface="AMX" pitchFamily="2" charset="77"/>
                </a:rPr>
                <a:t>, com </a:t>
              </a:r>
              <a:r>
                <a:rPr lang="en-US" dirty="0" err="1">
                  <a:latin typeface="AMX" pitchFamily="2" charset="77"/>
                </a:rPr>
                <a:t>grande</a:t>
              </a:r>
              <a:r>
                <a:rPr lang="en-US" dirty="0">
                  <a:latin typeface="AMX" pitchFamily="2" charset="77"/>
                </a:rPr>
                <a:t> </a:t>
              </a:r>
              <a:r>
                <a:rPr lang="en-US" dirty="0" err="1">
                  <a:latin typeface="AMX" pitchFamily="2" charset="77"/>
                </a:rPr>
                <a:t>presença</a:t>
              </a:r>
              <a:r>
                <a:rPr lang="en-US" dirty="0">
                  <a:latin typeface="AMX" pitchFamily="2" charset="77"/>
                </a:rPr>
                <a:t> </a:t>
              </a:r>
              <a:r>
                <a:rPr lang="en-US" dirty="0" err="1">
                  <a:latin typeface="AMX" pitchFamily="2" charset="77"/>
                </a:rPr>
                <a:t>nacional</a:t>
              </a:r>
              <a:r>
                <a:rPr lang="en-US" dirty="0">
                  <a:latin typeface="AMX" pitchFamily="2" charset="77"/>
                </a:rPr>
                <a:t> e que </a:t>
              </a:r>
              <a:r>
                <a:rPr lang="en-US" dirty="0" err="1">
                  <a:latin typeface="AMX" pitchFamily="2" charset="77"/>
                </a:rPr>
                <a:t>nasceu</a:t>
              </a:r>
              <a:r>
                <a:rPr lang="en-US" dirty="0">
                  <a:latin typeface="AMX" pitchFamily="2" charset="77"/>
                </a:rPr>
                <a:t> no </a:t>
              </a:r>
              <a:r>
                <a:rPr lang="en-US" dirty="0" err="1">
                  <a:latin typeface="AMX" pitchFamily="2" charset="77"/>
                </a:rPr>
                <a:t>Brasil</a:t>
              </a:r>
              <a:r>
                <a:rPr lang="en-US" dirty="0">
                  <a:latin typeface="AMX" pitchFamily="2" charset="77"/>
                </a:rPr>
                <a:t> </a:t>
              </a:r>
              <a:r>
                <a:rPr lang="en-US" dirty="0" err="1">
                  <a:latin typeface="AMX" pitchFamily="2" charset="77"/>
                </a:rPr>
                <a:t>em</a:t>
              </a:r>
              <a:r>
                <a:rPr lang="en-US" dirty="0">
                  <a:latin typeface="AMX" pitchFamily="2" charset="77"/>
                </a:rPr>
                <a:t> 2003 com a </a:t>
              </a:r>
              <a:r>
                <a:rPr lang="en-US" dirty="0" err="1">
                  <a:latin typeface="AMX" pitchFamily="2" charset="77"/>
                </a:rPr>
                <a:t>união</a:t>
              </a:r>
              <a:r>
                <a:rPr lang="en-US" dirty="0">
                  <a:latin typeface="AMX" pitchFamily="2" charset="77"/>
                </a:rPr>
                <a:t> de 6 </a:t>
              </a:r>
              <a:r>
                <a:rPr lang="en-US" dirty="0" err="1">
                  <a:latin typeface="AMX" pitchFamily="2" charset="77"/>
                </a:rPr>
                <a:t>operadoras</a:t>
              </a:r>
              <a:r>
                <a:rPr lang="en-US" dirty="0">
                  <a:latin typeface="AMX" pitchFamily="2" charset="77"/>
                </a:rPr>
                <a:t> </a:t>
              </a:r>
              <a:r>
                <a:rPr lang="en-US" dirty="0" err="1">
                  <a:latin typeface="AMX" pitchFamily="2" charset="77"/>
                </a:rPr>
                <a:t>regionais</a:t>
              </a:r>
              <a:r>
                <a:rPr lang="en-US" dirty="0">
                  <a:latin typeface="AMX" pitchFamily="2" charset="77"/>
                </a:rPr>
                <a:t>.</a:t>
              </a:r>
              <a:endParaRPr lang="en-US" dirty="0">
                <a:latin typeface="AMX" pitchFamily="2" charset="77"/>
              </a:endParaRPr>
            </a:p>
          </p:txBody>
        </p:sp>
        <p:sp>
          <p:nvSpPr>
            <p:cNvPr id="19" name="TextBox 18"/>
            <p:cNvSpPr txBox="1"/>
            <p:nvPr/>
          </p:nvSpPr>
          <p:spPr>
            <a:xfrm>
              <a:off x="7081667" y="779620"/>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4 -3.33333E-6 L 3.33333E-6 -3.33333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4 -4.44444E-6 L 3.33333E-6 -4.44444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4 -4.07407E-6 L 3.33333E-6 -4.07407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4 4.81481E-6 L 3.33333E-6 4.81481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483602" y="-520930"/>
            <a:ext cx="7899859" cy="7899859"/>
            <a:chOff x="-1048597" y="-520930"/>
            <a:chExt cx="7899859" cy="7899859"/>
          </a:xfrm>
        </p:grpSpPr>
        <p:grpSp>
          <p:nvGrpSpPr>
            <p:cNvPr id="3" name="Group 2"/>
            <p:cNvGrpSpPr/>
            <p:nvPr/>
          </p:nvGrpSpPr>
          <p:grpSpPr>
            <a:xfrm>
              <a:off x="-1048597" y="-520930"/>
              <a:ext cx="7899859" cy="7899859"/>
              <a:chOff x="-1295400" y="253541"/>
              <a:chExt cx="7899859" cy="7899859"/>
            </a:xfrm>
          </p:grpSpPr>
          <p:sp>
            <p:nvSpPr>
              <p:cNvPr id="8" name="Oval 7"/>
              <p:cNvSpPr>
                <a:spLocks noChangeAspect="1"/>
              </p:cNvSpPr>
              <p:nvPr/>
            </p:nvSpPr>
            <p:spPr>
              <a:xfrm>
                <a:off x="-1295400" y="253541"/>
                <a:ext cx="7899859" cy="7899859"/>
              </a:xfrm>
              <a:prstGeom prst="ellipse">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932959" y="574325"/>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2" name="Oval 1"/>
              <p:cNvSpPr>
                <a:spLocks noChangeAspect="1"/>
              </p:cNvSpPr>
              <p:nvPr/>
            </p:nvSpPr>
            <p:spPr>
              <a:xfrm>
                <a:off x="-664671" y="882304"/>
                <a:ext cx="6638400" cy="6638400"/>
              </a:xfrm>
              <a:prstGeom prst="ellipse">
                <a:avLst/>
              </a:prstGeom>
              <a:solidFill>
                <a:srgbClr val="FF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sp>
          <p:nvSpPr>
            <p:cNvPr id="5" name="TextBox 4"/>
            <p:cNvSpPr txBox="1"/>
            <p:nvPr/>
          </p:nvSpPr>
          <p:spPr>
            <a:xfrm>
              <a:off x="2054280" y="2951947"/>
              <a:ext cx="3334465" cy="954107"/>
            </a:xfrm>
            <a:prstGeom prst="rect">
              <a:avLst/>
            </a:prstGeom>
            <a:noFill/>
          </p:spPr>
          <p:txBody>
            <a:bodyPr wrap="square">
              <a:spAutoFit/>
            </a:bodyPr>
            <a:lstStyle/>
            <a:p>
              <a:pPr marL="97155">
                <a:spcBef>
                  <a:spcPts val="600"/>
                </a:spcBef>
              </a:pPr>
              <a:r>
                <a:rPr lang="en-US" sz="2800" dirty="0">
                  <a:solidFill>
                    <a:schemeClr val="tx1"/>
                  </a:solidFill>
                  <a:latin typeface="AMX" pitchFamily="2" charset="77"/>
                </a:rPr>
                <a:t>Qual </a:t>
              </a:r>
              <a:r>
                <a:rPr lang="en-US" sz="2800" dirty="0" err="1">
                  <a:solidFill>
                    <a:schemeClr val="tx1"/>
                  </a:solidFill>
                  <a:latin typeface="AMX" pitchFamily="2" charset="77"/>
                </a:rPr>
                <a:t>é</a:t>
              </a:r>
              <a:r>
                <a:rPr lang="en-US" sz="2800" dirty="0">
                  <a:solidFill>
                    <a:schemeClr val="tx1"/>
                  </a:solidFill>
                  <a:latin typeface="AMX" pitchFamily="2" charset="77"/>
                </a:rPr>
                <a:t> a </a:t>
              </a:r>
              <a:r>
                <a:rPr lang="en-US" sz="2800" dirty="0" err="1">
                  <a:solidFill>
                    <a:schemeClr val="tx1"/>
                  </a:solidFill>
                  <a:latin typeface="AMX" pitchFamily="2" charset="77"/>
                </a:rPr>
                <a:t>visão</a:t>
              </a:r>
              <a:br>
                <a:rPr lang="en-US" sz="2800" dirty="0">
                  <a:solidFill>
                    <a:schemeClr val="tx1"/>
                  </a:solidFill>
                  <a:latin typeface="AMX" pitchFamily="2" charset="77"/>
                </a:rPr>
              </a:br>
              <a:r>
                <a:rPr lang="en-US" sz="2800" dirty="0">
                  <a:solidFill>
                    <a:schemeClr val="tx1"/>
                  </a:solidFill>
                  <a:latin typeface="AMX" pitchFamily="2" charset="77"/>
                </a:rPr>
                <a:t>da Claro?</a:t>
              </a:r>
              <a:endParaRPr lang="en-US" sz="2800" dirty="0">
                <a:solidFill>
                  <a:schemeClr val="tx1"/>
                </a:solidFill>
                <a:latin typeface="AMX" pitchFamily="2" charset="77"/>
              </a:endParaRPr>
            </a:p>
          </p:txBody>
        </p:sp>
        <p:sp>
          <p:nvSpPr>
            <p:cNvPr id="6" name="TextBox 5"/>
            <p:cNvSpPr txBox="1"/>
            <p:nvPr/>
          </p:nvSpPr>
          <p:spPr>
            <a:xfrm rot="16200000">
              <a:off x="569088" y="3142034"/>
              <a:ext cx="2114664" cy="573932"/>
            </a:xfrm>
            <a:prstGeom prst="roundRect">
              <a:avLst>
                <a:gd name="adj" fmla="val 50000"/>
              </a:avLst>
            </a:prstGeom>
            <a:solidFill>
              <a:srgbClr val="FFF4D6"/>
            </a:solidFill>
            <a:ln w="19050">
              <a:solidFill>
                <a:srgbClr val="AF272F"/>
              </a:solidFill>
            </a:ln>
          </p:spPr>
          <p:txBody>
            <a:bodyPr wrap="square" rtlCol="0" anchor="ctr">
              <a:noAutofit/>
            </a:bodyPr>
            <a:lstStyle/>
            <a:p>
              <a:r>
                <a:rPr lang="en-US" sz="3200" i="1" dirty="0" err="1">
                  <a:solidFill>
                    <a:srgbClr val="AF272F"/>
                  </a:solidFill>
                  <a:latin typeface="AMX" pitchFamily="2" charset="77"/>
                </a:rPr>
                <a:t>Questão</a:t>
              </a:r>
              <a:r>
                <a:rPr lang="en-US" sz="3200" i="1" dirty="0">
                  <a:solidFill>
                    <a:srgbClr val="AF272F"/>
                  </a:solidFill>
                  <a:latin typeface="AMX" pitchFamily="2" charset="77"/>
                </a:rPr>
                <a:t> 1</a:t>
              </a:r>
              <a:r>
                <a:rPr lang="pt-BR" altLang="en-US" sz="3200" i="1" dirty="0">
                  <a:solidFill>
                    <a:srgbClr val="AF272F"/>
                  </a:solidFill>
                  <a:latin typeface="AMX" pitchFamily="2" charset="77"/>
                </a:rPr>
                <a:t>2</a:t>
              </a:r>
              <a:endParaRPr lang="en-US" sz="3200" i="1" dirty="0">
                <a:solidFill>
                  <a:srgbClr val="AF272F"/>
                </a:solidFill>
                <a:latin typeface="AMX" pitchFamily="2" charset="77"/>
              </a:endParaRPr>
            </a:p>
          </p:txBody>
        </p:sp>
      </p:grpSp>
      <p:sp>
        <p:nvSpPr>
          <p:cNvPr id="4" name="Rounded Rectangle 3"/>
          <p:cNvSpPr/>
          <p:nvPr/>
        </p:nvSpPr>
        <p:spPr>
          <a:xfrm>
            <a:off x="6684545" y="729000"/>
            <a:ext cx="6534305" cy="5400000"/>
          </a:xfrm>
          <a:prstGeom prst="roundRect">
            <a:avLst>
              <a:gd name="adj" fmla="val 15302"/>
            </a:avLst>
          </a:prstGeom>
          <a:solidFill>
            <a:srgbClr val="FF8F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endParaRPr lang="en-US" sz="2000" b="1" dirty="0">
              <a:solidFill>
                <a:schemeClr val="tx1"/>
              </a:solidFill>
              <a:latin typeface="AMX" pitchFamily="2" charset="77"/>
            </a:endParaRPr>
          </a:p>
        </p:txBody>
      </p:sp>
      <p:sp>
        <p:nvSpPr>
          <p:cNvPr id="10" name="TextBox 9"/>
          <p:cNvSpPr txBox="1"/>
          <p:nvPr/>
        </p:nvSpPr>
        <p:spPr>
          <a:xfrm>
            <a:off x="6968363" y="1403276"/>
            <a:ext cx="432403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É</a:t>
            </a:r>
            <a:r>
              <a:rPr lang="en-US" dirty="0">
                <a:latin typeface="AMX" pitchFamily="2" charset="77"/>
              </a:rPr>
              <a:t> a forma </a:t>
            </a:r>
            <a:r>
              <a:rPr lang="en-US" dirty="0" err="1">
                <a:latin typeface="AMX" pitchFamily="2" charset="77"/>
              </a:rPr>
              <a:t>como</a:t>
            </a:r>
            <a:r>
              <a:rPr lang="en-US" dirty="0">
                <a:latin typeface="AMX" pitchFamily="2" charset="77"/>
              </a:rPr>
              <a:t> </a:t>
            </a:r>
            <a:r>
              <a:rPr lang="en-US" dirty="0" err="1">
                <a:latin typeface="AMX" pitchFamily="2" charset="77"/>
              </a:rPr>
              <a:t>ela</a:t>
            </a:r>
            <a:r>
              <a:rPr lang="en-US" dirty="0">
                <a:latin typeface="AMX" pitchFamily="2" charset="77"/>
              </a:rPr>
              <a:t> </a:t>
            </a:r>
            <a:r>
              <a:rPr lang="en-US" dirty="0" err="1">
                <a:latin typeface="AMX" pitchFamily="2" charset="77"/>
              </a:rPr>
              <a:t>enxerga</a:t>
            </a:r>
            <a:r>
              <a:rPr lang="en-US" dirty="0">
                <a:latin typeface="AMX" pitchFamily="2" charset="77"/>
              </a:rPr>
              <a:t> </a:t>
            </a:r>
            <a:r>
              <a:rPr lang="en-US" dirty="0" err="1">
                <a:latin typeface="AMX" pitchFamily="2" charset="77"/>
              </a:rPr>
              <a:t>seus</a:t>
            </a:r>
            <a:r>
              <a:rPr lang="en-US" dirty="0">
                <a:latin typeface="AMX" pitchFamily="2" charset="77"/>
              </a:rPr>
              <a:t> </a:t>
            </a:r>
            <a:r>
              <a:rPr lang="en-US" dirty="0" err="1">
                <a:latin typeface="AMX" pitchFamily="2" charset="77"/>
              </a:rPr>
              <a:t>vendedores</a:t>
            </a:r>
            <a:r>
              <a:rPr lang="en-US" dirty="0">
                <a:latin typeface="AMX" pitchFamily="2" charset="77"/>
              </a:rPr>
              <a:t>.</a:t>
            </a:r>
            <a:endParaRPr lang="en-US" dirty="0">
              <a:latin typeface="AMX" pitchFamily="2" charset="77"/>
            </a:endParaRPr>
          </a:p>
        </p:txBody>
      </p:sp>
      <p:sp>
        <p:nvSpPr>
          <p:cNvPr id="11" name="TextBox 10"/>
          <p:cNvSpPr txBox="1"/>
          <p:nvPr/>
        </p:nvSpPr>
        <p:spPr>
          <a:xfrm>
            <a:off x="6968363" y="2512985"/>
            <a:ext cx="432403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É</a:t>
            </a:r>
            <a:r>
              <a:rPr lang="en-US" dirty="0">
                <a:latin typeface="AMX" pitchFamily="2" charset="77"/>
              </a:rPr>
              <a:t> a forma </a:t>
            </a:r>
            <a:r>
              <a:rPr lang="en-US" dirty="0" err="1">
                <a:latin typeface="AMX" pitchFamily="2" charset="77"/>
              </a:rPr>
              <a:t>como</a:t>
            </a:r>
            <a:r>
              <a:rPr lang="en-US" dirty="0">
                <a:latin typeface="AMX" pitchFamily="2" charset="77"/>
              </a:rPr>
              <a:t> </a:t>
            </a:r>
            <a:r>
              <a:rPr lang="en-US" dirty="0" err="1">
                <a:latin typeface="AMX" pitchFamily="2" charset="77"/>
              </a:rPr>
              <a:t>os</a:t>
            </a:r>
            <a:r>
              <a:rPr lang="en-US" dirty="0">
                <a:latin typeface="AMX" pitchFamily="2" charset="77"/>
              </a:rPr>
              <a:t> </a:t>
            </a:r>
            <a:r>
              <a:rPr lang="en-US" dirty="0" err="1">
                <a:latin typeface="AMX" pitchFamily="2" charset="77"/>
              </a:rPr>
              <a:t>vendedores</a:t>
            </a:r>
            <a:r>
              <a:rPr lang="en-US" dirty="0">
                <a:latin typeface="AMX" pitchFamily="2" charset="77"/>
              </a:rPr>
              <a:t> </a:t>
            </a:r>
            <a:r>
              <a:rPr lang="en-US" dirty="0" err="1">
                <a:latin typeface="AMX" pitchFamily="2" charset="77"/>
              </a:rPr>
              <a:t>veem</a:t>
            </a:r>
            <a:r>
              <a:rPr lang="en-US" dirty="0">
                <a:latin typeface="AMX" pitchFamily="2" charset="77"/>
              </a:rPr>
              <a:t> </a:t>
            </a:r>
            <a:r>
              <a:rPr lang="en-US" dirty="0" err="1">
                <a:latin typeface="AMX" pitchFamily="2" charset="77"/>
              </a:rPr>
              <a:t>seus</a:t>
            </a:r>
            <a:r>
              <a:rPr lang="en-US" dirty="0">
                <a:latin typeface="AMX" pitchFamily="2" charset="77"/>
              </a:rPr>
              <a:t> </a:t>
            </a:r>
            <a:r>
              <a:rPr lang="en-US" dirty="0" err="1">
                <a:latin typeface="AMX" pitchFamily="2" charset="77"/>
              </a:rPr>
              <a:t>clientes</a:t>
            </a:r>
            <a:r>
              <a:rPr lang="en-US" dirty="0">
                <a:latin typeface="AMX" pitchFamily="2" charset="77"/>
              </a:rPr>
              <a:t>.</a:t>
            </a:r>
            <a:endParaRPr lang="en-US" dirty="0">
              <a:latin typeface="AMX" pitchFamily="2" charset="77"/>
            </a:endParaRPr>
          </a:p>
        </p:txBody>
      </p:sp>
      <p:sp>
        <p:nvSpPr>
          <p:cNvPr id="12" name="TextBox 11"/>
          <p:cNvSpPr txBox="1"/>
          <p:nvPr/>
        </p:nvSpPr>
        <p:spPr>
          <a:xfrm>
            <a:off x="6968363" y="3622694"/>
            <a:ext cx="432403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Ganhar</a:t>
            </a:r>
            <a:r>
              <a:rPr lang="en-US" dirty="0">
                <a:latin typeface="AMX" pitchFamily="2" charset="77"/>
              </a:rPr>
              <a:t> </a:t>
            </a:r>
            <a:r>
              <a:rPr lang="en-US" dirty="0" err="1">
                <a:latin typeface="AMX" pitchFamily="2" charset="77"/>
              </a:rPr>
              <a:t>os</a:t>
            </a:r>
            <a:r>
              <a:rPr lang="en-US" dirty="0">
                <a:latin typeface="AMX" pitchFamily="2" charset="77"/>
              </a:rPr>
              <a:t> </a:t>
            </a:r>
            <a:r>
              <a:rPr lang="en-US" dirty="0" err="1">
                <a:latin typeface="AMX" pitchFamily="2" charset="77"/>
              </a:rPr>
              <a:t>prêmios</a:t>
            </a:r>
            <a:r>
              <a:rPr lang="en-US" dirty="0">
                <a:latin typeface="AMX" pitchFamily="2" charset="77"/>
              </a:rPr>
              <a:t> de </a:t>
            </a:r>
            <a:r>
              <a:rPr lang="en-US" dirty="0" err="1">
                <a:latin typeface="AMX" pitchFamily="2" charset="77"/>
              </a:rPr>
              <a:t>telecomunicação</a:t>
            </a:r>
            <a:r>
              <a:rPr lang="en-US" dirty="0">
                <a:latin typeface="AMX" pitchFamily="2" charset="77"/>
              </a:rPr>
              <a:t>.</a:t>
            </a:r>
            <a:endParaRPr lang="en-US" dirty="0">
              <a:latin typeface="AMX" pitchFamily="2" charset="77"/>
            </a:endParaRPr>
          </a:p>
        </p:txBody>
      </p:sp>
      <p:sp>
        <p:nvSpPr>
          <p:cNvPr id="13" name="TextBox 12"/>
          <p:cNvSpPr txBox="1"/>
          <p:nvPr/>
        </p:nvSpPr>
        <p:spPr>
          <a:xfrm>
            <a:off x="7081667" y="1578610"/>
            <a:ext cx="310473" cy="369332"/>
          </a:xfrm>
          <a:prstGeom prst="rect">
            <a:avLst/>
          </a:prstGeom>
          <a:noFill/>
        </p:spPr>
        <p:txBody>
          <a:bodyPr wrap="square" rtlCol="0">
            <a:spAutoFit/>
          </a:bodyPr>
          <a:lstStyle/>
          <a:p>
            <a:r>
              <a:rPr lang="en-US" b="1" i="1" dirty="0">
                <a:latin typeface="AMX" pitchFamily="2" charset="77"/>
              </a:rPr>
              <a:t>A</a:t>
            </a:r>
            <a:endParaRPr lang="en-US" b="1" i="1" dirty="0">
              <a:latin typeface="AMX" pitchFamily="2" charset="77"/>
            </a:endParaRPr>
          </a:p>
        </p:txBody>
      </p:sp>
      <p:sp>
        <p:nvSpPr>
          <p:cNvPr id="14" name="TextBox 13"/>
          <p:cNvSpPr txBox="1"/>
          <p:nvPr/>
        </p:nvSpPr>
        <p:spPr>
          <a:xfrm>
            <a:off x="7081667" y="2688319"/>
            <a:ext cx="310473" cy="369332"/>
          </a:xfrm>
          <a:prstGeom prst="rect">
            <a:avLst/>
          </a:prstGeom>
          <a:noFill/>
        </p:spPr>
        <p:txBody>
          <a:bodyPr wrap="square" rtlCol="0">
            <a:spAutoFit/>
          </a:bodyPr>
          <a:lstStyle/>
          <a:p>
            <a:r>
              <a:rPr lang="en-US" b="1" i="1" dirty="0">
                <a:latin typeface="AMX" pitchFamily="2" charset="77"/>
              </a:rPr>
              <a:t>B</a:t>
            </a:r>
            <a:endParaRPr lang="en-US" b="1" i="1" dirty="0">
              <a:latin typeface="AMX" pitchFamily="2" charset="77"/>
            </a:endParaRPr>
          </a:p>
        </p:txBody>
      </p:sp>
      <p:sp>
        <p:nvSpPr>
          <p:cNvPr id="15" name="TextBox 14"/>
          <p:cNvSpPr txBox="1"/>
          <p:nvPr/>
        </p:nvSpPr>
        <p:spPr>
          <a:xfrm>
            <a:off x="7081667" y="3798028"/>
            <a:ext cx="310473" cy="369332"/>
          </a:xfrm>
          <a:prstGeom prst="rect">
            <a:avLst/>
          </a:prstGeom>
          <a:noFill/>
        </p:spPr>
        <p:txBody>
          <a:bodyPr wrap="square" rtlCol="0">
            <a:spAutoFit/>
          </a:bodyPr>
          <a:lstStyle/>
          <a:p>
            <a:r>
              <a:rPr lang="en-US" b="1" i="1" dirty="0">
                <a:latin typeface="AMX" pitchFamily="2" charset="77"/>
              </a:rPr>
              <a:t>C</a:t>
            </a:r>
            <a:endParaRPr lang="en-US" b="1" i="1" dirty="0">
              <a:latin typeface="AMX" pitchFamily="2" charset="77"/>
            </a:endParaRPr>
          </a:p>
        </p:txBody>
      </p:sp>
      <p:sp>
        <p:nvSpPr>
          <p:cNvPr id="16" name="TextBox 15"/>
          <p:cNvSpPr txBox="1"/>
          <p:nvPr/>
        </p:nvSpPr>
        <p:spPr>
          <a:xfrm>
            <a:off x="6968363" y="4732402"/>
            <a:ext cx="4324033" cy="720000"/>
          </a:xfrm>
          <a:prstGeom prst="roundRect">
            <a:avLst>
              <a:gd name="adj" fmla="val 50000"/>
            </a:avLst>
          </a:prstGeom>
          <a:solidFill>
            <a:srgbClr val="FF8F43"/>
          </a:solidFill>
          <a:ln w="19050">
            <a:solidFill>
              <a:srgbClr val="EBD16E"/>
            </a:solidFill>
          </a:ln>
        </p:spPr>
        <p:txBody>
          <a:bodyPr wrap="square" rtlCol="0" anchor="ctr">
            <a:noAutofit/>
          </a:bodyPr>
          <a:lstStyle/>
          <a:p>
            <a:pPr marL="273050"/>
            <a:r>
              <a:rPr lang="en-US" dirty="0" err="1">
                <a:latin typeface="AMX" pitchFamily="2" charset="77"/>
              </a:rPr>
              <a:t>Transformar</a:t>
            </a:r>
            <a:r>
              <a:rPr lang="en-US" dirty="0">
                <a:latin typeface="AMX" pitchFamily="2" charset="77"/>
              </a:rPr>
              <a:t> e </a:t>
            </a:r>
            <a:r>
              <a:rPr lang="en-US" dirty="0" err="1">
                <a:latin typeface="AMX" pitchFamily="2" charset="77"/>
              </a:rPr>
              <a:t>inovar</a:t>
            </a:r>
            <a:r>
              <a:rPr lang="en-US" dirty="0">
                <a:latin typeface="AMX" pitchFamily="2" charset="77"/>
              </a:rPr>
              <a:t>, para ser </a:t>
            </a:r>
            <a:r>
              <a:rPr lang="en-US" dirty="0" err="1">
                <a:latin typeface="AMX" pitchFamily="2" charset="77"/>
              </a:rPr>
              <a:t>admirada</a:t>
            </a:r>
            <a:r>
              <a:rPr lang="en-US" dirty="0">
                <a:latin typeface="AMX" pitchFamily="2" charset="77"/>
              </a:rPr>
              <a:t>, </a:t>
            </a:r>
            <a:r>
              <a:rPr lang="en-US" dirty="0" err="1">
                <a:latin typeface="AMX" pitchFamily="2" charset="77"/>
              </a:rPr>
              <a:t>crescer</a:t>
            </a:r>
            <a:r>
              <a:rPr lang="en-US" dirty="0">
                <a:latin typeface="AMX" pitchFamily="2" charset="77"/>
              </a:rPr>
              <a:t> e </a:t>
            </a:r>
            <a:r>
              <a:rPr lang="en-US" dirty="0" err="1">
                <a:latin typeface="AMX" pitchFamily="2" charset="77"/>
              </a:rPr>
              <a:t>liderar</a:t>
            </a:r>
            <a:r>
              <a:rPr lang="en-US" dirty="0">
                <a:latin typeface="AMX" pitchFamily="2" charset="77"/>
              </a:rPr>
              <a:t>.</a:t>
            </a:r>
            <a:endParaRPr lang="en-US" dirty="0">
              <a:latin typeface="AMX" pitchFamily="2" charset="77"/>
            </a:endParaRPr>
          </a:p>
        </p:txBody>
      </p:sp>
      <p:sp>
        <p:nvSpPr>
          <p:cNvPr id="17" name="TextBox 16"/>
          <p:cNvSpPr txBox="1"/>
          <p:nvPr/>
        </p:nvSpPr>
        <p:spPr>
          <a:xfrm>
            <a:off x="7081667" y="4907737"/>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nvGrpSpPr>
          <p:cNvPr id="26" name="Group 25"/>
          <p:cNvGrpSpPr/>
          <p:nvPr/>
        </p:nvGrpSpPr>
        <p:grpSpPr>
          <a:xfrm>
            <a:off x="6968363" y="4732402"/>
            <a:ext cx="4324034" cy="720000"/>
            <a:chOff x="5086298" y="2512985"/>
            <a:chExt cx="4324034" cy="720000"/>
          </a:xfrm>
        </p:grpSpPr>
        <p:sp>
          <p:nvSpPr>
            <p:cNvPr id="24" name="TextBox 23"/>
            <p:cNvSpPr txBox="1"/>
            <p:nvPr/>
          </p:nvSpPr>
          <p:spPr>
            <a:xfrm>
              <a:off x="5086298" y="2512985"/>
              <a:ext cx="4324034" cy="720000"/>
            </a:xfrm>
            <a:prstGeom prst="roundRect">
              <a:avLst>
                <a:gd name="adj" fmla="val 50000"/>
              </a:avLst>
            </a:prstGeom>
            <a:solidFill>
              <a:srgbClr val="EBD16E"/>
            </a:solidFill>
            <a:ln w="19050">
              <a:solidFill>
                <a:srgbClr val="EBD16E"/>
              </a:solidFill>
            </a:ln>
          </p:spPr>
          <p:txBody>
            <a:bodyPr wrap="square" rtlCol="0" anchor="ctr">
              <a:noAutofit/>
            </a:bodyPr>
            <a:lstStyle/>
            <a:p>
              <a:pPr marL="273050"/>
              <a:r>
                <a:rPr lang="en-US" dirty="0" err="1">
                  <a:latin typeface="AMX" pitchFamily="2" charset="77"/>
                </a:rPr>
                <a:t>Transformar</a:t>
              </a:r>
              <a:r>
                <a:rPr lang="en-US" dirty="0">
                  <a:latin typeface="AMX" pitchFamily="2" charset="77"/>
                </a:rPr>
                <a:t> e </a:t>
              </a:r>
              <a:r>
                <a:rPr lang="en-US" dirty="0" err="1">
                  <a:latin typeface="AMX" pitchFamily="2" charset="77"/>
                </a:rPr>
                <a:t>inovar</a:t>
              </a:r>
              <a:r>
                <a:rPr lang="en-US" dirty="0">
                  <a:latin typeface="AMX" pitchFamily="2" charset="77"/>
                </a:rPr>
                <a:t>, para ser </a:t>
              </a:r>
              <a:r>
                <a:rPr lang="en-US" dirty="0" err="1">
                  <a:latin typeface="AMX" pitchFamily="2" charset="77"/>
                </a:rPr>
                <a:t>admirada</a:t>
              </a:r>
              <a:r>
                <a:rPr lang="en-US" dirty="0">
                  <a:latin typeface="AMX" pitchFamily="2" charset="77"/>
                </a:rPr>
                <a:t>, </a:t>
              </a:r>
              <a:r>
                <a:rPr lang="en-US" dirty="0" err="1">
                  <a:latin typeface="AMX" pitchFamily="2" charset="77"/>
                </a:rPr>
                <a:t>crescer</a:t>
              </a:r>
              <a:r>
                <a:rPr lang="en-US" dirty="0">
                  <a:latin typeface="AMX" pitchFamily="2" charset="77"/>
                </a:rPr>
                <a:t> e </a:t>
              </a:r>
              <a:r>
                <a:rPr lang="en-US" dirty="0" err="1">
                  <a:latin typeface="AMX" pitchFamily="2" charset="77"/>
                </a:rPr>
                <a:t>liderar</a:t>
              </a:r>
              <a:r>
                <a:rPr lang="en-US" dirty="0">
                  <a:latin typeface="AMX" pitchFamily="2" charset="77"/>
                </a:rPr>
                <a:t>.</a:t>
              </a:r>
              <a:endParaRPr lang="en-US" dirty="0">
                <a:latin typeface="AMX" pitchFamily="2" charset="77"/>
              </a:endParaRPr>
            </a:p>
          </p:txBody>
        </p:sp>
        <p:sp>
          <p:nvSpPr>
            <p:cNvPr id="25" name="TextBox 24"/>
            <p:cNvSpPr txBox="1"/>
            <p:nvPr/>
          </p:nvSpPr>
          <p:spPr>
            <a:xfrm>
              <a:off x="5199601" y="2688319"/>
              <a:ext cx="310473" cy="369332"/>
            </a:xfrm>
            <a:prstGeom prst="rect">
              <a:avLst/>
            </a:prstGeom>
            <a:noFill/>
          </p:spPr>
          <p:txBody>
            <a:bodyPr wrap="square" rtlCol="0">
              <a:spAutoFit/>
            </a:bodyPr>
            <a:lstStyle/>
            <a:p>
              <a:r>
                <a:rPr lang="en-US" b="1" i="1" dirty="0">
                  <a:latin typeface="AMX" pitchFamily="2" charset="77"/>
                </a:rPr>
                <a:t>D</a:t>
              </a:r>
              <a:endParaRPr lang="en-US" b="1" i="1" dirty="0">
                <a:latin typeface="AMX" pitchFamily="2" charset="77"/>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 calcmode="lin" valueType="num">
                                      <p:cBhvr>
                                        <p:cTn id="10" dur="1250" fill="hold"/>
                                        <p:tgtEl>
                                          <p:spTgt spid="20"/>
                                        </p:tgtEl>
                                        <p:attrNameLst>
                                          <p:attrName>ppt_w</p:attrName>
                                        </p:attrNameLst>
                                      </p:cBhvr>
                                      <p:tavLst>
                                        <p:tav tm="0">
                                          <p:val>
                                            <p:fltVal val="0"/>
                                          </p:val>
                                        </p:tav>
                                        <p:tav tm="100000">
                                          <p:val>
                                            <p:strVal val="#ppt_w"/>
                                          </p:val>
                                        </p:tav>
                                      </p:tavLst>
                                    </p:anim>
                                    <p:anim calcmode="lin" valueType="num">
                                      <p:cBhvr>
                                        <p:cTn id="11" dur="1250" fill="hold"/>
                                        <p:tgtEl>
                                          <p:spTgt spid="20"/>
                                        </p:tgtEl>
                                        <p:attrNameLst>
                                          <p:attrName>ppt_h</p:attrName>
                                        </p:attrNameLst>
                                      </p:cBhvr>
                                      <p:tavLst>
                                        <p:tav tm="0">
                                          <p:val>
                                            <p:fltVal val="0"/>
                                          </p:val>
                                        </p:tav>
                                        <p:tav tm="100000">
                                          <p:val>
                                            <p:strVal val="#ppt_h"/>
                                          </p:val>
                                        </p:tav>
                                      </p:tavLst>
                                    </p:anim>
                                    <p:anim calcmode="lin" valueType="num">
                                      <p:cBhvr>
                                        <p:cTn id="12" dur="1250" fill="hold"/>
                                        <p:tgtEl>
                                          <p:spTgt spid="20"/>
                                        </p:tgtEl>
                                        <p:attrNameLst>
                                          <p:attrName>style.rotation</p:attrName>
                                        </p:attrNameLst>
                                      </p:cBhvr>
                                      <p:tavLst>
                                        <p:tav tm="0">
                                          <p:val>
                                            <p:fltVal val="360"/>
                                          </p:val>
                                        </p:tav>
                                        <p:tav tm="100000">
                                          <p:val>
                                            <p:fltVal val="0"/>
                                          </p:val>
                                        </p:tav>
                                      </p:tavLst>
                                    </p:anim>
                                    <p:animEffect transition="in" filter="fade">
                                      <p:cBhvr>
                                        <p:cTn id="13" dur="1250"/>
                                        <p:tgtEl>
                                          <p:spTgt spid="20"/>
                                        </p:tgtEl>
                                      </p:cBhvr>
                                    </p:animEffect>
                                  </p:childTnLst>
                                </p:cTn>
                              </p:par>
                              <p:par>
                                <p:cTn id="14" presetID="35" presetClass="path" presetSubtype="0" accel="50000" decel="50000" fill="hold" nodeType="withEffect">
                                  <p:stCondLst>
                                    <p:cond delay="0"/>
                                  </p:stCondLst>
                                  <p:childTnLst>
                                    <p:animMotion origin="layout" path="M -0.10416 0 L -3.54167E-6 0 " pathEditMode="relative" rAng="0" ptsTypes="AA">
                                      <p:cBhvr>
                                        <p:cTn id="15" dur="1500" fill="hold"/>
                                        <p:tgtEl>
                                          <p:spTgt spid="20"/>
                                        </p:tgtEl>
                                        <p:attrNameLst>
                                          <p:attrName>ppt_x</p:attrName>
                                          <p:attrName>ppt_y</p:attrName>
                                        </p:attrNameLst>
                                      </p:cBhvr>
                                      <p:rCtr x="5208" y="0"/>
                                    </p:animMotion>
                                  </p:childTnLst>
                                </p:cTn>
                              </p:par>
                              <p:par>
                                <p:cTn id="16" presetID="10" presetClass="entr" presetSubtype="0" fill="hold" grpId="0" nodeType="withEffect">
                                  <p:stCondLst>
                                    <p:cond delay="50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75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35" presetClass="path" presetSubtype="0" accel="50000" decel="50000" fill="hold" grpId="1" nodeType="withEffect">
                                  <p:stCondLst>
                                    <p:cond delay="750"/>
                                  </p:stCondLst>
                                  <p:childTnLst>
                                    <p:animMotion origin="layout" path="M 0.04245 -4.44444E-6 L 1.875E-6 -4.44444E-6 " pathEditMode="relative" rAng="0" ptsTypes="AA">
                                      <p:cBhvr>
                                        <p:cTn id="23" dur="1250" fill="hold"/>
                                        <p:tgtEl>
                                          <p:spTgt spid="10"/>
                                        </p:tgtEl>
                                        <p:attrNameLst>
                                          <p:attrName>ppt_x</p:attrName>
                                          <p:attrName>ppt_y</p:attrName>
                                        </p:attrNameLst>
                                      </p:cBhvr>
                                      <p:rCtr x="-2122" y="0"/>
                                    </p:animMotion>
                                  </p:childTnLst>
                                </p:cTn>
                              </p:par>
                              <p:par>
                                <p:cTn id="24" presetID="10" presetClass="entr" presetSubtype="0" fill="hold" grpId="0" nodeType="withEffect">
                                  <p:stCondLst>
                                    <p:cond delay="80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35" presetClass="path" presetSubtype="0" accel="50000" decel="50000" fill="hold" grpId="1" nodeType="withEffect">
                                  <p:stCondLst>
                                    <p:cond delay="800"/>
                                  </p:stCondLst>
                                  <p:childTnLst>
                                    <p:animMotion origin="layout" path="M 0.04244 -4.44444E-6 L 5E-6 -4.44444E-6 " pathEditMode="relative" rAng="0" ptsTypes="AA">
                                      <p:cBhvr>
                                        <p:cTn id="28" dur="1250" fill="hold"/>
                                        <p:tgtEl>
                                          <p:spTgt spid="13"/>
                                        </p:tgtEl>
                                        <p:attrNameLst>
                                          <p:attrName>ppt_x</p:attrName>
                                          <p:attrName>ppt_y</p:attrName>
                                        </p:attrNameLst>
                                      </p:cBhvr>
                                      <p:rCtr x="-2122" y="0"/>
                                    </p:animMotion>
                                  </p:childTnLst>
                                </p:cTn>
                              </p:par>
                              <p:par>
                                <p:cTn id="29" presetID="10" presetClass="entr" presetSubtype="0" fill="hold" grpId="0" nodeType="withEffect">
                                  <p:stCondLst>
                                    <p:cond delay="8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35" presetClass="path" presetSubtype="0" accel="50000" decel="50000" fill="hold" grpId="1" nodeType="withEffect">
                                  <p:stCondLst>
                                    <p:cond delay="850"/>
                                  </p:stCondLst>
                                  <p:childTnLst>
                                    <p:animMotion origin="layout" path="M 0.04245 -1.48148E-6 L 1.875E-6 -1.48148E-6 " pathEditMode="relative" rAng="0" ptsTypes="AA">
                                      <p:cBhvr>
                                        <p:cTn id="33" dur="1250" fill="hold"/>
                                        <p:tgtEl>
                                          <p:spTgt spid="11"/>
                                        </p:tgtEl>
                                        <p:attrNameLst>
                                          <p:attrName>ppt_x</p:attrName>
                                          <p:attrName>ppt_y</p:attrName>
                                        </p:attrNameLst>
                                      </p:cBhvr>
                                      <p:rCtr x="-2122" y="0"/>
                                    </p:animMotion>
                                  </p:childTnLst>
                                </p:cTn>
                              </p:par>
                              <p:par>
                                <p:cTn id="34" presetID="10" presetClass="entr" presetSubtype="0" fill="hold" grpId="0" nodeType="withEffect">
                                  <p:stCondLst>
                                    <p:cond delay="90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35" presetClass="path" presetSubtype="0" accel="50000" decel="50000" fill="hold" grpId="1" nodeType="withEffect">
                                  <p:stCondLst>
                                    <p:cond delay="900"/>
                                  </p:stCondLst>
                                  <p:childTnLst>
                                    <p:animMotion origin="layout" path="M 0.04244 -1.48148E-6 L 5E-6 -1.48148E-6 " pathEditMode="relative" rAng="0" ptsTypes="AA">
                                      <p:cBhvr>
                                        <p:cTn id="38" dur="1250" fill="hold"/>
                                        <p:tgtEl>
                                          <p:spTgt spid="14"/>
                                        </p:tgtEl>
                                        <p:attrNameLst>
                                          <p:attrName>ppt_x</p:attrName>
                                          <p:attrName>ppt_y</p:attrName>
                                        </p:attrNameLst>
                                      </p:cBhvr>
                                      <p:rCtr x="-2122" y="0"/>
                                    </p:animMotion>
                                  </p:childTnLst>
                                </p:cTn>
                              </p:par>
                              <p:par>
                                <p:cTn id="39" presetID="10" presetClass="entr" presetSubtype="0" fill="hold" grpId="0" nodeType="withEffect">
                                  <p:stCondLst>
                                    <p:cond delay="95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par>
                                <p:cTn id="42" presetID="35" presetClass="path" presetSubtype="0" accel="50000" decel="50000" fill="hold" grpId="1" nodeType="withEffect">
                                  <p:stCondLst>
                                    <p:cond delay="950"/>
                                  </p:stCondLst>
                                  <p:childTnLst>
                                    <p:animMotion origin="layout" path="M 0.04245 2.96296E-6 L 1.875E-6 2.96296E-6 " pathEditMode="relative" rAng="0" ptsTypes="AA">
                                      <p:cBhvr>
                                        <p:cTn id="43" dur="1250" fill="hold"/>
                                        <p:tgtEl>
                                          <p:spTgt spid="12"/>
                                        </p:tgtEl>
                                        <p:attrNameLst>
                                          <p:attrName>ppt_x</p:attrName>
                                          <p:attrName>ppt_y</p:attrName>
                                        </p:attrNameLst>
                                      </p:cBhvr>
                                      <p:rCtr x="-2122" y="0"/>
                                    </p:animMotion>
                                  </p:childTnLst>
                                </p:cTn>
                              </p:par>
                              <p:par>
                                <p:cTn id="44" presetID="10" presetClass="entr" presetSubtype="0" fill="hold" grpId="0" nodeType="withEffect">
                                  <p:stCondLst>
                                    <p:cond delay="100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par>
                                <p:cTn id="47" presetID="35" presetClass="path" presetSubtype="0" accel="50000" decel="50000" fill="hold" grpId="1" nodeType="withEffect">
                                  <p:stCondLst>
                                    <p:cond delay="1000"/>
                                  </p:stCondLst>
                                  <p:childTnLst>
                                    <p:animMotion origin="layout" path="M 0.04244 -1.48148E-6 L 5E-6 -1.48148E-6 " pathEditMode="relative" rAng="0" ptsTypes="AA">
                                      <p:cBhvr>
                                        <p:cTn id="48" dur="1250" fill="hold"/>
                                        <p:tgtEl>
                                          <p:spTgt spid="15"/>
                                        </p:tgtEl>
                                        <p:attrNameLst>
                                          <p:attrName>ppt_x</p:attrName>
                                          <p:attrName>ppt_y</p:attrName>
                                        </p:attrNameLst>
                                      </p:cBhvr>
                                      <p:rCtr x="-2122" y="0"/>
                                    </p:animMotion>
                                  </p:childTnLst>
                                </p:cTn>
                              </p:par>
                              <p:par>
                                <p:cTn id="49" presetID="10" presetClass="entr" presetSubtype="0" fill="hold" grpId="0" nodeType="withEffect">
                                  <p:stCondLst>
                                    <p:cond delay="105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35" presetClass="path" presetSubtype="0" accel="50000" decel="50000" fill="hold" grpId="1" nodeType="withEffect">
                                  <p:stCondLst>
                                    <p:cond delay="1050"/>
                                  </p:stCondLst>
                                  <p:childTnLst>
                                    <p:animMotion origin="layout" path="M 0.04245 -2.59259E-6 L 1.875E-6 -2.59259E-6 " pathEditMode="relative" rAng="0" ptsTypes="AA">
                                      <p:cBhvr>
                                        <p:cTn id="53" dur="1250" fill="hold"/>
                                        <p:tgtEl>
                                          <p:spTgt spid="16"/>
                                        </p:tgtEl>
                                        <p:attrNameLst>
                                          <p:attrName>ppt_x</p:attrName>
                                          <p:attrName>ppt_y</p:attrName>
                                        </p:attrNameLst>
                                      </p:cBhvr>
                                      <p:rCtr x="-2122" y="0"/>
                                    </p:animMotion>
                                  </p:childTnLst>
                                </p:cTn>
                              </p:par>
                              <p:par>
                                <p:cTn id="54" presetID="10" presetClass="entr" presetSubtype="0" fill="hold" grpId="0" nodeType="withEffect">
                                  <p:stCondLst>
                                    <p:cond delay="110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35" presetClass="path" presetSubtype="0" accel="50000" decel="50000" fill="hold" grpId="1" nodeType="withEffect">
                                  <p:stCondLst>
                                    <p:cond delay="1100"/>
                                  </p:stCondLst>
                                  <p:childTnLst>
                                    <p:animMotion origin="layout" path="M 0.04244 -1.48148E-6 L 5E-6 -1.48148E-6 " pathEditMode="relative" rAng="0" ptsTypes="AA">
                                      <p:cBhvr>
                                        <p:cTn id="58" dur="1250" fill="hold"/>
                                        <p:tgtEl>
                                          <p:spTgt spid="17"/>
                                        </p:tgtEl>
                                        <p:attrNameLst>
                                          <p:attrName>ppt_x</p:attrName>
                                          <p:attrName>ppt_y</p:attrName>
                                        </p:attrNameLst>
                                      </p:cBhvr>
                                      <p:rCtr x="-2122" y="0"/>
                                    </p:animMotion>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0" grpId="1" animBg="1"/>
      <p:bldP spid="11" grpId="0" animBg="1"/>
      <p:bldP spid="11" grpId="1" animBg="1"/>
      <p:bldP spid="12" grpId="0" animBg="1"/>
      <p:bldP spid="12" grpId="1" animBg="1"/>
      <p:bldP spid="13" grpId="0"/>
      <p:bldP spid="13" grpId="1"/>
      <p:bldP spid="14" grpId="0"/>
      <p:bldP spid="14" grpId="1"/>
      <p:bldP spid="15" grpId="0"/>
      <p:bldP spid="15" grpId="1"/>
      <p:bldP spid="16" grpId="0" animBg="1"/>
      <p:bldP spid="16" grpId="1" animBg="1"/>
      <p:bldP spid="17" grpId="0"/>
      <p:bldP spid="17" grpId="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563526" y="-1105785"/>
            <a:ext cx="13311961" cy="9069570"/>
          </a:xfrm>
          <a:prstGeom prst="roundRect">
            <a:avLst>
              <a:gd name="adj" fmla="val 50000"/>
            </a:avLst>
          </a:prstGeom>
          <a:solidFill>
            <a:srgbClr val="CE21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grpSp>
        <p:nvGrpSpPr>
          <p:cNvPr id="6" name="Group 5"/>
          <p:cNvGrpSpPr/>
          <p:nvPr/>
        </p:nvGrpSpPr>
        <p:grpSpPr>
          <a:xfrm>
            <a:off x="5537735" y="-520929"/>
            <a:ext cx="7899859" cy="7899859"/>
            <a:chOff x="5537735" y="253541"/>
            <a:chExt cx="7899859" cy="7899859"/>
          </a:xfrm>
        </p:grpSpPr>
        <p:sp>
          <p:nvSpPr>
            <p:cNvPr id="8" name="Oval 7"/>
            <p:cNvSpPr>
              <a:spLocks noChangeAspect="1"/>
            </p:cNvSpPr>
            <p:nvPr/>
          </p:nvSpPr>
          <p:spPr>
            <a:xfrm>
              <a:off x="5537735" y="253541"/>
              <a:ext cx="7899859" cy="7899859"/>
            </a:xfrm>
            <a:prstGeom prst="ellipse">
              <a:avLst/>
            </a:prstGeom>
            <a:solidFill>
              <a:srgbClr val="AF27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sp>
          <p:nvSpPr>
            <p:cNvPr id="9" name="Oval 8"/>
            <p:cNvSpPr>
              <a:spLocks noChangeAspect="1"/>
            </p:cNvSpPr>
            <p:nvPr/>
          </p:nvSpPr>
          <p:spPr>
            <a:xfrm>
              <a:off x="5860178" y="574324"/>
              <a:ext cx="7254973" cy="7258292"/>
            </a:xfrm>
            <a:prstGeom prst="ellipse">
              <a:avLst/>
            </a:prstGeom>
            <a:noFill/>
            <a:ln>
              <a:solidFill>
                <a:srgbClr val="FFF4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MX" pitchFamily="2" charset="77"/>
              </a:endParaRPr>
            </a:p>
          </p:txBody>
        </p:sp>
        <p:pic>
          <p:nvPicPr>
            <p:cNvPr id="5" name="Picture 2"/>
            <p:cNvPicPr>
              <a:picLocks noChangeAspect="1" noChangeArrowheads="1"/>
            </p:cNvPicPr>
            <p:nvPr/>
          </p:nvPicPr>
          <p:blipFill rotWithShape="1">
            <a:blip r:embed="rId1"/>
            <a:srcRect l="33153" r="181"/>
            <a:stretch>
              <a:fillRect/>
            </a:stretch>
          </p:blipFill>
          <p:spPr bwMode="auto">
            <a:xfrm>
              <a:off x="6228595" y="944401"/>
              <a:ext cx="6518139" cy="6518139"/>
            </a:xfrm>
            <a:prstGeom prst="ellipse">
              <a:avLst/>
            </a:prstGeom>
            <a:extLst>
              <a:ext uri="{909E8E84-426E-40DD-AFC4-6F175D3DCCD1}">
                <a14:hiddenFill xmlns:a14="http://schemas.microsoft.com/office/drawing/2010/main">
                  <a:solidFill>
                    <a:srgbClr val="FFFFFF"/>
                  </a:solidFill>
                </a14:hiddenFill>
              </a:ext>
            </a:extLst>
          </p:spPr>
        </p:pic>
      </p:grpSp>
      <p:pic>
        <p:nvPicPr>
          <p:cNvPr id="22" name="Graphic 21"/>
          <p:cNvPicPr>
            <a:picLocks noChangeAspect="1"/>
          </p:cNvPicPr>
          <p:nvPr/>
        </p:nvPicPr>
        <p:blipFill>
          <a:blip r:embed="rId2"/>
          <a:stretch>
            <a:fillRect/>
          </a:stretch>
        </p:blipFill>
        <p:spPr>
          <a:xfrm>
            <a:off x="3403134" y="4632868"/>
            <a:ext cx="1752600" cy="977900"/>
          </a:xfrm>
          <a:prstGeom prst="rect">
            <a:avLst/>
          </a:prstGeom>
        </p:spPr>
      </p:pic>
      <p:pic>
        <p:nvPicPr>
          <p:cNvPr id="23" name="Graphic 22"/>
          <p:cNvPicPr>
            <a:picLocks noChangeAspect="1"/>
          </p:cNvPicPr>
          <p:nvPr/>
        </p:nvPicPr>
        <p:blipFill>
          <a:blip r:embed="rId2"/>
          <a:stretch>
            <a:fillRect/>
          </a:stretch>
        </p:blipFill>
        <p:spPr>
          <a:xfrm rot="5400000">
            <a:off x="1031038" y="1372585"/>
            <a:ext cx="1752600" cy="977900"/>
          </a:xfrm>
          <a:prstGeom prst="rect">
            <a:avLst/>
          </a:prstGeom>
        </p:spPr>
      </p:pic>
      <p:sp>
        <p:nvSpPr>
          <p:cNvPr id="13" name="Rounded Rectangle 12"/>
          <p:cNvSpPr/>
          <p:nvPr/>
        </p:nvSpPr>
        <p:spPr>
          <a:xfrm>
            <a:off x="1282625" y="2041864"/>
            <a:ext cx="3604319" cy="2774272"/>
          </a:xfrm>
          <a:prstGeom prst="roundRect">
            <a:avLst/>
          </a:prstGeom>
          <a:solidFill>
            <a:srgbClr val="FFFA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97155">
              <a:spcBef>
                <a:spcPts val="600"/>
              </a:spcBef>
            </a:pPr>
            <a:r>
              <a:rPr lang="en-US" sz="2800" dirty="0" err="1">
                <a:solidFill>
                  <a:schemeClr val="tx1"/>
                </a:solidFill>
                <a:latin typeface="AMX" pitchFamily="2" charset="77"/>
              </a:rPr>
              <a:t>Chegamos</a:t>
            </a:r>
            <a:r>
              <a:rPr lang="en-US" sz="2800" dirty="0">
                <a:solidFill>
                  <a:schemeClr val="tx1"/>
                </a:solidFill>
                <a:latin typeface="AMX" pitchFamily="2" charset="77"/>
              </a:rPr>
              <a:t> </a:t>
            </a:r>
            <a:r>
              <a:rPr lang="en-US" sz="2800" dirty="0" err="1">
                <a:solidFill>
                  <a:schemeClr val="tx1"/>
                </a:solidFill>
                <a:latin typeface="AMX" pitchFamily="2" charset="77"/>
              </a:rPr>
              <a:t>ao</a:t>
            </a:r>
            <a:br>
              <a:rPr lang="en-US" sz="2800" dirty="0">
                <a:solidFill>
                  <a:schemeClr val="tx1"/>
                </a:solidFill>
                <a:latin typeface="AMX" pitchFamily="2" charset="77"/>
              </a:rPr>
            </a:br>
            <a:r>
              <a:rPr lang="en-US" sz="2800" dirty="0" err="1">
                <a:solidFill>
                  <a:schemeClr val="tx1"/>
                </a:solidFill>
                <a:latin typeface="AMX" pitchFamily="2" charset="77"/>
              </a:rPr>
              <a:t>fim</a:t>
            </a:r>
            <a:r>
              <a:rPr lang="en-US" sz="2800" dirty="0">
                <a:solidFill>
                  <a:schemeClr val="tx1"/>
                </a:solidFill>
                <a:latin typeface="AMX" pitchFamily="2" charset="77"/>
              </a:rPr>
              <a:t> do </a:t>
            </a:r>
            <a:r>
              <a:rPr lang="en-US" sz="2800" dirty="0" err="1">
                <a:solidFill>
                  <a:schemeClr val="tx1"/>
                </a:solidFill>
                <a:latin typeface="AMX" pitchFamily="2" charset="77"/>
              </a:rPr>
              <a:t>nosso</a:t>
            </a:r>
            <a:r>
              <a:rPr lang="en-US" sz="2800" dirty="0">
                <a:solidFill>
                  <a:schemeClr val="tx1"/>
                </a:solidFill>
                <a:latin typeface="AMX" pitchFamily="2" charset="77"/>
              </a:rPr>
              <a:t> </a:t>
            </a:r>
            <a:r>
              <a:rPr lang="en-US" sz="2800" dirty="0" err="1">
                <a:solidFill>
                  <a:schemeClr val="tx1"/>
                </a:solidFill>
                <a:latin typeface="AMX" pitchFamily="2" charset="77"/>
              </a:rPr>
              <a:t>treinamento</a:t>
            </a:r>
            <a:r>
              <a:rPr lang="en-US" sz="2800" dirty="0">
                <a:solidFill>
                  <a:schemeClr val="tx1"/>
                </a:solidFill>
                <a:latin typeface="AMX" pitchFamily="2" charset="77"/>
              </a:rPr>
              <a:t>!</a:t>
            </a:r>
            <a:endParaRPr lang="en-US" sz="2800" dirty="0">
              <a:solidFill>
                <a:schemeClr val="tx1"/>
              </a:solidFill>
              <a:latin typeface="AMX" pitchFamily="2" charset="77"/>
            </a:endParaRPr>
          </a:p>
          <a:p>
            <a:pPr marL="97155">
              <a:spcBef>
                <a:spcPts val="600"/>
              </a:spcBef>
            </a:pPr>
            <a:r>
              <a:rPr lang="en-US" sz="2800" b="1" dirty="0" err="1">
                <a:solidFill>
                  <a:schemeClr val="tx1"/>
                </a:solidFill>
                <a:latin typeface="AMX" pitchFamily="2" charset="77"/>
              </a:rPr>
              <a:t>Obrigado</a:t>
            </a:r>
            <a:r>
              <a:rPr lang="en-US" sz="2800" b="1" dirty="0">
                <a:solidFill>
                  <a:schemeClr val="tx1"/>
                </a:solidFill>
                <a:latin typeface="AMX" pitchFamily="2" charset="77"/>
              </a:rPr>
              <a:t> a </a:t>
            </a:r>
            <a:r>
              <a:rPr lang="en-US" sz="2800" b="1" dirty="0" err="1">
                <a:solidFill>
                  <a:schemeClr val="tx1"/>
                </a:solidFill>
                <a:latin typeface="AMX" pitchFamily="2" charset="77"/>
              </a:rPr>
              <a:t>todos</a:t>
            </a:r>
            <a:r>
              <a:rPr lang="en-US" sz="2800" b="1" dirty="0">
                <a:solidFill>
                  <a:schemeClr val="tx1"/>
                </a:solidFill>
                <a:latin typeface="AMX" pitchFamily="2" charset="77"/>
              </a:rPr>
              <a:t> pela </a:t>
            </a:r>
            <a:r>
              <a:rPr lang="en-US" sz="2800" b="1" dirty="0" err="1">
                <a:solidFill>
                  <a:schemeClr val="tx1"/>
                </a:solidFill>
                <a:latin typeface="AMX" pitchFamily="2" charset="77"/>
              </a:rPr>
              <a:t>participação</a:t>
            </a:r>
            <a:r>
              <a:rPr lang="en-US" sz="2800" b="1" dirty="0">
                <a:solidFill>
                  <a:schemeClr val="tx1"/>
                </a:solidFill>
                <a:latin typeface="AMX" pitchFamily="2" charset="77"/>
              </a:rPr>
              <a:t>!</a:t>
            </a:r>
            <a:endParaRPr lang="en-US" sz="2800" b="1" dirty="0">
              <a:solidFill>
                <a:schemeClr val="tx1"/>
              </a:solidFill>
              <a:latin typeface="AMX" pitchFamily="2" charset="77"/>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49" presetClass="entr" presetSubtype="0" decel="10000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 calcmode="lin" valueType="num">
                                      <p:cBhvr>
                                        <p:cTn id="10" dur="1250" fill="hold"/>
                                        <p:tgtEl>
                                          <p:spTgt spid="6"/>
                                        </p:tgtEl>
                                        <p:attrNameLst>
                                          <p:attrName>ppt_w</p:attrName>
                                        </p:attrNameLst>
                                      </p:cBhvr>
                                      <p:tavLst>
                                        <p:tav tm="0">
                                          <p:val>
                                            <p:fltVal val="0"/>
                                          </p:val>
                                        </p:tav>
                                        <p:tav tm="100000">
                                          <p:val>
                                            <p:strVal val="#ppt_w"/>
                                          </p:val>
                                        </p:tav>
                                      </p:tavLst>
                                    </p:anim>
                                    <p:anim calcmode="lin" valueType="num">
                                      <p:cBhvr>
                                        <p:cTn id="11" dur="1250" fill="hold"/>
                                        <p:tgtEl>
                                          <p:spTgt spid="6"/>
                                        </p:tgtEl>
                                        <p:attrNameLst>
                                          <p:attrName>ppt_h</p:attrName>
                                        </p:attrNameLst>
                                      </p:cBhvr>
                                      <p:tavLst>
                                        <p:tav tm="0">
                                          <p:val>
                                            <p:fltVal val="0"/>
                                          </p:val>
                                        </p:tav>
                                        <p:tav tm="100000">
                                          <p:val>
                                            <p:strVal val="#ppt_h"/>
                                          </p:val>
                                        </p:tav>
                                      </p:tavLst>
                                    </p:anim>
                                    <p:anim calcmode="lin" valueType="num">
                                      <p:cBhvr>
                                        <p:cTn id="12" dur="1250" fill="hold"/>
                                        <p:tgtEl>
                                          <p:spTgt spid="6"/>
                                        </p:tgtEl>
                                        <p:attrNameLst>
                                          <p:attrName>style.rotation</p:attrName>
                                        </p:attrNameLst>
                                      </p:cBhvr>
                                      <p:tavLst>
                                        <p:tav tm="0">
                                          <p:val>
                                            <p:fltVal val="360"/>
                                          </p:val>
                                        </p:tav>
                                        <p:tav tm="100000">
                                          <p:val>
                                            <p:fltVal val="0"/>
                                          </p:val>
                                        </p:tav>
                                      </p:tavLst>
                                    </p:anim>
                                    <p:animEffect transition="in" filter="fade">
                                      <p:cBhvr>
                                        <p:cTn id="13" dur="1250"/>
                                        <p:tgtEl>
                                          <p:spTgt spid="6"/>
                                        </p:tgtEl>
                                      </p:cBhvr>
                                    </p:animEffect>
                                  </p:childTnLst>
                                </p:cTn>
                              </p:par>
                              <p:par>
                                <p:cTn id="14" presetID="35" presetClass="path" presetSubtype="0" accel="50000" decel="50000" fill="hold" nodeType="withEffect">
                                  <p:stCondLst>
                                    <p:cond delay="0"/>
                                  </p:stCondLst>
                                  <p:childTnLst>
                                    <p:animMotion origin="layout" path="M 0.0862 0 L 5E-6 0 " pathEditMode="relative" rAng="0" ptsTypes="AA">
                                      <p:cBhvr>
                                        <p:cTn id="15" dur="1500" fill="hold"/>
                                        <p:tgtEl>
                                          <p:spTgt spid="6"/>
                                        </p:tgtEl>
                                        <p:attrNameLst>
                                          <p:attrName>ppt_x</p:attrName>
                                          <p:attrName>ppt_y</p:attrName>
                                        </p:attrNameLst>
                                      </p:cBhvr>
                                      <p:rCtr x="-4310" y="0"/>
                                    </p:animMotion>
                                  </p:childTnLst>
                                </p:cTn>
                              </p:par>
                              <p:par>
                                <p:cTn id="16" presetID="10" presetClass="entr" presetSubtype="0" fill="hold" grpId="0" nodeType="withEffect">
                                  <p:stCondLst>
                                    <p:cond delay="5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9" presetClass="entr" presetSubtype="0" fill="hold" nodeType="withEffect">
                                  <p:stCondLst>
                                    <p:cond delay="1250"/>
                                  </p:stCondLst>
                                  <p:childTnLst>
                                    <p:set>
                                      <p:cBhvr>
                                        <p:cTn id="20" dur="1" fill="hold">
                                          <p:stCondLst>
                                            <p:cond delay="0"/>
                                          </p:stCondLst>
                                        </p:cTn>
                                        <p:tgtEl>
                                          <p:spTgt spid="23"/>
                                        </p:tgtEl>
                                        <p:attrNameLst>
                                          <p:attrName>style.visibility</p:attrName>
                                        </p:attrNameLst>
                                      </p:cBhvr>
                                      <p:to>
                                        <p:strVal val="visible"/>
                                      </p:to>
                                    </p:set>
                                    <p:animEffect transition="in" filter="dissolve">
                                      <p:cBhvr>
                                        <p:cTn id="21" dur="500"/>
                                        <p:tgtEl>
                                          <p:spTgt spid="23"/>
                                        </p:tgtEl>
                                      </p:cBhvr>
                                    </p:animEffect>
                                  </p:childTnLst>
                                </p:cTn>
                              </p:par>
                              <p:par>
                                <p:cTn id="22" presetID="9" presetClass="entr" presetSubtype="0" fill="hold" nodeType="withEffect">
                                  <p:stCondLst>
                                    <p:cond delay="1250"/>
                                  </p:stCondLst>
                                  <p:childTnLst>
                                    <p:set>
                                      <p:cBhvr>
                                        <p:cTn id="23" dur="1" fill="hold">
                                          <p:stCondLst>
                                            <p:cond delay="0"/>
                                          </p:stCondLst>
                                        </p:cTn>
                                        <p:tgtEl>
                                          <p:spTgt spid="22"/>
                                        </p:tgtEl>
                                        <p:attrNameLst>
                                          <p:attrName>style.visibility</p:attrName>
                                        </p:attrNameLst>
                                      </p:cBhvr>
                                      <p:to>
                                        <p:strVal val="visible"/>
                                      </p:to>
                                    </p:set>
                                    <p:animEffect transition="in" filter="dissolve">
                                      <p:cBhvr>
                                        <p:cTn id="24" dur="500"/>
                                        <p:tgtEl>
                                          <p:spTgt spid="22"/>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35" presetClass="path" presetSubtype="0" accel="50000" decel="50000" fill="hold" grpId="1" nodeType="withEffect">
                                  <p:stCondLst>
                                    <p:cond delay="0"/>
                                  </p:stCondLst>
                                  <p:childTnLst>
                                    <p:animMotion origin="layout" path="M 0.10768 0 L 2.70833E-6 0 " pathEditMode="relative" rAng="0" ptsTypes="AA">
                                      <p:cBhvr>
                                        <p:cTn id="29" dur="2000" fill="hold"/>
                                        <p:tgtEl>
                                          <p:spTgt spid="10"/>
                                        </p:tgtEl>
                                        <p:attrNameLst>
                                          <p:attrName>ppt_x</p:attrName>
                                          <p:attrName>ppt_y</p:attrName>
                                        </p:attrNameLst>
                                      </p:cBhvr>
                                      <p:rCtr x="-5391"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ldLvl="0" animBg="1"/>
      <p:bldP spid="10" grpId="1" bldLvl="0" animBg="1"/>
      <p:bldP spid="13" grpId="0" bldLvl="0" animBg="1"/>
    </p:bld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1.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5ec3496-d55f-4088-b91d-c078abc80e92">
      <Terms xmlns="http://schemas.microsoft.com/office/infopath/2007/PartnerControls"/>
    </lcf76f155ced4ddcb4097134ff3c332f>
    <TaxCatchAll xmlns="81d509b4-a50c-4eb4-9c41-c741e6a750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30BAA0BFA4660643A687B2FDCEE2805C" ma:contentTypeVersion="15" ma:contentTypeDescription="Crie um novo documento." ma:contentTypeScope="" ma:versionID="99ece154a3e533d4fd52fc2a49ed59a4">
  <xsd:schema xmlns:xsd="http://www.w3.org/2001/XMLSchema" xmlns:xs="http://www.w3.org/2001/XMLSchema" xmlns:p="http://schemas.microsoft.com/office/2006/metadata/properties" xmlns:ns2="05ec3496-d55f-4088-b91d-c078abc80e92" xmlns:ns3="81d509b4-a50c-4eb4-9c41-c741e6a75022" targetNamespace="http://schemas.microsoft.com/office/2006/metadata/properties" ma:root="true" ma:fieldsID="66a61e25ef037ff988e927ded7600ef2" ns2:_="" ns3:_="">
    <xsd:import namespace="05ec3496-d55f-4088-b91d-c078abc80e92"/>
    <xsd:import namespace="81d509b4-a50c-4eb4-9c41-c741e6a75022"/>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c3496-d55f-4088-b91d-c078abc80e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Marcações de imagem" ma:readOnly="false" ma:fieldId="{5cf76f15-5ced-4ddc-b409-7134ff3c332f}" ma:taxonomyMulti="true" ma:sspId="b62656bb-9f06-4eb9-a633-2fef78b9ad96"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1d509b4-a50c-4eb4-9c41-c741e6a7502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82c19a5d-29b4-4c37-a0bc-18ab980d9013}" ma:internalName="TaxCatchAll" ma:showField="CatchAllData" ma:web="81d509b4-a50c-4eb4-9c41-c741e6a7502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hes de Compartilhado Com"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29.xml><?xml version="1.0" encoding="utf-8"?>
<ds:datastoreItem xmlns:ds="http://schemas.openxmlformats.org/officeDocument/2006/customXml" ds:itemID="{5525704C-4333-481B-A685-B7B96E59CB04}">
  <ds:schemaRefs/>
</ds:datastoreItem>
</file>

<file path=customXml/itemProps30.xml><?xml version="1.0" encoding="utf-8"?>
<ds:datastoreItem xmlns:ds="http://schemas.openxmlformats.org/officeDocument/2006/customXml" ds:itemID="{076E62A0-8453-4C3F-B88D-7DA0B55BF31A}">
  <ds:schemaRefs/>
</ds:datastoreItem>
</file>

<file path=customXml/itemProps31.xml><?xml version="1.0" encoding="utf-8"?>
<ds:datastoreItem xmlns:ds="http://schemas.openxmlformats.org/officeDocument/2006/customXml" ds:itemID="{18DA8DFC-AF54-4917-A5A8-3AF6ADE05AD0}"/>
</file>

<file path=docProps/app.xml><?xml version="1.0" encoding="utf-8"?>
<Properties xmlns="http://schemas.openxmlformats.org/officeDocument/2006/extended-properties" xmlns:vt="http://schemas.openxmlformats.org/officeDocument/2006/docPropsVTypes">
  <TotalTime>0</TotalTime>
  <Words>23808</Words>
  <Application>WPS Presentation</Application>
  <PresentationFormat>Widescreen</PresentationFormat>
  <Paragraphs>995</Paragraphs>
  <Slides>94</Slides>
  <Notes>46</Notes>
  <HiddenSlides>9</HiddenSlides>
  <MMClips>3</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94</vt:i4>
      </vt:variant>
    </vt:vector>
  </HeadingPairs>
  <TitlesOfParts>
    <vt:vector size="113" baseType="lpstr">
      <vt:lpstr>Arial</vt:lpstr>
      <vt:lpstr>SimSun</vt:lpstr>
      <vt:lpstr>Wingdings</vt:lpstr>
      <vt:lpstr>AMX</vt:lpstr>
      <vt:lpstr>Segoe UI Semibold</vt:lpstr>
      <vt:lpstr>Segoe UI Black</vt:lpstr>
      <vt:lpstr>Segoe UI</vt:lpstr>
      <vt:lpstr>Microsoft YaHei</vt:lpstr>
      <vt:lpstr>Arial Unicode MS</vt:lpstr>
      <vt:lpstr>Segoe UI</vt:lpstr>
      <vt:lpstr>AMX</vt:lpstr>
      <vt:lpstr>AMX</vt:lpstr>
      <vt:lpstr>Segoe UI Black</vt:lpstr>
      <vt:lpstr>MS PGothic</vt:lpstr>
      <vt:lpstr>Aptos Display</vt:lpstr>
      <vt:lpstr>Segoe Print</vt:lpstr>
      <vt:lpstr>Aptos</vt:lpstr>
      <vt:lpstr>Yu Gothic</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Flavia Barreto</dc:creator>
  <cp:lastModifiedBy>Adriana Félix Lira</cp:lastModifiedBy>
  <cp:revision>112</cp:revision>
  <dcterms:created xsi:type="dcterms:W3CDTF">2024-07-22T16:41:00Z</dcterms:created>
  <dcterms:modified xsi:type="dcterms:W3CDTF">2024-10-02T19:25:21Z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0x01010030BAA0BFA4660643A687B2FDCEE2805C</vt:lpwstr>
  </property>
  <property fmtid="{D5CDD505-2E9C-101B-9397-08002B2CF9AE}" pid="3" name="MediaServiceImageTags">
    <vt:lpwstr/>
  </property>
  <property fmtid="{D5CDD505-2E9C-101B-9397-08002B2CF9AE}" pid="4" name="ICV">
    <vt:lpwstr>8C39F50DE94647A5BFBA39DAB5D1FE29_13</vt:lpwstr>
  </property>
  <property fmtid="{D5CDD505-2E9C-101B-9397-08002B2CF9AE}" pid="5" name="KSOProductBuildVer">
    <vt:lpwstr>1046-12.2.0.18283</vt:lpwstr>
  </property>
</Properties>
</file>