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6" r:id="rId3"/>
    <p:sldMasterId id="2147483664" r:id="rId4"/>
    <p:sldMasterId id="2147483672" r:id="rId5"/>
    <p:sldMasterId id="2147483680" r:id="rId6"/>
    <p:sldMasterId id="2147483688" r:id="rId7"/>
    <p:sldMasterId id="2147483696" r:id="rId8"/>
    <p:sldMasterId id="2147483704" r:id="rId9"/>
    <p:sldMasterId id="2147483712" r:id="rId10"/>
    <p:sldMasterId id="2147483720" r:id="rId11"/>
  </p:sldMasterIdLst>
  <p:notesMasterIdLst>
    <p:notesMasterId r:id="rId13"/>
  </p:notesMasterIdLst>
  <p:sldIdLst>
    <p:sldId id="262" r:id="rId12"/>
    <p:sldId id="257" r:id="rId14"/>
    <p:sldId id="294" r:id="rId15"/>
    <p:sldId id="296" r:id="rId16"/>
    <p:sldId id="335" r:id="rId17"/>
    <p:sldId id="299" r:id="rId18"/>
    <p:sldId id="300" r:id="rId19"/>
    <p:sldId id="302" r:id="rId20"/>
    <p:sldId id="366" r:id="rId21"/>
    <p:sldId id="367" r:id="rId22"/>
    <p:sldId id="304" r:id="rId23"/>
    <p:sldId id="305" r:id="rId24"/>
    <p:sldId id="310" r:id="rId25"/>
    <p:sldId id="311" r:id="rId26"/>
    <p:sldId id="312" r:id="rId27"/>
    <p:sldId id="313" r:id="rId28"/>
    <p:sldId id="368" r:id="rId29"/>
    <p:sldId id="372" r:id="rId30"/>
    <p:sldId id="369" r:id="rId31"/>
    <p:sldId id="373" r:id="rId32"/>
    <p:sldId id="322" r:id="rId33"/>
    <p:sldId id="324" r:id="rId34"/>
    <p:sldId id="375" r:id="rId35"/>
    <p:sldId id="326" r:id="rId36"/>
    <p:sldId id="374" r:id="rId37"/>
    <p:sldId id="376" r:id="rId38"/>
    <p:sldId id="327" r:id="rId39"/>
    <p:sldId id="328" r:id="rId40"/>
    <p:sldId id="334" r:id="rId41"/>
    <p:sldId id="338" r:id="rId42"/>
    <p:sldId id="336" r:id="rId43"/>
  </p:sldIdLst>
  <p:sldSz cx="12192000" cy="6858000"/>
  <p:notesSz cx="6858000" cy="9144000"/>
  <p:embeddedFontLst>
    <p:embeddedFont>
      <p:font typeface="AMX" pitchFamily="2" charset="77"/>
      <p:regular r:id="rId47"/>
      <p:bold r:id="rId48"/>
      <p:italic r:id="rId49"/>
      <p:boldItalic r:id="rId50"/>
    </p:embeddedFont>
    <p:embeddedFont>
      <p:font typeface="AMX"/>
      <p:regular r:id="rId51"/>
      <p:bold r:id="rId52"/>
      <p:italic r:id="rId53"/>
      <p:boldItalic r:id="rId54"/>
    </p:embeddedFont>
    <p:embeddedFont>
      <p:font typeface="AMX" pitchFamily="2" charset="0"/>
      <p:regular r:id="rId55"/>
      <p:bold r:id="rId56"/>
      <p:italic r:id="rId57"/>
      <p:boldItalic r:id="rId58"/>
    </p:embeddedFont>
    <p:embeddedFont>
      <p:font typeface="Daytona" panose="020B0604030500040204"/>
      <p:regular r:id="rId59"/>
      <p:bold r:id="rId60"/>
      <p:italic r:id="rId61"/>
      <p:boldItalic r:id="rId62"/>
    </p:embeddedFont>
    <p:embeddedFont>
      <p:font typeface="Segoe UI" panose="020B0502040204020203"/>
      <p:regular r:id="rId63"/>
    </p:embeddedFont>
    <p:embeddedFont>
      <p:font typeface="Calibri" panose="020F0502020204030204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E"/>
    <a:srgbClr val="AF272F"/>
    <a:srgbClr val="E82823"/>
    <a:srgbClr val="F8AE28"/>
    <a:srgbClr val="F9A427"/>
    <a:srgbClr val="FFC000"/>
    <a:srgbClr val="F5842B"/>
    <a:srgbClr val="DA291C"/>
    <a:srgbClr val="00B050"/>
    <a:srgbClr val="CE2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6" autoAdjust="0"/>
    <p:restoredTop sz="95597" autoAdjust="0"/>
  </p:normalViewPr>
  <p:slideViewPr>
    <p:cSldViewPr snapToGrid="0">
      <p:cViewPr>
        <p:scale>
          <a:sx n="66" d="100"/>
          <a:sy n="66" d="100"/>
        </p:scale>
        <p:origin x="23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76"/>
    </p:cViewPr>
  </p:sorterViewPr>
  <p:notesViewPr>
    <p:cSldViewPr snapToGrid="0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0" Type="http://schemas.openxmlformats.org/officeDocument/2006/relationships/customXml" Target="../customXml/item3.xml"/><Relationship Id="rId7" Type="http://schemas.openxmlformats.org/officeDocument/2006/relationships/slideMaster" Target="slideMasters/slideMaster6.xml"/><Relationship Id="rId69" Type="http://schemas.openxmlformats.org/officeDocument/2006/relationships/customXml" Target="../customXml/item2.xml"/><Relationship Id="rId68" Type="http://schemas.openxmlformats.org/officeDocument/2006/relationships/customXml" Target="../customXml/item1.xml"/><Relationship Id="rId67" Type="http://schemas.openxmlformats.org/officeDocument/2006/relationships/font" Target="fonts/font21.fntdata"/><Relationship Id="rId66" Type="http://schemas.openxmlformats.org/officeDocument/2006/relationships/font" Target="fonts/font20.fntdata"/><Relationship Id="rId65" Type="http://schemas.openxmlformats.org/officeDocument/2006/relationships/font" Target="fonts/font19.fntdata"/><Relationship Id="rId64" Type="http://schemas.openxmlformats.org/officeDocument/2006/relationships/font" Target="fonts/font18.fntdata"/><Relationship Id="rId63" Type="http://schemas.openxmlformats.org/officeDocument/2006/relationships/font" Target="fonts/font17.fntdata"/><Relationship Id="rId62" Type="http://schemas.openxmlformats.org/officeDocument/2006/relationships/font" Target="fonts/font16.fntdata"/><Relationship Id="rId61" Type="http://schemas.openxmlformats.org/officeDocument/2006/relationships/font" Target="fonts/font15.fntdata"/><Relationship Id="rId60" Type="http://schemas.openxmlformats.org/officeDocument/2006/relationships/font" Target="fonts/font14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13.fntdata"/><Relationship Id="rId58" Type="http://schemas.openxmlformats.org/officeDocument/2006/relationships/font" Target="fonts/font12.fntdata"/><Relationship Id="rId57" Type="http://schemas.openxmlformats.org/officeDocument/2006/relationships/font" Target="fonts/font11.fntdata"/><Relationship Id="rId56" Type="http://schemas.openxmlformats.org/officeDocument/2006/relationships/font" Target="fonts/font10.fntdata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1F1C1F1D-A7AC-A54E-B061-947F91091C86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MX"/>
              </a:rPr>
              <a:t>Facilitador: Este conteúdo é destinado para as ilhas de Migração e Rentabilização. Vale ressaltar que algumas partes do conteúdo incluem observações de ilhas diferentes. Fique atento às especificidades de cada seção.</a:t>
            </a:r>
            <a:endParaRPr lang="pt-BR" b="1" dirty="0">
              <a:latin typeface="AMX"/>
            </a:endParaRPr>
          </a:p>
          <a:p>
            <a:r>
              <a:rPr lang="pt-BR" b="1" dirty="0">
                <a:latin typeface="AMX"/>
                <a:sym typeface="+mn-ea"/>
              </a:rPr>
              <a:t> Explique que iremos, aprender a cadastrar informações no sistema e a entender os dados que precisamos acompanhar. Esses conhecimentos nos ajudarão a trabalhar de forma mais eficiente e a oferecer um atendimento ainda melhor.</a:t>
            </a:r>
            <a:endParaRPr lang="pt-BR" b="1" dirty="0">
              <a:latin typeface="AMX"/>
            </a:endParaRPr>
          </a:p>
          <a:p>
            <a:endParaRPr lang="pt-BR" b="1" dirty="0">
              <a:latin typeface="AMX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>
                <a:latin typeface="AMX"/>
                <a:sym typeface="+mn-ea"/>
              </a:rPr>
              <a:t>Facilitador: </a:t>
            </a:r>
            <a:r>
              <a:rPr lang="pt-BR" altLang="en-US" b="1">
                <a:latin typeface="AMX"/>
                <a:sym typeface="+mn-ea"/>
              </a:rPr>
              <a:t>Slides 9 e 10, conteúdo para a ilha Rentabilização. </a:t>
            </a:r>
            <a:r>
              <a:rPr lang="pt-BR" altLang="en-US" b="1">
                <a:latin typeface="AMX"/>
                <a:sym typeface="+mn-ea"/>
              </a:rPr>
              <a:t> </a:t>
            </a:r>
            <a:r>
              <a:rPr lang="pt-BR" b="1" dirty="0">
                <a:sym typeface="+mn-ea"/>
              </a:rPr>
              <a:t>Explicar  que, após buscar o CPF, aparecerá um card informando se o cliente já está cadastrado e, ao clicar nos três pontinhos, será possível seguir com a ativação para seguir com a migração rentabilização.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Vamos cadastrar os dados juntos. Comecem inserindo: </a:t>
            </a:r>
            <a:endParaRPr lang="pt-BR" b="1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 dirty="0">
                <a:latin typeface="AMX"/>
                <a:sym typeface="+mn-ea"/>
              </a:rPr>
              <a:t>Facilitador: Conteúdo para a ilha Rentabilização.  </a:t>
            </a:r>
            <a:r>
              <a:rPr lang="pt-BR" b="1" dirty="0">
                <a:sym typeface="+mn-ea"/>
              </a:rPr>
              <a:t>Vamos cadastrar os dados juntos. Comecem inserindo: </a:t>
            </a:r>
            <a:endParaRPr lang="pt-BR" altLang="en-US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MX"/>
              </a:rPr>
              <a:t>Facilitador: Este conteúdo é destinado para as ilhas de Migração e Rentabilização. </a:t>
            </a:r>
            <a:r>
              <a:rPr lang="pt-BR" b="1" dirty="0">
                <a:sym typeface="+mn-ea"/>
              </a:rPr>
              <a:t>Facilitador, explique aos participantes que, para clientes já cadastrados no sistema, a maioria dos campos será preenchida automaticamente. No entanto, é importante solicitar todos os dados e cadastrá-los de acordo com os critérios do sistema. Isso garante que as informações sejam precisas e que o processo ocorra sem contratempos.</a:t>
            </a:r>
            <a:endParaRPr lang="pt-BR" b="1" dirty="0"/>
          </a:p>
          <a:p>
            <a:endParaRPr lang="pt-PT" dirty="0">
              <a:latin typeface="AMX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V</a:t>
            </a:r>
            <a:r>
              <a:rPr lang="pt-BR" b="1" dirty="0">
                <a:sym typeface="+mn-ea"/>
              </a:rPr>
              <a:t>ocê pode orientar a turma da seguinte forma: verbalize a sugestão de abordagem para eles.</a:t>
            </a:r>
            <a:endParaRPr lang="pt-BR" b="1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Caso o cliente informe um endereço diferente do que está registrado no sistema, explique o processo para atualiza-lo no próximo slide.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Facilitador, você pode orientar a turma da seguinte forma: verbalize a sugestão de abordagem para eles e após reliazar todo o processo, avançar para a próxima etapa.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O termo "controle antecipado" se refere a uma situação em que a análise de crédito resulta em uma aprovação parcial para o cliente. Isso significa que, embora o cliente possa prosseguir com o cadastro, haverá algumas condições diferentes em relação ao pagamento, como a alteração na data de vencimento das parcelas. Para continuar com a venda, você deve clicar na opção "Controle Antecipado" e seguir com as confirmações necessárias. Exemplo a seguir.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</a:t>
            </a:r>
            <a:r>
              <a:rPr lang="pt-BR" b="1" dirty="0">
                <a:sym typeface="+mn-ea"/>
              </a:rPr>
              <a:t>Verbalize com a turma o exemplo.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latin typeface="AMX"/>
                <a:sym typeface="+mn-ea"/>
              </a:rPr>
              <a:t>Facilitador: Slide 19 e 20, conteúdo para a ilha Rentabilização. </a:t>
            </a:r>
            <a:r>
              <a:rPr lang="pt-BR" b="1" dirty="0">
                <a:sym typeface="+mn-ea"/>
              </a:rPr>
              <a:t>Facilitador: </a:t>
            </a:r>
            <a:r>
              <a:rPr lang="pt-BR" b="1" dirty="0">
                <a:sym typeface="+mn-ea"/>
              </a:rPr>
              <a:t>O termo "controle antecipado" se refere a uma situação em que a análise de crédito resulta em uma aprovação parcial para o cliente. Isso significa que, embora o cliente possa prosseguir com o cadastro, haverá algumas condições diferentes em relação ao pagamento, como a alteração na data de vencimento das parcelas. Para continuar com a venda, você deve clicar na opção "Controle Antecipado" e seguir com as confirmações necessárias. Exemplo a seguir.</a:t>
            </a:r>
            <a:endParaRPr lang="pt-PT" dirty="0"/>
          </a:p>
          <a:p>
            <a:endParaRPr lang="pt-BR" altLang="en-US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 explique: V</a:t>
            </a:r>
            <a:r>
              <a:rPr lang="pt-PT" b="1" dirty="0">
                <a:sym typeface="+mn-ea"/>
              </a:rPr>
              <a:t>ocê vai aprender a usar o sistema de vendas e a se familiarizar com o roteiro e o checklist. O mais importante é seguir o processo, pedindo os dados que precisamos e passando as informações para o cliente de forma clara e fácil de entender.</a:t>
            </a:r>
            <a:endParaRPr lang="pt-PT" dirty="0">
              <a:latin typeface="AMX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 dirty="0">
                <a:latin typeface="AMX"/>
                <a:sym typeface="+mn-ea"/>
              </a:rPr>
              <a:t>Facilitador: Slide 19 e 20, conteúdo para a ilha Rentabilização. </a:t>
            </a:r>
            <a:r>
              <a:rPr lang="pt-BR" b="1" dirty="0">
                <a:sym typeface="+mn-ea"/>
              </a:rPr>
              <a:t>Verbalize com a turma o exemplo de check list que ele pode seguir.</a:t>
            </a:r>
            <a:endParaRPr lang="pt-BR" altLang="en-US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Agora é hora de cadastrar a oferta negociada com o cliente, seguindo o passo a passo.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Nesta etapa explica como cadastrar o Débito Automático e Fatura Digital. </a:t>
            </a:r>
            <a:r>
              <a:rPr lang="pt-BR" b="1" dirty="0">
                <a:sym typeface="+mn-ea"/>
              </a:rPr>
              <a:t>Exemplo a seguir do check list.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</a:t>
            </a:r>
            <a:r>
              <a:rPr lang="pt-BR" b="1" dirty="0">
                <a:sym typeface="+mn-ea"/>
              </a:rPr>
              <a:t>Verbalize o exemplo de check list que a turma pode seguir.</a:t>
            </a:r>
            <a:endParaRPr lang="pt-PT" dirty="0"/>
          </a:p>
          <a:p>
            <a:r>
              <a:rPr lang="pt-BR" b="1" dirty="0"/>
              <a:t> 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 dirty="0">
                <a:latin typeface="AMX"/>
                <a:sym typeface="+mn-ea"/>
              </a:rPr>
              <a:t>Facilitador:. </a:t>
            </a:r>
            <a:r>
              <a:rPr lang="pt-BR" b="1" dirty="0">
                <a:sym typeface="+mn-ea"/>
              </a:rPr>
              <a:t>Se o cliente decidir desativar o débito automático, ele poderá perder o desconto que foi oferecido. Por isso, é fundamental ressaltar a importância de manter essa opção para garantir todos os benefícios. Vale lembrar que, ao retirar o débito automático, a opção de Boleto Bancário ficará disponível. Seguir o passo a passo de cadastro no sistema.</a:t>
            </a:r>
            <a:endParaRPr lang="pt-BR" b="1" dirty="0">
              <a:sym typeface="+mn-ea"/>
            </a:endParaRPr>
          </a:p>
          <a:p>
            <a:endParaRPr lang="pt-BR" altLang="en-US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 dirty="0">
                <a:latin typeface="AMX"/>
                <a:sym typeface="+mn-ea"/>
              </a:rPr>
              <a:t>Facilitador: Slides 24 e 25, conteúdo para a ilha Rentabilização. O cliente que paga por boleto não poderá trocar a forma de pagamento, vencimento e forma de envio da fatura. Seguir  para a próxima etapa.</a:t>
            </a:r>
            <a:endParaRPr lang="pt-BR" altLang="en-US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 dirty="0">
                <a:latin typeface="AMX"/>
                <a:sym typeface="+mn-ea"/>
              </a:rPr>
              <a:t>Facilitador: Slides 24 e 25, conteúdo para a ilha Rentabilização. </a:t>
            </a:r>
            <a:r>
              <a:rPr lang="pt-BR" b="1" dirty="0">
                <a:sym typeface="+mn-ea"/>
              </a:rPr>
              <a:t>Verbalize o exemplo de check list que a turma pode seguir.</a:t>
            </a:r>
            <a:endParaRPr lang="pt-BR" altLang="en-US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Antes de finalizar, confirme se todos os dados estão corretos e devidamente preenchidos, conforme o exemplo. Se encontrar alguma divergência, faça a correção necessária.</a:t>
            </a:r>
            <a:endParaRPr lang="pt-BR" b="1" dirty="0"/>
          </a:p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Para finalizar será apresentado um resumo com todas as informações da venda. Nessa etapa não é possivel atualizar os dados porque o contrato já foi gerado. 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Hora de praticar o que aprendemos sobre o cadastro no sistema. Solicite que a turma acesse o link.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O sistema que utilizamos é o Ativação simplificada. Esse sistema facilita o processo, permitindo que você siga todas as etapas necessárias por meio do ROTEIRO e do CHECKLIST.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Este conteúdo é destinado para as ilhas de Migração e Rentabilização.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 b="1">
                <a:sym typeface="+mn-ea"/>
              </a:rPr>
              <a:t>Facilitador: Finalização do conteúdo de Sistema de cadastro. Questione a turma se possui dúvidas.</a:t>
            </a:r>
            <a:endParaRPr lang="pt-BR" altLang="en-US" b="1"/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 instruir a turma conforme passo a passo. Para começar, acesse o link que te passei. Depois, faça o login com seu usuário e senha. Assim que entrar, você vai precisar inserir o código de autenticação. 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MX"/>
              </a:rPr>
              <a:t>Facilitador: Este conteúdo é destinado para as ilhas de Migração e Rentabilização.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Guie o grupo na exploração do sistema de vendas, as informações que ele terá acesso quando estiver logado no sistema e oriente o grupo sobre a próxima ação, que é realizar a busca pelo CPF do cliente.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Facilitador: Depois de inserir o CPF, aparecerá uma informação indicando os produtos que o cliente possui.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MX"/>
              </a:rPr>
              <a:t>Facilitador: </a:t>
            </a:r>
            <a:r>
              <a:rPr lang="pt-BR" b="1" dirty="0">
                <a:sym typeface="+mn-ea"/>
              </a:rPr>
              <a:t>Explicar  que, após buscar o CPF, aparecerá um card informando se o cliente já está cadastrado e, ao clicar nos três pontinhos, será possível seguir com a migração.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b="1">
                <a:latin typeface="AMX"/>
                <a:sym typeface="+mn-ea"/>
              </a:rPr>
              <a:t>Facilitador: Slides 9 e 10, conteúdo para a ilha Rentabilização. </a:t>
            </a:r>
            <a:r>
              <a:rPr lang="pt-BR" b="1" dirty="0">
                <a:sym typeface="+mn-ea"/>
              </a:rPr>
              <a:t> Depois de inserir o CPF, aparecerá uma informação indicando os produtos que o cliente possui.</a:t>
            </a:r>
            <a:endParaRPr lang="pt-PT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2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22.sv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openxmlformats.org/officeDocument/2006/relationships/image" Target="../media/image27.svg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1.xml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54.xml"/><Relationship Id="rId2" Type="http://schemas.openxmlformats.org/officeDocument/2006/relationships/image" Target="../media/image61.png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demo.micropower.com.br/PARAMETRIZADO/ENTREGA/ClaroBrasil_EBS/EBS038E-01_Fabrica/005_2024/v5/LINK/index.html" TargetMode="External"/><Relationship Id="rId2" Type="http://schemas.openxmlformats.org/officeDocument/2006/relationships/image" Target="../media/image43.png"/><Relationship Id="rId1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hyperlink" Target="https://vendasapp.claro.com.br/SVCv2/login/rede-interna" TargetMode="External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8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30" name="Picture 29" descr="A black background with white tex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2" y="6302832"/>
            <a:ext cx="988297" cy="351145"/>
          </a:xfrm>
          <a:prstGeom prst="rect">
            <a:avLst/>
          </a:prstGeom>
        </p:spPr>
      </p:pic>
      <p:pic>
        <p:nvPicPr>
          <p:cNvPr id="31" name="Graphic 3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09977" y="0"/>
            <a:ext cx="5105400" cy="6858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5216263" y="-981000"/>
            <a:ext cx="8820000" cy="8820000"/>
          </a:xfrm>
          <a:prstGeom prst="ellipse">
            <a:avLst/>
          </a:prstGeom>
          <a:solidFill>
            <a:srgbClr val="E82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620919" y="-622853"/>
            <a:ext cx="8100000" cy="8103706"/>
          </a:xfrm>
          <a:prstGeom prst="ellipse">
            <a:avLst/>
          </a:prstGeom>
          <a:noFill/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l="7965" r="25335"/>
          <a:stretch>
            <a:fillRect/>
          </a:stretch>
        </p:blipFill>
        <p:spPr>
          <a:xfrm flipH="1">
            <a:off x="5962919" y="-279001"/>
            <a:ext cx="7416000" cy="7416000"/>
          </a:xfrm>
          <a:prstGeom prst="ellipse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1573" y="2308579"/>
            <a:ext cx="1136071" cy="410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06165" y="4066050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 dirty="0">
                <a:latin typeface="AMX" pitchFamily="2" charset="77"/>
              </a:rPr>
              <a:t>SISTEMA DE CADASTRO</a:t>
            </a:r>
            <a:endParaRPr lang="en-US" sz="2800" i="1" dirty="0">
              <a:latin typeface="AMX" pitchFamily="2" charset="77"/>
            </a:endParaRPr>
          </a:p>
        </p:txBody>
      </p:sp>
      <p:cxnSp>
        <p:nvCxnSpPr>
          <p:cNvPr id="24" name="Straight Connector 23"/>
          <p:cNvCxnSpPr>
            <a:endCxn id="22" idx="1"/>
          </p:cNvCxnSpPr>
          <p:nvPr/>
        </p:nvCxnSpPr>
        <p:spPr>
          <a:xfrm>
            <a:off x="1071573" y="4327660"/>
            <a:ext cx="63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phic 2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4737" y="2361303"/>
            <a:ext cx="2209800" cy="3048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6074" r="4301" b="11338"/>
          <a:stretch>
            <a:fillRect/>
          </a:stretch>
        </p:blipFill>
        <p:spPr>
          <a:xfrm>
            <a:off x="1208432" y="2852944"/>
            <a:ext cx="3819645" cy="123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769 0 L -3.33333E-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0768 0 L 8.33333E-7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0768 0 L 8.33333E-7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18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1008668"/>
            <a:ext cx="5332052" cy="4694549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 algn="l">
              <a:lnSpc>
                <a:spcPct val="150000"/>
              </a:lnSpc>
              <a:spcAft>
                <a:spcPts val="600"/>
              </a:spcAft>
              <a:buClrTx/>
              <a:buSzTx/>
              <a:buNone/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Neste cenário, após a busca do CPF temos um card de já cliente, ou seja, possuem o CPF cadastrado na Claro.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  <a:buClrTx/>
              <a:buSzTx/>
              <a:buNone/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Clicando nos três pontinhos você terá a opção de seguir com a</a:t>
            </a:r>
            <a:r>
              <a:rPr lang="pt-BR" sz="2000" dirty="0">
                <a:solidFill>
                  <a:prstClr val="black"/>
                </a:solidFill>
                <a:latin typeface="AMX" pitchFamily="2" charset="0"/>
                <a:sym typeface="+mn-ea"/>
              </a:rPr>
              <a:t> migração/ rentabilização.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55177" y="1371984"/>
            <a:ext cx="2823314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Busca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>
            <a:stCxn id="4" idx="3"/>
          </p:cNvCxnSpPr>
          <p:nvPr/>
        </p:nvCxnSpPr>
        <p:spPr>
          <a:xfrm>
            <a:off x="3478491" y="1658950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86" y="1245312"/>
            <a:ext cx="2494500" cy="43491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10417175" y="1520825"/>
            <a:ext cx="906780" cy="82931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339" y="1309391"/>
            <a:ext cx="2705478" cy="4239217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8219441" y="1341121"/>
            <a:ext cx="566376" cy="5283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1.85185E-6 L -1.25E-6 1.85185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  <p:bldP spid="4" grpId="1" bldLvl="0" animBg="1"/>
      <p:bldP spid="7" grpId="0" bldLvl="0" animBg="1"/>
      <p:bldP spid="3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15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179105" y="838489"/>
            <a:ext cx="11123633" cy="2775503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485493" y="1201805"/>
            <a:ext cx="311554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Escolha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Produto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601039" y="1488771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79450" y="1855470"/>
            <a:ext cx="4642485" cy="125920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latin typeface="AMX" pitchFamily="2" charset="0"/>
              </a:rPr>
              <a:t>No cenário de migração </a:t>
            </a:r>
            <a:r>
              <a:rPr lang="pt-BR" sz="2000" dirty="0">
                <a:latin typeface="AMX" pitchFamily="2" charset="0"/>
                <a:sym typeface="+mn-ea"/>
              </a:rPr>
              <a:t>a próxima fase será</a:t>
            </a:r>
            <a:r>
              <a:rPr lang="pt-BR" sz="2000" dirty="0">
                <a:latin typeface="AMX" pitchFamily="2" charset="0"/>
              </a:rPr>
              <a:t> incluir as informações ao lado: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49362" y="4223882"/>
            <a:ext cx="4642684" cy="907941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</a:endParaRPr>
          </a:p>
        </p:txBody>
      </p:sp>
      <p:sp>
        <p:nvSpPr>
          <p:cNvPr id="3" name="Retângulo arredondado 2"/>
          <p:cNvSpPr/>
          <p:nvPr/>
        </p:nvSpPr>
        <p:spPr>
          <a:xfrm>
            <a:off x="5403574" y="997786"/>
            <a:ext cx="2836229" cy="74514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  <a:p>
            <a:pPr algn="ctr">
              <a:spcAft>
                <a:spcPts val="600"/>
              </a:spcAft>
              <a:buClrTx/>
              <a:buSzTx/>
              <a:buFontTx/>
            </a:pPr>
            <a:r>
              <a:rPr lang="pt-BR" sz="1200" i="1" dirty="0">
                <a:latin typeface="AMX" pitchFamily="2" charset="0"/>
                <a:sym typeface="+mn-ea"/>
              </a:rPr>
              <a:t>No campo </a:t>
            </a:r>
            <a:r>
              <a:rPr lang="pt-BR" sz="1200" b="1" i="1" dirty="0">
                <a:latin typeface="AMX" pitchFamily="2" charset="0"/>
                <a:sym typeface="+mn-ea"/>
              </a:rPr>
              <a:t>MIGRAÇÃO</a:t>
            </a:r>
            <a:r>
              <a:rPr lang="pt-BR" sz="1200" i="1" dirty="0">
                <a:latin typeface="AMX" pitchFamily="2" charset="0"/>
                <a:sym typeface="+mn-ea"/>
              </a:rPr>
              <a:t> </a:t>
            </a:r>
            <a:r>
              <a:rPr lang="pt-BR" sz="1200" b="1" i="1" dirty="0">
                <a:latin typeface="AMX" pitchFamily="2" charset="0"/>
                <a:sym typeface="+mn-ea"/>
              </a:rPr>
              <a:t>DE </a:t>
            </a:r>
            <a:r>
              <a:rPr lang="pt-BR" sz="1200" i="1" dirty="0">
                <a:latin typeface="AMX" pitchFamily="2" charset="0"/>
                <a:sym typeface="+mn-ea"/>
              </a:rPr>
              <a:t>selecione </a:t>
            </a:r>
            <a:r>
              <a:rPr lang="pt-BR" sz="1200" b="1" i="1" dirty="0">
                <a:latin typeface="AMX" pitchFamily="2" charset="0"/>
                <a:sym typeface="+mn-ea"/>
              </a:rPr>
              <a:t>PLATAFORMA;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i="1" dirty="0"/>
          </a:p>
        </p:txBody>
      </p:sp>
      <p:sp>
        <p:nvSpPr>
          <p:cNvPr id="27" name="Retângulo arredondado 26"/>
          <p:cNvSpPr/>
          <p:nvPr/>
        </p:nvSpPr>
        <p:spPr>
          <a:xfrm>
            <a:off x="8239803" y="1384209"/>
            <a:ext cx="2841247" cy="73505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  <a:p>
            <a:pPr algn="ctr">
              <a:spcAft>
                <a:spcPts val="600"/>
              </a:spcAft>
              <a:buClrTx/>
              <a:buSzTx/>
              <a:buFontTx/>
            </a:pPr>
            <a:r>
              <a:rPr lang="pt-BR" sz="1200" i="1" dirty="0">
                <a:latin typeface="AMX" pitchFamily="2" charset="0"/>
                <a:sym typeface="+mn-ea"/>
              </a:rPr>
              <a:t>Em </a:t>
            </a:r>
            <a:r>
              <a:rPr lang="pt-BR" sz="1200" b="1" i="1" dirty="0">
                <a:latin typeface="AMX" pitchFamily="2" charset="0"/>
                <a:sym typeface="+mn-ea"/>
              </a:rPr>
              <a:t>PLATAFORMA</a:t>
            </a:r>
            <a:r>
              <a:rPr lang="pt-BR" sz="1200" i="1" dirty="0">
                <a:latin typeface="AMX" pitchFamily="2" charset="0"/>
                <a:sym typeface="+mn-ea"/>
              </a:rPr>
              <a:t>, selecione a opção </a:t>
            </a:r>
            <a:r>
              <a:rPr lang="pt-BR" sz="1200" b="1" i="1" dirty="0">
                <a:latin typeface="AMX" pitchFamily="2" charset="0"/>
                <a:sym typeface="+mn-ea"/>
              </a:rPr>
              <a:t>CONTROLE </a:t>
            </a:r>
            <a:r>
              <a:rPr lang="pt-BR" sz="1200" i="1" dirty="0">
                <a:latin typeface="AMX" pitchFamily="2" charset="0"/>
                <a:sym typeface="+mn-ea"/>
              </a:rPr>
              <a:t> de acordo com a sua negociação com cliente;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sz="1200" i="1" dirty="0">
              <a:latin typeface="AMX" pitchFamily="2" charset="0"/>
            </a:endParaRPr>
          </a:p>
        </p:txBody>
      </p:sp>
      <p:sp>
        <p:nvSpPr>
          <p:cNvPr id="28" name="Retângulo arredondado 27"/>
          <p:cNvSpPr/>
          <p:nvPr/>
        </p:nvSpPr>
        <p:spPr>
          <a:xfrm>
            <a:off x="5403572" y="1878934"/>
            <a:ext cx="2841249" cy="745144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  <a:sym typeface="+mn-ea"/>
            </a:endParaRPr>
          </a:p>
          <a:p>
            <a:pPr algn="ctr">
              <a:spcAft>
                <a:spcPts val="600"/>
              </a:spcAft>
              <a:buClrTx/>
              <a:buSzTx/>
              <a:buFontTx/>
            </a:pPr>
            <a:r>
              <a:rPr lang="pt-BR" sz="1200" i="1" dirty="0">
                <a:latin typeface="AMX" pitchFamily="2" charset="0"/>
                <a:sym typeface="+mn-ea"/>
              </a:rPr>
              <a:t>Sempre preencha o campo </a:t>
            </a:r>
            <a:r>
              <a:rPr lang="pt-BR" sz="1200" b="1" i="1" dirty="0">
                <a:latin typeface="AMX" pitchFamily="2" charset="0"/>
                <a:sym typeface="+mn-ea"/>
              </a:rPr>
              <a:t>APARELHO</a:t>
            </a:r>
            <a:r>
              <a:rPr lang="pt-BR" sz="1200" i="1" dirty="0">
                <a:latin typeface="AMX" pitchFamily="2" charset="0"/>
                <a:sym typeface="+mn-ea"/>
              </a:rPr>
              <a:t> com a opção </a:t>
            </a:r>
            <a:r>
              <a:rPr lang="pt-BR" sz="1200" b="1" i="1" dirty="0">
                <a:latin typeface="AMX" pitchFamily="2" charset="0"/>
                <a:sym typeface="+mn-ea"/>
              </a:rPr>
              <a:t>NÃO</a:t>
            </a:r>
            <a:r>
              <a:rPr lang="pt-BR" sz="1200" i="1" dirty="0">
                <a:latin typeface="AMX" pitchFamily="2" charset="0"/>
                <a:sym typeface="+mn-ea"/>
              </a:rPr>
              <a:t>, pois não vendemos aparelhos;</a:t>
            </a:r>
            <a:endParaRPr lang="pt-BR" sz="1200" i="1" dirty="0">
              <a:latin typeface="AMX" pitchFamily="2" charset="0"/>
            </a:endParaRPr>
          </a:p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</p:txBody>
      </p:sp>
      <p:sp>
        <p:nvSpPr>
          <p:cNvPr id="29" name="Retângulo arredondado 28"/>
          <p:cNvSpPr/>
          <p:nvPr/>
        </p:nvSpPr>
        <p:spPr>
          <a:xfrm>
            <a:off x="8244819" y="2304648"/>
            <a:ext cx="2836231" cy="733248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/>
            <a:r>
              <a:rPr lang="pt-BR" sz="1200" i="1" dirty="0">
                <a:latin typeface="AMX" pitchFamily="2" charset="0"/>
                <a:sym typeface="+mn-ea"/>
              </a:rPr>
              <a:t>Preencha o campo </a:t>
            </a:r>
            <a:r>
              <a:rPr lang="pt-BR" sz="1200" b="1" i="1" dirty="0">
                <a:latin typeface="AMX" pitchFamily="2" charset="0"/>
                <a:sym typeface="+mn-ea"/>
              </a:rPr>
              <a:t>TROCA DE CHIP </a:t>
            </a:r>
            <a:r>
              <a:rPr lang="pt-BR" sz="1200" i="1" dirty="0">
                <a:latin typeface="AMX" pitchFamily="2" charset="0"/>
                <a:sym typeface="+mn-ea"/>
              </a:rPr>
              <a:t>com a opção</a:t>
            </a:r>
            <a:r>
              <a:rPr lang="pt-BR" sz="1200" b="1" i="1" dirty="0">
                <a:latin typeface="AMX" pitchFamily="2" charset="0"/>
                <a:sym typeface="+mn-ea"/>
              </a:rPr>
              <a:t> NÃO,</a:t>
            </a:r>
            <a:r>
              <a:rPr lang="pt-BR" sz="1200" i="1" dirty="0">
                <a:latin typeface="AMX" pitchFamily="2" charset="0"/>
                <a:sym typeface="+mn-ea"/>
              </a:rPr>
              <a:t> pois em migração não realizamos a troca do chip.</a:t>
            </a:r>
            <a:r>
              <a: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/>
                <a:ea typeface="+mj-ea"/>
                <a:cs typeface="+mj-cs"/>
                <a:sym typeface="+mn-ea"/>
              </a:rPr>
              <a:t> 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ytona" panose="020B0604030500040204"/>
              <a:ea typeface="+mj-ea"/>
              <a:cs typeface="+mj-cs"/>
            </a:endParaRPr>
          </a:p>
          <a:p>
            <a:pPr algn="ctr"/>
            <a:endParaRPr lang="pt-BR" sz="1400" i="1" dirty="0">
              <a:latin typeface="AMX" pitchFamily="2" charset="0"/>
            </a:endParaRPr>
          </a:p>
        </p:txBody>
      </p:sp>
      <p:sp>
        <p:nvSpPr>
          <p:cNvPr id="30" name="Retângulo arredondado 29"/>
          <p:cNvSpPr/>
          <p:nvPr/>
        </p:nvSpPr>
        <p:spPr>
          <a:xfrm>
            <a:off x="5403572" y="2760083"/>
            <a:ext cx="2888696" cy="73581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pt-B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/>
            <a:r>
              <a:rPr lang="pt-BR" sz="1200" i="1" dirty="0">
                <a:latin typeface="AMX" pitchFamily="2" charset="0"/>
                <a:sym typeface="+mn-ea"/>
              </a:rPr>
              <a:t>No campo </a:t>
            </a:r>
            <a:r>
              <a:rPr lang="pt-BR" sz="1200" b="1" i="1" dirty="0">
                <a:latin typeface="AMX" pitchFamily="2" charset="0"/>
                <a:sym typeface="+mn-ea"/>
              </a:rPr>
              <a:t>SUBTIPO</a:t>
            </a:r>
            <a:r>
              <a:rPr lang="pt-BR" sz="1200" i="1" dirty="0">
                <a:latin typeface="AMX" pitchFamily="2" charset="0"/>
                <a:sym typeface="+mn-ea"/>
              </a:rPr>
              <a:t> sempre selecione como </a:t>
            </a:r>
            <a:r>
              <a:rPr lang="pt-BR" sz="1200" b="1" i="1" dirty="0">
                <a:latin typeface="AMX" pitchFamily="2" charset="0"/>
                <a:sym typeface="+mn-ea"/>
              </a:rPr>
              <a:t>NORMAL</a:t>
            </a:r>
            <a:r>
              <a:rPr lang="pt-BR" sz="1200" i="1" dirty="0">
                <a:latin typeface="AMX" pitchFamily="2" charset="0"/>
                <a:sym typeface="+mn-ea"/>
              </a:rPr>
              <a:t>. Em seguida clique no botão </a:t>
            </a:r>
            <a:r>
              <a:rPr lang="pt-BR" sz="1200" b="1" i="1" dirty="0">
                <a:latin typeface="AMX" pitchFamily="2" charset="0"/>
                <a:sym typeface="+mn-ea"/>
              </a:rPr>
              <a:t>PRÓXIMO;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ytona" panose="020B0604030500040204"/>
              <a:ea typeface="+mj-ea"/>
              <a:cs typeface="+mj-cs"/>
            </a:endParaRPr>
          </a:p>
          <a:p>
            <a:pPr algn="ctr"/>
            <a:endParaRPr lang="pt-BR" sz="1400" i="1" dirty="0">
              <a:latin typeface="AMX" pitchFamily="2" charset="0"/>
            </a:endParaRPr>
          </a:p>
        </p:txBody>
      </p:sp>
      <p:pic>
        <p:nvPicPr>
          <p:cNvPr id="6" name="Imagem 5" descr="Interface gráfica do usuário, Texto, Aplicativo, chat ou mensagem de text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3735705"/>
            <a:ext cx="6358255" cy="278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1.85185E-6 L -4.16667E-7 1.85185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 bldLvl="0" animBg="1"/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35" y="4642873"/>
            <a:ext cx="1752600" cy="9779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849362" y="4223882"/>
            <a:ext cx="4642684" cy="907941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</a:endParaRPr>
          </a:p>
        </p:txBody>
      </p:sp>
      <p:sp>
        <p:nvSpPr>
          <p:cNvPr id="25" name="Retângulo com Canto Diagonal Aparado 24"/>
          <p:cNvSpPr/>
          <p:nvPr/>
        </p:nvSpPr>
        <p:spPr>
          <a:xfrm rot="19315974">
            <a:off x="1544727" y="6316997"/>
            <a:ext cx="289697" cy="99496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com Canto Diagonal Aparado 25"/>
          <p:cNvSpPr/>
          <p:nvPr/>
        </p:nvSpPr>
        <p:spPr>
          <a:xfrm rot="19315974">
            <a:off x="1651043" y="6245709"/>
            <a:ext cx="322097" cy="12416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Interface gráfica do usuário, Texto, Aplicativo, chat ou mensagem de text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07" y="3751570"/>
            <a:ext cx="7078362" cy="288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ângulo arredondado 6"/>
          <p:cNvSpPr/>
          <p:nvPr/>
        </p:nvSpPr>
        <p:spPr>
          <a:xfrm>
            <a:off x="179105" y="838489"/>
            <a:ext cx="11123633" cy="2775503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1"/>
          <p:cNvSpPr txBox="1"/>
          <p:nvPr/>
        </p:nvSpPr>
        <p:spPr>
          <a:xfrm>
            <a:off x="485493" y="1201805"/>
            <a:ext cx="311554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Escolha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Produto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1" name="Straight Connector 14"/>
          <p:cNvCxnSpPr/>
          <p:nvPr/>
        </p:nvCxnSpPr>
        <p:spPr>
          <a:xfrm>
            <a:off x="3601039" y="1488771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679450" y="1855470"/>
            <a:ext cx="4642485" cy="125920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latin typeface="AMX" pitchFamily="2" charset="0"/>
              </a:rPr>
              <a:t>No cenário de migração/ rentabilização </a:t>
            </a:r>
            <a:r>
              <a:rPr lang="pt-BR" sz="2000" dirty="0">
                <a:latin typeface="AMX" pitchFamily="2" charset="0"/>
                <a:sym typeface="+mn-ea"/>
              </a:rPr>
              <a:t>a próxima fase será</a:t>
            </a:r>
            <a:r>
              <a:rPr lang="pt-BR" sz="2000" dirty="0">
                <a:latin typeface="AMX" pitchFamily="2" charset="0"/>
              </a:rPr>
              <a:t> incluir as informações ao lado: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</p:txBody>
      </p:sp>
      <p:sp>
        <p:nvSpPr>
          <p:cNvPr id="17" name="Retângulo arredondado 16"/>
          <p:cNvSpPr/>
          <p:nvPr/>
        </p:nvSpPr>
        <p:spPr>
          <a:xfrm>
            <a:off x="5403574" y="997786"/>
            <a:ext cx="2836229" cy="74514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  <a:p>
            <a:pPr algn="ctr">
              <a:spcAft>
                <a:spcPts val="600"/>
              </a:spcAft>
              <a:buClrTx/>
              <a:buSzTx/>
              <a:buFontTx/>
              <a:buNone/>
            </a:pPr>
            <a:endParaRPr lang="pt-BR" sz="1200" i="1" dirty="0">
              <a:latin typeface="AMX" pitchFamily="2" charset="0"/>
              <a:sym typeface="+mn-ea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pt-BR" sz="800" i="1" dirty="0">
                <a:solidFill>
                  <a:schemeClr val="bg1"/>
                </a:solidFill>
                <a:latin typeface="AMX" pitchFamily="2" charset="0"/>
                <a:sym typeface="+mn-ea"/>
              </a:rPr>
              <a:t>No campo</a:t>
            </a:r>
            <a:r>
              <a:rPr lang="pt-BR" sz="800" b="1" i="1" dirty="0">
                <a:solidFill>
                  <a:schemeClr val="bg1"/>
                </a:solidFill>
                <a:latin typeface="AMX" pitchFamily="2" charset="0"/>
                <a:sym typeface="+mn-ea"/>
              </a:rPr>
              <a:t> MIGRAÇÃO </a:t>
            </a:r>
            <a:r>
              <a:rPr lang="pt-BR" sz="800" i="1" dirty="0">
                <a:solidFill>
                  <a:schemeClr val="bg1"/>
                </a:solidFill>
                <a:latin typeface="AMX" pitchFamily="2" charset="0"/>
                <a:sym typeface="+mn-ea"/>
              </a:rPr>
              <a:t>e selecione </a:t>
            </a:r>
            <a:r>
              <a:rPr lang="pt-BR" sz="800" b="1" i="1" dirty="0">
                <a:solidFill>
                  <a:schemeClr val="bg1"/>
                </a:solidFill>
                <a:latin typeface="AMX" pitchFamily="2" charset="0"/>
                <a:sym typeface="+mn-ea"/>
              </a:rPr>
              <a:t>PLATAFORMA</a:t>
            </a:r>
            <a:r>
              <a:rPr lang="pt-BR" sz="800" i="1" dirty="0">
                <a:solidFill>
                  <a:schemeClr val="bg1"/>
                </a:solidFill>
                <a:latin typeface="AMX" pitchFamily="2" charset="0"/>
                <a:sym typeface="+mn-ea"/>
              </a:rPr>
              <a:t> ou </a:t>
            </a:r>
            <a:r>
              <a:rPr lang="pt-BR" sz="800" b="1" i="1" dirty="0">
                <a:solidFill>
                  <a:schemeClr val="bg1"/>
                </a:solidFill>
                <a:latin typeface="AMX" pitchFamily="2" charset="0"/>
                <a:sym typeface="+mn-ea"/>
              </a:rPr>
              <a:t>PLANO.  </a:t>
            </a:r>
            <a:endParaRPr lang="pt-BR" sz="800" i="1" dirty="0">
              <a:solidFill>
                <a:schemeClr val="bg1"/>
              </a:solidFill>
              <a:latin typeface="AMX" pitchFamily="2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pt-BR" sz="800" i="1" dirty="0">
                <a:solidFill>
                  <a:schemeClr val="bg1"/>
                </a:solidFill>
                <a:latin typeface="AMX" pitchFamily="2" charset="0"/>
                <a:sym typeface="+mn-ea"/>
              </a:rPr>
              <a:t>Selecione </a:t>
            </a:r>
            <a:r>
              <a:rPr lang="pt-BR" sz="800" b="1" i="1" dirty="0">
                <a:solidFill>
                  <a:schemeClr val="bg1"/>
                </a:solidFill>
                <a:latin typeface="AMX" pitchFamily="2" charset="0"/>
                <a:sym typeface="+mn-ea"/>
              </a:rPr>
              <a:t>PLATAFORMA</a:t>
            </a:r>
            <a:r>
              <a:rPr lang="pt-BR" sz="800" i="1" dirty="0">
                <a:solidFill>
                  <a:schemeClr val="bg1"/>
                </a:solidFill>
                <a:latin typeface="AMX" pitchFamily="2" charset="0"/>
                <a:sym typeface="+mn-ea"/>
              </a:rPr>
              <a:t> caso seja uma mudança de Controle x Conta.Selecione </a:t>
            </a:r>
            <a:r>
              <a:rPr lang="pt-BR" sz="800" b="1" i="1" dirty="0">
                <a:solidFill>
                  <a:schemeClr val="bg1"/>
                </a:solidFill>
                <a:latin typeface="AMX" pitchFamily="2" charset="0"/>
                <a:sym typeface="+mn-ea"/>
              </a:rPr>
              <a:t>PLANO</a:t>
            </a:r>
            <a:r>
              <a:rPr lang="pt-BR" sz="800" i="1" dirty="0">
                <a:solidFill>
                  <a:schemeClr val="bg1"/>
                </a:solidFill>
                <a:latin typeface="AMX" pitchFamily="2" charset="0"/>
                <a:sym typeface="+mn-ea"/>
              </a:rPr>
              <a:t> caso seja uma mudança de Controle x Controle ou Conta x Conta</a:t>
            </a:r>
            <a:endParaRPr lang="pt-BR" sz="800" i="1" dirty="0">
              <a:solidFill>
                <a:schemeClr val="bg1"/>
              </a:solidFill>
              <a:latin typeface="AMX" pitchFamily="2" charset="0"/>
            </a:endParaRPr>
          </a:p>
          <a:p>
            <a:pPr algn="ctr">
              <a:spcAft>
                <a:spcPts val="600"/>
              </a:spcAft>
              <a:buClrTx/>
              <a:buSzTx/>
              <a:buFontTx/>
              <a:buNone/>
            </a:pPr>
            <a:endParaRPr lang="pt-BR" sz="1200" i="1" dirty="0">
              <a:solidFill>
                <a:schemeClr val="tx1"/>
              </a:solidFill>
              <a:latin typeface="AMX" pitchFamily="2" charset="0"/>
            </a:endParaRPr>
          </a:p>
          <a:p>
            <a:pPr algn="ctr">
              <a:spcAft>
                <a:spcPts val="600"/>
              </a:spcAft>
              <a:buClrTx/>
              <a:buSzTx/>
              <a:buNone/>
            </a:pPr>
            <a:endParaRPr lang="pt-BR" sz="1200" i="1" dirty="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21" name="Retângulo arredondado 20"/>
          <p:cNvSpPr/>
          <p:nvPr/>
        </p:nvSpPr>
        <p:spPr>
          <a:xfrm>
            <a:off x="8239803" y="1384209"/>
            <a:ext cx="2841247" cy="73505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  <a:p>
            <a:pPr algn="ctr">
              <a:buClrTx/>
              <a:buSzTx/>
              <a:buNone/>
            </a:pPr>
            <a:r>
              <a:rPr lang="pt-BR" sz="1200" i="1" dirty="0">
                <a:latin typeface="AMX" pitchFamily="2" charset="0"/>
                <a:sym typeface="+mn-ea"/>
              </a:rPr>
              <a:t>Em </a:t>
            </a:r>
            <a:r>
              <a:rPr lang="pt-BR" sz="1200" b="1" i="1" dirty="0">
                <a:latin typeface="AMX" pitchFamily="2" charset="0"/>
                <a:sym typeface="+mn-ea"/>
              </a:rPr>
              <a:t>PLATAFORMA,</a:t>
            </a:r>
            <a:r>
              <a:rPr lang="pt-BR" sz="1200" i="1" dirty="0">
                <a:latin typeface="AMX" pitchFamily="2" charset="0"/>
                <a:sym typeface="+mn-ea"/>
              </a:rPr>
              <a:t> selecione a opção </a:t>
            </a:r>
            <a:r>
              <a:rPr lang="pt-BR" sz="1200" b="1" i="1" dirty="0">
                <a:latin typeface="AMX" pitchFamily="2" charset="0"/>
                <a:sym typeface="+mn-ea"/>
              </a:rPr>
              <a:t>CONTROLE</a:t>
            </a:r>
            <a:r>
              <a:rPr lang="pt-BR" sz="1200" i="1" dirty="0">
                <a:latin typeface="AMX" pitchFamily="2" charset="0"/>
                <a:sym typeface="+mn-ea"/>
              </a:rPr>
              <a:t>  ou </a:t>
            </a:r>
            <a:r>
              <a:rPr lang="pt-BR" sz="1200" b="1" i="1" dirty="0">
                <a:latin typeface="AMX" pitchFamily="2" charset="0"/>
                <a:sym typeface="+mn-ea"/>
              </a:rPr>
              <a:t>PÓS </a:t>
            </a:r>
            <a:r>
              <a:rPr lang="pt-BR" sz="1200" i="1" dirty="0">
                <a:latin typeface="AMX" pitchFamily="2" charset="0"/>
                <a:sym typeface="+mn-ea"/>
              </a:rPr>
              <a:t>de acordo com a sua negociação com cliente. </a:t>
            </a:r>
            <a:endParaRPr lang="pt-BR" sz="1200" i="1" dirty="0">
              <a:latin typeface="AMX" pitchFamily="2" charset="0"/>
            </a:endParaRPr>
          </a:p>
          <a:p>
            <a:pPr algn="ctr">
              <a:buClrTx/>
              <a:buSzTx/>
              <a:buNone/>
            </a:pPr>
            <a:endParaRPr lang="pt-BR" sz="1200" i="1" dirty="0">
              <a:latin typeface="AMX" pitchFamily="2" charset="0"/>
            </a:endParaRPr>
          </a:p>
        </p:txBody>
      </p:sp>
      <p:sp>
        <p:nvSpPr>
          <p:cNvPr id="22" name="Retângulo arredondado 21"/>
          <p:cNvSpPr/>
          <p:nvPr/>
        </p:nvSpPr>
        <p:spPr>
          <a:xfrm>
            <a:off x="5403572" y="1878934"/>
            <a:ext cx="2841249" cy="745144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Tx/>
              <a:buSzTx/>
              <a:buFontTx/>
            </a:pPr>
            <a:endParaRPr lang="pt-BR" sz="1200" i="1" dirty="0">
              <a:latin typeface="AMX" pitchFamily="2" charset="0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pt-BR" sz="1200" i="1" dirty="0">
                <a:latin typeface="AMX" pitchFamily="2" charset="0"/>
                <a:sym typeface="+mn-ea"/>
              </a:rPr>
              <a:t>Sempre preencha o campo </a:t>
            </a:r>
            <a:r>
              <a:rPr lang="pt-BR" sz="1200" b="1" i="1" dirty="0">
                <a:latin typeface="AMX" pitchFamily="2" charset="0"/>
                <a:sym typeface="+mn-ea"/>
              </a:rPr>
              <a:t>APARELHO </a:t>
            </a:r>
            <a:r>
              <a:rPr lang="pt-BR" sz="1200" i="1" dirty="0">
                <a:latin typeface="AMX" pitchFamily="2" charset="0"/>
                <a:sym typeface="+mn-ea"/>
              </a:rPr>
              <a:t>com a opção </a:t>
            </a:r>
            <a:r>
              <a:rPr lang="pt-BR" sz="1200" b="1" i="1" dirty="0">
                <a:latin typeface="AMX" pitchFamily="2" charset="0"/>
                <a:sym typeface="+mn-ea"/>
              </a:rPr>
              <a:t>NÃO</a:t>
            </a:r>
            <a:r>
              <a:rPr lang="pt-BR" sz="1200" i="1" dirty="0">
                <a:latin typeface="AMX" pitchFamily="2" charset="0"/>
                <a:sym typeface="+mn-ea"/>
              </a:rPr>
              <a:t>, pois não vendemos aparelhos</a:t>
            </a:r>
            <a:endParaRPr lang="pt-BR" sz="1200" i="1" dirty="0">
              <a:latin typeface="AMX" pitchFamily="2" charset="0"/>
            </a:endParaRPr>
          </a:p>
          <a:p>
            <a:pPr algn="ctr"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</p:txBody>
      </p:sp>
      <p:sp>
        <p:nvSpPr>
          <p:cNvPr id="24" name="Retângulo arredondado 23"/>
          <p:cNvSpPr/>
          <p:nvPr/>
        </p:nvSpPr>
        <p:spPr>
          <a:xfrm>
            <a:off x="8244819" y="2304648"/>
            <a:ext cx="2836231" cy="733248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>
              <a:buClrTx/>
              <a:buSzTx/>
              <a:buFontTx/>
            </a:pPr>
            <a:r>
              <a:rPr lang="pt-BR" sz="1200" i="1" dirty="0">
                <a:latin typeface="AMX" pitchFamily="2" charset="0"/>
                <a:sym typeface="+mn-ea"/>
              </a:rPr>
              <a:t>Preencha o campo </a:t>
            </a:r>
            <a:r>
              <a:rPr lang="pt-BR" sz="1200" b="1" i="1" dirty="0">
                <a:latin typeface="AMX" pitchFamily="2" charset="0"/>
                <a:sym typeface="+mn-ea"/>
              </a:rPr>
              <a:t>TROCA DE CHIP</a:t>
            </a:r>
            <a:r>
              <a:rPr lang="pt-BR" sz="1200" i="1" dirty="0">
                <a:latin typeface="AMX" pitchFamily="2" charset="0"/>
                <a:sym typeface="+mn-ea"/>
              </a:rPr>
              <a:t> com a opção</a:t>
            </a:r>
            <a:r>
              <a:rPr lang="pt-BR" sz="1200" b="1" i="1" dirty="0">
                <a:latin typeface="AMX" pitchFamily="2" charset="0"/>
                <a:sym typeface="+mn-ea"/>
              </a:rPr>
              <a:t> NÃO</a:t>
            </a:r>
            <a:r>
              <a:rPr lang="pt-BR" sz="1200" i="1" dirty="0">
                <a:latin typeface="AMX" pitchFamily="2" charset="0"/>
                <a:sym typeface="+mn-ea"/>
              </a:rPr>
              <a:t>, pois em migração e rentabilização não realizamos a troca do chip. 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sz="1400" i="1" dirty="0">
              <a:latin typeface="AMX" pitchFamily="2" charset="0"/>
            </a:endParaRPr>
          </a:p>
        </p:txBody>
      </p:sp>
      <p:sp>
        <p:nvSpPr>
          <p:cNvPr id="32" name="Retângulo arredondado 31"/>
          <p:cNvSpPr/>
          <p:nvPr/>
        </p:nvSpPr>
        <p:spPr>
          <a:xfrm>
            <a:off x="5403572" y="2760083"/>
            <a:ext cx="2888696" cy="73581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pt-B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>
              <a:buClrTx/>
              <a:buSzTx/>
              <a:buFontTx/>
            </a:pPr>
            <a:r>
              <a:rPr lang="pt-BR" sz="1200" i="1" dirty="0">
                <a:latin typeface="AMX" pitchFamily="2" charset="0"/>
                <a:sym typeface="+mn-ea"/>
              </a:rPr>
              <a:t>No campo </a:t>
            </a:r>
            <a:r>
              <a:rPr lang="pt-BR" sz="1200" b="1" i="1" dirty="0">
                <a:latin typeface="AMX" pitchFamily="2" charset="0"/>
                <a:sym typeface="+mn-ea"/>
              </a:rPr>
              <a:t>SUBTIPO </a:t>
            </a:r>
            <a:r>
              <a:rPr lang="pt-BR" sz="1200" i="1" dirty="0">
                <a:latin typeface="AMX" pitchFamily="2" charset="0"/>
                <a:sym typeface="+mn-ea"/>
              </a:rPr>
              <a:t>sempre selecione como </a:t>
            </a:r>
            <a:r>
              <a:rPr lang="pt-BR" sz="1200" b="1" i="1" dirty="0">
                <a:latin typeface="AMX" pitchFamily="2" charset="0"/>
                <a:sym typeface="+mn-ea"/>
              </a:rPr>
              <a:t>NORMAL</a:t>
            </a:r>
            <a:r>
              <a:rPr lang="pt-BR" sz="1200" i="1" dirty="0">
                <a:latin typeface="AMX" pitchFamily="2" charset="0"/>
                <a:sym typeface="+mn-ea"/>
              </a:rPr>
              <a:t>. Em seguida clique no botão </a:t>
            </a:r>
            <a:r>
              <a:rPr lang="pt-BR" sz="1200" b="1" i="1" dirty="0">
                <a:latin typeface="AMX" pitchFamily="2" charset="0"/>
                <a:sym typeface="+mn-ea"/>
              </a:rPr>
              <a:t>PRÓXIMO.</a:t>
            </a:r>
            <a:endParaRPr lang="pt-BR" sz="1200" i="1" dirty="0">
              <a:latin typeface="AMX" pitchFamily="2" charset="0"/>
            </a:endParaRPr>
          </a:p>
          <a:p>
            <a:pPr algn="ctr">
              <a:buClrTx/>
              <a:buSzTx/>
              <a:buFontTx/>
            </a:pPr>
            <a:endParaRPr lang="pt-BR" sz="1200" i="1" dirty="0">
              <a:latin typeface="AMX" pitchFamily="2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4414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1.85185E-6 L -4.16667E-7 1.85185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8" grpId="1" bldLvl="0" animBg="1"/>
      <p:bldP spid="12" grpId="0" bldLvl="0" animBg="1"/>
      <p:bldP spid="17" grpId="0" bldLvl="0" animBg="1"/>
      <p:bldP spid="21" grpId="0" bldLvl="0" animBg="1"/>
      <p:bldP spid="22" grpId="0" bldLvl="0" animBg="1"/>
      <p:bldP spid="24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11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551468"/>
            <a:ext cx="5332052" cy="4853652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849362" y="914784"/>
            <a:ext cx="2839863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689225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362" y="1680847"/>
            <a:ext cx="4667518" cy="341632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No caso de clientes cadastrados no sistema, a maioria dos campos estará preenchido automaticamente, porém, é necessário </a:t>
            </a:r>
            <a:r>
              <a:rPr lang="pt-BR" sz="1600" b="1" dirty="0">
                <a:latin typeface="AMX" pitchFamily="2" charset="0"/>
              </a:rPr>
              <a:t>SOLICITAR</a:t>
            </a:r>
            <a:r>
              <a:rPr lang="pt-BR" sz="1600" dirty="0">
                <a:latin typeface="AMX" pitchFamily="2" charset="0"/>
              </a:rPr>
              <a:t> todos os dados, e preenche-los corretamente. 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Você não poderá adicionar informações com pontos, vírgulas, parênteses e acentos. Caso isso aconteça , o sistema apresentará uma mensagem de </a:t>
            </a:r>
            <a:r>
              <a:rPr lang="pt-BR" sz="1600" b="1" dirty="0">
                <a:latin typeface="AMX" pitchFamily="2" charset="0"/>
              </a:rPr>
              <a:t>ATENÇÃO</a:t>
            </a:r>
            <a:r>
              <a:rPr lang="pt-BR" sz="1600" dirty="0">
                <a:latin typeface="AMX" pitchFamily="2" charset="0"/>
              </a:rPr>
              <a:t>, sendo necessário voltar, e ajustar 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o campo.</a:t>
            </a:r>
            <a:endParaRPr lang="pt-BR" sz="1600" dirty="0">
              <a:latin typeface="AMX" pitchFamily="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619" y="2268508"/>
            <a:ext cx="5978594" cy="354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83" y="4850338"/>
            <a:ext cx="1771897" cy="1581371"/>
          </a:xfrm>
          <a:prstGeom prst="rect">
            <a:avLst/>
          </a:prstGeom>
          <a:ln w="38100">
            <a:solidFill>
              <a:srgbClr val="F5842B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877">
            <a:off x="2066930" y="4515311"/>
            <a:ext cx="1494534" cy="177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arredondado 44"/>
          <p:cNvSpPr/>
          <p:nvPr/>
        </p:nvSpPr>
        <p:spPr>
          <a:xfrm>
            <a:off x="582930" y="476250"/>
            <a:ext cx="5427345" cy="534035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arredondado 22"/>
          <p:cNvSpPr/>
          <p:nvPr/>
        </p:nvSpPr>
        <p:spPr>
          <a:xfrm>
            <a:off x="6682788" y="-783881"/>
            <a:ext cx="6390640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818212" y="724776"/>
            <a:ext cx="2708350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Pessoais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526562" y="1011742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18515" y="2261870"/>
            <a:ext cx="4756785" cy="1858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1300" dirty="0">
                <a:latin typeface="AMX" pitchFamily="2" charset="0"/>
              </a:rPr>
              <a:t>Seu nome completo é (cliente verbaliza), sua data de nascimento (cliente verbaliza), nome da sua mãe (cliente verbaliza), RG (cliente verbaliza), o número que estamos falando é (cliente verbaliza), </a:t>
            </a:r>
            <a:r>
              <a:rPr lang="pt-BR" sz="1300" dirty="0">
                <a:latin typeface="AMX" pitchFamily="2" charset="0"/>
                <a:sym typeface="+mn-ea"/>
              </a:rPr>
              <a:t>tem algum numero de recado? Seu e-mail?</a:t>
            </a:r>
            <a:endParaRPr lang="pt-BR" sz="1300" dirty="0">
              <a:latin typeface="AMX" pitchFamily="2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pt-BR" sz="13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300" b="1" dirty="0">
                <a:latin typeface="AMX" pitchFamily="2" charset="0"/>
                <a:sym typeface="+mn-ea"/>
              </a:rPr>
              <a:t>IMPORTANTE:</a:t>
            </a:r>
            <a:r>
              <a:rPr lang="pt-BR" sz="1300" dirty="0">
                <a:latin typeface="AMX" pitchFamily="2" charset="0"/>
                <a:sym typeface="+mn-ea"/>
              </a:rPr>
              <a:t> Em alguns casos o sistema é BLOQUEADO para EDIÇÃO DE DADOS. Se houver informações divergentes no cadastro do cliente, orientá-lo a ir para uma Loja Própria da Claro, no entanto, podemos seguir com a venda normalmente se o CPF ESTIVER CORRETO, caso ele esteja divergente NÃO SEGUIR COM A VENDA.</a:t>
            </a:r>
            <a:endParaRPr lang="pt-BR" sz="1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  <a:p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666979" y="842486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Nome completo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7078952" y="1418235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Data de nascimento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655548" y="2352782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Nome da mãe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861498" y="3362160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RG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988551" y="4205469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Número de telefone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9653916" y="667751"/>
            <a:ext cx="802710" cy="802710"/>
            <a:chOff x="8757979" y="4369542"/>
            <a:chExt cx="802710" cy="802710"/>
          </a:xfrm>
        </p:grpSpPr>
        <p:sp>
          <p:nvSpPr>
            <p:cNvPr id="62" name="Elipse 61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67" name="Agrupar 66"/>
          <p:cNvGrpSpPr/>
          <p:nvPr/>
        </p:nvGrpSpPr>
        <p:grpSpPr>
          <a:xfrm>
            <a:off x="8873459" y="4120785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477584" y="3189288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3" name="Agrupar 72"/>
          <p:cNvGrpSpPr/>
          <p:nvPr/>
        </p:nvGrpSpPr>
        <p:grpSpPr>
          <a:xfrm>
            <a:off x="8551917" y="2198612"/>
            <a:ext cx="802710" cy="802710"/>
            <a:chOff x="8757979" y="4369542"/>
            <a:chExt cx="802710" cy="802710"/>
          </a:xfrm>
        </p:grpSpPr>
        <p:sp>
          <p:nvSpPr>
            <p:cNvPr id="74" name="Elipse 7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6" name="Agrupar 75"/>
          <p:cNvGrpSpPr/>
          <p:nvPr/>
        </p:nvGrpSpPr>
        <p:grpSpPr>
          <a:xfrm>
            <a:off x="9657401" y="4908710"/>
            <a:ext cx="802710" cy="802710"/>
            <a:chOff x="8757979" y="4369542"/>
            <a:chExt cx="802710" cy="802710"/>
          </a:xfrm>
        </p:grpSpPr>
        <p:sp>
          <p:nvSpPr>
            <p:cNvPr id="77" name="Elipse 7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38" name="TextBox 11"/>
          <p:cNvSpPr txBox="1"/>
          <p:nvPr/>
        </p:nvSpPr>
        <p:spPr>
          <a:xfrm>
            <a:off x="871480" y="1655758"/>
            <a:ext cx="1404601" cy="453287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2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2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9" name="Straight Connector 14"/>
          <p:cNvCxnSpPr/>
          <p:nvPr/>
        </p:nvCxnSpPr>
        <p:spPr>
          <a:xfrm>
            <a:off x="2255945" y="1875348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Agrupar 39"/>
          <p:cNvGrpSpPr/>
          <p:nvPr/>
        </p:nvGrpSpPr>
        <p:grpSpPr>
          <a:xfrm>
            <a:off x="8942313" y="1349105"/>
            <a:ext cx="802710" cy="802710"/>
            <a:chOff x="8757979" y="4369542"/>
            <a:chExt cx="802710" cy="802710"/>
          </a:xfrm>
        </p:grpSpPr>
        <p:sp>
          <p:nvSpPr>
            <p:cNvPr id="41" name="Elipse 4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44" name="CaixaDeTexto 43"/>
          <p:cNvSpPr txBox="1"/>
          <p:nvPr/>
        </p:nvSpPr>
        <p:spPr>
          <a:xfrm>
            <a:off x="7798412" y="512034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E-mail</a:t>
            </a:r>
            <a:endParaRPr lang="pt-BR" b="1" i="1" dirty="0"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1.85185E-6 L 3.54167E-6 1.85185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9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10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23" grpId="0" animBg="1"/>
      <p:bldP spid="4" grpId="0" bldLvl="0" animBg="1"/>
      <p:bldP spid="4" grpId="1" bldLvl="0" animBg="1"/>
      <p:bldP spid="7" grpId="0"/>
      <p:bldP spid="21" grpId="0"/>
      <p:bldP spid="21" grpId="1"/>
      <p:bldP spid="37" grpId="0"/>
      <p:bldP spid="37" grpId="1"/>
      <p:bldP spid="42" grpId="0"/>
      <p:bldP spid="42" grpId="1"/>
      <p:bldP spid="47" grpId="0"/>
      <p:bldP spid="47" grpId="1"/>
      <p:bldP spid="59" grpId="0"/>
      <p:bldP spid="59" grpId="1"/>
      <p:bldP spid="38" grpId="0" bldLvl="0" animBg="1"/>
      <p:bldP spid="38" grpId="1" bldLvl="0" animBg="1"/>
      <p:bldP spid="44" grpId="0"/>
      <p:bldP spid="4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497711" y="648181"/>
            <a:ext cx="6033718" cy="5621989"/>
          </a:xfrm>
          <a:prstGeom prst="roundRect">
            <a:avLst>
              <a:gd name="adj" fmla="val 11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849362" y="914784"/>
            <a:ext cx="316528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Endereço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893083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927743" y="1565733"/>
            <a:ext cx="5307598" cy="424624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  <a:sym typeface="+mn-ea"/>
              </a:rPr>
              <a:t>Essa etapa é o momento de cadastrar endereço. Caso o cliente informe um endereço diferente do que está preenchido no sistema, clique no botão </a:t>
            </a:r>
            <a:r>
              <a:rPr lang="pt-BR" sz="2000" b="1" dirty="0">
                <a:latin typeface="AMX" pitchFamily="2" charset="0"/>
                <a:sym typeface="+mn-ea"/>
              </a:rPr>
              <a:t>NOVO ENDEREÇO</a:t>
            </a:r>
            <a:r>
              <a:rPr lang="pt-BR" sz="2000" dirty="0">
                <a:latin typeface="AMX" pitchFamily="2" charset="0"/>
                <a:sym typeface="+mn-ea"/>
              </a:rPr>
              <a:t>, e preencha corretamente, iniciando pelo </a:t>
            </a:r>
            <a:r>
              <a:rPr lang="pt-BR" sz="2000" b="1" dirty="0">
                <a:latin typeface="AMX" pitchFamily="2" charset="0"/>
                <a:sym typeface="+mn-ea"/>
              </a:rPr>
              <a:t>CEP</a:t>
            </a:r>
            <a:r>
              <a:rPr lang="pt-BR" sz="2000" dirty="0">
                <a:latin typeface="AMX" pitchFamily="2" charset="0"/>
                <a:sym typeface="+mn-ea"/>
              </a:rPr>
              <a:t>, o próprio sistema realiza a busca.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  <a:sym typeface="+mn-ea"/>
              </a:rPr>
              <a:t>Você poderá avançar normalmente para a próxima etapa, clicando no botão</a:t>
            </a:r>
            <a:r>
              <a:rPr lang="pt-BR" sz="2000" b="1" dirty="0">
                <a:latin typeface="AMX" pitchFamily="2" charset="0"/>
                <a:sym typeface="+mn-ea"/>
              </a:rPr>
              <a:t> PRÓXIMO</a:t>
            </a:r>
            <a:r>
              <a:rPr lang="pt-BR" sz="2000" dirty="0">
                <a:latin typeface="AMX" pitchFamily="2" charset="0"/>
                <a:sym typeface="+mn-ea"/>
              </a:rPr>
              <a:t>. 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8372" y="1076565"/>
            <a:ext cx="4522920" cy="5123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arredondado 24"/>
          <p:cNvSpPr/>
          <p:nvPr/>
        </p:nvSpPr>
        <p:spPr>
          <a:xfrm>
            <a:off x="358775" y="1101725"/>
            <a:ext cx="5307965" cy="44958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0" name="Agrupar 49"/>
          <p:cNvGrpSpPr/>
          <p:nvPr/>
        </p:nvGrpSpPr>
        <p:grpSpPr>
          <a:xfrm>
            <a:off x="8667076" y="1059934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862071" y="770444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775252" y="751394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579466" y="1334501"/>
            <a:ext cx="3126771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Endereço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706237" y="1647594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79755" y="2815590"/>
            <a:ext cx="461518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pt-BR" sz="2000" dirty="0">
                <a:latin typeface="AMX" pitchFamily="2" charset="0"/>
                <a:sym typeface="+mn-ea"/>
              </a:rPr>
              <a:t>Qual o cep da sua residência? Seu endereço é na rua XXXXX na cidade e bairro, está correto? Qual o número? Tem complemento?</a:t>
            </a: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691823" y="2769390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CEP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310718" y="3676737"/>
            <a:ext cx="224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Endereço Completo </a:t>
            </a:r>
            <a:r>
              <a:rPr lang="pt-BR" sz="1200" i="1" dirty="0">
                <a:latin typeface="AMX" pitchFamily="2" charset="0"/>
              </a:rPr>
              <a:t>(Logradouro, número, complemento, bairro,</a:t>
            </a:r>
            <a:endParaRPr lang="pt-BR" sz="1200" i="1" dirty="0">
              <a:latin typeface="AMX" pitchFamily="2" charset="0"/>
            </a:endParaRPr>
          </a:p>
          <a:p>
            <a:pPr algn="ctr"/>
            <a:r>
              <a:rPr lang="pt-BR" sz="1200" i="1" dirty="0">
                <a:latin typeface="AMX" pitchFamily="2" charset="0"/>
              </a:rPr>
              <a:t>Estado e Cidade).</a:t>
            </a:r>
            <a:endParaRPr lang="pt-BR" sz="1200" i="1" dirty="0">
              <a:latin typeface="AMX" pitchFamily="2" charset="0"/>
            </a:endParaRPr>
          </a:p>
        </p:txBody>
      </p:sp>
      <p:grpSp>
        <p:nvGrpSpPr>
          <p:cNvPr id="67" name="Agrupar 66"/>
          <p:cNvGrpSpPr/>
          <p:nvPr/>
        </p:nvGrpSpPr>
        <p:grpSpPr>
          <a:xfrm>
            <a:off x="8544324" y="3706865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261384" y="2524273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38" name="TextBox 11"/>
          <p:cNvSpPr txBox="1"/>
          <p:nvPr/>
        </p:nvSpPr>
        <p:spPr>
          <a:xfrm>
            <a:off x="632735" y="2198919"/>
            <a:ext cx="1404601" cy="453287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2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2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9" name="Straight Connector 14"/>
          <p:cNvCxnSpPr/>
          <p:nvPr/>
        </p:nvCxnSpPr>
        <p:spPr>
          <a:xfrm>
            <a:off x="2017200" y="2418509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4.81481E-6 L -2.70833E-6 -4.81481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4" grpId="0" bldLvl="0" animBg="1"/>
      <p:bldP spid="4" grpId="1" bldLvl="0" animBg="1"/>
      <p:bldP spid="7" grpId="0"/>
      <p:bldP spid="47" grpId="0"/>
      <p:bldP spid="47" grpId="1"/>
      <p:bldP spid="59" grpId="0"/>
      <p:bldP spid="59" grpId="1"/>
      <p:bldP spid="38" grpId="0" bldLvl="0" animBg="1"/>
      <p:bldP spid="3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arredondado 44"/>
          <p:cNvSpPr/>
          <p:nvPr/>
        </p:nvSpPr>
        <p:spPr>
          <a:xfrm>
            <a:off x="582930" y="904875"/>
            <a:ext cx="5447030" cy="4680585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arredondado 22"/>
          <p:cNvSpPr/>
          <p:nvPr/>
        </p:nvSpPr>
        <p:spPr>
          <a:xfrm>
            <a:off x="6682788" y="-783881"/>
            <a:ext cx="6390640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818515" y="1153160"/>
            <a:ext cx="3151505" cy="574040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C</a:t>
            </a:r>
            <a:r>
              <a:rPr lang="pt-BR" alt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onfirmação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 </a:t>
            </a:r>
            <a:r>
              <a:rPr lang="pt-BR" alt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de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 P</a:t>
            </a:r>
            <a:r>
              <a:rPr lang="pt-BR" alt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lano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745637" y="1440367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18515" y="2209165"/>
            <a:ext cx="475678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  <a:sym typeface="+mn-ea"/>
              </a:rPr>
              <a:t>Se análise de crédito for PARCIAL, o sistema permitirá o cadastro na opção Controle Antecipado, ou seja haverá uma diferença na data de pagamento. Clique na opção Controle Antecipado para seguir com a venda.</a:t>
            </a: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8" name="CaixaDeTexto 20"/>
          <p:cNvSpPr txBox="1"/>
          <p:nvPr/>
        </p:nvSpPr>
        <p:spPr>
          <a:xfrm>
            <a:off x="7175280" y="1173661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Valor do Plano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9" name="CaixaDeTexto 36"/>
          <p:cNvSpPr txBox="1"/>
          <p:nvPr/>
        </p:nvSpPr>
        <p:spPr>
          <a:xfrm>
            <a:off x="7007491" y="2043816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Bônus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10" name="CaixaDeTexto 41"/>
          <p:cNvSpPr txBox="1"/>
          <p:nvPr/>
        </p:nvSpPr>
        <p:spPr>
          <a:xfrm>
            <a:off x="6517524" y="297092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Código 021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11" name="CaixaDeTexto 46"/>
          <p:cNvSpPr txBox="1"/>
          <p:nvPr/>
        </p:nvSpPr>
        <p:spPr>
          <a:xfrm>
            <a:off x="6534800" y="3946575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Benefícios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12" name="CaixaDeTexto 58"/>
          <p:cNvSpPr txBox="1"/>
          <p:nvPr/>
        </p:nvSpPr>
        <p:spPr>
          <a:xfrm>
            <a:off x="6876501" y="4689532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Fidelidade/ Multa/ Reajuste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13" name="Agrupar 65"/>
          <p:cNvGrpSpPr/>
          <p:nvPr/>
        </p:nvGrpSpPr>
        <p:grpSpPr>
          <a:xfrm>
            <a:off x="9162217" y="998926"/>
            <a:ext cx="802710" cy="802710"/>
            <a:chOff x="8757979" y="4369542"/>
            <a:chExt cx="802710" cy="802710"/>
          </a:xfrm>
        </p:grpSpPr>
        <p:sp>
          <p:nvSpPr>
            <p:cNvPr id="14" name="Elipse 1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16" name="Agrupar 66"/>
          <p:cNvGrpSpPr/>
          <p:nvPr/>
        </p:nvGrpSpPr>
        <p:grpSpPr>
          <a:xfrm>
            <a:off x="9211935" y="4560672"/>
            <a:ext cx="802710" cy="802710"/>
            <a:chOff x="8757979" y="4369542"/>
            <a:chExt cx="802710" cy="802710"/>
          </a:xfrm>
        </p:grpSpPr>
        <p:sp>
          <p:nvSpPr>
            <p:cNvPr id="19" name="Elipse 18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22" name="Agrupar 69"/>
          <p:cNvGrpSpPr/>
          <p:nvPr/>
        </p:nvGrpSpPr>
        <p:grpSpPr>
          <a:xfrm>
            <a:off x="8600330" y="3778322"/>
            <a:ext cx="802710" cy="802710"/>
            <a:chOff x="8757979" y="4369542"/>
            <a:chExt cx="802710" cy="802710"/>
          </a:xfrm>
        </p:grpSpPr>
        <p:sp>
          <p:nvSpPr>
            <p:cNvPr id="24" name="Elipse 2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26" name="Agrupar 72"/>
          <p:cNvGrpSpPr/>
          <p:nvPr/>
        </p:nvGrpSpPr>
        <p:grpSpPr>
          <a:xfrm>
            <a:off x="8486045" y="2816754"/>
            <a:ext cx="802710" cy="802710"/>
            <a:chOff x="8757979" y="4369542"/>
            <a:chExt cx="802710" cy="802710"/>
          </a:xfrm>
        </p:grpSpPr>
        <p:sp>
          <p:nvSpPr>
            <p:cNvPr id="27" name="Elipse 2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29" name="Agrupar 39"/>
          <p:cNvGrpSpPr/>
          <p:nvPr/>
        </p:nvGrpSpPr>
        <p:grpSpPr>
          <a:xfrm>
            <a:off x="8674663" y="1827127"/>
            <a:ext cx="802710" cy="802710"/>
            <a:chOff x="8757979" y="4369542"/>
            <a:chExt cx="802710" cy="802710"/>
          </a:xfrm>
        </p:grpSpPr>
        <p:sp>
          <p:nvSpPr>
            <p:cNvPr id="30" name="Elipse 29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-4.81481E-6 L -2.29167E-6 -4.81481E-6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2.96296E-6 L -4.16667E-7 2.96296E-6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23" grpId="0" bldLvl="0" animBg="1"/>
      <p:bldP spid="4" grpId="0" bldLvl="0" animBg="1"/>
      <p:bldP spid="4" grpId="1" bldLvl="0" animBg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4819687" y="-675954"/>
            <a:ext cx="6042912" cy="8112440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456278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743244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663010" y="1035001"/>
            <a:ext cx="5062145" cy="528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500" dirty="0">
                <a:latin typeface="AMX" pitchFamily="2" charset="0"/>
                <a:sym typeface="+mn-ea"/>
              </a:rPr>
              <a:t>O valor do plano é de R$ $$ com XX GB, sendo XX de franquia e XX de bônus exclusivo para uso (mencione as redes sociais disponíveis no plano escolhido), com ligações ilimitadas para qualquer operadora do Brasil utilizando o código 021, e whatsapp ilimitado. O bônus exclusivo e o uso do whatssapp estarão disponíveis enquanto durar sua franquia principal, mas não se preocupe, caso sua franquia acabe você poderá contratar pacotes adicionais através do App Minha Claro Móvel e voltar a utilizar os benefícios.</a:t>
            </a:r>
            <a:endParaRPr lang="pt-BR" sz="1500" dirty="0">
              <a:latin typeface="AMX" pitchFamily="2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15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500" dirty="0">
                <a:latin typeface="AMX" pitchFamily="2" charset="0"/>
                <a:sym typeface="+mn-ea"/>
              </a:rPr>
              <a:t>Esse plano tem fidelidade de 12 meses, com reajuste anual, em caso de cancelamento terá multa no valor de R$120,00 mas, não se preocupe, esse valor é proporcional ao meses faltantes.</a:t>
            </a:r>
            <a:endParaRPr lang="pt-BR" altLang="en-US" sz="1500" dirty="0">
              <a:latin typeface="AMX" pitchFamily="2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500" dirty="0">
                <a:latin typeface="AMX" pitchFamily="2" charset="0"/>
                <a:sym typeface="+mn-ea"/>
              </a:rPr>
              <a:t> </a:t>
            </a:r>
            <a:endParaRPr lang="pt-BR" sz="1500" dirty="0">
              <a:latin typeface="AMX" pitchFamily="2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667592" y="1817344"/>
            <a:ext cx="1904215" cy="1404594"/>
            <a:chOff x="4554059" y="1291472"/>
            <a:chExt cx="1904215" cy="1404594"/>
          </a:xfrm>
        </p:grpSpPr>
        <p:sp>
          <p:nvSpPr>
            <p:cNvPr id="13" name="Retângulo 12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arredondado 13"/>
            <p:cNvSpPr/>
            <p:nvPr/>
          </p:nvSpPr>
          <p:spPr>
            <a:xfrm>
              <a:off x="4554059" y="1291472"/>
              <a:ext cx="1904215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  <a:latin typeface="AMX" pitchFamily="2" charset="0"/>
                </a:rPr>
                <a:t>Aproveite esse momento para informar sobre o plano!</a:t>
              </a:r>
              <a:endParaRPr lang="pt-BR" sz="1600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3.33333E-6 L -2.70833E-6 -3.33333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2" grpId="1" bldLvl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682788" y="-783881"/>
            <a:ext cx="6390640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20"/>
          <p:cNvSpPr txBox="1"/>
          <p:nvPr/>
        </p:nvSpPr>
        <p:spPr>
          <a:xfrm>
            <a:off x="7175280" y="1173661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Valor do Plano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9" name="CaixaDeTexto 36"/>
          <p:cNvSpPr txBox="1"/>
          <p:nvPr/>
        </p:nvSpPr>
        <p:spPr>
          <a:xfrm>
            <a:off x="7007491" y="2043816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Bônus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10" name="CaixaDeTexto 41"/>
          <p:cNvSpPr txBox="1"/>
          <p:nvPr/>
        </p:nvSpPr>
        <p:spPr>
          <a:xfrm>
            <a:off x="6517524" y="297092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Código 021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11" name="CaixaDeTexto 46"/>
          <p:cNvSpPr txBox="1"/>
          <p:nvPr/>
        </p:nvSpPr>
        <p:spPr>
          <a:xfrm>
            <a:off x="6534800" y="3946575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Benefícios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12" name="CaixaDeTexto 58"/>
          <p:cNvSpPr txBox="1"/>
          <p:nvPr/>
        </p:nvSpPr>
        <p:spPr>
          <a:xfrm>
            <a:off x="6876501" y="4689532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Fidelidade/ Multa/ Reajuste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13" name="Agrupar 65"/>
          <p:cNvGrpSpPr/>
          <p:nvPr/>
        </p:nvGrpSpPr>
        <p:grpSpPr>
          <a:xfrm>
            <a:off x="9162217" y="998926"/>
            <a:ext cx="802710" cy="802710"/>
            <a:chOff x="8757979" y="4369542"/>
            <a:chExt cx="802710" cy="802710"/>
          </a:xfrm>
        </p:grpSpPr>
        <p:sp>
          <p:nvSpPr>
            <p:cNvPr id="14" name="Elipse 1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16" name="Agrupar 66"/>
          <p:cNvGrpSpPr/>
          <p:nvPr/>
        </p:nvGrpSpPr>
        <p:grpSpPr>
          <a:xfrm>
            <a:off x="9211935" y="4560672"/>
            <a:ext cx="802710" cy="802710"/>
            <a:chOff x="8757979" y="4369542"/>
            <a:chExt cx="802710" cy="802710"/>
          </a:xfrm>
        </p:grpSpPr>
        <p:sp>
          <p:nvSpPr>
            <p:cNvPr id="19" name="Elipse 18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22" name="Agrupar 69"/>
          <p:cNvGrpSpPr/>
          <p:nvPr/>
        </p:nvGrpSpPr>
        <p:grpSpPr>
          <a:xfrm>
            <a:off x="8600330" y="3778322"/>
            <a:ext cx="802710" cy="802710"/>
            <a:chOff x="8757979" y="4369542"/>
            <a:chExt cx="802710" cy="802710"/>
          </a:xfrm>
        </p:grpSpPr>
        <p:sp>
          <p:nvSpPr>
            <p:cNvPr id="24" name="Elipse 2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26" name="Agrupar 72"/>
          <p:cNvGrpSpPr/>
          <p:nvPr/>
        </p:nvGrpSpPr>
        <p:grpSpPr>
          <a:xfrm>
            <a:off x="8486045" y="2816754"/>
            <a:ext cx="802710" cy="802710"/>
            <a:chOff x="8757979" y="4369542"/>
            <a:chExt cx="802710" cy="802710"/>
          </a:xfrm>
        </p:grpSpPr>
        <p:sp>
          <p:nvSpPr>
            <p:cNvPr id="27" name="Elipse 2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29" name="Agrupar 39"/>
          <p:cNvGrpSpPr/>
          <p:nvPr/>
        </p:nvGrpSpPr>
        <p:grpSpPr>
          <a:xfrm>
            <a:off x="8674663" y="1827127"/>
            <a:ext cx="802710" cy="802710"/>
            <a:chOff x="8757979" y="4369542"/>
            <a:chExt cx="802710" cy="802710"/>
          </a:xfrm>
        </p:grpSpPr>
        <p:sp>
          <p:nvSpPr>
            <p:cNvPr id="30" name="Elipse 29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2" name="Retângulo arredondado 1"/>
          <p:cNvSpPr/>
          <p:nvPr/>
        </p:nvSpPr>
        <p:spPr>
          <a:xfrm>
            <a:off x="582930" y="771525"/>
            <a:ext cx="5447030" cy="4679315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11"/>
          <p:cNvSpPr txBox="1"/>
          <p:nvPr/>
        </p:nvSpPr>
        <p:spPr>
          <a:xfrm>
            <a:off x="818515" y="1019810"/>
            <a:ext cx="3151505" cy="574040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C</a:t>
            </a:r>
            <a:r>
              <a:rPr lang="pt-BR" alt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onfirmação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 </a:t>
            </a:r>
            <a:r>
              <a:rPr lang="pt-BR" alt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de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 P</a:t>
            </a:r>
            <a:r>
              <a:rPr lang="pt-BR" altLang="en-US" sz="2400" i="1" dirty="0">
                <a:solidFill>
                  <a:schemeClr val="bg1"/>
                </a:solidFill>
                <a:latin typeface="AMX" pitchFamily="2" charset="77"/>
                <a:sym typeface="+mn-ea"/>
              </a:rPr>
              <a:t>lano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2" name="Straight Connector 14"/>
          <p:cNvCxnSpPr/>
          <p:nvPr/>
        </p:nvCxnSpPr>
        <p:spPr>
          <a:xfrm>
            <a:off x="3745637" y="1297492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ixaDeTexto 6"/>
          <p:cNvSpPr txBox="1"/>
          <p:nvPr/>
        </p:nvSpPr>
        <p:spPr>
          <a:xfrm>
            <a:off x="818515" y="2112645"/>
            <a:ext cx="4756785" cy="1357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  <a:sym typeface="+mn-ea"/>
              </a:rPr>
              <a:t>Se análise de crédito for PARCIAL, o sistema permitirá o cadastro na opção Controle Antecipado, ou seja haverá uma diferença na data de pagamento. Clique na opção Controle Antecipado para seguir com a venda.</a:t>
            </a: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-4.81481E-6 L -2.29167E-6 -4.81481E-6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2.96296E-6 L -4.16667E-7 2.96296E-6 " pathEditMode="relative" rAng="0" ptsTypes="AA">
                                      <p:cBhvr>
                                        <p:cTn id="6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7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2" grpId="0" bldLvl="0" animBg="1"/>
      <p:bldP spid="21" grpId="0" bldLvl="0" animBg="1"/>
      <p:bldP spid="21" grpId="1" bldLvl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9581" r="19581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668353" y="498842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2641" y="580852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910780" y="1591418"/>
            <a:ext cx="4776123" cy="4295576"/>
          </a:xfrm>
          <a:prstGeom prst="roundRect">
            <a:avLst>
              <a:gd name="adj" fmla="val 14245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Agora que você já conhece o processo de venda no detalhe, vamos conhecer o Sistema de Cadastro. 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​</a:t>
            </a:r>
            <a:endParaRPr lang="en-US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Nesse módulo você vai aprender utilizar o sistema de venda e se familiarizar com o roteiro e </a:t>
            </a:r>
            <a:r>
              <a:rPr lang="pt-BR" dirty="0" err="1">
                <a:solidFill>
                  <a:schemeClr val="tx1"/>
                </a:solidFill>
                <a:latin typeface="AMX" pitchFamily="2" charset="0"/>
              </a:rPr>
              <a:t>checklist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​</a:t>
            </a:r>
            <a:endParaRPr lang="en-US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O roteiro não 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é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engessado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ou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seja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você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pode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falar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com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suas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palavras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mas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precisa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seguir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processo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solicitando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os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dados e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passando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todas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as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informações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importantes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ao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cliente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de forma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clara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0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3504" y="1815331"/>
            <a:ext cx="3289034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Sistema de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10502538" y="2102297"/>
            <a:ext cx="97628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1695066" y="-1099981"/>
            <a:ext cx="6100355" cy="8962165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15" name="Group 5"/>
          <p:cNvGrpSpPr/>
          <p:nvPr/>
        </p:nvGrpSpPr>
        <p:grpSpPr>
          <a:xfrm>
            <a:off x="6128723" y="46748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r="13938"/>
          <a:stretch>
            <a:fillRect/>
          </a:stretch>
        </p:blipFill>
        <p:spPr>
          <a:xfrm>
            <a:off x="6831476" y="730757"/>
            <a:ext cx="6494214" cy="6494212"/>
          </a:xfrm>
          <a:prstGeom prst="ellipse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483137" y="531452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3205985" y="846780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87045" y="1206500"/>
            <a:ext cx="5340985" cy="5314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400" dirty="0">
                <a:latin typeface="AMX" pitchFamily="2" charset="0"/>
                <a:sym typeface="+mn-ea"/>
              </a:rPr>
              <a:t>O valor do plano é de R$ $$ com XX GB, sendo XX de franquia e XX de bônus exclusivo/ Extra Play para uso (mencione as redes sociais disponíveis no plano escolhido), com ligações ilimitadas para qualquer operadora do Brasil utilizando o código 021, whatsapp ilimitado. O bônus exclusivo/ Extra Play e o uso do whatssapp estarão disponíveis enquanto durar sua franquia principal, mas não se preocupe, caso sua franquia acabe você poderá contratar pacotes adicionais através do App Minha Claro móvel e voltar a utilizar os benefícios.</a:t>
            </a:r>
            <a:endParaRPr lang="pt-BR" sz="1400" dirty="0">
              <a:latin typeface="AMX" pitchFamily="2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400" dirty="0">
                <a:latin typeface="AMX" pitchFamily="2" charset="0"/>
                <a:sym typeface="+mn-ea"/>
              </a:rPr>
              <a:t>Esse plano tem fidelidade de 12 meses, com reajuste anual, em caso de cancelamento terá multa no valor de R$120,00 mas, esse valor é proporcional ao meses faltantes. A Claro está disponibilizando dois serviços digitais para você utilizar, o Claro Banca e o Skeelo que são revistas e livros digitais, eles virão discriminados em sua fatura, mas não tem cobrança adicional. </a:t>
            </a:r>
            <a:endParaRPr lang="pt-BR" sz="1400" dirty="0">
              <a:solidFill>
                <a:schemeClr val="tx1"/>
              </a:solidFill>
              <a:latin typeface="AMX" pitchFamily="2" charset="0"/>
              <a:sym typeface="+mn-ea"/>
            </a:endParaRPr>
          </a:p>
          <a:p>
            <a:pPr fontAlgn="base"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r>
              <a:rPr lang="pt-BR" sz="1400" dirty="0">
                <a:latin typeface="AMX" pitchFamily="2" charset="0"/>
              </a:rPr>
              <a:t>     </a:t>
            </a:r>
            <a:endParaRPr lang="pt-BR" sz="1400" dirty="0">
              <a:latin typeface="AMX" pitchFamily="2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 flipH="1">
            <a:off x="5827395" y="2905125"/>
            <a:ext cx="3027045" cy="1323340"/>
            <a:chOff x="4554059" y="1291472"/>
            <a:chExt cx="1904215" cy="1404594"/>
          </a:xfrm>
        </p:grpSpPr>
        <p:sp>
          <p:nvSpPr>
            <p:cNvPr id="12" name="Retângulo 11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4554059" y="1291472"/>
              <a:ext cx="1904215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5979074" y="3102431"/>
            <a:ext cx="2702151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Aproveite esse momento para informar</a:t>
            </a:r>
            <a:r>
              <a:rPr lang="pt-BR" dirty="0">
                <a:solidFill>
                  <a:schemeClr val="bg1"/>
                </a:solidFill>
                <a:latin typeface="AMX" pitchFamily="2" charset="0"/>
                <a:sym typeface="+mn-ea"/>
              </a:rPr>
              <a:t> sobre o plano e serviços digitais.</a:t>
            </a: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70833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70833E-6 1.11111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2" grpId="1" bldLvl="0" animBg="1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348615" y="551180"/>
            <a:ext cx="6182360" cy="5038725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13451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Oferta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228564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363" y="1621200"/>
            <a:ext cx="5464348" cy="46166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Nessa tela você vai cadastrar a oferta negociada com cliente. </a:t>
            </a:r>
            <a:endParaRPr lang="pt-BR" sz="1600" dirty="0">
              <a:latin typeface="AMX" pitchFamily="2" charset="0"/>
            </a:endParaRPr>
          </a:p>
        </p:txBody>
      </p:sp>
      <p:sp>
        <p:nvSpPr>
          <p:cNvPr id="7" name="Retângulo arredondado 6"/>
          <p:cNvSpPr/>
          <p:nvPr/>
        </p:nvSpPr>
        <p:spPr>
          <a:xfrm>
            <a:off x="692237" y="2411897"/>
            <a:ext cx="5203466" cy="745143"/>
          </a:xfrm>
          <a:prstGeom prst="roundRect">
            <a:avLst>
              <a:gd name="adj" fmla="val 50000"/>
            </a:avLst>
          </a:prstGeom>
          <a:solidFill>
            <a:srgbClr val="E82823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i="1" dirty="0">
              <a:latin typeface="AMX" pitchFamily="2" charset="0"/>
            </a:endParaRPr>
          </a:p>
          <a:p>
            <a:pPr algn="ctr"/>
            <a:r>
              <a:rPr lang="pt-BR" sz="1600" i="1" dirty="0">
                <a:latin typeface="AMX" pitchFamily="2" charset="0"/>
              </a:rPr>
              <a:t>Primeira etapa selecione o </a:t>
            </a:r>
            <a:r>
              <a:rPr lang="pt-BR" sz="1600" b="1" i="1" dirty="0">
                <a:latin typeface="AMX" pitchFamily="2" charset="0"/>
              </a:rPr>
              <a:t>PLANO</a:t>
            </a:r>
            <a:r>
              <a:rPr lang="pt-BR" sz="1600" i="1" dirty="0">
                <a:latin typeface="AMX" pitchFamily="2" charset="0"/>
              </a:rPr>
              <a:t>, acordado com cliente;</a:t>
            </a:r>
            <a:endParaRPr lang="pt-BR" sz="1600" i="1" dirty="0">
              <a:latin typeface="AMX" pitchFamily="2" charset="0"/>
            </a:endParaRPr>
          </a:p>
          <a:p>
            <a:pPr algn="ctr"/>
            <a:endParaRPr lang="pt-BR" sz="1600" i="1" dirty="0">
              <a:latin typeface="AMX" pitchFamily="2" charset="0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692235" y="3275505"/>
            <a:ext cx="5203468" cy="745144"/>
          </a:xfrm>
          <a:prstGeom prst="roundRect">
            <a:avLst>
              <a:gd name="adj" fmla="val 50000"/>
            </a:avLst>
          </a:prstGeom>
          <a:solidFill>
            <a:srgbClr val="E82823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i="1" dirty="0">
              <a:latin typeface="AMX" pitchFamily="2" charset="0"/>
            </a:endParaRPr>
          </a:p>
          <a:p>
            <a:pPr algn="ctr">
              <a:buClrTx/>
              <a:buSzTx/>
              <a:buFontTx/>
            </a:pPr>
            <a:r>
              <a:rPr lang="pt-BR" sz="1600" i="1" dirty="0">
                <a:latin typeface="AMX" pitchFamily="2" charset="0"/>
                <a:sym typeface="+mn-ea"/>
              </a:rPr>
              <a:t>Segunda etapa selecione </a:t>
            </a:r>
            <a:r>
              <a:rPr lang="pt-BR" sz="1600" b="1" i="1" dirty="0">
                <a:latin typeface="AMX" pitchFamily="2" charset="0"/>
                <a:sym typeface="+mn-ea"/>
              </a:rPr>
              <a:t>OFERTA PROMOCIONAL</a:t>
            </a:r>
            <a:r>
              <a:rPr lang="pt-BR" sz="1600" i="1" dirty="0">
                <a:latin typeface="AMX" pitchFamily="2" charset="0"/>
                <a:sym typeface="+mn-ea"/>
              </a:rPr>
              <a:t>, de acordo com o plano vigente;</a:t>
            </a:r>
            <a:endParaRPr lang="pt-BR" sz="1600" i="1" dirty="0">
              <a:latin typeface="AMX" pitchFamily="2" charset="0"/>
            </a:endParaRPr>
          </a:p>
          <a:p>
            <a:pPr algn="ctr"/>
            <a:endParaRPr lang="pt-BR" sz="1600" i="1" dirty="0">
              <a:latin typeface="AMX" pitchFamily="2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82053" y="4451258"/>
            <a:ext cx="5464348" cy="787716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AMX" pitchFamily="2" charset="0"/>
              </a:rPr>
              <a:t>Sobre as ofertas, elas serão apresentadas de acordo com a opção escolhida na etapa ESCOLHA DO PLANO. </a:t>
            </a:r>
            <a:endParaRPr lang="pt-BR" sz="1600" b="1" dirty="0">
              <a:latin typeface="AMX" pitchFamily="2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4285" y="596416"/>
            <a:ext cx="3582623" cy="163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769" y="2732105"/>
            <a:ext cx="4101782" cy="1603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180" y="4766934"/>
            <a:ext cx="4006154" cy="17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0692252" y="1168254"/>
            <a:ext cx="917584" cy="120591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1307" y="3389614"/>
            <a:ext cx="917584" cy="1205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animBg="1"/>
      <p:bldP spid="4" grpId="1" animBg="1"/>
      <p:bldP spid="2" grpId="0"/>
      <p:bldP spid="7" grpId="0" bldLvl="0" animBg="1"/>
      <p:bldP spid="8" grpId="0" bldLvl="0" animBg="1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8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551467"/>
            <a:ext cx="6182640" cy="5718704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06845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Pagamento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05400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364" y="1771210"/>
            <a:ext cx="4580475" cy="332398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O Campo pagamento virá preenchido automaticamente com </a:t>
            </a:r>
            <a:r>
              <a:rPr lang="pt-BR" sz="2000" b="1" dirty="0">
                <a:latin typeface="AMX" pitchFamily="2" charset="0"/>
              </a:rPr>
              <a:t>SIM</a:t>
            </a:r>
            <a:r>
              <a:rPr lang="pt-BR" sz="2000" dirty="0">
                <a:latin typeface="AMX" pitchFamily="2" charset="0"/>
              </a:rPr>
              <a:t> no Débito automático e Fatura digital. Isso acontece pois está atrelado aos benefícios, ou seja, retirando o débito automático, o cliente perderá o desconto realizado durante o processo.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81" y="1771210"/>
            <a:ext cx="5342838" cy="304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4819687" y="-675954"/>
            <a:ext cx="6042912" cy="8112440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456278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743244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663010" y="1035001"/>
            <a:ext cx="506214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400" dirty="0">
                <a:latin typeface="AMX" pitchFamily="2" charset="0"/>
                <a:sym typeface="+mn-ea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sym typeface="+mn-ea"/>
              </a:rPr>
              <a:t>A Claro es</a:t>
            </a:r>
            <a:r>
              <a:rPr lang="pt-BR" sz="1400" dirty="0">
                <a:latin typeface="AMX" pitchFamily="2" charset="0"/>
                <a:sym typeface="+mn-ea"/>
              </a:rPr>
              <a:t>tá disponibilizando dois serviços digitais para você utilizar, o Claro Banca e o Skeelo que são revistas e livros digitais, eles virão discriminados em sua fatura, mas não tem cobrança adicional. </a:t>
            </a:r>
            <a:endParaRPr lang="pt-BR" sz="14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400" dirty="0">
                <a:latin typeface="AMX" pitchFamily="2" charset="0"/>
                <a:sym typeface="+mn-ea"/>
              </a:rPr>
              <a:t>O pagamento será em débito automático, qual o banco, agência, está em seu nome? Lembre-se que alguns bancos solicitam o aceite do débito automático (Para os bancos </a:t>
            </a:r>
            <a:r>
              <a:rPr lang="pt-BR" sz="1400" b="1" dirty="0">
                <a:latin typeface="AMX" pitchFamily="2" charset="0"/>
                <a:sym typeface="+mn-ea"/>
              </a:rPr>
              <a:t>CAIXA ECONÔMICA FEDERAL</a:t>
            </a:r>
            <a:r>
              <a:rPr lang="pt-BR" sz="1400" dirty="0">
                <a:latin typeface="AMX" pitchFamily="2" charset="0"/>
                <a:sym typeface="+mn-ea"/>
              </a:rPr>
              <a:t> e </a:t>
            </a:r>
            <a:r>
              <a:rPr lang="pt-BR" sz="1400" b="1" dirty="0">
                <a:latin typeface="AMX" pitchFamily="2" charset="0"/>
                <a:sym typeface="+mn-ea"/>
              </a:rPr>
              <a:t>BANCO DO BRASIL</a:t>
            </a:r>
            <a:r>
              <a:rPr lang="pt-BR" sz="1400" dirty="0">
                <a:latin typeface="AMX" pitchFamily="2" charset="0"/>
                <a:sym typeface="+mn-ea"/>
              </a:rPr>
              <a:t> necessário </a:t>
            </a:r>
            <a:r>
              <a:rPr lang="pt-BR" sz="1400" b="1" dirty="0">
                <a:latin typeface="AMX" pitchFamily="2" charset="0"/>
                <a:sym typeface="+mn-ea"/>
              </a:rPr>
              <a:t>AUTORIZAR O DÉBITO </a:t>
            </a:r>
            <a:r>
              <a:rPr lang="pt-BR" sz="1400" dirty="0">
                <a:latin typeface="AMX" pitchFamily="2" charset="0"/>
                <a:sym typeface="+mn-ea"/>
              </a:rPr>
              <a:t>em até 48 horas úteis contando do dia seguinte a compra). </a:t>
            </a:r>
            <a:endParaRPr lang="pt-BR" sz="14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400" dirty="0">
                <a:latin typeface="AMX" pitchFamily="2" charset="0"/>
                <a:sym typeface="+mn-ea"/>
              </a:rPr>
              <a:t>Caso o débito não seja realizado, o pagamento será em boleto e o valor do plano será de R$ (informar o valor de acordo com plano).</a:t>
            </a:r>
            <a:br>
              <a:rPr lang="pt-BR" sz="1400" dirty="0">
                <a:latin typeface="AMX" pitchFamily="2" charset="0"/>
                <a:sym typeface="+mn-ea"/>
              </a:rPr>
            </a:br>
            <a:endParaRPr lang="pt-BR" sz="14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1400" dirty="0">
                <a:latin typeface="AMX" pitchFamily="2" charset="0"/>
                <a:sym typeface="+mn-ea"/>
              </a:rPr>
              <a:t>Caso o cliente recuse a forma de pagamento via Débito Automático, oferte o boleto via PIX.</a:t>
            </a:r>
            <a:endParaRPr lang="pt-BR" sz="14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14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1400" dirty="0">
              <a:latin typeface="AMX" pitchFamily="2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431030" y="1817370"/>
            <a:ext cx="2141220" cy="1404620"/>
            <a:chOff x="4554059" y="1291472"/>
            <a:chExt cx="1904215" cy="1404594"/>
          </a:xfrm>
        </p:grpSpPr>
        <p:sp>
          <p:nvSpPr>
            <p:cNvPr id="13" name="Retângulo 12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arredondado 13"/>
            <p:cNvSpPr/>
            <p:nvPr/>
          </p:nvSpPr>
          <p:spPr>
            <a:xfrm>
              <a:off x="4554059" y="1291472"/>
              <a:ext cx="1904215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Aproveite esse momento para informar sobre serviços digitais e forma de pagamento.</a:t>
              </a:r>
              <a:endParaRPr lang="pt-BR" sz="1400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3.33333E-6 L -2.70833E-6 -3.33333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2" grpId="1" bldLvl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348789" y="551467"/>
            <a:ext cx="6182640" cy="5559966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06845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Pagamento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05400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116054" y="1771210"/>
            <a:ext cx="4580475" cy="378460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Retirando o débito automático, a opção Boleto Bancário será liberada.​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Antes de avançar preencha sempre como </a:t>
            </a:r>
            <a:r>
              <a:rPr lang="pt-BR" sz="2000" b="1" dirty="0">
                <a:latin typeface="AMX" pitchFamily="2" charset="0"/>
              </a:rPr>
              <a:t>NÃO</a:t>
            </a:r>
            <a:r>
              <a:rPr lang="pt-BR" sz="2000" dirty="0">
                <a:latin typeface="AMX" pitchFamily="2" charset="0"/>
              </a:rPr>
              <a:t> o campo pagamento recorrente com cartão de crédito.​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​Clique em</a:t>
            </a:r>
            <a:r>
              <a:rPr lang="pt-BR" sz="2000" b="1" dirty="0">
                <a:latin typeface="AMX" pitchFamily="2" charset="0"/>
              </a:rPr>
              <a:t> PRÓXIMO</a:t>
            </a:r>
            <a:r>
              <a:rPr lang="pt-BR" sz="2000" dirty="0">
                <a:latin typeface="AMX" pitchFamily="2" charset="0"/>
              </a:rPr>
              <a:t> para ir para próxima tela...​</a:t>
            </a:r>
            <a:endParaRPr lang="pt-BR" sz="2000" dirty="0">
              <a:latin typeface="AMX" pitchFamily="2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6647175" y="2530359"/>
            <a:ext cx="5352100" cy="2145864"/>
            <a:chOff x="6647175" y="2530359"/>
            <a:chExt cx="5352100" cy="2145864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7175" y="2758849"/>
              <a:ext cx="5074259" cy="1917374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6028" y="3003706"/>
              <a:ext cx="2493247" cy="12643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850" y="2530359"/>
              <a:ext cx="3149663" cy="38671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8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551467"/>
            <a:ext cx="6182640" cy="5718704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06845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Pagamento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05400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630" y="1771015"/>
            <a:ext cx="5001895" cy="470789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latin typeface="AMX" pitchFamily="2" charset="0"/>
                <a:sym typeface="+mn-ea"/>
              </a:rPr>
              <a:t>O Campo pagamento virá preenchido automaticamente com a forma de pagamento atual do cliente. No caso ao lado o cliente paga sua fatura em boleto bancário.</a:t>
            </a: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latin typeface="AMX" pitchFamily="2" charset="0"/>
                <a:sym typeface="+mn-ea"/>
              </a:rPr>
              <a:t>Na ação rentabilização não é possível trocar a forma de pagamento, vencimento e envio da fatura. </a:t>
            </a:r>
            <a:endParaRPr lang="pt-BR" sz="2000" dirty="0">
              <a:latin typeface="AMX" pitchFamily="2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latin typeface="AMX" pitchFamily="2" charset="0"/>
                <a:sym typeface="+mn-ea"/>
              </a:rPr>
              <a:t>Clique em </a:t>
            </a:r>
            <a:r>
              <a:rPr lang="pt-BR" sz="2000" b="1" dirty="0">
                <a:latin typeface="AMX" pitchFamily="2" charset="0"/>
                <a:sym typeface="+mn-ea"/>
              </a:rPr>
              <a:t>PRÓXIMO</a:t>
            </a:r>
            <a:r>
              <a:rPr lang="pt-BR" sz="2000" dirty="0">
                <a:latin typeface="AMX" pitchFamily="2" charset="0"/>
                <a:sym typeface="+mn-ea"/>
              </a:rPr>
              <a:t> para ir para próxima tela...</a:t>
            </a:r>
            <a:endParaRPr lang="pt-BR" sz="20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2000" dirty="0">
              <a:latin typeface="AMX" pitchFamily="2" charset="0"/>
            </a:endParaRPr>
          </a:p>
        </p:txBody>
      </p:sp>
      <p:pic>
        <p:nvPicPr>
          <p:cNvPr id="3" name="Imagem 2" descr="Interface gráfica do usuário, Texto, Aplicativo, chat ou mensagem de text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980" y="1871345"/>
            <a:ext cx="5330190" cy="2521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ângulo 5"/>
          <p:cNvSpPr/>
          <p:nvPr/>
        </p:nvSpPr>
        <p:spPr>
          <a:xfrm>
            <a:off x="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  <p:bldP spid="4" grpId="1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1695066" y="-1099981"/>
            <a:ext cx="6100355" cy="8962165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Sua data de vencimento permanece sendo </a:t>
            </a:r>
            <a:r>
              <a:rPr lang="pt-BR" dirty="0" err="1">
                <a:solidFill>
                  <a:schemeClr val="bg1"/>
                </a:solidFill>
                <a:ea typeface="+mn-lt"/>
                <a:cs typeface="+mn-lt"/>
                <a:sym typeface="+mn-ea"/>
              </a:rPr>
              <a:t>xx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 ? Você recebe via </a:t>
            </a:r>
            <a:r>
              <a:rPr lang="pt-BR" dirty="0" err="1">
                <a:solidFill>
                  <a:schemeClr val="bg1"/>
                </a:solidFill>
                <a:ea typeface="+mn-lt"/>
                <a:cs typeface="+mn-lt"/>
                <a:sym typeface="+mn-ea"/>
              </a:rPr>
              <a:t>xx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.</a:t>
            </a:r>
            <a:endParaRPr lang="pt-BR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r>
              <a:rPr lang="pt-BR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Seus benefícios serão renovados em até 24h após a data de fechamento da fatura, que ocorrerá no dia XX, desde que a fatura anterior esteja paga. </a:t>
            </a:r>
            <a:endParaRPr lang="pt-BR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pt-BR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A forma de pagamento atual é </a:t>
            </a:r>
            <a:r>
              <a:rPr lang="pt-BR" dirty="0" err="1">
                <a:solidFill>
                  <a:schemeClr val="bg1"/>
                </a:solidFill>
                <a:ea typeface="+mn-lt"/>
                <a:cs typeface="+mn-lt"/>
                <a:sym typeface="+mn-ea"/>
              </a:rPr>
              <a:t>xx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 </a:t>
            </a:r>
            <a:r>
              <a:rPr lang="pt-BR" b="1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(</a:t>
            </a:r>
            <a:r>
              <a:rPr lang="pt-BR" b="1" i="1" dirty="0">
                <a:solidFill>
                  <a:schemeClr val="bg1"/>
                </a:solidFill>
                <a:ea typeface="+mn-lt"/>
                <a:cs typeface="+mn-lt"/>
                <a:sym typeface="+mn-ea"/>
              </a:rPr>
              <a:t>Caso a forma de pagamento atual não seja DCC, informe sobre o pagamento do boleto via PIX).</a:t>
            </a:r>
            <a:endParaRPr lang="pt-BR" dirty="0"/>
          </a:p>
        </p:txBody>
      </p:sp>
      <p:grpSp>
        <p:nvGrpSpPr>
          <p:cNvPr id="15" name="Group 5"/>
          <p:cNvGrpSpPr/>
          <p:nvPr/>
        </p:nvGrpSpPr>
        <p:grpSpPr>
          <a:xfrm>
            <a:off x="6128723" y="46748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r="13938"/>
          <a:stretch>
            <a:fillRect/>
          </a:stretch>
        </p:blipFill>
        <p:spPr>
          <a:xfrm>
            <a:off x="6831476" y="730757"/>
            <a:ext cx="6494214" cy="6494212"/>
          </a:xfrm>
          <a:prstGeom prst="ellipse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483137" y="531452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3205985" y="846780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Agrupar 10"/>
          <p:cNvGrpSpPr/>
          <p:nvPr/>
        </p:nvGrpSpPr>
        <p:grpSpPr>
          <a:xfrm flipH="1">
            <a:off x="5827395" y="2905125"/>
            <a:ext cx="3027045" cy="1323340"/>
            <a:chOff x="4554059" y="1291472"/>
            <a:chExt cx="1904215" cy="1404594"/>
          </a:xfrm>
        </p:grpSpPr>
        <p:sp>
          <p:nvSpPr>
            <p:cNvPr id="12" name="Retângulo 11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4554059" y="1291472"/>
              <a:ext cx="1904215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5979074" y="3029406"/>
            <a:ext cx="270215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Aproveite esse momento para informar</a:t>
            </a:r>
            <a:r>
              <a:rPr lang="pt-BR" dirty="0">
                <a:solidFill>
                  <a:schemeClr val="bg1"/>
                </a:solidFill>
                <a:latin typeface="AMX" pitchFamily="2" charset="0"/>
                <a:sym typeface="+mn-ea"/>
              </a:rPr>
              <a:t>data de vencimento e forma de pagamento.</a:t>
            </a: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5" name="CaixaDeTexto 10"/>
          <p:cNvSpPr txBox="1"/>
          <p:nvPr/>
        </p:nvSpPr>
        <p:spPr>
          <a:xfrm>
            <a:off x="694010" y="1221056"/>
            <a:ext cx="506214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solidFill>
                  <a:schemeClr val="tx1"/>
                </a:solidFill>
                <a:latin typeface="AMX" pitchFamily="2" charset="0"/>
                <a:sym typeface="+mn-ea"/>
              </a:rPr>
              <a:t> Sua data de vencimento permanece sendo xx ? Você recebe via xx.</a:t>
            </a:r>
            <a:endParaRPr lang="pt-BR" sz="2000" dirty="0">
              <a:solidFill>
                <a:schemeClr val="tx1"/>
              </a:solidFill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solidFill>
                  <a:schemeClr val="tx1"/>
                </a:solidFill>
                <a:latin typeface="AMX" pitchFamily="2" charset="0"/>
                <a:sym typeface="+mn-ea"/>
              </a:rPr>
              <a:t>Seus benefícios serão renovados em até 24h após a data de fechamento da fatura, que ocorrerá no dia XX, desde que a fatura anterior esteja paga. </a:t>
            </a:r>
            <a:endParaRPr lang="pt-BR" sz="2000" dirty="0">
              <a:solidFill>
                <a:schemeClr val="tx1"/>
              </a:solidFill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pt-BR" sz="2000" dirty="0">
                <a:solidFill>
                  <a:schemeClr val="tx1"/>
                </a:solidFill>
                <a:latin typeface="AMX" pitchFamily="2" charset="0"/>
                <a:sym typeface="+mn-ea"/>
              </a:rPr>
              <a:t>A forma de pagamento atual é xx </a:t>
            </a:r>
            <a:r>
              <a:rPr lang="pt-BR" sz="2000" b="1" dirty="0">
                <a:solidFill>
                  <a:schemeClr val="tx1"/>
                </a:solidFill>
                <a:latin typeface="AMX" pitchFamily="2" charset="0"/>
                <a:sym typeface="+mn-ea"/>
              </a:rPr>
              <a:t>(Caso a forma de pagamento atual não seja DCC, informe sobre o pagamento do boleto via PIX)</a:t>
            </a:r>
            <a:r>
              <a:rPr lang="pt-BR" sz="2000" dirty="0">
                <a:solidFill>
                  <a:schemeClr val="tx1"/>
                </a:solidFill>
                <a:latin typeface="AMX" pitchFamily="2" charset="0"/>
                <a:sym typeface="+mn-ea"/>
              </a:rPr>
              <a:t>.</a:t>
            </a:r>
            <a:endParaRPr lang="pt-BR" sz="2000" dirty="0">
              <a:solidFill>
                <a:schemeClr val="tx1"/>
              </a:solidFill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1400" dirty="0">
              <a:latin typeface="AMX" pitchFamily="2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pt-BR" sz="1400" dirty="0"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70833E-6 1.11111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70833E-6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2" grpId="1" bldLvl="0" animBg="1"/>
      <p:bldP spid="1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688156" y="551467"/>
            <a:ext cx="5410985" cy="5718704"/>
          </a:xfrm>
          <a:prstGeom prst="roundRect">
            <a:avLst>
              <a:gd name="adj" fmla="val 160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238140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Confirmação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265640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116054" y="1771210"/>
            <a:ext cx="4580475" cy="424624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Nesta etapa verifique se os dados foram cadastrados corretamente, como </a:t>
            </a:r>
            <a:r>
              <a:rPr lang="pt-BR" sz="2000" b="1" dirty="0">
                <a:latin typeface="AMX" pitchFamily="2" charset="0"/>
              </a:rPr>
              <a:t> DADOS PESSOAIS, DADOS </a:t>
            </a:r>
            <a:r>
              <a:rPr lang="pt-BR" sz="2000" dirty="0">
                <a:latin typeface="AMX" pitchFamily="2" charset="0"/>
              </a:rPr>
              <a:t>do </a:t>
            </a:r>
            <a:r>
              <a:rPr lang="pt-BR" sz="2000" b="1" dirty="0">
                <a:latin typeface="AMX" pitchFamily="2" charset="0"/>
              </a:rPr>
              <a:t>ENDEREÇO, OFERTA </a:t>
            </a:r>
            <a:r>
              <a:rPr lang="pt-BR" sz="2000" dirty="0">
                <a:latin typeface="AMX" pitchFamily="2" charset="0"/>
              </a:rPr>
              <a:t>e </a:t>
            </a:r>
            <a:r>
              <a:rPr lang="pt-BR" sz="2000" b="1" dirty="0">
                <a:latin typeface="AMX" pitchFamily="2" charset="0"/>
              </a:rPr>
              <a:t>FORMA DE PAGAMENTO. </a:t>
            </a:r>
            <a:endParaRPr lang="pt-BR" sz="2000" b="1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Ao final da tela você deverá selecionar com </a:t>
            </a:r>
            <a:r>
              <a:rPr lang="pt-BR" sz="2000" b="1" dirty="0">
                <a:latin typeface="AMX" pitchFamily="2" charset="0"/>
              </a:rPr>
              <a:t>SIM </a:t>
            </a:r>
            <a:r>
              <a:rPr lang="pt-BR" sz="2000" dirty="0">
                <a:latin typeface="AMX" pitchFamily="2" charset="0"/>
              </a:rPr>
              <a:t>ou</a:t>
            </a:r>
            <a:r>
              <a:rPr lang="pt-BR" sz="2000" b="1" dirty="0">
                <a:latin typeface="AMX" pitchFamily="2" charset="0"/>
              </a:rPr>
              <a:t> NÃO</a:t>
            </a:r>
            <a:r>
              <a:rPr lang="pt-BR" sz="2000" dirty="0">
                <a:latin typeface="AMX" pitchFamily="2" charset="0"/>
              </a:rPr>
              <a:t>. Siga sempre o modelo ao lado (Imagem 2 ).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1961" y="528182"/>
            <a:ext cx="5729183" cy="2486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3232403"/>
            <a:ext cx="3831771" cy="319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659876" y="551467"/>
            <a:ext cx="5203596" cy="5513667"/>
          </a:xfrm>
          <a:prstGeom prst="roundRect">
            <a:avLst>
              <a:gd name="adj" fmla="val 14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159711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Resumo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2620652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023534" y="1615307"/>
            <a:ext cx="4580475" cy="3831818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Essa tela é parecida com a etapa de confirmação. Ambas apresentam as mesmas informações sobre a venda. A diferença é que na tela confirmação, os dados ainda podem ser alterados, já em </a:t>
            </a:r>
            <a:r>
              <a:rPr lang="pt-BR" b="1" dirty="0">
                <a:latin typeface="AMX" pitchFamily="2" charset="0"/>
              </a:rPr>
              <a:t>RESUMO</a:t>
            </a:r>
            <a:r>
              <a:rPr lang="pt-BR" dirty="0">
                <a:latin typeface="AMX" pitchFamily="2" charset="0"/>
              </a:rPr>
              <a:t>, não, pois o contrato já foi gerado. </a:t>
            </a: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Após conferir as informações, clique </a:t>
            </a: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em finalizar.</a:t>
            </a:r>
            <a:endParaRPr lang="pt-BR" dirty="0">
              <a:latin typeface="AMX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7348" y="2534561"/>
            <a:ext cx="5946475" cy="2504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3.33333E-6 L 3.54167E-6 -3.33333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4850873" y="-707140"/>
            <a:ext cx="5980540" cy="8112440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634247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921213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6723182" y="1392176"/>
            <a:ext cx="5108444" cy="500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  <a:latin typeface="AMX" pitchFamily="2" charset="0"/>
                <a:sym typeface="+mn-ea"/>
              </a:rPr>
              <a:t>O primeiro crédito da sua franquia será disponibilizado em até 24hs após a mudança</a:t>
            </a:r>
            <a:r>
              <a:rPr lang="pt-BR" sz="1600" strike="sngStrike" dirty="0">
                <a:solidFill>
                  <a:schemeClr val="tx1"/>
                </a:solidFill>
                <a:latin typeface="AMX" pitchFamily="2" charset="0"/>
                <a:sym typeface="+mn-ea"/>
              </a:rPr>
              <a:t>,</a:t>
            </a:r>
            <a:r>
              <a:rPr lang="pt-BR" sz="1600" dirty="0">
                <a:solidFill>
                  <a:schemeClr val="tx1"/>
                </a:solidFill>
                <a:latin typeface="AMX" pitchFamily="2" charset="0"/>
                <a:sym typeface="+mn-ea"/>
              </a:rPr>
              <a:t> e caso tenha créditos no seu plano pré-pago, estes ficarão disponíveis para aquisição de serviços e produtos, ou seja, você não perderá o valor de recarga existente em linha. O Sr. ficou alguma dúvida, confirma a mudança do plano? O protocolo é o XXXXX (informar o nome do protocolo) e não esqueça baixar o app Minha Claro Móvel para que você tenha todas as informações do seu plano, área de cobertura, aceites de privacidade e também poderá contratar pacote de dados caso sua franquia acabe. </a:t>
            </a:r>
            <a:endParaRPr lang="pt-BR" sz="1600" dirty="0">
              <a:solidFill>
                <a:schemeClr val="tx1"/>
              </a:solidFill>
              <a:latin typeface="AMX" pitchFamily="2" charset="0"/>
              <a:sym typeface="+mn-ea"/>
            </a:endParaRPr>
          </a:p>
          <a:p>
            <a:r>
              <a:rPr lang="pt-BR" sz="1600" b="1" dirty="0">
                <a:solidFill>
                  <a:schemeClr val="tx1"/>
                </a:solidFill>
                <a:latin typeface="AMX" pitchFamily="2" charset="0"/>
                <a:sym typeface="+mn-ea"/>
              </a:rPr>
              <a:t>Claro pay:</a:t>
            </a:r>
            <a:r>
              <a:rPr lang="pt-BR" sz="1600" dirty="0">
                <a:solidFill>
                  <a:schemeClr val="tx1"/>
                </a:solidFill>
                <a:latin typeface="AMX" pitchFamily="2" charset="0"/>
                <a:sym typeface="+mn-ea"/>
              </a:rPr>
              <a:t> Ah antes que eu me esqueça, você ainda pode ganhar mais 4GB de franquia de internet, basta baixar o app Claro pay, associar seu número de telefone e pagar 01 conta de consumo por mês (água, luz, telefone ou gás) que esteja em seu nome e CPF. Essse bônus será válido por 30 dias, podendo ser renovado no próximo mês.  </a:t>
            </a:r>
            <a:endParaRPr lang="pt-BR" sz="1600" dirty="0">
              <a:solidFill>
                <a:schemeClr val="tx1"/>
              </a:solidFill>
              <a:latin typeface="AMX" pitchFamily="2" charset="0"/>
              <a:sym typeface="+mn-ea"/>
            </a:endParaRPr>
          </a:p>
          <a:p>
            <a:r>
              <a:rPr lang="pt-BR" sz="1600" dirty="0">
                <a:solidFill>
                  <a:schemeClr val="tx1"/>
                </a:solidFill>
                <a:latin typeface="AMX" pitchFamily="2" charset="0"/>
                <a:sym typeface="+mn-ea"/>
              </a:rPr>
              <a:t>Parabéns pela nova escolha! </a:t>
            </a:r>
            <a:endParaRPr lang="pt-BR" sz="16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en-US" sz="1500" dirty="0">
                <a:solidFill>
                  <a:schemeClr val="tx1"/>
                </a:solidFill>
                <a:latin typeface="Daytona" panose="020B0604030500040204"/>
                <a:cs typeface="Calibri" panose="020F0502020204030204"/>
              </a:rPr>
              <a:t>     </a:t>
            </a:r>
            <a:endParaRPr lang="en-US" sz="1500" dirty="0">
              <a:solidFill>
                <a:schemeClr val="tx1"/>
              </a:solidFill>
              <a:latin typeface="Daytona" panose="020B0604030500040204"/>
              <a:cs typeface="Calibri" panose="020F0502020204030204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3807611" y="1231468"/>
            <a:ext cx="2839883" cy="1404594"/>
            <a:chOff x="3619055" y="1291472"/>
            <a:chExt cx="2839883" cy="1404594"/>
          </a:xfrm>
        </p:grpSpPr>
        <p:sp>
          <p:nvSpPr>
            <p:cNvPr id="21" name="Retângulo 20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arredondado 21"/>
            <p:cNvSpPr/>
            <p:nvPr/>
          </p:nvSpPr>
          <p:spPr>
            <a:xfrm>
              <a:off x="3619055" y="1291472"/>
              <a:ext cx="2839883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Aproveite esse momento para solicitar o aceite, informar sobre cobertura, privacidade e pacote de dados.</a:t>
              </a:r>
              <a:endParaRPr lang="pt-BR" sz="1400" dirty="0">
                <a:solidFill>
                  <a:schemeClr val="bg1"/>
                </a:solidFill>
                <a:latin typeface="AMX" pitchFamily="2" charset="0"/>
              </a:endParaRP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AMX" pitchFamily="2" charset="0"/>
                </a:rPr>
                <a:t>Não esqueça de informar o PROTOCOLO!</a:t>
              </a:r>
              <a:endParaRPr lang="pt-BR" sz="1400" b="1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2.70833E-6 7.40741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1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6" name="Retângulo arredondado 5"/>
          <p:cNvSpPr/>
          <p:nvPr/>
        </p:nvSpPr>
        <p:spPr>
          <a:xfrm>
            <a:off x="854242" y="1455821"/>
            <a:ext cx="4432791" cy="4096919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O Sistema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cadastro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venda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vigente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é o</a:t>
            </a:r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b="1" dirty="0" err="1">
                <a:solidFill>
                  <a:schemeClr val="tx1"/>
                </a:solidFill>
                <a:latin typeface="AMX" pitchFamily="2" charset="0"/>
              </a:rPr>
              <a:t>Ativação</a:t>
            </a:r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0"/>
              </a:rPr>
              <a:t>Simplificada</a:t>
            </a:r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​</a:t>
            </a:r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Esse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sistema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permite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passar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por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todas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as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etapas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venda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seguindo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o </a:t>
            </a:r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ROTEIRO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e </a:t>
            </a:r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CHECKLIST.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21709" y="1815331"/>
            <a:ext cx="34544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Ativação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simplificada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4" name="Straight Connector 14"/>
          <p:cNvCxnSpPr>
            <a:stCxn id="3" idx="3"/>
          </p:cNvCxnSpPr>
          <p:nvPr/>
        </p:nvCxnSpPr>
        <p:spPr>
          <a:xfrm>
            <a:off x="4476206" y="2102297"/>
            <a:ext cx="65137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Agrupar 19"/>
          <p:cNvGrpSpPr/>
          <p:nvPr/>
        </p:nvGrpSpPr>
        <p:grpSpPr>
          <a:xfrm>
            <a:off x="5537735" y="253541"/>
            <a:ext cx="7899859" cy="7899859"/>
            <a:chOff x="5537735" y="253541"/>
            <a:chExt cx="7899859" cy="7899859"/>
          </a:xfrm>
        </p:grpSpPr>
        <p:grpSp>
          <p:nvGrpSpPr>
            <p:cNvPr id="8" name="Group 5"/>
            <p:cNvGrpSpPr/>
            <p:nvPr/>
          </p:nvGrpSpPr>
          <p:grpSpPr>
            <a:xfrm>
              <a:off x="5537735" y="253541"/>
              <a:ext cx="7899859" cy="7899859"/>
              <a:chOff x="5537735" y="253541"/>
              <a:chExt cx="7899859" cy="7899859"/>
            </a:xfrm>
          </p:grpSpPr>
          <p:sp>
            <p:nvSpPr>
              <p:cNvPr id="9" name="Oval 7"/>
              <p:cNvSpPr>
                <a:spLocks noChangeAspect="1"/>
              </p:cNvSpPr>
              <p:nvPr/>
            </p:nvSpPr>
            <p:spPr>
              <a:xfrm>
                <a:off x="5537735" y="253541"/>
                <a:ext cx="7899859" cy="7899859"/>
              </a:xfrm>
              <a:prstGeom prst="ellipse">
                <a:avLst/>
              </a:prstGeom>
              <a:solidFill>
                <a:srgbClr val="CE211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0" name="Oval 8"/>
              <p:cNvSpPr>
                <a:spLocks noChangeAspect="1"/>
              </p:cNvSpPr>
              <p:nvPr/>
            </p:nvSpPr>
            <p:spPr>
              <a:xfrm>
                <a:off x="5860178" y="574324"/>
                <a:ext cx="7254973" cy="7258292"/>
              </a:xfrm>
              <a:prstGeom prst="ellipse">
                <a:avLst/>
              </a:prstGeom>
              <a:noFill/>
              <a:ln>
                <a:solidFill>
                  <a:srgbClr val="FFF4D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7" r="47163"/>
            <a:stretch>
              <a:fillRect/>
            </a:stretch>
          </p:blipFill>
          <p:spPr>
            <a:xfrm flipH="1">
              <a:off x="6223223" y="939031"/>
              <a:ext cx="6528882" cy="6528878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7024701" y="-209137"/>
              <a:ext cx="7276270" cy="727627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68353" y="498842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641" y="580852"/>
            <a:ext cx="1752600" cy="977900"/>
          </a:xfrm>
          <a:prstGeom prst="rect">
            <a:avLst/>
          </a:prstGeom>
        </p:spPr>
      </p:pic>
      <p:sp>
        <p:nvSpPr>
          <p:cNvPr id="14" name="Rounded Rectangle 12"/>
          <p:cNvSpPr/>
          <p:nvPr/>
        </p:nvSpPr>
        <p:spPr>
          <a:xfrm>
            <a:off x="6910780" y="2372810"/>
            <a:ext cx="4651766" cy="2443326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3400" b="1" dirty="0" err="1">
                <a:solidFill>
                  <a:schemeClr val="tx1"/>
                </a:solidFill>
                <a:latin typeface="AMX" pitchFamily="2" charset="77"/>
              </a:rPr>
              <a:t>Vamos</a:t>
            </a:r>
            <a:r>
              <a:rPr lang="en-US" sz="3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AMX" pitchFamily="2" charset="77"/>
              </a:rPr>
              <a:t>simular</a:t>
            </a:r>
            <a:r>
              <a:rPr lang="en-US" sz="34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3400" b="1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AMX" pitchFamily="2" charset="77"/>
                <a:hlinkClick r:id="rId3"/>
              </a:rPr>
              <a:t>https://demo.micropower.com.br/PARAMETRIZADO/ENTREGA/ClaroBrasil_EBS/EBS038E-01_Fabrica/005_2024/v5/LINK/index.html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37735" y="-520929"/>
            <a:ext cx="7899859" cy="7899859"/>
            <a:chOff x="5537735" y="253541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134" y="4632868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031038" y="137258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2625" y="2041864"/>
            <a:ext cx="3604319" cy="277427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estudos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acabam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aqui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8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Vamos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seguir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para a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próxima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etapa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2"/>
          <a:srcRect l="7965" r="25335"/>
          <a:stretch>
            <a:fillRect/>
          </a:stretch>
        </p:blipFill>
        <p:spPr>
          <a:xfrm flipH="1">
            <a:off x="6176326" y="117661"/>
            <a:ext cx="6622676" cy="662267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9 0 L 5E-6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2 0 L 5E-6 0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-side Corner of Rectangle 3"/>
          <p:cNvSpPr/>
          <p:nvPr/>
        </p:nvSpPr>
        <p:spPr>
          <a:xfrm>
            <a:off x="0" y="2118167"/>
            <a:ext cx="12192000" cy="4739834"/>
          </a:xfrm>
          <a:prstGeom prst="round2SameRect">
            <a:avLst>
              <a:gd name="adj1" fmla="val 36402"/>
              <a:gd name="adj2" fmla="val 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42" name="Graphic 4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91100" y="1628808"/>
            <a:ext cx="2209800" cy="3048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442811" y="592434"/>
            <a:ext cx="3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Bef>
                <a:spcPts val="600"/>
              </a:spcBef>
            </a:pPr>
            <a:r>
              <a:rPr lang="pt-BR" sz="2800" b="1" dirty="0">
                <a:latin typeface="AMX" pitchFamily="2" charset="77"/>
              </a:rPr>
              <a:t>Acesso ao sistema​</a:t>
            </a:r>
            <a:endParaRPr lang="pt-BR" sz="2800" b="1" dirty="0">
              <a:latin typeface="AMX" pitchFamily="2" charset="77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774611" y="1393791"/>
            <a:ext cx="10117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dirty="0">
                <a:latin typeface="AMX" pitchFamily="2" charset="0"/>
              </a:rPr>
              <a:t>Para acessar o sistema é necessário entrar no link </a:t>
            </a:r>
            <a:r>
              <a:rPr lang="pt-BR" b="1" dirty="0">
                <a:latin typeface="AMX" pitchFamily="2" charset="0"/>
                <a:hlinkClick r:id="rId3"/>
              </a:rPr>
              <a:t>https://vendasapp.claro.com.br/SVCv2/login/rede-interna</a:t>
            </a:r>
            <a:r>
              <a:rPr lang="pt-BR" b="1" dirty="0">
                <a:latin typeface="AMX" pitchFamily="2" charset="0"/>
              </a:rPr>
              <a:t> </a:t>
            </a:r>
            <a:r>
              <a:rPr lang="pt-BR" dirty="0">
                <a:latin typeface="AMX" pitchFamily="2" charset="0"/>
              </a:rPr>
              <a:t>e realizar o </a:t>
            </a:r>
            <a:r>
              <a:rPr lang="pt-BR" b="1" dirty="0">
                <a:latin typeface="AMX" pitchFamily="2" charset="0"/>
              </a:rPr>
              <a:t>LOGIN</a:t>
            </a:r>
            <a:r>
              <a:rPr lang="pt-BR" dirty="0">
                <a:latin typeface="AMX" pitchFamily="2" charset="0"/>
              </a:rPr>
              <a:t> da seguinte forma:​</a:t>
            </a:r>
            <a:endParaRPr lang="en-US" dirty="0">
              <a:latin typeface="AMX" pitchFamily="2" charset="0"/>
            </a:endParaRPr>
          </a:p>
          <a:p>
            <a:r>
              <a:rPr lang="pt-BR" dirty="0">
                <a:latin typeface="AMX" pitchFamily="2" charset="0"/>
              </a:rPr>
              <a:t>                     </a:t>
            </a:r>
            <a:endParaRPr lang="pt-BR" dirty="0">
              <a:latin typeface="AMX" pitchFamily="2" charset="0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847" y="2523236"/>
            <a:ext cx="2984249" cy="2313091"/>
          </a:xfrm>
          <a:prstGeom prst="rect">
            <a:avLst/>
          </a:prstGeom>
          <a:ln w="38100">
            <a:solidFill>
              <a:srgbClr val="F5842B"/>
            </a:solidFill>
          </a:ln>
        </p:spPr>
      </p:pic>
      <p:sp>
        <p:nvSpPr>
          <p:cNvPr id="48" name="CaixaDeTexto 47"/>
          <p:cNvSpPr txBox="1"/>
          <p:nvPr/>
        </p:nvSpPr>
        <p:spPr>
          <a:xfrm>
            <a:off x="726218" y="5050772"/>
            <a:ext cx="39302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No campo </a:t>
            </a:r>
            <a:r>
              <a:rPr lang="pt-BR" b="1" dirty="0">
                <a:latin typeface="AMX" pitchFamily="2" charset="0"/>
              </a:rPr>
              <a:t>USUÁRIO</a:t>
            </a:r>
            <a:r>
              <a:rPr lang="pt-BR" dirty="0">
                <a:latin typeface="AMX" pitchFamily="2" charset="0"/>
              </a:rPr>
              <a:t>, preencha utilizando o </a:t>
            </a:r>
            <a:r>
              <a:rPr lang="pt-BR" b="1" dirty="0" err="1">
                <a:latin typeface="AMX" pitchFamily="2" charset="0"/>
              </a:rPr>
              <a:t>login</a:t>
            </a:r>
            <a:r>
              <a:rPr lang="pt-BR" b="1" dirty="0">
                <a:latin typeface="AMX" pitchFamily="2" charset="0"/>
              </a:rPr>
              <a:t> 9</a:t>
            </a:r>
            <a:r>
              <a:rPr lang="pt-BR" dirty="0">
                <a:latin typeface="AMX" pitchFamily="2" charset="0"/>
              </a:rPr>
              <a:t>. </a:t>
            </a:r>
            <a:endParaRPr lang="pt-BR" dirty="0">
              <a:latin typeface="AMX" pitchFamily="2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No campo </a:t>
            </a:r>
            <a:r>
              <a:rPr lang="pt-BR" b="1" dirty="0">
                <a:latin typeface="AMX" pitchFamily="2" charset="0"/>
              </a:rPr>
              <a:t>SENHA</a:t>
            </a:r>
            <a:r>
              <a:rPr lang="pt-BR" dirty="0">
                <a:latin typeface="AMX" pitchFamily="2" charset="0"/>
              </a:rPr>
              <a:t> preencha com a sua </a:t>
            </a:r>
            <a:r>
              <a:rPr lang="pt-BR" b="1" dirty="0">
                <a:latin typeface="AMX" pitchFamily="2" charset="0"/>
              </a:rPr>
              <a:t>senha de rede</a:t>
            </a:r>
            <a:r>
              <a:rPr lang="pt-BR" dirty="0">
                <a:latin typeface="AMX" pitchFamily="2" charset="0"/>
              </a:rPr>
              <a:t>.                     </a:t>
            </a:r>
            <a:endParaRPr lang="pt-BR" dirty="0">
              <a:latin typeface="AMX" pitchFamily="2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5382722" y="5050772"/>
            <a:ext cx="369790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O próximo passo é necessário incluir o código de autenticação, ele aparecerá no aplicativo </a:t>
            </a:r>
            <a:r>
              <a:rPr lang="pt-BR" b="1" dirty="0">
                <a:latin typeface="AMX" pitchFamily="2" charset="0"/>
              </a:rPr>
              <a:t>ORACLE</a:t>
            </a:r>
            <a:r>
              <a:rPr lang="pt-BR" dirty="0">
                <a:latin typeface="AMX" pitchFamily="2" charset="0"/>
              </a:rPr>
              <a:t>, no seu aparelho. </a:t>
            </a:r>
            <a:endParaRPr lang="pt-BR" dirty="0">
              <a:latin typeface="AMX" pitchFamily="2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                     </a:t>
            </a:r>
            <a:endParaRPr lang="pt-BR" dirty="0">
              <a:latin typeface="AMX" pitchFamily="2" charset="0"/>
            </a:endParaRP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32" y="2509603"/>
            <a:ext cx="2984249" cy="2376001"/>
          </a:xfrm>
          <a:prstGeom prst="rect">
            <a:avLst/>
          </a:prstGeom>
          <a:ln w="38100">
            <a:solidFill>
              <a:srgbClr val="F5842B"/>
            </a:solidFill>
          </a:ln>
        </p:spPr>
      </p:pic>
      <p:sp>
        <p:nvSpPr>
          <p:cNvPr id="52" name="Seta: para a Direita 14"/>
          <p:cNvSpPr/>
          <p:nvPr/>
        </p:nvSpPr>
        <p:spPr>
          <a:xfrm>
            <a:off x="3756482" y="3451237"/>
            <a:ext cx="969090" cy="4927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arredondado 42"/>
          <p:cNvSpPr/>
          <p:nvPr/>
        </p:nvSpPr>
        <p:spPr>
          <a:xfrm>
            <a:off x="9309540" y="2744407"/>
            <a:ext cx="2238554" cy="2575980"/>
          </a:xfrm>
          <a:prstGeom prst="round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i="1" dirty="0">
              <a:solidFill>
                <a:schemeClr val="bg1"/>
              </a:solidFill>
              <a:latin typeface="AMX" pitchFamily="2" charset="0"/>
            </a:endParaRPr>
          </a:p>
          <a:p>
            <a:pPr algn="ctr"/>
            <a:r>
              <a:rPr lang="pt-BR" b="1" i="1" dirty="0">
                <a:solidFill>
                  <a:schemeClr val="bg1"/>
                </a:solidFill>
                <a:latin typeface="AMX" pitchFamily="2" charset="0"/>
              </a:rPr>
              <a:t>Não se preocupe você receberá seu </a:t>
            </a:r>
            <a:r>
              <a:rPr lang="pt-BR" b="1" i="1" dirty="0" err="1">
                <a:solidFill>
                  <a:schemeClr val="bg1"/>
                </a:solidFill>
                <a:latin typeface="AMX" pitchFamily="2" charset="0"/>
              </a:rPr>
              <a:t>login</a:t>
            </a:r>
            <a:r>
              <a:rPr lang="pt-BR" b="1" i="1" dirty="0">
                <a:solidFill>
                  <a:schemeClr val="bg1"/>
                </a:solidFill>
                <a:latin typeface="AMX" pitchFamily="2" charset="0"/>
              </a:rPr>
              <a:t> e a orientação de como cadastrar            o código                                      de autenticação.</a:t>
            </a:r>
            <a:endParaRPr lang="pt-BR" b="1" i="1" dirty="0">
              <a:solidFill>
                <a:schemeClr val="bg1"/>
              </a:solidFill>
              <a:latin typeface="AMX" pitchFamily="2" charset="0"/>
            </a:endParaRPr>
          </a:p>
          <a:p>
            <a:pPr algn="ctr"/>
            <a:endParaRPr lang="pt-BR" dirty="0"/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5903 L 0 3.7037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6159 -3.7037E-7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 L -2.5E-6 0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/>
      <p:bldP spid="46" grpId="0"/>
      <p:bldP spid="48" grpId="0"/>
      <p:bldP spid="50" grpId="0"/>
      <p:bldP spid="52" grpId="0" animBg="1"/>
      <p:bldP spid="52" grpId="1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503226" y="-526742"/>
            <a:ext cx="6546511" cy="5032654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-612454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65998" y="1127002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79179" y="1127002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7106609" y="2248208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CPF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70" name="Agrupar 69"/>
          <p:cNvGrpSpPr/>
          <p:nvPr/>
        </p:nvGrpSpPr>
        <p:grpSpPr>
          <a:xfrm>
            <a:off x="8490872" y="2020027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31" name="Retângulo arredondado 11"/>
          <p:cNvSpPr/>
          <p:nvPr/>
        </p:nvSpPr>
        <p:spPr>
          <a:xfrm>
            <a:off x="410210" y="791845"/>
            <a:ext cx="5628640" cy="4483100"/>
          </a:xfrm>
          <a:prstGeom prst="roundRect">
            <a:avLst>
              <a:gd name="adj" fmla="val 1172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A partir deste momento, vamos solicitar os dados e passar as informações do </a:t>
            </a:r>
            <a:r>
              <a:rPr lang="pt-BR" dirty="0" err="1">
                <a:solidFill>
                  <a:prstClr val="black"/>
                </a:solidFill>
                <a:latin typeface="AMX" pitchFamily="2" charset="0"/>
                <a:sym typeface="+mn-ea"/>
              </a:rPr>
              <a:t>checklist</a:t>
            </a:r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 de acordo com cada etapa do Ativação Simplificada.​ Na próxima etapa o colaborador deve flegar se a venda trata-se de uma </a:t>
            </a:r>
            <a:r>
              <a:rPr lang="pt-BR" b="1" dirty="0">
                <a:solidFill>
                  <a:prstClr val="black"/>
                </a:solidFill>
                <a:latin typeface="AMX" pitchFamily="2" charset="0"/>
                <a:sym typeface="+mn-ea"/>
              </a:rPr>
              <a:t>Aquisição ou Migração.  </a:t>
            </a:r>
            <a:endParaRPr lang="pt-BR" b="1" dirty="0">
              <a:solidFill>
                <a:prstClr val="black"/>
              </a:solidFill>
              <a:latin typeface="AMX" pitchFamily="2" charset="0"/>
            </a:endParaRPr>
          </a:p>
          <a:p>
            <a:pPr algn="ctr"/>
            <a:endParaRPr lang="pt-BR" b="1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718067" y="1191369"/>
            <a:ext cx="2994706" cy="580436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Início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3" name="Straight Connector 14"/>
          <p:cNvCxnSpPr>
            <a:stCxn id="32" idx="3"/>
          </p:cNvCxnSpPr>
          <p:nvPr/>
        </p:nvCxnSpPr>
        <p:spPr>
          <a:xfrm flipV="1">
            <a:off x="3712773" y="1478335"/>
            <a:ext cx="1270617" cy="3252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1"/>
          <p:cNvSpPr txBox="1"/>
          <p:nvPr/>
        </p:nvSpPr>
        <p:spPr>
          <a:xfrm>
            <a:off x="705079" y="3747721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5" name="Straight Connector 14"/>
          <p:cNvCxnSpPr/>
          <p:nvPr/>
        </p:nvCxnSpPr>
        <p:spPr>
          <a:xfrm>
            <a:off x="2427927" y="4063049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507365" y="4511675"/>
            <a:ext cx="51930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P</a:t>
            </a:r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ara que eu possa iniciar com cadastro me informa o seu CPF?​</a:t>
            </a:r>
            <a:endParaRPr lang="pt-BR" dirty="0">
              <a:solidFill>
                <a:prstClr val="black"/>
              </a:solidFill>
              <a:latin typeface="AMX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1.11111E-6 L 4.375E-6 -1.11111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42" grpId="0"/>
      <p:bldP spid="42" grpId="1"/>
      <p:bldP spid="31" grpId="0" bldLvl="0" animBg="1"/>
      <p:bldP spid="32" grpId="0" bldLvl="0" animBg="1"/>
      <p:bldP spid="32" grpId="1" bldLvl="0" animBg="1"/>
      <p:bldP spid="34" grpId="0" bldLvl="0" animBg="1"/>
      <p:bldP spid="34" grpId="1" bldLvl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8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445167" y="1008668"/>
            <a:ext cx="5235673" cy="4694549"/>
          </a:xfrm>
          <a:prstGeom prst="roundRect">
            <a:avLst>
              <a:gd name="adj" fmla="val 115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Agora que você já está </a:t>
            </a:r>
            <a:r>
              <a:rPr lang="pt-BR" sz="2000" dirty="0" err="1">
                <a:solidFill>
                  <a:prstClr val="black"/>
                </a:solidFill>
                <a:latin typeface="AMX" pitchFamily="2" charset="0"/>
              </a:rPr>
              <a:t>logado</a:t>
            </a: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 no sistema de venda, veja que no canto direito da tela tem seu nome e a empresa que você representa e, no  centro da tela tem a opção busca de cliente.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Na nossa operação está habilitado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somente o CPF.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algn="ctr"/>
            <a:endParaRPr lang="pt-BR" dirty="0"/>
          </a:p>
        </p:txBody>
      </p:sp>
      <p:sp>
        <p:nvSpPr>
          <p:cNvPr id="4" name="TextBox 11"/>
          <p:cNvSpPr txBox="1"/>
          <p:nvPr/>
        </p:nvSpPr>
        <p:spPr>
          <a:xfrm>
            <a:off x="655177" y="1371984"/>
            <a:ext cx="299470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pt-BR" altLang="en-US" sz="2800" i="1" dirty="0" err="1">
                <a:solidFill>
                  <a:schemeClr val="bg1"/>
                </a:solidFill>
                <a:latin typeface="AMX" pitchFamily="2" charset="77"/>
              </a:rPr>
              <a:t>Busca do cliente</a:t>
            </a:r>
            <a:endParaRPr lang="pt-BR" alt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>
            <a:stCxn id="4" idx="3"/>
          </p:cNvCxnSpPr>
          <p:nvPr/>
        </p:nvCxnSpPr>
        <p:spPr>
          <a:xfrm>
            <a:off x="3649883" y="1658950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16053" r="13595"/>
          <a:stretch>
            <a:fillRect/>
          </a:stretch>
        </p:blipFill>
        <p:spPr>
          <a:xfrm>
            <a:off x="6099447" y="1206629"/>
            <a:ext cx="5869073" cy="4110591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 L -2.5E-6 0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291465" y="630555"/>
            <a:ext cx="5869940" cy="5541010"/>
          </a:xfrm>
          <a:prstGeom prst="roundRect">
            <a:avLst>
              <a:gd name="adj" fmla="val 190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solidFill>
                <a:schemeClr val="tx1"/>
              </a:solidFill>
              <a:effectLst/>
              <a:latin typeface="Daytona" panose="020B0604030500040204"/>
              <a:ea typeface="+mj-ea"/>
              <a:cs typeface="+mj-cs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Após incluir o CPF no campo busca, aparecerá um Card.</a:t>
            </a:r>
            <a:endParaRPr lang="pt-BR" dirty="0">
              <a:solidFill>
                <a:prstClr val="black"/>
              </a:solidFill>
              <a:latin typeface="AMX" pitchFamily="2" charset="0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Para realizar uma migração o cliente precisa estar na plataforma de Pré Pago. Neste cenário abrirá uma tela com as informações dos produtos que o cliente possui – chamamos de card. Se o cliente tiver mais de um card, verbalize o número da linha para não selecionar a linha errada.</a:t>
            </a:r>
            <a:endParaRPr lang="pt-BR" dirty="0">
              <a:solidFill>
                <a:prstClr val="black"/>
              </a:solidFill>
              <a:latin typeface="AMX" pitchFamily="2" charset="0"/>
              <a:sym typeface="+mn-ea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849362" y="1102718"/>
            <a:ext cx="281388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Busca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663249" y="1390319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5879801" y="1609073"/>
            <a:ext cx="2996771" cy="1000274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89071" y="4672786"/>
            <a:ext cx="2942108" cy="1000274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pic>
        <p:nvPicPr>
          <p:cNvPr id="6" name="Imagem 5" descr="Interface gráfica do usuário, Aplicativo&#10;&#10;Descrição gerada automaticamen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8562" y="1102678"/>
            <a:ext cx="2619375" cy="444817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769225" y="3007360"/>
            <a:ext cx="1061720" cy="3505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4.07407E-6 L 3.95833E-6 4.07407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  <p:bldP spid="4" grpId="1" bldLvl="0" animBg="1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18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1008668"/>
            <a:ext cx="5332052" cy="4694549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Neste cenário, após a busca do CPF temos um </a:t>
            </a:r>
            <a:r>
              <a:rPr lang="pt-BR" sz="2000" dirty="0" err="1">
                <a:solidFill>
                  <a:prstClr val="black"/>
                </a:solidFill>
                <a:latin typeface="AMX" pitchFamily="2" charset="0"/>
              </a:rPr>
              <a:t>card</a:t>
            </a: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 de já cliente, ou seja, possuem o CPF cadastrado na Claro.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Clicando nos três pontinhos você terá a opção de seguir com a migração.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55177" y="1371984"/>
            <a:ext cx="2823314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Busca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>
            <a:stCxn id="4" idx="3"/>
          </p:cNvCxnSpPr>
          <p:nvPr/>
        </p:nvCxnSpPr>
        <p:spPr>
          <a:xfrm>
            <a:off x="3478491" y="1658950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86" y="1245312"/>
            <a:ext cx="2494500" cy="43491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9337040" y="2437130"/>
            <a:ext cx="877570" cy="92583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339" y="1309391"/>
            <a:ext cx="2705478" cy="4239217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8219441" y="1341121"/>
            <a:ext cx="566376" cy="5283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1.85185E-6 L -1.25E-6 1.85185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7" grpId="0" bldLvl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291465" y="630555"/>
            <a:ext cx="5869940" cy="5541010"/>
          </a:xfrm>
          <a:prstGeom prst="roundRect">
            <a:avLst>
              <a:gd name="adj" fmla="val 190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solidFill>
                <a:schemeClr val="tx1"/>
              </a:solidFill>
              <a:effectLst/>
              <a:latin typeface="Daytona" panose="020B0604030500040204"/>
              <a:ea typeface="+mj-ea"/>
              <a:cs typeface="+mj-cs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Após incluir o CPF no campo busca, aparecerá um Card.</a:t>
            </a:r>
            <a:endParaRPr lang="pt-BR" dirty="0">
              <a:solidFill>
                <a:prstClr val="black"/>
              </a:solidFill>
              <a:latin typeface="AMX" pitchFamily="2" charset="0"/>
              <a:sym typeface="+mn-ea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pt-BR" dirty="0">
                <a:solidFill>
                  <a:prstClr val="black"/>
                </a:solidFill>
                <a:latin typeface="AMX" pitchFamily="2" charset="0"/>
                <a:sym typeface="+mn-ea"/>
              </a:rPr>
              <a:t>Para realizar uma rentabilização o cliente precisa estar na plataforma de Controle ou Pós-pago . Neste cenário abrirá uma tela com as informações dos produtos que o cliente possui – chamamos de card. Se o cliente tiver mais de um card, verbalize o número da linha para não selecionar a linha errada.</a:t>
            </a:r>
            <a:endParaRPr lang="pt-BR" dirty="0">
              <a:solidFill>
                <a:prstClr val="black"/>
              </a:solidFill>
              <a:latin typeface="AMX" pitchFamily="2" charset="0"/>
              <a:sym typeface="+mn-ea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849362" y="1102718"/>
            <a:ext cx="281388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Busca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663249" y="1390319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5879801" y="1609073"/>
            <a:ext cx="2996771" cy="1000274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89071" y="4672786"/>
            <a:ext cx="2942108" cy="1000274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2307" y="1102769"/>
            <a:ext cx="2803666" cy="4449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897495" y="3007360"/>
            <a:ext cx="1107440" cy="5283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sp>
        <p:nvSpPr>
          <p:cNvPr id="6" name="Retângulo 5"/>
          <p:cNvSpPr/>
          <p:nvPr/>
        </p:nvSpPr>
        <p:spPr>
          <a:xfrm>
            <a:off x="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4.07407E-6 L 3.95833E-6 4.07407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4244 4.07407E-6 L 3.95833E-6 4.07407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  <p:bldP spid="4" grpId="1" bldLvl="0" animBg="1"/>
      <p:bldP spid="3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5" ma:contentTypeDescription="Crie um novo documento." ma:contentTypeScope="" ma:versionID="99ece154a3e533d4fd52fc2a49ed59a4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6a61e25ef037ff988e927ded7600ef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A57975-A304-4E9C-A407-44AC67673B46}">
  <ds:schemaRefs/>
</ds:datastoreItem>
</file>

<file path=customXml/itemProps2.xml><?xml version="1.0" encoding="utf-8"?>
<ds:datastoreItem xmlns:ds="http://schemas.openxmlformats.org/officeDocument/2006/customXml" ds:itemID="{746ED990-9316-427E-8C65-9051EA714229}">
  <ds:schemaRefs/>
</ds:datastoreItem>
</file>

<file path=customXml/itemProps3.xml><?xml version="1.0" encoding="utf-8"?>
<ds:datastoreItem xmlns:ds="http://schemas.openxmlformats.org/officeDocument/2006/customXml" ds:itemID="{E3BA1FE1-2DF6-4EA6-AE77-4806DF168F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12760</Words>
  <Application>WPS Presentation</Application>
  <PresentationFormat>Ecrã Panorâmico</PresentationFormat>
  <Paragraphs>354</Paragraphs>
  <Slides>31</Slides>
  <Notes>30</Notes>
  <HiddenSlides>8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31</vt:i4>
      </vt:variant>
    </vt:vector>
  </HeadingPairs>
  <TitlesOfParts>
    <vt:vector size="54" baseType="lpstr">
      <vt:lpstr>Arial</vt:lpstr>
      <vt:lpstr>SimSun</vt:lpstr>
      <vt:lpstr>Wingdings</vt:lpstr>
      <vt:lpstr>AMX</vt:lpstr>
      <vt:lpstr>AMX</vt:lpstr>
      <vt:lpstr>AMX</vt:lpstr>
      <vt:lpstr>Daytona</vt:lpstr>
      <vt:lpstr>Segoe UI</vt:lpstr>
      <vt:lpstr>Microsoft YaHei</vt:lpstr>
      <vt:lpstr>Arial Unicode MS</vt:lpstr>
      <vt:lpstr>Calibri</vt:lpstr>
      <vt:lpstr>Aptos</vt:lpstr>
      <vt:lpstr>Segoe Print</vt:lpstr>
      <vt:lpstr>Office Theme</vt:lpstr>
      <vt:lpstr>1_Office Theme</vt:lpstr>
      <vt:lpstr>2_Office Theme</vt:lpstr>
      <vt:lpstr>3_Office Theme</vt:lpstr>
      <vt:lpstr>4_Office Theme</vt:lpstr>
      <vt:lpstr>6_Office Theme</vt:lpstr>
      <vt:lpstr>5_Office Theme</vt:lpstr>
      <vt:lpstr>7_Office Theme</vt:lpstr>
      <vt:lpstr>8_Office Theme</vt:lpstr>
      <vt:lpstr>9_Office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Flavia Barreto</dc:creator>
  <cp:lastModifiedBy>Adriana Félix Lira</cp:lastModifiedBy>
  <cp:revision>254</cp:revision>
  <dcterms:created xsi:type="dcterms:W3CDTF">2024-07-22T16:41:00Z</dcterms:created>
  <dcterms:modified xsi:type="dcterms:W3CDTF">2024-10-02T17:30:05Z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72D8EE4B5A6F495898B2D9A482280495_13</vt:lpwstr>
  </property>
  <property fmtid="{D5CDD505-2E9C-101B-9397-08002B2CF9AE}" pid="3" name="KSOProductBuildVer">
    <vt:lpwstr>1046-12.2.0.18283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