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4.svg" ContentType="image/svg+xml"/>
  <Override PartName="/ppt/media/image40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6" r:id="rId3"/>
    <p:sldMasterId id="2147483664" r:id="rId4"/>
    <p:sldMasterId id="2147483672" r:id="rId5"/>
    <p:sldMasterId id="2147483680" r:id="rId6"/>
  </p:sldMasterIdLst>
  <p:notesMasterIdLst>
    <p:notesMasterId r:id="rId8"/>
  </p:notesMasterIdLst>
  <p:sldIdLst>
    <p:sldId id="262" r:id="rId7"/>
    <p:sldId id="257" r:id="rId9"/>
    <p:sldId id="259" r:id="rId10"/>
    <p:sldId id="260" r:id="rId11"/>
    <p:sldId id="298" r:id="rId12"/>
    <p:sldId id="297" r:id="rId13"/>
    <p:sldId id="267" r:id="rId14"/>
    <p:sldId id="271" r:id="rId15"/>
    <p:sldId id="296" r:id="rId16"/>
    <p:sldId id="299" r:id="rId17"/>
    <p:sldId id="274" r:id="rId18"/>
    <p:sldId id="275" r:id="rId19"/>
    <p:sldId id="276" r:id="rId20"/>
    <p:sldId id="300" r:id="rId21"/>
    <p:sldId id="277" r:id="rId22"/>
    <p:sldId id="301" r:id="rId23"/>
    <p:sldId id="278" r:id="rId24"/>
    <p:sldId id="279" r:id="rId25"/>
    <p:sldId id="280" r:id="rId26"/>
    <p:sldId id="281" r:id="rId27"/>
    <p:sldId id="282" r:id="rId28"/>
    <p:sldId id="293" r:id="rId29"/>
  </p:sldIdLst>
  <p:sldSz cx="12192000" cy="6858000"/>
  <p:notesSz cx="6858000" cy="9144000"/>
  <p:embeddedFontLst>
    <p:embeddedFont>
      <p:font typeface="AMX" pitchFamily="2" charset="77"/>
      <p:regular r:id="rId33"/>
      <p:bold r:id="rId34"/>
      <p:italic r:id="rId35"/>
      <p:boldItalic r:id="rId36"/>
    </p:embeddedFont>
    <p:embeddedFont>
      <p:font typeface="Segoe UI" panose="020B0502040204020203"/>
      <p:regular r:id="rId37"/>
    </p:embeddedFont>
    <p:embeddedFont>
      <p:font typeface="Segoe UI Black" panose="020B0A02040204020203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1C"/>
    <a:srgbClr val="F5842B"/>
    <a:srgbClr val="AF272F"/>
    <a:srgbClr val="E82823"/>
    <a:srgbClr val="EBD16E"/>
    <a:srgbClr val="CE211D"/>
    <a:srgbClr val="FFF4D6"/>
    <a:srgbClr val="FFFAEE"/>
    <a:srgbClr val="14407D"/>
    <a:srgbClr val="278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5" autoAdjust="0"/>
    <p:restoredTop sz="94719"/>
  </p:normalViewPr>
  <p:slideViewPr>
    <p:cSldViewPr snapToGrid="0">
      <p:cViewPr>
        <p:scale>
          <a:sx n="66" d="100"/>
          <a:sy n="66" d="100"/>
        </p:scale>
        <p:origin x="370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ustomXml" Target="../customXml/item3.xml"/><Relationship Id="rId40" Type="http://schemas.openxmlformats.org/officeDocument/2006/relationships/customXml" Target="../customXml/item2.xml"/><Relationship Id="rId4" Type="http://schemas.openxmlformats.org/officeDocument/2006/relationships/slideMaster" Target="slideMasters/slideMaster3.xml"/><Relationship Id="rId39" Type="http://schemas.openxmlformats.org/officeDocument/2006/relationships/customXml" Target="../customXml/item1.xml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C1F1D-A7AC-A54E-B061-947F91091C8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Este conteúdo é destinado para as ilhas de Aquisição, Migração e Rentabilização. Vale ressaltar que algumas partes do conteúdo incluem observações de ilhas diferentes. Fique atento às especificidades de cada seção.  </a:t>
            </a:r>
            <a:endParaRPr lang="pt-BR" b="1" dirty="0"/>
          </a:p>
          <a:p>
            <a:endParaRPr lang="pt-BR" b="1" dirty="0"/>
          </a:p>
          <a:p>
            <a:r>
              <a:rPr lang="pt-BR" b="1" dirty="0"/>
              <a:t>Informe: Vamos agora falar sobre as Etapas da Venda, onde veremos os passos importantes para vender bem! Para começar, alguém pode compartilhar uma experiência de venda que teve, e quais passos seguiu?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sym typeface="+mn-ea"/>
              </a:rPr>
              <a:t>Facilitador:  Conteúdo para a ilha Migração. </a:t>
            </a:r>
            <a:r>
              <a:rPr lang="pt-BR" altLang="en-US" b="1" dirty="0">
                <a:sym typeface="+mn-ea"/>
              </a:rPr>
              <a:t>Explique como a chamada chega até o vendedor e que aproveite essa oportunidade para destacar as vantagens e benefícios do plano.</a:t>
            </a:r>
            <a:endParaRPr lang="pt-BR" altLang="en-US" b="1" dirty="0">
              <a:sym typeface="+mn-ea"/>
            </a:endParaRPr>
          </a:p>
          <a:p>
            <a:endParaRPr lang="pt-P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Facilitador: Este conteúdo é destinado para as ilhas de Aquisição, Migração e Rentabilização. Explique  que aprender sobre as etapas da venda, ajuda a organizar o processo de atendimento e garante que todas as informações necessárias sejam apresentadas ao cliente.</a:t>
            </a:r>
            <a:endParaRPr lang="pt-BR" b="1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ym typeface="+mn-ea"/>
              </a:rPr>
              <a:t>Facilitador: Informe que uma saudação calorosa e amigável ajuda a criar uma boa impressão, estabelece um ambiente de confiança e abre as portas para uma comunicação eficaz. Isso pode fazer toda a diferença na experiência do cliente e no sucesso da venda</a:t>
            </a:r>
            <a:endParaRPr lang="pt-BR" b="1">
              <a:sym typeface="+mn-e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>
                <a:sym typeface="+mn-ea"/>
              </a:rPr>
              <a:t>Facilitador:  Conteúdo para a ilha Aquisição. Explique que a sondagem é importante porque permite entender as necessidades do cliente e oferecer soluções que aumentam as chances de venda.</a:t>
            </a:r>
            <a:endParaRPr lang="pt-BR" altLang="en-US" b="1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>
                <a:sym typeface="+mn-ea"/>
              </a:rPr>
              <a:t>Facilitador:  Conteúdo para as ilhas de Migração e Rentabilização. </a:t>
            </a:r>
            <a:r>
              <a:rPr lang="pt-BR" altLang="en-US" b="1">
                <a:sym typeface="+mn-ea"/>
              </a:rPr>
              <a:t>Explique que a sondagem é importante porque permite entender as necessidades do cliente e oferecer soluções que aumentam as chances de venda.</a:t>
            </a:r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sym typeface="+mn-ea"/>
              </a:rPr>
              <a:t>Facilitador:  Conteúdo para a ilha Aquisição. Informe que oferta</a:t>
            </a:r>
            <a:r>
              <a:rPr lang="pt-BR" altLang="en-US" b="1">
                <a:sym typeface="+mn-ea"/>
              </a:rPr>
              <a:t> é a etapa em que você apresenta os produtos ou serviços de forma clara, mostrando como eles atendem às necessidades do cliente e destacando os benefícios.</a:t>
            </a:r>
            <a:endParaRPr lang="pt-BR" altLang="en-US" b="1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>
                <a:sym typeface="+mn-ea"/>
              </a:rPr>
              <a:t>Facilitador:  Conteúdo para as ilhas de Migração e Rentabilização. </a:t>
            </a:r>
            <a:r>
              <a:rPr lang="pt-BR" altLang="en-US" b="1" dirty="0">
                <a:sym typeface="+mn-ea"/>
              </a:rPr>
              <a:t>Informe que oferta</a:t>
            </a:r>
            <a:r>
              <a:rPr lang="pt-BR" altLang="en-US" b="1">
                <a:sym typeface="+mn-ea"/>
              </a:rPr>
              <a:t> é a etapa em que você apresenta os produtos ou serviços de forma clara, mostrando como eles atendem às necessidades do cliente e destacando os benefícios.</a:t>
            </a:r>
            <a:endParaRPr lang="pt-BR" altLang="en-US" b="1">
              <a:sym typeface="+mn-ea"/>
            </a:endParaRPr>
          </a:p>
          <a:p>
            <a:endParaRPr lang="pt-BR" altLang="en-US"/>
          </a:p>
          <a:p>
            <a:endParaRPr lang="pt-BR" altLang="en-US" b="1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ym typeface="+mn-ea"/>
              </a:rPr>
              <a:t>Facilitador: Este conteúdo é destinado para as ilhas de Aquisição, Migração e Rentabilização. Informe que o contorno de objeções é fundamental, pois permite lidar com as preocupações do cliente, respondendo de forma eficaz e mostrando que suas soluções são as melhores opções.</a:t>
            </a:r>
            <a:endParaRPr lang="pt-BR" b="1">
              <a:sym typeface="+mn-e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ym typeface="+mn-ea"/>
              </a:rPr>
              <a:t>Facilitador: Este conteúdo é destinado para as ilhas de Aquisição, Migração e Rentabilização. Explique que o cadastro é importante porque garante que todas as informações do cliente sejam registradas corretamente, facilitando o acompanhamento e a personalização do atendimento.</a:t>
            </a:r>
            <a:endParaRPr lang="pt-BR" b="1">
              <a:sym typeface="+mn-e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ym typeface="+mn-ea"/>
              </a:rPr>
              <a:t>Facilitador: Este conteúdo é destinado para as ilhas de Aquisição, Migração e Rentabilização. O fechamento é o momento de  confirma a venda, garantindo que o cliente esteja satisfeito e pronto para concluir a transação.</a:t>
            </a:r>
            <a:endParaRPr lang="pt-BR" b="1">
              <a:sym typeface="+mn-e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Explique que agora que temos uma visão clara sobre a Claro, é hora de conhecermos o canal de vendas!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ym typeface="+mn-ea"/>
              </a:rPr>
              <a:t>Facilitador: Este conteúdo é destinado para as ilhas de Aquisição, Migração e Rentabilização. Informe que a tabulação do contato  permite registrar e analisar as informações da interação, ajudando a melhorar futuras abordagens e a entender melhor o comportamento do cliente.</a:t>
            </a:r>
            <a:endParaRPr lang="pt-BR" b="1">
              <a:sym typeface="+mn-ea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b="1">
                <a:sym typeface="+mn-ea"/>
              </a:rPr>
              <a:t>Facilitador: Explique que é essencial manter uma escuta ativa e fazer anotações durante o processo de venda, assim conseguiremos identificar e aproveitar essas oportunidades de forma eficaz</a:t>
            </a:r>
            <a:endParaRPr lang="pt-BR" b="1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b="1">
                <a:sym typeface="+mn-ea"/>
              </a:rPr>
              <a:t>Facilitador: </a:t>
            </a:r>
            <a:r>
              <a:rPr lang="pt-BR" altLang="en-US" b="1">
                <a:sym typeface="+mn-ea"/>
              </a:rPr>
              <a:t>Ao finalizar esse módulo questione a turma sobre a existência de dúvidas, </a:t>
            </a:r>
            <a:r>
              <a:rPr lang="pt-BR" altLang="en-US" b="1">
                <a:sym typeface="+mn-ea"/>
              </a:rPr>
              <a:t>antes de seguir para o próximo módulo.</a:t>
            </a:r>
            <a:endParaRPr lang="pt-BR" altLang="en-US" b="1"/>
          </a:p>
          <a:p>
            <a:endParaRPr lang="pt-BR" altLang="en-US" b="1"/>
          </a:p>
          <a:p>
            <a:endParaRPr lang="pt-PT"/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 Explique o objetivo do canal de vendas. Onde os clientes podem receber informações detalhadas, esclarecer dúvidas e realizar suas aquisições sem sair de casa, tornando a experiência de compra mais conveniente e eficiente.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sym typeface="+mn-ea"/>
              </a:rPr>
              <a:t>Facilitador:  Conteúdo para a ilha Aquisição.  Informe que podemos ajudar os prospects a entender por que a Claro é a melhor opção para suas necessidades, destacando aspectos como qualidade dos serviços, atendimento ao cliente e inovação.</a:t>
            </a:r>
            <a:endParaRPr lang="pt-BR" altLang="en-US" b="1" dirty="0"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sym typeface="+mn-ea"/>
              </a:rPr>
              <a:t>Facilitador:  Conteúdo para a ilha Rentabilização. Oportunidade de </a:t>
            </a:r>
            <a:r>
              <a:rPr lang="pt-BR" altLang="en-US" b="1" dirty="0">
                <a:sym typeface="+mn-ea"/>
              </a:rPr>
              <a:t>renovar o plano do cliente, aumentando a satisfação e fidelidade, garantindo que ele tenha acesso às melhores opções disponíveis e possa aproveitar ao máximo os serviços da Claro."</a:t>
            </a:r>
            <a:endParaRPr lang="pt-BR" altLang="en-US" b="1" dirty="0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sym typeface="+mn-ea"/>
              </a:rPr>
              <a:t>Facilitador:  Conteúdo para a ilha Migração. </a:t>
            </a:r>
            <a:r>
              <a:rPr lang="pt-BR" altLang="en-US" b="1" dirty="0">
                <a:sym typeface="+mn-ea"/>
              </a:rPr>
              <a:t>Oportunidade de renovar o plano do cliente, aumentando a satisfação e fidelidade, garantindo que ele tenha acesso às melhores opções disponíveis e possa aproveitar ao máximo os serviços da Claro."</a:t>
            </a:r>
            <a:endParaRPr lang="pt-BR" altLang="en-US" b="1" dirty="0">
              <a:sym typeface="+mn-ea"/>
            </a:endParaRPr>
          </a:p>
          <a:p>
            <a:endParaRPr lang="pt-P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b="1" dirty="0">
                <a:sym typeface="+mn-ea"/>
              </a:rPr>
              <a:t>Facilitador: Comece dizendo que agora vamos ver um tema importante para entender como a Claro se comunica e vende seus produtos. Isso vai ajudar a melhorar nosso atendimento ao cliente e a ter melhores resultados.</a:t>
            </a:r>
            <a:endParaRPr lang="pt-BR" b="1" dirty="0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 dirty="0">
                <a:sym typeface="+mn-ea"/>
              </a:rPr>
              <a:t>Facilitador:  Conteúdo para a ilha Aquisição. Explique como a chamada chega até o vendedor e que aproveite essa oportunidade para destacar as vantagens e benefícios que a Claro oferece.</a:t>
            </a:r>
            <a:endParaRPr lang="pt-BR" altLang="en-US" b="1" dirty="0"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altLang="en-US" b="1">
                <a:sym typeface="+mn-ea"/>
              </a:rPr>
              <a:t>Facilitador:  Conteúdo para a ilha Rentabilização. </a:t>
            </a:r>
            <a:r>
              <a:rPr lang="pt-BR" altLang="en-US" b="1" dirty="0">
                <a:sym typeface="+mn-ea"/>
              </a:rPr>
              <a:t>Explique como a chamada chega até o vendedor e que aproveite essa oportunidade para destacar as vantagens e benefícios do plano.</a:t>
            </a:r>
            <a:endParaRPr lang="pt-BR" altLang="en-US" b="1" dirty="0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13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13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13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13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13" name="TextBox 6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ETAPAS DA VENDA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739675" y="6478729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chemeClr val="bg1"/>
                </a:solidFill>
                <a:latin typeface="AMX" pitchFamily="2" charset="77"/>
              </a:rPr>
              <a:t>ETAPAS DA VENDA</a:t>
            </a:r>
            <a:endParaRPr lang="en-US" sz="1100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23.sv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9.png"/><Relationship Id="rId10" Type="http://schemas.openxmlformats.org/officeDocument/2006/relationships/image" Target="../media/image28.jpeg"/><Relationship Id="rId1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1.jpeg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jpeg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41.jpeg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black background with white tex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2" y="6302832"/>
            <a:ext cx="988297" cy="351145"/>
          </a:xfrm>
          <a:prstGeom prst="rect">
            <a:avLst/>
          </a:prstGeom>
        </p:spPr>
      </p:pic>
      <p:pic>
        <p:nvPicPr>
          <p:cNvPr id="31" name="Graphic 3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09977" y="0"/>
            <a:ext cx="5105400" cy="6858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4767584" y="-981000"/>
            <a:ext cx="8820000" cy="8820000"/>
          </a:xfrm>
          <a:prstGeom prst="ellipse">
            <a:avLst/>
          </a:prstGeom>
          <a:solidFill>
            <a:srgbClr val="E82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172240" y="-622853"/>
            <a:ext cx="8100000" cy="8103706"/>
          </a:xfrm>
          <a:prstGeom prst="ellipse">
            <a:avLst/>
          </a:prstGeom>
          <a:noFill/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72" y="2308579"/>
            <a:ext cx="1136071" cy="410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3794" y="4066050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 dirty="0">
                <a:latin typeface="AMX" pitchFamily="2" charset="77"/>
              </a:rPr>
              <a:t>ETAPAS DA VENDA</a:t>
            </a:r>
            <a:endParaRPr lang="en-US" sz="2800" i="1" dirty="0">
              <a:latin typeface="AMX" pitchFamily="2" charset="77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39072" y="4327660"/>
            <a:ext cx="13447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phic 2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2236" y="2361303"/>
            <a:ext cx="2209800" cy="304800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/>
          </p:cNvPicPr>
          <p:nvPr/>
        </p:nvPicPr>
        <p:blipFill>
          <a:blip r:embed="rId10"/>
          <a:srcRect l="12189" t="1604" r="21145" b="-104"/>
          <a:stretch>
            <a:fillRect/>
          </a:stretch>
        </p:blipFill>
        <p:spPr>
          <a:xfrm>
            <a:off x="5523716" y="-244275"/>
            <a:ext cx="7416000" cy="7304834"/>
          </a:xfrm>
          <a:prstGeom prst="ellipse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6074" r="4301" b="11338"/>
          <a:stretch>
            <a:fillRect/>
          </a:stretch>
        </p:blipFill>
        <p:spPr>
          <a:xfrm>
            <a:off x="795482" y="2852944"/>
            <a:ext cx="3819645" cy="123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768 0 L -1.45833E-6 0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94124" y="5334899"/>
            <a:ext cx="1752600" cy="977900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923719" y="808844"/>
            <a:ext cx="1752600" cy="9779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0819" y="1034151"/>
            <a:ext cx="5101810" cy="4789698"/>
          </a:xfrm>
          <a:prstGeom prst="roundRect">
            <a:avLst>
              <a:gd name="adj" fmla="val 12933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AMX" pitchFamily="2" charset="77"/>
              </a:rPr>
              <a:t>Quando a ligação chegar, o sistema de tabulação NICE exibirá um histórico de recargas e o plano sugerido. Isso facilitará o entendimento do perfil do cliente e a oferta do plano mais adequado.</a:t>
            </a:r>
            <a:endParaRPr lang="en-US" sz="240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Não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perca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a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oportunidade</a:t>
            </a:r>
            <a:br>
              <a:rPr lang="en-US" sz="2400" b="1" dirty="0">
                <a:solidFill>
                  <a:srgbClr val="F5842B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de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informar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as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vantagens</a:t>
            </a:r>
            <a:br>
              <a:rPr lang="en-US" sz="2400" b="1" dirty="0">
                <a:solidFill>
                  <a:srgbClr val="F5842B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e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benefícios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!</a:t>
            </a:r>
            <a:endParaRPr lang="en-US" sz="2400" b="1" dirty="0">
              <a:solidFill>
                <a:srgbClr val="F5842B"/>
              </a:solidFill>
              <a:latin typeface="AMX" pitchFamily="2" charset="77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32804" r="14448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sp>
        <p:nvSpPr>
          <p:cNvPr id="3" name="Retângulo 2"/>
          <p:cNvSpPr/>
          <p:nvPr/>
        </p:nvSpPr>
        <p:spPr>
          <a:xfrm>
            <a:off x="5715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Migração.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4" name="TextBox 14"/>
          <p:cNvSpPr txBox="1"/>
          <p:nvPr/>
        </p:nvSpPr>
        <p:spPr>
          <a:xfrm>
            <a:off x="5639295" y="2270342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73 0 L 2.91667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4.07407E-6 L -4.375E-6 -4.07407E-6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/>
      <p:bldP spid="26" grpId="0"/>
      <p:bldP spid="30" grpId="0"/>
      <p:bldP spid="34" grpId="0"/>
      <p:bldP spid="38" grpId="0"/>
      <p:bldP spid="42" grpId="0"/>
      <p:bldP spid="4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4" name="TextBox 14"/>
          <p:cNvSpPr txBox="1"/>
          <p:nvPr/>
        </p:nvSpPr>
        <p:spPr>
          <a:xfrm>
            <a:off x="5639295" y="2270342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020221" y="-329437"/>
            <a:ext cx="381942" cy="19708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033285" y="4707174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413" y="1292273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806485" y="1965973"/>
            <a:ext cx="3677091" cy="2926054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saudação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inicial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fundamental para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continuidade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ligação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Cumprimente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com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simpatia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entusiasmo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dose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certa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)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respeito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033733" y="2162038"/>
            <a:ext cx="2060820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Apresentação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10094553" y="2449004"/>
            <a:ext cx="1085946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4.44444E-6 L 4.16667E-7 -4.44444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4" name="TextBox 14"/>
          <p:cNvSpPr txBox="1"/>
          <p:nvPr/>
        </p:nvSpPr>
        <p:spPr>
          <a:xfrm>
            <a:off x="5639295" y="2270342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553896" y="687842"/>
            <a:ext cx="381942" cy="15781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926906" y="476931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1769" y="950118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651899" y="1533965"/>
            <a:ext cx="3966574" cy="3790071"/>
          </a:xfrm>
          <a:prstGeom prst="roundRect">
            <a:avLst>
              <a:gd name="adj" fmla="val 1245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Etapa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descoberta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informações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importantes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sobre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perfil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uso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mas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alguns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contatos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vá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direto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oferta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pois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já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demonstrou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interesse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algo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específico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perca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oportunidade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48216" y="1784535"/>
            <a:ext cx="168191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Sondagem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9530135" y="2071501"/>
            <a:ext cx="1753383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70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Aquisição.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3.33333E-6 L -2.08333E-7 -3.33333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4" name="TextBox 14"/>
          <p:cNvSpPr txBox="1"/>
          <p:nvPr/>
        </p:nvSpPr>
        <p:spPr>
          <a:xfrm>
            <a:off x="5639295" y="2270342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553896" y="687842"/>
            <a:ext cx="381942" cy="15781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926906" y="476931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1769" y="950118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651899" y="1533965"/>
            <a:ext cx="3966574" cy="3790071"/>
          </a:xfrm>
          <a:prstGeom prst="roundRect">
            <a:avLst>
              <a:gd name="adj" fmla="val 1245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>
                <a:solidFill>
                  <a:schemeClr val="tx1"/>
                </a:solidFill>
                <a:latin typeface="AMX" pitchFamily="2" charset="77"/>
              </a:rPr>
              <a:t>Etapa de </a:t>
            </a:r>
            <a:r>
              <a:rPr lang="en-US" sz="2000" b="1">
                <a:solidFill>
                  <a:schemeClr val="tx1"/>
                </a:solidFill>
                <a:latin typeface="AMX" pitchFamily="2" charset="77"/>
              </a:rPr>
              <a:t>descoberta de informações importantes sobre perfil de uso do cliente</a:t>
            </a:r>
            <a:r>
              <a:rPr lang="en-US" sz="2000">
                <a:solidFill>
                  <a:schemeClr val="tx1"/>
                </a:solidFill>
                <a:latin typeface="AMX" pitchFamily="2" charset="77"/>
              </a:rPr>
              <a:t>, é uma forma de iniciar uma aproximação com cliente, apresentando o que ele tem atualmente e informar uma possibilidade de melhoria.</a:t>
            </a:r>
            <a:endParaRPr lang="en-US" sz="200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48216" y="1784535"/>
            <a:ext cx="168191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Sondagem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9530135" y="2071501"/>
            <a:ext cx="1753383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 e Migração.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0244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1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1996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2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03747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3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3.33333E-6 L -2.08333E-7 -3.33333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50" grpId="0" bldLvl="0" animBg="1"/>
      <p:bldP spid="51" grpId="0" bldLvl="0" animBg="1"/>
      <p:bldP spid="51" grpId="1" bldLvl="0" animBg="1"/>
      <p:bldP spid="7" grpId="0" bldLvl="0" animBg="1"/>
      <p:bldP spid="7" grpId="1" bldLvl="0" animBg="1"/>
      <p:bldP spid="10" grpId="0" bldLvl="0" animBg="1"/>
      <p:bldP spid="10" grpId="1" bldLvl="0" animBg="1"/>
      <p:bldP spid="12" grpId="0" bldLvl="0" animBg="1"/>
      <p:bldP spid="12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799052" y="1823723"/>
            <a:ext cx="381942" cy="12625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652145" y="476931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1769" y="950118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651899" y="1659386"/>
            <a:ext cx="4007114" cy="3539229"/>
          </a:xfrm>
          <a:prstGeom prst="roundRect">
            <a:avLst>
              <a:gd name="adj" fmla="val 1245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Esse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momento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apresentar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o plano, as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vantagens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benefícios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dele se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tornar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Claro.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Utilize 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informações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que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já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possui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 da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abordagem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inicial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ou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sondagem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48216" y="1852193"/>
            <a:ext cx="116261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Oferta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9010835" y="2139159"/>
            <a:ext cx="2352582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5639295" y="2270342"/>
            <a:ext cx="9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0244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1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1996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2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03747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3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Aquisição.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4.44444E-6 L 3.75E-6 4.44444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799052" y="1823723"/>
            <a:ext cx="381942" cy="12625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652145" y="476931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1769" y="950118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651899" y="1659386"/>
            <a:ext cx="4007114" cy="3539229"/>
          </a:xfrm>
          <a:prstGeom prst="roundRect">
            <a:avLst>
              <a:gd name="adj" fmla="val 1245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Esse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momento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apresentar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o plano, as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vantagens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benefícios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dele se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tornar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Claro.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Utilize 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informações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que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já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possui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 da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abordagem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inicial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ou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sondagem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48216" y="1852193"/>
            <a:ext cx="116261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Oferta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9010835" y="2139159"/>
            <a:ext cx="2352582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5639295" y="2270342"/>
            <a:ext cx="9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0244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1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1996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2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03747" y="5332520"/>
            <a:ext cx="1166410" cy="46587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i="1" dirty="0" err="1">
                <a:solidFill>
                  <a:srgbClr val="DA291C"/>
                </a:solidFill>
                <a:latin typeface="AMX" pitchFamily="2" charset="77"/>
              </a:rPr>
              <a:t>Roteiro</a:t>
            </a:r>
            <a:r>
              <a:rPr lang="en-US" i="1" dirty="0">
                <a:solidFill>
                  <a:srgbClr val="DA291C"/>
                </a:solidFill>
                <a:latin typeface="AMX" pitchFamily="2" charset="77"/>
              </a:rPr>
              <a:t> </a:t>
            </a:r>
            <a:r>
              <a:rPr lang="en-US" b="1" i="1" dirty="0">
                <a:solidFill>
                  <a:srgbClr val="DA291C"/>
                </a:solidFill>
                <a:latin typeface="AMX" pitchFamily="2" charset="77"/>
              </a:rPr>
              <a:t>3</a:t>
            </a:r>
            <a:endParaRPr lang="en-US" b="1" i="1" dirty="0">
              <a:solidFill>
                <a:srgbClr val="DA291C"/>
              </a:solidFill>
              <a:latin typeface="AMX" pitchFamily="2" charset="77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70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 e Migração.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4.44444E-6 L 3.75E-6 4.44444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4245 -4.07407E-6 L -3.33333E-6 -4.07407E-6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50" grpId="0" bldLvl="0" animBg="1"/>
      <p:bldP spid="51" grpId="0" bldLvl="0" animBg="1"/>
      <p:bldP spid="51" grpId="1" bldLvl="0" animBg="1"/>
      <p:bldP spid="7" grpId="0" bldLvl="0" animBg="1"/>
      <p:bldP spid="7" grpId="1" bldLvl="0" animBg="1"/>
      <p:bldP spid="10" grpId="0" bldLvl="0" animBg="1"/>
      <p:bldP spid="10" grpId="1" bldLvl="0" animBg="1"/>
      <p:bldP spid="12" grpId="0" bldLvl="0" animBg="1"/>
      <p:bldP spid="12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6110810" y="2524130"/>
            <a:ext cx="568959" cy="18097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276661" y="446029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6070" y="1458487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719290" y="2270342"/>
            <a:ext cx="3831677" cy="2317316"/>
          </a:xfrm>
          <a:prstGeom prst="roundRect">
            <a:avLst>
              <a:gd name="adj" fmla="val 17389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Caso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haja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objeções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argumente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criando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cenários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torne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plano da Claro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indispensável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para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57093" y="2436387"/>
            <a:ext cx="2982541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Contorno de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objeções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10839634" y="2723353"/>
            <a:ext cx="443884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5639295" y="2270342"/>
            <a:ext cx="9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5639295" y="4263536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7.40741E-7 L 3.33333E-6 -7.40741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911789" y="3702551"/>
            <a:ext cx="385200" cy="149130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276661" y="446029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6070" y="1458487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719290" y="2152443"/>
            <a:ext cx="3764285" cy="2553114"/>
          </a:xfrm>
          <a:prstGeom prst="roundRect">
            <a:avLst>
              <a:gd name="adj" fmla="val 17389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Esse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momento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realizar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cadastro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no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sistema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Fique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atento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todos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campos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cadastro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sistema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57093" y="2306068"/>
            <a:ext cx="1507051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9364144" y="2593034"/>
            <a:ext cx="1919374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5639295" y="2270342"/>
            <a:ext cx="9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5639295" y="4263536"/>
            <a:ext cx="121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7.40741E-7 L 0 7.40741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5585618" y="4477798"/>
            <a:ext cx="385200" cy="18059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276661" y="4460298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6070" y="1458487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719290" y="1907159"/>
            <a:ext cx="3764286" cy="3043682"/>
          </a:xfrm>
          <a:prstGeom prst="roundRect">
            <a:avLst>
              <a:gd name="adj" fmla="val 15347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Chegou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momento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finalizar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sua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Para 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isso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aconteça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necessário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passar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informações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finais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obter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aceite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informar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protocolo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gerado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no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sistema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13980" y="2065742"/>
            <a:ext cx="192821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Fechamento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9842196" y="2352708"/>
            <a:ext cx="1281524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5639295" y="2270342"/>
            <a:ext cx="9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5639295" y="4263536"/>
            <a:ext cx="121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4.44444E-6 L 5E-6 4.44444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9581" r="19581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761239" y="4338266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9478" y="149873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2124" y="2058723"/>
            <a:ext cx="3609859" cy="2740554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Agora que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conhece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melhor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a Claro,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vamos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entender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o canal de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vendas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6403" y="2333152"/>
            <a:ext cx="268511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Canal de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vendas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10241521" y="2620118"/>
            <a:ext cx="518215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218678" y="-520929"/>
            <a:ext cx="7899859" cy="7899859"/>
            <a:chOff x="-2218678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-2218678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-1896235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-1606752" y="90997"/>
              <a:ext cx="6676007" cy="66760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60511" y="2279434"/>
            <a:ext cx="2413004" cy="573932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Etapas</a:t>
            </a:r>
            <a:r>
              <a:rPr lang="en-US" sz="2400" i="1" dirty="0">
                <a:solidFill>
                  <a:srgbClr val="F5842B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rgbClr val="F5842B"/>
                </a:solidFill>
                <a:latin typeface="AMX" pitchFamily="2" charset="77"/>
              </a:rPr>
              <a:t>venda</a:t>
            </a:r>
            <a:endParaRPr lang="en-US" sz="2400" i="1" dirty="0">
              <a:solidFill>
                <a:srgbClr val="F5842B"/>
              </a:solidFill>
              <a:latin typeface="AMX" pitchFamily="2" charset="7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511" y="2961007"/>
            <a:ext cx="3128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2400" dirty="0">
                <a:latin typeface="AMX" pitchFamily="2" charset="77"/>
              </a:rPr>
              <a:t>Agora que </a:t>
            </a:r>
            <a:r>
              <a:rPr lang="en-US" sz="2400" dirty="0" err="1">
                <a:latin typeface="AMX" pitchFamily="2" charset="77"/>
              </a:rPr>
              <a:t>você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já</a:t>
            </a:r>
            <a:r>
              <a:rPr lang="en-US" sz="2400" dirty="0">
                <a:latin typeface="AMX" pitchFamily="2" charset="77"/>
              </a:rPr>
              <a:t> </a:t>
            </a:r>
            <a:r>
              <a:rPr lang="en-US" sz="2400" dirty="0" err="1">
                <a:latin typeface="AMX" pitchFamily="2" charset="77"/>
              </a:rPr>
              <a:t>conhece</a:t>
            </a:r>
            <a:r>
              <a:rPr lang="en-US" sz="2400" dirty="0">
                <a:latin typeface="AMX" pitchFamily="2" charset="77"/>
              </a:rPr>
              <a:t> as </a:t>
            </a:r>
            <a:r>
              <a:rPr lang="en-US" sz="2400" dirty="0" err="1">
                <a:latin typeface="AMX" pitchFamily="2" charset="77"/>
              </a:rPr>
              <a:t>etapas</a:t>
            </a:r>
            <a:br>
              <a:rPr lang="en-US" sz="2400" dirty="0">
                <a:latin typeface="AMX" pitchFamily="2" charset="77"/>
              </a:rPr>
            </a:br>
            <a:r>
              <a:rPr lang="en-US" sz="2400" dirty="0">
                <a:latin typeface="AMX" pitchFamily="2" charset="77"/>
              </a:rPr>
              <a:t>da </a:t>
            </a:r>
            <a:r>
              <a:rPr lang="en-US" sz="2400" dirty="0" err="1">
                <a:latin typeface="AMX" pitchFamily="2" charset="77"/>
              </a:rPr>
              <a:t>venda</a:t>
            </a:r>
            <a:r>
              <a:rPr lang="en-US" sz="2400" dirty="0">
                <a:latin typeface="AMX" pitchFamily="2" charset="77"/>
              </a:rPr>
              <a:t>, </a:t>
            </a:r>
            <a:r>
              <a:rPr lang="en-US" sz="2400" b="1" dirty="0" err="1">
                <a:latin typeface="AMX" pitchFamily="2" charset="77"/>
              </a:rPr>
              <a:t>vamos</a:t>
            </a:r>
            <a:r>
              <a:rPr lang="en-US" sz="2400" b="1" dirty="0">
                <a:latin typeface="AMX" pitchFamily="2" charset="77"/>
              </a:rPr>
              <a:t> </a:t>
            </a:r>
            <a:r>
              <a:rPr lang="en-US" sz="2400" b="1" dirty="0" err="1">
                <a:latin typeface="AMX" pitchFamily="2" charset="77"/>
              </a:rPr>
              <a:t>conhecer</a:t>
            </a:r>
            <a:r>
              <a:rPr lang="en-US" sz="2400" b="1" dirty="0">
                <a:latin typeface="AMX" pitchFamily="2" charset="77"/>
              </a:rPr>
              <a:t> no </a:t>
            </a:r>
            <a:r>
              <a:rPr lang="en-US" sz="2400" b="1" dirty="0" err="1">
                <a:latin typeface="AMX" pitchFamily="2" charset="77"/>
              </a:rPr>
              <a:t>detalhe</a:t>
            </a:r>
            <a:r>
              <a:rPr lang="en-US" sz="2400" dirty="0">
                <a:latin typeface="AMX" pitchFamily="2" charset="77"/>
              </a:rPr>
              <a:t>.</a:t>
            </a:r>
            <a:endParaRPr lang="en-US" sz="2400" dirty="0">
              <a:latin typeface="AMX" pitchFamily="2" charset="7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83484" y="3053746"/>
            <a:ext cx="750508" cy="750508"/>
            <a:chOff x="1116529" y="3243712"/>
            <a:chExt cx="1174285" cy="1174285"/>
          </a:xfrm>
        </p:grpSpPr>
        <p:sp>
          <p:nvSpPr>
            <p:cNvPr id="24" name="Oval 2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4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71080" y="1101685"/>
            <a:ext cx="750508" cy="750508"/>
            <a:chOff x="1116529" y="3243712"/>
            <a:chExt cx="1174285" cy="1174285"/>
          </a:xfrm>
        </p:grpSpPr>
        <p:sp>
          <p:nvSpPr>
            <p:cNvPr id="28" name="Oval 27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2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569" y="2079754"/>
            <a:ext cx="750508" cy="750508"/>
            <a:chOff x="1116529" y="3243712"/>
            <a:chExt cx="1174285" cy="1174285"/>
          </a:xfrm>
        </p:grpSpPr>
        <p:sp>
          <p:nvSpPr>
            <p:cNvPr id="32" name="Oval 31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3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07569" y="4072948"/>
            <a:ext cx="750508" cy="750508"/>
            <a:chOff x="1116529" y="3243712"/>
            <a:chExt cx="1174285" cy="1174285"/>
          </a:xfrm>
        </p:grpSpPr>
        <p:sp>
          <p:nvSpPr>
            <p:cNvPr id="36" name="Oval 35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5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71080" y="5005536"/>
            <a:ext cx="750508" cy="750508"/>
            <a:chOff x="1116529" y="3243712"/>
            <a:chExt cx="1174285" cy="1174285"/>
          </a:xfrm>
        </p:grpSpPr>
        <p:sp>
          <p:nvSpPr>
            <p:cNvPr id="40" name="Oval 3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6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88229" y="5873158"/>
            <a:ext cx="750508" cy="750508"/>
            <a:chOff x="1116529" y="3243712"/>
            <a:chExt cx="1174285" cy="1174285"/>
          </a:xfrm>
        </p:grpSpPr>
        <p:sp>
          <p:nvSpPr>
            <p:cNvPr id="44" name="Oval 43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7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88229" y="274424"/>
            <a:ext cx="750508" cy="750508"/>
            <a:chOff x="1116529" y="3243712"/>
            <a:chExt cx="1174285" cy="1174285"/>
          </a:xfrm>
        </p:grpSpPr>
        <p:sp>
          <p:nvSpPr>
            <p:cNvPr id="20" name="Oval 19"/>
            <p:cNvSpPr/>
            <p:nvPr/>
          </p:nvSpPr>
          <p:spPr>
            <a:xfrm>
              <a:off x="1116529" y="3243712"/>
              <a:ext cx="1174285" cy="1174285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222389" y="3349573"/>
              <a:ext cx="962565" cy="96256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MX" pitchFamily="2" charset="77"/>
                </a:rPr>
                <a:t>1</a:t>
              </a:r>
              <a:endParaRPr lang="en-US" sz="32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47" name="Round Same-side Corner of Rectangle 46"/>
          <p:cNvSpPr/>
          <p:nvPr/>
        </p:nvSpPr>
        <p:spPr>
          <a:xfrm rot="5400000">
            <a:off x="4757093" y="5379424"/>
            <a:ext cx="568800" cy="1737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4"/>
          <p:cNvSpPr txBox="1"/>
          <p:nvPr/>
        </p:nvSpPr>
        <p:spPr>
          <a:xfrm>
            <a:off x="4555080" y="465012"/>
            <a:ext cx="16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Apresentação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8" name="Graphic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7099662" y="4391985"/>
            <a:ext cx="1752600" cy="977900"/>
          </a:xfrm>
          <a:prstGeom prst="rect">
            <a:avLst/>
          </a:prstGeom>
        </p:spPr>
      </p:pic>
      <p:pic>
        <p:nvPicPr>
          <p:cNvPr id="49" name="Graphic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6070" y="1458487"/>
            <a:ext cx="1752600" cy="97790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7719290" y="2117246"/>
            <a:ext cx="3764286" cy="2623508"/>
          </a:xfrm>
          <a:prstGeom prst="roundRect">
            <a:avLst>
              <a:gd name="adj" fmla="val 15347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Quando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finalizar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contato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com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</a:t>
            </a:r>
            <a:r>
              <a:rPr lang="pt-BR" alt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esqueça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realizar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tabulação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contato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no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sistema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57378" y="2279434"/>
            <a:ext cx="3094331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Tabulação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contato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2" name="Straight Connector 51"/>
          <p:cNvCxnSpPr>
            <a:stCxn id="51" idx="3"/>
          </p:cNvCxnSpPr>
          <p:nvPr/>
        </p:nvCxnSpPr>
        <p:spPr>
          <a:xfrm>
            <a:off x="10951709" y="2566400"/>
            <a:ext cx="3318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4"/>
          <p:cNvSpPr txBox="1"/>
          <p:nvPr/>
        </p:nvSpPr>
        <p:spPr>
          <a:xfrm>
            <a:off x="5202806" y="1292273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Sondagem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5834094" y="3105835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Contorno</a:t>
            </a:r>
            <a:b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de objeções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5639295" y="2270342"/>
            <a:ext cx="98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Oferta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5639295" y="4263536"/>
            <a:ext cx="121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Cadastro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5202806" y="5196124"/>
            <a:ext cx="148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Fechamento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6" name="TextBox 14"/>
          <p:cNvSpPr txBox="1"/>
          <p:nvPr/>
        </p:nvSpPr>
        <p:spPr>
          <a:xfrm>
            <a:off x="4519955" y="5925247"/>
            <a:ext cx="148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793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altLang="ko-KR" b="1" dirty="0">
                <a:latin typeface="AMX" pitchFamily="2" charset="77"/>
                <a:ea typeface="Segoe UI Black" panose="020B0A02040204020203" pitchFamily="34" charset="0"/>
                <a:cs typeface="Segoe UI Black" panose="020B0A02040204020203" pitchFamily="34" charset="0"/>
              </a:rPr>
              <a:t>Tabulação de contato</a:t>
            </a:r>
            <a:endParaRPr kumimoji="0" lang="pt-BR" altLang="ko-KR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MX" pitchFamily="2" charset="77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4.07407E-6 L -4.16667E-6 -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37735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9923" r="41679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99" y="4823443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68297" y="1061867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25638" y="1855434"/>
            <a:ext cx="4201588" cy="3147134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Oportunidades</a:t>
            </a:r>
            <a:br>
              <a:rPr lang="en-US" sz="24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acontecem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todas</a:t>
            </a:r>
            <a:endParaRPr lang="en-US" sz="2400" b="1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as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etapas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portanto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precisamos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estar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atentos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do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início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fim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3312499" y="2427117"/>
            <a:ext cx="1035350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20989" y="2140151"/>
            <a:ext cx="2291510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3200" i="1" dirty="0" err="1">
                <a:latin typeface="AMX" pitchFamily="2" charset="77"/>
              </a:rPr>
              <a:t>Lembrando</a:t>
            </a:r>
            <a:endParaRPr lang="en-US" sz="3200" i="1" dirty="0"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4.81481E-6 L -4.375E-6 4.8148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37735" y="-520929"/>
            <a:ext cx="7899859" cy="7899859"/>
            <a:chOff x="5537735" y="253541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134" y="4632868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031038" y="137258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2625" y="2041864"/>
            <a:ext cx="3604319" cy="277427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estudos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acabam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aqui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8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Vamos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seguir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para a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próxima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etapa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2" name="Picture 13"/>
          <p:cNvPicPr>
            <a:picLocks noChangeAspect="1"/>
          </p:cNvPicPr>
          <p:nvPr/>
        </p:nvPicPr>
        <p:blipFill>
          <a:blip r:embed="rId2"/>
          <a:srcRect l="12189" t="1604" r="21145" b="-104"/>
          <a:stretch>
            <a:fillRect/>
          </a:stretch>
        </p:blipFill>
        <p:spPr>
          <a:xfrm>
            <a:off x="6250922" y="219919"/>
            <a:ext cx="6473484" cy="637644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-1.45833E-6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2 0 L 5E-6 0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7080" y="586089"/>
            <a:ext cx="6397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O canal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Televendas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tem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como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foco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venda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produtos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serviços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da Claro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por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telefone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26" name="Graphic 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66752" y="1633491"/>
            <a:ext cx="8058496" cy="4738589"/>
          </a:xfrm>
          <a:prstGeom prst="rect">
            <a:avLst/>
          </a:prstGeom>
        </p:spPr>
      </p:pic>
      <p:cxnSp>
        <p:nvCxnSpPr>
          <p:cNvPr id="74" name="Straight Connector 73"/>
          <p:cNvCxnSpPr/>
          <p:nvPr/>
        </p:nvCxnSpPr>
        <p:spPr>
          <a:xfrm flipV="1">
            <a:off x="4671537" y="4213917"/>
            <a:ext cx="1841202" cy="8594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3804946" y="3002006"/>
            <a:ext cx="866591" cy="2041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3818290" y="2778441"/>
            <a:ext cx="2277709" cy="219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3816847" y="3002005"/>
            <a:ext cx="2683991" cy="1225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095999" y="2785600"/>
            <a:ext cx="416740" cy="14148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6089239" y="2793568"/>
            <a:ext cx="2018002" cy="5106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6500838" y="3327665"/>
            <a:ext cx="1606403" cy="896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8107241" y="3327665"/>
            <a:ext cx="1187678" cy="1990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6500838" y="4239064"/>
            <a:ext cx="2794081" cy="1072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3537051" y="2728153"/>
            <a:ext cx="547707" cy="547707"/>
            <a:chOff x="962527" y="3137835"/>
            <a:chExt cx="1366787" cy="1366787"/>
          </a:xfrm>
        </p:grpSpPr>
        <p:grpSp>
          <p:nvGrpSpPr>
            <p:cNvPr id="40" name="Group 39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1" name="Graphic 40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8652" y="3427297"/>
              <a:ext cx="454536" cy="787862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4398185" y="4770018"/>
            <a:ext cx="547707" cy="547707"/>
            <a:chOff x="962527" y="3137835"/>
            <a:chExt cx="1366787" cy="1366787"/>
          </a:xfrm>
        </p:grpSpPr>
        <p:grpSp>
          <p:nvGrpSpPr>
            <p:cNvPr id="49" name="Group 48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0" name="Graphic 4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8652" y="3427297"/>
              <a:ext cx="454536" cy="787862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226985" y="3926640"/>
            <a:ext cx="547707" cy="547707"/>
            <a:chOff x="962527" y="3137835"/>
            <a:chExt cx="1366787" cy="1366787"/>
          </a:xfrm>
        </p:grpSpPr>
        <p:grpSp>
          <p:nvGrpSpPr>
            <p:cNvPr id="54" name="Group 53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5" name="Graphic 5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8652" y="3427297"/>
              <a:ext cx="454536" cy="787862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5822146" y="2492870"/>
            <a:ext cx="547707" cy="547707"/>
            <a:chOff x="962527" y="3137835"/>
            <a:chExt cx="1366787" cy="1366787"/>
          </a:xfrm>
        </p:grpSpPr>
        <p:grpSp>
          <p:nvGrpSpPr>
            <p:cNvPr id="59" name="Group 58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0" name="Graphic 5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8652" y="3427297"/>
              <a:ext cx="454536" cy="78786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833390" y="3030368"/>
            <a:ext cx="547707" cy="547707"/>
            <a:chOff x="962527" y="3137835"/>
            <a:chExt cx="1366787" cy="1366787"/>
          </a:xfrm>
        </p:grpSpPr>
        <p:grpSp>
          <p:nvGrpSpPr>
            <p:cNvPr id="64" name="Group 63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5" name="Graphic 64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8652" y="3427297"/>
              <a:ext cx="454536" cy="787862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9021066" y="5037213"/>
            <a:ext cx="547707" cy="547707"/>
            <a:chOff x="962527" y="3137835"/>
            <a:chExt cx="1366787" cy="1366787"/>
          </a:xfrm>
        </p:grpSpPr>
        <p:grpSp>
          <p:nvGrpSpPr>
            <p:cNvPr id="69" name="Group 68"/>
            <p:cNvGrpSpPr/>
            <p:nvPr/>
          </p:nvGrpSpPr>
          <p:grpSpPr>
            <a:xfrm>
              <a:off x="962527" y="3137835"/>
              <a:ext cx="1366787" cy="1366787"/>
              <a:chOff x="1020278" y="3147461"/>
              <a:chExt cx="1366787" cy="1366787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1020278" y="3147461"/>
                <a:ext cx="1366787" cy="1366787"/>
              </a:xfrm>
              <a:prstGeom prst="ellipse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116529" y="3243713"/>
                <a:ext cx="1174284" cy="1174282"/>
              </a:xfrm>
              <a:prstGeom prst="ellipse">
                <a:avLst/>
              </a:prstGeom>
              <a:solidFill>
                <a:srgbClr val="DA29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0" name="Graphic 6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8652" y="3427297"/>
              <a:ext cx="454536" cy="7878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37735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2946" t="10464" r="26454" b="-1364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8476" y="483485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8098" y="1061867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07882" y="1736183"/>
            <a:ext cx="4057081" cy="3385635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Temos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oportunidade</a:t>
            </a:r>
            <a:br>
              <a:rPr lang="en-US" sz="24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apresentar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aos</a:t>
            </a:r>
            <a:br>
              <a:rPr lang="en-US" sz="24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prospects as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vantagens</a:t>
            </a:r>
            <a:br>
              <a:rPr lang="en-US" sz="24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e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benefícios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de se</a:t>
            </a:r>
            <a:br>
              <a:rPr lang="en-US" sz="24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tornar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Claro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3968319" y="2427117"/>
            <a:ext cx="550415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90883" y="2140151"/>
            <a:ext cx="287743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Nossa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oportunidade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Aquisição.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4.81481E-6 L -1.875E-6 4.8148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37735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2946" t="10464" r="26454" b="-1364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8476" y="483485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8098" y="1061867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07882" y="1736183"/>
            <a:ext cx="4057081" cy="3385635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Através da rentabilização, é possível 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renovar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o plano do cliente, oferecendo mais benefícios e recursos.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3968319" y="2427117"/>
            <a:ext cx="550415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90883" y="2140151"/>
            <a:ext cx="287743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Nossa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oportunidade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1750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 conteúdo é para a ilha de Rentabilização.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4.81481E-6 L -1.875E-6 4.8148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2" grpId="0" bldLvl="0" animBg="1"/>
      <p:bldP spid="1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537735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2946" t="10464" r="26454" b="-1364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8476" y="483485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68098" y="1061867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07882" y="1869533"/>
            <a:ext cx="4057081" cy="3385635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>
                <a:solidFill>
                  <a:schemeClr val="tx1"/>
                </a:solidFill>
                <a:latin typeface="AMX" pitchFamily="2" charset="77"/>
              </a:rPr>
              <a:t>A Migração permite aprimorar o plano do cliente, transitando do "pré-pago" para "Controle", oferecendo benefícios como </a:t>
            </a:r>
            <a:r>
              <a:rPr lang="en-US" sz="2000" b="1">
                <a:solidFill>
                  <a:schemeClr val="tx1"/>
                </a:solidFill>
                <a:latin typeface="AMX" pitchFamily="2" charset="77"/>
              </a:rPr>
              <a:t>conta fixa, internet mais rápida e ligações ilimitadas</a:t>
            </a:r>
            <a:r>
              <a:rPr lang="en-US" sz="2000">
                <a:solidFill>
                  <a:schemeClr val="tx1"/>
                </a:solidFill>
                <a:latin typeface="AMX" pitchFamily="2" charset="77"/>
              </a:rPr>
              <a:t>, entre outros.</a:t>
            </a:r>
            <a:endParaRPr lang="en-US" sz="2000">
              <a:solidFill>
                <a:schemeClr val="tx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3968319" y="2427117"/>
            <a:ext cx="550415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90883" y="2140151"/>
            <a:ext cx="287743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Nossa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oportunidade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Migração.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4.81481E-6 L -1.875E-6 4.81481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2" grpId="0" bldLvl="0" animBg="1"/>
      <p:bldP spid="1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23604" t="25026" r="26397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761239" y="4338266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8041" y="1510084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2124" y="2487984"/>
            <a:ext cx="4036979" cy="188203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5123" y="3142034"/>
            <a:ext cx="2711751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Como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funciona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?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10386874" y="3429000"/>
            <a:ext cx="668375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0 L 4.79167E-6 0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94124" y="5334899"/>
            <a:ext cx="1752600" cy="977900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923719" y="808844"/>
            <a:ext cx="1752600" cy="9779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0819" y="1034151"/>
            <a:ext cx="5101810" cy="4789698"/>
          </a:xfrm>
          <a:prstGeom prst="roundRect">
            <a:avLst>
              <a:gd name="adj" fmla="val 12933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Antes da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ligação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chegar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, o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futuro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recebe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áudio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com a 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breve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apresentação</a:t>
            </a:r>
            <a:br>
              <a:rPr lang="en-US" sz="24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do que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será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ofertado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Então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só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cairá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ligação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para</a:t>
            </a:r>
            <a:br>
              <a:rPr lang="en-US" sz="24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se a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pessoa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desejar</a:t>
            </a:r>
            <a:br>
              <a:rPr lang="en-US" sz="24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saber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r>
              <a:rPr lang="en-US" sz="2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77"/>
              </a:rPr>
              <a:t>informações</a:t>
            </a:r>
            <a:br>
              <a:rPr lang="en-US" sz="24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sobre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as </a:t>
            </a:r>
            <a:r>
              <a:rPr lang="en-US" sz="2400" dirty="0" err="1">
                <a:solidFill>
                  <a:schemeClr val="tx1"/>
                </a:solidFill>
                <a:latin typeface="AMX" pitchFamily="2" charset="77"/>
              </a:rPr>
              <a:t>ofertas</a:t>
            </a:r>
            <a:r>
              <a:rPr lang="en-US" sz="2400" dirty="0">
                <a:solidFill>
                  <a:schemeClr val="tx1"/>
                </a:solidFill>
                <a:latin typeface="AMX" pitchFamily="2" charset="77"/>
              </a:rPr>
              <a:t> da Claro.</a:t>
            </a:r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Não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perca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a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oportunidade</a:t>
            </a:r>
            <a:br>
              <a:rPr lang="en-US" sz="2400" b="1" dirty="0">
                <a:solidFill>
                  <a:srgbClr val="F5842B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de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informar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as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vantagens</a:t>
            </a:r>
            <a:br>
              <a:rPr lang="en-US" sz="2400" b="1" dirty="0">
                <a:solidFill>
                  <a:srgbClr val="F5842B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e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benefícios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!</a:t>
            </a:r>
            <a:endParaRPr lang="en-US" sz="2400" b="1" dirty="0">
              <a:solidFill>
                <a:srgbClr val="F5842B"/>
              </a:solidFill>
              <a:latin typeface="AMX" pitchFamily="2" charset="77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32804" r="14448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sp>
        <p:nvSpPr>
          <p:cNvPr id="3" name="Retângulo 2"/>
          <p:cNvSpPr/>
          <p:nvPr/>
        </p:nvSpPr>
        <p:spPr>
          <a:xfrm>
            <a:off x="5715" y="9525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Aquisição.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94124" y="5334899"/>
            <a:ext cx="1752600" cy="977900"/>
          </a:xfrm>
          <a:prstGeom prst="rect">
            <a:avLst/>
          </a:prstGeom>
        </p:spPr>
      </p:pic>
      <p:pic>
        <p:nvPicPr>
          <p:cNvPr id="26" name="Graphic 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923719" y="808844"/>
            <a:ext cx="1752600" cy="9779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0819" y="1034151"/>
            <a:ext cx="5101810" cy="4789698"/>
          </a:xfrm>
          <a:prstGeom prst="roundRect">
            <a:avLst>
              <a:gd name="adj" fmla="val 12933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latin typeface="AMX" pitchFamily="2" charset="77"/>
              </a:rPr>
              <a:t>Quando a ligação chegar, uma ferramenta de CRM irá apresentar uma </a:t>
            </a:r>
            <a:r>
              <a:rPr lang="en-US" sz="2400" b="1">
                <a:solidFill>
                  <a:schemeClr val="tx1"/>
                </a:solidFill>
                <a:latin typeface="AMX" pitchFamily="2" charset="77"/>
              </a:rPr>
              <a:t>sugestão de oferta</a:t>
            </a:r>
            <a:r>
              <a:rPr lang="en-US" sz="2400">
                <a:solidFill>
                  <a:schemeClr val="tx1"/>
                </a:solidFill>
                <a:latin typeface="AMX" pitchFamily="2" charset="77"/>
              </a:rPr>
              <a:t> com base no histórico do plano atual. É importante considerar a </a:t>
            </a:r>
            <a:r>
              <a:rPr lang="en-US" sz="2400" b="1">
                <a:solidFill>
                  <a:schemeClr val="tx1"/>
                </a:solidFill>
                <a:latin typeface="AMX" pitchFamily="2" charset="77"/>
              </a:rPr>
              <a:t>renovação</a:t>
            </a:r>
            <a:r>
              <a:rPr lang="en-US" sz="2400">
                <a:solidFill>
                  <a:schemeClr val="tx1"/>
                </a:solidFill>
                <a:latin typeface="AMX" pitchFamily="2" charset="77"/>
              </a:rPr>
              <a:t> do plano com a oferta sugerida.</a:t>
            </a:r>
            <a:endParaRPr lang="en-US" sz="240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Não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perca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a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oportunidade</a:t>
            </a:r>
            <a:br>
              <a:rPr lang="en-US" sz="2400" b="1" dirty="0">
                <a:solidFill>
                  <a:srgbClr val="F5842B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de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informar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 as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vantagens</a:t>
            </a:r>
            <a:br>
              <a:rPr lang="en-US" sz="2400" b="1" dirty="0">
                <a:solidFill>
                  <a:srgbClr val="F5842B"/>
                </a:solidFill>
                <a:latin typeface="AMX" pitchFamily="2" charset="77"/>
              </a:rPr>
            </a:b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e </a:t>
            </a:r>
            <a:r>
              <a:rPr lang="en-US" sz="2400" b="1" dirty="0" err="1">
                <a:solidFill>
                  <a:srgbClr val="F5842B"/>
                </a:solidFill>
                <a:latin typeface="AMX" pitchFamily="2" charset="77"/>
              </a:rPr>
              <a:t>benefícios</a:t>
            </a:r>
            <a:r>
              <a:rPr lang="en-US" sz="2400" b="1" dirty="0">
                <a:solidFill>
                  <a:srgbClr val="F5842B"/>
                </a:solidFill>
                <a:latin typeface="AMX" pitchFamily="2" charset="77"/>
              </a:rPr>
              <a:t>!</a:t>
            </a:r>
            <a:endParaRPr lang="en-US" sz="2400" b="1" dirty="0">
              <a:solidFill>
                <a:srgbClr val="F5842B"/>
              </a:solidFill>
              <a:latin typeface="AMX" pitchFamily="2" charset="77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32804" r="14448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sp>
        <p:nvSpPr>
          <p:cNvPr id="3" name="Retângulo 2"/>
          <p:cNvSpPr/>
          <p:nvPr/>
        </p:nvSpPr>
        <p:spPr>
          <a:xfrm>
            <a:off x="0" y="0"/>
            <a:ext cx="12186285" cy="6848475"/>
          </a:xfrm>
          <a:prstGeom prst="rect">
            <a:avLst/>
          </a:prstGeom>
          <a:solidFill>
            <a:srgbClr val="DA291C">
              <a:alpha val="7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altLang="en-US" sz="6000" b="1" dirty="0">
                <a:latin typeface="Segoe UI" panose="020B0502040204020203"/>
                <a:cs typeface="Segoe UI" panose="020B0502040204020203"/>
              </a:rPr>
              <a:t>ATENÇÃO FACILITADOR!​</a:t>
            </a:r>
            <a:endParaRPr lang="pt-BR" altLang="en-US" sz="6000" b="1" dirty="0">
              <a:latin typeface="Segoe UI" panose="020B0502040204020203"/>
              <a:cs typeface="Segoe UI" panose="020B0502040204020203"/>
            </a:endParaRPr>
          </a:p>
          <a:p>
            <a:pPr algn="ctr"/>
            <a:r>
              <a:rPr lang="pt-BR" altLang="en-US" sz="2400" b="1">
                <a:latin typeface="Segoe UI" panose="020B0502040204020203"/>
                <a:cs typeface="Segoe UI" panose="020B0502040204020203"/>
                <a:sym typeface="+mn-ea"/>
              </a:rPr>
              <a:t>Este conteúdo é para a ilha de Rentabilização.</a:t>
            </a:r>
            <a:endParaRPr lang="pt-BR" altLang="en-US" sz="2400" b="1" dirty="0">
              <a:latin typeface="Segoe UI" panose="020B0502040204020203"/>
              <a:cs typeface="Segoe UI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5" ma:contentTypeDescription="Crie um novo documento." ma:contentTypeScope="" ma:versionID="99ece154a3e533d4fd52fc2a49ed59a4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6a61e25ef037ff988e927ded7600ef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4ABBF2-C2A0-468A-8934-A5749C19C475}"/>
</file>

<file path=customXml/itemProps2.xml><?xml version="1.0" encoding="utf-8"?>
<ds:datastoreItem xmlns:ds="http://schemas.openxmlformats.org/officeDocument/2006/customXml" ds:itemID="{89E94138-11C9-43F4-99BB-E89BFB22C966}">
  <ds:schemaRefs/>
</ds:datastoreItem>
</file>

<file path=customXml/itemProps3.xml><?xml version="1.0" encoding="utf-8"?>
<ds:datastoreItem xmlns:ds="http://schemas.openxmlformats.org/officeDocument/2006/customXml" ds:itemID="{DEA92AB7-9508-48DF-81B3-BBAEEDF141D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5692</Words>
  <Application>WPS Presentation</Application>
  <PresentationFormat>Ecrã Panorâmico</PresentationFormat>
  <Paragraphs>461</Paragraphs>
  <Slides>22</Slides>
  <Notes>19</Notes>
  <HiddenSlides>10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SimSun</vt:lpstr>
      <vt:lpstr>Wingdings</vt:lpstr>
      <vt:lpstr>AMX</vt:lpstr>
      <vt:lpstr>Segoe UI</vt:lpstr>
      <vt:lpstr>Aptos</vt:lpstr>
      <vt:lpstr>Segoe Print</vt:lpstr>
      <vt:lpstr>Microsoft YaHei</vt:lpstr>
      <vt:lpstr>Arial Unicode MS</vt:lpstr>
      <vt:lpstr>Segoe UI Black</vt:lpstr>
      <vt:lpstr>Calibri</vt:lpstr>
      <vt:lpstr>Office Theme</vt:lpstr>
      <vt:lpstr>1_Office Theme</vt:lpstr>
      <vt:lpstr>2_Office Theme</vt:lpstr>
      <vt:lpstr>3_Office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Flavia Barreto</dc:creator>
  <cp:lastModifiedBy>Adriana Félix Lira</cp:lastModifiedBy>
  <cp:revision>78</cp:revision>
  <dcterms:created xsi:type="dcterms:W3CDTF">2024-07-22T16:41:00Z</dcterms:created>
  <dcterms:modified xsi:type="dcterms:W3CDTF">2024-10-01T16:33:57Z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ICV">
    <vt:lpwstr>F390D39198A64E14BDC2AB949624F403_13</vt:lpwstr>
  </property>
  <property fmtid="{D5CDD505-2E9C-101B-9397-08002B2CF9AE}" pid="4" name="KSOProductBuildVer">
    <vt:lpwstr>1046-12.2.0.18283</vt:lpwstr>
  </property>
</Properties>
</file>