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305" r:id="rId5"/>
    <p:sldId id="306" r:id="rId6"/>
    <p:sldId id="307" r:id="rId7"/>
    <p:sldId id="308" r:id="rId8"/>
    <p:sldId id="30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MACHADO MAREGA" userId="3e17e04d-18b5-4bf6-8e70-63975d9a63c6" providerId="ADAL" clId="{4A6467B1-E3FE-495E-A798-21399F5345D2}"/>
    <pc:docChg chg="modSld">
      <pc:chgData name="JULIANA MACHADO MAREGA" userId="3e17e04d-18b5-4bf6-8e70-63975d9a63c6" providerId="ADAL" clId="{4A6467B1-E3FE-495E-A798-21399F5345D2}" dt="2026-04-22T17:55:38.277" v="4" actId="2711"/>
      <pc:docMkLst>
        <pc:docMk/>
      </pc:docMkLst>
      <pc:sldChg chg="modSp mod">
        <pc:chgData name="JULIANA MACHADO MAREGA" userId="3e17e04d-18b5-4bf6-8e70-63975d9a63c6" providerId="ADAL" clId="{4A6467B1-E3FE-495E-A798-21399F5345D2}" dt="2026-04-22T17:55:38.277" v="4" actId="2711"/>
        <pc:sldMkLst>
          <pc:docMk/>
          <pc:sldMk cId="0" sldId="305"/>
        </pc:sldMkLst>
        <pc:spChg chg="mod">
          <ac:chgData name="JULIANA MACHADO MAREGA" userId="3e17e04d-18b5-4bf6-8e70-63975d9a63c6" providerId="ADAL" clId="{4A6467B1-E3FE-495E-A798-21399F5345D2}" dt="2026-04-22T17:55:38.277" v="4" actId="2711"/>
          <ac:spMkLst>
            <pc:docMk/>
            <pc:sldMk cId="0" sldId="305"/>
            <ac:spMk id="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38.277" v="4" actId="2711"/>
          <ac:spMkLst>
            <pc:docMk/>
            <pc:sldMk cId="0" sldId="305"/>
            <ac:spMk id="4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38.277" v="4" actId="2711"/>
          <ac:spMkLst>
            <pc:docMk/>
            <pc:sldMk cId="0" sldId="305"/>
            <ac:spMk id="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38.277" v="4" actId="2711"/>
          <ac:spMkLst>
            <pc:docMk/>
            <pc:sldMk cId="0" sldId="305"/>
            <ac:spMk id="8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38.277" v="4" actId="2711"/>
          <ac:spMkLst>
            <pc:docMk/>
            <pc:sldMk cId="0" sldId="305"/>
            <ac:spMk id="9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38.277" v="4" actId="2711"/>
          <ac:spMkLst>
            <pc:docMk/>
            <pc:sldMk cId="0" sldId="305"/>
            <ac:spMk id="1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38.277" v="4" actId="2711"/>
          <ac:spMkLst>
            <pc:docMk/>
            <pc:sldMk cId="0" sldId="305"/>
            <ac:spMk id="1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38.277" v="4" actId="2711"/>
          <ac:spMkLst>
            <pc:docMk/>
            <pc:sldMk cId="0" sldId="305"/>
            <ac:spMk id="14" creationId="{00000000-0000-0000-0000-000000000000}"/>
          </ac:spMkLst>
        </pc:spChg>
      </pc:sldChg>
      <pc:sldChg chg="modSp mod">
        <pc:chgData name="JULIANA MACHADO MAREGA" userId="3e17e04d-18b5-4bf6-8e70-63975d9a63c6" providerId="ADAL" clId="{4A6467B1-E3FE-495E-A798-21399F5345D2}" dt="2026-04-22T17:55:10.567" v="0" actId="2711"/>
        <pc:sldMkLst>
          <pc:docMk/>
          <pc:sldMk cId="0" sldId="306"/>
        </pc:sldMkLst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6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8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1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11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12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1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14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1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0.567" v="0" actId="2711"/>
          <ac:spMkLst>
            <pc:docMk/>
            <pc:sldMk cId="0" sldId="306"/>
            <ac:spMk id="18" creationId="{00000000-0000-0000-0000-000000000000}"/>
          </ac:spMkLst>
        </pc:spChg>
      </pc:sldChg>
      <pc:sldChg chg="modSp mod">
        <pc:chgData name="JULIANA MACHADO MAREGA" userId="3e17e04d-18b5-4bf6-8e70-63975d9a63c6" providerId="ADAL" clId="{4A6467B1-E3FE-495E-A798-21399F5345D2}" dt="2026-04-22T17:55:16.847" v="1" actId="2711"/>
        <pc:sldMkLst>
          <pc:docMk/>
          <pc:sldMk cId="0" sldId="307"/>
        </pc:sldMkLst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6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8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1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11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12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1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1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1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16.847" v="1" actId="2711"/>
          <ac:spMkLst>
            <pc:docMk/>
            <pc:sldMk cId="0" sldId="307"/>
            <ac:spMk id="18" creationId="{00000000-0000-0000-0000-000000000000}"/>
          </ac:spMkLst>
        </pc:spChg>
      </pc:sldChg>
      <pc:sldChg chg="modSp mod">
        <pc:chgData name="JULIANA MACHADO MAREGA" userId="3e17e04d-18b5-4bf6-8e70-63975d9a63c6" providerId="ADAL" clId="{4A6467B1-E3FE-495E-A798-21399F5345D2}" dt="2026-04-22T17:55:23.708" v="2" actId="2711"/>
        <pc:sldMkLst>
          <pc:docMk/>
          <pc:sldMk cId="0" sldId="308"/>
        </pc:sldMkLst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6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8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1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11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12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1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14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1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1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3.708" v="2" actId="2711"/>
          <ac:spMkLst>
            <pc:docMk/>
            <pc:sldMk cId="0" sldId="308"/>
            <ac:spMk id="18" creationId="{00000000-0000-0000-0000-000000000000}"/>
          </ac:spMkLst>
        </pc:spChg>
      </pc:sldChg>
      <pc:sldChg chg="modSp mod">
        <pc:chgData name="JULIANA MACHADO MAREGA" userId="3e17e04d-18b5-4bf6-8e70-63975d9a63c6" providerId="ADAL" clId="{4A6467B1-E3FE-495E-A798-21399F5345D2}" dt="2026-04-22T17:55:29.866" v="3" actId="2711"/>
        <pc:sldMkLst>
          <pc:docMk/>
          <pc:sldMk cId="0" sldId="309"/>
        </pc:sldMkLst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6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1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11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12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1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14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1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1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5:29.866" v="3" actId="2711"/>
          <ac:spMkLst>
            <pc:docMk/>
            <pc:sldMk cId="0" sldId="309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385C9-9122-45DC-8452-3244379A835E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4E41-84E3-4184-9D0F-4DC9A8C69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74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Analista</a:t>
            </a:r>
            <a:r>
              <a:rPr lang="en-US" dirty="0"/>
              <a:t>: </a:t>
            </a:r>
            <a:r>
              <a:rPr lang="pt-BR" dirty="0"/>
              <a:t>analista </a:t>
            </a:r>
            <a:r>
              <a:rPr lang="pt-BR" dirty="0" err="1"/>
              <a:t>breakout</a:t>
            </a:r>
            <a:r>
              <a:rPr lang="pt-BR" dirty="0"/>
              <a:t> </a:t>
            </a:r>
            <a:r>
              <a:rPr lang="pt-BR" dirty="0" err="1"/>
              <a:t>rooms</a:t>
            </a:r>
            <a:r>
              <a:rPr lang="pt-BR" dirty="0"/>
              <a:t>, compartilhar os 4 estudos de caso d atividade </a:t>
            </a:r>
            <a:r>
              <a:rPr lang="pt-BR" dirty="0" err="1"/>
              <a:t>cnv</a:t>
            </a:r>
            <a:r>
              <a:rPr lang="pt-BR" dirty="0"/>
              <a:t> nos grupos - cada grupo realiza uma - na </a:t>
            </a:r>
            <a:r>
              <a:rPr lang="pt-BR" dirty="0" err="1"/>
              <a:t>plenaria</a:t>
            </a:r>
            <a:r>
              <a:rPr lang="pt-BR" dirty="0"/>
              <a:t> trazemos o que </a:t>
            </a:r>
            <a:r>
              <a:rPr lang="pt-BR" dirty="0" err="1"/>
              <a:t>fi</a:t>
            </a:r>
            <a:r>
              <a:rPr lang="pt-BR" dirty="0"/>
              <a:t> realizado e apresentamos a sugestão.  - 12 minutos para as </a:t>
            </a:r>
            <a:r>
              <a:rPr lang="pt-BR" dirty="0" err="1"/>
              <a:t>breakout</a:t>
            </a:r>
            <a:r>
              <a:rPr lang="pt-BR" dirty="0"/>
              <a:t> </a:t>
            </a:r>
            <a:r>
              <a:rPr lang="pt-BR" dirty="0" err="1"/>
              <a:t>rooms</a:t>
            </a:r>
            <a:r>
              <a:rPr lang="pt-BR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5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0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0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"/>
            <a:ext cx="12191998" cy="6858001"/>
          </a:xfrm>
          <a:custGeom>
            <a:avLst/>
            <a:gdLst/>
            <a:ahLst/>
            <a:cxnLst/>
            <a:rect l="l" t="t" r="r" b="b"/>
            <a:pathLst>
              <a:path w="18287997" h="10287002">
                <a:moveTo>
                  <a:pt x="0" y="0"/>
                </a:moveTo>
                <a:lnTo>
                  <a:pt x="18287997" y="0"/>
                </a:lnTo>
                <a:lnTo>
                  <a:pt x="18287997" y="10287002"/>
                </a:lnTo>
                <a:lnTo>
                  <a:pt x="0" y="1028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9942" y="6076950"/>
            <a:ext cx="27228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40"/>
              </a:lnSpc>
            </a:pPr>
            <a:r>
              <a:rPr lang="en-US" sz="1200" i="1" spc="300">
                <a:solidFill>
                  <a:srgbClr val="FFFFFF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4" name="AutoShape 4"/>
          <p:cNvSpPr/>
          <p:nvPr/>
        </p:nvSpPr>
        <p:spPr>
          <a:xfrm>
            <a:off x="958018" y="6355952"/>
            <a:ext cx="8650019" cy="6341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45148" y="423024"/>
            <a:ext cx="1226757" cy="460032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668000" y="419322"/>
            <a:ext cx="942365" cy="342678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349700" y="1362488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8" name="AutoShape 8"/>
          <p:cNvSpPr/>
          <p:nvPr/>
        </p:nvSpPr>
        <p:spPr>
          <a:xfrm rot="-5345460">
            <a:off x="3694017" y="3944734"/>
            <a:ext cx="4803972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9" name="Freeform 9"/>
          <p:cNvSpPr/>
          <p:nvPr/>
        </p:nvSpPr>
        <p:spPr>
          <a:xfrm rot="-5400000">
            <a:off x="539642" y="1212850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0" name="Freeform 10"/>
          <p:cNvSpPr/>
          <p:nvPr/>
        </p:nvSpPr>
        <p:spPr>
          <a:xfrm rot="5400000">
            <a:off x="10294029" y="4803369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97622" y="7602842"/>
            <a:ext cx="2228123" cy="497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281"/>
              </a:lnSpc>
            </a:pPr>
            <a:r>
              <a:rPr lang="en-US" sz="34402" b="1" i="1">
                <a:solidFill>
                  <a:srgbClr val="FFFFFF">
                    <a:alpha val="6667"/>
                  </a:srgbClr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00111" y="6882130"/>
            <a:ext cx="2228123" cy="497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281"/>
              </a:lnSpc>
            </a:pPr>
            <a:r>
              <a:rPr lang="en-US" sz="34402" b="1" i="1">
                <a:solidFill>
                  <a:srgbClr val="FFFFFF">
                    <a:alpha val="12157"/>
                  </a:srgbClr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”</a:t>
            </a:r>
          </a:p>
        </p:txBody>
      </p:sp>
      <p:sp>
        <p:nvSpPr>
          <p:cNvPr id="13" name="Freeform 13"/>
          <p:cNvSpPr/>
          <p:nvPr/>
        </p:nvSpPr>
        <p:spPr>
          <a:xfrm>
            <a:off x="7836887" y="883057"/>
            <a:ext cx="3542304" cy="5948356"/>
          </a:xfrm>
          <a:custGeom>
            <a:avLst/>
            <a:gdLst/>
            <a:ahLst/>
            <a:cxnLst/>
            <a:rect l="l" t="t" r="r" b="b"/>
            <a:pathLst>
              <a:path w="5313456" h="8922534">
                <a:moveTo>
                  <a:pt x="0" y="0"/>
                </a:moveTo>
                <a:lnTo>
                  <a:pt x="5313456" y="0"/>
                </a:lnTo>
                <a:lnTo>
                  <a:pt x="5313456" y="8922534"/>
                </a:lnTo>
                <a:lnTo>
                  <a:pt x="0" y="89225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53660" t="-26088" b="-25876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63795" y="1669583"/>
            <a:ext cx="5973092" cy="277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96"/>
              </a:lnSpc>
            </a:pPr>
            <a:r>
              <a:rPr lang="en-US" sz="3211" b="1">
                <a:solidFill>
                  <a:srgbClr val="FF9200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COMUNICAÇÃO NÃO VIOLENTA</a:t>
            </a:r>
          </a:p>
          <a:p>
            <a:pPr algn="ctr" defTabSz="609630">
              <a:lnSpc>
                <a:spcPts val="4946"/>
              </a:lnSpc>
            </a:pPr>
            <a:r>
              <a:rPr lang="en-US" sz="3533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4 </a:t>
            </a:r>
            <a:r>
              <a:rPr lang="en-US" sz="3533" b="1">
                <a:solidFill>
                  <a:srgbClr val="FFFFFF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Estudos de Casos reais:</a:t>
            </a:r>
            <a:r>
              <a:rPr lang="en-US" sz="3533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ctr" defTabSz="609630">
              <a:lnSpc>
                <a:spcPts val="4946"/>
              </a:lnSpc>
            </a:pPr>
            <a:endParaRPr lang="en-US" sz="3533">
              <a:solidFill>
                <a:srgbClr val="FFFFFF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algn="r" defTabSz="609630">
              <a:lnSpc>
                <a:spcPts val="3826"/>
              </a:lnSpc>
            </a:pPr>
            <a:r>
              <a:rPr lang="en-US" sz="2733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Gerente chega no PDV e abre a</a:t>
            </a:r>
          </a:p>
          <a:p>
            <a:pPr algn="r" defTabSz="609630">
              <a:lnSpc>
                <a:spcPts val="3826"/>
              </a:lnSpc>
              <a:spcBef>
                <a:spcPct val="0"/>
              </a:spcBef>
            </a:pPr>
            <a:r>
              <a:rPr lang="en-US" sz="2733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 conversa olhando resultado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3474507" cy="7582161"/>
            <a:chOff x="0" y="0"/>
            <a:chExt cx="24384000" cy="13720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t="-93748" r="-45735" b="-24820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8625" y="224790"/>
            <a:ext cx="1229951" cy="461010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0664" y="6321421"/>
            <a:ext cx="27228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40"/>
              </a:lnSpc>
            </a:pPr>
            <a:r>
              <a:rPr lang="en-US" sz="1200" i="1" spc="30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2843543" y="6499225"/>
            <a:ext cx="865002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403850" y="938663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563835" y="224790"/>
            <a:ext cx="942365" cy="342678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-83525" y="4508500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32281" y="957713"/>
            <a:ext cx="4918055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</a:pPr>
            <a:r>
              <a:rPr lang="en-US" sz="2666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CNV- Estudo de Caso 1/4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32281" y="1774776"/>
            <a:ext cx="4918055" cy="120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1"/>
              </a:lnSpc>
            </a:pPr>
            <a:r>
              <a:rPr lang="en-US" sz="1551" i="1">
                <a:solidFill>
                  <a:srgbClr val="880000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Reescreva usando os elementos da CNV:</a:t>
            </a:r>
          </a:p>
          <a:p>
            <a:pPr defTabSz="609630">
              <a:lnSpc>
                <a:spcPts val="1861"/>
              </a:lnSpc>
            </a:pPr>
            <a:r>
              <a:rPr lang="en-US" sz="1551" i="1">
                <a:solidFill>
                  <a:srgbClr val="880000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1) Observação. 2) Sentimento. 3) Necessidade. 4) Pedido.</a:t>
            </a: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120664" y="818013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4" name="Freeform 14"/>
          <p:cNvSpPr/>
          <p:nvPr/>
        </p:nvSpPr>
        <p:spPr>
          <a:xfrm rot="5400000">
            <a:off x="5267992" y="4512342"/>
            <a:ext cx="1380810" cy="1659505"/>
          </a:xfrm>
          <a:custGeom>
            <a:avLst/>
            <a:gdLst/>
            <a:ahLst/>
            <a:cxnLst/>
            <a:rect l="l" t="t" r="r" b="b"/>
            <a:pathLst>
              <a:path w="2071215" h="2489258">
                <a:moveTo>
                  <a:pt x="0" y="0"/>
                </a:moveTo>
                <a:lnTo>
                  <a:pt x="2071215" y="0"/>
                </a:lnTo>
                <a:lnTo>
                  <a:pt x="2071215" y="2489259"/>
                </a:lnTo>
                <a:lnTo>
                  <a:pt x="0" y="2489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8625" y="1351414"/>
            <a:ext cx="5730523" cy="397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68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Amx"/>
            </a:endParaRPr>
          </a:p>
          <a:p>
            <a:pPr algn="ctr" defTabSz="609630">
              <a:lnSpc>
                <a:spcPts val="2880"/>
              </a:lnSpc>
              <a:spcBef>
                <a:spcPct val="0"/>
              </a:spcBef>
            </a:pPr>
            <a:r>
              <a:rPr lang="en-US" sz="2400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CASO 1 — “Você não vendeu nada”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Fala (violenta): 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“Você não vendeu nada essa semana, o que tá acontecendo?”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O que está por trás (para pensar):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Foco no erro / ausência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Tom de cobrança (não de parceria)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Não considera contexto do PDV (fluxo, mix, concorrência)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Gera defesa imediata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032281" y="2342014"/>
            <a:ext cx="4918055" cy="3630017"/>
            <a:chOff x="0" y="0"/>
            <a:chExt cx="5634335" cy="41587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34399" cy="4158742"/>
            </a:xfrm>
            <a:custGeom>
              <a:avLst/>
              <a:gdLst/>
              <a:ahLst/>
              <a:cxnLst/>
              <a:rect l="l" t="t" r="r" b="b"/>
              <a:pathLst>
                <a:path w="5634399" h="4158742">
                  <a:moveTo>
                    <a:pt x="0" y="693166"/>
                  </a:moveTo>
                  <a:cubicBezTo>
                    <a:pt x="0" y="310388"/>
                    <a:pt x="142352" y="0"/>
                    <a:pt x="317903" y="0"/>
                  </a:cubicBezTo>
                  <a:lnTo>
                    <a:pt x="5316462" y="0"/>
                  </a:lnTo>
                  <a:cubicBezTo>
                    <a:pt x="5492013" y="0"/>
                    <a:pt x="5634399" y="310388"/>
                    <a:pt x="5634399" y="693166"/>
                  </a:cubicBezTo>
                  <a:lnTo>
                    <a:pt x="5634399" y="3465576"/>
                  </a:lnTo>
                  <a:cubicBezTo>
                    <a:pt x="5634399" y="3848354"/>
                    <a:pt x="5492013" y="4158742"/>
                    <a:pt x="5316462" y="4158742"/>
                  </a:cubicBezTo>
                  <a:lnTo>
                    <a:pt x="317903" y="4158742"/>
                  </a:lnTo>
                  <a:cubicBezTo>
                    <a:pt x="142352" y="4158742"/>
                    <a:pt x="0" y="3848354"/>
                    <a:pt x="0" y="3465576"/>
                  </a:cubicBezTo>
                  <a:close/>
                </a:path>
              </a:pathLst>
            </a:custGeom>
            <a:solidFill>
              <a:srgbClr val="DBDBDB"/>
            </a:solid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Amx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254349" y="2602364"/>
            <a:ext cx="4473919" cy="293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19"/>
              </a:lnSpc>
              <a:spcBef>
                <a:spcPct val="0"/>
              </a:spcBef>
            </a:pPr>
            <a:r>
              <a:rPr lang="en-US" sz="15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Sugestão de Reescrita</a:t>
            </a:r>
          </a:p>
          <a:p>
            <a:pPr algn="ctr" defTabSz="609630">
              <a:lnSpc>
                <a:spcPts val="1919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919"/>
              </a:lnSpc>
              <a:spcBef>
                <a:spcPct val="0"/>
              </a:spcBef>
            </a:pPr>
            <a:r>
              <a:rPr lang="en-US" sz="15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O que muda na prática</a:t>
            </a: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959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3474507" cy="7582161"/>
            <a:chOff x="0" y="0"/>
            <a:chExt cx="24384000" cy="13720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t="-93748" r="-45735" b="-24820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8625" y="224790"/>
            <a:ext cx="1229951" cy="461010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0664" y="6321421"/>
            <a:ext cx="27228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40"/>
              </a:lnSpc>
            </a:pPr>
            <a:r>
              <a:rPr lang="en-US" sz="1200" i="1" spc="30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2843543" y="6499225"/>
            <a:ext cx="865002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403850" y="938663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563835" y="224790"/>
            <a:ext cx="942365" cy="342678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-83525" y="4508500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32281" y="957713"/>
            <a:ext cx="4918055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</a:pPr>
            <a:r>
              <a:rPr lang="en-US" sz="2666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CNV- Estudo de Caso 2/4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32281" y="1774776"/>
            <a:ext cx="4918055" cy="120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1"/>
              </a:lnSpc>
            </a:pPr>
            <a:r>
              <a:rPr lang="en-US" sz="1551" i="1">
                <a:solidFill>
                  <a:srgbClr val="880000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Reescreva usando os elementos da CNV:</a:t>
            </a:r>
          </a:p>
          <a:p>
            <a:pPr defTabSz="609630">
              <a:lnSpc>
                <a:spcPts val="1861"/>
              </a:lnSpc>
            </a:pPr>
            <a:r>
              <a:rPr lang="en-US" sz="1551" i="1">
                <a:solidFill>
                  <a:srgbClr val="880000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1) Observação. 2) Sentimento. 3) Necessidade. 4) Pedido.</a:t>
            </a: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120664" y="818013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4" name="Freeform 14"/>
          <p:cNvSpPr/>
          <p:nvPr/>
        </p:nvSpPr>
        <p:spPr>
          <a:xfrm rot="5400000">
            <a:off x="5267992" y="4512342"/>
            <a:ext cx="1380810" cy="1659505"/>
          </a:xfrm>
          <a:custGeom>
            <a:avLst/>
            <a:gdLst/>
            <a:ahLst/>
            <a:cxnLst/>
            <a:rect l="l" t="t" r="r" b="b"/>
            <a:pathLst>
              <a:path w="2071215" h="2489258">
                <a:moveTo>
                  <a:pt x="0" y="0"/>
                </a:moveTo>
                <a:lnTo>
                  <a:pt x="2071215" y="0"/>
                </a:lnTo>
                <a:lnTo>
                  <a:pt x="2071215" y="2489259"/>
                </a:lnTo>
                <a:lnTo>
                  <a:pt x="0" y="2489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8625" y="1540190"/>
            <a:ext cx="5730523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79"/>
              </a:lnSpc>
              <a:spcBef>
                <a:spcPct val="0"/>
              </a:spcBef>
            </a:pPr>
            <a:r>
              <a:rPr lang="en-US" sz="23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CASO 2 — “Comparação com outros PDVs”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Fala (violenta): 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“Outras lojas da região estão vendendo muito mais que você.”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O que está por trás (para pensar):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Comparação gera resistência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Pode soar como desvalorização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Não traz caminho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032281" y="2342014"/>
            <a:ext cx="4918055" cy="3630017"/>
            <a:chOff x="0" y="0"/>
            <a:chExt cx="5634335" cy="41587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34399" cy="4158742"/>
            </a:xfrm>
            <a:custGeom>
              <a:avLst/>
              <a:gdLst/>
              <a:ahLst/>
              <a:cxnLst/>
              <a:rect l="l" t="t" r="r" b="b"/>
              <a:pathLst>
                <a:path w="5634399" h="4158742">
                  <a:moveTo>
                    <a:pt x="0" y="693166"/>
                  </a:moveTo>
                  <a:cubicBezTo>
                    <a:pt x="0" y="310388"/>
                    <a:pt x="142352" y="0"/>
                    <a:pt x="317903" y="0"/>
                  </a:cubicBezTo>
                  <a:lnTo>
                    <a:pt x="5316462" y="0"/>
                  </a:lnTo>
                  <a:cubicBezTo>
                    <a:pt x="5492013" y="0"/>
                    <a:pt x="5634399" y="310388"/>
                    <a:pt x="5634399" y="693166"/>
                  </a:cubicBezTo>
                  <a:lnTo>
                    <a:pt x="5634399" y="3465576"/>
                  </a:lnTo>
                  <a:cubicBezTo>
                    <a:pt x="5634399" y="3848354"/>
                    <a:pt x="5492013" y="4158742"/>
                    <a:pt x="5316462" y="4158742"/>
                  </a:cubicBezTo>
                  <a:lnTo>
                    <a:pt x="317903" y="4158742"/>
                  </a:lnTo>
                  <a:cubicBezTo>
                    <a:pt x="142352" y="4158742"/>
                    <a:pt x="0" y="3848354"/>
                    <a:pt x="0" y="3465576"/>
                  </a:cubicBezTo>
                  <a:close/>
                </a:path>
              </a:pathLst>
            </a:custGeom>
            <a:solidFill>
              <a:srgbClr val="DBDBDB"/>
            </a:solid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Amx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254349" y="2602364"/>
            <a:ext cx="4473919" cy="293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19"/>
              </a:lnSpc>
              <a:spcBef>
                <a:spcPct val="0"/>
              </a:spcBef>
            </a:pPr>
            <a:r>
              <a:rPr lang="en-US" sz="15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Sugestão de Reescrita</a:t>
            </a:r>
          </a:p>
          <a:p>
            <a:pPr algn="ctr" defTabSz="609630">
              <a:lnSpc>
                <a:spcPts val="1919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919"/>
              </a:lnSpc>
              <a:spcBef>
                <a:spcPct val="0"/>
              </a:spcBef>
            </a:pPr>
            <a:r>
              <a:rPr lang="en-US" sz="15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O que muda na prática</a:t>
            </a: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959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3474507" cy="7582161"/>
            <a:chOff x="0" y="0"/>
            <a:chExt cx="24384000" cy="13720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t="-93748" r="-45735" b="-24820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8625" y="224790"/>
            <a:ext cx="1229951" cy="461010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0664" y="6321421"/>
            <a:ext cx="27228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40"/>
              </a:lnSpc>
            </a:pPr>
            <a:r>
              <a:rPr lang="en-US" sz="1200" i="1" spc="30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2843543" y="6499225"/>
            <a:ext cx="865002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403850" y="938663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563835" y="224790"/>
            <a:ext cx="942365" cy="342678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-83525" y="4508500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32281" y="957713"/>
            <a:ext cx="4918055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</a:pPr>
            <a:r>
              <a:rPr lang="en-US" sz="2666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CNV- Estudo de Caso 3/4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32281" y="1774776"/>
            <a:ext cx="4918055" cy="120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1"/>
              </a:lnSpc>
            </a:pPr>
            <a:r>
              <a:rPr lang="en-US" sz="1551" i="1">
                <a:solidFill>
                  <a:srgbClr val="880000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Reescreva usando os elementos da CNV:</a:t>
            </a:r>
          </a:p>
          <a:p>
            <a:pPr defTabSz="609630">
              <a:lnSpc>
                <a:spcPts val="1861"/>
              </a:lnSpc>
            </a:pPr>
            <a:r>
              <a:rPr lang="en-US" sz="1551" i="1">
                <a:solidFill>
                  <a:srgbClr val="880000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1) Observação. 2) Sentimento. 3) Necessidade. 4) Pedido.</a:t>
            </a: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120664" y="818013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4" name="Freeform 14"/>
          <p:cNvSpPr/>
          <p:nvPr/>
        </p:nvSpPr>
        <p:spPr>
          <a:xfrm rot="5400000">
            <a:off x="5267992" y="4512342"/>
            <a:ext cx="1380810" cy="1659505"/>
          </a:xfrm>
          <a:custGeom>
            <a:avLst/>
            <a:gdLst/>
            <a:ahLst/>
            <a:cxnLst/>
            <a:rect l="l" t="t" r="r" b="b"/>
            <a:pathLst>
              <a:path w="2071215" h="2489258">
                <a:moveTo>
                  <a:pt x="0" y="0"/>
                </a:moveTo>
                <a:lnTo>
                  <a:pt x="2071215" y="0"/>
                </a:lnTo>
                <a:lnTo>
                  <a:pt x="2071215" y="2489259"/>
                </a:lnTo>
                <a:lnTo>
                  <a:pt x="0" y="2489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8625" y="1540191"/>
            <a:ext cx="5730523" cy="375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79"/>
              </a:lnSpc>
              <a:spcBef>
                <a:spcPct val="0"/>
              </a:spcBef>
            </a:pPr>
            <a:r>
              <a:rPr lang="en-US" sz="23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CASO 3 — Foco só em meta (sem contexto)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endParaRPr lang="en-US" sz="23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Fala (violenta): 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endParaRPr lang="en-US" sz="2000" b="1">
              <a:solidFill>
                <a:srgbClr val="262626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“A meta não foi batida de novo. Assim fica difícil.”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O que está por trás (para pensar):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endParaRPr lang="en-US" sz="2000" b="1">
              <a:solidFill>
                <a:srgbClr val="262626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Generalização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Pressão sem suporte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Não direciona ação</a:t>
            </a:r>
          </a:p>
          <a:p>
            <a:pPr defTabSz="609630">
              <a:lnSpc>
                <a:spcPts val="2400"/>
              </a:lnSpc>
            </a:pPr>
            <a:endParaRPr lang="en-US" sz="2000">
              <a:solidFill>
                <a:srgbClr val="262626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7032281" y="2342014"/>
            <a:ext cx="4918055" cy="3630017"/>
            <a:chOff x="0" y="0"/>
            <a:chExt cx="5634335" cy="41587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34399" cy="4158742"/>
            </a:xfrm>
            <a:custGeom>
              <a:avLst/>
              <a:gdLst/>
              <a:ahLst/>
              <a:cxnLst/>
              <a:rect l="l" t="t" r="r" b="b"/>
              <a:pathLst>
                <a:path w="5634399" h="4158742">
                  <a:moveTo>
                    <a:pt x="0" y="693166"/>
                  </a:moveTo>
                  <a:cubicBezTo>
                    <a:pt x="0" y="310388"/>
                    <a:pt x="142352" y="0"/>
                    <a:pt x="317903" y="0"/>
                  </a:cubicBezTo>
                  <a:lnTo>
                    <a:pt x="5316462" y="0"/>
                  </a:lnTo>
                  <a:cubicBezTo>
                    <a:pt x="5492013" y="0"/>
                    <a:pt x="5634399" y="310388"/>
                    <a:pt x="5634399" y="693166"/>
                  </a:cubicBezTo>
                  <a:lnTo>
                    <a:pt x="5634399" y="3465576"/>
                  </a:lnTo>
                  <a:cubicBezTo>
                    <a:pt x="5634399" y="3848354"/>
                    <a:pt x="5492013" y="4158742"/>
                    <a:pt x="5316462" y="4158742"/>
                  </a:cubicBezTo>
                  <a:lnTo>
                    <a:pt x="317903" y="4158742"/>
                  </a:lnTo>
                  <a:cubicBezTo>
                    <a:pt x="142352" y="4158742"/>
                    <a:pt x="0" y="3848354"/>
                    <a:pt x="0" y="3465576"/>
                  </a:cubicBezTo>
                  <a:close/>
                </a:path>
              </a:pathLst>
            </a:custGeom>
            <a:solidFill>
              <a:srgbClr val="DBDBDB"/>
            </a:solid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Amx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254349" y="2602364"/>
            <a:ext cx="4473919" cy="293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19"/>
              </a:lnSpc>
              <a:spcBef>
                <a:spcPct val="0"/>
              </a:spcBef>
            </a:pPr>
            <a:r>
              <a:rPr lang="en-US" sz="15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Sugestão de Reescrita</a:t>
            </a:r>
          </a:p>
          <a:p>
            <a:pPr algn="ctr" defTabSz="609630">
              <a:lnSpc>
                <a:spcPts val="1919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919"/>
              </a:lnSpc>
              <a:spcBef>
                <a:spcPct val="0"/>
              </a:spcBef>
            </a:pPr>
            <a:r>
              <a:rPr lang="en-US" sz="15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O que muda na prática</a:t>
            </a: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959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3474507" cy="7582161"/>
            <a:chOff x="0" y="0"/>
            <a:chExt cx="24384000" cy="13720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t="-93748" r="-45735" b="-24820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8625" y="224790"/>
            <a:ext cx="1229951" cy="461010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0664" y="6321421"/>
            <a:ext cx="27228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40"/>
              </a:lnSpc>
            </a:pPr>
            <a:r>
              <a:rPr lang="en-US" sz="1200" i="1" spc="30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2843543" y="6499225"/>
            <a:ext cx="865002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403850" y="938663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563835" y="224790"/>
            <a:ext cx="942365" cy="342678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-83525" y="4508500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32281" y="957713"/>
            <a:ext cx="4918055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</a:pPr>
            <a:r>
              <a:rPr lang="en-US" sz="2666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CNV- Estudo de Caso 4/4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32281" y="1774776"/>
            <a:ext cx="4918055" cy="120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1"/>
              </a:lnSpc>
            </a:pPr>
            <a:r>
              <a:rPr lang="en-US" sz="1551" i="1">
                <a:solidFill>
                  <a:srgbClr val="880000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Reescreva usando os elementos da CNV:</a:t>
            </a:r>
          </a:p>
          <a:p>
            <a:pPr defTabSz="609630">
              <a:lnSpc>
                <a:spcPts val="1861"/>
              </a:lnSpc>
            </a:pPr>
            <a:r>
              <a:rPr lang="en-US" sz="1551" i="1">
                <a:solidFill>
                  <a:srgbClr val="880000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1) Observação. 2) Sentimento. 3) Necessidade. 4) Pedido.</a:t>
            </a: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  <a:p>
            <a:pPr defTabSz="609630">
              <a:lnSpc>
                <a:spcPts val="1861"/>
              </a:lnSpc>
            </a:pPr>
            <a:endParaRPr lang="en-US" sz="1551" i="1">
              <a:solidFill>
                <a:srgbClr val="880000"/>
              </a:solidFill>
              <a:latin typeface="Amx"/>
              <a:ea typeface="Source Sans Pro Italics"/>
              <a:cs typeface="Source Sans Pro Italics"/>
              <a:sym typeface="Source Sans Pro Italics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120664" y="818013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4" name="Freeform 14"/>
          <p:cNvSpPr/>
          <p:nvPr/>
        </p:nvSpPr>
        <p:spPr>
          <a:xfrm rot="5400000">
            <a:off x="5267992" y="4512342"/>
            <a:ext cx="1380810" cy="1659505"/>
          </a:xfrm>
          <a:custGeom>
            <a:avLst/>
            <a:gdLst/>
            <a:ahLst/>
            <a:cxnLst/>
            <a:rect l="l" t="t" r="r" b="b"/>
            <a:pathLst>
              <a:path w="2071215" h="2489258">
                <a:moveTo>
                  <a:pt x="0" y="0"/>
                </a:moveTo>
                <a:lnTo>
                  <a:pt x="2071215" y="0"/>
                </a:lnTo>
                <a:lnTo>
                  <a:pt x="2071215" y="2489259"/>
                </a:lnTo>
                <a:lnTo>
                  <a:pt x="0" y="24892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8625" y="1540190"/>
            <a:ext cx="5730523" cy="382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79"/>
              </a:lnSpc>
              <a:spcBef>
                <a:spcPct val="0"/>
              </a:spcBef>
            </a:pPr>
            <a:r>
              <a:rPr lang="en-US" sz="23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CASO 4 — “Sugestão impositiva”</a:t>
            </a:r>
          </a:p>
          <a:p>
            <a:pPr algn="ctr" defTabSz="609630">
              <a:lnSpc>
                <a:spcPts val="2879"/>
              </a:lnSpc>
              <a:spcBef>
                <a:spcPct val="0"/>
              </a:spcBef>
            </a:pPr>
            <a:endParaRPr lang="en-US" sz="23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Fala (violenta): 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endParaRPr lang="en-US" sz="2000" b="1">
              <a:solidFill>
                <a:srgbClr val="262626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“Você precisa abordar mais clientes e oferecer todos os produtos.”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endParaRPr lang="en-US" sz="2000">
              <a:solidFill>
                <a:srgbClr val="262626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b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O que está por trás (para pensar):</a:t>
            </a:r>
          </a:p>
          <a:p>
            <a:pPr algn="ctr" defTabSz="609630">
              <a:lnSpc>
                <a:spcPts val="2400"/>
              </a:lnSpc>
              <a:spcBef>
                <a:spcPct val="0"/>
              </a:spcBef>
            </a:pPr>
            <a:endParaRPr lang="en-US" sz="2000" b="1">
              <a:solidFill>
                <a:srgbClr val="262626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Tom de ordem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Desconsidera realidade do time</a:t>
            </a:r>
          </a:p>
          <a:p>
            <a:pPr marL="431822" lvl="1" indent="-215911" defTabSz="609630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Pode soar desconectado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032281" y="2342014"/>
            <a:ext cx="4918055" cy="3630017"/>
            <a:chOff x="0" y="0"/>
            <a:chExt cx="5634335" cy="41587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34399" cy="4158742"/>
            </a:xfrm>
            <a:custGeom>
              <a:avLst/>
              <a:gdLst/>
              <a:ahLst/>
              <a:cxnLst/>
              <a:rect l="l" t="t" r="r" b="b"/>
              <a:pathLst>
                <a:path w="5634399" h="4158742">
                  <a:moveTo>
                    <a:pt x="0" y="693166"/>
                  </a:moveTo>
                  <a:cubicBezTo>
                    <a:pt x="0" y="310388"/>
                    <a:pt x="142352" y="0"/>
                    <a:pt x="317903" y="0"/>
                  </a:cubicBezTo>
                  <a:lnTo>
                    <a:pt x="5316462" y="0"/>
                  </a:lnTo>
                  <a:cubicBezTo>
                    <a:pt x="5492013" y="0"/>
                    <a:pt x="5634399" y="310388"/>
                    <a:pt x="5634399" y="693166"/>
                  </a:cubicBezTo>
                  <a:lnTo>
                    <a:pt x="5634399" y="3465576"/>
                  </a:lnTo>
                  <a:cubicBezTo>
                    <a:pt x="5634399" y="3848354"/>
                    <a:pt x="5492013" y="4158742"/>
                    <a:pt x="5316462" y="4158742"/>
                  </a:cubicBezTo>
                  <a:lnTo>
                    <a:pt x="317903" y="4158742"/>
                  </a:lnTo>
                  <a:cubicBezTo>
                    <a:pt x="142352" y="4158742"/>
                    <a:pt x="0" y="3848354"/>
                    <a:pt x="0" y="3465576"/>
                  </a:cubicBezTo>
                  <a:close/>
                </a:path>
              </a:pathLst>
            </a:custGeom>
            <a:solidFill>
              <a:srgbClr val="DBDBDB"/>
            </a:solid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Amx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254349" y="2602364"/>
            <a:ext cx="4473919" cy="293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19"/>
              </a:lnSpc>
              <a:spcBef>
                <a:spcPct val="0"/>
              </a:spcBef>
            </a:pPr>
            <a:r>
              <a:rPr lang="en-US" sz="15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Sugestão de Reescrita</a:t>
            </a:r>
          </a:p>
          <a:p>
            <a:pPr algn="ctr" defTabSz="609630">
              <a:lnSpc>
                <a:spcPts val="1919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919"/>
              </a:lnSpc>
              <a:spcBef>
                <a:spcPct val="0"/>
              </a:spcBef>
            </a:pPr>
            <a:r>
              <a:rPr lang="en-US" sz="1599" b="1">
                <a:solidFill>
                  <a:srgbClr val="88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O que muda na prática</a:t>
            </a: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1600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ctr" defTabSz="609630">
              <a:lnSpc>
                <a:spcPts val="959"/>
              </a:lnSpc>
              <a:spcBef>
                <a:spcPct val="0"/>
              </a:spcBef>
            </a:pPr>
            <a:endParaRPr lang="en-US" sz="1599" b="1">
              <a:solidFill>
                <a:srgbClr val="88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3A6D3297EEC34EAE13B367A5D92269" ma:contentTypeVersion="15" ma:contentTypeDescription="Crie um novo documento." ma:contentTypeScope="" ma:versionID="06cc1161b72fba2ab004a5ca296ef13c">
  <xsd:schema xmlns:xsd="http://www.w3.org/2001/XMLSchema" xmlns:xs="http://www.w3.org/2001/XMLSchema" xmlns:p="http://schemas.microsoft.com/office/2006/metadata/properties" xmlns:ns2="b1956aee-e8ca-461a-9b13-e75029c7b2bd" xmlns:ns3="4b17914a-5caf-4d21-bdcb-a65a2c96de97" targetNamespace="http://schemas.microsoft.com/office/2006/metadata/properties" ma:root="true" ma:fieldsID="1185054d60edf517f62f263f3bc2073a" ns2:_="" ns3:_="">
    <xsd:import namespace="b1956aee-e8ca-461a-9b13-e75029c7b2bd"/>
    <xsd:import namespace="4b17914a-5caf-4d21-bdcb-a65a2c96de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56aee-e8ca-461a-9b13-e75029c7b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8a3b58-1317-4067-bbdf-e53778bd9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7914a-5caf-4d21-bdcb-a65a2c96de9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769e83-15c3-4f4e-87ce-3aa1788147dd}" ma:internalName="TaxCatchAll" ma:showField="CatchAllData" ma:web="4b17914a-5caf-4d21-bdcb-a65a2c96de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956aee-e8ca-461a-9b13-e75029c7b2bd">
      <Terms xmlns="http://schemas.microsoft.com/office/infopath/2007/PartnerControls"/>
    </lcf76f155ced4ddcb4097134ff3c332f>
    <TaxCatchAll xmlns="4b17914a-5caf-4d21-bdcb-a65a2c96de97" xsi:nil="true"/>
  </documentManagement>
</p:properties>
</file>

<file path=customXml/itemProps1.xml><?xml version="1.0" encoding="utf-8"?>
<ds:datastoreItem xmlns:ds="http://schemas.openxmlformats.org/officeDocument/2006/customXml" ds:itemID="{4DC33FD1-4D04-4737-BE05-9053AE935F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A2342D-6EDD-4F5F-B6F4-5F439BA1C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956aee-e8ca-461a-9b13-e75029c7b2bd"/>
    <ds:schemaRef ds:uri="4b17914a-5caf-4d21-bdcb-a65a2c96de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D91FD-7406-47F3-A222-44972FDD10C4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b1956aee-e8ca-461a-9b13-e75029c7b2bd"/>
    <ds:schemaRef ds:uri="http://schemas.openxmlformats.org/package/2006/metadata/core-properties"/>
    <ds:schemaRef ds:uri="4b17914a-5caf-4d21-bdcb-a65a2c96de9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432</Words>
  <Application>Microsoft Office PowerPoint</Application>
  <PresentationFormat>Widescreen</PresentationFormat>
  <Paragraphs>124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Amx</vt:lpstr>
      <vt:lpstr>Aptos</vt:lpstr>
      <vt:lpstr>Arial</vt:lpstr>
      <vt:lpstr>Calibri</vt:lpstr>
      <vt:lpstr>Source Sans Pro Bold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MACHADO MAREGA</dc:creator>
  <cp:lastModifiedBy>JULIANA MACHADO MAREGA</cp:lastModifiedBy>
  <cp:revision>1</cp:revision>
  <dcterms:created xsi:type="dcterms:W3CDTF">2026-04-22T11:33:48Z</dcterms:created>
  <dcterms:modified xsi:type="dcterms:W3CDTF">2026-04-22T17:55:39Z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0x0101002E3A6D3297EEC34EAE13B367A5D92269</vt:lpwstr>
  </property>
  <property fmtid="{D5CDD505-2E9C-101B-9397-08002B2CF9AE}" pid="3" name="MediaServiceImageTags">
    <vt:lpwstr/>
  </property>
</Properties>
</file>