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57"/>
  </p:notesMasterIdLst>
  <p:sldIdLst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8" r:id="rId36"/>
    <p:sldId id="350" r:id="rId37"/>
    <p:sldId id="319" r:id="rId38"/>
    <p:sldId id="321" r:id="rId39"/>
    <p:sldId id="320" r:id="rId40"/>
    <p:sldId id="322" r:id="rId41"/>
    <p:sldId id="323" r:id="rId42"/>
    <p:sldId id="324" r:id="rId43"/>
    <p:sldId id="352" r:id="rId44"/>
    <p:sldId id="325" r:id="rId45"/>
    <p:sldId id="351" r:id="rId46"/>
    <p:sldId id="327" r:id="rId47"/>
    <p:sldId id="326" r:id="rId48"/>
    <p:sldId id="348" r:id="rId49"/>
    <p:sldId id="354" r:id="rId50"/>
    <p:sldId id="1448942833" r:id="rId51"/>
    <p:sldId id="353" r:id="rId52"/>
    <p:sldId id="355" r:id="rId53"/>
    <p:sldId id="356" r:id="rId54"/>
    <p:sldId id="2147472886" r:id="rId55"/>
    <p:sldId id="2147472887" r:id="rId56"/>
  </p:sldIdLst>
  <p:sldSz cx="18288000" cy="10287000"/>
  <p:notesSz cx="6858000" cy="9144000"/>
  <p:embeddedFontLst>
    <p:embeddedFont>
      <p:font typeface="Aileron" panose="020B0604020202020204" charset="0"/>
      <p:regular r:id="rId58"/>
    </p:embeddedFont>
    <p:embeddedFont>
      <p:font typeface="Aileron Bold" panose="020B0604020202020204" charset="0"/>
      <p:regular r:id="rId59"/>
    </p:embeddedFont>
    <p:embeddedFont>
      <p:font typeface="AMX" panose="020B0604020202020204" charset="0"/>
      <p:regular r:id="rId60"/>
      <p:bold r:id="rId61"/>
      <p:italic r:id="rId62"/>
      <p:boldItalic r:id="rId63"/>
    </p:embeddedFont>
    <p:embeddedFont>
      <p:font typeface="Arimo" panose="020B0604020202020204" charset="0"/>
      <p:regular r:id="rId64"/>
    </p:embeddedFont>
    <p:embeddedFont>
      <p:font typeface="Arimo Bold" panose="020B0604020202020204" charset="0"/>
      <p:regular r:id="rId65"/>
    </p:embeddedFont>
    <p:embeddedFont>
      <p:font typeface="Calibri (MS)" panose="020B0604020202020204" charset="0"/>
      <p:regular r:id="rId66"/>
    </p:embeddedFont>
    <p:embeddedFont>
      <p:font typeface="Calibri (MS) Bold" panose="020B0604020202020204" charset="0"/>
      <p:regular r:id="rId67"/>
    </p:embeddedFont>
    <p:embeddedFont>
      <p:font typeface="Calibri (MS) Bold Italics" panose="020B0604020202020204" charset="0"/>
      <p:regular r:id="rId68"/>
    </p:embeddedFont>
    <p:embeddedFont>
      <p:font typeface="Calibri (MS) Italics" panose="020B0604020202020204" charset="0"/>
      <p:regular r:id="rId69"/>
    </p:embeddedFont>
    <p:embeddedFont>
      <p:font typeface="ITC Franklin Gothic LT" panose="020B0604020202020204" charset="0"/>
      <p:regular r:id="rId70"/>
    </p:embeddedFont>
    <p:embeddedFont>
      <p:font typeface="ITC Franklin Gothic LT Italics" panose="020B0604020202020204" charset="0"/>
      <p:regular r:id="rId71"/>
    </p:embeddedFont>
    <p:embeddedFont>
      <p:font typeface="ITC Franklin Gothic LT Semi-Bold" panose="020B0604020202020204" charset="0"/>
      <p:regular r:id="rId72"/>
    </p:embeddedFont>
    <p:embeddedFont>
      <p:font typeface="ITC Franklin Gothic LT Semi-Bold Italics" panose="020B0604020202020204" charset="0"/>
      <p:regular r:id="rId73"/>
    </p:embeddedFont>
    <p:embeddedFont>
      <p:font typeface="Source Sans Pro" panose="020B0503030403020204" pitchFamily="34" charset="0"/>
      <p:regular r:id="rId74"/>
      <p:bold r:id="rId75"/>
      <p:italic r:id="rId76"/>
      <p:boldItalic r:id="rId77"/>
    </p:embeddedFont>
    <p:embeddedFont>
      <p:font typeface="Source Sans Pro Bold" panose="020B0703030403020204" pitchFamily="34" charset="0"/>
      <p:regular r:id="rId78"/>
      <p:bold r:id="rId79"/>
    </p:embeddedFont>
    <p:embeddedFont>
      <p:font typeface="Source Sans Pro Bold Italics" panose="020B0604020202020204" charset="0"/>
      <p:regular r:id="rId80"/>
    </p:embeddedFont>
    <p:embeddedFont>
      <p:font typeface="Source Sans Pro Italics" panose="020B0604020202020204" charset="0"/>
      <p:regular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3476" autoAdjust="0"/>
  </p:normalViewPr>
  <p:slideViewPr>
    <p:cSldViewPr>
      <p:cViewPr varScale="1">
        <p:scale>
          <a:sx n="35" d="100"/>
          <a:sy n="35" d="100"/>
        </p:scale>
        <p:origin x="1352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84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5.fntdata"/><Relationship Id="rId80" Type="http://schemas.openxmlformats.org/officeDocument/2006/relationships/font" Target="fonts/font23.fntdata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font" Target="fonts/font2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9.fntdata"/><Relationship Id="rId7" Type="http://schemas.openxmlformats.org/officeDocument/2006/relationships/slide" Target="slides/slide2.xml"/><Relationship Id="rId71" Type="http://schemas.openxmlformats.org/officeDocument/2006/relationships/font" Target="fonts/font1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9.fntdata"/><Relationship Id="rId61" Type="http://schemas.openxmlformats.org/officeDocument/2006/relationships/font" Target="fonts/font4.fntdata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mpresas.senac.br/curso/comunicacao-nao-violenta-para-lideres-e-equipes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https://www.youtube.com/watch?v=3TtfkC5dKl4</a:t>
            </a:r>
          </a:p>
          <a:p>
            <a:endParaRPr lang="en-US"/>
          </a:p>
          <a:p>
            <a:r>
              <a:rPr lang="en-US"/>
              <a:t>Analista: quero trazer uma história real de tomada de decisão — simples, ousada e transformadora.”</a:t>
            </a:r>
          </a:p>
          <a:p>
            <a:r>
              <a:rPr lang="en-US"/>
              <a:t>Contexto</a:t>
            </a:r>
          </a:p>
          <a:p>
            <a:r>
              <a:rPr lang="en-US"/>
              <a:t>“A Milky Moo surgiu quando quatro amigos decidiram criar o melhor milkshake do mundo. Eles abriram a primeira loja literalmente dias antes da pandemia. Ou seja, tudo indicava que seria um péssimo momento para empreender…” </a:t>
            </a:r>
          </a:p>
          <a:p>
            <a:r>
              <a:rPr lang="en-US"/>
              <a:t>Virada</a:t>
            </a:r>
          </a:p>
          <a:p>
            <a:r>
              <a:rPr lang="en-US"/>
              <a:t>“Mas eles tomaram uma decisão: em vez de recuar, apostaram na criatividade, no visual marcante das lojas, nas embalagens ‘malhadinhas’ e em sabores que ninguém tinha. Essa identidade virou um ícone — você olha o malhado e já sabe que é Milky Moo.” </a:t>
            </a:r>
          </a:p>
          <a:p>
            <a:r>
              <a:rPr lang="en-US"/>
              <a:t>Efeito das decisões</a:t>
            </a:r>
          </a:p>
          <a:p>
            <a:r>
              <a:rPr lang="en-US"/>
              <a:t>“Resultado? Alguns anos depois, a marca disparou, virou febre em shoppings, vende mais de 1,5 milhão de milkshakes por mês e já opera até nos Estados Unidos.”</a:t>
            </a:r>
          </a:p>
          <a:p>
            <a:r>
              <a:rPr lang="en-US"/>
              <a:t>Conexão com o módulo Gestão 360º</a:t>
            </a:r>
          </a:p>
          <a:p>
            <a:r>
              <a:rPr lang="en-US"/>
              <a:t>“Essa história mostra que dados contam muito, mas decisão conta mais. Eles analisaram o cenário, identificaram o potencial, fizeram apostas calculadas e agiram rápido. Exatamente o que esperamos de um Gerente de Negócios 360°:</a:t>
            </a:r>
          </a:p>
          <a:p>
            <a:r>
              <a:rPr lang="en-US"/>
              <a:t>— coragem para inovar,</a:t>
            </a:r>
          </a:p>
          <a:p>
            <a:r>
              <a:rPr lang="en-US"/>
              <a:t>— consistência para executar,</a:t>
            </a:r>
          </a:p>
          <a:p>
            <a:r>
              <a:rPr lang="en-US"/>
              <a:t>— e visão para prosperar.”</a:t>
            </a:r>
          </a:p>
          <a:p>
            <a:r>
              <a:rPr lang="en-US"/>
              <a:t>Fechamento para chamar o vídeo</a:t>
            </a:r>
          </a:p>
          <a:p>
            <a:r>
              <a:rPr lang="en-US"/>
              <a:t>“Agora, vamos assistir um vídeo curtinho que ilustra essa jornada e reforça o poder de decidir, mesmo quando o cenário parece desfavorável. Prestem atenção nos elementos de branding, posicionamento e decisão estratégica.”</a:t>
            </a:r>
          </a:p>
          <a:p>
            <a:endParaRPr lang="en-US"/>
          </a:p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pt-BR" dirty="0"/>
              <a:t>analista </a:t>
            </a:r>
            <a:r>
              <a:rPr lang="pt-BR" dirty="0" err="1"/>
              <a:t>breakout</a:t>
            </a:r>
            <a:r>
              <a:rPr lang="pt-BR" dirty="0"/>
              <a:t> </a:t>
            </a:r>
            <a:r>
              <a:rPr lang="pt-BR" dirty="0" err="1"/>
              <a:t>rooms</a:t>
            </a:r>
            <a:r>
              <a:rPr lang="pt-BR" dirty="0"/>
              <a:t>, compartilhar os 4 estudos de caso d atividade </a:t>
            </a:r>
            <a:r>
              <a:rPr lang="pt-BR" dirty="0" err="1"/>
              <a:t>cnv</a:t>
            </a:r>
            <a:r>
              <a:rPr lang="pt-BR" dirty="0"/>
              <a:t> nos grupos - cada grupo realiza uma - na </a:t>
            </a:r>
            <a:r>
              <a:rPr lang="pt-BR" dirty="0" err="1"/>
              <a:t>plenaria</a:t>
            </a:r>
            <a:r>
              <a:rPr lang="pt-BR" dirty="0"/>
              <a:t> trazemos o que </a:t>
            </a:r>
            <a:r>
              <a:rPr lang="pt-BR" dirty="0" err="1"/>
              <a:t>fi</a:t>
            </a:r>
            <a:r>
              <a:rPr lang="pt-BR" dirty="0"/>
              <a:t> realizado e apresentamos a sugestão.  - 12 minutos para as </a:t>
            </a:r>
            <a:r>
              <a:rPr lang="pt-BR" dirty="0" err="1"/>
              <a:t>breakout</a:t>
            </a:r>
            <a:r>
              <a:rPr lang="pt-BR" dirty="0"/>
              <a:t> </a:t>
            </a:r>
            <a:r>
              <a:rPr lang="pt-BR" dirty="0" err="1"/>
              <a:t>rooms</a:t>
            </a:r>
            <a:r>
              <a:rPr lang="pt-BR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en-US" dirty="0" err="1"/>
              <a:t>Pedir</a:t>
            </a:r>
            <a:r>
              <a:rPr lang="en-US" dirty="0"/>
              <a:t> o </a:t>
            </a:r>
            <a:r>
              <a:rPr lang="en-US" dirty="0" err="1"/>
              <a:t>compartilhmento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 – 2 min. </a:t>
            </a:r>
            <a:r>
              <a:rPr lang="en-US" dirty="0" err="1"/>
              <a:t>maximo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 e </a:t>
            </a:r>
            <a:r>
              <a:rPr lang="en-US" dirty="0" err="1"/>
              <a:t>apresentar</a:t>
            </a:r>
            <a:r>
              <a:rPr lang="en-US" dirty="0"/>
              <a:t> a </a:t>
            </a:r>
            <a:r>
              <a:rPr lang="en-US" dirty="0" err="1"/>
              <a:t>sugestão</a:t>
            </a:r>
            <a:r>
              <a:rPr lang="en-US" dirty="0"/>
              <a:t> se </a:t>
            </a:r>
            <a:r>
              <a:rPr lang="en-US" dirty="0" err="1"/>
              <a:t>necessário</a:t>
            </a:r>
            <a:r>
              <a:rPr lang="en-US" dirty="0"/>
              <a:t> (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ocultar</a:t>
            </a:r>
            <a:r>
              <a:rPr lang="en-US" dirty="0"/>
              <a:t> esses slides de </a:t>
            </a:r>
            <a:r>
              <a:rPr lang="en-US" dirty="0" err="1"/>
              <a:t>solução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A </a:t>
            </a:r>
            <a:r>
              <a:rPr lang="en-US" dirty="0" err="1"/>
              <a:t>parceria</a:t>
            </a:r>
            <a:r>
              <a:rPr lang="en-US" dirty="0"/>
              <a:t> se </a:t>
            </a:r>
            <a:r>
              <a:rPr lang="en-US" dirty="0" err="1"/>
              <a:t>estabelece</a:t>
            </a:r>
            <a:r>
              <a:rPr lang="en-US" dirty="0"/>
              <a:t> com o </a:t>
            </a:r>
            <a:r>
              <a:rPr lang="en-US" dirty="0" err="1"/>
              <a:t>uma</a:t>
            </a:r>
            <a:r>
              <a:rPr lang="en-US" dirty="0"/>
              <a:t> boa </a:t>
            </a:r>
            <a:r>
              <a:rPr lang="en-US" dirty="0" err="1"/>
              <a:t>relação</a:t>
            </a:r>
            <a:r>
              <a:rPr lang="en-US" dirty="0"/>
              <a:t> de </a:t>
            </a:r>
            <a:r>
              <a:rPr lang="en-US" dirty="0" err="1"/>
              <a:t>respeito</a:t>
            </a:r>
            <a:r>
              <a:rPr lang="en-US" dirty="0"/>
              <a:t> , (</a:t>
            </a:r>
            <a:r>
              <a:rPr lang="en-US" dirty="0" err="1"/>
              <a:t>ler</a:t>
            </a:r>
            <a:r>
              <a:rPr lang="en-US" dirty="0"/>
              <a:t> o slide) e o </a:t>
            </a:r>
            <a:r>
              <a:rPr lang="en-US" dirty="0" err="1"/>
              <a:t>seguinte</a:t>
            </a:r>
            <a:r>
              <a:rPr lang="en-US" dirty="0"/>
              <a:t> para </a:t>
            </a:r>
            <a:r>
              <a:rPr lang="en-US" dirty="0" err="1"/>
              <a:t>comunicação</a:t>
            </a:r>
            <a:r>
              <a:rPr lang="en-US" dirty="0"/>
              <a:t> com </a:t>
            </a:r>
            <a:r>
              <a:rPr lang="en-US" dirty="0" err="1"/>
              <a:t>empatia</a:t>
            </a:r>
            <a:r>
              <a:rPr lang="en-US" dirty="0"/>
              <a:t> e </a:t>
            </a:r>
            <a:r>
              <a:rPr lang="en-US" dirty="0" err="1"/>
              <a:t>fechar</a:t>
            </a:r>
            <a:r>
              <a:rPr lang="en-US" dirty="0"/>
              <a:t> o </a:t>
            </a:r>
            <a:r>
              <a:rPr lang="en-US" dirty="0" err="1"/>
              <a:t>tema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divida</a:t>
            </a:r>
            <a:r>
              <a:rPr lang="en-US" dirty="0"/>
              <a:t> as salas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duplas.para</a:t>
            </a:r>
            <a:r>
              <a:rPr lang="en-US" dirty="0"/>
              <a:t> </a:t>
            </a:r>
            <a:r>
              <a:rPr lang="en-US" dirty="0" err="1"/>
              <a:t>atividade</a:t>
            </a:r>
            <a:r>
              <a:rPr lang="en-US" dirty="0"/>
              <a:t> proximo slide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Entram aqui elementos da CNV, e da inteligência emocional também. A escuta ativa é plena, abrangente, acolhedora, e permite à pessoa que está falando compreender que está sendo legitimamente ouvida, com atenção, empatia.</a:t>
            </a:r>
          </a:p>
          <a:p>
            <a:endParaRPr lang="en-US"/>
          </a:p>
          <a:p>
            <a:r>
              <a:rPr lang="en-US"/>
              <a:t>27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C4C42-AE77-C220-BD43-A3072C14B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63EE7B-4EC3-AB18-24DC-27EF335948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F9AB7-5114-A78D-E51A-F7CCD927DE5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5D25CB-4500-E6FB-261C-C1CD56B9A9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72FCDAB-F278-36D1-940E-D61F91289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en-US" dirty="0" err="1"/>
              <a:t>Divida</a:t>
            </a:r>
            <a:r>
              <a:rPr lang="en-US" dirty="0"/>
              <a:t> o </a:t>
            </a:r>
            <a:r>
              <a:rPr lang="en-US" dirty="0" err="1"/>
              <a:t>grupo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breakout rooms: </a:t>
            </a:r>
            <a:r>
              <a:rPr lang="pt-BR" dirty="0"/>
              <a:t>como foi o desafio da curiosidade? como me senti só perguntando? Como se sentiu na </a:t>
            </a:r>
            <a:r>
              <a:rPr lang="pt-BR" dirty="0" err="1"/>
              <a:t>irversão</a:t>
            </a:r>
            <a:r>
              <a:rPr lang="pt-BR" dirty="0"/>
              <a:t> de papeis, hora fazendo as perguntas e hora recebendo?</a:t>
            </a:r>
          </a:p>
          <a:p>
            <a:pPr marL="171450" indent="-171450">
              <a:buFontTx/>
              <a:buChar char="-"/>
            </a:pPr>
            <a:r>
              <a:rPr lang="pt-BR" dirty="0"/>
              <a:t>Prática de Perguntas em duplas. - 2 min. por rodada para cada - só perguntas tema livre</a:t>
            </a:r>
          </a:p>
          <a:p>
            <a:pPr marL="171450" indent="-171450">
              <a:buFontTx/>
              <a:buChar char="-"/>
            </a:pPr>
            <a:r>
              <a:rPr lang="pt-BR" dirty="0"/>
              <a:t>Caso o cronograma esteja a menos de 1h30 do final é possível pular essa atividade</a:t>
            </a:r>
          </a:p>
          <a:p>
            <a:endParaRPr lang="pt-B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D87C-3861-73F6-587A-CE36443B49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8245E-D35D-E8CB-78E9-6A9D3CD5E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17330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Trazemos aqui algumas dicas de como desenvolver a escuta Ativa. </a:t>
            </a:r>
          </a:p>
          <a:p>
            <a:endParaRPr lang="en-US"/>
          </a:p>
          <a:p>
            <a:r>
              <a:rPr lang="en-US"/>
              <a:t>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analista fecha: Temos muitos perfis de pontos de venda e nossa influência depende diretamente da empatia e direção que desenvolvemos </a:t>
            </a:r>
          </a:p>
          <a:p>
            <a:r>
              <a:rPr lang="pt-BR" dirty="0"/>
              <a:t> - Link compartilhável : https://www.youtube.com/watch?v=wEPYjl0OqsA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Fechamento: Vimos aqui as práticas da nossa rotina alinhada as práticas de uma melhor comunicação para o trabalho e vale também para a vida. Um dos grandes componentes na comunicação é saber ouvir. No conceito da escuta ativa, desenvolvido por Carl Rogers psicólogo americano (slide). Dar Legalidade ao que o outro fala, pensa é muito importante para a construção da confiança, a verdade de forma ponderada e respeitosa como vimos na técnica da CNV é um excelente exercicio, afinal Ouvimos para Responder ou ouvimos legetimamente nos importando com o problema ou situação do outro. Nem sempre poderemos ajudar no todo, mas palavras como EU TE ENTENDO, EU TE APOIO, ESTOU AQUI, fazem diferença no dia a dia.</a:t>
            </a:r>
          </a:p>
          <a:p>
            <a:r>
              <a:rPr lang="en-US"/>
              <a:t>30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Analista: Post-it individuais , Utilize o Mural, Miro ou Padlet como base (é possível ver quem se loga nesses). Assim na próxima etapa eles conseguirão acessar para insumos . </a:t>
            </a:r>
          </a:p>
          <a:p>
            <a:endParaRPr lang="en-US"/>
          </a:p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https://hdim.fa.us2.oraclecloud.com:443/fscmUI/redwood/learner/learn/redirect?learningItemId=300003964974128&amp;learningItemType=ORA_SPECIALIZATION</a:t>
            </a:r>
          </a:p>
          <a:p>
            <a:r>
              <a:rPr lang="pt-BR" dirty="0"/>
              <a:t>Analista: Indique a trilha dos Campeões onde treinar a liderança se torna alicerce para o  novo GN do canal DM.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219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https://hdim.fa.us2.oraclecloud.com:443/fscmUI/redwood/learner/learn/redirect?learningItemId=300003964974128&amp;learningItemType=ORA_SPECIALIZATION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00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CE3AC-2DCA-2C45-DA7E-069081FF9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2EA957-E120-BCC5-B392-2DE2F23F1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388B554-AFA4-BEBA-987C-B67B16669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https://hdim.fa.us2.oraclecloud.com:443/fscmUI/redwood/learner/learn/redirect?learningItemId=300003795225199&amp;learningItemType=ORA_SPECIALIZATION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Analista: Indique a trilha DE VENDAS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 dos Campeões - Sprint de Alta Performance </a:t>
            </a:r>
            <a:r>
              <a:rPr lang="pt-BR" dirty="0"/>
              <a:t>aqui o GN do canal DM tem um </a:t>
            </a:r>
            <a:r>
              <a:rPr lang="pt-BR" dirty="0" err="1"/>
              <a:t>progrma</a:t>
            </a:r>
            <a:r>
              <a:rPr lang="pt-BR" dirty="0"/>
              <a:t> valioso para poder levar a ponta esse conhecimento de alta performance, ajudando o ponto de venda com argumentações de vendas e influência de cliente.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3D076C-0A34-F32F-0996-A77771C35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282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Analista: </a:t>
            </a:r>
            <a:r>
              <a:rPr lang="pt-BR" dirty="0"/>
              <a:t>“Quando a gente fala de resultado comercial no canal distribuição massivo, a primeira quebra de paradigma é essa: não é sobre fazer mais visitas, mais ações ou mais contatos. É sobre fazer escolhas melhores. O GN vive num ambiente de alta complexidade, muitos </a:t>
            </a:r>
            <a:r>
              <a:rPr lang="pt-BR" dirty="0" err="1"/>
              <a:t>PDVs</a:t>
            </a:r>
            <a:r>
              <a:rPr lang="pt-BR" dirty="0"/>
              <a:t>, mais estímulos, campanhas, pressão por resultado… e, se ele não tiver clareza de prioridade, ele cai na armadilha da atividade sem impacto. </a:t>
            </a:r>
            <a:r>
              <a:rPr lang="pt-BR" b="1" dirty="0"/>
              <a:t>E aqui entra muito forte o conceito do </a:t>
            </a:r>
            <a:r>
              <a:rPr lang="pt-BR" b="1" dirty="0" err="1"/>
              <a:t>Covey</a:t>
            </a:r>
            <a:r>
              <a:rPr lang="pt-BR" b="1" dirty="0"/>
              <a:t>: não é sobre encher a agenda, é sobre decidir o que realmente merece estar nela</a:t>
            </a:r>
            <a:r>
              <a:rPr lang="pt-BR" dirty="0"/>
              <a:t>. Quando a gente olha para a rotina de vocês, o resultado começa na leitura de carteira:</a:t>
            </a:r>
          </a:p>
          <a:p>
            <a:r>
              <a:rPr lang="pt-BR" dirty="0"/>
              <a:t>Onde está concentrado o resultado? Onde estão as perdas? Quais </a:t>
            </a:r>
            <a:r>
              <a:rPr lang="pt-BR" dirty="0" err="1"/>
              <a:t>PDVs</a:t>
            </a:r>
            <a:r>
              <a:rPr lang="pt-BR" dirty="0"/>
              <a:t> têm potencial não explorado?</a:t>
            </a:r>
          </a:p>
          <a:p>
            <a:r>
              <a:rPr lang="pt-BR" b="1" dirty="0"/>
              <a:t>A partir disso, entra o papel mais estratégico do GN, que é influenciar porque vocês não vendem diretamente, vocês habilitam o canal a vender mais e melhor. E aí a pergunta-chave deixa de ser: O que eu preciso fazer hoje? E passa a ser: ‘Onde a minha atuação hoje gera mais impacto no resultado? ’Porque no canal massivo, eficiência não é esforço. Eficiência é direção.”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181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6DDD8-0B69-6B8A-56AB-20F16446E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AE9CD0-5C3B-D24C-7503-A88F0F5EC3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68A7B5-909D-2741-88A5-1FE1CA22B1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F123B9-72B0-9678-69D9-B0D813C7FC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332FB46-56E2-3A59-0BAB-A1C414A7D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Slide de </a:t>
            </a:r>
            <a:r>
              <a:rPr lang="en-US" dirty="0" err="1"/>
              <a:t>transição</a:t>
            </a:r>
            <a:r>
              <a:rPr lang="en-US" dirty="0"/>
              <a:t>- </a:t>
            </a:r>
            <a:r>
              <a:rPr lang="pt-BR" dirty="0"/>
              <a:t>Se resultado no canal massivo depende de prioridade e direção, então a pergunta agora é: como isso aparece, de verdade, na rotina de vocês? Porque no fim do dia, a gestão de resultado acontece na gestão da carteira. E a carteira não é só número, ela é frequência, decisão, escolha de onde investir tempo e energia. Então antes da gente entrar em ferramentas ou modelos, vamos olhar para algo mais poderoso: como vocês já fazem isso hoje.”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BBA39-6710-DC14-B139-66E911A9F1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952B5-C073-88F1-E5A7-75459AF265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71392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Analista: Compartilhe o print do no chat. . Tempo: 15 minutos para os grupos finalizarem , de a cadência entrando nas salas ao final de cada tempo e enviando mensagens via </a:t>
            </a:r>
            <a:r>
              <a:rPr lang="pt-BR" dirty="0" err="1"/>
              <a:t>brodcast</a:t>
            </a:r>
            <a:r>
              <a:rPr lang="pt-BR" dirty="0"/>
              <a:t> das salas. 2 minutos de apresentação cada grupo: total- 20 minutos.</a:t>
            </a:r>
          </a:p>
          <a:p>
            <a:r>
              <a:rPr lang="pt-BR" dirty="0"/>
              <a:t> ( “Aqui não existe certo ou errado”,  </a:t>
            </a:r>
            <a:r>
              <a:rPr lang="pt-BR" sz="1800" dirty="0"/>
              <a:t>existe prática que funciona mais ou menos</a:t>
            </a:r>
            <a:r>
              <a:rPr lang="pt-BR" dirty="0"/>
              <a:t>. O objetivo não é padronizar a rotina, </a:t>
            </a:r>
            <a:r>
              <a:rPr lang="pt-BR" b="1" dirty="0"/>
              <a:t>é ampliar repertório</a:t>
            </a:r>
            <a:r>
              <a:rPr lang="pt-BR" dirty="0"/>
              <a:t>. Porque muitas vezes, alguém do seu lado já resolveu um problema que você ainda está tentando resolver. E no canal massivo, onde tudo acontece muito rápido, aprender com o outro acelera muito mais do que tentar fazer sozinho. </a:t>
            </a:r>
            <a:r>
              <a:rPr lang="pt-BR" b="1" dirty="0"/>
              <a:t>Então usem esse momento para trocar de verdade: o que vocês fazem? . o que funciona?.  e o que não funciona também?.</a:t>
            </a:r>
          </a:p>
          <a:p>
            <a:endParaRPr lang="pt-BR" b="1" dirty="0"/>
          </a:p>
          <a:p>
            <a:r>
              <a:rPr lang="pt-BR" b="1" dirty="0" err="1"/>
              <a:t>Possivel</a:t>
            </a:r>
            <a:r>
              <a:rPr lang="pt-BR" b="1" dirty="0"/>
              <a:t> insumo pra </a:t>
            </a:r>
            <a:r>
              <a:rPr lang="pt-BR" b="1" dirty="0" err="1"/>
              <a:t>debrifins</a:t>
            </a:r>
            <a:r>
              <a:rPr lang="pt-BR" b="1" dirty="0"/>
              <a:t> que venham PÓS APRESENTAÇÃO DOS GRUPOS:</a:t>
            </a:r>
          </a:p>
          <a:p>
            <a:endParaRPr lang="pt-BR" b="1" dirty="0"/>
          </a:p>
          <a:p>
            <a:r>
              <a:rPr lang="pt-BR" b="0" dirty="0"/>
              <a:t>“Onde vocês passam mais tempo hoje: semanal, quinzenal ou mensal?”</a:t>
            </a:r>
          </a:p>
          <a:p>
            <a:r>
              <a:rPr lang="pt-BR" b="0" dirty="0"/>
              <a:t>“Qual desses blocos vocês menos fazem  e que mais impactaria o resultado?”</a:t>
            </a:r>
          </a:p>
          <a:p>
            <a:endParaRPr lang="pt-BR" b="1" dirty="0"/>
          </a:p>
          <a:p>
            <a:r>
              <a:rPr lang="pt-BR" b="1" dirty="0"/>
              <a:t>RESULTADO DA CARTEIRA:</a:t>
            </a:r>
          </a:p>
          <a:p>
            <a:r>
              <a:rPr lang="pt-BR" b="1" dirty="0"/>
              <a:t>SEMANAL </a:t>
            </a:r>
          </a:p>
          <a:p>
            <a:r>
              <a:rPr lang="pt-BR" b="0" dirty="0"/>
              <a:t> - Visitas prioritárias - Acompanhamento de </a:t>
            </a:r>
            <a:r>
              <a:rPr lang="pt-BR" b="0" dirty="0" err="1"/>
              <a:t>PDVs</a:t>
            </a:r>
            <a:r>
              <a:rPr lang="pt-BR" b="0" dirty="0"/>
              <a:t> - Ativação de campanhas - Ajustes rápidos</a:t>
            </a:r>
          </a:p>
          <a:p>
            <a:r>
              <a:rPr lang="pt-BR" b="1" dirty="0"/>
              <a:t>QUINZENAL </a:t>
            </a:r>
          </a:p>
          <a:p>
            <a:pPr marL="171450" indent="-171450">
              <a:buFontTx/>
              <a:buChar char="-"/>
            </a:pPr>
            <a:r>
              <a:rPr lang="pt-BR" b="0" dirty="0"/>
              <a:t>Revisão de indicadores - Análise de performance - Repriorização de </a:t>
            </a:r>
            <a:r>
              <a:rPr lang="pt-BR" b="0" dirty="0" err="1"/>
              <a:t>PDVs</a:t>
            </a:r>
            <a:r>
              <a:rPr lang="pt-BR" b="0" dirty="0"/>
              <a:t> - Alinhamento com parceiros </a:t>
            </a:r>
          </a:p>
          <a:p>
            <a:pPr marL="0" indent="0">
              <a:buFontTx/>
              <a:buNone/>
            </a:pPr>
            <a:r>
              <a:rPr lang="pt-BR" b="1" dirty="0"/>
              <a:t>MENSAL</a:t>
            </a:r>
            <a:r>
              <a:rPr lang="pt-BR" b="0" dirty="0"/>
              <a:t> </a:t>
            </a:r>
          </a:p>
          <a:p>
            <a:pPr marL="171450" indent="-171450">
              <a:buFontTx/>
              <a:buChar char="-"/>
            </a:pPr>
            <a:r>
              <a:rPr lang="pt-BR" b="0" dirty="0"/>
              <a:t>Análise de carteira - Identificação de gaps - Planejamento de ações - Revisão de estratégia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059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en-US" dirty="0" err="1"/>
              <a:t>Suporte</a:t>
            </a:r>
            <a:r>
              <a:rPr lang="en-US" dirty="0"/>
              <a:t> para </a:t>
            </a:r>
            <a:r>
              <a:rPr lang="en-US" dirty="0" err="1"/>
              <a:t>fala</a:t>
            </a:r>
            <a:r>
              <a:rPr lang="en-US" dirty="0"/>
              <a:t>: </a:t>
            </a:r>
            <a:r>
              <a:rPr lang="en-US" dirty="0" err="1"/>
              <a:t>aqui</a:t>
            </a:r>
            <a:r>
              <a:rPr lang="en-US" dirty="0"/>
              <a:t> o slide é de </a:t>
            </a:r>
            <a:r>
              <a:rPr lang="en-US" dirty="0" err="1"/>
              <a:t>fechamento</a:t>
            </a:r>
            <a:r>
              <a:rPr lang="en-US" dirty="0"/>
              <a:t>, </a:t>
            </a:r>
            <a:r>
              <a:rPr lang="en-US" dirty="0" err="1"/>
              <a:t>retórica</a:t>
            </a:r>
            <a:r>
              <a:rPr lang="en-US" dirty="0"/>
              <a:t>. </a:t>
            </a:r>
            <a:r>
              <a:rPr lang="en-US" dirty="0" err="1"/>
              <a:t>Devolutiva</a:t>
            </a:r>
            <a:r>
              <a:rPr lang="en-US" dirty="0"/>
              <a:t> </a:t>
            </a:r>
          </a:p>
          <a:p>
            <a:r>
              <a:rPr lang="pt-BR" dirty="0"/>
              <a:t>PRIORIZAÇÃO DA CARTEIRA- Top </a:t>
            </a:r>
            <a:r>
              <a:rPr lang="pt-BR" dirty="0" err="1"/>
              <a:t>PDVs</a:t>
            </a:r>
            <a:r>
              <a:rPr lang="pt-BR" dirty="0"/>
              <a:t> (alto impacto)- </a:t>
            </a:r>
            <a:r>
              <a:rPr lang="pt-BR" dirty="0" err="1"/>
              <a:t>PDVs</a:t>
            </a:r>
            <a:r>
              <a:rPr lang="pt-BR" dirty="0"/>
              <a:t> com queda (alerta)- </a:t>
            </a:r>
            <a:r>
              <a:rPr lang="pt-BR" dirty="0" err="1"/>
              <a:t>PDVs</a:t>
            </a:r>
            <a:r>
              <a:rPr lang="pt-BR" dirty="0"/>
              <a:t> com potencial (oportunidade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08A69-99C8-8F38-A372-79BE62BE9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01A3DC-96B5-0833-6850-BFBE1B04CD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3BCB2-E449-153C-0BD7-52D3956C882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9B31B2A-CC38-36B2-0BAC-8BB37C36E8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AAF4379-32A3-4339-BBEC-469C967B5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pt-BR" dirty="0"/>
              <a:t>Se tem uma mensagem que eu queria que ficasse desse módulo é essa: </a:t>
            </a:r>
            <a:r>
              <a:rPr lang="pt-BR" sz="2800" b="1" dirty="0"/>
              <a:t>Resultado comercial não é construído só no campo, na visita, na execução</a:t>
            </a:r>
            <a:r>
              <a:rPr lang="pt-BR" dirty="0"/>
              <a:t>. </a:t>
            </a:r>
            <a:r>
              <a:rPr lang="pt-BR" b="1" dirty="0"/>
              <a:t>Ele é construído na forma como você organiza sua rotina.</a:t>
            </a:r>
          </a:p>
          <a:p>
            <a:r>
              <a:rPr lang="pt-BR" dirty="0"/>
              <a:t>Quando você separa o que é execução, o que é análise e o que é estratégia, você começa a sair do automático. E isso muda tudo. Porque o GN que só executa… trabalha muito. Mas o GN que analisa e </a:t>
            </a:r>
            <a:r>
              <a:rPr lang="pt-BR" dirty="0" err="1"/>
              <a:t>reprioriza</a:t>
            </a:r>
            <a:r>
              <a:rPr lang="pt-BR" dirty="0"/>
              <a:t>… gera resultado. E no canal massivo, onde tudo muda o tempo todo carteira, PDV, comportamento, quem não ajusta a rota, perde eficiência. </a:t>
            </a:r>
            <a:r>
              <a:rPr lang="pt-BR" b="1" dirty="0"/>
              <a:t>Então a pergunta que fica não é</a:t>
            </a:r>
            <a:r>
              <a:rPr lang="pt-BR" dirty="0"/>
              <a:t>: ‘Estou fazendo tudo?’ </a:t>
            </a:r>
            <a:r>
              <a:rPr lang="pt-BR" b="1" dirty="0"/>
              <a:t>Mas sim: ‘Estou fazendo o que realmente move o meu resultado?’”</a:t>
            </a:r>
            <a:endParaRPr lang="en-US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8FF46-CBAE-92D7-89F6-813DEC98E1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33CD4-F848-A1A1-16B7-E54E847E8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39328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A4BDB-E054-1332-0FEF-18D9E2460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EB3F75-9D60-E5E4-497D-C07DDE44E0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B1F41-AA0C-FC75-2CB1-F181FBE89DB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D7FCE49-D2C1-7722-8949-966A1BC9F1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07EDAC6-A8EA-DE06-8BFC-A301EA04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</a:t>
            </a:r>
            <a:endParaRPr lang="en-US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E1ECE-4EB2-2189-9BF8-FFD45E0CA1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7A7CF-920E-FD99-F076-959E6DDC6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10143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Essa citação do filósofo chinês Confúcio, que viveu cerca de 500 anos antes de Cristo, mas que deixou citações atemporais, como esta (ler o slide), </a:t>
            </a:r>
          </a:p>
          <a:p>
            <a:r>
              <a:rPr lang="pt-BR"/>
              <a:t>Aqui ele fala sobre a resiliência, através do ajuste das etapas de ação – faz o fechamento do conteúdo para o Estudo de caso</a:t>
            </a:r>
            <a:endParaRPr lang="pt-BR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E86CE-5E97-473C-A5D3-88503DFCE55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1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Analista: Post-it individuais , Utilize o Mural, Miro ou Padlet como base (é possível ver quem se loga nesses). Assim na próxima etapa eles conseguirão acessar para insumos . </a:t>
            </a:r>
          </a:p>
          <a:p>
            <a:endParaRPr lang="en-US"/>
          </a:p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D00B0-5598-B3C7-3E71-2D0B2F6C5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14DA9C-48F5-D5C7-1AB5-FB2C64DB6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87291-7579-284F-50BB-09B76559FDD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E086099-1A93-344A-999C-A386A89978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04D1C63-7047-5237-9EFA-8EAF39A13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Slide de </a:t>
            </a:r>
            <a:r>
              <a:rPr lang="en-US" dirty="0" err="1"/>
              <a:t>transição</a:t>
            </a:r>
            <a:r>
              <a:rPr lang="en-US" dirty="0"/>
              <a:t>- </a:t>
            </a:r>
            <a:r>
              <a:rPr lang="pt-BR" dirty="0"/>
              <a:t>Se resultado no canal massivo depende de prioridade e direção, então a pergunta agora é: como isso aparece, de verdade, na rotina de vocês? Porque no fim do dia, a gestão de resultado acontece na gestão da carteira. E a carteira não é só número, ela é frequência, decisão, escolha de onde investir tempo e energia. Então antes da gente entrar em ferramentas ou modelos, vamos olhar para algo mais poderoso: como vocês já fazem isso hoje.”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0B4C3-5EF8-05EB-15FD-AE84D5C3A7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D757-524D-08FD-E63E-F41F14BBD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079869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6C3F6-C23B-357E-0221-CF23975C6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9180F0-F26F-8517-816F-44DB367FE5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B59413-FA93-4498-34DF-77D7F8E336F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1444C9C-6C13-AB8A-CA1C-C0CF1A272A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693DC3C-654D-B954-0A11-B0A89A6F7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pt-BR" dirty="0"/>
              <a:t>Se tem uma mensagem que eu queria que ficasse desse módulo é essa: </a:t>
            </a:r>
            <a:r>
              <a:rPr lang="pt-BR" sz="2800" b="1" dirty="0"/>
              <a:t>Resultado comercial não é construído só no campo, na visita, na execução</a:t>
            </a:r>
            <a:r>
              <a:rPr lang="pt-BR" dirty="0"/>
              <a:t>. </a:t>
            </a:r>
            <a:r>
              <a:rPr lang="pt-BR" b="1" dirty="0"/>
              <a:t>Ele é construído na forma como você organiza sua rotina.</a:t>
            </a:r>
          </a:p>
          <a:p>
            <a:r>
              <a:rPr lang="pt-BR" dirty="0"/>
              <a:t>Quando você separa o que é execução, o que é análise e o que é estratégia, você começa a sair do automático. E isso muda tudo. Porque o GN que só executa… trabalha muito. Mas o GN que analisa e </a:t>
            </a:r>
            <a:r>
              <a:rPr lang="pt-BR" dirty="0" err="1"/>
              <a:t>reprioriza</a:t>
            </a:r>
            <a:r>
              <a:rPr lang="pt-BR" dirty="0"/>
              <a:t>… gera resultado. E no canal massivo, onde tudo muda o tempo todo carteira, PDV, comportamento, quem não ajusta a rota, perde eficiência. </a:t>
            </a:r>
            <a:r>
              <a:rPr lang="pt-BR" b="1" dirty="0"/>
              <a:t>Então a pergunta que fica não é</a:t>
            </a:r>
            <a:r>
              <a:rPr lang="pt-BR" dirty="0"/>
              <a:t>: ‘Estou fazendo tudo?’ </a:t>
            </a:r>
            <a:r>
              <a:rPr lang="pt-BR" b="1" dirty="0"/>
              <a:t>Mas sim: ‘Estou fazendo o que realmente move o meu resultado?’”</a:t>
            </a:r>
            <a:endParaRPr lang="en-US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E034E-1586-3BB2-11B2-BFB029A5C0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AB473-40DA-C56E-188E-D32A6AD4C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548973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AC488-FF9B-B070-FE80-CDBEEA809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7F573B-5366-8C59-2F41-0B75C77167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DDD887-79E7-4A91-37A8-866CC615CC7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9B4B44F-6AB5-1D25-54AD-21472AD7DE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5833670-CEDD-9669-6F4C-A6DAE6665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 dirty="0"/>
              <a:t>Analista: Entregar o caso para analisar os dados recebido pelo canal. Cada grupo deve apresentar em </a:t>
            </a:r>
            <a:r>
              <a:rPr lang="pt-BR" dirty="0" err="1"/>
              <a:t>ppt</a:t>
            </a:r>
            <a:r>
              <a:rPr lang="pt-BR" dirty="0"/>
              <a:t> a sua analise do caso. 30 minutos. </a:t>
            </a:r>
            <a:endParaRPr lang="en-US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48B95-C537-9E2C-F013-1273DF33C7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6BFAA-C3FF-20D8-67E8-42E8050C4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764664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Gerente tem a competência de desenvolver a sua carteira, a si mesmo e o mundo que estamos (o Pareto, 5W, Plano de ação são ferramentas desse desenvolvimento. No desconforto nos tornamos mais sábios, mapeando as similaridades nos tornamos mais assertivos com técnicas produtivas e menos ansiosos na distribuição correta de problemas e tarefas. Afinal faz parte da nossa rotina lidar com as nossas escolhas e viver a nossa vida plenamente. Chamada para o Quiz final </a:t>
            </a:r>
            <a:r>
              <a:rPr lang="pt-BR" err="1"/>
              <a:t>comvenpro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5B8FB-0C4C-4E31-9394-27EF42FA409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551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Analista: Post-it individuais , Utilize o Mural, Miro ou Padlet como base (é possível ver quem se loga nesses). Assim na próxima etapa eles conseguirão acessar para insumos . </a:t>
            </a:r>
          </a:p>
          <a:p>
            <a:endParaRPr lang="en-US"/>
          </a:p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09:25 – vamos olhar juntos a ferramenta ficará com vocês para reaplicarem e compartilharem;</a:t>
            </a:r>
          </a:p>
          <a:p>
            <a:endParaRPr lang="en-US"/>
          </a:p>
          <a:p>
            <a:r>
              <a:rPr lang="en-US"/>
              <a:t>LEMBRE-SE de que o comportamento é situacional, ou seja, podemos modificá-lo de acordo com as situações que o ambiente nos apresenta. No entanto, é natural que tenhamos uma determinada tendência, que corresponde ao nosso padrão mais usual, influenciada por diversos aspectos da nossa personalidade e do nosso próprio controle sobre as emoções. Por isso, não encare o resultado como ´rótulo´, mas como uma tendência, que pode ser reforçada ou modificada de acordo com seus objetivos pessoais! </a:t>
            </a:r>
          </a:p>
          <a:p>
            <a:r>
              <a:rPr lang="en-US"/>
              <a:t>As letras de cada coluna correspondem aos seguintes estilos de comportamento:</a:t>
            </a:r>
          </a:p>
          <a:p>
            <a:r>
              <a:rPr lang="en-US"/>
              <a:t>Coluna A = Passivo</a:t>
            </a:r>
          </a:p>
          <a:p>
            <a:r>
              <a:rPr lang="en-US"/>
              <a:t>Coluna B = Agressivo </a:t>
            </a:r>
          </a:p>
          <a:p>
            <a:r>
              <a:rPr lang="en-US"/>
              <a:t>Coluna C = Assertivo </a:t>
            </a:r>
          </a:p>
          <a:p>
            <a:r>
              <a:rPr lang="en-US"/>
              <a:t>Coluna D = Passivo/Agressivo</a:t>
            </a:r>
          </a:p>
          <a:p>
            <a:endParaRPr lang="en-US"/>
          </a:p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Analista:Compartilhar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slides da </a:t>
            </a:r>
            <a:r>
              <a:rPr lang="en-US" dirty="0" err="1"/>
              <a:t>atividade</a:t>
            </a:r>
            <a:r>
              <a:rPr lang="en-US" dirty="0"/>
              <a:t> e </a:t>
            </a:r>
            <a:r>
              <a:rPr lang="en-US" dirty="0" err="1"/>
              <a:t>separar</a:t>
            </a:r>
            <a:r>
              <a:rPr lang="en-US" dirty="0"/>
              <a:t> o </a:t>
            </a:r>
            <a:r>
              <a:rPr lang="en-US" dirty="0" err="1"/>
              <a:t>pessoal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duplas</a:t>
            </a:r>
            <a:r>
              <a:rPr lang="en-US" dirty="0"/>
              <a:t> para </a:t>
            </a:r>
            <a:r>
              <a:rPr lang="en-US" dirty="0" err="1"/>
              <a:t>reescrever</a:t>
            </a:r>
            <a:r>
              <a:rPr lang="en-US" dirty="0"/>
              <a:t>. Breakout rooms,</a:t>
            </a:r>
          </a:p>
          <a:p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FFFF"/>
              </a:solidFill>
              <a:latin typeface="ITC Franklin Gothic LT"/>
              <a:ea typeface="ITC Franklin Gothic LT"/>
              <a:cs typeface="ITC Franklin Gothic LT"/>
              <a:sym typeface="ITC Franklin Gothic LT"/>
              <a:hlinkClick r:id="rId3" tooltip="https://empresas.senac.br/curso/comunicacao-nao-violenta-para-lideres-e-equipes/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  <a:hlinkClick r:id="rId3" tooltip="https://empresas.senac.br/curso/comunicacao-nao-violenta-para-lideres-e-equipes/"/>
              </a:rPr>
              <a:t>https://empresas.senac.br/curso/comunicacao-nao-violenta-para-lideres-e-equipes/</a:t>
            </a:r>
          </a:p>
          <a:p>
            <a:r>
              <a:rPr lang="pt-BR" dirty="0"/>
              <a:t>Analista - Indicar o curso do Senac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511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Ler o </a:t>
            </a:r>
            <a:r>
              <a:rPr lang="en-US" dirty="0" err="1"/>
              <a:t>conceito</a:t>
            </a:r>
            <a:r>
              <a:rPr lang="en-US" dirty="0"/>
              <a:t> do slide – ser breve para </a:t>
            </a:r>
            <a:r>
              <a:rPr lang="en-US" dirty="0" err="1"/>
              <a:t>inicio</a:t>
            </a:r>
            <a:r>
              <a:rPr lang="en-US" dirty="0"/>
              <a:t> da </a:t>
            </a:r>
            <a:r>
              <a:rPr lang="en-US" dirty="0" err="1"/>
              <a:t>atividade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Abaixo</a:t>
            </a:r>
            <a:r>
              <a:rPr lang="en-US" dirty="0"/>
              <a:t> base para </a:t>
            </a:r>
            <a:r>
              <a:rPr lang="en-US" dirty="0" err="1"/>
              <a:t>argumentação</a:t>
            </a:r>
            <a:r>
              <a:rPr lang="en-US" dirty="0"/>
              <a:t> do </a:t>
            </a:r>
            <a:r>
              <a:rPr lang="en-US" dirty="0" err="1"/>
              <a:t>tema</a:t>
            </a:r>
            <a:r>
              <a:rPr lang="en-US" dirty="0"/>
              <a:t>, </a:t>
            </a:r>
            <a:r>
              <a:rPr lang="en-US" dirty="0" err="1"/>
              <a:t>seguir</a:t>
            </a:r>
            <a:r>
              <a:rPr lang="en-US" dirty="0"/>
              <a:t> </a:t>
            </a:r>
            <a:r>
              <a:rPr lang="en-US" dirty="0" err="1"/>
              <a:t>próximo</a:t>
            </a:r>
            <a:r>
              <a:rPr lang="en-US" dirty="0"/>
              <a:t> slide.</a:t>
            </a:r>
          </a:p>
          <a:p>
            <a:r>
              <a:rPr lang="en-US" dirty="0" err="1"/>
              <a:t>Conceito</a:t>
            </a:r>
            <a:r>
              <a:rPr lang="en-US" dirty="0"/>
              <a:t>: A </a:t>
            </a:r>
            <a:r>
              <a:rPr lang="en-US" dirty="0" err="1"/>
              <a:t>Comunicação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-Violenta é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prática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objetivo</a:t>
            </a:r>
            <a:r>
              <a:rPr lang="en-US" dirty="0"/>
              <a:t> </a:t>
            </a:r>
            <a:r>
              <a:rPr lang="en-US" dirty="0" err="1"/>
              <a:t>gerar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compreensão</a:t>
            </a:r>
            <a:r>
              <a:rPr lang="en-US" dirty="0"/>
              <a:t> e </a:t>
            </a:r>
            <a:r>
              <a:rPr lang="en-US" dirty="0" err="1"/>
              <a:t>colaboração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relações</a:t>
            </a:r>
            <a:r>
              <a:rPr lang="en-US" dirty="0"/>
              <a:t> </a:t>
            </a:r>
            <a:r>
              <a:rPr lang="en-US" dirty="0" err="1"/>
              <a:t>pessoais</a:t>
            </a:r>
            <a:r>
              <a:rPr lang="en-US" dirty="0"/>
              <a:t>, </a:t>
            </a:r>
            <a:r>
              <a:rPr lang="en-US" dirty="0" err="1"/>
              <a:t>profissionais</a:t>
            </a:r>
            <a:r>
              <a:rPr lang="en-US" dirty="0"/>
              <a:t> e </a:t>
            </a:r>
            <a:r>
              <a:rPr lang="en-US" dirty="0" err="1"/>
              <a:t>até</a:t>
            </a:r>
            <a:r>
              <a:rPr lang="en-US" dirty="0"/>
              <a:t> com </a:t>
            </a:r>
            <a:r>
              <a:rPr lang="en-US" dirty="0" err="1"/>
              <a:t>nós</a:t>
            </a:r>
            <a:r>
              <a:rPr lang="en-US" dirty="0"/>
              <a:t> </a:t>
            </a:r>
            <a:r>
              <a:rPr lang="en-US" dirty="0" err="1"/>
              <a:t>mesmos</a:t>
            </a:r>
            <a:r>
              <a:rPr lang="en-US" dirty="0"/>
              <a:t>. </a:t>
            </a:r>
          </a:p>
          <a:p>
            <a:r>
              <a:rPr lang="en-US" dirty="0"/>
              <a:t>: A </a:t>
            </a:r>
            <a:r>
              <a:rPr lang="en-US" dirty="0" err="1"/>
              <a:t>Comunicação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-Violenta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sistematizada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psicólogo</a:t>
            </a:r>
            <a:r>
              <a:rPr lang="en-US" dirty="0"/>
              <a:t> Marshall Rosenberg,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escolheu</a:t>
            </a:r>
            <a:r>
              <a:rPr lang="en-US" dirty="0"/>
              <a:t> esse </a:t>
            </a:r>
            <a:r>
              <a:rPr lang="en-US" dirty="0" err="1"/>
              <a:t>nome</a:t>
            </a:r>
            <a:r>
              <a:rPr lang="en-US" dirty="0"/>
              <a:t> </a:t>
            </a:r>
            <a:r>
              <a:rPr lang="en-US" dirty="0" err="1"/>
              <a:t>inspirado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trabalhos</a:t>
            </a:r>
            <a:r>
              <a:rPr lang="en-US" dirty="0"/>
              <a:t> de </a:t>
            </a:r>
            <a:r>
              <a:rPr lang="en-US" dirty="0" err="1"/>
              <a:t>resistência</a:t>
            </a:r>
            <a:r>
              <a:rPr lang="en-US" dirty="0"/>
              <a:t> </a:t>
            </a:r>
            <a:r>
              <a:rPr lang="en-US" dirty="0" err="1"/>
              <a:t>não-violenta</a:t>
            </a:r>
            <a:r>
              <a:rPr lang="en-US" dirty="0"/>
              <a:t> de Gandhi e Martin Luther King. O </a:t>
            </a:r>
            <a:r>
              <a:rPr lang="en-US" dirty="0" err="1"/>
              <a:t>psicólogo</a:t>
            </a:r>
            <a:r>
              <a:rPr lang="en-US" dirty="0"/>
              <a:t> </a:t>
            </a:r>
            <a:r>
              <a:rPr lang="en-US" dirty="0" err="1"/>
              <a:t>observando</a:t>
            </a:r>
            <a:r>
              <a:rPr lang="en-US" dirty="0"/>
              <a:t> </a:t>
            </a:r>
            <a:r>
              <a:rPr lang="en-US" dirty="0" err="1"/>
              <a:t>episódios</a:t>
            </a:r>
            <a:r>
              <a:rPr lang="en-US" dirty="0"/>
              <a:t> de </a:t>
            </a:r>
            <a:r>
              <a:rPr lang="en-US" dirty="0" err="1"/>
              <a:t>violência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redor</a:t>
            </a:r>
            <a:r>
              <a:rPr lang="en-US" dirty="0"/>
              <a:t> </a:t>
            </a:r>
            <a:r>
              <a:rPr lang="en-US" dirty="0" err="1"/>
              <a:t>investigou</a:t>
            </a:r>
            <a:r>
              <a:rPr lang="en-US" dirty="0"/>
              <a:t> esses </a:t>
            </a:r>
            <a:r>
              <a:rPr lang="en-US" dirty="0" err="1"/>
              <a:t>comportamentos</a:t>
            </a:r>
            <a:r>
              <a:rPr lang="en-US" dirty="0"/>
              <a:t> e </a:t>
            </a:r>
            <a:r>
              <a:rPr lang="en-US" dirty="0" err="1"/>
              <a:t>percebeu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nossa</a:t>
            </a:r>
            <a:r>
              <a:rPr lang="en-US" dirty="0"/>
              <a:t> </a:t>
            </a:r>
            <a:r>
              <a:rPr lang="en-US" dirty="0" err="1"/>
              <a:t>linguagem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papel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capacidade</a:t>
            </a:r>
            <a:r>
              <a:rPr lang="en-US" dirty="0"/>
              <a:t> de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mantermos</a:t>
            </a:r>
            <a:r>
              <a:rPr lang="en-US" dirty="0"/>
              <a:t> </a:t>
            </a:r>
            <a:r>
              <a:rPr lang="en-US" dirty="0" err="1"/>
              <a:t>compassivos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de </a:t>
            </a:r>
            <a:r>
              <a:rPr lang="en-US" dirty="0" err="1"/>
              <a:t>agirmos</a:t>
            </a:r>
            <a:r>
              <a:rPr lang="en-US" dirty="0"/>
              <a:t> de forma </a:t>
            </a:r>
            <a:r>
              <a:rPr lang="en-US" dirty="0" err="1"/>
              <a:t>violenta</a:t>
            </a:r>
            <a:r>
              <a:rPr lang="en-US" dirty="0"/>
              <a:t>.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Vamos para um </a:t>
            </a:r>
            <a:r>
              <a:rPr lang="en-US" dirty="0" err="1"/>
              <a:t>recorte</a:t>
            </a:r>
            <a:r>
              <a:rPr lang="en-US" dirty="0"/>
              <a:t> </a:t>
            </a:r>
            <a:r>
              <a:rPr lang="en-US" dirty="0" err="1"/>
              <a:t>específico</a:t>
            </a:r>
            <a:r>
              <a:rPr lang="en-US" dirty="0"/>
              <a:t> e </a:t>
            </a:r>
            <a:r>
              <a:rPr lang="en-US" dirty="0" err="1"/>
              <a:t>muito</a:t>
            </a:r>
            <a:r>
              <a:rPr lang="en-US" dirty="0"/>
              <a:t>,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da </a:t>
            </a:r>
            <a:r>
              <a:rPr lang="en-US" dirty="0" err="1"/>
              <a:t>comunicação</a:t>
            </a:r>
            <a:r>
              <a:rPr lang="en-US" dirty="0"/>
              <a:t>. A CNV, </a:t>
            </a:r>
            <a:r>
              <a:rPr lang="en-US" dirty="0" err="1"/>
              <a:t>comunicação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violenta</a:t>
            </a:r>
            <a:r>
              <a:rPr lang="en-US" dirty="0"/>
              <a:t>, </a:t>
            </a:r>
            <a:r>
              <a:rPr lang="en-US" dirty="0" err="1"/>
              <a:t>conceito</a:t>
            </a:r>
            <a:r>
              <a:rPr lang="en-US" dirty="0"/>
              <a:t>  </a:t>
            </a:r>
            <a:r>
              <a:rPr lang="en-US" dirty="0" err="1"/>
              <a:t>desenvolvido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Marshall Rosenberg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década</a:t>
            </a:r>
            <a:r>
              <a:rPr lang="en-US" dirty="0"/>
              <a:t> de 60, </a:t>
            </a:r>
            <a:r>
              <a:rPr lang="en-US" dirty="0" err="1"/>
              <a:t>nos</a:t>
            </a:r>
            <a:r>
              <a:rPr lang="en-US" dirty="0"/>
              <a:t> EUA.</a:t>
            </a:r>
          </a:p>
          <a:p>
            <a:endParaRPr lang="en-US" dirty="0"/>
          </a:p>
          <a:p>
            <a:r>
              <a:rPr lang="en-US" dirty="0"/>
              <a:t>Pilares da </a:t>
            </a:r>
            <a:r>
              <a:rPr lang="en-US" dirty="0" err="1"/>
              <a:t>comunicação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violente</a:t>
            </a:r>
            <a:endParaRPr lang="en-US" dirty="0"/>
          </a:p>
          <a:p>
            <a:r>
              <a:rPr lang="en-US" dirty="0"/>
              <a:t>1 – Pilar da </a:t>
            </a:r>
            <a:r>
              <a:rPr lang="en-US" dirty="0" err="1"/>
              <a:t>consciência</a:t>
            </a:r>
            <a:r>
              <a:rPr lang="en-US" dirty="0"/>
              <a:t> – é </a:t>
            </a:r>
            <a:r>
              <a:rPr lang="en-US" dirty="0" err="1"/>
              <a:t>preciso</a:t>
            </a:r>
            <a:r>
              <a:rPr lang="en-US" dirty="0"/>
              <a:t> </a:t>
            </a:r>
            <a:r>
              <a:rPr lang="en-US" dirty="0" err="1"/>
              <a:t>olhar</a:t>
            </a:r>
            <a:r>
              <a:rPr lang="en-US" dirty="0"/>
              <a:t> para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julgamentos</a:t>
            </a:r>
            <a:r>
              <a:rPr lang="en-US" dirty="0"/>
              <a:t> e </a:t>
            </a:r>
            <a:r>
              <a:rPr lang="en-US" dirty="0" err="1"/>
              <a:t>identificar</a:t>
            </a:r>
            <a:r>
              <a:rPr lang="en-US" dirty="0"/>
              <a:t>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forças</a:t>
            </a:r>
            <a:r>
              <a:rPr lang="en-US" dirty="0"/>
              <a:t> e </a:t>
            </a:r>
            <a:r>
              <a:rPr lang="en-US" dirty="0" err="1"/>
              <a:t>fraquezas</a:t>
            </a:r>
            <a:r>
              <a:rPr lang="en-US" dirty="0"/>
              <a:t>.</a:t>
            </a:r>
          </a:p>
          <a:p>
            <a:r>
              <a:rPr lang="en-US" dirty="0"/>
              <a:t>2 – Pilar da </a:t>
            </a:r>
            <a:r>
              <a:rPr lang="en-US" dirty="0" err="1"/>
              <a:t>linguagem</a:t>
            </a:r>
            <a:r>
              <a:rPr lang="en-US" dirty="0"/>
              <a:t> – a </a:t>
            </a:r>
            <a:r>
              <a:rPr lang="en-US" dirty="0" err="1"/>
              <a:t>linguagem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o </a:t>
            </a:r>
            <a:r>
              <a:rPr lang="en-US" dirty="0" err="1"/>
              <a:t>poder</a:t>
            </a:r>
            <a:r>
              <a:rPr lang="en-US" dirty="0"/>
              <a:t> de </a:t>
            </a:r>
            <a:r>
              <a:rPr lang="en-US" dirty="0" err="1"/>
              <a:t>unir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afastar</a:t>
            </a:r>
            <a:r>
              <a:rPr lang="en-US" dirty="0"/>
              <a:t> as </a:t>
            </a:r>
            <a:r>
              <a:rPr lang="en-US" dirty="0" err="1"/>
              <a:t>pessoas</a:t>
            </a:r>
            <a:r>
              <a:rPr lang="en-US" dirty="0"/>
              <a:t>, de </a:t>
            </a:r>
            <a:r>
              <a:rPr lang="en-US" dirty="0" err="1"/>
              <a:t>gerar</a:t>
            </a:r>
            <a:r>
              <a:rPr lang="en-US" dirty="0"/>
              <a:t> e </a:t>
            </a:r>
            <a:r>
              <a:rPr lang="en-US" dirty="0" err="1"/>
              <a:t>solucionar</a:t>
            </a:r>
            <a:r>
              <a:rPr lang="en-US" dirty="0"/>
              <a:t> </a:t>
            </a:r>
            <a:r>
              <a:rPr lang="en-US" dirty="0" err="1"/>
              <a:t>conflitos</a:t>
            </a:r>
            <a:r>
              <a:rPr lang="en-US" dirty="0"/>
              <a:t>.</a:t>
            </a:r>
          </a:p>
          <a:p>
            <a:r>
              <a:rPr lang="en-US" dirty="0"/>
              <a:t>3 – Pilar da </a:t>
            </a:r>
            <a:r>
              <a:rPr lang="en-US" dirty="0" err="1"/>
              <a:t>comunicação</a:t>
            </a:r>
            <a:r>
              <a:rPr lang="en-US" dirty="0"/>
              <a:t> – A </a:t>
            </a:r>
            <a:r>
              <a:rPr lang="en-US" dirty="0" err="1"/>
              <a:t>importância</a:t>
            </a:r>
            <a:r>
              <a:rPr lang="en-US" dirty="0"/>
              <a:t> de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respeitarem</a:t>
            </a:r>
            <a:r>
              <a:rPr lang="en-US" dirty="0"/>
              <a:t> a </a:t>
            </a:r>
            <a:r>
              <a:rPr lang="en-US" dirty="0" err="1"/>
              <a:t>opinião</a:t>
            </a:r>
            <a:r>
              <a:rPr lang="en-US" dirty="0"/>
              <a:t> </a:t>
            </a:r>
            <a:r>
              <a:rPr lang="en-US" dirty="0" err="1"/>
              <a:t>alheia</a:t>
            </a:r>
            <a:endParaRPr lang="en-US" dirty="0"/>
          </a:p>
          <a:p>
            <a:r>
              <a:rPr lang="en-US" dirty="0"/>
              <a:t>4 – Pilas da </a:t>
            </a:r>
            <a:r>
              <a:rPr lang="en-US" dirty="0" err="1"/>
              <a:t>influência</a:t>
            </a:r>
            <a:r>
              <a:rPr lang="en-US" dirty="0"/>
              <a:t> – Essa </a:t>
            </a:r>
            <a:r>
              <a:rPr lang="en-US" dirty="0" err="1"/>
              <a:t>última</a:t>
            </a:r>
            <a:r>
              <a:rPr lang="en-US" dirty="0"/>
              <a:t> </a:t>
            </a:r>
            <a:r>
              <a:rPr lang="en-US" dirty="0" err="1"/>
              <a:t>etapa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a haver com </a:t>
            </a:r>
            <a:r>
              <a:rPr lang="en-US" dirty="0" err="1"/>
              <a:t>aceitar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tudo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sob </a:t>
            </a:r>
            <a:r>
              <a:rPr lang="en-US" dirty="0" err="1"/>
              <a:t>nosso</a:t>
            </a:r>
            <a:r>
              <a:rPr lang="en-US" dirty="0"/>
              <a:t> </a:t>
            </a:r>
            <a:r>
              <a:rPr lang="en-US" dirty="0" err="1"/>
              <a:t>controle</a:t>
            </a:r>
            <a:r>
              <a:rPr lang="en-US" dirty="0"/>
              <a:t>, e </a:t>
            </a:r>
            <a:r>
              <a:rPr lang="en-US" dirty="0" err="1"/>
              <a:t>dividir</a:t>
            </a:r>
            <a:r>
              <a:rPr lang="en-US" dirty="0"/>
              <a:t> o </a:t>
            </a:r>
            <a:r>
              <a:rPr lang="en-US" dirty="0" err="1"/>
              <a:t>poder</a:t>
            </a:r>
            <a:r>
              <a:rPr lang="en-US" dirty="0"/>
              <a:t> com quem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nosso</a:t>
            </a:r>
            <a:r>
              <a:rPr lang="en-US" dirty="0"/>
              <a:t> </a:t>
            </a:r>
            <a:r>
              <a:rPr lang="en-US" dirty="0" err="1"/>
              <a:t>redor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violenta</a:t>
            </a:r>
            <a:r>
              <a:rPr lang="en-US" dirty="0"/>
              <a:t> – </a:t>
            </a:r>
            <a:r>
              <a:rPr lang="en-US" dirty="0" err="1"/>
              <a:t>Falamos</a:t>
            </a:r>
            <a:r>
              <a:rPr lang="en-US" dirty="0"/>
              <a:t> a </a:t>
            </a:r>
            <a:r>
              <a:rPr lang="en-US" dirty="0" err="1"/>
              <a:t>respeito</a:t>
            </a:r>
            <a:r>
              <a:rPr lang="en-US" dirty="0"/>
              <a:t> de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podemos</a:t>
            </a:r>
            <a:r>
              <a:rPr lang="en-US" dirty="0"/>
              <a:t> lidar de </a:t>
            </a:r>
            <a:r>
              <a:rPr lang="en-US" dirty="0" err="1"/>
              <a:t>maneira</a:t>
            </a:r>
            <a:r>
              <a:rPr lang="en-US" dirty="0"/>
              <a:t> </a:t>
            </a:r>
            <a:r>
              <a:rPr lang="en-US" dirty="0" err="1"/>
              <a:t>positiva</a:t>
            </a:r>
            <a:r>
              <a:rPr lang="en-US" dirty="0"/>
              <a:t> com </a:t>
            </a:r>
            <a:r>
              <a:rPr lang="en-US" dirty="0" err="1"/>
              <a:t>tal</a:t>
            </a:r>
            <a:r>
              <a:rPr lang="en-US" dirty="0"/>
              <a:t> </a:t>
            </a:r>
            <a:r>
              <a:rPr lang="en-US" dirty="0" err="1"/>
              <a:t>situação</a:t>
            </a:r>
            <a:r>
              <a:rPr lang="en-US" dirty="0"/>
              <a:t>.</a:t>
            </a:r>
          </a:p>
          <a:p>
            <a:r>
              <a:rPr lang="en-US" dirty="0" err="1"/>
              <a:t>Comunicação</a:t>
            </a:r>
            <a:r>
              <a:rPr lang="en-US" dirty="0"/>
              <a:t> </a:t>
            </a:r>
            <a:r>
              <a:rPr lang="en-US" dirty="0" err="1"/>
              <a:t>impulsiva</a:t>
            </a:r>
            <a:r>
              <a:rPr lang="en-US" dirty="0"/>
              <a:t> – </a:t>
            </a:r>
            <a:r>
              <a:rPr lang="en-US" dirty="0" err="1"/>
              <a:t>Falamos</a:t>
            </a:r>
            <a:r>
              <a:rPr lang="en-US" dirty="0"/>
              <a:t> a </a:t>
            </a:r>
            <a:r>
              <a:rPr lang="en-US" dirty="0" err="1"/>
              <a:t>respeito</a:t>
            </a:r>
            <a:r>
              <a:rPr lang="en-US" dirty="0"/>
              <a:t> da </a:t>
            </a:r>
            <a:r>
              <a:rPr lang="en-US" dirty="0" err="1"/>
              <a:t>postura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comportamento</a:t>
            </a:r>
            <a:r>
              <a:rPr lang="en-US" dirty="0"/>
              <a:t> do outro. (</a:t>
            </a:r>
            <a:r>
              <a:rPr lang="en-US" dirty="0" err="1"/>
              <a:t>julgamento</a:t>
            </a:r>
            <a:r>
              <a:rPr lang="en-US" dirty="0"/>
              <a:t>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Estes são os 4 componentes presentes numa comunicação não violenta: Observação, Sentimento, Necessidades e Pedido.</a:t>
            </a:r>
          </a:p>
          <a:p>
            <a:endParaRPr lang="en-US"/>
          </a:p>
          <a:p>
            <a:r>
              <a:rPr lang="en-US"/>
              <a:t>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56F952-7AEC-4B27-9DB2-DC38FB31D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967B50-3C48-423E-9AC6-6309DF79D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579876-924A-4EC1-9F94-39C3CBF78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9E1E57E-A1B7-4B56-B411-A6740C770AF3}" type="datetimeFigureOut">
              <a:rPr lang="pt-BR" sz="2700" smtClean="0">
                <a:solidFill>
                  <a:prstClr val="black"/>
                </a:solidFill>
              </a:rPr>
              <a:pPr defTabSz="1371600">
                <a:defRPr/>
              </a:pPr>
              <a:t>29/04/2026</a:t>
            </a:fld>
            <a:endParaRPr lang="pt-BR" sz="2700">
              <a:solidFill>
                <a:prstClr val="black"/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F46111-994D-43CA-BF0A-3A716FEB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pt-BR" sz="2700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DF487F-01A5-42EE-BDF6-3B5C1D73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317A329-79F0-4DCF-8446-AB7BEB1262EC}" type="slidenum">
              <a:rPr lang="pt-BR" sz="2700" smtClean="0">
                <a:solidFill>
                  <a:prstClr val="black"/>
                </a:solidFill>
              </a:rPr>
              <a:pPr defTabSz="1371600">
                <a:defRPr/>
              </a:pPr>
              <a:t>‹nº›</a:t>
            </a:fld>
            <a:endParaRPr lang="pt-BR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59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B2A5080-43B0-4FB3-B37D-BF78824F1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9E1E57E-A1B7-4B56-B411-A6740C770AF3}" type="datetimeFigureOut">
              <a:rPr lang="pt-BR" sz="2700" smtClean="0">
                <a:solidFill>
                  <a:prstClr val="black"/>
                </a:solidFill>
              </a:rPr>
              <a:pPr defTabSz="1371600">
                <a:defRPr/>
              </a:pPr>
              <a:t>29/04/2026</a:t>
            </a:fld>
            <a:endParaRPr lang="pt-BR" sz="2700">
              <a:solidFill>
                <a:prstClr val="black"/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8C6C1F1-D7E2-492B-8D74-C6552F2F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pt-BR" sz="2700"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A78F42D-411C-4CA8-8D6F-BC7780525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317A329-79F0-4DCF-8446-AB7BEB1262EC}" type="slidenum">
              <a:rPr lang="pt-BR" sz="2700" smtClean="0">
                <a:solidFill>
                  <a:prstClr val="black"/>
                </a:solidFill>
              </a:rPr>
              <a:pPr defTabSz="1371600">
                <a:defRPr/>
              </a:pPr>
              <a:t>‹nº›</a:t>
            </a:fld>
            <a:endParaRPr lang="pt-BR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04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56F952-7AEC-4B27-9DB2-DC38FB31D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967B50-3C48-423E-9AC6-6309DF79D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579876-924A-4EC1-9F94-39C3CBF78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9E1E57E-A1B7-4B56-B411-A6740C770AF3}" type="datetimeFigureOut">
              <a:rPr lang="pt-BR" sz="2700" smtClean="0">
                <a:solidFill>
                  <a:prstClr val="black"/>
                </a:solidFill>
              </a:rPr>
              <a:pPr defTabSz="1371600">
                <a:defRPr/>
              </a:pPr>
              <a:t>29/04/2026</a:t>
            </a:fld>
            <a:endParaRPr lang="pt-BR" sz="2700">
              <a:solidFill>
                <a:prstClr val="black"/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F46111-994D-43CA-BF0A-3A716FEB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pt-BR" sz="2700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DF487F-01A5-42EE-BDF6-3B5C1D73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317A329-79F0-4DCF-8446-AB7BEB1262EC}" type="slidenum">
              <a:rPr lang="pt-BR" sz="2700" smtClean="0">
                <a:solidFill>
                  <a:prstClr val="black"/>
                </a:solidFill>
              </a:rPr>
              <a:pPr defTabSz="1371600">
                <a:defRPr/>
              </a:pPr>
              <a:t>‹nº›</a:t>
            </a:fld>
            <a:endParaRPr lang="pt-BR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93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B3171E-61A6-4A84-9DDA-810B5FD04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7B2DAA-4A3F-459C-9673-3641E360B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E4F710-1F37-4063-A3F4-2E05B6043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DCDC741-4B24-4C12-AF4D-E1C3EF8E695C}" type="datetimeFigureOut">
              <a:rPr lang="pt-BR" smtClean="0"/>
              <a:t>29/04/2026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4E314F-0F2A-403B-81F0-C6C45ADB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9BAFFF-393E-4070-92A3-8148A09F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E57C296-A415-4ABC-A9F0-9FB358779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076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38E3E6-87D7-2081-CC9D-AF9DA76E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E24AFCF-2ED4-479F-A293-3F4F42828903}" type="slidenum">
              <a:rPr lang="pt-CV" smtClean="0"/>
              <a:t>‹nº›</a:t>
            </a:fld>
            <a:endParaRPr lang="pt-CV"/>
          </a:p>
        </p:txBody>
      </p:sp>
      <p:pic>
        <p:nvPicPr>
          <p:cNvPr id="2" name="Imagem 1" descr="Uma imagem com Jogo de ação e aventura, filme de ação, Composição digital, Arte digital&#10;&#10;Descrição gerada automaticamente">
            <a:extLst>
              <a:ext uri="{FF2B5EF4-FFF2-40B4-BE49-F238E27FC236}">
                <a16:creationId xmlns:a16="http://schemas.microsoft.com/office/drawing/2014/main" id="{A07DBCCE-C212-097F-BD31-3BBABD8DD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E88032D-66EE-9A1E-EF29-7DDFC00882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45" y="9082146"/>
            <a:ext cx="2114709" cy="6586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6D6FCD2-2AB1-C729-FDD2-57CADBE22F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12" y="395465"/>
            <a:ext cx="6902700" cy="7431944"/>
          </a:xfrm>
          <a:prstGeom prst="rect">
            <a:avLst/>
          </a:prstGeom>
        </p:spPr>
      </p:pic>
      <p:pic>
        <p:nvPicPr>
          <p:cNvPr id="7" name="Imagem 6" descr="Uma imagem contendo desenho&#10;&#10;Descrição gerada automaticamente">
            <a:extLst>
              <a:ext uri="{FF2B5EF4-FFF2-40B4-BE49-F238E27FC236}">
                <a16:creationId xmlns:a16="http://schemas.microsoft.com/office/drawing/2014/main" id="{F9CBF5A3-4862-5C01-ABAE-36F70006C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18322" r="13847" b="20334"/>
          <a:stretch/>
        </p:blipFill>
        <p:spPr>
          <a:xfrm>
            <a:off x="920967" y="9039908"/>
            <a:ext cx="1844187" cy="743157"/>
          </a:xfrm>
          <a:prstGeom prst="rect">
            <a:avLst/>
          </a:prstGeom>
        </p:spPr>
      </p:pic>
      <p:pic>
        <p:nvPicPr>
          <p:cNvPr id="9" name="Imagem 8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BEA68F61-195B-2226-D114-FBA024D883A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73" y="9108023"/>
            <a:ext cx="1705854" cy="60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28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300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m Personagem de ficção, vestuário&#10;&#10;Descrição gerada automaticamente">
            <a:extLst>
              <a:ext uri="{FF2B5EF4-FFF2-40B4-BE49-F238E27FC236}">
                <a16:creationId xmlns:a16="http://schemas.microsoft.com/office/drawing/2014/main" id="{3E5E0038-8593-16A7-6A7E-F2FB0AAB50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9CC968F-25EE-54DE-4792-42D840CE73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013" y="9237791"/>
            <a:ext cx="2114709" cy="658680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9683D7C-CFC7-776D-C95C-4D80DD2D3282}"/>
              </a:ext>
            </a:extLst>
          </p:cNvPr>
          <p:cNvGrpSpPr/>
          <p:nvPr userDrawn="1"/>
        </p:nvGrpSpPr>
        <p:grpSpPr>
          <a:xfrm>
            <a:off x="1154834" y="1510353"/>
            <a:ext cx="7238054" cy="1140153"/>
            <a:chOff x="10090655" y="152927"/>
            <a:chExt cx="2164653" cy="340980"/>
          </a:xfrm>
        </p:grpSpPr>
        <p:pic>
          <p:nvPicPr>
            <p:cNvPr id="23" name="Imagem 22" descr="Uma imagem contendo desenho&#10;&#10;Descrição gerada automaticamente">
              <a:extLst>
                <a:ext uri="{FF2B5EF4-FFF2-40B4-BE49-F238E27FC236}">
                  <a16:creationId xmlns:a16="http://schemas.microsoft.com/office/drawing/2014/main" id="{D84DEEB6-1818-043D-E3C8-1539DA01C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4" t="18322" r="13847" b="20334"/>
            <a:stretch/>
          </p:blipFill>
          <p:spPr>
            <a:xfrm>
              <a:off x="10090655" y="152927"/>
              <a:ext cx="846162" cy="340980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CD67B792-4B71-19CD-4805-63B3A6C3C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407" y="187556"/>
              <a:ext cx="964901" cy="271722"/>
            </a:xfrm>
            <a:prstGeom prst="rect">
              <a:avLst/>
            </a:prstGeom>
          </p:spPr>
        </p:pic>
        <p:cxnSp>
          <p:nvCxnSpPr>
            <p:cNvPr id="25" name="Conector reto 4">
              <a:extLst>
                <a:ext uri="{FF2B5EF4-FFF2-40B4-BE49-F238E27FC236}">
                  <a16:creationId xmlns:a16="http://schemas.microsoft.com/office/drawing/2014/main" id="{90C6B7AB-A0E3-FE2F-8E81-EED81AE2B356}"/>
                </a:ext>
              </a:extLst>
            </p:cNvPr>
            <p:cNvCxnSpPr>
              <a:cxnSpLocks/>
            </p:cNvCxnSpPr>
            <p:nvPr/>
          </p:nvCxnSpPr>
          <p:spPr>
            <a:xfrm>
              <a:off x="11113611" y="202918"/>
              <a:ext cx="0" cy="2409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7038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1225A-FB91-77EA-E6C1-96BEF08D5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pt-CV"/>
          </a:p>
        </p:txBody>
      </p:sp>
    </p:spTree>
    <p:extLst>
      <p:ext uri="{BB962C8B-B14F-4D97-AF65-F5344CB8AC3E}">
        <p14:creationId xmlns:p14="http://schemas.microsoft.com/office/powerpoint/2010/main" val="68372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m gruta&#10;&#10;Descrição gerada automaticamente">
            <a:extLst>
              <a:ext uri="{FF2B5EF4-FFF2-40B4-BE49-F238E27FC236}">
                <a16:creationId xmlns:a16="http://schemas.microsoft.com/office/drawing/2014/main" id="{B53C9D00-19CD-E00A-CBCB-231128DB51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Espaço Reservado para Título 1">
            <a:extLst>
              <a:ext uri="{FF2B5EF4-FFF2-40B4-BE49-F238E27FC236}">
                <a16:creationId xmlns:a16="http://schemas.microsoft.com/office/drawing/2014/main" id="{56D30466-F607-DC12-CE55-FAB140491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469" y="1031865"/>
            <a:ext cx="6562103" cy="1080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Atividade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3597E35-A425-EA9C-7AE2-73E0BAAA3493}"/>
              </a:ext>
            </a:extLst>
          </p:cNvPr>
          <p:cNvGrpSpPr/>
          <p:nvPr userDrawn="1"/>
        </p:nvGrpSpPr>
        <p:grpSpPr>
          <a:xfrm>
            <a:off x="14197242" y="9385946"/>
            <a:ext cx="1755138" cy="585038"/>
            <a:chOff x="10090655" y="152927"/>
            <a:chExt cx="1022956" cy="340980"/>
          </a:xfrm>
        </p:grpSpPr>
        <p:pic>
          <p:nvPicPr>
            <p:cNvPr id="11" name="Imagem 10" descr="Uma imagem contendo desenho&#10;&#10;Descrição gerada automaticamente">
              <a:extLst>
                <a:ext uri="{FF2B5EF4-FFF2-40B4-BE49-F238E27FC236}">
                  <a16:creationId xmlns:a16="http://schemas.microsoft.com/office/drawing/2014/main" id="{ADBCF336-B774-EE87-37BD-5B101BCC7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4" t="18322" r="13847" b="20334"/>
            <a:stretch/>
          </p:blipFill>
          <p:spPr>
            <a:xfrm>
              <a:off x="10090655" y="152927"/>
              <a:ext cx="846162" cy="340980"/>
            </a:xfrm>
            <a:prstGeom prst="rect">
              <a:avLst/>
            </a:prstGeom>
          </p:spPr>
        </p:pic>
        <p:cxnSp>
          <p:nvCxnSpPr>
            <p:cNvPr id="12" name="Conector reto 8">
              <a:extLst>
                <a:ext uri="{FF2B5EF4-FFF2-40B4-BE49-F238E27FC236}">
                  <a16:creationId xmlns:a16="http://schemas.microsoft.com/office/drawing/2014/main" id="{234D68A6-7924-7F20-544F-915B7849A905}"/>
                </a:ext>
              </a:extLst>
            </p:cNvPr>
            <p:cNvCxnSpPr>
              <a:cxnSpLocks/>
            </p:cNvCxnSpPr>
            <p:nvPr/>
          </p:nvCxnSpPr>
          <p:spPr>
            <a:xfrm>
              <a:off x="11113611" y="202918"/>
              <a:ext cx="0" cy="2409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Imagem 12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5A2A3637-AF64-3C7A-084B-73ACA4F2ED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715" y="9438706"/>
            <a:ext cx="1342904" cy="477794"/>
          </a:xfrm>
          <a:prstGeom prst="rect">
            <a:avLst/>
          </a:prstGeom>
        </p:spPr>
      </p:pic>
      <p:sp>
        <p:nvSpPr>
          <p:cNvPr id="16" name="Espaço Reservado para Texto 16">
            <a:extLst>
              <a:ext uri="{FF2B5EF4-FFF2-40B4-BE49-F238E27FC236}">
                <a16:creationId xmlns:a16="http://schemas.microsoft.com/office/drawing/2014/main" id="{1A266EA3-8191-82A9-20B0-ED2B66800D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470" y="2389148"/>
            <a:ext cx="6785520" cy="514826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aqui para editar o texto</a:t>
            </a:r>
          </a:p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295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3D1E28DA-682C-4213-BEBE-E6110561AB4F}"/>
              </a:ext>
            </a:extLst>
          </p:cNvPr>
          <p:cNvGrpSpPr/>
          <p:nvPr userDrawn="1"/>
        </p:nvGrpSpPr>
        <p:grpSpPr>
          <a:xfrm>
            <a:off x="0" y="0"/>
            <a:ext cx="18288000" cy="72612"/>
            <a:chOff x="0" y="0"/>
            <a:chExt cx="12192000" cy="48408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7C407BE-6EBC-4364-B1E4-0DFE548EB148}"/>
                </a:ext>
              </a:extLst>
            </p:cNvPr>
            <p:cNvSpPr/>
            <p:nvPr userDrawn="1"/>
          </p:nvSpPr>
          <p:spPr>
            <a:xfrm>
              <a:off x="0" y="2689"/>
              <a:ext cx="1304379" cy="45719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7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3A7E731A-E82E-4DA6-8DFE-30879B4A13D3}"/>
                </a:ext>
              </a:extLst>
            </p:cNvPr>
            <p:cNvSpPr/>
            <p:nvPr userDrawn="1"/>
          </p:nvSpPr>
          <p:spPr>
            <a:xfrm>
              <a:off x="1304379" y="2689"/>
              <a:ext cx="1304379" cy="45719"/>
            </a:xfrm>
            <a:prstGeom prst="rect">
              <a:avLst/>
            </a:prstGeom>
            <a:solidFill>
              <a:srgbClr val="A818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7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78DDAAA4-EC49-4863-8973-4070A813B547}"/>
                </a:ext>
              </a:extLst>
            </p:cNvPr>
            <p:cNvSpPr/>
            <p:nvPr userDrawn="1"/>
          </p:nvSpPr>
          <p:spPr>
            <a:xfrm>
              <a:off x="2608758" y="2689"/>
              <a:ext cx="1304379" cy="45719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7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299EE64C-F97A-4F7A-A2D9-2A70CDEA18C4}"/>
                </a:ext>
              </a:extLst>
            </p:cNvPr>
            <p:cNvSpPr/>
            <p:nvPr userDrawn="1"/>
          </p:nvSpPr>
          <p:spPr>
            <a:xfrm>
              <a:off x="3913137" y="2689"/>
              <a:ext cx="1304379" cy="45719"/>
            </a:xfrm>
            <a:prstGeom prst="rect">
              <a:avLst/>
            </a:prstGeom>
            <a:solidFill>
              <a:srgbClr val="A818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7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37154899-F378-4BBC-AD8D-2843133A87F5}"/>
                </a:ext>
              </a:extLst>
            </p:cNvPr>
            <p:cNvSpPr/>
            <p:nvPr userDrawn="1"/>
          </p:nvSpPr>
          <p:spPr>
            <a:xfrm>
              <a:off x="5217516" y="0"/>
              <a:ext cx="1304379" cy="45719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7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A933A8D1-3204-44A2-A101-6E2F67FDBBDB}"/>
                </a:ext>
              </a:extLst>
            </p:cNvPr>
            <p:cNvSpPr/>
            <p:nvPr userDrawn="1"/>
          </p:nvSpPr>
          <p:spPr>
            <a:xfrm>
              <a:off x="6521895" y="0"/>
              <a:ext cx="1304379" cy="45719"/>
            </a:xfrm>
            <a:prstGeom prst="rect">
              <a:avLst/>
            </a:prstGeom>
            <a:solidFill>
              <a:srgbClr val="A818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7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11D1FBCD-FA3E-41A7-81D7-2FDD338C5744}"/>
                </a:ext>
              </a:extLst>
            </p:cNvPr>
            <p:cNvSpPr/>
            <p:nvPr userDrawn="1"/>
          </p:nvSpPr>
          <p:spPr>
            <a:xfrm>
              <a:off x="7826274" y="0"/>
              <a:ext cx="1304379" cy="45719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7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3CAE636F-64EE-46EA-814E-00910D4A9120}"/>
                </a:ext>
              </a:extLst>
            </p:cNvPr>
            <p:cNvSpPr/>
            <p:nvPr userDrawn="1"/>
          </p:nvSpPr>
          <p:spPr>
            <a:xfrm>
              <a:off x="9130653" y="0"/>
              <a:ext cx="1304379" cy="45719"/>
            </a:xfrm>
            <a:prstGeom prst="rect">
              <a:avLst/>
            </a:prstGeom>
            <a:solidFill>
              <a:srgbClr val="A818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7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95BBB9A9-EA9B-444B-9968-3EC93E1BD544}"/>
                </a:ext>
              </a:extLst>
            </p:cNvPr>
            <p:cNvSpPr/>
            <p:nvPr userDrawn="1"/>
          </p:nvSpPr>
          <p:spPr>
            <a:xfrm>
              <a:off x="10435032" y="0"/>
              <a:ext cx="1304379" cy="45719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7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D91401C-EAAB-4147-B4F7-BCD0BB911A73}"/>
                </a:ext>
              </a:extLst>
            </p:cNvPr>
            <p:cNvSpPr/>
            <p:nvPr userDrawn="1"/>
          </p:nvSpPr>
          <p:spPr>
            <a:xfrm>
              <a:off x="11739411" y="0"/>
              <a:ext cx="452589" cy="45719"/>
            </a:xfrm>
            <a:prstGeom prst="rect">
              <a:avLst/>
            </a:prstGeom>
            <a:solidFill>
              <a:srgbClr val="A818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70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29C56D5-6480-7657-1A06-8CC40ED40924}"/>
              </a:ext>
            </a:extLst>
          </p:cNvPr>
          <p:cNvGrpSpPr/>
          <p:nvPr userDrawn="1"/>
        </p:nvGrpSpPr>
        <p:grpSpPr>
          <a:xfrm>
            <a:off x="14738330" y="9425334"/>
            <a:ext cx="2997162" cy="511470"/>
            <a:chOff x="10090655" y="152927"/>
            <a:chExt cx="1998108" cy="340980"/>
          </a:xfrm>
        </p:grpSpPr>
        <p:pic>
          <p:nvPicPr>
            <p:cNvPr id="3" name="Imagem 2" descr="Uma imagem contendo desenho&#10;&#10;Descrição gerada automaticamente">
              <a:extLst>
                <a:ext uri="{FF2B5EF4-FFF2-40B4-BE49-F238E27FC236}">
                  <a16:creationId xmlns:a16="http://schemas.microsoft.com/office/drawing/2014/main" id="{4DD78483-F55A-1313-39AE-E50D88659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4" t="18322" r="13847" b="20334"/>
            <a:stretch/>
          </p:blipFill>
          <p:spPr>
            <a:xfrm>
              <a:off x="10090655" y="152927"/>
              <a:ext cx="846162" cy="34098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97B2EA7F-8FFF-1FB2-25BA-349659C5E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3862" y="187556"/>
              <a:ext cx="964901" cy="271722"/>
            </a:xfrm>
            <a:prstGeom prst="rect">
              <a:avLst/>
            </a:prstGeom>
          </p:spPr>
        </p:pic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C80C0027-023F-8FE1-1D6A-785B63673D60}"/>
                </a:ext>
              </a:extLst>
            </p:cNvPr>
            <p:cNvCxnSpPr>
              <a:cxnSpLocks/>
            </p:cNvCxnSpPr>
            <p:nvPr/>
          </p:nvCxnSpPr>
          <p:spPr>
            <a:xfrm>
              <a:off x="11037030" y="202918"/>
              <a:ext cx="0" cy="2409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844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13.svg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3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3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3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4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8.png"/><Relationship Id="rId7" Type="http://schemas.openxmlformats.org/officeDocument/2006/relationships/image" Target="../media/image31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3.svg"/><Relationship Id="rId9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2.jpe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2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EPYjl0OqsA?feature=oembed" TargetMode="External"/><Relationship Id="rId6" Type="http://schemas.openxmlformats.org/officeDocument/2006/relationships/image" Target="../media/image21.svg"/><Relationship Id="rId5" Type="http://schemas.openxmlformats.org/officeDocument/2006/relationships/image" Target="../media/image20.jpeg"/><Relationship Id="rId10" Type="http://schemas.openxmlformats.org/officeDocument/2006/relationships/image" Target="../media/image55.jpeg"/><Relationship Id="rId4" Type="http://schemas.openxmlformats.org/officeDocument/2006/relationships/hyperlink" Target="https://www.youtube.com/watch?v=wEPYjl0OqsA" TargetMode="External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1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13.sv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16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36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52.jpe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53.svg"/><Relationship Id="rId4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13.sv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13.sv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13.svg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13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svg"/><Relationship Id="rId5" Type="http://schemas.openxmlformats.org/officeDocument/2006/relationships/image" Target="../media/image20.jpeg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72.sv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5" name="Freeform 5" descr="Padrão do plano de fundo  O conteúdo gerado por IA pode estar incorreto."/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AutoShape 6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-17812" y="-20469"/>
            <a:ext cx="2857500" cy="2400300"/>
            <a:chOff x="0" y="0"/>
            <a:chExt cx="3810000" cy="3200400"/>
          </a:xfrm>
        </p:grpSpPr>
        <p:sp>
          <p:nvSpPr>
            <p:cNvPr id="10" name="Freeform 10" descr="Gráfico  O conteúdo gerado por IA pode estar incorreto."/>
            <p:cNvSpPr/>
            <p:nvPr/>
          </p:nvSpPr>
          <p:spPr>
            <a:xfrm>
              <a:off x="0" y="0"/>
              <a:ext cx="3810000" cy="3200400"/>
            </a:xfrm>
            <a:custGeom>
              <a:avLst/>
              <a:gdLst/>
              <a:ahLst/>
              <a:cxnLst/>
              <a:rect l="l" t="t" r="r" b="b"/>
              <a:pathLst>
                <a:path w="3810000" h="3200400">
                  <a:moveTo>
                    <a:pt x="0" y="0"/>
                  </a:moveTo>
                  <a:lnTo>
                    <a:pt x="3810000" y="0"/>
                  </a:lnTo>
                  <a:lnTo>
                    <a:pt x="3810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1" r="-11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175311" y="-600342"/>
            <a:ext cx="11066926" cy="10887342"/>
            <a:chOff x="0" y="0"/>
            <a:chExt cx="14755901" cy="14516456"/>
          </a:xfrm>
        </p:grpSpPr>
        <p:sp>
          <p:nvSpPr>
            <p:cNvPr id="14" name="Freeform 14" descr="Logotipo, nome da empresa  O conteúdo gerado por IA pode estar incorreto."/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0938" y="3964362"/>
            <a:ext cx="4868999" cy="1909743"/>
            <a:chOff x="0" y="0"/>
            <a:chExt cx="6491999" cy="2546325"/>
          </a:xfrm>
        </p:grpSpPr>
        <p:sp>
          <p:nvSpPr>
            <p:cNvPr id="16" name="Freeform 16" descr="Logotipo, nome da empresa  O conteúdo gerado por IA pode estar incorreto."/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18" name="Freeform 18" descr="Uma imagem contendo Texto  O conteúdo gerado por IA pode estar incorreto."/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2351256"/>
            <a:ext cx="7946026" cy="1117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2"/>
              </a:lnSpc>
            </a:pPr>
            <a:r>
              <a:rPr lang="en-US" sz="7196" b="1" spc="35">
                <a:solidFill>
                  <a:srgbClr val="EEDEE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GESTÃO 360º: DM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28700" y="833923"/>
            <a:ext cx="1844926" cy="691515"/>
            <a:chOff x="0" y="0"/>
            <a:chExt cx="2459901" cy="922020"/>
          </a:xfrm>
        </p:grpSpPr>
        <p:sp>
          <p:nvSpPr>
            <p:cNvPr id="21" name="Freeform 21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18828" y="6417031"/>
            <a:ext cx="7092976" cy="125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</a:pPr>
            <a:r>
              <a:rPr lang="en-US" sz="3599" b="1" i="1" spc="316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Comunicação Estratégica </a:t>
            </a:r>
          </a:p>
          <a:p>
            <a:pPr algn="ctr">
              <a:lnSpc>
                <a:spcPts val="3023"/>
              </a:lnSpc>
            </a:pPr>
            <a:r>
              <a:rPr lang="en-US" sz="3599" b="1" i="1" spc="316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 </a:t>
            </a:r>
          </a:p>
          <a:p>
            <a:pPr algn="ctr">
              <a:lnSpc>
                <a:spcPts val="3023"/>
              </a:lnSpc>
            </a:pPr>
            <a:r>
              <a:rPr lang="en-US" sz="3599" b="1" i="1" spc="316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Resultado Comercial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6103674" y="424663"/>
            <a:ext cx="24767201" cy="12514684"/>
            <a:chOff x="710936" y="48499"/>
            <a:chExt cx="33022934" cy="1668624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/>
            <a:srcRect t="5085" b="5085"/>
            <a:stretch>
              <a:fillRect/>
            </a:stretch>
          </p:blipFill>
          <p:spPr>
            <a:xfrm>
              <a:off x="710936" y="48499"/>
              <a:ext cx="33022934" cy="1668624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2609"/>
          </a:xfrm>
          <a:custGeom>
            <a:avLst/>
            <a:gdLst/>
            <a:ahLst/>
            <a:cxnLst/>
            <a:rect l="l" t="t" r="r" b="b"/>
            <a:pathLst>
              <a:path w="18288000" h="72609">
                <a:moveTo>
                  <a:pt x="0" y="0"/>
                </a:moveTo>
                <a:lnTo>
                  <a:pt x="18288000" y="0"/>
                </a:lnTo>
                <a:lnTo>
                  <a:pt x="18288000" y="72609"/>
                </a:lnTo>
                <a:lnTo>
                  <a:pt x="0" y="726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4738328" y="9425330"/>
            <a:ext cx="1269244" cy="511473"/>
            <a:chOff x="0" y="0"/>
            <a:chExt cx="1692326" cy="681965"/>
          </a:xfrm>
        </p:grpSpPr>
        <p:sp>
          <p:nvSpPr>
            <p:cNvPr id="4" name="Freeform 4" descr="Uma imagem contendo desenho  Descrição gerada automaticamente"/>
            <p:cNvSpPr/>
            <p:nvPr/>
          </p:nvSpPr>
          <p:spPr>
            <a:xfrm>
              <a:off x="0" y="0"/>
              <a:ext cx="1692275" cy="681990"/>
            </a:xfrm>
            <a:custGeom>
              <a:avLst/>
              <a:gdLst/>
              <a:ahLst/>
              <a:cxnLst/>
              <a:rect l="l" t="t" r="r" b="b"/>
              <a:pathLst>
                <a:path w="1692275" h="681990">
                  <a:moveTo>
                    <a:pt x="0" y="0"/>
                  </a:moveTo>
                  <a:lnTo>
                    <a:pt x="1692275" y="0"/>
                  </a:lnTo>
                  <a:lnTo>
                    <a:pt x="1692275" y="681990"/>
                  </a:lnTo>
                  <a:lnTo>
                    <a:pt x="0" y="681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030" t="-29865" r="-19775" b="-3314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88141" y="9477280"/>
            <a:ext cx="1447352" cy="407584"/>
            <a:chOff x="0" y="0"/>
            <a:chExt cx="1929803" cy="5434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29765" cy="543433"/>
            </a:xfrm>
            <a:custGeom>
              <a:avLst/>
              <a:gdLst/>
              <a:ahLst/>
              <a:cxnLst/>
              <a:rect l="l" t="t" r="r" b="b"/>
              <a:pathLst>
                <a:path w="1929765" h="543433">
                  <a:moveTo>
                    <a:pt x="0" y="0"/>
                  </a:moveTo>
                  <a:lnTo>
                    <a:pt x="1929765" y="0"/>
                  </a:lnTo>
                  <a:lnTo>
                    <a:pt x="1929765" y="543433"/>
                  </a:lnTo>
                  <a:lnTo>
                    <a:pt x="0" y="543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6" r="-257" b="-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AutoShape 7"/>
          <p:cNvSpPr/>
          <p:nvPr/>
        </p:nvSpPr>
        <p:spPr>
          <a:xfrm rot="5311740">
            <a:off x="15972320" y="9676305"/>
            <a:ext cx="37114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920782" y="9547260"/>
            <a:ext cx="14066520" cy="36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2626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Fonte: </a:t>
            </a:r>
            <a:r>
              <a:rPr lang="en-US" sz="1800">
                <a:solidFill>
                  <a:srgbClr val="262626"/>
                </a:solidFill>
                <a:latin typeface="Calibri (MS)"/>
                <a:ea typeface="Calibri (MS)"/>
                <a:cs typeface="Calibri (MS)"/>
                <a:sym typeface="Calibri (MS)"/>
              </a:rPr>
              <a:t>mvc.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29342" y="4127157"/>
            <a:ext cx="3955313" cy="5932599"/>
            <a:chOff x="0" y="0"/>
            <a:chExt cx="5273751" cy="79101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73802" cy="7910195"/>
            </a:xfrm>
            <a:custGeom>
              <a:avLst/>
              <a:gdLst/>
              <a:ahLst/>
              <a:cxnLst/>
              <a:rect l="l" t="t" r="r" b="b"/>
              <a:pathLst>
                <a:path w="5273802" h="7910195">
                  <a:moveTo>
                    <a:pt x="0" y="711581"/>
                  </a:moveTo>
                  <a:cubicBezTo>
                    <a:pt x="0" y="318516"/>
                    <a:pt x="318516" y="0"/>
                    <a:pt x="711581" y="0"/>
                  </a:cubicBezTo>
                  <a:lnTo>
                    <a:pt x="4562221" y="0"/>
                  </a:lnTo>
                  <a:cubicBezTo>
                    <a:pt x="4955159" y="0"/>
                    <a:pt x="5273802" y="318516"/>
                    <a:pt x="5273802" y="711581"/>
                  </a:cubicBezTo>
                  <a:lnTo>
                    <a:pt x="5273802" y="7198614"/>
                  </a:lnTo>
                  <a:cubicBezTo>
                    <a:pt x="5273802" y="7591552"/>
                    <a:pt x="4955286" y="7910195"/>
                    <a:pt x="4562221" y="7910195"/>
                  </a:cubicBezTo>
                  <a:lnTo>
                    <a:pt x="711581" y="7910195"/>
                  </a:lnTo>
                  <a:cubicBezTo>
                    <a:pt x="318516" y="7910068"/>
                    <a:pt x="0" y="7591552"/>
                    <a:pt x="0" y="7198614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5273751" cy="791965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595959"/>
                  </a:solidFill>
                  <a:latin typeface="Arimo"/>
                  <a:ea typeface="Arimo"/>
                  <a:cs typeface="Arimo"/>
                  <a:sym typeface="Arimo"/>
                </a:rPr>
                <a:t>Ansioso por evitar confronto. Evita abordagem direta. Abre mão dos seus direitos pelo outro (cede facilmente). Muito preocupado com aprovação social. Justificação excessiva. Pouco contato visual/atitude defensiva.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29342" y="2845641"/>
            <a:ext cx="3955313" cy="942737"/>
            <a:chOff x="0" y="0"/>
            <a:chExt cx="5273751" cy="12569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273675" cy="1256919"/>
            </a:xfrm>
            <a:custGeom>
              <a:avLst/>
              <a:gdLst/>
              <a:ahLst/>
              <a:cxnLst/>
              <a:rect l="l" t="t" r="r" b="b"/>
              <a:pathLst>
                <a:path w="5273675" h="1256919">
                  <a:moveTo>
                    <a:pt x="0" y="337058"/>
                  </a:moveTo>
                  <a:cubicBezTo>
                    <a:pt x="0" y="150876"/>
                    <a:pt x="150876" y="0"/>
                    <a:pt x="337058" y="0"/>
                  </a:cubicBezTo>
                  <a:lnTo>
                    <a:pt x="4936617" y="0"/>
                  </a:lnTo>
                  <a:cubicBezTo>
                    <a:pt x="5122799" y="0"/>
                    <a:pt x="5273675" y="150876"/>
                    <a:pt x="5273675" y="337058"/>
                  </a:cubicBezTo>
                  <a:lnTo>
                    <a:pt x="5273675" y="919861"/>
                  </a:lnTo>
                  <a:cubicBezTo>
                    <a:pt x="5273675" y="1106043"/>
                    <a:pt x="5122799" y="1256919"/>
                    <a:pt x="4936617" y="1256919"/>
                  </a:cubicBezTo>
                  <a:lnTo>
                    <a:pt x="337058" y="1256919"/>
                  </a:lnTo>
                  <a:cubicBezTo>
                    <a:pt x="150876" y="1256919"/>
                    <a:pt x="0" y="1106043"/>
                    <a:pt x="0" y="919861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5273751" cy="1266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PASSIVO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975512" y="4127157"/>
            <a:ext cx="3955313" cy="5932599"/>
            <a:chOff x="0" y="0"/>
            <a:chExt cx="5273751" cy="79101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273802" cy="7910195"/>
            </a:xfrm>
            <a:custGeom>
              <a:avLst/>
              <a:gdLst/>
              <a:ahLst/>
              <a:cxnLst/>
              <a:rect l="l" t="t" r="r" b="b"/>
              <a:pathLst>
                <a:path w="5273802" h="7910195">
                  <a:moveTo>
                    <a:pt x="0" y="711581"/>
                  </a:moveTo>
                  <a:cubicBezTo>
                    <a:pt x="0" y="318516"/>
                    <a:pt x="318516" y="0"/>
                    <a:pt x="711581" y="0"/>
                  </a:cubicBezTo>
                  <a:lnTo>
                    <a:pt x="4562221" y="0"/>
                  </a:lnTo>
                  <a:cubicBezTo>
                    <a:pt x="4955159" y="0"/>
                    <a:pt x="5273802" y="318516"/>
                    <a:pt x="5273802" y="711581"/>
                  </a:cubicBezTo>
                  <a:lnTo>
                    <a:pt x="5273802" y="7198614"/>
                  </a:lnTo>
                  <a:cubicBezTo>
                    <a:pt x="5273802" y="7591552"/>
                    <a:pt x="4955286" y="7910195"/>
                    <a:pt x="4562221" y="7910195"/>
                  </a:cubicBezTo>
                  <a:lnTo>
                    <a:pt x="711581" y="7910195"/>
                  </a:lnTo>
                  <a:cubicBezTo>
                    <a:pt x="318516" y="7910068"/>
                    <a:pt x="0" y="7591552"/>
                    <a:pt x="0" y="7198614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5273751" cy="791965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595959"/>
                  </a:solidFill>
                  <a:latin typeface="Arimo"/>
                  <a:ea typeface="Arimo"/>
                  <a:cs typeface="Arimo"/>
                  <a:sym typeface="Arimo"/>
                </a:rPr>
                <a:t>Ansioso por vencer, mesmo à custa do outro. Faz abordagens diretas, mas sem tato (habilidade) com o outro. Faz valer apenas os seus direitos e ignora os do outro. Culpa os outros e usa sarcasmo para ´ganhar´ a situação. Máximo contato visual/ voz alta/atitude agressiva.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66414" y="2845641"/>
            <a:ext cx="3955313" cy="942737"/>
            <a:chOff x="0" y="0"/>
            <a:chExt cx="5273751" cy="125698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273675" cy="1256919"/>
            </a:xfrm>
            <a:custGeom>
              <a:avLst/>
              <a:gdLst/>
              <a:ahLst/>
              <a:cxnLst/>
              <a:rect l="l" t="t" r="r" b="b"/>
              <a:pathLst>
                <a:path w="5273675" h="1256919">
                  <a:moveTo>
                    <a:pt x="0" y="337058"/>
                  </a:moveTo>
                  <a:cubicBezTo>
                    <a:pt x="0" y="150876"/>
                    <a:pt x="150876" y="0"/>
                    <a:pt x="337058" y="0"/>
                  </a:cubicBezTo>
                  <a:lnTo>
                    <a:pt x="4936617" y="0"/>
                  </a:lnTo>
                  <a:cubicBezTo>
                    <a:pt x="5122799" y="0"/>
                    <a:pt x="5273675" y="150876"/>
                    <a:pt x="5273675" y="337058"/>
                  </a:cubicBezTo>
                  <a:lnTo>
                    <a:pt x="5273675" y="919861"/>
                  </a:lnTo>
                  <a:cubicBezTo>
                    <a:pt x="5273675" y="1106043"/>
                    <a:pt x="5122799" y="1256919"/>
                    <a:pt x="4936617" y="1256919"/>
                  </a:cubicBezTo>
                  <a:lnTo>
                    <a:pt x="337058" y="1256919"/>
                  </a:lnTo>
                  <a:cubicBezTo>
                    <a:pt x="150876" y="1256919"/>
                    <a:pt x="0" y="1106043"/>
                    <a:pt x="0" y="919861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5273751" cy="1266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AGRESSIVO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307478" y="4127157"/>
            <a:ext cx="3955313" cy="5268367"/>
            <a:chOff x="0" y="0"/>
            <a:chExt cx="5273751" cy="702448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273802" cy="7024565"/>
            </a:xfrm>
            <a:custGeom>
              <a:avLst/>
              <a:gdLst/>
              <a:ahLst/>
              <a:cxnLst/>
              <a:rect l="l" t="t" r="r" b="b"/>
              <a:pathLst>
                <a:path w="5273802" h="7024565">
                  <a:moveTo>
                    <a:pt x="0" y="545699"/>
                  </a:moveTo>
                  <a:cubicBezTo>
                    <a:pt x="0" y="244264"/>
                    <a:pt x="318516" y="0"/>
                    <a:pt x="711581" y="0"/>
                  </a:cubicBezTo>
                  <a:lnTo>
                    <a:pt x="4562221" y="0"/>
                  </a:lnTo>
                  <a:cubicBezTo>
                    <a:pt x="4955159" y="0"/>
                    <a:pt x="5273802" y="244264"/>
                    <a:pt x="5273802" y="545699"/>
                  </a:cubicBezTo>
                  <a:lnTo>
                    <a:pt x="5273802" y="6478848"/>
                  </a:lnTo>
                  <a:cubicBezTo>
                    <a:pt x="5273802" y="6780185"/>
                    <a:pt x="4955286" y="7024565"/>
                    <a:pt x="4562221" y="7024565"/>
                  </a:cubicBezTo>
                  <a:lnTo>
                    <a:pt x="711581" y="7024565"/>
                  </a:lnTo>
                  <a:cubicBezTo>
                    <a:pt x="318516" y="7024450"/>
                    <a:pt x="0" y="6780185"/>
                    <a:pt x="0" y="6478848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5273751" cy="703401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595959"/>
                  </a:solidFill>
                  <a:latin typeface="Arimo"/>
                  <a:ea typeface="Arimo"/>
                  <a:cs typeface="Arimo"/>
                  <a:sym typeface="Arimo"/>
                </a:rPr>
                <a:t>Busca defender seus desejos, sem ignorar os dos outros. Faz abordagem direta, mas exprimindo respeito pela pessoa. Ouve e procura entender a perspectiva do outro. Aceita acordos e soluções integradoras. Expõe claramente suas posições, opiniões e sentimentos. Sua autoestima está acima de sua preocupação por aprovação social.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307478" y="2845651"/>
            <a:ext cx="3955313" cy="1091670"/>
            <a:chOff x="0" y="0"/>
            <a:chExt cx="5273751" cy="145556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273802" cy="1455547"/>
            </a:xfrm>
            <a:custGeom>
              <a:avLst/>
              <a:gdLst/>
              <a:ahLst/>
              <a:cxnLst/>
              <a:rect l="l" t="t" r="r" b="b"/>
              <a:pathLst>
                <a:path w="5273802" h="1455547">
                  <a:moveTo>
                    <a:pt x="0" y="390398"/>
                  </a:moveTo>
                  <a:cubicBezTo>
                    <a:pt x="0" y="174752"/>
                    <a:pt x="174752" y="0"/>
                    <a:pt x="390398" y="0"/>
                  </a:cubicBezTo>
                  <a:lnTo>
                    <a:pt x="4883404" y="0"/>
                  </a:lnTo>
                  <a:cubicBezTo>
                    <a:pt x="5099050" y="0"/>
                    <a:pt x="5273802" y="174752"/>
                    <a:pt x="5273802" y="390398"/>
                  </a:cubicBezTo>
                  <a:lnTo>
                    <a:pt x="5273802" y="1065149"/>
                  </a:lnTo>
                  <a:cubicBezTo>
                    <a:pt x="5273802" y="1280795"/>
                    <a:pt x="5099050" y="1455547"/>
                    <a:pt x="4883404" y="1455547"/>
                  </a:cubicBezTo>
                  <a:lnTo>
                    <a:pt x="390398" y="1455547"/>
                  </a:lnTo>
                  <a:cubicBezTo>
                    <a:pt x="174752" y="1455547"/>
                    <a:pt x="0" y="1280795"/>
                    <a:pt x="0" y="1065149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5273751" cy="1465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ASSERTIVO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503354" y="4127166"/>
            <a:ext cx="4346496" cy="5932589"/>
            <a:chOff x="0" y="0"/>
            <a:chExt cx="5795328" cy="79101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795391" cy="7910195"/>
            </a:xfrm>
            <a:custGeom>
              <a:avLst/>
              <a:gdLst/>
              <a:ahLst/>
              <a:cxnLst/>
              <a:rect l="l" t="t" r="r" b="b"/>
              <a:pathLst>
                <a:path w="5795391" h="7910195">
                  <a:moveTo>
                    <a:pt x="0" y="781939"/>
                  </a:moveTo>
                  <a:cubicBezTo>
                    <a:pt x="0" y="350012"/>
                    <a:pt x="350012" y="0"/>
                    <a:pt x="781939" y="0"/>
                  </a:cubicBezTo>
                  <a:lnTo>
                    <a:pt x="5013452" y="0"/>
                  </a:lnTo>
                  <a:cubicBezTo>
                    <a:pt x="5445252" y="0"/>
                    <a:pt x="5795391" y="350012"/>
                    <a:pt x="5795391" y="781939"/>
                  </a:cubicBezTo>
                  <a:lnTo>
                    <a:pt x="5795391" y="7128256"/>
                  </a:lnTo>
                  <a:cubicBezTo>
                    <a:pt x="5795391" y="7560056"/>
                    <a:pt x="5445379" y="7910195"/>
                    <a:pt x="5013452" y="7910195"/>
                  </a:cubicBezTo>
                  <a:lnTo>
                    <a:pt x="781939" y="7910195"/>
                  </a:lnTo>
                  <a:cubicBezTo>
                    <a:pt x="350139" y="7910195"/>
                    <a:pt x="0" y="7560183"/>
                    <a:pt x="0" y="7128256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5795328" cy="791964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595959"/>
                  </a:solidFill>
                  <a:latin typeface="Arimo"/>
                  <a:ea typeface="Arimo"/>
                  <a:cs typeface="Arimo"/>
                  <a:sym typeface="Arimo"/>
                </a:rPr>
                <a:t>Apresenta um comportamento misto, com elementos de agressividade e passividade. Ansioso por acertar as contas sem correr riscos de confronto. Dá respostas indiretas/sarcasmo. Mínimo contato visual / postura fechada.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503354" y="2845641"/>
            <a:ext cx="4346496" cy="942737"/>
            <a:chOff x="0" y="0"/>
            <a:chExt cx="5795328" cy="125698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795264" cy="1256919"/>
            </a:xfrm>
            <a:custGeom>
              <a:avLst/>
              <a:gdLst/>
              <a:ahLst/>
              <a:cxnLst/>
              <a:rect l="l" t="t" r="r" b="b"/>
              <a:pathLst>
                <a:path w="5795264" h="1256919">
                  <a:moveTo>
                    <a:pt x="0" y="337058"/>
                  </a:moveTo>
                  <a:cubicBezTo>
                    <a:pt x="0" y="150876"/>
                    <a:pt x="150876" y="0"/>
                    <a:pt x="337058" y="0"/>
                  </a:cubicBezTo>
                  <a:lnTo>
                    <a:pt x="5458206" y="0"/>
                  </a:lnTo>
                  <a:cubicBezTo>
                    <a:pt x="5644388" y="0"/>
                    <a:pt x="5795264" y="150876"/>
                    <a:pt x="5795264" y="337058"/>
                  </a:cubicBezTo>
                  <a:lnTo>
                    <a:pt x="5795264" y="919861"/>
                  </a:lnTo>
                  <a:cubicBezTo>
                    <a:pt x="5795264" y="1106043"/>
                    <a:pt x="5644388" y="1256919"/>
                    <a:pt x="5458206" y="1256919"/>
                  </a:cubicBezTo>
                  <a:lnTo>
                    <a:pt x="337058" y="1256919"/>
                  </a:lnTo>
                  <a:cubicBezTo>
                    <a:pt x="150876" y="1256919"/>
                    <a:pt x="0" y="1106043"/>
                    <a:pt x="0" y="919861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5795328" cy="1266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PASSIVO/AGRESSIVO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99821" y="361588"/>
            <a:ext cx="18476004" cy="1891751"/>
            <a:chOff x="0" y="0"/>
            <a:chExt cx="24634673" cy="252233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4634698" cy="2522347"/>
            </a:xfrm>
            <a:custGeom>
              <a:avLst/>
              <a:gdLst/>
              <a:ahLst/>
              <a:cxnLst/>
              <a:rect l="l" t="t" r="r" b="b"/>
              <a:pathLst>
                <a:path w="24634698" h="2522347">
                  <a:moveTo>
                    <a:pt x="0" y="0"/>
                  </a:moveTo>
                  <a:lnTo>
                    <a:pt x="24634698" y="0"/>
                  </a:lnTo>
                  <a:lnTo>
                    <a:pt x="24634698" y="2522347"/>
                  </a:lnTo>
                  <a:lnTo>
                    <a:pt x="0" y="2522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5351" b="-13535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91440" y="907818"/>
            <a:ext cx="17678771" cy="12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6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Como anda a sua comunicação?</a:t>
            </a:r>
          </a:p>
          <a:p>
            <a:pPr algn="ctr">
              <a:lnSpc>
                <a:spcPts val="3456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AutoShape 8"/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 rot="-5400000">
            <a:off x="809463" y="181927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755330" y="1324585"/>
            <a:ext cx="5313456" cy="8922534"/>
          </a:xfrm>
          <a:custGeom>
            <a:avLst/>
            <a:gdLst/>
            <a:ahLst/>
            <a:cxnLst/>
            <a:rect l="l" t="t" r="r" b="b"/>
            <a:pathLst>
              <a:path w="5313456" h="8922534">
                <a:moveTo>
                  <a:pt x="0" y="0"/>
                </a:moveTo>
                <a:lnTo>
                  <a:pt x="5313456" y="0"/>
                </a:lnTo>
                <a:lnTo>
                  <a:pt x="5313456" y="8922534"/>
                </a:lnTo>
                <a:lnTo>
                  <a:pt x="0" y="89225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3660" t="-26088" b="-258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847688" y="3952198"/>
            <a:ext cx="10535184" cy="183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4"/>
              </a:lnSpc>
            </a:pPr>
            <a:r>
              <a:rPr lang="en-US" sz="4817" b="1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COMUNICAÇÃO ESTRATÉGICA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Estudo de Caso</a:t>
            </a:r>
            <a:r>
              <a:rPr lang="en-US" sz="52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E-mail 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211761" cy="11373242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"/>
              </a:blip>
              <a:stretch>
                <a:fillRect t="-93748" r="-45735" b="-248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18602" y="3027245"/>
            <a:ext cx="17517692" cy="5929933"/>
            <a:chOff x="0" y="0"/>
            <a:chExt cx="12285282" cy="41587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85345" cy="4158742"/>
            </a:xfrm>
            <a:custGeom>
              <a:avLst/>
              <a:gdLst/>
              <a:ahLst/>
              <a:cxnLst/>
              <a:rect l="l" t="t" r="r" b="b"/>
              <a:pathLst>
                <a:path w="12285345" h="4158742">
                  <a:moveTo>
                    <a:pt x="0" y="693166"/>
                  </a:moveTo>
                  <a:cubicBezTo>
                    <a:pt x="0" y="310388"/>
                    <a:pt x="310388" y="0"/>
                    <a:pt x="693166" y="0"/>
                  </a:cubicBezTo>
                  <a:lnTo>
                    <a:pt x="11592179" y="0"/>
                  </a:lnTo>
                  <a:cubicBezTo>
                    <a:pt x="11974957" y="0"/>
                    <a:pt x="12285345" y="310388"/>
                    <a:pt x="12285345" y="693166"/>
                  </a:cubicBezTo>
                  <a:lnTo>
                    <a:pt x="12285345" y="3465576"/>
                  </a:lnTo>
                  <a:cubicBezTo>
                    <a:pt x="12285345" y="3848354"/>
                    <a:pt x="11974957" y="4158742"/>
                    <a:pt x="11592179" y="4158742"/>
                  </a:cubicBezTo>
                  <a:lnTo>
                    <a:pt x="693166" y="4158742"/>
                  </a:lnTo>
                  <a:cubicBezTo>
                    <a:pt x="310388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2938" y="337185"/>
            <a:ext cx="1844926" cy="691515"/>
            <a:chOff x="0" y="0"/>
            <a:chExt cx="2459901" cy="922020"/>
          </a:xfrm>
        </p:grpSpPr>
        <p:sp>
          <p:nvSpPr>
            <p:cNvPr id="7" name="Freeform 7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9" name="AutoShape 9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6202119" y="2243358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5845752" y="337185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 rot="-10800000">
            <a:off x="-125287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1028700" y="1176448"/>
            <a:ext cx="865409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dirty="0" err="1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Comunicação</a:t>
            </a:r>
            <a:r>
              <a:rPr lang="en-US" sz="6000" b="1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 </a:t>
            </a:r>
            <a:r>
              <a:rPr lang="en-US" sz="6000" b="1" dirty="0" err="1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Estratégica</a:t>
            </a:r>
            <a:endParaRPr lang="en-US" sz="6000" b="1" dirty="0">
              <a:solidFill>
                <a:srgbClr val="C0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1293155" y="2243358"/>
            <a:ext cx="9210880" cy="948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1234440" y="2293820"/>
            <a:ext cx="516334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Estudo</a:t>
            </a:r>
            <a:r>
              <a:rPr lang="en-US" sz="4200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4200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caso</a:t>
            </a:r>
            <a:r>
              <a:rPr lang="en-US" sz="4200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- E-mail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35401" y="3246320"/>
            <a:ext cx="15308137" cy="5470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4"/>
              </a:lnSpc>
              <a:spcBef>
                <a:spcPct val="0"/>
              </a:spcBef>
            </a:pPr>
            <a:r>
              <a:rPr lang="en-US" sz="3612" b="1" i="1" dirty="0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Email </a:t>
            </a:r>
            <a:r>
              <a:rPr lang="en-US" sz="3612" b="1" i="1" dirty="0" err="1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enviado</a:t>
            </a:r>
            <a:r>
              <a:rPr lang="en-US" sz="3612" b="1" i="1" dirty="0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</a:t>
            </a:r>
            <a:r>
              <a:rPr lang="en-US" sz="3612" b="1" i="1" dirty="0" err="1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por</a:t>
            </a:r>
            <a:r>
              <a:rPr lang="en-US" sz="3612" b="1" i="1" dirty="0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um GN </a:t>
            </a:r>
            <a:r>
              <a:rPr lang="en-US" sz="3612" b="1" i="1" dirty="0" err="1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solicitando</a:t>
            </a:r>
            <a:r>
              <a:rPr lang="en-US" sz="3612" b="1" i="1" dirty="0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a </a:t>
            </a:r>
            <a:r>
              <a:rPr lang="en-US" sz="3612" b="1" i="1" dirty="0" err="1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verificação</a:t>
            </a:r>
            <a:r>
              <a:rPr lang="en-US" sz="3612" b="1" i="1" dirty="0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dos </a:t>
            </a:r>
            <a:r>
              <a:rPr lang="en-US" sz="3612" b="1" i="1" dirty="0" err="1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pontos</a:t>
            </a:r>
            <a:r>
              <a:rPr lang="en-US" sz="3612" b="1" i="1" dirty="0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do </a:t>
            </a:r>
            <a:r>
              <a:rPr lang="en-US" sz="3612" b="1" i="1" dirty="0" err="1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seu</a:t>
            </a:r>
            <a:r>
              <a:rPr lang="en-US" sz="3612" b="1" i="1" dirty="0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</a:t>
            </a:r>
            <a:r>
              <a:rPr lang="en-US" sz="3612" b="1" i="1" dirty="0" err="1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PDVe</a:t>
            </a:r>
            <a:r>
              <a:rPr lang="en-US" sz="3612" b="1" i="1" dirty="0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:</a:t>
            </a:r>
          </a:p>
          <a:p>
            <a:pPr algn="l">
              <a:lnSpc>
                <a:spcPts val="4334"/>
              </a:lnSpc>
              <a:spcBef>
                <a:spcPct val="0"/>
              </a:spcBef>
            </a:pP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Assunto: 'URGENTE!</a:t>
            </a:r>
          </a:p>
          <a:p>
            <a:pPr algn="l">
              <a:lnSpc>
                <a:spcPts val="4334"/>
              </a:lnSpc>
              <a:spcBef>
                <a:spcPct val="0"/>
              </a:spcBef>
            </a:pP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-O PDV Banca Maria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recebeu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pontos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Giga Clube. Ela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suspendeu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todas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as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vendas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Claro.</a:t>
            </a:r>
          </a:p>
          <a:p>
            <a:pPr algn="l">
              <a:lnSpc>
                <a:spcPts val="4334"/>
              </a:lnSpc>
              <a:spcBef>
                <a:spcPct val="0"/>
              </a:spcBef>
            </a:pP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Estou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desesperada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porque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isso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vai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impactar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meu </a:t>
            </a:r>
            <a:r>
              <a:rPr lang="en-US" sz="3612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</a:t>
            </a:r>
            <a:r>
              <a:rPr lang="en-US" sz="3612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  <a:p>
            <a:pPr algn="l">
              <a:lnSpc>
                <a:spcPts val="4334"/>
              </a:lnSpc>
              <a:spcBef>
                <a:spcPct val="0"/>
              </a:spcBef>
            </a:pPr>
            <a:endParaRPr lang="en-US" sz="3612" dirty="0">
              <a:solidFill>
                <a:srgbClr val="C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4334"/>
              </a:lnSpc>
              <a:spcBef>
                <a:spcPct val="0"/>
              </a:spcBef>
            </a:pPr>
            <a:r>
              <a:rPr lang="en-US" sz="3612" b="1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REESCREVA com </a:t>
            </a:r>
            <a:r>
              <a:rPr lang="en-US" sz="3612" b="1" dirty="0" err="1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foco</a:t>
            </a:r>
            <a:r>
              <a:rPr lang="en-US" sz="3612" b="1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de quem </a:t>
            </a:r>
            <a:r>
              <a:rPr lang="en-US" sz="3612" b="1" dirty="0" err="1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recebe</a:t>
            </a:r>
            <a:r>
              <a:rPr lang="en-US" sz="3612" b="1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!</a:t>
            </a:r>
          </a:p>
          <a:p>
            <a:pPr algn="l">
              <a:lnSpc>
                <a:spcPts val="4334"/>
              </a:lnSpc>
              <a:spcBef>
                <a:spcPct val="0"/>
              </a:spcBef>
            </a:pPr>
            <a:endParaRPr lang="en-US" sz="3612" b="1" dirty="0">
              <a:solidFill>
                <a:srgbClr val="262626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l">
              <a:lnSpc>
                <a:spcPts val="4192"/>
              </a:lnSpc>
              <a:spcBef>
                <a:spcPct val="0"/>
              </a:spcBef>
            </a:pPr>
            <a:r>
              <a:rPr lang="en-US" sz="3493" b="1" dirty="0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Em </a:t>
            </a:r>
            <a:r>
              <a:rPr lang="en-US" sz="3493" b="1" dirty="0" err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duplas</a:t>
            </a:r>
            <a:r>
              <a:rPr lang="en-US" sz="3493" b="1" dirty="0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: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Como </a:t>
            </a:r>
            <a:r>
              <a:rPr lang="en-US" sz="3493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deveria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ser a </a:t>
            </a:r>
            <a:r>
              <a:rPr lang="en-US" sz="3493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escrita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493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desse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e-mail com </a:t>
            </a:r>
            <a:r>
              <a:rPr lang="en-US" sz="3493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foco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493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mais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493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assertivo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no </a:t>
            </a:r>
            <a:r>
              <a:rPr lang="en-US" sz="3493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pedido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? Quais </a:t>
            </a:r>
            <a:r>
              <a:rPr lang="en-US" sz="3493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analises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493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poderiam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493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constar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3493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planilha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3493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dasboard</a:t>
            </a:r>
            <a:r>
              <a:rPr lang="en-US" sz="3493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histórico)?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211761" cy="11373242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"/>
              </a:blip>
              <a:stretch>
                <a:fillRect t="-93748" r="-45735" b="-248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18602" y="3027245"/>
            <a:ext cx="17517692" cy="5929933"/>
            <a:chOff x="0" y="0"/>
            <a:chExt cx="12285282" cy="41587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85345" cy="4158742"/>
            </a:xfrm>
            <a:custGeom>
              <a:avLst/>
              <a:gdLst/>
              <a:ahLst/>
              <a:cxnLst/>
              <a:rect l="l" t="t" r="r" b="b"/>
              <a:pathLst>
                <a:path w="12285345" h="4158742">
                  <a:moveTo>
                    <a:pt x="0" y="693166"/>
                  </a:moveTo>
                  <a:cubicBezTo>
                    <a:pt x="0" y="310388"/>
                    <a:pt x="310388" y="0"/>
                    <a:pt x="693166" y="0"/>
                  </a:cubicBezTo>
                  <a:lnTo>
                    <a:pt x="11592179" y="0"/>
                  </a:lnTo>
                  <a:cubicBezTo>
                    <a:pt x="11974957" y="0"/>
                    <a:pt x="12285345" y="310388"/>
                    <a:pt x="12285345" y="693166"/>
                  </a:cubicBezTo>
                  <a:lnTo>
                    <a:pt x="12285345" y="3465576"/>
                  </a:lnTo>
                  <a:cubicBezTo>
                    <a:pt x="12285345" y="3848354"/>
                    <a:pt x="11974957" y="4158742"/>
                    <a:pt x="11592179" y="4158742"/>
                  </a:cubicBezTo>
                  <a:lnTo>
                    <a:pt x="693166" y="4158742"/>
                  </a:lnTo>
                  <a:cubicBezTo>
                    <a:pt x="310388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2938" y="337185"/>
            <a:ext cx="1844926" cy="691515"/>
            <a:chOff x="0" y="0"/>
            <a:chExt cx="2459901" cy="922020"/>
          </a:xfrm>
        </p:grpSpPr>
        <p:sp>
          <p:nvSpPr>
            <p:cNvPr id="7" name="Freeform 7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9" name="AutoShape 9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6202119" y="2243358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5845752" y="337185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 rot="-10800000">
            <a:off x="-125287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1293155" y="2243358"/>
            <a:ext cx="9210880" cy="948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028700" y="1176448"/>
            <a:ext cx="865409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Comunicação  Estratégica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4440" y="2293820"/>
            <a:ext cx="8869442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Estudo de caso - E-mail - Slide Atividade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211761" cy="11373242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"/>
              </a:blip>
              <a:stretch>
                <a:fillRect t="-93748" r="-45735" b="-248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18602" y="3027245"/>
            <a:ext cx="17517692" cy="5929933"/>
            <a:chOff x="0" y="0"/>
            <a:chExt cx="12285282" cy="41587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85345" cy="4158742"/>
            </a:xfrm>
            <a:custGeom>
              <a:avLst/>
              <a:gdLst/>
              <a:ahLst/>
              <a:cxnLst/>
              <a:rect l="l" t="t" r="r" b="b"/>
              <a:pathLst>
                <a:path w="12285345" h="4158742">
                  <a:moveTo>
                    <a:pt x="0" y="693166"/>
                  </a:moveTo>
                  <a:cubicBezTo>
                    <a:pt x="0" y="310388"/>
                    <a:pt x="310388" y="0"/>
                    <a:pt x="693166" y="0"/>
                  </a:cubicBezTo>
                  <a:lnTo>
                    <a:pt x="11592179" y="0"/>
                  </a:lnTo>
                  <a:cubicBezTo>
                    <a:pt x="11974957" y="0"/>
                    <a:pt x="12285345" y="310388"/>
                    <a:pt x="12285345" y="693166"/>
                  </a:cubicBezTo>
                  <a:lnTo>
                    <a:pt x="12285345" y="3465576"/>
                  </a:lnTo>
                  <a:cubicBezTo>
                    <a:pt x="12285345" y="3848354"/>
                    <a:pt x="11974957" y="4158742"/>
                    <a:pt x="11592179" y="4158742"/>
                  </a:cubicBezTo>
                  <a:lnTo>
                    <a:pt x="693166" y="4158742"/>
                  </a:lnTo>
                  <a:cubicBezTo>
                    <a:pt x="310388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2938" y="337185"/>
            <a:ext cx="1844926" cy="691515"/>
            <a:chOff x="0" y="0"/>
            <a:chExt cx="2459901" cy="922020"/>
          </a:xfrm>
        </p:grpSpPr>
        <p:sp>
          <p:nvSpPr>
            <p:cNvPr id="7" name="Freeform 7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8602" y="9344025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9" name="AutoShape 9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6202119" y="2243358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5845752" y="337185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 rot="-10800000">
            <a:off x="-125287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1293155" y="2243358"/>
            <a:ext cx="9210880" cy="948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028700" y="1176448"/>
            <a:ext cx="865409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Comunicação  Estratégica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4440" y="2293820"/>
            <a:ext cx="9786858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Estudo de caso - E-mail - Debrifing atividade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9713" y="4065470"/>
            <a:ext cx="15628574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  <a:spcBef>
                <a:spcPct val="0"/>
              </a:spcBef>
            </a:pPr>
            <a:r>
              <a:rPr lang="en-US" sz="3600" spc="334">
                <a:solidFill>
                  <a:srgbClr val="262626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Qual impacto a comunicação estratégica tem no resultado?</a:t>
            </a:r>
          </a:p>
          <a:p>
            <a:pPr algn="l">
              <a:lnSpc>
                <a:spcPts val="4320"/>
              </a:lnSpc>
              <a:spcBef>
                <a:spcPct val="0"/>
              </a:spcBef>
            </a:pPr>
            <a:endParaRPr lang="en-US" sz="3600" spc="334">
              <a:solidFill>
                <a:srgbClr val="262626"/>
              </a:solidFill>
              <a:latin typeface="ITC Franklin Gothic LT"/>
              <a:ea typeface="ITC Franklin Gothic LT"/>
              <a:cs typeface="ITC Franklin Gothic LT"/>
              <a:sym typeface="ITC Franklin Gothic LT"/>
            </a:endParaRPr>
          </a:p>
          <a:p>
            <a:pPr algn="l">
              <a:lnSpc>
                <a:spcPts val="4320"/>
              </a:lnSpc>
              <a:spcBef>
                <a:spcPct val="0"/>
              </a:spcBef>
            </a:pPr>
            <a:r>
              <a:rPr lang="en-US" sz="3600" spc="334">
                <a:solidFill>
                  <a:srgbClr val="262626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Qual a minha responsabilidade nesse?</a:t>
            </a:r>
          </a:p>
          <a:p>
            <a:pPr algn="l">
              <a:lnSpc>
                <a:spcPts val="4320"/>
              </a:lnSpc>
              <a:spcBef>
                <a:spcPct val="0"/>
              </a:spcBef>
            </a:pPr>
            <a:endParaRPr lang="en-US" sz="3600" spc="334">
              <a:solidFill>
                <a:srgbClr val="262626"/>
              </a:solidFill>
              <a:latin typeface="ITC Franklin Gothic LT"/>
              <a:ea typeface="ITC Franklin Gothic LT"/>
              <a:cs typeface="ITC Franklin Gothic LT"/>
              <a:sym typeface="ITC Franklin Gothic LT"/>
            </a:endParaRPr>
          </a:p>
          <a:p>
            <a:pPr algn="l">
              <a:lnSpc>
                <a:spcPts val="4320"/>
              </a:lnSpc>
              <a:spcBef>
                <a:spcPct val="0"/>
              </a:spcBef>
            </a:pPr>
            <a:r>
              <a:rPr lang="en-US" sz="3600" spc="334">
                <a:solidFill>
                  <a:srgbClr val="262626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Quais informações quem lê precisa para resolver o meu pedido de forma mas ágil?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-19707" y="-28575"/>
            <a:ext cx="18307707" cy="10287000"/>
            <a:chOff x="0" y="0"/>
            <a:chExt cx="24410276" cy="13716000"/>
          </a:xfrm>
        </p:grpSpPr>
        <p:sp>
          <p:nvSpPr>
            <p:cNvPr id="5" name="Freeform 5" descr="Padrão do plano de fundo  O conteúdo gerado por IA pode estar incorreto.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AutoShape 6"/>
          <p:cNvSpPr/>
          <p:nvPr/>
        </p:nvSpPr>
        <p:spPr>
          <a:xfrm>
            <a:off x="3063140" y="9596437"/>
            <a:ext cx="12975028" cy="9511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2438400" y="9248775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11175311" y="-600342"/>
            <a:ext cx="11066926" cy="10887342"/>
            <a:chOff x="0" y="0"/>
            <a:chExt cx="14755901" cy="14516456"/>
          </a:xfrm>
        </p:grpSpPr>
        <p:sp>
          <p:nvSpPr>
            <p:cNvPr id="10" name="Freeform 10" descr="Logotipo, nome da empresa  O conteúdo gerado por IA pode estar incorreto.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6670" y="885992"/>
            <a:ext cx="3043460" cy="1193721"/>
            <a:chOff x="0" y="0"/>
            <a:chExt cx="6491999" cy="2546325"/>
          </a:xfrm>
        </p:grpSpPr>
        <p:sp>
          <p:nvSpPr>
            <p:cNvPr id="12" name="Freeform 12" descr="Logotipo, nome da empresa  O conteúdo gerado por IA pode estar incorreto."/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14" name="Freeform 14" descr="Uma imagem contendo Texto  O conteúdo gerado por IA pode estar incorreto."/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8286817" y="2046165"/>
            <a:ext cx="2527673" cy="2527673"/>
          </a:xfrm>
          <a:custGeom>
            <a:avLst/>
            <a:gdLst/>
            <a:ahLst/>
            <a:cxnLst/>
            <a:rect l="l" t="t" r="r" b="b"/>
            <a:pathLst>
              <a:path w="2527673" h="2527673">
                <a:moveTo>
                  <a:pt x="0" y="0"/>
                </a:moveTo>
                <a:lnTo>
                  <a:pt x="2527673" y="0"/>
                </a:lnTo>
                <a:lnTo>
                  <a:pt x="2527673" y="2527674"/>
                </a:lnTo>
                <a:lnTo>
                  <a:pt x="0" y="2527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916670" y="5114925"/>
            <a:ext cx="12372344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2"/>
              </a:lnSpc>
            </a:pPr>
            <a:r>
              <a:rPr lang="en-US" sz="7196" b="1" spc="35" dirty="0">
                <a:solidFill>
                  <a:srgbClr val="EEDEE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CNV</a:t>
            </a:r>
          </a:p>
          <a:p>
            <a:pPr algn="l">
              <a:lnSpc>
                <a:spcPts val="6691"/>
              </a:lnSpc>
            </a:pPr>
            <a:r>
              <a:rPr lang="en-US" sz="6496" spc="32" dirty="0" err="1">
                <a:solidFill>
                  <a:srgbClr val="EEDEE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Comunicação</a:t>
            </a:r>
            <a:r>
              <a:rPr lang="en-US" sz="6496" spc="32" dirty="0">
                <a:solidFill>
                  <a:srgbClr val="EEDEE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6496" spc="32" dirty="0" err="1">
                <a:solidFill>
                  <a:srgbClr val="EEDEE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Não</a:t>
            </a:r>
            <a:r>
              <a:rPr lang="en-US" sz="6496" spc="32" dirty="0">
                <a:solidFill>
                  <a:srgbClr val="EEDEE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Violenta 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8328" y="9425330"/>
            <a:ext cx="1269244" cy="511473"/>
            <a:chOff x="0" y="0"/>
            <a:chExt cx="1692326" cy="681965"/>
          </a:xfrm>
        </p:grpSpPr>
        <p:sp>
          <p:nvSpPr>
            <p:cNvPr id="3" name="Freeform 3" descr="Uma imagem contendo desenho  Descrição gerada automaticamente"/>
            <p:cNvSpPr/>
            <p:nvPr/>
          </p:nvSpPr>
          <p:spPr>
            <a:xfrm>
              <a:off x="0" y="0"/>
              <a:ext cx="1692275" cy="681990"/>
            </a:xfrm>
            <a:custGeom>
              <a:avLst/>
              <a:gdLst/>
              <a:ahLst/>
              <a:cxnLst/>
              <a:rect l="l" t="t" r="r" b="b"/>
              <a:pathLst>
                <a:path w="1692275" h="681990">
                  <a:moveTo>
                    <a:pt x="0" y="0"/>
                  </a:moveTo>
                  <a:lnTo>
                    <a:pt x="1692275" y="0"/>
                  </a:lnTo>
                  <a:lnTo>
                    <a:pt x="1692275" y="681990"/>
                  </a:lnTo>
                  <a:lnTo>
                    <a:pt x="0" y="681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30" t="-29865" r="-19775" b="-3314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88141" y="9477280"/>
            <a:ext cx="1447352" cy="407584"/>
            <a:chOff x="0" y="0"/>
            <a:chExt cx="1929803" cy="5434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29765" cy="543433"/>
            </a:xfrm>
            <a:custGeom>
              <a:avLst/>
              <a:gdLst/>
              <a:ahLst/>
              <a:cxnLst/>
              <a:rect l="l" t="t" r="r" b="b"/>
              <a:pathLst>
                <a:path w="1929765" h="543433">
                  <a:moveTo>
                    <a:pt x="0" y="0"/>
                  </a:moveTo>
                  <a:lnTo>
                    <a:pt x="1929765" y="0"/>
                  </a:lnTo>
                  <a:lnTo>
                    <a:pt x="1929765" y="543433"/>
                  </a:lnTo>
                  <a:lnTo>
                    <a:pt x="0" y="543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6" r="-257" b="-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AutoShape 6"/>
          <p:cNvSpPr/>
          <p:nvPr/>
        </p:nvSpPr>
        <p:spPr>
          <a:xfrm rot="5311740">
            <a:off x="15972320" y="9676305"/>
            <a:ext cx="37114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395012" y="8318753"/>
            <a:ext cx="8892852" cy="762765"/>
            <a:chOff x="0" y="0"/>
            <a:chExt cx="8626945" cy="7399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26983" cy="739983"/>
            </a:xfrm>
            <a:custGeom>
              <a:avLst/>
              <a:gdLst/>
              <a:ahLst/>
              <a:cxnLst/>
              <a:rect l="l" t="t" r="r" b="b"/>
              <a:pathLst>
                <a:path w="8626983" h="739983">
                  <a:moveTo>
                    <a:pt x="0" y="0"/>
                  </a:moveTo>
                  <a:lnTo>
                    <a:pt x="8626983" y="0"/>
                  </a:lnTo>
                  <a:lnTo>
                    <a:pt x="8626983" y="739983"/>
                  </a:lnTo>
                  <a:lnTo>
                    <a:pt x="0" y="739983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09097" y="72609"/>
            <a:ext cx="8978903" cy="10308727"/>
            <a:chOff x="0" y="0"/>
            <a:chExt cx="11971871" cy="137449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71909" cy="13744956"/>
            </a:xfrm>
            <a:custGeom>
              <a:avLst/>
              <a:gdLst/>
              <a:ahLst/>
              <a:cxnLst/>
              <a:rect l="l" t="t" r="r" b="b"/>
              <a:pathLst>
                <a:path w="11971909" h="13744956">
                  <a:moveTo>
                    <a:pt x="0" y="0"/>
                  </a:moveTo>
                  <a:lnTo>
                    <a:pt x="11971909" y="0"/>
                  </a:lnTo>
                  <a:lnTo>
                    <a:pt x="11971909" y="13744956"/>
                  </a:lnTo>
                  <a:lnTo>
                    <a:pt x="0" y="13744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8708" y="8141970"/>
            <a:ext cx="7254088" cy="1116330"/>
            <a:chOff x="0" y="0"/>
            <a:chExt cx="9672117" cy="14884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72112" cy="1488440"/>
            </a:xfrm>
            <a:custGeom>
              <a:avLst/>
              <a:gdLst/>
              <a:ahLst/>
              <a:cxnLst/>
              <a:rect l="l" t="t" r="r" b="b"/>
              <a:pathLst>
                <a:path w="9672112" h="1488440">
                  <a:moveTo>
                    <a:pt x="0" y="0"/>
                  </a:moveTo>
                  <a:lnTo>
                    <a:pt x="9672112" y="0"/>
                  </a:lnTo>
                  <a:lnTo>
                    <a:pt x="9672112" y="1488440"/>
                  </a:lnTo>
                  <a:lnTo>
                    <a:pt x="0" y="148844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t="-89900" b="-6333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9672117" cy="15360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 i="1">
                  <a:solidFill>
                    <a:srgbClr val="FFFFFF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- Marshall Rosenberg, psicólogo americano e criador da Comunicação Não-Violenta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99673" y="2349732"/>
            <a:ext cx="6909425" cy="519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i="1">
                <a:solidFill>
                  <a:srgbClr val="262626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Comunicação Não Violenta é mais que processo ou linguagem. Num nível mais profundo, ela é um lembrete permanente para mantermos nossa atenção concentrada lá onde é mais provável acharmos o que procuramos.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44581" y="1088231"/>
            <a:ext cx="1232011" cy="1232011"/>
            <a:chOff x="0" y="0"/>
            <a:chExt cx="1642682" cy="16426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42618" cy="1642618"/>
            </a:xfrm>
            <a:custGeom>
              <a:avLst/>
              <a:gdLst/>
              <a:ahLst/>
              <a:cxnLst/>
              <a:rect l="l" t="t" r="r" b="b"/>
              <a:pathLst>
                <a:path w="1642618" h="1642618">
                  <a:moveTo>
                    <a:pt x="0" y="821309"/>
                  </a:moveTo>
                  <a:cubicBezTo>
                    <a:pt x="0" y="367665"/>
                    <a:pt x="367665" y="0"/>
                    <a:pt x="821309" y="0"/>
                  </a:cubicBezTo>
                  <a:cubicBezTo>
                    <a:pt x="1274953" y="0"/>
                    <a:pt x="1642618" y="367665"/>
                    <a:pt x="1642618" y="821309"/>
                  </a:cubicBezTo>
                  <a:cubicBezTo>
                    <a:pt x="1642618" y="1274953"/>
                    <a:pt x="1274953" y="1642618"/>
                    <a:pt x="821309" y="1642618"/>
                  </a:cubicBezTo>
                  <a:cubicBezTo>
                    <a:pt x="367665" y="1642618"/>
                    <a:pt x="0" y="1274953"/>
                    <a:pt x="0" y="821309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95012" y="1413605"/>
            <a:ext cx="755685" cy="524189"/>
            <a:chOff x="0" y="0"/>
            <a:chExt cx="1007580" cy="69891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07618" cy="698881"/>
            </a:xfrm>
            <a:custGeom>
              <a:avLst/>
              <a:gdLst/>
              <a:ahLst/>
              <a:cxnLst/>
              <a:rect l="l" t="t" r="r" b="b"/>
              <a:pathLst>
                <a:path w="1007618" h="698881">
                  <a:moveTo>
                    <a:pt x="0" y="0"/>
                  </a:moveTo>
                  <a:lnTo>
                    <a:pt x="1007618" y="0"/>
                  </a:lnTo>
                  <a:lnTo>
                    <a:pt x="1007618" y="698881"/>
                  </a:lnTo>
                  <a:lnTo>
                    <a:pt x="0" y="698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44591" t="-183558" r="-144587" b="-41862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AutoShape 19"/>
          <p:cNvSpPr/>
          <p:nvPr/>
        </p:nvSpPr>
        <p:spPr>
          <a:xfrm rot="5311740">
            <a:off x="15972320" y="9676305"/>
            <a:ext cx="371142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318602" y="9344025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83883" y="772963"/>
            <a:ext cx="1269244" cy="511473"/>
            <a:chOff x="0" y="0"/>
            <a:chExt cx="1692326" cy="681965"/>
          </a:xfrm>
        </p:grpSpPr>
        <p:sp>
          <p:nvSpPr>
            <p:cNvPr id="3" name="Freeform 3" descr="Uma imagem contendo desenho  Descrição gerada automaticamente"/>
            <p:cNvSpPr/>
            <p:nvPr/>
          </p:nvSpPr>
          <p:spPr>
            <a:xfrm>
              <a:off x="0" y="0"/>
              <a:ext cx="1692275" cy="681990"/>
            </a:xfrm>
            <a:custGeom>
              <a:avLst/>
              <a:gdLst/>
              <a:ahLst/>
              <a:cxnLst/>
              <a:rect l="l" t="t" r="r" b="b"/>
              <a:pathLst>
                <a:path w="1692275" h="681990">
                  <a:moveTo>
                    <a:pt x="0" y="0"/>
                  </a:moveTo>
                  <a:lnTo>
                    <a:pt x="1692275" y="0"/>
                  </a:lnTo>
                  <a:lnTo>
                    <a:pt x="1692275" y="681990"/>
                  </a:lnTo>
                  <a:lnTo>
                    <a:pt x="0" y="681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30" t="-29865" r="-19775" b="-3314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907318"/>
            <a:ext cx="1447352" cy="407584"/>
            <a:chOff x="0" y="0"/>
            <a:chExt cx="1929803" cy="5434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29765" cy="543433"/>
            </a:xfrm>
            <a:custGeom>
              <a:avLst/>
              <a:gdLst/>
              <a:ahLst/>
              <a:cxnLst/>
              <a:rect l="l" t="t" r="r" b="b"/>
              <a:pathLst>
                <a:path w="1929765" h="543433">
                  <a:moveTo>
                    <a:pt x="0" y="0"/>
                  </a:moveTo>
                  <a:lnTo>
                    <a:pt x="1929765" y="0"/>
                  </a:lnTo>
                  <a:lnTo>
                    <a:pt x="1929765" y="543433"/>
                  </a:lnTo>
                  <a:lnTo>
                    <a:pt x="0" y="543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6" r="-257" b="-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58423" y="3757365"/>
            <a:ext cx="18288000" cy="5510460"/>
            <a:chOff x="0" y="0"/>
            <a:chExt cx="24384000" cy="73472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7347331"/>
            </a:xfrm>
            <a:custGeom>
              <a:avLst/>
              <a:gdLst/>
              <a:ahLst/>
              <a:cxnLst/>
              <a:rect l="l" t="t" r="r" b="b"/>
              <a:pathLst>
                <a:path w="24384000" h="7347331">
                  <a:moveTo>
                    <a:pt x="0" y="0"/>
                  </a:moveTo>
                  <a:lnTo>
                    <a:pt x="24384000" y="0"/>
                  </a:lnTo>
                  <a:lnTo>
                    <a:pt x="24384000" y="7347331"/>
                  </a:lnTo>
                  <a:lnTo>
                    <a:pt x="0" y="7347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r="-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760570" y="996810"/>
            <a:ext cx="1022080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en-US" sz="5699" b="1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COMUNICAÇÃO NÃO VIOLENTA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39505" y="5901271"/>
            <a:ext cx="2901515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Sentimento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6148" y="1991325"/>
            <a:ext cx="17263429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262626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Os 4 componentes da Comunicação Não-Violenta: </a:t>
            </a:r>
          </a:p>
          <a:p>
            <a:pPr algn="ctr">
              <a:lnSpc>
                <a:spcPts val="4080"/>
              </a:lnSpc>
            </a:pPr>
            <a:r>
              <a:rPr lang="en-US" sz="3400">
                <a:solidFill>
                  <a:srgbClr val="262626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Para transmitir uma mensagem não violenta, tenha em mãos quatro componentes da CNV:</a:t>
            </a:r>
          </a:p>
          <a:p>
            <a:pPr algn="ctr">
              <a:lnSpc>
                <a:spcPts val="4320"/>
              </a:lnSpc>
            </a:pPr>
            <a:endParaRPr lang="en-US" sz="3400">
              <a:solidFill>
                <a:srgbClr val="262626"/>
              </a:solidFill>
              <a:latin typeface="ITC Franklin Gothic LT"/>
              <a:ea typeface="ITC Franklin Gothic LT"/>
              <a:cs typeface="ITC Franklin Gothic LT"/>
              <a:sym typeface="ITC Franklin Gothic 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76227" y="5901271"/>
            <a:ext cx="2679592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Observação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61962" y="5846269"/>
            <a:ext cx="3321482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0"/>
              </a:lnSpc>
            </a:pPr>
            <a:r>
              <a:rPr lang="en-US" sz="3100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Necessidades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804385" y="5901271"/>
            <a:ext cx="1934975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Pedido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9146" y="8296275"/>
            <a:ext cx="3883232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rgbClr val="3A3A3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QUANDO OBSERVO QUE...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rgbClr val="3A3A3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[FATO OBJETIVO 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rgbClr val="3A3A3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E VERIFICÁVEL]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1565" y="8296275"/>
            <a:ext cx="2165191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  <a:spcBef>
                <a:spcPct val="0"/>
              </a:spcBef>
            </a:pPr>
            <a:r>
              <a:rPr lang="en-US" sz="2600" b="1" u="none" strike="noStrike">
                <a:solidFill>
                  <a:srgbClr val="3A3A3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EU ME SINTO...</a:t>
            </a:r>
          </a:p>
          <a:p>
            <a:pPr marL="0" lvl="0" indent="0" algn="ctr">
              <a:lnSpc>
                <a:spcPts val="3120"/>
              </a:lnSpc>
              <a:spcBef>
                <a:spcPct val="0"/>
              </a:spcBef>
            </a:pPr>
            <a:r>
              <a:rPr lang="en-US" sz="2600" b="1" u="none" strike="noStrike">
                <a:solidFill>
                  <a:srgbClr val="3A3A3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[EMOÇÃO]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35867" y="8296275"/>
            <a:ext cx="380498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  <a:spcBef>
                <a:spcPct val="0"/>
              </a:spcBef>
            </a:pPr>
            <a:r>
              <a:rPr lang="en-US" sz="2600" b="1" u="none" strike="noStrike">
                <a:solidFill>
                  <a:srgbClr val="3A3A3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PORQUE EU PRECISO... [NECESSIDADE]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855660" y="8296275"/>
            <a:ext cx="3883700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  <a:spcBef>
                <a:spcPct val="0"/>
              </a:spcBef>
            </a:pPr>
            <a:r>
              <a:rPr lang="en-US" sz="2600" b="1" u="none" strike="noStrike">
                <a:solidFill>
                  <a:srgbClr val="3A3A3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GOSTARIA DE SABER SE VOCÊ ESTÁ DISPOSTO A... </a:t>
            </a:r>
          </a:p>
          <a:p>
            <a:pPr marL="0" lvl="0" indent="0" algn="ctr">
              <a:lnSpc>
                <a:spcPts val="3120"/>
              </a:lnSpc>
              <a:spcBef>
                <a:spcPct val="0"/>
              </a:spcBef>
            </a:pPr>
            <a:r>
              <a:rPr lang="en-US" sz="2600" b="1" u="none" strike="noStrike">
                <a:solidFill>
                  <a:srgbClr val="3A3A3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[PEDIDO CONCRETO]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6148" y="9544050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211761" cy="11373242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"/>
              </a:blip>
              <a:stretch>
                <a:fillRect t="-93748" r="-45735" b="-248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594193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5049205" y="178417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826795" y="59419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9" y="0"/>
                </a:lnTo>
                <a:lnTo>
                  <a:pt x="1413549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0800000">
            <a:off x="262542" y="6595859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3355939" y="3145498"/>
            <a:ext cx="11576122" cy="6236636"/>
          </a:xfrm>
          <a:custGeom>
            <a:avLst/>
            <a:gdLst/>
            <a:ahLst/>
            <a:cxnLst/>
            <a:rect l="l" t="t" r="r" b="b"/>
            <a:pathLst>
              <a:path w="11576122" h="6236636">
                <a:moveTo>
                  <a:pt x="0" y="0"/>
                </a:moveTo>
                <a:lnTo>
                  <a:pt x="11576122" y="0"/>
                </a:lnTo>
                <a:lnTo>
                  <a:pt x="11576122" y="6236636"/>
                </a:lnTo>
                <a:lnTo>
                  <a:pt x="0" y="6236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028700" y="1379420"/>
            <a:ext cx="940927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Comunicação  NÃO  Violenta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293155" y="2243358"/>
            <a:ext cx="9210880" cy="948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234440" y="2293820"/>
            <a:ext cx="3613785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faz sentido GN...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49743" y="4495996"/>
            <a:ext cx="9388514" cy="3056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5"/>
              </a:lnSpc>
              <a:spcBef>
                <a:spcPct val="0"/>
              </a:spcBef>
            </a:pP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 A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comunicação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precisa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influenciar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sem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autoridade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direta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Pois o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risco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é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só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“ser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agressivo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”, é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quebrar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lógica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parceria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cair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numa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lógica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cobrança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o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no canal, mina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no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médio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979" dirty="0" err="1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prazo</a:t>
            </a:r>
            <a:r>
              <a:rPr lang="en-US" sz="3979" dirty="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.”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599913" y="9115425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>
            <a:off x="1437027" y="9533928"/>
            <a:ext cx="12975028" cy="9511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AutoShape 8"/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 rot="-5400000">
            <a:off x="809463" y="181927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755330" y="1324585"/>
            <a:ext cx="5313456" cy="8922534"/>
          </a:xfrm>
          <a:custGeom>
            <a:avLst/>
            <a:gdLst/>
            <a:ahLst/>
            <a:cxnLst/>
            <a:rect l="l" t="t" r="r" b="b"/>
            <a:pathLst>
              <a:path w="5313456" h="8922534">
                <a:moveTo>
                  <a:pt x="0" y="0"/>
                </a:moveTo>
                <a:lnTo>
                  <a:pt x="5313456" y="0"/>
                </a:lnTo>
                <a:lnTo>
                  <a:pt x="5313456" y="8922534"/>
                </a:lnTo>
                <a:lnTo>
                  <a:pt x="0" y="89225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3660" t="-26088" b="-258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2795692" y="2504374"/>
            <a:ext cx="8959638" cy="42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4"/>
              </a:lnSpc>
            </a:pPr>
            <a:r>
              <a:rPr lang="en-US" sz="4817" b="1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COMUNICAÇÃO NÃO VIOLENTA</a:t>
            </a:r>
          </a:p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 </a:t>
            </a:r>
            <a:r>
              <a:rPr lang="en-US" sz="5299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Estudos de Casos reais:</a:t>
            </a:r>
            <a:r>
              <a:rPr lang="en-US" sz="52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ctr">
              <a:lnSpc>
                <a:spcPts val="7419"/>
              </a:lnSpc>
            </a:pPr>
            <a:endParaRPr lang="en-US" sz="5299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r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Gerente chega no PDV e abre a</a:t>
            </a:r>
          </a:p>
          <a:p>
            <a:pPr algn="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conversa olhando resultado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343" y="-186828"/>
            <a:ext cx="18620018" cy="10477571"/>
            <a:chOff x="0" y="0"/>
            <a:chExt cx="24384000" cy="13720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4265316" y="9728987"/>
            <a:ext cx="9270024" cy="19857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884396" y="65358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9" name="Freeform 9"/>
          <p:cNvSpPr/>
          <p:nvPr/>
        </p:nvSpPr>
        <p:spPr>
          <a:xfrm>
            <a:off x="15567279" y="590550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0800000">
            <a:off x="684538" y="1860961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8898198" y="-3517306"/>
            <a:ext cx="10598096" cy="10156117"/>
            <a:chOff x="0" y="0"/>
            <a:chExt cx="14130795" cy="135414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30782" cy="13541502"/>
            </a:xfrm>
            <a:custGeom>
              <a:avLst/>
              <a:gdLst/>
              <a:ahLst/>
              <a:cxnLst/>
              <a:rect l="l" t="t" r="r" b="b"/>
              <a:pathLst>
                <a:path w="14130782" h="13541502">
                  <a:moveTo>
                    <a:pt x="0" y="0"/>
                  </a:moveTo>
                  <a:lnTo>
                    <a:pt x="14130782" y="0"/>
                  </a:lnTo>
                  <a:lnTo>
                    <a:pt x="14130782" y="13541502"/>
                  </a:lnTo>
                  <a:lnTo>
                    <a:pt x="0" y="13541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986247" y="4337461"/>
            <a:ext cx="14271993" cy="3488407"/>
          </a:xfrm>
          <a:custGeom>
            <a:avLst/>
            <a:gdLst/>
            <a:ahLst/>
            <a:cxnLst/>
            <a:rect l="l" t="t" r="r" b="b"/>
            <a:pathLst>
              <a:path w="14271993" h="3488407">
                <a:moveTo>
                  <a:pt x="0" y="0"/>
                </a:moveTo>
                <a:lnTo>
                  <a:pt x="14271993" y="0"/>
                </a:lnTo>
                <a:lnTo>
                  <a:pt x="14271993" y="3488408"/>
                </a:lnTo>
                <a:lnTo>
                  <a:pt x="0" y="34884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526938" y="2801769"/>
            <a:ext cx="5683863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5526" lvl="1" indent="-162763" algn="l">
              <a:lnSpc>
                <a:spcPts val="216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Lançamento - Maio/26</a:t>
            </a:r>
          </a:p>
          <a:p>
            <a:pPr marL="325755" lvl="1" indent="-162878" algn="l">
              <a:lnSpc>
                <a:spcPts val="2160"/>
              </a:lnSpc>
            </a:pPr>
            <a:endParaRPr lang="en-US" sz="180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244584" y="3723999"/>
            <a:ext cx="842401" cy="843944"/>
            <a:chOff x="0" y="0"/>
            <a:chExt cx="1123201" cy="11252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123201" cy="119193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010109" y="5510079"/>
            <a:ext cx="3865474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698" lvl="1" indent="-180849" algn="l">
              <a:lnSpc>
                <a:spcPts val="24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 Comercial</a:t>
            </a:r>
          </a:p>
          <a:p>
            <a:pPr marL="1123702" lvl="2" indent="-374567" algn="l">
              <a:lnSpc>
                <a:spcPts val="2400"/>
              </a:lnSpc>
              <a:buFont typeface="Arial"/>
              <a:buChar char="⚬"/>
            </a:pP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Rotina e Carteira</a:t>
            </a:r>
          </a:p>
          <a:p>
            <a:pPr marL="1123702" lvl="2" indent="-374567" algn="l">
              <a:lnSpc>
                <a:spcPts val="2400"/>
              </a:lnSpc>
              <a:buFont typeface="Arial"/>
              <a:buChar char="⚬"/>
            </a:pP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Analise de dados e boas práticas</a:t>
            </a:r>
          </a:p>
          <a:p>
            <a:pPr marL="1123956" lvl="2" indent="-374652" algn="l">
              <a:lnSpc>
                <a:spcPts val="2400"/>
              </a:lnSpc>
              <a:buFont typeface="Arial"/>
              <a:buChar char="⚬"/>
            </a:pP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Estudo de Caso Luis Fernando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011188" y="6604206"/>
            <a:ext cx="842401" cy="843944"/>
            <a:chOff x="0" y="0"/>
            <a:chExt cx="1123201" cy="112525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1123201" cy="119193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460263" y="5110029"/>
            <a:ext cx="3972125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952" lvl="1" indent="-180976" algn="l">
              <a:lnSpc>
                <a:spcPts val="24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Pensamento Analítico e Influência</a:t>
            </a:r>
          </a:p>
          <a:p>
            <a:pPr marL="1123702" lvl="2" indent="-374567" algn="l">
              <a:lnSpc>
                <a:spcPts val="2400"/>
              </a:lnSpc>
              <a:buFont typeface="Arial"/>
              <a:buChar char="⚬"/>
            </a:pP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 analise a ação do PDV -</a:t>
            </a:r>
          </a:p>
          <a:p>
            <a:pPr marL="1123702" lvl="2" indent="-374567" algn="l">
              <a:lnSpc>
                <a:spcPts val="2400"/>
              </a:lnSpc>
              <a:buFont typeface="Arial"/>
              <a:buChar char="⚬"/>
            </a:pP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GN  a vida como ela é </a:t>
            </a:r>
          </a:p>
          <a:p>
            <a:pPr marL="1123702" lvl="2" indent="-374567" algn="l">
              <a:lnSpc>
                <a:spcPts val="2400"/>
              </a:lnSpc>
              <a:buFont typeface="Arial"/>
              <a:buChar char="⚬"/>
            </a:pP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Método 3p</a:t>
            </a:r>
          </a:p>
          <a:p>
            <a:pPr marL="1123702" lvl="2" indent="-374567" algn="l">
              <a:lnSpc>
                <a:spcPts val="2400"/>
              </a:lnSpc>
              <a:buFont typeface="Arial"/>
              <a:buChar char="⚬"/>
            </a:pP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Estudos de Caso e FCA</a:t>
            </a:r>
          </a:p>
          <a:p>
            <a:pPr algn="l">
              <a:lnSpc>
                <a:spcPts val="2400"/>
              </a:lnSpc>
            </a:pPr>
            <a:endParaRPr lang="en-US" sz="2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2400"/>
              </a:lnSpc>
            </a:pPr>
            <a:endParaRPr lang="en-US" sz="2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4562010" y="3784578"/>
            <a:ext cx="842401" cy="843944"/>
            <a:chOff x="0" y="0"/>
            <a:chExt cx="1123201" cy="112525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123201" cy="119193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4327657" y="4880448"/>
            <a:ext cx="356570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5526" lvl="1" indent="-162763" algn="l">
              <a:lnSpc>
                <a:spcPts val="216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Certificados de participação</a:t>
            </a:r>
          </a:p>
          <a:p>
            <a:pPr marL="325755" lvl="1" indent="-162878" algn="l">
              <a:lnSpc>
                <a:spcPts val="216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Selo Linkedin Programa Gestão de Negócios - Gestão 360°</a:t>
            </a:r>
          </a:p>
          <a:p>
            <a:pPr marL="325755" lvl="1" indent="-162878" algn="l">
              <a:lnSpc>
                <a:spcPts val="2160"/>
              </a:lnSpc>
            </a:pPr>
            <a:endParaRPr lang="en-US" sz="180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2200363" y="5670394"/>
            <a:ext cx="1334976" cy="822541"/>
            <a:chOff x="0" y="0"/>
            <a:chExt cx="1779968" cy="109672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80032" cy="1096772"/>
            </a:xfrm>
            <a:custGeom>
              <a:avLst/>
              <a:gdLst/>
              <a:ahLst/>
              <a:cxnLst/>
              <a:rect l="l" t="t" r="r" b="b"/>
              <a:pathLst>
                <a:path w="1780032" h="1096772">
                  <a:moveTo>
                    <a:pt x="0" y="548386"/>
                  </a:moveTo>
                  <a:cubicBezTo>
                    <a:pt x="0" y="245491"/>
                    <a:pt x="398399" y="0"/>
                    <a:pt x="890016" y="0"/>
                  </a:cubicBezTo>
                  <a:cubicBezTo>
                    <a:pt x="1381633" y="0"/>
                    <a:pt x="1780032" y="245491"/>
                    <a:pt x="1780032" y="548386"/>
                  </a:cubicBezTo>
                  <a:cubicBezTo>
                    <a:pt x="1780032" y="851281"/>
                    <a:pt x="1381633" y="1096772"/>
                    <a:pt x="890016" y="1096772"/>
                  </a:cubicBezTo>
                  <a:cubicBezTo>
                    <a:pt x="398399" y="1096772"/>
                    <a:pt x="0" y="851154"/>
                    <a:pt x="0" y="5483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1779968" cy="116339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EAD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2607033" y="6641173"/>
            <a:ext cx="410174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698" lvl="1" indent="-180849" algn="l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Trilha Rota dos </a:t>
            </a: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Campeões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</a:p>
          <a:p>
            <a:pPr marL="361952" lvl="1" indent="-180976" algn="l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5 </a:t>
            </a: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Microlearnings</a:t>
            </a:r>
            <a:endParaRPr lang="en-US" sz="20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123956" lvl="2" indent="-374652" algn="l">
              <a:lnSpc>
                <a:spcPts val="2400"/>
              </a:lnSpc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Sprint de Alta Performance – Giovane Gávio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4748758" y="3737896"/>
            <a:ext cx="3244615" cy="973779"/>
            <a:chOff x="0" y="0"/>
            <a:chExt cx="4326153" cy="129837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326128" cy="1298448"/>
            </a:xfrm>
            <a:custGeom>
              <a:avLst/>
              <a:gdLst/>
              <a:ahLst/>
              <a:cxnLst/>
              <a:rect l="l" t="t" r="r" b="b"/>
              <a:pathLst>
                <a:path w="4326128" h="1298448">
                  <a:moveTo>
                    <a:pt x="0" y="649224"/>
                  </a:moveTo>
                  <a:cubicBezTo>
                    <a:pt x="0" y="290703"/>
                    <a:pt x="290703" y="0"/>
                    <a:pt x="649224" y="0"/>
                  </a:cubicBezTo>
                  <a:lnTo>
                    <a:pt x="3676904" y="0"/>
                  </a:lnTo>
                  <a:cubicBezTo>
                    <a:pt x="4035425" y="0"/>
                    <a:pt x="4326128" y="290703"/>
                    <a:pt x="4326128" y="649224"/>
                  </a:cubicBezTo>
                  <a:cubicBezTo>
                    <a:pt x="4326128" y="1007745"/>
                    <a:pt x="4035425" y="1298448"/>
                    <a:pt x="3676904" y="1298448"/>
                  </a:cubicBezTo>
                  <a:lnTo>
                    <a:pt x="649224" y="1298448"/>
                  </a:lnTo>
                  <a:cubicBezTo>
                    <a:pt x="290703" y="1298321"/>
                    <a:pt x="0" y="1007745"/>
                    <a:pt x="0" y="649224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66675"/>
              <a:ext cx="4326153" cy="1365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Pós Jornada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197241" y="9385945"/>
            <a:ext cx="1451800" cy="585035"/>
            <a:chOff x="0" y="0"/>
            <a:chExt cx="1935734" cy="780047"/>
          </a:xfrm>
        </p:grpSpPr>
        <p:sp>
          <p:nvSpPr>
            <p:cNvPr id="35" name="Freeform 35" descr="Uma imagem contendo desenho  Descrição gerada automaticamente"/>
            <p:cNvSpPr/>
            <p:nvPr/>
          </p:nvSpPr>
          <p:spPr>
            <a:xfrm>
              <a:off x="0" y="0"/>
              <a:ext cx="1935734" cy="780034"/>
            </a:xfrm>
            <a:custGeom>
              <a:avLst/>
              <a:gdLst/>
              <a:ahLst/>
              <a:cxnLst/>
              <a:rect l="l" t="t" r="r" b="b"/>
              <a:pathLst>
                <a:path w="1935734" h="780034">
                  <a:moveTo>
                    <a:pt x="0" y="0"/>
                  </a:moveTo>
                  <a:lnTo>
                    <a:pt x="1935734" y="0"/>
                  </a:lnTo>
                  <a:lnTo>
                    <a:pt x="1935734" y="780034"/>
                  </a:lnTo>
                  <a:lnTo>
                    <a:pt x="0" y="780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7906" t="-29868" r="-18950" b="-3315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6" name="AutoShape 36"/>
          <p:cNvSpPr/>
          <p:nvPr/>
        </p:nvSpPr>
        <p:spPr>
          <a:xfrm rot="5311740">
            <a:off x="15740120" y="9673704"/>
            <a:ext cx="42452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7" name="Group 37"/>
          <p:cNvGrpSpPr/>
          <p:nvPr/>
        </p:nvGrpSpPr>
        <p:grpSpPr>
          <a:xfrm>
            <a:off x="16255717" y="9438704"/>
            <a:ext cx="393983" cy="477793"/>
            <a:chOff x="0" y="0"/>
            <a:chExt cx="525310" cy="637057"/>
          </a:xfrm>
        </p:grpSpPr>
        <p:sp>
          <p:nvSpPr>
            <p:cNvPr id="38" name="Freeform 38" descr="Interface gráfica do usuário  Descrição gerada automaticamente com confiança baixa"/>
            <p:cNvSpPr/>
            <p:nvPr/>
          </p:nvSpPr>
          <p:spPr>
            <a:xfrm>
              <a:off x="0" y="0"/>
              <a:ext cx="525272" cy="637032"/>
            </a:xfrm>
            <a:custGeom>
              <a:avLst/>
              <a:gdLst/>
              <a:ahLst/>
              <a:cxnLst/>
              <a:rect l="l" t="t" r="r" b="b"/>
              <a:pathLst>
                <a:path w="525272" h="637032">
                  <a:moveTo>
                    <a:pt x="0" y="0"/>
                  </a:moveTo>
                  <a:lnTo>
                    <a:pt x="525272" y="0"/>
                  </a:lnTo>
                  <a:lnTo>
                    <a:pt x="525272" y="637032"/>
                  </a:lnTo>
                  <a:lnTo>
                    <a:pt x="0" y="63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240882" b="-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6605504" y="9351635"/>
            <a:ext cx="1296733" cy="635327"/>
            <a:chOff x="0" y="0"/>
            <a:chExt cx="1728978" cy="847103"/>
          </a:xfrm>
        </p:grpSpPr>
        <p:sp>
          <p:nvSpPr>
            <p:cNvPr id="40" name="Freeform 40" descr="Interface gráfica do usuário  Descrição gerada automaticamente com confiança baixa"/>
            <p:cNvSpPr/>
            <p:nvPr/>
          </p:nvSpPr>
          <p:spPr>
            <a:xfrm>
              <a:off x="0" y="0"/>
              <a:ext cx="1728978" cy="847090"/>
            </a:xfrm>
            <a:custGeom>
              <a:avLst/>
              <a:gdLst/>
              <a:ahLst/>
              <a:cxnLst/>
              <a:rect l="l" t="t" r="r" b="b"/>
              <a:pathLst>
                <a:path w="1728978" h="847090">
                  <a:moveTo>
                    <a:pt x="0" y="0"/>
                  </a:moveTo>
                  <a:lnTo>
                    <a:pt x="1728978" y="0"/>
                  </a:lnTo>
                  <a:lnTo>
                    <a:pt x="1728978" y="847090"/>
                  </a:lnTo>
                  <a:lnTo>
                    <a:pt x="0" y="847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37706" b="-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3792027" y="7543800"/>
            <a:ext cx="4436164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6243" lvl="1" indent="-208121" algn="l">
              <a:lnSpc>
                <a:spcPts val="276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Comunicação Estratégica</a:t>
            </a:r>
          </a:p>
          <a:p>
            <a:pPr marL="1292252" lvl="2" indent="-430751" algn="l">
              <a:lnSpc>
                <a:spcPts val="2760"/>
              </a:lnSpc>
              <a:buFont typeface="Arial"/>
              <a:buChar char="⚬"/>
            </a:pPr>
            <a:r>
              <a:rPr lang="en-US" sz="23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CNV na pratica</a:t>
            </a:r>
          </a:p>
          <a:p>
            <a:pPr marL="1292252" lvl="2" indent="-430751" algn="l">
              <a:lnSpc>
                <a:spcPts val="2760"/>
              </a:lnSpc>
              <a:buFont typeface="Arial"/>
              <a:buChar char="⚬"/>
            </a:pPr>
            <a:r>
              <a:rPr lang="en-US" sz="23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e-mails assertivos</a:t>
            </a:r>
          </a:p>
          <a:p>
            <a:pPr marL="1292252" lvl="2" indent="-430751" algn="l">
              <a:lnSpc>
                <a:spcPts val="2760"/>
              </a:lnSpc>
              <a:buFont typeface="Arial"/>
              <a:buChar char="⚬"/>
            </a:pPr>
            <a:r>
              <a:rPr lang="en-US" sz="23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Infuência Assertiva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42" name="Group 42"/>
          <p:cNvGrpSpPr/>
          <p:nvPr/>
        </p:nvGrpSpPr>
        <p:grpSpPr>
          <a:xfrm rot="-1022700">
            <a:off x="3802953" y="6636850"/>
            <a:ext cx="1525029" cy="940908"/>
            <a:chOff x="0" y="0"/>
            <a:chExt cx="2033372" cy="1254544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033397" cy="1254506"/>
            </a:xfrm>
            <a:custGeom>
              <a:avLst/>
              <a:gdLst/>
              <a:ahLst/>
              <a:cxnLst/>
              <a:rect l="l" t="t" r="r" b="b"/>
              <a:pathLst>
                <a:path w="2033397" h="1254506">
                  <a:moveTo>
                    <a:pt x="0" y="0"/>
                  </a:moveTo>
                  <a:lnTo>
                    <a:pt x="2033397" y="0"/>
                  </a:lnTo>
                  <a:lnTo>
                    <a:pt x="2033397" y="1254506"/>
                  </a:lnTo>
                  <a:lnTo>
                    <a:pt x="0" y="1254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1" b="-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039063" y="9133913"/>
            <a:ext cx="11736972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 turma terá 2 encontros de 2,5h (dois temas cada)– Foco em Solução de problemas​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684538" y="1561228"/>
            <a:ext cx="842401" cy="843944"/>
            <a:chOff x="0" y="0"/>
            <a:chExt cx="1123201" cy="112525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66675"/>
              <a:ext cx="1123201" cy="119193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63460" y="1496311"/>
            <a:ext cx="4214403" cy="973779"/>
            <a:chOff x="0" y="0"/>
            <a:chExt cx="5619204" cy="1298372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5619242" cy="1298448"/>
            </a:xfrm>
            <a:custGeom>
              <a:avLst/>
              <a:gdLst/>
              <a:ahLst/>
              <a:cxnLst/>
              <a:rect l="l" t="t" r="r" b="b"/>
              <a:pathLst>
                <a:path w="5619242" h="1298448">
                  <a:moveTo>
                    <a:pt x="0" y="649224"/>
                  </a:moveTo>
                  <a:cubicBezTo>
                    <a:pt x="0" y="290703"/>
                    <a:pt x="290703" y="0"/>
                    <a:pt x="649224" y="0"/>
                  </a:cubicBezTo>
                  <a:lnTo>
                    <a:pt x="4970018" y="0"/>
                  </a:lnTo>
                  <a:cubicBezTo>
                    <a:pt x="5328539" y="0"/>
                    <a:pt x="5619242" y="290703"/>
                    <a:pt x="5619242" y="649224"/>
                  </a:cubicBezTo>
                  <a:cubicBezTo>
                    <a:pt x="5619242" y="1007745"/>
                    <a:pt x="5328539" y="1298448"/>
                    <a:pt x="4970018" y="1298448"/>
                  </a:cubicBezTo>
                  <a:lnTo>
                    <a:pt x="649224" y="1298448"/>
                  </a:lnTo>
                  <a:cubicBezTo>
                    <a:pt x="290703" y="1298321"/>
                    <a:pt x="0" y="1007745"/>
                    <a:pt x="0" y="649224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66675"/>
              <a:ext cx="5619204" cy="1365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Início da Jornada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211761" cy="11373242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"/>
              </a:blip>
              <a:stretch>
                <a:fillRect t="-93748" r="-45735" b="-248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2938" y="33718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0996" y="9482131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8105775" y="140799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845752" y="337185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0800000">
            <a:off x="-125287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548421" y="1436570"/>
            <a:ext cx="737708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CNV- Estudo de Caso 1/4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48421" y="2662164"/>
            <a:ext cx="7377082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Reescreva usando os elementos da CNV:</a:t>
            </a:r>
          </a:p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 Observação. 2) Sentimento. 3) Necessidade. 4) Pedido.</a:t>
            </a: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80996" y="122702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rot="5400000">
            <a:off x="7901988" y="6768513"/>
            <a:ext cx="2071215" cy="2489258"/>
          </a:xfrm>
          <a:custGeom>
            <a:avLst/>
            <a:gdLst/>
            <a:ahLst/>
            <a:cxnLst/>
            <a:rect l="l" t="t" r="r" b="b"/>
            <a:pathLst>
              <a:path w="2071215" h="2489258">
                <a:moveTo>
                  <a:pt x="0" y="0"/>
                </a:moveTo>
                <a:lnTo>
                  <a:pt x="2071215" y="0"/>
                </a:lnTo>
                <a:lnTo>
                  <a:pt x="2071215" y="2489259"/>
                </a:lnTo>
                <a:lnTo>
                  <a:pt x="0" y="2489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912938" y="2027120"/>
            <a:ext cx="8595784" cy="589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CASO 1 — “Você não vendeu nada”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Fala (violenta):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“Você não vendeu nada essa semana, o que tá acontecendo?”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está por trás (para pensar):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Foco no erro / ausência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Tom de cobrança (não de parceria)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 considera contexto do PDV (fluxo, mix, concorrência)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Gera defesa imediata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548421" y="3513020"/>
            <a:ext cx="7377082" cy="5445025"/>
            <a:chOff x="0" y="0"/>
            <a:chExt cx="5634335" cy="41587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34399" cy="4158742"/>
            </a:xfrm>
            <a:custGeom>
              <a:avLst/>
              <a:gdLst/>
              <a:ahLst/>
              <a:cxnLst/>
              <a:rect l="l" t="t" r="r" b="b"/>
              <a:pathLst>
                <a:path w="5634399" h="4158742">
                  <a:moveTo>
                    <a:pt x="0" y="693166"/>
                  </a:moveTo>
                  <a:cubicBezTo>
                    <a:pt x="0" y="310388"/>
                    <a:pt x="142352" y="0"/>
                    <a:pt x="317903" y="0"/>
                  </a:cubicBezTo>
                  <a:lnTo>
                    <a:pt x="5316462" y="0"/>
                  </a:lnTo>
                  <a:cubicBezTo>
                    <a:pt x="5492013" y="0"/>
                    <a:pt x="5634399" y="310388"/>
                    <a:pt x="5634399" y="693166"/>
                  </a:cubicBezTo>
                  <a:lnTo>
                    <a:pt x="5634399" y="3465576"/>
                  </a:lnTo>
                  <a:cubicBezTo>
                    <a:pt x="5634399" y="3848354"/>
                    <a:pt x="5492013" y="4158742"/>
                    <a:pt x="5316462" y="4158742"/>
                  </a:cubicBezTo>
                  <a:lnTo>
                    <a:pt x="317903" y="4158742"/>
                  </a:lnTo>
                  <a:cubicBezTo>
                    <a:pt x="142352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881522" y="3903545"/>
            <a:ext cx="6710879" cy="431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Sugestão de Reescrita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muda na prática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1439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211761" cy="11373242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"/>
              </a:blip>
              <a:stretch>
                <a:fillRect t="-93748" r="-45735" b="-248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2938" y="33718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0996" y="9482131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8105775" y="140799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845752" y="337185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0800000">
            <a:off x="-125287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548421" y="1436570"/>
            <a:ext cx="737708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CNV- Estudo de Caso 2/4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48421" y="2662164"/>
            <a:ext cx="7377082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Reescreva usando os elementos da CNV:</a:t>
            </a:r>
          </a:p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 Observação. 2) Sentimento. 3) Necessidade. 4) Pedido.</a:t>
            </a: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80996" y="122702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rot="5400000">
            <a:off x="7901988" y="6768513"/>
            <a:ext cx="2071215" cy="2489258"/>
          </a:xfrm>
          <a:custGeom>
            <a:avLst/>
            <a:gdLst/>
            <a:ahLst/>
            <a:cxnLst/>
            <a:rect l="l" t="t" r="r" b="b"/>
            <a:pathLst>
              <a:path w="2071215" h="2489258">
                <a:moveTo>
                  <a:pt x="0" y="0"/>
                </a:moveTo>
                <a:lnTo>
                  <a:pt x="2071215" y="0"/>
                </a:lnTo>
                <a:lnTo>
                  <a:pt x="2071215" y="2489259"/>
                </a:lnTo>
                <a:lnTo>
                  <a:pt x="0" y="2489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912938" y="2310285"/>
            <a:ext cx="8595784" cy="466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CASO 2 — “Comparação com outros PDVs”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Fala (violenta):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“Outras lojas da região estão vendendo muito mais que você.”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está por trás (para pensar):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Comparação gera resistência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Pode soar como desvalorização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 traz caminho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548421" y="3513020"/>
            <a:ext cx="7377082" cy="5445025"/>
            <a:chOff x="0" y="0"/>
            <a:chExt cx="5634335" cy="41587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34399" cy="4158742"/>
            </a:xfrm>
            <a:custGeom>
              <a:avLst/>
              <a:gdLst/>
              <a:ahLst/>
              <a:cxnLst/>
              <a:rect l="l" t="t" r="r" b="b"/>
              <a:pathLst>
                <a:path w="5634399" h="4158742">
                  <a:moveTo>
                    <a:pt x="0" y="693166"/>
                  </a:moveTo>
                  <a:cubicBezTo>
                    <a:pt x="0" y="310388"/>
                    <a:pt x="142352" y="0"/>
                    <a:pt x="317903" y="0"/>
                  </a:cubicBezTo>
                  <a:lnTo>
                    <a:pt x="5316462" y="0"/>
                  </a:lnTo>
                  <a:cubicBezTo>
                    <a:pt x="5492013" y="0"/>
                    <a:pt x="5634399" y="310388"/>
                    <a:pt x="5634399" y="693166"/>
                  </a:cubicBezTo>
                  <a:lnTo>
                    <a:pt x="5634399" y="3465576"/>
                  </a:lnTo>
                  <a:cubicBezTo>
                    <a:pt x="5634399" y="3848354"/>
                    <a:pt x="5492013" y="4158742"/>
                    <a:pt x="5316462" y="4158742"/>
                  </a:cubicBezTo>
                  <a:lnTo>
                    <a:pt x="317903" y="4158742"/>
                  </a:lnTo>
                  <a:cubicBezTo>
                    <a:pt x="142352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881522" y="3903545"/>
            <a:ext cx="6710879" cy="431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Sugestão de Reescrita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muda na prática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1439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211761" cy="11373242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"/>
              </a:blip>
              <a:stretch>
                <a:fillRect t="-93748" r="-45735" b="-248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2938" y="33718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0996" y="9482131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8105775" y="140799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845752" y="337185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0800000">
            <a:off x="-125287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548421" y="1436570"/>
            <a:ext cx="737708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CNV- Estudo de Caso 3/4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48421" y="2662164"/>
            <a:ext cx="7377082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Reescreva usando os elementos da CNV:</a:t>
            </a:r>
          </a:p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 Observação. 2) Sentimento. 3) Necessidade. 4) Pedido.</a:t>
            </a: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80996" y="122702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rot="5400000">
            <a:off x="7901988" y="6768513"/>
            <a:ext cx="2071215" cy="2489258"/>
          </a:xfrm>
          <a:custGeom>
            <a:avLst/>
            <a:gdLst/>
            <a:ahLst/>
            <a:cxnLst/>
            <a:rect l="l" t="t" r="r" b="b"/>
            <a:pathLst>
              <a:path w="2071215" h="2489258">
                <a:moveTo>
                  <a:pt x="0" y="0"/>
                </a:moveTo>
                <a:lnTo>
                  <a:pt x="2071215" y="0"/>
                </a:lnTo>
                <a:lnTo>
                  <a:pt x="2071215" y="2489259"/>
                </a:lnTo>
                <a:lnTo>
                  <a:pt x="0" y="2489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912938" y="2310285"/>
            <a:ext cx="8595784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CASO 3 — Foco só em meta (sem contexto)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5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Fala (violenta):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b="1">
              <a:solidFill>
                <a:srgbClr val="262626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“A meta não foi batida de novo. Assim fica difícil.”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está por trás (para pensar):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b="1">
              <a:solidFill>
                <a:srgbClr val="262626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Generalização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Pressão sem suporte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 direciona ação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0548421" y="3513020"/>
            <a:ext cx="7377082" cy="5445025"/>
            <a:chOff x="0" y="0"/>
            <a:chExt cx="5634335" cy="41587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34399" cy="4158742"/>
            </a:xfrm>
            <a:custGeom>
              <a:avLst/>
              <a:gdLst/>
              <a:ahLst/>
              <a:cxnLst/>
              <a:rect l="l" t="t" r="r" b="b"/>
              <a:pathLst>
                <a:path w="5634399" h="4158742">
                  <a:moveTo>
                    <a:pt x="0" y="693166"/>
                  </a:moveTo>
                  <a:cubicBezTo>
                    <a:pt x="0" y="310388"/>
                    <a:pt x="142352" y="0"/>
                    <a:pt x="317903" y="0"/>
                  </a:cubicBezTo>
                  <a:lnTo>
                    <a:pt x="5316462" y="0"/>
                  </a:lnTo>
                  <a:cubicBezTo>
                    <a:pt x="5492013" y="0"/>
                    <a:pt x="5634399" y="310388"/>
                    <a:pt x="5634399" y="693166"/>
                  </a:cubicBezTo>
                  <a:lnTo>
                    <a:pt x="5634399" y="3465576"/>
                  </a:lnTo>
                  <a:cubicBezTo>
                    <a:pt x="5634399" y="3848354"/>
                    <a:pt x="5492013" y="4158742"/>
                    <a:pt x="5316462" y="4158742"/>
                  </a:cubicBezTo>
                  <a:lnTo>
                    <a:pt x="317903" y="4158742"/>
                  </a:lnTo>
                  <a:cubicBezTo>
                    <a:pt x="142352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881522" y="3903545"/>
            <a:ext cx="6710879" cy="431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Sugestão de Reescrita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muda na prática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1439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211761" cy="11373242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"/>
              </a:blip>
              <a:stretch>
                <a:fillRect t="-93748" r="-45735" b="-248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2938" y="33718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0996" y="9482131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8105775" y="140799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845752" y="337185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0800000">
            <a:off x="-125287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548421" y="1436570"/>
            <a:ext cx="737708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CNV- Estudo de Caso 4/4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48421" y="2662164"/>
            <a:ext cx="7377082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Reescreva usando os elementos da CNV:</a:t>
            </a:r>
          </a:p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 Observação. 2) Sentimento. 3) Necessidade. 4) Pedido.</a:t>
            </a: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80996" y="122702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rot="5400000">
            <a:off x="7901988" y="6768513"/>
            <a:ext cx="2071215" cy="2489258"/>
          </a:xfrm>
          <a:custGeom>
            <a:avLst/>
            <a:gdLst/>
            <a:ahLst/>
            <a:cxnLst/>
            <a:rect l="l" t="t" r="r" b="b"/>
            <a:pathLst>
              <a:path w="2071215" h="2489258">
                <a:moveTo>
                  <a:pt x="0" y="0"/>
                </a:moveTo>
                <a:lnTo>
                  <a:pt x="2071215" y="0"/>
                </a:lnTo>
                <a:lnTo>
                  <a:pt x="2071215" y="2489259"/>
                </a:lnTo>
                <a:lnTo>
                  <a:pt x="0" y="2489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912938" y="2310285"/>
            <a:ext cx="8595784" cy="566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CASO 4 — “Sugestão impositiva”</a:t>
            </a:r>
          </a:p>
          <a:p>
            <a:pPr algn="ctr">
              <a:lnSpc>
                <a:spcPts val="4319"/>
              </a:lnSpc>
              <a:spcBef>
                <a:spcPct val="0"/>
              </a:spcBef>
            </a:pPr>
            <a:endParaRPr lang="en-US" sz="35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Fala (violenta):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b="1">
              <a:solidFill>
                <a:srgbClr val="262626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“Você precisa abordar mais clientes e oferecer todos os produtos.”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está por trás (para pensar):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b="1">
              <a:solidFill>
                <a:srgbClr val="262626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Tom de ordem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Desconsidera realidade do time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Pode soar desconectado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548421" y="3513020"/>
            <a:ext cx="7377082" cy="5445025"/>
            <a:chOff x="0" y="0"/>
            <a:chExt cx="5634335" cy="41587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34399" cy="4158742"/>
            </a:xfrm>
            <a:custGeom>
              <a:avLst/>
              <a:gdLst/>
              <a:ahLst/>
              <a:cxnLst/>
              <a:rect l="l" t="t" r="r" b="b"/>
              <a:pathLst>
                <a:path w="5634399" h="4158742">
                  <a:moveTo>
                    <a:pt x="0" y="693166"/>
                  </a:moveTo>
                  <a:cubicBezTo>
                    <a:pt x="0" y="310388"/>
                    <a:pt x="142352" y="0"/>
                    <a:pt x="317903" y="0"/>
                  </a:cubicBezTo>
                  <a:lnTo>
                    <a:pt x="5316462" y="0"/>
                  </a:lnTo>
                  <a:cubicBezTo>
                    <a:pt x="5492013" y="0"/>
                    <a:pt x="5634399" y="310388"/>
                    <a:pt x="5634399" y="693166"/>
                  </a:cubicBezTo>
                  <a:lnTo>
                    <a:pt x="5634399" y="3465576"/>
                  </a:lnTo>
                  <a:cubicBezTo>
                    <a:pt x="5634399" y="3848354"/>
                    <a:pt x="5492013" y="4158742"/>
                    <a:pt x="5316462" y="4158742"/>
                  </a:cubicBezTo>
                  <a:lnTo>
                    <a:pt x="317903" y="4158742"/>
                  </a:lnTo>
                  <a:cubicBezTo>
                    <a:pt x="142352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881522" y="3903545"/>
            <a:ext cx="6710879" cy="431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Sugestão de Reescrita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muda na prática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1439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599913" y="9115425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>
            <a:off x="1437027" y="9533928"/>
            <a:ext cx="12975028" cy="9511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AutoShape 8"/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 rot="-5400000">
            <a:off x="809463" y="181927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755330" y="1324585"/>
            <a:ext cx="5313456" cy="8922534"/>
          </a:xfrm>
          <a:custGeom>
            <a:avLst/>
            <a:gdLst/>
            <a:ahLst/>
            <a:cxnLst/>
            <a:rect l="l" t="t" r="r" b="b"/>
            <a:pathLst>
              <a:path w="5313456" h="8922534">
                <a:moveTo>
                  <a:pt x="0" y="0"/>
                </a:moveTo>
                <a:lnTo>
                  <a:pt x="5313456" y="0"/>
                </a:lnTo>
                <a:lnTo>
                  <a:pt x="5313456" y="8922534"/>
                </a:lnTo>
                <a:lnTo>
                  <a:pt x="0" y="89225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3660" t="-26088" b="-258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847688" y="2504374"/>
            <a:ext cx="9907642" cy="499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4"/>
              </a:lnSpc>
            </a:pPr>
            <a:r>
              <a:rPr lang="en-US" sz="4817" b="1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COMUNICAÇÃO NÃO VIOLENTA</a:t>
            </a:r>
          </a:p>
          <a:p>
            <a:pPr algn="ctr">
              <a:lnSpc>
                <a:spcPts val="6744"/>
              </a:lnSpc>
            </a:pPr>
            <a:r>
              <a:rPr lang="en-US" sz="4817" b="1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Sugestão Resolvida</a:t>
            </a:r>
          </a:p>
          <a:p>
            <a:pPr algn="ctr">
              <a:lnSpc>
                <a:spcPts val="6744"/>
              </a:lnSpc>
            </a:pPr>
            <a:endParaRPr lang="en-US" sz="4817" b="1">
              <a:solidFill>
                <a:srgbClr val="FF9200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 </a:t>
            </a:r>
            <a:r>
              <a:rPr lang="en-US" sz="5299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Estudos de Casos reais:</a:t>
            </a:r>
            <a:r>
              <a:rPr lang="en-US" sz="52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r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Gerente chega no PDV e abre a</a:t>
            </a:r>
          </a:p>
          <a:p>
            <a:pPr algn="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conversa olhando resultado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211761" cy="11373242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"/>
              </a:blip>
              <a:stretch>
                <a:fillRect t="-93748" r="-45735" b="-248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2938" y="33718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0996" y="9482131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8105775" y="140799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845752" y="337185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0800000">
            <a:off x="-125287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548421" y="1436570"/>
            <a:ext cx="737708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CNV- Estudo de Caso 1/4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48421" y="2662164"/>
            <a:ext cx="7377082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Reescreva usando os elementos da CNV:</a:t>
            </a:r>
          </a:p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 Observação. 2) Sentimento. 3) Necessidade. 4) Pedido.</a:t>
            </a: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80996" y="122702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rot="5400000">
            <a:off x="7901988" y="6768513"/>
            <a:ext cx="2071215" cy="2489258"/>
          </a:xfrm>
          <a:custGeom>
            <a:avLst/>
            <a:gdLst/>
            <a:ahLst/>
            <a:cxnLst/>
            <a:rect l="l" t="t" r="r" b="b"/>
            <a:pathLst>
              <a:path w="2071215" h="2489258">
                <a:moveTo>
                  <a:pt x="0" y="0"/>
                </a:moveTo>
                <a:lnTo>
                  <a:pt x="2071215" y="0"/>
                </a:lnTo>
                <a:lnTo>
                  <a:pt x="2071215" y="2489259"/>
                </a:lnTo>
                <a:lnTo>
                  <a:pt x="0" y="2489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912938" y="2027120"/>
            <a:ext cx="8595784" cy="589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CASO 1 — “Você não vendeu nada”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Fala (violenta):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“Você não vendeu nada essa semana, o que tá acontecendo?”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está por trás (para pensar):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Foco no erro / ausência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Tom de cobrança (não de parceria)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 considera contexto do PDV (fluxo, mix, concorrência)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Gera defesa imediata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548421" y="3513020"/>
            <a:ext cx="7377082" cy="5445025"/>
            <a:chOff x="0" y="0"/>
            <a:chExt cx="5634335" cy="41587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34399" cy="4158742"/>
            </a:xfrm>
            <a:custGeom>
              <a:avLst/>
              <a:gdLst/>
              <a:ahLst/>
              <a:cxnLst/>
              <a:rect l="l" t="t" r="r" b="b"/>
              <a:pathLst>
                <a:path w="5634399" h="4158742">
                  <a:moveTo>
                    <a:pt x="0" y="693166"/>
                  </a:moveTo>
                  <a:cubicBezTo>
                    <a:pt x="0" y="310388"/>
                    <a:pt x="142352" y="0"/>
                    <a:pt x="317903" y="0"/>
                  </a:cubicBezTo>
                  <a:lnTo>
                    <a:pt x="5316462" y="0"/>
                  </a:lnTo>
                  <a:cubicBezTo>
                    <a:pt x="5492013" y="0"/>
                    <a:pt x="5634399" y="310388"/>
                    <a:pt x="5634399" y="693166"/>
                  </a:cubicBezTo>
                  <a:lnTo>
                    <a:pt x="5634399" y="3465576"/>
                  </a:lnTo>
                  <a:cubicBezTo>
                    <a:pt x="5634399" y="3848354"/>
                    <a:pt x="5492013" y="4158742"/>
                    <a:pt x="5316462" y="4158742"/>
                  </a:cubicBezTo>
                  <a:lnTo>
                    <a:pt x="317903" y="4158742"/>
                  </a:lnTo>
                  <a:cubicBezTo>
                    <a:pt x="142352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881522" y="3903545"/>
            <a:ext cx="6710879" cy="522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Sugestão de Reescrita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“Eu vi aqui no indicador que essa semana não tivemos ativações de Claro nesse ponto.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Queria entender contigo como foi o movimento da loja e o que você está percebendo no dia a dia.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Faz sentido a gente olhar juntos oportunidades pra melhorar esse resultado?”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muda na prática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Sai de acusação → vai para curiosidade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Traz dado sem julgamento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Abre espaço para diagnóstico (chave do canal)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Convida para construção conjunta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1439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211761" cy="11373242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"/>
              </a:blip>
              <a:stretch>
                <a:fillRect t="-93748" r="-45735" b="-248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2938" y="33718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0996" y="9482131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8105775" y="140799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845752" y="337185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0800000">
            <a:off x="-125287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548421" y="1436570"/>
            <a:ext cx="737708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CNV- Estudo de Caso 2/4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48421" y="2662164"/>
            <a:ext cx="7377082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Reescreva usando os elementos da CNV:</a:t>
            </a:r>
          </a:p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 Observação. 2) Sentimento. 3) Necessidade. 4) Pedido.</a:t>
            </a: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80996" y="122702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rot="5400000">
            <a:off x="7901988" y="6768513"/>
            <a:ext cx="2071215" cy="2489258"/>
          </a:xfrm>
          <a:custGeom>
            <a:avLst/>
            <a:gdLst/>
            <a:ahLst/>
            <a:cxnLst/>
            <a:rect l="l" t="t" r="r" b="b"/>
            <a:pathLst>
              <a:path w="2071215" h="2489258">
                <a:moveTo>
                  <a:pt x="0" y="0"/>
                </a:moveTo>
                <a:lnTo>
                  <a:pt x="2071215" y="0"/>
                </a:lnTo>
                <a:lnTo>
                  <a:pt x="2071215" y="2489259"/>
                </a:lnTo>
                <a:lnTo>
                  <a:pt x="0" y="2489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912938" y="2310285"/>
            <a:ext cx="8595784" cy="466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CASO 2 — “Comparação com outros PDVs”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Fala (violenta):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“Outras lojas da região estão vendendo muito mais que você.”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está por trás (para pensar):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Comparação gera resistência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Pode soar como desvalorização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 traz caminho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548421" y="3513020"/>
            <a:ext cx="7377082" cy="5445025"/>
            <a:chOff x="0" y="0"/>
            <a:chExt cx="5634335" cy="41587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34399" cy="4158742"/>
            </a:xfrm>
            <a:custGeom>
              <a:avLst/>
              <a:gdLst/>
              <a:ahLst/>
              <a:cxnLst/>
              <a:rect l="l" t="t" r="r" b="b"/>
              <a:pathLst>
                <a:path w="5634399" h="4158742">
                  <a:moveTo>
                    <a:pt x="0" y="693166"/>
                  </a:moveTo>
                  <a:cubicBezTo>
                    <a:pt x="0" y="310388"/>
                    <a:pt x="142352" y="0"/>
                    <a:pt x="317903" y="0"/>
                  </a:cubicBezTo>
                  <a:lnTo>
                    <a:pt x="5316462" y="0"/>
                  </a:lnTo>
                  <a:cubicBezTo>
                    <a:pt x="5492013" y="0"/>
                    <a:pt x="5634399" y="310388"/>
                    <a:pt x="5634399" y="693166"/>
                  </a:cubicBezTo>
                  <a:lnTo>
                    <a:pt x="5634399" y="3465576"/>
                  </a:lnTo>
                  <a:cubicBezTo>
                    <a:pt x="5634399" y="3848354"/>
                    <a:pt x="5492013" y="4158742"/>
                    <a:pt x="5316462" y="4158742"/>
                  </a:cubicBezTo>
                  <a:lnTo>
                    <a:pt x="317903" y="4158742"/>
                  </a:lnTo>
                  <a:cubicBezTo>
                    <a:pt x="142352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881522" y="3903545"/>
            <a:ext cx="6710879" cy="486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Sugestão de Reescrita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“Na região, alguns pontos com perfil parecido têm conseguido avançar nas vendas de banda larga.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Queria explorar contigo o que pode estar diferente aqui no seu contexto e ver onde a gente pode ajustar juntos.”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muda na prática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Sai de acusação → vai para colaboração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Traz dado com intenção positiva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Abre espaço para possível analise de estratégia  de atuação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Convida para construção conjunta</a:t>
            </a:r>
          </a:p>
          <a:p>
            <a:pPr algn="ctr">
              <a:lnSpc>
                <a:spcPts val="1439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2541" y="0"/>
            <a:ext cx="20211761" cy="11373242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"/>
              </a:blip>
              <a:stretch>
                <a:fillRect t="-93748" r="-45735" b="-248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2938" y="33718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0996" y="9482131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8105775" y="140799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845752" y="337185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0800000">
            <a:off x="-125287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548421" y="1436570"/>
            <a:ext cx="737708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CNV- Estudo de Caso 3/4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48421" y="2662164"/>
            <a:ext cx="7377082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Reescreva usando os elementos da CNV:</a:t>
            </a:r>
          </a:p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 Observação. 2) Sentimento. 3) Necessidade. 4) Pedido.</a:t>
            </a: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80996" y="122702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rot="5400000">
            <a:off x="7901988" y="6768513"/>
            <a:ext cx="2071215" cy="2489258"/>
          </a:xfrm>
          <a:custGeom>
            <a:avLst/>
            <a:gdLst/>
            <a:ahLst/>
            <a:cxnLst/>
            <a:rect l="l" t="t" r="r" b="b"/>
            <a:pathLst>
              <a:path w="2071215" h="2489258">
                <a:moveTo>
                  <a:pt x="0" y="0"/>
                </a:moveTo>
                <a:lnTo>
                  <a:pt x="2071215" y="0"/>
                </a:lnTo>
                <a:lnTo>
                  <a:pt x="2071215" y="2489259"/>
                </a:lnTo>
                <a:lnTo>
                  <a:pt x="0" y="2489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10548421" y="3513020"/>
            <a:ext cx="7377082" cy="5445025"/>
            <a:chOff x="0" y="0"/>
            <a:chExt cx="5634335" cy="41587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634399" cy="4158742"/>
            </a:xfrm>
            <a:custGeom>
              <a:avLst/>
              <a:gdLst/>
              <a:ahLst/>
              <a:cxnLst/>
              <a:rect l="l" t="t" r="r" b="b"/>
              <a:pathLst>
                <a:path w="5634399" h="4158742">
                  <a:moveTo>
                    <a:pt x="0" y="693166"/>
                  </a:moveTo>
                  <a:cubicBezTo>
                    <a:pt x="0" y="310388"/>
                    <a:pt x="142352" y="0"/>
                    <a:pt x="317903" y="0"/>
                  </a:cubicBezTo>
                  <a:lnTo>
                    <a:pt x="5316462" y="0"/>
                  </a:lnTo>
                  <a:cubicBezTo>
                    <a:pt x="5492013" y="0"/>
                    <a:pt x="5634399" y="310388"/>
                    <a:pt x="5634399" y="693166"/>
                  </a:cubicBezTo>
                  <a:lnTo>
                    <a:pt x="5634399" y="3465576"/>
                  </a:lnTo>
                  <a:cubicBezTo>
                    <a:pt x="5634399" y="3848354"/>
                    <a:pt x="5492013" y="4158742"/>
                    <a:pt x="5316462" y="4158742"/>
                  </a:cubicBezTo>
                  <a:lnTo>
                    <a:pt x="317903" y="4158742"/>
                  </a:lnTo>
                  <a:cubicBezTo>
                    <a:pt x="142352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881522" y="3903545"/>
            <a:ext cx="6710879" cy="486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Sugestão de Reescrita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“A gente ficou abaixo da meta essa semana, e isso acende um ponto de atenção pra gente.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Queria entender contigo quais têm sido as principais barreiras aí na loja  fluxo, abordagem, concorrência  pra gente atuar de forma mais direcionada.”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muda na prática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Gn abre aespaço para ser um solucionador, sugerindo analise de DRE por exemplo ou abrindo caminho para argumentação focada em serviços e Multi</a:t>
            </a:r>
          </a:p>
          <a:p>
            <a:pPr algn="ctr">
              <a:lnSpc>
                <a:spcPts val="1439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12938" y="2310285"/>
            <a:ext cx="8595784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CASO 3 — Foco só em meta (sem contexto)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5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Fala (violenta):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b="1">
              <a:solidFill>
                <a:srgbClr val="262626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“A meta não foi batida de novo. Assim fica difícil.”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está por trás (para pensar):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b="1">
              <a:solidFill>
                <a:srgbClr val="262626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Generalização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Pressão sem suporte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 direciona ação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211761" cy="11373242"/>
            <a:chOff x="0" y="0"/>
            <a:chExt cx="24384000" cy="13720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"/>
              </a:blip>
              <a:stretch>
                <a:fillRect t="-93748" r="-45735" b="-248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2938" y="33718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0996" y="9482131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8105775" y="140799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845752" y="337185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0800000">
            <a:off x="-125287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548421" y="1436570"/>
            <a:ext cx="737708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CNV- Estudo de Caso 4/4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48421" y="2662164"/>
            <a:ext cx="7377082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Reescreva usando os elementos da CNV:</a:t>
            </a:r>
          </a:p>
          <a:p>
            <a:pPr algn="l">
              <a:lnSpc>
                <a:spcPts val="2792"/>
              </a:lnSpc>
            </a:pPr>
            <a:r>
              <a:rPr lang="en-US" sz="2327" i="1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 Observação. 2) Sentimento. 3) Necessidade. 4) Pedido.</a:t>
            </a: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2792"/>
              </a:lnSpc>
            </a:pPr>
            <a:endParaRPr lang="en-US" sz="2327" i="1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80996" y="122702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rot="5400000">
            <a:off x="7901988" y="6768513"/>
            <a:ext cx="2071215" cy="2489258"/>
          </a:xfrm>
          <a:custGeom>
            <a:avLst/>
            <a:gdLst/>
            <a:ahLst/>
            <a:cxnLst/>
            <a:rect l="l" t="t" r="r" b="b"/>
            <a:pathLst>
              <a:path w="2071215" h="2489258">
                <a:moveTo>
                  <a:pt x="0" y="0"/>
                </a:moveTo>
                <a:lnTo>
                  <a:pt x="2071215" y="0"/>
                </a:lnTo>
                <a:lnTo>
                  <a:pt x="2071215" y="2489259"/>
                </a:lnTo>
                <a:lnTo>
                  <a:pt x="0" y="2489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912938" y="2310285"/>
            <a:ext cx="8595784" cy="566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CASO 4 — “Sugestão impositiva”</a:t>
            </a:r>
          </a:p>
          <a:p>
            <a:pPr algn="ctr">
              <a:lnSpc>
                <a:spcPts val="4319"/>
              </a:lnSpc>
              <a:spcBef>
                <a:spcPct val="0"/>
              </a:spcBef>
            </a:pPr>
            <a:endParaRPr lang="en-US" sz="35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Fala (violenta):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b="1">
              <a:solidFill>
                <a:srgbClr val="262626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“Você precisa abordar mais clientes e oferecer todos os produtos.”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está por trás (para pensar):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b="1">
              <a:solidFill>
                <a:srgbClr val="262626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Tom de ordem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Desconsidera realidade do time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Pode soar desconectado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548421" y="3513020"/>
            <a:ext cx="7377082" cy="5445025"/>
            <a:chOff x="0" y="0"/>
            <a:chExt cx="5634335" cy="41587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34399" cy="4158742"/>
            </a:xfrm>
            <a:custGeom>
              <a:avLst/>
              <a:gdLst/>
              <a:ahLst/>
              <a:cxnLst/>
              <a:rect l="l" t="t" r="r" b="b"/>
              <a:pathLst>
                <a:path w="5634399" h="4158742">
                  <a:moveTo>
                    <a:pt x="0" y="693166"/>
                  </a:moveTo>
                  <a:cubicBezTo>
                    <a:pt x="0" y="310388"/>
                    <a:pt x="142352" y="0"/>
                    <a:pt x="317903" y="0"/>
                  </a:cubicBezTo>
                  <a:lnTo>
                    <a:pt x="5316462" y="0"/>
                  </a:lnTo>
                  <a:cubicBezTo>
                    <a:pt x="5492013" y="0"/>
                    <a:pt x="5634399" y="310388"/>
                    <a:pt x="5634399" y="693166"/>
                  </a:cubicBezTo>
                  <a:lnTo>
                    <a:pt x="5634399" y="3465576"/>
                  </a:lnTo>
                  <a:cubicBezTo>
                    <a:pt x="5634399" y="3848354"/>
                    <a:pt x="5492013" y="4158742"/>
                    <a:pt x="5316462" y="4158742"/>
                  </a:cubicBezTo>
                  <a:lnTo>
                    <a:pt x="317903" y="4158742"/>
                  </a:lnTo>
                  <a:cubicBezTo>
                    <a:pt x="142352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881522" y="3903545"/>
            <a:ext cx="6710879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Sugestão de Reescrita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“Uma coisa que tenho visto em outros pontos é que, quando a equipe amplia a abordagem e apresenta mais de uma solução, o resultado tende a crescer.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 você enxerga isso funcionando aqui na sua loja?”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que muda na prática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endParaRPr lang="en-US" sz="2399" b="1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Aqui o gerente se coloca como parceiro do ponto, trás solução e provoca a solução sem impor.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1439"/>
              </a:lnSpc>
              <a:spcBef>
                <a:spcPct val="0"/>
              </a:spcBef>
            </a:pPr>
            <a:endParaRPr lang="en-US" sz="2000">
              <a:solidFill>
                <a:srgbClr val="26262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8328" y="9425330"/>
            <a:ext cx="1269244" cy="511473"/>
            <a:chOff x="0" y="0"/>
            <a:chExt cx="1692326" cy="681965"/>
          </a:xfrm>
        </p:grpSpPr>
        <p:sp>
          <p:nvSpPr>
            <p:cNvPr id="3" name="Freeform 3" descr="Uma imagem contendo desenho  Descrição gerada automaticamente"/>
            <p:cNvSpPr/>
            <p:nvPr/>
          </p:nvSpPr>
          <p:spPr>
            <a:xfrm>
              <a:off x="0" y="0"/>
              <a:ext cx="1692275" cy="681990"/>
            </a:xfrm>
            <a:custGeom>
              <a:avLst/>
              <a:gdLst/>
              <a:ahLst/>
              <a:cxnLst/>
              <a:rect l="l" t="t" r="r" b="b"/>
              <a:pathLst>
                <a:path w="1692275" h="681990">
                  <a:moveTo>
                    <a:pt x="0" y="0"/>
                  </a:moveTo>
                  <a:lnTo>
                    <a:pt x="1692275" y="0"/>
                  </a:lnTo>
                  <a:lnTo>
                    <a:pt x="1692275" y="681990"/>
                  </a:lnTo>
                  <a:lnTo>
                    <a:pt x="0" y="681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30" t="-29865" r="-19775" b="-3314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88141" y="9477280"/>
            <a:ext cx="1447352" cy="407584"/>
            <a:chOff x="0" y="0"/>
            <a:chExt cx="1929803" cy="5434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29765" cy="543433"/>
            </a:xfrm>
            <a:custGeom>
              <a:avLst/>
              <a:gdLst/>
              <a:ahLst/>
              <a:cxnLst/>
              <a:rect l="l" t="t" r="r" b="b"/>
              <a:pathLst>
                <a:path w="1929765" h="543433">
                  <a:moveTo>
                    <a:pt x="0" y="0"/>
                  </a:moveTo>
                  <a:lnTo>
                    <a:pt x="1929765" y="0"/>
                  </a:lnTo>
                  <a:lnTo>
                    <a:pt x="1929765" y="543433"/>
                  </a:lnTo>
                  <a:lnTo>
                    <a:pt x="0" y="543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6" r="-257" b="-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AutoShape 6"/>
          <p:cNvSpPr/>
          <p:nvPr/>
        </p:nvSpPr>
        <p:spPr>
          <a:xfrm rot="5311740">
            <a:off x="15972320" y="9676305"/>
            <a:ext cx="37114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698708" y="8141970"/>
            <a:ext cx="7254088" cy="1116330"/>
            <a:chOff x="0" y="0"/>
            <a:chExt cx="9672117" cy="14884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72112" cy="1488440"/>
            </a:xfrm>
            <a:custGeom>
              <a:avLst/>
              <a:gdLst/>
              <a:ahLst/>
              <a:cxnLst/>
              <a:rect l="l" t="t" r="r" b="b"/>
              <a:pathLst>
                <a:path w="9672112" h="1488440">
                  <a:moveTo>
                    <a:pt x="0" y="0"/>
                  </a:moveTo>
                  <a:lnTo>
                    <a:pt x="9672112" y="0"/>
                  </a:lnTo>
                  <a:lnTo>
                    <a:pt x="9672112" y="1488440"/>
                  </a:lnTo>
                  <a:lnTo>
                    <a:pt x="0" y="14884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89900" b="-6333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9672117" cy="15360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 i="1">
                  <a:solidFill>
                    <a:srgbClr val="FFFFFF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- Marshall Rosenberg, psicólogo americano e criador da Comunicação Não-Violenta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1368" y="1772483"/>
            <a:ext cx="12629182" cy="50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/>
          </a:p>
          <a:p>
            <a:pPr algn="l">
              <a:lnSpc>
                <a:spcPts val="3600"/>
              </a:lnSpc>
            </a:pPr>
            <a:r>
              <a:rPr lang="en-US" sz="3000" i="1">
                <a:solidFill>
                  <a:srgbClr val="88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PARA PENSAR SEMPRE:</a:t>
            </a:r>
          </a:p>
          <a:p>
            <a:pPr algn="l">
              <a:lnSpc>
                <a:spcPts val="3600"/>
              </a:lnSpc>
            </a:pPr>
            <a:endParaRPr lang="en-US" sz="3000" i="1">
              <a:solidFill>
                <a:srgbClr val="88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l">
              <a:lnSpc>
                <a:spcPts val="3600"/>
              </a:lnSpc>
            </a:pPr>
            <a:r>
              <a:rPr lang="en-US" sz="3000" i="1">
                <a:solidFill>
                  <a:srgbClr val="262626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“Em qual momento a fala virou cobrança?”</a:t>
            </a:r>
          </a:p>
          <a:p>
            <a:pPr algn="l">
              <a:lnSpc>
                <a:spcPts val="3600"/>
              </a:lnSpc>
            </a:pPr>
            <a:r>
              <a:rPr lang="en-US" sz="3000" i="1">
                <a:solidFill>
                  <a:srgbClr val="262626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 “Onde entrou julgamento?”</a:t>
            </a:r>
          </a:p>
          <a:p>
            <a:pPr algn="l">
              <a:lnSpc>
                <a:spcPts val="3600"/>
              </a:lnSpc>
            </a:pPr>
            <a:r>
              <a:rPr lang="en-US" sz="3000" i="1">
                <a:solidFill>
                  <a:srgbClr val="262626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“Onde apareceu curiosidade real?”</a:t>
            </a:r>
          </a:p>
          <a:p>
            <a:pPr algn="l">
              <a:lnSpc>
                <a:spcPts val="3600"/>
              </a:lnSpc>
            </a:pPr>
            <a:r>
              <a:rPr lang="en-US" sz="3000" i="1">
                <a:solidFill>
                  <a:srgbClr val="262626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“Essa fala abre ou fecha o PDV?”</a:t>
            </a:r>
          </a:p>
          <a:p>
            <a:pPr algn="l">
              <a:lnSpc>
                <a:spcPts val="3600"/>
              </a:lnSpc>
            </a:pPr>
            <a:endParaRPr lang="en-US" sz="3000" i="1">
              <a:solidFill>
                <a:srgbClr val="262626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l">
              <a:lnSpc>
                <a:spcPts val="3600"/>
              </a:lnSpc>
            </a:pPr>
            <a:r>
              <a:rPr lang="en-US" sz="3000" b="1" i="1">
                <a:solidFill>
                  <a:srgbClr val="88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“Você não controla o PDV.</a:t>
            </a:r>
          </a:p>
          <a:p>
            <a:pPr algn="l">
              <a:lnSpc>
                <a:spcPts val="3600"/>
              </a:lnSpc>
            </a:pPr>
            <a:r>
              <a:rPr lang="en-US" sz="3000" b="1" i="1">
                <a:solidFill>
                  <a:srgbClr val="88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Mas controla a qualidade da conversa que define o quanto ele vai te ouvir.”</a:t>
            </a:r>
          </a:p>
          <a:p>
            <a:pPr algn="l">
              <a:lnSpc>
                <a:spcPts val="3600"/>
              </a:lnSpc>
            </a:pPr>
            <a:endParaRPr lang="en-US" sz="3000" b="1" i="1">
              <a:solidFill>
                <a:srgbClr val="880000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</p:txBody>
      </p:sp>
      <p:sp>
        <p:nvSpPr>
          <p:cNvPr id="11" name="AutoShape 11"/>
          <p:cNvSpPr/>
          <p:nvPr/>
        </p:nvSpPr>
        <p:spPr>
          <a:xfrm rot="5311740">
            <a:off x="15972320" y="9676305"/>
            <a:ext cx="371142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318602" y="9344025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13" name="Freeform 13" descr="Uma imagem com lua  Descrição gerada automaticamente"/>
          <p:cNvSpPr/>
          <p:nvPr/>
        </p:nvSpPr>
        <p:spPr>
          <a:xfrm>
            <a:off x="8383808" y="915890"/>
            <a:ext cx="11501785" cy="9371110"/>
          </a:xfrm>
          <a:custGeom>
            <a:avLst/>
            <a:gdLst/>
            <a:ahLst/>
            <a:cxnLst/>
            <a:rect l="l" t="t" r="r" b="b"/>
            <a:pathLst>
              <a:path w="11501785" h="9371110">
                <a:moveTo>
                  <a:pt x="0" y="0"/>
                </a:moveTo>
                <a:lnTo>
                  <a:pt x="11501784" y="0"/>
                </a:lnTo>
                <a:lnTo>
                  <a:pt x="11501784" y="9371110"/>
                </a:lnTo>
                <a:lnTo>
                  <a:pt x="0" y="9371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8937" t="-3044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590046" y="2359952"/>
            <a:ext cx="543163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1">
                <a:solidFill>
                  <a:srgbClr val="262626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GESTÃO  360°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92225" y="4153662"/>
            <a:ext cx="8613105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/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3A3A3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 Análise à Ação no PDV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3A3A3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Pensamento Analítico com Influência | </a:t>
            </a:r>
          </a:p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3A3A3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Comunicação Estratégica &amp; Resultado Comercial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051199" y="-4207891"/>
            <a:ext cx="15881065" cy="13402386"/>
            <a:chOff x="0" y="0"/>
            <a:chExt cx="15544800" cy="13118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262542" y="7890167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5218731" y="4199639"/>
            <a:ext cx="2076450" cy="1329185"/>
          </a:xfrm>
          <a:custGeom>
            <a:avLst/>
            <a:gdLst/>
            <a:ahLst/>
            <a:cxnLst/>
            <a:rect l="l" t="t" r="r" b="b"/>
            <a:pathLst>
              <a:path w="2076450" h="1329185">
                <a:moveTo>
                  <a:pt x="0" y="0"/>
                </a:moveTo>
                <a:lnTo>
                  <a:pt x="2076450" y="0"/>
                </a:lnTo>
                <a:lnTo>
                  <a:pt x="2076450" y="1329185"/>
                </a:lnTo>
                <a:lnTo>
                  <a:pt x="0" y="13291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3861" b="-9161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AutoShape 16"/>
          <p:cNvSpPr/>
          <p:nvPr/>
        </p:nvSpPr>
        <p:spPr>
          <a:xfrm rot="6060">
            <a:off x="1396013" y="3936130"/>
            <a:ext cx="539020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442069" y="7061492"/>
            <a:ext cx="9774337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9"/>
              </a:lnSpc>
              <a:spcBef>
                <a:spcPct val="0"/>
              </a:spcBef>
            </a:pPr>
            <a:r>
              <a:rPr lang="en-US" sz="2299" i="1" spc="574">
                <a:solidFill>
                  <a:srgbClr val="262626"/>
                </a:solidFill>
                <a:latin typeface="ITC Franklin Gothic LT Italics"/>
                <a:ea typeface="ITC Franklin Gothic LT Italics"/>
                <a:cs typeface="ITC Franklin Gothic LT Italics"/>
                <a:sym typeface="ITC Franklin Gothic LT Italics"/>
              </a:rPr>
              <a:t>“Porque construir o futuro não é amanhã é agora”</a:t>
            </a:r>
          </a:p>
        </p:txBody>
      </p:sp>
      <p:sp>
        <p:nvSpPr>
          <p:cNvPr id="18" name="Freeform 18" descr="Uma imagem com lua  Descrição gerada automaticamente"/>
          <p:cNvSpPr/>
          <p:nvPr/>
        </p:nvSpPr>
        <p:spPr>
          <a:xfrm>
            <a:off x="6786215" y="867312"/>
            <a:ext cx="11501785" cy="9371110"/>
          </a:xfrm>
          <a:custGeom>
            <a:avLst/>
            <a:gdLst/>
            <a:ahLst/>
            <a:cxnLst/>
            <a:rect l="l" t="t" r="r" b="b"/>
            <a:pathLst>
              <a:path w="11501785" h="9371110">
                <a:moveTo>
                  <a:pt x="0" y="0"/>
                </a:moveTo>
                <a:lnTo>
                  <a:pt x="11501785" y="0"/>
                </a:lnTo>
                <a:lnTo>
                  <a:pt x="11501785" y="9371110"/>
                </a:lnTo>
                <a:lnTo>
                  <a:pt x="0" y="93711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8937" t="-3044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515435" y="979561"/>
            <a:ext cx="10800031" cy="1864928"/>
            <a:chOff x="0" y="0"/>
            <a:chExt cx="12268200" cy="21184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268200" cy="2118487"/>
            </a:xfrm>
            <a:custGeom>
              <a:avLst/>
              <a:gdLst/>
              <a:ahLst/>
              <a:cxnLst/>
              <a:rect l="l" t="t" r="r" b="b"/>
              <a:pathLst>
                <a:path w="12268200" h="2118487">
                  <a:moveTo>
                    <a:pt x="0" y="0"/>
                  </a:moveTo>
                  <a:lnTo>
                    <a:pt x="12268200" y="0"/>
                  </a:lnTo>
                  <a:lnTo>
                    <a:pt x="12268200" y="2118487"/>
                  </a:lnTo>
                  <a:lnTo>
                    <a:pt x="0" y="2118487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37789" y="1143000"/>
            <a:ext cx="14154312" cy="1994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3"/>
              </a:lnSpc>
            </a:pPr>
            <a:r>
              <a:rPr lang="en-US" sz="4399" b="1" i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Gestão 360º: DM</a:t>
            </a:r>
          </a:p>
          <a:p>
            <a:pPr algn="ctr">
              <a:lnSpc>
                <a:spcPts val="5323"/>
              </a:lnSpc>
            </a:pPr>
            <a:r>
              <a:rPr lang="en-US" sz="4399" b="1" i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Comunicação Estratégica e Empática</a:t>
            </a:r>
          </a:p>
          <a:p>
            <a:pPr algn="ctr">
              <a:lnSpc>
                <a:spcPts val="5323"/>
              </a:lnSpc>
            </a:pPr>
            <a:endParaRPr lang="en-US" sz="4399" b="1" i="1">
              <a:solidFill>
                <a:srgbClr val="FFFFFF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17721" y="3814153"/>
            <a:ext cx="16386848" cy="480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i="1" spc="999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“No canal, quem </a:t>
            </a:r>
            <a:r>
              <a:rPr lang="en-US" sz="3999" i="1" spc="999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pergunta</a:t>
            </a:r>
            <a:r>
              <a:rPr lang="en-US" sz="3999" i="1" spc="999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999" i="1" spc="999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mais,influência</a:t>
            </a:r>
            <a:r>
              <a:rPr lang="en-US" sz="3999" i="1" spc="999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e </a:t>
            </a:r>
            <a:r>
              <a:rPr lang="en-US" sz="3999" i="1" spc="999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vende</a:t>
            </a:r>
            <a:r>
              <a:rPr lang="en-US" sz="3999" i="1" spc="999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999" i="1" spc="999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mais.Quem</a:t>
            </a:r>
            <a:r>
              <a:rPr lang="en-US" sz="3999" i="1" spc="999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999" i="1" spc="999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afirma</a:t>
            </a:r>
            <a:r>
              <a:rPr lang="en-US" sz="3999" i="1" spc="999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999" i="1" spc="999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demais</a:t>
            </a:r>
            <a:r>
              <a:rPr lang="en-US" sz="3999" i="1" spc="999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, </a:t>
            </a:r>
            <a:r>
              <a:rPr lang="en-US" sz="3999" i="1" spc="999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perde</a:t>
            </a:r>
            <a:r>
              <a:rPr lang="en-US" sz="3999" i="1" spc="999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999" i="1" spc="999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influência</a:t>
            </a:r>
            <a:r>
              <a:rPr lang="en-US" sz="3999" i="1" spc="999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.”</a:t>
            </a:r>
          </a:p>
          <a:p>
            <a:pPr algn="ctr">
              <a:lnSpc>
                <a:spcPts val="4799"/>
              </a:lnSpc>
              <a:spcBef>
                <a:spcPct val="0"/>
              </a:spcBef>
            </a:pPr>
            <a:endParaRPr lang="en-US" sz="3999" i="1" spc="999" dirty="0">
              <a:solidFill>
                <a:srgbClr val="FFFFFF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 i="1" spc="999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A base da CNV do Marshall Rosenberg é </a:t>
            </a:r>
            <a:r>
              <a:rPr lang="en-US" sz="3999" b="1" i="1" spc="999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observar</a:t>
            </a:r>
            <a:r>
              <a:rPr lang="en-US" sz="3999" b="1" i="1" spc="999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</a:t>
            </a:r>
            <a:r>
              <a:rPr lang="en-US" sz="3999" b="1" i="1" spc="999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sem</a:t>
            </a:r>
            <a:r>
              <a:rPr lang="en-US" sz="3999" b="1" i="1" spc="999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</a:t>
            </a:r>
            <a:r>
              <a:rPr lang="en-US" sz="3999" b="1" i="1" spc="999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julgar</a:t>
            </a:r>
            <a:r>
              <a:rPr lang="en-US" sz="3999" b="1" i="1" spc="999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e </a:t>
            </a:r>
            <a:r>
              <a:rPr lang="en-US" sz="3999" b="1" i="1" spc="999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conectar</a:t>
            </a:r>
            <a:r>
              <a:rPr lang="en-US" sz="3999" b="1" i="1" spc="999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antes de </a:t>
            </a:r>
            <a:r>
              <a:rPr lang="en-US" sz="3999" b="1" i="1" spc="999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direcionar</a:t>
            </a:r>
            <a:r>
              <a:rPr lang="en-US" sz="3999" b="1" i="1" spc="999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.</a:t>
            </a:r>
          </a:p>
          <a:p>
            <a:pPr algn="ctr">
              <a:lnSpc>
                <a:spcPts val="4799"/>
              </a:lnSpc>
              <a:spcBef>
                <a:spcPct val="0"/>
              </a:spcBef>
            </a:pPr>
            <a:endParaRPr lang="en-US" sz="3999" b="1" i="1" spc="999" dirty="0">
              <a:solidFill>
                <a:srgbClr val="FFFFFF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 i="1" spc="999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A ESCUTA ATIVA </a:t>
            </a:r>
            <a:r>
              <a:rPr lang="en-US" sz="3999" b="1" i="1" spc="999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trás</a:t>
            </a:r>
            <a:r>
              <a:rPr lang="en-US" sz="3999" b="1" i="1" spc="999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a base para a </a:t>
            </a:r>
            <a:r>
              <a:rPr lang="en-US" sz="3999" b="1" i="1" spc="999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infuência</a:t>
            </a:r>
            <a:endParaRPr lang="en-US" sz="3999" b="1" i="1" spc="999" dirty="0">
              <a:solidFill>
                <a:srgbClr val="FFFFFF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5351137" y="8780326"/>
            <a:ext cx="1269244" cy="511473"/>
            <a:chOff x="0" y="0"/>
            <a:chExt cx="1692326" cy="681965"/>
          </a:xfrm>
        </p:grpSpPr>
        <p:sp>
          <p:nvSpPr>
            <p:cNvPr id="4" name="Freeform 4" descr="Uma imagem contendo desenho  Descrição gerada automaticamente"/>
            <p:cNvSpPr/>
            <p:nvPr/>
          </p:nvSpPr>
          <p:spPr>
            <a:xfrm>
              <a:off x="0" y="0"/>
              <a:ext cx="1692275" cy="681990"/>
            </a:xfrm>
            <a:custGeom>
              <a:avLst/>
              <a:gdLst/>
              <a:ahLst/>
              <a:cxnLst/>
              <a:rect l="l" t="t" r="r" b="b"/>
              <a:pathLst>
                <a:path w="1692275" h="681990">
                  <a:moveTo>
                    <a:pt x="0" y="0"/>
                  </a:moveTo>
                  <a:lnTo>
                    <a:pt x="1692275" y="0"/>
                  </a:lnTo>
                  <a:lnTo>
                    <a:pt x="1692275" y="681990"/>
                  </a:lnTo>
                  <a:lnTo>
                    <a:pt x="0" y="681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030" t="-29865" r="-19775" b="-3314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AutoShape 5"/>
          <p:cNvSpPr/>
          <p:nvPr/>
        </p:nvSpPr>
        <p:spPr>
          <a:xfrm>
            <a:off x="16620381" y="8850553"/>
            <a:ext cx="9528" cy="371019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634670" y="8813825"/>
            <a:ext cx="1249261" cy="444475"/>
            <a:chOff x="0" y="0"/>
            <a:chExt cx="1665681" cy="592633"/>
          </a:xfrm>
        </p:grpSpPr>
        <p:sp>
          <p:nvSpPr>
            <p:cNvPr id="7" name="Freeform 7" descr="Interface gráfica do usuário  Descrição gerada automaticamente com confiança baixa"/>
            <p:cNvSpPr/>
            <p:nvPr/>
          </p:nvSpPr>
          <p:spPr>
            <a:xfrm>
              <a:off x="0" y="0"/>
              <a:ext cx="1665732" cy="592582"/>
            </a:xfrm>
            <a:custGeom>
              <a:avLst/>
              <a:gdLst/>
              <a:ahLst/>
              <a:cxnLst/>
              <a:rect l="l" t="t" r="r" b="b"/>
              <a:pathLst>
                <a:path w="1665732" h="592582">
                  <a:moveTo>
                    <a:pt x="0" y="0"/>
                  </a:moveTo>
                  <a:lnTo>
                    <a:pt x="1665732" y="0"/>
                  </a:lnTo>
                  <a:lnTo>
                    <a:pt x="1665732" y="592582"/>
                  </a:lnTo>
                  <a:lnTo>
                    <a:pt x="0" y="59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1" r="-109" b="-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1"/>
            <a:ext cx="8372475" cy="10287000"/>
            <a:chOff x="0" y="0"/>
            <a:chExt cx="111633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163300" cy="13716000"/>
            </a:xfrm>
            <a:custGeom>
              <a:avLst/>
              <a:gdLst/>
              <a:ahLst/>
              <a:cxnLst/>
              <a:rect l="l" t="t" r="r" b="b"/>
              <a:pathLst>
                <a:path w="11163300" h="13716000">
                  <a:moveTo>
                    <a:pt x="0" y="0"/>
                  </a:moveTo>
                  <a:lnTo>
                    <a:pt x="11163300" y="0"/>
                  </a:lnTo>
                  <a:lnTo>
                    <a:pt x="111633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3756" t="-419" r="-62117" b="-4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58025" y="1714500"/>
            <a:ext cx="9201150" cy="1588837"/>
            <a:chOff x="0" y="0"/>
            <a:chExt cx="12268200" cy="21184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68200" cy="2118487"/>
            </a:xfrm>
            <a:custGeom>
              <a:avLst/>
              <a:gdLst/>
              <a:ahLst/>
              <a:cxnLst/>
              <a:rect l="l" t="t" r="r" b="b"/>
              <a:pathLst>
                <a:path w="12268200" h="2118487">
                  <a:moveTo>
                    <a:pt x="0" y="0"/>
                  </a:moveTo>
                  <a:lnTo>
                    <a:pt x="12268200" y="0"/>
                  </a:lnTo>
                  <a:lnTo>
                    <a:pt x="12268200" y="2118487"/>
                  </a:lnTo>
                  <a:lnTo>
                    <a:pt x="0" y="2118487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293323" y="3761489"/>
            <a:ext cx="8160287" cy="470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É ter compreensão e cuidado ao ouvir o outro;</a:t>
            </a: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Consiste em não apenas ouvir, mas compreender e interpretar;</a:t>
            </a: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Informações verbais e não verbais;</a:t>
            </a: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Não é passiva.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65185" y="1690697"/>
            <a:ext cx="6440488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ESCUTA ATIVA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0D34E-AA91-B267-2E27-76574C2CD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45D771-70E8-A4B0-E354-0DDD3AD570F7}"/>
              </a:ext>
            </a:extLst>
          </p:cNvPr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459E3B0-F53D-8BCD-776D-721960E3BE82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6EAFEEB-A41B-3231-8B13-A222066DFD0D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FDE40D2-F4A6-3EE3-D3DE-D0A887C9161B}"/>
              </a:ext>
            </a:extLst>
          </p:cNvPr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CCD1C40-8609-C3FD-1580-6547B7564FBA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984104C-37DD-8002-BA3D-083B38CD05DF}"/>
              </a:ext>
            </a:extLst>
          </p:cNvPr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027AE0F1-7608-585B-57C6-25A5D4F2F5C5}"/>
              </a:ext>
            </a:extLst>
          </p:cNvPr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FF4D893-7B89-4A20-F250-945BBEE137CF}"/>
              </a:ext>
            </a:extLst>
          </p:cNvPr>
          <p:cNvSpPr/>
          <p:nvPr/>
        </p:nvSpPr>
        <p:spPr>
          <a:xfrm rot="-5400000">
            <a:off x="809463" y="181927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4197B76-9ACB-3C16-149B-A6C0CAC628E9}"/>
              </a:ext>
            </a:extLst>
          </p:cNvPr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0A34D89-6E9F-88D8-6A2E-33A79BB69C43}"/>
              </a:ext>
            </a:extLst>
          </p:cNvPr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31E8113-BB34-A8D7-6CBB-FDBA9E097CB4}"/>
              </a:ext>
            </a:extLst>
          </p:cNvPr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B5B3116-358A-14C7-C9A9-2D05BEFD32FA}"/>
              </a:ext>
            </a:extLst>
          </p:cNvPr>
          <p:cNvSpPr/>
          <p:nvPr/>
        </p:nvSpPr>
        <p:spPr>
          <a:xfrm>
            <a:off x="11755330" y="1324585"/>
            <a:ext cx="5313456" cy="8922534"/>
          </a:xfrm>
          <a:custGeom>
            <a:avLst/>
            <a:gdLst/>
            <a:ahLst/>
            <a:cxnLst/>
            <a:rect l="l" t="t" r="r" b="b"/>
            <a:pathLst>
              <a:path w="5313456" h="8922534">
                <a:moveTo>
                  <a:pt x="0" y="0"/>
                </a:moveTo>
                <a:lnTo>
                  <a:pt x="5313456" y="0"/>
                </a:lnTo>
                <a:lnTo>
                  <a:pt x="5313456" y="8922534"/>
                </a:lnTo>
                <a:lnTo>
                  <a:pt x="0" y="89225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3660" t="-26088" b="-258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4CE06A9-2150-8807-1CB1-86A9BF111565}"/>
              </a:ext>
            </a:extLst>
          </p:cNvPr>
          <p:cNvSpPr txBox="1"/>
          <p:nvPr/>
        </p:nvSpPr>
        <p:spPr>
          <a:xfrm>
            <a:off x="1595139" y="4414555"/>
            <a:ext cx="10535184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4"/>
              </a:lnSpc>
            </a:pPr>
            <a:r>
              <a:rPr lang="en-US" sz="4817" b="1" dirty="0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E VOCÊ PRATICATEM PRATICADO A ESCUTA ATIVA?</a:t>
            </a:r>
          </a:p>
          <a:p>
            <a:pPr algn="ctr">
              <a:lnSpc>
                <a:spcPts val="6744"/>
              </a:lnSpc>
            </a:pPr>
            <a:endParaRPr lang="en-US" sz="4817" b="1" dirty="0">
              <a:solidFill>
                <a:srgbClr val="FF9200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6744"/>
              </a:lnSpc>
            </a:pPr>
            <a:r>
              <a:rPr lang="en-US" sz="3200" dirty="0" err="1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Atividade</a:t>
            </a:r>
            <a:r>
              <a:rPr lang="en-US" sz="3200" dirty="0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– </a:t>
            </a:r>
            <a:r>
              <a:rPr lang="en-US" sz="3200" dirty="0" err="1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Perguntas</a:t>
            </a:r>
            <a:r>
              <a:rPr lang="en-US" sz="3200" dirty="0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3200" dirty="0" err="1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em</a:t>
            </a:r>
            <a:r>
              <a:rPr lang="en-US" sz="3200" dirty="0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3200" dirty="0" err="1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duplas</a:t>
            </a:r>
            <a:endParaRPr lang="en-US" sz="3200" dirty="0">
              <a:solidFill>
                <a:srgbClr val="FF9200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4817" b="1" dirty="0">
              <a:solidFill>
                <a:srgbClr val="FF9200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327017417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91553" cy="10287000"/>
            <a:chOff x="0" y="0"/>
            <a:chExt cx="24388737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8699" cy="13716000"/>
            </a:xfrm>
            <a:custGeom>
              <a:avLst/>
              <a:gdLst/>
              <a:ahLst/>
              <a:cxnLst/>
              <a:rect l="l" t="t" r="r" b="b"/>
              <a:pathLst>
                <a:path w="24388699" h="13716000">
                  <a:moveTo>
                    <a:pt x="0" y="0"/>
                  </a:moveTo>
                  <a:lnTo>
                    <a:pt x="24388699" y="0"/>
                  </a:lnTo>
                  <a:lnTo>
                    <a:pt x="2438869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" r="-1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4738328" y="9425330"/>
            <a:ext cx="1269244" cy="511473"/>
            <a:chOff x="0" y="0"/>
            <a:chExt cx="1692326" cy="681965"/>
          </a:xfrm>
        </p:grpSpPr>
        <p:sp>
          <p:nvSpPr>
            <p:cNvPr id="6" name="Freeform 6" descr="Uma imagem contendo desenho  Descrição gerada automaticamente"/>
            <p:cNvSpPr/>
            <p:nvPr/>
          </p:nvSpPr>
          <p:spPr>
            <a:xfrm>
              <a:off x="0" y="0"/>
              <a:ext cx="1692275" cy="681990"/>
            </a:xfrm>
            <a:custGeom>
              <a:avLst/>
              <a:gdLst/>
              <a:ahLst/>
              <a:cxnLst/>
              <a:rect l="l" t="t" r="r" b="b"/>
              <a:pathLst>
                <a:path w="1692275" h="681990">
                  <a:moveTo>
                    <a:pt x="0" y="0"/>
                  </a:moveTo>
                  <a:lnTo>
                    <a:pt x="1692275" y="0"/>
                  </a:lnTo>
                  <a:lnTo>
                    <a:pt x="1692275" y="681990"/>
                  </a:lnTo>
                  <a:lnTo>
                    <a:pt x="0" y="681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030" t="-29865" r="-19775" b="-3314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AutoShape 7"/>
          <p:cNvSpPr/>
          <p:nvPr/>
        </p:nvSpPr>
        <p:spPr>
          <a:xfrm rot="5311740">
            <a:off x="15972320" y="9676305"/>
            <a:ext cx="371142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288141" y="9458830"/>
            <a:ext cx="1249261" cy="444475"/>
            <a:chOff x="0" y="0"/>
            <a:chExt cx="1665681" cy="592633"/>
          </a:xfrm>
        </p:grpSpPr>
        <p:sp>
          <p:nvSpPr>
            <p:cNvPr id="9" name="Freeform 9" descr="Interface gráfica do usuário  Descrição gerada automaticamente com confiança baixa"/>
            <p:cNvSpPr/>
            <p:nvPr/>
          </p:nvSpPr>
          <p:spPr>
            <a:xfrm>
              <a:off x="0" y="0"/>
              <a:ext cx="1665732" cy="592582"/>
            </a:xfrm>
            <a:custGeom>
              <a:avLst/>
              <a:gdLst/>
              <a:ahLst/>
              <a:cxnLst/>
              <a:rect l="l" t="t" r="r" b="b"/>
              <a:pathLst>
                <a:path w="1665732" h="592582">
                  <a:moveTo>
                    <a:pt x="0" y="0"/>
                  </a:moveTo>
                  <a:lnTo>
                    <a:pt x="1665732" y="0"/>
                  </a:lnTo>
                  <a:lnTo>
                    <a:pt x="1665732" y="592582"/>
                  </a:lnTo>
                  <a:lnTo>
                    <a:pt x="0" y="59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" r="-109" b="-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440" y="525866"/>
            <a:ext cx="18105120" cy="185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ESCUTA ATIVA</a:t>
            </a:r>
          </a:p>
          <a:p>
            <a:pPr algn="ctr">
              <a:lnSpc>
                <a:spcPts val="5040"/>
              </a:lnSpc>
            </a:pPr>
            <a:r>
              <a:rPr lang="en-US" sz="4200" i="1">
                <a:solidFill>
                  <a:srgbClr val="FFFFFF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por Sofia Esteves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185703" y="3722922"/>
            <a:ext cx="12085911" cy="5215614"/>
            <a:chOff x="0" y="0"/>
            <a:chExt cx="16114547" cy="69541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14522" cy="6954139"/>
            </a:xfrm>
            <a:custGeom>
              <a:avLst/>
              <a:gdLst/>
              <a:ahLst/>
              <a:cxnLst/>
              <a:rect l="l" t="t" r="r" b="b"/>
              <a:pathLst>
                <a:path w="16114522" h="6954139">
                  <a:moveTo>
                    <a:pt x="0" y="0"/>
                  </a:moveTo>
                  <a:lnTo>
                    <a:pt x="16114522" y="0"/>
                  </a:lnTo>
                  <a:lnTo>
                    <a:pt x="16114522" y="6954139"/>
                  </a:lnTo>
                  <a:lnTo>
                    <a:pt x="0" y="695413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016387" y="2820857"/>
            <a:ext cx="7115175" cy="1289209"/>
            <a:chOff x="0" y="0"/>
            <a:chExt cx="9486900" cy="17189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486900" cy="1718945"/>
            </a:xfrm>
            <a:custGeom>
              <a:avLst/>
              <a:gdLst/>
              <a:ahLst/>
              <a:cxnLst/>
              <a:rect l="l" t="t" r="r" b="b"/>
              <a:pathLst>
                <a:path w="9486900" h="1718945">
                  <a:moveTo>
                    <a:pt x="0" y="0"/>
                  </a:moveTo>
                  <a:lnTo>
                    <a:pt x="9486900" y="0"/>
                  </a:lnTo>
                  <a:lnTo>
                    <a:pt x="9486900" y="1718945"/>
                  </a:lnTo>
                  <a:lnTo>
                    <a:pt x="0" y="1718945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404416" y="2946845"/>
            <a:ext cx="11293431" cy="539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1" i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        </a:t>
            </a:r>
            <a:r>
              <a:rPr lang="en-US" sz="4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Como desenvolver:</a:t>
            </a:r>
          </a:p>
          <a:p>
            <a:pPr algn="l">
              <a:lnSpc>
                <a:spcPts val="4680"/>
              </a:lnSpc>
            </a:pPr>
            <a:endParaRPr lang="en-US" sz="4800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1220152" lvl="1" indent="-610076" algn="l">
              <a:lnSpc>
                <a:spcPts val="4680"/>
              </a:lnSpc>
              <a:buFont typeface="Arial"/>
              <a:buChar char="•"/>
            </a:pPr>
            <a:r>
              <a:rPr lang="en-US" sz="39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Atenção e foco </a:t>
            </a:r>
            <a:r>
              <a:rPr lang="en-US" sz="39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 quem você está falando;</a:t>
            </a:r>
          </a:p>
          <a:p>
            <a:pPr marL="1220152" lvl="1" indent="-610076" algn="l">
              <a:lnSpc>
                <a:spcPts val="4680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Não ouvir apenas para rebater, mas </a:t>
            </a:r>
            <a:r>
              <a:rPr lang="en-US" sz="39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entender</a:t>
            </a:r>
            <a:r>
              <a:rPr lang="en-US" sz="39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 que o outro está dizendo (evite julgamentos);</a:t>
            </a:r>
          </a:p>
          <a:p>
            <a:pPr marL="1220152" lvl="1" indent="-610076" algn="l">
              <a:lnSpc>
                <a:spcPts val="4680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 não entendeu, </a:t>
            </a:r>
            <a:r>
              <a:rPr lang="en-US" sz="39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pergunte</a:t>
            </a:r>
            <a:r>
              <a:rPr lang="en-US" sz="39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;</a:t>
            </a:r>
          </a:p>
          <a:p>
            <a:pPr marL="1220152" lvl="1" indent="-610076" algn="l">
              <a:lnSpc>
                <a:spcPts val="4680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</a:t>
            </a:r>
            <a:r>
              <a:rPr lang="en-US" sz="3900" b="1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empatia</a:t>
            </a:r>
            <a:r>
              <a:rPr lang="en-US" sz="39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é um bom caminho.</a:t>
            </a:r>
          </a:p>
        </p:txBody>
      </p:sp>
      <p:sp>
        <p:nvSpPr>
          <p:cNvPr id="16" name="Freeform 16" descr="Lâmpada e engrenagem com preenchimento sólido"/>
          <p:cNvSpPr/>
          <p:nvPr/>
        </p:nvSpPr>
        <p:spPr>
          <a:xfrm>
            <a:off x="3324473" y="2873864"/>
            <a:ext cx="1149239" cy="1149239"/>
          </a:xfrm>
          <a:custGeom>
            <a:avLst/>
            <a:gdLst/>
            <a:ahLst/>
            <a:cxnLst/>
            <a:rect l="l" t="t" r="r" b="b"/>
            <a:pathLst>
              <a:path w="1149239" h="1149239">
                <a:moveTo>
                  <a:pt x="0" y="0"/>
                </a:moveTo>
                <a:lnTo>
                  <a:pt x="1149239" y="0"/>
                </a:lnTo>
                <a:lnTo>
                  <a:pt x="1149239" y="1149239"/>
                </a:lnTo>
                <a:lnTo>
                  <a:pt x="0" y="11492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 rot="-5400000">
            <a:off x="1109253" y="2217687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 rot="5400000">
            <a:off x="15582500" y="697230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4" tooltip="https://www.youtube.com/watch?v=wEPYjl0OqsA"/>
          </p:cNvPr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618510" y="1683257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5400000">
            <a:off x="15273523" y="7405288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028700" y="7016503"/>
            <a:ext cx="2165154" cy="2241797"/>
          </a:xfrm>
          <a:custGeom>
            <a:avLst/>
            <a:gdLst/>
            <a:ahLst/>
            <a:cxnLst/>
            <a:rect l="l" t="t" r="r" b="b"/>
            <a:pathLst>
              <a:path w="2165154" h="2241797">
                <a:moveTo>
                  <a:pt x="0" y="0"/>
                </a:moveTo>
                <a:lnTo>
                  <a:pt x="2165154" y="0"/>
                </a:lnTo>
                <a:lnTo>
                  <a:pt x="2165154" y="2241797"/>
                </a:lnTo>
                <a:lnTo>
                  <a:pt x="0" y="2241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47688" y="876467"/>
            <a:ext cx="14154312" cy="178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899" b="1" i="1" dirty="0" err="1">
                <a:solidFill>
                  <a:srgbClr val="FFFFFF"/>
                </a:solidFill>
                <a:latin typeface="Amx"/>
                <a:ea typeface="Source Sans Pro Bold Italics"/>
                <a:cs typeface="Source Sans Pro Bold Italics"/>
                <a:sym typeface="Source Sans Pro Bold Italics"/>
              </a:rPr>
              <a:t>Gestão</a:t>
            </a:r>
            <a:r>
              <a:rPr lang="en-US" sz="3899" b="1" i="1" dirty="0">
                <a:solidFill>
                  <a:srgbClr val="FFFFFF"/>
                </a:solidFill>
                <a:latin typeface="Amx"/>
                <a:ea typeface="Source Sans Pro Bold Italics"/>
                <a:cs typeface="Source Sans Pro Bold Italics"/>
                <a:sym typeface="Source Sans Pro Bold Italics"/>
              </a:rPr>
              <a:t> 360º: DM</a:t>
            </a:r>
          </a:p>
          <a:p>
            <a:pPr algn="ctr">
              <a:lnSpc>
                <a:spcPts val="4718"/>
              </a:lnSpc>
            </a:pPr>
            <a:r>
              <a:rPr lang="en-US" sz="3899" b="1" i="1" dirty="0" err="1">
                <a:solidFill>
                  <a:srgbClr val="FFFFFF"/>
                </a:solidFill>
                <a:latin typeface="Amx"/>
                <a:ea typeface="Source Sans Pro Bold Italics"/>
                <a:cs typeface="Source Sans Pro Bold Italics"/>
                <a:sym typeface="Source Sans Pro Bold Italics"/>
              </a:rPr>
              <a:t>Comunicação</a:t>
            </a:r>
            <a:r>
              <a:rPr lang="en-US" sz="3899" b="1" i="1" dirty="0">
                <a:solidFill>
                  <a:srgbClr val="FFFFFF"/>
                </a:solidFill>
                <a:latin typeface="Amx"/>
                <a:ea typeface="Source Sans Pro Bold Italics"/>
                <a:cs typeface="Source Sans Pro Bold Italics"/>
                <a:sym typeface="Source Sans Pro Bold Italics"/>
              </a:rPr>
              <a:t> </a:t>
            </a:r>
            <a:r>
              <a:rPr lang="en-US" sz="3899" b="1" i="1" dirty="0" err="1">
                <a:solidFill>
                  <a:srgbClr val="FFFFFF"/>
                </a:solidFill>
                <a:latin typeface="Amx"/>
                <a:ea typeface="Source Sans Pro Bold Italics"/>
                <a:cs typeface="Source Sans Pro Bold Italics"/>
                <a:sym typeface="Source Sans Pro Bold Italics"/>
              </a:rPr>
              <a:t>Estratégica</a:t>
            </a:r>
            <a:r>
              <a:rPr lang="en-US" sz="3899" b="1" i="1" dirty="0">
                <a:solidFill>
                  <a:srgbClr val="FFFFFF"/>
                </a:solidFill>
                <a:latin typeface="Amx"/>
                <a:ea typeface="Source Sans Pro Bold Italics"/>
                <a:cs typeface="Source Sans Pro Bold Italics"/>
                <a:sym typeface="Source Sans Pro Bold Italics"/>
              </a:rPr>
              <a:t> </a:t>
            </a:r>
            <a:r>
              <a:rPr lang="en-US" sz="3899" b="1" i="1" dirty="0" err="1">
                <a:solidFill>
                  <a:srgbClr val="FFFFFF"/>
                </a:solidFill>
                <a:latin typeface="Amx"/>
                <a:ea typeface="Source Sans Pro Bold Italics"/>
                <a:cs typeface="Source Sans Pro Bold Italics"/>
                <a:sym typeface="Source Sans Pro Bold Italics"/>
              </a:rPr>
              <a:t>empática</a:t>
            </a:r>
            <a:r>
              <a:rPr lang="en-US" sz="3899" b="1" i="1" dirty="0">
                <a:solidFill>
                  <a:srgbClr val="FFFFFF"/>
                </a:solidFill>
                <a:latin typeface="Amx"/>
                <a:ea typeface="Source Sans Pro Bold Italics"/>
                <a:cs typeface="Source Sans Pro Bold Italics"/>
                <a:sym typeface="Source Sans Pro Bold Italics"/>
              </a:rPr>
              <a:t> - Coca Cola</a:t>
            </a:r>
          </a:p>
          <a:p>
            <a:pPr algn="ctr">
              <a:lnSpc>
                <a:spcPts val="4718"/>
              </a:lnSpc>
            </a:pPr>
            <a:endParaRPr lang="en-US" sz="3899" b="1" i="1" dirty="0">
              <a:solidFill>
                <a:srgbClr val="FFFFFF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</p:txBody>
      </p:sp>
      <p:pic>
        <p:nvPicPr>
          <p:cNvPr id="13" name="Mídia Online 12" title="Propaganda Coca-cola sobre preconceito.">
            <a:hlinkClick r:id="" action="ppaction://media"/>
            <a:extLst>
              <a:ext uri="{FF2B5EF4-FFF2-40B4-BE49-F238E27FC236}">
                <a16:creationId xmlns:a16="http://schemas.microsoft.com/office/drawing/2014/main" id="{215E0B4F-1485-A4FD-F887-80560D10A2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3193854" y="2019880"/>
            <a:ext cx="12808146" cy="7236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2609"/>
          </a:xfrm>
          <a:custGeom>
            <a:avLst/>
            <a:gdLst/>
            <a:ahLst/>
            <a:cxnLst/>
            <a:rect l="l" t="t" r="r" b="b"/>
            <a:pathLst>
              <a:path w="18288000" h="72609">
                <a:moveTo>
                  <a:pt x="0" y="0"/>
                </a:moveTo>
                <a:lnTo>
                  <a:pt x="18288000" y="0"/>
                </a:lnTo>
                <a:lnTo>
                  <a:pt x="18288000" y="72609"/>
                </a:lnTo>
                <a:lnTo>
                  <a:pt x="0" y="726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4738328" y="9425330"/>
            <a:ext cx="1269244" cy="511473"/>
            <a:chOff x="0" y="0"/>
            <a:chExt cx="1692326" cy="681965"/>
          </a:xfrm>
        </p:grpSpPr>
        <p:sp>
          <p:nvSpPr>
            <p:cNvPr id="4" name="Freeform 4" descr="Uma imagem contendo desenho  Descrição gerada automaticamente"/>
            <p:cNvSpPr/>
            <p:nvPr/>
          </p:nvSpPr>
          <p:spPr>
            <a:xfrm>
              <a:off x="0" y="0"/>
              <a:ext cx="1692275" cy="681990"/>
            </a:xfrm>
            <a:custGeom>
              <a:avLst/>
              <a:gdLst/>
              <a:ahLst/>
              <a:cxnLst/>
              <a:rect l="l" t="t" r="r" b="b"/>
              <a:pathLst>
                <a:path w="1692275" h="681990">
                  <a:moveTo>
                    <a:pt x="0" y="0"/>
                  </a:moveTo>
                  <a:lnTo>
                    <a:pt x="1692275" y="0"/>
                  </a:lnTo>
                  <a:lnTo>
                    <a:pt x="1692275" y="681990"/>
                  </a:lnTo>
                  <a:lnTo>
                    <a:pt x="0" y="681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030" t="-29865" r="-19775" b="-33141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88141" y="9477280"/>
            <a:ext cx="1447352" cy="407584"/>
            <a:chOff x="0" y="0"/>
            <a:chExt cx="1929803" cy="5434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29765" cy="543433"/>
            </a:xfrm>
            <a:custGeom>
              <a:avLst/>
              <a:gdLst/>
              <a:ahLst/>
              <a:cxnLst/>
              <a:rect l="l" t="t" r="r" b="b"/>
              <a:pathLst>
                <a:path w="1929765" h="543433">
                  <a:moveTo>
                    <a:pt x="0" y="0"/>
                  </a:moveTo>
                  <a:lnTo>
                    <a:pt x="1929765" y="0"/>
                  </a:lnTo>
                  <a:lnTo>
                    <a:pt x="1929765" y="543433"/>
                  </a:lnTo>
                  <a:lnTo>
                    <a:pt x="0" y="543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6" r="-257" b="-2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 rot="5311740">
            <a:off x="15972320" y="9676305"/>
            <a:ext cx="37114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8572500" cy="10287000"/>
            <a:chOff x="0" y="0"/>
            <a:chExt cx="11430000" cy="13716000"/>
          </a:xfrm>
        </p:grpSpPr>
        <p:sp>
          <p:nvSpPr>
            <p:cNvPr id="9" name="Freeform 9" descr="CARL ROGERS Imágenes | Fotos, vídeos, logotipos, ilustraciones y marcas en  Behance"/>
            <p:cNvSpPr/>
            <p:nvPr/>
          </p:nvSpPr>
          <p:spPr>
            <a:xfrm>
              <a:off x="0" y="0"/>
              <a:ext cx="11430000" cy="13716000"/>
            </a:xfrm>
            <a:custGeom>
              <a:avLst/>
              <a:gdLst/>
              <a:ahLst/>
              <a:cxnLst/>
              <a:rect l="l" t="t" r="r" b="b"/>
              <a:pathLst>
                <a:path w="11430000" h="13716000">
                  <a:moveTo>
                    <a:pt x="0" y="0"/>
                  </a:moveTo>
                  <a:lnTo>
                    <a:pt x="11430000" y="0"/>
                  </a:lnTo>
                  <a:lnTo>
                    <a:pt x="11430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72500" y="-19050"/>
            <a:ext cx="9715500" cy="10287000"/>
            <a:chOff x="0" y="0"/>
            <a:chExt cx="12954000" cy="13716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954000" cy="13716000"/>
            </a:xfrm>
            <a:custGeom>
              <a:avLst/>
              <a:gdLst/>
              <a:ahLst/>
              <a:cxnLst/>
              <a:rect l="l" t="t" r="r" b="b"/>
              <a:pathLst>
                <a:path w="12954000" h="13716000">
                  <a:moveTo>
                    <a:pt x="0" y="0"/>
                  </a:moveTo>
                  <a:lnTo>
                    <a:pt x="12954000" y="0"/>
                  </a:lnTo>
                  <a:lnTo>
                    <a:pt x="1295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714750" y="-19050"/>
            <a:ext cx="4857750" cy="10287000"/>
            <a:chOff x="0" y="0"/>
            <a:chExt cx="6477000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477000" cy="13716000"/>
            </a:xfrm>
            <a:custGeom>
              <a:avLst/>
              <a:gdLst/>
              <a:ahLst/>
              <a:cxnLst/>
              <a:rect l="l" t="t" r="r" b="b"/>
              <a:pathLst>
                <a:path w="6477000" h="13716000">
                  <a:moveTo>
                    <a:pt x="0" y="0"/>
                  </a:moveTo>
                  <a:lnTo>
                    <a:pt x="6477000" y="0"/>
                  </a:lnTo>
                  <a:lnTo>
                    <a:pt x="6477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F2F2F2">
                    <a:alpha val="0"/>
                  </a:srgbClr>
                </a:gs>
                <a:gs pos="100000">
                  <a:srgbClr val="F2F2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659988" y="7497213"/>
            <a:ext cx="661929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Amx"/>
                <a:ea typeface="Calibri (MS) Bold"/>
                <a:cs typeface="Calibri (MS) Bold"/>
                <a:sym typeface="Calibri (MS) Bold"/>
              </a:rPr>
              <a:t>Carl Rogers</a:t>
            </a:r>
            <a:r>
              <a:rPr lang="en-US" sz="2700">
                <a:solidFill>
                  <a:srgbClr val="000000"/>
                </a:solidFill>
                <a:latin typeface="Amx"/>
                <a:ea typeface="Calibri (MS)"/>
                <a:cs typeface="Calibri (MS)"/>
                <a:sym typeface="Calibri (MS)"/>
              </a:rPr>
              <a:t>, psicólogo americano especializado na Terapia Centrada na Pessoa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594360" y="1090555"/>
            <a:ext cx="16873642" cy="80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80"/>
              </a:lnSpc>
            </a:pPr>
            <a:r>
              <a:rPr lang="en-US" sz="5400" b="1">
                <a:solidFill>
                  <a:srgbClr val="C00000"/>
                </a:solidFill>
                <a:latin typeface="Amx"/>
                <a:ea typeface="Calibri (MS) Bold"/>
                <a:cs typeface="Calibri (MS) Bold"/>
                <a:sym typeface="Calibri (MS) Bold"/>
              </a:rPr>
              <a:t>ESCUTA ATIVA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35979" y="2281609"/>
            <a:ext cx="8143304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mx"/>
                <a:ea typeface="Calibri (MS)"/>
                <a:cs typeface="Calibri (MS)"/>
                <a:sym typeface="Calibri (MS)"/>
              </a:rPr>
              <a:t>Quando percebem que foram </a:t>
            </a:r>
            <a:r>
              <a:rPr lang="en-US" sz="3600" b="1">
                <a:solidFill>
                  <a:srgbClr val="C00000"/>
                </a:solidFill>
                <a:latin typeface="Amx"/>
                <a:ea typeface="Calibri (MS) Bold"/>
                <a:cs typeface="Calibri (MS) Bold"/>
                <a:sym typeface="Calibri (MS) Bold"/>
              </a:rPr>
              <a:t>profundamente ouvidas</a:t>
            </a:r>
            <a:r>
              <a:rPr lang="en-US" sz="3600">
                <a:solidFill>
                  <a:srgbClr val="000000"/>
                </a:solidFill>
                <a:latin typeface="Amx"/>
                <a:ea typeface="Calibri (MS)"/>
                <a:cs typeface="Calibri (MS)"/>
                <a:sym typeface="Calibri (MS)"/>
              </a:rPr>
              <a:t>, as pessoas quase sempre ficam com os olhos marejados.</a:t>
            </a:r>
          </a:p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mx"/>
                <a:ea typeface="Calibri (MS)"/>
                <a:cs typeface="Calibri (MS)"/>
                <a:sym typeface="Calibri (MS)"/>
              </a:rPr>
              <a:t>Acho que na verdade trata-se de chorar de alegria, como se estivessem dizendo:</a:t>
            </a:r>
          </a:p>
          <a:p>
            <a:pPr algn="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mx"/>
                <a:ea typeface="Calibri (MS) Bold"/>
                <a:cs typeface="Calibri (MS) Bold"/>
                <a:sym typeface="Calibri (MS) Bold"/>
              </a:rPr>
              <a:t>“Graças a Deus, alguém me ouviu. Há alguém que sabe o que significa estar na minha própria pele”.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738328" y="9425330"/>
            <a:ext cx="1269244" cy="511473"/>
            <a:chOff x="0" y="0"/>
            <a:chExt cx="1692326" cy="681965"/>
          </a:xfrm>
        </p:grpSpPr>
        <p:sp>
          <p:nvSpPr>
            <p:cNvPr id="18" name="Freeform 18" descr="Uma imagem contendo desenho  Descrição gerada automaticamente"/>
            <p:cNvSpPr/>
            <p:nvPr/>
          </p:nvSpPr>
          <p:spPr>
            <a:xfrm>
              <a:off x="0" y="0"/>
              <a:ext cx="1692275" cy="681990"/>
            </a:xfrm>
            <a:custGeom>
              <a:avLst/>
              <a:gdLst/>
              <a:ahLst/>
              <a:cxnLst/>
              <a:rect l="l" t="t" r="r" b="b"/>
              <a:pathLst>
                <a:path w="1692275" h="681990">
                  <a:moveTo>
                    <a:pt x="0" y="0"/>
                  </a:moveTo>
                  <a:lnTo>
                    <a:pt x="1692275" y="0"/>
                  </a:lnTo>
                  <a:lnTo>
                    <a:pt x="1692275" y="681990"/>
                  </a:lnTo>
                  <a:lnTo>
                    <a:pt x="0" y="681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030" t="-29865" r="-19775" b="-33141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288141" y="9477280"/>
            <a:ext cx="1447352" cy="407584"/>
            <a:chOff x="0" y="0"/>
            <a:chExt cx="1929803" cy="5434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29765" cy="543433"/>
            </a:xfrm>
            <a:custGeom>
              <a:avLst/>
              <a:gdLst/>
              <a:ahLst/>
              <a:cxnLst/>
              <a:rect l="l" t="t" r="r" b="b"/>
              <a:pathLst>
                <a:path w="1929765" h="543433">
                  <a:moveTo>
                    <a:pt x="0" y="0"/>
                  </a:moveTo>
                  <a:lnTo>
                    <a:pt x="1929765" y="0"/>
                  </a:lnTo>
                  <a:lnTo>
                    <a:pt x="1929765" y="543433"/>
                  </a:lnTo>
                  <a:lnTo>
                    <a:pt x="0" y="543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6" r="-257" b="-2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21" name="AutoShape 21"/>
          <p:cNvSpPr/>
          <p:nvPr/>
        </p:nvSpPr>
        <p:spPr>
          <a:xfrm rot="5311740">
            <a:off x="15972320" y="9676305"/>
            <a:ext cx="37114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ma imagem contendo Padrão do plano de fundo  O conteúdo gerado por IA pode estar incorreto."/>
          <p:cNvSpPr/>
          <p:nvPr/>
        </p:nvSpPr>
        <p:spPr>
          <a:xfrm>
            <a:off x="0" y="6"/>
            <a:ext cx="18288000" cy="10286994"/>
          </a:xfrm>
          <a:custGeom>
            <a:avLst/>
            <a:gdLst/>
            <a:ahLst/>
            <a:cxnLst/>
            <a:rect l="l" t="t" r="r" b="b"/>
            <a:pathLst>
              <a:path w="18288000" h="10286994">
                <a:moveTo>
                  <a:pt x="0" y="0"/>
                </a:moveTo>
                <a:lnTo>
                  <a:pt x="18288000" y="0"/>
                </a:lnTo>
                <a:lnTo>
                  <a:pt x="18288000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4" name="Freeform 4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6" name="AutoShape 6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5880488" y="1325880"/>
            <a:ext cx="5119825" cy="8933690"/>
          </a:xfrm>
          <a:custGeom>
            <a:avLst/>
            <a:gdLst/>
            <a:ahLst/>
            <a:cxnLst/>
            <a:rect l="l" t="t" r="r" b="b"/>
            <a:pathLst>
              <a:path w="5119825" h="8933690">
                <a:moveTo>
                  <a:pt x="0" y="0"/>
                </a:moveTo>
                <a:lnTo>
                  <a:pt x="5119826" y="0"/>
                </a:lnTo>
                <a:lnTo>
                  <a:pt x="5119826" y="8933690"/>
                </a:lnTo>
                <a:lnTo>
                  <a:pt x="0" y="8933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5101" t="-22739" b="-271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2653485" y="3781476"/>
            <a:ext cx="1917929" cy="2276474"/>
          </a:xfrm>
          <a:custGeom>
            <a:avLst/>
            <a:gdLst/>
            <a:ahLst/>
            <a:cxnLst/>
            <a:rect l="l" t="t" r="r" b="b"/>
            <a:pathLst>
              <a:path w="1917929" h="2276474">
                <a:moveTo>
                  <a:pt x="0" y="0"/>
                </a:moveTo>
                <a:lnTo>
                  <a:pt x="1917929" y="0"/>
                </a:lnTo>
                <a:lnTo>
                  <a:pt x="1917929" y="2276474"/>
                </a:lnTo>
                <a:lnTo>
                  <a:pt x="0" y="22764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28700" y="3562400"/>
            <a:ext cx="6156108" cy="141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7"/>
              </a:lnSpc>
            </a:pPr>
            <a:r>
              <a:rPr lang="en-US" sz="4722" b="1" spc="396">
                <a:solidFill>
                  <a:srgbClr val="40404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RECALIBRANDO AS ENGRENAGENS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47053" y="6057950"/>
            <a:ext cx="6156108" cy="7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7"/>
              </a:lnSpc>
            </a:pPr>
            <a:r>
              <a:rPr lang="en-US" sz="4722" b="1" spc="396">
                <a:solidFill>
                  <a:srgbClr val="40404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10 MINUTOS</a:t>
            </a: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5" name="Freeform 5" descr="Padrão do plano de fundo  O conteúdo gerado por IA pode estar incorreto."/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AutoShape 6"/>
          <p:cNvSpPr/>
          <p:nvPr/>
        </p:nvSpPr>
        <p:spPr>
          <a:xfrm>
            <a:off x="3063140" y="9596437"/>
            <a:ext cx="12975028" cy="9511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175311" y="-600342"/>
            <a:ext cx="11066926" cy="10887342"/>
            <a:chOff x="0" y="0"/>
            <a:chExt cx="14755901" cy="14516456"/>
          </a:xfrm>
        </p:grpSpPr>
        <p:sp>
          <p:nvSpPr>
            <p:cNvPr id="9" name="Freeform 9" descr="Logotipo, nome da empresa  O conteúdo gerado por IA pode estar incorreto."/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6670" y="885992"/>
            <a:ext cx="3043460" cy="1193721"/>
            <a:chOff x="0" y="0"/>
            <a:chExt cx="6491999" cy="2546325"/>
          </a:xfrm>
        </p:grpSpPr>
        <p:sp>
          <p:nvSpPr>
            <p:cNvPr id="11" name="Freeform 11" descr="Logotipo, nome da empresa  O conteúdo gerado por IA pode estar incorreto."/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13" name="Freeform 13" descr="Uma imagem contendo Texto  O conteúdo gerado por IA pode estar incorreto."/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438400" y="9248775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6670" y="5114925"/>
            <a:ext cx="12372344" cy="1117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2"/>
              </a:lnSpc>
            </a:pPr>
            <a:r>
              <a:rPr lang="en-US" sz="7196" b="1" spc="35">
                <a:solidFill>
                  <a:srgbClr val="EEDEE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RESULTADO COMERCIAL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33350"/>
            <a:ext cx="18288000" cy="10290743"/>
            <a:chOff x="0" y="0"/>
            <a:chExt cx="24384000" cy="13720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AutoShape 4"/>
          <p:cNvSpPr/>
          <p:nvPr/>
        </p:nvSpPr>
        <p:spPr>
          <a:xfrm>
            <a:off x="1028700" y="7049941"/>
            <a:ext cx="3525022" cy="2066664"/>
          </a:xfrm>
          <a:prstGeom prst="rect">
            <a:avLst/>
          </a:prstGeom>
          <a:solidFill>
            <a:srgbClr val="525252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3935565" y="6432773"/>
            <a:ext cx="3525022" cy="206666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3935565" y="8499438"/>
            <a:ext cx="618157" cy="61716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AutoShape 8"/>
          <p:cNvSpPr/>
          <p:nvPr/>
        </p:nvSpPr>
        <p:spPr>
          <a:xfrm>
            <a:off x="6842430" y="5815605"/>
            <a:ext cx="3525022" cy="2066664"/>
          </a:xfrm>
          <a:prstGeom prst="rect">
            <a:avLst/>
          </a:prstGeom>
          <a:solidFill>
            <a:srgbClr val="525252"/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>
            <a:off x="9749295" y="5198437"/>
            <a:ext cx="3525022" cy="206666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9749295" y="7265102"/>
            <a:ext cx="618157" cy="617168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6842430" y="7882270"/>
            <a:ext cx="618157" cy="617168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5252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/>
          <p:nvPr/>
        </p:nvGrpSpPr>
        <p:grpSpPr>
          <a:xfrm rot="-8100000">
            <a:off x="14746114" y="4574784"/>
            <a:ext cx="2082968" cy="2079635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AutoShape 16"/>
          <p:cNvSpPr/>
          <p:nvPr/>
        </p:nvSpPr>
        <p:spPr>
          <a:xfrm>
            <a:off x="12650434" y="4581269"/>
            <a:ext cx="3525022" cy="2066664"/>
          </a:xfrm>
          <a:prstGeom prst="rect">
            <a:avLst/>
          </a:prstGeom>
          <a:solidFill>
            <a:srgbClr val="525252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12650434" y="6647934"/>
            <a:ext cx="618157" cy="617168"/>
            <a:chOff x="0" y="0"/>
            <a:chExt cx="6350000" cy="6339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5252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026393" y="7598676"/>
            <a:ext cx="907784" cy="86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0" dirty="0">
                <a:solidFill>
                  <a:srgbClr val="FF9200"/>
                </a:solidFill>
                <a:latin typeface="Aileron Bold"/>
                <a:ea typeface="Aileron Bold"/>
                <a:cs typeface="Aileron Bold"/>
                <a:sym typeface="Aileron Bold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36408" y="5759412"/>
            <a:ext cx="1887754" cy="71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0"/>
              </a:lnSpc>
            </a:pPr>
            <a:r>
              <a:rPr lang="en-US" sz="2050" spc="102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 mentalidade do campeão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53722" y="4919128"/>
            <a:ext cx="1887754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125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Treinar para liderar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60587" y="4370188"/>
            <a:ext cx="1993433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125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Energia e consistência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07547" y="3711319"/>
            <a:ext cx="2294209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125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Liderança em jogo coletivo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59513" y="3299619"/>
            <a:ext cx="3215943" cy="8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4"/>
              </a:lnSpc>
            </a:pPr>
            <a:r>
              <a:rPr lang="en-US" sz="2425" spc="121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 decisão de liderar com propósito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043707" y="6981508"/>
            <a:ext cx="907784" cy="86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0">
                <a:solidFill>
                  <a:srgbClr val="FF9200"/>
                </a:solidFill>
                <a:latin typeface="Aileron Bold"/>
                <a:ea typeface="Aileron Bold"/>
                <a:cs typeface="Aileron Bold"/>
                <a:sym typeface="Aileron Bold"/>
              </a:rPr>
              <a:t>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800759" y="5747172"/>
            <a:ext cx="907784" cy="86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0">
                <a:solidFill>
                  <a:srgbClr val="FF9200"/>
                </a:solidFill>
                <a:latin typeface="Aileron Bold"/>
                <a:ea typeface="Aileron Bold"/>
                <a:cs typeface="Aileron Bold"/>
                <a:sym typeface="Aileron Bold"/>
              </a:rPr>
              <a:t>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950572" y="6364340"/>
            <a:ext cx="907784" cy="86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0">
                <a:solidFill>
                  <a:srgbClr val="FF9200"/>
                </a:solidFill>
                <a:latin typeface="Aileron Bold"/>
                <a:ea typeface="Aileron Bold"/>
                <a:cs typeface="Aileron Bold"/>
                <a:sym typeface="Aileron Bold"/>
              </a:rPr>
              <a:t>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959053" y="5130004"/>
            <a:ext cx="907784" cy="86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0">
                <a:solidFill>
                  <a:srgbClr val="FF9200"/>
                </a:solidFill>
                <a:latin typeface="Aileron Bold"/>
                <a:ea typeface="Aileron Bold"/>
                <a:cs typeface="Aileron Bold"/>
                <a:sym typeface="Aileron Bold"/>
              </a:rPr>
              <a:t>5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380267" y="318511"/>
            <a:ext cx="7392169" cy="3226321"/>
            <a:chOff x="0" y="0"/>
            <a:chExt cx="1939098" cy="84632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39098" cy="846328"/>
            </a:xfrm>
            <a:custGeom>
              <a:avLst/>
              <a:gdLst/>
              <a:ahLst/>
              <a:cxnLst/>
              <a:rect l="l" t="t" r="r" b="b"/>
              <a:pathLst>
                <a:path w="1939098" h="846328">
                  <a:moveTo>
                    <a:pt x="1843500" y="0"/>
                  </a:moveTo>
                  <a:lnTo>
                    <a:pt x="95598" y="0"/>
                  </a:lnTo>
                  <a:cubicBezTo>
                    <a:pt x="42801" y="0"/>
                    <a:pt x="0" y="42801"/>
                    <a:pt x="0" y="95598"/>
                  </a:cubicBezTo>
                  <a:lnTo>
                    <a:pt x="0" y="548408"/>
                  </a:lnTo>
                  <a:cubicBezTo>
                    <a:pt x="0" y="601205"/>
                    <a:pt x="42801" y="644006"/>
                    <a:pt x="95598" y="644006"/>
                  </a:cubicBezTo>
                  <a:lnTo>
                    <a:pt x="204343" y="644006"/>
                  </a:lnTo>
                  <a:cubicBezTo>
                    <a:pt x="231994" y="644005"/>
                    <a:pt x="258291" y="655978"/>
                    <a:pt x="276447" y="676833"/>
                  </a:cubicBezTo>
                  <a:lnTo>
                    <a:pt x="395420" y="813493"/>
                  </a:lnTo>
                  <a:cubicBezTo>
                    <a:pt x="413574" y="834352"/>
                    <a:pt x="439871" y="846327"/>
                    <a:pt x="467524" y="846328"/>
                  </a:cubicBezTo>
                  <a:lnTo>
                    <a:pt x="1471574" y="846328"/>
                  </a:lnTo>
                  <a:cubicBezTo>
                    <a:pt x="1499226" y="846328"/>
                    <a:pt x="1525523" y="834356"/>
                    <a:pt x="1543679" y="813500"/>
                  </a:cubicBezTo>
                  <a:lnTo>
                    <a:pt x="1662650" y="676840"/>
                  </a:lnTo>
                  <a:cubicBezTo>
                    <a:pt x="1680806" y="655984"/>
                    <a:pt x="1707103" y="644012"/>
                    <a:pt x="1734754" y="644012"/>
                  </a:cubicBezTo>
                  <a:lnTo>
                    <a:pt x="1843500" y="644012"/>
                  </a:lnTo>
                  <a:cubicBezTo>
                    <a:pt x="1896298" y="644012"/>
                    <a:pt x="1939098" y="601211"/>
                    <a:pt x="1939098" y="548414"/>
                  </a:cubicBezTo>
                  <a:lnTo>
                    <a:pt x="1939098" y="95598"/>
                  </a:lnTo>
                  <a:cubicBezTo>
                    <a:pt x="1939098" y="42801"/>
                    <a:pt x="1896298" y="0"/>
                    <a:pt x="1843500" y="0"/>
                  </a:cubicBezTo>
                  <a:close/>
                </a:path>
              </a:pathLst>
            </a:custGeom>
            <a:blipFill>
              <a:blip r:embed="rId4"/>
              <a:stretch>
                <a:fillRect t="-10899" b="-1089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787598" y="318511"/>
            <a:ext cx="2112544" cy="828593"/>
            <a:chOff x="0" y="0"/>
            <a:chExt cx="6491999" cy="2546325"/>
          </a:xfrm>
        </p:grpSpPr>
        <p:sp>
          <p:nvSpPr>
            <p:cNvPr id="32" name="Freeform 32" descr="Logotipo, nome da empresa  O conteúdo gerado por IA pode estar incorreto."/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2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5105953" y="7276804"/>
            <a:ext cx="2794188" cy="2791572"/>
            <a:chOff x="0" y="0"/>
            <a:chExt cx="3255264" cy="325221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6"/>
              <a:stretch>
                <a:fillRect l="-15" r="-1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7"/>
              <a:stretch>
                <a:fillRect t="-1783" b="-178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BB8CE-E54F-7DC4-8D15-C5D967A2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A8ECD35-9096-0A1A-409C-4919BFD03E4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19442"/>
            <a:ext cx="18288000" cy="10290743"/>
            <a:chOff x="0" y="0"/>
            <a:chExt cx="24384000" cy="1372099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2D72B52-1B25-1895-670B-4822221A14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AutoShape 4">
            <a:extLst>
              <a:ext uri="{FF2B5EF4-FFF2-40B4-BE49-F238E27FC236}">
                <a16:creationId xmlns:a16="http://schemas.microsoft.com/office/drawing/2014/main" id="{BFFD87BB-FE74-28DB-0E01-F5A2507FF9EB}"/>
              </a:ext>
            </a:extLst>
          </p:cNvPr>
          <p:cNvSpPr/>
          <p:nvPr/>
        </p:nvSpPr>
        <p:spPr>
          <a:xfrm>
            <a:off x="0" y="7505699"/>
            <a:ext cx="2991622" cy="1981199"/>
          </a:xfrm>
          <a:prstGeom prst="rect">
            <a:avLst/>
          </a:prstGeom>
          <a:solidFill>
            <a:srgbClr val="525252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08B4E624-4D12-EDFC-EAD5-EB0D394727EC}"/>
              </a:ext>
            </a:extLst>
          </p:cNvPr>
          <p:cNvSpPr/>
          <p:nvPr/>
        </p:nvSpPr>
        <p:spPr>
          <a:xfrm>
            <a:off x="2467001" y="6932442"/>
            <a:ext cx="3431486" cy="194485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98064DF-63D0-B09C-BE0D-CCE246B66880}"/>
              </a:ext>
            </a:extLst>
          </p:cNvPr>
          <p:cNvGrpSpPr/>
          <p:nvPr/>
        </p:nvGrpSpPr>
        <p:grpSpPr>
          <a:xfrm rot="-10800000">
            <a:off x="2467002" y="8895254"/>
            <a:ext cx="524619" cy="591646"/>
            <a:chOff x="0" y="0"/>
            <a:chExt cx="6350000" cy="63398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3A26EAA-E773-DF29-F030-34E011EF4BD2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AutoShape 8">
            <a:extLst>
              <a:ext uri="{FF2B5EF4-FFF2-40B4-BE49-F238E27FC236}">
                <a16:creationId xmlns:a16="http://schemas.microsoft.com/office/drawing/2014/main" id="{F07D9360-B858-505D-B91B-1571AA927609}"/>
              </a:ext>
            </a:extLst>
          </p:cNvPr>
          <p:cNvSpPr/>
          <p:nvPr/>
        </p:nvSpPr>
        <p:spPr>
          <a:xfrm>
            <a:off x="5410200" y="6271363"/>
            <a:ext cx="3371621" cy="2006723"/>
          </a:xfrm>
          <a:prstGeom prst="rect">
            <a:avLst/>
          </a:prstGeom>
          <a:solidFill>
            <a:srgbClr val="525252"/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F94DB54F-F6F2-1A1C-DE52-7C5053E0B776}"/>
              </a:ext>
            </a:extLst>
          </p:cNvPr>
          <p:cNvSpPr/>
          <p:nvPr/>
        </p:nvSpPr>
        <p:spPr>
          <a:xfrm>
            <a:off x="8280731" y="5753101"/>
            <a:ext cx="3431486" cy="198119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17B14FC-BD7E-033D-33DE-7D8A81EEF931}"/>
              </a:ext>
            </a:extLst>
          </p:cNvPr>
          <p:cNvGrpSpPr/>
          <p:nvPr/>
        </p:nvGrpSpPr>
        <p:grpSpPr>
          <a:xfrm rot="-10800000">
            <a:off x="8280732" y="7660918"/>
            <a:ext cx="524619" cy="591646"/>
            <a:chOff x="0" y="0"/>
            <a:chExt cx="6350000" cy="633984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34BABE5-E6D2-4588-040A-CC0D1ABF1873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EEA1B01-0DE2-8F41-09B4-D2B412D75B84}"/>
              </a:ext>
            </a:extLst>
          </p:cNvPr>
          <p:cNvGrpSpPr/>
          <p:nvPr/>
        </p:nvGrpSpPr>
        <p:grpSpPr>
          <a:xfrm rot="-10800000">
            <a:off x="5373867" y="8278086"/>
            <a:ext cx="524619" cy="591646"/>
            <a:chOff x="0" y="0"/>
            <a:chExt cx="6350000" cy="633984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C687002-06DC-9B64-7CE9-7907042FE6AB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5252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AutoShape 16">
            <a:extLst>
              <a:ext uri="{FF2B5EF4-FFF2-40B4-BE49-F238E27FC236}">
                <a16:creationId xmlns:a16="http://schemas.microsoft.com/office/drawing/2014/main" id="{97E6C3D5-1E75-6653-B2E6-BF268C15EA51}"/>
              </a:ext>
            </a:extLst>
          </p:cNvPr>
          <p:cNvSpPr/>
          <p:nvPr/>
        </p:nvSpPr>
        <p:spPr>
          <a:xfrm>
            <a:off x="11241735" y="5125930"/>
            <a:ext cx="3371621" cy="1917819"/>
          </a:xfrm>
          <a:prstGeom prst="rect">
            <a:avLst/>
          </a:prstGeom>
          <a:solidFill>
            <a:srgbClr val="525252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C8E610F8-EEAF-21DC-7F25-6F7232AC9B13}"/>
              </a:ext>
            </a:extLst>
          </p:cNvPr>
          <p:cNvGrpSpPr/>
          <p:nvPr/>
        </p:nvGrpSpPr>
        <p:grpSpPr>
          <a:xfrm rot="-10800000">
            <a:off x="11181871" y="7043750"/>
            <a:ext cx="524619" cy="591646"/>
            <a:chOff x="0" y="0"/>
            <a:chExt cx="6350000" cy="633984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F142C65-3259-0789-7A10-3995E6B47207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5252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1BD07AB5-5026-8050-8469-EF53FE467E97}"/>
              </a:ext>
            </a:extLst>
          </p:cNvPr>
          <p:cNvSpPr txBox="1"/>
          <p:nvPr/>
        </p:nvSpPr>
        <p:spPr>
          <a:xfrm>
            <a:off x="601657" y="8004716"/>
            <a:ext cx="770420" cy="828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0" dirty="0">
                <a:solidFill>
                  <a:srgbClr val="FF9200"/>
                </a:solidFill>
                <a:latin typeface="Aileron Bold"/>
                <a:ea typeface="Aileron Bold"/>
                <a:cs typeface="Aileron Bold"/>
                <a:sym typeface="Aileron Bold"/>
              </a:rPr>
              <a:t>1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35C24F48-E7F7-083D-822D-E12E0CE522E0}"/>
              </a:ext>
            </a:extLst>
          </p:cNvPr>
          <p:cNvSpPr txBox="1"/>
          <p:nvPr/>
        </p:nvSpPr>
        <p:spPr>
          <a:xfrm>
            <a:off x="259960" y="6159121"/>
            <a:ext cx="1602102" cy="71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0"/>
              </a:lnSpc>
            </a:pPr>
            <a:r>
              <a:rPr lang="en-US" sz="2050" spc="102" dirty="0" err="1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Desperte</a:t>
            </a:r>
            <a:r>
              <a:rPr lang="en-US" sz="2050" spc="102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o </a:t>
            </a:r>
            <a:r>
              <a:rPr lang="en-US" sz="2050" spc="102" dirty="0" err="1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campeão</a:t>
            </a:r>
            <a:endParaRPr lang="en-US" sz="2050" spc="102" dirty="0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6B4190E2-B12C-8B4C-FE75-470246DE6EE4}"/>
              </a:ext>
            </a:extLst>
          </p:cNvPr>
          <p:cNvSpPr txBox="1"/>
          <p:nvPr/>
        </p:nvSpPr>
        <p:spPr>
          <a:xfrm>
            <a:off x="3277274" y="5325398"/>
            <a:ext cx="1602102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125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Treine com </a:t>
            </a:r>
            <a:r>
              <a:rPr lang="en-US" sz="2500" spc="125" dirty="0" err="1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intenção</a:t>
            </a:r>
            <a:endParaRPr lang="en-US" sz="2500" spc="125" dirty="0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4C93A3DB-CD89-2931-64A1-C49FD62CF0DE}"/>
              </a:ext>
            </a:extLst>
          </p:cNvPr>
          <p:cNvSpPr txBox="1"/>
          <p:nvPr/>
        </p:nvSpPr>
        <p:spPr>
          <a:xfrm>
            <a:off x="6200130" y="4776458"/>
            <a:ext cx="169179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125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 </a:t>
            </a:r>
            <a:r>
              <a:rPr lang="en-US" sz="2500" spc="125" dirty="0" err="1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força</a:t>
            </a:r>
            <a:r>
              <a:rPr lang="en-US" sz="2500" spc="125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da </a:t>
            </a:r>
            <a:r>
              <a:rPr lang="en-US" sz="2500" spc="125" dirty="0" err="1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resiliência</a:t>
            </a:r>
            <a:endParaRPr lang="en-US" sz="2500" spc="125" dirty="0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B5D6675F-D305-B945-0DDF-C8D45A5BEE76}"/>
              </a:ext>
            </a:extLst>
          </p:cNvPr>
          <p:cNvSpPr txBox="1"/>
          <p:nvPr/>
        </p:nvSpPr>
        <p:spPr>
          <a:xfrm>
            <a:off x="8640811" y="4117145"/>
            <a:ext cx="2198845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125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Corpo e </a:t>
            </a:r>
            <a:r>
              <a:rPr lang="en-US" sz="2500" spc="125" dirty="0" err="1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mente</a:t>
            </a:r>
            <a:r>
              <a:rPr lang="en-US" sz="2500" spc="125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500" spc="125" dirty="0" err="1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alinhados</a:t>
            </a:r>
            <a:endParaRPr lang="en-US" sz="2500" spc="125" dirty="0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CAE65670-7727-2507-550A-6B9355D7603A}"/>
              </a:ext>
            </a:extLst>
          </p:cNvPr>
          <p:cNvSpPr txBox="1"/>
          <p:nvPr/>
        </p:nvSpPr>
        <p:spPr>
          <a:xfrm>
            <a:off x="11884044" y="3686396"/>
            <a:ext cx="2729312" cy="398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94"/>
              </a:lnSpc>
            </a:pPr>
            <a:r>
              <a:rPr lang="en-US" sz="2425" spc="121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Venda </a:t>
            </a:r>
            <a:r>
              <a:rPr lang="en-US" sz="2425" spc="121" dirty="0" err="1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em</a:t>
            </a:r>
            <a:r>
              <a:rPr lang="en-US" sz="2425" spc="121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time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1168BA9D-18E2-AF4E-F7D5-837132E2DA1C}"/>
              </a:ext>
            </a:extLst>
          </p:cNvPr>
          <p:cNvSpPr txBox="1"/>
          <p:nvPr/>
        </p:nvSpPr>
        <p:spPr>
          <a:xfrm>
            <a:off x="3618971" y="7387548"/>
            <a:ext cx="770420" cy="828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0">
                <a:solidFill>
                  <a:srgbClr val="FF9200"/>
                </a:solidFill>
                <a:latin typeface="Aileron Bold"/>
                <a:ea typeface="Aileron Bold"/>
                <a:cs typeface="Aileron Bold"/>
                <a:sym typeface="Aileron Bold"/>
              </a:rPr>
              <a:t>2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110D760F-1B2F-A99B-67B4-2D3E01BA824E}"/>
              </a:ext>
            </a:extLst>
          </p:cNvPr>
          <p:cNvSpPr txBox="1"/>
          <p:nvPr/>
        </p:nvSpPr>
        <p:spPr>
          <a:xfrm>
            <a:off x="9376023" y="6153212"/>
            <a:ext cx="770420" cy="828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0">
                <a:solidFill>
                  <a:srgbClr val="FF9200"/>
                </a:solidFill>
                <a:latin typeface="Aileron Bold"/>
                <a:ea typeface="Aileron Bold"/>
                <a:cs typeface="Aileron Bold"/>
                <a:sym typeface="Aileron Bold"/>
              </a:rPr>
              <a:t>4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72132F9F-A27B-5954-5737-0C0D24D39950}"/>
              </a:ext>
            </a:extLst>
          </p:cNvPr>
          <p:cNvSpPr txBox="1"/>
          <p:nvPr/>
        </p:nvSpPr>
        <p:spPr>
          <a:xfrm>
            <a:off x="6525836" y="6770380"/>
            <a:ext cx="770420" cy="828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0">
                <a:solidFill>
                  <a:srgbClr val="FF9200"/>
                </a:solidFill>
                <a:latin typeface="Aileron Bold"/>
                <a:ea typeface="Aileron Bold"/>
                <a:cs typeface="Aileron Bold"/>
                <a:sym typeface="Aileron Bold"/>
              </a:rPr>
              <a:t>3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875EF5DC-BDD6-FE40-E64F-D9257B263CCD}"/>
              </a:ext>
            </a:extLst>
          </p:cNvPr>
          <p:cNvSpPr txBox="1"/>
          <p:nvPr/>
        </p:nvSpPr>
        <p:spPr>
          <a:xfrm>
            <a:off x="12534317" y="5536044"/>
            <a:ext cx="770420" cy="828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0">
                <a:solidFill>
                  <a:srgbClr val="FF9200"/>
                </a:solidFill>
                <a:latin typeface="Aileron Bold"/>
                <a:ea typeface="Aileron Bold"/>
                <a:cs typeface="Aileron Bold"/>
                <a:sym typeface="Aileron Bold"/>
              </a:rPr>
              <a:t>5</a:t>
            </a:r>
          </a:p>
        </p:txBody>
      </p:sp>
      <p:grpSp>
        <p:nvGrpSpPr>
          <p:cNvPr id="31" name="Group 31">
            <a:extLst>
              <a:ext uri="{FF2B5EF4-FFF2-40B4-BE49-F238E27FC236}">
                <a16:creationId xmlns:a16="http://schemas.microsoft.com/office/drawing/2014/main" id="{EC048740-06A4-83D9-AE42-BE59CBC5D0E1}"/>
              </a:ext>
            </a:extLst>
          </p:cNvPr>
          <p:cNvGrpSpPr/>
          <p:nvPr/>
        </p:nvGrpSpPr>
        <p:grpSpPr>
          <a:xfrm>
            <a:off x="15787598" y="318511"/>
            <a:ext cx="2112544" cy="828593"/>
            <a:chOff x="0" y="0"/>
            <a:chExt cx="6491999" cy="2546325"/>
          </a:xfrm>
        </p:grpSpPr>
        <p:sp>
          <p:nvSpPr>
            <p:cNvPr id="32" name="Freeform 32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CF09A775-3921-E3F5-A5AB-BFDFF60F83EF}"/>
                </a:ext>
              </a:extLst>
            </p:cNvPr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2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0" name="Group 14">
            <a:extLst>
              <a:ext uri="{FF2B5EF4-FFF2-40B4-BE49-F238E27FC236}">
                <a16:creationId xmlns:a16="http://schemas.microsoft.com/office/drawing/2014/main" id="{A3231F3B-5542-4A13-788B-0CF8B92FF550}"/>
              </a:ext>
            </a:extLst>
          </p:cNvPr>
          <p:cNvGrpSpPr/>
          <p:nvPr/>
        </p:nvGrpSpPr>
        <p:grpSpPr>
          <a:xfrm rot="-8100000">
            <a:off x="16336931" y="4492610"/>
            <a:ext cx="1767777" cy="1993633"/>
            <a:chOff x="0" y="0"/>
            <a:chExt cx="6350000" cy="6339840"/>
          </a:xfrm>
          <a:solidFill>
            <a:schemeClr val="bg1"/>
          </a:solidFill>
        </p:grpSpPr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DC297BA9-8869-B992-145C-F10633ECE842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2" name="AutoShape 16">
            <a:extLst>
              <a:ext uri="{FF2B5EF4-FFF2-40B4-BE49-F238E27FC236}">
                <a16:creationId xmlns:a16="http://schemas.microsoft.com/office/drawing/2014/main" id="{1A0E358F-0FCA-492A-45A4-C1007A05705B}"/>
              </a:ext>
            </a:extLst>
          </p:cNvPr>
          <p:cNvSpPr/>
          <p:nvPr/>
        </p:nvSpPr>
        <p:spPr>
          <a:xfrm>
            <a:off x="14126837" y="4381500"/>
            <a:ext cx="3380885" cy="201051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  <p:sp>
        <p:nvSpPr>
          <p:cNvPr id="45" name="TextBox 28">
            <a:extLst>
              <a:ext uri="{FF2B5EF4-FFF2-40B4-BE49-F238E27FC236}">
                <a16:creationId xmlns:a16="http://schemas.microsoft.com/office/drawing/2014/main" id="{6F4D6C59-22E6-ABDD-99A9-161A6ADD6FD5}"/>
              </a:ext>
            </a:extLst>
          </p:cNvPr>
          <p:cNvSpPr txBox="1"/>
          <p:nvPr/>
        </p:nvSpPr>
        <p:spPr>
          <a:xfrm>
            <a:off x="15428683" y="4858439"/>
            <a:ext cx="77042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0" dirty="0">
                <a:solidFill>
                  <a:srgbClr val="FF9200"/>
                </a:solidFill>
                <a:latin typeface="Aileron Bold"/>
                <a:ea typeface="Aileron Bold"/>
                <a:cs typeface="Aileron Bold"/>
                <a:sym typeface="Aileron Bold"/>
              </a:rPr>
              <a:t>6</a:t>
            </a:r>
          </a:p>
        </p:txBody>
      </p:sp>
      <p:grpSp>
        <p:nvGrpSpPr>
          <p:cNvPr id="43" name="Group 17">
            <a:extLst>
              <a:ext uri="{FF2B5EF4-FFF2-40B4-BE49-F238E27FC236}">
                <a16:creationId xmlns:a16="http://schemas.microsoft.com/office/drawing/2014/main" id="{9F80A7A7-7792-7EAB-5D8A-44DC6109B9EB}"/>
              </a:ext>
            </a:extLst>
          </p:cNvPr>
          <p:cNvGrpSpPr/>
          <p:nvPr/>
        </p:nvGrpSpPr>
        <p:grpSpPr>
          <a:xfrm rot="-10800000">
            <a:off x="14076237" y="6367951"/>
            <a:ext cx="524619" cy="591646"/>
            <a:chOff x="0" y="0"/>
            <a:chExt cx="6350000" cy="6339840"/>
          </a:xfrm>
        </p:grpSpPr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C82B3CAC-5867-C894-3A86-80395C8BCF40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5252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6" name="Group 10">
            <a:extLst>
              <a:ext uri="{FF2B5EF4-FFF2-40B4-BE49-F238E27FC236}">
                <a16:creationId xmlns:a16="http://schemas.microsoft.com/office/drawing/2014/main" id="{E75AAC01-509F-2DCB-9C48-1357F016D2AE}"/>
              </a:ext>
            </a:extLst>
          </p:cNvPr>
          <p:cNvGrpSpPr/>
          <p:nvPr/>
        </p:nvGrpSpPr>
        <p:grpSpPr>
          <a:xfrm rot="-10800000">
            <a:off x="14087463" y="6397266"/>
            <a:ext cx="524619" cy="591646"/>
            <a:chOff x="0" y="0"/>
            <a:chExt cx="6350000" cy="6339840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E4847F9B-AAC6-D1A6-A1D8-E2BD1593CD28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8" name="TextBox 24">
            <a:extLst>
              <a:ext uri="{FF2B5EF4-FFF2-40B4-BE49-F238E27FC236}">
                <a16:creationId xmlns:a16="http://schemas.microsoft.com/office/drawing/2014/main" id="{07FBA60E-BFD5-5E1A-FF96-24A2725206A2}"/>
              </a:ext>
            </a:extLst>
          </p:cNvPr>
          <p:cNvSpPr txBox="1"/>
          <p:nvPr/>
        </p:nvSpPr>
        <p:spPr>
          <a:xfrm>
            <a:off x="14390552" y="3259394"/>
            <a:ext cx="2729312" cy="834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94"/>
              </a:lnSpc>
            </a:pPr>
            <a:r>
              <a:rPr lang="pt-BR" sz="2425" spc="121" dirty="0">
                <a:solidFill>
                  <a:srgbClr val="FFFFFF"/>
                </a:solidFill>
                <a:latin typeface="Aileron"/>
              </a:rPr>
              <a:t>Decisão de ser campeão</a:t>
            </a:r>
            <a:endParaRPr lang="en-US" sz="2425" spc="121" dirty="0">
              <a:solidFill>
                <a:srgbClr val="FFFFFF"/>
              </a:solidFill>
              <a:latin typeface="Aileron"/>
              <a:sym typeface="Aileron"/>
            </a:endParaRP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0D6359E4-332C-E482-01B6-06F8B4474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8" y="28964"/>
            <a:ext cx="7019622" cy="390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3C666ED2-8C93-BD78-C5C2-4634C7C6F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4282" y="7387548"/>
            <a:ext cx="2547213" cy="26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3040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5" name="Freeform 5" descr="Padrão do plano de fundo  O conteúdo gerado por IA pode estar incorreto."/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AutoShape 6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11175311" y="-600342"/>
            <a:ext cx="11066926" cy="10887342"/>
            <a:chOff x="0" y="0"/>
            <a:chExt cx="14755901" cy="14516456"/>
          </a:xfrm>
        </p:grpSpPr>
        <p:sp>
          <p:nvSpPr>
            <p:cNvPr id="10" name="Freeform 10" descr="Logotipo, nome da empresa  O conteúdo gerado por IA pode estar incorreto."/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6670" y="885992"/>
            <a:ext cx="3043460" cy="1193721"/>
            <a:chOff x="0" y="0"/>
            <a:chExt cx="6491999" cy="2546325"/>
          </a:xfrm>
        </p:grpSpPr>
        <p:sp>
          <p:nvSpPr>
            <p:cNvPr id="12" name="Freeform 12" descr="Logotipo, nome da empresa  O conteúdo gerado por IA pode estar incorreto."/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2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14" name="Freeform 14" descr="Uma imagem contendo Texto  O conteúdo gerado por IA pode estar incorreto."/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9200" y="4374101"/>
            <a:ext cx="12372344" cy="2831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2"/>
              </a:lnSpc>
            </a:pPr>
            <a:r>
              <a:rPr lang="en-US" sz="7196" b="1" spc="35">
                <a:solidFill>
                  <a:srgbClr val="EEDEE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COMUNICAÇÃO</a:t>
            </a:r>
          </a:p>
          <a:p>
            <a:pPr algn="l">
              <a:lnSpc>
                <a:spcPts val="6176"/>
              </a:lnSpc>
            </a:pPr>
            <a:r>
              <a:rPr lang="en-US" sz="5996" spc="29">
                <a:solidFill>
                  <a:srgbClr val="EEDEE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ESTRATÉGICA...</a:t>
            </a:r>
          </a:p>
          <a:p>
            <a:pPr algn="l">
              <a:lnSpc>
                <a:spcPts val="7412"/>
              </a:lnSpc>
            </a:pPr>
            <a:endParaRPr lang="en-US" sz="5996" spc="29">
              <a:solidFill>
                <a:srgbClr val="EEDEE0"/>
              </a:solidFill>
              <a:latin typeface="ITC Franklin Gothic LT"/>
              <a:ea typeface="ITC Franklin Gothic LT"/>
              <a:cs typeface="ITC Franklin Gothic LT"/>
              <a:sym typeface="ITC Franklin Gothic LT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8897" y="0"/>
            <a:ext cx="19316694" cy="10865644"/>
          </a:xfrm>
          <a:custGeom>
            <a:avLst/>
            <a:gdLst/>
            <a:ahLst/>
            <a:cxnLst/>
            <a:rect l="l" t="t" r="r" b="b"/>
            <a:pathLst>
              <a:path w="19316694" h="10865644">
                <a:moveTo>
                  <a:pt x="0" y="0"/>
                </a:moveTo>
                <a:lnTo>
                  <a:pt x="19316693" y="0"/>
                </a:lnTo>
                <a:lnTo>
                  <a:pt x="19316693" y="10865644"/>
                </a:lnTo>
                <a:lnTo>
                  <a:pt x="0" y="108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917331" y="2718784"/>
            <a:ext cx="15137117" cy="6486679"/>
            <a:chOff x="0" y="0"/>
            <a:chExt cx="6142641" cy="58043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42705" cy="5804390"/>
            </a:xfrm>
            <a:custGeom>
              <a:avLst/>
              <a:gdLst/>
              <a:ahLst/>
              <a:cxnLst/>
              <a:rect l="l" t="t" r="r" b="b"/>
              <a:pathLst>
                <a:path w="6142705" h="5804390">
                  <a:moveTo>
                    <a:pt x="0" y="967460"/>
                  </a:moveTo>
                  <a:cubicBezTo>
                    <a:pt x="0" y="433212"/>
                    <a:pt x="155194" y="0"/>
                    <a:pt x="346583" y="0"/>
                  </a:cubicBezTo>
                  <a:lnTo>
                    <a:pt x="5796090" y="0"/>
                  </a:lnTo>
                  <a:cubicBezTo>
                    <a:pt x="5987479" y="0"/>
                    <a:pt x="6142705" y="433212"/>
                    <a:pt x="6142705" y="967460"/>
                  </a:cubicBezTo>
                  <a:lnTo>
                    <a:pt x="6142705" y="4836945"/>
                  </a:lnTo>
                  <a:cubicBezTo>
                    <a:pt x="6142705" y="5371193"/>
                    <a:pt x="5987479" y="5804390"/>
                    <a:pt x="5796090" y="5804390"/>
                  </a:cubicBezTo>
                  <a:lnTo>
                    <a:pt x="346583" y="5804390"/>
                  </a:lnTo>
                  <a:cubicBezTo>
                    <a:pt x="155194" y="5804389"/>
                    <a:pt x="0" y="5371192"/>
                    <a:pt x="0" y="4836945"/>
                  </a:cubicBezTo>
                  <a:close/>
                </a:path>
              </a:pathLst>
            </a:custGeom>
            <a:solidFill>
              <a:srgbClr val="171717">
                <a:alpha val="87843"/>
              </a:srgbClr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5400000">
            <a:off x="15670549" y="7309637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57856" y="3076185"/>
            <a:ext cx="13712813" cy="1211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0"/>
              </a:lnSpc>
            </a:pPr>
            <a:r>
              <a:rPr lang="pt-BR" sz="3600" b="1" dirty="0">
                <a:solidFill>
                  <a:srgbClr val="FF9200"/>
                </a:solidFill>
                <a:latin typeface="Amx"/>
                <a:sym typeface="Source Sans Pro"/>
              </a:rPr>
              <a:t>“A chave não é priorizar o que está na agenda, mas agendar suas prioridades.” — Stephen </a:t>
            </a:r>
            <a:r>
              <a:rPr lang="pt-BR" sz="3600" b="1" dirty="0" err="1">
                <a:solidFill>
                  <a:srgbClr val="FF9200"/>
                </a:solidFill>
                <a:latin typeface="Amx"/>
                <a:sym typeface="Source Sans Pro"/>
              </a:rPr>
              <a:t>Covey</a:t>
            </a:r>
            <a:endParaRPr lang="en-US" sz="3600" b="1" dirty="0">
              <a:solidFill>
                <a:srgbClr val="FF9200"/>
              </a:solidFill>
              <a:latin typeface="Amx"/>
              <a:sym typeface="Source Sans Pr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38894" y="525866"/>
            <a:ext cx="12163677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rgbClr val="FFFFFF"/>
                </a:solidFill>
                <a:latin typeface="Amx"/>
                <a:ea typeface="Calibri (MS) Bold"/>
                <a:cs typeface="Calibri (MS) Bold"/>
                <a:sym typeface="Calibri (MS) Bold"/>
              </a:rPr>
              <a:t>Resultado</a:t>
            </a:r>
            <a:r>
              <a:rPr lang="en-US" sz="6600" b="1" dirty="0">
                <a:solidFill>
                  <a:srgbClr val="FFFFFF"/>
                </a:solidFill>
                <a:latin typeface="Amx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Amx"/>
                <a:ea typeface="Calibri (MS) Bold"/>
                <a:cs typeface="Calibri (MS) Bold"/>
                <a:sym typeface="Calibri (MS) Bold"/>
              </a:rPr>
              <a:t>Comercial</a:t>
            </a:r>
            <a:endParaRPr lang="en-US" sz="6600" b="1" dirty="0">
              <a:solidFill>
                <a:srgbClr val="FFFFFF"/>
              </a:solidFill>
              <a:latin typeface="Amx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5040"/>
              </a:lnSpc>
            </a:pPr>
            <a:r>
              <a:rPr lang="en-US" sz="4200" i="1" dirty="0">
                <a:solidFill>
                  <a:srgbClr val="FFFFFF"/>
                </a:solidFill>
                <a:latin typeface="Amx"/>
                <a:ea typeface="Calibri (MS) Italics"/>
                <a:cs typeface="Calibri (MS) Italics"/>
                <a:sym typeface="Calibri (MS) Italics"/>
              </a:rPr>
              <a:t>o </a:t>
            </a:r>
            <a:r>
              <a:rPr lang="en-US" sz="4200" i="1" dirty="0" err="1">
                <a:solidFill>
                  <a:srgbClr val="FFFFFF"/>
                </a:solidFill>
                <a:latin typeface="Amx"/>
                <a:ea typeface="Calibri (MS) Italics"/>
                <a:cs typeface="Calibri (MS) Italics"/>
                <a:sym typeface="Calibri (MS) Italics"/>
              </a:rPr>
              <a:t>papel</a:t>
            </a:r>
            <a:r>
              <a:rPr lang="en-US" sz="4200" i="1" dirty="0">
                <a:solidFill>
                  <a:srgbClr val="FFFFFF"/>
                </a:solidFill>
                <a:latin typeface="Amx"/>
                <a:ea typeface="Calibri (MS) Italics"/>
                <a:cs typeface="Calibri (MS) Italics"/>
                <a:sym typeface="Calibri (MS) Italics"/>
              </a:rPr>
              <a:t> do GN no novo </a:t>
            </a:r>
            <a:r>
              <a:rPr lang="en-US" sz="4200" i="1" dirty="0" err="1">
                <a:solidFill>
                  <a:srgbClr val="FFFFFF"/>
                </a:solidFill>
                <a:latin typeface="Amx"/>
                <a:ea typeface="Calibri (MS) Italics"/>
                <a:cs typeface="Calibri (MS) Italics"/>
                <a:sym typeface="Calibri (MS) Italics"/>
              </a:rPr>
              <a:t>cenário</a:t>
            </a:r>
            <a:endParaRPr lang="en-US" sz="4200" i="1" dirty="0">
              <a:solidFill>
                <a:srgbClr val="FFFFFF"/>
              </a:solidFill>
              <a:latin typeface="Amx"/>
              <a:ea typeface="Calibri (MS) Italics"/>
              <a:cs typeface="Calibri (MS) Italics"/>
              <a:sym typeface="Calibri (MS) Italics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7054449" y="3669168"/>
            <a:ext cx="361099" cy="2610091"/>
            <a:chOff x="0" y="0"/>
            <a:chExt cx="95104" cy="68743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5104" cy="687431"/>
            </a:xfrm>
            <a:custGeom>
              <a:avLst/>
              <a:gdLst/>
              <a:ahLst/>
              <a:cxnLst/>
              <a:rect l="l" t="t" r="r" b="b"/>
              <a:pathLst>
                <a:path w="95104" h="687431">
                  <a:moveTo>
                    <a:pt x="47552" y="0"/>
                  </a:moveTo>
                  <a:lnTo>
                    <a:pt x="47552" y="0"/>
                  </a:lnTo>
                  <a:cubicBezTo>
                    <a:pt x="73814" y="0"/>
                    <a:pt x="95104" y="21290"/>
                    <a:pt x="95104" y="47552"/>
                  </a:cubicBezTo>
                  <a:lnTo>
                    <a:pt x="95104" y="639879"/>
                  </a:lnTo>
                  <a:cubicBezTo>
                    <a:pt x="95104" y="666142"/>
                    <a:pt x="73814" y="687431"/>
                    <a:pt x="47552" y="687431"/>
                  </a:cubicBezTo>
                  <a:lnTo>
                    <a:pt x="47552" y="687431"/>
                  </a:lnTo>
                  <a:cubicBezTo>
                    <a:pt x="21290" y="687431"/>
                    <a:pt x="0" y="666142"/>
                    <a:pt x="0" y="639879"/>
                  </a:cubicBezTo>
                  <a:lnTo>
                    <a:pt x="0" y="47552"/>
                  </a:lnTo>
                  <a:cubicBezTo>
                    <a:pt x="0" y="21290"/>
                    <a:pt x="21290" y="0"/>
                    <a:pt x="47552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95104" cy="725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34285B8-E25F-6600-F1D0-AEF252A6928C}"/>
              </a:ext>
            </a:extLst>
          </p:cNvPr>
          <p:cNvSpPr txBox="1"/>
          <p:nvPr/>
        </p:nvSpPr>
        <p:spPr>
          <a:xfrm>
            <a:off x="2657856" y="5298109"/>
            <a:ext cx="1433130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  <a:latin typeface="Amx"/>
              </a:rPr>
              <a:t>O GN atua como elo entre estratégia e execução, transformando direcionamento em ação no PDV. Sua gestão exige leitura de carteira, foco nos </a:t>
            </a:r>
            <a:r>
              <a:rPr lang="pt-BR" sz="3000" dirty="0" err="1">
                <a:solidFill>
                  <a:schemeClr val="bg1"/>
                </a:solidFill>
                <a:latin typeface="Amx"/>
              </a:rPr>
              <a:t>PDVs</a:t>
            </a:r>
            <a:r>
              <a:rPr lang="pt-BR" sz="3000" dirty="0">
                <a:solidFill>
                  <a:schemeClr val="bg1"/>
                </a:solidFill>
                <a:latin typeface="Amx"/>
              </a:rPr>
              <a:t> de maior impacto e influência sobre parceiros. mais do que presença, é a decisão sobre onde e como atuar que move o resultado. Eficiência, aqui, é direcionar energia para o que realmente gera vendas sustentáveis.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3E0AF-53B5-A4D3-CDB8-C5173CEA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D278FF-3DE4-311E-98BA-70451CFF8D5C}"/>
              </a:ext>
            </a:extLst>
          </p:cNvPr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65E804F-2F1F-E14C-41AA-5B91C460B1BB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52C58DB-40D4-65A1-11F0-74EF199205EB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F38FFD-B68B-9390-2F43-8346F10F3F39}"/>
              </a:ext>
            </a:extLst>
          </p:cNvPr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C23F4E6-1704-60B3-2676-5F4BCEFC4F84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93142D1-9792-BAB6-2CFF-A05A831CB4FE}"/>
              </a:ext>
            </a:extLst>
          </p:cNvPr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3D384313-CDBB-1279-ED0A-F64FC86BADB4}"/>
              </a:ext>
            </a:extLst>
          </p:cNvPr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F1C2C9A-7F15-97AB-5EA0-ABEF1A6D63B8}"/>
              </a:ext>
            </a:extLst>
          </p:cNvPr>
          <p:cNvSpPr/>
          <p:nvPr/>
        </p:nvSpPr>
        <p:spPr>
          <a:xfrm rot="-5400000">
            <a:off x="809463" y="181927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B55D5E4-F995-2E2A-58DD-DEA837E3212D}"/>
              </a:ext>
            </a:extLst>
          </p:cNvPr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19C13CB-5282-2F19-F72B-DB097D0D94BF}"/>
              </a:ext>
            </a:extLst>
          </p:cNvPr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B9D7531-1B59-CB90-BFE6-D605B8E3E975}"/>
              </a:ext>
            </a:extLst>
          </p:cNvPr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B24EE1B-6B0C-FDC2-C382-916AD1E303E5}"/>
              </a:ext>
            </a:extLst>
          </p:cNvPr>
          <p:cNvSpPr/>
          <p:nvPr/>
        </p:nvSpPr>
        <p:spPr>
          <a:xfrm>
            <a:off x="11755330" y="1324585"/>
            <a:ext cx="5313456" cy="8922534"/>
          </a:xfrm>
          <a:custGeom>
            <a:avLst/>
            <a:gdLst/>
            <a:ahLst/>
            <a:cxnLst/>
            <a:rect l="l" t="t" r="r" b="b"/>
            <a:pathLst>
              <a:path w="5313456" h="8922534">
                <a:moveTo>
                  <a:pt x="0" y="0"/>
                </a:moveTo>
                <a:lnTo>
                  <a:pt x="5313456" y="0"/>
                </a:lnTo>
                <a:lnTo>
                  <a:pt x="5313456" y="8922534"/>
                </a:lnTo>
                <a:lnTo>
                  <a:pt x="0" y="89225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3660" t="-26088" b="-258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4FC310E-B342-F401-7247-B6A2915BE3AA}"/>
              </a:ext>
            </a:extLst>
          </p:cNvPr>
          <p:cNvSpPr txBox="1"/>
          <p:nvPr/>
        </p:nvSpPr>
        <p:spPr>
          <a:xfrm>
            <a:off x="1597091" y="3456842"/>
            <a:ext cx="10535184" cy="587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4"/>
              </a:lnSpc>
            </a:pPr>
            <a:r>
              <a:rPr lang="en-US" sz="4817" dirty="0" err="1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Resultado</a:t>
            </a:r>
            <a:r>
              <a:rPr lang="en-US" sz="4817" dirty="0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4817" dirty="0" err="1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Comercial</a:t>
            </a:r>
            <a:endParaRPr lang="en-US" sz="4817" dirty="0">
              <a:solidFill>
                <a:srgbClr val="FF9200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6744"/>
              </a:lnSpc>
            </a:pPr>
            <a:endParaRPr lang="en-US" sz="4817" b="1" dirty="0">
              <a:solidFill>
                <a:srgbClr val="FF9200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6744"/>
              </a:lnSpc>
            </a:pPr>
            <a:r>
              <a:rPr lang="en-US" sz="4817" b="1" dirty="0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TROCAS DE CARTEIRAS</a:t>
            </a:r>
          </a:p>
          <a:p>
            <a:pPr algn="ctr">
              <a:lnSpc>
                <a:spcPts val="6744"/>
              </a:lnSpc>
            </a:pPr>
            <a:r>
              <a:rPr lang="pt-BR" sz="2200" dirty="0">
                <a:solidFill>
                  <a:schemeClr val="bg1"/>
                </a:solidFill>
                <a:latin typeface="Amx"/>
              </a:rPr>
              <a:t>como vocês já fazem isso hoje</a:t>
            </a:r>
            <a:endParaRPr lang="en-US" sz="2200" b="1" dirty="0">
              <a:solidFill>
                <a:schemeClr val="bg1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6744"/>
              </a:lnSpc>
            </a:pPr>
            <a:endParaRPr lang="en-US" sz="4817" b="1" dirty="0">
              <a:solidFill>
                <a:srgbClr val="FF9200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6744"/>
              </a:lnSpc>
            </a:pPr>
            <a:r>
              <a:rPr lang="en-US" sz="3200" dirty="0" err="1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Atividade</a:t>
            </a:r>
            <a:r>
              <a:rPr lang="en-US" sz="3200" dirty="0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– </a:t>
            </a:r>
            <a:r>
              <a:rPr lang="en-US" sz="3200" dirty="0" err="1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Grupos</a:t>
            </a:r>
            <a:endParaRPr lang="en-US" sz="3200" dirty="0">
              <a:solidFill>
                <a:srgbClr val="FF9200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4817" b="1" dirty="0">
              <a:solidFill>
                <a:srgbClr val="FF9200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90046121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5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0" y="-21887"/>
            <a:ext cx="18288000" cy="10290715"/>
            <a:chOff x="-203200" y="-206983"/>
            <a:chExt cx="24384000" cy="13720954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203200" y="-206983"/>
              <a:ext cx="24384000" cy="13720954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09600" y="3017738"/>
            <a:ext cx="1238171" cy="123817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700" b="1" dirty="0">
                  <a:solidFill>
                    <a:srgbClr val="880000"/>
                  </a:solidFill>
                  <a:latin typeface="Amx"/>
                  <a:ea typeface="TT Fors Bold"/>
                  <a:cs typeface="TT Fors Bold"/>
                  <a:sym typeface="TT Fors Bold"/>
                </a:rPr>
                <a:t>01/02</a:t>
              </a:r>
            </a:p>
            <a:p>
              <a:pPr marL="0" lvl="0" indent="0" algn="ctr">
                <a:spcBef>
                  <a:spcPct val="0"/>
                </a:spcBef>
              </a:pPr>
              <a:r>
                <a:rPr lang="en-US" sz="2000" b="1" dirty="0">
                  <a:solidFill>
                    <a:srgbClr val="880000"/>
                  </a:solidFill>
                  <a:latin typeface="Amx"/>
                  <a:ea typeface="TT Fors Bold"/>
                  <a:cs typeface="TT Fors Bold"/>
                  <a:sym typeface="TT Fors Bold"/>
                </a:rPr>
                <a:t>(5 min.)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9600" y="5230400"/>
            <a:ext cx="1238171" cy="123817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2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700" b="1" dirty="0">
                  <a:solidFill>
                    <a:srgbClr val="880000"/>
                  </a:solidFill>
                  <a:latin typeface="Amx"/>
                  <a:ea typeface="TT Fors Bold"/>
                  <a:cs typeface="TT Fors Bold"/>
                  <a:sym typeface="TT Fors Bold"/>
                </a:rPr>
                <a:t>03/04</a:t>
              </a:r>
            </a:p>
            <a:p>
              <a:pPr marL="0" lvl="0" indent="0" algn="ctr">
                <a:spcBef>
                  <a:spcPct val="0"/>
                </a:spcBef>
              </a:pPr>
              <a:r>
                <a:rPr lang="en-US" sz="2000" b="1" dirty="0">
                  <a:solidFill>
                    <a:srgbClr val="880000"/>
                  </a:solidFill>
                  <a:latin typeface="Amx"/>
                  <a:ea typeface="TT Fors Bold"/>
                  <a:cs typeface="TT Fors Bold"/>
                  <a:sym typeface="TT Fors Bold"/>
                </a:rPr>
                <a:t>(5 min.)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237160" y="5230400"/>
            <a:ext cx="1238171" cy="123817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400" b="1" u="none" strike="noStrike" dirty="0" err="1">
                  <a:solidFill>
                    <a:srgbClr val="FFFFFF"/>
                  </a:solidFill>
                  <a:latin typeface="Amx"/>
                  <a:ea typeface="TT Fors Bold"/>
                  <a:cs typeface="TT Fors Bold"/>
                  <a:sym typeface="TT Fors Bold"/>
                </a:rPr>
                <a:t>Reflita</a:t>
              </a:r>
              <a:endParaRPr lang="en-US" sz="2400" b="1" u="none" strike="noStrike" dirty="0">
                <a:solidFill>
                  <a:srgbClr val="FFFFFF"/>
                </a:solidFill>
                <a:latin typeface="Amx"/>
                <a:ea typeface="TT Fors Bold"/>
                <a:cs typeface="TT Fors Bold"/>
                <a:sym typeface="TT Fors Bold"/>
              </a:endParaRPr>
            </a:p>
            <a:p>
              <a:pPr algn="ctr">
                <a:spcBef>
                  <a:spcPct val="0"/>
                </a:spcBef>
              </a:pPr>
              <a:r>
                <a:rPr lang="en-US" b="1" dirty="0">
                  <a:solidFill>
                    <a:schemeClr val="bg1"/>
                  </a:solidFill>
                  <a:latin typeface="Amx"/>
                  <a:ea typeface="TT Fors Bold"/>
                  <a:cs typeface="TT Fors Bold"/>
                  <a:sym typeface="TT Fors Bold"/>
                </a:rPr>
                <a:t>(2 min.)</a:t>
              </a:r>
              <a:endParaRPr lang="en-US" sz="2400" b="1" u="none" strike="noStrike" dirty="0">
                <a:solidFill>
                  <a:schemeClr val="bg1"/>
                </a:solidFill>
                <a:latin typeface="Amx"/>
                <a:ea typeface="TT Fors Bold"/>
                <a:cs typeface="TT Fors Bold"/>
                <a:sym typeface="TT Fors 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6189" y="7448086"/>
            <a:ext cx="1238171" cy="123817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2000" b="1" dirty="0">
                  <a:solidFill>
                    <a:srgbClr val="FFFFFF"/>
                  </a:solidFill>
                  <a:latin typeface="Amx"/>
                  <a:ea typeface="TT Fors Bold"/>
                  <a:cs typeface="TT Fors Bold"/>
                  <a:sym typeface="TT Fors Bold"/>
                </a:rPr>
                <a:t>Hora do show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solidFill>
                    <a:srgbClr val="880000"/>
                  </a:solidFill>
                  <a:latin typeface="Amx"/>
                  <a:ea typeface="TT Fors Bold"/>
                  <a:cs typeface="TT Fors Bold"/>
                  <a:sym typeface="TT Fors Bold"/>
                </a:rPr>
                <a:t>(3 min.)</a:t>
              </a:r>
              <a:endParaRPr lang="en-US" sz="2000" b="1" dirty="0">
                <a:solidFill>
                  <a:srgbClr val="FFFFFF"/>
                </a:solidFill>
                <a:latin typeface="Amx"/>
                <a:ea typeface="TT Fors Bold"/>
                <a:cs typeface="TT Fors Bold"/>
                <a:sym typeface="TT Fors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20156" y="7443062"/>
            <a:ext cx="1238171" cy="1238171"/>
            <a:chOff x="-22052" y="-3298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-22052" y="-3298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 sz="1400">
                <a:latin typeface="Amx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000" b="1" u="none" strike="noStrike" dirty="0">
                  <a:solidFill>
                    <a:srgbClr val="FFFFFF"/>
                  </a:solidFill>
                  <a:latin typeface="Amx"/>
                  <a:ea typeface="TT Fors Bold"/>
                  <a:cs typeface="TT Fors Bold"/>
                  <a:sym typeface="TT Fors Bold"/>
                </a:rPr>
                <a:t>Formato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3203279" y="3823252"/>
            <a:ext cx="4462381" cy="884363"/>
          </a:xfrm>
          <a:custGeom>
            <a:avLst/>
            <a:gdLst/>
            <a:ahLst/>
            <a:cxnLst/>
            <a:rect l="l" t="t" r="r" b="b"/>
            <a:pathLst>
              <a:path w="4462381" h="884363">
                <a:moveTo>
                  <a:pt x="0" y="0"/>
                </a:moveTo>
                <a:lnTo>
                  <a:pt x="4462381" y="0"/>
                </a:lnTo>
                <a:lnTo>
                  <a:pt x="4462381" y="884363"/>
                </a:lnTo>
                <a:lnTo>
                  <a:pt x="0" y="884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830839" y="3823252"/>
            <a:ext cx="4462381" cy="884363"/>
          </a:xfrm>
          <a:custGeom>
            <a:avLst/>
            <a:gdLst/>
            <a:ahLst/>
            <a:cxnLst/>
            <a:rect l="l" t="t" r="r" b="b"/>
            <a:pathLst>
              <a:path w="4462381" h="884363">
                <a:moveTo>
                  <a:pt x="0" y="0"/>
                </a:moveTo>
                <a:lnTo>
                  <a:pt x="4462381" y="0"/>
                </a:lnTo>
                <a:lnTo>
                  <a:pt x="4462381" y="884363"/>
                </a:lnTo>
                <a:lnTo>
                  <a:pt x="0" y="884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203279" y="6040938"/>
            <a:ext cx="4462381" cy="884363"/>
          </a:xfrm>
          <a:custGeom>
            <a:avLst/>
            <a:gdLst/>
            <a:ahLst/>
            <a:cxnLst/>
            <a:rect l="l" t="t" r="r" b="b"/>
            <a:pathLst>
              <a:path w="4462381" h="884363">
                <a:moveTo>
                  <a:pt x="0" y="0"/>
                </a:moveTo>
                <a:lnTo>
                  <a:pt x="4462381" y="0"/>
                </a:lnTo>
                <a:lnTo>
                  <a:pt x="4462381" y="884363"/>
                </a:lnTo>
                <a:lnTo>
                  <a:pt x="0" y="884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0830839" y="6040938"/>
            <a:ext cx="4462381" cy="884363"/>
          </a:xfrm>
          <a:custGeom>
            <a:avLst/>
            <a:gdLst/>
            <a:ahLst/>
            <a:cxnLst/>
            <a:rect l="l" t="t" r="r" b="b"/>
            <a:pathLst>
              <a:path w="4462381" h="884363">
                <a:moveTo>
                  <a:pt x="0" y="0"/>
                </a:moveTo>
                <a:lnTo>
                  <a:pt x="4462381" y="0"/>
                </a:lnTo>
                <a:lnTo>
                  <a:pt x="4462381" y="884363"/>
                </a:lnTo>
                <a:lnTo>
                  <a:pt x="0" y="884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3294351" y="2821807"/>
            <a:ext cx="4459235" cy="1714500"/>
            <a:chOff x="0" y="0"/>
            <a:chExt cx="1174449" cy="45155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74449" cy="451556"/>
            </a:xfrm>
            <a:custGeom>
              <a:avLst/>
              <a:gdLst/>
              <a:ahLst/>
              <a:cxnLst/>
              <a:rect l="l" t="t" r="r" b="b"/>
              <a:pathLst>
                <a:path w="1174449" h="451556">
                  <a:moveTo>
                    <a:pt x="34723" y="0"/>
                  </a:moveTo>
                  <a:lnTo>
                    <a:pt x="1139726" y="0"/>
                  </a:lnTo>
                  <a:cubicBezTo>
                    <a:pt x="1158903" y="0"/>
                    <a:pt x="1174449" y="15546"/>
                    <a:pt x="1174449" y="34723"/>
                  </a:cubicBezTo>
                  <a:lnTo>
                    <a:pt x="1174449" y="416833"/>
                  </a:lnTo>
                  <a:cubicBezTo>
                    <a:pt x="1174449" y="426042"/>
                    <a:pt x="1170791" y="434874"/>
                    <a:pt x="1164279" y="441385"/>
                  </a:cubicBezTo>
                  <a:cubicBezTo>
                    <a:pt x="1157767" y="447897"/>
                    <a:pt x="1148935" y="451556"/>
                    <a:pt x="1139726" y="451556"/>
                  </a:cubicBezTo>
                  <a:lnTo>
                    <a:pt x="34723" y="451556"/>
                  </a:lnTo>
                  <a:cubicBezTo>
                    <a:pt x="25514" y="451556"/>
                    <a:pt x="16682" y="447897"/>
                    <a:pt x="10170" y="441385"/>
                  </a:cubicBezTo>
                  <a:cubicBezTo>
                    <a:pt x="3658" y="434874"/>
                    <a:pt x="0" y="426042"/>
                    <a:pt x="0" y="416833"/>
                  </a:cubicBezTo>
                  <a:lnTo>
                    <a:pt x="0" y="34723"/>
                  </a:lnTo>
                  <a:cubicBezTo>
                    <a:pt x="0" y="25514"/>
                    <a:pt x="3658" y="16682"/>
                    <a:pt x="10170" y="10170"/>
                  </a:cubicBezTo>
                  <a:cubicBezTo>
                    <a:pt x="16682" y="3658"/>
                    <a:pt x="25514" y="0"/>
                    <a:pt x="3472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174449" cy="489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Amx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313555" y="4992235"/>
            <a:ext cx="4459235" cy="1714500"/>
            <a:chOff x="0" y="0"/>
            <a:chExt cx="1174449" cy="45155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74449" cy="451556"/>
            </a:xfrm>
            <a:custGeom>
              <a:avLst/>
              <a:gdLst/>
              <a:ahLst/>
              <a:cxnLst/>
              <a:rect l="l" t="t" r="r" b="b"/>
              <a:pathLst>
                <a:path w="1174449" h="451556">
                  <a:moveTo>
                    <a:pt x="34723" y="0"/>
                  </a:moveTo>
                  <a:lnTo>
                    <a:pt x="1139726" y="0"/>
                  </a:lnTo>
                  <a:cubicBezTo>
                    <a:pt x="1158903" y="0"/>
                    <a:pt x="1174449" y="15546"/>
                    <a:pt x="1174449" y="34723"/>
                  </a:cubicBezTo>
                  <a:lnTo>
                    <a:pt x="1174449" y="416833"/>
                  </a:lnTo>
                  <a:cubicBezTo>
                    <a:pt x="1174449" y="426042"/>
                    <a:pt x="1170791" y="434874"/>
                    <a:pt x="1164279" y="441385"/>
                  </a:cubicBezTo>
                  <a:cubicBezTo>
                    <a:pt x="1157767" y="447897"/>
                    <a:pt x="1148935" y="451556"/>
                    <a:pt x="1139726" y="451556"/>
                  </a:cubicBezTo>
                  <a:lnTo>
                    <a:pt x="34723" y="451556"/>
                  </a:lnTo>
                  <a:cubicBezTo>
                    <a:pt x="25514" y="451556"/>
                    <a:pt x="16682" y="447897"/>
                    <a:pt x="10170" y="441385"/>
                  </a:cubicBezTo>
                  <a:cubicBezTo>
                    <a:pt x="3658" y="434874"/>
                    <a:pt x="0" y="426042"/>
                    <a:pt x="0" y="416833"/>
                  </a:cubicBezTo>
                  <a:lnTo>
                    <a:pt x="0" y="34723"/>
                  </a:lnTo>
                  <a:cubicBezTo>
                    <a:pt x="0" y="25514"/>
                    <a:pt x="3658" y="16682"/>
                    <a:pt x="10170" y="10170"/>
                  </a:cubicBezTo>
                  <a:cubicBezTo>
                    <a:pt x="16682" y="3658"/>
                    <a:pt x="25514" y="0"/>
                    <a:pt x="3472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174449" cy="489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Amx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000826" y="4319180"/>
            <a:ext cx="4739587" cy="2766979"/>
            <a:chOff x="0" y="0"/>
            <a:chExt cx="1174449" cy="45155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174449" cy="451556"/>
            </a:xfrm>
            <a:custGeom>
              <a:avLst/>
              <a:gdLst/>
              <a:ahLst/>
              <a:cxnLst/>
              <a:rect l="l" t="t" r="r" b="b"/>
              <a:pathLst>
                <a:path w="1174449" h="451556">
                  <a:moveTo>
                    <a:pt x="34723" y="0"/>
                  </a:moveTo>
                  <a:lnTo>
                    <a:pt x="1139726" y="0"/>
                  </a:lnTo>
                  <a:cubicBezTo>
                    <a:pt x="1158903" y="0"/>
                    <a:pt x="1174449" y="15546"/>
                    <a:pt x="1174449" y="34723"/>
                  </a:cubicBezTo>
                  <a:lnTo>
                    <a:pt x="1174449" y="416833"/>
                  </a:lnTo>
                  <a:cubicBezTo>
                    <a:pt x="1174449" y="426042"/>
                    <a:pt x="1170791" y="434874"/>
                    <a:pt x="1164279" y="441385"/>
                  </a:cubicBezTo>
                  <a:cubicBezTo>
                    <a:pt x="1157767" y="447897"/>
                    <a:pt x="1148935" y="451556"/>
                    <a:pt x="1139726" y="451556"/>
                  </a:cubicBezTo>
                  <a:lnTo>
                    <a:pt x="34723" y="451556"/>
                  </a:lnTo>
                  <a:cubicBezTo>
                    <a:pt x="25514" y="451556"/>
                    <a:pt x="16682" y="447897"/>
                    <a:pt x="10170" y="441385"/>
                  </a:cubicBezTo>
                  <a:cubicBezTo>
                    <a:pt x="3658" y="434874"/>
                    <a:pt x="0" y="426042"/>
                    <a:pt x="0" y="416833"/>
                  </a:cubicBezTo>
                  <a:lnTo>
                    <a:pt x="0" y="34723"/>
                  </a:lnTo>
                  <a:cubicBezTo>
                    <a:pt x="0" y="25514"/>
                    <a:pt x="3658" y="16682"/>
                    <a:pt x="10170" y="10170"/>
                  </a:cubicBezTo>
                  <a:cubicBezTo>
                    <a:pt x="16682" y="3658"/>
                    <a:pt x="25514" y="0"/>
                    <a:pt x="3472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174449" cy="489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Amx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4053312" y="981075"/>
            <a:ext cx="10181376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FFFFFF"/>
                </a:solidFill>
                <a:latin typeface="Amx"/>
                <a:ea typeface="TT Fors Bold"/>
                <a:cs typeface="TT Fors Bold"/>
                <a:sym typeface="TT Fors Bold"/>
              </a:rPr>
              <a:t>Resultado</a:t>
            </a:r>
            <a:r>
              <a:rPr lang="en-US" sz="3600" b="1" dirty="0">
                <a:solidFill>
                  <a:srgbClr val="FFFFFF"/>
                </a:solidFill>
                <a:latin typeface="Amx"/>
                <a:ea typeface="TT Fors Bold"/>
                <a:cs typeface="TT Fors Bold"/>
                <a:sym typeface="TT Fors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mx"/>
                <a:ea typeface="TT Fors Bold"/>
                <a:cs typeface="TT Fors Bold"/>
                <a:sym typeface="TT Fors Bold"/>
              </a:rPr>
              <a:t>Comercial</a:t>
            </a:r>
            <a:r>
              <a:rPr lang="en-US" sz="3600" b="1" dirty="0">
                <a:solidFill>
                  <a:srgbClr val="FFFFFF"/>
                </a:solidFill>
                <a:latin typeface="Amx"/>
                <a:ea typeface="TT Fors Bold"/>
                <a:cs typeface="TT Fors Bold"/>
                <a:sym typeface="TT Fors Bold"/>
              </a:rPr>
              <a:t>: </a:t>
            </a:r>
            <a:r>
              <a:rPr lang="en-US" sz="3600" b="1" dirty="0" err="1">
                <a:solidFill>
                  <a:srgbClr val="FFFFFF"/>
                </a:solidFill>
                <a:latin typeface="Amx"/>
                <a:ea typeface="TT Fors Bold"/>
                <a:cs typeface="TT Fors Bold"/>
                <a:sym typeface="TT Fors Bold"/>
              </a:rPr>
              <a:t>Rotina</a:t>
            </a:r>
            <a:r>
              <a:rPr lang="en-US" sz="3600" b="1" dirty="0">
                <a:solidFill>
                  <a:srgbClr val="FFFFFF"/>
                </a:solidFill>
                <a:latin typeface="Amx"/>
                <a:ea typeface="TT Fors Bold"/>
                <a:cs typeface="TT Fors Bold"/>
                <a:sym typeface="TT Fors Bold"/>
              </a:rPr>
              <a:t> e </a:t>
            </a:r>
            <a:r>
              <a:rPr lang="en-US" sz="3600" b="1" dirty="0" err="1">
                <a:solidFill>
                  <a:srgbClr val="FFFFFF"/>
                </a:solidFill>
                <a:latin typeface="Amx"/>
                <a:ea typeface="TT Fors Bold"/>
                <a:cs typeface="TT Fors Bold"/>
                <a:sym typeface="TT Fors Bold"/>
              </a:rPr>
              <a:t>Gestão</a:t>
            </a:r>
            <a:r>
              <a:rPr lang="en-US" sz="3600" b="1" dirty="0">
                <a:solidFill>
                  <a:srgbClr val="FFFFFF"/>
                </a:solidFill>
                <a:latin typeface="Amx"/>
                <a:ea typeface="TT Fors Bold"/>
                <a:cs typeface="TT Fors Bold"/>
                <a:sym typeface="TT Fors Bold"/>
              </a:rPr>
              <a:t> de </a:t>
            </a:r>
            <a:r>
              <a:rPr lang="en-US" sz="3600" b="1" dirty="0" err="1">
                <a:solidFill>
                  <a:srgbClr val="FFFFFF"/>
                </a:solidFill>
                <a:latin typeface="Amx"/>
                <a:ea typeface="TT Fors Bold"/>
                <a:cs typeface="TT Fors Bold"/>
                <a:sym typeface="TT Fors Bold"/>
              </a:rPr>
              <a:t>Carteira</a:t>
            </a:r>
            <a:endParaRPr lang="en-US" sz="3600" b="1" dirty="0">
              <a:solidFill>
                <a:srgbClr val="FFFFFF"/>
              </a:solidFill>
              <a:latin typeface="Amx"/>
              <a:ea typeface="TT Fors Bold"/>
              <a:cs typeface="TT Fors Bold"/>
              <a:sym typeface="TT Fors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03434" y="1690892"/>
            <a:ext cx="16485810" cy="745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F6E00"/>
                </a:solidFill>
                <a:latin typeface="Amx"/>
                <a:ea typeface="TT Fors"/>
                <a:cs typeface="TT Fors"/>
                <a:sym typeface="TT Fors"/>
              </a:rPr>
              <a:t>Tranformando</a:t>
            </a:r>
            <a:r>
              <a:rPr lang="en-US" sz="2800" b="1" dirty="0">
                <a:solidFill>
                  <a:srgbClr val="FF6E00"/>
                </a:solidFill>
                <a:latin typeface="Amx"/>
                <a:ea typeface="TT Fors"/>
                <a:cs typeface="TT Fors"/>
                <a:sym typeface="TT Fors"/>
              </a:rPr>
              <a:t> </a:t>
            </a:r>
            <a:r>
              <a:rPr lang="en-US" sz="2800" b="1" dirty="0" err="1">
                <a:solidFill>
                  <a:srgbClr val="FF6E00"/>
                </a:solidFill>
                <a:latin typeface="Amx"/>
                <a:ea typeface="TT Fors"/>
                <a:cs typeface="TT Fors"/>
                <a:sym typeface="TT Fors"/>
              </a:rPr>
              <a:t>Rotina</a:t>
            </a:r>
            <a:r>
              <a:rPr lang="en-US" sz="2800" b="1" dirty="0">
                <a:solidFill>
                  <a:srgbClr val="FF6E00"/>
                </a:solidFill>
                <a:latin typeface="Amx"/>
                <a:ea typeface="TT Fors"/>
                <a:cs typeface="TT Fors"/>
                <a:sym typeface="TT Fors"/>
              </a:rPr>
              <a:t> </a:t>
            </a:r>
            <a:r>
              <a:rPr lang="en-US" sz="2800" b="1" dirty="0" err="1">
                <a:solidFill>
                  <a:srgbClr val="FF6E00"/>
                </a:solidFill>
                <a:latin typeface="Amx"/>
                <a:ea typeface="TT Fors"/>
                <a:cs typeface="TT Fors"/>
                <a:sym typeface="TT Fors"/>
              </a:rPr>
              <a:t>em</a:t>
            </a:r>
            <a:r>
              <a:rPr lang="en-US" sz="2800" b="1" dirty="0">
                <a:solidFill>
                  <a:srgbClr val="FF6E00"/>
                </a:solidFill>
                <a:latin typeface="Amx"/>
                <a:ea typeface="TT Fors"/>
                <a:cs typeface="TT Fors"/>
                <a:sym typeface="TT Fors"/>
              </a:rPr>
              <a:t> </a:t>
            </a:r>
            <a:r>
              <a:rPr lang="en-US" sz="2800" b="1" dirty="0" err="1">
                <a:solidFill>
                  <a:srgbClr val="FF6E00"/>
                </a:solidFill>
                <a:latin typeface="Amx"/>
                <a:ea typeface="TT Fors"/>
                <a:cs typeface="TT Fors"/>
                <a:sym typeface="TT Fors"/>
              </a:rPr>
              <a:t>Resultado</a:t>
            </a:r>
            <a:r>
              <a:rPr lang="en-US" sz="2800" b="1" dirty="0">
                <a:solidFill>
                  <a:srgbClr val="FF6E00"/>
                </a:solidFill>
                <a:latin typeface="Amx"/>
                <a:ea typeface="TT Fors"/>
                <a:cs typeface="TT Fors"/>
                <a:sym typeface="TT Fors"/>
              </a:rPr>
              <a:t>: </a:t>
            </a:r>
            <a:r>
              <a:rPr lang="pt-BR" sz="2800" dirty="0">
                <a:solidFill>
                  <a:srgbClr val="FF6E00"/>
                </a:solidFill>
                <a:latin typeface="Amx"/>
                <a:ea typeface="TT Fors"/>
                <a:cs typeface="TT Fors"/>
                <a:sym typeface="TT Fors"/>
              </a:rPr>
              <a:t>trocar experiências sobre a rotina de gestão da carteira e identificar práticas que geram mais impacto comercial. Em grupos discutam:</a:t>
            </a:r>
            <a:r>
              <a:rPr lang="en-US" sz="2800" dirty="0">
                <a:solidFill>
                  <a:srgbClr val="FF6E00"/>
                </a:solidFill>
                <a:latin typeface="Amx"/>
                <a:ea typeface="TT Fors"/>
                <a:cs typeface="TT Fors"/>
                <a:sym typeface="TT Fors"/>
              </a:rPr>
              <a:t>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423928" y="3191002"/>
            <a:ext cx="4288748" cy="1112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pt-BR" sz="1599" b="1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01- RS: </a:t>
            </a:r>
            <a:r>
              <a:rPr lang="pt-BR" sz="1599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O que você faz toda semana na gestão da sua carteira?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pt-BR" sz="1599" b="1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02 – RQ: </a:t>
            </a:r>
            <a:r>
              <a:rPr lang="pt-BR" sz="1599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Quais análises ou ações acontecem com menor frequência?</a:t>
            </a:r>
            <a:endParaRPr lang="en-US" sz="1599" dirty="0">
              <a:solidFill>
                <a:srgbClr val="880000"/>
              </a:solidFill>
              <a:latin typeface="Amx"/>
              <a:ea typeface="TT Fors"/>
              <a:cs typeface="TT Fors"/>
              <a:sym typeface="TT Fors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3442307" y="5485993"/>
            <a:ext cx="4083805" cy="82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b="1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03- RM: </a:t>
            </a:r>
            <a:r>
              <a:rPr lang="pt-BR" sz="1599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Onde você para </a:t>
            </a:r>
            <a:r>
              <a:rPr lang="pt-BR" sz="1599" dirty="0" err="1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para</a:t>
            </a:r>
            <a:r>
              <a:rPr lang="pt-BR" sz="1599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 olhar o resultado de forma mais estratégica?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pt-BR" sz="1599" b="1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04: P.: </a:t>
            </a:r>
            <a:r>
              <a:rPr lang="pt-BR" sz="1599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Como você decide onde atuar primeiro?</a:t>
            </a:r>
            <a:endParaRPr lang="en-US" sz="1599" dirty="0">
              <a:solidFill>
                <a:srgbClr val="880000"/>
              </a:solidFill>
              <a:latin typeface="Amx"/>
              <a:ea typeface="TT Fors"/>
              <a:cs typeface="TT Fors"/>
              <a:sym typeface="TT For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1056222" y="4847574"/>
            <a:ext cx="4120919" cy="1958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2239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t-BR" sz="1600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O que você faz que realmente muda o resultado do PDV?</a:t>
            </a:r>
          </a:p>
          <a:p>
            <a:pPr marL="285750" indent="-285750">
              <a:lnSpc>
                <a:spcPts val="2239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t-BR" sz="1600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O que você pararia de fazer hoje sem impacto?</a:t>
            </a:r>
          </a:p>
          <a:p>
            <a:pPr marL="285750" indent="-285750">
              <a:lnSpc>
                <a:spcPts val="2239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t-BR" sz="1600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Onde você sente que perde tempo?</a:t>
            </a:r>
          </a:p>
          <a:p>
            <a:pPr marL="285750" indent="-285750">
              <a:lnSpc>
                <a:spcPts val="2239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t-BR" sz="1600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Como você decide prioridade quando tudo parece urgente?</a:t>
            </a:r>
            <a:endParaRPr lang="en-US" sz="1600" dirty="0">
              <a:solidFill>
                <a:srgbClr val="880000"/>
              </a:solidFill>
              <a:latin typeface="Amx"/>
              <a:ea typeface="TT Fors"/>
              <a:cs typeface="TT Fors"/>
              <a:sym typeface="TT Fors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3727820" y="2809844"/>
            <a:ext cx="408380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Rotina</a:t>
            </a:r>
            <a:r>
              <a:rPr lang="en-US" sz="1799" b="1" dirty="0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 </a:t>
            </a:r>
            <a:r>
              <a:rPr lang="en-US" sz="1799" b="1" dirty="0" err="1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Semanal</a:t>
            </a:r>
            <a:r>
              <a:rPr lang="en-US" sz="1799" b="1" dirty="0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 e </a:t>
            </a:r>
            <a:r>
              <a:rPr lang="en-US" sz="1799" b="1" dirty="0" err="1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Rotina</a:t>
            </a:r>
            <a:r>
              <a:rPr lang="en-US" sz="1799" b="1" dirty="0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 </a:t>
            </a:r>
            <a:r>
              <a:rPr lang="en-US" sz="1799" b="1" dirty="0" err="1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Quinzenal</a:t>
            </a:r>
            <a:endParaRPr lang="en-US" sz="1799" b="1" dirty="0">
              <a:solidFill>
                <a:srgbClr val="FF6E00"/>
              </a:solidFill>
              <a:latin typeface="Amx"/>
              <a:ea typeface="TT Fors Bold"/>
              <a:cs typeface="TT Fors Bold"/>
              <a:sym typeface="TT Fors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562651" y="5133567"/>
            <a:ext cx="408380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Rotina</a:t>
            </a:r>
            <a:r>
              <a:rPr lang="en-US" sz="1799" b="1" dirty="0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 Mensal e </a:t>
            </a:r>
            <a:r>
              <a:rPr lang="en-US" sz="1799" b="1" dirty="0" err="1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Prioridades</a:t>
            </a:r>
            <a:endParaRPr lang="en-US" sz="1799" b="1" dirty="0">
              <a:solidFill>
                <a:srgbClr val="FF6E00"/>
              </a:solidFill>
              <a:latin typeface="Amx"/>
              <a:ea typeface="TT Fors Bold"/>
              <a:cs typeface="TT Fors Bold"/>
              <a:sym typeface="TT Fors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1458565" y="4382954"/>
            <a:ext cx="408380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Troque</a:t>
            </a:r>
            <a:r>
              <a:rPr lang="en-US" sz="1799" b="1" dirty="0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 </a:t>
            </a:r>
            <a:r>
              <a:rPr lang="en-US" sz="1799" b="1" dirty="0" err="1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experiências</a:t>
            </a:r>
            <a:r>
              <a:rPr lang="en-US" sz="1799" b="1" dirty="0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: e </a:t>
            </a:r>
            <a:r>
              <a:rPr lang="en-US" sz="1799" b="1" dirty="0" err="1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traga</a:t>
            </a:r>
            <a:r>
              <a:rPr lang="en-US" sz="1799" b="1" dirty="0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 </a:t>
            </a:r>
            <a:r>
              <a:rPr lang="en-US" sz="1799" b="1" dirty="0" err="1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pra</a:t>
            </a:r>
            <a:r>
              <a:rPr lang="en-US" sz="1799" b="1" dirty="0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 </a:t>
            </a:r>
            <a:r>
              <a:rPr lang="en-US" sz="1799" b="1" dirty="0" err="1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plenária</a:t>
            </a:r>
            <a:endParaRPr lang="en-US" sz="1799" b="1" dirty="0">
              <a:solidFill>
                <a:srgbClr val="FF6E00"/>
              </a:solidFill>
              <a:latin typeface="Amx"/>
              <a:ea typeface="TT Fors Bold"/>
              <a:cs typeface="TT Fors Bold"/>
              <a:sym typeface="TT Fors Bold"/>
            </a:endParaRPr>
          </a:p>
        </p:txBody>
      </p:sp>
      <p:sp>
        <p:nvSpPr>
          <p:cNvPr id="48" name="Freeform 48"/>
          <p:cNvSpPr/>
          <p:nvPr/>
        </p:nvSpPr>
        <p:spPr>
          <a:xfrm>
            <a:off x="3203279" y="8258624"/>
            <a:ext cx="4462381" cy="884363"/>
          </a:xfrm>
          <a:custGeom>
            <a:avLst/>
            <a:gdLst/>
            <a:ahLst/>
            <a:cxnLst/>
            <a:rect l="l" t="t" r="r" b="b"/>
            <a:pathLst>
              <a:path w="4462381" h="884363">
                <a:moveTo>
                  <a:pt x="0" y="0"/>
                </a:moveTo>
                <a:lnTo>
                  <a:pt x="4462381" y="0"/>
                </a:lnTo>
                <a:lnTo>
                  <a:pt x="4462381" y="884363"/>
                </a:lnTo>
                <a:lnTo>
                  <a:pt x="0" y="884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49" name="Freeform 49"/>
          <p:cNvSpPr/>
          <p:nvPr/>
        </p:nvSpPr>
        <p:spPr>
          <a:xfrm>
            <a:off x="10830839" y="8258624"/>
            <a:ext cx="4462381" cy="884363"/>
          </a:xfrm>
          <a:custGeom>
            <a:avLst/>
            <a:gdLst/>
            <a:ahLst/>
            <a:cxnLst/>
            <a:rect l="l" t="t" r="r" b="b"/>
            <a:pathLst>
              <a:path w="4462381" h="884363">
                <a:moveTo>
                  <a:pt x="0" y="0"/>
                </a:moveTo>
                <a:lnTo>
                  <a:pt x="4462381" y="0"/>
                </a:lnTo>
                <a:lnTo>
                  <a:pt x="4462381" y="884363"/>
                </a:lnTo>
                <a:lnTo>
                  <a:pt x="0" y="884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50" name="Group 50"/>
          <p:cNvGrpSpPr/>
          <p:nvPr/>
        </p:nvGrpSpPr>
        <p:grpSpPr>
          <a:xfrm>
            <a:off x="3206425" y="7209921"/>
            <a:ext cx="4459235" cy="1714500"/>
            <a:chOff x="0" y="0"/>
            <a:chExt cx="1174449" cy="45155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174449" cy="451556"/>
            </a:xfrm>
            <a:custGeom>
              <a:avLst/>
              <a:gdLst/>
              <a:ahLst/>
              <a:cxnLst/>
              <a:rect l="l" t="t" r="r" b="b"/>
              <a:pathLst>
                <a:path w="1174449" h="451556">
                  <a:moveTo>
                    <a:pt x="34723" y="0"/>
                  </a:moveTo>
                  <a:lnTo>
                    <a:pt x="1139726" y="0"/>
                  </a:lnTo>
                  <a:cubicBezTo>
                    <a:pt x="1158903" y="0"/>
                    <a:pt x="1174449" y="15546"/>
                    <a:pt x="1174449" y="34723"/>
                  </a:cubicBezTo>
                  <a:lnTo>
                    <a:pt x="1174449" y="416833"/>
                  </a:lnTo>
                  <a:cubicBezTo>
                    <a:pt x="1174449" y="426042"/>
                    <a:pt x="1170791" y="434874"/>
                    <a:pt x="1164279" y="441385"/>
                  </a:cubicBezTo>
                  <a:cubicBezTo>
                    <a:pt x="1157767" y="447897"/>
                    <a:pt x="1148935" y="451556"/>
                    <a:pt x="1139726" y="451556"/>
                  </a:cubicBezTo>
                  <a:lnTo>
                    <a:pt x="34723" y="451556"/>
                  </a:lnTo>
                  <a:cubicBezTo>
                    <a:pt x="25514" y="451556"/>
                    <a:pt x="16682" y="447897"/>
                    <a:pt x="10170" y="441385"/>
                  </a:cubicBezTo>
                  <a:cubicBezTo>
                    <a:pt x="3658" y="434874"/>
                    <a:pt x="0" y="426042"/>
                    <a:pt x="0" y="416833"/>
                  </a:cubicBezTo>
                  <a:lnTo>
                    <a:pt x="0" y="34723"/>
                  </a:lnTo>
                  <a:cubicBezTo>
                    <a:pt x="0" y="25514"/>
                    <a:pt x="3658" y="16682"/>
                    <a:pt x="10170" y="10170"/>
                  </a:cubicBezTo>
                  <a:cubicBezTo>
                    <a:pt x="16682" y="3658"/>
                    <a:pt x="25514" y="0"/>
                    <a:pt x="3472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1174449" cy="489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Amx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0833984" y="7209921"/>
            <a:ext cx="4459235" cy="1714500"/>
            <a:chOff x="0" y="0"/>
            <a:chExt cx="1174449" cy="45155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174449" cy="451556"/>
            </a:xfrm>
            <a:custGeom>
              <a:avLst/>
              <a:gdLst/>
              <a:ahLst/>
              <a:cxnLst/>
              <a:rect l="l" t="t" r="r" b="b"/>
              <a:pathLst>
                <a:path w="1174449" h="451556">
                  <a:moveTo>
                    <a:pt x="34723" y="0"/>
                  </a:moveTo>
                  <a:lnTo>
                    <a:pt x="1139726" y="0"/>
                  </a:lnTo>
                  <a:cubicBezTo>
                    <a:pt x="1158903" y="0"/>
                    <a:pt x="1174449" y="15546"/>
                    <a:pt x="1174449" y="34723"/>
                  </a:cubicBezTo>
                  <a:lnTo>
                    <a:pt x="1174449" y="416833"/>
                  </a:lnTo>
                  <a:cubicBezTo>
                    <a:pt x="1174449" y="426042"/>
                    <a:pt x="1170791" y="434874"/>
                    <a:pt x="1164279" y="441385"/>
                  </a:cubicBezTo>
                  <a:cubicBezTo>
                    <a:pt x="1157767" y="447897"/>
                    <a:pt x="1148935" y="451556"/>
                    <a:pt x="1139726" y="451556"/>
                  </a:cubicBezTo>
                  <a:lnTo>
                    <a:pt x="34723" y="451556"/>
                  </a:lnTo>
                  <a:cubicBezTo>
                    <a:pt x="25514" y="451556"/>
                    <a:pt x="16682" y="447897"/>
                    <a:pt x="10170" y="441385"/>
                  </a:cubicBezTo>
                  <a:cubicBezTo>
                    <a:pt x="3658" y="434874"/>
                    <a:pt x="0" y="426042"/>
                    <a:pt x="0" y="416833"/>
                  </a:cubicBezTo>
                  <a:lnTo>
                    <a:pt x="0" y="34723"/>
                  </a:lnTo>
                  <a:cubicBezTo>
                    <a:pt x="0" y="25514"/>
                    <a:pt x="3658" y="16682"/>
                    <a:pt x="10170" y="10170"/>
                  </a:cubicBezTo>
                  <a:cubicBezTo>
                    <a:pt x="16682" y="3658"/>
                    <a:pt x="25514" y="0"/>
                    <a:pt x="3472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1174449" cy="489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Amx"/>
              </a:endParaRPr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1209415" y="7964619"/>
            <a:ext cx="4083805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Ppt, word, etc.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1209415" y="7581714"/>
            <a:ext cx="408380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Registro 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3098708" y="3527228"/>
            <a:ext cx="209142" cy="209142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3098708" y="5744914"/>
            <a:ext cx="209142" cy="209142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2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726268" y="5744914"/>
            <a:ext cx="209142" cy="209142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79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3098708" y="7962600"/>
            <a:ext cx="209142" cy="209142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0726268" y="7962600"/>
            <a:ext cx="209142" cy="209142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79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sp>
        <p:nvSpPr>
          <p:cNvPr id="78" name="AutoShape 78"/>
          <p:cNvSpPr/>
          <p:nvPr/>
        </p:nvSpPr>
        <p:spPr>
          <a:xfrm flipV="1">
            <a:off x="1847771" y="3631799"/>
            <a:ext cx="1250937" cy="5024"/>
          </a:xfrm>
          <a:prstGeom prst="line">
            <a:avLst/>
          </a:prstGeom>
          <a:ln w="38100" cap="flat">
            <a:solidFill>
              <a:srgbClr val="FF6E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0" name="AutoShape 80"/>
          <p:cNvSpPr/>
          <p:nvPr/>
        </p:nvSpPr>
        <p:spPr>
          <a:xfrm flipV="1">
            <a:off x="1847771" y="5849485"/>
            <a:ext cx="1250937" cy="0"/>
          </a:xfrm>
          <a:prstGeom prst="line">
            <a:avLst/>
          </a:prstGeom>
          <a:ln w="38100" cap="flat">
            <a:solidFill>
              <a:srgbClr val="FF6E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1" name="AutoShape 81"/>
          <p:cNvSpPr/>
          <p:nvPr/>
        </p:nvSpPr>
        <p:spPr>
          <a:xfrm flipV="1">
            <a:off x="9475331" y="5849485"/>
            <a:ext cx="1250937" cy="0"/>
          </a:xfrm>
          <a:prstGeom prst="line">
            <a:avLst/>
          </a:prstGeom>
          <a:ln w="38100" cap="flat">
            <a:solidFill>
              <a:srgbClr val="FF6E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2" name="AutoShape 82"/>
          <p:cNvSpPr/>
          <p:nvPr/>
        </p:nvSpPr>
        <p:spPr>
          <a:xfrm>
            <a:off x="1864360" y="8067171"/>
            <a:ext cx="1234348" cy="0"/>
          </a:xfrm>
          <a:prstGeom prst="line">
            <a:avLst/>
          </a:prstGeom>
          <a:ln w="38100" cap="flat">
            <a:solidFill>
              <a:srgbClr val="FF6E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3" name="AutoShape 83"/>
          <p:cNvSpPr/>
          <p:nvPr/>
        </p:nvSpPr>
        <p:spPr>
          <a:xfrm>
            <a:off x="9491919" y="8067171"/>
            <a:ext cx="1234348" cy="0"/>
          </a:xfrm>
          <a:prstGeom prst="line">
            <a:avLst/>
          </a:prstGeom>
          <a:ln w="38100" cap="flat">
            <a:solidFill>
              <a:srgbClr val="FF6E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84" name="Group 84"/>
          <p:cNvGrpSpPr/>
          <p:nvPr/>
        </p:nvGrpSpPr>
        <p:grpSpPr>
          <a:xfrm>
            <a:off x="2273826" y="2476500"/>
            <a:ext cx="361099" cy="2610091"/>
            <a:chOff x="0" y="0"/>
            <a:chExt cx="95104" cy="687431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95104" cy="687431"/>
            </a:xfrm>
            <a:custGeom>
              <a:avLst/>
              <a:gdLst/>
              <a:ahLst/>
              <a:cxnLst/>
              <a:rect l="l" t="t" r="r" b="b"/>
              <a:pathLst>
                <a:path w="95104" h="687431">
                  <a:moveTo>
                    <a:pt x="47552" y="0"/>
                  </a:moveTo>
                  <a:lnTo>
                    <a:pt x="47552" y="0"/>
                  </a:lnTo>
                  <a:cubicBezTo>
                    <a:pt x="73814" y="0"/>
                    <a:pt x="95104" y="21290"/>
                    <a:pt x="95104" y="47552"/>
                  </a:cubicBezTo>
                  <a:lnTo>
                    <a:pt x="95104" y="639879"/>
                  </a:lnTo>
                  <a:cubicBezTo>
                    <a:pt x="95104" y="666142"/>
                    <a:pt x="73814" y="687431"/>
                    <a:pt x="47552" y="687431"/>
                  </a:cubicBezTo>
                  <a:lnTo>
                    <a:pt x="47552" y="687431"/>
                  </a:lnTo>
                  <a:cubicBezTo>
                    <a:pt x="21290" y="687431"/>
                    <a:pt x="0" y="666142"/>
                    <a:pt x="0" y="639879"/>
                  </a:cubicBezTo>
                  <a:lnTo>
                    <a:pt x="0" y="47552"/>
                  </a:lnTo>
                  <a:cubicBezTo>
                    <a:pt x="0" y="21290"/>
                    <a:pt x="21290" y="0"/>
                    <a:pt x="47552" y="0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38100"/>
              <a:ext cx="95104" cy="725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2273826" y="4707615"/>
            <a:ext cx="361099" cy="2502306"/>
            <a:chOff x="0" y="0"/>
            <a:chExt cx="95104" cy="659044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95104" cy="659044"/>
            </a:xfrm>
            <a:custGeom>
              <a:avLst/>
              <a:gdLst/>
              <a:ahLst/>
              <a:cxnLst/>
              <a:rect l="l" t="t" r="r" b="b"/>
              <a:pathLst>
                <a:path w="95104" h="659044">
                  <a:moveTo>
                    <a:pt x="47552" y="0"/>
                  </a:moveTo>
                  <a:lnTo>
                    <a:pt x="47552" y="0"/>
                  </a:lnTo>
                  <a:cubicBezTo>
                    <a:pt x="73814" y="0"/>
                    <a:pt x="95104" y="21290"/>
                    <a:pt x="95104" y="47552"/>
                  </a:cubicBezTo>
                  <a:lnTo>
                    <a:pt x="95104" y="611492"/>
                  </a:lnTo>
                  <a:cubicBezTo>
                    <a:pt x="95104" y="637754"/>
                    <a:pt x="73814" y="659044"/>
                    <a:pt x="47552" y="659044"/>
                  </a:cubicBezTo>
                  <a:lnTo>
                    <a:pt x="47552" y="659044"/>
                  </a:lnTo>
                  <a:cubicBezTo>
                    <a:pt x="21290" y="659044"/>
                    <a:pt x="0" y="637754"/>
                    <a:pt x="0" y="611492"/>
                  </a:cubicBezTo>
                  <a:lnTo>
                    <a:pt x="0" y="47552"/>
                  </a:lnTo>
                  <a:cubicBezTo>
                    <a:pt x="0" y="21290"/>
                    <a:pt x="21290" y="0"/>
                    <a:pt x="47552" y="0"/>
                  </a:cubicBezTo>
                  <a:close/>
                </a:path>
              </a:pathLst>
            </a:custGeom>
            <a:solidFill>
              <a:srgbClr val="FF92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0" y="-38100"/>
              <a:ext cx="95104" cy="697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9901386" y="4707615"/>
            <a:ext cx="361099" cy="2502306"/>
            <a:chOff x="0" y="0"/>
            <a:chExt cx="95104" cy="659044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95104" cy="659044"/>
            </a:xfrm>
            <a:custGeom>
              <a:avLst/>
              <a:gdLst/>
              <a:ahLst/>
              <a:cxnLst/>
              <a:rect l="l" t="t" r="r" b="b"/>
              <a:pathLst>
                <a:path w="95104" h="659044">
                  <a:moveTo>
                    <a:pt x="47552" y="0"/>
                  </a:moveTo>
                  <a:lnTo>
                    <a:pt x="47552" y="0"/>
                  </a:lnTo>
                  <a:cubicBezTo>
                    <a:pt x="73814" y="0"/>
                    <a:pt x="95104" y="21290"/>
                    <a:pt x="95104" y="47552"/>
                  </a:cubicBezTo>
                  <a:lnTo>
                    <a:pt x="95104" y="611492"/>
                  </a:lnTo>
                  <a:cubicBezTo>
                    <a:pt x="95104" y="637754"/>
                    <a:pt x="73814" y="659044"/>
                    <a:pt x="47552" y="659044"/>
                  </a:cubicBezTo>
                  <a:lnTo>
                    <a:pt x="47552" y="659044"/>
                  </a:lnTo>
                  <a:cubicBezTo>
                    <a:pt x="21290" y="659044"/>
                    <a:pt x="0" y="637754"/>
                    <a:pt x="0" y="611492"/>
                  </a:cubicBezTo>
                  <a:lnTo>
                    <a:pt x="0" y="47552"/>
                  </a:lnTo>
                  <a:cubicBezTo>
                    <a:pt x="0" y="21290"/>
                    <a:pt x="21290" y="0"/>
                    <a:pt x="47552" y="0"/>
                  </a:cubicBez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0" y="-38100"/>
              <a:ext cx="95104" cy="697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2273826" y="6992705"/>
            <a:ext cx="361099" cy="2148932"/>
            <a:chOff x="0" y="0"/>
            <a:chExt cx="95104" cy="565974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95104" cy="565974"/>
            </a:xfrm>
            <a:custGeom>
              <a:avLst/>
              <a:gdLst/>
              <a:ahLst/>
              <a:cxnLst/>
              <a:rect l="l" t="t" r="r" b="b"/>
              <a:pathLst>
                <a:path w="95104" h="565974">
                  <a:moveTo>
                    <a:pt x="47552" y="0"/>
                  </a:moveTo>
                  <a:lnTo>
                    <a:pt x="47552" y="0"/>
                  </a:lnTo>
                  <a:cubicBezTo>
                    <a:pt x="73814" y="0"/>
                    <a:pt x="95104" y="21290"/>
                    <a:pt x="95104" y="47552"/>
                  </a:cubicBezTo>
                  <a:lnTo>
                    <a:pt x="95104" y="518422"/>
                  </a:lnTo>
                  <a:cubicBezTo>
                    <a:pt x="95104" y="544684"/>
                    <a:pt x="73814" y="565974"/>
                    <a:pt x="47552" y="565974"/>
                  </a:cubicBezTo>
                  <a:lnTo>
                    <a:pt x="47552" y="565974"/>
                  </a:lnTo>
                  <a:cubicBezTo>
                    <a:pt x="21290" y="565974"/>
                    <a:pt x="0" y="544684"/>
                    <a:pt x="0" y="518422"/>
                  </a:cubicBezTo>
                  <a:lnTo>
                    <a:pt x="0" y="47552"/>
                  </a:lnTo>
                  <a:cubicBezTo>
                    <a:pt x="0" y="21290"/>
                    <a:pt x="21290" y="0"/>
                    <a:pt x="47552" y="0"/>
                  </a:cubicBez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0" y="-38100"/>
              <a:ext cx="95104" cy="604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9901386" y="6992705"/>
            <a:ext cx="361099" cy="2148932"/>
            <a:chOff x="0" y="0"/>
            <a:chExt cx="95104" cy="565974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95104" cy="565974"/>
            </a:xfrm>
            <a:custGeom>
              <a:avLst/>
              <a:gdLst/>
              <a:ahLst/>
              <a:cxnLst/>
              <a:rect l="l" t="t" r="r" b="b"/>
              <a:pathLst>
                <a:path w="95104" h="565974">
                  <a:moveTo>
                    <a:pt x="47552" y="0"/>
                  </a:moveTo>
                  <a:lnTo>
                    <a:pt x="47552" y="0"/>
                  </a:lnTo>
                  <a:cubicBezTo>
                    <a:pt x="73814" y="0"/>
                    <a:pt x="95104" y="21290"/>
                    <a:pt x="95104" y="47552"/>
                  </a:cubicBezTo>
                  <a:lnTo>
                    <a:pt x="95104" y="518422"/>
                  </a:lnTo>
                  <a:cubicBezTo>
                    <a:pt x="95104" y="544684"/>
                    <a:pt x="73814" y="565974"/>
                    <a:pt x="47552" y="565974"/>
                  </a:cubicBezTo>
                  <a:lnTo>
                    <a:pt x="47552" y="565974"/>
                  </a:lnTo>
                  <a:cubicBezTo>
                    <a:pt x="21290" y="565974"/>
                    <a:pt x="0" y="544684"/>
                    <a:pt x="0" y="518422"/>
                  </a:cubicBezTo>
                  <a:lnTo>
                    <a:pt x="0" y="47552"/>
                  </a:lnTo>
                  <a:cubicBezTo>
                    <a:pt x="0" y="21290"/>
                    <a:pt x="21290" y="0"/>
                    <a:pt x="47552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0" y="-38100"/>
              <a:ext cx="95104" cy="604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sp>
        <p:nvSpPr>
          <p:cNvPr id="102" name="Freeform 13">
            <a:extLst>
              <a:ext uri="{FF2B5EF4-FFF2-40B4-BE49-F238E27FC236}">
                <a16:creationId xmlns:a16="http://schemas.microsoft.com/office/drawing/2014/main" id="{9DE75403-697C-A04B-6843-763435B9DA94}"/>
              </a:ext>
            </a:extLst>
          </p:cNvPr>
          <p:cNvSpPr/>
          <p:nvPr/>
        </p:nvSpPr>
        <p:spPr>
          <a:xfrm>
            <a:off x="14644956" y="2632753"/>
            <a:ext cx="4363798" cy="7025264"/>
          </a:xfrm>
          <a:custGeom>
            <a:avLst/>
            <a:gdLst/>
            <a:ahLst/>
            <a:cxnLst/>
            <a:rect l="l" t="t" r="r" b="b"/>
            <a:pathLst>
              <a:path w="5313456" h="8922534">
                <a:moveTo>
                  <a:pt x="0" y="0"/>
                </a:moveTo>
                <a:lnTo>
                  <a:pt x="5313456" y="0"/>
                </a:lnTo>
                <a:lnTo>
                  <a:pt x="5313456" y="8922534"/>
                </a:lnTo>
                <a:lnTo>
                  <a:pt x="0" y="89225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3660" t="-26088" b="-25876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3" name="Freeform 5">
            <a:extLst>
              <a:ext uri="{FF2B5EF4-FFF2-40B4-BE49-F238E27FC236}">
                <a16:creationId xmlns:a16="http://schemas.microsoft.com/office/drawing/2014/main" id="{FCA4B54A-B72C-7DE0-A31B-EDFCD8D6A400}"/>
              </a:ext>
            </a:extLst>
          </p:cNvPr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4" name="Freeform 6">
            <a:extLst>
              <a:ext uri="{FF2B5EF4-FFF2-40B4-BE49-F238E27FC236}">
                <a16:creationId xmlns:a16="http://schemas.microsoft.com/office/drawing/2014/main" id="{C3FC49A5-29BC-FFB0-083F-03FA1F2B90D4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8" name="TextBox 41">
            <a:extLst>
              <a:ext uri="{FF2B5EF4-FFF2-40B4-BE49-F238E27FC236}">
                <a16:creationId xmlns:a16="http://schemas.microsoft.com/office/drawing/2014/main" id="{7990C051-B161-3A15-50D4-0B618D88B7BE}"/>
              </a:ext>
            </a:extLst>
          </p:cNvPr>
          <p:cNvSpPr txBox="1"/>
          <p:nvPr/>
        </p:nvSpPr>
        <p:spPr>
          <a:xfrm>
            <a:off x="3455947" y="7815347"/>
            <a:ext cx="4083805" cy="82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pt-BR" sz="1599" b="1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1 prática que gera resultado consistente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pt-BR" sz="1599" b="1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1 diferença relevante entre rotinas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pt-BR" sz="1599" b="1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1 insight que pode ser aplicado no dia a dia</a:t>
            </a:r>
            <a:endParaRPr lang="en-US" sz="1599" b="1" dirty="0">
              <a:solidFill>
                <a:srgbClr val="880000"/>
              </a:solidFill>
              <a:latin typeface="Amx"/>
              <a:ea typeface="TT Fors"/>
              <a:cs typeface="TT Fors"/>
              <a:sym typeface="TT Fors"/>
            </a:endParaRPr>
          </a:p>
        </p:txBody>
      </p:sp>
      <p:sp>
        <p:nvSpPr>
          <p:cNvPr id="109" name="TextBox 45">
            <a:extLst>
              <a:ext uri="{FF2B5EF4-FFF2-40B4-BE49-F238E27FC236}">
                <a16:creationId xmlns:a16="http://schemas.microsoft.com/office/drawing/2014/main" id="{60934FF0-A96A-7076-C6D9-E2075A98D686}"/>
              </a:ext>
            </a:extLst>
          </p:cNvPr>
          <p:cNvSpPr txBox="1"/>
          <p:nvPr/>
        </p:nvSpPr>
        <p:spPr>
          <a:xfrm>
            <a:off x="3436628" y="7377332"/>
            <a:ext cx="408380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Apresentar</a:t>
            </a:r>
            <a:r>
              <a:rPr lang="en-US" sz="1799" b="1" dirty="0">
                <a:solidFill>
                  <a:srgbClr val="FF6E00"/>
                </a:solidFill>
                <a:latin typeface="Amx"/>
                <a:ea typeface="TT Fors Bold"/>
                <a:cs typeface="TT Fors Bold"/>
                <a:sym typeface="TT Fors Bold"/>
              </a:rPr>
              <a:t>:</a:t>
            </a:r>
          </a:p>
        </p:txBody>
      </p:sp>
      <p:sp>
        <p:nvSpPr>
          <p:cNvPr id="110" name="Retângulo: Cantos Arredondados 109">
            <a:extLst>
              <a:ext uri="{FF2B5EF4-FFF2-40B4-BE49-F238E27FC236}">
                <a16:creationId xmlns:a16="http://schemas.microsoft.com/office/drawing/2014/main" id="{8B14896E-8736-2C8E-FA2A-CD36DE20DEA2}"/>
              </a:ext>
            </a:extLst>
          </p:cNvPr>
          <p:cNvSpPr/>
          <p:nvPr/>
        </p:nvSpPr>
        <p:spPr>
          <a:xfrm>
            <a:off x="7920428" y="2473299"/>
            <a:ext cx="3720387" cy="259699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CANAL DM: VERIFICAR SE EXISTE UMA AGENDA IDEAL PARA O FLUXO</a:t>
            </a: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91553" cy="10287000"/>
            <a:chOff x="0" y="0"/>
            <a:chExt cx="24388737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8699" cy="13716000"/>
            </a:xfrm>
            <a:custGeom>
              <a:avLst/>
              <a:gdLst/>
              <a:ahLst/>
              <a:cxnLst/>
              <a:rect l="l" t="t" r="r" b="b"/>
              <a:pathLst>
                <a:path w="24388699" h="13716000">
                  <a:moveTo>
                    <a:pt x="0" y="0"/>
                  </a:moveTo>
                  <a:lnTo>
                    <a:pt x="24388699" y="0"/>
                  </a:lnTo>
                  <a:lnTo>
                    <a:pt x="2438869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" r="-15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3055381" y="606205"/>
            <a:ext cx="1224890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rgbClr val="FFFFFF"/>
                </a:solidFill>
                <a:latin typeface="Amx"/>
                <a:ea typeface="Calibri (MS) Bold"/>
                <a:cs typeface="Calibri (MS) Bold"/>
                <a:sym typeface="Calibri (MS) Bold"/>
              </a:rPr>
              <a:t>Resultado</a:t>
            </a:r>
            <a:r>
              <a:rPr lang="en-US" sz="6600" b="1" dirty="0">
                <a:solidFill>
                  <a:srgbClr val="FFFFFF"/>
                </a:solidFill>
                <a:latin typeface="Amx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Amx"/>
                <a:ea typeface="Calibri (MS) Bold"/>
                <a:cs typeface="Calibri (MS) Bold"/>
                <a:sym typeface="Calibri (MS) Bold"/>
              </a:rPr>
              <a:t>Comercial</a:t>
            </a:r>
            <a:endParaRPr lang="en-US" sz="6600" b="1" dirty="0">
              <a:solidFill>
                <a:srgbClr val="FFFFFF"/>
              </a:solidFill>
              <a:latin typeface="Amx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5040"/>
              </a:lnSpc>
            </a:pPr>
            <a:r>
              <a:rPr lang="en-US" sz="4200" i="1" dirty="0">
                <a:solidFill>
                  <a:srgbClr val="FFFFFF"/>
                </a:solidFill>
                <a:latin typeface="Amx"/>
                <a:ea typeface="Calibri (MS) Italics"/>
                <a:cs typeface="Calibri (MS) Italics"/>
                <a:sym typeface="Calibri (MS) Italics"/>
              </a:rPr>
              <a:t>A </a:t>
            </a:r>
            <a:r>
              <a:rPr lang="en-US" sz="4200" i="1" dirty="0" err="1">
                <a:solidFill>
                  <a:srgbClr val="FFFFFF"/>
                </a:solidFill>
                <a:latin typeface="Amx"/>
                <a:ea typeface="Calibri (MS) Italics"/>
                <a:cs typeface="Calibri (MS) Italics"/>
                <a:sym typeface="Calibri (MS) Italics"/>
              </a:rPr>
              <a:t>estratégia</a:t>
            </a:r>
            <a:r>
              <a:rPr lang="en-US" sz="4200" i="1" dirty="0">
                <a:solidFill>
                  <a:srgbClr val="FFFFFF"/>
                </a:solidFill>
                <a:latin typeface="Amx"/>
                <a:ea typeface="Calibri (MS) Italics"/>
                <a:cs typeface="Calibri (MS) Italics"/>
                <a:sym typeface="Calibri (MS) Italics"/>
              </a:rPr>
              <a:t> do GN 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>
          <a:xfrm>
            <a:off x="3052138" y="3997703"/>
            <a:ext cx="12183720" cy="5767873"/>
            <a:chOff x="0" y="0"/>
            <a:chExt cx="16114547" cy="6954152"/>
          </a:xfrm>
        </p:grpSpPr>
        <p:sp>
          <p:nvSpPr>
            <p:cNvPr id="8" name="Freeform 8"/>
            <p:cNvSpPr>
              <a:spLocks/>
            </p:cNvSpPr>
            <p:nvPr/>
          </p:nvSpPr>
          <p:spPr>
            <a:xfrm>
              <a:off x="0" y="0"/>
              <a:ext cx="16114522" cy="6954139"/>
            </a:xfrm>
            <a:custGeom>
              <a:avLst/>
              <a:gdLst/>
              <a:ahLst/>
              <a:cxnLst/>
              <a:rect l="l" t="t" r="r" b="b"/>
              <a:pathLst>
                <a:path w="16114522" h="6954139">
                  <a:moveTo>
                    <a:pt x="0" y="0"/>
                  </a:moveTo>
                  <a:lnTo>
                    <a:pt x="16114522" y="0"/>
                  </a:lnTo>
                  <a:lnTo>
                    <a:pt x="16114522" y="6954139"/>
                  </a:lnTo>
                  <a:lnTo>
                    <a:pt x="0" y="695413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 dirty="0">
                <a:latin typeface="Amx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16387" y="2427237"/>
            <a:ext cx="12353017" cy="1595867"/>
            <a:chOff x="0" y="0"/>
            <a:chExt cx="9486900" cy="17189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6900" cy="1718945"/>
            </a:xfrm>
            <a:custGeom>
              <a:avLst/>
              <a:gdLst/>
              <a:ahLst/>
              <a:cxnLst/>
              <a:rect l="l" t="t" r="r" b="b"/>
              <a:pathLst>
                <a:path w="9486900" h="1718945">
                  <a:moveTo>
                    <a:pt x="0" y="0"/>
                  </a:moveTo>
                  <a:lnTo>
                    <a:pt x="9486900" y="0"/>
                  </a:lnTo>
                  <a:lnTo>
                    <a:pt x="9486900" y="1718945"/>
                  </a:lnTo>
                  <a:lnTo>
                    <a:pt x="0" y="1718945"/>
                  </a:ln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83687" y="4603812"/>
            <a:ext cx="12017949" cy="4176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20152" lvl="1" indent="-610076">
              <a:lnSpc>
                <a:spcPts val="4680"/>
              </a:lnSpc>
              <a:buFont typeface="Arial"/>
              <a:buChar char="•"/>
            </a:pPr>
            <a:r>
              <a:rPr lang="pt-BR" sz="3900" b="1" dirty="0">
                <a:solidFill>
                  <a:srgbClr val="000000"/>
                </a:solidFill>
                <a:latin typeface="Amx"/>
                <a:cs typeface="Calibri (MS) Bold"/>
                <a:sym typeface="Calibri (MS) Bold"/>
              </a:rPr>
              <a:t>Estou priorizando os </a:t>
            </a:r>
            <a:r>
              <a:rPr lang="pt-BR" sz="3900" b="1" dirty="0" err="1">
                <a:solidFill>
                  <a:srgbClr val="000000"/>
                </a:solidFill>
                <a:latin typeface="Amx"/>
                <a:cs typeface="Calibri (MS) Bold"/>
                <a:sym typeface="Calibri (MS) Bold"/>
              </a:rPr>
              <a:t>PDVs</a:t>
            </a:r>
            <a:r>
              <a:rPr lang="pt-BR" sz="3900" b="1" dirty="0">
                <a:solidFill>
                  <a:srgbClr val="000000"/>
                </a:solidFill>
                <a:latin typeface="Amx"/>
                <a:cs typeface="Calibri (MS) Bold"/>
                <a:sym typeface="Calibri (MS) Bold"/>
              </a:rPr>
              <a:t> de forma assertiva? (alto impacto, alerta, oportunidade)</a:t>
            </a:r>
          </a:p>
          <a:p>
            <a:pPr marL="1220152" lvl="1" indent="-610076">
              <a:lnSpc>
                <a:spcPts val="4680"/>
              </a:lnSpc>
              <a:buFont typeface="Arial"/>
              <a:buChar char="•"/>
            </a:pPr>
            <a:r>
              <a:rPr lang="pt-BR" sz="3900" b="1" dirty="0">
                <a:solidFill>
                  <a:srgbClr val="000000"/>
                </a:solidFill>
                <a:latin typeface="Amx"/>
                <a:ea typeface="Calibri (MS) Bold"/>
                <a:cs typeface="Calibri (MS) Bold"/>
                <a:sym typeface="Calibri (MS) Bold"/>
              </a:rPr>
              <a:t>Estou usando os dados disponíveis?</a:t>
            </a:r>
          </a:p>
          <a:p>
            <a:pPr marL="1220152" lvl="1" indent="-610076">
              <a:lnSpc>
                <a:spcPts val="4680"/>
              </a:lnSpc>
              <a:buFont typeface="Arial"/>
              <a:buChar char="•"/>
            </a:pPr>
            <a:r>
              <a:rPr lang="pt-BR" sz="3900" b="1" dirty="0">
                <a:solidFill>
                  <a:srgbClr val="000000"/>
                </a:solidFill>
                <a:latin typeface="Amx"/>
                <a:ea typeface="Calibri (MS) Bold"/>
                <a:cs typeface="Calibri (MS) Bold"/>
                <a:sym typeface="Calibri (MS) Bold"/>
              </a:rPr>
              <a:t>Minha rotina está alinhada com o potencial da minha carteira?</a:t>
            </a:r>
          </a:p>
          <a:p>
            <a:pPr marL="3048952" lvl="5" indent="-610076">
              <a:lnSpc>
                <a:spcPts val="4680"/>
              </a:lnSpc>
              <a:buFont typeface="Wingdings" panose="05000000000000000000" pitchFamily="2" charset="2"/>
              <a:buChar char="Ø"/>
            </a:pPr>
            <a:r>
              <a:rPr lang="pt-BR" sz="3200" dirty="0">
                <a:solidFill>
                  <a:srgbClr val="C00000"/>
                </a:solidFill>
                <a:latin typeface="Amx"/>
                <a:ea typeface="Calibri (MS) Bold"/>
                <a:cs typeface="Calibri (MS) Bold"/>
                <a:sym typeface="Calibri (MS) Bold"/>
              </a:rPr>
              <a:t>Quem planeja melhor, executa melhor.</a:t>
            </a:r>
          </a:p>
          <a:p>
            <a:pPr marL="3048952" lvl="5" indent="-610076">
              <a:lnSpc>
                <a:spcPts val="4680"/>
              </a:lnSpc>
              <a:buFont typeface="Wingdings" panose="05000000000000000000" pitchFamily="2" charset="2"/>
              <a:buChar char="Ø"/>
            </a:pPr>
            <a:r>
              <a:rPr lang="pt-BR" sz="3200" dirty="0">
                <a:solidFill>
                  <a:srgbClr val="C00000"/>
                </a:solidFill>
                <a:latin typeface="Amx"/>
                <a:ea typeface="Calibri (MS) Bold"/>
                <a:cs typeface="Calibri (MS) Bold"/>
                <a:sym typeface="Calibri (MS) Bold"/>
              </a:rPr>
              <a:t>Quem executa melhor, gera mais resultado</a:t>
            </a:r>
            <a:r>
              <a:rPr lang="en-US" sz="3200" dirty="0">
                <a:solidFill>
                  <a:srgbClr val="C00000"/>
                </a:solidFill>
                <a:latin typeface="Amx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12" name="Freeform 12" descr="Lâmpada e engrenagem com preenchimento sólido"/>
          <p:cNvSpPr/>
          <p:nvPr/>
        </p:nvSpPr>
        <p:spPr>
          <a:xfrm>
            <a:off x="3324473" y="2873864"/>
            <a:ext cx="1149239" cy="1149239"/>
          </a:xfrm>
          <a:custGeom>
            <a:avLst/>
            <a:gdLst/>
            <a:ahLst/>
            <a:cxnLst/>
            <a:rect l="l" t="t" r="r" b="b"/>
            <a:pathLst>
              <a:path w="1149239" h="1149239">
                <a:moveTo>
                  <a:pt x="0" y="0"/>
                </a:moveTo>
                <a:lnTo>
                  <a:pt x="1149239" y="0"/>
                </a:lnTo>
                <a:lnTo>
                  <a:pt x="1149239" y="1149239"/>
                </a:lnTo>
                <a:lnTo>
                  <a:pt x="0" y="11492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109253" y="2217687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4" name="Freeform 14"/>
          <p:cNvSpPr/>
          <p:nvPr/>
        </p:nvSpPr>
        <p:spPr>
          <a:xfrm rot="5400000">
            <a:off x="15582500" y="697230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F114ABE-B8DC-7D38-444E-AD92B7F142C6}"/>
              </a:ext>
            </a:extLst>
          </p:cNvPr>
          <p:cNvSpPr txBox="1"/>
          <p:nvPr/>
        </p:nvSpPr>
        <p:spPr>
          <a:xfrm>
            <a:off x="4545500" y="2618955"/>
            <a:ext cx="107587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Onde a </a:t>
            </a:r>
            <a:r>
              <a:rPr kumimoji="0" lang="en-US" sz="45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minha</a:t>
            </a:r>
            <a:r>
              <a:rPr kumimoji="0" lang="en-US" sz="4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 </a:t>
            </a:r>
            <a:r>
              <a:rPr kumimoji="0" lang="en-US" sz="45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atuação</a:t>
            </a:r>
            <a:r>
              <a:rPr kumimoji="0" lang="en-US" sz="4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 </a:t>
            </a:r>
            <a:r>
              <a:rPr kumimoji="0" lang="en-US" sz="45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gera</a:t>
            </a:r>
            <a:r>
              <a:rPr kumimoji="0" lang="en-US" sz="4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 </a:t>
            </a:r>
            <a:r>
              <a:rPr kumimoji="0" lang="en-US" sz="45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mais</a:t>
            </a:r>
            <a:r>
              <a:rPr kumimoji="0" lang="en-US" sz="4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 </a:t>
            </a:r>
            <a:r>
              <a:rPr kumimoji="0" lang="en-US" sz="45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impacto</a:t>
            </a:r>
            <a:r>
              <a:rPr kumimoji="0" lang="en-US" sz="4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 no </a:t>
            </a:r>
            <a:r>
              <a:rPr kumimoji="0" lang="en-US" sz="45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resultado</a:t>
            </a:r>
            <a:r>
              <a:rPr kumimoji="0" lang="en-US" sz="4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/>
                <a:ea typeface="Calibri (MS) Bold"/>
                <a:cs typeface="Calibri (MS) Bold"/>
                <a:sym typeface="Calibri (MS) Bold"/>
              </a:rPr>
              <a:t>? </a:t>
            </a:r>
            <a:endParaRPr lang="pt-BR" sz="4500" i="1" dirty="0">
              <a:latin typeface="Amx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06BF8-17A8-4C13-2A47-227328EE8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68967FE-A51D-7DB7-3DB9-7BD070497C5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3734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8E9D4BE6-37A1-4E7B-92DB-E807AAB1DD5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" name="Group 53">
            <a:extLst>
              <a:ext uri="{FF2B5EF4-FFF2-40B4-BE49-F238E27FC236}">
                <a16:creationId xmlns:a16="http://schemas.microsoft.com/office/drawing/2014/main" id="{2FF90668-0B83-93F4-E821-6697F3269A39}"/>
              </a:ext>
            </a:extLst>
          </p:cNvPr>
          <p:cNvGrpSpPr/>
          <p:nvPr/>
        </p:nvGrpSpPr>
        <p:grpSpPr>
          <a:xfrm>
            <a:off x="782082" y="6247702"/>
            <a:ext cx="16896318" cy="2171977"/>
            <a:chOff x="0" y="0"/>
            <a:chExt cx="1174449" cy="451556"/>
          </a:xfrm>
        </p:grpSpPr>
        <p:sp>
          <p:nvSpPr>
            <p:cNvPr id="35" name="Freeform 54">
              <a:extLst>
                <a:ext uri="{FF2B5EF4-FFF2-40B4-BE49-F238E27FC236}">
                  <a16:creationId xmlns:a16="http://schemas.microsoft.com/office/drawing/2014/main" id="{384B709C-6CDA-2C96-1478-FB84C277016D}"/>
                </a:ext>
              </a:extLst>
            </p:cNvPr>
            <p:cNvSpPr/>
            <p:nvPr/>
          </p:nvSpPr>
          <p:spPr>
            <a:xfrm>
              <a:off x="0" y="0"/>
              <a:ext cx="1174449" cy="451556"/>
            </a:xfrm>
            <a:custGeom>
              <a:avLst/>
              <a:gdLst/>
              <a:ahLst/>
              <a:cxnLst/>
              <a:rect l="l" t="t" r="r" b="b"/>
              <a:pathLst>
                <a:path w="1174449" h="451556">
                  <a:moveTo>
                    <a:pt x="34723" y="0"/>
                  </a:moveTo>
                  <a:lnTo>
                    <a:pt x="1139726" y="0"/>
                  </a:lnTo>
                  <a:cubicBezTo>
                    <a:pt x="1158903" y="0"/>
                    <a:pt x="1174449" y="15546"/>
                    <a:pt x="1174449" y="34723"/>
                  </a:cubicBezTo>
                  <a:lnTo>
                    <a:pt x="1174449" y="416833"/>
                  </a:lnTo>
                  <a:cubicBezTo>
                    <a:pt x="1174449" y="426042"/>
                    <a:pt x="1170791" y="434874"/>
                    <a:pt x="1164279" y="441385"/>
                  </a:cubicBezTo>
                  <a:cubicBezTo>
                    <a:pt x="1157767" y="447897"/>
                    <a:pt x="1148935" y="451556"/>
                    <a:pt x="1139726" y="451556"/>
                  </a:cubicBezTo>
                  <a:lnTo>
                    <a:pt x="34723" y="451556"/>
                  </a:lnTo>
                  <a:cubicBezTo>
                    <a:pt x="25514" y="451556"/>
                    <a:pt x="16682" y="447897"/>
                    <a:pt x="10170" y="441385"/>
                  </a:cubicBezTo>
                  <a:cubicBezTo>
                    <a:pt x="3658" y="434874"/>
                    <a:pt x="0" y="426042"/>
                    <a:pt x="0" y="416833"/>
                  </a:cubicBezTo>
                  <a:lnTo>
                    <a:pt x="0" y="34723"/>
                  </a:lnTo>
                  <a:cubicBezTo>
                    <a:pt x="0" y="25514"/>
                    <a:pt x="3658" y="16682"/>
                    <a:pt x="10170" y="10170"/>
                  </a:cubicBezTo>
                  <a:cubicBezTo>
                    <a:pt x="16682" y="3658"/>
                    <a:pt x="25514" y="0"/>
                    <a:pt x="3472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dirty="0">
                <a:latin typeface="Amx"/>
              </a:endParaRPr>
            </a:p>
          </p:txBody>
        </p:sp>
        <p:sp>
          <p:nvSpPr>
            <p:cNvPr id="36" name="TextBox 55">
              <a:extLst>
                <a:ext uri="{FF2B5EF4-FFF2-40B4-BE49-F238E27FC236}">
                  <a16:creationId xmlns:a16="http://schemas.microsoft.com/office/drawing/2014/main" id="{57EE8EAF-916E-8386-C965-4051383B85C3}"/>
                </a:ext>
              </a:extLst>
            </p:cNvPr>
            <p:cNvSpPr txBox="1"/>
            <p:nvPr/>
          </p:nvSpPr>
          <p:spPr>
            <a:xfrm>
              <a:off x="0" y="-38100"/>
              <a:ext cx="1174449" cy="489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Amx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211454D-B28E-E63C-78EE-DC5F1318EA5A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CAA6CCEF-3FEC-DCC7-B1AF-F7041AD4F48B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7D2AC00E-0EA9-2B04-7776-7F0AF6BAAE4F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06226D32-BE62-710A-07A0-85E375CDAF92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F689ED5-3828-C526-3577-405F3B965859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1952640-00F8-8738-0CF6-95D30FF043C4}"/>
              </a:ext>
            </a:extLst>
          </p:cNvPr>
          <p:cNvSpPr txBox="1"/>
          <p:nvPr/>
        </p:nvSpPr>
        <p:spPr>
          <a:xfrm>
            <a:off x="3288549" y="4321199"/>
            <a:ext cx="14596977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6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Execução é o que você faz no dia a dia</a:t>
            </a:r>
          </a:p>
          <a:p>
            <a:pPr marL="457200" indent="-457200">
              <a:lnSpc>
                <a:spcPts val="36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Análise é quando você para </a:t>
            </a:r>
            <a:r>
              <a:rPr lang="pt-BR" sz="3000" dirty="0" err="1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para</a:t>
            </a:r>
            <a:r>
              <a:rPr lang="pt-BR" sz="30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 entender</a:t>
            </a:r>
          </a:p>
          <a:p>
            <a:pPr marL="457200" indent="-457200">
              <a:lnSpc>
                <a:spcPts val="36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Estratégia é o que você decide fazer diferente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0C94746E-8B3A-DBFA-F023-91995EA10000}"/>
              </a:ext>
            </a:extLst>
          </p:cNvPr>
          <p:cNvSpPr/>
          <p:nvPr/>
        </p:nvSpPr>
        <p:spPr>
          <a:xfrm>
            <a:off x="1293145" y="2749490"/>
            <a:ext cx="8312814" cy="9576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706C2D08-5807-5BEC-D3A7-FBDE7B43FCDB}"/>
              </a:ext>
            </a:extLst>
          </p:cNvPr>
          <p:cNvSpPr txBox="1"/>
          <p:nvPr/>
        </p:nvSpPr>
        <p:spPr>
          <a:xfrm>
            <a:off x="1293145" y="1578104"/>
            <a:ext cx="10098088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Resultado</a:t>
            </a:r>
            <a:r>
              <a:rPr lang="en-US" sz="6000" b="1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Comercial</a:t>
            </a:r>
            <a:endParaRPr lang="en-US" sz="6000" b="1" dirty="0">
              <a:solidFill>
                <a:srgbClr val="C00000"/>
              </a:solidFill>
              <a:latin typeface="Amx"/>
              <a:ea typeface="Source Sans Pro Bold"/>
              <a:cs typeface="Source Sans Pro Bold"/>
              <a:sym typeface="Source Sans Pro Bold"/>
            </a:endParaRPr>
          </a:p>
          <a:p>
            <a:pPr algn="l">
              <a:lnSpc>
                <a:spcPts val="7200"/>
              </a:lnSpc>
            </a:pP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 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Da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rotina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ao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resultado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: o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que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diferencia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quem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performa</a:t>
            </a:r>
            <a:endParaRPr lang="en-US" sz="3000" dirty="0">
              <a:solidFill>
                <a:srgbClr val="C00000"/>
              </a:solidFill>
              <a:latin typeface="Amx"/>
              <a:ea typeface="Source Sans Pro Bold"/>
              <a:cs typeface="Source Sans Pro Bold"/>
              <a:sym typeface="Source Sans Pro Bold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1A27623-D644-488D-35BF-990CF62929F9}"/>
              </a:ext>
            </a:extLst>
          </p:cNvPr>
          <p:cNvSpPr/>
          <p:nvPr/>
        </p:nvSpPr>
        <p:spPr>
          <a:xfrm rot="-10800000">
            <a:off x="788568" y="2435537"/>
            <a:ext cx="866775" cy="1570435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15" name="Group 53">
            <a:extLst>
              <a:ext uri="{FF2B5EF4-FFF2-40B4-BE49-F238E27FC236}">
                <a16:creationId xmlns:a16="http://schemas.microsoft.com/office/drawing/2014/main" id="{AFB8EE46-A73C-8673-06EB-357908A4D7C9}"/>
              </a:ext>
            </a:extLst>
          </p:cNvPr>
          <p:cNvGrpSpPr/>
          <p:nvPr/>
        </p:nvGrpSpPr>
        <p:grpSpPr>
          <a:xfrm>
            <a:off x="12025938" y="1774906"/>
            <a:ext cx="4459235" cy="1714500"/>
            <a:chOff x="0" y="0"/>
            <a:chExt cx="1174449" cy="451556"/>
          </a:xfrm>
        </p:grpSpPr>
        <p:sp>
          <p:nvSpPr>
            <p:cNvPr id="16" name="Freeform 54">
              <a:extLst>
                <a:ext uri="{FF2B5EF4-FFF2-40B4-BE49-F238E27FC236}">
                  <a16:creationId xmlns:a16="http://schemas.microsoft.com/office/drawing/2014/main" id="{C3E599E0-7F63-1A8B-FF89-4B72FB12832F}"/>
                </a:ext>
              </a:extLst>
            </p:cNvPr>
            <p:cNvSpPr/>
            <p:nvPr/>
          </p:nvSpPr>
          <p:spPr>
            <a:xfrm>
              <a:off x="0" y="0"/>
              <a:ext cx="1174449" cy="451556"/>
            </a:xfrm>
            <a:custGeom>
              <a:avLst/>
              <a:gdLst/>
              <a:ahLst/>
              <a:cxnLst/>
              <a:rect l="l" t="t" r="r" b="b"/>
              <a:pathLst>
                <a:path w="1174449" h="451556">
                  <a:moveTo>
                    <a:pt x="34723" y="0"/>
                  </a:moveTo>
                  <a:lnTo>
                    <a:pt x="1139726" y="0"/>
                  </a:lnTo>
                  <a:cubicBezTo>
                    <a:pt x="1158903" y="0"/>
                    <a:pt x="1174449" y="15546"/>
                    <a:pt x="1174449" y="34723"/>
                  </a:cubicBezTo>
                  <a:lnTo>
                    <a:pt x="1174449" y="416833"/>
                  </a:lnTo>
                  <a:cubicBezTo>
                    <a:pt x="1174449" y="426042"/>
                    <a:pt x="1170791" y="434874"/>
                    <a:pt x="1164279" y="441385"/>
                  </a:cubicBezTo>
                  <a:cubicBezTo>
                    <a:pt x="1157767" y="447897"/>
                    <a:pt x="1148935" y="451556"/>
                    <a:pt x="1139726" y="451556"/>
                  </a:cubicBezTo>
                  <a:lnTo>
                    <a:pt x="34723" y="451556"/>
                  </a:lnTo>
                  <a:cubicBezTo>
                    <a:pt x="25514" y="451556"/>
                    <a:pt x="16682" y="447897"/>
                    <a:pt x="10170" y="441385"/>
                  </a:cubicBezTo>
                  <a:cubicBezTo>
                    <a:pt x="3658" y="434874"/>
                    <a:pt x="0" y="426042"/>
                    <a:pt x="0" y="416833"/>
                  </a:cubicBezTo>
                  <a:lnTo>
                    <a:pt x="0" y="34723"/>
                  </a:lnTo>
                  <a:cubicBezTo>
                    <a:pt x="0" y="25514"/>
                    <a:pt x="3658" y="16682"/>
                    <a:pt x="10170" y="10170"/>
                  </a:cubicBezTo>
                  <a:cubicBezTo>
                    <a:pt x="16682" y="3658"/>
                    <a:pt x="25514" y="0"/>
                    <a:pt x="3472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dirty="0">
                <a:latin typeface="Amx"/>
              </a:endParaRPr>
            </a:p>
          </p:txBody>
        </p:sp>
        <p:sp>
          <p:nvSpPr>
            <p:cNvPr id="17" name="TextBox 55">
              <a:extLst>
                <a:ext uri="{FF2B5EF4-FFF2-40B4-BE49-F238E27FC236}">
                  <a16:creationId xmlns:a16="http://schemas.microsoft.com/office/drawing/2014/main" id="{C909FAF9-C831-18A5-49F4-87BD1EA59294}"/>
                </a:ext>
              </a:extLst>
            </p:cNvPr>
            <p:cNvSpPr txBox="1"/>
            <p:nvPr/>
          </p:nvSpPr>
          <p:spPr>
            <a:xfrm>
              <a:off x="0" y="-38100"/>
              <a:ext cx="1174449" cy="489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Amx"/>
              </a:endParaRPr>
            </a:p>
          </p:txBody>
        </p:sp>
      </p:grpSp>
      <p:grpSp>
        <p:nvGrpSpPr>
          <p:cNvPr id="18" name="Group 99">
            <a:extLst>
              <a:ext uri="{FF2B5EF4-FFF2-40B4-BE49-F238E27FC236}">
                <a16:creationId xmlns:a16="http://schemas.microsoft.com/office/drawing/2014/main" id="{FE094B49-5553-1318-1067-6D029B78392D}"/>
              </a:ext>
            </a:extLst>
          </p:cNvPr>
          <p:cNvGrpSpPr/>
          <p:nvPr/>
        </p:nvGrpSpPr>
        <p:grpSpPr>
          <a:xfrm>
            <a:off x="11659468" y="1809157"/>
            <a:ext cx="361099" cy="2148932"/>
            <a:chOff x="0" y="0"/>
            <a:chExt cx="95104" cy="565974"/>
          </a:xfrm>
        </p:grpSpPr>
        <p:sp>
          <p:nvSpPr>
            <p:cNvPr id="19" name="Freeform 100">
              <a:extLst>
                <a:ext uri="{FF2B5EF4-FFF2-40B4-BE49-F238E27FC236}">
                  <a16:creationId xmlns:a16="http://schemas.microsoft.com/office/drawing/2014/main" id="{15838B4C-D7A8-6458-CDF4-56B8E63EE0F1}"/>
                </a:ext>
              </a:extLst>
            </p:cNvPr>
            <p:cNvSpPr/>
            <p:nvPr/>
          </p:nvSpPr>
          <p:spPr>
            <a:xfrm>
              <a:off x="0" y="0"/>
              <a:ext cx="95104" cy="565974"/>
            </a:xfrm>
            <a:custGeom>
              <a:avLst/>
              <a:gdLst/>
              <a:ahLst/>
              <a:cxnLst/>
              <a:rect l="l" t="t" r="r" b="b"/>
              <a:pathLst>
                <a:path w="95104" h="565974">
                  <a:moveTo>
                    <a:pt x="47552" y="0"/>
                  </a:moveTo>
                  <a:lnTo>
                    <a:pt x="47552" y="0"/>
                  </a:lnTo>
                  <a:cubicBezTo>
                    <a:pt x="73814" y="0"/>
                    <a:pt x="95104" y="21290"/>
                    <a:pt x="95104" y="47552"/>
                  </a:cubicBezTo>
                  <a:lnTo>
                    <a:pt x="95104" y="518422"/>
                  </a:lnTo>
                  <a:cubicBezTo>
                    <a:pt x="95104" y="544684"/>
                    <a:pt x="73814" y="565974"/>
                    <a:pt x="47552" y="565974"/>
                  </a:cubicBezTo>
                  <a:lnTo>
                    <a:pt x="47552" y="565974"/>
                  </a:lnTo>
                  <a:cubicBezTo>
                    <a:pt x="21290" y="565974"/>
                    <a:pt x="0" y="544684"/>
                    <a:pt x="0" y="518422"/>
                  </a:cubicBezTo>
                  <a:lnTo>
                    <a:pt x="0" y="47552"/>
                  </a:lnTo>
                  <a:cubicBezTo>
                    <a:pt x="0" y="21290"/>
                    <a:pt x="21290" y="0"/>
                    <a:pt x="47552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0" name="TextBox 101">
              <a:extLst>
                <a:ext uri="{FF2B5EF4-FFF2-40B4-BE49-F238E27FC236}">
                  <a16:creationId xmlns:a16="http://schemas.microsoft.com/office/drawing/2014/main" id="{098181CB-EAA4-B6B7-F869-5167C95E01EF}"/>
                </a:ext>
              </a:extLst>
            </p:cNvPr>
            <p:cNvSpPr txBox="1"/>
            <p:nvPr/>
          </p:nvSpPr>
          <p:spPr>
            <a:xfrm>
              <a:off x="0" y="-38100"/>
              <a:ext cx="95104" cy="604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sp>
        <p:nvSpPr>
          <p:cNvPr id="25" name="TextBox 57">
            <a:extLst>
              <a:ext uri="{FF2B5EF4-FFF2-40B4-BE49-F238E27FC236}">
                <a16:creationId xmlns:a16="http://schemas.microsoft.com/office/drawing/2014/main" id="{ECC18E5B-3DCB-0138-6320-9F2765F08870}"/>
              </a:ext>
            </a:extLst>
          </p:cNvPr>
          <p:cNvSpPr txBox="1"/>
          <p:nvPr/>
        </p:nvSpPr>
        <p:spPr>
          <a:xfrm>
            <a:off x="12197500" y="2167879"/>
            <a:ext cx="4543372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sz="2800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“Não é sobre fazer mais. É sobre gerir melhor onde você atua”</a:t>
            </a:r>
          </a:p>
        </p:txBody>
      </p:sp>
      <p:grpSp>
        <p:nvGrpSpPr>
          <p:cNvPr id="26" name="Group 84">
            <a:extLst>
              <a:ext uri="{FF2B5EF4-FFF2-40B4-BE49-F238E27FC236}">
                <a16:creationId xmlns:a16="http://schemas.microsoft.com/office/drawing/2014/main" id="{92097060-4DDF-141E-2919-017E7E841133}"/>
              </a:ext>
            </a:extLst>
          </p:cNvPr>
          <p:cNvGrpSpPr/>
          <p:nvPr/>
        </p:nvGrpSpPr>
        <p:grpSpPr>
          <a:xfrm>
            <a:off x="2793332" y="3812139"/>
            <a:ext cx="361099" cy="2263102"/>
            <a:chOff x="0" y="0"/>
            <a:chExt cx="95104" cy="687431"/>
          </a:xfrm>
        </p:grpSpPr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34440B53-BF61-8EA2-CB8C-399E49AF8400}"/>
                </a:ext>
              </a:extLst>
            </p:cNvPr>
            <p:cNvSpPr/>
            <p:nvPr/>
          </p:nvSpPr>
          <p:spPr>
            <a:xfrm>
              <a:off x="0" y="0"/>
              <a:ext cx="95104" cy="687431"/>
            </a:xfrm>
            <a:custGeom>
              <a:avLst/>
              <a:gdLst/>
              <a:ahLst/>
              <a:cxnLst/>
              <a:rect l="l" t="t" r="r" b="b"/>
              <a:pathLst>
                <a:path w="95104" h="687431">
                  <a:moveTo>
                    <a:pt x="47552" y="0"/>
                  </a:moveTo>
                  <a:lnTo>
                    <a:pt x="47552" y="0"/>
                  </a:lnTo>
                  <a:cubicBezTo>
                    <a:pt x="73814" y="0"/>
                    <a:pt x="95104" y="21290"/>
                    <a:pt x="95104" y="47552"/>
                  </a:cubicBezTo>
                  <a:lnTo>
                    <a:pt x="95104" y="639879"/>
                  </a:lnTo>
                  <a:cubicBezTo>
                    <a:pt x="95104" y="666142"/>
                    <a:pt x="73814" y="687431"/>
                    <a:pt x="47552" y="687431"/>
                  </a:cubicBezTo>
                  <a:lnTo>
                    <a:pt x="47552" y="687431"/>
                  </a:lnTo>
                  <a:cubicBezTo>
                    <a:pt x="21290" y="687431"/>
                    <a:pt x="0" y="666142"/>
                    <a:pt x="0" y="639879"/>
                  </a:cubicBezTo>
                  <a:lnTo>
                    <a:pt x="0" y="47552"/>
                  </a:lnTo>
                  <a:cubicBezTo>
                    <a:pt x="0" y="21290"/>
                    <a:pt x="21290" y="0"/>
                    <a:pt x="47552" y="0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8" name="TextBox 86">
              <a:extLst>
                <a:ext uri="{FF2B5EF4-FFF2-40B4-BE49-F238E27FC236}">
                  <a16:creationId xmlns:a16="http://schemas.microsoft.com/office/drawing/2014/main" id="{96500B09-FAB0-DF41-E997-D426FF5C983E}"/>
                </a:ext>
              </a:extLst>
            </p:cNvPr>
            <p:cNvSpPr txBox="1"/>
            <p:nvPr/>
          </p:nvSpPr>
          <p:spPr>
            <a:xfrm>
              <a:off x="0" y="-38100"/>
              <a:ext cx="95104" cy="725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B6D6F80-30D5-BD00-3E81-EC94D5EC0036}"/>
              </a:ext>
            </a:extLst>
          </p:cNvPr>
          <p:cNvSpPr txBox="1"/>
          <p:nvPr/>
        </p:nvSpPr>
        <p:spPr>
          <a:xfrm>
            <a:off x="822497" y="6270748"/>
            <a:ext cx="165930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 err="1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GNs</a:t>
            </a:r>
            <a:r>
              <a:rPr lang="pt-BR" sz="3000" b="1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 que performam não vivem só no operacional. Eles equilibram essas três camadas com consistência: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Carteira muda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PDV muda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Resultado muda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t-BR" sz="3000" dirty="0">
              <a:solidFill>
                <a:srgbClr val="262626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r>
              <a:rPr lang="pt-BR" sz="3000" i="1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E se a rotina não acompanha isso, o esforço não vira resultado.</a:t>
            </a:r>
            <a:endParaRPr lang="en-US" sz="3000" i="1" dirty="0">
              <a:solidFill>
                <a:srgbClr val="262626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31" name="Group 99">
            <a:extLst>
              <a:ext uri="{FF2B5EF4-FFF2-40B4-BE49-F238E27FC236}">
                <a16:creationId xmlns:a16="http://schemas.microsoft.com/office/drawing/2014/main" id="{AFB0A0EF-9B95-EBE7-FF91-2EEDEC009147}"/>
              </a:ext>
            </a:extLst>
          </p:cNvPr>
          <p:cNvGrpSpPr/>
          <p:nvPr/>
        </p:nvGrpSpPr>
        <p:grpSpPr>
          <a:xfrm>
            <a:off x="318602" y="6270748"/>
            <a:ext cx="361099" cy="2148932"/>
            <a:chOff x="0" y="0"/>
            <a:chExt cx="95104" cy="565974"/>
          </a:xfrm>
        </p:grpSpPr>
        <p:sp>
          <p:nvSpPr>
            <p:cNvPr id="32" name="Freeform 100">
              <a:extLst>
                <a:ext uri="{FF2B5EF4-FFF2-40B4-BE49-F238E27FC236}">
                  <a16:creationId xmlns:a16="http://schemas.microsoft.com/office/drawing/2014/main" id="{17371E3F-D326-990B-C988-A597C445655F}"/>
                </a:ext>
              </a:extLst>
            </p:cNvPr>
            <p:cNvSpPr/>
            <p:nvPr/>
          </p:nvSpPr>
          <p:spPr>
            <a:xfrm>
              <a:off x="0" y="0"/>
              <a:ext cx="95104" cy="565974"/>
            </a:xfrm>
            <a:custGeom>
              <a:avLst/>
              <a:gdLst/>
              <a:ahLst/>
              <a:cxnLst/>
              <a:rect l="l" t="t" r="r" b="b"/>
              <a:pathLst>
                <a:path w="95104" h="565974">
                  <a:moveTo>
                    <a:pt x="47552" y="0"/>
                  </a:moveTo>
                  <a:lnTo>
                    <a:pt x="47552" y="0"/>
                  </a:lnTo>
                  <a:cubicBezTo>
                    <a:pt x="73814" y="0"/>
                    <a:pt x="95104" y="21290"/>
                    <a:pt x="95104" y="47552"/>
                  </a:cubicBezTo>
                  <a:lnTo>
                    <a:pt x="95104" y="518422"/>
                  </a:lnTo>
                  <a:cubicBezTo>
                    <a:pt x="95104" y="544684"/>
                    <a:pt x="73814" y="565974"/>
                    <a:pt x="47552" y="565974"/>
                  </a:cubicBezTo>
                  <a:lnTo>
                    <a:pt x="47552" y="565974"/>
                  </a:lnTo>
                  <a:cubicBezTo>
                    <a:pt x="21290" y="565974"/>
                    <a:pt x="0" y="544684"/>
                    <a:pt x="0" y="518422"/>
                  </a:cubicBezTo>
                  <a:lnTo>
                    <a:pt x="0" y="47552"/>
                  </a:lnTo>
                  <a:cubicBezTo>
                    <a:pt x="0" y="21290"/>
                    <a:pt x="21290" y="0"/>
                    <a:pt x="47552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33" name="TextBox 101">
              <a:extLst>
                <a:ext uri="{FF2B5EF4-FFF2-40B4-BE49-F238E27FC236}">
                  <a16:creationId xmlns:a16="http://schemas.microsoft.com/office/drawing/2014/main" id="{88E2285E-896C-80C7-4C25-01456C8F0EFC}"/>
                </a:ext>
              </a:extLst>
            </p:cNvPr>
            <p:cNvSpPr txBox="1"/>
            <p:nvPr/>
          </p:nvSpPr>
          <p:spPr>
            <a:xfrm>
              <a:off x="0" y="-38100"/>
              <a:ext cx="95104" cy="604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783590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F60ED-8158-E848-FD7F-B9FBA60E5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35ADA39-D0C5-91C1-A2E9-F4FD55EBA1B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3734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2794681A-473C-1090-FA75-A26838D7262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1311C73D-E1DE-5CFA-D4BB-8AC2C58B22BA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B6212C92-51A6-F994-744B-B887BAC4512E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70CCB3D-E36C-FE98-8D7E-7E337B32094B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D8AD511-4B7D-E65B-177E-21385C40C9AB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4647F220-3084-1367-CE87-3A1409D81480}"/>
              </a:ext>
            </a:extLst>
          </p:cNvPr>
          <p:cNvSpPr/>
          <p:nvPr/>
        </p:nvSpPr>
        <p:spPr>
          <a:xfrm>
            <a:off x="1293145" y="2749490"/>
            <a:ext cx="8312814" cy="9576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90E79C2-0B08-4858-5F7D-BAC00307CD95}"/>
              </a:ext>
            </a:extLst>
          </p:cNvPr>
          <p:cNvSpPr txBox="1"/>
          <p:nvPr/>
        </p:nvSpPr>
        <p:spPr>
          <a:xfrm>
            <a:off x="1197532" y="1811033"/>
            <a:ext cx="1082303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Resultado</a:t>
            </a:r>
            <a:r>
              <a:rPr lang="en-US" sz="6000" b="1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Comercial</a:t>
            </a:r>
            <a:endParaRPr lang="en-US" sz="6000" b="1" dirty="0">
              <a:solidFill>
                <a:srgbClr val="C00000"/>
              </a:solidFill>
              <a:latin typeface="Amx"/>
              <a:ea typeface="Source Sans Pro Bold"/>
              <a:cs typeface="Source Sans Pro Bold"/>
              <a:sym typeface="Source Sans Pro Bold"/>
            </a:endParaRPr>
          </a:p>
          <a:p>
            <a:pPr algn="l"/>
            <a:r>
              <a:rPr lang="pt-BR" sz="28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BENEFÍCIOS DA ANÁLISE DE CARTEIRA E SEGMENTAÇÃO DE CLIENTES</a:t>
            </a:r>
            <a:endParaRPr lang="en-US" sz="2800" dirty="0">
              <a:solidFill>
                <a:srgbClr val="C00000"/>
              </a:solidFill>
              <a:latin typeface="Amx"/>
              <a:ea typeface="Source Sans Pro Bold"/>
              <a:cs typeface="Source Sans Pro Bold"/>
              <a:sym typeface="Source Sans Pro Bold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0FDA27B-C6A8-6A36-33AA-777A4FC2133A}"/>
              </a:ext>
            </a:extLst>
          </p:cNvPr>
          <p:cNvSpPr/>
          <p:nvPr/>
        </p:nvSpPr>
        <p:spPr>
          <a:xfrm rot="-10800000">
            <a:off x="788568" y="2435537"/>
            <a:ext cx="866775" cy="1570435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15" name="Group 53">
            <a:extLst>
              <a:ext uri="{FF2B5EF4-FFF2-40B4-BE49-F238E27FC236}">
                <a16:creationId xmlns:a16="http://schemas.microsoft.com/office/drawing/2014/main" id="{4F81C982-DFC0-FFAB-9EED-1A0E092CF163}"/>
              </a:ext>
            </a:extLst>
          </p:cNvPr>
          <p:cNvGrpSpPr/>
          <p:nvPr/>
        </p:nvGrpSpPr>
        <p:grpSpPr>
          <a:xfrm>
            <a:off x="12634670" y="1774906"/>
            <a:ext cx="5272330" cy="2987594"/>
            <a:chOff x="0" y="0"/>
            <a:chExt cx="1174449" cy="451556"/>
          </a:xfrm>
        </p:grpSpPr>
        <p:sp>
          <p:nvSpPr>
            <p:cNvPr id="16" name="Freeform 54">
              <a:extLst>
                <a:ext uri="{FF2B5EF4-FFF2-40B4-BE49-F238E27FC236}">
                  <a16:creationId xmlns:a16="http://schemas.microsoft.com/office/drawing/2014/main" id="{571F507E-B977-4BF1-D2B5-E9921495DC08}"/>
                </a:ext>
              </a:extLst>
            </p:cNvPr>
            <p:cNvSpPr/>
            <p:nvPr/>
          </p:nvSpPr>
          <p:spPr>
            <a:xfrm>
              <a:off x="0" y="0"/>
              <a:ext cx="1174449" cy="451556"/>
            </a:xfrm>
            <a:custGeom>
              <a:avLst/>
              <a:gdLst/>
              <a:ahLst/>
              <a:cxnLst/>
              <a:rect l="l" t="t" r="r" b="b"/>
              <a:pathLst>
                <a:path w="1174449" h="451556">
                  <a:moveTo>
                    <a:pt x="34723" y="0"/>
                  </a:moveTo>
                  <a:lnTo>
                    <a:pt x="1139726" y="0"/>
                  </a:lnTo>
                  <a:cubicBezTo>
                    <a:pt x="1158903" y="0"/>
                    <a:pt x="1174449" y="15546"/>
                    <a:pt x="1174449" y="34723"/>
                  </a:cubicBezTo>
                  <a:lnTo>
                    <a:pt x="1174449" y="416833"/>
                  </a:lnTo>
                  <a:cubicBezTo>
                    <a:pt x="1174449" y="426042"/>
                    <a:pt x="1170791" y="434874"/>
                    <a:pt x="1164279" y="441385"/>
                  </a:cubicBezTo>
                  <a:cubicBezTo>
                    <a:pt x="1157767" y="447897"/>
                    <a:pt x="1148935" y="451556"/>
                    <a:pt x="1139726" y="451556"/>
                  </a:cubicBezTo>
                  <a:lnTo>
                    <a:pt x="34723" y="451556"/>
                  </a:lnTo>
                  <a:cubicBezTo>
                    <a:pt x="25514" y="451556"/>
                    <a:pt x="16682" y="447897"/>
                    <a:pt x="10170" y="441385"/>
                  </a:cubicBezTo>
                  <a:cubicBezTo>
                    <a:pt x="3658" y="434874"/>
                    <a:pt x="0" y="426042"/>
                    <a:pt x="0" y="416833"/>
                  </a:cubicBezTo>
                  <a:lnTo>
                    <a:pt x="0" y="34723"/>
                  </a:lnTo>
                  <a:cubicBezTo>
                    <a:pt x="0" y="25514"/>
                    <a:pt x="3658" y="16682"/>
                    <a:pt x="10170" y="10170"/>
                  </a:cubicBezTo>
                  <a:cubicBezTo>
                    <a:pt x="16682" y="3658"/>
                    <a:pt x="25514" y="0"/>
                    <a:pt x="3472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dirty="0">
                <a:latin typeface="Amx"/>
              </a:endParaRPr>
            </a:p>
          </p:txBody>
        </p:sp>
        <p:sp>
          <p:nvSpPr>
            <p:cNvPr id="17" name="TextBox 55">
              <a:extLst>
                <a:ext uri="{FF2B5EF4-FFF2-40B4-BE49-F238E27FC236}">
                  <a16:creationId xmlns:a16="http://schemas.microsoft.com/office/drawing/2014/main" id="{03E29C08-B0E7-5B45-5C4E-8BF58984D3B8}"/>
                </a:ext>
              </a:extLst>
            </p:cNvPr>
            <p:cNvSpPr txBox="1"/>
            <p:nvPr/>
          </p:nvSpPr>
          <p:spPr>
            <a:xfrm>
              <a:off x="0" y="-38100"/>
              <a:ext cx="1174449" cy="489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Amx"/>
              </a:endParaRPr>
            </a:p>
          </p:txBody>
        </p:sp>
      </p:grpSp>
      <p:grpSp>
        <p:nvGrpSpPr>
          <p:cNvPr id="18" name="Group 99">
            <a:extLst>
              <a:ext uri="{FF2B5EF4-FFF2-40B4-BE49-F238E27FC236}">
                <a16:creationId xmlns:a16="http://schemas.microsoft.com/office/drawing/2014/main" id="{8861F678-4024-5285-3232-DE968D3E1008}"/>
              </a:ext>
            </a:extLst>
          </p:cNvPr>
          <p:cNvGrpSpPr/>
          <p:nvPr/>
        </p:nvGrpSpPr>
        <p:grpSpPr>
          <a:xfrm>
            <a:off x="12268200" y="1809157"/>
            <a:ext cx="361099" cy="2148932"/>
            <a:chOff x="0" y="0"/>
            <a:chExt cx="95104" cy="565974"/>
          </a:xfrm>
        </p:grpSpPr>
        <p:sp>
          <p:nvSpPr>
            <p:cNvPr id="19" name="Freeform 100">
              <a:extLst>
                <a:ext uri="{FF2B5EF4-FFF2-40B4-BE49-F238E27FC236}">
                  <a16:creationId xmlns:a16="http://schemas.microsoft.com/office/drawing/2014/main" id="{16AB5918-ECE2-4C1B-7F05-621BE9C8716A}"/>
                </a:ext>
              </a:extLst>
            </p:cNvPr>
            <p:cNvSpPr/>
            <p:nvPr/>
          </p:nvSpPr>
          <p:spPr>
            <a:xfrm>
              <a:off x="0" y="0"/>
              <a:ext cx="95104" cy="565974"/>
            </a:xfrm>
            <a:custGeom>
              <a:avLst/>
              <a:gdLst/>
              <a:ahLst/>
              <a:cxnLst/>
              <a:rect l="l" t="t" r="r" b="b"/>
              <a:pathLst>
                <a:path w="95104" h="565974">
                  <a:moveTo>
                    <a:pt x="47552" y="0"/>
                  </a:moveTo>
                  <a:lnTo>
                    <a:pt x="47552" y="0"/>
                  </a:lnTo>
                  <a:cubicBezTo>
                    <a:pt x="73814" y="0"/>
                    <a:pt x="95104" y="21290"/>
                    <a:pt x="95104" y="47552"/>
                  </a:cubicBezTo>
                  <a:lnTo>
                    <a:pt x="95104" y="518422"/>
                  </a:lnTo>
                  <a:cubicBezTo>
                    <a:pt x="95104" y="544684"/>
                    <a:pt x="73814" y="565974"/>
                    <a:pt x="47552" y="565974"/>
                  </a:cubicBezTo>
                  <a:lnTo>
                    <a:pt x="47552" y="565974"/>
                  </a:lnTo>
                  <a:cubicBezTo>
                    <a:pt x="21290" y="565974"/>
                    <a:pt x="0" y="544684"/>
                    <a:pt x="0" y="518422"/>
                  </a:cubicBezTo>
                  <a:lnTo>
                    <a:pt x="0" y="47552"/>
                  </a:lnTo>
                  <a:cubicBezTo>
                    <a:pt x="0" y="21290"/>
                    <a:pt x="21290" y="0"/>
                    <a:pt x="47552" y="0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0" name="TextBox 101">
              <a:extLst>
                <a:ext uri="{FF2B5EF4-FFF2-40B4-BE49-F238E27FC236}">
                  <a16:creationId xmlns:a16="http://schemas.microsoft.com/office/drawing/2014/main" id="{0EE072C8-0C60-A63C-D079-3396FD66E57D}"/>
                </a:ext>
              </a:extLst>
            </p:cNvPr>
            <p:cNvSpPr txBox="1"/>
            <p:nvPr/>
          </p:nvSpPr>
          <p:spPr>
            <a:xfrm>
              <a:off x="0" y="-38100"/>
              <a:ext cx="95104" cy="604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  <p:sp>
        <p:nvSpPr>
          <p:cNvPr id="25" name="TextBox 57">
            <a:extLst>
              <a:ext uri="{FF2B5EF4-FFF2-40B4-BE49-F238E27FC236}">
                <a16:creationId xmlns:a16="http://schemas.microsoft.com/office/drawing/2014/main" id="{764F9991-F147-659B-DCF5-73A53BDE7CC4}"/>
              </a:ext>
            </a:extLst>
          </p:cNvPr>
          <p:cNvSpPr txBox="1"/>
          <p:nvPr/>
        </p:nvSpPr>
        <p:spPr>
          <a:xfrm>
            <a:off x="12693209" y="1751397"/>
            <a:ext cx="485690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sz="2400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O que os dados do canal já mostram hoje é que o canal possui hoje uma grande quantidade de dados que permitem orientar a atuação comercial </a:t>
            </a:r>
          </a:p>
          <a:p>
            <a:pPr>
              <a:spcBef>
                <a:spcPct val="0"/>
              </a:spcBef>
            </a:pPr>
            <a:r>
              <a:rPr lang="pt-BR" sz="2400" dirty="0">
                <a:solidFill>
                  <a:srgbClr val="880000"/>
                </a:solidFill>
                <a:latin typeface="Amx"/>
                <a:ea typeface="TT Fors"/>
                <a:cs typeface="TT Fors"/>
                <a:sym typeface="TT Fors"/>
              </a:rPr>
              <a:t>Quando analisados em conjunto, esses dados formam um mapa real de oportunidade comercial</a:t>
            </a:r>
          </a:p>
          <a:p>
            <a:pPr>
              <a:spcBef>
                <a:spcPct val="0"/>
              </a:spcBef>
            </a:pPr>
            <a:endParaRPr lang="pt-BR" sz="2400" dirty="0">
              <a:solidFill>
                <a:srgbClr val="880000"/>
              </a:solidFill>
              <a:latin typeface="Amx"/>
              <a:ea typeface="TT Fors"/>
              <a:cs typeface="TT Fors"/>
              <a:sym typeface="TT Fors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ABF96F33-3372-F03C-8FE7-F5EDE17432D2}"/>
              </a:ext>
            </a:extLst>
          </p:cNvPr>
          <p:cNvSpPr txBox="1"/>
          <p:nvPr/>
        </p:nvSpPr>
        <p:spPr>
          <a:xfrm>
            <a:off x="1034656" y="7578347"/>
            <a:ext cx="29011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pt-BR" sz="3000" dirty="0">
                <a:solidFill>
                  <a:srgbClr val="000000"/>
                </a:solidFill>
                <a:latin typeface="Amx"/>
                <a:ea typeface="Calibri (MS)"/>
                <a:cs typeface="Calibri (MS)"/>
                <a:sym typeface="Calibri (MS)"/>
              </a:rPr>
              <a:t>comportamento de uso dos clientes</a:t>
            </a:r>
            <a:endParaRPr lang="en-US" sz="3000" dirty="0">
              <a:solidFill>
                <a:srgbClr val="000000"/>
              </a:solidFill>
              <a:latin typeface="Amx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12" name="Group 15">
            <a:extLst>
              <a:ext uri="{FF2B5EF4-FFF2-40B4-BE49-F238E27FC236}">
                <a16:creationId xmlns:a16="http://schemas.microsoft.com/office/drawing/2014/main" id="{1259432A-1C8A-8AF6-B086-1298B0CAEC42}"/>
              </a:ext>
            </a:extLst>
          </p:cNvPr>
          <p:cNvGrpSpPr/>
          <p:nvPr/>
        </p:nvGrpSpPr>
        <p:grpSpPr>
          <a:xfrm>
            <a:off x="1282288" y="4400722"/>
            <a:ext cx="16020221" cy="3439420"/>
            <a:chOff x="0" y="0"/>
            <a:chExt cx="21360295" cy="4585894"/>
          </a:xfrm>
        </p:grpSpPr>
        <p:sp>
          <p:nvSpPr>
            <p:cNvPr id="21" name="Freeform 16" descr="Uma imagem com Gráficos, círculo, captura de ecrã, design  Descrição gerada automaticamente">
              <a:extLst>
                <a:ext uri="{FF2B5EF4-FFF2-40B4-BE49-F238E27FC236}">
                  <a16:creationId xmlns:a16="http://schemas.microsoft.com/office/drawing/2014/main" id="{3854B55A-51DA-9EFF-F79A-FD1235F1139B}"/>
                </a:ext>
              </a:extLst>
            </p:cNvPr>
            <p:cNvSpPr/>
            <p:nvPr/>
          </p:nvSpPr>
          <p:spPr>
            <a:xfrm>
              <a:off x="0" y="0"/>
              <a:ext cx="21360257" cy="4585843"/>
            </a:xfrm>
            <a:custGeom>
              <a:avLst/>
              <a:gdLst/>
              <a:ahLst/>
              <a:cxnLst/>
              <a:rect l="l" t="t" r="r" b="b"/>
              <a:pathLst>
                <a:path w="21360257" h="4585843">
                  <a:moveTo>
                    <a:pt x="0" y="0"/>
                  </a:moveTo>
                  <a:lnTo>
                    <a:pt x="21360257" y="0"/>
                  </a:lnTo>
                  <a:lnTo>
                    <a:pt x="21360257" y="4585843"/>
                  </a:lnTo>
                  <a:lnTo>
                    <a:pt x="0" y="4585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22" name="TextBox 17">
            <a:extLst>
              <a:ext uri="{FF2B5EF4-FFF2-40B4-BE49-F238E27FC236}">
                <a16:creationId xmlns:a16="http://schemas.microsoft.com/office/drawing/2014/main" id="{96994A65-9B55-4D57-E689-DE9E4956ECD3}"/>
              </a:ext>
            </a:extLst>
          </p:cNvPr>
          <p:cNvSpPr txBox="1"/>
          <p:nvPr/>
        </p:nvSpPr>
        <p:spPr>
          <a:xfrm>
            <a:off x="4720590" y="7603817"/>
            <a:ext cx="255667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pt-BR" sz="3000" dirty="0">
                <a:solidFill>
                  <a:srgbClr val="000000"/>
                </a:solidFill>
                <a:latin typeface="Amx"/>
                <a:ea typeface="Calibri (MS)"/>
                <a:cs typeface="Calibri (MS)"/>
                <a:sym typeface="Calibri (MS)"/>
              </a:rPr>
              <a:t>variação da base por região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A7C6A513-75E6-2B1E-F147-D271E5C6FD06}"/>
              </a:ext>
            </a:extLst>
          </p:cNvPr>
          <p:cNvSpPr txBox="1"/>
          <p:nvPr/>
        </p:nvSpPr>
        <p:spPr>
          <a:xfrm>
            <a:off x="7586237" y="7578347"/>
            <a:ext cx="29011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pt-BR" sz="3000" dirty="0">
                <a:solidFill>
                  <a:srgbClr val="000000"/>
                </a:solidFill>
                <a:latin typeface="Amx"/>
                <a:ea typeface="Calibri (MS)"/>
                <a:cs typeface="Calibri (MS)"/>
                <a:sym typeface="Calibri (MS)"/>
              </a:rPr>
              <a:t>movimentação entre planos</a:t>
            </a:r>
          </a:p>
          <a:p>
            <a:pPr algn="ctr">
              <a:lnSpc>
                <a:spcPts val="3600"/>
              </a:lnSpc>
            </a:pPr>
            <a:r>
              <a:rPr lang="pt-BR" sz="3000" dirty="0">
                <a:solidFill>
                  <a:srgbClr val="000000"/>
                </a:solidFill>
                <a:latin typeface="Amx"/>
                <a:ea typeface="Calibri (MS)"/>
                <a:cs typeface="Calibri (MS)"/>
                <a:sym typeface="Calibri (MS)"/>
              </a:rPr>
              <a:t>portabilidade para concorrentes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8CE2559E-973C-5B62-5ECE-AB02150E5D1D}"/>
              </a:ext>
            </a:extLst>
          </p:cNvPr>
          <p:cNvSpPr txBox="1"/>
          <p:nvPr/>
        </p:nvSpPr>
        <p:spPr>
          <a:xfrm>
            <a:off x="10801598" y="7607170"/>
            <a:ext cx="329962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pt-BR" sz="3000" dirty="0">
                <a:solidFill>
                  <a:srgbClr val="000000"/>
                </a:solidFill>
                <a:latin typeface="Amx"/>
                <a:ea typeface="Calibri (MS)"/>
                <a:cs typeface="Calibri (MS)"/>
                <a:sym typeface="Calibri (MS)"/>
              </a:rPr>
              <a:t>disponibilidade de infraestrutura (</a:t>
            </a:r>
            <a:r>
              <a:rPr lang="pt-BR" sz="3000" dirty="0" err="1">
                <a:solidFill>
                  <a:srgbClr val="000000"/>
                </a:solidFill>
                <a:latin typeface="Amx"/>
                <a:ea typeface="Calibri (MS)"/>
                <a:cs typeface="Calibri (MS)"/>
                <a:sym typeface="Calibri (MS)"/>
              </a:rPr>
              <a:t>HPs</a:t>
            </a:r>
            <a:r>
              <a:rPr lang="pt-BR" sz="3000" dirty="0">
                <a:solidFill>
                  <a:srgbClr val="000000"/>
                </a:solidFill>
                <a:latin typeface="Amx"/>
                <a:ea typeface="Calibri (MS)"/>
                <a:cs typeface="Calibri (MS)"/>
                <a:sym typeface="Calibri (MS)"/>
              </a:rPr>
              <a:t> livres)</a:t>
            </a: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34A059C1-62C0-7B13-244C-215880CFF34F}"/>
              </a:ext>
            </a:extLst>
          </p:cNvPr>
          <p:cNvSpPr txBox="1"/>
          <p:nvPr/>
        </p:nvSpPr>
        <p:spPr>
          <a:xfrm>
            <a:off x="14605892" y="7635878"/>
            <a:ext cx="264745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pt-BR" sz="3000" dirty="0">
                <a:solidFill>
                  <a:srgbClr val="000000"/>
                </a:solidFill>
                <a:latin typeface="Amx"/>
                <a:ea typeface="Calibri (MS)"/>
                <a:cs typeface="Calibri (MS)"/>
                <a:sym typeface="Calibri (MS)"/>
              </a:rPr>
              <a:t>localização dos pontos de venda.</a:t>
            </a:r>
          </a:p>
        </p:txBody>
      </p:sp>
    </p:spTree>
    <p:extLst>
      <p:ext uri="{BB962C8B-B14F-4D97-AF65-F5344CB8AC3E}">
        <p14:creationId xmlns:p14="http://schemas.microsoft.com/office/powerpoint/2010/main" val="343164251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31C2D9-C32D-4A4B-A38A-A657AE4EC1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1" b="2971"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  <p:sp>
        <p:nvSpPr>
          <p:cNvPr id="8" name="xoxoxoxo">
            <a:extLst>
              <a:ext uri="{FF2B5EF4-FFF2-40B4-BE49-F238E27FC236}">
                <a16:creationId xmlns:a16="http://schemas.microsoft.com/office/drawing/2014/main" id="{6C272267-DFC9-461F-ACD0-03B259862611}"/>
              </a:ext>
            </a:extLst>
          </p:cNvPr>
          <p:cNvSpPr txBox="1"/>
          <p:nvPr/>
        </p:nvSpPr>
        <p:spPr>
          <a:xfrm>
            <a:off x="2071145" y="7705065"/>
            <a:ext cx="6149969" cy="56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9" tIns="53579" rIns="53579" bIns="53579" anchor="ctr">
            <a:spAutoFit/>
          </a:bodyPr>
          <a:lstStyle>
            <a:lvl1pPr algn="l" defTabSz="821531">
              <a:defRPr sz="36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1232297">
              <a:defRPr/>
            </a:pPr>
            <a:r>
              <a:rPr lang="pt-BR" sz="3000" b="0" i="1">
                <a:solidFill>
                  <a:srgbClr val="BA0E22"/>
                </a:solidFill>
                <a:latin typeface="Calibri" panose="020F0502020204030204"/>
                <a:cs typeface="Catamaran" panose="020B0604020202020204" charset="0"/>
              </a:rPr>
              <a:t>- Confúcio, </a:t>
            </a:r>
            <a:r>
              <a:rPr lang="pt-BR" sz="2700" b="0" i="1">
                <a:solidFill>
                  <a:srgbClr val="BA0E22"/>
                </a:solidFill>
                <a:latin typeface="Calibri" panose="020F0502020204030204"/>
                <a:cs typeface="Catamaran" panose="020B0604020202020204" charset="0"/>
              </a:rPr>
              <a:t>pensador e filósofo chinês </a:t>
            </a:r>
            <a:endParaRPr sz="3000" b="0" i="1">
              <a:solidFill>
                <a:srgbClr val="BA0E22"/>
              </a:solidFill>
              <a:latin typeface="Calibri" panose="020F0502020204030204"/>
              <a:cs typeface="Catamaran" panose="020B060402020202020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0DF898-361E-406D-BB10-F90DB545351D}"/>
              </a:ext>
            </a:extLst>
          </p:cNvPr>
          <p:cNvSpPr/>
          <p:nvPr/>
        </p:nvSpPr>
        <p:spPr>
          <a:xfrm>
            <a:off x="1828800" y="6388382"/>
            <a:ext cx="5631875" cy="768927"/>
          </a:xfrm>
          <a:prstGeom prst="rect">
            <a:avLst/>
          </a:prstGeom>
          <a:solidFill>
            <a:srgbClr val="BA0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pt-B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CB21A83-2677-4228-B8A7-E3227A04EBE0}"/>
              </a:ext>
            </a:extLst>
          </p:cNvPr>
          <p:cNvSpPr txBox="1"/>
          <p:nvPr/>
        </p:nvSpPr>
        <p:spPr>
          <a:xfrm>
            <a:off x="2017260" y="2909992"/>
            <a:ext cx="71267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pt-BR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Quando é óbvio que os objetivos não podem ser alcançados, não ajuste as metas, ajuste as </a:t>
            </a:r>
            <a:r>
              <a:rPr lang="pt-BR" sz="5400" dirty="0">
                <a:solidFill>
                  <a:prstClr val="white"/>
                </a:solidFill>
                <a:latin typeface="Calibri" panose="020F0502020204030204"/>
              </a:rPr>
              <a:t>etapas da ação.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F116123-EE39-43CB-942D-0A0C20C92F4A}"/>
              </a:ext>
            </a:extLst>
          </p:cNvPr>
          <p:cNvGrpSpPr/>
          <p:nvPr/>
        </p:nvGrpSpPr>
        <p:grpSpPr>
          <a:xfrm>
            <a:off x="1401254" y="1368543"/>
            <a:ext cx="1232013" cy="1232013"/>
            <a:chOff x="7721089" y="-1054310"/>
            <a:chExt cx="1088458" cy="1088460"/>
          </a:xfrm>
          <a:solidFill>
            <a:srgbClr val="C00000"/>
          </a:solidFill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8142BEC1-54CE-4769-B8E3-984F8425A7EC}"/>
                </a:ext>
              </a:extLst>
            </p:cNvPr>
            <p:cNvSpPr/>
            <p:nvPr/>
          </p:nvSpPr>
          <p:spPr>
            <a:xfrm>
              <a:off x="7721089" y="-1054310"/>
              <a:ext cx="1088458" cy="10884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pt-BR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7C0FED43-3D56-4740-843A-2C9EE68FF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153" t="26141" r="37153" b="59615"/>
            <a:stretch/>
          </p:blipFill>
          <p:spPr>
            <a:xfrm>
              <a:off x="7942343" y="-766849"/>
              <a:ext cx="667630" cy="463113"/>
            </a:xfrm>
            <a:prstGeom prst="rect">
              <a:avLst/>
            </a:prstGeom>
            <a:grpFill/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2E5EB4D-CA32-D2D8-FBE3-0F8D291B4F28}"/>
              </a:ext>
            </a:extLst>
          </p:cNvPr>
          <p:cNvGrpSpPr/>
          <p:nvPr/>
        </p:nvGrpSpPr>
        <p:grpSpPr>
          <a:xfrm>
            <a:off x="14738330" y="664791"/>
            <a:ext cx="1419563" cy="511470"/>
            <a:chOff x="10090655" y="152927"/>
            <a:chExt cx="946375" cy="340980"/>
          </a:xfrm>
        </p:grpSpPr>
        <p:pic>
          <p:nvPicPr>
            <p:cNvPr id="4" name="Imagem 3" descr="Uma imagem contendo desenho&#10;&#10;Descrição gerada automaticamente">
              <a:extLst>
                <a:ext uri="{FF2B5EF4-FFF2-40B4-BE49-F238E27FC236}">
                  <a16:creationId xmlns:a16="http://schemas.microsoft.com/office/drawing/2014/main" id="{738732BC-9931-E079-06BB-4A9D17671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4" t="18322" r="13847" b="20334"/>
            <a:stretch/>
          </p:blipFill>
          <p:spPr>
            <a:xfrm>
              <a:off x="10090655" y="152927"/>
              <a:ext cx="846162" cy="340980"/>
            </a:xfrm>
            <a:prstGeom prst="rect">
              <a:avLst/>
            </a:prstGeom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0DD79CC8-EEC0-632E-306B-286E0A3F2840}"/>
                </a:ext>
              </a:extLst>
            </p:cNvPr>
            <p:cNvCxnSpPr>
              <a:cxnSpLocks/>
            </p:cNvCxnSpPr>
            <p:nvPr/>
          </p:nvCxnSpPr>
          <p:spPr>
            <a:xfrm>
              <a:off x="11037030" y="202918"/>
              <a:ext cx="0" cy="2409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m 6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C530E412-404A-53CA-3567-7A8736FE44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140" y="739778"/>
            <a:ext cx="1249263" cy="44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422F1-AB07-25F8-7145-B85FD8F97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54D822D-AAA9-8CD9-533A-9582BE041617}"/>
              </a:ext>
            </a:extLst>
          </p:cNvPr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52B0BC0-D0BA-057D-668F-A7AED16FAD1F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B8CE6C5-539A-A2C3-DB11-D5C110605623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740785F-1BF6-69CD-E577-9E39805FEFF4}"/>
              </a:ext>
            </a:extLst>
          </p:cNvPr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965489C-37B3-CEF8-BCE6-6CD387ACCB73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692B729-BD97-F0ED-B587-08CE24B2E17F}"/>
              </a:ext>
            </a:extLst>
          </p:cNvPr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94466839-AB23-3475-44DD-C5C70560E44F}"/>
              </a:ext>
            </a:extLst>
          </p:cNvPr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8E23001-C14B-9F69-E74A-D4C73694AA57}"/>
              </a:ext>
            </a:extLst>
          </p:cNvPr>
          <p:cNvSpPr/>
          <p:nvPr/>
        </p:nvSpPr>
        <p:spPr>
          <a:xfrm rot="-5400000">
            <a:off x="809463" y="181927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F036786-6E11-E0D0-83A5-7F53EAF3BBF9}"/>
              </a:ext>
            </a:extLst>
          </p:cNvPr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6D0420C-9316-F422-7A7A-B1867A4A95D3}"/>
              </a:ext>
            </a:extLst>
          </p:cNvPr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DCF7177-0816-F207-CD5A-C29C48FBE22A}"/>
              </a:ext>
            </a:extLst>
          </p:cNvPr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B9D7F86-8B71-8380-826B-B34E8BDBD329}"/>
              </a:ext>
            </a:extLst>
          </p:cNvPr>
          <p:cNvSpPr/>
          <p:nvPr/>
        </p:nvSpPr>
        <p:spPr>
          <a:xfrm>
            <a:off x="11755330" y="1324585"/>
            <a:ext cx="5313456" cy="8922534"/>
          </a:xfrm>
          <a:custGeom>
            <a:avLst/>
            <a:gdLst/>
            <a:ahLst/>
            <a:cxnLst/>
            <a:rect l="l" t="t" r="r" b="b"/>
            <a:pathLst>
              <a:path w="5313456" h="8922534">
                <a:moveTo>
                  <a:pt x="0" y="0"/>
                </a:moveTo>
                <a:lnTo>
                  <a:pt x="5313456" y="0"/>
                </a:lnTo>
                <a:lnTo>
                  <a:pt x="5313456" y="8922534"/>
                </a:lnTo>
                <a:lnTo>
                  <a:pt x="0" y="89225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3660" t="-26088" b="-258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AA974944-0086-CF2A-CCE6-7904C18197B6}"/>
              </a:ext>
            </a:extLst>
          </p:cNvPr>
          <p:cNvSpPr txBox="1"/>
          <p:nvPr/>
        </p:nvSpPr>
        <p:spPr>
          <a:xfrm>
            <a:off x="1597091" y="3456842"/>
            <a:ext cx="10535184" cy="587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4"/>
              </a:lnSpc>
            </a:pPr>
            <a:r>
              <a:rPr lang="en-US" sz="4817" dirty="0" err="1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Estudo</a:t>
            </a:r>
            <a:r>
              <a:rPr lang="en-US" sz="4817" dirty="0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de Caso</a:t>
            </a:r>
          </a:p>
          <a:p>
            <a:pPr algn="ctr">
              <a:lnSpc>
                <a:spcPts val="6744"/>
              </a:lnSpc>
            </a:pPr>
            <a:endParaRPr lang="en-US" sz="4817" b="1" dirty="0">
              <a:solidFill>
                <a:srgbClr val="FF9200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6744"/>
              </a:lnSpc>
            </a:pPr>
            <a:r>
              <a:rPr lang="en-US" sz="4817" b="1" dirty="0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PDV E MULTI</a:t>
            </a:r>
          </a:p>
          <a:p>
            <a:pPr algn="ctr">
              <a:lnSpc>
                <a:spcPts val="6744"/>
              </a:lnSpc>
            </a:pPr>
            <a:r>
              <a:rPr lang="pt-BR" sz="2200" dirty="0">
                <a:solidFill>
                  <a:schemeClr val="bg1"/>
                </a:solidFill>
                <a:latin typeface="Amx"/>
              </a:rPr>
              <a:t>O desafio do fixo</a:t>
            </a:r>
            <a:endParaRPr lang="en-US" sz="2200" b="1" dirty="0">
              <a:solidFill>
                <a:schemeClr val="bg1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6744"/>
              </a:lnSpc>
            </a:pPr>
            <a:endParaRPr lang="en-US" sz="4817" b="1" dirty="0">
              <a:solidFill>
                <a:srgbClr val="FF9200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6744"/>
              </a:lnSpc>
            </a:pPr>
            <a:r>
              <a:rPr lang="en-US" sz="3200" dirty="0" err="1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Atividade</a:t>
            </a:r>
            <a:r>
              <a:rPr lang="en-US" sz="3200" dirty="0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– </a:t>
            </a:r>
            <a:r>
              <a:rPr lang="en-US" sz="3200" dirty="0" err="1">
                <a:solidFill>
                  <a:srgbClr val="FF9200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Grupos</a:t>
            </a:r>
            <a:endParaRPr lang="en-US" sz="3200" dirty="0">
              <a:solidFill>
                <a:srgbClr val="FF9200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4817" b="1" dirty="0">
              <a:solidFill>
                <a:srgbClr val="FF9200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B6B43FC8-9B8B-D81D-003C-33DB12340C15}"/>
              </a:ext>
            </a:extLst>
          </p:cNvPr>
          <p:cNvSpPr/>
          <p:nvPr/>
        </p:nvSpPr>
        <p:spPr>
          <a:xfrm>
            <a:off x="-59520" y="2414029"/>
            <a:ext cx="4597628" cy="3571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CANAL DM: ANALISAR O ESTUDO DE CASO E  AVARIGUAR A POSSIBILIDADE DE TRAZER DADOS REAIS PARA ANALISE (PLANILHA DE PDVS REAIS )</a:t>
            </a:r>
          </a:p>
        </p:txBody>
      </p:sp>
    </p:spTree>
    <p:extLst>
      <p:ext uri="{BB962C8B-B14F-4D97-AF65-F5344CB8AC3E}">
        <p14:creationId xmlns:p14="http://schemas.microsoft.com/office/powerpoint/2010/main" val="235180359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1DF8-E376-DD79-D54F-99F0B78F6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E356499-A1A8-8D5D-12E5-ADE4AE4FBDC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3734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9DF7097D-2B4A-6F55-3A2A-7593A0CF42C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0DBA993-D488-3C94-5196-11C72540258E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EB537671-B461-086D-205B-193ED86B3491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FD983933-0A2A-08D3-381F-2A18BCC99821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0A612CC8-4874-E5CF-AC62-E90C7C2E1568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9B3F17C-7D86-1208-04D0-6ACA333A60EC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BD3CDDE-CDD8-1A0C-BDF5-9EB2B6041171}"/>
              </a:ext>
            </a:extLst>
          </p:cNvPr>
          <p:cNvSpPr txBox="1"/>
          <p:nvPr/>
        </p:nvSpPr>
        <p:spPr>
          <a:xfrm>
            <a:off x="2654522" y="3878927"/>
            <a:ext cx="14596977" cy="323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  <a:buClr>
                <a:srgbClr val="C00000"/>
              </a:buClr>
            </a:pPr>
            <a:r>
              <a:rPr lang="pt-BR" sz="3000" b="1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Você é GM responsável por uma carteira de </a:t>
            </a:r>
            <a:r>
              <a:rPr lang="pt-BR" sz="3000" b="1" dirty="0" err="1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PDVs</a:t>
            </a:r>
            <a:r>
              <a:rPr lang="pt-BR" sz="3000" b="1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 em uma região com:</a:t>
            </a:r>
          </a:p>
          <a:p>
            <a:pPr marL="457200" indent="-457200">
              <a:lnSpc>
                <a:spcPts val="36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Queda de 12% em vendas nos últimos 2 meses</a:t>
            </a:r>
          </a:p>
          <a:p>
            <a:pPr marL="457200" indent="-457200">
              <a:lnSpc>
                <a:spcPts val="36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Baixa ativação de campanhas vigentes</a:t>
            </a:r>
          </a:p>
          <a:p>
            <a:pPr marL="457200" indent="-457200">
              <a:lnSpc>
                <a:spcPts val="36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Concentração de resultado em poucos </a:t>
            </a:r>
            <a:r>
              <a:rPr lang="pt-BR" sz="3000" dirty="0" err="1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PDVs</a:t>
            </a:r>
            <a:endParaRPr lang="pt-BR" sz="3000" dirty="0">
              <a:solidFill>
                <a:srgbClr val="262626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457200" indent="-457200">
              <a:lnSpc>
                <a:spcPts val="36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Alto volume de visitas, mas baixa conversão</a:t>
            </a:r>
          </a:p>
          <a:p>
            <a:pPr marL="457200" indent="-457200">
              <a:lnSpc>
                <a:spcPts val="36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t-BR" sz="3000" dirty="0">
              <a:solidFill>
                <a:srgbClr val="262626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914400" lvl="1" indent="-457200">
              <a:lnSpc>
                <a:spcPts val="36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600" b="1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Desafio: Como reverter esse cenário em 30 dias?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4AA76DA2-76EA-9A79-E4A4-7E8FBE6BADCE}"/>
              </a:ext>
            </a:extLst>
          </p:cNvPr>
          <p:cNvSpPr/>
          <p:nvPr/>
        </p:nvSpPr>
        <p:spPr>
          <a:xfrm>
            <a:off x="1293145" y="2749490"/>
            <a:ext cx="8312814" cy="9576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FBFF296-9CE9-0A68-864D-845D83421D12}"/>
              </a:ext>
            </a:extLst>
          </p:cNvPr>
          <p:cNvSpPr txBox="1"/>
          <p:nvPr/>
        </p:nvSpPr>
        <p:spPr>
          <a:xfrm>
            <a:off x="1293145" y="1578104"/>
            <a:ext cx="10098088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Resultado</a:t>
            </a:r>
            <a:r>
              <a:rPr lang="en-US" sz="6000" b="1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Comercial</a:t>
            </a:r>
            <a:endParaRPr lang="en-US" sz="6000" b="1" dirty="0">
              <a:solidFill>
                <a:srgbClr val="C00000"/>
              </a:solidFill>
              <a:latin typeface="Amx"/>
              <a:ea typeface="Source Sans Pro Bold"/>
              <a:cs typeface="Source Sans Pro Bold"/>
              <a:sym typeface="Source Sans Pro Bold"/>
            </a:endParaRPr>
          </a:p>
          <a:p>
            <a:pPr algn="l">
              <a:lnSpc>
                <a:spcPts val="7200"/>
              </a:lnSpc>
            </a:pP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 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Da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rotina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ao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resultado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: o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que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diferencia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quem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performa</a:t>
            </a:r>
            <a:endParaRPr lang="en-US" sz="3000" dirty="0">
              <a:solidFill>
                <a:srgbClr val="C00000"/>
              </a:solidFill>
              <a:latin typeface="Amx"/>
              <a:ea typeface="Source Sans Pro Bold"/>
              <a:cs typeface="Source Sans Pro Bold"/>
              <a:sym typeface="Source Sans Pro Bold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66E69EC-B82A-520C-F896-63494F6B9DBE}"/>
              </a:ext>
            </a:extLst>
          </p:cNvPr>
          <p:cNvSpPr/>
          <p:nvPr/>
        </p:nvSpPr>
        <p:spPr>
          <a:xfrm rot="-10800000">
            <a:off x="788568" y="2435537"/>
            <a:ext cx="866775" cy="1570435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6" name="Group 84">
            <a:extLst>
              <a:ext uri="{FF2B5EF4-FFF2-40B4-BE49-F238E27FC236}">
                <a16:creationId xmlns:a16="http://schemas.microsoft.com/office/drawing/2014/main" id="{527BE509-0C8C-3E40-A04E-08BF591C064F}"/>
              </a:ext>
            </a:extLst>
          </p:cNvPr>
          <p:cNvGrpSpPr/>
          <p:nvPr/>
        </p:nvGrpSpPr>
        <p:grpSpPr>
          <a:xfrm>
            <a:off x="1999663" y="3631567"/>
            <a:ext cx="444247" cy="2915495"/>
            <a:chOff x="0" y="0"/>
            <a:chExt cx="95104" cy="687431"/>
          </a:xfrm>
        </p:grpSpPr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7D0DBF78-774D-9320-DD7C-F8F13FE6EB75}"/>
                </a:ext>
              </a:extLst>
            </p:cNvPr>
            <p:cNvSpPr/>
            <p:nvPr/>
          </p:nvSpPr>
          <p:spPr>
            <a:xfrm>
              <a:off x="0" y="0"/>
              <a:ext cx="95104" cy="687431"/>
            </a:xfrm>
            <a:custGeom>
              <a:avLst/>
              <a:gdLst/>
              <a:ahLst/>
              <a:cxnLst/>
              <a:rect l="l" t="t" r="r" b="b"/>
              <a:pathLst>
                <a:path w="95104" h="687431">
                  <a:moveTo>
                    <a:pt x="47552" y="0"/>
                  </a:moveTo>
                  <a:lnTo>
                    <a:pt x="47552" y="0"/>
                  </a:lnTo>
                  <a:cubicBezTo>
                    <a:pt x="73814" y="0"/>
                    <a:pt x="95104" y="21290"/>
                    <a:pt x="95104" y="47552"/>
                  </a:cubicBezTo>
                  <a:lnTo>
                    <a:pt x="95104" y="639879"/>
                  </a:lnTo>
                  <a:cubicBezTo>
                    <a:pt x="95104" y="666142"/>
                    <a:pt x="73814" y="687431"/>
                    <a:pt x="47552" y="687431"/>
                  </a:cubicBezTo>
                  <a:lnTo>
                    <a:pt x="47552" y="687431"/>
                  </a:lnTo>
                  <a:cubicBezTo>
                    <a:pt x="21290" y="687431"/>
                    <a:pt x="0" y="666142"/>
                    <a:pt x="0" y="639879"/>
                  </a:cubicBezTo>
                  <a:lnTo>
                    <a:pt x="0" y="47552"/>
                  </a:lnTo>
                  <a:cubicBezTo>
                    <a:pt x="0" y="21290"/>
                    <a:pt x="21290" y="0"/>
                    <a:pt x="47552" y="0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8" name="TextBox 86">
              <a:extLst>
                <a:ext uri="{FF2B5EF4-FFF2-40B4-BE49-F238E27FC236}">
                  <a16:creationId xmlns:a16="http://schemas.microsoft.com/office/drawing/2014/main" id="{74437C93-B0A9-B0F8-CEA0-3DFBC9E96627}"/>
                </a:ext>
              </a:extLst>
            </p:cNvPr>
            <p:cNvSpPr txBox="1"/>
            <p:nvPr/>
          </p:nvSpPr>
          <p:spPr>
            <a:xfrm>
              <a:off x="0" y="-38100"/>
              <a:ext cx="95104" cy="725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127377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F4B3F-F09E-F902-1744-662EAE4AD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09EDD35-F670-B57C-5B38-BA8C45707FB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3734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E28BFB64-9C4B-9468-0B16-291E9CC2ABF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6490DA5D-4877-A60D-6A09-B6DC7DA41F72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FB74818A-953C-8DD8-535A-762970C9DE7C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F059CF4D-D2D1-20BA-8859-A3918BD2364C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Amx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3166D176-5443-948E-F29B-3225A18C1673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C0F32C4-17E6-7AE2-B5EF-2A34FC13DD37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6448C96-F7D0-4C2A-6DC3-FB965380B0D1}"/>
              </a:ext>
            </a:extLst>
          </p:cNvPr>
          <p:cNvSpPr txBox="1"/>
          <p:nvPr/>
        </p:nvSpPr>
        <p:spPr>
          <a:xfrm>
            <a:off x="2640124" y="3777074"/>
            <a:ext cx="14596977" cy="369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400" lvl="1" indent="-457200">
              <a:lnSpc>
                <a:spcPts val="36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600" b="1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MISSÃO DO GRUPO</a:t>
            </a:r>
          </a:p>
          <a:p>
            <a:pPr lvl="1">
              <a:lnSpc>
                <a:spcPts val="3600"/>
              </a:lnSpc>
              <a:buClr>
                <a:srgbClr val="C00000"/>
              </a:buClr>
            </a:pPr>
            <a:endParaRPr lang="pt-BR" sz="3600" b="1" dirty="0">
              <a:solidFill>
                <a:srgbClr val="262626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914400" lvl="1" indent="-457200">
              <a:lnSpc>
                <a:spcPts val="36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Entregável do Grupo Cada grupo deve apresentar:</a:t>
            </a:r>
          </a:p>
          <a:p>
            <a:pPr marL="1200150" lvl="1" indent="-742950">
              <a:lnSpc>
                <a:spcPts val="3600"/>
              </a:lnSpc>
              <a:buClr>
                <a:srgbClr val="C00000"/>
              </a:buClr>
              <a:buAutoNum type="alphaLcParenR"/>
            </a:pPr>
            <a:endParaRPr lang="pt-BR" sz="3600" dirty="0">
              <a:solidFill>
                <a:srgbClr val="262626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1200150" lvl="1" indent="-742950">
              <a:lnSpc>
                <a:spcPts val="3600"/>
              </a:lnSpc>
              <a:buClr>
                <a:srgbClr val="C00000"/>
              </a:buClr>
              <a:buAutoNum type="alphaLcParenR"/>
            </a:pPr>
            <a:r>
              <a:rPr lang="pt-BR" sz="36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Diagnóstico (FCA)</a:t>
            </a:r>
          </a:p>
          <a:p>
            <a:pPr marL="1200150" lvl="1" indent="-742950">
              <a:lnSpc>
                <a:spcPts val="3600"/>
              </a:lnSpc>
              <a:buClr>
                <a:srgbClr val="C00000"/>
              </a:buClr>
              <a:buAutoNum type="alphaLcParenR"/>
            </a:pPr>
            <a:r>
              <a:rPr lang="pt-BR" sz="36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Priorização (Pareto ou Impacto x Esforço)</a:t>
            </a:r>
          </a:p>
          <a:p>
            <a:pPr marL="1200150" lvl="1" indent="-742950">
              <a:lnSpc>
                <a:spcPts val="3600"/>
              </a:lnSpc>
              <a:buClr>
                <a:srgbClr val="C00000"/>
              </a:buClr>
              <a:buAutoNum type="alphaLcParenR"/>
            </a:pPr>
            <a:r>
              <a:rPr lang="pt-BR" sz="36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Plano de ação (top 3 ações)</a:t>
            </a:r>
          </a:p>
          <a:p>
            <a:pPr marL="1200150" lvl="1" indent="-742950">
              <a:lnSpc>
                <a:spcPts val="3600"/>
              </a:lnSpc>
              <a:buClr>
                <a:srgbClr val="C00000"/>
              </a:buClr>
              <a:buAutoNum type="alphaLcParenR"/>
            </a:pPr>
            <a:r>
              <a:rPr lang="pt-BR" sz="3600" dirty="0">
                <a:solidFill>
                  <a:srgbClr val="262626"/>
                </a:solidFill>
                <a:latin typeface="Amx"/>
                <a:ea typeface="Source Sans Pro"/>
                <a:cs typeface="Source Sans Pro"/>
                <a:sym typeface="Source Sans Pro"/>
              </a:rPr>
              <a:t>Indicadores de sucesso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EB278132-9A44-5C97-FDB5-CCFAA5C90D34}"/>
              </a:ext>
            </a:extLst>
          </p:cNvPr>
          <p:cNvSpPr/>
          <p:nvPr/>
        </p:nvSpPr>
        <p:spPr>
          <a:xfrm>
            <a:off x="1293145" y="2749490"/>
            <a:ext cx="8312814" cy="9576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6CF7BDA-B2CB-FF66-4D2D-17D0A1579347}"/>
              </a:ext>
            </a:extLst>
          </p:cNvPr>
          <p:cNvSpPr txBox="1"/>
          <p:nvPr/>
        </p:nvSpPr>
        <p:spPr>
          <a:xfrm>
            <a:off x="1293145" y="1578104"/>
            <a:ext cx="10098088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Resultado</a:t>
            </a:r>
            <a:r>
              <a:rPr lang="en-US" sz="6000" b="1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Comercial</a:t>
            </a:r>
            <a:endParaRPr lang="en-US" sz="6000" b="1" dirty="0">
              <a:solidFill>
                <a:srgbClr val="C00000"/>
              </a:solidFill>
              <a:latin typeface="Amx"/>
              <a:ea typeface="Source Sans Pro Bold"/>
              <a:cs typeface="Source Sans Pro Bold"/>
              <a:sym typeface="Source Sans Pro Bold"/>
            </a:endParaRPr>
          </a:p>
          <a:p>
            <a:pPr algn="l">
              <a:lnSpc>
                <a:spcPts val="7200"/>
              </a:lnSpc>
            </a:pP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 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Da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rotina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ao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resultado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: o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que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diferencia</a:t>
            </a:r>
            <a:r>
              <a:rPr lang="en-US" sz="3000" dirty="0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 quem </a:t>
            </a:r>
            <a:r>
              <a:rPr lang="en-US" sz="3000" dirty="0" err="1">
                <a:solidFill>
                  <a:srgbClr val="C00000"/>
                </a:solidFill>
                <a:latin typeface="Amx"/>
                <a:ea typeface="Source Sans Pro Bold"/>
                <a:cs typeface="Source Sans Pro Bold"/>
                <a:sym typeface="Source Sans Pro Bold"/>
              </a:rPr>
              <a:t>performa</a:t>
            </a:r>
            <a:endParaRPr lang="en-US" sz="3000" dirty="0">
              <a:solidFill>
                <a:srgbClr val="C00000"/>
              </a:solidFill>
              <a:latin typeface="Amx"/>
              <a:ea typeface="Source Sans Pro Bold"/>
              <a:cs typeface="Source Sans Pro Bold"/>
              <a:sym typeface="Source Sans Pro Bold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68817DD-A9F6-F0BE-F379-6AB398BD2E53}"/>
              </a:ext>
            </a:extLst>
          </p:cNvPr>
          <p:cNvSpPr/>
          <p:nvPr/>
        </p:nvSpPr>
        <p:spPr>
          <a:xfrm rot="-10800000">
            <a:off x="788568" y="2435537"/>
            <a:ext cx="866775" cy="1570435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6" name="Group 84">
            <a:extLst>
              <a:ext uri="{FF2B5EF4-FFF2-40B4-BE49-F238E27FC236}">
                <a16:creationId xmlns:a16="http://schemas.microsoft.com/office/drawing/2014/main" id="{ADC3B518-CD8A-4A18-AF83-B51446074EA4}"/>
              </a:ext>
            </a:extLst>
          </p:cNvPr>
          <p:cNvGrpSpPr/>
          <p:nvPr/>
        </p:nvGrpSpPr>
        <p:grpSpPr>
          <a:xfrm>
            <a:off x="1999663" y="3631567"/>
            <a:ext cx="444247" cy="2915495"/>
            <a:chOff x="0" y="0"/>
            <a:chExt cx="95104" cy="687431"/>
          </a:xfrm>
        </p:grpSpPr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A3AEC31B-C5B3-642A-0571-6DBD7DA0C392}"/>
                </a:ext>
              </a:extLst>
            </p:cNvPr>
            <p:cNvSpPr/>
            <p:nvPr/>
          </p:nvSpPr>
          <p:spPr>
            <a:xfrm>
              <a:off x="0" y="0"/>
              <a:ext cx="95104" cy="687431"/>
            </a:xfrm>
            <a:custGeom>
              <a:avLst/>
              <a:gdLst/>
              <a:ahLst/>
              <a:cxnLst/>
              <a:rect l="l" t="t" r="r" b="b"/>
              <a:pathLst>
                <a:path w="95104" h="687431">
                  <a:moveTo>
                    <a:pt x="47552" y="0"/>
                  </a:moveTo>
                  <a:lnTo>
                    <a:pt x="47552" y="0"/>
                  </a:lnTo>
                  <a:cubicBezTo>
                    <a:pt x="73814" y="0"/>
                    <a:pt x="95104" y="21290"/>
                    <a:pt x="95104" y="47552"/>
                  </a:cubicBezTo>
                  <a:lnTo>
                    <a:pt x="95104" y="639879"/>
                  </a:lnTo>
                  <a:cubicBezTo>
                    <a:pt x="95104" y="666142"/>
                    <a:pt x="73814" y="687431"/>
                    <a:pt x="47552" y="687431"/>
                  </a:cubicBezTo>
                  <a:lnTo>
                    <a:pt x="47552" y="687431"/>
                  </a:lnTo>
                  <a:cubicBezTo>
                    <a:pt x="21290" y="687431"/>
                    <a:pt x="0" y="666142"/>
                    <a:pt x="0" y="639879"/>
                  </a:cubicBezTo>
                  <a:lnTo>
                    <a:pt x="0" y="47552"/>
                  </a:lnTo>
                  <a:cubicBezTo>
                    <a:pt x="0" y="21290"/>
                    <a:pt x="21290" y="0"/>
                    <a:pt x="47552" y="0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28" name="TextBox 86">
              <a:extLst>
                <a:ext uri="{FF2B5EF4-FFF2-40B4-BE49-F238E27FC236}">
                  <a16:creationId xmlns:a16="http://schemas.microsoft.com/office/drawing/2014/main" id="{72D3A762-2B7A-1B59-3622-343EB6B5550C}"/>
                </a:ext>
              </a:extLst>
            </p:cNvPr>
            <p:cNvSpPr txBox="1"/>
            <p:nvPr/>
          </p:nvSpPr>
          <p:spPr>
            <a:xfrm>
              <a:off x="0" y="-38100"/>
              <a:ext cx="95104" cy="725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mx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657354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10800000">
            <a:off x="599913" y="699550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5400000">
            <a:off x="809463" y="181927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47688" y="876467"/>
            <a:ext cx="14154312" cy="1185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899" b="1" i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Gestão 360º: DM</a:t>
            </a:r>
          </a:p>
          <a:p>
            <a:pPr algn="ctr">
              <a:lnSpc>
                <a:spcPts val="4718"/>
              </a:lnSpc>
            </a:pPr>
            <a:r>
              <a:rPr lang="en-US" sz="3899" b="1" i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Comunicação Estratégica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742814" y="8931864"/>
            <a:ext cx="4012516" cy="826491"/>
            <a:chOff x="0" y="0"/>
            <a:chExt cx="7351547" cy="151425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51552" cy="1514260"/>
            </a:xfrm>
            <a:custGeom>
              <a:avLst/>
              <a:gdLst/>
              <a:ahLst/>
              <a:cxnLst/>
              <a:rect l="l" t="t" r="r" b="b"/>
              <a:pathLst>
                <a:path w="7351552" h="1514260">
                  <a:moveTo>
                    <a:pt x="0" y="0"/>
                  </a:moveTo>
                  <a:lnTo>
                    <a:pt x="7351552" y="0"/>
                  </a:lnTo>
                  <a:lnTo>
                    <a:pt x="7351552" y="1514260"/>
                  </a:lnTo>
                  <a:lnTo>
                    <a:pt x="0" y="1514260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t="-44597" b="-4459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7351547" cy="14856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THE OFFICE: microgerenciamento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15100" y="6201497"/>
            <a:ext cx="5513661" cy="886396"/>
            <a:chOff x="0" y="0"/>
            <a:chExt cx="7351547" cy="11818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351552" cy="1181862"/>
            </a:xfrm>
            <a:custGeom>
              <a:avLst/>
              <a:gdLst/>
              <a:ahLst/>
              <a:cxnLst/>
              <a:rect l="l" t="t" r="r" b="b"/>
              <a:pathLst>
                <a:path w="7351552" h="1181862">
                  <a:moveTo>
                    <a:pt x="0" y="0"/>
                  </a:moveTo>
                  <a:lnTo>
                    <a:pt x="7351552" y="0"/>
                  </a:lnTo>
                  <a:lnTo>
                    <a:pt x="7351552" y="1181862"/>
                  </a:lnTo>
                  <a:lnTo>
                    <a:pt x="0" y="1181862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t="-71202" b="-7120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7351547" cy="12390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32"/>
                </a:lnSpc>
              </a:pPr>
              <a:r>
                <a:rPr lang="en-US" sz="54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VÍDEO</a:t>
              </a:r>
            </a:p>
          </p:txBody>
        </p:sp>
      </p:grpSp>
      <p:pic>
        <p:nvPicPr>
          <p:cNvPr id="21" name="Picture 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3973594" y="2343151"/>
            <a:ext cx="11550956" cy="65382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66842F-7B85-D8C5-E1D1-3655616C218A}"/>
              </a:ext>
            </a:extLst>
          </p:cNvPr>
          <p:cNvSpPr/>
          <p:nvPr/>
        </p:nvSpPr>
        <p:spPr>
          <a:xfrm>
            <a:off x="1295400" y="1562100"/>
            <a:ext cx="8213726" cy="6186309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defTabSz="1371600">
              <a:spcBef>
                <a:spcPts val="1800"/>
              </a:spcBef>
              <a:defRPr/>
            </a:pPr>
            <a:r>
              <a:rPr lang="pt-BR" sz="5400" kern="0">
                <a:solidFill>
                  <a:prstClr val="black"/>
                </a:solidFill>
                <a:latin typeface="Calibri"/>
                <a:cs typeface="Calibri"/>
                <a:sym typeface="Helvetica Light"/>
              </a:rPr>
              <a:t>Ninguém jamais chegou a qualquer lugar importante ficando na sua </a:t>
            </a:r>
            <a:r>
              <a:rPr lang="pt-BR" sz="5400" b="1" kern="0">
                <a:solidFill>
                  <a:srgbClr val="D91313"/>
                </a:solidFill>
                <a:latin typeface="Calibri"/>
                <a:cs typeface="Calibri"/>
                <a:sym typeface="Helvetica Light"/>
              </a:rPr>
              <a:t>Zona de Conforto</a:t>
            </a:r>
            <a:r>
              <a:rPr lang="pt-BR" sz="5400" kern="0">
                <a:solidFill>
                  <a:srgbClr val="D91313"/>
                </a:solidFill>
                <a:latin typeface="Calibri"/>
                <a:cs typeface="Calibri"/>
                <a:sym typeface="Helvetica Light"/>
              </a:rPr>
              <a:t>.</a:t>
            </a:r>
            <a:r>
              <a:rPr lang="pt-BR" sz="5400" kern="0">
                <a:solidFill>
                  <a:prstClr val="black"/>
                </a:solidFill>
                <a:latin typeface="Calibri"/>
                <a:cs typeface="Calibri"/>
                <a:sym typeface="Helvetica Light"/>
              </a:rPr>
              <a:t> </a:t>
            </a:r>
            <a:endParaRPr lang="pt-BR" sz="5400" kern="0">
              <a:solidFill>
                <a:prstClr val="black"/>
              </a:solidFill>
              <a:latin typeface="Calibri"/>
              <a:cs typeface="Calibri" panose="020F0502020204030204" pitchFamily="34" charset="0"/>
              <a:sym typeface="Helvetica Light"/>
            </a:endParaRPr>
          </a:p>
          <a:p>
            <a:pPr defTabSz="1371600">
              <a:spcBef>
                <a:spcPts val="1800"/>
              </a:spcBef>
              <a:defRPr/>
            </a:pPr>
            <a:r>
              <a:rPr lang="pt-BR" sz="5400" b="1" kern="0">
                <a:solidFill>
                  <a:srgbClr val="D91313"/>
                </a:solidFill>
                <a:latin typeface="Calibri"/>
                <a:cs typeface="Calibri"/>
                <a:sym typeface="Helvetica Light"/>
              </a:rPr>
              <a:t>Desconforto</a:t>
            </a:r>
            <a:r>
              <a:rPr lang="pt-BR" sz="5400" kern="0">
                <a:solidFill>
                  <a:prstClr val="black"/>
                </a:solidFill>
                <a:latin typeface="Calibri"/>
                <a:cs typeface="Calibri"/>
                <a:sym typeface="Helvetica Light"/>
              </a:rPr>
              <a:t> é o preço que se paga por uma vida </a:t>
            </a:r>
            <a:r>
              <a:rPr lang="pt-BR" sz="5400" b="1" kern="0">
                <a:solidFill>
                  <a:srgbClr val="D91313"/>
                </a:solidFill>
                <a:latin typeface="Calibri"/>
                <a:cs typeface="Calibri"/>
                <a:sym typeface="Helvetica Light"/>
              </a:rPr>
              <a:t>significativa</a:t>
            </a:r>
            <a:r>
              <a:rPr lang="pt-BR" sz="5400" kern="0">
                <a:solidFill>
                  <a:srgbClr val="D91313"/>
                </a:solidFill>
                <a:latin typeface="Calibri"/>
                <a:cs typeface="Calibri"/>
                <a:sym typeface="Helvetica Light"/>
              </a:rPr>
              <a:t>.</a:t>
            </a:r>
            <a:r>
              <a:rPr lang="pt-BR" sz="5400" kern="0">
                <a:solidFill>
                  <a:prstClr val="black"/>
                </a:solidFill>
                <a:latin typeface="Calibri"/>
                <a:cs typeface="Calibri"/>
                <a:sym typeface="Helvetica Light"/>
              </a:rPr>
              <a:t>”</a:t>
            </a:r>
            <a:endParaRPr lang="pt-BR" sz="5400" kern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4B0724-6C63-A7A3-C91E-B84E1095C39D}"/>
              </a:ext>
            </a:extLst>
          </p:cNvPr>
          <p:cNvSpPr txBox="1"/>
          <p:nvPr/>
        </p:nvSpPr>
        <p:spPr>
          <a:xfrm>
            <a:off x="-545962" y="8584613"/>
            <a:ext cx="8876558" cy="1615827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r" defTabSz="1371600">
              <a:defRPr/>
            </a:pPr>
            <a:r>
              <a:rPr lang="pt-BR" sz="4200" b="1">
                <a:solidFill>
                  <a:srgbClr val="D91313"/>
                </a:solidFill>
                <a:latin typeface="Calibri"/>
              </a:rPr>
              <a:t>Susan David</a:t>
            </a:r>
            <a:endParaRPr lang="pt-BR" sz="4200" b="1">
              <a:solidFill>
                <a:srgbClr val="D91313"/>
              </a:solidFill>
              <a:latin typeface="Calibri"/>
              <a:cs typeface="Calibri"/>
            </a:endParaRPr>
          </a:p>
          <a:p>
            <a:pPr algn="r" defTabSz="1371600">
              <a:defRPr/>
            </a:pPr>
            <a:r>
              <a:rPr lang="pt-BR" sz="2700" i="1">
                <a:solidFill>
                  <a:prstClr val="black"/>
                </a:solidFill>
                <a:latin typeface="Calibri"/>
              </a:rPr>
              <a:t>“Agilidade Emocional”  (adaptado)</a:t>
            </a:r>
            <a:endParaRPr lang="pt-BR" sz="2700" i="1">
              <a:solidFill>
                <a:prstClr val="black"/>
              </a:solidFill>
              <a:latin typeface="Calibri"/>
              <a:cs typeface="Calibri"/>
            </a:endParaRPr>
          </a:p>
          <a:p>
            <a:pPr algn="r" defTabSz="1371600">
              <a:defRPr/>
            </a:pPr>
            <a:endParaRPr lang="pt-BR" sz="270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4" name="Imagem 6" descr="Mulher posando para foto&#10;&#10;Descrição gerada automaticamente">
            <a:extLst>
              <a:ext uri="{FF2B5EF4-FFF2-40B4-BE49-F238E27FC236}">
                <a16:creationId xmlns:a16="http://schemas.microsoft.com/office/drawing/2014/main" id="{6F697D40-5333-B896-1AC2-FAAC185F7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39865"/>
            <a:ext cx="11596254" cy="10153635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C170F802-CB13-1024-1C9E-805E442ED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767" y="6505733"/>
            <a:ext cx="1897314" cy="1670016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5BAD2243-1CDE-1320-E1F6-AB6B74A9CB43}"/>
              </a:ext>
            </a:extLst>
          </p:cNvPr>
          <p:cNvGrpSpPr/>
          <p:nvPr/>
        </p:nvGrpSpPr>
        <p:grpSpPr>
          <a:xfrm>
            <a:off x="14636362" y="9385948"/>
            <a:ext cx="3243215" cy="616787"/>
            <a:chOff x="9757574" y="6257298"/>
            <a:chExt cx="2162143" cy="411191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0D69383E-74AD-B274-6C37-6234E23B1126}"/>
                </a:ext>
              </a:extLst>
            </p:cNvPr>
            <p:cNvGrpSpPr/>
            <p:nvPr/>
          </p:nvGrpSpPr>
          <p:grpSpPr>
            <a:xfrm>
              <a:off x="9757574" y="6257298"/>
              <a:ext cx="1133149" cy="411191"/>
              <a:chOff x="10090655" y="152927"/>
              <a:chExt cx="947795" cy="340980"/>
            </a:xfrm>
          </p:grpSpPr>
          <p:pic>
            <p:nvPicPr>
              <p:cNvPr id="9" name="Imagem 8" descr="Uma imagem contendo desenho&#10;&#10;Descrição gerada automaticamente">
                <a:extLst>
                  <a:ext uri="{FF2B5EF4-FFF2-40B4-BE49-F238E27FC236}">
                    <a16:creationId xmlns:a16="http://schemas.microsoft.com/office/drawing/2014/main" id="{C4ACC4C3-A742-E32C-48B5-BA6EAFD75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84" t="18322" r="13847" b="20334"/>
              <a:stretch/>
            </p:blipFill>
            <p:spPr>
              <a:xfrm>
                <a:off x="10090655" y="152927"/>
                <a:ext cx="846162" cy="340980"/>
              </a:xfrm>
              <a:prstGeom prst="rect">
                <a:avLst/>
              </a:prstGeom>
            </p:spPr>
          </p:pic>
          <p:cxnSp>
            <p:nvCxnSpPr>
              <p:cNvPr id="10" name="Conector reto 9">
                <a:extLst>
                  <a:ext uri="{FF2B5EF4-FFF2-40B4-BE49-F238E27FC236}">
                    <a16:creationId xmlns:a16="http://schemas.microsoft.com/office/drawing/2014/main" id="{4079006B-6E37-6315-F88E-37F2D8F15B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38450" y="202918"/>
                <a:ext cx="0" cy="24099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Imagem 7" descr="Interface gráfica do usuário&#10;&#10;Descrição gerada automaticamente com confiança baixa">
              <a:extLst>
                <a:ext uri="{FF2B5EF4-FFF2-40B4-BE49-F238E27FC236}">
                  <a16:creationId xmlns:a16="http://schemas.microsoft.com/office/drawing/2014/main" id="{F4FBCFDA-FDFA-5210-1CEB-9B13FC4BF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2514" y="6299659"/>
              <a:ext cx="937203" cy="332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418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E57A8-6E77-96C7-5BB2-A5292757E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902CFC7-7C28-A5E5-ACBF-8DC63BD66303}"/>
              </a:ext>
            </a:extLst>
          </p:cNvPr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F9F2B300-70A1-29F1-46E9-74FBF221853B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6372873-3EC2-A32D-6CFB-6B95F1AD6276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29DF33D2-7D1E-52AA-9199-3CA64A8D9129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C75D6F41-9421-D828-26CF-78A87E3A88EF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DA8A87B7-5E4F-7928-764E-CA0F3CDAD368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3EB57A5-ACAC-5B32-F946-A717642B799A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F81DDC85-E49E-55A2-70E3-A6D2B7428634}"/>
              </a:ext>
            </a:extLst>
          </p:cNvPr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7884B5A1-ABB3-D698-7EF6-CDF8C6ED5306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8956857-B1A1-F51A-1CDD-BD1925321F84}"/>
              </a:ext>
            </a:extLst>
          </p:cNvPr>
          <p:cNvGrpSpPr/>
          <p:nvPr/>
        </p:nvGrpSpPr>
        <p:grpSpPr>
          <a:xfrm>
            <a:off x="-17812" y="-20469"/>
            <a:ext cx="2857500" cy="2400300"/>
            <a:chOff x="0" y="0"/>
            <a:chExt cx="3810000" cy="3200400"/>
          </a:xfrm>
        </p:grpSpPr>
        <p:sp>
          <p:nvSpPr>
            <p:cNvPr id="12" name="Freeform 12" descr="Gráfico  O conteúdo gerado por IA pode estar incorreto.">
              <a:extLst>
                <a:ext uri="{FF2B5EF4-FFF2-40B4-BE49-F238E27FC236}">
                  <a16:creationId xmlns:a16="http://schemas.microsoft.com/office/drawing/2014/main" id="{5EB396C7-2C8A-EAE0-A8F5-4530D18C113E}"/>
                </a:ext>
              </a:extLst>
            </p:cNvPr>
            <p:cNvSpPr/>
            <p:nvPr/>
          </p:nvSpPr>
          <p:spPr>
            <a:xfrm>
              <a:off x="0" y="0"/>
              <a:ext cx="3810000" cy="3200400"/>
            </a:xfrm>
            <a:custGeom>
              <a:avLst/>
              <a:gdLst/>
              <a:ahLst/>
              <a:cxnLst/>
              <a:rect l="l" t="t" r="r" b="b"/>
              <a:pathLst>
                <a:path w="3810000" h="3200400">
                  <a:moveTo>
                    <a:pt x="0" y="0"/>
                  </a:moveTo>
                  <a:lnTo>
                    <a:pt x="3810000" y="0"/>
                  </a:lnTo>
                  <a:lnTo>
                    <a:pt x="3810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" r="-11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3B83445-9F4A-6303-27F0-78368B410706}"/>
              </a:ext>
            </a:extLst>
          </p:cNvPr>
          <p:cNvGrpSpPr/>
          <p:nvPr/>
        </p:nvGrpSpPr>
        <p:grpSpPr>
          <a:xfrm>
            <a:off x="7590966" y="-298304"/>
            <a:ext cx="11066926" cy="10887342"/>
            <a:chOff x="0" y="0"/>
            <a:chExt cx="14755901" cy="14516456"/>
          </a:xfrm>
        </p:grpSpPr>
        <p:sp>
          <p:nvSpPr>
            <p:cNvPr id="14" name="Freeform 14" descr="Uma imagem com lua  Descrição gerada automaticamente">
              <a:extLst>
                <a:ext uri="{FF2B5EF4-FFF2-40B4-BE49-F238E27FC236}">
                  <a16:creationId xmlns:a16="http://schemas.microsoft.com/office/drawing/2014/main" id="{43B0FA4E-4067-BEF4-22C2-54B735015921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8064" t="-3765" b="-376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6C69BF6-ED57-4AD2-16BB-043152878FE9}"/>
              </a:ext>
            </a:extLst>
          </p:cNvPr>
          <p:cNvGrpSpPr/>
          <p:nvPr/>
        </p:nvGrpSpPr>
        <p:grpSpPr>
          <a:xfrm>
            <a:off x="6252888" y="2924242"/>
            <a:ext cx="2676155" cy="1049655"/>
            <a:chOff x="0" y="0"/>
            <a:chExt cx="6491999" cy="2546325"/>
          </a:xfrm>
        </p:grpSpPr>
        <p:sp>
          <p:nvSpPr>
            <p:cNvPr id="16" name="Freeform 16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85EAAB13-E0E6-3461-F6B8-87EF9578D508}"/>
                </a:ext>
              </a:extLst>
            </p:cNvPr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2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7182559-C591-4ADC-2B21-1D314C96A20E}"/>
              </a:ext>
            </a:extLst>
          </p:cNvPr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18" name="Freeform 18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79CCD338-A1BD-8F09-F6BE-A7C759336C01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B1E24DCC-864C-D8E2-25BA-E0AD413848DD}"/>
              </a:ext>
            </a:extLst>
          </p:cNvPr>
          <p:cNvSpPr/>
          <p:nvPr/>
        </p:nvSpPr>
        <p:spPr>
          <a:xfrm>
            <a:off x="6252888" y="7911092"/>
            <a:ext cx="2067832" cy="1680583"/>
          </a:xfrm>
          <a:custGeom>
            <a:avLst/>
            <a:gdLst/>
            <a:ahLst/>
            <a:cxnLst/>
            <a:rect l="l" t="t" r="r" b="b"/>
            <a:pathLst>
              <a:path w="2067832" h="1680583">
                <a:moveTo>
                  <a:pt x="0" y="0"/>
                </a:moveTo>
                <a:lnTo>
                  <a:pt x="2067832" y="0"/>
                </a:lnTo>
                <a:lnTo>
                  <a:pt x="2067832" y="1680583"/>
                </a:lnTo>
                <a:lnTo>
                  <a:pt x="0" y="16805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B60E5F9-F8E6-0E3F-DC66-8A1FECCFC731}"/>
              </a:ext>
            </a:extLst>
          </p:cNvPr>
          <p:cNvSpPr txBox="1"/>
          <p:nvPr/>
        </p:nvSpPr>
        <p:spPr>
          <a:xfrm>
            <a:off x="3313396" y="1806844"/>
            <a:ext cx="8089399" cy="1117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2"/>
              </a:lnSpc>
            </a:pPr>
            <a:r>
              <a:rPr lang="en-US" sz="7196" b="1" spc="35">
                <a:solidFill>
                  <a:srgbClr val="EEDEE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GESTÃO 360º: DM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F583754C-980E-2730-6CAC-FE9701FF7CE5}"/>
              </a:ext>
            </a:extLst>
          </p:cNvPr>
          <p:cNvSpPr txBox="1"/>
          <p:nvPr/>
        </p:nvSpPr>
        <p:spPr>
          <a:xfrm>
            <a:off x="2360762" y="3974894"/>
            <a:ext cx="9654087" cy="73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3699" spc="488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Frase dm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45B78052-C4AF-D9EA-A16A-626550DAA536}"/>
              </a:ext>
            </a:extLst>
          </p:cNvPr>
          <p:cNvSpPr txBox="1"/>
          <p:nvPr/>
        </p:nvSpPr>
        <p:spPr>
          <a:xfrm>
            <a:off x="8517499" y="8553450"/>
            <a:ext cx="2961294" cy="741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00"/>
              </a:lnSpc>
              <a:spcBef>
                <a:spcPct val="0"/>
              </a:spcBef>
            </a:pPr>
            <a:r>
              <a:rPr lang="en-US" sz="3699" u="none" strike="noStrike" spc="488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Até amanhã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E4D3983D-E0A7-5039-BA94-0D822A6449E3}"/>
              </a:ext>
            </a:extLst>
          </p:cNvPr>
          <p:cNvSpPr/>
          <p:nvPr/>
        </p:nvSpPr>
        <p:spPr>
          <a:xfrm>
            <a:off x="-59520" y="2414029"/>
            <a:ext cx="4597628" cy="3571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CANAL DM: COMBINADO FINAL (FRASE, DIRECIONADOR)</a:t>
            </a:r>
          </a:p>
          <a:p>
            <a:pPr algn="ctr"/>
            <a:r>
              <a:rPr lang="pt-BR" dirty="0"/>
              <a:t>E AVALIAÇÃO DE REAÇÃO</a:t>
            </a:r>
          </a:p>
        </p:txBody>
      </p:sp>
    </p:spTree>
    <p:extLst>
      <p:ext uri="{BB962C8B-B14F-4D97-AF65-F5344CB8AC3E}">
        <p14:creationId xmlns:p14="http://schemas.microsoft.com/office/powerpoint/2010/main" val="420369516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10800000">
            <a:off x="599913" y="699550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5400000">
            <a:off x="809463" y="181927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90369" y="1490401"/>
            <a:ext cx="14154312" cy="59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899" b="1" i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Comunicação Estratégica na Prática do DM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742814" y="8931864"/>
            <a:ext cx="4012516" cy="826491"/>
            <a:chOff x="0" y="0"/>
            <a:chExt cx="7351547" cy="151425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51552" cy="1514260"/>
            </a:xfrm>
            <a:custGeom>
              <a:avLst/>
              <a:gdLst/>
              <a:ahLst/>
              <a:cxnLst/>
              <a:rect l="l" t="t" r="r" b="b"/>
              <a:pathLst>
                <a:path w="7351552" h="1514260">
                  <a:moveTo>
                    <a:pt x="0" y="0"/>
                  </a:moveTo>
                  <a:lnTo>
                    <a:pt x="7351552" y="0"/>
                  </a:lnTo>
                  <a:lnTo>
                    <a:pt x="7351552" y="1514260"/>
                  </a:lnTo>
                  <a:lnTo>
                    <a:pt x="0" y="151426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44597" b="-4459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7351547" cy="14856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1,2,4- All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1755330" y="1324585"/>
            <a:ext cx="5313456" cy="8922534"/>
          </a:xfrm>
          <a:custGeom>
            <a:avLst/>
            <a:gdLst/>
            <a:ahLst/>
            <a:cxnLst/>
            <a:rect l="l" t="t" r="r" b="b"/>
            <a:pathLst>
              <a:path w="5313456" h="8922534">
                <a:moveTo>
                  <a:pt x="0" y="0"/>
                </a:moveTo>
                <a:lnTo>
                  <a:pt x="5313456" y="0"/>
                </a:lnTo>
                <a:lnTo>
                  <a:pt x="5313456" y="8922534"/>
                </a:lnTo>
                <a:lnTo>
                  <a:pt x="0" y="8922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53660" t="-26088" b="-258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1638138" y="2770032"/>
            <a:ext cx="10535184" cy="514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4"/>
              </a:lnSpc>
            </a:pPr>
            <a:r>
              <a:rPr lang="en-US" sz="4817" b="1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QUE HISTÓRIA É ESSA DM?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Relembre uma história onde a comunicação foi decisiva para resolver uma situação ligada a ao PDV ou PDV e (se for Multi melhor)?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999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999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dinâmica shift on share 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5096" y="425934"/>
            <a:ext cx="1844926" cy="691515"/>
            <a:chOff x="0" y="0"/>
            <a:chExt cx="2459901" cy="922020"/>
          </a:xfrm>
        </p:grpSpPr>
        <p:sp>
          <p:nvSpPr>
            <p:cNvPr id="3" name="Freeform 3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5" name="AutoShape 5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5424528" y="136513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6087430" y="425934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10800000">
            <a:off x="377672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 rot="3539">
            <a:off x="1293152" y="2243338"/>
            <a:ext cx="921088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234440" y="2293820"/>
            <a:ext cx="5351661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Assertividade na prática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379420"/>
            <a:ext cx="850165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Comunicação Estratégica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60762" y="4591244"/>
            <a:ext cx="5855597" cy="227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 algn="l">
              <a:lnSpc>
                <a:spcPts val="4624"/>
              </a:lnSpc>
              <a:buFont typeface="Arial"/>
              <a:buChar char="•"/>
            </a:pPr>
            <a:r>
              <a:rPr lang="en-US" sz="2499" i="1" spc="209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Fala muito, escuta pouco</a:t>
            </a:r>
          </a:p>
          <a:p>
            <a:pPr marL="539746" lvl="1" indent="-269873" algn="l">
              <a:lnSpc>
                <a:spcPts val="4624"/>
              </a:lnSpc>
              <a:buFont typeface="Arial"/>
              <a:buChar char="•"/>
            </a:pPr>
            <a:r>
              <a:rPr lang="en-US" sz="2499" i="1" spc="209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Cobra sem alinhar expectativa</a:t>
            </a:r>
          </a:p>
          <a:p>
            <a:pPr marL="539746" lvl="1" indent="-269873" algn="l">
              <a:lnSpc>
                <a:spcPts val="4624"/>
              </a:lnSpc>
              <a:buFont typeface="Arial"/>
              <a:buChar char="•"/>
            </a:pPr>
            <a:r>
              <a:rPr lang="en-US" sz="2499" i="1" spc="209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Corrige atacando a pessoa</a:t>
            </a:r>
          </a:p>
          <a:p>
            <a:pPr marL="539746" lvl="1" indent="-269873" algn="l">
              <a:lnSpc>
                <a:spcPts val="4624"/>
              </a:lnSpc>
              <a:buFont typeface="Arial"/>
              <a:buChar char="•"/>
            </a:pPr>
            <a:r>
              <a:rPr lang="en-US" sz="2499" i="1" spc="209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Evita conversas difíceis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66844" y="4233085"/>
            <a:ext cx="7834134" cy="512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396" lvl="1" indent="-299698" algn="l">
              <a:lnSpc>
                <a:spcPts val="5136"/>
              </a:lnSpc>
              <a:spcBef>
                <a:spcPct val="0"/>
              </a:spcBef>
              <a:buFont typeface="Arial"/>
              <a:buChar char="•"/>
            </a:pPr>
            <a:r>
              <a:rPr lang="en-US" sz="2776" i="1" u="none" strike="noStrike" spc="233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Fala com clareza</a:t>
            </a:r>
          </a:p>
          <a:p>
            <a:pPr marL="599396" lvl="1" indent="-299698" algn="l">
              <a:lnSpc>
                <a:spcPts val="5136"/>
              </a:lnSpc>
              <a:spcBef>
                <a:spcPct val="0"/>
              </a:spcBef>
              <a:buFont typeface="Arial"/>
              <a:buChar char="•"/>
            </a:pPr>
            <a:r>
              <a:rPr lang="en-US" sz="2776" i="1" u="none" strike="noStrike" spc="233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Escuta com atenção</a:t>
            </a:r>
          </a:p>
          <a:p>
            <a:pPr marL="599396" lvl="1" indent="-299698" algn="l">
              <a:lnSpc>
                <a:spcPts val="5136"/>
              </a:lnSpc>
              <a:spcBef>
                <a:spcPct val="0"/>
              </a:spcBef>
              <a:buFont typeface="Arial"/>
              <a:buChar char="•"/>
            </a:pPr>
            <a:r>
              <a:rPr lang="en-US" sz="2776" i="1" u="none" strike="noStrike" spc="233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Pede com objetividade</a:t>
            </a:r>
          </a:p>
          <a:p>
            <a:pPr marL="599396" lvl="1" indent="-299698" algn="l">
              <a:lnSpc>
                <a:spcPts val="5136"/>
              </a:lnSpc>
              <a:spcBef>
                <a:spcPct val="0"/>
              </a:spcBef>
              <a:buFont typeface="Arial"/>
              <a:buChar char="•"/>
            </a:pPr>
            <a:r>
              <a:rPr lang="en-US" sz="2776" i="1" u="none" strike="noStrike" spc="233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Corrige sem humilhar</a:t>
            </a:r>
          </a:p>
          <a:p>
            <a:pPr marL="599396" lvl="1" indent="-299698" algn="l">
              <a:lnSpc>
                <a:spcPts val="5136"/>
              </a:lnSpc>
              <a:spcBef>
                <a:spcPct val="0"/>
              </a:spcBef>
              <a:buFont typeface="Arial"/>
              <a:buChar char="•"/>
            </a:pPr>
            <a:r>
              <a:rPr lang="en-US" sz="2776" i="1" u="none" strike="noStrike" spc="233">
                <a:solidFill>
                  <a:srgbClr val="88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Trocar o “VOCÊ” pelo “EU”</a:t>
            </a:r>
          </a:p>
          <a:p>
            <a:pPr marL="599396" lvl="1" indent="-299698" algn="l">
              <a:lnSpc>
                <a:spcPts val="5136"/>
              </a:lnSpc>
              <a:spcBef>
                <a:spcPct val="0"/>
              </a:spcBef>
              <a:buFont typeface="Arial"/>
              <a:buChar char="•"/>
            </a:pPr>
            <a:endParaRPr lang="en-US" sz="2776" i="1" u="none" strike="noStrike" spc="233">
              <a:solidFill>
                <a:srgbClr val="88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5136"/>
              </a:lnSpc>
              <a:spcBef>
                <a:spcPct val="0"/>
              </a:spcBef>
            </a:pPr>
            <a:r>
              <a:rPr lang="en-US" sz="2776" b="1" i="1" u="none" strike="noStrike" spc="233">
                <a:solidFill>
                  <a:srgbClr val="171717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“Eu preciso entender o que está impedindo o resultado para que eu possa te ajudar”</a:t>
            </a:r>
          </a:p>
        </p:txBody>
      </p:sp>
      <p:sp>
        <p:nvSpPr>
          <p:cNvPr id="14" name="Freeform 14"/>
          <p:cNvSpPr/>
          <p:nvPr/>
        </p:nvSpPr>
        <p:spPr>
          <a:xfrm rot="6379550">
            <a:off x="-560276" y="5098029"/>
            <a:ext cx="3952346" cy="1761889"/>
          </a:xfrm>
          <a:custGeom>
            <a:avLst/>
            <a:gdLst/>
            <a:ahLst/>
            <a:cxnLst/>
            <a:rect l="l" t="t" r="r" b="b"/>
            <a:pathLst>
              <a:path w="3952346" h="1761889">
                <a:moveTo>
                  <a:pt x="0" y="0"/>
                </a:moveTo>
                <a:lnTo>
                  <a:pt x="3952346" y="0"/>
                </a:lnTo>
                <a:lnTo>
                  <a:pt x="3952346" y="1761888"/>
                </a:lnTo>
                <a:lnTo>
                  <a:pt x="0" y="1761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8473" t="-44369" b="-13130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 rot="-4561394">
            <a:off x="6997078" y="5797596"/>
            <a:ext cx="3952346" cy="1761889"/>
          </a:xfrm>
          <a:custGeom>
            <a:avLst/>
            <a:gdLst/>
            <a:ahLst/>
            <a:cxnLst/>
            <a:rect l="l" t="t" r="r" b="b"/>
            <a:pathLst>
              <a:path w="3952346" h="1761889">
                <a:moveTo>
                  <a:pt x="0" y="0"/>
                </a:moveTo>
                <a:lnTo>
                  <a:pt x="3952346" y="0"/>
                </a:lnTo>
                <a:lnTo>
                  <a:pt x="3952346" y="1761889"/>
                </a:lnTo>
                <a:lnTo>
                  <a:pt x="0" y="1761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8473" t="-44369" b="-13130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7193895" y="3032007"/>
            <a:ext cx="393596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9"/>
              </a:lnSpc>
              <a:spcBef>
                <a:spcPct val="0"/>
              </a:spcBef>
            </a:pPr>
            <a:r>
              <a:rPr lang="en-US" sz="5432" b="1" i="1" spc="-353">
                <a:solidFill>
                  <a:srgbClr val="262626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FATO OU FAKE :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5096" y="425934"/>
            <a:ext cx="1844926" cy="691515"/>
            <a:chOff x="0" y="0"/>
            <a:chExt cx="2459901" cy="922020"/>
          </a:xfrm>
        </p:grpSpPr>
        <p:sp>
          <p:nvSpPr>
            <p:cNvPr id="3" name="Freeform 3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5" name="AutoShape 5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5424528" y="136513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6087430" y="425934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10800000">
            <a:off x="377672" y="6762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 rot="3539">
            <a:off x="1293152" y="2243338"/>
            <a:ext cx="921088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234440" y="2293820"/>
            <a:ext cx="5351661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26262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Assertividade na prática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379420"/>
            <a:ext cx="850165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Comunicação Estratégica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21642" y="2922470"/>
            <a:ext cx="1050321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9"/>
              </a:lnSpc>
              <a:spcBef>
                <a:spcPct val="0"/>
              </a:spcBef>
            </a:pPr>
            <a:r>
              <a:rPr lang="en-US" sz="5432" b="1" i="1" spc="-353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FATO OU FAKE : da Comunicação Assetiva</a:t>
            </a:r>
          </a:p>
        </p:txBody>
      </p:sp>
      <p:sp>
        <p:nvSpPr>
          <p:cNvPr id="13" name="Freeform 13"/>
          <p:cNvSpPr/>
          <p:nvPr/>
        </p:nvSpPr>
        <p:spPr>
          <a:xfrm rot="6136529">
            <a:off x="-28614" y="4262556"/>
            <a:ext cx="3952346" cy="1761889"/>
          </a:xfrm>
          <a:custGeom>
            <a:avLst/>
            <a:gdLst/>
            <a:ahLst/>
            <a:cxnLst/>
            <a:rect l="l" t="t" r="r" b="b"/>
            <a:pathLst>
              <a:path w="3952346" h="1761889">
                <a:moveTo>
                  <a:pt x="0" y="0"/>
                </a:moveTo>
                <a:lnTo>
                  <a:pt x="3952345" y="0"/>
                </a:lnTo>
                <a:lnTo>
                  <a:pt x="3952345" y="1761888"/>
                </a:lnTo>
                <a:lnTo>
                  <a:pt x="0" y="1761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8473" t="-44369" b="-13130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3247477" y="3732095"/>
            <a:ext cx="14011823" cy="5202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i="1" spc="168">
                <a:solidFill>
                  <a:srgbClr val="00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Analista, relemre os conceitos aqui: Comunicação assertiva: </a:t>
            </a:r>
          </a:p>
          <a:p>
            <a:pPr algn="ctr">
              <a:lnSpc>
                <a:spcPts val="4620"/>
              </a:lnSpc>
            </a:pPr>
            <a:r>
              <a:rPr lang="en-US" sz="3300" i="1" spc="168">
                <a:solidFill>
                  <a:srgbClr val="00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Sempre trás os pontos como clareza, objetividade, tom de voz positivo e respeito ao interlocutor são uns dos elementos que define se será uma pessoa bem-sucedida ou não. Uma das principais técnicas da Comunicaçã assertiva é uso de "eu" para responsabilização, clareza ao fazer pedidos e evitar julgamentos Qualidade primordial para líderes e gerentes.</a:t>
            </a:r>
          </a:p>
          <a:p>
            <a:pPr algn="ctr">
              <a:lnSpc>
                <a:spcPts val="4620"/>
              </a:lnSpc>
            </a:pPr>
            <a:endParaRPr lang="en-US" sz="3300" i="1" spc="168">
              <a:solidFill>
                <a:srgbClr val="00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ctr">
              <a:lnSpc>
                <a:spcPts val="4620"/>
              </a:lnSpc>
            </a:pPr>
            <a:endParaRPr lang="en-US" sz="3300" i="1" spc="168">
              <a:solidFill>
                <a:srgbClr val="00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AutoShape 8"/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 rot="-5400000">
            <a:off x="809463" y="181927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755330" y="1324585"/>
            <a:ext cx="5313456" cy="8922534"/>
          </a:xfrm>
          <a:custGeom>
            <a:avLst/>
            <a:gdLst/>
            <a:ahLst/>
            <a:cxnLst/>
            <a:rect l="l" t="t" r="r" b="b"/>
            <a:pathLst>
              <a:path w="5313456" h="8922534">
                <a:moveTo>
                  <a:pt x="0" y="0"/>
                </a:moveTo>
                <a:lnTo>
                  <a:pt x="5313456" y="0"/>
                </a:lnTo>
                <a:lnTo>
                  <a:pt x="5313456" y="8922534"/>
                </a:lnTo>
                <a:lnTo>
                  <a:pt x="0" y="89225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3660" t="-26088" b="-258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220147" y="4564314"/>
            <a:ext cx="10535184" cy="335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4"/>
              </a:lnSpc>
            </a:pPr>
            <a:r>
              <a:rPr lang="en-US" sz="4817" b="1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COMUNICAÇÃO ESTRATÉGICA</a:t>
            </a:r>
          </a:p>
          <a:p>
            <a:pPr algn="ctr">
              <a:lnSpc>
                <a:spcPts val="8119"/>
              </a:lnSpc>
            </a:pPr>
            <a:r>
              <a:rPr lang="en-US" sz="5799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Como anda a sua comunicação?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TESTE EXCEL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999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956aee-e8ca-461a-9b13-e75029c7b2bd">
      <Terms xmlns="http://schemas.microsoft.com/office/infopath/2007/PartnerControls"/>
    </lcf76f155ced4ddcb4097134ff3c332f>
    <TaxCatchAll xmlns="4b17914a-5caf-4d21-bdcb-a65a2c96de9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E3A6D3297EEC34EAE13B367A5D92269" ma:contentTypeVersion="15" ma:contentTypeDescription="Crie um novo documento." ma:contentTypeScope="" ma:versionID="06cc1161b72fba2ab004a5ca296ef13c">
  <xsd:schema xmlns:xsd="http://www.w3.org/2001/XMLSchema" xmlns:xs="http://www.w3.org/2001/XMLSchema" xmlns:p="http://schemas.microsoft.com/office/2006/metadata/properties" xmlns:ns2="b1956aee-e8ca-461a-9b13-e75029c7b2bd" xmlns:ns3="4b17914a-5caf-4d21-bdcb-a65a2c96de97" targetNamespace="http://schemas.microsoft.com/office/2006/metadata/properties" ma:root="true" ma:fieldsID="1185054d60edf517f62f263f3bc2073a" ns2:_="" ns3:_="">
    <xsd:import namespace="b1956aee-e8ca-461a-9b13-e75029c7b2bd"/>
    <xsd:import namespace="4b17914a-5caf-4d21-bdcb-a65a2c96de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956aee-e8ca-461a-9b13-e75029c7b2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7914a-5caf-4d21-bdcb-a65a2c96de9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769e83-15c3-4f4e-87ce-3aa1788147dd}" ma:internalName="TaxCatchAll" ma:showField="CatchAllData" ma:web="4b17914a-5caf-4d21-bdcb-a65a2c96de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A3646F-2BC8-456D-B07D-0476D6EDD5D5}">
  <ds:schemaRefs>
    <ds:schemaRef ds:uri="http://schemas.openxmlformats.org/package/2006/metadata/core-properties"/>
    <ds:schemaRef ds:uri="b1956aee-e8ca-461a-9b13-e75029c7b2bd"/>
    <ds:schemaRef ds:uri="http://purl.org/dc/terms/"/>
    <ds:schemaRef ds:uri="4b17914a-5caf-4d21-bdcb-a65a2c96de97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9D241D2-DF99-40F1-9A87-8D5E97C8CF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956aee-e8ca-461a-9b13-e75029c7b2bd"/>
    <ds:schemaRef ds:uri="4b17914a-5caf-4d21-bdcb-a65a2c96de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B3DAE7-9D9D-491E-9D06-79132BF859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2136</TotalTime>
  <Words>5851</Words>
  <Application>Microsoft Office PowerPoint</Application>
  <PresentationFormat>Personalizar</PresentationFormat>
  <Paragraphs>765</Paragraphs>
  <Slides>51</Slides>
  <Notes>33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51</vt:i4>
      </vt:variant>
    </vt:vector>
  </HeadingPairs>
  <TitlesOfParts>
    <vt:vector size="53" baseType="lpstr">
      <vt:lpstr>Office Theme</vt:lpstr>
      <vt:lpstr>6_Tema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PGN 360_Encontros Síncronos- DI e DG_2026.pptx</dc:title>
  <cp:lastModifiedBy>JULIANA MACHADO MAREGA</cp:lastModifiedBy>
  <cp:revision>3</cp:revision>
  <dcterms:created xsi:type="dcterms:W3CDTF">2006-08-16T00:00:00Z</dcterms:created>
  <dcterms:modified xsi:type="dcterms:W3CDTF">2026-04-29T20:53:56Z</dcterms:modified>
  <dc:identifier>DAHE-V2LMyE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0x0101002E3A6D3297EEC34EAE13B367A5D92269</vt:lpwstr>
  </property>
  <property fmtid="{D5CDD505-2E9C-101B-9397-08002B2CF9AE}" pid="3" name="MediaServiceImageTags">
    <vt:lpwstr/>
  </property>
</Properties>
</file>